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tags/tag5.xml" ContentType="application/vnd.openxmlformats-officedocument.presentationml.tags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charts/chart2.xml" ContentType="application/vnd.openxmlformats-officedocument.drawingml.chart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charts/chart1.xml" ContentType="application/vnd.openxmlformats-officedocument.drawingml.chart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tags/tag3.xml" ContentType="application/vnd.openxmlformats-officedocument.presentationml.tags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2"/>
  </p:notesMasterIdLst>
  <p:handoutMasterIdLst>
    <p:handoutMasterId r:id="rId173"/>
  </p:handoutMasterIdLst>
  <p:sldIdLst>
    <p:sldId id="3270" r:id="rId2"/>
    <p:sldId id="3371" r:id="rId3"/>
    <p:sldId id="3433" r:id="rId4"/>
    <p:sldId id="3438" r:id="rId5"/>
    <p:sldId id="3379" r:id="rId6"/>
    <p:sldId id="3375" r:id="rId7"/>
    <p:sldId id="3436" r:id="rId8"/>
    <p:sldId id="3437" r:id="rId9"/>
    <p:sldId id="3025" r:id="rId10"/>
    <p:sldId id="3416" r:id="rId11"/>
    <p:sldId id="3439" r:id="rId12"/>
    <p:sldId id="3272" r:id="rId13"/>
    <p:sldId id="3273" r:id="rId14"/>
    <p:sldId id="3314" r:id="rId15"/>
    <p:sldId id="3440" r:id="rId16"/>
    <p:sldId id="3442" r:id="rId17"/>
    <p:sldId id="3315" r:id="rId18"/>
    <p:sldId id="3316" r:id="rId19"/>
    <p:sldId id="3317" r:id="rId20"/>
    <p:sldId id="3318" r:id="rId21"/>
    <p:sldId id="3319" r:id="rId22"/>
    <p:sldId id="3320" r:id="rId23"/>
    <p:sldId id="3321" r:id="rId24"/>
    <p:sldId id="3322" r:id="rId25"/>
    <p:sldId id="3277" r:id="rId26"/>
    <p:sldId id="3127" r:id="rId27"/>
    <p:sldId id="3128" r:id="rId28"/>
    <p:sldId id="3278" r:id="rId29"/>
    <p:sldId id="2934" r:id="rId30"/>
    <p:sldId id="3445" r:id="rId31"/>
    <p:sldId id="3446" r:id="rId32"/>
    <p:sldId id="3447" r:id="rId33"/>
    <p:sldId id="3269" r:id="rId34"/>
    <p:sldId id="3259" r:id="rId35"/>
    <p:sldId id="3260" r:id="rId36"/>
    <p:sldId id="3265" r:id="rId37"/>
    <p:sldId id="3266" r:id="rId38"/>
    <p:sldId id="3267" r:id="rId39"/>
    <p:sldId id="3268" r:id="rId40"/>
    <p:sldId id="2935" r:id="rId41"/>
    <p:sldId id="3027" r:id="rId42"/>
    <p:sldId id="3028" r:id="rId43"/>
    <p:sldId id="2680" r:id="rId44"/>
    <p:sldId id="3337" r:id="rId45"/>
    <p:sldId id="3340" r:id="rId46"/>
    <p:sldId id="3341" r:id="rId47"/>
    <p:sldId id="3342" r:id="rId48"/>
    <p:sldId id="3343" r:id="rId49"/>
    <p:sldId id="3344" r:id="rId50"/>
    <p:sldId id="3426" r:id="rId51"/>
    <p:sldId id="3427" r:id="rId52"/>
    <p:sldId id="3283" r:id="rId53"/>
    <p:sldId id="3435" r:id="rId54"/>
    <p:sldId id="2948" r:id="rId55"/>
    <p:sldId id="2949" r:id="rId56"/>
    <p:sldId id="3441" r:id="rId57"/>
    <p:sldId id="2574" r:id="rId58"/>
    <p:sldId id="3346" r:id="rId59"/>
    <p:sldId id="3347" r:id="rId60"/>
    <p:sldId id="3348" r:id="rId61"/>
    <p:sldId id="2844" r:id="rId62"/>
    <p:sldId id="3096" r:id="rId63"/>
    <p:sldId id="3382" r:id="rId64"/>
    <p:sldId id="3428" r:id="rId65"/>
    <p:sldId id="3429" r:id="rId66"/>
    <p:sldId id="3430" r:id="rId67"/>
    <p:sldId id="3431" r:id="rId68"/>
    <p:sldId id="3387" r:id="rId69"/>
    <p:sldId id="3388" r:id="rId70"/>
    <p:sldId id="3389" r:id="rId71"/>
    <p:sldId id="3415" r:id="rId72"/>
    <p:sldId id="3296" r:id="rId73"/>
    <p:sldId id="3352" r:id="rId74"/>
    <p:sldId id="3324" r:id="rId75"/>
    <p:sldId id="2599" r:id="rId76"/>
    <p:sldId id="2600" r:id="rId77"/>
    <p:sldId id="2849" r:id="rId78"/>
    <p:sldId id="3422" r:id="rId79"/>
    <p:sldId id="3423" r:id="rId80"/>
    <p:sldId id="3424" r:id="rId81"/>
    <p:sldId id="3448" r:id="rId82"/>
    <p:sldId id="3302" r:id="rId83"/>
    <p:sldId id="3383" r:id="rId84"/>
    <p:sldId id="3413" r:id="rId85"/>
    <p:sldId id="3384" r:id="rId86"/>
    <p:sldId id="3411" r:id="rId87"/>
    <p:sldId id="3385" r:id="rId88"/>
    <p:sldId id="3300" r:id="rId89"/>
    <p:sldId id="3301" r:id="rId90"/>
    <p:sldId id="3386" r:id="rId91"/>
    <p:sldId id="3412" r:id="rId92"/>
    <p:sldId id="2502" r:id="rId93"/>
    <p:sldId id="3144" r:id="rId94"/>
    <p:sldId id="3145" r:id="rId95"/>
    <p:sldId id="3329" r:id="rId96"/>
    <p:sldId id="3245" r:id="rId97"/>
    <p:sldId id="2966" r:id="rId98"/>
    <p:sldId id="2967" r:id="rId99"/>
    <p:sldId id="2968" r:id="rId100"/>
    <p:sldId id="2970" r:id="rId101"/>
    <p:sldId id="3149" r:id="rId102"/>
    <p:sldId id="2971" r:id="rId103"/>
    <p:sldId id="2972" r:id="rId104"/>
    <p:sldId id="2510" r:id="rId105"/>
    <p:sldId id="3286" r:id="rId106"/>
    <p:sldId id="3287" r:id="rId107"/>
    <p:sldId id="1693" r:id="rId108"/>
    <p:sldId id="3364" r:id="rId109"/>
    <p:sldId id="2881" r:id="rId110"/>
    <p:sldId id="2882" r:id="rId111"/>
    <p:sldId id="3236" r:id="rId112"/>
    <p:sldId id="3237" r:id="rId113"/>
    <p:sldId id="3390" r:id="rId114"/>
    <p:sldId id="1618" r:id="rId115"/>
    <p:sldId id="1687" r:id="rId116"/>
    <p:sldId id="3365" r:id="rId117"/>
    <p:sldId id="3366" r:id="rId118"/>
    <p:sldId id="3367" r:id="rId119"/>
    <p:sldId id="2977" r:id="rId120"/>
    <p:sldId id="1748" r:id="rId121"/>
    <p:sldId id="2291" r:id="rId122"/>
    <p:sldId id="3109" r:id="rId123"/>
    <p:sldId id="3105" r:id="rId124"/>
    <p:sldId id="3106" r:id="rId125"/>
    <p:sldId id="3107" r:id="rId126"/>
    <p:sldId id="3108" r:id="rId127"/>
    <p:sldId id="2331" r:id="rId128"/>
    <p:sldId id="2432" r:id="rId129"/>
    <p:sldId id="2658" r:id="rId130"/>
    <p:sldId id="2642" r:id="rId131"/>
    <p:sldId id="3015" r:id="rId132"/>
    <p:sldId id="2643" r:id="rId133"/>
    <p:sldId id="2336" r:id="rId134"/>
    <p:sldId id="2659" r:id="rId135"/>
    <p:sldId id="2660" r:id="rId136"/>
    <p:sldId id="2685" r:id="rId137"/>
    <p:sldId id="3146" r:id="rId138"/>
    <p:sldId id="3147" r:id="rId139"/>
    <p:sldId id="3242" r:id="rId140"/>
    <p:sldId id="3443" r:id="rId141"/>
    <p:sldId id="3444" r:id="rId142"/>
    <p:sldId id="3244" r:id="rId143"/>
    <p:sldId id="3284" r:id="rId144"/>
    <p:sldId id="3285" r:id="rId145"/>
    <p:sldId id="3432" r:id="rId146"/>
    <p:sldId id="2091" r:id="rId147"/>
    <p:sldId id="3350" r:id="rId148"/>
    <p:sldId id="3351" r:id="rId149"/>
    <p:sldId id="2174" r:id="rId150"/>
    <p:sldId id="2638" r:id="rId151"/>
    <p:sldId id="3425" r:id="rId152"/>
    <p:sldId id="2185" r:id="rId153"/>
    <p:sldId id="3016" r:id="rId154"/>
    <p:sldId id="3368" r:id="rId155"/>
    <p:sldId id="3369" r:id="rId156"/>
    <p:sldId id="3370" r:id="rId157"/>
    <p:sldId id="3330" r:id="rId158"/>
    <p:sldId id="3331" r:id="rId159"/>
    <p:sldId id="3332" r:id="rId160"/>
    <p:sldId id="3333" r:id="rId161"/>
    <p:sldId id="3334" r:id="rId162"/>
    <p:sldId id="3335" r:id="rId163"/>
    <p:sldId id="3336" r:id="rId164"/>
    <p:sldId id="1445" r:id="rId165"/>
    <p:sldId id="1450" r:id="rId166"/>
    <p:sldId id="2652" r:id="rId167"/>
    <p:sldId id="2655" r:id="rId168"/>
    <p:sldId id="3228" r:id="rId169"/>
    <p:sldId id="2710" r:id="rId170"/>
    <p:sldId id="1136" r:id="rId17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136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viewProps" Target="view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dPt>
            <c:idx val="19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30.996355121000157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29.077386128000157</c:v>
                </c:pt>
                <c:pt idx="5">
                  <c:v>26.321967000000164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23.294640042999813</c:v>
                </c:pt>
                <c:pt idx="9">
                  <c:v>22.30464687099974</c:v>
                </c:pt>
                <c:pt idx="10">
                  <c:v>24.956931406999999</c:v>
                </c:pt>
                <c:pt idx="11">
                  <c:v>26.133928442000201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33.755330208000373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dPt>
            <c:idx val="19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2.6816056489999998</c:v>
                </c:pt>
                <c:pt idx="8" formatCode="0.000">
                  <c:v>2.644896573</c:v>
                </c:pt>
                <c:pt idx="9" formatCode="0.000">
                  <c:v>2.70238460200002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gapWidth val="20"/>
        <c:overlap val="100"/>
        <c:axId val="168678144"/>
        <c:axId val="168679680"/>
      </c:barChart>
      <c:lineChart>
        <c:grouping val="standard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30.996355121000157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29.077386128000157</c:v>
                </c:pt>
                <c:pt idx="5">
                  <c:v>26.321967000000164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42.273814471000001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</c:ser>
        <c:marker val="1"/>
        <c:axId val="168678144"/>
        <c:axId val="168679680"/>
      </c:lineChart>
      <c:catAx>
        <c:axId val="168678144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8679680"/>
        <c:crosses val="autoZero"/>
        <c:lblAlgn val="ctr"/>
        <c:lblOffset val="100"/>
        <c:tickLblSkip val="1"/>
      </c:catAx>
      <c:valAx>
        <c:axId val="168679680"/>
        <c:scaling>
          <c:orientation val="minMax"/>
          <c:max val="50"/>
          <c:min val="0"/>
        </c:scaling>
        <c:axPos val="l"/>
        <c:numFmt formatCode="0" sourceLinked="0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8678144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719E-2"/>
          <c:w val="0.29913829315438234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6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537"/>
        </c:manualLayout>
      </c:layout>
      <c:barChart>
        <c:barDir val="col"/>
        <c:grouping val="clustered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gapWidth val="30"/>
        <c:overlap val="100"/>
        <c:axId val="135963392"/>
        <c:axId val="135964928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marker val="1"/>
        <c:axId val="135963392"/>
        <c:axId val="135964928"/>
      </c:lineChart>
      <c:catAx>
        <c:axId val="135963392"/>
        <c:scaling>
          <c:orientation val="minMax"/>
        </c:scaling>
        <c:axPos val="b"/>
        <c:maj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964928"/>
        <c:crosses val="autoZero"/>
        <c:auto val="1"/>
        <c:lblAlgn val="ctr"/>
        <c:lblOffset val="100"/>
        <c:tickLblSkip val="1"/>
      </c:catAx>
      <c:valAx>
        <c:axId val="135964928"/>
        <c:scaling>
          <c:orientation val="minMax"/>
          <c:max val="25"/>
          <c:min val="-25"/>
        </c:scaling>
        <c:axPos val="l"/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963392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722"/>
        </c:manualLayout>
      </c:layout>
      <c:barChart>
        <c:barDir val="col"/>
        <c:grouping val="stacked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-2.177570731707354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-6.5196383928571819</c:v>
                </c:pt>
                <c:pt idx="11">
                  <c:v>0.39867826086957159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-1.8806292682926755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-2.3684830188679502</c:v>
                </c:pt>
                <c:pt idx="4">
                  <c:v>-3.9327536231883768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-1.7212234374999855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-7.8629379310344278</c:v>
                </c:pt>
                <c:pt idx="19">
                  <c:v>-8.2528853932584223</c:v>
                </c:pt>
                <c:pt idx="20">
                  <c:v>-7.8629379310344278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-1.0999999999999885</c:v>
                </c:pt>
                <c:pt idx="20">
                  <c:v>-1</c:v>
                </c:pt>
              </c:numCache>
            </c:numRef>
          </c:val>
        </c:ser>
        <c:gapWidth val="70"/>
        <c:overlap val="100"/>
        <c:axId val="169543168"/>
        <c:axId val="169544704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1809672625496507E-2"/>
                  <c:y val="-8.064343060058669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1809672625496507E-2"/>
                  <c:y val="-0.103180098811178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569116218841079E-2"/>
                  <c:y val="9.289813957078894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Val val="1"/>
            </c:dLbl>
            <c:dLbl>
              <c:idx val="20"/>
              <c:layout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0.66499999999999981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-7.9702000000000481</c:v>
                </c:pt>
              </c:numCache>
            </c:numRef>
          </c:val>
        </c:ser>
        <c:marker val="1"/>
        <c:axId val="169576704"/>
        <c:axId val="169575168"/>
      </c:lineChart>
      <c:catAx>
        <c:axId val="169543168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544704"/>
        <c:crosses val="autoZero"/>
        <c:lblAlgn val="ctr"/>
        <c:lblOffset val="300"/>
        <c:tickLblSkip val="1"/>
      </c:catAx>
      <c:valAx>
        <c:axId val="169544704"/>
        <c:scaling>
          <c:orientation val="minMax"/>
          <c:max val="10"/>
          <c:min val="-25"/>
        </c:scaling>
        <c:axPos val="l"/>
        <c:numFmt formatCode="0" sourceLinked="0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543168"/>
        <c:crosses val="autoZero"/>
        <c:crossBetween val="between"/>
        <c:majorUnit val="5"/>
      </c:valAx>
      <c:valAx>
        <c:axId val="169575168"/>
        <c:scaling>
          <c:orientation val="minMax"/>
          <c:max val="10"/>
          <c:min val="-25"/>
        </c:scaling>
        <c:axPos val="r"/>
        <c:numFmt formatCode="0.0" sourceLinked="1"/>
        <c:majorTickMark val="none"/>
        <c:tickLblPos val="none"/>
        <c:spPr>
          <a:ln>
            <a:noFill/>
          </a:ln>
        </c:spPr>
        <c:crossAx val="169576704"/>
        <c:crosses val="max"/>
        <c:crossBetween val="between"/>
        <c:majorUnit val="5"/>
      </c:valAx>
      <c:catAx>
        <c:axId val="169576704"/>
        <c:scaling>
          <c:orientation val="minMax"/>
        </c:scaling>
        <c:delete val="1"/>
        <c:axPos val="b"/>
        <c:numFmt formatCode="General" sourceLinked="1"/>
        <c:tickLblPos val="none"/>
        <c:crossAx val="169575168"/>
        <c:crosses val="autoZero"/>
        <c:lblAlgn val="ctr"/>
        <c:lblOffset val="10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ng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114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115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116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119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120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121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123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124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125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126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127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138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140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141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146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148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149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150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151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152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153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154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155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157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159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160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161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162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164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165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15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166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167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169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170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17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19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21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22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23</a:t>
            </a:fld>
            <a:endParaRPr lang="en-US"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24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26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31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6913"/>
            <a:ext cx="4640262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9931" y="4410077"/>
            <a:ext cx="5597842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5325"/>
            <a:ext cx="4640262" cy="3481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9929" y="4410075"/>
            <a:ext cx="5599432" cy="417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44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50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80E7A53-F3BF-471B-9F80-BB6BE1F1998B}" type="slidenum">
              <a:rPr lang="en-US" smtClean="0">
                <a:latin typeface="Arial" pitchFamily="34" charset="0"/>
              </a:rPr>
              <a:pPr defTabSz="928787"/>
              <a:t>51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DF62-E68F-4DB6-8DD5-1F40EFEB761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54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56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C8677072-D963-41B1-99FB-AA854F57271A}" type="slidenum">
              <a:rPr lang="en-US" sz="1000"/>
              <a:pPr algn="ctr" defTabSz="928688"/>
              <a:t>61</a:t>
            </a:fld>
            <a:endParaRPr lang="en-US" sz="10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63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70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72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73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75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82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DB7B77DB-102F-44F5-8C81-1CC1B3C391F9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105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4A8D9C90-43CF-45D8-9BCC-01180F519469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107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110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111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5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2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gi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9.vml"/><Relationship Id="rId4" Type="http://schemas.openxmlformats.org/officeDocument/2006/relationships/hyperlink" Target="http://www.spc.noaa.gov/climo/online/monthly/2011_annual_summary.html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71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7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4" Type="http://schemas.openxmlformats.org/officeDocument/2006/relationships/oleObject" Target="../embeddings/oleObject73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5" Type="http://schemas.openxmlformats.org/officeDocument/2006/relationships/oleObject" Target="../embeddings/oleObject74.bin"/><Relationship Id="rId4" Type="http://schemas.openxmlformats.org/officeDocument/2006/relationships/hyperlink" Target="http://www.federalreserve.gov/releases/h15/data.htm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75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76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77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Relationship Id="rId4" Type="http://schemas.openxmlformats.org/officeDocument/2006/relationships/oleObject" Target="../embeddings/oleObject78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79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80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8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82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4" Type="http://schemas.openxmlformats.org/officeDocument/2006/relationships/oleObject" Target="../embeddings/oleObject83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3.vml"/><Relationship Id="rId4" Type="http://schemas.openxmlformats.org/officeDocument/2006/relationships/oleObject" Target="../embeddings/oleObject84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85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86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87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7.v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8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90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91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92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4" Type="http://schemas.openxmlformats.org/officeDocument/2006/relationships/oleObject" Target="../embeddings/oleObject93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3.v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4" Type="http://schemas.openxmlformats.org/officeDocument/2006/relationships/oleObject" Target="../embeddings/oleObject95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4" Type="http://schemas.openxmlformats.org/officeDocument/2006/relationships/oleObject" Target="../embeddings/Microsoft_Office_Excel_97-2003_Worksheet1.xls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4" Type="http://schemas.openxmlformats.org/officeDocument/2006/relationships/oleObject" Target="../embeddings/oleObject96.bin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hyperlink" Target="http://data.bls.gov/" TargetMode="Externa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5" Type="http://schemas.openxmlformats.org/officeDocument/2006/relationships/oleObject" Target="../embeddings/oleObject97.bin"/><Relationship Id="rId4" Type="http://schemas.openxmlformats.org/officeDocument/2006/relationships/hyperlink" Target="http://research.stlouisfed.org/fred2/series/WASCUR" TargetMode="Externa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8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98.bin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9.v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4" Type="http://schemas.openxmlformats.org/officeDocument/2006/relationships/oleObject" Target="../embeddings/oleObject99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4" Type="http://schemas.openxmlformats.org/officeDocument/2006/relationships/oleObject" Target="../embeddings/oleObject100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4" Type="http://schemas.openxmlformats.org/officeDocument/2006/relationships/oleObject" Target="../embeddings/oleObject101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4" Type="http://schemas.openxmlformats.org/officeDocument/2006/relationships/oleObject" Target="../embeddings/oleObject102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4.vml"/><Relationship Id="rId4" Type="http://schemas.openxmlformats.org/officeDocument/2006/relationships/oleObject" Target="../embeddings/oleObject103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5.vml"/><Relationship Id="rId4" Type="http://schemas.openxmlformats.org/officeDocument/2006/relationships/oleObject" Target="../embeddings/oleObject104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06.vml"/><Relationship Id="rId5" Type="http://schemas.openxmlformats.org/officeDocument/2006/relationships/oleObject" Target="../embeddings/oleObject105.bin"/><Relationship Id="rId4" Type="http://schemas.openxmlformats.org/officeDocument/2006/relationships/notesSlide" Target="../notesSlides/notesSlide139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7.vml"/><Relationship Id="rId4" Type="http://schemas.openxmlformats.org/officeDocument/2006/relationships/oleObject" Target="../embeddings/oleObject106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8.vml"/><Relationship Id="rId4" Type="http://schemas.openxmlformats.org/officeDocument/2006/relationships/oleObject" Target="../embeddings/oleObject107.bin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8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4" Type="http://schemas.openxmlformats.org/officeDocument/2006/relationships/oleObject" Target="../embeddings/oleObject108.bin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4" Type="http://schemas.openxmlformats.org/officeDocument/2006/relationships/oleObject" Target="../embeddings/oleObject109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1.vml"/><Relationship Id="rId4" Type="http://schemas.openxmlformats.org/officeDocument/2006/relationships/oleObject" Target="../embeddings/oleObject110.bin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4" Type="http://schemas.openxmlformats.org/officeDocument/2006/relationships/oleObject" Target="../embeddings/oleObject111.bin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4" Type="http://schemas.openxmlformats.org/officeDocument/2006/relationships/oleObject" Target="../embeddings/oleObject112.bin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9.bin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hyperlink" Target="http://www.ism.ws/ismreport/mfgrob.cfm" TargetMode="External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15.bin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hyperlink" Target="http://data.bls.gov/" TargetMode="External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hyperlink" Target="http://www.ism.ws/ismreport/nonmfgrob.cfm" TargetMode="External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jpeg"/><Relationship Id="rId5" Type="http://schemas.openxmlformats.org/officeDocument/2006/relationships/oleObject" Target="../embeddings/oleObject20.bin"/><Relationship Id="rId4" Type="http://schemas.openxmlformats.org/officeDocument/2006/relationships/hyperlink" Target="http://bls.gov/ml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40.bin"/><Relationship Id="rId4" Type="http://schemas.openxmlformats.org/officeDocument/2006/relationships/hyperlink" Target="http://research.stlouisfed.org/fred2/series/WASCU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4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42.bin"/><Relationship Id="rId4" Type="http://schemas.openxmlformats.org/officeDocument/2006/relationships/hyperlink" Target="http://www.bls.gov/mls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s_releas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5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5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5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8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5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6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1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2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3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4.v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.gov/newsreleases/regional/gdp_state/gsp_glance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67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68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Relationship Id="rId5" Type="http://schemas.openxmlformats.org/officeDocument/2006/relationships/hyperlink" Target="http://www.spc.noaa.gov/climo/online/monthly/newm.html" TargetMode="External"/><Relationship Id="rId4" Type="http://schemas.openxmlformats.org/officeDocument/2006/relationships/oleObject" Target="../embeddings/oleObject69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torngraph-big.png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pc.noaa.gov/wcm/" TargetMode="External"/><Relationship Id="rId4" Type="http://schemas.openxmlformats.org/officeDocument/2006/relationships/image" Target="../media/image8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50271"/>
            <a:ext cx="9144000" cy="2028248"/>
          </a:xfrm>
          <a:ln/>
        </p:spPr>
        <p:txBody>
          <a:bodyPr/>
          <a:lstStyle/>
          <a:p>
            <a:r>
              <a:rPr lang="en-US" sz="4000" dirty="0" smtClean="0"/>
              <a:t>Overview &amp; Outlook for the      Commercial P/C Insurance Industry:</a:t>
            </a:r>
            <a:br>
              <a:rPr lang="en-US" sz="4000" dirty="0" smtClean="0"/>
            </a:br>
            <a:r>
              <a:rPr lang="en-US" sz="3200" i="1" dirty="0" smtClean="0"/>
              <a:t> Challenges and Opportunities </a:t>
            </a:r>
            <a:br>
              <a:rPr lang="en-US" sz="3200" i="1" dirty="0" smtClean="0"/>
            </a:br>
            <a:r>
              <a:rPr lang="en-US" sz="3200" i="1" dirty="0" smtClean="0"/>
              <a:t>for 2013 &amp; Beyond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989" y="4243149"/>
            <a:ext cx="8952271" cy="1794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NAMIC Commercial Lines Seminar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Chicago, IL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February 25,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2013:Q1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764338" y="2284413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Fastest Growing States</a:t>
            </a:r>
          </a:p>
          <a:p>
            <a:r>
              <a:rPr lang="en-US" sz="1400"/>
              <a:t>South Carolina       6.97%</a:t>
            </a:r>
            <a:br>
              <a:rPr lang="en-US" sz="1400"/>
            </a:br>
            <a:r>
              <a:rPr lang="en-US" sz="1400"/>
              <a:t>Michigan                4.32%</a:t>
            </a:r>
            <a:br>
              <a:rPr lang="en-US" sz="1400"/>
            </a:br>
            <a:r>
              <a:rPr lang="en-US" sz="1400"/>
              <a:t>West Virginia         3.59%</a:t>
            </a:r>
            <a:br>
              <a:rPr lang="en-US" sz="1400"/>
            </a:br>
            <a:r>
              <a:rPr lang="en-US" sz="1400"/>
              <a:t>Idaho                      3.14%</a:t>
            </a:r>
            <a:br>
              <a:rPr lang="en-US" sz="1400"/>
            </a:br>
            <a:r>
              <a:rPr lang="en-US" sz="1400"/>
              <a:t>Georgia                  3.04%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6710363" y="3810000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Slowest Growing States</a:t>
            </a:r>
          </a:p>
          <a:p>
            <a:r>
              <a:rPr lang="en-US" sz="1400"/>
              <a:t>Wyoming              -1.09% </a:t>
            </a:r>
            <a:br>
              <a:rPr lang="en-US" sz="1400"/>
            </a:br>
            <a:r>
              <a:rPr lang="en-US" sz="1400"/>
              <a:t>Delaware              -0.24%</a:t>
            </a:r>
            <a:br>
              <a:rPr lang="en-US" sz="1400"/>
            </a:br>
            <a:r>
              <a:rPr lang="en-US" sz="1400"/>
              <a:t>North Dakota        -0.19%</a:t>
            </a:r>
          </a:p>
          <a:p>
            <a:r>
              <a:rPr lang="en-US" sz="1400"/>
              <a:t>Vermont                 0.09%</a:t>
            </a:r>
            <a:br>
              <a:rPr lang="en-US" sz="1400"/>
            </a:br>
            <a:r>
              <a:rPr lang="en-US" sz="1400"/>
              <a:t>Minnesota              0.18%</a:t>
            </a:r>
          </a:p>
        </p:txBody>
      </p:sp>
      <p:pic>
        <p:nvPicPr>
          <p:cNvPr id="38923" name="Picture 13" descr="C:\Users\stevenw\Pictures\LeadingIndexes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799"/>
            <a:ext cx="6646606" cy="5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6567488" y="1139825"/>
            <a:ext cx="209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047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7A5A7B-93BF-4380-958F-B7EA60392F37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5330" name="Picture 2" descr="http://www.spc.noaa.gov/climo/online/monthly/2012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340" y="1209369"/>
            <a:ext cx="7139494" cy="5117690"/>
          </a:xfrm>
          <a:prstGeom prst="rect">
            <a:avLst/>
          </a:prstGeom>
          <a:noFill/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859061" y="1094351"/>
            <a:ext cx="2470150" cy="763946"/>
          </a:xfrm>
          <a:prstGeom prst="wedgeRectCallout">
            <a:avLst>
              <a:gd name="adj1" fmla="val 39921"/>
              <a:gd name="adj2" fmla="val 17311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Extreme density due to late June </a:t>
            </a:r>
            <a:r>
              <a:rPr lang="en-US" b="1" dirty="0" err="1" smtClean="0">
                <a:solidFill>
                  <a:schemeClr val="bg1"/>
                </a:solidFill>
              </a:rPr>
              <a:t>derecho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23372" y="1504337"/>
            <a:ext cx="1961636" cy="1563328"/>
          </a:xfrm>
          <a:prstGeom prst="wedgeRectCallout">
            <a:avLst>
              <a:gd name="adj1" fmla="val -76063"/>
              <a:gd name="adj2" fmla="val 439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Hurricane Sandy resulted in a large volume of wind damage reports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853698" y="3274142"/>
            <a:ext cx="2244725" cy="1946787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14,351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“Wind Damage” reports through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Dec. 31,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047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7A5A7B-93BF-4380-958F-B7EA60392F37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2930" name="Picture 2" descr="http://www.spc.noaa.gov/climo/online/monthly/2011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69" y="1438835"/>
            <a:ext cx="7020216" cy="5032190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18,685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“Wind Damage” reports through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Dec. 27,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1234" name="Picture 2" descr="http://www.spc.noaa.gov/climo/online/monthly/2012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813" y="1100052"/>
            <a:ext cx="7312570" cy="5241753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8721" y="2502311"/>
            <a:ext cx="1909047" cy="2959511"/>
          </a:xfrm>
          <a:prstGeom prst="wedgeRectCallout">
            <a:avLst>
              <a:gd name="adj1" fmla="val -70204"/>
              <a:gd name="adj2" fmla="val -28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22,503 severe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31; including 1,119 tornadoes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7,033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14,351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4126722" name="Picture 2" descr="http://www.spc.noaa.gov/climo/online/monthly/2011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363" y="1506071"/>
            <a:ext cx="6795099" cy="4870823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0328" y="2407771"/>
            <a:ext cx="1976437" cy="3173413"/>
          </a:xfrm>
          <a:prstGeom prst="wedgeRectCallout">
            <a:avLst>
              <a:gd name="adj1" fmla="val -75685"/>
              <a:gd name="adj2" fmla="val -30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29,996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severe 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2011;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9,417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18,685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2812930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297561" y="4572000"/>
            <a:ext cx="2644827" cy="188277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Wind damage from thunderstorms and tornadoes account for the majority of insured catastrophe losses in most years, including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Number of Severe Weather Reports in US, by </a:t>
            </a: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Type, 2012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NOAA Storm Prediction Center;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  <a:hlinkClick r:id="rId4"/>
              </a:rPr>
              <a:t>http://www.spc.noaa.gov/climo/online/monthly/2011_annual_summary.html#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 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9CF5-6D3F-4EBC-9038-1AEA52E98B53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883525" cy="860425"/>
          </a:xfrm>
        </p:spPr>
        <p:txBody>
          <a:bodyPr/>
          <a:lstStyle/>
          <a:p>
            <a:r>
              <a:rPr lang="en-US" sz="2900" dirty="0" smtClean="0"/>
              <a:t>Historical Criteria for a “Market Turn”:</a:t>
            </a:r>
            <a:br>
              <a:rPr lang="en-US" sz="2900" dirty="0" smtClean="0"/>
            </a:br>
            <a:r>
              <a:rPr lang="en-US" sz="2900" i="1" dirty="0" smtClean="0"/>
              <a:t>Low Interest Rates Add New Pressure</a:t>
            </a:r>
          </a:p>
        </p:txBody>
      </p:sp>
      <p:graphicFrame>
        <p:nvGraphicFramePr>
          <p:cNvPr id="1950913" name="Group 193"/>
          <p:cNvGraphicFramePr>
            <a:graphicFrameLocks noGrp="1"/>
          </p:cNvGraphicFramePr>
          <p:nvPr/>
        </p:nvGraphicFramePr>
        <p:xfrm>
          <a:off x="390525" y="973138"/>
          <a:ext cx="8754035" cy="5684148"/>
        </p:xfrm>
        <a:graphic>
          <a:graphicData uri="http://schemas.openxmlformats.org/drawingml/2006/table">
            <a:tbl>
              <a:tblPr/>
              <a:tblGrid>
                <a:gridCol w="1700626"/>
                <a:gridCol w="1553562"/>
                <a:gridCol w="5499847"/>
              </a:tblGrid>
              <a:tr h="65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Criteria</a:t>
                      </a: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Sustained Period of Large Underwriting Losses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Large CAT Losses in 2011/12 Pushed Up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CAT Losses contributing to higher underwriting losses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Apart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from CAT losses, overall p/c u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nderwriting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losses remain modest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 ratios (ex-CATs) still in low 100s (vs. 110+ at onset of last hard market); CR= 101.1 in H1:2012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(ex-M&amp;FG)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Prior-year reserve releases continue to reduce u/w losses, boost ROEs, though more modestly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 Decline in Surplus/ Capacity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Small Decline Due to 2011 Cats; Could drop in 2012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Fell 1.6% in 2011 due to CATs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Surplus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reached record as of 9/30/12 record $583.5B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 drop as of 12/31/12 due to Sandy impact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Modest growth in demand for insurance should begin to absorb some capacity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0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Tight Reinsurance Market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Somewhat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Place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Ample capacity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generally flat except up for cat-impacted accounts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Lower prices in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72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Renewed  Underwriting &amp; Pricing Discipline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Firming Broad,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Sustained,</a:t>
                      </a:r>
                      <a:r>
                        <a:rPr lang="en-US" sz="16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esp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Property,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WC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Commercial lines pricing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consistently and uniformly across all major lines, esp. Property &amp; WC; 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Markets remain competitive in most segments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8032" name="Rectangle 4"/>
          <p:cNvSpPr>
            <a:spLocks noChangeArrowheads="1"/>
          </p:cNvSpPr>
          <p:nvPr/>
        </p:nvSpPr>
        <p:spPr bwMode="auto">
          <a:xfrm>
            <a:off x="0" y="6463428"/>
            <a:ext cx="7569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 Barclays Capital;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45858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734822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p:oleObj spid="_x0000_s15756290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6099457" y="3254477"/>
            <a:ext cx="2099997" cy="1244375"/>
          </a:xfrm>
          <a:prstGeom prst="wedgeRectCallout">
            <a:avLst>
              <a:gd name="adj1" fmla="val 73740"/>
              <a:gd name="adj2" fmla="val -609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rose in February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110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p:oleObj spid="_x0000_s7349250" name="Chart" r:id="rId4" imgW="8581960" imgH="4162376" progId="MSGraph.Chart.8">
              <p:embed followColorScheme="full"/>
            </p:oleObj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111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Jan.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353962" y="977900"/>
          <a:ext cx="8513814" cy="4838700"/>
        </p:xfrm>
        <a:graphic>
          <a:graphicData uri="http://schemas.openxmlformats.org/presentationml/2006/ole">
            <p:oleObj spid="_x0000_s1286553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48bp from its all time record lows to 1.91% in Jan.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p:oleObj spid="_x0000_s12866562" name="Chart" r:id="rId4" imgW="8439161" imgH="4314888" progId="MSGraph.Chart.8">
              <p:embed followColorScheme="full"/>
            </p:oleObj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4964738" name="Chart" r:id="rId4" imgW="8286645" imgH="3819560" progId="MSGraph.Chart.8">
              <p:embed followColorScheme="full"/>
            </p:oleObj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2/13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114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60418" name="Chart" r:id="rId4" imgW="8620022" imgH="377178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1. UNDERWRITING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Underwriting Losses in 2011 and 2012 Are Elevated by High Catastrophe Losses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233618" y="2831689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2979182"/>
            <a:ext cx="915740" cy="1031253"/>
          </a:xfrm>
          <a:prstGeom prst="wedgeRectCallout">
            <a:avLst>
              <a:gd name="adj1" fmla="val -19855"/>
              <a:gd name="adj2" fmla="val 72856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High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</a:t>
            </a:r>
            <a:r>
              <a:rPr lang="en-US" sz="1400" b="1" dirty="0" smtClean="0">
                <a:solidFill>
                  <a:srgbClr val="FFFFFF"/>
                </a:solidFill>
              </a:rPr>
              <a:t>Due to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458893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119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p:oleObj spid="_x0000_s7906306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3577218" name="Chart" r:id="rId4" imgW="7829635" imgH="3848173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1999-2014F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(2/13);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609725" y="3141406"/>
            <a:ext cx="2949575" cy="1356135"/>
          </a:xfrm>
          <a:prstGeom prst="wedgeRectCallout">
            <a:avLst>
              <a:gd name="adj1" fmla="val 91360"/>
              <a:gd name="adj2" fmla="val 688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5539890" y="1179871"/>
            <a:ext cx="2689710" cy="1140631"/>
          </a:xfrm>
          <a:prstGeom prst="wedgeRectCallout">
            <a:avLst>
              <a:gd name="adj1" fmla="val 31202"/>
              <a:gd name="adj2" fmla="val 707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120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p:oleObj spid="_x0000_s39938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</a:t>
            </a:r>
            <a:r>
              <a:rPr lang="en-US" sz="1100" dirty="0" smtClean="0"/>
              <a:t>excl. mort. </a:t>
            </a:r>
            <a:r>
              <a:rPr lang="en-US" sz="1100" dirty="0"/>
              <a:t>and </a:t>
            </a:r>
            <a:r>
              <a:rPr lang="en-US" sz="1100" dirty="0" err="1" smtClean="0"/>
              <a:t>finl</a:t>
            </a:r>
            <a:r>
              <a:rPr lang="en-US" sz="1100" dirty="0" smtClean="0"/>
              <a:t>. guaranty </a:t>
            </a:r>
            <a:r>
              <a:rPr lang="en-US" sz="1100" dirty="0"/>
              <a:t>insurers was 99.3, which would bring the 2000s total to 4 years with an </a:t>
            </a:r>
            <a:r>
              <a:rPr lang="en-US" sz="1100" dirty="0" smtClean="0"/>
              <a:t>u/w </a:t>
            </a:r>
            <a:r>
              <a:rPr lang="en-US" sz="1100" dirty="0"/>
              <a:t>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includes 2010 and 2011.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1969–2011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p:oleObj spid="_x0000_s11190274" name="Chart" r:id="rId4" imgW="8581960" imgH="4095702" progId="MSGraph.Chart.8">
              <p:embed followColorScheme="full"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162365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901886" y="1102658"/>
            <a:ext cx="2890185" cy="2097741"/>
          </a:xfrm>
          <a:prstGeom prst="wedgeRectCallout">
            <a:avLst>
              <a:gd name="adj1" fmla="val 15724"/>
              <a:gd name="adj2" fmla="val 17839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 small insurers in Missouri did encounter problems in 2011 following the May tornado in Joplin.  They were absorbed by a larger insurer and all claims were paid.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123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1186178" name="Chart" r:id="rId4" imgW="8829766" imgH="4343501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124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72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125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8226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126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p:oleObj spid="_x0000_s11189250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070530" name="Chart" r:id="rId3" imgW="8353320" imgH="4648256" progId="MSGraph.Chart.8">
              <p:embed followColorScheme="full"/>
            </p:oleObj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5849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1990-2014F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3578242" name="Chart" r:id="rId4" imgW="7839083" imgH="4095702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(2/13);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3156155" y="3067664"/>
            <a:ext cx="2344994" cy="1799303"/>
          </a:xfrm>
          <a:prstGeom prst="wedgeRectCallout">
            <a:avLst>
              <a:gd name="adj1" fmla="val 116103"/>
              <a:gd name="adj2" fmla="val 457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6592529" y="1165123"/>
            <a:ext cx="2341088" cy="1607574"/>
          </a:xfrm>
          <a:prstGeom prst="wedgeRectCallout">
            <a:avLst>
              <a:gd name="adj1" fmla="val 21064"/>
              <a:gd name="adj2" fmla="val 773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4444162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9019394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4518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646146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11137" y="1406525"/>
          <a:ext cx="8932863" cy="5451475"/>
        </p:xfrm>
        <a:graphic>
          <a:graphicData uri="http://schemas.openxmlformats.org/presentationml/2006/ole">
            <p:oleObj spid="_x0000_s4459522" name="Chart" r:id="rId3" imgW="8191626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1991-2013F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510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AM Best, Insurance Information Institute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03300" y="1371600"/>
            <a:ext cx="3380441" cy="1200150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Med Mal Insurers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</a:t>
            </a:r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0.91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444497" y="4757219"/>
            <a:ext cx="2144712" cy="1009650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6471435" y="1463219"/>
            <a:ext cx="2400300" cy="1230964"/>
          </a:xfrm>
          <a:prstGeom prst="wedgeRectCallout">
            <a:avLst>
              <a:gd name="adj1" fmla="val 39665"/>
              <a:gd name="adj2" fmla="val 1944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med </a:t>
            </a:r>
            <a:r>
              <a:rPr lang="en-US" sz="1600" b="1" dirty="0" err="1">
                <a:latin typeface="Arial" pitchFamily="34" charset="0"/>
              </a:rPr>
              <a:t>mal’s</a:t>
            </a:r>
            <a:r>
              <a:rPr lang="en-US" sz="1600" b="1" dirty="0">
                <a:latin typeface="Arial" pitchFamily="34" charset="0"/>
              </a:rPr>
              <a:t> viability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p:oleObj spid="_x0000_s526745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137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p:oleObj spid="_x0000_s11377666" r:id="rId4" imgW="9004572" imgH="4718713" progId="Excel.Sheet.8">
              <p:embed/>
            </p:oleObj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p:oleObj spid="_x0000_s11378690" name="Chart" r:id="rId4" imgW="8439161" imgH="4076807" progId="MSGraph.Chart.8">
              <p:embed followColorScheme="full"/>
            </p:oleObj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139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404928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140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2005–2012:Q3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15772674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563329" y="1852047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029199" y="1194706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2012:Q2)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6.88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peak--$663B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868562" y="4022316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41106" y="2967084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slowing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15773698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141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Payroll and WC premiums for </a:t>
            </a:r>
            <a:r>
              <a:rPr lang="en-US" sz="1100" dirty="0" smtClean="0"/>
              <a:t>2012 </a:t>
            </a:r>
            <a:r>
              <a:rPr lang="en-US" sz="1100" dirty="0"/>
              <a:t>is I.I.I.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p:oleObj spid="_x0000_s12872706" name="Worksheet" r:id="rId3" imgW="8763135" imgH="4667138" progId="Excel.Sheet.8">
              <p:embed/>
            </p:oleObj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142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xmlns="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555046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2. 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p:oleObj spid="_x0000_s14557186" name="Chart" r:id="rId4" imgW="8610574" imgH="4181541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148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45582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3.  REINSURANCE 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2003–Jan.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p:oleObj spid="_x0000_s1575731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98818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Jan. 2013 totaled 5.731 million, an increase of 296,000 jobs or 5.4%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150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4243458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151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4.  RENEWED PRICING DISCIPLINE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Evidence </a:t>
            </a:r>
            <a:r>
              <a:rPr lang="en-US" sz="4000" b="1" dirty="0">
                <a:solidFill>
                  <a:srgbClr val="225A7A"/>
                </a:solidFill>
              </a:rPr>
              <a:t>of a Broad and Sustained 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153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2010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years; Personal </a:t>
            </a:r>
            <a:r>
              <a:rPr lang="en-US" dirty="0" smtClean="0"/>
              <a:t>Lines </a:t>
            </a:r>
            <a:r>
              <a:rPr lang="en-US" dirty="0"/>
              <a:t>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p:oleObj spid="_x0000_s9020418" name="Chart" r:id="rId4" imgW="3285990" imgH="3248111" progId="MSGraph.Chart.8">
              <p:embed followColorScheme="full"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226.8B/49%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2010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165.0B/36%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68.2B/15%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4590978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1971—2012:Q3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2012:Q3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4.2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155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4592002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4593026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157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="" xmlns:p14="http://schemas.microsoft.com/office/powerpoint/2010/main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159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2006-2012:Q3*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5771650" name="Chart" r:id="rId4" imgW="8801152" imgH="3990968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2/24/2013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2050025" y="3695650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975122" y="1385070"/>
            <a:ext cx="2684207" cy="914398"/>
          </a:xfrm>
          <a:prstGeom prst="wedgeRectCallout">
            <a:avLst>
              <a:gd name="adj1" fmla="val 75959"/>
              <a:gd name="adj2" fmla="val -496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nearly back to pre-crisis levels (+24.9% or $290B)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160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161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162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4333954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165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61442" name="Chart" r:id="rId4" imgW="8715311" imgH="4524357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166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4402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167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747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169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December 2012 vs. December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030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636656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+15.0%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-5.6%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29579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 www.iii.org/presentations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p:oleObj spid="_x0000_s14051330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Transportation and Power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2354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78286"/>
              <a:gd name="adj2" fmla="val 617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513007" y="3667431"/>
            <a:ext cx="2531805" cy="634179"/>
          </a:xfrm>
          <a:prstGeom prst="wedgeRectCallout">
            <a:avLst>
              <a:gd name="adj1" fmla="val 11336"/>
              <a:gd name="adj2" fmla="val -1383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79" y="1277532"/>
            <a:ext cx="8686800" cy="4652962"/>
          </a:xfrm>
        </p:spPr>
        <p:txBody>
          <a:bodyPr/>
          <a:lstStyle/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Economic Outlook &amp; Exposure Analysis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Exposure and premium growth depend critically on growth trajectory for the economy</a:t>
            </a:r>
            <a:endParaRPr lang="en-US" sz="2400" b="1" i="1" dirty="0" smtClean="0"/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P/C Industry Performance: Overview &amp; Outlook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Underwriting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Catastrophe Losses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Pricing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Growth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Capacity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Investments</a:t>
            </a:r>
          </a:p>
          <a:p>
            <a:pPr lvl="1">
              <a:lnSpc>
                <a:spcPts val="2300"/>
              </a:lnSpc>
            </a:pPr>
            <a:endParaRPr lang="en-US" sz="24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p:oleObj spid="_x0000_s14053378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37 months from Jan. 2010 through Jan. 2013.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630957"/>
            <a:ext cx="3551610" cy="1073779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expanded in 3 of the past 4 months, but only slightly.  The recent trend is basically flat.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21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p:oleObj spid="_x0000_s14054402" name="Chart" r:id="rId4" imgW="8286645" imgH="4010133" progId="MSGraph.Chart.8">
              <p:embed followColorScheme="full"/>
            </p:oleObj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1992—Dec. 2012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Dec. 2012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36%.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23330"/>
              <a:gd name="adj2" fmla="val -2821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Nov. 2012 were up 36% to $484.9B from its May 2009 trough.  June figure is only 0.1%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2012 vs.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542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December 2012 to the same period in 2011.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+7.0%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p:oleObj spid="_x0000_s14056450" name="Chart" r:id="rId5" imgW="8153294" imgH="5372218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6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23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662637" y="1263786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430298" y="1199536"/>
            <a:ext cx="2416380" cy="648929"/>
          </a:xfrm>
          <a:prstGeom prst="wedgeRectCallout">
            <a:avLst>
              <a:gd name="adj1" fmla="val 45791"/>
              <a:gd name="adj2" fmla="val 12722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79.1%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Jan. 2013,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25616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p:oleObj spid="_x0000_s1405747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87804" y="1171768"/>
            <a:ext cx="4400097" cy="1474839"/>
          </a:xfrm>
          <a:prstGeom prst="wedgeRectCallout">
            <a:avLst>
              <a:gd name="adj1" fmla="val 99054"/>
              <a:gd name="adj2" fmla="val 262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nearly 500,000 or 4.3%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5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358336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26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p:oleObj spid="_x0000_s11316226" name="Chart" r:id="rId4" imgW="8581960" imgH="3952907" progId="MSGraph.Chart.8">
              <p:embed followColorScheme="full"/>
            </p:oleObj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5"/>
              </a:rPr>
              <a:t>http://www.abiworld.org/AM/AMTemplate.cfm?Section=Home&amp;TEMPLATE=/</a:t>
            </a:r>
            <a:r>
              <a:rPr lang="en-US" sz="1100" dirty="0" smtClean="0">
                <a:hlinkClick r:id="rId5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/>
          </p:cNvGraphicFramePr>
          <p:nvPr>
            <p:ph idx="4294967295"/>
          </p:nvPr>
        </p:nvGraphicFramePr>
        <p:xfrm>
          <a:off x="317500" y="1663543"/>
          <a:ext cx="8585200" cy="3983037"/>
        </p:xfrm>
        <a:graphic>
          <a:graphicData uri="http://schemas.openxmlformats.org/presentationml/2006/ole">
            <p:oleObj spid="_x0000_s11317250" name="Chart" r:id="rId4" imgW="8581960" imgH="3981520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383452" y="5655185"/>
            <a:ext cx="8421329" cy="71611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r>
              <a:rPr lang="en-US" b="1" dirty="0" smtClean="0">
                <a:solidFill>
                  <a:srgbClr val="FFFFFF"/>
                </a:solidFill>
              </a:rPr>
              <a:t>Holding </a:t>
            </a:r>
            <a:r>
              <a:rPr lang="en-US" b="1" dirty="0">
                <a:solidFill>
                  <a:srgbClr val="FFFFFF"/>
                </a:solidFill>
              </a:rPr>
              <a:t>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</a:t>
            </a:r>
            <a:r>
              <a:rPr lang="en-US" sz="1100" dirty="0" smtClean="0"/>
              <a:t>Annualized based on data </a:t>
            </a:r>
            <a:r>
              <a:rPr lang="en-US" sz="1100" dirty="0"/>
              <a:t>through </a:t>
            </a:r>
            <a:r>
              <a:rPr lang="en-US" sz="1100" dirty="0" smtClean="0"/>
              <a:t>Jun. 30, 2012 (latest </a:t>
            </a:r>
            <a:r>
              <a:rPr lang="en-US" sz="1100" dirty="0"/>
              <a:t>available as of </a:t>
            </a:r>
            <a:r>
              <a:rPr lang="en-US" sz="1100" dirty="0" smtClean="0"/>
              <a:t>Feb. 24, 2013);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5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233773" y="1302057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56243" y="3716592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4"/>
            <a:ext cx="1663700" cy="1502595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 2012:  768,000*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1313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4988290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9779"/>
            <a:ext cx="8657303" cy="4996273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294349" y="1946790"/>
            <a:ext cx="3193206" cy="786582"/>
          </a:xfrm>
          <a:prstGeom prst="wedgeRectCallout">
            <a:avLst>
              <a:gd name="adj1" fmla="val 30300"/>
              <a:gd name="adj2" fmla="val 25165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Small business optimism has increased but took a big hit over  fiscal fears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Trucking)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19285"/>
          <a:ext cx="8500499" cy="4838700"/>
        </p:xfrm>
        <a:graphic>
          <a:graphicData uri="http://schemas.openxmlformats.org/presentationml/2006/ole">
            <p:oleObj spid="_x0000_s1577472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524000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23.4%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436" y="3517685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31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48" y="337110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Distribution of Major Shale Deposits: 5.76 Tr. Cu. Ft. in 48 Shale Basins in 32 Countries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Administration; Insurance Information Institute.</a:t>
            </a:r>
            <a:endParaRPr lang="en-US" sz="1100" dirty="0"/>
          </a:p>
        </p:txBody>
      </p:sp>
      <p:pic>
        <p:nvPicPr>
          <p:cNvPr id="13841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24" y="1326548"/>
            <a:ext cx="8028716" cy="50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5458639" y="1526806"/>
            <a:ext cx="2800458" cy="833718"/>
          </a:xfrm>
          <a:prstGeom prst="wedgeRectCallout">
            <a:avLst>
              <a:gd name="adj1" fmla="val -56978"/>
              <a:gd name="adj2" fmla="val 50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Europe and S. America also have large deposits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blackWhite">
          <a:xfrm>
            <a:off x="3377381" y="5279923"/>
            <a:ext cx="3362632" cy="958646"/>
          </a:xfrm>
          <a:prstGeom prst="wedgeRectCallout">
            <a:avLst>
              <a:gd name="adj1" fmla="val -64714"/>
              <a:gd name="adj2" fmla="val -2691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Initial assessments reveal 5.76 trillion cu. ft. of shale gas worldwide, including 1.069 trillion cu. Ft. in North America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58738" y="1623140"/>
          <a:ext cx="8932862" cy="5451475"/>
        </p:xfrm>
        <a:graphic>
          <a:graphicData uri="http://schemas.openxmlformats.org/presentationml/2006/ole">
            <p:oleObj spid="_x0000_s15775746" name="Chart" r:id="rId3" imgW="8201074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784" y="76760"/>
            <a:ext cx="7542213" cy="838200"/>
          </a:xfrm>
        </p:spPr>
        <p:txBody>
          <a:bodyPr/>
          <a:lstStyle/>
          <a:p>
            <a:r>
              <a:rPr lang="en-US" dirty="0" smtClean="0"/>
              <a:t>Technically Recoverable Shale Gas Deposits, by Region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94129" y="1340784"/>
            <a:ext cx="45704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 b="1" dirty="0" smtClean="0">
                <a:solidFill>
                  <a:srgbClr val="225A7A"/>
                </a:solidFill>
              </a:rPr>
              <a:t>Trillion Cubic Ft.tts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2869427" y="1106998"/>
            <a:ext cx="3236405" cy="1591957"/>
          </a:xfrm>
          <a:prstGeom prst="wedgeRectCallout">
            <a:avLst>
              <a:gd name="adj1" fmla="val 32023"/>
              <a:gd name="adj2" fmla="val 582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North America has 1,069 trillion cu. ft. of technically recoverable shale gas recources—18.6% of the global total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Administration; Insurance Information Institute.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33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1154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3235325" cy="1230312"/>
          </a:xfrm>
          <a:prstGeom prst="wedgeRectCallout">
            <a:avLst>
              <a:gd name="adj1" fmla="val -89348"/>
              <a:gd name="adj2" fmla="val 708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limited number of states showed strong growth over the past 5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1336217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96654" y="3922304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7298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2006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8322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1336934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1337037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2/13;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575526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00266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40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Presidential Politics &amp; the P/C Insurance Industry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How Is Profitability Affected by the President’s Political Party?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ph type="chart" idx="4294967295"/>
          </p:nvPr>
        </p:nvGraphicFramePr>
        <p:xfrm>
          <a:off x="0" y="1227295"/>
          <a:ext cx="8566150" cy="5214938"/>
        </p:xfrm>
        <a:graphic>
          <a:graphicData uri="http://schemas.openxmlformats.org/presentationml/2006/ole">
            <p:oleObj spid="_x0000_s9300994" name="Chart" r:id="rId4" imgW="8620022" imgH="5248319" progId="MSGraph.Chart.8">
              <p:embed followColorScheme="full"/>
            </p:oleObj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4412" y="6291315"/>
            <a:ext cx="9061776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*Truman </a:t>
            </a:r>
            <a:r>
              <a:rPr lang="en-US" sz="1000" dirty="0">
                <a:latin typeface="Arial" charset="0"/>
              </a:rPr>
              <a:t>administration ROE of 6.97% based on 3 years only, </a:t>
            </a:r>
            <a:r>
              <a:rPr lang="en-US" sz="1000" dirty="0" smtClean="0">
                <a:latin typeface="Arial" charset="0"/>
              </a:rPr>
              <a:t>1950-52; ROEs for the years 2008 forward exclude mortgage and financial guaranty segments.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/>
              <a:t>Estimated ROE for 2012 = 7.0%.</a:t>
            </a:r>
            <a:endParaRPr lang="en-US" sz="1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  Source</a:t>
            </a:r>
            <a:r>
              <a:rPr lang="en-US" sz="1000" dirty="0">
                <a:latin typeface="Arial" charset="0"/>
              </a:rPr>
              <a:t>: Insurance Information Institute</a:t>
            </a:r>
          </a:p>
        </p:txBody>
      </p:sp>
      <p:sp>
        <p:nvSpPr>
          <p:cNvPr id="7045125" name="Text Box 5"/>
          <p:cNvSpPr txBox="1">
            <a:spLocks noChangeArrowheads="1"/>
          </p:cNvSpPr>
          <p:nvPr/>
        </p:nvSpPr>
        <p:spPr bwMode="auto">
          <a:xfrm>
            <a:off x="5718175" y="2482850"/>
            <a:ext cx="3273425" cy="14219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latin typeface="Arial" charset="0"/>
              </a:rPr>
              <a:t>OVERALL RECORD: </a:t>
            </a:r>
            <a:r>
              <a:rPr lang="en-US" sz="2400" b="1" u="sng" dirty="0" smtClean="0">
                <a:latin typeface="Arial" charset="0"/>
              </a:rPr>
              <a:t>1950-2012</a:t>
            </a:r>
            <a:r>
              <a:rPr lang="en-US" sz="2400" b="1" dirty="0" smtClean="0">
                <a:latin typeface="Arial" charset="0"/>
              </a:rPr>
              <a:t>*</a:t>
            </a:r>
            <a:endParaRPr lang="en-US" sz="2400" b="1" dirty="0">
              <a:latin typeface="Arial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3333FF"/>
                </a:solidFill>
                <a:latin typeface="Arial" charset="0"/>
              </a:rPr>
              <a:t>Democrats	  </a:t>
            </a:r>
            <a:r>
              <a:rPr lang="en-US" sz="2400" b="1" dirty="0" smtClean="0">
                <a:solidFill>
                  <a:srgbClr val="3333FF"/>
                </a:solidFill>
                <a:latin typeface="Arial" charset="0"/>
              </a:rPr>
              <a:t>7.67%</a:t>
            </a:r>
            <a:endParaRPr lang="en-US" sz="2400" b="1" dirty="0">
              <a:solidFill>
                <a:srgbClr val="3333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Republicans	 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7.97%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045126" name="Text Box 6"/>
          <p:cNvSpPr txBox="1">
            <a:spLocks noChangeArrowheads="1"/>
          </p:cNvSpPr>
          <p:nvPr/>
        </p:nvSpPr>
        <p:spPr bwMode="auto">
          <a:xfrm>
            <a:off x="5405281" y="4106510"/>
            <a:ext cx="3429000" cy="1419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Party of President has marginal bearing on profitability of P/C insurance industry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noProof="0" dirty="0" smtClean="0">
                <a:solidFill>
                  <a:srgbClr val="225A7A"/>
                </a:solidFill>
                <a:ea typeface="+mj-ea"/>
                <a:cs typeface="+mj-cs"/>
              </a:rPr>
              <a:t>I</a:t>
            </a:r>
            <a:r>
              <a:rPr lang="en-US" sz="3000" b="1" kern="0" dirty="0" err="1" smtClean="0">
                <a:solidFill>
                  <a:srgbClr val="225A7A"/>
                </a:solidFill>
                <a:ea typeface="+mj-ea"/>
                <a:cs typeface="+mj-cs"/>
              </a:rPr>
              <a:t>nsurance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 Industry ROE by Presidential Administration, 1950- 2012*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25" grpId="0" animBg="1"/>
      <p:bldP spid="70451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6146" name="Object 2"/>
          <p:cNvGraphicFramePr>
            <a:graphicFrameLocks noChangeAspect="1"/>
          </p:cNvGraphicFramePr>
          <p:nvPr/>
        </p:nvGraphicFramePr>
        <p:xfrm>
          <a:off x="0" y="1236408"/>
          <a:ext cx="8880475" cy="5891213"/>
        </p:xfrm>
        <a:graphic>
          <a:graphicData uri="http://schemas.openxmlformats.org/presentationml/2006/ole">
            <p:oleObj spid="_x0000_s9302018" name="Chart" r:id="rId4" imgW="8296363" imgH="5524461" progId="MSGraph.Chart.8">
              <p:embed followColorScheme="full"/>
            </p:oleObj>
          </a:graphicData>
        </a:graphic>
      </p:graphicFrame>
      <p:sp>
        <p:nvSpPr>
          <p:cNvPr id="7046148" name="Rectangle 4"/>
          <p:cNvSpPr>
            <a:spLocks noChangeArrowheads="1"/>
          </p:cNvSpPr>
          <p:nvPr/>
        </p:nvSpPr>
        <p:spPr bwMode="auto">
          <a:xfrm>
            <a:off x="1339652" y="1152833"/>
            <a:ext cx="687520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3333FF"/>
                </a:solidFill>
                <a:latin typeface="Arial" charset="0"/>
              </a:rPr>
              <a:t>BLUE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Democratic President</a:t>
            </a:r>
            <a:r>
              <a:rPr lang="en-US" sz="1400" b="1" dirty="0">
                <a:latin typeface="Arial" charset="0"/>
              </a:rPr>
              <a:t>        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</a:rPr>
              <a:t>RED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Republican President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86812" y="1651819"/>
            <a:ext cx="526892" cy="4235249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362200" y="57150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713704" y="1651824"/>
            <a:ext cx="471950" cy="427702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7177560" y="1656735"/>
            <a:ext cx="1022543" cy="4242619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6200836" y="1651824"/>
            <a:ext cx="981629" cy="4247531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4702284" y="1651824"/>
            <a:ext cx="1492039" cy="4247531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823452" y="1681320"/>
            <a:ext cx="400665" cy="4191000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3190572" y="1651819"/>
            <a:ext cx="1012718" cy="4249997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1209370" y="1651819"/>
            <a:ext cx="973392" cy="4249997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4188545" y="1651819"/>
            <a:ext cx="516190" cy="423278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 rot="-5400000">
            <a:off x="533400" y="2057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/>
              <a:t>Truman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3055380" y="1821432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Nixon/Ford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 rot="16200000">
            <a:off x="1958707" y="2152924"/>
            <a:ext cx="14531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/>
              <a:t>Kennedy/ Johnson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 rot="16200000">
            <a:off x="1041352" y="2057400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Eisenhower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 rot="16200000">
            <a:off x="3818968" y="1865676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Carter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734238" y="1858299"/>
            <a:ext cx="144375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Reagan/Bush I</a:t>
            </a:r>
            <a:endParaRPr lang="en-US" sz="1400" b="1" dirty="0"/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6019812" y="1850928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Clinton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7027617" y="1850926"/>
            <a:ext cx="129381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Bush II</a:t>
            </a:r>
            <a:endParaRPr lang="en-US" sz="1400" b="1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insurance Industry ROE by Presidential Party Affiliation, 1950- 2012*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9664" y="6468291"/>
            <a:ext cx="610102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latin typeface="Arial" charset="0"/>
              </a:rPr>
              <a:t>*ROEs for the years 2008 forward exclude mortgage and financial guaranty segments; Estimated 2012 ROE = 7.0%</a:t>
            </a:r>
            <a:endParaRPr lang="en-US" sz="9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900" dirty="0">
                <a:latin typeface="Arial" charset="0"/>
              </a:rPr>
              <a:t>Source: Insurance Information Institute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8190158" y="1641994"/>
            <a:ext cx="516190" cy="423278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rot="16200000">
            <a:off x="7805848" y="1898283"/>
            <a:ext cx="129381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endParaRPr lang="en-US" sz="1400" b="1" dirty="0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 rot="16200000">
            <a:off x="7791100" y="1868787"/>
            <a:ext cx="129381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Obama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61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046146" grpId="0" bld="series" animBg="0"/>
      <p:bldP spid="704614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Massive Job Losses Sapped the Economy and Commercial/Personal  Lines Exposure, But Trend is Improving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44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p:oleObj spid="_x0000_s14334978" name="Chart" r:id="rId4" imgW="7096206" imgH="487689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7.9%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Jan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14.4%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Jan.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Jan.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87906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97486" y="2009775"/>
            <a:ext cx="1550988" cy="923925"/>
          </a:xfrm>
          <a:prstGeom prst="wedgeRectCallout">
            <a:avLst>
              <a:gd name="adj1" fmla="val -32250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69770" y="2028825"/>
            <a:ext cx="1343025" cy="914400"/>
          </a:xfrm>
          <a:prstGeom prst="wedgeRectCallout">
            <a:avLst>
              <a:gd name="adj1" fmla="val 12204"/>
              <a:gd name="adj2" fmla="val 2278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8050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Monthly Change in Private Employment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2008 through </a:t>
            </a:r>
            <a:r>
              <a:rPr lang="en-US" sz="1600" b="1" dirty="0" smtClean="0">
                <a:solidFill>
                  <a:srgbClr val="225A7A"/>
                </a:solidFill>
              </a:rPr>
              <a:t>Jan. 2013 (Thousands</a:t>
            </a:r>
            <a:r>
              <a:rPr lang="en-US" sz="1600" b="1" dirty="0">
                <a:solidFill>
                  <a:srgbClr val="225A7A"/>
                </a:solidFill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6.07million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1044502" y="3722482"/>
            <a:ext cx="2082156" cy="841375"/>
          </a:xfrm>
          <a:prstGeom prst="wedgeRectCallout">
            <a:avLst>
              <a:gd name="adj1" fmla="val 62031"/>
              <a:gd name="adj2" fmla="val 31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Monthly Losses in   Dec. 08–Mar. 09 Were the Largest in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Post-WW II Period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931742" y="3124355"/>
            <a:ext cx="1927072" cy="936368"/>
          </a:xfrm>
          <a:prstGeom prst="wedgeRectCallout">
            <a:avLst>
              <a:gd name="adj1" fmla="val 44190"/>
              <a:gd name="adj2" fmla="val -1110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/>
              <a:t>166</a:t>
            </a:r>
            <a:r>
              <a:rPr lang="en-US" sz="1400" b="1" dirty="0" smtClean="0">
                <a:cs typeface="+mn-cs"/>
              </a:rPr>
              <a:t>,000 </a:t>
            </a:r>
            <a:r>
              <a:rPr lang="en-US" sz="1400" b="1" dirty="0">
                <a:cs typeface="+mn-cs"/>
              </a:rPr>
              <a:t>private sector jobs were created in </a:t>
            </a:r>
            <a:r>
              <a:rPr lang="en-US" sz="1400" b="1" dirty="0" smtClean="0">
                <a:cs typeface="+mn-cs"/>
              </a:rPr>
              <a:t>January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47302" y="3736258"/>
            <a:ext cx="18189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chemeClr val="bg1"/>
                </a:solidFill>
              </a:rPr>
              <a:t>Jobs Created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2012: 2.247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2011: 2.420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2010: 1.235 Mill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9074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Employment: Dec. 2007—Jan.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December 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004458" y="2202427"/>
            <a:ext cx="2197100" cy="727586"/>
          </a:xfrm>
          <a:prstGeom prst="wedgeRectCallout">
            <a:avLst>
              <a:gd name="adj1" fmla="val 10672"/>
              <a:gd name="adj2" fmla="val 1874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Cumulative job losses peaked at 8.765 million in February 2010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224686" y="2169187"/>
            <a:ext cx="2151531" cy="685800"/>
          </a:xfrm>
          <a:prstGeom prst="wedgeRectCallout">
            <a:avLst>
              <a:gd name="adj1" fmla="val 66155"/>
              <a:gd name="adj2" fmla="val 209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Cumulative job losses as of </a:t>
            </a:r>
            <a:r>
              <a:rPr lang="en-US" sz="1400" b="1" dirty="0" smtClean="0"/>
              <a:t>Jan.</a:t>
            </a:r>
            <a:r>
              <a:rPr lang="en-US" sz="1400" b="1" dirty="0" smtClean="0">
                <a:cs typeface="+mn-cs"/>
              </a:rPr>
              <a:t> 2013 totaled 2.654 million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69682" y="2921453"/>
            <a:ext cx="7999506" cy="18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018942" y="3500284"/>
            <a:ext cx="1458788" cy="1454450"/>
          </a:xfrm>
          <a:prstGeom prst="wedgeRectCallout">
            <a:avLst>
              <a:gd name="adj1" fmla="val 61669"/>
              <a:gd name="adj2" fmla="val -3730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All of the jobs “lost” since President Obama took office in Jan. 2009 have been recouped</a:t>
            </a:r>
            <a:endParaRPr lang="en-US" sz="1400" b="1" dirty="0"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6.07million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0" y="1423988"/>
          <a:ext cx="8748713" cy="4194175"/>
        </p:xfrm>
        <a:graphic>
          <a:graphicData uri="http://schemas.openxmlformats.org/presentationml/2006/ole">
            <p:oleObj spid="_x0000_s14340098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Sector Employment: Jan. 2010—Jan.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31511" y="3403129"/>
            <a:ext cx="2521107" cy="1006640"/>
          </a:xfrm>
          <a:prstGeom prst="wedgeRectCallout">
            <a:avLst>
              <a:gd name="adj1" fmla="val 67119"/>
              <a:gd name="adj2" fmla="val -753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gains through </a:t>
            </a:r>
            <a:r>
              <a:rPr lang="en-US" b="1" dirty="0" smtClean="0"/>
              <a:t>Jan.</a:t>
            </a:r>
            <a:r>
              <a:rPr lang="en-US" b="1" dirty="0" smtClean="0">
                <a:cs typeface="+mn-cs"/>
              </a:rPr>
              <a:t> 2013 totaled 6.08 million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6191" y="1710813"/>
            <a:ext cx="327631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Job gains and pay increases have added more than $600 billion to payrolls since Jan. 2010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White">
          <a:xfrm>
            <a:off x="806450" y="5606844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6.07million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-118384" y="1382252"/>
          <a:ext cx="8775700" cy="4087813"/>
        </p:xfrm>
        <a:graphic>
          <a:graphicData uri="http://schemas.openxmlformats.org/presentationml/2006/ole">
            <p:oleObj spid="_x0000_s1434112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Government Employment: Jan. 2010—Dec. 2012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Dec. 2012*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407" y="3333137"/>
            <a:ext cx="2492478" cy="899651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</a:t>
            </a:r>
            <a:r>
              <a:rPr lang="en-US" b="1" i="1" dirty="0" smtClean="0">
                <a:cs typeface="+mn-cs"/>
              </a:rPr>
              <a:t>losses</a:t>
            </a:r>
            <a:r>
              <a:rPr lang="en-US" b="1" dirty="0" smtClean="0">
                <a:cs typeface="+mn-cs"/>
              </a:rPr>
              <a:t> through Dec. 2012 totaled 544,000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Crisis, Causing Them to Reduce Staff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29317" y="1327355"/>
            <a:ext cx="350028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Government at all levels has shed more than half a million jobs since Jan. 2010 even as private employers created 5.42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096" y="3756586"/>
            <a:ext cx="1661653" cy="1066800"/>
          </a:xfrm>
          <a:prstGeom prst="wedgeRectCallout">
            <a:avLst>
              <a:gd name="adj1" fmla="val 7497"/>
              <a:gd name="adj2" fmla="val -77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Temporary Census hiring distorted 2010 figures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Change in Government Employment: Jan. 2010—Nov. 2012*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2291" y="2040907"/>
          <a:ext cx="8493125" cy="4343400"/>
        </p:xfrm>
        <a:graphic>
          <a:graphicData uri="http://schemas.openxmlformats.org/presentationml/2006/ole">
            <p:oleObj spid="_x0000_s14342146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683" y="3451123"/>
            <a:ext cx="3746090" cy="2123766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Local government employment shrank by 417,000 from Jan. 2010 through Nov. 2012, accounting for 81%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0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2989" y="1179870"/>
            <a:ext cx="4434287" cy="1037299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State government employment fell by 1.3%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2012:Q4 GDP Number Was Not as Bad as the Headline Suggests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Washington Post, Jan. 30, 2013; BEA </a:t>
            </a:r>
            <a:r>
              <a:rPr lang="en-US" sz="1050" dirty="0"/>
              <a:t>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070786" name="Picture 2" descr="q4_gd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88" y="1295857"/>
            <a:ext cx="6533535" cy="5075444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725265" y="1439065"/>
            <a:ext cx="2418735" cy="4652962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GDP declined by 0.1% in Q4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 shrinkage in the economy was driven mostly by a decline in defense spending and a </a:t>
            </a:r>
            <a:r>
              <a:rPr lang="en-US" b="1" kern="0" dirty="0" err="1" smtClean="0">
                <a:cs typeface="+mn-cs"/>
              </a:rPr>
              <a:t>decumulation</a:t>
            </a:r>
            <a:r>
              <a:rPr lang="en-US" b="1" kern="0" dirty="0" smtClean="0">
                <a:cs typeface="+mn-cs"/>
              </a:rPr>
              <a:t> of inventory</a:t>
            </a: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State and local govt. are dragging on the economy as well</a:t>
            </a: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private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economy actually expanded by 1.2%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blackWhite">
          <a:xfrm>
            <a:off x="4586744" y="5073445"/>
            <a:ext cx="2153266" cy="1224111"/>
          </a:xfrm>
          <a:prstGeom prst="wedgeRectCallout">
            <a:avLst>
              <a:gd name="adj1" fmla="val -56178"/>
              <a:gd name="adj2" fmla="val -987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and govt. spending in general will drag on the economy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smtClean="0">
                <a:latin typeface="Arial" pitchFamily="34" charset="0"/>
              </a:rPr>
              <a:t>Unemployment Rates by State, December 2012:</a:t>
            </a:r>
            <a:br>
              <a:rPr lang="en-US" sz="2600" smtClean="0">
                <a:latin typeface="Arial" pitchFamily="34" charset="0"/>
              </a:rPr>
            </a:br>
            <a:r>
              <a:rPr lang="en-US" sz="2600" smtClean="0">
                <a:latin typeface="Arial" pitchFamily="34" charset="0"/>
              </a:rPr>
              <a:t>Highest 25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527175"/>
          <a:ext cx="9144000" cy="4754563"/>
        </p:xfrm>
        <a:graphic>
          <a:graphicData uri="http://schemas.openxmlformats.org/presentationml/2006/ole">
            <p:oleObj spid="_x0000_s15387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December 2012,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48664" y="1157288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E3E78-DB0F-4115-AD58-8D9D72248BD6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65263"/>
          <a:ext cx="9144000" cy="5410200"/>
        </p:xfrm>
        <a:graphic>
          <a:graphicData uri="http://schemas.openxmlformats.org/presentationml/2006/ole">
            <p:oleObj spid="_x0000_s15388674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Unemployment Rates by State, December 2012: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*Provisional figures for December 2012, seasonally adjusted.</a:t>
            </a:r>
          </a:p>
          <a:p>
            <a:r>
              <a:rPr lang="en-US" sz="1100"/>
              <a:t>Sources:  US Bureau of Labor Statistics; Insurance Information Institute.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067300" y="1255713"/>
            <a:ext cx="3495675" cy="1287462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244475" y="1842724"/>
          <a:ext cx="8707796" cy="4445000"/>
        </p:xfrm>
        <a:graphic>
          <a:graphicData uri="http://schemas.openxmlformats.org/presentationml/2006/ole">
            <p:oleObj spid="_x0000_s13588482" name="Chart" r:id="rId4" imgW="8229687" imgH="4276828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1063714" y="1481803"/>
            <a:ext cx="1664738" cy="2485514"/>
          </a:xfrm>
          <a:prstGeom prst="wedgeRectCallout">
            <a:avLst>
              <a:gd name="adj1" fmla="val 103657"/>
              <a:gd name="adj2" fmla="val -25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workers comp’s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(2/13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2398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2014:Q4F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710520" y="3905501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slightly downwards. Optimistic scenarios put the unemployment as low as 7.0% by Q4 of </a:t>
            </a:r>
            <a:r>
              <a:rPr lang="en-US" sz="1400" b="1" i="1" u="sng" dirty="0" smtClean="0">
                <a:cs typeface="+mn-cs"/>
              </a:rPr>
              <a:t>next</a:t>
            </a:r>
            <a:r>
              <a:rPr lang="en-US" sz="1400" b="1" i="1" dirty="0" smtClean="0">
                <a:cs typeface="+mn-cs"/>
              </a:rPr>
              <a:t> </a:t>
            </a:r>
            <a:r>
              <a:rPr lang="en-US" sz="1400" b="1" dirty="0" smtClean="0">
                <a:cs typeface="+mn-cs"/>
              </a:rPr>
              <a:t>year.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450678" y="1298521"/>
            <a:ext cx="2178050" cy="1066800"/>
          </a:xfrm>
          <a:prstGeom prst="wedgeRectCallout">
            <a:avLst>
              <a:gd name="adj1" fmla="val 20519"/>
              <a:gd name="adj2" fmla="val 1025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slightly 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2013/14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86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86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1ECF5-B7CD-4985-982B-BFF8C76AA2B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Unemployment Rate Forecasts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255588" y="1549400"/>
          <a:ext cx="8518525" cy="3911600"/>
        </p:xfrm>
        <a:graphic>
          <a:graphicData uri="http://schemas.openxmlformats.org/presentationml/2006/ole">
            <p:oleObj spid="_x0000_s15587330" name="Chart" r:id="rId4" imgW="8525003" imgH="3914847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2135236" y="2240078"/>
            <a:ext cx="3978275" cy="690563"/>
          </a:xfrm>
          <a:prstGeom prst="wedgeRectCallout">
            <a:avLst>
              <a:gd name="adj1" fmla="val 73663"/>
              <a:gd name="adj2" fmla="val 726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Unemployment  will remain high even under the most optimistic of scenarios, but forecasts are being revised downwards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</a:t>
            </a:r>
            <a:r>
              <a:rPr lang="en-US" sz="1100" dirty="0" smtClean="0"/>
              <a:t>Indicators (Feb. 2013); </a:t>
            </a:r>
            <a:r>
              <a:rPr lang="en-US" sz="1100" dirty="0"/>
              <a:t>Insurance Information Institute 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Quarterly, </a:t>
            </a:r>
            <a:r>
              <a:rPr lang="en-US" sz="1600" b="1" dirty="0" smtClean="0">
                <a:solidFill>
                  <a:srgbClr val="225A7A"/>
                </a:solidFill>
              </a:rPr>
              <a:t>2013:Q1 </a:t>
            </a:r>
            <a:r>
              <a:rPr lang="en-US" sz="1600" b="1" dirty="0">
                <a:solidFill>
                  <a:srgbClr val="225A7A"/>
                </a:solidFill>
              </a:rPr>
              <a:t>to </a:t>
            </a:r>
            <a:r>
              <a:rPr lang="en-US" sz="1600" b="1" dirty="0" smtClean="0">
                <a:solidFill>
                  <a:srgbClr val="225A7A"/>
                </a:solidFill>
              </a:rPr>
              <a:t>2014:Q4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2005–2012:Q3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761856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563329" y="1852047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029199" y="1194706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2012:Q2)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6.88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peak--$663B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868562" y="4022316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41106" y="2967084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slowing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7619586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Payroll and WC premiums for </a:t>
            </a:r>
            <a:r>
              <a:rPr lang="en-US" sz="1100" dirty="0" smtClean="0"/>
              <a:t>2012 </a:t>
            </a:r>
            <a:r>
              <a:rPr lang="en-US" sz="1100" dirty="0"/>
              <a:t>is I.I.I.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56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Mass Layoff Announcements,</a:t>
            </a:r>
            <a:br>
              <a:rPr lang="en-US" sz="3200" dirty="0" smtClean="0"/>
            </a:br>
            <a:r>
              <a:rPr lang="en-US" sz="3200" dirty="0" smtClean="0"/>
              <a:t>Jan. 2002—December 2012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133060"/>
            <a:ext cx="8724900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http://www.bls.gov/mls/</a:t>
            </a:r>
            <a:r>
              <a:rPr lang="en-US" sz="1100" dirty="0" smtClean="0"/>
              <a:t>;  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577062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93985" y="1519084"/>
            <a:ext cx="2804274" cy="1268361"/>
          </a:xfrm>
          <a:prstGeom prst="wedgeRectCallout">
            <a:avLst>
              <a:gd name="adj1" fmla="val 98243"/>
              <a:gd name="adj2" fmla="val 87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Mass layoff announcements peaked at more than 3,000 per month in Feb. 2009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567949" y="1868131"/>
            <a:ext cx="2271252" cy="1170038"/>
          </a:xfrm>
          <a:prstGeom prst="wedgeRectCallout">
            <a:avLst>
              <a:gd name="adj1" fmla="val 43370"/>
              <a:gd name="adj2" fmla="val 1384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There were 1,509 mass layoffs announced in Dec. 2012, a sharp drop from Nov.’s Hurricane Sandy induced spike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135627" y="4616244"/>
            <a:ext cx="7492179" cy="1475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57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4553090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ROAS = 6.3%;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4554114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942735"/>
            <a:ext cx="1717675" cy="749188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2011:Q3 = 108.1, 3.1% ROE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46255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The Fiscal Cliff Was Just the Beginning: Budget Battles for Years to Come?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44102"/>
            <a:ext cx="8942201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*P/C Insurance Joint Industry Forum press release (</a:t>
            </a:r>
            <a:r>
              <a:rPr lang="en-US" sz="1050" dirty="0" smtClean="0">
                <a:hlinkClick r:id="rId3"/>
              </a:rPr>
              <a:t>www.iii.org/press_releases</a:t>
            </a:r>
            <a:r>
              <a:rPr lang="en-US" sz="1050" dirty="0" smtClean="0"/>
              <a:t>), January 15,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Fix the Debt Coalition, January 18, 2013;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4075906" name="Picture 2" descr="Infographic"/>
          <p:cNvPicPr>
            <a:picLocks noChangeAspect="1" noChangeArrowheads="1"/>
          </p:cNvPicPr>
          <p:nvPr/>
        </p:nvPicPr>
        <p:blipFill>
          <a:blip r:embed="rId4" cstate="print"/>
          <a:srcRect t="13440"/>
          <a:stretch>
            <a:fillRect/>
          </a:stretch>
        </p:blipFill>
        <p:spPr bwMode="auto">
          <a:xfrm>
            <a:off x="49160" y="1730477"/>
            <a:ext cx="6921909" cy="4581833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13755" y="1262089"/>
            <a:ext cx="2330245" cy="4652962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 “Fiscal Cliff” was just the beginning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There are 10+ “Fiscal Speed Bumps” over the next 5 years, setting up a potentially extended period of fiscal uncertainty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Creates long-term uncertainty around federal spending, tax policy, entitlements</a:t>
            </a: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Insurable exposures impacted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black">
          <a:xfrm>
            <a:off x="347663" y="1082166"/>
            <a:ext cx="822166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Poll: 94% of P/C insurance executives think looming budget battles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In Washington will hurt the economy.*</a:t>
            </a:r>
            <a:endParaRPr lang="en-US" sz="1600" b="1" i="1" dirty="0">
              <a:solidFill>
                <a:srgbClr val="225A7A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264959" y="5648632"/>
            <a:ext cx="1032899" cy="663675"/>
          </a:xfrm>
          <a:prstGeom prst="wedgeRectCallout">
            <a:avLst>
              <a:gd name="adj1" fmla="val -10604"/>
              <a:gd name="adj2" fmla="val -82710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Cuts seem certain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1464494" y="5712539"/>
            <a:ext cx="1072229" cy="604684"/>
          </a:xfrm>
          <a:prstGeom prst="wedgeRectCallout">
            <a:avLst>
              <a:gd name="adj1" fmla="val -19171"/>
              <a:gd name="adj2" fmla="val -98266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Possible shutdown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0556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59849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36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508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656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807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5434" y="42799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298" y="506637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014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540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43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426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2119" y="2664746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648" y="2874963"/>
            <a:ext cx="1547397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206496" y="4104356"/>
            <a:ext cx="303213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6036" y="4528664"/>
            <a:ext cx="800100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2011:4.6%*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6812" y="2831129"/>
            <a:ext cx="1189703" cy="659324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2012:Q3: 6.6%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506376" y="3863476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9F27786-883F-42EF-91B8-8C6B9E4A427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61</a:t>
            </a:fld>
            <a:endParaRPr lang="en-US" sz="900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ROE vs. Equity Cost of Capital:</a:t>
            </a:r>
            <a:br>
              <a:rPr lang="en-US" dirty="0" smtClean="0"/>
            </a:br>
            <a:r>
              <a:rPr lang="en-US" dirty="0" smtClean="0"/>
              <a:t>U.S. P/C Insurance:1991-2012*</a:t>
            </a:r>
          </a:p>
        </p:txBody>
      </p:sp>
      <p:sp>
        <p:nvSpPr>
          <p:cNvPr id="53255" name="Rectangle 3"/>
          <p:cNvSpPr>
            <a:spLocks noChangeArrowheads="1"/>
          </p:cNvSpPr>
          <p:nvPr/>
        </p:nvSpPr>
        <p:spPr bwMode="auto">
          <a:xfrm>
            <a:off x="-1" y="6414802"/>
            <a:ext cx="8436078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Return on average surplus in </a:t>
            </a:r>
            <a:r>
              <a:rPr lang="en-US" sz="1100" dirty="0" smtClean="0"/>
              <a:t>2008-2012 </a:t>
            </a:r>
            <a:r>
              <a:rPr lang="en-US" sz="1100" dirty="0"/>
              <a:t>excluding mortgage and financial guaranty insurers</a:t>
            </a:r>
            <a:r>
              <a:rPr lang="en-US" sz="1100" dirty="0" smtClean="0"/>
              <a:t>.  2012 figures are III estimates.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Source: The Geneva Association, Insurance Information Institute</a:t>
            </a:r>
          </a:p>
        </p:txBody>
      </p:sp>
      <p:graphicFrame>
        <p:nvGraphicFramePr>
          <p:cNvPr id="2028548" name="Object 2"/>
          <p:cNvGraphicFramePr>
            <a:graphicFrameLocks/>
          </p:cNvGraphicFramePr>
          <p:nvPr/>
        </p:nvGraphicFramePr>
        <p:xfrm>
          <a:off x="304800" y="1428955"/>
          <a:ext cx="8597900" cy="4648200"/>
        </p:xfrm>
        <a:graphic>
          <a:graphicData uri="http://schemas.openxmlformats.org/presentationml/2006/ole">
            <p:oleObj spid="_x0000_s7296002" name="Chart" r:id="rId4" imgW="8601126" imgH="4648256" progId="MSGraph.Chart.8">
              <p:embed followColorScheme="full"/>
            </p:oleObj>
          </a:graphicData>
        </a:graphic>
      </p:graphicFrame>
      <p:sp>
        <p:nvSpPr>
          <p:cNvPr id="2028549" name="Line 5"/>
          <p:cNvSpPr>
            <a:spLocks noChangeShapeType="1"/>
          </p:cNvSpPr>
          <p:nvPr/>
        </p:nvSpPr>
        <p:spPr bwMode="auto">
          <a:xfrm>
            <a:off x="4680128" y="2968165"/>
            <a:ext cx="0" cy="22256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0" name="Line 6"/>
          <p:cNvSpPr>
            <a:spLocks noChangeShapeType="1"/>
          </p:cNvSpPr>
          <p:nvPr/>
        </p:nvSpPr>
        <p:spPr bwMode="auto">
          <a:xfrm>
            <a:off x="5023962" y="3103102"/>
            <a:ext cx="0" cy="14446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1" name="Line 7"/>
          <p:cNvSpPr>
            <a:spLocks noChangeShapeType="1"/>
          </p:cNvSpPr>
          <p:nvPr/>
        </p:nvSpPr>
        <p:spPr bwMode="auto">
          <a:xfrm>
            <a:off x="6823118" y="2877217"/>
            <a:ext cx="0" cy="2682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552" name="Line 8"/>
          <p:cNvSpPr>
            <a:spLocks noChangeShapeType="1"/>
          </p:cNvSpPr>
          <p:nvPr/>
        </p:nvSpPr>
        <p:spPr bwMode="auto">
          <a:xfrm>
            <a:off x="6472168" y="2878804"/>
            <a:ext cx="0" cy="1920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553" name="Line 9"/>
          <p:cNvSpPr>
            <a:spLocks noChangeShapeType="1"/>
          </p:cNvSpPr>
          <p:nvPr/>
        </p:nvSpPr>
        <p:spPr bwMode="auto">
          <a:xfrm>
            <a:off x="7181986" y="3175000"/>
            <a:ext cx="28575" cy="10318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4" name="Line 10"/>
          <p:cNvSpPr>
            <a:spLocks noChangeShapeType="1"/>
          </p:cNvSpPr>
          <p:nvPr/>
        </p:nvSpPr>
        <p:spPr bwMode="auto">
          <a:xfrm>
            <a:off x="7550473" y="3150267"/>
            <a:ext cx="0" cy="5572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5" name="Text Box 8"/>
          <p:cNvSpPr txBox="1">
            <a:spLocks noChangeArrowheads="1"/>
          </p:cNvSpPr>
          <p:nvPr/>
        </p:nvSpPr>
        <p:spPr bwMode="auto">
          <a:xfrm rot="-5400000">
            <a:off x="4442703" y="3915569"/>
            <a:ext cx="717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-13.2 pts</a:t>
            </a:r>
          </a:p>
        </p:txBody>
      </p:sp>
      <p:sp>
        <p:nvSpPr>
          <p:cNvPr id="2028556" name="Text Box 11"/>
          <p:cNvSpPr txBox="1">
            <a:spLocks noChangeArrowheads="1"/>
          </p:cNvSpPr>
          <p:nvPr/>
        </p:nvSpPr>
        <p:spPr bwMode="auto">
          <a:xfrm rot="-5400000">
            <a:off x="6120157" y="3407569"/>
            <a:ext cx="7175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+1.7 pts</a:t>
            </a:r>
          </a:p>
        </p:txBody>
      </p:sp>
      <p:sp>
        <p:nvSpPr>
          <p:cNvPr id="2028557" name="Text Box 12"/>
          <p:cNvSpPr txBox="1">
            <a:spLocks noChangeArrowheads="1"/>
          </p:cNvSpPr>
          <p:nvPr/>
        </p:nvSpPr>
        <p:spPr bwMode="auto">
          <a:xfrm rot="-5400000">
            <a:off x="6428912" y="3504029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+2.3 pts</a:t>
            </a:r>
          </a:p>
        </p:txBody>
      </p:sp>
      <p:sp>
        <p:nvSpPr>
          <p:cNvPr id="2028558" name="Text Box 14"/>
          <p:cNvSpPr txBox="1">
            <a:spLocks noChangeArrowheads="1"/>
          </p:cNvSpPr>
          <p:nvPr/>
        </p:nvSpPr>
        <p:spPr bwMode="auto">
          <a:xfrm rot="-5400000">
            <a:off x="4755454" y="3698081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-9.0 pts</a:t>
            </a:r>
          </a:p>
        </p:txBody>
      </p:sp>
      <p:sp>
        <p:nvSpPr>
          <p:cNvPr id="2028559" name="Text Box 17"/>
          <p:cNvSpPr txBox="1">
            <a:spLocks noChangeArrowheads="1"/>
          </p:cNvSpPr>
          <p:nvPr/>
        </p:nvSpPr>
        <p:spPr bwMode="auto">
          <a:xfrm rot="-5400000">
            <a:off x="6941480" y="3496750"/>
            <a:ext cx="717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-6.4 pts</a:t>
            </a:r>
          </a:p>
        </p:txBody>
      </p:sp>
      <p:sp>
        <p:nvSpPr>
          <p:cNvPr id="2028560" name="Text Box 17"/>
          <p:cNvSpPr txBox="1">
            <a:spLocks noChangeArrowheads="1"/>
          </p:cNvSpPr>
          <p:nvPr/>
        </p:nvSpPr>
        <p:spPr bwMode="auto">
          <a:xfrm rot="-5400000">
            <a:off x="7376816" y="3337719"/>
            <a:ext cx="622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-3.2 pts</a:t>
            </a:r>
          </a:p>
        </p:txBody>
      </p:sp>
      <p:sp>
        <p:nvSpPr>
          <p:cNvPr id="2028561" name="Rectangle 17"/>
          <p:cNvSpPr>
            <a:spLocks noChangeArrowheads="1"/>
          </p:cNvSpPr>
          <p:nvPr/>
        </p:nvSpPr>
        <p:spPr bwMode="blackWhite">
          <a:xfrm>
            <a:off x="2043953" y="1362075"/>
            <a:ext cx="57687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P/C Insurance Industry Fell Well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Short of Its Cost of Capital </a:t>
            </a:r>
            <a:r>
              <a:rPr lang="en-US" b="1" dirty="0" smtClean="0">
                <a:solidFill>
                  <a:srgbClr val="FFFFFF"/>
                </a:solidFill>
              </a:rPr>
              <a:t>Every Year Since 2008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8562" name="Rectangle 18"/>
          <p:cNvSpPr>
            <a:spLocks noChangeArrowheads="1"/>
          </p:cNvSpPr>
          <p:nvPr/>
        </p:nvSpPr>
        <p:spPr bwMode="blackWhite">
          <a:xfrm>
            <a:off x="814159" y="4502991"/>
            <a:ext cx="3639857" cy="895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US P/C Insurers Missed Their Cost of Capital by an Average 6.7 Points from 1991 to 2002, but on Target or Better 2003-07, Fell Short in </a:t>
            </a:r>
            <a:r>
              <a:rPr lang="en-US" sz="1400" b="1" dirty="0" smtClean="0">
                <a:solidFill>
                  <a:schemeClr val="bg1"/>
                </a:solidFill>
              </a:rPr>
              <a:t>2008-2012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028563" name="Rectangle 19"/>
          <p:cNvSpPr>
            <a:spLocks noChangeArrowheads="1"/>
          </p:cNvSpPr>
          <p:nvPr/>
        </p:nvSpPr>
        <p:spPr bwMode="blackWhite">
          <a:xfrm>
            <a:off x="5867400" y="4321842"/>
            <a:ext cx="2193925" cy="1060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</a:t>
            </a:r>
            <a:r>
              <a:rPr lang="en-US" sz="1400" b="1" i="1" dirty="0">
                <a:solidFill>
                  <a:schemeClr val="bg1"/>
                </a:solidFill>
              </a:rPr>
              <a:t>Cost of Capital</a:t>
            </a:r>
            <a:r>
              <a:rPr lang="en-US" sz="1400" b="1" dirty="0">
                <a:solidFill>
                  <a:schemeClr val="bg1"/>
                </a:solidFill>
              </a:rPr>
              <a:t> is the Rate of Return Insurers Need to Attract and Retain Capital to the Business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3271" name="Rectangle 20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 rot="-5400000">
            <a:off x="7724224" y="3401343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</a:t>
            </a:r>
            <a:r>
              <a:rPr lang="en-US" sz="1200" b="1" dirty="0" smtClean="0">
                <a:solidFill>
                  <a:schemeClr val="folHlink"/>
                </a:solidFill>
              </a:rPr>
              <a:t>2.4 </a:t>
            </a:r>
            <a:r>
              <a:rPr lang="en-US" sz="1200" b="1" dirty="0">
                <a:solidFill>
                  <a:schemeClr val="folHlink"/>
                </a:solidFill>
              </a:rPr>
              <a:t>pts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7888723" y="3240649"/>
            <a:ext cx="13819" cy="403504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 rot="-5400000">
            <a:off x="8091776" y="3467857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folHlink"/>
                </a:solidFill>
              </a:rPr>
              <a:t>-7.3 pts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8266914" y="2930158"/>
            <a:ext cx="13447" cy="126402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 rot="-5400000">
            <a:off x="8465396" y="3413785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folHlink"/>
                </a:solidFill>
              </a:rPr>
              <a:t>-6.9 pts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8624485" y="2993925"/>
            <a:ext cx="3322" cy="116093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2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2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02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2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02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2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02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2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02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2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8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9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8548" grpId="0" bld="series" animBg="0"/>
      <p:bldP spid="2028549" grpId="0" animBg="1"/>
      <p:bldP spid="2028550" grpId="0" animBg="1"/>
      <p:bldP spid="2028551" grpId="0" animBg="1"/>
      <p:bldP spid="2028552" grpId="0" animBg="1"/>
      <p:bldP spid="2028553" grpId="0" animBg="1"/>
      <p:bldP spid="2028554" grpId="0" animBg="1"/>
      <p:bldP spid="2028555" grpId="0"/>
      <p:bldP spid="2028556" grpId="0"/>
      <p:bldP spid="2028557" grpId="0"/>
      <p:bldP spid="2028558" grpId="0"/>
      <p:bldP spid="2028559" grpId="0"/>
      <p:bldP spid="2028560" grpId="0"/>
      <p:bldP spid="2028561" grpId="0" animBg="1"/>
      <p:bldP spid="2028562" grpId="0" animBg="1"/>
      <p:bldP spid="2028563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2011 Was the 5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i="1" dirty="0" smtClean="0">
                <a:solidFill>
                  <a:srgbClr val="C00000"/>
                </a:solidFill>
              </a:rPr>
              <a:t> Most </a:t>
            </a:r>
            <a:r>
              <a:rPr lang="en-US" sz="3200" b="1" i="1" dirty="0">
                <a:solidFill>
                  <a:srgbClr val="C00000"/>
                </a:solidFill>
              </a:rPr>
              <a:t>Expensive </a:t>
            </a:r>
            <a:r>
              <a:rPr lang="en-US" sz="3200" b="1" i="1" dirty="0" smtClean="0">
                <a:solidFill>
                  <a:srgbClr val="C00000"/>
                </a:solidFill>
              </a:rPr>
              <a:t>     Year </a:t>
            </a:r>
            <a:r>
              <a:rPr lang="en-US" sz="3200" b="1" i="1" dirty="0">
                <a:solidFill>
                  <a:srgbClr val="C00000"/>
                </a:solidFill>
              </a:rPr>
              <a:t>on Record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63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64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65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65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67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86382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70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4963714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094271" cy="965657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losses were down nearly 50% from 2011 until Sandy struck in late October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72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p:oleObj spid="_x0000_s1384550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$7.5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73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p:oleObj spid="_x0000_s1455923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75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5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1990–2011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384578" name="Chart" r:id="rId4" imgW="8581960" imgH="4076807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2,101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1953-2012,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that 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38560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24, 2012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p:oleObj spid="_x0000_s1575424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38662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955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39738" y="1034844"/>
          <a:ext cx="8458200" cy="4832350"/>
        </p:xfrm>
        <a:graphic>
          <a:graphicData uri="http://schemas.openxmlformats.org/presentationml/2006/ole">
            <p:oleObj spid="_x0000_s15776770" name="Chart" r:id="rId3" imgW="8486671" imgH="4848277" progId="MSGraph.Chart.8">
              <p:embed followColorScheme="full"/>
            </p:oleObj>
          </a:graphicData>
        </a:graphic>
      </p:graphicFrame>
      <p:sp>
        <p:nvSpPr>
          <p:cNvPr id="2839555" name="Text Box 3"/>
          <p:cNvSpPr txBox="1">
            <a:spLocks noChangeArrowheads="1"/>
          </p:cNvSpPr>
          <p:nvPr/>
        </p:nvSpPr>
        <p:spPr bwMode="auto">
          <a:xfrm>
            <a:off x="0" y="5373129"/>
            <a:ext cx="906145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C00000"/>
                </a:solidFill>
              </a:rPr>
              <a:t>Total Insured Losses Estimate: </a:t>
            </a:r>
            <a:r>
              <a:rPr lang="en-US" sz="3200" b="1" dirty="0" smtClean="0">
                <a:solidFill>
                  <a:srgbClr val="C00000"/>
                </a:solidFill>
              </a:rPr>
              <a:t>$40.0B**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 smtClean="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 smtClean="0"/>
              <a:t>**$32.5 billion in 2001 dollars.</a:t>
            </a:r>
            <a:endParaRPr lang="en-US" sz="1200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Source: Insurance Information </a:t>
            </a:r>
            <a:r>
              <a:rPr lang="en-US" sz="1200" dirty="0" smtClean="0"/>
              <a:t>Institute.</a:t>
            </a:r>
            <a:endParaRPr lang="en-US" sz="1200" dirty="0"/>
          </a:p>
        </p:txBody>
      </p:sp>
      <p:sp>
        <p:nvSpPr>
          <p:cNvPr id="283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17987" y="214320"/>
            <a:ext cx="8558981" cy="60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Loss Distribution by Type of </a:t>
            </a:r>
            <a:r>
              <a:rPr lang="en-US" sz="2800" dirty="0" smtClean="0"/>
              <a:t>Insurance</a:t>
            </a:r>
            <a:br>
              <a:rPr lang="en-US" sz="2800" dirty="0" smtClean="0"/>
            </a:br>
            <a:r>
              <a:rPr lang="en-US" sz="2800" dirty="0" smtClean="0"/>
              <a:t>from Sept. </a:t>
            </a:r>
            <a:r>
              <a:rPr lang="en-US" sz="2800" dirty="0"/>
              <a:t>11 Terrorist Attack ($ </a:t>
            </a:r>
            <a:r>
              <a:rPr lang="en-US" sz="2800" dirty="0" smtClean="0"/>
              <a:t>2011)</a:t>
            </a:r>
            <a:endParaRPr lang="en-US" sz="2800" i="0" dirty="0">
              <a:solidFill>
                <a:srgbClr val="FF33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black">
          <a:xfrm>
            <a:off x="259175" y="1030854"/>
            <a:ext cx="853440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($ Billions)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2080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Global Insurance History, But Insurance Opportunities Await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4958594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5197186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1495961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1519513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p:oleObj spid="_x0000_s1496064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p:oleObj spid="_x0000_s1384960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13850626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50% of the claim dollars will be paid in NY, 32%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74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Percent Change in Real GDP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by State, 2011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Bureau of Economic Analysis at </a:t>
            </a:r>
            <a:r>
              <a:rPr lang="en-US" sz="1050" dirty="0" smtClean="0">
                <a:hlinkClick r:id="rId3"/>
              </a:rPr>
              <a:t>http://www.bea.gov/newsreleases/regional/gdp_state/gsp_glance.htm</a:t>
            </a:r>
            <a:r>
              <a:rPr lang="en-US" sz="1050" dirty="0" smtClean="0"/>
              <a:t> ;Insurance </a:t>
            </a:r>
            <a:r>
              <a:rPr lang="en-US" sz="1050" dirty="0"/>
              <a:t>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303042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3044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3046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03048" name="Picture 8" descr="Map of Annual Percent Change in Real GDP by State"/>
          <p:cNvPicPr>
            <a:picLocks noChangeAspect="1" noChangeArrowheads="1"/>
          </p:cNvPicPr>
          <p:nvPr/>
        </p:nvPicPr>
        <p:blipFill>
          <a:blip r:embed="rId4" cstate="print"/>
          <a:srcRect l="4016" t="8858" r="4016" b="5906"/>
          <a:stretch>
            <a:fillRect/>
          </a:stretch>
        </p:blipFill>
        <p:spPr bwMode="auto">
          <a:xfrm>
            <a:off x="126477" y="1253616"/>
            <a:ext cx="7631175" cy="5156536"/>
          </a:xfrm>
          <a:prstGeom prst="rect">
            <a:avLst/>
          </a:prstGeom>
          <a:noFill/>
        </p:spPr>
      </p:pic>
      <p:sp>
        <p:nvSpPr>
          <p:cNvPr id="15" name="AutoShape 5"/>
          <p:cNvSpPr>
            <a:spLocks noChangeArrowheads="1"/>
          </p:cNvSpPr>
          <p:nvPr/>
        </p:nvSpPr>
        <p:spPr bwMode="blackWhite">
          <a:xfrm>
            <a:off x="7506929" y="3510116"/>
            <a:ext cx="1637071" cy="1809072"/>
          </a:xfrm>
          <a:prstGeom prst="wedgeRectCallout">
            <a:avLst>
              <a:gd name="adj1" fmla="val -94829"/>
              <a:gd name="adj2" fmla="val -941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Growth  varied considerably across states but in total was weak in 2011 with US overall growth at just 1.7%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208207" y="5545392"/>
            <a:ext cx="1637071" cy="781666"/>
          </a:xfrm>
          <a:prstGeom prst="wedgeRectCallout">
            <a:avLst>
              <a:gd name="adj1" fmla="val -75009"/>
              <a:gd name="adj2" fmla="val -8941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TX has been an economic growth leader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White">
          <a:xfrm>
            <a:off x="2507225" y="4027796"/>
            <a:ext cx="1617756" cy="170932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p:oleObj spid="_x0000_s14961666" name="Chart" r:id="rId3" imgW="8620176" imgH="4905439" progId="MSGraph.Chart.8">
              <p:embed followColorScheme="full"/>
            </p:oleObj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p:oleObj spid="_x0000_s14961667" name="Chart" r:id="rId4" imgW="8620176" imgH="4905439" progId="MSGraph.Chart.8">
              <p:embed followColorScheme="full"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~60-65% of Sandy losses appear to be commercial lines, and 35-40%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189066" y="1105138"/>
          <a:ext cx="8470900" cy="4330700"/>
        </p:xfrm>
        <a:graphic>
          <a:graphicData uri="http://schemas.openxmlformats.org/presentationml/2006/ole">
            <p:oleObj spid="_x0000_s15196162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 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653989" y="1398494"/>
            <a:ext cx="3348130" cy="1559859"/>
          </a:xfrm>
          <a:prstGeom prst="wedgeRectCallout">
            <a:avLst>
              <a:gd name="adj1" fmla="val 102899"/>
              <a:gd name="adj2" fmla="val 34954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far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2012 </a:t>
            </a:r>
            <a:r>
              <a:rPr lang="en-US" sz="2800" b="1" dirty="0">
                <a:solidFill>
                  <a:schemeClr val="bg1"/>
                </a:solidFill>
              </a:rPr>
              <a:t>TORNADO </a:t>
            </a:r>
            <a:r>
              <a:rPr lang="en-US" sz="2800" b="1" dirty="0" smtClean="0">
                <a:solidFill>
                  <a:schemeClr val="bg1"/>
                </a:solidFill>
              </a:rPr>
              <a:t>&amp; 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SEVERE STORM 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947738" y="4498975"/>
            <a:ext cx="7331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Got Off to a Worrisome Start, But Is No Repeat of 2011</a:t>
            </a:r>
            <a:endParaRPr lang="en-US" sz="32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2A05C-9A77-4F5D-9684-400F175DCC52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graphicFrame>
        <p:nvGraphicFramePr>
          <p:cNvPr id="28674" name="Object 3"/>
          <p:cNvGraphicFramePr>
            <a:graphicFrameLocks/>
          </p:cNvGraphicFramePr>
          <p:nvPr>
            <p:ph type="chart" idx="4294967295"/>
          </p:nvPr>
        </p:nvGraphicFramePr>
        <p:xfrm>
          <a:off x="390525" y="1388335"/>
          <a:ext cx="8753475" cy="4322762"/>
        </p:xfrm>
        <a:graphic>
          <a:graphicData uri="http://schemas.openxmlformats.org/presentationml/2006/ole">
            <p:oleObj spid="_x0000_s11330562" name="Chart" r:id="rId4" imgW="8581960" imgH="4533804" progId="MSGraph.Chart.8">
              <p:embed followColorScheme="full"/>
            </p:oleObj>
          </a:graphicData>
        </a:graphic>
      </p:graphicFrame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-94129" y="6303910"/>
            <a:ext cx="9017000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*Through Dec. 31, 2012.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</a:t>
            </a:r>
            <a:r>
              <a:rPr lang="en-US" sz="1000" dirty="0"/>
              <a:t>: U.S. Department of Commerce, Storm Prediction Center, National Weather </a:t>
            </a:r>
            <a:r>
              <a:rPr lang="en-US" sz="1000" dirty="0" smtClean="0"/>
              <a:t>Service at </a:t>
            </a:r>
            <a:r>
              <a:rPr lang="en-US" sz="1000" dirty="0" smtClean="0">
                <a:hlinkClick r:id="rId5"/>
              </a:rPr>
              <a:t>http://www.spc.noaa.gov/climo/online/monthly/newm.html</a:t>
            </a:r>
            <a:r>
              <a:rPr lang="en-US" sz="1000" dirty="0" smtClean="0"/>
              <a:t> </a:t>
            </a:r>
            <a:endParaRPr lang="en-US" sz="1100" dirty="0"/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Tornadoes and Related Deaths, 1990 – 2012*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074459" y="1062878"/>
            <a:ext cx="3239994" cy="577850"/>
          </a:xfrm>
          <a:prstGeom prst="wedgeRectCallout">
            <a:avLst>
              <a:gd name="adj1" fmla="val 49542"/>
              <a:gd name="adj2" fmla="val 695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claimed 553 lives in 2011, the most since 1925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952568" y="3616325"/>
            <a:ext cx="2583121" cy="914400"/>
          </a:xfrm>
          <a:prstGeom prst="wedgeRectCallout">
            <a:avLst>
              <a:gd name="adj1" fmla="val 102612"/>
              <a:gd name="adj2" fmla="val 508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936 </a:t>
            </a:r>
            <a:r>
              <a:rPr lang="en-US" b="1" dirty="0">
                <a:solidFill>
                  <a:schemeClr val="bg1"/>
                </a:solidFill>
              </a:rPr>
              <a:t>tornadoes </a:t>
            </a:r>
            <a:r>
              <a:rPr lang="en-US" b="1" dirty="0" smtClean="0">
                <a:solidFill>
                  <a:schemeClr val="bg1"/>
                </a:solidFill>
              </a:rPr>
              <a:t>were  recorded in 2012, causing, 68 deaths*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309717" y="5633883"/>
            <a:ext cx="8568812" cy="81116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2012 Tornado Losses Got Off to an Ominous Beginning, but Slowed.  Yet Despite Fewer Tornadoes, Overall  Insured Losses from Thunderstorms Totaled $14.9B, the 2</a:t>
            </a:r>
            <a:r>
              <a:rPr lang="en-US" b="1" baseline="30000" dirty="0" smtClean="0">
                <a:solidFill>
                  <a:srgbClr val="FFFFFF"/>
                </a:solidFill>
              </a:rPr>
              <a:t>nd</a:t>
            </a:r>
            <a:r>
              <a:rPr lang="en-US" b="1" dirty="0" smtClean="0">
                <a:solidFill>
                  <a:srgbClr val="FFFFFF"/>
                </a:solidFill>
              </a:rPr>
              <a:t> Highest  on Record.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923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dirty="0" smtClean="0">
                <a:solidFill>
                  <a:srgbClr val="28688C"/>
                </a:solidFill>
              </a:rPr>
              <a:t>Count, 2005-2012* 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94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447618" name="Picture 2" descr="U.S. Annual Tornado Tren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34" y="1091382"/>
            <a:ext cx="8824139" cy="5493362"/>
          </a:xfrm>
          <a:prstGeom prst="rect">
            <a:avLst/>
          </a:prstGeom>
          <a:noFill/>
        </p:spPr>
      </p:pic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2754362" y="1651818"/>
            <a:ext cx="3199063" cy="1025900"/>
          </a:xfrm>
          <a:prstGeom prst="wedgeRectCallout">
            <a:avLst>
              <a:gd name="adj1" fmla="val 94762"/>
              <a:gd name="adj2" fmla="val 402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1,897 tornadoes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far above average, but well below 2008’s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4499536" y="4839777"/>
            <a:ext cx="1693862" cy="985837"/>
          </a:xfrm>
          <a:prstGeom prst="wedgeRectCallout">
            <a:avLst>
              <a:gd name="adj1" fmla="val 115713"/>
              <a:gd name="adj2" fmla="val -1230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count was far below 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8200087" y="2595717"/>
            <a:ext cx="221242" cy="1253607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Dec. 31, 2012.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5"/>
              </a:rPr>
              <a:t>http://www.spc.noaa.gov/wcm/</a:t>
            </a:r>
            <a:r>
              <a:rPr lang="en-US" sz="1200" dirty="0"/>
              <a:t>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992" y="147689"/>
            <a:ext cx="7678993" cy="719138"/>
          </a:xfrm>
        </p:spPr>
        <p:txBody>
          <a:bodyPr/>
          <a:lstStyle/>
          <a:p>
            <a:pPr>
              <a:defRPr/>
            </a:pPr>
            <a:r>
              <a:rPr lang="en-US" sz="26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sz="2600" dirty="0" smtClean="0">
                <a:solidFill>
                  <a:srgbClr val="28688C"/>
                </a:solidFill>
              </a:rPr>
              <a:t>Count, Departure from Inflation-Adjusted Running Total, 2011 vs. 2012* </a:t>
            </a:r>
            <a:endParaRPr lang="en-US" sz="2600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95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Nov. 30, 2012.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http://www.spc.noaa.gov/wcm/</a:t>
            </a:r>
            <a:r>
              <a:rPr lang="en-US" sz="1200" dirty="0"/>
              <a:t>					</a:t>
            </a:r>
          </a:p>
        </p:txBody>
      </p:sp>
      <p:pic>
        <p:nvPicPr>
          <p:cNvPr id="14065666" name="Picture 2" descr="http://www.spc.noaa.gov/wcm/2012/2011-2012-tornado-annual-depa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722" y="1235075"/>
            <a:ext cx="8436078" cy="5153025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178825" y="1121245"/>
            <a:ext cx="1822607" cy="985837"/>
          </a:xfrm>
          <a:prstGeom prst="wedgeRectCallout">
            <a:avLst>
              <a:gd name="adj1" fmla="val -27786"/>
              <a:gd name="adj2" fmla="val 6889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count was far above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136490" y="4690353"/>
            <a:ext cx="1789470" cy="985837"/>
          </a:xfrm>
          <a:prstGeom prst="wedgeRectCallout">
            <a:avLst>
              <a:gd name="adj1" fmla="val 99337"/>
              <a:gd name="adj2" fmla="val -323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count is running far below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9" y="196850"/>
            <a:ext cx="7194755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4443522" name="Picture 2" descr="http://www.spc.noaa.gov/climo/online/monthly/2012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71" y="1091995"/>
            <a:ext cx="7764310" cy="5280127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973814" y="3790325"/>
            <a:ext cx="2111194" cy="1220173"/>
          </a:xfrm>
          <a:prstGeom prst="wedgeRectCallout">
            <a:avLst>
              <a:gd name="adj1" fmla="val -68625"/>
              <a:gd name="adj2" fmla="val -471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1,119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killed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68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1658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7026" name="Picture 2" descr="http://www.spc.noaa.gov/climo/online/monthly/2011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22" y="1456595"/>
            <a:ext cx="6957919" cy="4987535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72381" y="2578100"/>
            <a:ext cx="2244725" cy="2624138"/>
          </a:xfrm>
          <a:prstGeom prst="wedgeRectCallout">
            <a:avLst>
              <a:gd name="adj1" fmla="val -76893"/>
              <a:gd name="adj2" fmla="val 64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killed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553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at least 340 on April 26 mostly in the Tuscaloosa area, and 130 in Joplin on May 22</a:t>
            </a:r>
          </a:p>
        </p:txBody>
      </p:sp>
      <p:sp>
        <p:nvSpPr>
          <p:cNvPr id="15" name="Oval 14"/>
          <p:cNvSpPr>
            <a:spLocks/>
          </p:cNvSpPr>
          <p:nvPr/>
        </p:nvSpPr>
        <p:spPr bwMode="auto">
          <a:xfrm rot="-728934">
            <a:off x="4481700" y="3977994"/>
            <a:ext cx="793750" cy="5175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 rot="-728934">
            <a:off x="3749581" y="3664981"/>
            <a:ext cx="492125" cy="4159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99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7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1F98A9-85BA-4C98-B267-9527D1BB9C7C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9426" name="Picture 2" descr="http://www.spc.noaa.gov/climo/online/monthly/2012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568" y="1160126"/>
            <a:ext cx="7248116" cy="5195552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04538" y="2673453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7,033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31, 2012,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1F98A9-85BA-4C98-B267-9527D1BB9C7C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4978" name="Picture 2" descr="http://www.spc.noaa.gov/climo/online/monthly/2011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22" y="1250577"/>
            <a:ext cx="7207808" cy="5166659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9,417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150250</TotalTime>
  <Words>13234</Words>
  <Application>Microsoft Office PowerPoint</Application>
  <PresentationFormat>On-screen Show (4:3)</PresentationFormat>
  <Paragraphs>1818</Paragraphs>
  <Slides>170</Slides>
  <Notes>153</Notes>
  <HiddenSlides>57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170</vt:i4>
      </vt:variant>
    </vt:vector>
  </HeadingPairs>
  <TitlesOfParts>
    <vt:vector size="174" baseType="lpstr">
      <vt:lpstr>Default Design</vt:lpstr>
      <vt:lpstr>Chart</vt:lpstr>
      <vt:lpstr>Microsoft Office Excel 97-2003 Worksheet</vt:lpstr>
      <vt:lpstr>Worksheet</vt:lpstr>
      <vt:lpstr>Overview &amp; Outlook for the      Commercial P/C Insurance Industry:  Challenges and Opportunities  for 2013 &amp; Beyond</vt:lpstr>
      <vt:lpstr>Presentation Outline</vt:lpstr>
      <vt:lpstr>The Strength of the Economy Will Influence P/C Insurer Growth Opportunities</vt:lpstr>
      <vt:lpstr>US Real GDP Growth*</vt:lpstr>
      <vt:lpstr>Slide 5</vt:lpstr>
      <vt:lpstr>Slide 6</vt:lpstr>
      <vt:lpstr>Slide 7</vt:lpstr>
      <vt:lpstr>Defense and Non-Defense Federal Spending        as a Share of State GDP: Top 10 States*</vt:lpstr>
      <vt:lpstr>Slide 9</vt:lpstr>
      <vt:lpstr>Slide 10</vt:lpstr>
      <vt:lpstr>Slide 11</vt:lpstr>
      <vt:lpstr>Auto/Light Truck Sales, 1999-2014F</vt:lpstr>
      <vt:lpstr>New Private Housing Starts, 1990-2014F</vt:lpstr>
      <vt:lpstr>Construction Employment, Jan. 2010—January 2013*</vt:lpstr>
      <vt:lpstr>Construction Employment,  Jan. 2003–Jan. 2013 </vt:lpstr>
      <vt:lpstr>Commercial &amp; Industrial Loans Outstanding at FDIC-Insured Banks, Quarterly, 2006-2012:Q3*</vt:lpstr>
      <vt:lpstr>Value of Construction Put in Place,   December 2012 vs. December 2011*</vt:lpstr>
      <vt:lpstr>Value of Private Construction Put in Place, by Segment,  Dec. 2012 vs. Dec. 2011*</vt:lpstr>
      <vt:lpstr>Value of Public Construction Put in Place, by Segment,  Dec. 2012 vs. Dec. 2011*</vt:lpstr>
      <vt:lpstr>Slide 20</vt:lpstr>
      <vt:lpstr>Dollar Value* of Manufacturers’ Shipments Monthly, Jan. 1992—Dec. 2012</vt:lpstr>
      <vt:lpstr>Manufacturing Growth for Selected Sectors, 2012 vs. 2011*</vt:lpstr>
      <vt:lpstr>Recovery in Capacity Utilization is a Positive Sign for Commercial Exposures</vt:lpstr>
      <vt:lpstr>Manufacturing Employment, Jan. 2010—January 2013*</vt:lpstr>
      <vt:lpstr>Slide 25</vt:lpstr>
      <vt:lpstr>Business Bankruptcy Filings, 1980-2012:Q3</vt:lpstr>
      <vt:lpstr>Private Sector Business Starts,  1993:Q2 – 2012:Q2*</vt:lpstr>
      <vt:lpstr>Slide 28</vt:lpstr>
      <vt:lpstr>12 Industries for the Next 10 Years: Insurance Solutions Needed</vt:lpstr>
      <vt:lpstr>Oil &amp; Gas Extraction Employment, Jan. 2010—January 2013*</vt:lpstr>
      <vt:lpstr>Distribution of Major Shale Deposits: 5.76 Tr. Cu. Ft. in 48 Shale Basins in 32 Countries</vt:lpstr>
      <vt:lpstr>Technically Recoverable Shale Gas Deposits, by Region</vt:lpstr>
      <vt:lpstr>Slide 33</vt:lpstr>
      <vt:lpstr>Direct Premiums Written: Total P/C Percent Change by State, 2006-2011*</vt:lpstr>
      <vt:lpstr>Direct Premiums Written: Total P/C Percent Change by State, 2006-2011*</vt:lpstr>
      <vt:lpstr>Direct Premiums Written: Comm. Lines Percent Change by State, 2006-2011*</vt:lpstr>
      <vt:lpstr>Direct Premiums Written: Comm. Lines Percent Change by State, 2006-2011*</vt:lpstr>
      <vt:lpstr>Direct Premiums Written: Workers’ Comp Percent Change by State, 2006-2011*</vt:lpstr>
      <vt:lpstr>Direct Premiums Written: Worker’s Comp Percent Change by State, 2006-2011*</vt:lpstr>
      <vt:lpstr>Slide 40</vt:lpstr>
      <vt:lpstr>Slide 41</vt:lpstr>
      <vt:lpstr>Slide 42</vt:lpstr>
      <vt:lpstr>Slide 43</vt:lpstr>
      <vt:lpstr>Unemployment and Underemployment Rates: Stubbornly High in 2012, But Falling</vt:lpstr>
      <vt:lpstr>Slide 45</vt:lpstr>
      <vt:lpstr>Slide 46</vt:lpstr>
      <vt:lpstr>Slide 47</vt:lpstr>
      <vt:lpstr>Slide 48</vt:lpstr>
      <vt:lpstr>Net Change in Government Employment: Jan. 2010—Nov. 2012*</vt:lpstr>
      <vt:lpstr>Unemployment Rates by State, December 2012: Highest 25 States*</vt:lpstr>
      <vt:lpstr>Slide 51</vt:lpstr>
      <vt:lpstr>US Unemployment Rate Forecast</vt:lpstr>
      <vt:lpstr>US Unemployment Rate Forecasts</vt:lpstr>
      <vt:lpstr>Nonfarm Payroll (Wages and Salaries): Quarterly, 2005–2012:Q3</vt:lpstr>
      <vt:lpstr>Payroll vs. Workers Comp Net Written Premiums, 1990-2012E</vt:lpstr>
      <vt:lpstr>Mass Layoff Announcements, Jan. 2002—December 2012*</vt:lpstr>
      <vt:lpstr>Slide 57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2012:Q3*</vt:lpstr>
      <vt:lpstr>ROE vs. Equity Cost of Capital: U.S. P/C Insurance:1991-2012*</vt:lpstr>
      <vt:lpstr>Slide 62</vt:lpstr>
      <vt:lpstr>2012 Catastrophe Summary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Combined Ratio Points Associated with Catastrophe Losses: 1960 – 2012*</vt:lpstr>
      <vt:lpstr>Flood Loss Paid by the National Flood Insurance Program, 1980-2012E</vt:lpstr>
      <vt:lpstr>Federal Aid Requests for States With Greatest Sandy Impact  &amp; Federal Aid Proposals (as of 1/6/13)</vt:lpstr>
      <vt:lpstr>Top 16 Most Costly World Insurance Losses, 1970-2012*</vt:lpstr>
      <vt:lpstr>U.S. Insured Catastrophe Losses by Cause of Loss, 2011 ($ Millions)</vt:lpstr>
      <vt:lpstr>Inflation Adjusted U.S. Catastrophe Losses by Cause of Loss, 1990–20111</vt:lpstr>
      <vt:lpstr>Slide 77</vt:lpstr>
      <vt:lpstr>Number of Federal Disaster Declarations, 1953-2013*</vt:lpstr>
      <vt:lpstr>Federal Disasters Declarations by State,  1953 – 2013: Highest 25 States*</vt:lpstr>
      <vt:lpstr>Federal Disasters Declarations by State,  1953 – 2013: Lowest 25 States*</vt:lpstr>
      <vt:lpstr>Loss Distribution by Type of Insurance from Sept. 11 Terrorist Attack ($ 2011)</vt:lpstr>
      <vt:lpstr>Hurricane Sandy Summary</vt:lpstr>
      <vt:lpstr>Top 12 Most Costly Hurricanes in U.S. History</vt:lpstr>
      <vt:lpstr>Hurricane Sandy: Claim Payments to Policyholders, by  State</vt:lpstr>
      <vt:lpstr>Slide 85</vt:lpstr>
      <vt:lpstr>Slide 86</vt:lpstr>
      <vt:lpstr>Slide 87</vt:lpstr>
      <vt:lpstr>Slide 88</vt:lpstr>
      <vt:lpstr>Slide 89</vt:lpstr>
      <vt:lpstr>Slide 90</vt:lpstr>
      <vt:lpstr>Hurricane Sandy: Average Claim Payment by Type of Claim </vt:lpstr>
      <vt:lpstr>Slide 92</vt:lpstr>
      <vt:lpstr>Number of Tornadoes and Related Deaths, 1990 – 2012*</vt:lpstr>
      <vt:lpstr>U.S. Tornado Count, 2005-2012* </vt:lpstr>
      <vt:lpstr>U.S. Tornado Count, Departure from Inflation-Adjusted Running Total, 2011 vs. 2012* </vt:lpstr>
      <vt:lpstr>Location of Tornadoes in the US, 2012*</vt:lpstr>
      <vt:lpstr>Location of Tornadoes in the US, 2011</vt:lpstr>
      <vt:lpstr>Location of Large Hail Reports in the US, 2012*</vt:lpstr>
      <vt:lpstr>Location of Large Hail Reports in the US, 2011</vt:lpstr>
      <vt:lpstr>Location of Wind Damage Reports in the US, 2012*</vt:lpstr>
      <vt:lpstr>Location of Wind Damage Reports in the US, 2011</vt:lpstr>
      <vt:lpstr>Severe Weather Reports, 2012*</vt:lpstr>
      <vt:lpstr>Severe Weather Reports, 2011</vt:lpstr>
      <vt:lpstr>Slide 104</vt:lpstr>
      <vt:lpstr>The BIG Question: Where Is the Market Heading?</vt:lpstr>
      <vt:lpstr>Historical Criteria for a “Market Turn”: Low Interest Rates Add New Pressure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Annual Inflation Rates, (CPI-U, %), 1990–2014F</vt:lpstr>
      <vt:lpstr>Slide 114</vt:lpstr>
      <vt:lpstr>1. UNDERWRITING</vt:lpstr>
      <vt:lpstr>P/C Insurance Industry  Combined Ratio, 2001–2012*</vt:lpstr>
      <vt:lpstr>Underwriting Gain (Loss) 1975–2012:Q3*</vt:lpstr>
      <vt:lpstr>Combined Ratios by Predominant Business Segment, 2012:9 Mos. vs. 2011:9 Mos.*</vt:lpstr>
      <vt:lpstr>P/C Reserve Development, 1992–2013F</vt:lpstr>
      <vt:lpstr>Number of Years with Underwriting Profits by Decade, 1920s–2010s </vt:lpstr>
      <vt:lpstr>Financial Strength &amp; Underwriting</vt:lpstr>
      <vt:lpstr>P/C Insurer Impairments, 1969–2011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Slide 127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Medical Malpractice Combined Ratio vs. All Lines Combined Ratio, 1991-2013F</vt:lpstr>
      <vt:lpstr>Workers Compensation   Operating Environment</vt:lpstr>
      <vt:lpstr>Workers Compensation Combined Ratio: 1994–2014F</vt:lpstr>
      <vt:lpstr>Workers Compensation Medical Severity Moderate Increase in 2011</vt:lpstr>
      <vt:lpstr>Slide 138</vt:lpstr>
      <vt:lpstr>Workers Compensation Premium:  First Increase in Years  Net Written Premium</vt:lpstr>
      <vt:lpstr>Nonfarm Payroll (Wages and Salaries): Quarterly, 2005–2012:Q3</vt:lpstr>
      <vt:lpstr>Payroll vs. Workers Comp Net Written Premiums, 1990-2012E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2. SURPLUS/CAPITAL/CAPACITY</vt:lpstr>
      <vt:lpstr>US Policyholder Surplus: 1975–2012*</vt:lpstr>
      <vt:lpstr>Policyholder Surplus,  2006:Q4–2012:Q3</vt:lpstr>
      <vt:lpstr>Slide 149</vt:lpstr>
      <vt:lpstr>Reinsurer Share of Recent Significant Market Losses</vt:lpstr>
      <vt:lpstr>Regional Property Catastrophe Rate on Line Index, 1990—2013 (as of January 1)</vt:lpstr>
      <vt:lpstr>4.  RENEWED PRICING DISCIPLINE</vt:lpstr>
      <vt:lpstr>Distribution of Direct Premiums Written by Segment/Line, 2010</vt:lpstr>
      <vt:lpstr>Net Premium Growth: Annual Change,  1971—2012:Q3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Workers Comp Rate Changes, 2008:Q4 – 2012:Q4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Slide 170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3007</cp:revision>
  <dcterms:modified xsi:type="dcterms:W3CDTF">2013-02-28T12:51:30Z</dcterms:modified>
</cp:coreProperties>
</file>