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tags/tag1.xml" ContentType="application/vnd.openxmlformats-officedocument.presentationml.tags+xml"/>
  <Override PartName="/ppt/notesSlides/notesSlide85.xml" ContentType="application/vnd.openxmlformats-officedocument.presentationml.notesSlide+xml"/>
  <Override PartName="/ppt/tags/tag2.xml" ContentType="application/vnd.openxmlformats-officedocument.presentationml.tags+xml"/>
  <Override PartName="/ppt/notesSlides/notesSlide86.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91.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tags/tag13.xml" ContentType="application/vnd.openxmlformats-officedocument.presentationml.tags+xml"/>
  <Override PartName="/ppt/notesSlides/notesSlide98.xml" ContentType="application/vnd.openxmlformats-officedocument.presentationml.notesSlide+xml"/>
  <Override PartName="/ppt/tags/tag14.xml" ContentType="application/vnd.openxmlformats-officedocument.presentationml.tags+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tags/tag15.xml" ContentType="application/vnd.openxmlformats-officedocument.presentationml.tags+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tags/tag16.xml" ContentType="application/vnd.openxmlformats-officedocument.presentationml.tags+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tags/tag17.xml" ContentType="application/vnd.openxmlformats-officedocument.presentationml.tags+xml"/>
  <Override PartName="/ppt/notesSlides/notesSlide159.xml" ContentType="application/vnd.openxmlformats-officedocument.presentationml.notesSlide+xml"/>
  <Override PartName="/ppt/tags/tag18.xml" ContentType="application/vnd.openxmlformats-officedocument.presentationml.tags+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tags/tag19.xml" ContentType="application/vnd.openxmlformats-officedocument.presentationml.tags+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208"/>
  </p:notesMasterIdLst>
  <p:handoutMasterIdLst>
    <p:handoutMasterId r:id="rId209"/>
  </p:handoutMasterIdLst>
  <p:sldIdLst>
    <p:sldId id="1569" r:id="rId2"/>
    <p:sldId id="1718" r:id="rId3"/>
    <p:sldId id="1652" r:id="rId4"/>
    <p:sldId id="1677" r:id="rId5"/>
    <p:sldId id="2170" r:id="rId6"/>
    <p:sldId id="2171" r:id="rId7"/>
    <p:sldId id="2172" r:id="rId8"/>
    <p:sldId id="1979" r:id="rId9"/>
    <p:sldId id="2331" r:id="rId10"/>
    <p:sldId id="2173" r:id="rId11"/>
    <p:sldId id="1961" r:id="rId12"/>
    <p:sldId id="1962" r:id="rId13"/>
    <p:sldId id="2166" r:id="rId14"/>
    <p:sldId id="2167" r:id="rId15"/>
    <p:sldId id="2168" r:id="rId16"/>
    <p:sldId id="2169" r:id="rId17"/>
    <p:sldId id="2174" r:id="rId18"/>
    <p:sldId id="2175" r:id="rId19"/>
    <p:sldId id="2176" r:id="rId20"/>
    <p:sldId id="2177" r:id="rId21"/>
    <p:sldId id="2109" r:id="rId22"/>
    <p:sldId id="2322" r:id="rId23"/>
    <p:sldId id="2192" r:id="rId24"/>
    <p:sldId id="2193" r:id="rId25"/>
    <p:sldId id="2194" r:id="rId26"/>
    <p:sldId id="2323" r:id="rId27"/>
    <p:sldId id="2196" r:id="rId28"/>
    <p:sldId id="2197" r:id="rId29"/>
    <p:sldId id="2324" r:id="rId30"/>
    <p:sldId id="2325" r:id="rId31"/>
    <p:sldId id="2326" r:id="rId32"/>
    <p:sldId id="2327" r:id="rId33"/>
    <p:sldId id="2328" r:id="rId34"/>
    <p:sldId id="2320" r:id="rId35"/>
    <p:sldId id="2321" r:id="rId36"/>
    <p:sldId id="2315" r:id="rId37"/>
    <p:sldId id="1679" r:id="rId38"/>
    <p:sldId id="2329" r:id="rId39"/>
    <p:sldId id="2204" r:id="rId40"/>
    <p:sldId id="2205" r:id="rId41"/>
    <p:sldId id="2206" r:id="rId42"/>
    <p:sldId id="2207" r:id="rId43"/>
    <p:sldId id="2178" r:id="rId44"/>
    <p:sldId id="2179" r:id="rId45"/>
    <p:sldId id="2316" r:id="rId46"/>
    <p:sldId id="2317" r:id="rId47"/>
    <p:sldId id="2330" r:id="rId48"/>
    <p:sldId id="2218" r:id="rId49"/>
    <p:sldId id="2180" r:id="rId50"/>
    <p:sldId id="1685" r:id="rId51"/>
    <p:sldId id="2332" r:id="rId52"/>
    <p:sldId id="2333" r:id="rId53"/>
    <p:sldId id="1726" r:id="rId54"/>
    <p:sldId id="1724" r:id="rId55"/>
    <p:sldId id="2210" r:id="rId56"/>
    <p:sldId id="2334" r:id="rId57"/>
    <p:sldId id="2215" r:id="rId58"/>
    <p:sldId id="2216" r:id="rId59"/>
    <p:sldId id="2318" r:id="rId60"/>
    <p:sldId id="2319" r:id="rId61"/>
    <p:sldId id="1697" r:id="rId62"/>
    <p:sldId id="2219" r:id="rId63"/>
    <p:sldId id="2107" r:id="rId64"/>
    <p:sldId id="2105" r:id="rId65"/>
    <p:sldId id="2181" r:id="rId66"/>
    <p:sldId id="2267" r:id="rId67"/>
    <p:sldId id="2182" r:id="rId68"/>
    <p:sldId id="2183" r:id="rId69"/>
    <p:sldId id="2184" r:id="rId70"/>
    <p:sldId id="2185" r:id="rId71"/>
    <p:sldId id="2186" r:id="rId72"/>
    <p:sldId id="2187" r:id="rId73"/>
    <p:sldId id="2220" r:id="rId74"/>
    <p:sldId id="2221" r:id="rId75"/>
    <p:sldId id="2222" r:id="rId76"/>
    <p:sldId id="2223" r:id="rId77"/>
    <p:sldId id="2224" r:id="rId78"/>
    <p:sldId id="2225" r:id="rId79"/>
    <p:sldId id="2226" r:id="rId80"/>
    <p:sldId id="2227" r:id="rId81"/>
    <p:sldId id="2228" r:id="rId82"/>
    <p:sldId id="2229" r:id="rId83"/>
    <p:sldId id="2230" r:id="rId84"/>
    <p:sldId id="2231" r:id="rId85"/>
    <p:sldId id="2232" r:id="rId86"/>
    <p:sldId id="2233" r:id="rId87"/>
    <p:sldId id="2234" r:id="rId88"/>
    <p:sldId id="2235" r:id="rId89"/>
    <p:sldId id="2236" r:id="rId90"/>
    <p:sldId id="2255" r:id="rId91"/>
    <p:sldId id="2237" r:id="rId92"/>
    <p:sldId id="2238" r:id="rId93"/>
    <p:sldId id="2239" r:id="rId94"/>
    <p:sldId id="2240" r:id="rId95"/>
    <p:sldId id="2246" r:id="rId96"/>
    <p:sldId id="2248" r:id="rId97"/>
    <p:sldId id="2249" r:id="rId98"/>
    <p:sldId id="2251" r:id="rId99"/>
    <p:sldId id="2252" r:id="rId100"/>
    <p:sldId id="2253" r:id="rId101"/>
    <p:sldId id="2254" r:id="rId102"/>
    <p:sldId id="2256" r:id="rId103"/>
    <p:sldId id="2257" r:id="rId104"/>
    <p:sldId id="2258" r:id="rId105"/>
    <p:sldId id="2259" r:id="rId106"/>
    <p:sldId id="2260" r:id="rId107"/>
    <p:sldId id="2261" r:id="rId108"/>
    <p:sldId id="2262" r:id="rId109"/>
    <p:sldId id="2263" r:id="rId110"/>
    <p:sldId id="2264" r:id="rId111"/>
    <p:sldId id="2265" r:id="rId112"/>
    <p:sldId id="2266" r:id="rId113"/>
    <p:sldId id="1902" r:id="rId114"/>
    <p:sldId id="1846" r:id="rId115"/>
    <p:sldId id="2270" r:id="rId116"/>
    <p:sldId id="2271" r:id="rId117"/>
    <p:sldId id="2272" r:id="rId118"/>
    <p:sldId id="2273" r:id="rId119"/>
    <p:sldId id="2274" r:id="rId120"/>
    <p:sldId id="2099" r:id="rId121"/>
    <p:sldId id="2275" r:id="rId122"/>
    <p:sldId id="2276" r:id="rId123"/>
    <p:sldId id="2277" r:id="rId124"/>
    <p:sldId id="1851" r:id="rId125"/>
    <p:sldId id="2278" r:id="rId126"/>
    <p:sldId id="2279" r:id="rId127"/>
    <p:sldId id="2088" r:id="rId128"/>
    <p:sldId id="2089" r:id="rId129"/>
    <p:sldId id="1699" r:id="rId130"/>
    <p:sldId id="2190" r:id="rId131"/>
    <p:sldId id="2280" r:id="rId132"/>
    <p:sldId id="2283" r:id="rId133"/>
    <p:sldId id="2281" r:id="rId134"/>
    <p:sldId id="2282" r:id="rId135"/>
    <p:sldId id="2284" r:id="rId136"/>
    <p:sldId id="2285" r:id="rId137"/>
    <p:sldId id="2286" r:id="rId138"/>
    <p:sldId id="2287" r:id="rId139"/>
    <p:sldId id="2288" r:id="rId140"/>
    <p:sldId id="1538" r:id="rId141"/>
    <p:sldId id="1539" r:id="rId142"/>
    <p:sldId id="1540" r:id="rId143"/>
    <p:sldId id="1541" r:id="rId144"/>
    <p:sldId id="1542" r:id="rId145"/>
    <p:sldId id="1543" r:id="rId146"/>
    <p:sldId id="2336" r:id="rId147"/>
    <p:sldId id="2337" r:id="rId148"/>
    <p:sldId id="2338" r:id="rId149"/>
    <p:sldId id="2339" r:id="rId150"/>
    <p:sldId id="2340" r:id="rId151"/>
    <p:sldId id="2341" r:id="rId152"/>
    <p:sldId id="2342" r:id="rId153"/>
    <p:sldId id="2343" r:id="rId154"/>
    <p:sldId id="1705" r:id="rId155"/>
    <p:sldId id="2289" r:id="rId156"/>
    <p:sldId id="2290" r:id="rId157"/>
    <p:sldId id="2291" r:id="rId158"/>
    <p:sldId id="2114" r:id="rId159"/>
    <p:sldId id="2115" r:id="rId160"/>
    <p:sldId id="2116" r:id="rId161"/>
    <p:sldId id="2133" r:id="rId162"/>
    <p:sldId id="2117" r:id="rId163"/>
    <p:sldId id="2118" r:id="rId164"/>
    <p:sldId id="2126" r:id="rId165"/>
    <p:sldId id="2121" r:id="rId166"/>
    <p:sldId id="2122" r:id="rId167"/>
    <p:sldId id="2123" r:id="rId168"/>
    <p:sldId id="2124" r:id="rId169"/>
    <p:sldId id="2125" r:id="rId170"/>
    <p:sldId id="2127" r:id="rId171"/>
    <p:sldId id="2128" r:id="rId172"/>
    <p:sldId id="2129" r:id="rId173"/>
    <p:sldId id="2130" r:id="rId174"/>
    <p:sldId id="2132" r:id="rId175"/>
    <p:sldId id="2292" r:id="rId176"/>
    <p:sldId id="2293" r:id="rId177"/>
    <p:sldId id="2294" r:id="rId178"/>
    <p:sldId id="2295" r:id="rId179"/>
    <p:sldId id="2296" r:id="rId180"/>
    <p:sldId id="2297" r:id="rId181"/>
    <p:sldId id="2298" r:id="rId182"/>
    <p:sldId id="2299" r:id="rId183"/>
    <p:sldId id="1013" r:id="rId184"/>
    <p:sldId id="2300" r:id="rId185"/>
    <p:sldId id="2301" r:id="rId186"/>
    <p:sldId id="2302" r:id="rId187"/>
    <p:sldId id="2303" r:id="rId188"/>
    <p:sldId id="2144" r:id="rId189"/>
    <p:sldId id="988" r:id="rId190"/>
    <p:sldId id="2305" r:id="rId191"/>
    <p:sldId id="2146" r:id="rId192"/>
    <p:sldId id="2306" r:id="rId193"/>
    <p:sldId id="2307" r:id="rId194"/>
    <p:sldId id="2309" r:id="rId195"/>
    <p:sldId id="2335" r:id="rId196"/>
    <p:sldId id="1422" r:id="rId197"/>
    <p:sldId id="2311" r:id="rId198"/>
    <p:sldId id="2312" r:id="rId199"/>
    <p:sldId id="2313" r:id="rId200"/>
    <p:sldId id="2314" r:id="rId201"/>
    <p:sldId id="1951" r:id="rId202"/>
    <p:sldId id="1808" r:id="rId203"/>
    <p:sldId id="2152" r:id="rId204"/>
    <p:sldId id="2031" r:id="rId205"/>
    <p:sldId id="2032" r:id="rId206"/>
    <p:sldId id="1136" r:id="rId207"/>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072">
          <p15:clr>
            <a:srgbClr val="A4A3A4"/>
          </p15:clr>
        </p15:guide>
        <p15:guide id="2" orient="horz" pos="3856">
          <p15:clr>
            <a:srgbClr val="A4A3A4"/>
          </p15:clr>
        </p15:guide>
        <p15:guide id="3" orient="horz" pos="3608">
          <p15:clr>
            <a:srgbClr val="A4A3A4"/>
          </p15:clr>
        </p15:guide>
        <p15:guide id="4" orient="horz" pos="1472">
          <p15:clr>
            <a:srgbClr val="A4A3A4"/>
          </p15:clr>
        </p15:guide>
        <p15:guide id="5" orient="horz" pos="798">
          <p15:clr>
            <a:srgbClr val="A4A3A4"/>
          </p15:clr>
        </p15:guide>
        <p15:guide id="6" pos="219">
          <p15:clr>
            <a:srgbClr val="A4A3A4"/>
          </p15:clr>
        </p15:guide>
        <p15:guide id="7" pos="5497">
          <p15:clr>
            <a:srgbClr val="A4A3A4"/>
          </p15:clr>
        </p15:guide>
        <p15:guide id="8" pos="463">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ynch, James" initials="LJ" lastIdx="3" clrIdx="0">
    <p:extLst>
      <p:ext uri="{19B8F6BF-5375-455C-9EA6-DF929625EA0E}">
        <p15:presenceInfo xmlns:p15="http://schemas.microsoft.com/office/powerpoint/2012/main" userId="S-1-5-21-43206524-222453388-653798387-81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9FCD"/>
    <a:srgbClr val="3333CC"/>
    <a:srgbClr val="2B7299"/>
    <a:srgbClr val="E5F1F7"/>
    <a:srgbClr val="3691C4"/>
    <a:srgbClr val="28688C"/>
    <a:srgbClr val="D0DCE2"/>
    <a:srgbClr val="C9D6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85" autoAdjust="0"/>
    <p:restoredTop sz="89785" autoAdjust="0"/>
  </p:normalViewPr>
  <p:slideViewPr>
    <p:cSldViewPr snapToGrid="0">
      <p:cViewPr varScale="1">
        <p:scale>
          <a:sx n="105" d="100"/>
          <a:sy n="105" d="100"/>
        </p:scale>
        <p:origin x="1494" y="90"/>
      </p:cViewPr>
      <p:guideLst>
        <p:guide orient="horz" pos="1072"/>
        <p:guide orient="horz" pos="3856"/>
        <p:guide orient="horz" pos="3608"/>
        <p:guide orient="horz" pos="1472"/>
        <p:guide orient="horz" pos="798"/>
        <p:guide pos="219"/>
        <p:guide pos="5497"/>
        <p:guide pos="46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snapToGrid="0">
      <p:cViewPr varScale="1">
        <p:scale>
          <a:sx n="94" d="100"/>
          <a:sy n="94" d="100"/>
        </p:scale>
        <p:origin x="-2898" y="-90"/>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tableStyles" Target="tableStyle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handoutMaster" Target="handoutMasters/handoutMaster1.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commentAuthors" Target="commentAuthors.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presProps" Target="pres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viewProps" Target="viewProps.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cheetham\AppData\Local\Microsoft\Windows\Temporary%20Internet%20Files\Content.Outlook\D89LB1ND\Long-Term%20Evolution%20of%20Shareholders%20Funds%201998%20to%201Q2013%20(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116214639836689"/>
          <c:y val="8.7833163999661568E-2"/>
          <c:w val="0.85017493924125798"/>
          <c:h val="0.70923913043479403"/>
        </c:manualLayout>
      </c:layout>
      <c:lineChart>
        <c:grouping val="standard"/>
        <c:varyColors val="0"/>
        <c:ser>
          <c:idx val="0"/>
          <c:order val="0"/>
          <c:marker>
            <c:symbol val="none"/>
          </c:marker>
          <c:dPt>
            <c:idx val="14"/>
            <c:bubble3D val="0"/>
            <c:spPr>
              <a:ln cmpd="sng"/>
            </c:spPr>
          </c:dPt>
          <c:cat>
            <c:strRef>
              <c:f>Capital!$B$3:$Q$3</c:f>
              <c:strCache>
                <c:ptCount val="16"/>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1Q13</c:v>
                </c:pt>
              </c:strCache>
            </c:strRef>
          </c:cat>
          <c:val>
            <c:numRef>
              <c:f>Capital!$B$4:$Q$4</c:f>
              <c:numCache>
                <c:formatCode>General</c:formatCode>
                <c:ptCount val="16"/>
                <c:pt idx="0">
                  <c:v>66.441000000000727</c:v>
                </c:pt>
                <c:pt idx="1">
                  <c:v>71.516999999999996</c:v>
                </c:pt>
                <c:pt idx="2">
                  <c:v>77.315000000000012</c:v>
                </c:pt>
                <c:pt idx="3">
                  <c:v>71.703000000000003</c:v>
                </c:pt>
                <c:pt idx="4">
                  <c:v>76.807000000000002</c:v>
                </c:pt>
                <c:pt idx="5">
                  <c:v>96.551000000000002</c:v>
                </c:pt>
                <c:pt idx="6">
                  <c:v>108.815</c:v>
                </c:pt>
                <c:pt idx="7">
                  <c:v>115.78100000000002</c:v>
                </c:pt>
                <c:pt idx="8">
                  <c:v>142.18900000000002</c:v>
                </c:pt>
                <c:pt idx="9">
                  <c:v>157.04499999999999</c:v>
                </c:pt>
                <c:pt idx="10">
                  <c:v>133.18700000000001</c:v>
                </c:pt>
                <c:pt idx="11">
                  <c:v>168.655</c:v>
                </c:pt>
                <c:pt idx="12">
                  <c:v>173.73899999999998</c:v>
                </c:pt>
                <c:pt idx="13">
                  <c:v>177.24899999999997</c:v>
                </c:pt>
                <c:pt idx="14">
                  <c:v>196.839</c:v>
                </c:pt>
                <c:pt idx="15">
                  <c:v>198.99300000000002</c:v>
                </c:pt>
              </c:numCache>
            </c:numRef>
          </c:val>
          <c:smooth val="0"/>
        </c:ser>
        <c:dLbls>
          <c:showLegendKey val="0"/>
          <c:showVal val="0"/>
          <c:showCatName val="0"/>
          <c:showSerName val="0"/>
          <c:showPercent val="0"/>
          <c:showBubbleSize val="0"/>
        </c:dLbls>
        <c:smooth val="0"/>
        <c:axId val="-853768768"/>
        <c:axId val="-853767136"/>
      </c:lineChart>
      <c:catAx>
        <c:axId val="-853768768"/>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950" b="0" i="0" u="none" strike="noStrike" baseline="0">
                <a:solidFill>
                  <a:srgbClr val="000000"/>
                </a:solidFill>
                <a:latin typeface="Arial"/>
                <a:ea typeface="Arial"/>
                <a:cs typeface="Arial"/>
              </a:defRPr>
            </a:pPr>
            <a:endParaRPr lang="en-US"/>
          </a:p>
        </c:txPr>
        <c:crossAx val="-853767136"/>
        <c:crosses val="autoZero"/>
        <c:auto val="1"/>
        <c:lblAlgn val="ctr"/>
        <c:lblOffset val="100"/>
        <c:tickLblSkip val="1"/>
        <c:tickMarkSkip val="1"/>
        <c:noMultiLvlLbl val="0"/>
      </c:catAx>
      <c:valAx>
        <c:axId val="-853767136"/>
        <c:scaling>
          <c:orientation val="minMax"/>
          <c:max val="200"/>
          <c:min val="60"/>
        </c:scaling>
        <c:delete val="0"/>
        <c:axPos val="l"/>
        <c:majorGridlines>
          <c:spPr>
            <a:ln w="3175">
              <a:solidFill>
                <a:srgbClr val="FFFFFF"/>
              </a:solidFill>
              <a:prstDash val="sysDash"/>
            </a:ln>
          </c:spPr>
        </c:majorGridlines>
        <c:title>
          <c:tx>
            <c:rich>
              <a:bodyPr/>
              <a:lstStyle/>
              <a:p>
                <a:pPr>
                  <a:defRPr sz="1000" b="1" i="0" u="none" strike="noStrike" baseline="0">
                    <a:solidFill>
                      <a:srgbClr val="000000"/>
                    </a:solidFill>
                    <a:latin typeface="Arial"/>
                    <a:ea typeface="Arial"/>
                    <a:cs typeface="Arial"/>
                  </a:defRPr>
                </a:pPr>
                <a:r>
                  <a:rPr lang="en-GB"/>
                  <a:t>USD bn</a:t>
                </a:r>
              </a:p>
            </c:rich>
          </c:tx>
          <c:layout>
            <c:manualLayout>
              <c:xMode val="edge"/>
              <c:yMode val="edge"/>
              <c:x val="2.7874564459930695E-2"/>
              <c:y val="0.40489130434782838"/>
            </c:manualLayout>
          </c:layout>
          <c:overlay val="0"/>
          <c:spPr>
            <a:noFill/>
            <a:ln w="25400">
              <a:noFill/>
            </a:ln>
          </c:spPr>
        </c:title>
        <c:numFmt formatCode="General" sourceLinked="0"/>
        <c:majorTickMark val="out"/>
        <c:minorTickMark val="none"/>
        <c:tickLblPos val="nextTo"/>
        <c:spPr>
          <a:ln w="3175">
            <a:solidFill>
              <a:srgbClr val="000000"/>
            </a:solidFill>
            <a:prstDash val="solid"/>
          </a:ln>
        </c:spPr>
        <c:txPr>
          <a:bodyPr rot="0" vert="horz"/>
          <a:lstStyle/>
          <a:p>
            <a:pPr>
              <a:defRPr sz="950" b="0" i="0" u="none" strike="noStrike" baseline="0">
                <a:solidFill>
                  <a:srgbClr val="000000"/>
                </a:solidFill>
                <a:latin typeface="Arial"/>
                <a:ea typeface="Arial"/>
                <a:cs typeface="Arial"/>
              </a:defRPr>
            </a:pPr>
            <a:endParaRPr lang="en-US"/>
          </a:p>
        </c:txPr>
        <c:crossAx val="-853768768"/>
        <c:crosses val="autoZero"/>
        <c:crossBetween val="between"/>
      </c:valAx>
      <c:spPr>
        <a:solidFill>
          <a:srgbClr val="FFFFFF"/>
        </a:solidFill>
        <a:ln w="12700">
          <a:solidFill>
            <a:srgbClr val="FFFFFF"/>
          </a:solidFill>
          <a:prstDash val="solid"/>
        </a:ln>
      </c:spPr>
    </c:plotArea>
    <c:plotVisOnly val="1"/>
    <c:dispBlanksAs val="gap"/>
    <c:showDLblsOverMax val="0"/>
  </c:chart>
  <c:spPr>
    <a:solidFill>
      <a:srgbClr val="FFFFFF"/>
    </a:solidFill>
    <a:ln w="9525">
      <a:noFill/>
    </a:ln>
  </c:spPr>
  <c:txPr>
    <a:bodyPr/>
    <a:lstStyle/>
    <a:p>
      <a:pPr>
        <a:defRPr sz="1175"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123.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124.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125.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126.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127.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128.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129.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130.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131.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13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133.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134.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135.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136.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137.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151.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152.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153.e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154.emf"/></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15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20.vml.rels><?xml version="1.0" encoding="UTF-8" standalone="yes"?>
<Relationships xmlns="http://schemas.openxmlformats.org/package/2006/relationships"><Relationship Id="rId1" Type="http://schemas.openxmlformats.org/officeDocument/2006/relationships/image" Target="../media/image156.emf"/></Relationships>
</file>

<file path=ppt/drawings/_rels/vmlDrawing121.vml.rels><?xml version="1.0" encoding="UTF-8" standalone="yes"?>
<Relationships xmlns="http://schemas.openxmlformats.org/package/2006/relationships"><Relationship Id="rId1" Type="http://schemas.openxmlformats.org/officeDocument/2006/relationships/image" Target="../media/image157.emf"/></Relationships>
</file>

<file path=ppt/drawings/_rels/vmlDrawing122.vml.rels><?xml version="1.0" encoding="UTF-8" standalone="yes"?>
<Relationships xmlns="http://schemas.openxmlformats.org/package/2006/relationships"><Relationship Id="rId1" Type="http://schemas.openxmlformats.org/officeDocument/2006/relationships/image" Target="../media/image158.emf"/></Relationships>
</file>

<file path=ppt/drawings/_rels/vmlDrawing123.vml.rels><?xml version="1.0" encoding="UTF-8" standalone="yes"?>
<Relationships xmlns="http://schemas.openxmlformats.org/package/2006/relationships"><Relationship Id="rId1" Type="http://schemas.openxmlformats.org/officeDocument/2006/relationships/image" Target="../media/image159.emf"/></Relationships>
</file>

<file path=ppt/drawings/_rels/vmlDrawing124.vml.rels><?xml version="1.0" encoding="UTF-8" standalone="yes"?>
<Relationships xmlns="http://schemas.openxmlformats.org/package/2006/relationships"><Relationship Id="rId1" Type="http://schemas.openxmlformats.org/officeDocument/2006/relationships/image" Target="../media/image160.emf"/></Relationships>
</file>

<file path=ppt/drawings/_rels/vmlDrawing125.vml.rels><?xml version="1.0" encoding="UTF-8" standalone="yes"?>
<Relationships xmlns="http://schemas.openxmlformats.org/package/2006/relationships"><Relationship Id="rId1" Type="http://schemas.openxmlformats.org/officeDocument/2006/relationships/image" Target="../media/image161.emf"/></Relationships>
</file>

<file path=ppt/drawings/_rels/vmlDrawing126.vml.rels><?xml version="1.0" encoding="UTF-8" standalone="yes"?>
<Relationships xmlns="http://schemas.openxmlformats.org/package/2006/relationships"><Relationship Id="rId1" Type="http://schemas.openxmlformats.org/officeDocument/2006/relationships/image" Target="../media/image162.emf"/></Relationships>
</file>

<file path=ppt/drawings/_rels/vmlDrawing127.vml.rels><?xml version="1.0" encoding="UTF-8" standalone="yes"?>
<Relationships xmlns="http://schemas.openxmlformats.org/package/2006/relationships"><Relationship Id="rId1" Type="http://schemas.openxmlformats.org/officeDocument/2006/relationships/image" Target="../media/image163.emf"/></Relationships>
</file>

<file path=ppt/drawings/_rels/vmlDrawing128.vml.rels><?xml version="1.0" encoding="UTF-8" standalone="yes"?>
<Relationships xmlns="http://schemas.openxmlformats.org/package/2006/relationships"><Relationship Id="rId1" Type="http://schemas.openxmlformats.org/officeDocument/2006/relationships/image" Target="../media/image164.emf"/></Relationships>
</file>

<file path=ppt/drawings/_rels/vmlDrawing129.vml.rels><?xml version="1.0" encoding="UTF-8" standalone="yes"?>
<Relationships xmlns="http://schemas.openxmlformats.org/package/2006/relationships"><Relationship Id="rId1" Type="http://schemas.openxmlformats.org/officeDocument/2006/relationships/image" Target="../media/image16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30.vml.rels><?xml version="1.0" encoding="UTF-8" standalone="yes"?>
<Relationships xmlns="http://schemas.openxmlformats.org/package/2006/relationships"><Relationship Id="rId1" Type="http://schemas.openxmlformats.org/officeDocument/2006/relationships/image" Target="../media/image166.emf"/></Relationships>
</file>

<file path=ppt/drawings/_rels/vmlDrawing131.vml.rels><?xml version="1.0" encoding="UTF-8" standalone="yes"?>
<Relationships xmlns="http://schemas.openxmlformats.org/package/2006/relationships"><Relationship Id="rId1" Type="http://schemas.openxmlformats.org/officeDocument/2006/relationships/image" Target="../media/image167.emf"/></Relationships>
</file>

<file path=ppt/drawings/_rels/vmlDrawing132.vml.rels><?xml version="1.0" encoding="UTF-8" standalone="yes"?>
<Relationships xmlns="http://schemas.openxmlformats.org/package/2006/relationships"><Relationship Id="rId1" Type="http://schemas.openxmlformats.org/officeDocument/2006/relationships/image" Target="../media/image168.emf"/></Relationships>
</file>

<file path=ppt/drawings/_rels/vmlDrawing133.vml.rels><?xml version="1.0" encoding="UTF-8" standalone="yes"?>
<Relationships xmlns="http://schemas.openxmlformats.org/package/2006/relationships"><Relationship Id="rId1" Type="http://schemas.openxmlformats.org/officeDocument/2006/relationships/image" Target="../media/image169.emf"/></Relationships>
</file>

<file path=ppt/drawings/_rels/vmlDrawing134.vml.rels><?xml version="1.0" encoding="UTF-8" standalone="yes"?>
<Relationships xmlns="http://schemas.openxmlformats.org/package/2006/relationships"><Relationship Id="rId1" Type="http://schemas.openxmlformats.org/officeDocument/2006/relationships/image" Target="../media/image170.emf"/></Relationships>
</file>

<file path=ppt/drawings/_rels/vmlDrawing135.vml.rels><?xml version="1.0" encoding="UTF-8" standalone="yes"?>
<Relationships xmlns="http://schemas.openxmlformats.org/package/2006/relationships"><Relationship Id="rId1" Type="http://schemas.openxmlformats.org/officeDocument/2006/relationships/image" Target="../media/image171.emf"/></Relationships>
</file>

<file path=ppt/drawings/_rels/vmlDrawing136.vml.rels><?xml version="1.0" encoding="UTF-8" standalone="yes"?>
<Relationships xmlns="http://schemas.openxmlformats.org/package/2006/relationships"><Relationship Id="rId1" Type="http://schemas.openxmlformats.org/officeDocument/2006/relationships/image" Target="../media/image172.emf"/></Relationships>
</file>

<file path=ppt/drawings/_rels/vmlDrawing137.vml.rels><?xml version="1.0" encoding="UTF-8" standalone="yes"?>
<Relationships xmlns="http://schemas.openxmlformats.org/package/2006/relationships"><Relationship Id="rId1" Type="http://schemas.openxmlformats.org/officeDocument/2006/relationships/image" Target="../media/image173.emf"/></Relationships>
</file>

<file path=ppt/drawings/_rels/vmlDrawing138.vml.rels><?xml version="1.0" encoding="UTF-8" standalone="yes"?>
<Relationships xmlns="http://schemas.openxmlformats.org/package/2006/relationships"><Relationship Id="rId1" Type="http://schemas.openxmlformats.org/officeDocument/2006/relationships/image" Target="../media/image174.emf"/></Relationships>
</file>

<file path=ppt/drawings/_rels/vmlDrawing139.vml.rels><?xml version="1.0" encoding="UTF-8" standalone="yes"?>
<Relationships xmlns="http://schemas.openxmlformats.org/package/2006/relationships"><Relationship Id="rId1" Type="http://schemas.openxmlformats.org/officeDocument/2006/relationships/image" Target="../media/image17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40.vml.rels><?xml version="1.0" encoding="UTF-8" standalone="yes"?>
<Relationships xmlns="http://schemas.openxmlformats.org/package/2006/relationships"><Relationship Id="rId1" Type="http://schemas.openxmlformats.org/officeDocument/2006/relationships/image" Target="../media/image17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72.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74.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75.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76.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77.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79.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80.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82.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83.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88.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92.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93.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94.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104.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105.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06.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107.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10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109.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110.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111.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112.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113.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114.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115.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117.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119.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122.emf"/></Relationships>
</file>

<file path=ppt/drawings/drawing1.xml><?xml version="1.0" encoding="utf-8"?>
<c:userShapes xmlns:c="http://schemas.openxmlformats.org/drawingml/2006/chart">
  <cdr:relSizeAnchor xmlns:cdr="http://schemas.openxmlformats.org/drawingml/2006/chartDrawing">
    <cdr:from>
      <cdr:x>0.18391</cdr:x>
      <cdr:y>0.24185</cdr:y>
    </cdr:from>
    <cdr:to>
      <cdr:x>0.96341</cdr:x>
      <cdr:y>0.86214</cdr:y>
    </cdr:to>
    <cdr:sp macro="" textlink="">
      <cdr:nvSpPr>
        <cdr:cNvPr id="20" name="Straight Connector 19"/>
        <cdr:cNvSpPr/>
      </cdr:nvSpPr>
      <cdr:spPr>
        <a:xfrm xmlns:a="http://schemas.openxmlformats.org/drawingml/2006/main" flipV="1">
          <a:off x="1005499" y="847725"/>
          <a:ext cx="4261825" cy="2174248"/>
        </a:xfrm>
        <a:prstGeom xmlns:a="http://schemas.openxmlformats.org/drawingml/2006/main" prst="line">
          <a:avLst/>
        </a:prstGeom>
        <a:ln xmlns:a="http://schemas.openxmlformats.org/drawingml/2006/main">
          <a:solidFill>
            <a:schemeClr val="bg1">
              <a:lumMod val="65000"/>
            </a:schemeClr>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GB"/>
        </a:p>
      </cdr:txBody>
    </cdr:sp>
  </cdr:relSizeAnchor>
  <cdr:relSizeAnchor xmlns:cdr="http://schemas.openxmlformats.org/drawingml/2006/chartDrawing">
    <cdr:from>
      <cdr:x>0.12875</cdr:x>
      <cdr:y>0.77234</cdr:y>
    </cdr:from>
    <cdr:to>
      <cdr:x>0.26803</cdr:x>
      <cdr:y>0.89444</cdr:y>
    </cdr:to>
    <cdr:sp macro="" textlink="">
      <cdr:nvSpPr>
        <cdr:cNvPr id="31745" name="Oval 1"/>
        <cdr:cNvSpPr>
          <a:spLocks xmlns:a="http://schemas.openxmlformats.org/drawingml/2006/main" noChangeArrowheads="1"/>
        </cdr:cNvSpPr>
      </cdr:nvSpPr>
      <cdr:spPr bwMode="auto">
        <a:xfrm xmlns:a="http://schemas.openxmlformats.org/drawingml/2006/main" rot="-1180634">
          <a:off x="703920" y="2707205"/>
          <a:ext cx="761492" cy="427985"/>
        </a:xfrm>
        <a:prstGeom xmlns:a="http://schemas.openxmlformats.org/drawingml/2006/main" prst="ellipse">
          <a:avLst/>
        </a:prstGeom>
        <a:solidFill xmlns:a="http://schemas.openxmlformats.org/drawingml/2006/main">
          <a:srgbClr val="9999FF">
            <a:alpha val="20000"/>
          </a:srgbClr>
        </a:solidFill>
        <a:ln xmlns:a="http://schemas.openxmlformats.org/drawingml/2006/main" w="9525">
          <a:noFill/>
          <a:round/>
          <a:headEn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0.26182</cdr:x>
      <cdr:y>0.61579</cdr:y>
    </cdr:from>
    <cdr:to>
      <cdr:x>0.55562</cdr:x>
      <cdr:y>0.78775</cdr:y>
    </cdr:to>
    <cdr:sp macro="" textlink="">
      <cdr:nvSpPr>
        <cdr:cNvPr id="31746" name="Oval 2"/>
        <cdr:cNvSpPr>
          <a:spLocks xmlns:a="http://schemas.openxmlformats.org/drawingml/2006/main" noChangeArrowheads="1"/>
        </cdr:cNvSpPr>
      </cdr:nvSpPr>
      <cdr:spPr bwMode="auto">
        <a:xfrm xmlns:a="http://schemas.openxmlformats.org/drawingml/2006/main" rot="-1439875">
          <a:off x="1431479" y="2158462"/>
          <a:ext cx="1606308" cy="602754"/>
        </a:xfrm>
        <a:prstGeom xmlns:a="http://schemas.openxmlformats.org/drawingml/2006/main" prst="ellipse">
          <a:avLst/>
        </a:prstGeom>
        <a:solidFill xmlns:a="http://schemas.openxmlformats.org/drawingml/2006/main">
          <a:srgbClr val="0000FF">
            <a:alpha val="20000"/>
          </a:srgbClr>
        </a:solidFill>
        <a:ln xmlns:a="http://schemas.openxmlformats.org/drawingml/2006/main" w="9525">
          <a:noFill/>
          <a:round/>
          <a:headEn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0.49664</cdr:x>
      <cdr:y>0.37823</cdr:y>
    </cdr:from>
    <cdr:to>
      <cdr:x>0.67165</cdr:x>
      <cdr:y>0.54436</cdr:y>
    </cdr:to>
    <cdr:sp macro="" textlink="">
      <cdr:nvSpPr>
        <cdr:cNvPr id="31747" name="Oval 3"/>
        <cdr:cNvSpPr>
          <a:spLocks xmlns:a="http://schemas.openxmlformats.org/drawingml/2006/main" noChangeArrowheads="1"/>
        </cdr:cNvSpPr>
      </cdr:nvSpPr>
      <cdr:spPr bwMode="auto">
        <a:xfrm xmlns:a="http://schemas.openxmlformats.org/drawingml/2006/main" rot="-1344112">
          <a:off x="2885618" y="1325786"/>
          <a:ext cx="1016845" cy="582319"/>
        </a:xfrm>
        <a:prstGeom xmlns:a="http://schemas.openxmlformats.org/drawingml/2006/main" prst="ellipse">
          <a:avLst/>
        </a:prstGeom>
        <a:solidFill xmlns:a="http://schemas.openxmlformats.org/drawingml/2006/main">
          <a:srgbClr val="9999FF">
            <a:alpha val="20000"/>
          </a:srgbClr>
        </a:solidFill>
        <a:ln xmlns:a="http://schemas.openxmlformats.org/drawingml/2006/main" w="9525">
          <a:noFill/>
          <a:round/>
          <a:headEn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0.63485</cdr:x>
      <cdr:y>0.4582</cdr:y>
    </cdr:from>
    <cdr:to>
      <cdr:x>0.74367</cdr:x>
      <cdr:y>0.54795</cdr:y>
    </cdr:to>
    <cdr:sp macro="" textlink="">
      <cdr:nvSpPr>
        <cdr:cNvPr id="31748" name="Oval 4"/>
        <cdr:cNvSpPr>
          <a:spLocks xmlns:a="http://schemas.openxmlformats.org/drawingml/2006/main" noChangeArrowheads="1"/>
        </cdr:cNvSpPr>
      </cdr:nvSpPr>
      <cdr:spPr bwMode="auto">
        <a:xfrm xmlns:a="http://schemas.openxmlformats.org/drawingml/2006/main" rot="-1344112">
          <a:off x="3470973" y="1606089"/>
          <a:ext cx="594958" cy="314591"/>
        </a:xfrm>
        <a:prstGeom xmlns:a="http://schemas.openxmlformats.org/drawingml/2006/main" prst="ellipse">
          <a:avLst/>
        </a:prstGeom>
        <a:solidFill xmlns:a="http://schemas.openxmlformats.org/drawingml/2006/main">
          <a:srgbClr val="0000FF">
            <a:alpha val="20000"/>
          </a:srgbClr>
        </a:solidFill>
        <a:ln xmlns:a="http://schemas.openxmlformats.org/drawingml/2006/main" w="9525">
          <a:noFill/>
          <a:round/>
          <a:headEn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0.71589</cdr:x>
      <cdr:y>0.21293</cdr:y>
    </cdr:from>
    <cdr:to>
      <cdr:x>0.99783</cdr:x>
      <cdr:y>0.38071</cdr:y>
    </cdr:to>
    <cdr:sp macro="" textlink="">
      <cdr:nvSpPr>
        <cdr:cNvPr id="31749" name="Oval 5"/>
        <cdr:cNvSpPr>
          <a:spLocks xmlns:a="http://schemas.openxmlformats.org/drawingml/2006/main" noChangeArrowheads="1"/>
        </cdr:cNvSpPr>
      </cdr:nvSpPr>
      <cdr:spPr bwMode="auto">
        <a:xfrm xmlns:a="http://schemas.openxmlformats.org/drawingml/2006/main" rot="-1344112">
          <a:off x="3914030" y="746379"/>
          <a:ext cx="1541430" cy="588103"/>
        </a:xfrm>
        <a:prstGeom xmlns:a="http://schemas.openxmlformats.org/drawingml/2006/main" prst="ellipse">
          <a:avLst/>
        </a:prstGeom>
        <a:solidFill xmlns:a="http://schemas.openxmlformats.org/drawingml/2006/main">
          <a:srgbClr val="9999FF">
            <a:alpha val="20000"/>
          </a:srgbClr>
        </a:solidFill>
        <a:ln xmlns:a="http://schemas.openxmlformats.org/drawingml/2006/main" w="9525">
          <a:noFill/>
          <a:round/>
          <a:headEn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0.21743</cdr:x>
      <cdr:y>0.63686</cdr:y>
    </cdr:from>
    <cdr:to>
      <cdr:x>0.21743</cdr:x>
      <cdr:y>0.74559</cdr:y>
    </cdr:to>
    <cdr:sp macro="" textlink="">
      <cdr:nvSpPr>
        <cdr:cNvPr id="20486" name="Line 6"/>
        <cdr:cNvSpPr>
          <a:spLocks xmlns:a="http://schemas.openxmlformats.org/drawingml/2006/main" noChangeShapeType="1"/>
        </cdr:cNvSpPr>
      </cdr:nvSpPr>
      <cdr:spPr bwMode="auto">
        <a:xfrm xmlns:a="http://schemas.openxmlformats.org/drawingml/2006/main">
          <a:off x="1188785" y="2232335"/>
          <a:ext cx="0" cy="381121"/>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type="triangle" w="med" len="me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0.18218</cdr:x>
      <cdr:y>0.57443</cdr:y>
    </cdr:from>
    <cdr:to>
      <cdr:x>0.24851</cdr:x>
      <cdr:y>0.60735</cdr:y>
    </cdr:to>
    <cdr:sp macro="" textlink="">
      <cdr:nvSpPr>
        <cdr:cNvPr id="20487" name="Text Box 7"/>
        <cdr:cNvSpPr txBox="1">
          <a:spLocks xmlns:a="http://schemas.openxmlformats.org/drawingml/2006/main" noChangeArrowheads="1"/>
        </cdr:cNvSpPr>
      </cdr:nvSpPr>
      <cdr:spPr bwMode="auto">
        <a:xfrm xmlns:a="http://schemas.openxmlformats.org/drawingml/2006/main">
          <a:off x="1499276" y="2550606"/>
          <a:ext cx="545854" cy="14619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ctr" rtl="0">
            <a:defRPr sz="1000"/>
          </a:pPr>
          <a:r>
            <a:rPr lang="en-GB" sz="800" b="0" i="0" u="none" strike="noStrike" baseline="0" dirty="0">
              <a:solidFill>
                <a:srgbClr val="000000"/>
              </a:solidFill>
              <a:latin typeface="Arial"/>
              <a:cs typeface="Arial"/>
            </a:rPr>
            <a:t>Soft market</a:t>
          </a:r>
        </a:p>
      </cdr:txBody>
    </cdr:sp>
  </cdr:relSizeAnchor>
  <cdr:relSizeAnchor xmlns:cdr="http://schemas.openxmlformats.org/drawingml/2006/chartDrawing">
    <cdr:from>
      <cdr:x>0.4227</cdr:x>
      <cdr:y>0.46824</cdr:y>
    </cdr:from>
    <cdr:to>
      <cdr:x>0.4227</cdr:x>
      <cdr:y>0.57769</cdr:y>
    </cdr:to>
    <cdr:sp macro="" textlink="">
      <cdr:nvSpPr>
        <cdr:cNvPr id="20488" name="Line 8"/>
        <cdr:cNvSpPr>
          <a:spLocks xmlns:a="http://schemas.openxmlformats.org/drawingml/2006/main" noChangeShapeType="1"/>
        </cdr:cNvSpPr>
      </cdr:nvSpPr>
      <cdr:spPr bwMode="auto">
        <a:xfrm xmlns:a="http://schemas.openxmlformats.org/drawingml/2006/main">
          <a:off x="2311076" y="1641272"/>
          <a:ext cx="0" cy="383644"/>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type="triangle" w="med" len="me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0.38625</cdr:x>
      <cdr:y>0.40877</cdr:y>
    </cdr:from>
    <cdr:to>
      <cdr:x>0.45726</cdr:x>
      <cdr:y>0.44169</cdr:y>
    </cdr:to>
    <cdr:sp macro="" textlink="">
      <cdr:nvSpPr>
        <cdr:cNvPr id="20489" name="Text Box 9"/>
        <cdr:cNvSpPr txBox="1">
          <a:spLocks xmlns:a="http://schemas.openxmlformats.org/drawingml/2006/main" noChangeArrowheads="1"/>
        </cdr:cNvSpPr>
      </cdr:nvSpPr>
      <cdr:spPr bwMode="auto">
        <a:xfrm xmlns:a="http://schemas.openxmlformats.org/drawingml/2006/main">
          <a:off x="3178711" y="1815036"/>
          <a:ext cx="584327" cy="14619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ctr" rtl="0">
            <a:defRPr sz="1000"/>
          </a:pPr>
          <a:r>
            <a:rPr lang="en-GB" sz="800" b="0" i="0" u="none" strike="noStrike" baseline="0" dirty="0">
              <a:solidFill>
                <a:srgbClr val="000000"/>
              </a:solidFill>
              <a:latin typeface="Arial"/>
              <a:cs typeface="Arial"/>
            </a:rPr>
            <a:t>Hard market</a:t>
          </a:r>
        </a:p>
      </cdr:txBody>
    </cdr:sp>
  </cdr:relSizeAnchor>
  <cdr:relSizeAnchor xmlns:cdr="http://schemas.openxmlformats.org/drawingml/2006/chartDrawing">
    <cdr:from>
      <cdr:x>0.59658</cdr:x>
      <cdr:y>0.20307</cdr:y>
    </cdr:from>
    <cdr:to>
      <cdr:x>0.59658</cdr:x>
      <cdr:y>0.31155</cdr:y>
    </cdr:to>
    <cdr:sp macro="" textlink="">
      <cdr:nvSpPr>
        <cdr:cNvPr id="20490" name="Line 10"/>
        <cdr:cNvSpPr>
          <a:spLocks xmlns:a="http://schemas.openxmlformats.org/drawingml/2006/main" noChangeShapeType="1"/>
        </cdr:cNvSpPr>
      </cdr:nvSpPr>
      <cdr:spPr bwMode="auto">
        <a:xfrm xmlns:a="http://schemas.openxmlformats.org/drawingml/2006/main">
          <a:off x="3261699" y="711816"/>
          <a:ext cx="0" cy="380244"/>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type="triangle" w="med" len="me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0.53</cdr:x>
      <cdr:y>0.13889</cdr:y>
    </cdr:from>
    <cdr:to>
      <cdr:x>0.65554</cdr:x>
      <cdr:y>0.17181</cdr:y>
    </cdr:to>
    <cdr:sp macro="" textlink="">
      <cdr:nvSpPr>
        <cdr:cNvPr id="20491" name="Text Box 11"/>
        <cdr:cNvSpPr txBox="1">
          <a:spLocks xmlns:a="http://schemas.openxmlformats.org/drawingml/2006/main" noChangeArrowheads="1"/>
        </cdr:cNvSpPr>
      </cdr:nvSpPr>
      <cdr:spPr bwMode="auto">
        <a:xfrm xmlns:a="http://schemas.openxmlformats.org/drawingml/2006/main">
          <a:off x="4361676" y="616705"/>
          <a:ext cx="1033167" cy="14619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ctr" rtl="0">
            <a:defRPr sz="1000"/>
          </a:pPr>
          <a:r>
            <a:rPr lang="en-GB" sz="800" b="0" i="0" u="none" strike="noStrike" baseline="0" dirty="0">
              <a:solidFill>
                <a:srgbClr val="000000"/>
              </a:solidFill>
              <a:latin typeface="Arial"/>
              <a:cs typeface="Arial"/>
            </a:rPr>
            <a:t>Hard market </a:t>
          </a:r>
          <a:r>
            <a:rPr lang="en-GB" sz="800" b="0" i="0" u="none" strike="noStrike" baseline="0" dirty="0" smtClean="0">
              <a:solidFill>
                <a:srgbClr val="000000"/>
              </a:solidFill>
              <a:latin typeface="Arial"/>
              <a:cs typeface="Arial"/>
            </a:rPr>
            <a:t>softening</a:t>
          </a:r>
          <a:endParaRPr lang="en-GB" sz="800" b="0" i="0" u="none" strike="noStrike" baseline="0" dirty="0">
            <a:solidFill>
              <a:srgbClr val="000000"/>
            </a:solidFill>
            <a:latin typeface="Arial"/>
            <a:cs typeface="Arial"/>
          </a:endParaRPr>
        </a:p>
      </cdr:txBody>
    </cdr:sp>
  </cdr:relSizeAnchor>
  <cdr:relSizeAnchor xmlns:cdr="http://schemas.openxmlformats.org/drawingml/2006/chartDrawing">
    <cdr:from>
      <cdr:x>0.72878</cdr:x>
      <cdr:y>0.53921</cdr:y>
    </cdr:from>
    <cdr:to>
      <cdr:x>0.72878</cdr:x>
      <cdr:y>0.64866</cdr:y>
    </cdr:to>
    <cdr:sp macro="" textlink="">
      <cdr:nvSpPr>
        <cdr:cNvPr id="20492" name="Line 12"/>
        <cdr:cNvSpPr>
          <a:spLocks xmlns:a="http://schemas.openxmlformats.org/drawingml/2006/main" noChangeShapeType="1"/>
        </cdr:cNvSpPr>
      </cdr:nvSpPr>
      <cdr:spPr bwMode="auto">
        <a:xfrm xmlns:a="http://schemas.openxmlformats.org/drawingml/2006/main">
          <a:off x="3984482" y="1890024"/>
          <a:ext cx="0" cy="383644"/>
        </a:xfrm>
        <a:prstGeom xmlns:a="http://schemas.openxmlformats.org/drawingml/2006/main" prst="line">
          <a:avLst/>
        </a:prstGeom>
        <a:noFill xmlns:a="http://schemas.openxmlformats.org/drawingml/2006/main"/>
        <a:ln xmlns:a="http://schemas.openxmlformats.org/drawingml/2006/main" w="9525">
          <a:solidFill>
            <a:srgbClr val="000000"/>
          </a:solidFill>
          <a:round/>
          <a:headEnd type="triangle" w="med" len="me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0.70296</cdr:x>
      <cdr:y>0.65761</cdr:y>
    </cdr:from>
    <cdr:to>
      <cdr:x>0.75323</cdr:x>
      <cdr:y>0.69565</cdr:y>
    </cdr:to>
    <cdr:sp macro="" textlink="">
      <cdr:nvSpPr>
        <cdr:cNvPr id="20493" name="Text Box 13"/>
        <cdr:cNvSpPr txBox="1">
          <a:spLocks xmlns:a="http://schemas.openxmlformats.org/drawingml/2006/main" noChangeArrowheads="1"/>
        </cdr:cNvSpPr>
      </cdr:nvSpPr>
      <cdr:spPr bwMode="auto">
        <a:xfrm xmlns:a="http://schemas.openxmlformats.org/drawingml/2006/main">
          <a:off x="3843308" y="2305051"/>
          <a:ext cx="274843" cy="13334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p xmlns:a="http://schemas.openxmlformats.org/drawingml/2006/main">
          <a:pPr algn="ctr" rtl="0">
            <a:defRPr sz="1000"/>
          </a:pPr>
          <a:r>
            <a:rPr lang="en-GB" sz="800" b="0" i="0" u="none" strike="noStrike" baseline="0" dirty="0">
              <a:solidFill>
                <a:srgbClr val="000000"/>
              </a:solidFill>
              <a:latin typeface="Arial"/>
              <a:cs typeface="Arial"/>
            </a:rPr>
            <a:t>Crisis</a:t>
          </a:r>
        </a:p>
      </cdr:txBody>
    </cdr:sp>
  </cdr:relSizeAnchor>
  <cdr:relSizeAnchor xmlns:cdr="http://schemas.openxmlformats.org/drawingml/2006/chartDrawing">
    <cdr:from>
      <cdr:x>0.87283</cdr:x>
      <cdr:y>0.38687</cdr:y>
    </cdr:from>
    <cdr:to>
      <cdr:x>0.87283</cdr:x>
      <cdr:y>0.49632</cdr:y>
    </cdr:to>
    <cdr:sp macro="" textlink="">
      <cdr:nvSpPr>
        <cdr:cNvPr id="15" name="Line 12"/>
        <cdr:cNvSpPr>
          <a:spLocks xmlns:a="http://schemas.openxmlformats.org/drawingml/2006/main" noChangeShapeType="1"/>
        </cdr:cNvSpPr>
      </cdr:nvSpPr>
      <cdr:spPr bwMode="auto">
        <a:xfrm xmlns:a="http://schemas.openxmlformats.org/drawingml/2006/main">
          <a:off x="4772075" y="1356057"/>
          <a:ext cx="0" cy="383644"/>
        </a:xfrm>
        <a:prstGeom xmlns:a="http://schemas.openxmlformats.org/drawingml/2006/main" prst="line">
          <a:avLst/>
        </a:prstGeom>
        <a:noFill xmlns:a="http://schemas.openxmlformats.org/drawingml/2006/main"/>
        <a:ln xmlns:a="http://schemas.openxmlformats.org/drawingml/2006/main" w="9525">
          <a:solidFill>
            <a:srgbClr val="000000"/>
          </a:solidFill>
          <a:round/>
          <a:headEnd type="triangle" w="med" len="me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0.81759</cdr:x>
      <cdr:y>0.51483</cdr:y>
    </cdr:from>
    <cdr:to>
      <cdr:x>0.94287</cdr:x>
      <cdr:y>0.55277</cdr:y>
    </cdr:to>
    <cdr:sp macro="" textlink="">
      <cdr:nvSpPr>
        <cdr:cNvPr id="31759" name="Text Box 13"/>
        <cdr:cNvSpPr txBox="1">
          <a:spLocks xmlns:a="http://schemas.openxmlformats.org/drawingml/2006/main" noChangeArrowheads="1"/>
        </cdr:cNvSpPr>
      </cdr:nvSpPr>
      <cdr:spPr bwMode="auto">
        <a:xfrm xmlns:a="http://schemas.openxmlformats.org/drawingml/2006/main">
          <a:off x="4470027" y="1804582"/>
          <a:ext cx="684950" cy="13298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18288" tIns="22860" rIns="0" bIns="0" anchor="t" upright="1"/>
        <a:lstStyle xmlns:a="http://schemas.openxmlformats.org/drawingml/2006/main"/>
        <a:p xmlns:a="http://schemas.openxmlformats.org/drawingml/2006/main">
          <a:pPr algn="ctr" rtl="0">
            <a:defRPr sz="1000"/>
          </a:pPr>
          <a:r>
            <a:rPr lang="en-US" sz="800" b="0" i="0" u="none" strike="noStrike" baseline="0" dirty="0">
              <a:solidFill>
                <a:srgbClr val="000000"/>
              </a:solidFill>
              <a:latin typeface="Arial"/>
              <a:cs typeface="Arial"/>
            </a:rPr>
            <a:t>Excess capital</a:t>
          </a:r>
        </a:p>
      </cdr:txBody>
    </cdr:sp>
  </cdr:relSizeAnchor>
  <cdr:relSizeAnchor xmlns:cdr="http://schemas.openxmlformats.org/drawingml/2006/chartDrawing">
    <cdr:from>
      <cdr:x>0.95765</cdr:x>
      <cdr:y>0.22467</cdr:y>
    </cdr:from>
    <cdr:to>
      <cdr:x>0.98934</cdr:x>
      <cdr:y>0.30883</cdr:y>
    </cdr:to>
    <cdr:sp macro="" textlink="">
      <cdr:nvSpPr>
        <cdr:cNvPr id="31762" name="TextBox 22"/>
        <cdr:cNvSpPr txBox="1">
          <a:spLocks xmlns:a="http://schemas.openxmlformats.org/drawingml/2006/main" noChangeArrowheads="1"/>
        </cdr:cNvSpPr>
      </cdr:nvSpPr>
      <cdr:spPr bwMode="auto">
        <a:xfrm xmlns:a="http://schemas.openxmlformats.org/drawingml/2006/main">
          <a:off x="5248104" y="792826"/>
          <a:ext cx="173558" cy="29578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36576" tIns="32004" rIns="0" bIns="0" anchor="t" upright="1"/>
        <a:lstStyle xmlns:a="http://schemas.openxmlformats.org/drawingml/2006/main"/>
        <a:p xmlns:a="http://schemas.openxmlformats.org/drawingml/2006/main">
          <a:endParaRPr lang="en-GB"/>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0" y="0"/>
            <a:ext cx="2983473"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defTabSz="912813" eaLnBrk="0" hangingPunct="0">
              <a:defRPr sz="1200">
                <a:latin typeface="Arial" charset="0"/>
              </a:defRPr>
            </a:lvl1pPr>
          </a:lstStyle>
          <a:p>
            <a:pPr>
              <a:defRPr/>
            </a:pPr>
            <a:endParaRPr lang="en-US"/>
          </a:p>
        </p:txBody>
      </p:sp>
      <p:sp>
        <p:nvSpPr>
          <p:cNvPr id="229379" name="Rectangle 1027"/>
          <p:cNvSpPr>
            <a:spLocks noGrp="1" noChangeArrowheads="1"/>
          </p:cNvSpPr>
          <p:nvPr>
            <p:ph type="dt" sz="quarter" idx="1"/>
          </p:nvPr>
        </p:nvSpPr>
        <p:spPr bwMode="auto">
          <a:xfrm>
            <a:off x="3896780" y="0"/>
            <a:ext cx="2983473"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algn="r" defTabSz="912813" eaLnBrk="0" hangingPunct="0">
              <a:defRPr sz="1200">
                <a:latin typeface="Arial" charset="0"/>
              </a:defRPr>
            </a:lvl1pPr>
          </a:lstStyle>
          <a:p>
            <a:pPr>
              <a:defRPr/>
            </a:pPr>
            <a:fld id="{2343DD87-3348-42EB-98B2-D22B1D90C815}" type="datetime1">
              <a:rPr lang="en-US"/>
              <a:pPr>
                <a:defRPr/>
              </a:pPr>
              <a:t>3/19/2014</a:t>
            </a:fld>
            <a:endParaRPr lang="en-US"/>
          </a:p>
        </p:txBody>
      </p:sp>
      <p:sp>
        <p:nvSpPr>
          <p:cNvPr id="229380" name="Rectangle 1028"/>
          <p:cNvSpPr>
            <a:spLocks noGrp="1" noChangeArrowheads="1"/>
          </p:cNvSpPr>
          <p:nvPr>
            <p:ph type="ftr" sz="quarter" idx="2"/>
          </p:nvPr>
        </p:nvSpPr>
        <p:spPr bwMode="auto">
          <a:xfrm>
            <a:off x="0" y="8830627"/>
            <a:ext cx="2983473"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defTabSz="912813" eaLnBrk="0" hangingPunct="0">
              <a:defRPr sz="1200">
                <a:latin typeface="Arial" charset="0"/>
              </a:defRPr>
            </a:lvl1pPr>
          </a:lstStyle>
          <a:p>
            <a:pPr>
              <a:defRPr/>
            </a:pPr>
            <a:endParaRPr lang="en-US"/>
          </a:p>
        </p:txBody>
      </p:sp>
      <p:sp>
        <p:nvSpPr>
          <p:cNvPr id="229381" name="Rectangle 1029"/>
          <p:cNvSpPr>
            <a:spLocks noGrp="1" noChangeArrowheads="1"/>
          </p:cNvSpPr>
          <p:nvPr>
            <p:ph type="sldNum" sz="quarter" idx="3"/>
          </p:nvPr>
        </p:nvSpPr>
        <p:spPr bwMode="auto">
          <a:xfrm>
            <a:off x="3896780" y="8830627"/>
            <a:ext cx="2983473"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algn="r" defTabSz="912813" eaLnBrk="0" hangingPunct="0">
              <a:defRPr sz="1200">
                <a:latin typeface="Arial" charset="0"/>
              </a:defRPr>
            </a:lvl1pPr>
          </a:lstStyle>
          <a:p>
            <a:pPr>
              <a:defRPr/>
            </a:pPr>
            <a:fld id="{99C0B939-C11D-44B9-914D-FE25D0A36566}" type="slidenum">
              <a:rPr lang="en-US"/>
              <a:pPr>
                <a:defRPr/>
              </a:pPr>
              <a:t>‹#›</a:t>
            </a:fld>
            <a:endParaRPr lang="en-US"/>
          </a:p>
        </p:txBody>
      </p:sp>
    </p:spTree>
    <p:extLst>
      <p:ext uri="{BB962C8B-B14F-4D97-AF65-F5344CB8AC3E}">
        <p14:creationId xmlns:p14="http://schemas.microsoft.com/office/powerpoint/2010/main" val="2183360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Rectangle 3075"/>
          <p:cNvSpPr>
            <a:spLocks noGrp="1" noRot="1" noChangeAspect="1" noChangeArrowheads="1" noTextEdit="1"/>
          </p:cNvSpPr>
          <p:nvPr>
            <p:ph type="sldImg" idx="2"/>
          </p:nvPr>
        </p:nvSpPr>
        <p:spPr bwMode="auto">
          <a:xfrm>
            <a:off x="1411288" y="582613"/>
            <a:ext cx="4057650" cy="3044825"/>
          </a:xfrm>
          <a:prstGeom prst="rect">
            <a:avLst/>
          </a:prstGeom>
          <a:noFill/>
          <a:ln w="9525" algn="ctr">
            <a:solidFill>
              <a:srgbClr val="000000"/>
            </a:solidFill>
            <a:miter lim="800000"/>
            <a:headEnd/>
            <a:tailEnd/>
          </a:ln>
        </p:spPr>
      </p:sp>
      <p:sp>
        <p:nvSpPr>
          <p:cNvPr id="3077" name="Notes Placeholder 3076"/>
          <p:cNvSpPr>
            <a:spLocks noGrp="1" noChangeArrowheads="1"/>
          </p:cNvSpPr>
          <p:nvPr>
            <p:ph type="body" sz="quarter" idx="3"/>
          </p:nvPr>
        </p:nvSpPr>
        <p:spPr bwMode="auto">
          <a:xfrm>
            <a:off x="562035" y="3824750"/>
            <a:ext cx="5759304" cy="5155306"/>
          </a:xfrm>
          <a:prstGeom prst="rect">
            <a:avLst/>
          </a:prstGeom>
          <a:noFill/>
          <a:ln w="9525" algn="ctr">
            <a:noFill/>
            <a:miter lim="800000"/>
            <a:headEnd/>
            <a:tailEnd/>
          </a:ln>
          <a:effectLst/>
        </p:spPr>
        <p:txBody>
          <a:bodyPr vert="horz" wrap="square" lIns="46066" tIns="46066" rIns="46066" bIns="460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9" name="Slide Number Placeholder 3078"/>
          <p:cNvSpPr>
            <a:spLocks noGrp="1" noChangeArrowheads="1"/>
          </p:cNvSpPr>
          <p:nvPr>
            <p:ph type="sldNum" sz="quarter" idx="5"/>
          </p:nvPr>
        </p:nvSpPr>
        <p:spPr bwMode="auto">
          <a:xfrm>
            <a:off x="3095880" y="9047017"/>
            <a:ext cx="693177" cy="247794"/>
          </a:xfrm>
          <a:prstGeom prst="rect">
            <a:avLst/>
          </a:prstGeom>
          <a:noFill/>
          <a:ln w="9525">
            <a:noFill/>
            <a:miter lim="800000"/>
            <a:headEnd/>
            <a:tailEnd/>
          </a:ln>
        </p:spPr>
        <p:txBody>
          <a:bodyPr vert="horz" wrap="square" lIns="45887" tIns="46499" rIns="45887" bIns="46499" numCol="1" anchor="b" anchorCtr="0" compatLnSpc="1">
            <a:prstTxWarp prst="textNoShape">
              <a:avLst/>
            </a:prstTxWarp>
            <a:spAutoFit/>
          </a:bodyPr>
          <a:lstStyle>
            <a:lvl1pPr algn="ctr" defTabSz="930275">
              <a:defRPr sz="1000">
                <a:latin typeface="Arial" charset="0"/>
              </a:defRPr>
            </a:lvl1pPr>
          </a:lstStyle>
          <a:p>
            <a:pPr>
              <a:defRPr/>
            </a:pPr>
            <a:fld id="{96BED660-A931-46CC-9EBE-87BD29232FDA}" type="slidenum">
              <a:rPr lang="en-US"/>
              <a:pPr>
                <a:defRPr/>
              </a:pPr>
              <a:t>‹#›</a:t>
            </a:fld>
            <a:endParaRPr lang="en-US"/>
          </a:p>
        </p:txBody>
      </p:sp>
    </p:spTree>
    <p:extLst>
      <p:ext uri="{BB962C8B-B14F-4D97-AF65-F5344CB8AC3E}">
        <p14:creationId xmlns:p14="http://schemas.microsoft.com/office/powerpoint/2010/main" val="3909017411"/>
      </p:ext>
    </p:extLst>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3"/>
          <p:cNvSpPr>
            <a:spLocks noGrp="1" noChangeArrowheads="1"/>
          </p:cNvSpPr>
          <p:nvPr>
            <p:ph type="sldNum" sz="quarter" idx="5"/>
          </p:nvPr>
        </p:nvSpPr>
        <p:spPr>
          <a:noFill/>
        </p:spPr>
        <p:txBody>
          <a:bodyPr/>
          <a:lstStyle/>
          <a:p>
            <a:fld id="{1E8D1C2E-2B8A-4F02-910C-5A7C55E0E8BB}" type="slidenum">
              <a:rPr lang="en-US" smtClean="0"/>
              <a:pPr/>
              <a:t>1</a:t>
            </a:fld>
            <a:endParaRPr lang="en-US" smtClean="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50338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3"/>
          <p:cNvSpPr>
            <a:spLocks noGrp="1" noChangeArrowheads="1"/>
          </p:cNvSpPr>
          <p:nvPr>
            <p:ph type="sldNum" sz="quarter" idx="5"/>
          </p:nvPr>
        </p:nvSpPr>
        <p:spPr>
          <a:xfrm>
            <a:off x="3153726" y="9046822"/>
            <a:ext cx="706129" cy="247989"/>
          </a:xfrm>
          <a:noFill/>
        </p:spPr>
        <p:txBody>
          <a:bodyPr/>
          <a:lstStyle/>
          <a:p>
            <a:fld id="{D0D84C73-9606-46E6-9550-423BDB710760}" type="slidenum">
              <a:rPr lang="en-US" smtClean="0"/>
              <a:pPr/>
              <a:t>10</a:t>
            </a:fld>
            <a:endParaRPr lang="en-US" smtClean="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0244675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309136934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367487151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52042668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xfrm>
            <a:off x="1119188" y="701675"/>
            <a:ext cx="4643437" cy="3482975"/>
          </a:xfrm>
          <a:solidFill>
            <a:srgbClr val="FFFFFF"/>
          </a:solidFill>
          <a:ln/>
        </p:spPr>
      </p:sp>
      <p:sp>
        <p:nvSpPr>
          <p:cNvPr id="197635" name="Rectangle 3"/>
          <p:cNvSpPr>
            <a:spLocks noGrp="1" noChangeArrowheads="1"/>
          </p:cNvSpPr>
          <p:nvPr>
            <p:ph type="body" idx="1"/>
          </p:nvPr>
        </p:nvSpPr>
        <p:spPr>
          <a:xfrm>
            <a:off x="886767" y="4416108"/>
            <a:ext cx="5103595" cy="4179247"/>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95682796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3"/>
          <p:cNvSpPr>
            <a:spLocks noGrp="1" noChangeArrowheads="1"/>
          </p:cNvSpPr>
          <p:nvPr>
            <p:ph type="sldNum" sz="quarter" idx="5"/>
          </p:nvPr>
        </p:nvSpPr>
        <p:spPr>
          <a:noFill/>
        </p:spPr>
        <p:txBody>
          <a:bodyPr/>
          <a:lstStyle/>
          <a:p>
            <a:fld id="{C02D7252-F459-4CBD-9AD5-7ECCD6231082}" type="slidenum">
              <a:rPr lang="en-US" smtClean="0"/>
              <a:pPr/>
              <a:t>114</a:t>
            </a:fld>
            <a:endParaRPr lang="en-US" smtClean="0"/>
          </a:p>
        </p:txBody>
      </p:sp>
      <p:sp>
        <p:nvSpPr>
          <p:cNvPr id="228355" name="Rectangle 2"/>
          <p:cNvSpPr>
            <a:spLocks noGrp="1" noRot="1" noChangeAspect="1" noChangeArrowheads="1" noTextEdit="1"/>
          </p:cNvSpPr>
          <p:nvPr>
            <p:ph type="sldImg"/>
          </p:nvPr>
        </p:nvSpPr>
        <p:spPr>
          <a:ln/>
        </p:spPr>
      </p:sp>
      <p:sp>
        <p:nvSpPr>
          <p:cNvPr id="22835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5117898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sldNum" sz="quarter" idx="5"/>
          </p:nvPr>
        </p:nvSpPr>
        <p:spPr>
          <a:xfrm>
            <a:off x="3148013" y="9034465"/>
            <a:ext cx="704850" cy="247650"/>
          </a:xfrm>
        </p:spPr>
        <p:txBody>
          <a:bodyPr/>
          <a:lstStyle/>
          <a:p>
            <a:pPr defTabSz="927140">
              <a:defRPr/>
            </a:pPr>
            <a:fld id="{5858BD08-603D-48F8-9A20-C039EB7A66EE}" type="slidenum">
              <a:rPr lang="en-US" smtClean="0">
                <a:solidFill>
                  <a:srgbClr val="000000"/>
                </a:solidFill>
              </a:rPr>
              <a:pPr defTabSz="927140">
                <a:defRPr/>
              </a:pPr>
              <a:t>115</a:t>
            </a:fld>
            <a:endParaRPr lang="en-US" dirty="0" smtClean="0">
              <a:solidFill>
                <a:srgbClr val="000000"/>
              </a:solidFill>
            </a:endParaRP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891339996"/>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116</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9257930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3080098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118</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23964161"/>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3"/>
          <p:cNvSpPr>
            <a:spLocks noGrp="1" noChangeArrowheads="1"/>
          </p:cNvSpPr>
          <p:nvPr>
            <p:ph type="sldNum" sz="quarter" idx="5"/>
          </p:nvPr>
        </p:nvSpPr>
        <p:spPr/>
        <p:txBody>
          <a:bodyPr/>
          <a:lstStyle/>
          <a:p>
            <a:pPr>
              <a:defRPr/>
            </a:pPr>
            <a:fld id="{7BA0F53B-08EA-4073-80AE-4E886F043ACC}" type="slidenum">
              <a:rPr lang="en-US" smtClean="0"/>
              <a:pPr>
                <a:defRPr/>
              </a:pPr>
              <a:t>119</a:t>
            </a:fld>
            <a:endParaRPr lang="en-US" smtClean="0"/>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892970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3"/>
          <p:cNvSpPr>
            <a:spLocks noGrp="1" noChangeArrowheads="1"/>
          </p:cNvSpPr>
          <p:nvPr>
            <p:ph type="sldNum" sz="quarter" idx="5"/>
          </p:nvPr>
        </p:nvSpPr>
        <p:spPr>
          <a:xfrm>
            <a:off x="3095880" y="9046822"/>
            <a:ext cx="693177" cy="247989"/>
          </a:xfrm>
          <a:noFill/>
        </p:spPr>
        <p:txBody>
          <a:bodyPr/>
          <a:lstStyle/>
          <a:p>
            <a:fld id="{9C3E4613-92D4-4654-9AD5-DF563C27E92F}" type="slidenum">
              <a:rPr lang="en-US" smtClean="0">
                <a:solidFill>
                  <a:srgbClr val="000000"/>
                </a:solidFill>
              </a:rPr>
              <a:pPr/>
              <a:t>11</a:t>
            </a:fld>
            <a:endParaRPr lang="en-US" smtClean="0">
              <a:solidFill>
                <a:srgbClr val="000000"/>
              </a:solidFill>
            </a:endParaRPr>
          </a:p>
        </p:txBody>
      </p:sp>
      <p:sp>
        <p:nvSpPr>
          <p:cNvPr id="149507" name="Slide Image Placeholder 1"/>
          <p:cNvSpPr>
            <a:spLocks noGrp="1" noRot="1" noChangeAspect="1" noTextEdit="1"/>
          </p:cNvSpPr>
          <p:nvPr>
            <p:ph type="sldImg"/>
          </p:nvPr>
        </p:nvSpPr>
        <p:spPr>
          <a:xfrm>
            <a:off x="1117600" y="698500"/>
            <a:ext cx="4646613" cy="3486150"/>
          </a:xfrm>
          <a:ln w="12700"/>
        </p:spPr>
      </p:sp>
      <p:sp>
        <p:nvSpPr>
          <p:cNvPr id="149508" name="Notes Placeholder 2"/>
          <p:cNvSpPr>
            <a:spLocks noGrp="1"/>
          </p:cNvSpPr>
          <p:nvPr>
            <p:ph type="body" idx="1"/>
          </p:nvPr>
        </p:nvSpPr>
        <p:spPr>
          <a:xfrm>
            <a:off x="688494" y="4416108"/>
            <a:ext cx="5504826"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565493143"/>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3"/>
          <p:cNvSpPr>
            <a:spLocks noGrp="1" noChangeArrowheads="1"/>
          </p:cNvSpPr>
          <p:nvPr>
            <p:ph type="sldNum" sz="quarter" idx="5"/>
          </p:nvPr>
        </p:nvSpPr>
        <p:spPr/>
        <p:txBody>
          <a:bodyPr/>
          <a:lstStyle/>
          <a:p>
            <a:pPr>
              <a:defRPr/>
            </a:pPr>
            <a:fld id="{37A3E939-F1D0-41DA-A43F-F133257CB54E}" type="slidenum">
              <a:rPr lang="en-US" smtClean="0"/>
              <a:pPr>
                <a:defRPr/>
              </a:pPr>
              <a:t>121</a:t>
            </a:fld>
            <a:endParaRPr lang="en-US" smtClean="0"/>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04978086"/>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txBox="1">
            <a:spLocks noGrp="1" noChangeArrowheads="1"/>
          </p:cNvSpPr>
          <p:nvPr/>
        </p:nvSpPr>
        <p:spPr bwMode="auto">
          <a:xfrm>
            <a:off x="3148013" y="9034682"/>
            <a:ext cx="704850" cy="247432"/>
          </a:xfrm>
          <a:prstGeom prst="rect">
            <a:avLst/>
          </a:prstGeom>
          <a:noFill/>
          <a:ln w="9525">
            <a:noFill/>
            <a:miter lim="800000"/>
            <a:headEnd/>
            <a:tailEnd/>
          </a:ln>
        </p:spPr>
        <p:txBody>
          <a:bodyPr lIns="45801" tIns="46413" rIns="45801" bIns="46413" anchor="b">
            <a:spAutoFit/>
          </a:bodyPr>
          <a:lstStyle/>
          <a:p>
            <a:pPr algn="ctr" defTabSz="928629"/>
            <a:fld id="{10D51B6F-E5CE-42ED-829B-9910A1E4B827}" type="slidenum">
              <a:rPr lang="en-US" sz="1000">
                <a:solidFill>
                  <a:srgbClr val="000000"/>
                </a:solidFill>
              </a:rPr>
              <a:pPr algn="ctr" defTabSz="928629"/>
              <a:t>122</a:t>
            </a:fld>
            <a:endParaRPr lang="en-US" sz="1000" dirty="0">
              <a:solidFill>
                <a:srgbClr val="000000"/>
              </a:solidFill>
            </a:endParaRPr>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284073691"/>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29801974"/>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txBox="1">
            <a:spLocks noGrp="1" noChangeArrowheads="1"/>
          </p:cNvSpPr>
          <p:nvPr/>
        </p:nvSpPr>
        <p:spPr bwMode="auto">
          <a:xfrm>
            <a:off x="3095880" y="9047017"/>
            <a:ext cx="693177" cy="247794"/>
          </a:xfrm>
          <a:prstGeom prst="rect">
            <a:avLst/>
          </a:prstGeom>
          <a:noFill/>
          <a:ln w="9525">
            <a:noFill/>
            <a:miter lim="800000"/>
            <a:headEnd/>
            <a:tailEnd/>
          </a:ln>
        </p:spPr>
        <p:txBody>
          <a:bodyPr lIns="45887" tIns="46499" rIns="45887" bIns="46499" anchor="b">
            <a:spAutoFit/>
          </a:bodyPr>
          <a:lstStyle/>
          <a:p>
            <a:pPr algn="ctr" defTabSz="930275"/>
            <a:fld id="{34DF01EE-17EF-4955-82D6-061023CEF3E8}" type="slidenum">
              <a:rPr lang="en-US" sz="1000"/>
              <a:pPr algn="ctr" defTabSz="930275"/>
              <a:t>124</a:t>
            </a:fld>
            <a:endParaRPr lang="en-US" sz="1000"/>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7837132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1395002358"/>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25658348"/>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sldNum" sz="quarter" idx="5"/>
          </p:nvPr>
        </p:nvSpPr>
        <p:spPr>
          <a:xfrm>
            <a:off x="3095880" y="9046678"/>
            <a:ext cx="693177" cy="248133"/>
          </a:xfrm>
          <a:noFill/>
        </p:spPr>
        <p:txBody>
          <a:bodyPr/>
          <a:lstStyle/>
          <a:p>
            <a:pPr defTabSz="928787"/>
            <a:fld id="{9A6E5439-9D2A-4CD2-8AB5-D96889696FBF}" type="slidenum">
              <a:rPr lang="en-US" smtClean="0"/>
              <a:pPr defTabSz="928787"/>
              <a:t>127</a:t>
            </a:fld>
            <a:endParaRPr lang="en-US" dirty="0" smtClean="0"/>
          </a:p>
        </p:txBody>
      </p:sp>
      <p:sp>
        <p:nvSpPr>
          <p:cNvPr id="8195" name="Slide Image Placeholder 1"/>
          <p:cNvSpPr>
            <a:spLocks noGrp="1" noRot="1" noChangeAspect="1" noTextEdit="1"/>
          </p:cNvSpPr>
          <p:nvPr>
            <p:ph type="sldImg"/>
          </p:nvPr>
        </p:nvSpPr>
        <p:spPr>
          <a:xfrm>
            <a:off x="1117600" y="698500"/>
            <a:ext cx="4646613" cy="3486150"/>
          </a:xfrm>
          <a:ln w="12700"/>
        </p:spPr>
      </p:sp>
      <p:sp>
        <p:nvSpPr>
          <p:cNvPr id="8196" name="Notes Placeholder 2"/>
          <p:cNvSpPr>
            <a:spLocks noGrp="1"/>
          </p:cNvSpPr>
          <p:nvPr>
            <p:ph type="body" idx="1"/>
          </p:nvPr>
        </p:nvSpPr>
        <p:spPr>
          <a:xfrm>
            <a:off x="688805" y="4416426"/>
            <a:ext cx="5504203" cy="418147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3164852441"/>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sldNum" sz="quarter" idx="5"/>
          </p:nvPr>
        </p:nvSpPr>
        <p:spPr>
          <a:xfrm>
            <a:off x="3095880" y="9046678"/>
            <a:ext cx="693177" cy="248133"/>
          </a:xfrm>
          <a:noFill/>
        </p:spPr>
        <p:txBody>
          <a:bodyPr/>
          <a:lstStyle/>
          <a:p>
            <a:pPr defTabSz="928787"/>
            <a:fld id="{0E8A599E-323A-439F-9DB7-C51FF478F99C}" type="slidenum">
              <a:rPr lang="en-US" smtClean="0"/>
              <a:pPr defTabSz="928787"/>
              <a:t>128</a:t>
            </a:fld>
            <a:endParaRPr lang="en-US" dirty="0" smtClean="0"/>
          </a:p>
        </p:txBody>
      </p:sp>
      <p:sp>
        <p:nvSpPr>
          <p:cNvPr id="9219" name="Slide Image Placeholder 1"/>
          <p:cNvSpPr>
            <a:spLocks noGrp="1" noRot="1" noChangeAspect="1" noTextEdit="1"/>
          </p:cNvSpPr>
          <p:nvPr>
            <p:ph type="sldImg"/>
          </p:nvPr>
        </p:nvSpPr>
        <p:spPr>
          <a:xfrm>
            <a:off x="1117600" y="698500"/>
            <a:ext cx="4646613" cy="3486150"/>
          </a:xfrm>
          <a:ln w="12700"/>
        </p:spPr>
      </p:sp>
      <p:sp>
        <p:nvSpPr>
          <p:cNvPr id="9220" name="Notes Placeholder 2"/>
          <p:cNvSpPr>
            <a:spLocks noGrp="1"/>
          </p:cNvSpPr>
          <p:nvPr>
            <p:ph type="body" idx="1"/>
          </p:nvPr>
        </p:nvSpPr>
        <p:spPr>
          <a:xfrm>
            <a:off x="688805" y="4416426"/>
            <a:ext cx="5504203" cy="418147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1078761704"/>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3"/>
          <p:cNvSpPr>
            <a:spLocks noGrp="1" noChangeArrowheads="1"/>
          </p:cNvSpPr>
          <p:nvPr>
            <p:ph type="sldNum" sz="quarter" idx="5"/>
          </p:nvPr>
        </p:nvSpPr>
        <p:spPr>
          <a:noFill/>
        </p:spPr>
        <p:txBody>
          <a:bodyPr/>
          <a:lstStyle/>
          <a:p>
            <a:fld id="{81271C9D-C72F-44F8-AAA0-D4D4CB4F0DD3}" type="slidenum">
              <a:rPr lang="en-US" smtClean="0"/>
              <a:pPr/>
              <a:t>129</a:t>
            </a:fld>
            <a:endParaRPr lang="en-US" smtClean="0"/>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16357475"/>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3"/>
          <p:cNvSpPr>
            <a:spLocks noGrp="1" noChangeArrowheads="1"/>
          </p:cNvSpPr>
          <p:nvPr>
            <p:ph type="sldNum" sz="quarter" idx="5"/>
          </p:nvPr>
        </p:nvSpPr>
        <p:spPr>
          <a:noFill/>
        </p:spPr>
        <p:txBody>
          <a:bodyPr/>
          <a:lstStyle/>
          <a:p>
            <a:fld id="{97270847-C902-4576-8931-29066156D70E}" type="slidenum">
              <a:rPr lang="en-US" smtClean="0"/>
              <a:pPr/>
              <a:t>130</a:t>
            </a:fld>
            <a:endParaRPr lang="en-US" smtClean="0"/>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491553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3"/>
          <p:cNvSpPr>
            <a:spLocks noGrp="1" noChangeArrowheads="1"/>
          </p:cNvSpPr>
          <p:nvPr>
            <p:ph type="sldNum" sz="quarter" idx="5"/>
          </p:nvPr>
        </p:nvSpPr>
        <p:spPr>
          <a:xfrm>
            <a:off x="3095880" y="9046822"/>
            <a:ext cx="693177" cy="247989"/>
          </a:xfrm>
          <a:noFill/>
        </p:spPr>
        <p:txBody>
          <a:bodyPr/>
          <a:lstStyle/>
          <a:p>
            <a:fld id="{A207B1EC-5A22-4195-BE11-69299B381604}" type="slidenum">
              <a:rPr lang="en-US" smtClean="0">
                <a:solidFill>
                  <a:srgbClr val="000000"/>
                </a:solidFill>
              </a:rPr>
              <a:pPr/>
              <a:t>12</a:t>
            </a:fld>
            <a:endParaRPr lang="en-US" smtClean="0">
              <a:solidFill>
                <a:srgbClr val="000000"/>
              </a:solidFill>
            </a:endParaRPr>
          </a:p>
        </p:txBody>
      </p:sp>
      <p:sp>
        <p:nvSpPr>
          <p:cNvPr id="150531" name="Slide Image Placeholder 1"/>
          <p:cNvSpPr>
            <a:spLocks noGrp="1" noRot="1" noChangeAspect="1" noTextEdit="1"/>
          </p:cNvSpPr>
          <p:nvPr>
            <p:ph type="sldImg"/>
          </p:nvPr>
        </p:nvSpPr>
        <p:spPr>
          <a:xfrm>
            <a:off x="1117600" y="698500"/>
            <a:ext cx="4646613" cy="3486150"/>
          </a:xfrm>
          <a:ln w="12700"/>
        </p:spPr>
      </p:sp>
      <p:sp>
        <p:nvSpPr>
          <p:cNvPr id="150532" name="Notes Placeholder 2"/>
          <p:cNvSpPr>
            <a:spLocks noGrp="1"/>
          </p:cNvSpPr>
          <p:nvPr>
            <p:ph type="body" idx="1"/>
          </p:nvPr>
        </p:nvSpPr>
        <p:spPr>
          <a:xfrm>
            <a:off x="688494" y="4416108"/>
            <a:ext cx="5504826"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1946691517"/>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p:txBody>
          <a:bodyPr/>
          <a:lstStyle/>
          <a:p>
            <a:pPr>
              <a:defRPr/>
            </a:pPr>
            <a:fld id="{1A3C7605-3122-4090-8F86-E7A576852043}" type="slidenum">
              <a:rPr lang="en-US" smtClean="0"/>
              <a:pPr>
                <a:defRPr/>
              </a:pPr>
              <a:t>131</a:t>
            </a:fld>
            <a:endParaRPr lang="en-US" smtClean="0"/>
          </a:p>
        </p:txBody>
      </p:sp>
      <p:sp>
        <p:nvSpPr>
          <p:cNvPr id="241667" name="Rectangle 2"/>
          <p:cNvSpPr>
            <a:spLocks noGrp="1" noRot="1" noChangeAspect="1" noChangeArrowheads="1" noTextEdit="1"/>
          </p:cNvSpPr>
          <p:nvPr>
            <p:ph type="sldImg"/>
          </p:nvPr>
        </p:nvSpPr>
        <p:spPr>
          <a:ln/>
        </p:spPr>
      </p:sp>
      <p:sp>
        <p:nvSpPr>
          <p:cNvPr id="2416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13247825"/>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133</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58795165"/>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085383653"/>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a:spLocks noGrp="1" noChangeArrowheads="1"/>
          </p:cNvSpPr>
          <p:nvPr>
            <p:ph type="sldNum" sz="quarter" idx="5"/>
          </p:nvPr>
        </p:nvSpPr>
        <p:spPr>
          <a:noFill/>
        </p:spPr>
        <p:txBody>
          <a:bodyPr/>
          <a:lstStyle/>
          <a:p>
            <a:fld id="{0B1F1AC7-7D87-4437-897C-2B73E8082F03}" type="slidenum">
              <a:rPr lang="en-US" smtClean="0"/>
              <a:pPr/>
              <a:t>140</a:t>
            </a:fld>
            <a:endParaRPr lang="en-US" smtClean="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36945216"/>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3"/>
          <p:cNvSpPr>
            <a:spLocks noGrp="1" noChangeArrowheads="1"/>
          </p:cNvSpPr>
          <p:nvPr>
            <p:ph type="sldNum" sz="quarter" idx="5"/>
          </p:nvPr>
        </p:nvSpPr>
        <p:spPr>
          <a:noFill/>
        </p:spPr>
        <p:txBody>
          <a:bodyPr/>
          <a:lstStyle/>
          <a:p>
            <a:fld id="{84A05840-4E1C-4B98-B737-88B0F9D480A2}" type="slidenum">
              <a:rPr lang="en-US" smtClean="0"/>
              <a:pPr/>
              <a:t>141</a:t>
            </a:fld>
            <a:endParaRPr lang="en-US" smtClean="0"/>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03233841"/>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3"/>
          <p:cNvSpPr>
            <a:spLocks noGrp="1" noChangeArrowheads="1"/>
          </p:cNvSpPr>
          <p:nvPr>
            <p:ph type="sldNum" sz="quarter" idx="5"/>
          </p:nvPr>
        </p:nvSpPr>
        <p:spPr>
          <a:noFill/>
        </p:spPr>
        <p:txBody>
          <a:bodyPr/>
          <a:lstStyle/>
          <a:p>
            <a:fld id="{301D962E-8F10-439E-A989-E0C4ACB7CB5B}" type="slidenum">
              <a:rPr lang="en-US" smtClean="0"/>
              <a:pPr/>
              <a:t>142</a:t>
            </a:fld>
            <a:endParaRPr lang="en-US" smtClean="0"/>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21904577"/>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3"/>
          <p:cNvSpPr>
            <a:spLocks noGrp="1" noChangeArrowheads="1"/>
          </p:cNvSpPr>
          <p:nvPr>
            <p:ph type="sldNum" sz="quarter" idx="5"/>
          </p:nvPr>
        </p:nvSpPr>
        <p:spPr>
          <a:noFill/>
        </p:spPr>
        <p:txBody>
          <a:bodyPr/>
          <a:lstStyle/>
          <a:p>
            <a:fld id="{5FDBA797-3A6E-49C6-8E33-50DC269D6BFE}" type="slidenum">
              <a:rPr lang="en-US" smtClean="0"/>
              <a:pPr/>
              <a:t>143</a:t>
            </a:fld>
            <a:endParaRPr lang="en-US" smtClean="0"/>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55446819"/>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noFill/>
        </p:spPr>
        <p:txBody>
          <a:bodyPr/>
          <a:lstStyle/>
          <a:p>
            <a:fld id="{5519FAB8-142E-403B-B3AE-978E23B827AF}" type="slidenum">
              <a:rPr lang="en-US" smtClean="0"/>
              <a:pPr/>
              <a:t>144</a:t>
            </a:fld>
            <a:endParaRPr lang="en-US" smtClean="0"/>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22073343"/>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3"/>
          <p:cNvSpPr>
            <a:spLocks noGrp="1" noChangeArrowheads="1"/>
          </p:cNvSpPr>
          <p:nvPr>
            <p:ph type="sldNum" sz="quarter" idx="5"/>
          </p:nvPr>
        </p:nvSpPr>
        <p:spPr>
          <a:noFill/>
        </p:spPr>
        <p:txBody>
          <a:bodyPr/>
          <a:lstStyle/>
          <a:p>
            <a:fld id="{3B06D1D6-8671-4140-882F-04046151C2CA}" type="slidenum">
              <a:rPr lang="en-US" smtClean="0"/>
              <a:pPr/>
              <a:t>145</a:t>
            </a:fld>
            <a:endParaRPr lang="en-US" smtClean="0"/>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68602905"/>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148013" y="9034319"/>
            <a:ext cx="704850" cy="247794"/>
          </a:xfrm>
        </p:spPr>
        <p:txBody>
          <a:bodyPr/>
          <a:lstStyle/>
          <a:p>
            <a:pPr>
              <a:defRPr/>
            </a:pPr>
            <a:fld id="{3A6B90E8-B186-4EE7-9831-1401031F6C6C}" type="slidenum">
              <a:rPr lang="en-US" smtClean="0">
                <a:solidFill>
                  <a:srgbClr val="000000"/>
                </a:solidFill>
              </a:rPr>
              <a:pPr>
                <a:defRPr/>
              </a:pPr>
              <a:t>146</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587714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3"/>
          <p:cNvSpPr>
            <a:spLocks noGrp="1" noChangeArrowheads="1"/>
          </p:cNvSpPr>
          <p:nvPr>
            <p:ph type="sldNum" sz="quarter" idx="5"/>
          </p:nvPr>
        </p:nvSpPr>
        <p:spPr>
          <a:xfrm>
            <a:off x="3095880" y="9046822"/>
            <a:ext cx="693177" cy="247989"/>
          </a:xfrm>
          <a:noFill/>
        </p:spPr>
        <p:txBody>
          <a:bodyPr/>
          <a:lstStyle/>
          <a:p>
            <a:fld id="{9C3E4613-92D4-4654-9AD5-DF563C27E92F}" type="slidenum">
              <a:rPr lang="en-US" smtClean="0">
                <a:solidFill>
                  <a:srgbClr val="000000"/>
                </a:solidFill>
              </a:rPr>
              <a:pPr/>
              <a:t>13</a:t>
            </a:fld>
            <a:endParaRPr lang="en-US" smtClean="0">
              <a:solidFill>
                <a:srgbClr val="000000"/>
              </a:solidFill>
            </a:endParaRPr>
          </a:p>
        </p:txBody>
      </p:sp>
      <p:sp>
        <p:nvSpPr>
          <p:cNvPr id="149507" name="Slide Image Placeholder 1"/>
          <p:cNvSpPr>
            <a:spLocks noGrp="1" noRot="1" noChangeAspect="1" noTextEdit="1"/>
          </p:cNvSpPr>
          <p:nvPr>
            <p:ph type="sldImg"/>
          </p:nvPr>
        </p:nvSpPr>
        <p:spPr>
          <a:xfrm>
            <a:off x="1117600" y="698500"/>
            <a:ext cx="4646613" cy="3486150"/>
          </a:xfrm>
          <a:ln w="12700"/>
        </p:spPr>
      </p:sp>
      <p:sp>
        <p:nvSpPr>
          <p:cNvPr id="149508" name="Notes Placeholder 2"/>
          <p:cNvSpPr>
            <a:spLocks noGrp="1"/>
          </p:cNvSpPr>
          <p:nvPr>
            <p:ph type="body" idx="1"/>
          </p:nvPr>
        </p:nvSpPr>
        <p:spPr>
          <a:xfrm>
            <a:off x="688494" y="4416108"/>
            <a:ext cx="5504826"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413823889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147</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74453493"/>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sldNum" sz="quarter" idx="5"/>
          </p:nvPr>
        </p:nvSpPr>
        <p:spPr>
          <a:xfrm>
            <a:off x="3148013" y="9034319"/>
            <a:ext cx="704850" cy="247794"/>
          </a:xfrm>
          <a:noFill/>
        </p:spPr>
        <p:txBody>
          <a:bodyPr/>
          <a:lstStyle/>
          <a:p>
            <a:pPr defTabSz="928787"/>
            <a:fld id="{115DCE5D-9890-4D3D-85A8-422F8D2E6A74}" type="slidenum">
              <a:rPr lang="en-US" smtClean="0"/>
              <a:pPr defTabSz="928787"/>
              <a:t>148</a:t>
            </a:fld>
            <a:endParaRPr lang="en-US" dirty="0" smtClean="0"/>
          </a:p>
        </p:txBody>
      </p:sp>
      <p:sp>
        <p:nvSpPr>
          <p:cNvPr id="8195" name="Slide Image Placeholder 1"/>
          <p:cNvSpPr>
            <a:spLocks noGrp="1" noRot="1" noChangeAspect="1" noTextEdit="1"/>
          </p:cNvSpPr>
          <p:nvPr>
            <p:ph type="sldImg"/>
          </p:nvPr>
        </p:nvSpPr>
        <p:spPr>
          <a:xfrm>
            <a:off x="1177925" y="696913"/>
            <a:ext cx="4641850" cy="3481387"/>
          </a:xfrm>
          <a:ln w="12700"/>
        </p:spPr>
      </p:sp>
      <p:sp>
        <p:nvSpPr>
          <p:cNvPr id="8196"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3671812484"/>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sldNum" sz="quarter" idx="5"/>
          </p:nvPr>
        </p:nvSpPr>
        <p:spPr>
          <a:xfrm>
            <a:off x="3148013" y="9034319"/>
            <a:ext cx="704850" cy="247794"/>
          </a:xfrm>
          <a:noFill/>
        </p:spPr>
        <p:txBody>
          <a:bodyPr/>
          <a:lstStyle/>
          <a:p>
            <a:pPr defTabSz="928787"/>
            <a:fld id="{076A8555-044F-4F2E-8925-97F1BB3F085C}" type="slidenum">
              <a:rPr lang="en-US" smtClean="0"/>
              <a:pPr defTabSz="928787"/>
              <a:t>149</a:t>
            </a:fld>
            <a:endParaRPr lang="en-US" dirty="0" smtClean="0"/>
          </a:p>
        </p:txBody>
      </p:sp>
      <p:sp>
        <p:nvSpPr>
          <p:cNvPr id="9219" name="Slide Image Placeholder 1"/>
          <p:cNvSpPr>
            <a:spLocks noGrp="1" noRot="1" noChangeAspect="1" noTextEdit="1"/>
          </p:cNvSpPr>
          <p:nvPr>
            <p:ph type="sldImg"/>
          </p:nvPr>
        </p:nvSpPr>
        <p:spPr>
          <a:xfrm>
            <a:off x="1177925" y="696913"/>
            <a:ext cx="4641850" cy="3481387"/>
          </a:xfrm>
          <a:ln w="12700"/>
        </p:spPr>
      </p:sp>
      <p:sp>
        <p:nvSpPr>
          <p:cNvPr id="9220"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1614718404"/>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319"/>
            <a:ext cx="704850" cy="247794"/>
          </a:xfrm>
          <a:noFill/>
        </p:spPr>
        <p:txBody>
          <a:bodyPr/>
          <a:lstStyle/>
          <a:p>
            <a:pPr defTabSz="928787"/>
            <a:fld id="{A9CABB9C-C830-4BC7-A2A5-590C7F2E3D5D}" type="slidenum">
              <a:rPr lang="en-US" smtClean="0"/>
              <a:pPr defTabSz="928787"/>
              <a:t>150</a:t>
            </a:fld>
            <a:endParaRPr lang="en-US" dirty="0" smtClean="0"/>
          </a:p>
        </p:txBody>
      </p:sp>
      <p:sp>
        <p:nvSpPr>
          <p:cNvPr id="10243" name="Slide Image Placeholder 1"/>
          <p:cNvSpPr>
            <a:spLocks noGrp="1" noRot="1" noChangeAspect="1" noTextEdit="1"/>
          </p:cNvSpPr>
          <p:nvPr>
            <p:ph type="sldImg"/>
          </p:nvPr>
        </p:nvSpPr>
        <p:spPr>
          <a:xfrm>
            <a:off x="1177925" y="696913"/>
            <a:ext cx="4641850" cy="3481387"/>
          </a:xfrm>
          <a:ln w="12700"/>
        </p:spPr>
      </p:sp>
      <p:sp>
        <p:nvSpPr>
          <p:cNvPr id="10244"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1998966996"/>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319"/>
            <a:ext cx="704850" cy="247794"/>
          </a:xfrm>
          <a:noFill/>
        </p:spPr>
        <p:txBody>
          <a:bodyPr/>
          <a:lstStyle/>
          <a:p>
            <a:pPr defTabSz="928787"/>
            <a:fld id="{32ABD8D2-8AEB-4E57-AD17-9A075BE6DD28}" type="slidenum">
              <a:rPr lang="en-US" smtClean="0"/>
              <a:pPr defTabSz="928787"/>
              <a:t>151</a:t>
            </a:fld>
            <a:endParaRPr lang="en-US" dirty="0" smtClean="0"/>
          </a:p>
        </p:txBody>
      </p:sp>
      <p:sp>
        <p:nvSpPr>
          <p:cNvPr id="11267" name="Slide Image Placeholder 1"/>
          <p:cNvSpPr>
            <a:spLocks noGrp="1" noRot="1" noChangeAspect="1" noTextEdit="1"/>
          </p:cNvSpPr>
          <p:nvPr>
            <p:ph type="sldImg"/>
          </p:nvPr>
        </p:nvSpPr>
        <p:spPr>
          <a:xfrm>
            <a:off x="1177925" y="696913"/>
            <a:ext cx="4641850" cy="3481387"/>
          </a:xfrm>
          <a:ln w="12700"/>
        </p:spPr>
      </p:sp>
      <p:sp>
        <p:nvSpPr>
          <p:cNvPr id="11268"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3655181793"/>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152</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09659475"/>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153</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27849192"/>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3"/>
          <p:cNvSpPr>
            <a:spLocks noGrp="1" noChangeArrowheads="1"/>
          </p:cNvSpPr>
          <p:nvPr>
            <p:ph type="sldNum" sz="quarter" idx="5"/>
          </p:nvPr>
        </p:nvSpPr>
        <p:spPr>
          <a:noFill/>
        </p:spPr>
        <p:txBody>
          <a:bodyPr/>
          <a:lstStyle/>
          <a:p>
            <a:fld id="{F0A742EF-441F-4E36-80F4-62422B003EEE}" type="slidenum">
              <a:rPr lang="en-US" smtClean="0"/>
              <a:pPr/>
              <a:t>154</a:t>
            </a:fld>
            <a:endParaRPr lang="en-US" smtClean="0"/>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2683544"/>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3"/>
          <p:cNvSpPr>
            <a:spLocks noGrp="1" noChangeArrowheads="1"/>
          </p:cNvSpPr>
          <p:nvPr>
            <p:ph type="sldNum" sz="quarter" idx="5"/>
          </p:nvPr>
        </p:nvSpPr>
        <p:spPr>
          <a:xfrm>
            <a:off x="3148013" y="9034463"/>
            <a:ext cx="704850" cy="247650"/>
          </a:xfrm>
          <a:noFill/>
        </p:spPr>
        <p:txBody>
          <a:bodyPr/>
          <a:lstStyle/>
          <a:p>
            <a:fld id="{8A1AEE26-587D-445B-85F8-2921819E1060}" type="slidenum">
              <a:rPr lang="en-US" smtClean="0">
                <a:solidFill>
                  <a:srgbClr val="000000"/>
                </a:solidFill>
              </a:rPr>
              <a:pPr/>
              <a:t>155</a:t>
            </a:fld>
            <a:endParaRPr lang="en-US" smtClean="0">
              <a:solidFill>
                <a:srgbClr val="000000"/>
              </a:solidFill>
            </a:endParaRPr>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68132427"/>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3"/>
          <p:cNvSpPr>
            <a:spLocks noGrp="1" noChangeArrowheads="1"/>
          </p:cNvSpPr>
          <p:nvPr>
            <p:ph type="sldNum" sz="quarter" idx="5"/>
          </p:nvPr>
        </p:nvSpPr>
        <p:spPr>
          <a:xfrm>
            <a:off x="3148013" y="9034463"/>
            <a:ext cx="704850" cy="247650"/>
          </a:xfrm>
          <a:noFill/>
        </p:spPr>
        <p:txBody>
          <a:bodyPr/>
          <a:lstStyle/>
          <a:p>
            <a:fld id="{CB66A91C-4B29-43F0-8E6F-4B71C98B0CC2}" type="slidenum">
              <a:rPr lang="en-US" smtClean="0">
                <a:solidFill>
                  <a:srgbClr val="000000"/>
                </a:solidFill>
              </a:rPr>
              <a:pPr/>
              <a:t>156</a:t>
            </a:fld>
            <a:endParaRPr lang="en-US" smtClean="0">
              <a:solidFill>
                <a:srgbClr val="000000"/>
              </a:solidFill>
            </a:endParaRPr>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376487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3"/>
          <p:cNvSpPr>
            <a:spLocks noGrp="1" noChangeArrowheads="1"/>
          </p:cNvSpPr>
          <p:nvPr>
            <p:ph type="sldNum" sz="quarter" idx="5"/>
          </p:nvPr>
        </p:nvSpPr>
        <p:spPr>
          <a:xfrm>
            <a:off x="3095880" y="9046822"/>
            <a:ext cx="693177" cy="247989"/>
          </a:xfrm>
          <a:noFill/>
        </p:spPr>
        <p:txBody>
          <a:bodyPr/>
          <a:lstStyle/>
          <a:p>
            <a:fld id="{9C3E4613-92D4-4654-9AD5-DF563C27E92F}" type="slidenum">
              <a:rPr lang="en-US" smtClean="0">
                <a:solidFill>
                  <a:srgbClr val="000000"/>
                </a:solidFill>
              </a:rPr>
              <a:pPr/>
              <a:t>14</a:t>
            </a:fld>
            <a:endParaRPr lang="en-US" smtClean="0">
              <a:solidFill>
                <a:srgbClr val="000000"/>
              </a:solidFill>
            </a:endParaRPr>
          </a:p>
        </p:txBody>
      </p:sp>
      <p:sp>
        <p:nvSpPr>
          <p:cNvPr id="149507" name="Slide Image Placeholder 1"/>
          <p:cNvSpPr>
            <a:spLocks noGrp="1" noRot="1" noChangeAspect="1" noTextEdit="1"/>
          </p:cNvSpPr>
          <p:nvPr>
            <p:ph type="sldImg"/>
          </p:nvPr>
        </p:nvSpPr>
        <p:spPr>
          <a:xfrm>
            <a:off x="1117600" y="698500"/>
            <a:ext cx="4646613" cy="3486150"/>
          </a:xfrm>
          <a:ln w="12700"/>
        </p:spPr>
      </p:sp>
      <p:sp>
        <p:nvSpPr>
          <p:cNvPr id="149508" name="Notes Placeholder 2"/>
          <p:cNvSpPr>
            <a:spLocks noGrp="1"/>
          </p:cNvSpPr>
          <p:nvPr>
            <p:ph type="body" idx="1"/>
          </p:nvPr>
        </p:nvSpPr>
        <p:spPr>
          <a:xfrm>
            <a:off x="688494" y="4416108"/>
            <a:ext cx="5504826"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510174760"/>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3"/>
          <p:cNvSpPr>
            <a:spLocks noGrp="1" noChangeArrowheads="1"/>
          </p:cNvSpPr>
          <p:nvPr>
            <p:ph type="sldNum" sz="quarter" idx="5"/>
          </p:nvPr>
        </p:nvSpPr>
        <p:spPr>
          <a:xfrm>
            <a:off x="3148013" y="9034463"/>
            <a:ext cx="704850" cy="247650"/>
          </a:xfrm>
          <a:noFill/>
        </p:spPr>
        <p:txBody>
          <a:bodyPr/>
          <a:lstStyle/>
          <a:p>
            <a:fld id="{B5C9E534-845B-43F1-B937-B42EF370C8A8}" type="slidenum">
              <a:rPr lang="en-US" smtClean="0">
                <a:solidFill>
                  <a:srgbClr val="000000"/>
                </a:solidFill>
              </a:rPr>
              <a:pPr/>
              <a:t>157</a:t>
            </a:fld>
            <a:endParaRPr lang="en-US" smtClean="0">
              <a:solidFill>
                <a:srgbClr val="000000"/>
              </a:solidFill>
            </a:endParaRPr>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77638218"/>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095881" y="9046823"/>
            <a:ext cx="693177" cy="247989"/>
          </a:xfrm>
        </p:spPr>
        <p:txBody>
          <a:bodyPr/>
          <a:lstStyle/>
          <a:p>
            <a:pPr>
              <a:defRPr/>
            </a:pPr>
            <a:fld id="{45A626F5-F37A-4BA6-9024-3CD78950A541}" type="slidenum">
              <a:rPr lang="en-US">
                <a:solidFill>
                  <a:srgbClr val="000000"/>
                </a:solidFill>
              </a:rPr>
              <a:pPr>
                <a:defRPr/>
              </a:pPr>
              <a:t>158</a:t>
            </a:fld>
            <a:endParaRPr lang="en-US">
              <a:solidFill>
                <a:srgbClr val="000000"/>
              </a:solidFill>
            </a:endParaRPr>
          </a:p>
        </p:txBody>
      </p:sp>
      <p:sp>
        <p:nvSpPr>
          <p:cNvPr id="269315" name="Rectangle 2"/>
          <p:cNvSpPr>
            <a:spLocks noGrp="1" noRot="1" noChangeAspect="1" noChangeArrowheads="1" noTextEdit="1"/>
          </p:cNvSpPr>
          <p:nvPr>
            <p:ph type="sldImg"/>
          </p:nvPr>
        </p:nvSpPr>
        <p:spPr>
          <a:ln/>
        </p:spPr>
      </p:sp>
      <p:sp>
        <p:nvSpPr>
          <p:cNvPr id="26931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98081846"/>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xfrm>
            <a:off x="3095880" y="9046678"/>
            <a:ext cx="693177" cy="248133"/>
          </a:xfrm>
          <a:ln/>
        </p:spPr>
        <p:txBody>
          <a:bodyPr/>
          <a:lstStyle/>
          <a:p>
            <a:fld id="{5BD83E80-AE58-4653-855F-91BF81DDEECA}" type="slidenum">
              <a:rPr lang="en-US"/>
              <a:pPr/>
              <a:t>159</a:t>
            </a:fld>
            <a:endParaRPr lang="en-US"/>
          </a:p>
        </p:txBody>
      </p:sp>
      <p:sp>
        <p:nvSpPr>
          <p:cNvPr id="1923074" name="Rectangle 2"/>
          <p:cNvSpPr>
            <a:spLocks noGrp="1" noRot="1" noChangeAspect="1" noChangeArrowheads="1" noTextEdit="1"/>
          </p:cNvSpPr>
          <p:nvPr>
            <p:ph type="sldImg"/>
          </p:nvPr>
        </p:nvSpPr>
        <p:spPr>
          <a:ln/>
        </p:spPr>
      </p:sp>
      <p:sp>
        <p:nvSpPr>
          <p:cNvPr id="19230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30557727"/>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xfrm>
            <a:off x="3095880" y="9046678"/>
            <a:ext cx="693177" cy="248133"/>
          </a:xfrm>
          <a:ln/>
        </p:spPr>
        <p:txBody>
          <a:bodyPr/>
          <a:lstStyle/>
          <a:p>
            <a:fld id="{5BD83E80-AE58-4653-855F-91BF81DDEECA}" type="slidenum">
              <a:rPr lang="en-US"/>
              <a:pPr/>
              <a:t>160</a:t>
            </a:fld>
            <a:endParaRPr lang="en-US"/>
          </a:p>
        </p:txBody>
      </p:sp>
      <p:sp>
        <p:nvSpPr>
          <p:cNvPr id="1923074" name="Rectangle 2"/>
          <p:cNvSpPr>
            <a:spLocks noGrp="1" noRot="1" noChangeAspect="1" noChangeArrowheads="1" noTextEdit="1"/>
          </p:cNvSpPr>
          <p:nvPr>
            <p:ph type="sldImg"/>
          </p:nvPr>
        </p:nvSpPr>
        <p:spPr>
          <a:ln/>
        </p:spPr>
      </p:sp>
      <p:sp>
        <p:nvSpPr>
          <p:cNvPr id="19230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46808443"/>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xfrm>
            <a:off x="3095880" y="9046678"/>
            <a:ext cx="693177" cy="248133"/>
          </a:xfrm>
          <a:ln/>
        </p:spPr>
        <p:txBody>
          <a:bodyPr/>
          <a:lstStyle/>
          <a:p>
            <a:fld id="{5BD83E80-AE58-4653-855F-91BF81DDEECA}" type="slidenum">
              <a:rPr lang="en-US"/>
              <a:pPr/>
              <a:t>161</a:t>
            </a:fld>
            <a:endParaRPr lang="en-US"/>
          </a:p>
        </p:txBody>
      </p:sp>
      <p:sp>
        <p:nvSpPr>
          <p:cNvPr id="1923074" name="Rectangle 2"/>
          <p:cNvSpPr>
            <a:spLocks noGrp="1" noRot="1" noChangeAspect="1" noChangeArrowheads="1" noTextEdit="1"/>
          </p:cNvSpPr>
          <p:nvPr>
            <p:ph type="sldImg"/>
          </p:nvPr>
        </p:nvSpPr>
        <p:spPr>
          <a:ln/>
        </p:spPr>
      </p:sp>
      <p:sp>
        <p:nvSpPr>
          <p:cNvPr id="19230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40860869"/>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095881" y="9046823"/>
            <a:ext cx="693177" cy="247989"/>
          </a:xfrm>
        </p:spPr>
        <p:txBody>
          <a:bodyPr/>
          <a:lstStyle/>
          <a:p>
            <a:pPr>
              <a:defRPr/>
            </a:pPr>
            <a:fld id="{45A626F5-F37A-4BA6-9024-3CD78950A541}" type="slidenum">
              <a:rPr lang="en-US">
                <a:solidFill>
                  <a:srgbClr val="000000"/>
                </a:solidFill>
              </a:rPr>
              <a:pPr>
                <a:defRPr/>
              </a:pPr>
              <a:t>162</a:t>
            </a:fld>
            <a:endParaRPr lang="en-US">
              <a:solidFill>
                <a:srgbClr val="000000"/>
              </a:solidFill>
            </a:endParaRPr>
          </a:p>
        </p:txBody>
      </p:sp>
      <p:sp>
        <p:nvSpPr>
          <p:cNvPr id="269315" name="Rectangle 2"/>
          <p:cNvSpPr>
            <a:spLocks noGrp="1" noRot="1" noChangeAspect="1" noChangeArrowheads="1" noTextEdit="1"/>
          </p:cNvSpPr>
          <p:nvPr>
            <p:ph type="sldImg"/>
          </p:nvPr>
        </p:nvSpPr>
        <p:spPr>
          <a:ln/>
        </p:spPr>
      </p:sp>
      <p:sp>
        <p:nvSpPr>
          <p:cNvPr id="26931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30908814"/>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xfrm>
            <a:off x="3095880" y="9046678"/>
            <a:ext cx="693177" cy="248133"/>
          </a:xfrm>
          <a:ln/>
        </p:spPr>
        <p:txBody>
          <a:bodyPr/>
          <a:lstStyle/>
          <a:p>
            <a:fld id="{5BD83E80-AE58-4653-855F-91BF81DDEECA}" type="slidenum">
              <a:rPr lang="en-US">
                <a:solidFill>
                  <a:prstClr val="black"/>
                </a:solidFill>
              </a:rPr>
              <a:pPr/>
              <a:t>163</a:t>
            </a:fld>
            <a:endParaRPr lang="en-US">
              <a:solidFill>
                <a:prstClr val="black"/>
              </a:solidFill>
            </a:endParaRPr>
          </a:p>
        </p:txBody>
      </p:sp>
      <p:sp>
        <p:nvSpPr>
          <p:cNvPr id="1923074" name="Rectangle 2"/>
          <p:cNvSpPr>
            <a:spLocks noGrp="1" noRot="1" noChangeAspect="1" noChangeArrowheads="1" noTextEdit="1"/>
          </p:cNvSpPr>
          <p:nvPr>
            <p:ph type="sldImg"/>
          </p:nvPr>
        </p:nvSpPr>
        <p:spPr>
          <a:ln/>
        </p:spPr>
      </p:sp>
      <p:sp>
        <p:nvSpPr>
          <p:cNvPr id="19230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21993074"/>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xfrm>
            <a:off x="3095880" y="9046678"/>
            <a:ext cx="693177" cy="248133"/>
          </a:xfrm>
          <a:ln/>
        </p:spPr>
        <p:txBody>
          <a:bodyPr/>
          <a:lstStyle/>
          <a:p>
            <a:fld id="{5BD83E80-AE58-4653-855F-91BF81DDEECA}" type="slidenum">
              <a:rPr lang="en-US"/>
              <a:pPr/>
              <a:t>164</a:t>
            </a:fld>
            <a:endParaRPr lang="en-US"/>
          </a:p>
        </p:txBody>
      </p:sp>
      <p:sp>
        <p:nvSpPr>
          <p:cNvPr id="1923074" name="Rectangle 2"/>
          <p:cNvSpPr>
            <a:spLocks noGrp="1" noRot="1" noChangeAspect="1" noChangeArrowheads="1" noTextEdit="1"/>
          </p:cNvSpPr>
          <p:nvPr>
            <p:ph type="sldImg"/>
          </p:nvPr>
        </p:nvSpPr>
        <p:spPr>
          <a:ln/>
        </p:spPr>
      </p:sp>
      <p:sp>
        <p:nvSpPr>
          <p:cNvPr id="19230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45923449"/>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xfrm>
            <a:off x="3095880" y="9046678"/>
            <a:ext cx="693177" cy="248133"/>
          </a:xfrm>
          <a:ln/>
        </p:spPr>
        <p:txBody>
          <a:bodyPr/>
          <a:lstStyle/>
          <a:p>
            <a:fld id="{5BD83E80-AE58-4653-855F-91BF81DDEECA}" type="slidenum">
              <a:rPr lang="en-US"/>
              <a:pPr/>
              <a:t>165</a:t>
            </a:fld>
            <a:endParaRPr lang="en-US"/>
          </a:p>
        </p:txBody>
      </p:sp>
      <p:sp>
        <p:nvSpPr>
          <p:cNvPr id="1923074" name="Rectangle 2"/>
          <p:cNvSpPr>
            <a:spLocks noGrp="1" noRot="1" noChangeAspect="1" noChangeArrowheads="1" noTextEdit="1"/>
          </p:cNvSpPr>
          <p:nvPr>
            <p:ph type="sldImg"/>
          </p:nvPr>
        </p:nvSpPr>
        <p:spPr>
          <a:ln/>
        </p:spPr>
      </p:sp>
      <p:sp>
        <p:nvSpPr>
          <p:cNvPr id="19230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22187178"/>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xfrm>
            <a:off x="3095880" y="9046678"/>
            <a:ext cx="693177" cy="248133"/>
          </a:xfrm>
          <a:ln/>
        </p:spPr>
        <p:txBody>
          <a:bodyPr/>
          <a:lstStyle/>
          <a:p>
            <a:fld id="{5BD83E80-AE58-4653-855F-91BF81DDEECA}" type="slidenum">
              <a:rPr lang="en-US">
                <a:solidFill>
                  <a:prstClr val="black"/>
                </a:solidFill>
              </a:rPr>
              <a:pPr/>
              <a:t>166</a:t>
            </a:fld>
            <a:endParaRPr lang="en-US">
              <a:solidFill>
                <a:prstClr val="black"/>
              </a:solidFill>
            </a:endParaRPr>
          </a:p>
        </p:txBody>
      </p:sp>
      <p:sp>
        <p:nvSpPr>
          <p:cNvPr id="1923074" name="Rectangle 2"/>
          <p:cNvSpPr>
            <a:spLocks noGrp="1" noRot="1" noChangeAspect="1" noChangeArrowheads="1" noTextEdit="1"/>
          </p:cNvSpPr>
          <p:nvPr>
            <p:ph type="sldImg"/>
          </p:nvPr>
        </p:nvSpPr>
        <p:spPr>
          <a:ln/>
        </p:spPr>
      </p:sp>
      <p:sp>
        <p:nvSpPr>
          <p:cNvPr id="19230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041363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3"/>
          <p:cNvSpPr>
            <a:spLocks noGrp="1" noChangeArrowheads="1"/>
          </p:cNvSpPr>
          <p:nvPr>
            <p:ph type="sldNum" sz="quarter" idx="5"/>
          </p:nvPr>
        </p:nvSpPr>
        <p:spPr>
          <a:xfrm>
            <a:off x="3095880" y="9046822"/>
            <a:ext cx="693177" cy="247989"/>
          </a:xfrm>
          <a:noFill/>
        </p:spPr>
        <p:txBody>
          <a:bodyPr/>
          <a:lstStyle/>
          <a:p>
            <a:fld id="{9C3E4613-92D4-4654-9AD5-DF563C27E92F}" type="slidenum">
              <a:rPr lang="en-US" smtClean="0">
                <a:solidFill>
                  <a:srgbClr val="000000"/>
                </a:solidFill>
              </a:rPr>
              <a:pPr/>
              <a:t>15</a:t>
            </a:fld>
            <a:endParaRPr lang="en-US" smtClean="0">
              <a:solidFill>
                <a:srgbClr val="000000"/>
              </a:solidFill>
            </a:endParaRPr>
          </a:p>
        </p:txBody>
      </p:sp>
      <p:sp>
        <p:nvSpPr>
          <p:cNvPr id="149507" name="Slide Image Placeholder 1"/>
          <p:cNvSpPr>
            <a:spLocks noGrp="1" noRot="1" noChangeAspect="1" noTextEdit="1"/>
          </p:cNvSpPr>
          <p:nvPr>
            <p:ph type="sldImg"/>
          </p:nvPr>
        </p:nvSpPr>
        <p:spPr>
          <a:xfrm>
            <a:off x="1117600" y="698500"/>
            <a:ext cx="4646613" cy="3486150"/>
          </a:xfrm>
          <a:ln w="12700"/>
        </p:spPr>
      </p:sp>
      <p:sp>
        <p:nvSpPr>
          <p:cNvPr id="149508" name="Notes Placeholder 2"/>
          <p:cNvSpPr>
            <a:spLocks noGrp="1"/>
          </p:cNvSpPr>
          <p:nvPr>
            <p:ph type="body" idx="1"/>
          </p:nvPr>
        </p:nvSpPr>
        <p:spPr>
          <a:xfrm>
            <a:off x="688494" y="4416108"/>
            <a:ext cx="5504826"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120924241"/>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xfrm>
            <a:off x="3095880" y="9046678"/>
            <a:ext cx="693177" cy="248133"/>
          </a:xfrm>
          <a:ln/>
        </p:spPr>
        <p:txBody>
          <a:bodyPr/>
          <a:lstStyle/>
          <a:p>
            <a:fld id="{5BD83E80-AE58-4653-855F-91BF81DDEECA}" type="slidenum">
              <a:rPr lang="en-US"/>
              <a:pPr/>
              <a:t>167</a:t>
            </a:fld>
            <a:endParaRPr lang="en-US"/>
          </a:p>
        </p:txBody>
      </p:sp>
      <p:sp>
        <p:nvSpPr>
          <p:cNvPr id="1923074" name="Rectangle 2"/>
          <p:cNvSpPr>
            <a:spLocks noGrp="1" noRot="1" noChangeAspect="1" noChangeArrowheads="1" noTextEdit="1"/>
          </p:cNvSpPr>
          <p:nvPr>
            <p:ph type="sldImg"/>
          </p:nvPr>
        </p:nvSpPr>
        <p:spPr>
          <a:ln/>
        </p:spPr>
      </p:sp>
      <p:sp>
        <p:nvSpPr>
          <p:cNvPr id="19230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966692"/>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xfrm>
            <a:off x="3095880" y="9046678"/>
            <a:ext cx="693177" cy="248133"/>
          </a:xfrm>
          <a:ln/>
        </p:spPr>
        <p:txBody>
          <a:bodyPr/>
          <a:lstStyle/>
          <a:p>
            <a:fld id="{5BD83E80-AE58-4653-855F-91BF81DDEECA}" type="slidenum">
              <a:rPr lang="en-US"/>
              <a:pPr/>
              <a:t>168</a:t>
            </a:fld>
            <a:endParaRPr lang="en-US"/>
          </a:p>
        </p:txBody>
      </p:sp>
      <p:sp>
        <p:nvSpPr>
          <p:cNvPr id="1923074" name="Rectangle 2"/>
          <p:cNvSpPr>
            <a:spLocks noGrp="1" noRot="1" noChangeAspect="1" noChangeArrowheads="1" noTextEdit="1"/>
          </p:cNvSpPr>
          <p:nvPr>
            <p:ph type="sldImg"/>
          </p:nvPr>
        </p:nvSpPr>
        <p:spPr>
          <a:ln/>
        </p:spPr>
      </p:sp>
      <p:sp>
        <p:nvSpPr>
          <p:cNvPr id="19230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86623498"/>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xfrm>
            <a:off x="3095880" y="9046678"/>
            <a:ext cx="693177" cy="248133"/>
          </a:xfrm>
          <a:ln/>
        </p:spPr>
        <p:txBody>
          <a:bodyPr/>
          <a:lstStyle/>
          <a:p>
            <a:fld id="{5BD83E80-AE58-4653-855F-91BF81DDEECA}" type="slidenum">
              <a:rPr lang="en-US"/>
              <a:pPr/>
              <a:t>169</a:t>
            </a:fld>
            <a:endParaRPr lang="en-US"/>
          </a:p>
        </p:txBody>
      </p:sp>
      <p:sp>
        <p:nvSpPr>
          <p:cNvPr id="1923074" name="Rectangle 2"/>
          <p:cNvSpPr>
            <a:spLocks noGrp="1" noRot="1" noChangeAspect="1" noChangeArrowheads="1" noTextEdit="1"/>
          </p:cNvSpPr>
          <p:nvPr>
            <p:ph type="sldImg"/>
          </p:nvPr>
        </p:nvSpPr>
        <p:spPr>
          <a:ln/>
        </p:spPr>
      </p:sp>
      <p:sp>
        <p:nvSpPr>
          <p:cNvPr id="19230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7756891"/>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095881" y="9046823"/>
            <a:ext cx="693177" cy="247989"/>
          </a:xfrm>
        </p:spPr>
        <p:txBody>
          <a:bodyPr/>
          <a:lstStyle/>
          <a:p>
            <a:pPr>
              <a:defRPr/>
            </a:pPr>
            <a:fld id="{45A626F5-F37A-4BA6-9024-3CD78950A541}" type="slidenum">
              <a:rPr lang="en-US">
                <a:solidFill>
                  <a:srgbClr val="000000"/>
                </a:solidFill>
              </a:rPr>
              <a:pPr>
                <a:defRPr/>
              </a:pPr>
              <a:t>170</a:t>
            </a:fld>
            <a:endParaRPr lang="en-US">
              <a:solidFill>
                <a:srgbClr val="000000"/>
              </a:solidFill>
            </a:endParaRPr>
          </a:p>
        </p:txBody>
      </p:sp>
      <p:sp>
        <p:nvSpPr>
          <p:cNvPr id="269315" name="Rectangle 2"/>
          <p:cNvSpPr>
            <a:spLocks noGrp="1" noRot="1" noChangeAspect="1" noChangeArrowheads="1" noTextEdit="1"/>
          </p:cNvSpPr>
          <p:nvPr>
            <p:ph type="sldImg"/>
          </p:nvPr>
        </p:nvSpPr>
        <p:spPr>
          <a:ln/>
        </p:spPr>
      </p:sp>
      <p:sp>
        <p:nvSpPr>
          <p:cNvPr id="26931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36335309"/>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xfrm>
            <a:off x="3095880" y="9046678"/>
            <a:ext cx="693177" cy="248133"/>
          </a:xfrm>
          <a:ln/>
        </p:spPr>
        <p:txBody>
          <a:bodyPr/>
          <a:lstStyle/>
          <a:p>
            <a:fld id="{5BD83E80-AE58-4653-855F-91BF81DDEECA}" type="slidenum">
              <a:rPr lang="en-US"/>
              <a:pPr/>
              <a:t>171</a:t>
            </a:fld>
            <a:endParaRPr lang="en-US"/>
          </a:p>
        </p:txBody>
      </p:sp>
      <p:sp>
        <p:nvSpPr>
          <p:cNvPr id="1923074" name="Rectangle 2"/>
          <p:cNvSpPr>
            <a:spLocks noGrp="1" noRot="1" noChangeAspect="1" noChangeArrowheads="1" noTextEdit="1"/>
          </p:cNvSpPr>
          <p:nvPr>
            <p:ph type="sldImg"/>
          </p:nvPr>
        </p:nvSpPr>
        <p:spPr>
          <a:ln/>
        </p:spPr>
      </p:sp>
      <p:sp>
        <p:nvSpPr>
          <p:cNvPr id="19230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82542055"/>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xfrm>
            <a:off x="3095880" y="9046678"/>
            <a:ext cx="693177" cy="248133"/>
          </a:xfrm>
          <a:ln/>
        </p:spPr>
        <p:txBody>
          <a:bodyPr/>
          <a:lstStyle/>
          <a:p>
            <a:fld id="{5BD83E80-AE58-4653-855F-91BF81DDEECA}" type="slidenum">
              <a:rPr lang="en-US"/>
              <a:pPr/>
              <a:t>172</a:t>
            </a:fld>
            <a:endParaRPr lang="en-US"/>
          </a:p>
        </p:txBody>
      </p:sp>
      <p:sp>
        <p:nvSpPr>
          <p:cNvPr id="1923074" name="Rectangle 2"/>
          <p:cNvSpPr>
            <a:spLocks noGrp="1" noRot="1" noChangeAspect="1" noChangeArrowheads="1" noTextEdit="1"/>
          </p:cNvSpPr>
          <p:nvPr>
            <p:ph type="sldImg"/>
          </p:nvPr>
        </p:nvSpPr>
        <p:spPr>
          <a:ln/>
        </p:spPr>
      </p:sp>
      <p:sp>
        <p:nvSpPr>
          <p:cNvPr id="19230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79151215"/>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095881" y="9046823"/>
            <a:ext cx="693177" cy="247989"/>
          </a:xfrm>
        </p:spPr>
        <p:txBody>
          <a:bodyPr/>
          <a:lstStyle/>
          <a:p>
            <a:pPr>
              <a:defRPr/>
            </a:pPr>
            <a:fld id="{45A626F5-F37A-4BA6-9024-3CD78950A541}" type="slidenum">
              <a:rPr lang="en-US">
                <a:solidFill>
                  <a:srgbClr val="000000"/>
                </a:solidFill>
              </a:rPr>
              <a:pPr>
                <a:defRPr/>
              </a:pPr>
              <a:t>173</a:t>
            </a:fld>
            <a:endParaRPr lang="en-US">
              <a:solidFill>
                <a:srgbClr val="000000"/>
              </a:solidFill>
            </a:endParaRPr>
          </a:p>
        </p:txBody>
      </p:sp>
      <p:sp>
        <p:nvSpPr>
          <p:cNvPr id="269315" name="Rectangle 2"/>
          <p:cNvSpPr>
            <a:spLocks noGrp="1" noRot="1" noChangeAspect="1" noChangeArrowheads="1" noTextEdit="1"/>
          </p:cNvSpPr>
          <p:nvPr>
            <p:ph type="sldImg"/>
          </p:nvPr>
        </p:nvSpPr>
        <p:spPr>
          <a:ln/>
        </p:spPr>
      </p:sp>
      <p:sp>
        <p:nvSpPr>
          <p:cNvPr id="26931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5983778"/>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xfrm>
            <a:off x="3095880" y="9046678"/>
            <a:ext cx="693177" cy="248133"/>
          </a:xfrm>
          <a:ln/>
        </p:spPr>
        <p:txBody>
          <a:bodyPr/>
          <a:lstStyle/>
          <a:p>
            <a:fld id="{5BD83E80-AE58-4653-855F-91BF81DDEECA}" type="slidenum">
              <a:rPr lang="en-US"/>
              <a:pPr/>
              <a:t>174</a:t>
            </a:fld>
            <a:endParaRPr lang="en-US"/>
          </a:p>
        </p:txBody>
      </p:sp>
      <p:sp>
        <p:nvSpPr>
          <p:cNvPr id="1923074" name="Rectangle 2"/>
          <p:cNvSpPr>
            <a:spLocks noGrp="1" noRot="1" noChangeAspect="1" noChangeArrowheads="1" noTextEdit="1"/>
          </p:cNvSpPr>
          <p:nvPr>
            <p:ph type="sldImg"/>
          </p:nvPr>
        </p:nvSpPr>
        <p:spPr>
          <a:ln/>
        </p:spPr>
      </p:sp>
      <p:sp>
        <p:nvSpPr>
          <p:cNvPr id="19230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82112319"/>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148013" y="9034319"/>
            <a:ext cx="704850" cy="247794"/>
          </a:xfrm>
        </p:spPr>
        <p:txBody>
          <a:bodyPr/>
          <a:lstStyle/>
          <a:p>
            <a:pPr>
              <a:defRPr/>
            </a:pPr>
            <a:fld id="{3A6B90E8-B186-4EE7-9831-1401031F6C6C}" type="slidenum">
              <a:rPr lang="en-US" smtClean="0">
                <a:solidFill>
                  <a:srgbClr val="000000"/>
                </a:solidFill>
              </a:rPr>
              <a:pPr>
                <a:defRPr/>
              </a:pPr>
              <a:t>175</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72689899"/>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endParaRPr lang="en-US" sz="2400" dirty="0" smtClean="0">
              <a:latin typeface="Arial" pitchFamily="34" charset="0"/>
            </a:endParaRPr>
          </a:p>
        </p:txBody>
      </p:sp>
    </p:spTree>
    <p:extLst>
      <p:ext uri="{BB962C8B-B14F-4D97-AF65-F5344CB8AC3E}">
        <p14:creationId xmlns:p14="http://schemas.microsoft.com/office/powerpoint/2010/main" val="4166512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3"/>
          <p:cNvSpPr>
            <a:spLocks noGrp="1" noChangeArrowheads="1"/>
          </p:cNvSpPr>
          <p:nvPr>
            <p:ph type="sldNum" sz="quarter" idx="5"/>
          </p:nvPr>
        </p:nvSpPr>
        <p:spPr>
          <a:xfrm>
            <a:off x="3095880" y="9046822"/>
            <a:ext cx="693177" cy="247989"/>
          </a:xfrm>
          <a:noFill/>
        </p:spPr>
        <p:txBody>
          <a:bodyPr/>
          <a:lstStyle/>
          <a:p>
            <a:fld id="{9C3E4613-92D4-4654-9AD5-DF563C27E92F}" type="slidenum">
              <a:rPr lang="en-US" smtClean="0">
                <a:solidFill>
                  <a:srgbClr val="000000"/>
                </a:solidFill>
              </a:rPr>
              <a:pPr/>
              <a:t>16</a:t>
            </a:fld>
            <a:endParaRPr lang="en-US" smtClean="0">
              <a:solidFill>
                <a:srgbClr val="000000"/>
              </a:solidFill>
            </a:endParaRPr>
          </a:p>
        </p:txBody>
      </p:sp>
      <p:sp>
        <p:nvSpPr>
          <p:cNvPr id="149507" name="Slide Image Placeholder 1"/>
          <p:cNvSpPr>
            <a:spLocks noGrp="1" noRot="1" noChangeAspect="1" noTextEdit="1"/>
          </p:cNvSpPr>
          <p:nvPr>
            <p:ph type="sldImg"/>
          </p:nvPr>
        </p:nvSpPr>
        <p:spPr>
          <a:xfrm>
            <a:off x="1117600" y="698500"/>
            <a:ext cx="4646613" cy="3486150"/>
          </a:xfrm>
          <a:ln w="12700"/>
        </p:spPr>
      </p:sp>
      <p:sp>
        <p:nvSpPr>
          <p:cNvPr id="149508" name="Notes Placeholder 2"/>
          <p:cNvSpPr>
            <a:spLocks noGrp="1"/>
          </p:cNvSpPr>
          <p:nvPr>
            <p:ph type="body" idx="1"/>
          </p:nvPr>
        </p:nvSpPr>
        <p:spPr>
          <a:xfrm>
            <a:off x="688494" y="4416108"/>
            <a:ext cx="5504826" cy="4182427"/>
          </a:xfrm>
          <a:noFill/>
          <a:ln/>
        </p:spPr>
        <p:txBody>
          <a:bodyPr lIns="91421" tIns="45711" rIns="91421" bIns="45711"/>
          <a:lstStyle/>
          <a:p>
            <a:endParaRPr lang="en-US" dirty="0" smtClean="0"/>
          </a:p>
        </p:txBody>
      </p:sp>
    </p:spTree>
    <p:extLst>
      <p:ext uri="{BB962C8B-B14F-4D97-AF65-F5344CB8AC3E}">
        <p14:creationId xmlns:p14="http://schemas.microsoft.com/office/powerpoint/2010/main" val="1605162055"/>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E5721651-C618-4989-BD9A-C51CDEA22A0A}" type="slidenum">
              <a:rPr lang="en-US" noProof="0" smtClean="0"/>
              <a:pPr/>
              <a:t>177</a:t>
            </a:fld>
            <a:endParaRPr lang="en-US" noProof="0" dirty="0"/>
          </a:p>
        </p:txBody>
      </p:sp>
    </p:spTree>
    <p:extLst>
      <p:ext uri="{BB962C8B-B14F-4D97-AF65-F5344CB8AC3E}">
        <p14:creationId xmlns:p14="http://schemas.microsoft.com/office/powerpoint/2010/main" val="701661891"/>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55489144"/>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sldNum" sz="quarter" idx="5"/>
          </p:nvPr>
        </p:nvSpPr>
        <p:spPr>
          <a:xfrm>
            <a:off x="3148013" y="9034463"/>
            <a:ext cx="704850" cy="247650"/>
          </a:xfrm>
          <a:noFill/>
        </p:spPr>
        <p:txBody>
          <a:bodyPr/>
          <a:lstStyle/>
          <a:p>
            <a:pPr defTabSz="928688"/>
            <a:fld id="{BC4CED26-30FC-40B3-942B-401B2AAF5079}" type="slidenum">
              <a:rPr lang="en-US" smtClean="0"/>
              <a:pPr defTabSz="928688"/>
              <a:t>179</a:t>
            </a:fld>
            <a:endParaRPr lang="en-US" smtClean="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16416321"/>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sldNum" sz="quarter" idx="5"/>
          </p:nvPr>
        </p:nvSpPr>
        <p:spPr>
          <a:xfrm>
            <a:off x="3148013" y="9034463"/>
            <a:ext cx="704850" cy="247650"/>
          </a:xfrm>
          <a:noFill/>
        </p:spPr>
        <p:txBody>
          <a:bodyPr/>
          <a:lstStyle/>
          <a:p>
            <a:pPr defTabSz="928688"/>
            <a:fld id="{BC4CED26-30FC-40B3-942B-401B2AAF5079}" type="slidenum">
              <a:rPr lang="en-US" smtClean="0"/>
              <a:pPr defTabSz="928688"/>
              <a:t>180</a:t>
            </a:fld>
            <a:endParaRPr lang="en-US" smtClean="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20636802"/>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48013" y="9034319"/>
            <a:ext cx="704850" cy="247794"/>
          </a:xfrm>
          <a:noFill/>
        </p:spPr>
        <p:txBody>
          <a:bodyPr/>
          <a:lstStyle/>
          <a:p>
            <a:pPr defTabSz="928787"/>
            <a:fld id="{5D11E945-B2AB-401C-B79F-AAE9AF6B9630}" type="slidenum">
              <a:rPr lang="en-US" smtClean="0"/>
              <a:pPr defTabSz="928787"/>
              <a:t>181</a:t>
            </a:fld>
            <a:endParaRPr lang="en-US" dirty="0" smtClean="0"/>
          </a:p>
        </p:txBody>
      </p:sp>
      <p:sp>
        <p:nvSpPr>
          <p:cNvPr id="6147" name="Slide Image Placeholder 1"/>
          <p:cNvSpPr>
            <a:spLocks noGrp="1" noRot="1" noChangeAspect="1" noTextEdit="1"/>
          </p:cNvSpPr>
          <p:nvPr>
            <p:ph type="sldImg"/>
          </p:nvPr>
        </p:nvSpPr>
        <p:spPr>
          <a:xfrm>
            <a:off x="1177925" y="696913"/>
            <a:ext cx="4641850" cy="3481387"/>
          </a:xfrm>
          <a:ln w="12700"/>
        </p:spPr>
      </p:sp>
      <p:sp>
        <p:nvSpPr>
          <p:cNvPr id="6148"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4194530794"/>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148013" y="9034319"/>
            <a:ext cx="704850" cy="247794"/>
          </a:xfrm>
          <a:noFill/>
        </p:spPr>
        <p:txBody>
          <a:bodyPr/>
          <a:lstStyle/>
          <a:p>
            <a:pPr defTabSz="928787"/>
            <a:fld id="{CD578EAB-D2FC-49DD-9D39-674CBBC01DF6}" type="slidenum">
              <a:rPr lang="en-US" smtClean="0"/>
              <a:pPr defTabSz="928787"/>
              <a:t>182</a:t>
            </a:fld>
            <a:endParaRPr lang="en-US" dirty="0" smtClean="0"/>
          </a:p>
        </p:txBody>
      </p:sp>
      <p:sp>
        <p:nvSpPr>
          <p:cNvPr id="7171" name="Slide Image Placeholder 1"/>
          <p:cNvSpPr>
            <a:spLocks noGrp="1" noRot="1" noChangeAspect="1" noTextEdit="1"/>
          </p:cNvSpPr>
          <p:nvPr>
            <p:ph type="sldImg"/>
          </p:nvPr>
        </p:nvSpPr>
        <p:spPr>
          <a:xfrm>
            <a:off x="1177925" y="696913"/>
            <a:ext cx="4641850" cy="3481387"/>
          </a:xfrm>
          <a:ln w="12700"/>
        </p:spPr>
      </p:sp>
      <p:sp>
        <p:nvSpPr>
          <p:cNvPr id="7172"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4174972863"/>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3"/>
          <p:cNvSpPr>
            <a:spLocks noGrp="1" noChangeArrowheads="1"/>
          </p:cNvSpPr>
          <p:nvPr>
            <p:ph type="sldNum" sz="quarter" idx="5"/>
          </p:nvPr>
        </p:nvSpPr>
        <p:spPr>
          <a:noFill/>
        </p:spPr>
        <p:txBody>
          <a:bodyPr/>
          <a:lstStyle/>
          <a:p>
            <a:fld id="{00B18487-D413-4BE5-A0CB-76933351657A}" type="slidenum">
              <a:rPr lang="en-US" smtClean="0"/>
              <a:pPr/>
              <a:t>183</a:t>
            </a:fld>
            <a:endParaRPr lang="en-US" smtClean="0"/>
          </a:p>
        </p:txBody>
      </p:sp>
      <p:sp>
        <p:nvSpPr>
          <p:cNvPr id="203779" name="Rectangle 2"/>
          <p:cNvSpPr>
            <a:spLocks noGrp="1" noRot="1" noChangeAspect="1" noChangeArrowheads="1" noTextEdit="1"/>
          </p:cNvSpPr>
          <p:nvPr>
            <p:ph type="sldImg"/>
          </p:nvPr>
        </p:nvSpPr>
        <p:spPr>
          <a:ln/>
        </p:spPr>
      </p:sp>
      <p:sp>
        <p:nvSpPr>
          <p:cNvPr id="20378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87520397"/>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3"/>
          <p:cNvSpPr>
            <a:spLocks noGrp="1" noChangeArrowheads="1"/>
          </p:cNvSpPr>
          <p:nvPr>
            <p:ph type="sldNum" sz="quarter" idx="5"/>
          </p:nvPr>
        </p:nvSpPr>
        <p:spPr>
          <a:xfrm>
            <a:off x="3148013" y="9034464"/>
            <a:ext cx="704850" cy="247650"/>
          </a:xfrm>
        </p:spPr>
        <p:txBody>
          <a:bodyPr/>
          <a:lstStyle/>
          <a:p>
            <a:pPr defTabSz="928531">
              <a:defRPr/>
            </a:pPr>
            <a:fld id="{997B1A37-7284-48D3-AB21-085E11E2C639}" type="slidenum">
              <a:rPr lang="en-US" smtClean="0">
                <a:solidFill>
                  <a:srgbClr val="000000"/>
                </a:solidFill>
              </a:rPr>
              <a:pPr defTabSz="928531">
                <a:defRPr/>
              </a:pPr>
              <a:t>184</a:t>
            </a:fld>
            <a:endParaRPr lang="en-US" dirty="0" smtClean="0">
              <a:solidFill>
                <a:srgbClr val="000000"/>
              </a:solidFill>
            </a:endParaRPr>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1054113138"/>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185</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84160873"/>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txBox="1">
            <a:spLocks noGrp="1" noChangeArrowheads="1"/>
          </p:cNvSpPr>
          <p:nvPr/>
        </p:nvSpPr>
        <p:spPr bwMode="auto">
          <a:xfrm>
            <a:off x="3149603" y="9032877"/>
            <a:ext cx="701675" cy="249237"/>
          </a:xfrm>
          <a:prstGeom prst="rect">
            <a:avLst/>
          </a:prstGeom>
          <a:noFill/>
          <a:ln w="9525">
            <a:noFill/>
            <a:miter lim="800000"/>
            <a:headEnd/>
            <a:tailEnd/>
          </a:ln>
        </p:spPr>
        <p:txBody>
          <a:bodyPr lIns="45947" tIns="46560" rIns="45947" bIns="46560" anchor="b">
            <a:spAutoFit/>
          </a:bodyPr>
          <a:lstStyle/>
          <a:p>
            <a:pPr algn="ctr" defTabSz="931681"/>
            <a:fld id="{4399CF41-50F9-49BD-A259-C822E00D5B97}" type="slidenum">
              <a:rPr lang="en-US" sz="1000" smtClean="0">
                <a:solidFill>
                  <a:srgbClr val="000000"/>
                </a:solidFill>
              </a:rPr>
              <a:pPr algn="ctr" defTabSz="931681"/>
              <a:t>186</a:t>
            </a:fld>
            <a:endParaRPr lang="en-US" sz="1000" dirty="0" smtClean="0">
              <a:solidFill>
                <a:srgbClr val="000000"/>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986754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3"/>
          <p:cNvSpPr>
            <a:spLocks noGrp="1" noChangeArrowheads="1"/>
          </p:cNvSpPr>
          <p:nvPr>
            <p:ph type="sldNum" sz="quarter" idx="5"/>
          </p:nvPr>
        </p:nvSpPr>
        <p:spPr>
          <a:noFill/>
        </p:spPr>
        <p:txBody>
          <a:bodyPr/>
          <a:lstStyle/>
          <a:p>
            <a:fld id="{8D6FE247-8FB8-4A8E-B819-95A3D9F88231}" type="slidenum">
              <a:rPr lang="en-US" smtClean="0"/>
              <a:pPr/>
              <a:t>17</a:t>
            </a:fld>
            <a:endParaRPr lang="en-US" smtClean="0"/>
          </a:p>
        </p:txBody>
      </p:sp>
      <p:sp>
        <p:nvSpPr>
          <p:cNvPr id="174083" name="Slide Image Placeholder 1"/>
          <p:cNvSpPr>
            <a:spLocks noGrp="1" noRot="1" noChangeAspect="1" noTextEdit="1"/>
          </p:cNvSpPr>
          <p:nvPr>
            <p:ph type="sldImg"/>
          </p:nvPr>
        </p:nvSpPr>
        <p:spPr>
          <a:xfrm>
            <a:off x="1181100" y="698500"/>
            <a:ext cx="4648200" cy="3486150"/>
          </a:xfrm>
          <a:ln w="12700"/>
        </p:spPr>
      </p:sp>
      <p:sp>
        <p:nvSpPr>
          <p:cNvPr id="174084" name="Notes Placeholder 2"/>
          <p:cNvSpPr>
            <a:spLocks noGrp="1"/>
          </p:cNvSpPr>
          <p:nvPr>
            <p:ph type="body" idx="1"/>
          </p:nvPr>
        </p:nvSpPr>
        <p:spPr>
          <a:xfrm>
            <a:off x="701359" y="4416108"/>
            <a:ext cx="5607684" cy="4182427"/>
          </a:xfrm>
          <a:noFill/>
          <a:ln/>
        </p:spPr>
        <p:txBody>
          <a:bodyPr lIns="91567" tIns="45784" rIns="91567" bIns="45784"/>
          <a:lstStyle/>
          <a:p>
            <a:pPr marL="0" indent="0"/>
            <a:endParaRPr lang="en-US" smtClean="0"/>
          </a:p>
        </p:txBody>
      </p:sp>
    </p:spTree>
    <p:extLst>
      <p:ext uri="{BB962C8B-B14F-4D97-AF65-F5344CB8AC3E}">
        <p14:creationId xmlns:p14="http://schemas.microsoft.com/office/powerpoint/2010/main" val="2874442176"/>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187</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90045193"/>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188</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95077860"/>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3"/>
          <p:cNvSpPr>
            <a:spLocks noGrp="1" noChangeArrowheads="1"/>
          </p:cNvSpPr>
          <p:nvPr>
            <p:ph type="sldNum" sz="quarter" idx="5"/>
          </p:nvPr>
        </p:nvSpPr>
        <p:spPr>
          <a:noFill/>
        </p:spPr>
        <p:txBody>
          <a:bodyPr/>
          <a:lstStyle/>
          <a:p>
            <a:fld id="{654F99EA-9A79-41D1-8061-D67DD4921468}" type="slidenum">
              <a:rPr lang="en-US" smtClean="0"/>
              <a:pPr/>
              <a:t>189</a:t>
            </a:fld>
            <a:endParaRPr lang="en-US" smtClean="0"/>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67614620"/>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508738427"/>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4258095490"/>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147346" y="9034803"/>
            <a:ext cx="706249" cy="247312"/>
          </a:xfrm>
          <a:prstGeom prst="rect">
            <a:avLst/>
          </a:prstGeom>
          <a:noFill/>
          <a:ln w="9525">
            <a:noFill/>
            <a:miter lim="800000"/>
            <a:headEnd/>
            <a:tailEnd/>
          </a:ln>
        </p:spPr>
        <p:txBody>
          <a:bodyPr lIns="45887" tIns="46499" rIns="45887" bIns="46499" anchor="b">
            <a:spAutoFit/>
          </a:bodyPr>
          <a:lstStyle/>
          <a:p>
            <a:pPr algn="ctr" defTabSz="930275"/>
            <a:fld id="{37408F01-780E-4886-93F5-C78D10FDAB23}" type="slidenum">
              <a:rPr lang="en-US" sz="1000"/>
              <a:pPr algn="ctr" defTabSz="930275"/>
              <a:t>192</a:t>
            </a:fld>
            <a:endParaRPr lang="en-US" sz="1000"/>
          </a:p>
        </p:txBody>
      </p:sp>
      <p:sp>
        <p:nvSpPr>
          <p:cNvPr id="94211" name="Rectangle 2"/>
          <p:cNvSpPr>
            <a:spLocks noGrp="1" noRot="1" noChangeAspect="1" noChangeArrowheads="1" noTextEdit="1"/>
          </p:cNvSpPr>
          <p:nvPr>
            <p:ph type="sldImg"/>
          </p:nvPr>
        </p:nvSpPr>
        <p:spPr>
          <a:xfrm>
            <a:off x="1470025" y="581025"/>
            <a:ext cx="4056063" cy="3041650"/>
          </a:xfrm>
          <a:ln/>
        </p:spPr>
      </p:sp>
      <p:sp>
        <p:nvSpPr>
          <p:cNvPr id="94212" name="Rectangle 3"/>
          <p:cNvSpPr>
            <a:spLocks noGrp="1" noChangeArrowheads="1"/>
          </p:cNvSpPr>
          <p:nvPr>
            <p:ph type="body" idx="1"/>
          </p:nvPr>
        </p:nvSpPr>
        <p:spPr>
          <a:noFill/>
          <a:ln/>
        </p:spPr>
        <p:txBody>
          <a:bodyPr lIns="46135" tIns="46135" rIns="46135" bIns="46135"/>
          <a:lstStyle/>
          <a:p>
            <a:endParaRPr lang="en-US" sz="2400" dirty="0" smtClean="0"/>
          </a:p>
        </p:txBody>
      </p:sp>
    </p:spTree>
    <p:extLst>
      <p:ext uri="{BB962C8B-B14F-4D97-AF65-F5344CB8AC3E}">
        <p14:creationId xmlns:p14="http://schemas.microsoft.com/office/powerpoint/2010/main" val="2648080731"/>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3977402791"/>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47C89156-2F8B-41D7-B79C-F708654623FD}" type="slidenum">
              <a:rPr lang="en-US" sz="1000"/>
              <a:pPr algn="ctr" defTabSz="931863"/>
              <a:t>194</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6130" tIns="46130" rIns="46130" bIns="46130"/>
          <a:lstStyle/>
          <a:p>
            <a:endParaRPr lang="en-US" smtClean="0"/>
          </a:p>
        </p:txBody>
      </p:sp>
    </p:spTree>
    <p:extLst>
      <p:ext uri="{BB962C8B-B14F-4D97-AF65-F5344CB8AC3E}">
        <p14:creationId xmlns:p14="http://schemas.microsoft.com/office/powerpoint/2010/main" val="2768652418"/>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txBox="1">
            <a:spLocks noGrp="1" noChangeArrowheads="1"/>
          </p:cNvSpPr>
          <p:nvPr/>
        </p:nvSpPr>
        <p:spPr bwMode="auto">
          <a:xfrm>
            <a:off x="3150233" y="9034803"/>
            <a:ext cx="700404" cy="247312"/>
          </a:xfrm>
          <a:prstGeom prst="rect">
            <a:avLst/>
          </a:prstGeom>
          <a:noFill/>
          <a:ln w="9525">
            <a:noFill/>
            <a:miter lim="800000"/>
            <a:headEnd/>
            <a:tailEnd/>
          </a:ln>
        </p:spPr>
        <p:txBody>
          <a:bodyPr lIns="45946" tIns="46559" rIns="45946" bIns="46559" anchor="b">
            <a:spAutoFit/>
          </a:bodyPr>
          <a:lstStyle/>
          <a:p>
            <a:pPr algn="ctr" defTabSz="930372"/>
            <a:fld id="{68D79A82-C6A8-435D-975A-0BA087ED921A}" type="slidenum">
              <a:rPr lang="en-US" sz="1000"/>
              <a:pPr algn="ctr" defTabSz="930372"/>
              <a:t>195</a:t>
            </a:fld>
            <a:endParaRPr lang="en-US" sz="1000"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lIns="46125" tIns="46125" rIns="46125" bIns="46125"/>
          <a:lstStyle/>
          <a:p>
            <a:endParaRPr lang="en-US" smtClean="0">
              <a:latin typeface="Arial" pitchFamily="34" charset="0"/>
            </a:endParaRPr>
          </a:p>
        </p:txBody>
      </p:sp>
    </p:spTree>
    <p:extLst>
      <p:ext uri="{BB962C8B-B14F-4D97-AF65-F5344CB8AC3E}">
        <p14:creationId xmlns:p14="http://schemas.microsoft.com/office/powerpoint/2010/main" val="3418051415"/>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3"/>
          <p:cNvSpPr>
            <a:spLocks noGrp="1" noChangeArrowheads="1"/>
          </p:cNvSpPr>
          <p:nvPr>
            <p:ph type="sldNum" sz="quarter" idx="5"/>
          </p:nvPr>
        </p:nvSpPr>
        <p:spPr>
          <a:noFill/>
        </p:spPr>
        <p:txBody>
          <a:bodyPr/>
          <a:lstStyle/>
          <a:p>
            <a:fld id="{4E46E87E-FEB8-42E2-B386-075FF516A9EB}" type="slidenum">
              <a:rPr lang="en-US" smtClean="0"/>
              <a:pPr/>
              <a:t>196</a:t>
            </a:fld>
            <a:endParaRPr lang="en-US" smtClean="0"/>
          </a:p>
        </p:txBody>
      </p:sp>
      <p:sp>
        <p:nvSpPr>
          <p:cNvPr id="224259" name="Rectangle 2"/>
          <p:cNvSpPr>
            <a:spLocks noGrp="1" noRot="1" noChangeAspect="1" noChangeArrowheads="1" noTextEdit="1"/>
          </p:cNvSpPr>
          <p:nvPr>
            <p:ph type="sldImg"/>
          </p:nvPr>
        </p:nvSpPr>
        <p:spPr>
          <a:ln/>
        </p:spPr>
      </p:sp>
      <p:sp>
        <p:nvSpPr>
          <p:cNvPr id="2242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768251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3"/>
          <p:cNvSpPr>
            <a:spLocks noGrp="1" noChangeArrowheads="1"/>
          </p:cNvSpPr>
          <p:nvPr>
            <p:ph type="sldNum" sz="quarter" idx="5"/>
          </p:nvPr>
        </p:nvSpPr>
        <p:spPr>
          <a:noFill/>
        </p:spPr>
        <p:txBody>
          <a:bodyPr/>
          <a:lstStyle/>
          <a:p>
            <a:fld id="{1EF18620-DA03-40A9-A82C-8BB2C13EC424}" type="slidenum">
              <a:rPr lang="en-US" smtClean="0"/>
              <a:pPr/>
              <a:t>18</a:t>
            </a:fld>
            <a:endParaRPr lang="en-US" smtClean="0"/>
          </a:p>
        </p:txBody>
      </p:sp>
      <p:sp>
        <p:nvSpPr>
          <p:cNvPr id="175107" name="Slide Image Placeholder 1"/>
          <p:cNvSpPr>
            <a:spLocks noGrp="1" noRot="1" noChangeAspect="1" noTextEdit="1"/>
          </p:cNvSpPr>
          <p:nvPr>
            <p:ph type="sldImg"/>
          </p:nvPr>
        </p:nvSpPr>
        <p:spPr>
          <a:xfrm>
            <a:off x="1181100" y="698500"/>
            <a:ext cx="4648200" cy="3486150"/>
          </a:xfrm>
          <a:ln w="12700"/>
        </p:spPr>
      </p:sp>
      <p:sp>
        <p:nvSpPr>
          <p:cNvPr id="175108" name="Notes Placeholder 2"/>
          <p:cNvSpPr>
            <a:spLocks noGrp="1"/>
          </p:cNvSpPr>
          <p:nvPr>
            <p:ph type="body" idx="1"/>
          </p:nvPr>
        </p:nvSpPr>
        <p:spPr>
          <a:xfrm>
            <a:off x="701359" y="4416108"/>
            <a:ext cx="5607684" cy="4182427"/>
          </a:xfrm>
          <a:noFill/>
          <a:ln/>
        </p:spPr>
        <p:txBody>
          <a:bodyPr lIns="91567" tIns="45784" rIns="91567" bIns="45784"/>
          <a:lstStyle/>
          <a:p>
            <a:pPr marL="0" indent="0"/>
            <a:endParaRPr lang="en-US" dirty="0" smtClean="0"/>
          </a:p>
        </p:txBody>
      </p:sp>
    </p:spTree>
    <p:extLst>
      <p:ext uri="{BB962C8B-B14F-4D97-AF65-F5344CB8AC3E}">
        <p14:creationId xmlns:p14="http://schemas.microsoft.com/office/powerpoint/2010/main" val="3471335750"/>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44524887"/>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3"/>
          <p:cNvSpPr>
            <a:spLocks noGrp="1" noChangeArrowheads="1"/>
          </p:cNvSpPr>
          <p:nvPr>
            <p:ph type="sldNum" sz="quarter" idx="5"/>
          </p:nvPr>
        </p:nvSpPr>
        <p:spPr/>
        <p:txBody>
          <a:bodyPr/>
          <a:lstStyle/>
          <a:p>
            <a:pPr>
              <a:defRPr/>
            </a:pPr>
            <a:fld id="{536E58DB-D0D6-49D5-951D-181A46E522BB}" type="slidenum">
              <a:rPr lang="en-US" smtClean="0"/>
              <a:pPr>
                <a:defRPr/>
              </a:pPr>
              <a:t>198</a:t>
            </a:fld>
            <a:endParaRPr lang="en-US" smtClean="0"/>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794129638"/>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148013" y="9034463"/>
            <a:ext cx="704850" cy="247650"/>
          </a:xfrm>
        </p:spPr>
        <p:txBody>
          <a:bodyPr/>
          <a:lstStyle/>
          <a:p>
            <a:pPr>
              <a:defRPr/>
            </a:pPr>
            <a:fld id="{CD7F88F9-67A0-4DD5-9BC7-F7DE73C9931D}" type="slidenum">
              <a:rPr lang="en-US" smtClean="0"/>
              <a:pPr>
                <a:defRPr/>
              </a:pPr>
              <a:t>199</a:t>
            </a:fld>
            <a:endParaRPr lang="en-US" smtClean="0"/>
          </a:p>
        </p:txBody>
      </p:sp>
      <p:sp>
        <p:nvSpPr>
          <p:cNvPr id="230403" name="Rectangle 2"/>
          <p:cNvSpPr>
            <a:spLocks noGrp="1" noRot="1" noChangeAspect="1" noChangeArrowheads="1" noTextEdit="1"/>
          </p:cNvSpPr>
          <p:nvPr>
            <p:ph type="sldImg"/>
          </p:nvPr>
        </p:nvSpPr>
        <p:spPr>
          <a:ln/>
        </p:spPr>
      </p:sp>
      <p:sp>
        <p:nvSpPr>
          <p:cNvPr id="2304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44361335"/>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148013" y="9034463"/>
            <a:ext cx="704850" cy="247650"/>
          </a:xfrm>
        </p:spPr>
        <p:txBody>
          <a:bodyPr/>
          <a:lstStyle/>
          <a:p>
            <a:pPr>
              <a:defRPr/>
            </a:pPr>
            <a:fld id="{6431A3C4-953E-479E-AB9F-C945280D9038}" type="slidenum">
              <a:rPr lang="en-US" smtClean="0"/>
              <a:pPr>
                <a:defRPr/>
              </a:pPr>
              <a:t>200</a:t>
            </a:fld>
            <a:endParaRPr lang="en-US" smtClean="0"/>
          </a:p>
        </p:txBody>
      </p:sp>
      <p:sp>
        <p:nvSpPr>
          <p:cNvPr id="231427" name="Rectangle 2"/>
          <p:cNvSpPr>
            <a:spLocks noGrp="1" noRot="1" noChangeAspect="1" noChangeArrowheads="1" noTextEdit="1"/>
          </p:cNvSpPr>
          <p:nvPr>
            <p:ph type="sldImg"/>
          </p:nvPr>
        </p:nvSpPr>
        <p:spPr>
          <a:ln/>
        </p:spPr>
      </p:sp>
      <p:sp>
        <p:nvSpPr>
          <p:cNvPr id="2314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38256756"/>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095880" y="9047017"/>
            <a:ext cx="693177" cy="247794"/>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201</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759930779"/>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3"/>
          <p:cNvSpPr>
            <a:spLocks noGrp="1" noChangeArrowheads="1"/>
          </p:cNvSpPr>
          <p:nvPr>
            <p:ph type="sldNum" sz="quarter" idx="5"/>
          </p:nvPr>
        </p:nvSpPr>
        <p:spPr/>
        <p:txBody>
          <a:bodyPr/>
          <a:lstStyle/>
          <a:p>
            <a:pPr>
              <a:defRPr/>
            </a:pPr>
            <a:fld id="{99D437DD-3B95-4796-8B84-9E4C987A3E2D}" type="slidenum">
              <a:rPr lang="en-US" smtClean="0"/>
              <a:pPr>
                <a:defRPr/>
              </a:pPr>
              <a:t>202</a:t>
            </a:fld>
            <a:endParaRPr lang="en-US" smtClean="0"/>
          </a:p>
        </p:txBody>
      </p:sp>
      <p:sp>
        <p:nvSpPr>
          <p:cNvPr id="261123" name="Rectangle 2"/>
          <p:cNvSpPr>
            <a:spLocks noGrp="1" noRot="1" noChangeAspect="1" noChangeArrowheads="1" noTextEdit="1"/>
          </p:cNvSpPr>
          <p:nvPr>
            <p:ph type="sldImg"/>
          </p:nvPr>
        </p:nvSpPr>
        <p:spPr>
          <a:ln/>
        </p:spPr>
      </p:sp>
      <p:sp>
        <p:nvSpPr>
          <p:cNvPr id="26112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71913416"/>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3"/>
          <p:cNvSpPr>
            <a:spLocks noGrp="1" noChangeArrowheads="1"/>
          </p:cNvSpPr>
          <p:nvPr>
            <p:ph type="sldNum" sz="quarter" idx="5"/>
          </p:nvPr>
        </p:nvSpPr>
        <p:spPr>
          <a:xfrm>
            <a:off x="3095880" y="9046822"/>
            <a:ext cx="693177" cy="247989"/>
          </a:xfrm>
        </p:spPr>
        <p:txBody>
          <a:bodyPr/>
          <a:lstStyle/>
          <a:p>
            <a:pPr>
              <a:defRPr/>
            </a:pPr>
            <a:fld id="{7FF981F9-8331-43C1-8622-D2EDB409ECCC}" type="slidenum">
              <a:rPr lang="en-US" smtClean="0"/>
              <a:pPr>
                <a:defRPr/>
              </a:pPr>
              <a:t>203</a:t>
            </a:fld>
            <a:endParaRPr lang="en-US"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41151448"/>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87584734"/>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27887501"/>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3"/>
          <p:cNvSpPr>
            <a:spLocks noGrp="1" noChangeArrowheads="1"/>
          </p:cNvSpPr>
          <p:nvPr>
            <p:ph type="sldNum" sz="quarter" idx="5"/>
          </p:nvPr>
        </p:nvSpPr>
        <p:spPr>
          <a:noFill/>
        </p:spPr>
        <p:txBody>
          <a:bodyPr/>
          <a:lstStyle/>
          <a:p>
            <a:fld id="{D2288392-B35F-4170-A4D0-71F5BDE84055}" type="slidenum">
              <a:rPr lang="en-US" smtClean="0"/>
              <a:pPr/>
              <a:t>206</a:t>
            </a:fld>
            <a:endParaRPr lang="en-US" smtClean="0"/>
          </a:p>
        </p:txBody>
      </p:sp>
      <p:sp>
        <p:nvSpPr>
          <p:cNvPr id="269315" name="Rectangle 2"/>
          <p:cNvSpPr>
            <a:spLocks noGrp="1" noRot="1" noChangeAspect="1" noChangeArrowheads="1" noTextEdit="1"/>
          </p:cNvSpPr>
          <p:nvPr>
            <p:ph type="sldImg"/>
          </p:nvPr>
        </p:nvSpPr>
        <p:spPr>
          <a:ln/>
        </p:spPr>
      </p:sp>
      <p:sp>
        <p:nvSpPr>
          <p:cNvPr id="26931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469940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3"/>
          <p:cNvSpPr>
            <a:spLocks noGrp="1" noChangeArrowheads="1"/>
          </p:cNvSpPr>
          <p:nvPr>
            <p:ph type="sldNum" sz="quarter" idx="5"/>
          </p:nvPr>
        </p:nvSpPr>
        <p:spPr>
          <a:noFill/>
        </p:spPr>
        <p:txBody>
          <a:bodyPr/>
          <a:lstStyle/>
          <a:p>
            <a:fld id="{8D6FE247-8FB8-4A8E-B819-95A3D9F88231}" type="slidenum">
              <a:rPr lang="en-US" smtClean="0"/>
              <a:pPr/>
              <a:t>19</a:t>
            </a:fld>
            <a:endParaRPr lang="en-US" smtClean="0"/>
          </a:p>
        </p:txBody>
      </p:sp>
      <p:sp>
        <p:nvSpPr>
          <p:cNvPr id="174083" name="Slide Image Placeholder 1"/>
          <p:cNvSpPr>
            <a:spLocks noGrp="1" noRot="1" noChangeAspect="1" noTextEdit="1"/>
          </p:cNvSpPr>
          <p:nvPr>
            <p:ph type="sldImg"/>
          </p:nvPr>
        </p:nvSpPr>
        <p:spPr>
          <a:xfrm>
            <a:off x="1181100" y="698500"/>
            <a:ext cx="4648200" cy="3486150"/>
          </a:xfrm>
          <a:ln w="12700"/>
        </p:spPr>
      </p:sp>
      <p:sp>
        <p:nvSpPr>
          <p:cNvPr id="174084" name="Notes Placeholder 2"/>
          <p:cNvSpPr>
            <a:spLocks noGrp="1"/>
          </p:cNvSpPr>
          <p:nvPr>
            <p:ph type="body" idx="1"/>
          </p:nvPr>
        </p:nvSpPr>
        <p:spPr>
          <a:xfrm>
            <a:off x="701359" y="4416108"/>
            <a:ext cx="5607684" cy="4182427"/>
          </a:xfrm>
          <a:noFill/>
          <a:ln/>
        </p:spPr>
        <p:txBody>
          <a:bodyPr lIns="91567" tIns="45784" rIns="91567" bIns="45784"/>
          <a:lstStyle/>
          <a:p>
            <a:pPr marL="0" indent="0"/>
            <a:endParaRPr lang="en-US" smtClean="0"/>
          </a:p>
        </p:txBody>
      </p:sp>
    </p:spTree>
    <p:extLst>
      <p:ext uri="{BB962C8B-B14F-4D97-AF65-F5344CB8AC3E}">
        <p14:creationId xmlns:p14="http://schemas.microsoft.com/office/powerpoint/2010/main" val="1689354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3"/>
          <p:cNvSpPr>
            <a:spLocks noGrp="1" noChangeArrowheads="1"/>
          </p:cNvSpPr>
          <p:nvPr>
            <p:ph type="sldNum" sz="quarter" idx="5"/>
          </p:nvPr>
        </p:nvSpPr>
        <p:spPr>
          <a:noFill/>
        </p:spPr>
        <p:txBody>
          <a:bodyPr/>
          <a:lstStyle/>
          <a:p>
            <a:fld id="{CFBCBB4E-90D8-4308-B280-0B812A4EE1DB}" type="slidenum">
              <a:rPr lang="en-US" smtClean="0"/>
              <a:pPr/>
              <a:t>2</a:t>
            </a:fld>
            <a:endParaRPr lang="en-US"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608308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3"/>
          <p:cNvSpPr>
            <a:spLocks noGrp="1" noChangeArrowheads="1"/>
          </p:cNvSpPr>
          <p:nvPr>
            <p:ph type="sldNum" sz="quarter" idx="5"/>
          </p:nvPr>
        </p:nvSpPr>
        <p:spPr>
          <a:noFill/>
        </p:spPr>
        <p:txBody>
          <a:bodyPr/>
          <a:lstStyle/>
          <a:p>
            <a:fld id="{1EF18620-DA03-40A9-A82C-8BB2C13EC424}" type="slidenum">
              <a:rPr lang="en-US" smtClean="0"/>
              <a:pPr/>
              <a:t>20</a:t>
            </a:fld>
            <a:endParaRPr lang="en-US" smtClean="0"/>
          </a:p>
        </p:txBody>
      </p:sp>
      <p:sp>
        <p:nvSpPr>
          <p:cNvPr id="175107" name="Slide Image Placeholder 1"/>
          <p:cNvSpPr>
            <a:spLocks noGrp="1" noRot="1" noChangeAspect="1" noTextEdit="1"/>
          </p:cNvSpPr>
          <p:nvPr>
            <p:ph type="sldImg"/>
          </p:nvPr>
        </p:nvSpPr>
        <p:spPr>
          <a:xfrm>
            <a:off x="1181100" y="698500"/>
            <a:ext cx="4648200" cy="3486150"/>
          </a:xfrm>
          <a:ln w="12700"/>
        </p:spPr>
      </p:sp>
      <p:sp>
        <p:nvSpPr>
          <p:cNvPr id="175108" name="Notes Placeholder 2"/>
          <p:cNvSpPr>
            <a:spLocks noGrp="1"/>
          </p:cNvSpPr>
          <p:nvPr>
            <p:ph type="body" idx="1"/>
          </p:nvPr>
        </p:nvSpPr>
        <p:spPr>
          <a:xfrm>
            <a:off x="701359" y="4416108"/>
            <a:ext cx="5607684" cy="4182427"/>
          </a:xfrm>
          <a:noFill/>
          <a:ln/>
        </p:spPr>
        <p:txBody>
          <a:bodyPr lIns="91567" tIns="45784" rIns="91567" bIns="45784"/>
          <a:lstStyle/>
          <a:p>
            <a:pPr marL="0" indent="0"/>
            <a:endParaRPr lang="en-US" dirty="0" smtClean="0"/>
          </a:p>
        </p:txBody>
      </p:sp>
    </p:spTree>
    <p:extLst>
      <p:ext uri="{BB962C8B-B14F-4D97-AF65-F5344CB8AC3E}">
        <p14:creationId xmlns:p14="http://schemas.microsoft.com/office/powerpoint/2010/main" val="11550852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95880" y="9046822"/>
            <a:ext cx="693177" cy="247989"/>
          </a:xfrm>
        </p:spPr>
        <p:txBody>
          <a:bodyPr/>
          <a:lstStyle/>
          <a:p>
            <a:pPr>
              <a:defRPr/>
            </a:pPr>
            <a:fld id="{938F789B-0BA8-4A49-AFC3-8C639E029E1C}" type="slidenum">
              <a:rPr lang="en-US" smtClean="0"/>
              <a:pPr>
                <a:defRPr/>
              </a:pPr>
              <a:t>21</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516773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22</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7453588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48013" y="9034319"/>
            <a:ext cx="704850" cy="247794"/>
          </a:xfrm>
          <a:noFill/>
        </p:spPr>
        <p:txBody>
          <a:bodyPr/>
          <a:lstStyle/>
          <a:p>
            <a:pPr defTabSz="928787"/>
            <a:fld id="{30532359-0848-4907-AD08-97107569C8AF}" type="slidenum">
              <a:rPr lang="en-US" smtClean="0"/>
              <a:pPr defTabSz="928787"/>
              <a:t>23</a:t>
            </a:fld>
            <a:endParaRPr lang="en-US" dirty="0" smtClean="0"/>
          </a:p>
        </p:txBody>
      </p:sp>
      <p:sp>
        <p:nvSpPr>
          <p:cNvPr id="6147" name="Slide Image Placeholder 1"/>
          <p:cNvSpPr>
            <a:spLocks noGrp="1" noRot="1" noChangeAspect="1" noTextEdit="1"/>
          </p:cNvSpPr>
          <p:nvPr>
            <p:ph type="sldImg"/>
          </p:nvPr>
        </p:nvSpPr>
        <p:spPr>
          <a:xfrm>
            <a:off x="1177925" y="696913"/>
            <a:ext cx="4641850" cy="3481387"/>
          </a:xfrm>
          <a:ln w="12700"/>
        </p:spPr>
      </p:sp>
      <p:sp>
        <p:nvSpPr>
          <p:cNvPr id="6148"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36388548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148013" y="9034319"/>
            <a:ext cx="704850" cy="247794"/>
          </a:xfrm>
          <a:noFill/>
        </p:spPr>
        <p:txBody>
          <a:bodyPr/>
          <a:lstStyle/>
          <a:p>
            <a:pPr defTabSz="928787"/>
            <a:fld id="{5363ED84-0AC9-4C9B-ACEC-9A440EC97352}" type="slidenum">
              <a:rPr lang="en-US" smtClean="0"/>
              <a:pPr defTabSz="928787"/>
              <a:t>24</a:t>
            </a:fld>
            <a:endParaRPr lang="en-US" dirty="0" smtClean="0"/>
          </a:p>
        </p:txBody>
      </p:sp>
      <p:sp>
        <p:nvSpPr>
          <p:cNvPr id="7171" name="Slide Image Placeholder 1"/>
          <p:cNvSpPr>
            <a:spLocks noGrp="1" noRot="1" noChangeAspect="1" noTextEdit="1"/>
          </p:cNvSpPr>
          <p:nvPr>
            <p:ph type="sldImg"/>
          </p:nvPr>
        </p:nvSpPr>
        <p:spPr>
          <a:xfrm>
            <a:off x="1177925" y="696913"/>
            <a:ext cx="4641850" cy="3481387"/>
          </a:xfrm>
          <a:ln w="12700"/>
        </p:spPr>
      </p:sp>
      <p:sp>
        <p:nvSpPr>
          <p:cNvPr id="7172"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4330714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790644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519437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txBox="1">
            <a:spLocks noGrp="1" noChangeArrowheads="1"/>
          </p:cNvSpPr>
          <p:nvPr/>
        </p:nvSpPr>
        <p:spPr bwMode="auto">
          <a:xfrm>
            <a:off x="3148649" y="9034803"/>
            <a:ext cx="703573" cy="247312"/>
          </a:xfrm>
          <a:prstGeom prst="rect">
            <a:avLst/>
          </a:prstGeom>
          <a:noFill/>
          <a:ln w="9525">
            <a:noFill/>
            <a:miter lim="800000"/>
            <a:headEnd/>
            <a:tailEnd/>
          </a:ln>
        </p:spPr>
        <p:txBody>
          <a:bodyPr lIns="45882" tIns="46494" rIns="45882" bIns="46494" anchor="b">
            <a:spAutoFit/>
          </a:bodyPr>
          <a:lstStyle/>
          <a:p>
            <a:pPr algn="ctr" defTabSz="928787"/>
            <a:fld id="{7B4316D7-5E5D-414D-8028-D6CC0CAC2BE5}" type="slidenum">
              <a:rPr lang="en-US" sz="1000"/>
              <a:pPr algn="ctr" defTabSz="928787"/>
              <a:t>29</a:t>
            </a:fld>
            <a:endParaRPr lang="en-US" sz="1000" dirty="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811455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3"/>
          <p:cNvSpPr>
            <a:spLocks noGrp="1" noChangeArrowheads="1"/>
          </p:cNvSpPr>
          <p:nvPr>
            <p:ph type="sldNum" sz="quarter" idx="5"/>
          </p:nvPr>
        </p:nvSpPr>
        <p:spPr/>
        <p:txBody>
          <a:bodyPr/>
          <a:lstStyle/>
          <a:p>
            <a:pPr>
              <a:defRPr/>
            </a:pPr>
            <a:fld id="{55E3C67A-46F9-4D53-AC71-52801308699E}" type="slidenum">
              <a:rPr lang="en-US" smtClean="0"/>
              <a:pPr>
                <a:defRPr/>
              </a:pPr>
              <a:t>30</a:t>
            </a:fld>
            <a:endParaRPr lang="en-US"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593582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60313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3"/>
          <p:cNvSpPr>
            <a:spLocks noGrp="1" noChangeArrowheads="1"/>
          </p:cNvSpPr>
          <p:nvPr>
            <p:ph type="sldNum" sz="quarter" idx="5"/>
          </p:nvPr>
        </p:nvSpPr>
        <p:spPr>
          <a:noFill/>
        </p:spPr>
        <p:txBody>
          <a:bodyPr/>
          <a:lstStyle/>
          <a:p>
            <a:fld id="{4B63992C-A795-45D9-A8C6-D3CC5C248D62}" type="slidenum">
              <a:rPr lang="en-US" smtClean="0"/>
              <a:pPr/>
              <a:t>3</a:t>
            </a:fld>
            <a:endParaRPr lang="en-US" smtClean="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262547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341647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188455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345B0568-48BA-47DF-B26B-ECC868E97729}" type="slidenum">
              <a:rPr lang="en-US" sz="1000" smtClean="0"/>
              <a:pPr>
                <a:lnSpc>
                  <a:spcPct val="100000"/>
                </a:lnSpc>
                <a:spcBef>
                  <a:spcPct val="0"/>
                </a:spcBef>
                <a:buClrTx/>
                <a:buSzTx/>
                <a:buFontTx/>
                <a:buNone/>
              </a:pPr>
              <a:t>34</a:t>
            </a:fld>
            <a:endParaRPr lang="en-US" sz="1000" smtClean="0"/>
          </a:p>
        </p:txBody>
      </p:sp>
      <p:sp>
        <p:nvSpPr>
          <p:cNvPr id="6147" name="Slide Image Placeholder 1"/>
          <p:cNvSpPr>
            <a:spLocks noGrp="1" noRot="1" noChangeAspect="1" noTextEdit="1"/>
          </p:cNvSpPr>
          <p:nvPr>
            <p:ph type="sldImg"/>
          </p:nvPr>
        </p:nvSpPr>
        <p:spPr>
          <a:xfrm>
            <a:off x="1181100" y="698500"/>
            <a:ext cx="4648200" cy="3486150"/>
          </a:xfrm>
          <a:ln w="12700"/>
        </p:spPr>
      </p:sp>
      <p:sp>
        <p:nvSpPr>
          <p:cNvPr id="6148"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endParaRPr lang="en-US" smtClean="0">
              <a:latin typeface="Arial" panose="020B0604020202020204" pitchFamily="34" charset="0"/>
            </a:endParaRPr>
          </a:p>
        </p:txBody>
      </p:sp>
    </p:spTree>
    <p:extLst>
      <p:ext uri="{BB962C8B-B14F-4D97-AF65-F5344CB8AC3E}">
        <p14:creationId xmlns:p14="http://schemas.microsoft.com/office/powerpoint/2010/main" val="34539732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F09D5ACD-F1CE-4395-99B1-BE2B82023200}" type="slidenum">
              <a:rPr lang="en-US" sz="1000" smtClean="0"/>
              <a:pPr>
                <a:lnSpc>
                  <a:spcPct val="100000"/>
                </a:lnSpc>
                <a:spcBef>
                  <a:spcPct val="0"/>
                </a:spcBef>
                <a:buClrTx/>
                <a:buSzTx/>
                <a:buFontTx/>
                <a:buNone/>
              </a:pPr>
              <a:t>35</a:t>
            </a:fld>
            <a:endParaRPr lang="en-US" sz="1000" smtClean="0"/>
          </a:p>
        </p:txBody>
      </p:sp>
      <p:sp>
        <p:nvSpPr>
          <p:cNvPr id="8195" name="Slide Image Placeholder 1"/>
          <p:cNvSpPr>
            <a:spLocks noGrp="1" noRot="1" noChangeAspect="1" noTextEdit="1"/>
          </p:cNvSpPr>
          <p:nvPr>
            <p:ph type="sldImg"/>
          </p:nvPr>
        </p:nvSpPr>
        <p:spPr>
          <a:xfrm>
            <a:off x="1181100" y="698500"/>
            <a:ext cx="4648200" cy="3486150"/>
          </a:xfrm>
          <a:ln w="12700"/>
        </p:spPr>
      </p:sp>
      <p:sp>
        <p:nvSpPr>
          <p:cNvPr id="8196"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endParaRPr lang="en-US" smtClean="0">
              <a:latin typeface="Arial" panose="020B0604020202020204" pitchFamily="34" charset="0"/>
            </a:endParaRPr>
          </a:p>
        </p:txBody>
      </p:sp>
    </p:spTree>
    <p:extLst>
      <p:ext uri="{BB962C8B-B14F-4D97-AF65-F5344CB8AC3E}">
        <p14:creationId xmlns:p14="http://schemas.microsoft.com/office/powerpoint/2010/main" val="41000643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36</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37917602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3"/>
          <p:cNvSpPr>
            <a:spLocks noGrp="1" noChangeArrowheads="1"/>
          </p:cNvSpPr>
          <p:nvPr>
            <p:ph type="sldNum" sz="quarter" idx="5"/>
          </p:nvPr>
        </p:nvSpPr>
        <p:spPr>
          <a:noFill/>
        </p:spPr>
        <p:txBody>
          <a:bodyPr/>
          <a:lstStyle/>
          <a:p>
            <a:fld id="{396C9B30-D107-403C-A42F-D2CD126A183D}" type="slidenum">
              <a:rPr lang="en-US" smtClean="0"/>
              <a:pPr/>
              <a:t>37</a:t>
            </a:fld>
            <a:endParaRPr lang="en-US" smtClean="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080701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38</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extLst>
      <p:ext uri="{BB962C8B-B14F-4D97-AF65-F5344CB8AC3E}">
        <p14:creationId xmlns:p14="http://schemas.microsoft.com/office/powerpoint/2010/main" val="24809914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3"/>
          <p:cNvSpPr>
            <a:spLocks noGrp="1" noChangeArrowheads="1"/>
          </p:cNvSpPr>
          <p:nvPr>
            <p:ph type="sldNum" sz="quarter" idx="5"/>
          </p:nvPr>
        </p:nvSpPr>
        <p:spPr>
          <a:xfrm>
            <a:off x="3148013" y="9034463"/>
            <a:ext cx="704850" cy="247650"/>
          </a:xfrm>
          <a:noFill/>
        </p:spPr>
        <p:txBody>
          <a:bodyPr/>
          <a:lstStyle/>
          <a:p>
            <a:fld id="{4B467A6F-CB38-460C-8EC3-8BFEECA8E64B}" type="slidenum">
              <a:rPr lang="en-US" smtClean="0"/>
              <a:pPr/>
              <a:t>39</a:t>
            </a:fld>
            <a:endParaRPr lang="en-US" smtClean="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259770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309151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a:spLocks noGrp="1" noChangeArrowheads="1"/>
          </p:cNvSpPr>
          <p:nvPr>
            <p:ph type="sldNum" sz="quarter" idx="5"/>
          </p:nvPr>
        </p:nvSpPr>
        <p:spPr>
          <a:noFill/>
        </p:spPr>
        <p:txBody>
          <a:bodyPr/>
          <a:lstStyle/>
          <a:p>
            <a:fld id="{C577A771-F876-4171-95F0-B7487A835CDC}" type="slidenum">
              <a:rPr lang="en-US" smtClean="0"/>
              <a:pPr/>
              <a:t>41</a:t>
            </a:fld>
            <a:endParaRPr lang="en-US"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61783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3"/>
          <p:cNvSpPr>
            <a:spLocks noGrp="1" noChangeArrowheads="1"/>
          </p:cNvSpPr>
          <p:nvPr>
            <p:ph type="sldNum" sz="quarter" idx="5"/>
          </p:nvPr>
        </p:nvSpPr>
        <p:spPr>
          <a:noFill/>
        </p:spPr>
        <p:txBody>
          <a:bodyPr/>
          <a:lstStyle/>
          <a:p>
            <a:fld id="{F20CA858-4905-4589-807E-FFF168BC79F2}" type="slidenum">
              <a:rPr lang="en-US" smtClean="0"/>
              <a:pPr/>
              <a:t>4</a:t>
            </a:fld>
            <a:endParaRPr lang="en-US"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506658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a:spLocks noGrp="1" noChangeArrowheads="1"/>
          </p:cNvSpPr>
          <p:nvPr>
            <p:ph type="sldNum" sz="quarter" idx="5"/>
          </p:nvPr>
        </p:nvSpPr>
        <p:spPr>
          <a:noFill/>
        </p:spPr>
        <p:txBody>
          <a:bodyPr/>
          <a:lstStyle/>
          <a:p>
            <a:fld id="{C577A771-F876-4171-95F0-B7487A835CDC}" type="slidenum">
              <a:rPr lang="en-US" smtClean="0"/>
              <a:pPr/>
              <a:t>42</a:t>
            </a:fld>
            <a:endParaRPr lang="en-US"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571216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ldNum" sz="quarter" idx="5"/>
          </p:nvPr>
        </p:nvSpPr>
        <p:spPr>
          <a:xfrm>
            <a:off x="3153726" y="9046822"/>
            <a:ext cx="706129" cy="247989"/>
          </a:xfrm>
          <a:noFill/>
        </p:spPr>
        <p:txBody>
          <a:bodyPr/>
          <a:lstStyle/>
          <a:p>
            <a:fld id="{F37B6870-3BE6-452A-AB0F-D1F350C97690}" type="slidenum">
              <a:rPr lang="en-US" smtClean="0">
                <a:solidFill>
                  <a:srgbClr val="000000"/>
                </a:solidFill>
              </a:rPr>
              <a:pPr/>
              <a:t>43</a:t>
            </a:fld>
            <a:endParaRPr lang="en-US" smtClean="0">
              <a:solidFill>
                <a:srgbClr val="000000"/>
              </a:solidFill>
            </a:endParaRPr>
          </a:p>
        </p:txBody>
      </p:sp>
      <p:sp>
        <p:nvSpPr>
          <p:cNvPr id="155651" name="Slide Image Placeholder 1"/>
          <p:cNvSpPr>
            <a:spLocks noGrp="1" noRot="1" noChangeAspect="1" noTextEdit="1"/>
          </p:cNvSpPr>
          <p:nvPr>
            <p:ph type="sldImg"/>
          </p:nvPr>
        </p:nvSpPr>
        <p:spPr>
          <a:xfrm>
            <a:off x="1181100" y="698500"/>
            <a:ext cx="4648200" cy="3486150"/>
          </a:xfrm>
          <a:ln w="12700"/>
        </p:spPr>
      </p:sp>
      <p:sp>
        <p:nvSpPr>
          <p:cNvPr id="155652" name="Notes Placeholder 2"/>
          <p:cNvSpPr>
            <a:spLocks noGrp="1"/>
          </p:cNvSpPr>
          <p:nvPr>
            <p:ph type="body" idx="1"/>
          </p:nvPr>
        </p:nvSpPr>
        <p:spPr>
          <a:xfrm>
            <a:off x="701359" y="4416108"/>
            <a:ext cx="5607684" cy="4182427"/>
          </a:xfrm>
          <a:noFill/>
          <a:ln/>
        </p:spPr>
        <p:txBody>
          <a:bodyPr lIns="91558" tIns="45780" rIns="91558" bIns="45780"/>
          <a:lstStyle/>
          <a:p>
            <a:endParaRPr lang="en-US" smtClean="0"/>
          </a:p>
        </p:txBody>
      </p:sp>
    </p:spTree>
    <p:extLst>
      <p:ext uri="{BB962C8B-B14F-4D97-AF65-F5344CB8AC3E}">
        <p14:creationId xmlns:p14="http://schemas.microsoft.com/office/powerpoint/2010/main" val="23133522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3"/>
          <p:cNvSpPr>
            <a:spLocks noGrp="1" noChangeArrowheads="1"/>
          </p:cNvSpPr>
          <p:nvPr>
            <p:ph type="sldNum" sz="quarter" idx="5"/>
          </p:nvPr>
        </p:nvSpPr>
        <p:spPr>
          <a:xfrm>
            <a:off x="3153726" y="9046822"/>
            <a:ext cx="706129" cy="247989"/>
          </a:xfrm>
          <a:noFill/>
        </p:spPr>
        <p:txBody>
          <a:bodyPr/>
          <a:lstStyle/>
          <a:p>
            <a:fld id="{E7D63FF9-9D6A-4AB1-8E94-8391BEADC06C}" type="slidenum">
              <a:rPr lang="en-US" smtClean="0">
                <a:solidFill>
                  <a:srgbClr val="000000"/>
                </a:solidFill>
              </a:rPr>
              <a:pPr/>
              <a:t>44</a:t>
            </a:fld>
            <a:endParaRPr lang="en-US" smtClean="0">
              <a:solidFill>
                <a:srgbClr val="000000"/>
              </a:solidFill>
            </a:endParaRPr>
          </a:p>
        </p:txBody>
      </p:sp>
      <p:sp>
        <p:nvSpPr>
          <p:cNvPr id="156675" name="Slide Image Placeholder 1"/>
          <p:cNvSpPr>
            <a:spLocks noGrp="1" noRot="1" noChangeAspect="1" noTextEdit="1"/>
          </p:cNvSpPr>
          <p:nvPr>
            <p:ph type="sldImg"/>
          </p:nvPr>
        </p:nvSpPr>
        <p:spPr>
          <a:xfrm>
            <a:off x="1181100" y="698500"/>
            <a:ext cx="4648200" cy="3486150"/>
          </a:xfrm>
          <a:ln w="12700"/>
        </p:spPr>
      </p:sp>
      <p:sp>
        <p:nvSpPr>
          <p:cNvPr id="156676" name="Notes Placeholder 2"/>
          <p:cNvSpPr>
            <a:spLocks noGrp="1"/>
          </p:cNvSpPr>
          <p:nvPr>
            <p:ph type="body" idx="1"/>
          </p:nvPr>
        </p:nvSpPr>
        <p:spPr>
          <a:xfrm>
            <a:off x="701359" y="4416108"/>
            <a:ext cx="5607684" cy="4182427"/>
          </a:xfrm>
          <a:noFill/>
          <a:ln/>
        </p:spPr>
        <p:txBody>
          <a:bodyPr lIns="91558" tIns="45780" rIns="91558" bIns="45780"/>
          <a:lstStyle/>
          <a:p>
            <a:endParaRPr lang="en-US" smtClean="0"/>
          </a:p>
        </p:txBody>
      </p:sp>
    </p:spTree>
    <p:extLst>
      <p:ext uri="{BB962C8B-B14F-4D97-AF65-F5344CB8AC3E}">
        <p14:creationId xmlns:p14="http://schemas.microsoft.com/office/powerpoint/2010/main" val="22447830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3"/>
          <p:cNvSpPr>
            <a:spLocks noGrp="1" noChangeArrowheads="1"/>
          </p:cNvSpPr>
          <p:nvPr>
            <p:ph type="sldNum" sz="quarter" idx="5"/>
          </p:nvPr>
        </p:nvSpPr>
        <p:spPr>
          <a:noFill/>
        </p:spPr>
        <p:txBody>
          <a:bodyPr/>
          <a:lstStyle/>
          <a:p>
            <a:fld id="{8D6FE247-8FB8-4A8E-B819-95A3D9F88231}" type="slidenum">
              <a:rPr lang="en-US" smtClean="0"/>
              <a:pPr/>
              <a:t>45</a:t>
            </a:fld>
            <a:endParaRPr lang="en-US" smtClean="0"/>
          </a:p>
        </p:txBody>
      </p:sp>
      <p:sp>
        <p:nvSpPr>
          <p:cNvPr id="174083" name="Slide Image Placeholder 1"/>
          <p:cNvSpPr>
            <a:spLocks noGrp="1" noRot="1" noChangeAspect="1" noTextEdit="1"/>
          </p:cNvSpPr>
          <p:nvPr>
            <p:ph type="sldImg"/>
          </p:nvPr>
        </p:nvSpPr>
        <p:spPr>
          <a:xfrm>
            <a:off x="1181100" y="698500"/>
            <a:ext cx="4648200" cy="3486150"/>
          </a:xfrm>
          <a:ln w="12700"/>
        </p:spPr>
      </p:sp>
      <p:sp>
        <p:nvSpPr>
          <p:cNvPr id="174084" name="Notes Placeholder 2"/>
          <p:cNvSpPr>
            <a:spLocks noGrp="1"/>
          </p:cNvSpPr>
          <p:nvPr>
            <p:ph type="body" idx="1"/>
          </p:nvPr>
        </p:nvSpPr>
        <p:spPr>
          <a:xfrm>
            <a:off x="701359" y="4416108"/>
            <a:ext cx="5607684" cy="4182427"/>
          </a:xfrm>
          <a:noFill/>
          <a:ln/>
        </p:spPr>
        <p:txBody>
          <a:bodyPr lIns="91567" tIns="45784" rIns="91567" bIns="45784"/>
          <a:lstStyle/>
          <a:p>
            <a:pPr marL="0" indent="0"/>
            <a:endParaRPr lang="en-US" smtClean="0"/>
          </a:p>
        </p:txBody>
      </p:sp>
    </p:spTree>
    <p:extLst>
      <p:ext uri="{BB962C8B-B14F-4D97-AF65-F5344CB8AC3E}">
        <p14:creationId xmlns:p14="http://schemas.microsoft.com/office/powerpoint/2010/main" val="4225817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3"/>
          <p:cNvSpPr>
            <a:spLocks noGrp="1" noChangeArrowheads="1"/>
          </p:cNvSpPr>
          <p:nvPr>
            <p:ph type="sldNum" sz="quarter" idx="5"/>
          </p:nvPr>
        </p:nvSpPr>
        <p:spPr>
          <a:noFill/>
        </p:spPr>
        <p:txBody>
          <a:bodyPr/>
          <a:lstStyle/>
          <a:p>
            <a:fld id="{1EF18620-DA03-40A9-A82C-8BB2C13EC424}" type="slidenum">
              <a:rPr lang="en-US" smtClean="0"/>
              <a:pPr/>
              <a:t>46</a:t>
            </a:fld>
            <a:endParaRPr lang="en-US" smtClean="0"/>
          </a:p>
        </p:txBody>
      </p:sp>
      <p:sp>
        <p:nvSpPr>
          <p:cNvPr id="175107" name="Slide Image Placeholder 1"/>
          <p:cNvSpPr>
            <a:spLocks noGrp="1" noRot="1" noChangeAspect="1" noTextEdit="1"/>
          </p:cNvSpPr>
          <p:nvPr>
            <p:ph type="sldImg"/>
          </p:nvPr>
        </p:nvSpPr>
        <p:spPr>
          <a:xfrm>
            <a:off x="1181100" y="698500"/>
            <a:ext cx="4648200" cy="3486150"/>
          </a:xfrm>
          <a:ln w="12700"/>
        </p:spPr>
      </p:sp>
      <p:sp>
        <p:nvSpPr>
          <p:cNvPr id="175108" name="Notes Placeholder 2"/>
          <p:cNvSpPr>
            <a:spLocks noGrp="1"/>
          </p:cNvSpPr>
          <p:nvPr>
            <p:ph type="body" idx="1"/>
          </p:nvPr>
        </p:nvSpPr>
        <p:spPr>
          <a:xfrm>
            <a:off x="701359" y="4416108"/>
            <a:ext cx="5607684" cy="4182427"/>
          </a:xfrm>
          <a:noFill/>
          <a:ln/>
        </p:spPr>
        <p:txBody>
          <a:bodyPr lIns="91567" tIns="45784" rIns="91567" bIns="45784"/>
          <a:lstStyle/>
          <a:p>
            <a:pPr marL="0" indent="0"/>
            <a:endParaRPr lang="en-US" dirty="0" smtClean="0"/>
          </a:p>
        </p:txBody>
      </p:sp>
    </p:spTree>
    <p:extLst>
      <p:ext uri="{BB962C8B-B14F-4D97-AF65-F5344CB8AC3E}">
        <p14:creationId xmlns:p14="http://schemas.microsoft.com/office/powerpoint/2010/main" val="11396613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noGrp="1" noChangeArrowheads="1"/>
          </p:cNvSpPr>
          <p:nvPr>
            <p:ph type="sldNum" sz="quarter" idx="5"/>
          </p:nvPr>
        </p:nvSpPr>
        <p:spPr>
          <a:xfrm>
            <a:off x="3148013" y="9034463"/>
            <a:ext cx="704850" cy="247650"/>
          </a:xfrm>
        </p:spPr>
        <p:txBody>
          <a:bodyPr/>
          <a:lstStyle/>
          <a:p>
            <a:pPr>
              <a:defRPr/>
            </a:pPr>
            <a:fld id="{922E83D1-EE4F-414B-BA5F-15D01CA178D1}" type="slidenum">
              <a:rPr lang="en-US" smtClean="0"/>
              <a:pPr>
                <a:defRPr/>
              </a:pPr>
              <a:t>47</a:t>
            </a:fld>
            <a:endParaRPr lang="en-US" smtClean="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840378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3"/>
          <p:cNvSpPr>
            <a:spLocks noGrp="1" noChangeArrowheads="1"/>
          </p:cNvSpPr>
          <p:nvPr>
            <p:ph type="sldNum" sz="quarter" idx="5"/>
          </p:nvPr>
        </p:nvSpPr>
        <p:spPr>
          <a:noFill/>
        </p:spPr>
        <p:txBody>
          <a:bodyPr/>
          <a:lstStyle/>
          <a:p>
            <a:fld id="{AEAA0B20-AE0D-43AC-A81C-9DE34FD40019}" type="slidenum">
              <a:rPr lang="en-US" smtClean="0"/>
              <a:pPr/>
              <a:t>49</a:t>
            </a:fld>
            <a:endParaRPr lang="en-US" smtClean="0"/>
          </a:p>
        </p:txBody>
      </p:sp>
      <p:sp>
        <p:nvSpPr>
          <p:cNvPr id="158723" name="Slide Image Placeholder 1"/>
          <p:cNvSpPr>
            <a:spLocks noGrp="1" noRot="1" noChangeAspect="1" noTextEdit="1"/>
          </p:cNvSpPr>
          <p:nvPr>
            <p:ph type="sldImg"/>
          </p:nvPr>
        </p:nvSpPr>
        <p:spPr>
          <a:xfrm>
            <a:off x="1181100" y="698500"/>
            <a:ext cx="4648200" cy="3486150"/>
          </a:xfrm>
          <a:ln w="12700"/>
        </p:spPr>
      </p:sp>
      <p:sp>
        <p:nvSpPr>
          <p:cNvPr id="158724" name="Notes Placeholder 2"/>
          <p:cNvSpPr>
            <a:spLocks noGrp="1"/>
          </p:cNvSpPr>
          <p:nvPr>
            <p:ph type="body" idx="1"/>
          </p:nvPr>
        </p:nvSpPr>
        <p:spPr>
          <a:xfrm>
            <a:off x="701359" y="4416108"/>
            <a:ext cx="5607684" cy="4182427"/>
          </a:xfrm>
          <a:noFill/>
          <a:ln/>
        </p:spPr>
        <p:txBody>
          <a:bodyPr lIns="91567" tIns="45784" rIns="91567" bIns="45784"/>
          <a:lstStyle/>
          <a:p>
            <a:pPr marL="0" indent="0"/>
            <a:endParaRPr lang="en-US" smtClean="0"/>
          </a:p>
        </p:txBody>
      </p:sp>
    </p:spTree>
    <p:extLst>
      <p:ext uri="{BB962C8B-B14F-4D97-AF65-F5344CB8AC3E}">
        <p14:creationId xmlns:p14="http://schemas.microsoft.com/office/powerpoint/2010/main" val="5401607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a:xfrm>
            <a:off x="3148013" y="9034463"/>
            <a:ext cx="704850" cy="247650"/>
          </a:xfrm>
        </p:spPr>
        <p:txBody>
          <a:bodyPr/>
          <a:lstStyle/>
          <a:p>
            <a:pPr>
              <a:defRPr/>
            </a:pPr>
            <a:fld id="{B70BCC09-4ABA-4E3E-8ED2-5282800C71F0}" type="slidenum">
              <a:rPr lang="en-US" smtClean="0"/>
              <a:pPr>
                <a:defRPr/>
              </a:pPr>
              <a:t>51</a:t>
            </a:fld>
            <a:endParaRPr lang="en-US"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409837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52</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12728011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p:spPr>
        <p:txBody>
          <a:bodyPr/>
          <a:lstStyle/>
          <a:p>
            <a:r>
              <a:rPr lang="en-US" sz="2400" smtClean="0"/>
              <a:t>Typically, builders build smaller houses in recessions, to help make them more affordable</a:t>
            </a:r>
          </a:p>
          <a:p>
            <a:pPr lvl="1"/>
            <a:r>
              <a:rPr lang="en-US" sz="2400" smtClean="0"/>
              <a:t>True again in 2009-2010</a:t>
            </a:r>
          </a:p>
          <a:p>
            <a:r>
              <a:rPr lang="en-US" sz="2400" smtClean="0"/>
              <a:t>This means lower insurable values in new homes =&gt; lower exposure growth</a:t>
            </a:r>
          </a:p>
        </p:txBody>
      </p:sp>
      <p:sp>
        <p:nvSpPr>
          <p:cNvPr id="162820" name="Slide Number Placeholder 3"/>
          <p:cNvSpPr txBox="1">
            <a:spLocks noGrp="1"/>
          </p:cNvSpPr>
          <p:nvPr/>
        </p:nvSpPr>
        <p:spPr bwMode="auto">
          <a:xfrm>
            <a:off x="3097441" y="9046822"/>
            <a:ext cx="690055" cy="247989"/>
          </a:xfrm>
          <a:prstGeom prst="rect">
            <a:avLst/>
          </a:prstGeom>
          <a:noFill/>
          <a:ln w="9525">
            <a:noFill/>
            <a:miter lim="800000"/>
            <a:headEnd/>
            <a:tailEnd/>
          </a:ln>
        </p:spPr>
        <p:txBody>
          <a:bodyPr lIns="45956" tIns="46569" rIns="45956" bIns="46569" anchor="b">
            <a:spAutoFit/>
          </a:bodyPr>
          <a:lstStyle/>
          <a:p>
            <a:pPr algn="ctr" defTabSz="930275"/>
            <a:fld id="{A28FB7F7-9FC7-4976-9851-9E3D374EF0A2}" type="slidenum">
              <a:rPr lang="en-US" sz="1000"/>
              <a:pPr algn="ctr" defTabSz="930275"/>
              <a:t>53</a:t>
            </a:fld>
            <a:endParaRPr lang="en-US" sz="1000"/>
          </a:p>
        </p:txBody>
      </p:sp>
    </p:spTree>
    <p:extLst>
      <p:ext uri="{BB962C8B-B14F-4D97-AF65-F5344CB8AC3E}">
        <p14:creationId xmlns:p14="http://schemas.microsoft.com/office/powerpoint/2010/main" val="3250551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3"/>
          <p:cNvSpPr>
            <a:spLocks noGrp="1" noChangeArrowheads="1"/>
          </p:cNvSpPr>
          <p:nvPr>
            <p:ph type="sldNum" sz="quarter" idx="5"/>
          </p:nvPr>
        </p:nvSpPr>
        <p:spPr>
          <a:noFill/>
        </p:spPr>
        <p:txBody>
          <a:bodyPr/>
          <a:lstStyle/>
          <a:p>
            <a:fld id="{E5CF3DC5-9D80-49B2-8931-DE4031AA81CF}" type="slidenum">
              <a:rPr lang="en-US" smtClean="0"/>
              <a:pPr/>
              <a:t>5</a:t>
            </a:fld>
            <a:endParaRPr lang="en-US" smtClean="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27108844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3097441" y="9045232"/>
            <a:ext cx="690055" cy="249579"/>
          </a:xfrm>
          <a:prstGeom prst="rect">
            <a:avLst/>
          </a:prstGeom>
          <a:noFill/>
          <a:ln w="9525">
            <a:noFill/>
            <a:miter lim="800000"/>
            <a:headEnd/>
            <a:tailEnd/>
          </a:ln>
        </p:spPr>
        <p:txBody>
          <a:bodyPr lIns="45956" tIns="46569" rIns="45956" bIns="46569" anchor="b">
            <a:spAutoFit/>
          </a:bodyPr>
          <a:lstStyle/>
          <a:p>
            <a:pPr algn="ctr" defTabSz="931863"/>
            <a:fld id="{1F599288-EA79-4F38-AE46-BA537374888B}" type="slidenum">
              <a:rPr lang="en-US" sz="1000"/>
              <a:pPr algn="ctr" defTabSz="931863"/>
              <a:t>54</a:t>
            </a:fld>
            <a:endParaRPr lang="en-US" sz="100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4713806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p:cNvSpPr>
            <a:spLocks noGrp="1" noChangeArrowheads="1"/>
          </p:cNvSpPr>
          <p:nvPr>
            <p:ph type="sldNum" sz="quarter" idx="5"/>
          </p:nvPr>
        </p:nvSpPr>
        <p:spPr>
          <a:xfrm>
            <a:off x="3153726" y="9046678"/>
            <a:ext cx="706129" cy="248133"/>
          </a:xfrm>
          <a:noFill/>
        </p:spPr>
        <p:txBody>
          <a:bodyPr/>
          <a:lstStyle/>
          <a:p>
            <a:pPr defTabSz="930301"/>
            <a:fld id="{FFF15467-B734-4D13-B337-6BBFA5D46509}" type="slidenum">
              <a:rPr lang="en-US" smtClean="0">
                <a:latin typeface="Arial" pitchFamily="34" charset="0"/>
              </a:rPr>
              <a:pPr defTabSz="930301"/>
              <a:t>55</a:t>
            </a:fld>
            <a:endParaRPr lang="en-US" dirty="0" smtClean="0">
              <a:latin typeface="Arial" pitchFamily="34"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183567382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47C89156-2F8B-41D7-B79C-F708654623FD}" type="slidenum">
              <a:rPr lang="en-US" sz="1000"/>
              <a:pPr algn="ctr" defTabSz="931863"/>
              <a:t>56</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6130" tIns="46130" rIns="46130" bIns="46130"/>
          <a:lstStyle/>
          <a:p>
            <a:endParaRPr lang="en-US" smtClean="0"/>
          </a:p>
        </p:txBody>
      </p:sp>
    </p:spTree>
    <p:extLst>
      <p:ext uri="{BB962C8B-B14F-4D97-AF65-F5344CB8AC3E}">
        <p14:creationId xmlns:p14="http://schemas.microsoft.com/office/powerpoint/2010/main" val="207552103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57</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extLst>
      <p:ext uri="{BB962C8B-B14F-4D97-AF65-F5344CB8AC3E}">
        <p14:creationId xmlns:p14="http://schemas.microsoft.com/office/powerpoint/2010/main" val="19720404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58</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extLst>
      <p:ext uri="{BB962C8B-B14F-4D97-AF65-F5344CB8AC3E}">
        <p14:creationId xmlns:p14="http://schemas.microsoft.com/office/powerpoint/2010/main" val="21201569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59</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4473314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60</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0989189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3"/>
          <p:cNvSpPr>
            <a:spLocks noGrp="1" noChangeArrowheads="1"/>
          </p:cNvSpPr>
          <p:nvPr>
            <p:ph type="sldNum" sz="quarter" idx="5"/>
          </p:nvPr>
        </p:nvSpPr>
        <p:spPr>
          <a:noFill/>
        </p:spPr>
        <p:txBody>
          <a:bodyPr/>
          <a:lstStyle/>
          <a:p>
            <a:fld id="{DFAE48C8-4C0E-4121-B49D-8A4ED1444B03}" type="slidenum">
              <a:rPr lang="en-US" smtClean="0"/>
              <a:pPr/>
              <a:t>61</a:t>
            </a:fld>
            <a:endParaRPr lang="en-US"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0233850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3"/>
          <p:cNvSpPr>
            <a:spLocks noGrp="1" noChangeArrowheads="1"/>
          </p:cNvSpPr>
          <p:nvPr>
            <p:ph type="sldNum" sz="quarter" idx="5"/>
          </p:nvPr>
        </p:nvSpPr>
        <p:spPr>
          <a:xfrm>
            <a:off x="3095880" y="9046678"/>
            <a:ext cx="693177" cy="248133"/>
          </a:xfrm>
          <a:noFill/>
        </p:spPr>
        <p:txBody>
          <a:bodyPr/>
          <a:lstStyle/>
          <a:p>
            <a:fld id="{FEC3857E-DCBC-4731-A75E-A1590B57B44A}" type="slidenum">
              <a:rPr lang="en-US" smtClean="0">
                <a:solidFill>
                  <a:srgbClr val="000000"/>
                </a:solidFill>
              </a:rPr>
              <a:pPr/>
              <a:t>63</a:t>
            </a:fld>
            <a:endParaRPr lang="en-US" smtClean="0">
              <a:solidFill>
                <a:srgbClr val="000000"/>
              </a:solidFill>
            </a:endParaRPr>
          </a:p>
        </p:txBody>
      </p:sp>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187731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3"/>
          <p:cNvSpPr>
            <a:spLocks noGrp="1" noChangeArrowheads="1"/>
          </p:cNvSpPr>
          <p:nvPr>
            <p:ph type="sldNum" sz="quarter" idx="5"/>
          </p:nvPr>
        </p:nvSpPr>
        <p:spPr>
          <a:noFill/>
        </p:spPr>
        <p:txBody>
          <a:bodyPr/>
          <a:lstStyle/>
          <a:p>
            <a:fld id="{DFAE48C8-4C0E-4121-B49D-8A4ED1444B03}" type="slidenum">
              <a:rPr lang="en-US" smtClean="0"/>
              <a:pPr/>
              <a:t>64</a:t>
            </a:fld>
            <a:endParaRPr lang="en-US"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85568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a:spLocks noGrp="1" noChangeArrowheads="1"/>
          </p:cNvSpPr>
          <p:nvPr>
            <p:ph type="sldNum" sz="quarter" idx="5"/>
          </p:nvPr>
        </p:nvSpPr>
        <p:spPr>
          <a:noFill/>
        </p:spPr>
        <p:txBody>
          <a:bodyPr/>
          <a:lstStyle/>
          <a:p>
            <a:fld id="{C577A771-F876-4171-95F0-B7487A835CDC}" type="slidenum">
              <a:rPr lang="en-US" smtClean="0"/>
              <a:pPr/>
              <a:t>6</a:t>
            </a:fld>
            <a:endParaRPr lang="en-US"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0376532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3"/>
          <p:cNvSpPr txBox="1">
            <a:spLocks noGrp="1" noChangeArrowheads="1"/>
          </p:cNvSpPr>
          <p:nvPr/>
        </p:nvSpPr>
        <p:spPr bwMode="auto">
          <a:xfrm>
            <a:off x="3153726" y="9046875"/>
            <a:ext cx="706129" cy="247936"/>
          </a:xfrm>
          <a:prstGeom prst="rect">
            <a:avLst/>
          </a:prstGeom>
          <a:noFill/>
          <a:ln w="9525">
            <a:noFill/>
            <a:miter lim="800000"/>
            <a:headEnd/>
            <a:tailEnd/>
          </a:ln>
        </p:spPr>
        <p:txBody>
          <a:bodyPr lIns="45956" tIns="46569" rIns="45956" bIns="46569" anchor="b">
            <a:spAutoFit/>
          </a:bodyPr>
          <a:lstStyle/>
          <a:p>
            <a:pPr algn="ctr" defTabSz="931670"/>
            <a:fld id="{3B6C5B65-9C03-44F4-8804-6FE0FAB3897F}" type="slidenum">
              <a:rPr lang="en-US" sz="1000"/>
              <a:pPr algn="ctr" defTabSz="931670"/>
              <a:t>65</a:t>
            </a:fld>
            <a:endParaRPr lang="en-US" sz="1000"/>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5626752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3"/>
          <p:cNvSpPr txBox="1">
            <a:spLocks noGrp="1" noChangeArrowheads="1"/>
          </p:cNvSpPr>
          <p:nvPr/>
        </p:nvSpPr>
        <p:spPr bwMode="auto">
          <a:xfrm>
            <a:off x="3153726" y="9046875"/>
            <a:ext cx="706129" cy="247936"/>
          </a:xfrm>
          <a:prstGeom prst="rect">
            <a:avLst/>
          </a:prstGeom>
          <a:noFill/>
          <a:ln w="9525">
            <a:noFill/>
            <a:miter lim="800000"/>
            <a:headEnd/>
            <a:tailEnd/>
          </a:ln>
        </p:spPr>
        <p:txBody>
          <a:bodyPr lIns="45956" tIns="46569" rIns="45956" bIns="46569" anchor="b">
            <a:spAutoFit/>
          </a:bodyPr>
          <a:lstStyle/>
          <a:p>
            <a:pPr algn="ctr" defTabSz="931670"/>
            <a:fld id="{3B6C5B65-9C03-44F4-8804-6FE0FAB3897F}" type="slidenum">
              <a:rPr lang="en-US" sz="1000"/>
              <a:pPr algn="ctr" defTabSz="931670"/>
              <a:t>66</a:t>
            </a:fld>
            <a:endParaRPr lang="en-US" sz="1000"/>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6329713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3"/>
          <p:cNvSpPr txBox="1">
            <a:spLocks noGrp="1" noChangeArrowheads="1"/>
          </p:cNvSpPr>
          <p:nvPr/>
        </p:nvSpPr>
        <p:spPr bwMode="auto">
          <a:xfrm>
            <a:off x="3153726" y="9046875"/>
            <a:ext cx="706129" cy="247936"/>
          </a:xfrm>
          <a:prstGeom prst="rect">
            <a:avLst/>
          </a:prstGeom>
          <a:noFill/>
          <a:ln w="9525">
            <a:noFill/>
            <a:miter lim="800000"/>
            <a:headEnd/>
            <a:tailEnd/>
          </a:ln>
        </p:spPr>
        <p:txBody>
          <a:bodyPr lIns="45956" tIns="46569" rIns="45956" bIns="46569" anchor="b">
            <a:spAutoFit/>
          </a:bodyPr>
          <a:lstStyle/>
          <a:p>
            <a:pPr algn="ctr" defTabSz="931670"/>
            <a:fld id="{3B6C5B65-9C03-44F4-8804-6FE0FAB3897F}" type="slidenum">
              <a:rPr lang="en-US" sz="1000"/>
              <a:pPr algn="ctr" defTabSz="931670"/>
              <a:t>67</a:t>
            </a:fld>
            <a:endParaRPr lang="en-US" sz="1000"/>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4292539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3"/>
          <p:cNvSpPr txBox="1">
            <a:spLocks noGrp="1" noChangeArrowheads="1"/>
          </p:cNvSpPr>
          <p:nvPr/>
        </p:nvSpPr>
        <p:spPr bwMode="auto">
          <a:xfrm>
            <a:off x="3153726" y="9046875"/>
            <a:ext cx="706129" cy="247936"/>
          </a:xfrm>
          <a:prstGeom prst="rect">
            <a:avLst/>
          </a:prstGeom>
          <a:noFill/>
          <a:ln w="9525">
            <a:noFill/>
            <a:miter lim="800000"/>
            <a:headEnd/>
            <a:tailEnd/>
          </a:ln>
        </p:spPr>
        <p:txBody>
          <a:bodyPr lIns="45956" tIns="46569" rIns="45956" bIns="46569" anchor="b">
            <a:spAutoFit/>
          </a:bodyPr>
          <a:lstStyle/>
          <a:p>
            <a:pPr algn="ctr" defTabSz="931670"/>
            <a:fld id="{3B6C5B65-9C03-44F4-8804-6FE0FAB3897F}" type="slidenum">
              <a:rPr lang="en-US" sz="1000"/>
              <a:pPr algn="ctr" defTabSz="931670"/>
              <a:t>68</a:t>
            </a:fld>
            <a:endParaRPr lang="en-US" sz="1000"/>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0413534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3"/>
          <p:cNvSpPr>
            <a:spLocks noGrp="1" noChangeArrowheads="1"/>
          </p:cNvSpPr>
          <p:nvPr>
            <p:ph type="sldNum" sz="quarter" idx="5"/>
          </p:nvPr>
        </p:nvSpPr>
        <p:spPr>
          <a:noFill/>
        </p:spPr>
        <p:txBody>
          <a:bodyPr/>
          <a:lstStyle/>
          <a:p>
            <a:fld id="{8D6FE247-8FB8-4A8E-B819-95A3D9F88231}" type="slidenum">
              <a:rPr lang="en-US" smtClean="0"/>
              <a:pPr/>
              <a:t>69</a:t>
            </a:fld>
            <a:endParaRPr lang="en-US" smtClean="0"/>
          </a:p>
        </p:txBody>
      </p:sp>
      <p:sp>
        <p:nvSpPr>
          <p:cNvPr id="174083" name="Slide Image Placeholder 1"/>
          <p:cNvSpPr>
            <a:spLocks noGrp="1" noRot="1" noChangeAspect="1" noTextEdit="1"/>
          </p:cNvSpPr>
          <p:nvPr>
            <p:ph type="sldImg"/>
          </p:nvPr>
        </p:nvSpPr>
        <p:spPr>
          <a:xfrm>
            <a:off x="1181100" y="698500"/>
            <a:ext cx="4648200" cy="3486150"/>
          </a:xfrm>
          <a:ln w="12700"/>
        </p:spPr>
      </p:sp>
      <p:sp>
        <p:nvSpPr>
          <p:cNvPr id="174084" name="Notes Placeholder 2"/>
          <p:cNvSpPr>
            <a:spLocks noGrp="1"/>
          </p:cNvSpPr>
          <p:nvPr>
            <p:ph type="body" idx="1"/>
          </p:nvPr>
        </p:nvSpPr>
        <p:spPr>
          <a:xfrm>
            <a:off x="701359" y="4416108"/>
            <a:ext cx="5607684" cy="4182427"/>
          </a:xfrm>
          <a:noFill/>
          <a:ln/>
        </p:spPr>
        <p:txBody>
          <a:bodyPr lIns="91567" tIns="45784" rIns="91567" bIns="45784"/>
          <a:lstStyle/>
          <a:p>
            <a:pPr marL="0" indent="0"/>
            <a:endParaRPr lang="en-US" smtClean="0"/>
          </a:p>
        </p:txBody>
      </p:sp>
    </p:spTree>
    <p:extLst>
      <p:ext uri="{BB962C8B-B14F-4D97-AF65-F5344CB8AC3E}">
        <p14:creationId xmlns:p14="http://schemas.microsoft.com/office/powerpoint/2010/main" val="24051440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3"/>
          <p:cNvSpPr>
            <a:spLocks noGrp="1" noChangeArrowheads="1"/>
          </p:cNvSpPr>
          <p:nvPr>
            <p:ph type="sldNum" sz="quarter" idx="5"/>
          </p:nvPr>
        </p:nvSpPr>
        <p:spPr>
          <a:noFill/>
        </p:spPr>
        <p:txBody>
          <a:bodyPr/>
          <a:lstStyle/>
          <a:p>
            <a:fld id="{1EF18620-DA03-40A9-A82C-8BB2C13EC424}" type="slidenum">
              <a:rPr lang="en-US" smtClean="0"/>
              <a:pPr/>
              <a:t>70</a:t>
            </a:fld>
            <a:endParaRPr lang="en-US" smtClean="0"/>
          </a:p>
        </p:txBody>
      </p:sp>
      <p:sp>
        <p:nvSpPr>
          <p:cNvPr id="175107" name="Slide Image Placeholder 1"/>
          <p:cNvSpPr>
            <a:spLocks noGrp="1" noRot="1" noChangeAspect="1" noTextEdit="1"/>
          </p:cNvSpPr>
          <p:nvPr>
            <p:ph type="sldImg"/>
          </p:nvPr>
        </p:nvSpPr>
        <p:spPr>
          <a:xfrm>
            <a:off x="1181100" y="698500"/>
            <a:ext cx="4648200" cy="3486150"/>
          </a:xfrm>
          <a:ln w="12700"/>
        </p:spPr>
      </p:sp>
      <p:sp>
        <p:nvSpPr>
          <p:cNvPr id="175108" name="Notes Placeholder 2"/>
          <p:cNvSpPr>
            <a:spLocks noGrp="1"/>
          </p:cNvSpPr>
          <p:nvPr>
            <p:ph type="body" idx="1"/>
          </p:nvPr>
        </p:nvSpPr>
        <p:spPr>
          <a:xfrm>
            <a:off x="701359" y="4416108"/>
            <a:ext cx="5607684" cy="4182427"/>
          </a:xfrm>
          <a:noFill/>
          <a:ln/>
        </p:spPr>
        <p:txBody>
          <a:bodyPr lIns="91567" tIns="45784" rIns="91567" bIns="45784"/>
          <a:lstStyle/>
          <a:p>
            <a:pPr marL="0" indent="0"/>
            <a:endParaRPr lang="en-US" dirty="0" smtClean="0"/>
          </a:p>
        </p:txBody>
      </p:sp>
    </p:spTree>
    <p:extLst>
      <p:ext uri="{BB962C8B-B14F-4D97-AF65-F5344CB8AC3E}">
        <p14:creationId xmlns:p14="http://schemas.microsoft.com/office/powerpoint/2010/main" val="1753452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3"/>
          <p:cNvSpPr>
            <a:spLocks noGrp="1" noChangeArrowheads="1"/>
          </p:cNvSpPr>
          <p:nvPr>
            <p:ph type="sldNum" sz="quarter" idx="5"/>
          </p:nvPr>
        </p:nvSpPr>
        <p:spPr>
          <a:noFill/>
        </p:spPr>
        <p:txBody>
          <a:bodyPr/>
          <a:lstStyle/>
          <a:p>
            <a:fld id="{2F11D5ED-2BE5-4851-80EC-B60A341DEE97}" type="slidenum">
              <a:rPr lang="en-US" smtClean="0"/>
              <a:pPr/>
              <a:t>71</a:t>
            </a:fld>
            <a:endParaRPr lang="en-US" smtClean="0"/>
          </a:p>
        </p:txBody>
      </p:sp>
      <p:sp>
        <p:nvSpPr>
          <p:cNvPr id="176131" name="Slide Image Placeholder 1"/>
          <p:cNvSpPr>
            <a:spLocks noGrp="1" noRot="1" noChangeAspect="1" noTextEdit="1"/>
          </p:cNvSpPr>
          <p:nvPr>
            <p:ph type="sldImg"/>
          </p:nvPr>
        </p:nvSpPr>
        <p:spPr>
          <a:xfrm>
            <a:off x="1181100" y="698500"/>
            <a:ext cx="4648200" cy="3486150"/>
          </a:xfrm>
          <a:ln w="12700"/>
        </p:spPr>
      </p:sp>
      <p:sp>
        <p:nvSpPr>
          <p:cNvPr id="176132" name="Notes Placeholder 2"/>
          <p:cNvSpPr>
            <a:spLocks noGrp="1"/>
          </p:cNvSpPr>
          <p:nvPr>
            <p:ph type="body" idx="1"/>
          </p:nvPr>
        </p:nvSpPr>
        <p:spPr>
          <a:xfrm>
            <a:off x="701359" y="4416108"/>
            <a:ext cx="5607684" cy="4182427"/>
          </a:xfrm>
          <a:noFill/>
          <a:ln/>
        </p:spPr>
        <p:txBody>
          <a:bodyPr lIns="91567" tIns="45784" rIns="91567" bIns="45784"/>
          <a:lstStyle/>
          <a:p>
            <a:pPr marL="0" indent="0"/>
            <a:endParaRPr lang="en-US" smtClean="0"/>
          </a:p>
        </p:txBody>
      </p:sp>
    </p:spTree>
    <p:extLst>
      <p:ext uri="{BB962C8B-B14F-4D97-AF65-F5344CB8AC3E}">
        <p14:creationId xmlns:p14="http://schemas.microsoft.com/office/powerpoint/2010/main" val="60515236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a:noFill/>
        </p:spPr>
        <p:txBody>
          <a:bodyPr/>
          <a:lstStyle/>
          <a:p>
            <a:fld id="{327CA15C-4A59-4AE4-BE8E-FF1D83C2F0B0}" type="slidenum">
              <a:rPr lang="en-US" smtClean="0"/>
              <a:pPr/>
              <a:t>72</a:t>
            </a:fld>
            <a:endParaRPr lang="en-US" smtClean="0"/>
          </a:p>
        </p:txBody>
      </p:sp>
      <p:sp>
        <p:nvSpPr>
          <p:cNvPr id="177155" name="Slide Image Placeholder 1"/>
          <p:cNvSpPr>
            <a:spLocks noGrp="1" noRot="1" noChangeAspect="1" noTextEdit="1"/>
          </p:cNvSpPr>
          <p:nvPr>
            <p:ph type="sldImg"/>
          </p:nvPr>
        </p:nvSpPr>
        <p:spPr>
          <a:xfrm>
            <a:off x="1181100" y="698500"/>
            <a:ext cx="4648200" cy="3486150"/>
          </a:xfrm>
          <a:ln w="12700"/>
        </p:spPr>
      </p:sp>
      <p:sp>
        <p:nvSpPr>
          <p:cNvPr id="177156" name="Notes Placeholder 2"/>
          <p:cNvSpPr>
            <a:spLocks noGrp="1"/>
          </p:cNvSpPr>
          <p:nvPr>
            <p:ph type="body" idx="1"/>
          </p:nvPr>
        </p:nvSpPr>
        <p:spPr>
          <a:xfrm>
            <a:off x="701359" y="4416108"/>
            <a:ext cx="5607684" cy="4182427"/>
          </a:xfrm>
          <a:noFill/>
          <a:ln/>
        </p:spPr>
        <p:txBody>
          <a:bodyPr lIns="91567" tIns="45784" rIns="91567" bIns="45784"/>
          <a:lstStyle/>
          <a:p>
            <a:pPr marL="0" indent="0"/>
            <a:endParaRPr lang="en-US" smtClean="0"/>
          </a:p>
        </p:txBody>
      </p:sp>
    </p:spTree>
    <p:extLst>
      <p:ext uri="{BB962C8B-B14F-4D97-AF65-F5344CB8AC3E}">
        <p14:creationId xmlns:p14="http://schemas.microsoft.com/office/powerpoint/2010/main" val="418070917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73</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2682780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697" name="Rectangle 3"/>
          <p:cNvSpPr txBox="1">
            <a:spLocks noGrp="1" noChangeArrowheads="1"/>
          </p:cNvSpPr>
          <p:nvPr/>
        </p:nvSpPr>
        <p:spPr bwMode="auto">
          <a:xfrm>
            <a:off x="3148652" y="9034803"/>
            <a:ext cx="703573" cy="247312"/>
          </a:xfrm>
          <a:prstGeom prst="rect">
            <a:avLst/>
          </a:prstGeom>
          <a:noFill/>
          <a:ln w="9525">
            <a:noFill/>
            <a:miter lim="800000"/>
            <a:headEnd/>
            <a:tailEnd/>
          </a:ln>
        </p:spPr>
        <p:txBody>
          <a:bodyPr lIns="45909" tIns="46522" rIns="45909" bIns="46522" anchor="b">
            <a:spAutoFit/>
          </a:bodyPr>
          <a:lstStyle/>
          <a:p>
            <a:pPr algn="ctr"/>
            <a:fld id="{ECB28993-AF64-42C9-8474-B3CB83825417}" type="slidenum">
              <a:rPr lang="en-US" sz="1000">
                <a:solidFill>
                  <a:srgbClr val="000000"/>
                </a:solidFill>
                <a:latin typeface="Times New Roman" pitchFamily="18" charset="0"/>
              </a:rPr>
              <a:pPr algn="ctr"/>
              <a:t>74</a:t>
            </a:fld>
            <a:endParaRPr lang="en-US" sz="1000" dirty="0">
              <a:solidFill>
                <a:srgbClr val="000000"/>
              </a:solidFill>
              <a:latin typeface="Times New Roman" pitchFamily="18" charset="0"/>
            </a:endParaRPr>
          </a:p>
        </p:txBody>
      </p:sp>
      <p:sp>
        <p:nvSpPr>
          <p:cNvPr id="1949698" name="Rectangle 2"/>
          <p:cNvSpPr>
            <a:spLocks noGrp="1" noRot="1" noChangeAspect="1" noChangeArrowheads="1" noTextEdit="1"/>
          </p:cNvSpPr>
          <p:nvPr>
            <p:ph type="sldImg"/>
          </p:nvPr>
        </p:nvSpPr>
        <p:spPr>
          <a:ln/>
        </p:spPr>
      </p:sp>
      <p:sp>
        <p:nvSpPr>
          <p:cNvPr id="1949699" name="Rectangle 3"/>
          <p:cNvSpPr>
            <a:spLocks noGrp="1" noChangeArrowheads="1"/>
          </p:cNvSpPr>
          <p:nvPr>
            <p:ph type="body" idx="1"/>
          </p:nvPr>
        </p:nvSpPr>
        <p:spPr>
          <a:noFill/>
          <a:ln/>
        </p:spPr>
        <p:txBody>
          <a:bodyPr/>
          <a:lstStyle/>
          <a:p>
            <a:pPr>
              <a:spcBef>
                <a:spcPct val="0"/>
              </a:spcBef>
            </a:pPr>
            <a:endParaRPr lang="en-US" smtClean="0"/>
          </a:p>
        </p:txBody>
      </p:sp>
    </p:spTree>
    <p:extLst>
      <p:ext uri="{BB962C8B-B14F-4D97-AF65-F5344CB8AC3E}">
        <p14:creationId xmlns:p14="http://schemas.microsoft.com/office/powerpoint/2010/main" val="2745705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a:spLocks noGrp="1" noChangeArrowheads="1"/>
          </p:cNvSpPr>
          <p:nvPr>
            <p:ph type="sldNum" sz="quarter" idx="5"/>
          </p:nvPr>
        </p:nvSpPr>
        <p:spPr>
          <a:noFill/>
        </p:spPr>
        <p:txBody>
          <a:bodyPr/>
          <a:lstStyle/>
          <a:p>
            <a:fld id="{C577A771-F876-4171-95F0-B7487A835CDC}" type="slidenum">
              <a:rPr lang="en-US" smtClean="0"/>
              <a:pPr/>
              <a:t>7</a:t>
            </a:fld>
            <a:endParaRPr lang="en-US"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2868248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3"/>
          <p:cNvSpPr>
            <a:spLocks noGrp="1" noChangeArrowheads="1"/>
          </p:cNvSpPr>
          <p:nvPr>
            <p:ph type="sldNum" sz="quarter" idx="5"/>
          </p:nvPr>
        </p:nvSpPr>
        <p:spPr>
          <a:xfrm>
            <a:off x="3148013" y="9034463"/>
            <a:ext cx="704850" cy="247650"/>
          </a:xfrm>
        </p:spPr>
        <p:txBody>
          <a:bodyPr/>
          <a:lstStyle/>
          <a:p>
            <a:pPr>
              <a:defRPr/>
            </a:pPr>
            <a:fld id="{ECA2118D-97E9-47A6-8843-4A77375CEADF}" type="slidenum">
              <a:rPr lang="en-US" smtClean="0">
                <a:solidFill>
                  <a:srgbClr val="000000"/>
                </a:solidFill>
              </a:rPr>
              <a:pPr>
                <a:defRPr/>
              </a:pPr>
              <a:t>75</a:t>
            </a:fld>
            <a:endParaRPr lang="en-US" smtClean="0">
              <a:solidFill>
                <a:srgbClr val="000000"/>
              </a:solidFill>
            </a:endParaRPr>
          </a:p>
        </p:txBody>
      </p:sp>
      <p:sp>
        <p:nvSpPr>
          <p:cNvPr id="209923" name="Rectangle 4"/>
          <p:cNvSpPr>
            <a:spLocks noGrp="1" noRot="1" noChangeAspect="1" noChangeArrowheads="1" noTextEdit="1"/>
          </p:cNvSpPr>
          <p:nvPr>
            <p:ph type="sldImg"/>
          </p:nvPr>
        </p:nvSpPr>
        <p:spPr>
          <a:ln/>
        </p:spPr>
      </p:sp>
      <p:sp>
        <p:nvSpPr>
          <p:cNvPr id="209924"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4779360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48013" y="9034319"/>
            <a:ext cx="704850" cy="247794"/>
          </a:xfrm>
          <a:noFill/>
        </p:spPr>
        <p:txBody>
          <a:bodyPr/>
          <a:lstStyle/>
          <a:p>
            <a:pPr defTabSz="928763"/>
            <a:fld id="{C2B5FA5F-BEB6-44D3-B00D-B1810101F93B}" type="slidenum">
              <a:rPr lang="en-US">
                <a:solidFill>
                  <a:prstClr val="black"/>
                </a:solidFill>
              </a:rPr>
              <a:pPr defTabSz="928763"/>
              <a:t>76</a:t>
            </a:fld>
            <a:endParaRPr lang="en-US" dirty="0">
              <a:solidFill>
                <a:prstClr val="black"/>
              </a:solidFill>
            </a:endParaRPr>
          </a:p>
        </p:txBody>
      </p:sp>
      <p:sp>
        <p:nvSpPr>
          <p:cNvPr id="6147" name="Slide Image Placeholder 1"/>
          <p:cNvSpPr>
            <a:spLocks noGrp="1" noRot="1" noChangeAspect="1" noTextEdit="1"/>
          </p:cNvSpPr>
          <p:nvPr>
            <p:ph type="sldImg"/>
          </p:nvPr>
        </p:nvSpPr>
        <p:spPr>
          <a:xfrm>
            <a:off x="1177925" y="698500"/>
            <a:ext cx="4641850" cy="3481388"/>
          </a:xfrm>
          <a:ln w="12700"/>
        </p:spPr>
      </p:sp>
      <p:sp>
        <p:nvSpPr>
          <p:cNvPr id="6148" name="Notes Placeholder 2"/>
          <p:cNvSpPr>
            <a:spLocks noGrp="1"/>
          </p:cNvSpPr>
          <p:nvPr>
            <p:ph type="body" idx="1"/>
          </p:nvPr>
        </p:nvSpPr>
        <p:spPr>
          <a:xfrm>
            <a:off x="700404" y="4410392"/>
            <a:ext cx="5596893" cy="4175762"/>
          </a:xfrm>
          <a:noFill/>
          <a:ln/>
        </p:spPr>
        <p:txBody>
          <a:bodyPr lIns="91418" tIns="45710" rIns="91418" bIns="45710"/>
          <a:lstStyle/>
          <a:p>
            <a:endParaRPr lang="en-US" dirty="0" smtClean="0"/>
          </a:p>
        </p:txBody>
      </p:sp>
    </p:spTree>
    <p:extLst>
      <p:ext uri="{BB962C8B-B14F-4D97-AF65-F5344CB8AC3E}">
        <p14:creationId xmlns:p14="http://schemas.microsoft.com/office/powerpoint/2010/main" val="372114143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a:xfrm>
            <a:off x="3148013" y="9034319"/>
            <a:ext cx="704850" cy="247794"/>
          </a:xfrm>
        </p:spPr>
        <p:txBody>
          <a:bodyPr/>
          <a:lstStyle/>
          <a:p>
            <a:pPr>
              <a:defRPr/>
            </a:pPr>
            <a:fld id="{D3B46664-AE7A-4EF7-BFD7-083E2F3E0F65}" type="slidenum">
              <a:rPr lang="en-US" smtClean="0"/>
              <a:pPr>
                <a:defRPr/>
              </a:pPr>
              <a:t>77</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191002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148013" y="9034463"/>
            <a:ext cx="704850" cy="247650"/>
          </a:xfrm>
        </p:spPr>
        <p:txBody>
          <a:bodyPr/>
          <a:lstStyle/>
          <a:p>
            <a:pPr>
              <a:defRPr/>
            </a:pPr>
            <a:fld id="{CD7F88F9-67A0-4DD5-9BC7-F7DE73C9931D}" type="slidenum">
              <a:rPr lang="en-US" smtClean="0"/>
              <a:pPr>
                <a:defRPr/>
              </a:pPr>
              <a:t>78</a:t>
            </a:fld>
            <a:endParaRPr lang="en-US" smtClean="0"/>
          </a:p>
        </p:txBody>
      </p:sp>
      <p:sp>
        <p:nvSpPr>
          <p:cNvPr id="230403" name="Rectangle 2"/>
          <p:cNvSpPr>
            <a:spLocks noGrp="1" noRot="1" noChangeAspect="1" noChangeArrowheads="1" noTextEdit="1"/>
          </p:cNvSpPr>
          <p:nvPr>
            <p:ph type="sldImg"/>
          </p:nvPr>
        </p:nvSpPr>
        <p:spPr>
          <a:ln/>
        </p:spPr>
      </p:sp>
      <p:sp>
        <p:nvSpPr>
          <p:cNvPr id="2304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9151435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148014" y="9034464"/>
            <a:ext cx="704850" cy="247650"/>
          </a:xfrm>
        </p:spPr>
        <p:txBody>
          <a:bodyPr/>
          <a:lstStyle/>
          <a:p>
            <a:pPr>
              <a:defRPr/>
            </a:pPr>
            <a:fld id="{CD8EFDAD-DD28-475D-8809-5E3173A79418}" type="slidenum">
              <a:rPr lang="en-US" smtClean="0"/>
              <a:pPr>
                <a:defRPr/>
              </a:pPr>
              <a:t>79</a:t>
            </a:fld>
            <a:endParaRPr lang="en-US" smtClean="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7299693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148014" y="9034466"/>
            <a:ext cx="704849" cy="247650"/>
          </a:xfrm>
        </p:spPr>
        <p:txBody>
          <a:bodyPr/>
          <a:lstStyle/>
          <a:p>
            <a:pPr>
              <a:defRPr/>
            </a:pPr>
            <a:fld id="{205DA8A8-5777-4FA2-8084-FB24BA0FA918}" type="slidenum">
              <a:rPr lang="en-US" smtClean="0">
                <a:solidFill>
                  <a:srgbClr val="000000"/>
                </a:solidFill>
              </a:rPr>
              <a:pPr>
                <a:defRPr/>
              </a:pPr>
              <a:t>80</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3788086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148015" y="9034465"/>
            <a:ext cx="704850" cy="247650"/>
          </a:xfrm>
        </p:spPr>
        <p:txBody>
          <a:bodyPr/>
          <a:lstStyle/>
          <a:p>
            <a:pPr>
              <a:defRPr/>
            </a:pPr>
            <a:fld id="{935D9A84-BDC2-4CC8-AAC8-58F3C8F9656A}" type="slidenum">
              <a:rPr lang="en-US" smtClean="0"/>
              <a:pPr>
                <a:defRPr/>
              </a:pPr>
              <a:t>81</a:t>
            </a:fld>
            <a:endParaRPr lang="en-US" smtClean="0"/>
          </a:p>
        </p:txBody>
      </p:sp>
      <p:sp>
        <p:nvSpPr>
          <p:cNvPr id="190467" name="Rectangle 4"/>
          <p:cNvSpPr>
            <a:spLocks noGrp="1" noRot="1" noChangeAspect="1" noChangeArrowheads="1" noTextEdit="1"/>
          </p:cNvSpPr>
          <p:nvPr>
            <p:ph type="sldImg"/>
          </p:nvPr>
        </p:nvSpPr>
        <p:spPr>
          <a:ln/>
        </p:spPr>
      </p:sp>
      <p:sp>
        <p:nvSpPr>
          <p:cNvPr id="190468"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25229104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148014" y="9034466"/>
            <a:ext cx="704849" cy="247650"/>
          </a:xfrm>
        </p:spPr>
        <p:txBody>
          <a:bodyPr/>
          <a:lstStyle/>
          <a:p>
            <a:pPr>
              <a:defRPr/>
            </a:pPr>
            <a:fld id="{205DA8A8-5777-4FA2-8084-FB24BA0FA918}" type="slidenum">
              <a:rPr lang="en-US" smtClean="0">
                <a:solidFill>
                  <a:srgbClr val="000000"/>
                </a:solidFill>
              </a:rPr>
              <a:pPr>
                <a:defRPr/>
              </a:pPr>
              <a:t>82</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5240434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noFill/>
        </p:spPr>
        <p:txBody>
          <a:bodyPr/>
          <a:lstStyle/>
          <a:p>
            <a:fld id="{17E88D79-0CC8-4381-91FD-54AB31888A2F}" type="slidenum">
              <a:rPr lang="en-US" smtClean="0"/>
              <a:pPr/>
              <a:t>83</a:t>
            </a:fld>
            <a:endParaRPr lang="en-US" smtClean="0"/>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0927094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noFill/>
        </p:spPr>
        <p:txBody>
          <a:bodyPr/>
          <a:lstStyle/>
          <a:p>
            <a:fld id="{17E88D79-0CC8-4381-91FD-54AB31888A2F}" type="slidenum">
              <a:rPr lang="en-US" smtClean="0"/>
              <a:pPr/>
              <a:t>84</a:t>
            </a:fld>
            <a:endParaRPr lang="en-US" smtClean="0"/>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818372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sldNum" sz="quarter" idx="5"/>
          </p:nvPr>
        </p:nvSpPr>
        <p:spPr>
          <a:xfrm>
            <a:off x="3095881" y="9046823"/>
            <a:ext cx="693177" cy="247989"/>
          </a:xfrm>
        </p:spPr>
        <p:txBody>
          <a:bodyPr/>
          <a:lstStyle/>
          <a:p>
            <a:pPr>
              <a:defRPr/>
            </a:pPr>
            <a:fld id="{CF3FB79A-AC92-4FD0-98B2-884756CB0F38}" type="slidenum">
              <a:rPr lang="en-US" smtClean="0">
                <a:solidFill>
                  <a:srgbClr val="000000"/>
                </a:solidFill>
              </a:rPr>
              <a:pPr>
                <a:defRPr/>
              </a:pPr>
              <a:t>8</a:t>
            </a:fld>
            <a:endParaRPr lang="en-US" smtClean="0">
              <a:solidFill>
                <a:srgbClr val="000000"/>
              </a:solidFill>
            </a:endParaRPr>
          </a:p>
        </p:txBody>
      </p:sp>
      <p:sp>
        <p:nvSpPr>
          <p:cNvPr id="207875" name="Slide Image Placeholder 1"/>
          <p:cNvSpPr>
            <a:spLocks noGrp="1" noRot="1" noChangeAspect="1" noTextEdit="1"/>
          </p:cNvSpPr>
          <p:nvPr>
            <p:ph type="sldImg"/>
          </p:nvPr>
        </p:nvSpPr>
        <p:spPr>
          <a:xfrm>
            <a:off x="1117600" y="698500"/>
            <a:ext cx="4646613" cy="3486150"/>
          </a:xfrm>
          <a:ln w="12700"/>
        </p:spPr>
      </p:sp>
      <p:sp>
        <p:nvSpPr>
          <p:cNvPr id="207876" name="Notes Placeholder 2"/>
          <p:cNvSpPr>
            <a:spLocks noGrp="1"/>
          </p:cNvSpPr>
          <p:nvPr>
            <p:ph type="body" idx="1"/>
          </p:nvPr>
        </p:nvSpPr>
        <p:spPr>
          <a:xfrm>
            <a:off x="688495" y="4416109"/>
            <a:ext cx="5504826"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12940042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a:xfrm>
            <a:off x="3148013" y="9034319"/>
            <a:ext cx="704850" cy="247794"/>
          </a:xfrm>
        </p:spPr>
        <p:txBody>
          <a:bodyPr/>
          <a:lstStyle/>
          <a:p>
            <a:pPr>
              <a:defRPr/>
            </a:pPr>
            <a:fld id="{D3B46664-AE7A-4EF7-BFD7-083E2F3E0F65}" type="slidenum">
              <a:rPr lang="en-US" smtClean="0"/>
              <a:pPr>
                <a:defRPr/>
              </a:pPr>
              <a:t>85</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8318500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noFill/>
        </p:spPr>
        <p:txBody>
          <a:bodyPr/>
          <a:lstStyle/>
          <a:p>
            <a:fld id="{17E88D79-0CC8-4381-91FD-54AB31888A2F}" type="slidenum">
              <a:rPr lang="en-US" smtClean="0"/>
              <a:pPr/>
              <a:t>86</a:t>
            </a:fld>
            <a:endParaRPr lang="en-US" smtClean="0"/>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2612087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xfrm>
            <a:off x="1181100" y="700088"/>
            <a:ext cx="4635500" cy="3478212"/>
          </a:xfrm>
          <a:solidFill>
            <a:srgbClr val="FFFFFF"/>
          </a:solidFill>
          <a:ln/>
        </p:spPr>
      </p:sp>
      <p:sp>
        <p:nvSpPr>
          <p:cNvPr id="198659"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82913626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3"/>
          <p:cNvSpPr>
            <a:spLocks noGrp="1" noChangeArrowheads="1"/>
          </p:cNvSpPr>
          <p:nvPr>
            <p:ph type="sldNum" sz="quarter" idx="5"/>
          </p:nvPr>
        </p:nvSpPr>
        <p:spPr>
          <a:noFill/>
        </p:spPr>
        <p:txBody>
          <a:bodyPr/>
          <a:lstStyle/>
          <a:p>
            <a:fld id="{AEAA0B20-AE0D-43AC-A81C-9DE34FD40019}" type="slidenum">
              <a:rPr lang="en-US" smtClean="0"/>
              <a:pPr/>
              <a:t>89</a:t>
            </a:fld>
            <a:endParaRPr lang="en-US" smtClean="0"/>
          </a:p>
        </p:txBody>
      </p:sp>
      <p:sp>
        <p:nvSpPr>
          <p:cNvPr id="158723" name="Slide Image Placeholder 1"/>
          <p:cNvSpPr>
            <a:spLocks noGrp="1" noRot="1" noChangeAspect="1" noTextEdit="1"/>
          </p:cNvSpPr>
          <p:nvPr>
            <p:ph type="sldImg"/>
          </p:nvPr>
        </p:nvSpPr>
        <p:spPr>
          <a:xfrm>
            <a:off x="1117600" y="698500"/>
            <a:ext cx="4646613" cy="3486150"/>
          </a:xfrm>
          <a:ln w="12700"/>
        </p:spPr>
      </p:sp>
      <p:sp>
        <p:nvSpPr>
          <p:cNvPr id="158724" name="Notes Placeholder 2"/>
          <p:cNvSpPr>
            <a:spLocks noGrp="1"/>
          </p:cNvSpPr>
          <p:nvPr>
            <p:ph type="body" idx="1"/>
          </p:nvPr>
        </p:nvSpPr>
        <p:spPr>
          <a:xfrm>
            <a:off x="688494" y="4416108"/>
            <a:ext cx="5504826" cy="4182427"/>
          </a:xfrm>
          <a:noFill/>
          <a:ln/>
        </p:spPr>
        <p:txBody>
          <a:bodyPr lIns="91430" tIns="45715" rIns="91430" bIns="45715"/>
          <a:lstStyle/>
          <a:p>
            <a:pPr marL="0" indent="0"/>
            <a:endParaRPr lang="en-US" smtClean="0"/>
          </a:p>
        </p:txBody>
      </p:sp>
    </p:spTree>
    <p:extLst>
      <p:ext uri="{BB962C8B-B14F-4D97-AF65-F5344CB8AC3E}">
        <p14:creationId xmlns:p14="http://schemas.microsoft.com/office/powerpoint/2010/main" val="93426376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3"/>
          <p:cNvSpPr>
            <a:spLocks noGrp="1" noChangeArrowheads="1"/>
          </p:cNvSpPr>
          <p:nvPr>
            <p:ph type="sldNum" sz="quarter" idx="5"/>
          </p:nvPr>
        </p:nvSpPr>
        <p:spPr>
          <a:noFill/>
        </p:spPr>
        <p:txBody>
          <a:bodyPr/>
          <a:lstStyle/>
          <a:p>
            <a:fld id="{AEAA0B20-AE0D-43AC-A81C-9DE34FD40019}" type="slidenum">
              <a:rPr lang="en-US" smtClean="0"/>
              <a:pPr/>
              <a:t>90</a:t>
            </a:fld>
            <a:endParaRPr lang="en-US" smtClean="0"/>
          </a:p>
        </p:txBody>
      </p:sp>
      <p:sp>
        <p:nvSpPr>
          <p:cNvPr id="158723" name="Slide Image Placeholder 1"/>
          <p:cNvSpPr>
            <a:spLocks noGrp="1" noRot="1" noChangeAspect="1" noTextEdit="1"/>
          </p:cNvSpPr>
          <p:nvPr>
            <p:ph type="sldImg"/>
          </p:nvPr>
        </p:nvSpPr>
        <p:spPr>
          <a:xfrm>
            <a:off x="1117600" y="698500"/>
            <a:ext cx="4646613" cy="3486150"/>
          </a:xfrm>
          <a:ln w="12700"/>
        </p:spPr>
      </p:sp>
      <p:sp>
        <p:nvSpPr>
          <p:cNvPr id="158724" name="Notes Placeholder 2"/>
          <p:cNvSpPr>
            <a:spLocks noGrp="1"/>
          </p:cNvSpPr>
          <p:nvPr>
            <p:ph type="body" idx="1"/>
          </p:nvPr>
        </p:nvSpPr>
        <p:spPr>
          <a:xfrm>
            <a:off x="688494" y="4416108"/>
            <a:ext cx="5504826" cy="4182427"/>
          </a:xfrm>
          <a:noFill/>
          <a:ln/>
        </p:spPr>
        <p:txBody>
          <a:bodyPr lIns="91430" tIns="45715" rIns="91430" bIns="45715"/>
          <a:lstStyle/>
          <a:p>
            <a:pPr marL="0" indent="0"/>
            <a:endParaRPr lang="en-US" smtClean="0"/>
          </a:p>
        </p:txBody>
      </p:sp>
    </p:spTree>
    <p:extLst>
      <p:ext uri="{BB962C8B-B14F-4D97-AF65-F5344CB8AC3E}">
        <p14:creationId xmlns:p14="http://schemas.microsoft.com/office/powerpoint/2010/main" val="62541617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76349CA-7964-46F8-9AF2-4ABE1A925F7D}" type="slidenum">
              <a:rPr lang="en-US" smtClean="0"/>
              <a:pPr/>
              <a:t>91</a:t>
            </a:fld>
            <a:endParaRPr lang="en-US" dirty="0"/>
          </a:p>
        </p:txBody>
      </p:sp>
    </p:spTree>
    <p:extLst>
      <p:ext uri="{BB962C8B-B14F-4D97-AF65-F5344CB8AC3E}">
        <p14:creationId xmlns:p14="http://schemas.microsoft.com/office/powerpoint/2010/main" val="155332543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076349CA-7964-46F8-9AF2-4ABE1A925F7D}" type="slidenum">
              <a:rPr lang="en-US" smtClean="0"/>
              <a:pPr/>
              <a:t>92</a:t>
            </a:fld>
            <a:endParaRPr lang="en-US" dirty="0"/>
          </a:p>
        </p:txBody>
      </p:sp>
    </p:spTree>
    <p:extLst>
      <p:ext uri="{BB962C8B-B14F-4D97-AF65-F5344CB8AC3E}">
        <p14:creationId xmlns:p14="http://schemas.microsoft.com/office/powerpoint/2010/main" val="325093443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96913"/>
            <a:ext cx="4641850" cy="3481387"/>
          </a:xfrm>
          <a:prstGeom prst="rect">
            <a:avLst/>
          </a:prstGeom>
          <a:noFill/>
          <a:ln w="12700">
            <a:solidFill>
              <a:prstClr val="black"/>
            </a:solidFill>
          </a:ln>
        </p:spPr>
      </p:sp>
      <p:sp>
        <p:nvSpPr>
          <p:cNvPr id="3" name="Notes Placeholder 2"/>
          <p:cNvSpPr>
            <a:spLocks noGrp="1"/>
          </p:cNvSpPr>
          <p:nvPr>
            <p:ph type="body" idx="1"/>
          </p:nvPr>
        </p:nvSpPr>
        <p:spPr>
          <a:xfrm>
            <a:off x="699934" y="4410077"/>
            <a:ext cx="5597842" cy="4176713"/>
          </a:xfrm>
          <a:prstGeom prst="rect">
            <a:avLst/>
          </a:prstGeom>
        </p:spPr>
        <p:txBody>
          <a:bodyPr lIns="96884" tIns="48442" rIns="96884" bIns="48442">
            <a:normAutofit/>
          </a:bodyPr>
          <a:lstStyle/>
          <a:p>
            <a:endParaRPr lang="en-US"/>
          </a:p>
        </p:txBody>
      </p:sp>
    </p:spTree>
    <p:extLst>
      <p:ext uri="{BB962C8B-B14F-4D97-AF65-F5344CB8AC3E}">
        <p14:creationId xmlns:p14="http://schemas.microsoft.com/office/powerpoint/2010/main" val="105045876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96</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5361207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97</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99229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9</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extLst>
      <p:ext uri="{BB962C8B-B14F-4D97-AF65-F5344CB8AC3E}">
        <p14:creationId xmlns:p14="http://schemas.microsoft.com/office/powerpoint/2010/main" val="376218716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a:xfrm>
            <a:off x="3148013" y="9034319"/>
            <a:ext cx="704850" cy="247794"/>
          </a:xfrm>
        </p:spPr>
        <p:txBody>
          <a:bodyPr/>
          <a:lstStyle/>
          <a:p>
            <a:pPr>
              <a:defRPr/>
            </a:pPr>
            <a:fld id="{D3B46664-AE7A-4EF7-BFD7-083E2F3E0F65}" type="slidenum">
              <a:rPr lang="en-US" smtClean="0"/>
              <a:pPr>
                <a:defRPr/>
              </a:pPr>
              <a:t>98</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9192093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99</a:t>
            </a:fld>
            <a:endParaRPr lang="en-US" noProof="0" dirty="0"/>
          </a:p>
        </p:txBody>
      </p:sp>
    </p:spTree>
    <p:extLst>
      <p:ext uri="{BB962C8B-B14F-4D97-AF65-F5344CB8AC3E}">
        <p14:creationId xmlns:p14="http://schemas.microsoft.com/office/powerpoint/2010/main" val="89194215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a:xfrm>
            <a:off x="3148013" y="9034319"/>
            <a:ext cx="704850" cy="247794"/>
          </a:xfrm>
        </p:spPr>
        <p:txBody>
          <a:bodyPr/>
          <a:lstStyle/>
          <a:p>
            <a:pPr>
              <a:defRPr/>
            </a:pPr>
            <a:fld id="{D16B205B-5CAC-4CDE-BC3B-EC6CDB61437F}" type="slidenum">
              <a:rPr lang="en-US" smtClean="0"/>
              <a:pPr>
                <a:defRPr/>
              </a:pPr>
              <a:t>102</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8853805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8510457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48014" y="9034321"/>
            <a:ext cx="704850" cy="247794"/>
          </a:xfrm>
        </p:spPr>
        <p:txBody>
          <a:bodyPr/>
          <a:lstStyle/>
          <a:p>
            <a:pPr>
              <a:defRPr/>
            </a:pPr>
            <a:fld id="{13477895-592F-4D1B-9D08-B8F915A07ED7}" type="slidenum">
              <a:rPr lang="en-US" smtClean="0">
                <a:solidFill>
                  <a:srgbClr val="000000"/>
                </a:solidFill>
              </a:rPr>
              <a:pPr>
                <a:defRPr/>
              </a:pPr>
              <a:t>104</a:t>
            </a:fld>
            <a:endParaRPr lang="en-US" smtClean="0">
              <a:solidFill>
                <a:srgbClr val="000000"/>
              </a:solidFill>
            </a:endParaRPr>
          </a:p>
        </p:txBody>
      </p:sp>
      <p:sp>
        <p:nvSpPr>
          <p:cNvPr id="217091" name="Slide Image Placeholder 1"/>
          <p:cNvSpPr>
            <a:spLocks noGrp="1" noRot="1" noChangeAspect="1" noTextEdit="1"/>
          </p:cNvSpPr>
          <p:nvPr>
            <p:ph type="sldImg"/>
          </p:nvPr>
        </p:nvSpPr>
        <p:spPr>
          <a:xfrm>
            <a:off x="1179513" y="696913"/>
            <a:ext cx="4640262" cy="3481387"/>
          </a:xfrm>
          <a:ln w="12700"/>
        </p:spPr>
      </p:sp>
      <p:sp>
        <p:nvSpPr>
          <p:cNvPr id="217092" name="Notes Placeholder 2"/>
          <p:cNvSpPr>
            <a:spLocks noGrp="1"/>
          </p:cNvSpPr>
          <p:nvPr>
            <p:ph type="body" idx="1"/>
          </p:nvPr>
        </p:nvSpPr>
        <p:spPr>
          <a:xfrm>
            <a:off x="700090" y="4410076"/>
            <a:ext cx="5597525" cy="4176712"/>
          </a:xfrm>
          <a:noFill/>
          <a:ln/>
        </p:spPr>
        <p:txBody>
          <a:bodyPr lIns="90703" tIns="45351" rIns="90703" bIns="45351"/>
          <a:lstStyle/>
          <a:p>
            <a:endParaRPr lang="en-US" dirty="0" smtClean="0"/>
          </a:p>
        </p:txBody>
      </p:sp>
    </p:spTree>
    <p:extLst>
      <p:ext uri="{BB962C8B-B14F-4D97-AF65-F5344CB8AC3E}">
        <p14:creationId xmlns:p14="http://schemas.microsoft.com/office/powerpoint/2010/main" val="46286420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148014" y="9034321"/>
            <a:ext cx="704850" cy="247794"/>
          </a:xfrm>
        </p:spPr>
        <p:txBody>
          <a:bodyPr/>
          <a:lstStyle/>
          <a:p>
            <a:pPr>
              <a:defRPr/>
            </a:pPr>
            <a:fld id="{CA22429F-497C-4787-B0C5-F4E8A801F656}" type="slidenum">
              <a:rPr lang="en-US" smtClean="0">
                <a:solidFill>
                  <a:srgbClr val="000000"/>
                </a:solidFill>
              </a:rPr>
              <a:pPr>
                <a:defRPr/>
              </a:pPr>
              <a:t>105</a:t>
            </a:fld>
            <a:endParaRPr lang="en-US" smtClean="0">
              <a:solidFill>
                <a:srgbClr val="000000"/>
              </a:solidFill>
            </a:endParaRPr>
          </a:p>
        </p:txBody>
      </p:sp>
      <p:sp>
        <p:nvSpPr>
          <p:cNvPr id="218115" name="Slide Image Placeholder 1"/>
          <p:cNvSpPr>
            <a:spLocks noGrp="1" noRot="1" noChangeAspect="1" noTextEdit="1"/>
          </p:cNvSpPr>
          <p:nvPr>
            <p:ph type="sldImg"/>
          </p:nvPr>
        </p:nvSpPr>
        <p:spPr>
          <a:xfrm>
            <a:off x="1179513" y="696913"/>
            <a:ext cx="4640262" cy="3481387"/>
          </a:xfrm>
          <a:ln w="12700"/>
        </p:spPr>
      </p:sp>
      <p:sp>
        <p:nvSpPr>
          <p:cNvPr id="218116" name="Notes Placeholder 2"/>
          <p:cNvSpPr>
            <a:spLocks noGrp="1"/>
          </p:cNvSpPr>
          <p:nvPr>
            <p:ph type="body" idx="1"/>
          </p:nvPr>
        </p:nvSpPr>
        <p:spPr>
          <a:xfrm>
            <a:off x="700090" y="4410076"/>
            <a:ext cx="5597525" cy="4176712"/>
          </a:xfrm>
          <a:noFill/>
          <a:ln/>
        </p:spPr>
        <p:txBody>
          <a:bodyPr lIns="90703" tIns="45351" rIns="90703" bIns="45351"/>
          <a:lstStyle/>
          <a:p>
            <a:endParaRPr lang="en-US" dirty="0" smtClean="0"/>
          </a:p>
        </p:txBody>
      </p:sp>
    </p:spTree>
    <p:extLst>
      <p:ext uri="{BB962C8B-B14F-4D97-AF65-F5344CB8AC3E}">
        <p14:creationId xmlns:p14="http://schemas.microsoft.com/office/powerpoint/2010/main" val="306727362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xfrm>
            <a:off x="3148013" y="9034463"/>
            <a:ext cx="704850" cy="247650"/>
          </a:xfrm>
        </p:spPr>
        <p:txBody>
          <a:bodyPr/>
          <a:lstStyle/>
          <a:p>
            <a:pPr>
              <a:defRPr/>
            </a:pPr>
            <a:fld id="{AED8072F-0E08-458F-BF88-90F48070855D}" type="slidenum">
              <a:rPr lang="en-US"/>
              <a:pPr>
                <a:defRPr/>
              </a:pPr>
              <a:t>106</a:t>
            </a:fld>
            <a:endParaRPr lang="en-US"/>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858629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3873708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xfrm>
            <a:off x="1181100" y="700088"/>
            <a:ext cx="4635500" cy="3478212"/>
          </a:xfrm>
          <a:solidFill>
            <a:srgbClr val="FFFFFF"/>
          </a:solidFill>
          <a:ln/>
        </p:spPr>
      </p:sp>
      <p:sp>
        <p:nvSpPr>
          <p:cNvPr id="198659"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180057473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ChangeArrowheads="1" noTextEdit="1"/>
          </p:cNvSpPr>
          <p:nvPr>
            <p:ph type="sldImg"/>
          </p:nvPr>
        </p:nvSpPr>
        <p:spPr>
          <a:xfrm>
            <a:off x="1181100" y="700088"/>
            <a:ext cx="4635500" cy="3478212"/>
          </a:xfrm>
          <a:solidFill>
            <a:srgbClr val="FFFFFF"/>
          </a:solidFill>
          <a:ln/>
        </p:spPr>
      </p:sp>
      <p:sp>
        <p:nvSpPr>
          <p:cNvPr id="210947"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40646031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p>
        </p:txBody>
      </p:sp>
      <p:pic>
        <p:nvPicPr>
          <p:cNvPr id="5" name="Picture 1188" descr="Title Page bar_112409_1pm"/>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268288"/>
            <a:ext cx="9144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75"/>
            <a:ext cx="9144000" cy="301625"/>
          </a:xfrm>
          <a:prstGeom prst="rect">
            <a:avLst/>
          </a:prstGeom>
          <a:solidFill>
            <a:srgbClr val="225A7A"/>
          </a:solidFill>
          <a:ln w="9525">
            <a:noFill/>
            <a:miter lim="800000"/>
            <a:headEnd/>
            <a:tailEnd/>
          </a:ln>
          <a:effectLst/>
        </p:spPr>
        <p:txBody>
          <a:bodyPr wrap="none" anchor="ctr"/>
          <a:lstStyle/>
          <a:p>
            <a:pPr>
              <a:defRPr/>
            </a:pPr>
            <a:endParaRPr lang="en-US"/>
          </a:p>
        </p:txBody>
      </p:sp>
      <p:pic>
        <p:nvPicPr>
          <p:cNvPr id="7" name="Picture 1181"/>
          <p:cNvPicPr>
            <a:picLocks noChangeAspect="1" noChangeArrowheads="1"/>
          </p:cNvPicPr>
          <p:nvPr userDrawn="1"/>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smtClean="0"/>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smtClean="0"/>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a:t>12/01/09 - 9pm</a:t>
            </a:r>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FDF9E2B4-3BE5-4023-8F9C-CBB9A5C73B7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5CAD3745-3606-431E-877D-F629E42EA0D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smtClean="0"/>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EB900B0D-2649-43D9-8F8F-F4B79EC6E6B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95300" y="1647825"/>
            <a:ext cx="81534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F6FA571E-424A-41E8-8248-A623877D44E1}"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bg>
      <p:bgPr>
        <a:solidFill>
          <a:srgbClr val="FFFFFF"/>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48000" y="303902"/>
            <a:ext cx="6840000" cy="720000"/>
          </a:xfrm>
        </p:spPr>
        <p:txBody>
          <a:bodyPr/>
          <a:lstStyle>
            <a:lvl1pPr>
              <a:defRPr>
                <a:solidFill>
                  <a:schemeClr val="tx2"/>
                </a:solidFill>
              </a:defRPr>
            </a:lvl1pPr>
          </a:lstStyle>
          <a:p>
            <a:r>
              <a:rPr lang="en-US" smtClean="0"/>
              <a:t>Click to edit Master title style</a:t>
            </a:r>
            <a:endParaRPr lang="de-DE" dirty="0"/>
          </a:p>
        </p:txBody>
      </p:sp>
      <p:sp>
        <p:nvSpPr>
          <p:cNvPr id="5" name="Textplatzhalter 4"/>
          <p:cNvSpPr>
            <a:spLocks noGrp="1"/>
          </p:cNvSpPr>
          <p:nvPr>
            <p:ph type="body" sz="quarter" idx="10"/>
          </p:nvPr>
        </p:nvSpPr>
        <p:spPr>
          <a:xfrm>
            <a:off x="287337" y="1438937"/>
            <a:ext cx="8569325" cy="4842000"/>
          </a:xfrm>
        </p:spPr>
        <p:txBody>
          <a:bodyPr/>
          <a:lstStyle>
            <a:lvl1pPr marL="350100" indent="-342900">
              <a:buFont typeface="+mj-lt"/>
              <a:buAutoNum type="arabicPeriod"/>
              <a:defRPr baseline="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el und Bild mit Kommentarspalte">
    <p:spTree>
      <p:nvGrpSpPr>
        <p:cNvPr id="1" name=""/>
        <p:cNvGrpSpPr/>
        <p:nvPr/>
      </p:nvGrpSpPr>
      <p:grpSpPr>
        <a:xfrm>
          <a:off x="0" y="0"/>
          <a:ext cx="0" cy="0"/>
          <a:chOff x="0" y="0"/>
          <a:chExt cx="0" cy="0"/>
        </a:xfrm>
      </p:grpSpPr>
      <p:sp>
        <p:nvSpPr>
          <p:cNvPr id="13" name="Textplatzhalter 12"/>
          <p:cNvSpPr>
            <a:spLocks noGrp="1"/>
          </p:cNvSpPr>
          <p:nvPr>
            <p:ph type="body" sz="quarter" idx="14"/>
          </p:nvPr>
        </p:nvSpPr>
        <p:spPr>
          <a:xfrm>
            <a:off x="6048000" y="1555200"/>
            <a:ext cx="2700000" cy="4782240"/>
          </a:xfrm>
          <a:solidFill>
            <a:schemeClr val="accent4">
              <a:lumMod val="40000"/>
              <a:lumOff val="60000"/>
            </a:schemeClr>
          </a:solidFill>
          <a:effectLst/>
        </p:spPr>
        <p:txBody>
          <a:bodyPr lIns="108000" tIns="36000" rIns="72000" bIns="36000">
            <a:noAutofit/>
          </a:bodyPr>
          <a:lstStyle>
            <a:lvl1pPr marL="270000" indent="-270000">
              <a:buFont typeface="Wingdings" pitchFamily="2" charset="2"/>
              <a:buChar char="§"/>
              <a:defRPr sz="1400" b="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400">
                <a:solidFill>
                  <a:schemeClr val="tx2">
                    <a:lumMod val="50000"/>
                  </a:schemeClr>
                </a:solidFill>
              </a:defRPr>
            </a:lvl4pPr>
            <a:lvl5pPr>
              <a:defRPr sz="1600">
                <a:solidFill>
                  <a:schemeClr val="tx2">
                    <a:lumMod val="50000"/>
                  </a:schemeClr>
                </a:solidFill>
              </a:defRPr>
            </a:lvl5pPr>
            <a:lvl6pPr>
              <a:defRPr sz="1600">
                <a:solidFill>
                  <a:schemeClr val="tx2">
                    <a:lumMod val="50000"/>
                  </a:schemeClr>
                </a:solidFill>
              </a:defRPr>
            </a:lvl6pPr>
            <a:lvl7pPr>
              <a:defRPr sz="1600">
                <a:solidFill>
                  <a:schemeClr val="tx2">
                    <a:lumMod val="50000"/>
                  </a:schemeClr>
                </a:solidFill>
              </a:defRPr>
            </a:lvl7pPr>
            <a:lvl8pPr>
              <a:defRPr sz="1600">
                <a:solidFill>
                  <a:schemeClr val="tx2">
                    <a:lumMod val="50000"/>
                  </a:schemeClr>
                </a:solidFill>
              </a:defRPr>
            </a:lvl8pPr>
            <a:lvl9pPr>
              <a:defRPr sz="1600">
                <a:solidFill>
                  <a:schemeClr val="tx2">
                    <a:lumMod val="50000"/>
                  </a:schemeClr>
                </a:solidFill>
              </a:defRPr>
            </a:lvl9pPr>
          </a:lstStyle>
          <a:p>
            <a:pPr lvl="0"/>
            <a:r>
              <a:rPr lang="de-DE" noProof="0" dirty="0" smtClean="0"/>
              <a:t>Textmasterformate durch Klicken bearbeiten</a:t>
            </a:r>
          </a:p>
          <a:p>
            <a:pPr lvl="1"/>
            <a:r>
              <a:rPr lang="de-DE" noProof="0" dirty="0" smtClean="0"/>
              <a:t>Zweite Ebene</a:t>
            </a:r>
          </a:p>
          <a:p>
            <a:pPr lvl="2"/>
            <a:r>
              <a:rPr lang="de-DE" noProof="0" dirty="0" smtClean="0"/>
              <a:t>Dritte Ebene</a:t>
            </a:r>
          </a:p>
          <a:p>
            <a:pPr lvl="3"/>
            <a:r>
              <a:rPr lang="de-DE" noProof="0" dirty="0" smtClean="0"/>
              <a:t>Vierte Ebene</a:t>
            </a:r>
          </a:p>
        </p:txBody>
      </p:sp>
      <p:sp>
        <p:nvSpPr>
          <p:cNvPr id="8" name="Titel 7"/>
          <p:cNvSpPr>
            <a:spLocks noGrp="1"/>
          </p:cNvSpPr>
          <p:nvPr>
            <p:ph type="title"/>
          </p:nvPr>
        </p:nvSpPr>
        <p:spPr/>
        <p:txBody>
          <a:bodyPr/>
          <a:lstStyle/>
          <a:p>
            <a:r>
              <a:rPr lang="de-DE" noProof="0" dirty="0" smtClean="0"/>
              <a:t>Titelmasterformat durch Klicken bearbeiten</a:t>
            </a:r>
            <a:endParaRPr lang="de-DE" noProof="0" dirty="0"/>
          </a:p>
        </p:txBody>
      </p:sp>
      <p:sp>
        <p:nvSpPr>
          <p:cNvPr id="14" name="Bildplatzhalter 13"/>
          <p:cNvSpPr>
            <a:spLocks noGrp="1"/>
          </p:cNvSpPr>
          <p:nvPr>
            <p:ph type="pic" sz="quarter" idx="19"/>
          </p:nvPr>
        </p:nvSpPr>
        <p:spPr>
          <a:xfrm>
            <a:off x="324000" y="1555200"/>
            <a:ext cx="5364000" cy="4782240"/>
          </a:xfrm>
        </p:spPr>
        <p:txBody>
          <a:bodyPr/>
          <a:lstStyle>
            <a:lvl1pPr>
              <a:buNone/>
              <a:defRPr/>
            </a:lvl1pPr>
          </a:lstStyle>
          <a:p>
            <a:r>
              <a:rPr lang="de-DE" smtClean="0"/>
              <a:t>Bild durch Klicken auf Symbol hinzufügen</a:t>
            </a:r>
            <a:endParaRPr lang="de-DE" dirty="0"/>
          </a:p>
        </p:txBody>
      </p:sp>
      <p:sp>
        <p:nvSpPr>
          <p:cNvPr id="12" name="Datumsplatzhalter 11"/>
          <p:cNvSpPr>
            <a:spLocks noGrp="1"/>
          </p:cNvSpPr>
          <p:nvPr>
            <p:ph type="dt" sz="half" idx="20"/>
          </p:nvPr>
        </p:nvSpPr>
        <p:spPr/>
        <p:txBody>
          <a:bodyPr/>
          <a:lstStyle/>
          <a:p>
            <a:fld id="{F52A2DD4-D636-47A5-8494-86B198D7F93E}" type="datetime1">
              <a:rPr lang="de-DE" smtClean="0"/>
              <a:pPr/>
              <a:t>19.03.2014</a:t>
            </a:fld>
            <a:endParaRPr lang="de-DE" dirty="0"/>
          </a:p>
        </p:txBody>
      </p:sp>
      <p:sp>
        <p:nvSpPr>
          <p:cNvPr id="15" name="Foliennummernplatzhalter 14"/>
          <p:cNvSpPr>
            <a:spLocks noGrp="1"/>
          </p:cNvSpPr>
          <p:nvPr>
            <p:ph type="sldNum" sz="quarter" idx="21"/>
          </p:nvPr>
        </p:nvSpPr>
        <p:spPr/>
        <p:txBody>
          <a:bodyPr/>
          <a:lstStyle/>
          <a:p>
            <a:fld id="{D56DB8AA-803C-49D2-90AA-1140CE72DCD7}" type="slidenum">
              <a:rPr lang="de-DE" smtClean="0"/>
              <a:pPr/>
              <a:t>‹#›</a:t>
            </a:fld>
            <a:endParaRPr lang="de-DE" dirty="0"/>
          </a:p>
        </p:txBody>
      </p:sp>
      <p:sp>
        <p:nvSpPr>
          <p:cNvPr id="16" name="Fußzeilenplatzhalter 15"/>
          <p:cNvSpPr>
            <a:spLocks noGrp="1"/>
          </p:cNvSpPr>
          <p:nvPr>
            <p:ph type="ftr" sz="quarter" idx="22"/>
          </p:nvPr>
        </p:nvSpPr>
        <p:spPr/>
        <p:txBody>
          <a:bodyPr/>
          <a:lstStyle/>
          <a:p>
            <a:r>
              <a:rPr lang="de-DE" smtClean="0"/>
              <a:t>Titel der Präsentation und Name des Redners</a:t>
            </a:r>
            <a:endParaRPr lang="de-DE" dirty="0"/>
          </a:p>
        </p:txBody>
      </p:sp>
    </p:spTree>
    <p:extLst>
      <p:ext uri="{BB962C8B-B14F-4D97-AF65-F5344CB8AC3E}">
        <p14:creationId xmlns:p14="http://schemas.microsoft.com/office/powerpoint/2010/main" val="23531092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Karten_Mas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Tree>
    <p:extLst>
      <p:ext uri="{BB962C8B-B14F-4D97-AF65-F5344CB8AC3E}">
        <p14:creationId xmlns:p14="http://schemas.microsoft.com/office/powerpoint/2010/main" val="4131233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0C4ADBC7-FB5A-4782-B038-9CEE59C7E29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A9789E3A-37C4-487B-8E40-E6FFAE4FEF6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0B9782C3-47E3-47A1-80EA-B5DDB96417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pPr>
              <a:defRPr/>
            </a:pPr>
            <a:fld id="{FFB77046-0F04-4EED-AC3F-4E87DDCB808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F50364F1-FF25-4563-BF71-C6E232D58B8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4E16E8DD-761A-411F-93ED-206463D5E30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B3F4E548-27CC-4B5C-A069-031C22203DE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D8ABC238-60A1-4139-9910-3C5B06C4676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userDrawn="1"/>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p>
        </p:txBody>
      </p:sp>
      <p:pic>
        <p:nvPicPr>
          <p:cNvPr id="102403" name="Picture 109" descr="Text Page"/>
          <p:cNvPicPr>
            <a:picLocks noChangeAspect="1" noChangeArrowheads="1"/>
          </p:cNvPicPr>
          <p:nvPr userDrawn="1"/>
        </p:nvPicPr>
        <p:blipFill>
          <a:blip r:embed="rId17" cstate="email">
            <a:extLst>
              <a:ext uri="{28A0092B-C50C-407E-A947-70E740481C1C}">
                <a14:useLocalDpi xmlns:a14="http://schemas.microsoft.com/office/drawing/2010/main"/>
              </a:ext>
            </a:extLst>
          </a:blip>
          <a:srcRect/>
          <a:stretch>
            <a:fillRect/>
          </a:stretch>
        </p:blipFill>
        <p:spPr bwMode="auto">
          <a:xfrm>
            <a:off x="0" y="0"/>
            <a:ext cx="9144000" cy="1150938"/>
          </a:xfrm>
          <a:prstGeom prst="rect">
            <a:avLst/>
          </a:prstGeom>
          <a:noFill/>
          <a:ln w="9525">
            <a:noFill/>
            <a:miter lim="800000"/>
            <a:headEnd/>
            <a:tailEnd/>
          </a:ln>
        </p:spPr>
      </p:pic>
      <p:sp>
        <p:nvSpPr>
          <p:cNvPr id="102404"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05"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userDrawn="1"/>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a:defRPr/>
            </a:pPr>
            <a:endParaRPr lang="en-US"/>
          </a:p>
        </p:txBody>
      </p:sp>
      <p:pic>
        <p:nvPicPr>
          <p:cNvPr id="102407" name="Picture 102"/>
          <p:cNvPicPr>
            <a:picLocks noChangeAspect="1" noChangeArrowheads="1"/>
          </p:cNvPicPr>
          <p:nvPr userDrawn="1"/>
        </p:nvPicPr>
        <p:blipFill>
          <a:blip r:embed="rId18" cstate="email">
            <a:extLst>
              <a:ext uri="{28A0092B-C50C-407E-A947-70E740481C1C}">
                <a14:useLocalDpi xmlns:a14="http://schemas.microsoft.com/office/drawing/2010/main"/>
              </a:ext>
            </a:extLst>
          </a:blip>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defRPr>
            </a:lvl1pPr>
          </a:lstStyle>
          <a:p>
            <a:pPr>
              <a:defRPr/>
            </a:pPr>
            <a:r>
              <a:rPr lang="en-US"/>
              <a:t>12/01/09 - 9pm</a:t>
            </a:r>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defRPr>
            </a:lvl1pPr>
          </a:lstStyle>
          <a:p>
            <a:pPr>
              <a:defRPr/>
            </a:pPr>
            <a:fld id="{65435591-F488-4F42-ACD0-243EF3144ED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658" r:id="rId1"/>
    <p:sldLayoutId id="2147484647" r:id="rId2"/>
    <p:sldLayoutId id="2147484648" r:id="rId3"/>
    <p:sldLayoutId id="2147484649" r:id="rId4"/>
    <p:sldLayoutId id="2147484650" r:id="rId5"/>
    <p:sldLayoutId id="2147484651" r:id="rId6"/>
    <p:sldLayoutId id="2147484652" r:id="rId7"/>
    <p:sldLayoutId id="2147484653" r:id="rId8"/>
    <p:sldLayoutId id="2147484654" r:id="rId9"/>
    <p:sldLayoutId id="2147484655" r:id="rId10"/>
    <p:sldLayoutId id="2147484656" r:id="rId11"/>
    <p:sldLayoutId id="2147484657" r:id="rId12"/>
    <p:sldLayoutId id="2147484659" r:id="rId13"/>
    <p:sldLayoutId id="2147484661" r:id="rId14"/>
    <p:sldLayoutId id="2147484662" r:id="rId15"/>
  </p:sldLayoutIdLst>
  <p:timing>
    <p:tnLst>
      <p:par>
        <p:cTn id="1" dur="indefinite" restart="never" nodeType="tmRoot"/>
      </p:par>
    </p:tnLst>
  </p:timing>
  <p:hf hd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image" Target="../media/image10.emf"/><Relationship Id="rId4" Type="http://schemas.openxmlformats.org/officeDocument/2006/relationships/oleObject" Target="../embeddings/oleObject7.bin"/></Relationships>
</file>

<file path=ppt/slides/_rels/slide100.xml.rels><?xml version="1.0" encoding="UTF-8" standalone="yes"?>
<Relationships xmlns="http://schemas.openxmlformats.org/package/2006/relationships"><Relationship Id="rId3" Type="http://schemas.openxmlformats.org/officeDocument/2006/relationships/image" Target="../media/image90.emf"/><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101.xml.rels><?xml version="1.0" encoding="UTF-8" standalone="yes"?>
<Relationships xmlns="http://schemas.openxmlformats.org/package/2006/relationships"><Relationship Id="rId3" Type="http://schemas.openxmlformats.org/officeDocument/2006/relationships/image" Target="../media/image91.emf"/><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10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6.xml"/><Relationship Id="rId1" Type="http://schemas.openxmlformats.org/officeDocument/2006/relationships/vmlDrawing" Target="../drawings/vmlDrawing82.vml"/><Relationship Id="rId6" Type="http://schemas.openxmlformats.org/officeDocument/2006/relationships/hyperlink" Target="http://www.fema.gov/disasters" TargetMode="External"/><Relationship Id="rId5" Type="http://schemas.openxmlformats.org/officeDocument/2006/relationships/image" Target="../media/image92.emf"/><Relationship Id="rId4" Type="http://schemas.openxmlformats.org/officeDocument/2006/relationships/oleObject" Target="../embeddings/oleObject82.bin"/></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7.xml"/><Relationship Id="rId1" Type="http://schemas.openxmlformats.org/officeDocument/2006/relationships/vmlDrawing" Target="../drawings/vmlDrawing83.vml"/><Relationship Id="rId6" Type="http://schemas.openxmlformats.org/officeDocument/2006/relationships/hyperlink" Target="http://www.fema.gov/news/disaster_totals_annual.fema" TargetMode="External"/><Relationship Id="rId5" Type="http://schemas.openxmlformats.org/officeDocument/2006/relationships/image" Target="../media/image93.emf"/><Relationship Id="rId4" Type="http://schemas.openxmlformats.org/officeDocument/2006/relationships/oleObject" Target="../embeddings/oleObject83.bin"/></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7.xml"/><Relationship Id="rId1" Type="http://schemas.openxmlformats.org/officeDocument/2006/relationships/vmlDrawing" Target="../drawings/vmlDrawing84.vml"/><Relationship Id="rId6" Type="http://schemas.openxmlformats.org/officeDocument/2006/relationships/hyperlink" Target="http://www.fema.gov/news/disaster_totals_annual.fema" TargetMode="External"/><Relationship Id="rId5" Type="http://schemas.openxmlformats.org/officeDocument/2006/relationships/image" Target="../media/image94.emf"/><Relationship Id="rId4" Type="http://schemas.openxmlformats.org/officeDocument/2006/relationships/oleObject" Target="../embeddings/oleObject84.bin"/></Relationships>
</file>

<file path=ppt/slides/_rels/slide10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hyperlink" Target="http://www.spc.noaa.gov/climo/online/monthly/2013_annual_summary.html" TargetMode="External"/><Relationship Id="rId2" Type="http://schemas.openxmlformats.org/officeDocument/2006/relationships/notesSlide" Target="../notesSlides/notesSlide97.xml"/><Relationship Id="rId1" Type="http://schemas.openxmlformats.org/officeDocument/2006/relationships/slideLayout" Target="../slideLayouts/slideLayout13.xml"/><Relationship Id="rId4" Type="http://schemas.openxmlformats.org/officeDocument/2006/relationships/image" Target="../media/image95.gif"/></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13.xml"/><Relationship Id="rId1" Type="http://schemas.openxmlformats.org/officeDocument/2006/relationships/tags" Target="../tags/tag13.xml"/><Relationship Id="rId6" Type="http://schemas.openxmlformats.org/officeDocument/2006/relationships/image" Target="../media/image96.png"/><Relationship Id="rId5" Type="http://schemas.openxmlformats.org/officeDocument/2006/relationships/hyperlink" Target="http://www.spc.noaa.gov/wcm/torngraph-big.png" TargetMode="External"/><Relationship Id="rId4" Type="http://schemas.openxmlformats.org/officeDocument/2006/relationships/hyperlink" Target="http://www.spc.noaa.gov/wcm/" TargetMode="External"/></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13.xml"/><Relationship Id="rId1" Type="http://schemas.openxmlformats.org/officeDocument/2006/relationships/tags" Target="../tags/tag14.xml"/><Relationship Id="rId4" Type="http://schemas.openxmlformats.org/officeDocument/2006/relationships/image" Target="../media/image9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11.emf"/><Relationship Id="rId4" Type="http://schemas.openxmlformats.org/officeDocument/2006/relationships/oleObject" Target="../embeddings/oleObject8.bin"/></Relationships>
</file>

<file path=ppt/slides/_rels/slide110.xml.rels><?xml version="1.0" encoding="UTF-8" standalone="yes"?>
<Relationships xmlns="http://schemas.openxmlformats.org/package/2006/relationships"><Relationship Id="rId3" Type="http://schemas.openxmlformats.org/officeDocument/2006/relationships/hyperlink" Target="http://www.spc.noaa.gov/climo/online/monthly/2013_annual_summary.html" TargetMode="External"/><Relationship Id="rId2" Type="http://schemas.openxmlformats.org/officeDocument/2006/relationships/notesSlide" Target="../notesSlides/notesSlide100.xml"/><Relationship Id="rId1" Type="http://schemas.openxmlformats.org/officeDocument/2006/relationships/slideLayout" Target="../slideLayouts/slideLayout13.xml"/><Relationship Id="rId4" Type="http://schemas.openxmlformats.org/officeDocument/2006/relationships/image" Target="../media/image98.gif"/></Relationships>
</file>

<file path=ppt/slides/_rels/slide111.xml.rels><?xml version="1.0" encoding="UTF-8" standalone="yes"?>
<Relationships xmlns="http://schemas.openxmlformats.org/package/2006/relationships"><Relationship Id="rId3" Type="http://schemas.openxmlformats.org/officeDocument/2006/relationships/hyperlink" Target="http://www.spc.noaa.gov/climo/online/monthly/2013_annual_summary.html" TargetMode="External"/><Relationship Id="rId2" Type="http://schemas.openxmlformats.org/officeDocument/2006/relationships/notesSlide" Target="../notesSlides/notesSlide101.xml"/><Relationship Id="rId1" Type="http://schemas.openxmlformats.org/officeDocument/2006/relationships/slideLayout" Target="../slideLayouts/slideLayout13.xml"/><Relationship Id="rId4" Type="http://schemas.openxmlformats.org/officeDocument/2006/relationships/image" Target="../media/image99.gif"/></Relationships>
</file>

<file path=ppt/slides/_rels/slide112.xml.rels><?xml version="1.0" encoding="UTF-8" standalone="yes"?>
<Relationships xmlns="http://schemas.openxmlformats.org/package/2006/relationships"><Relationship Id="rId3" Type="http://schemas.openxmlformats.org/officeDocument/2006/relationships/hyperlink" Target="http://www.spc.noaa.gov/climo/online/monthly/2013_annual_summary.html" TargetMode="External"/><Relationship Id="rId2" Type="http://schemas.openxmlformats.org/officeDocument/2006/relationships/notesSlide" Target="../notesSlides/notesSlide102.xml"/><Relationship Id="rId1" Type="http://schemas.openxmlformats.org/officeDocument/2006/relationships/slideLayout" Target="../slideLayouts/slideLayout13.xml"/><Relationship Id="rId4" Type="http://schemas.openxmlformats.org/officeDocument/2006/relationships/image" Target="../media/image100.gif"/></Relationships>
</file>

<file path=ppt/slides/_rels/slide113.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103.xml"/><Relationship Id="rId1" Type="http://schemas.openxmlformats.org/officeDocument/2006/relationships/slideLayout" Target="../slideLayouts/slideLayout13.xml"/><Relationship Id="rId5" Type="http://schemas.openxmlformats.org/officeDocument/2006/relationships/image" Target="../media/image103.jpeg"/><Relationship Id="rId4" Type="http://schemas.openxmlformats.org/officeDocument/2006/relationships/image" Target="../media/image102.jpeg"/></Relationships>
</file>

<file path=ppt/slides/_rels/slide1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5.xml"/><Relationship Id="rId1" Type="http://schemas.openxmlformats.org/officeDocument/2006/relationships/vmlDrawing" Target="../drawings/vmlDrawing85.vml"/><Relationship Id="rId6" Type="http://schemas.openxmlformats.org/officeDocument/2006/relationships/image" Target="../media/image104.emf"/><Relationship Id="rId5" Type="http://schemas.openxmlformats.org/officeDocument/2006/relationships/oleObject" Target="../embeddings/oleObject85.bin"/><Relationship Id="rId4" Type="http://schemas.openxmlformats.org/officeDocument/2006/relationships/notesSlide" Target="../notesSlides/notesSlide105.xml"/></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7.xml"/><Relationship Id="rId1" Type="http://schemas.openxmlformats.org/officeDocument/2006/relationships/vmlDrawing" Target="../drawings/vmlDrawing86.vml"/><Relationship Id="rId5" Type="http://schemas.openxmlformats.org/officeDocument/2006/relationships/image" Target="../media/image105.emf"/><Relationship Id="rId4" Type="http://schemas.openxmlformats.org/officeDocument/2006/relationships/oleObject" Target="../embeddings/oleObject86.bin"/></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7.xml"/><Relationship Id="rId1" Type="http://schemas.openxmlformats.org/officeDocument/2006/relationships/vmlDrawing" Target="../drawings/vmlDrawing87.vml"/><Relationship Id="rId5" Type="http://schemas.openxmlformats.org/officeDocument/2006/relationships/image" Target="../media/image106.emf"/><Relationship Id="rId4" Type="http://schemas.openxmlformats.org/officeDocument/2006/relationships/oleObject" Target="../embeddings/oleObject87.bin"/></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108.xml"/><Relationship Id="rId2" Type="http://schemas.openxmlformats.org/officeDocument/2006/relationships/slideLayout" Target="../slideLayouts/slideLayout6.xml"/><Relationship Id="rId1" Type="http://schemas.openxmlformats.org/officeDocument/2006/relationships/vmlDrawing" Target="../drawings/vmlDrawing88.vml"/><Relationship Id="rId5" Type="http://schemas.openxmlformats.org/officeDocument/2006/relationships/image" Target="../media/image107.emf"/><Relationship Id="rId4" Type="http://schemas.openxmlformats.org/officeDocument/2006/relationships/oleObject" Target="../embeddings/oleObject88.bin"/></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6.xml"/><Relationship Id="rId1" Type="http://schemas.openxmlformats.org/officeDocument/2006/relationships/vmlDrawing" Target="../drawings/vmlDrawing89.vml"/><Relationship Id="rId5" Type="http://schemas.openxmlformats.org/officeDocument/2006/relationships/image" Target="../media/image108.emf"/><Relationship Id="rId4" Type="http://schemas.openxmlformats.org/officeDocument/2006/relationships/oleObject" Target="../embeddings/oleObject89.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12.emf"/><Relationship Id="rId4" Type="http://schemas.openxmlformats.org/officeDocument/2006/relationships/oleObject" Target="../embeddings/oleObject9.bin"/></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6.xml"/><Relationship Id="rId1" Type="http://schemas.openxmlformats.org/officeDocument/2006/relationships/vmlDrawing" Target="../drawings/vmlDrawing90.vml"/><Relationship Id="rId6" Type="http://schemas.openxmlformats.org/officeDocument/2006/relationships/image" Target="../media/image109.emf"/><Relationship Id="rId5" Type="http://schemas.openxmlformats.org/officeDocument/2006/relationships/oleObject" Target="../embeddings/oleObject90.bin"/><Relationship Id="rId4" Type="http://schemas.openxmlformats.org/officeDocument/2006/relationships/notesSlide" Target="../notesSlides/notesSlide111.xml"/></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7.xml"/><Relationship Id="rId1" Type="http://schemas.openxmlformats.org/officeDocument/2006/relationships/vmlDrawing" Target="../drawings/vmlDrawing91.vml"/><Relationship Id="rId5" Type="http://schemas.openxmlformats.org/officeDocument/2006/relationships/image" Target="../media/image110.emf"/><Relationship Id="rId4" Type="http://schemas.openxmlformats.org/officeDocument/2006/relationships/oleObject" Target="../embeddings/oleObject91.bin"/></Relationships>
</file>

<file path=ppt/slides/_rels/slide1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6.xml"/><Relationship Id="rId1" Type="http://schemas.openxmlformats.org/officeDocument/2006/relationships/vmlDrawing" Target="../drawings/vmlDrawing92.vml"/><Relationship Id="rId5" Type="http://schemas.openxmlformats.org/officeDocument/2006/relationships/image" Target="../media/image111.emf"/><Relationship Id="rId4" Type="http://schemas.openxmlformats.org/officeDocument/2006/relationships/oleObject" Target="../embeddings/oleObject92.bin"/></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6.xml"/><Relationship Id="rId1" Type="http://schemas.openxmlformats.org/officeDocument/2006/relationships/vmlDrawing" Target="../drawings/vmlDrawing93.vml"/><Relationship Id="rId5" Type="http://schemas.openxmlformats.org/officeDocument/2006/relationships/image" Target="../media/image112.emf"/><Relationship Id="rId4" Type="http://schemas.openxmlformats.org/officeDocument/2006/relationships/oleObject" Target="../embeddings/oleObject93.bin"/></Relationships>
</file>

<file path=ppt/slides/_rels/slide127.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7.xml"/><Relationship Id="rId1" Type="http://schemas.openxmlformats.org/officeDocument/2006/relationships/vmlDrawing" Target="../drawings/vmlDrawing94.vml"/><Relationship Id="rId5" Type="http://schemas.openxmlformats.org/officeDocument/2006/relationships/image" Target="../media/image113.emf"/><Relationship Id="rId4" Type="http://schemas.openxmlformats.org/officeDocument/2006/relationships/oleObject" Target="../embeddings/oleObject94.bin"/></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117.xml"/><Relationship Id="rId2" Type="http://schemas.openxmlformats.org/officeDocument/2006/relationships/slideLayout" Target="../slideLayouts/slideLayout7.xml"/><Relationship Id="rId1" Type="http://schemas.openxmlformats.org/officeDocument/2006/relationships/vmlDrawing" Target="../drawings/vmlDrawing95.vml"/><Relationship Id="rId5" Type="http://schemas.openxmlformats.org/officeDocument/2006/relationships/image" Target="../media/image114.emf"/><Relationship Id="rId4" Type="http://schemas.openxmlformats.org/officeDocument/2006/relationships/oleObject" Target="../embeddings/oleObject95.bin"/></Relationships>
</file>

<file path=ppt/slides/_rels/slide1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13.emf"/><Relationship Id="rId4" Type="http://schemas.openxmlformats.org/officeDocument/2006/relationships/oleObject" Target="../embeddings/oleObject10.bin"/></Relationships>
</file>

<file path=ppt/slides/_rels/slide130.xml.rels><?xml version="1.0" encoding="UTF-8" standalone="yes"?>
<Relationships xmlns="http://schemas.openxmlformats.org/package/2006/relationships"><Relationship Id="rId3" Type="http://schemas.openxmlformats.org/officeDocument/2006/relationships/notesSlide" Target="../notesSlides/notesSlide119.xml"/><Relationship Id="rId2" Type="http://schemas.openxmlformats.org/officeDocument/2006/relationships/slideLayout" Target="../slideLayouts/slideLayout6.xml"/><Relationship Id="rId1" Type="http://schemas.openxmlformats.org/officeDocument/2006/relationships/vmlDrawing" Target="../drawings/vmlDrawing96.vml"/><Relationship Id="rId5" Type="http://schemas.openxmlformats.org/officeDocument/2006/relationships/image" Target="../media/image115.emf"/><Relationship Id="rId4" Type="http://schemas.openxmlformats.org/officeDocument/2006/relationships/oleObject" Target="../embeddings/oleObject96.bin"/></Relationships>
</file>

<file path=ppt/slides/_rels/slide13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0.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image" Target="../media/image116.jpeg"/><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3" Type="http://schemas.openxmlformats.org/officeDocument/2006/relationships/notesSlide" Target="../notesSlides/notesSlide121.xml"/><Relationship Id="rId2" Type="http://schemas.openxmlformats.org/officeDocument/2006/relationships/slideLayout" Target="../slideLayouts/slideLayout6.xml"/><Relationship Id="rId1" Type="http://schemas.openxmlformats.org/officeDocument/2006/relationships/vmlDrawing" Target="../drawings/vmlDrawing97.vml"/><Relationship Id="rId5" Type="http://schemas.openxmlformats.org/officeDocument/2006/relationships/image" Target="../media/image117.emf"/><Relationship Id="rId4" Type="http://schemas.openxmlformats.org/officeDocument/2006/relationships/oleObject" Target="../embeddings/oleObject97.bin"/></Relationships>
</file>

<file path=ppt/slides/_rels/slide13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3" Type="http://schemas.openxmlformats.org/officeDocument/2006/relationships/oleObject" Target="../embeddings/oleObject98.bin"/><Relationship Id="rId2" Type="http://schemas.openxmlformats.org/officeDocument/2006/relationships/slideLayout" Target="../slideLayouts/slideLayout12.xml"/><Relationship Id="rId1" Type="http://schemas.openxmlformats.org/officeDocument/2006/relationships/vmlDrawing" Target="../drawings/vmlDrawing98.vml"/><Relationship Id="rId4" Type="http://schemas.openxmlformats.org/officeDocument/2006/relationships/image" Target="../media/image119.emf"/></Relationships>
</file>

<file path=ppt/slides/_rels/slide137.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2" Type="http://schemas.openxmlformats.org/officeDocument/2006/relationships/image" Target="../media/image121.wmf"/><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3" Type="http://schemas.openxmlformats.org/officeDocument/2006/relationships/notesSlide" Target="../notesSlides/notesSlide122.xml"/><Relationship Id="rId2" Type="http://schemas.openxmlformats.org/officeDocument/2006/relationships/slideLayout" Target="../slideLayouts/slideLayout6.xml"/><Relationship Id="rId1" Type="http://schemas.openxmlformats.org/officeDocument/2006/relationships/vmlDrawing" Target="../drawings/vmlDrawing99.vml"/><Relationship Id="rId5" Type="http://schemas.openxmlformats.org/officeDocument/2006/relationships/image" Target="../media/image122.emf"/><Relationship Id="rId4" Type="http://schemas.openxmlformats.org/officeDocument/2006/relationships/oleObject" Target="../embeddings/oleObject99.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14.emf"/><Relationship Id="rId4" Type="http://schemas.openxmlformats.org/officeDocument/2006/relationships/oleObject" Target="../embeddings/oleObject11.bin"/></Relationships>
</file>

<file path=ppt/slides/_rels/slide14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3.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3" Type="http://schemas.openxmlformats.org/officeDocument/2006/relationships/notesSlide" Target="../notesSlides/notesSlide124.xml"/><Relationship Id="rId2" Type="http://schemas.openxmlformats.org/officeDocument/2006/relationships/slideLayout" Target="../slideLayouts/slideLayout6.xml"/><Relationship Id="rId1" Type="http://schemas.openxmlformats.org/officeDocument/2006/relationships/vmlDrawing" Target="../drawings/vmlDrawing100.vml"/><Relationship Id="rId5" Type="http://schemas.openxmlformats.org/officeDocument/2006/relationships/image" Target="../media/image123.emf"/><Relationship Id="rId4" Type="http://schemas.openxmlformats.org/officeDocument/2006/relationships/oleObject" Target="../embeddings/oleObject100.bin"/></Relationships>
</file>

<file path=ppt/slides/_rels/slide142.xml.rels><?xml version="1.0" encoding="UTF-8" standalone="yes"?>
<Relationships xmlns="http://schemas.openxmlformats.org/package/2006/relationships"><Relationship Id="rId3" Type="http://schemas.openxmlformats.org/officeDocument/2006/relationships/notesSlide" Target="../notesSlides/notesSlide125.xml"/><Relationship Id="rId2" Type="http://schemas.openxmlformats.org/officeDocument/2006/relationships/slideLayout" Target="../slideLayouts/slideLayout6.xml"/><Relationship Id="rId1" Type="http://schemas.openxmlformats.org/officeDocument/2006/relationships/vmlDrawing" Target="../drawings/vmlDrawing101.vml"/><Relationship Id="rId5" Type="http://schemas.openxmlformats.org/officeDocument/2006/relationships/image" Target="../media/image124.emf"/><Relationship Id="rId4" Type="http://schemas.openxmlformats.org/officeDocument/2006/relationships/oleObject" Target="../embeddings/oleObject101.bin"/></Relationships>
</file>

<file path=ppt/slides/_rels/slide143.xml.rels><?xml version="1.0" encoding="UTF-8" standalone="yes"?>
<Relationships xmlns="http://schemas.openxmlformats.org/package/2006/relationships"><Relationship Id="rId3" Type="http://schemas.openxmlformats.org/officeDocument/2006/relationships/notesSlide" Target="../notesSlides/notesSlide126.xml"/><Relationship Id="rId2" Type="http://schemas.openxmlformats.org/officeDocument/2006/relationships/slideLayout" Target="../slideLayouts/slideLayout6.xml"/><Relationship Id="rId1" Type="http://schemas.openxmlformats.org/officeDocument/2006/relationships/vmlDrawing" Target="../drawings/vmlDrawing102.vml"/><Relationship Id="rId5" Type="http://schemas.openxmlformats.org/officeDocument/2006/relationships/image" Target="../media/image125.emf"/><Relationship Id="rId4" Type="http://schemas.openxmlformats.org/officeDocument/2006/relationships/oleObject" Target="../embeddings/oleObject102.bin"/></Relationships>
</file>

<file path=ppt/slides/_rels/slide144.xml.rels><?xml version="1.0" encoding="UTF-8" standalone="yes"?>
<Relationships xmlns="http://schemas.openxmlformats.org/package/2006/relationships"><Relationship Id="rId3" Type="http://schemas.openxmlformats.org/officeDocument/2006/relationships/notesSlide" Target="../notesSlides/notesSlide127.xml"/><Relationship Id="rId2" Type="http://schemas.openxmlformats.org/officeDocument/2006/relationships/slideLayout" Target="../slideLayouts/slideLayout6.xml"/><Relationship Id="rId1" Type="http://schemas.openxmlformats.org/officeDocument/2006/relationships/vmlDrawing" Target="../drawings/vmlDrawing103.vml"/><Relationship Id="rId5" Type="http://schemas.openxmlformats.org/officeDocument/2006/relationships/image" Target="../media/image126.emf"/><Relationship Id="rId4" Type="http://schemas.openxmlformats.org/officeDocument/2006/relationships/oleObject" Target="../embeddings/oleObject103.bin"/></Relationships>
</file>

<file path=ppt/slides/_rels/slide145.xml.rels><?xml version="1.0" encoding="UTF-8" standalone="yes"?>
<Relationships xmlns="http://schemas.openxmlformats.org/package/2006/relationships"><Relationship Id="rId3" Type="http://schemas.openxmlformats.org/officeDocument/2006/relationships/notesSlide" Target="../notesSlides/notesSlide128.xml"/><Relationship Id="rId2" Type="http://schemas.openxmlformats.org/officeDocument/2006/relationships/slideLayout" Target="../slideLayouts/slideLayout6.xml"/><Relationship Id="rId1" Type="http://schemas.openxmlformats.org/officeDocument/2006/relationships/vmlDrawing" Target="../drawings/vmlDrawing104.vml"/><Relationship Id="rId5" Type="http://schemas.openxmlformats.org/officeDocument/2006/relationships/image" Target="../media/image127.emf"/><Relationship Id="rId4" Type="http://schemas.openxmlformats.org/officeDocument/2006/relationships/oleObject" Target="../embeddings/oleObject104.bin"/></Relationships>
</file>

<file path=ppt/slides/_rels/slide14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9.xml"/><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3" Type="http://schemas.openxmlformats.org/officeDocument/2006/relationships/notesSlide" Target="../notesSlides/notesSlide130.xml"/><Relationship Id="rId2" Type="http://schemas.openxmlformats.org/officeDocument/2006/relationships/slideLayout" Target="../slideLayouts/slideLayout6.xml"/><Relationship Id="rId1" Type="http://schemas.openxmlformats.org/officeDocument/2006/relationships/vmlDrawing" Target="../drawings/vmlDrawing105.vml"/><Relationship Id="rId5" Type="http://schemas.openxmlformats.org/officeDocument/2006/relationships/image" Target="../media/image128.emf"/><Relationship Id="rId4" Type="http://schemas.openxmlformats.org/officeDocument/2006/relationships/oleObject" Target="../embeddings/oleObject105.bin"/></Relationships>
</file>

<file path=ppt/slides/_rels/slide148.xml.rels><?xml version="1.0" encoding="UTF-8" standalone="yes"?>
<Relationships xmlns="http://schemas.openxmlformats.org/package/2006/relationships"><Relationship Id="rId3" Type="http://schemas.openxmlformats.org/officeDocument/2006/relationships/notesSlide" Target="../notesSlides/notesSlide131.xml"/><Relationship Id="rId2" Type="http://schemas.openxmlformats.org/officeDocument/2006/relationships/slideLayout" Target="../slideLayouts/slideLayout7.xml"/><Relationship Id="rId1" Type="http://schemas.openxmlformats.org/officeDocument/2006/relationships/vmlDrawing" Target="../drawings/vmlDrawing106.vml"/><Relationship Id="rId5" Type="http://schemas.openxmlformats.org/officeDocument/2006/relationships/image" Target="../media/image129.emf"/><Relationship Id="rId4" Type="http://schemas.openxmlformats.org/officeDocument/2006/relationships/oleObject" Target="../embeddings/oleObject106.bin"/></Relationships>
</file>

<file path=ppt/slides/_rels/slide149.xml.rels><?xml version="1.0" encoding="UTF-8" standalone="yes"?>
<Relationships xmlns="http://schemas.openxmlformats.org/package/2006/relationships"><Relationship Id="rId3" Type="http://schemas.openxmlformats.org/officeDocument/2006/relationships/notesSlide" Target="../notesSlides/notesSlide132.xml"/><Relationship Id="rId2" Type="http://schemas.openxmlformats.org/officeDocument/2006/relationships/slideLayout" Target="../slideLayouts/slideLayout7.xml"/><Relationship Id="rId1" Type="http://schemas.openxmlformats.org/officeDocument/2006/relationships/vmlDrawing" Target="../drawings/vmlDrawing107.vml"/><Relationship Id="rId5" Type="http://schemas.openxmlformats.org/officeDocument/2006/relationships/image" Target="../media/image130.emf"/><Relationship Id="rId4" Type="http://schemas.openxmlformats.org/officeDocument/2006/relationships/oleObject" Target="../embeddings/oleObject107.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15.emf"/><Relationship Id="rId4" Type="http://schemas.openxmlformats.org/officeDocument/2006/relationships/oleObject" Target="../embeddings/oleObject12.bin"/></Relationships>
</file>

<file path=ppt/slides/_rels/slide150.xml.rels><?xml version="1.0" encoding="UTF-8" standalone="yes"?>
<Relationships xmlns="http://schemas.openxmlformats.org/package/2006/relationships"><Relationship Id="rId3" Type="http://schemas.openxmlformats.org/officeDocument/2006/relationships/notesSlide" Target="../notesSlides/notesSlide133.xml"/><Relationship Id="rId2" Type="http://schemas.openxmlformats.org/officeDocument/2006/relationships/slideLayout" Target="../slideLayouts/slideLayout7.xml"/><Relationship Id="rId1" Type="http://schemas.openxmlformats.org/officeDocument/2006/relationships/vmlDrawing" Target="../drawings/vmlDrawing108.vml"/><Relationship Id="rId5" Type="http://schemas.openxmlformats.org/officeDocument/2006/relationships/image" Target="../media/image131.emf"/><Relationship Id="rId4" Type="http://schemas.openxmlformats.org/officeDocument/2006/relationships/oleObject" Target="../embeddings/oleObject108.bin"/></Relationships>
</file>

<file path=ppt/slides/_rels/slide151.xml.rels><?xml version="1.0" encoding="UTF-8" standalone="yes"?>
<Relationships xmlns="http://schemas.openxmlformats.org/package/2006/relationships"><Relationship Id="rId3" Type="http://schemas.openxmlformats.org/officeDocument/2006/relationships/notesSlide" Target="../notesSlides/notesSlide134.xml"/><Relationship Id="rId2" Type="http://schemas.openxmlformats.org/officeDocument/2006/relationships/slideLayout" Target="../slideLayouts/slideLayout7.xml"/><Relationship Id="rId1" Type="http://schemas.openxmlformats.org/officeDocument/2006/relationships/vmlDrawing" Target="../drawings/vmlDrawing109.vml"/><Relationship Id="rId5" Type="http://schemas.openxmlformats.org/officeDocument/2006/relationships/image" Target="../media/image132.emf"/><Relationship Id="rId4" Type="http://schemas.openxmlformats.org/officeDocument/2006/relationships/oleObject" Target="../embeddings/oleObject109.bin"/></Relationships>
</file>

<file path=ppt/slides/_rels/slide152.xml.rels><?xml version="1.0" encoding="UTF-8" standalone="yes"?>
<Relationships xmlns="http://schemas.openxmlformats.org/package/2006/relationships"><Relationship Id="rId3" Type="http://schemas.openxmlformats.org/officeDocument/2006/relationships/notesSlide" Target="../notesSlides/notesSlide135.xml"/><Relationship Id="rId2" Type="http://schemas.openxmlformats.org/officeDocument/2006/relationships/slideLayout" Target="../slideLayouts/slideLayout6.xml"/><Relationship Id="rId1" Type="http://schemas.openxmlformats.org/officeDocument/2006/relationships/vmlDrawing" Target="../drawings/vmlDrawing110.vml"/><Relationship Id="rId5" Type="http://schemas.openxmlformats.org/officeDocument/2006/relationships/image" Target="../media/image133.emf"/><Relationship Id="rId4" Type="http://schemas.openxmlformats.org/officeDocument/2006/relationships/oleObject" Target="../embeddings/oleObject110.bin"/></Relationships>
</file>

<file path=ppt/slides/_rels/slide153.xml.rels><?xml version="1.0" encoding="UTF-8" standalone="yes"?>
<Relationships xmlns="http://schemas.openxmlformats.org/package/2006/relationships"><Relationship Id="rId3" Type="http://schemas.openxmlformats.org/officeDocument/2006/relationships/notesSlide" Target="../notesSlides/notesSlide136.xml"/><Relationship Id="rId2" Type="http://schemas.openxmlformats.org/officeDocument/2006/relationships/slideLayout" Target="../slideLayouts/slideLayout6.xml"/><Relationship Id="rId1" Type="http://schemas.openxmlformats.org/officeDocument/2006/relationships/vmlDrawing" Target="../drawings/vmlDrawing111.vml"/><Relationship Id="rId5" Type="http://schemas.openxmlformats.org/officeDocument/2006/relationships/image" Target="../media/image134.emf"/><Relationship Id="rId4" Type="http://schemas.openxmlformats.org/officeDocument/2006/relationships/oleObject" Target="../embeddings/oleObject111.bin"/></Relationships>
</file>

<file path=ppt/slides/_rels/slide15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7.xml"/><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3" Type="http://schemas.openxmlformats.org/officeDocument/2006/relationships/notesSlide" Target="../notesSlides/notesSlide138.xml"/><Relationship Id="rId2" Type="http://schemas.openxmlformats.org/officeDocument/2006/relationships/slideLayout" Target="../slideLayouts/slideLayout6.xml"/><Relationship Id="rId1" Type="http://schemas.openxmlformats.org/officeDocument/2006/relationships/vmlDrawing" Target="../drawings/vmlDrawing112.vml"/><Relationship Id="rId5" Type="http://schemas.openxmlformats.org/officeDocument/2006/relationships/image" Target="../media/image135.emf"/><Relationship Id="rId4" Type="http://schemas.openxmlformats.org/officeDocument/2006/relationships/oleObject" Target="../embeddings/oleObject112.bin"/></Relationships>
</file>

<file path=ppt/slides/_rels/slide156.xml.rels><?xml version="1.0" encoding="UTF-8" standalone="yes"?>
<Relationships xmlns="http://schemas.openxmlformats.org/package/2006/relationships"><Relationship Id="rId3" Type="http://schemas.openxmlformats.org/officeDocument/2006/relationships/notesSlide" Target="../notesSlides/notesSlide139.xml"/><Relationship Id="rId2" Type="http://schemas.openxmlformats.org/officeDocument/2006/relationships/slideLayout" Target="../slideLayouts/slideLayout6.xml"/><Relationship Id="rId1" Type="http://schemas.openxmlformats.org/officeDocument/2006/relationships/vmlDrawing" Target="../drawings/vmlDrawing113.vml"/><Relationship Id="rId5" Type="http://schemas.openxmlformats.org/officeDocument/2006/relationships/image" Target="../media/image136.emf"/><Relationship Id="rId4" Type="http://schemas.openxmlformats.org/officeDocument/2006/relationships/oleObject" Target="../embeddings/oleObject113.bin"/></Relationships>
</file>

<file path=ppt/slides/_rels/slide157.xml.rels><?xml version="1.0" encoding="UTF-8" standalone="yes"?>
<Relationships xmlns="http://schemas.openxmlformats.org/package/2006/relationships"><Relationship Id="rId3" Type="http://schemas.openxmlformats.org/officeDocument/2006/relationships/notesSlide" Target="../notesSlides/notesSlide140.xml"/><Relationship Id="rId2" Type="http://schemas.openxmlformats.org/officeDocument/2006/relationships/slideLayout" Target="../slideLayouts/slideLayout6.xml"/><Relationship Id="rId1" Type="http://schemas.openxmlformats.org/officeDocument/2006/relationships/vmlDrawing" Target="../drawings/vmlDrawing114.vml"/><Relationship Id="rId5" Type="http://schemas.openxmlformats.org/officeDocument/2006/relationships/image" Target="../media/image137.emf"/><Relationship Id="rId4" Type="http://schemas.openxmlformats.org/officeDocument/2006/relationships/oleObject" Target="../embeddings/oleObject114.bin"/></Relationships>
</file>

<file path=ppt/slides/_rels/slide15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1.xml"/><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16.emf"/><Relationship Id="rId4" Type="http://schemas.openxmlformats.org/officeDocument/2006/relationships/oleObject" Target="../embeddings/oleObject13.bin"/></Relationships>
</file>

<file path=ppt/slides/_rels/slide160.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5.xml"/><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notesSlide" Target="../notesSlides/notesSlide149.xml"/><Relationship Id="rId1" Type="http://schemas.openxmlformats.org/officeDocument/2006/relationships/slideLayout" Target="../slideLayouts/slideLayout2.xml"/><Relationship Id="rId4" Type="http://schemas.openxmlformats.org/officeDocument/2006/relationships/image" Target="../media/image145.png"/></Relationships>
</file>

<file path=ppt/slides/_rels/slide167.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17.emf"/><Relationship Id="rId4" Type="http://schemas.openxmlformats.org/officeDocument/2006/relationships/oleObject" Target="../embeddings/oleObject14.bin"/></Relationships>
</file>

<file path=ppt/slides/_rels/slide17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3.xml"/><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6.xml"/><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8.xml"/><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7.xml"/><Relationship Id="rId1" Type="http://schemas.openxmlformats.org/officeDocument/2006/relationships/vmlDrawing" Target="../drawings/vmlDrawing115.vml"/><Relationship Id="rId6" Type="http://schemas.openxmlformats.org/officeDocument/2006/relationships/image" Target="../media/image151.emf"/><Relationship Id="rId5" Type="http://schemas.openxmlformats.org/officeDocument/2006/relationships/oleObject" Target="../embeddings/oleObject115.bin"/><Relationship Id="rId4" Type="http://schemas.openxmlformats.org/officeDocument/2006/relationships/notesSlide" Target="../notesSlides/notesSlide159.xml"/></Relationships>
</file>

<file path=ppt/slides/_rels/slide17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8.xml"/><Relationship Id="rId1" Type="http://schemas.openxmlformats.org/officeDocument/2006/relationships/vmlDrawing" Target="../drawings/vmlDrawing116.vml"/><Relationship Id="rId6" Type="http://schemas.openxmlformats.org/officeDocument/2006/relationships/image" Target="../media/image152.emf"/><Relationship Id="rId5" Type="http://schemas.openxmlformats.org/officeDocument/2006/relationships/oleObject" Target="../embeddings/oleObject116.bin"/><Relationship Id="rId4" Type="http://schemas.openxmlformats.org/officeDocument/2006/relationships/notesSlide" Target="../notesSlides/notesSlide160.xml"/></Relationships>
</file>

<file path=ppt/slides/_rels/slide178.xml.rels><?xml version="1.0" encoding="UTF-8" standalone="yes"?>
<Relationships xmlns="http://schemas.openxmlformats.org/package/2006/relationships"><Relationship Id="rId3" Type="http://schemas.openxmlformats.org/officeDocument/2006/relationships/notesSlide" Target="../notesSlides/notesSlide161.xml"/><Relationship Id="rId2" Type="http://schemas.openxmlformats.org/officeDocument/2006/relationships/slideLayout" Target="../slideLayouts/slideLayout6.xml"/><Relationship Id="rId1" Type="http://schemas.openxmlformats.org/officeDocument/2006/relationships/vmlDrawing" Target="../drawings/vmlDrawing117.vml"/><Relationship Id="rId5" Type="http://schemas.openxmlformats.org/officeDocument/2006/relationships/image" Target="../media/image153.emf"/><Relationship Id="rId4" Type="http://schemas.openxmlformats.org/officeDocument/2006/relationships/oleObject" Target="../embeddings/oleObject117.bin"/></Relationships>
</file>

<file path=ppt/slides/_rels/slide179.xml.rels><?xml version="1.0" encoding="UTF-8" standalone="yes"?>
<Relationships xmlns="http://schemas.openxmlformats.org/package/2006/relationships"><Relationship Id="rId3" Type="http://schemas.openxmlformats.org/officeDocument/2006/relationships/notesSlide" Target="../notesSlides/notesSlide162.xml"/><Relationship Id="rId2" Type="http://schemas.openxmlformats.org/officeDocument/2006/relationships/slideLayout" Target="../slideLayouts/slideLayout6.xml"/><Relationship Id="rId1" Type="http://schemas.openxmlformats.org/officeDocument/2006/relationships/vmlDrawing" Target="../drawings/vmlDrawing118.vml"/><Relationship Id="rId5" Type="http://schemas.openxmlformats.org/officeDocument/2006/relationships/image" Target="../media/image154.emf"/><Relationship Id="rId4" Type="http://schemas.openxmlformats.org/officeDocument/2006/relationships/oleObject" Target="../embeddings/oleObject118.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18.emf"/><Relationship Id="rId4" Type="http://schemas.openxmlformats.org/officeDocument/2006/relationships/oleObject" Target="../embeddings/oleObject15.bin"/></Relationships>
</file>

<file path=ppt/slides/_rels/slide180.xml.rels><?xml version="1.0" encoding="UTF-8" standalone="yes"?>
<Relationships xmlns="http://schemas.openxmlformats.org/package/2006/relationships"><Relationship Id="rId3" Type="http://schemas.openxmlformats.org/officeDocument/2006/relationships/notesSlide" Target="../notesSlides/notesSlide163.xml"/><Relationship Id="rId2" Type="http://schemas.openxmlformats.org/officeDocument/2006/relationships/slideLayout" Target="../slideLayouts/slideLayout6.xml"/><Relationship Id="rId1" Type="http://schemas.openxmlformats.org/officeDocument/2006/relationships/vmlDrawing" Target="../drawings/vmlDrawing119.vml"/><Relationship Id="rId5" Type="http://schemas.openxmlformats.org/officeDocument/2006/relationships/image" Target="../media/image155.emf"/><Relationship Id="rId4" Type="http://schemas.openxmlformats.org/officeDocument/2006/relationships/oleObject" Target="../embeddings/oleObject119.bin"/></Relationships>
</file>

<file path=ppt/slides/_rels/slide181.xml.rels><?xml version="1.0" encoding="UTF-8" standalone="yes"?>
<Relationships xmlns="http://schemas.openxmlformats.org/package/2006/relationships"><Relationship Id="rId3" Type="http://schemas.openxmlformats.org/officeDocument/2006/relationships/notesSlide" Target="../notesSlides/notesSlide164.xml"/><Relationship Id="rId2" Type="http://schemas.openxmlformats.org/officeDocument/2006/relationships/slideLayout" Target="../slideLayouts/slideLayout7.xml"/><Relationship Id="rId1" Type="http://schemas.openxmlformats.org/officeDocument/2006/relationships/vmlDrawing" Target="../drawings/vmlDrawing120.vml"/><Relationship Id="rId5" Type="http://schemas.openxmlformats.org/officeDocument/2006/relationships/image" Target="../media/image156.emf"/><Relationship Id="rId4" Type="http://schemas.openxmlformats.org/officeDocument/2006/relationships/oleObject" Target="../embeddings/oleObject120.bin"/></Relationships>
</file>

<file path=ppt/slides/_rels/slide182.xml.rels><?xml version="1.0" encoding="UTF-8" standalone="yes"?>
<Relationships xmlns="http://schemas.openxmlformats.org/package/2006/relationships"><Relationship Id="rId3" Type="http://schemas.openxmlformats.org/officeDocument/2006/relationships/notesSlide" Target="../notesSlides/notesSlide165.xml"/><Relationship Id="rId2" Type="http://schemas.openxmlformats.org/officeDocument/2006/relationships/slideLayout" Target="../slideLayouts/slideLayout7.xml"/><Relationship Id="rId1" Type="http://schemas.openxmlformats.org/officeDocument/2006/relationships/vmlDrawing" Target="../drawings/vmlDrawing121.vml"/><Relationship Id="rId5" Type="http://schemas.openxmlformats.org/officeDocument/2006/relationships/image" Target="../media/image157.emf"/><Relationship Id="rId4" Type="http://schemas.openxmlformats.org/officeDocument/2006/relationships/oleObject" Target="../embeddings/oleObject121.bin"/></Relationships>
</file>

<file path=ppt/slides/_rels/slide18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6.xml"/><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3" Type="http://schemas.openxmlformats.org/officeDocument/2006/relationships/notesSlide" Target="../notesSlides/notesSlide167.xml"/><Relationship Id="rId2" Type="http://schemas.openxmlformats.org/officeDocument/2006/relationships/slideLayout" Target="../slideLayouts/slideLayout6.xml"/><Relationship Id="rId1" Type="http://schemas.openxmlformats.org/officeDocument/2006/relationships/vmlDrawing" Target="../drawings/vmlDrawing122.vml"/><Relationship Id="rId5" Type="http://schemas.openxmlformats.org/officeDocument/2006/relationships/image" Target="../media/image158.emf"/><Relationship Id="rId4" Type="http://schemas.openxmlformats.org/officeDocument/2006/relationships/oleObject" Target="../embeddings/oleObject122.bin"/></Relationships>
</file>

<file path=ppt/slides/_rels/slide185.xml.rels><?xml version="1.0" encoding="UTF-8" standalone="yes"?>
<Relationships xmlns="http://schemas.openxmlformats.org/package/2006/relationships"><Relationship Id="rId3" Type="http://schemas.openxmlformats.org/officeDocument/2006/relationships/notesSlide" Target="../notesSlides/notesSlide168.xml"/><Relationship Id="rId2" Type="http://schemas.openxmlformats.org/officeDocument/2006/relationships/slideLayout" Target="../slideLayouts/slideLayout6.xml"/><Relationship Id="rId1" Type="http://schemas.openxmlformats.org/officeDocument/2006/relationships/vmlDrawing" Target="../drawings/vmlDrawing123.vml"/><Relationship Id="rId5" Type="http://schemas.openxmlformats.org/officeDocument/2006/relationships/image" Target="../media/image159.emf"/><Relationship Id="rId4" Type="http://schemas.openxmlformats.org/officeDocument/2006/relationships/oleObject" Target="../embeddings/oleObject123.bin"/></Relationships>
</file>

<file path=ppt/slides/_rels/slide18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9.xml"/><Relationship Id="rId1" Type="http://schemas.openxmlformats.org/officeDocument/2006/relationships/vmlDrawing" Target="../drawings/vmlDrawing124.vml"/><Relationship Id="rId6" Type="http://schemas.openxmlformats.org/officeDocument/2006/relationships/image" Target="../media/image160.emf"/><Relationship Id="rId5" Type="http://schemas.openxmlformats.org/officeDocument/2006/relationships/oleObject" Target="../embeddings/oleObject124.bin"/><Relationship Id="rId4" Type="http://schemas.openxmlformats.org/officeDocument/2006/relationships/notesSlide" Target="../notesSlides/notesSlide169.xml"/></Relationships>
</file>

<file path=ppt/slides/_rels/slide187.xml.rels><?xml version="1.0" encoding="UTF-8" standalone="yes"?>
<Relationships xmlns="http://schemas.openxmlformats.org/package/2006/relationships"><Relationship Id="rId3" Type="http://schemas.openxmlformats.org/officeDocument/2006/relationships/notesSlide" Target="../notesSlides/notesSlide170.xml"/><Relationship Id="rId2" Type="http://schemas.openxmlformats.org/officeDocument/2006/relationships/slideLayout" Target="../slideLayouts/slideLayout6.xml"/><Relationship Id="rId1" Type="http://schemas.openxmlformats.org/officeDocument/2006/relationships/vmlDrawing" Target="../drawings/vmlDrawing125.vml"/><Relationship Id="rId5" Type="http://schemas.openxmlformats.org/officeDocument/2006/relationships/image" Target="../media/image161.emf"/><Relationship Id="rId4" Type="http://schemas.openxmlformats.org/officeDocument/2006/relationships/oleObject" Target="../embeddings/oleObject125.bin"/></Relationships>
</file>

<file path=ppt/slides/_rels/slide18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1.xml"/><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3" Type="http://schemas.openxmlformats.org/officeDocument/2006/relationships/notesSlide" Target="../notesSlides/notesSlide172.xml"/><Relationship Id="rId2" Type="http://schemas.openxmlformats.org/officeDocument/2006/relationships/slideLayout" Target="../slideLayouts/slideLayout2.xml"/><Relationship Id="rId1" Type="http://schemas.openxmlformats.org/officeDocument/2006/relationships/vmlDrawing" Target="../drawings/vmlDrawing126.vml"/><Relationship Id="rId5" Type="http://schemas.openxmlformats.org/officeDocument/2006/relationships/image" Target="../media/image162.emf"/><Relationship Id="rId4" Type="http://schemas.openxmlformats.org/officeDocument/2006/relationships/oleObject" Target="../embeddings/oleObject126.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image" Target="../media/image19.emf"/><Relationship Id="rId4" Type="http://schemas.openxmlformats.org/officeDocument/2006/relationships/oleObject" Target="../embeddings/oleObject16.bin"/></Relationships>
</file>

<file path=ppt/slides/_rels/slide190.xml.rels><?xml version="1.0" encoding="UTF-8" standalone="yes"?>
<Relationships xmlns="http://schemas.openxmlformats.org/package/2006/relationships"><Relationship Id="rId3" Type="http://schemas.openxmlformats.org/officeDocument/2006/relationships/notesSlide" Target="../notesSlides/notesSlide173.xml"/><Relationship Id="rId2" Type="http://schemas.openxmlformats.org/officeDocument/2006/relationships/slideLayout" Target="../slideLayouts/slideLayout7.xml"/><Relationship Id="rId1" Type="http://schemas.openxmlformats.org/officeDocument/2006/relationships/vmlDrawing" Target="../drawings/vmlDrawing127.vml"/><Relationship Id="rId5" Type="http://schemas.openxmlformats.org/officeDocument/2006/relationships/image" Target="../media/image163.emf"/><Relationship Id="rId4" Type="http://schemas.openxmlformats.org/officeDocument/2006/relationships/oleObject" Target="../embeddings/oleObject127.bin"/></Relationships>
</file>

<file path=ppt/slides/_rels/slide191.xml.rels><?xml version="1.0" encoding="UTF-8" standalone="yes"?>
<Relationships xmlns="http://schemas.openxmlformats.org/package/2006/relationships"><Relationship Id="rId3" Type="http://schemas.openxmlformats.org/officeDocument/2006/relationships/notesSlide" Target="../notesSlides/notesSlide174.xml"/><Relationship Id="rId2" Type="http://schemas.openxmlformats.org/officeDocument/2006/relationships/slideLayout" Target="../slideLayouts/slideLayout7.xml"/><Relationship Id="rId1" Type="http://schemas.openxmlformats.org/officeDocument/2006/relationships/vmlDrawing" Target="../drawings/vmlDrawing128.vml"/><Relationship Id="rId5" Type="http://schemas.openxmlformats.org/officeDocument/2006/relationships/image" Target="../media/image164.emf"/><Relationship Id="rId4" Type="http://schemas.openxmlformats.org/officeDocument/2006/relationships/oleObject" Target="../embeddings/oleObject128.bin"/></Relationships>
</file>

<file path=ppt/slides/_rels/slide192.xml.rels><?xml version="1.0" encoding="UTF-8" standalone="yes"?>
<Relationships xmlns="http://schemas.openxmlformats.org/package/2006/relationships"><Relationship Id="rId3" Type="http://schemas.openxmlformats.org/officeDocument/2006/relationships/notesSlide" Target="../notesSlides/notesSlide175.xml"/><Relationship Id="rId2" Type="http://schemas.openxmlformats.org/officeDocument/2006/relationships/slideLayout" Target="../slideLayouts/slideLayout7.xml"/><Relationship Id="rId1" Type="http://schemas.openxmlformats.org/officeDocument/2006/relationships/vmlDrawing" Target="../drawings/vmlDrawing129.vml"/><Relationship Id="rId5" Type="http://schemas.openxmlformats.org/officeDocument/2006/relationships/image" Target="../media/image165.emf"/><Relationship Id="rId4" Type="http://schemas.openxmlformats.org/officeDocument/2006/relationships/oleObject" Target="../embeddings/oleObject129.bin"/></Relationships>
</file>

<file path=ppt/slides/_rels/slide193.xml.rels><?xml version="1.0" encoding="UTF-8" standalone="yes"?>
<Relationships xmlns="http://schemas.openxmlformats.org/package/2006/relationships"><Relationship Id="rId3" Type="http://schemas.openxmlformats.org/officeDocument/2006/relationships/notesSlide" Target="../notesSlides/notesSlide176.xml"/><Relationship Id="rId2" Type="http://schemas.openxmlformats.org/officeDocument/2006/relationships/slideLayout" Target="../slideLayouts/slideLayout7.xml"/><Relationship Id="rId1" Type="http://schemas.openxmlformats.org/officeDocument/2006/relationships/vmlDrawing" Target="../drawings/vmlDrawing130.vml"/><Relationship Id="rId5" Type="http://schemas.openxmlformats.org/officeDocument/2006/relationships/image" Target="../media/image166.emf"/><Relationship Id="rId4" Type="http://schemas.openxmlformats.org/officeDocument/2006/relationships/oleObject" Target="../embeddings/oleObject130.bin"/></Relationships>
</file>

<file path=ppt/slides/_rels/slide194.xml.rels><?xml version="1.0" encoding="UTF-8" standalone="yes"?>
<Relationships xmlns="http://schemas.openxmlformats.org/package/2006/relationships"><Relationship Id="rId3" Type="http://schemas.openxmlformats.org/officeDocument/2006/relationships/notesSlide" Target="../notesSlides/notesSlide177.xml"/><Relationship Id="rId2" Type="http://schemas.openxmlformats.org/officeDocument/2006/relationships/slideLayout" Target="../slideLayouts/slideLayout7.xml"/><Relationship Id="rId1" Type="http://schemas.openxmlformats.org/officeDocument/2006/relationships/vmlDrawing" Target="../drawings/vmlDrawing131.vml"/><Relationship Id="rId6" Type="http://schemas.openxmlformats.org/officeDocument/2006/relationships/image" Target="../media/image167.emf"/><Relationship Id="rId5" Type="http://schemas.openxmlformats.org/officeDocument/2006/relationships/oleObject" Target="../embeddings/oleObject131.bin"/><Relationship Id="rId4" Type="http://schemas.openxmlformats.org/officeDocument/2006/relationships/hyperlink" Target="http://www.federalreserve.gov/releases/h15/data.htm" TargetMode="External"/></Relationships>
</file>

<file path=ppt/slides/_rels/slide195.xml.rels><?xml version="1.0" encoding="UTF-8" standalone="yes"?>
<Relationships xmlns="http://schemas.openxmlformats.org/package/2006/relationships"><Relationship Id="rId3" Type="http://schemas.openxmlformats.org/officeDocument/2006/relationships/notesSlide" Target="../notesSlides/notesSlide178.xml"/><Relationship Id="rId2" Type="http://schemas.openxmlformats.org/officeDocument/2006/relationships/slideLayout" Target="../slideLayouts/slideLayout7.xml"/><Relationship Id="rId1" Type="http://schemas.openxmlformats.org/officeDocument/2006/relationships/vmlDrawing" Target="../drawings/vmlDrawing132.vml"/><Relationship Id="rId6" Type="http://schemas.openxmlformats.org/officeDocument/2006/relationships/image" Target="../media/image168.emf"/><Relationship Id="rId5" Type="http://schemas.openxmlformats.org/officeDocument/2006/relationships/oleObject" Target="../embeddings/oleObject132.bin"/><Relationship Id="rId4" Type="http://schemas.openxmlformats.org/officeDocument/2006/relationships/hyperlink" Target="http://www.federalreserve.gov/releases/h15/data.htm" TargetMode="External"/></Relationships>
</file>

<file path=ppt/slides/_rels/slide19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9.xml"/><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3" Type="http://schemas.openxmlformats.org/officeDocument/2006/relationships/notesSlide" Target="../notesSlides/notesSlide180.xml"/><Relationship Id="rId2" Type="http://schemas.openxmlformats.org/officeDocument/2006/relationships/slideLayout" Target="../slideLayouts/slideLayout6.xml"/><Relationship Id="rId1" Type="http://schemas.openxmlformats.org/officeDocument/2006/relationships/vmlDrawing" Target="../drawings/vmlDrawing133.vml"/><Relationship Id="rId5" Type="http://schemas.openxmlformats.org/officeDocument/2006/relationships/image" Target="../media/image169.emf"/><Relationship Id="rId4" Type="http://schemas.openxmlformats.org/officeDocument/2006/relationships/oleObject" Target="../embeddings/oleObject133.bin"/></Relationships>
</file>

<file path=ppt/slides/_rels/slide198.xml.rels><?xml version="1.0" encoding="UTF-8" standalone="yes"?>
<Relationships xmlns="http://schemas.openxmlformats.org/package/2006/relationships"><Relationship Id="rId3" Type="http://schemas.openxmlformats.org/officeDocument/2006/relationships/notesSlide" Target="../notesSlides/notesSlide181.xml"/><Relationship Id="rId2" Type="http://schemas.openxmlformats.org/officeDocument/2006/relationships/slideLayout" Target="../slideLayouts/slideLayout6.xml"/><Relationship Id="rId1" Type="http://schemas.openxmlformats.org/officeDocument/2006/relationships/vmlDrawing" Target="../drawings/vmlDrawing134.vml"/><Relationship Id="rId5" Type="http://schemas.openxmlformats.org/officeDocument/2006/relationships/image" Target="../media/image170.emf"/><Relationship Id="rId4" Type="http://schemas.openxmlformats.org/officeDocument/2006/relationships/oleObject" Target="../embeddings/oleObject134.bin"/></Relationships>
</file>

<file path=ppt/slides/_rels/slide199.xml.rels><?xml version="1.0" encoding="UTF-8" standalone="yes"?>
<Relationships xmlns="http://schemas.openxmlformats.org/package/2006/relationships"><Relationship Id="rId3" Type="http://schemas.openxmlformats.org/officeDocument/2006/relationships/notesSlide" Target="../notesSlides/notesSlide182.xml"/><Relationship Id="rId2" Type="http://schemas.openxmlformats.org/officeDocument/2006/relationships/slideLayout" Target="../slideLayouts/slideLayout6.xml"/><Relationship Id="rId1" Type="http://schemas.openxmlformats.org/officeDocument/2006/relationships/vmlDrawing" Target="../drawings/vmlDrawing135.vml"/><Relationship Id="rId5" Type="http://schemas.openxmlformats.org/officeDocument/2006/relationships/image" Target="../media/image171.emf"/><Relationship Id="rId4" Type="http://schemas.openxmlformats.org/officeDocument/2006/relationships/oleObject" Target="../embeddings/oleObject135.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20.emf"/><Relationship Id="rId4" Type="http://schemas.openxmlformats.org/officeDocument/2006/relationships/oleObject" Target="../embeddings/oleObject17.bin"/></Relationships>
</file>

<file path=ppt/slides/_rels/slide200.xml.rels><?xml version="1.0" encoding="UTF-8" standalone="yes"?>
<Relationships xmlns="http://schemas.openxmlformats.org/package/2006/relationships"><Relationship Id="rId3" Type="http://schemas.openxmlformats.org/officeDocument/2006/relationships/notesSlide" Target="../notesSlides/notesSlide183.xml"/><Relationship Id="rId2" Type="http://schemas.openxmlformats.org/officeDocument/2006/relationships/slideLayout" Target="../slideLayouts/slideLayout6.xml"/><Relationship Id="rId1" Type="http://schemas.openxmlformats.org/officeDocument/2006/relationships/vmlDrawing" Target="../drawings/vmlDrawing136.vml"/><Relationship Id="rId5" Type="http://schemas.openxmlformats.org/officeDocument/2006/relationships/image" Target="../media/image172.emf"/><Relationship Id="rId4" Type="http://schemas.openxmlformats.org/officeDocument/2006/relationships/oleObject" Target="../embeddings/oleObject136.bin"/></Relationships>
</file>

<file path=ppt/slides/_rels/slide201.xml.rels><?xml version="1.0" encoding="UTF-8" standalone="yes"?>
<Relationships xmlns="http://schemas.openxmlformats.org/package/2006/relationships"><Relationship Id="rId3" Type="http://schemas.openxmlformats.org/officeDocument/2006/relationships/notesSlide" Target="../notesSlides/notesSlide184.xml"/><Relationship Id="rId2" Type="http://schemas.openxmlformats.org/officeDocument/2006/relationships/slideLayout" Target="../slideLayouts/slideLayout7.xml"/><Relationship Id="rId1" Type="http://schemas.openxmlformats.org/officeDocument/2006/relationships/vmlDrawing" Target="../drawings/vmlDrawing137.vml"/><Relationship Id="rId5" Type="http://schemas.openxmlformats.org/officeDocument/2006/relationships/image" Target="../media/image173.emf"/><Relationship Id="rId4" Type="http://schemas.openxmlformats.org/officeDocument/2006/relationships/oleObject" Target="../embeddings/oleObject137.bin"/></Relationships>
</file>

<file path=ppt/slides/_rels/slide20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5.xml"/><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3" Type="http://schemas.openxmlformats.org/officeDocument/2006/relationships/notesSlide" Target="../notesSlides/notesSlide186.xml"/><Relationship Id="rId2" Type="http://schemas.openxmlformats.org/officeDocument/2006/relationships/slideLayout" Target="../slideLayouts/slideLayout6.xml"/><Relationship Id="rId1" Type="http://schemas.openxmlformats.org/officeDocument/2006/relationships/vmlDrawing" Target="../drawings/vmlDrawing138.vml"/><Relationship Id="rId5" Type="http://schemas.openxmlformats.org/officeDocument/2006/relationships/image" Target="../media/image174.emf"/><Relationship Id="rId4" Type="http://schemas.openxmlformats.org/officeDocument/2006/relationships/oleObject" Target="../embeddings/oleObject138.bin"/></Relationships>
</file>

<file path=ppt/slides/_rels/slide204.xml.rels><?xml version="1.0" encoding="UTF-8" standalone="yes"?>
<Relationships xmlns="http://schemas.openxmlformats.org/package/2006/relationships"><Relationship Id="rId3" Type="http://schemas.openxmlformats.org/officeDocument/2006/relationships/notesSlide" Target="../notesSlides/notesSlide187.xml"/><Relationship Id="rId2" Type="http://schemas.openxmlformats.org/officeDocument/2006/relationships/slideLayout" Target="../slideLayouts/slideLayout7.xml"/><Relationship Id="rId1" Type="http://schemas.openxmlformats.org/officeDocument/2006/relationships/vmlDrawing" Target="../drawings/vmlDrawing139.vml"/><Relationship Id="rId5" Type="http://schemas.openxmlformats.org/officeDocument/2006/relationships/image" Target="../media/image175.emf"/><Relationship Id="rId4" Type="http://schemas.openxmlformats.org/officeDocument/2006/relationships/oleObject" Target="../embeddings/oleObject139.bin"/></Relationships>
</file>

<file path=ppt/slides/_rels/slide205.xml.rels><?xml version="1.0" encoding="UTF-8" standalone="yes"?>
<Relationships xmlns="http://schemas.openxmlformats.org/package/2006/relationships"><Relationship Id="rId3" Type="http://schemas.openxmlformats.org/officeDocument/2006/relationships/notesSlide" Target="../notesSlides/notesSlide188.xml"/><Relationship Id="rId2" Type="http://schemas.openxmlformats.org/officeDocument/2006/relationships/slideLayout" Target="../slideLayouts/slideLayout7.xml"/><Relationship Id="rId1" Type="http://schemas.openxmlformats.org/officeDocument/2006/relationships/vmlDrawing" Target="../drawings/vmlDrawing140.vml"/><Relationship Id="rId5" Type="http://schemas.openxmlformats.org/officeDocument/2006/relationships/image" Target="../media/image176.emf"/><Relationship Id="rId4" Type="http://schemas.openxmlformats.org/officeDocument/2006/relationships/oleObject" Target="../embeddings/oleObject140.bin"/></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vmlDrawing" Target="../drawings/vmlDrawing18.vml"/><Relationship Id="rId5" Type="http://schemas.openxmlformats.org/officeDocument/2006/relationships/image" Target="../media/image21.emf"/><Relationship Id="rId4" Type="http://schemas.openxmlformats.org/officeDocument/2006/relationships/oleObject" Target="../embeddings/oleObject18.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19.vml"/><Relationship Id="rId5" Type="http://schemas.openxmlformats.org/officeDocument/2006/relationships/image" Target="../media/image22.emf"/><Relationship Id="rId4" Type="http://schemas.openxmlformats.org/officeDocument/2006/relationships/oleObject" Target="../embeddings/oleObject19.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20.vml"/><Relationship Id="rId5" Type="http://schemas.openxmlformats.org/officeDocument/2006/relationships/image" Target="../media/image23.emf"/><Relationship Id="rId4" Type="http://schemas.openxmlformats.org/officeDocument/2006/relationships/oleObject" Target="../embeddings/oleObject20.bin"/></Relationships>
</file>

<file path=ppt/slides/_rels/slide25.xml.rels><?xml version="1.0" encoding="UTF-8" standalone="yes"?>
<Relationships xmlns="http://schemas.openxmlformats.org/package/2006/relationships"><Relationship Id="rId3" Type="http://schemas.openxmlformats.org/officeDocument/2006/relationships/hyperlink" Target="http://www.philadelphiafed.org/index.cfm"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vmlDrawing" Target="../drawings/vmlDrawing21.vml"/><Relationship Id="rId5" Type="http://schemas.openxmlformats.org/officeDocument/2006/relationships/image" Target="../media/image25.emf"/><Relationship Id="rId4" Type="http://schemas.openxmlformats.org/officeDocument/2006/relationships/oleObject" Target="../embeddings/oleObject21.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22.vml"/><Relationship Id="rId4" Type="http://schemas.openxmlformats.org/officeDocument/2006/relationships/image" Target="../media/image26.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vmlDrawing" Target="../drawings/vmlDrawing23.vml"/><Relationship Id="rId5" Type="http://schemas.openxmlformats.org/officeDocument/2006/relationships/hyperlink" Target="http://www.federalreserve.gov/releases/housedebt" TargetMode="External"/><Relationship Id="rId4" Type="http://schemas.openxmlformats.org/officeDocument/2006/relationships/image" Target="../media/image27.emf"/></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24.vml"/><Relationship Id="rId5" Type="http://schemas.openxmlformats.org/officeDocument/2006/relationships/image" Target="../media/image28.emf"/><Relationship Id="rId4" Type="http://schemas.openxmlformats.org/officeDocument/2006/relationships/oleObject" Target="../embeddings/oleObject24.bin"/></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vmlDrawing" Target="../drawings/vmlDrawing25.vml"/><Relationship Id="rId5" Type="http://schemas.openxmlformats.org/officeDocument/2006/relationships/image" Target="../media/image29.emf"/><Relationship Id="rId4" Type="http://schemas.openxmlformats.org/officeDocument/2006/relationships/oleObject" Target="../embeddings/oleObject25.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vmlDrawing" Target="../drawings/vmlDrawing26.vml"/><Relationship Id="rId6" Type="http://schemas.openxmlformats.org/officeDocument/2006/relationships/hyperlink" Target="http://www.bls.gov/ces/home.htm" TargetMode="External"/><Relationship Id="rId5" Type="http://schemas.openxmlformats.org/officeDocument/2006/relationships/image" Target="../media/image30.emf"/><Relationship Id="rId4" Type="http://schemas.openxmlformats.org/officeDocument/2006/relationships/oleObject" Target="../embeddings/oleObject26.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vmlDrawing" Target="../drawings/vmlDrawing27.vml"/><Relationship Id="rId6" Type="http://schemas.openxmlformats.org/officeDocument/2006/relationships/hyperlink" Target="http://www.bls.gov/ces/home.htm" TargetMode="External"/><Relationship Id="rId5" Type="http://schemas.openxmlformats.org/officeDocument/2006/relationships/image" Target="../media/image31.emf"/><Relationship Id="rId4" Type="http://schemas.openxmlformats.org/officeDocument/2006/relationships/oleObject" Target="../embeddings/oleObject27.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vmlDrawing" Target="../drawings/vmlDrawing28.vml"/><Relationship Id="rId6" Type="http://schemas.openxmlformats.org/officeDocument/2006/relationships/hyperlink" Target="http://www.bls.gov/ces/home.htm" TargetMode="External"/><Relationship Id="rId5" Type="http://schemas.openxmlformats.org/officeDocument/2006/relationships/image" Target="../media/image32.emf"/><Relationship Id="rId4" Type="http://schemas.openxmlformats.org/officeDocument/2006/relationships/oleObject" Target="../embeddings/oleObject28.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vmlDrawing" Target="../drawings/vmlDrawing29.vml"/><Relationship Id="rId5" Type="http://schemas.openxmlformats.org/officeDocument/2006/relationships/image" Target="../media/image33.emf"/><Relationship Id="rId4" Type="http://schemas.openxmlformats.org/officeDocument/2006/relationships/oleObject" Target="../embeddings/oleObject29.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vmlDrawing" Target="../drawings/vmlDrawing30.vml"/><Relationship Id="rId5" Type="http://schemas.openxmlformats.org/officeDocument/2006/relationships/image" Target="../media/image34.emf"/><Relationship Id="rId4" Type="http://schemas.openxmlformats.org/officeDocument/2006/relationships/oleObject" Target="../embeddings/oleObject30.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vmlDrawing" Target="../drawings/vmlDrawing31.vml"/><Relationship Id="rId5" Type="http://schemas.openxmlformats.org/officeDocument/2006/relationships/image" Target="../media/image35.emf"/><Relationship Id="rId4" Type="http://schemas.openxmlformats.org/officeDocument/2006/relationships/oleObject" Target="../embeddings/oleObject31.bin"/></Relationships>
</file>

<file path=ppt/slides/_rels/slide3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vmlDrawing" Target="../drawings/vmlDrawing32.vml"/><Relationship Id="rId5" Type="http://schemas.openxmlformats.org/officeDocument/2006/relationships/image" Target="../media/image36.emf"/><Relationship Id="rId4" Type="http://schemas.openxmlformats.org/officeDocument/2006/relationships/oleObject" Target="../embeddings/oleObject32.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vmlDrawing" Target="../drawings/vmlDrawing33.vml"/><Relationship Id="rId5" Type="http://schemas.openxmlformats.org/officeDocument/2006/relationships/image" Target="../media/image37.emf"/><Relationship Id="rId4" Type="http://schemas.openxmlformats.org/officeDocument/2006/relationships/oleObject" Target="../embeddings/oleObject33.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vmlDrawing" Target="../drawings/vmlDrawing34.vml"/><Relationship Id="rId5" Type="http://schemas.openxmlformats.org/officeDocument/2006/relationships/image" Target="../media/image39.emf"/><Relationship Id="rId4" Type="http://schemas.openxmlformats.org/officeDocument/2006/relationships/oleObject" Target="../embeddings/oleObject34.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xml"/><Relationship Id="rId1" Type="http://schemas.openxmlformats.org/officeDocument/2006/relationships/vmlDrawing" Target="../drawings/vmlDrawing35.vml"/><Relationship Id="rId5" Type="http://schemas.openxmlformats.org/officeDocument/2006/relationships/image" Target="../media/image40.emf"/><Relationship Id="rId4" Type="http://schemas.openxmlformats.org/officeDocument/2006/relationships/oleObject" Target="../embeddings/oleObject35.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vmlDrawing" Target="../drawings/vmlDrawing36.vml"/><Relationship Id="rId5" Type="http://schemas.openxmlformats.org/officeDocument/2006/relationships/image" Target="../media/image41.emf"/><Relationship Id="rId4" Type="http://schemas.openxmlformats.org/officeDocument/2006/relationships/oleObject" Target="../embeddings/oleObject36.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vmlDrawing" Target="../drawings/vmlDrawing37.vml"/><Relationship Id="rId5" Type="http://schemas.openxmlformats.org/officeDocument/2006/relationships/image" Target="../media/image42.emf"/><Relationship Id="rId4" Type="http://schemas.openxmlformats.org/officeDocument/2006/relationships/oleObject" Target="../embeddings/oleObject37.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vmlDrawing" Target="../drawings/vmlDrawing38.vml"/><Relationship Id="rId5" Type="http://schemas.openxmlformats.org/officeDocument/2006/relationships/image" Target="../media/image19.emf"/><Relationship Id="rId4" Type="http://schemas.openxmlformats.org/officeDocument/2006/relationships/oleObject" Target="../embeddings/oleObject38.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vmlDrawing" Target="../drawings/vmlDrawing39.vml"/><Relationship Id="rId5" Type="http://schemas.openxmlformats.org/officeDocument/2006/relationships/image" Target="../media/image20.emf"/><Relationship Id="rId4" Type="http://schemas.openxmlformats.org/officeDocument/2006/relationships/oleObject" Target="../embeddings/oleObject39.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6.xml"/><Relationship Id="rId1" Type="http://schemas.openxmlformats.org/officeDocument/2006/relationships/vmlDrawing" Target="../drawings/vmlDrawing40.vml"/><Relationship Id="rId5" Type="http://schemas.openxmlformats.org/officeDocument/2006/relationships/image" Target="../media/image43.emf"/><Relationship Id="rId4" Type="http://schemas.openxmlformats.org/officeDocument/2006/relationships/oleObject" Target="../embeddings/oleObject40.bin"/></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12.xml"/><Relationship Id="rId1" Type="http://schemas.openxmlformats.org/officeDocument/2006/relationships/vmlDrawing" Target="../drawings/vmlDrawing41.vml"/><Relationship Id="rId4" Type="http://schemas.openxmlformats.org/officeDocument/2006/relationships/image" Target="../media/image44.emf"/></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vmlDrawing" Target="../drawings/vmlDrawing42.vml"/><Relationship Id="rId5" Type="http://schemas.openxmlformats.org/officeDocument/2006/relationships/image" Target="../media/image45.emf"/><Relationship Id="rId4" Type="http://schemas.openxmlformats.org/officeDocument/2006/relationships/oleObject" Target="../embeddings/oleObject42.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oleObject2.bin"/></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43.vml"/><Relationship Id="rId5" Type="http://schemas.openxmlformats.org/officeDocument/2006/relationships/hyperlink" Target="http://www.fhwa.dot.gov/ohim/tvtw/tvtpage.cfm" TargetMode="External"/><Relationship Id="rId4" Type="http://schemas.openxmlformats.org/officeDocument/2006/relationships/image" Target="../media/image46.emf"/></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6.xml"/><Relationship Id="rId1" Type="http://schemas.openxmlformats.org/officeDocument/2006/relationships/vmlDrawing" Target="../drawings/vmlDrawing44.vml"/><Relationship Id="rId5" Type="http://schemas.openxmlformats.org/officeDocument/2006/relationships/image" Target="../media/image47.emf"/><Relationship Id="rId4" Type="http://schemas.openxmlformats.org/officeDocument/2006/relationships/oleObject" Target="../embeddings/oleObject44.bin"/></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6.xml"/><Relationship Id="rId1" Type="http://schemas.openxmlformats.org/officeDocument/2006/relationships/vmlDrawing" Target="../drawings/vmlDrawing45.vml"/><Relationship Id="rId6" Type="http://schemas.openxmlformats.org/officeDocument/2006/relationships/hyperlink" Target="http://www.census.gov/construction/c30/c30index.html" TargetMode="External"/><Relationship Id="rId5" Type="http://schemas.openxmlformats.org/officeDocument/2006/relationships/image" Target="../media/image48.emf"/><Relationship Id="rId4" Type="http://schemas.openxmlformats.org/officeDocument/2006/relationships/oleObject" Target="../embeddings/oleObject45.bin"/></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7.xml"/><Relationship Id="rId1" Type="http://schemas.openxmlformats.org/officeDocument/2006/relationships/vmlDrawing" Target="../drawings/vmlDrawing46.vml"/><Relationship Id="rId6" Type="http://schemas.openxmlformats.org/officeDocument/2006/relationships/hyperlink" Target="https://www.census.gov/construction/chars/completed.html" TargetMode="External"/><Relationship Id="rId5" Type="http://schemas.openxmlformats.org/officeDocument/2006/relationships/image" Target="../media/image49.emf"/><Relationship Id="rId4" Type="http://schemas.openxmlformats.org/officeDocument/2006/relationships/oleObject" Target="../embeddings/oleObject46.bin"/></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7.xml"/><Relationship Id="rId1" Type="http://schemas.openxmlformats.org/officeDocument/2006/relationships/vmlDrawing" Target="../drawings/vmlDrawing47.vml"/><Relationship Id="rId6" Type="http://schemas.openxmlformats.org/officeDocument/2006/relationships/image" Target="../media/image50.emf"/><Relationship Id="rId5" Type="http://schemas.openxmlformats.org/officeDocument/2006/relationships/oleObject" Target="../embeddings/oleObject47.bin"/><Relationship Id="rId4" Type="http://schemas.openxmlformats.org/officeDocument/2006/relationships/hyperlink" Target="http://www.census.gov/population/www/projections/projectionsagesex.html" TargetMode="Externa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6.xml"/><Relationship Id="rId1" Type="http://schemas.openxmlformats.org/officeDocument/2006/relationships/vmlDrawing" Target="../drawings/vmlDrawing48.vml"/><Relationship Id="rId5" Type="http://schemas.openxmlformats.org/officeDocument/2006/relationships/image" Target="../media/image51.emf"/><Relationship Id="rId4" Type="http://schemas.openxmlformats.org/officeDocument/2006/relationships/oleObject" Target="../embeddings/oleObject48.bin"/></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7.xml"/><Relationship Id="rId1" Type="http://schemas.openxmlformats.org/officeDocument/2006/relationships/vmlDrawing" Target="../drawings/vmlDrawing49.vml"/><Relationship Id="rId6" Type="http://schemas.openxmlformats.org/officeDocument/2006/relationships/image" Target="../media/image52.emf"/><Relationship Id="rId5" Type="http://schemas.openxmlformats.org/officeDocument/2006/relationships/oleObject" Target="../embeddings/oleObject49.bin"/><Relationship Id="rId4" Type="http://schemas.openxmlformats.org/officeDocument/2006/relationships/hyperlink" Target="http://www.federalreserve.gov/releases/h15/data.htm" TargetMode="Externa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7.xml"/><Relationship Id="rId1" Type="http://schemas.openxmlformats.org/officeDocument/2006/relationships/vmlDrawing" Target="../drawings/vmlDrawing50.vml"/><Relationship Id="rId5" Type="http://schemas.openxmlformats.org/officeDocument/2006/relationships/image" Target="../media/image53.emf"/><Relationship Id="rId4" Type="http://schemas.openxmlformats.org/officeDocument/2006/relationships/oleObject" Target="../embeddings/oleObject50.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7.xml"/><Relationship Id="rId1" Type="http://schemas.openxmlformats.org/officeDocument/2006/relationships/vmlDrawing" Target="../drawings/vmlDrawing51.vml"/><Relationship Id="rId5" Type="http://schemas.openxmlformats.org/officeDocument/2006/relationships/image" Target="../media/image54.emf"/><Relationship Id="rId4" Type="http://schemas.openxmlformats.org/officeDocument/2006/relationships/oleObject" Target="../embeddings/oleObject51.bin"/></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6.xml"/><Relationship Id="rId1" Type="http://schemas.openxmlformats.org/officeDocument/2006/relationships/vmlDrawing" Target="../drawings/vmlDrawing52.vml"/><Relationship Id="rId6" Type="http://schemas.openxmlformats.org/officeDocument/2006/relationships/image" Target="../media/image55.emf"/><Relationship Id="rId5" Type="http://schemas.openxmlformats.org/officeDocument/2006/relationships/package" Target="../embeddings/Microsoft_PowerPoint_Slide1.sldx"/><Relationship Id="rId4" Type="http://schemas.openxmlformats.org/officeDocument/2006/relationships/oleObject" Target="../embeddings/oleObject52.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oleObject3.bin"/></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6.xml"/><Relationship Id="rId1" Type="http://schemas.openxmlformats.org/officeDocument/2006/relationships/vmlDrawing" Target="../drawings/vmlDrawing53.vml"/><Relationship Id="rId6" Type="http://schemas.openxmlformats.org/officeDocument/2006/relationships/image" Target="../media/image56.emf"/><Relationship Id="rId5" Type="http://schemas.openxmlformats.org/officeDocument/2006/relationships/package" Target="../embeddings/Microsoft_PowerPoint_Slide2.sldx"/><Relationship Id="rId4" Type="http://schemas.openxmlformats.org/officeDocument/2006/relationships/oleObject" Target="../embeddings/oleObject53.bin"/></Relationships>
</file>

<file path=ppt/slides/_rels/slide6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12.xml"/><Relationship Id="rId1" Type="http://schemas.openxmlformats.org/officeDocument/2006/relationships/vmlDrawing" Target="../drawings/vmlDrawing54.vml"/><Relationship Id="rId4" Type="http://schemas.openxmlformats.org/officeDocument/2006/relationships/image" Target="../media/image57.emf"/></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6.xml"/><Relationship Id="rId1" Type="http://schemas.openxmlformats.org/officeDocument/2006/relationships/vmlDrawing" Target="../drawings/vmlDrawing55.vml"/><Relationship Id="rId5" Type="http://schemas.openxmlformats.org/officeDocument/2006/relationships/image" Target="../media/image58.emf"/><Relationship Id="rId4" Type="http://schemas.openxmlformats.org/officeDocument/2006/relationships/oleObject" Target="../embeddings/oleObject55.bin"/></Relationships>
</file>

<file path=ppt/slides/_rels/slide6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7.xml"/><Relationship Id="rId1" Type="http://schemas.openxmlformats.org/officeDocument/2006/relationships/vmlDrawing" Target="../drawings/vmlDrawing56.vml"/><Relationship Id="rId5" Type="http://schemas.openxmlformats.org/officeDocument/2006/relationships/image" Target="../media/image59.emf"/><Relationship Id="rId4" Type="http://schemas.openxmlformats.org/officeDocument/2006/relationships/oleObject" Target="../embeddings/oleObject56.bin"/></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7.xml"/><Relationship Id="rId1" Type="http://schemas.openxmlformats.org/officeDocument/2006/relationships/vmlDrawing" Target="../drawings/vmlDrawing57.vml"/><Relationship Id="rId5" Type="http://schemas.openxmlformats.org/officeDocument/2006/relationships/image" Target="../media/image60.emf"/><Relationship Id="rId4" Type="http://schemas.openxmlformats.org/officeDocument/2006/relationships/oleObject" Target="../embeddings/oleObject57.bin"/></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7.xml"/><Relationship Id="rId1" Type="http://schemas.openxmlformats.org/officeDocument/2006/relationships/vmlDrawing" Target="../drawings/vmlDrawing58.vml"/><Relationship Id="rId5" Type="http://schemas.openxmlformats.org/officeDocument/2006/relationships/image" Target="../media/image61.emf"/><Relationship Id="rId4" Type="http://schemas.openxmlformats.org/officeDocument/2006/relationships/oleObject" Target="../embeddings/oleObject58.bin"/></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7.xml"/><Relationship Id="rId1" Type="http://schemas.openxmlformats.org/officeDocument/2006/relationships/vmlDrawing" Target="../drawings/vmlDrawing59.vml"/><Relationship Id="rId5" Type="http://schemas.openxmlformats.org/officeDocument/2006/relationships/image" Target="../media/image62.emf"/><Relationship Id="rId4" Type="http://schemas.openxmlformats.org/officeDocument/2006/relationships/oleObject" Target="../embeddings/oleObject59.bin"/></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7.xml"/><Relationship Id="rId1" Type="http://schemas.openxmlformats.org/officeDocument/2006/relationships/vmlDrawing" Target="../drawings/vmlDrawing60.vml"/><Relationship Id="rId5" Type="http://schemas.openxmlformats.org/officeDocument/2006/relationships/image" Target="../media/image63.emf"/><Relationship Id="rId4" Type="http://schemas.openxmlformats.org/officeDocument/2006/relationships/oleObject" Target="../embeddings/oleObject60.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7.emf"/><Relationship Id="rId4" Type="http://schemas.openxmlformats.org/officeDocument/2006/relationships/oleObject" Target="../embeddings/oleObject4.bin"/></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7.xml"/><Relationship Id="rId1" Type="http://schemas.openxmlformats.org/officeDocument/2006/relationships/vmlDrawing" Target="../drawings/vmlDrawing61.vml"/><Relationship Id="rId5" Type="http://schemas.openxmlformats.org/officeDocument/2006/relationships/image" Target="../media/image64.emf"/><Relationship Id="rId4" Type="http://schemas.openxmlformats.org/officeDocument/2006/relationships/oleObject" Target="../embeddings/oleObject61.bin"/></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7.xml"/><Relationship Id="rId1" Type="http://schemas.openxmlformats.org/officeDocument/2006/relationships/vmlDrawing" Target="../drawings/vmlDrawing62.vml"/><Relationship Id="rId5" Type="http://schemas.openxmlformats.org/officeDocument/2006/relationships/image" Target="../media/image65.emf"/><Relationship Id="rId4" Type="http://schemas.openxmlformats.org/officeDocument/2006/relationships/oleObject" Target="../embeddings/oleObject62.bin"/></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7.xml"/><Relationship Id="rId1" Type="http://schemas.openxmlformats.org/officeDocument/2006/relationships/vmlDrawing" Target="../drawings/vmlDrawing63.vml"/><Relationship Id="rId5" Type="http://schemas.openxmlformats.org/officeDocument/2006/relationships/image" Target="../media/image66.emf"/><Relationship Id="rId4" Type="http://schemas.openxmlformats.org/officeDocument/2006/relationships/oleObject" Target="../embeddings/oleObject63.bin"/></Relationships>
</file>

<file path=ppt/slides/_rels/slide7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7.xml"/><Relationship Id="rId1" Type="http://schemas.openxmlformats.org/officeDocument/2006/relationships/vmlDrawing" Target="../drawings/vmlDrawing64.vml"/><Relationship Id="rId6" Type="http://schemas.openxmlformats.org/officeDocument/2006/relationships/image" Target="../media/image68.jpeg"/><Relationship Id="rId5" Type="http://schemas.openxmlformats.org/officeDocument/2006/relationships/image" Target="../media/image67.emf"/><Relationship Id="rId4" Type="http://schemas.openxmlformats.org/officeDocument/2006/relationships/oleObject" Target="../embeddings/oleObject64.bin"/></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6.xml"/><Relationship Id="rId1" Type="http://schemas.openxmlformats.org/officeDocument/2006/relationships/vmlDrawing" Target="../drawings/vmlDrawing65.vml"/><Relationship Id="rId5" Type="http://schemas.openxmlformats.org/officeDocument/2006/relationships/image" Target="../media/image69.emf"/><Relationship Id="rId4" Type="http://schemas.openxmlformats.org/officeDocument/2006/relationships/oleObject" Target="../embeddings/oleObject65.bin"/></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7.xml"/><Relationship Id="rId1" Type="http://schemas.openxmlformats.org/officeDocument/2006/relationships/vmlDrawing" Target="../drawings/vmlDrawing66.vml"/><Relationship Id="rId5" Type="http://schemas.openxmlformats.org/officeDocument/2006/relationships/image" Target="../media/image70.emf"/><Relationship Id="rId4" Type="http://schemas.openxmlformats.org/officeDocument/2006/relationships/oleObject" Target="../embeddings/oleObject66.bin"/></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6.xml"/><Relationship Id="rId1" Type="http://schemas.openxmlformats.org/officeDocument/2006/relationships/vmlDrawing" Target="../drawings/vmlDrawing67.vml"/><Relationship Id="rId5" Type="http://schemas.openxmlformats.org/officeDocument/2006/relationships/image" Target="../media/image71.emf"/><Relationship Id="rId4" Type="http://schemas.openxmlformats.org/officeDocument/2006/relationships/oleObject" Target="../embeddings/oleObject67.bin"/></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6.xml"/><Relationship Id="rId1" Type="http://schemas.openxmlformats.org/officeDocument/2006/relationships/vmlDrawing" Target="../drawings/vmlDrawing68.vml"/><Relationship Id="rId5" Type="http://schemas.openxmlformats.org/officeDocument/2006/relationships/image" Target="../media/image72.emf"/><Relationship Id="rId4" Type="http://schemas.openxmlformats.org/officeDocument/2006/relationships/oleObject" Target="../embeddings/oleObject68.bin"/></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6.xml"/><Relationship Id="rId1" Type="http://schemas.openxmlformats.org/officeDocument/2006/relationships/vmlDrawing" Target="../drawings/vmlDrawing69.vml"/><Relationship Id="rId5" Type="http://schemas.openxmlformats.org/officeDocument/2006/relationships/image" Target="../media/image73.emf"/><Relationship Id="rId4" Type="http://schemas.openxmlformats.org/officeDocument/2006/relationships/oleObject" Target="../embeddings/oleObject69.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8.emf"/><Relationship Id="rId4" Type="http://schemas.openxmlformats.org/officeDocument/2006/relationships/oleObject" Target="../embeddings/oleObject5.bin"/></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6.xml"/><Relationship Id="rId1" Type="http://schemas.openxmlformats.org/officeDocument/2006/relationships/vmlDrawing" Target="../drawings/vmlDrawing70.vml"/><Relationship Id="rId5" Type="http://schemas.openxmlformats.org/officeDocument/2006/relationships/image" Target="../media/image74.emf"/><Relationship Id="rId4" Type="http://schemas.openxmlformats.org/officeDocument/2006/relationships/oleObject" Target="../embeddings/oleObject70.bin"/></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6.xml"/><Relationship Id="rId1" Type="http://schemas.openxmlformats.org/officeDocument/2006/relationships/vmlDrawing" Target="../drawings/vmlDrawing71.vml"/><Relationship Id="rId5" Type="http://schemas.openxmlformats.org/officeDocument/2006/relationships/image" Target="../media/image75.emf"/><Relationship Id="rId4" Type="http://schemas.openxmlformats.org/officeDocument/2006/relationships/oleObject" Target="../embeddings/oleObject71.bin"/></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6.xml"/><Relationship Id="rId1" Type="http://schemas.openxmlformats.org/officeDocument/2006/relationships/vmlDrawing" Target="../drawings/vmlDrawing72.vml"/><Relationship Id="rId5" Type="http://schemas.openxmlformats.org/officeDocument/2006/relationships/image" Target="../media/image76.emf"/><Relationship Id="rId4" Type="http://schemas.openxmlformats.org/officeDocument/2006/relationships/oleObject" Target="../embeddings/oleObject72.bin"/></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6.xml"/><Relationship Id="rId1" Type="http://schemas.openxmlformats.org/officeDocument/2006/relationships/vmlDrawing" Target="../drawings/vmlDrawing73.vml"/><Relationship Id="rId5" Type="http://schemas.openxmlformats.org/officeDocument/2006/relationships/image" Target="../media/image77.emf"/><Relationship Id="rId4" Type="http://schemas.openxmlformats.org/officeDocument/2006/relationships/oleObject" Target="../embeddings/oleObject73.bin"/></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6.xml"/><Relationship Id="rId1" Type="http://schemas.openxmlformats.org/officeDocument/2006/relationships/vmlDrawing" Target="../drawings/vmlDrawing74.vml"/><Relationship Id="rId5" Type="http://schemas.openxmlformats.org/officeDocument/2006/relationships/image" Target="../media/image78.emf"/><Relationship Id="rId4" Type="http://schemas.openxmlformats.org/officeDocument/2006/relationships/oleObject" Target="../embeddings/oleObject74.bin"/></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6.xml"/><Relationship Id="rId1" Type="http://schemas.openxmlformats.org/officeDocument/2006/relationships/vmlDrawing" Target="../drawings/vmlDrawing75.vml"/><Relationship Id="rId5" Type="http://schemas.openxmlformats.org/officeDocument/2006/relationships/image" Target="../media/image79.emf"/><Relationship Id="rId4" Type="http://schemas.openxmlformats.org/officeDocument/2006/relationships/oleObject" Target="../embeddings/oleObject75.bin"/></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6.xml"/><Relationship Id="rId1" Type="http://schemas.openxmlformats.org/officeDocument/2006/relationships/vmlDrawing" Target="../drawings/vmlDrawing76.vml"/><Relationship Id="rId5" Type="http://schemas.openxmlformats.org/officeDocument/2006/relationships/image" Target="../media/image80.emf"/><Relationship Id="rId4" Type="http://schemas.openxmlformats.org/officeDocument/2006/relationships/oleObject" Target="../embeddings/oleObject76.bin"/></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3" Type="http://schemas.openxmlformats.org/officeDocument/2006/relationships/hyperlink" Target="http://www.spc.noaa.gov/wcm/torngraph-big.png" TargetMode="External"/><Relationship Id="rId2" Type="http://schemas.openxmlformats.org/officeDocument/2006/relationships/notesSlide" Target="../notesSlides/notesSlide82.xml"/><Relationship Id="rId1" Type="http://schemas.openxmlformats.org/officeDocument/2006/relationships/slideLayout" Target="../slideLayouts/slideLayout13.xml"/><Relationship Id="rId4" Type="http://schemas.openxmlformats.org/officeDocument/2006/relationships/image" Target="../media/image81.emf"/></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7.xml"/><Relationship Id="rId1" Type="http://schemas.openxmlformats.org/officeDocument/2006/relationships/vmlDrawing" Target="../drawings/vmlDrawing77.vml"/><Relationship Id="rId5" Type="http://schemas.openxmlformats.org/officeDocument/2006/relationships/image" Target="../media/image82.emf"/><Relationship Id="rId4" Type="http://schemas.openxmlformats.org/officeDocument/2006/relationships/oleObject" Target="../embeddings/oleObject77.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9.emf"/><Relationship Id="rId4" Type="http://schemas.openxmlformats.org/officeDocument/2006/relationships/oleObject" Target="../embeddings/oleObject6.bin"/></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7.xml"/><Relationship Id="rId1" Type="http://schemas.openxmlformats.org/officeDocument/2006/relationships/vmlDrawing" Target="../drawings/vmlDrawing78.vml"/><Relationship Id="rId5" Type="http://schemas.openxmlformats.org/officeDocument/2006/relationships/image" Target="../media/image83.emf"/><Relationship Id="rId4" Type="http://schemas.openxmlformats.org/officeDocument/2006/relationships/oleObject" Target="../embeddings/oleObject78.bin"/></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13.xml"/><Relationship Id="rId1" Type="http://schemas.openxmlformats.org/officeDocument/2006/relationships/tags" Target="../tags/tag1.xm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93.xml.rels><?xml version="1.0" encoding="UTF-8" standalone="yes"?>
<Relationships xmlns="http://schemas.openxmlformats.org/package/2006/relationships"><Relationship Id="rId3" Type="http://schemas.openxmlformats.org/officeDocument/2006/relationships/image" Target="../media/image84.emf"/><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94.xml.rels><?xml version="1.0" encoding="UTF-8" standalone="yes"?>
<Relationships xmlns="http://schemas.openxmlformats.org/package/2006/relationships"><Relationship Id="rId3" Type="http://schemas.openxmlformats.org/officeDocument/2006/relationships/image" Target="../media/image85.emf"/><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95.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87.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86.png"/><Relationship Id="rId5" Type="http://schemas.openxmlformats.org/officeDocument/2006/relationships/notesSlide" Target="../notesSlides/notesSlide87.xml"/><Relationship Id="rId4"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6.xml"/><Relationship Id="rId1" Type="http://schemas.openxmlformats.org/officeDocument/2006/relationships/vmlDrawing" Target="../drawings/vmlDrawing79.vml"/><Relationship Id="rId6" Type="http://schemas.openxmlformats.org/officeDocument/2006/relationships/image" Target="../media/image55.emf"/><Relationship Id="rId5" Type="http://schemas.openxmlformats.org/officeDocument/2006/relationships/package" Target="../embeddings/Microsoft_PowerPoint_Slide3.sldx"/><Relationship Id="rId4" Type="http://schemas.openxmlformats.org/officeDocument/2006/relationships/oleObject" Target="../embeddings/oleObject79.bin"/></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6.xml"/><Relationship Id="rId1" Type="http://schemas.openxmlformats.org/officeDocument/2006/relationships/vmlDrawing" Target="../drawings/vmlDrawing80.vml"/><Relationship Id="rId6" Type="http://schemas.openxmlformats.org/officeDocument/2006/relationships/image" Target="../media/image56.emf"/><Relationship Id="rId5" Type="http://schemas.openxmlformats.org/officeDocument/2006/relationships/package" Target="../embeddings/Microsoft_PowerPoint_Slide4.sldx"/><Relationship Id="rId4" Type="http://schemas.openxmlformats.org/officeDocument/2006/relationships/oleObject" Target="../embeddings/oleObject80.bin"/></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6.xml"/><Relationship Id="rId1" Type="http://schemas.openxmlformats.org/officeDocument/2006/relationships/vmlDrawing" Target="../drawings/vmlDrawing81.vml"/><Relationship Id="rId5" Type="http://schemas.openxmlformats.org/officeDocument/2006/relationships/image" Target="../media/image88.emf"/><Relationship Id="rId4" Type="http://schemas.openxmlformats.org/officeDocument/2006/relationships/oleObject" Target="../embeddings/oleObject81.bin"/></Relationships>
</file>

<file path=ppt/slides/_rels/slide99.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89.jpeg"/><Relationship Id="rId5" Type="http://schemas.openxmlformats.org/officeDocument/2006/relationships/notesSlide" Target="../notesSlides/notesSlide91.xml"/><Relationship Id="rId4"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ctrTitle"/>
          </p:nvPr>
        </p:nvSpPr>
        <p:spPr>
          <a:xfrm>
            <a:off x="39688" y="2237807"/>
            <a:ext cx="9104312" cy="2276777"/>
          </a:xfrm>
          <a:ln/>
        </p:spPr>
        <p:txBody>
          <a:bodyPr/>
          <a:lstStyle/>
          <a:p>
            <a:r>
              <a:rPr lang="en-US" sz="4200" dirty="0"/>
              <a:t>Personal Lines P-C </a:t>
            </a:r>
            <a:r>
              <a:rPr lang="en-US" sz="4200" dirty="0" smtClean="0"/>
              <a:t/>
            </a:r>
            <a:br>
              <a:rPr lang="en-US" sz="4200" dirty="0" smtClean="0"/>
            </a:br>
            <a:r>
              <a:rPr lang="en-US" sz="4200" dirty="0" smtClean="0"/>
              <a:t>Insurance </a:t>
            </a:r>
            <a:r>
              <a:rPr lang="en-US" sz="4200" dirty="0"/>
              <a:t>Markets:</a:t>
            </a:r>
            <a:r>
              <a:rPr lang="en-US" dirty="0"/>
              <a:t/>
            </a:r>
            <a:br>
              <a:rPr lang="en-US" dirty="0"/>
            </a:br>
            <a:r>
              <a:rPr lang="en-US" sz="4000" i="1" dirty="0" smtClean="0"/>
              <a:t>Trends, Challenges </a:t>
            </a:r>
            <a:r>
              <a:rPr lang="en-US" sz="4000" i="1" dirty="0"/>
              <a:t>&amp; Opportunities</a:t>
            </a:r>
            <a:br>
              <a:rPr lang="en-US" sz="4000" i="1" dirty="0"/>
            </a:br>
            <a:r>
              <a:rPr lang="en-US" sz="4000" i="1" dirty="0"/>
              <a:t> for </a:t>
            </a:r>
            <a:r>
              <a:rPr lang="en-US" sz="4000" i="1" dirty="0" smtClean="0"/>
              <a:t>2014 </a:t>
            </a:r>
            <a:r>
              <a:rPr lang="en-US" sz="4000" i="1" dirty="0"/>
              <a:t>&amp; Beyond</a:t>
            </a:r>
            <a:endParaRPr lang="en-US" i="1" dirty="0">
              <a:solidFill>
                <a:srgbClr val="C00000"/>
              </a:solidFill>
            </a:endParaRPr>
          </a:p>
        </p:txBody>
      </p:sp>
      <p:sp>
        <p:nvSpPr>
          <p:cNvPr id="106499" name="Rectangle 3"/>
          <p:cNvSpPr>
            <a:spLocks noGrp="1" noChangeArrowheads="1"/>
          </p:cNvSpPr>
          <p:nvPr>
            <p:ph type="subTitle" idx="1"/>
          </p:nvPr>
        </p:nvSpPr>
        <p:spPr>
          <a:xfrm>
            <a:off x="13447" y="4454526"/>
            <a:ext cx="9144000" cy="1477328"/>
          </a:xfrm>
        </p:spPr>
        <p:txBody>
          <a:bodyPr/>
          <a:lstStyle/>
          <a:p>
            <a:pPr>
              <a:lnSpc>
                <a:spcPct val="75000"/>
              </a:lnSpc>
            </a:pPr>
            <a:r>
              <a:rPr lang="en-US" sz="2400" dirty="0" smtClean="0"/>
              <a:t>NAMIC Personal Lines Seminar</a:t>
            </a:r>
          </a:p>
          <a:p>
            <a:pPr>
              <a:lnSpc>
                <a:spcPct val="75000"/>
              </a:lnSpc>
            </a:pPr>
            <a:r>
              <a:rPr lang="en-US" sz="2400" dirty="0" smtClean="0"/>
              <a:t>Chicago, IL</a:t>
            </a:r>
            <a:endParaRPr lang="en-US" sz="2400" dirty="0"/>
          </a:p>
          <a:p>
            <a:pPr>
              <a:lnSpc>
                <a:spcPct val="75000"/>
              </a:lnSpc>
            </a:pPr>
            <a:r>
              <a:rPr lang="en-US" sz="2400" dirty="0" smtClean="0"/>
              <a:t>March 19, 2014</a:t>
            </a:r>
          </a:p>
          <a:p>
            <a:pPr>
              <a:lnSpc>
                <a:spcPct val="75000"/>
              </a:lnSpc>
            </a:pPr>
            <a:r>
              <a:rPr lang="en-US" sz="2400" i="1" dirty="0" smtClean="0">
                <a:solidFill>
                  <a:srgbClr val="C00000"/>
                </a:solidFill>
              </a:rPr>
              <a:t>Download at www.iii.org/presentations</a:t>
            </a:r>
            <a:endParaRPr lang="en-US" sz="2400" i="1" dirty="0">
              <a:solidFill>
                <a:srgbClr val="C00000"/>
              </a:solidFill>
            </a:endParaRPr>
          </a:p>
        </p:txBody>
      </p:sp>
      <p:sp>
        <p:nvSpPr>
          <p:cNvPr id="106500" name="Rectangle 3"/>
          <p:cNvSpPr txBox="1">
            <a:spLocks noChangeArrowheads="1"/>
          </p:cNvSpPr>
          <p:nvPr/>
        </p:nvSpPr>
        <p:spPr bwMode="gray">
          <a:xfrm>
            <a:off x="0" y="5886450"/>
            <a:ext cx="9144000" cy="9715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a:solidFill>
                  <a:schemeClr val="bg2"/>
                </a:solidFill>
              </a:rPr>
              <a:t>Robert P. Hartwig, Ph.D., CPCU, President &amp; Economist</a:t>
            </a:r>
          </a:p>
          <a:p>
            <a:pPr algn="ctr" eaLnBrk="0" hangingPunct="0">
              <a:lnSpc>
                <a:spcPct val="90000"/>
              </a:lnSpc>
              <a:spcBef>
                <a:spcPct val="25000"/>
              </a:spcBef>
              <a:buClr>
                <a:schemeClr val="accent1"/>
              </a:buClr>
            </a:pPr>
            <a:r>
              <a:rPr lang="en-US" b="1">
                <a:solidFill>
                  <a:schemeClr val="bg2"/>
                </a:solidFill>
                <a:sym typeface="Symbol" pitchFamily="18" charset="2"/>
              </a:rPr>
              <a:t>Insurance Information Institute  110 William Street  New York, NY 10038</a:t>
            </a:r>
          </a:p>
          <a:p>
            <a:pPr algn="ctr" eaLnBrk="0" hangingPunct="0">
              <a:lnSpc>
                <a:spcPct val="90000"/>
              </a:lnSpc>
              <a:spcBef>
                <a:spcPct val="25000"/>
              </a:spcBef>
              <a:buClr>
                <a:schemeClr val="accent1"/>
              </a:buClr>
            </a:pPr>
            <a:r>
              <a:rPr lang="en-US" b="1">
                <a:solidFill>
                  <a:schemeClr val="bg1"/>
                </a:solidFill>
                <a:sym typeface="Symbol" pitchFamily="18" charset="2"/>
              </a:rPr>
              <a:t>Tel: 212.346.5520  Cell: 917.453.1885  bobh@iii.org  www.iii.org</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Rectangle 105"/>
          <p:cNvSpPr>
            <a:spLocks noGrp="1" noChangeArrowheads="1"/>
          </p:cNvSpPr>
          <p:nvPr>
            <p:ph type="dt" sz="quarter" idx="10"/>
          </p:nvPr>
        </p:nvSpPr>
        <p:spPr>
          <a:noFill/>
        </p:spPr>
        <p:txBody>
          <a:bodyPr/>
          <a:lstStyle/>
          <a:p>
            <a:r>
              <a:rPr lang="en-US" smtClean="0"/>
              <a:t>12/01/09 - 9pm</a:t>
            </a:r>
          </a:p>
        </p:txBody>
      </p:sp>
      <p:sp>
        <p:nvSpPr>
          <p:cNvPr id="717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7173" name="Rectangle 110"/>
          <p:cNvSpPr>
            <a:spLocks noGrp="1" noChangeArrowheads="1"/>
          </p:cNvSpPr>
          <p:nvPr>
            <p:ph type="sldNum" sz="quarter" idx="12"/>
          </p:nvPr>
        </p:nvSpPr>
        <p:spPr>
          <a:noFill/>
        </p:spPr>
        <p:txBody>
          <a:bodyPr/>
          <a:lstStyle/>
          <a:p>
            <a:fld id="{0509543F-BBCA-4321-A336-1DBD1BB8088A}" type="slidenum">
              <a:rPr lang="en-US" smtClean="0"/>
              <a:pPr/>
              <a:t>10</a:t>
            </a:fld>
            <a:endParaRPr lang="en-US" smtClean="0"/>
          </a:p>
        </p:txBody>
      </p:sp>
      <p:sp>
        <p:nvSpPr>
          <p:cNvPr id="7174" name="Rectangle 2"/>
          <p:cNvSpPr>
            <a:spLocks noGrp="1" noChangeArrowheads="1"/>
          </p:cNvSpPr>
          <p:nvPr>
            <p:ph type="title"/>
          </p:nvPr>
        </p:nvSpPr>
        <p:spPr/>
        <p:txBody>
          <a:bodyPr/>
          <a:lstStyle/>
          <a:p>
            <a:r>
              <a:rPr lang="en-US" dirty="0" smtClean="0"/>
              <a:t>Homeowners Insurance</a:t>
            </a:r>
            <a:br>
              <a:rPr lang="en-US" dirty="0" smtClean="0"/>
            </a:br>
            <a:r>
              <a:rPr lang="en-US" dirty="0" smtClean="0"/>
              <a:t>Net Written Premium, 2000–2015F</a:t>
            </a:r>
          </a:p>
        </p:txBody>
      </p:sp>
      <p:graphicFrame>
        <p:nvGraphicFramePr>
          <p:cNvPr id="2050" name="Object 3"/>
          <p:cNvGraphicFramePr>
            <a:graphicFrameLocks noChangeAspect="1"/>
          </p:cNvGraphicFramePr>
          <p:nvPr>
            <p:extLst>
              <p:ext uri="{D42A27DB-BD31-4B8C-83A1-F6EECF244321}">
                <p14:modId xmlns:p14="http://schemas.microsoft.com/office/powerpoint/2010/main" val="3412368709"/>
              </p:ext>
            </p:extLst>
          </p:nvPr>
        </p:nvGraphicFramePr>
        <p:xfrm>
          <a:off x="111125" y="2178051"/>
          <a:ext cx="8713787" cy="4478337"/>
        </p:xfrm>
        <a:graphic>
          <a:graphicData uri="http://schemas.openxmlformats.org/presentationml/2006/ole">
            <mc:AlternateContent xmlns:mc="http://schemas.openxmlformats.org/markup-compatibility/2006">
              <mc:Choice xmlns:v="urn:schemas-microsoft-com:vml" Requires="v">
                <p:oleObj spid="_x0000_s3048515" name="Chart" r:id="rId4" imgW="8686697" imgH="4467131" progId="MSGraph.Chart.8">
                  <p:embed followColorScheme="full"/>
                </p:oleObj>
              </mc:Choice>
              <mc:Fallback>
                <p:oleObj name="Chart" r:id="rId4" imgW="8686697" imgH="4467131" progId="MSGraph.Chart.8">
                  <p:embed followColorScheme="full"/>
                  <p:pic>
                    <p:nvPicPr>
                      <p:cNvPr id="0" name=""/>
                      <p:cNvPicPr>
                        <a:picLocks noChangeAspect="1" noChangeArrowheads="1"/>
                      </p:cNvPicPr>
                      <p:nvPr/>
                    </p:nvPicPr>
                    <p:blipFill>
                      <a:blip r:embed="rId5"/>
                      <a:srcRect/>
                      <a:stretch>
                        <a:fillRect/>
                      </a:stretch>
                    </p:blipFill>
                    <p:spPr bwMode="gray">
                      <a:xfrm>
                        <a:off x="111125" y="2178051"/>
                        <a:ext cx="8713787" cy="4478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5" name="Rectangle 4"/>
          <p:cNvSpPr>
            <a:spLocks noChangeArrowheads="1"/>
          </p:cNvSpPr>
          <p:nvPr/>
        </p:nvSpPr>
        <p:spPr bwMode="auto">
          <a:xfrm>
            <a:off x="0" y="6389688"/>
            <a:ext cx="812165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Sources: A.M. Best; Insurance Information Institute. </a:t>
            </a:r>
          </a:p>
        </p:txBody>
      </p:sp>
      <p:sp>
        <p:nvSpPr>
          <p:cNvPr id="7176" name="TextBox 7"/>
          <p:cNvSpPr txBox="1">
            <a:spLocks noChangeArrowheads="1"/>
          </p:cNvSpPr>
          <p:nvPr/>
        </p:nvSpPr>
        <p:spPr bwMode="auto">
          <a:xfrm>
            <a:off x="257175" y="1257300"/>
            <a:ext cx="1304925" cy="338138"/>
          </a:xfrm>
          <a:prstGeom prst="rect">
            <a:avLst/>
          </a:prstGeom>
          <a:noFill/>
          <a:ln w="9525">
            <a:noFill/>
            <a:miter lim="800000"/>
            <a:headEnd/>
            <a:tailEnd/>
          </a:ln>
        </p:spPr>
        <p:txBody>
          <a:bodyPr>
            <a:spAutoFit/>
          </a:bodyPr>
          <a:lstStyle/>
          <a:p>
            <a:r>
              <a:rPr lang="en-US" sz="1600" b="1"/>
              <a:t>$ Billions</a:t>
            </a:r>
          </a:p>
        </p:txBody>
      </p:sp>
      <p:sp>
        <p:nvSpPr>
          <p:cNvPr id="10" name="AutoShape 7"/>
          <p:cNvSpPr>
            <a:spLocks noChangeArrowheads="1"/>
          </p:cNvSpPr>
          <p:nvPr/>
        </p:nvSpPr>
        <p:spPr bwMode="blackWhite">
          <a:xfrm>
            <a:off x="1962711" y="1289051"/>
            <a:ext cx="5495364" cy="1535113"/>
          </a:xfrm>
          <a:prstGeom prst="wedgeRectCallout">
            <a:avLst>
              <a:gd name="adj1" fmla="val -49412"/>
              <a:gd name="adj2" fmla="val 2124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Homeowners insurance NWP continues to rise (up </a:t>
            </a:r>
            <a:r>
              <a:rPr lang="en-US" b="1" dirty="0" smtClean="0">
                <a:solidFill>
                  <a:schemeClr val="bg1"/>
                </a:solidFill>
              </a:rPr>
              <a:t>128% 2000-2013) </a:t>
            </a:r>
            <a:r>
              <a:rPr lang="en-US" b="1" dirty="0">
                <a:solidFill>
                  <a:schemeClr val="bg1"/>
                </a:solidFill>
              </a:rPr>
              <a:t>despite very little unit </a:t>
            </a:r>
            <a:r>
              <a:rPr lang="en-US" b="1" dirty="0" smtClean="0">
                <a:solidFill>
                  <a:schemeClr val="bg1"/>
                </a:solidFill>
              </a:rPr>
              <a:t>growth during the wake of the real estate crash.  </a:t>
            </a:r>
            <a:r>
              <a:rPr lang="en-US" b="1" dirty="0">
                <a:solidFill>
                  <a:schemeClr val="bg1"/>
                </a:solidFill>
              </a:rPr>
              <a:t>Reasons include rate increases, especially in coastal zones, ITV endorsements (e.g., “inflation guards”), and inelastic demand</a:t>
            </a:r>
            <a:endParaRPr lang="en-US" b="1" dirty="0">
              <a:solidFill>
                <a:schemeClr val="bg1"/>
              </a:solidFill>
              <a:latin typeface="Arial" pitchFamily="34" charset="0"/>
            </a:endParaRPr>
          </a:p>
        </p:txBody>
      </p:sp>
    </p:spTree>
    <p:extLst>
      <p:ext uri="{BB962C8B-B14F-4D97-AF65-F5344CB8AC3E}">
        <p14:creationId xmlns:p14="http://schemas.microsoft.com/office/powerpoint/2010/main" val="183356504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par>
                          <p:cTn id="7" fill="hold">
                            <p:stCondLst>
                              <p:cond delay="0"/>
                            </p:stCondLst>
                            <p:childTnLst>
                              <p:par>
                                <p:cTn id="8" presetID="22" presetClass="entr" presetSubtype="2" fill="hold" grpId="0" nodeType="afterEffect">
                                  <p:stCondLst>
                                    <p:cond delay="70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50" grpId="0" bld="series"/>
      <p:bldP spid="10" grpId="0" animBg="1"/>
    </p:bldLst>
  </p:timing>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1859" name="Rectangle 5"/>
          <p:cNvSpPr>
            <a:spLocks noChangeArrowheads="1"/>
          </p:cNvSpPr>
          <p:nvPr/>
        </p:nvSpPr>
        <p:spPr bwMode="auto">
          <a:xfrm>
            <a:off x="1262063" y="5807075"/>
            <a:ext cx="165100" cy="152400"/>
          </a:xfrm>
          <a:prstGeom prst="rect">
            <a:avLst/>
          </a:prstGeom>
          <a:solidFill>
            <a:srgbClr val="C00000"/>
          </a:solidFill>
          <a:ln w="9525">
            <a:solidFill>
              <a:schemeClr val="tx1"/>
            </a:solidFill>
            <a:miter lim="800000"/>
            <a:headEnd/>
            <a:tailEnd/>
          </a:ln>
        </p:spPr>
        <p:txBody>
          <a:bodyPr wrap="none" anchor="ctr"/>
          <a:lstStyle/>
          <a:p>
            <a:endParaRPr lang="en-US"/>
          </a:p>
        </p:txBody>
      </p:sp>
      <p:sp>
        <p:nvSpPr>
          <p:cNvPr id="121860" name="Rectangle 6"/>
          <p:cNvSpPr>
            <a:spLocks noChangeArrowheads="1"/>
          </p:cNvSpPr>
          <p:nvPr/>
        </p:nvSpPr>
        <p:spPr bwMode="auto">
          <a:xfrm>
            <a:off x="3665538" y="5800725"/>
            <a:ext cx="165100" cy="152400"/>
          </a:xfrm>
          <a:prstGeom prst="rect">
            <a:avLst/>
          </a:prstGeom>
          <a:solidFill>
            <a:srgbClr val="92D050"/>
          </a:solidFill>
          <a:ln w="9525">
            <a:solidFill>
              <a:schemeClr val="tx1"/>
            </a:solidFill>
            <a:miter lim="800000"/>
            <a:headEnd/>
            <a:tailEnd/>
          </a:ln>
        </p:spPr>
        <p:txBody>
          <a:bodyPr wrap="none" anchor="ctr"/>
          <a:lstStyle/>
          <a:p>
            <a:endParaRPr lang="en-US"/>
          </a:p>
        </p:txBody>
      </p:sp>
      <p:sp>
        <p:nvSpPr>
          <p:cNvPr id="121861" name="Rectangle 7"/>
          <p:cNvSpPr>
            <a:spLocks noChangeArrowheads="1"/>
          </p:cNvSpPr>
          <p:nvPr/>
        </p:nvSpPr>
        <p:spPr bwMode="auto">
          <a:xfrm>
            <a:off x="3665538" y="6046788"/>
            <a:ext cx="165100" cy="152400"/>
          </a:xfrm>
          <a:prstGeom prst="rect">
            <a:avLst/>
          </a:prstGeom>
          <a:solidFill>
            <a:srgbClr val="2B7299"/>
          </a:solidFill>
          <a:ln w="9525">
            <a:solidFill>
              <a:schemeClr val="tx1"/>
            </a:solidFill>
            <a:miter lim="800000"/>
            <a:headEnd/>
            <a:tailEnd/>
          </a:ln>
        </p:spPr>
        <p:txBody>
          <a:bodyPr wrap="none" anchor="ctr"/>
          <a:lstStyle/>
          <a:p>
            <a:endParaRPr lang="en-US"/>
          </a:p>
        </p:txBody>
      </p:sp>
      <p:sp>
        <p:nvSpPr>
          <p:cNvPr id="121862" name="Rectangle 8"/>
          <p:cNvSpPr>
            <a:spLocks noChangeArrowheads="1"/>
          </p:cNvSpPr>
          <p:nvPr/>
        </p:nvSpPr>
        <p:spPr bwMode="auto">
          <a:xfrm>
            <a:off x="6584950" y="5803900"/>
            <a:ext cx="165100" cy="152400"/>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21863" name="Text Box 9"/>
          <p:cNvSpPr txBox="1">
            <a:spLocks noChangeArrowheads="1"/>
          </p:cNvSpPr>
          <p:nvPr/>
        </p:nvSpPr>
        <p:spPr bwMode="auto">
          <a:xfrm>
            <a:off x="1450975" y="5757863"/>
            <a:ext cx="1778000" cy="600075"/>
          </a:xfrm>
          <a:prstGeom prst="rect">
            <a:avLst/>
          </a:prstGeom>
          <a:noFill/>
          <a:ln w="9525">
            <a:noFill/>
            <a:miter lim="800000"/>
            <a:headEnd/>
            <a:tailEnd/>
          </a:ln>
        </p:spPr>
        <p:txBody>
          <a:bodyPr>
            <a:spAutoFit/>
          </a:bodyPr>
          <a:lstStyle/>
          <a:p>
            <a:r>
              <a:rPr lang="de-DE" sz="1100">
                <a:solidFill>
                  <a:srgbClr val="28688C"/>
                </a:solidFill>
              </a:rPr>
              <a:t>Geophysical </a:t>
            </a:r>
          </a:p>
          <a:p>
            <a:r>
              <a:rPr lang="de-DE" sz="1100">
                <a:solidFill>
                  <a:srgbClr val="28688C"/>
                </a:solidFill>
              </a:rPr>
              <a:t>(earthquake, tsunami, </a:t>
            </a:r>
          </a:p>
          <a:p>
            <a:r>
              <a:rPr lang="de-DE" sz="1100">
                <a:solidFill>
                  <a:srgbClr val="28688C"/>
                </a:solidFill>
              </a:rPr>
              <a:t>volcanic activity)</a:t>
            </a:r>
          </a:p>
        </p:txBody>
      </p:sp>
      <p:sp>
        <p:nvSpPr>
          <p:cNvPr id="121864" name="Text Box 10"/>
          <p:cNvSpPr txBox="1">
            <a:spLocks noChangeArrowheads="1"/>
          </p:cNvSpPr>
          <p:nvPr/>
        </p:nvSpPr>
        <p:spPr bwMode="auto">
          <a:xfrm>
            <a:off x="6764338" y="5741988"/>
            <a:ext cx="2124075" cy="601662"/>
          </a:xfrm>
          <a:prstGeom prst="rect">
            <a:avLst/>
          </a:prstGeom>
          <a:noFill/>
          <a:ln w="9525">
            <a:noFill/>
            <a:miter lim="800000"/>
            <a:headEnd/>
            <a:tailEnd/>
          </a:ln>
        </p:spPr>
        <p:txBody>
          <a:bodyPr>
            <a:spAutoFit/>
          </a:bodyPr>
          <a:lstStyle/>
          <a:p>
            <a:r>
              <a:rPr lang="de-DE" sz="1100">
                <a:solidFill>
                  <a:srgbClr val="28688C"/>
                </a:solidFill>
              </a:rPr>
              <a:t>Climatological </a:t>
            </a:r>
          </a:p>
          <a:p>
            <a:r>
              <a:rPr lang="de-DE" sz="1100">
                <a:solidFill>
                  <a:srgbClr val="28688C"/>
                </a:solidFill>
              </a:rPr>
              <a:t>(temperature extremes, </a:t>
            </a:r>
          </a:p>
          <a:p>
            <a:r>
              <a:rPr lang="de-DE" sz="1100">
                <a:solidFill>
                  <a:srgbClr val="28688C"/>
                </a:solidFill>
              </a:rPr>
              <a:t>drought, wildfire)</a:t>
            </a:r>
          </a:p>
        </p:txBody>
      </p:sp>
      <p:sp>
        <p:nvSpPr>
          <p:cNvPr id="121865" name="Text Box 11"/>
          <p:cNvSpPr txBox="1">
            <a:spLocks noChangeArrowheads="1"/>
          </p:cNvSpPr>
          <p:nvPr/>
        </p:nvSpPr>
        <p:spPr bwMode="auto">
          <a:xfrm>
            <a:off x="3881438" y="5740400"/>
            <a:ext cx="1981200" cy="261938"/>
          </a:xfrm>
          <a:prstGeom prst="rect">
            <a:avLst/>
          </a:prstGeom>
          <a:noFill/>
          <a:ln w="9525">
            <a:noFill/>
            <a:miter lim="800000"/>
            <a:headEnd/>
            <a:tailEnd/>
          </a:ln>
        </p:spPr>
        <p:txBody>
          <a:bodyPr>
            <a:spAutoFit/>
          </a:bodyPr>
          <a:lstStyle/>
          <a:p>
            <a:r>
              <a:rPr lang="de-DE" sz="1100">
                <a:solidFill>
                  <a:srgbClr val="28688C"/>
                </a:solidFill>
              </a:rPr>
              <a:t>Meteorological (storm)</a:t>
            </a:r>
          </a:p>
        </p:txBody>
      </p:sp>
      <p:sp>
        <p:nvSpPr>
          <p:cNvPr id="121866" name="Text Box 12"/>
          <p:cNvSpPr txBox="1">
            <a:spLocks noChangeArrowheads="1"/>
          </p:cNvSpPr>
          <p:nvPr/>
        </p:nvSpPr>
        <p:spPr bwMode="auto">
          <a:xfrm>
            <a:off x="3884613" y="5989638"/>
            <a:ext cx="3165475" cy="431800"/>
          </a:xfrm>
          <a:prstGeom prst="rect">
            <a:avLst/>
          </a:prstGeom>
          <a:noFill/>
          <a:ln w="9525">
            <a:noFill/>
            <a:miter lim="800000"/>
            <a:headEnd/>
            <a:tailEnd/>
          </a:ln>
        </p:spPr>
        <p:txBody>
          <a:bodyPr>
            <a:spAutoFit/>
          </a:bodyPr>
          <a:lstStyle/>
          <a:p>
            <a:r>
              <a:rPr lang="de-DE" sz="1100">
                <a:solidFill>
                  <a:srgbClr val="28688C"/>
                </a:solidFill>
              </a:rPr>
              <a:t>Hydrological </a:t>
            </a:r>
          </a:p>
          <a:p>
            <a:r>
              <a:rPr lang="de-DE" sz="1100">
                <a:solidFill>
                  <a:srgbClr val="28688C"/>
                </a:solidFill>
              </a:rPr>
              <a:t>(flood, mass movement)</a:t>
            </a:r>
          </a:p>
        </p:txBody>
      </p:sp>
      <p:sp>
        <p:nvSpPr>
          <p:cNvPr id="121867" name="Title 56"/>
          <p:cNvSpPr>
            <a:spLocks noGrp="1"/>
          </p:cNvSpPr>
          <p:nvPr>
            <p:ph type="title"/>
          </p:nvPr>
        </p:nvSpPr>
        <p:spPr>
          <a:xfrm>
            <a:off x="87931" y="356061"/>
            <a:ext cx="7831956" cy="719137"/>
          </a:xfrm>
        </p:spPr>
        <p:txBody>
          <a:bodyPr/>
          <a:lstStyle/>
          <a:p>
            <a:r>
              <a:rPr lang="en-US" dirty="0" smtClean="0">
                <a:solidFill>
                  <a:srgbClr val="28688C"/>
                </a:solidFill>
              </a:rPr>
              <a:t>Natural Disasters Worldwide,</a:t>
            </a:r>
            <a:br>
              <a:rPr lang="en-US" dirty="0" smtClean="0">
                <a:solidFill>
                  <a:srgbClr val="28688C"/>
                </a:solidFill>
              </a:rPr>
            </a:br>
            <a:r>
              <a:rPr lang="en-US" dirty="0" smtClean="0">
                <a:solidFill>
                  <a:srgbClr val="28688C"/>
                </a:solidFill>
              </a:rPr>
              <a:t>1980 – 2013 (</a:t>
            </a:r>
            <a:r>
              <a:rPr lang="en-US" sz="1800" dirty="0" smtClean="0">
                <a:solidFill>
                  <a:srgbClr val="28688C"/>
                </a:solidFill>
              </a:rPr>
              <a:t>Number of Events)</a:t>
            </a:r>
            <a:br>
              <a:rPr lang="en-US" sz="1800" dirty="0" smtClean="0">
                <a:solidFill>
                  <a:srgbClr val="28688C"/>
                </a:solidFill>
              </a:rPr>
            </a:br>
            <a:endParaRPr lang="en-US" dirty="0" smtClean="0">
              <a:solidFill>
                <a:srgbClr val="28688C"/>
              </a:solidFill>
            </a:endParaRPr>
          </a:p>
        </p:txBody>
      </p:sp>
      <p:sp>
        <p:nvSpPr>
          <p:cNvPr id="28" name="Rectangle 3"/>
          <p:cNvSpPr>
            <a:spLocks noChangeArrowheads="1"/>
          </p:cNvSpPr>
          <p:nvPr/>
        </p:nvSpPr>
        <p:spPr bwMode="auto">
          <a:xfrm>
            <a:off x="26988" y="6468189"/>
            <a:ext cx="2895600" cy="246221"/>
          </a:xfrm>
          <a:prstGeom prst="rect">
            <a:avLst/>
          </a:prstGeom>
          <a:noFill/>
          <a:ln w="9525" algn="ctr">
            <a:noFill/>
            <a:miter lim="800000"/>
            <a:headEnd/>
            <a:tailEnd/>
          </a:ln>
        </p:spPr>
        <p:txBody>
          <a:bodyPr anchor="ctr">
            <a:spAutoFit/>
          </a:bodyPr>
          <a:lstStyle/>
          <a:p>
            <a:pPr fontAlgn="auto">
              <a:spcBef>
                <a:spcPts val="0"/>
              </a:spcBef>
              <a:spcAft>
                <a:spcPts val="0"/>
              </a:spcAft>
              <a:defRPr/>
            </a:pPr>
            <a:r>
              <a:rPr lang="en-US" sz="1000" dirty="0" smtClean="0">
                <a:solidFill>
                  <a:schemeClr val="accent4">
                    <a:lumMod val="75000"/>
                  </a:schemeClr>
                </a:solidFill>
                <a:cs typeface="+mn-cs"/>
              </a:rPr>
              <a:t>Source</a:t>
            </a:r>
            <a:r>
              <a:rPr lang="en-US" sz="1000" dirty="0">
                <a:solidFill>
                  <a:schemeClr val="accent4">
                    <a:lumMod val="75000"/>
                  </a:schemeClr>
                </a:solidFill>
                <a:cs typeface="+mn-cs"/>
              </a:rPr>
              <a:t>: MR </a:t>
            </a:r>
            <a:r>
              <a:rPr lang="en-US" sz="1000" dirty="0" err="1">
                <a:solidFill>
                  <a:schemeClr val="accent4">
                    <a:lumMod val="75000"/>
                  </a:schemeClr>
                </a:solidFill>
                <a:cs typeface="+mn-cs"/>
              </a:rPr>
              <a:t>NatCat</a:t>
            </a:r>
            <a:r>
              <a:rPr lang="en-US" sz="1000" i="1" dirty="0" err="1">
                <a:solidFill>
                  <a:schemeClr val="accent4">
                    <a:lumMod val="75000"/>
                  </a:schemeClr>
                </a:solidFill>
                <a:cs typeface="+mn-cs"/>
              </a:rPr>
              <a:t>SERVICE</a:t>
            </a:r>
            <a:endParaRPr lang="en-US" sz="1000" dirty="0">
              <a:solidFill>
                <a:schemeClr val="accent4">
                  <a:lumMod val="75000"/>
                </a:schemeClr>
              </a:solidFill>
            </a:endParaRPr>
          </a:p>
        </p:txBody>
      </p:sp>
      <p:sp>
        <p:nvSpPr>
          <p:cNvPr id="29" name="TextBox 28"/>
          <p:cNvSpPr txBox="1"/>
          <p:nvPr/>
        </p:nvSpPr>
        <p:spPr>
          <a:xfrm>
            <a:off x="8415338" y="6540500"/>
            <a:ext cx="685800" cy="274638"/>
          </a:xfrm>
          <a:prstGeom prst="rect">
            <a:avLst/>
          </a:prstGeom>
          <a:noFill/>
        </p:spPr>
        <p:txBody>
          <a:bodyPr anchor="ctr">
            <a:spAutoFit/>
          </a:bodyPr>
          <a:lstStyle/>
          <a:p>
            <a:pPr algn="r" fontAlgn="auto">
              <a:spcBef>
                <a:spcPts val="0"/>
              </a:spcBef>
              <a:spcAft>
                <a:spcPts val="0"/>
              </a:spcAft>
              <a:defRPr/>
            </a:pPr>
            <a:fld id="{47E94D20-8B04-489F-865D-6565B0726539}" type="slidenum">
              <a:rPr lang="en-US" sz="1000">
                <a:solidFill>
                  <a:schemeClr val="accent4">
                    <a:lumMod val="75000"/>
                  </a:schemeClr>
                </a:solidFill>
                <a:latin typeface="+mn-lt"/>
                <a:cs typeface="+mn-cs"/>
              </a:rPr>
              <a:pPr algn="r" fontAlgn="auto">
                <a:spcBef>
                  <a:spcPts val="0"/>
                </a:spcBef>
                <a:spcAft>
                  <a:spcPts val="0"/>
                </a:spcAft>
                <a:defRPr/>
              </a:pPr>
              <a:t>100</a:t>
            </a:fld>
            <a:endParaRPr lang="en-US" sz="1000" dirty="0">
              <a:solidFill>
                <a:schemeClr val="accent4">
                  <a:lumMod val="75000"/>
                </a:schemeClr>
              </a:solidFill>
              <a:latin typeface="+mn-lt"/>
              <a:cs typeface="+mn-cs"/>
            </a:endParaRPr>
          </a:p>
        </p:txBody>
      </p:sp>
      <p:sp>
        <p:nvSpPr>
          <p:cNvPr id="121872" name="Textfeld 41"/>
          <p:cNvSpPr txBox="1">
            <a:spLocks noChangeArrowheads="1"/>
          </p:cNvSpPr>
          <p:nvPr/>
        </p:nvSpPr>
        <p:spPr bwMode="auto">
          <a:xfrm>
            <a:off x="8632825" y="4189413"/>
            <a:ext cx="457200" cy="246062"/>
          </a:xfrm>
          <a:prstGeom prst="rect">
            <a:avLst/>
          </a:prstGeom>
          <a:solidFill>
            <a:srgbClr val="FFC000"/>
          </a:solidFill>
          <a:ln w="9525">
            <a:noFill/>
            <a:miter lim="800000"/>
            <a:headEnd/>
            <a:tailEnd/>
          </a:ln>
        </p:spPr>
        <p:txBody>
          <a:bodyPr>
            <a:spAutoFit/>
          </a:bodyPr>
          <a:lstStyle/>
          <a:p>
            <a:pPr algn="ctr"/>
            <a:endParaRPr lang="de-DE" sz="1000" b="1" dirty="0">
              <a:solidFill>
                <a:schemeClr val="bg1"/>
              </a:solidFill>
            </a:endParaRPr>
          </a:p>
        </p:txBody>
      </p:sp>
      <p:sp>
        <p:nvSpPr>
          <p:cNvPr id="20" name="Textfeld 40"/>
          <p:cNvSpPr txBox="1"/>
          <p:nvPr/>
        </p:nvSpPr>
        <p:spPr>
          <a:xfrm>
            <a:off x="8623300" y="4570413"/>
            <a:ext cx="457200" cy="246062"/>
          </a:xfrm>
          <a:prstGeom prst="rect">
            <a:avLst/>
          </a:prstGeom>
          <a:solidFill>
            <a:schemeClr val="accent1">
              <a:lumMod val="75000"/>
            </a:schemeClr>
          </a:solidFill>
          <a:effectLst/>
        </p:spPr>
        <p:txBody>
          <a:bodyPr>
            <a:spAutoFit/>
          </a:bodyPr>
          <a:lstStyle/>
          <a:p>
            <a:pPr algn="ctr">
              <a:defRPr/>
            </a:pPr>
            <a:endParaRPr lang="de-DE" sz="1000" b="1" dirty="0">
              <a:solidFill>
                <a:schemeClr val="bg1"/>
              </a:solidFill>
            </a:endParaRPr>
          </a:p>
        </p:txBody>
      </p:sp>
      <p:sp>
        <p:nvSpPr>
          <p:cNvPr id="22" name="Textfeld 39"/>
          <p:cNvSpPr txBox="1"/>
          <p:nvPr/>
        </p:nvSpPr>
        <p:spPr>
          <a:xfrm>
            <a:off x="8610600" y="4887913"/>
            <a:ext cx="457200" cy="246062"/>
          </a:xfrm>
          <a:prstGeom prst="rect">
            <a:avLst/>
          </a:prstGeom>
          <a:solidFill>
            <a:srgbClr val="92D050"/>
          </a:solidFill>
          <a:ln>
            <a:solidFill>
              <a:srgbClr val="92D050"/>
            </a:solidFill>
          </a:ln>
          <a:effectLst/>
        </p:spPr>
        <p:txBody>
          <a:bodyPr>
            <a:spAutoFit/>
          </a:bodyPr>
          <a:lstStyle/>
          <a:p>
            <a:pPr algn="ctr">
              <a:defRPr/>
            </a:pPr>
            <a:endParaRPr lang="de-DE" sz="1000" b="1" dirty="0">
              <a:solidFill>
                <a:schemeClr val="bg1"/>
              </a:solidFill>
            </a:endParaRPr>
          </a:p>
        </p:txBody>
      </p:sp>
      <p:sp>
        <p:nvSpPr>
          <p:cNvPr id="121875" name="Textfeld 24"/>
          <p:cNvSpPr txBox="1">
            <a:spLocks noChangeArrowheads="1"/>
          </p:cNvSpPr>
          <p:nvPr/>
        </p:nvSpPr>
        <p:spPr bwMode="auto">
          <a:xfrm>
            <a:off x="8610600" y="5189538"/>
            <a:ext cx="457200" cy="246062"/>
          </a:xfrm>
          <a:prstGeom prst="rect">
            <a:avLst/>
          </a:prstGeom>
          <a:solidFill>
            <a:srgbClr val="C00000"/>
          </a:solidFill>
          <a:ln w="9525">
            <a:noFill/>
            <a:miter lim="800000"/>
            <a:headEnd/>
            <a:tailEnd/>
          </a:ln>
        </p:spPr>
        <p:txBody>
          <a:bodyPr>
            <a:spAutoFit/>
          </a:bodyPr>
          <a:lstStyle/>
          <a:p>
            <a:pPr algn="ctr"/>
            <a:endParaRPr lang="de-DE" sz="1000" b="1" dirty="0">
              <a:solidFill>
                <a:schemeClr val="bg1"/>
              </a:solidFill>
            </a:endParaRPr>
          </a:p>
        </p:txBody>
      </p:sp>
      <p:sp>
        <p:nvSpPr>
          <p:cNvPr id="25" name="Text Box 13"/>
          <p:cNvSpPr txBox="1">
            <a:spLocks noChangeArrowheads="1"/>
          </p:cNvSpPr>
          <p:nvPr/>
        </p:nvSpPr>
        <p:spPr bwMode="auto">
          <a:xfrm rot="-5400000">
            <a:off x="-288640" y="3234689"/>
            <a:ext cx="960437" cy="339725"/>
          </a:xfrm>
          <a:prstGeom prst="rect">
            <a:avLst/>
          </a:prstGeom>
          <a:noFill/>
          <a:ln w="9525">
            <a:noFill/>
            <a:miter lim="800000"/>
            <a:headEnd/>
            <a:tailEnd/>
          </a:ln>
        </p:spPr>
        <p:txBody>
          <a:bodyPr wrap="none">
            <a:spAutoFit/>
          </a:bodyPr>
          <a:lstStyle/>
          <a:p>
            <a:r>
              <a:rPr lang="en-GB" sz="1600" b="1" dirty="0">
                <a:solidFill>
                  <a:srgbClr val="2B7299"/>
                </a:solidFill>
              </a:rPr>
              <a:t>Number</a:t>
            </a:r>
          </a:p>
        </p:txBody>
      </p:sp>
      <p:pic>
        <p:nvPicPr>
          <p:cNvPr id="21" name="Picture 2"/>
          <p:cNvPicPr>
            <a:picLocks noChangeAspect="1" noChangeArrowheads="1"/>
          </p:cNvPicPr>
          <p:nvPr>
            <p:custDataLst>
              <p:tags r:id="rId1"/>
            </p:custDataLst>
          </p:nvPr>
        </p:nvPicPr>
        <p:blipFill>
          <a:blip r:embed="rId3" cstate="email">
            <a:extLst>
              <a:ext uri="{28A0092B-C50C-407E-A947-70E740481C1C}">
                <a14:useLocalDpi xmlns:a14="http://schemas.microsoft.com/office/drawing/2010/main"/>
              </a:ext>
            </a:extLst>
          </a:blip>
          <a:srcRect t="6316"/>
          <a:stretch>
            <a:fillRect/>
          </a:stretch>
        </p:blipFill>
        <p:spPr bwMode="auto">
          <a:xfrm>
            <a:off x="380284" y="1400296"/>
            <a:ext cx="8308975" cy="4393364"/>
          </a:xfrm>
          <a:prstGeom prst="rect">
            <a:avLst/>
          </a:prstGeom>
          <a:noFill/>
          <a:ln w="9525">
            <a:noFill/>
            <a:miter lim="800000"/>
            <a:headEnd/>
            <a:tailEnd/>
          </a:ln>
          <a:effectLst/>
        </p:spPr>
      </p:pic>
      <p:sp>
        <p:nvSpPr>
          <p:cNvPr id="23" name="AutoShape 7"/>
          <p:cNvSpPr>
            <a:spLocks noChangeArrowheads="1"/>
          </p:cNvSpPr>
          <p:nvPr/>
        </p:nvSpPr>
        <p:spPr bwMode="blackWhite">
          <a:xfrm>
            <a:off x="2079523" y="1106129"/>
            <a:ext cx="3908322" cy="1206887"/>
          </a:xfrm>
          <a:prstGeom prst="wedgeRectCallout">
            <a:avLst>
              <a:gd name="adj1" fmla="val 108308"/>
              <a:gd name="adj2" fmla="val 6497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a:solidFill>
                  <a:srgbClr val="FFFFFF"/>
                </a:solidFill>
                <a:latin typeface="Arial" pitchFamily="34" charset="0"/>
                <a:cs typeface="Arial" pitchFamily="34" charset="0"/>
              </a:rPr>
              <a:t>There were </a:t>
            </a:r>
            <a:r>
              <a:rPr lang="en-US" sz="2000" b="1" dirty="0" smtClean="0">
                <a:solidFill>
                  <a:srgbClr val="FFFFFF"/>
                </a:solidFill>
                <a:latin typeface="Arial" pitchFamily="34" charset="0"/>
                <a:cs typeface="Arial" pitchFamily="34" charset="0"/>
              </a:rPr>
              <a:t>880 </a:t>
            </a:r>
            <a:r>
              <a:rPr lang="en-US" sz="2000" b="1" dirty="0">
                <a:solidFill>
                  <a:srgbClr val="FFFFFF"/>
                </a:solidFill>
                <a:latin typeface="Arial" pitchFamily="34" charset="0"/>
                <a:cs typeface="Arial" pitchFamily="34" charset="0"/>
              </a:rPr>
              <a:t>natural disaster events </a:t>
            </a:r>
            <a:r>
              <a:rPr lang="en-US" sz="2000" b="1" dirty="0" smtClean="0">
                <a:solidFill>
                  <a:srgbClr val="FFFFFF"/>
                </a:solidFill>
                <a:latin typeface="Arial" pitchFamily="34" charset="0"/>
                <a:cs typeface="Arial" pitchFamily="34" charset="0"/>
              </a:rPr>
              <a:t>globally in 2013 compared to 905 in 2012</a:t>
            </a:r>
            <a:endParaRPr lang="en-US" sz="20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2137012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 name="Title 20"/>
          <p:cNvSpPr>
            <a:spLocks noGrp="1"/>
          </p:cNvSpPr>
          <p:nvPr>
            <p:ph type="title"/>
          </p:nvPr>
        </p:nvSpPr>
        <p:spPr>
          <a:xfrm>
            <a:off x="59959" y="121015"/>
            <a:ext cx="7914808" cy="720725"/>
          </a:xfrm>
        </p:spPr>
        <p:txBody>
          <a:bodyPr/>
          <a:lstStyle/>
          <a:p>
            <a:pPr eaLnBrk="1" hangingPunct="1">
              <a:defRPr/>
            </a:pPr>
            <a:r>
              <a:rPr lang="de-DE" sz="2800" kern="1200" dirty="0" smtClean="0">
                <a:solidFill>
                  <a:srgbClr val="28688C"/>
                </a:solidFill>
                <a:latin typeface="Arial"/>
                <a:ea typeface="Arial Unicode MS"/>
                <a:cs typeface="Arial"/>
              </a:rPr>
              <a:t>Losses Due to Natural Disasters Worldwide, 1980–2013 </a:t>
            </a:r>
            <a:r>
              <a:rPr lang="de-DE" sz="2400" kern="1200" dirty="0" smtClean="0">
                <a:solidFill>
                  <a:srgbClr val="28688C"/>
                </a:solidFill>
                <a:latin typeface="Arial"/>
                <a:ea typeface="Arial Unicode MS"/>
                <a:cs typeface="Arial"/>
              </a:rPr>
              <a:t>(Overall &amp; Insured Losses)</a:t>
            </a:r>
            <a:endParaRPr lang="en-US" kern="1200" dirty="0" smtClean="0">
              <a:solidFill>
                <a:srgbClr val="28688C"/>
              </a:solidFill>
              <a:latin typeface="Arial"/>
              <a:ea typeface="Arial Unicode MS"/>
              <a:cs typeface="Arial"/>
            </a:endParaRPr>
          </a:p>
        </p:txBody>
      </p:sp>
      <p:sp>
        <p:nvSpPr>
          <p:cNvPr id="33" name="TextBox 32"/>
          <p:cNvSpPr txBox="1"/>
          <p:nvPr/>
        </p:nvSpPr>
        <p:spPr>
          <a:xfrm>
            <a:off x="8415338" y="6543675"/>
            <a:ext cx="685800" cy="274638"/>
          </a:xfrm>
          <a:prstGeom prst="rect">
            <a:avLst/>
          </a:prstGeom>
          <a:noFill/>
        </p:spPr>
        <p:txBody>
          <a:bodyPr anchor="ctr">
            <a:spAutoFit/>
          </a:bodyPr>
          <a:lstStyle/>
          <a:p>
            <a:pPr algn="r">
              <a:defRPr/>
            </a:pPr>
            <a:fld id="{F5633247-1482-4DC6-B438-F0612B2BF3C0}" type="slidenum">
              <a:rPr lang="en-US" sz="1000">
                <a:solidFill>
                  <a:schemeClr val="accent4">
                    <a:lumMod val="75000"/>
                  </a:schemeClr>
                </a:solidFill>
                <a:latin typeface="+mn-lt"/>
              </a:rPr>
              <a:pPr algn="r">
                <a:defRPr/>
              </a:pPr>
              <a:t>101</a:t>
            </a:fld>
            <a:endParaRPr lang="en-US" sz="1000" dirty="0">
              <a:solidFill>
                <a:schemeClr val="accent4">
                  <a:lumMod val="75000"/>
                </a:schemeClr>
              </a:solidFill>
              <a:latin typeface="+mn-lt"/>
            </a:endParaRPr>
          </a:p>
        </p:txBody>
      </p:sp>
      <p:grpSp>
        <p:nvGrpSpPr>
          <p:cNvPr id="2" name="Gruppieren 18"/>
          <p:cNvGrpSpPr>
            <a:grpSpLocks/>
          </p:cNvGrpSpPr>
          <p:nvPr/>
        </p:nvGrpSpPr>
        <p:grpSpPr bwMode="auto">
          <a:xfrm>
            <a:off x="1683621" y="6255768"/>
            <a:ext cx="5753100" cy="267331"/>
            <a:chOff x="2021059" y="5197108"/>
            <a:chExt cx="4172956" cy="268913"/>
          </a:xfrm>
        </p:grpSpPr>
        <p:sp>
          <p:nvSpPr>
            <p:cNvPr id="106507" name="Textfeld 25"/>
            <p:cNvSpPr txBox="1">
              <a:spLocks noChangeArrowheads="1"/>
            </p:cNvSpPr>
            <p:nvPr/>
          </p:nvSpPr>
          <p:spPr bwMode="auto">
            <a:xfrm>
              <a:off x="2120552" y="5218343"/>
              <a:ext cx="1502471" cy="247678"/>
            </a:xfrm>
            <a:prstGeom prst="rect">
              <a:avLst/>
            </a:prstGeom>
            <a:noFill/>
            <a:ln w="9525">
              <a:noFill/>
              <a:miter lim="800000"/>
              <a:headEnd/>
              <a:tailEnd/>
            </a:ln>
          </p:spPr>
          <p:txBody>
            <a:bodyPr wrap="none">
              <a:spAutoFit/>
            </a:bodyPr>
            <a:lstStyle/>
            <a:p>
              <a:r>
                <a:rPr lang="de-DE" sz="1000" dirty="0"/>
                <a:t>Overall losses (in </a:t>
              </a:r>
              <a:r>
                <a:rPr lang="de-DE" sz="1000" dirty="0" smtClean="0"/>
                <a:t>2013 </a:t>
              </a:r>
              <a:r>
                <a:rPr lang="de-DE" sz="1000" dirty="0"/>
                <a:t>values)  </a:t>
              </a:r>
            </a:p>
          </p:txBody>
        </p:sp>
        <p:sp>
          <p:nvSpPr>
            <p:cNvPr id="106508" name="Textfeld 26"/>
            <p:cNvSpPr txBox="1">
              <a:spLocks noChangeArrowheads="1"/>
            </p:cNvSpPr>
            <p:nvPr/>
          </p:nvSpPr>
          <p:spPr bwMode="auto">
            <a:xfrm>
              <a:off x="4728671" y="5197108"/>
              <a:ext cx="1465344" cy="247043"/>
            </a:xfrm>
            <a:prstGeom prst="rect">
              <a:avLst/>
            </a:prstGeom>
            <a:noFill/>
            <a:ln w="9525">
              <a:noFill/>
              <a:miter lim="800000"/>
              <a:headEnd/>
              <a:tailEnd/>
            </a:ln>
          </p:spPr>
          <p:txBody>
            <a:bodyPr wrap="none">
              <a:spAutoFit/>
            </a:bodyPr>
            <a:lstStyle/>
            <a:p>
              <a:r>
                <a:rPr lang="de-DE" sz="1000" dirty="0"/>
                <a:t>Insured losses (in </a:t>
              </a:r>
              <a:r>
                <a:rPr lang="de-DE" sz="1000" dirty="0" smtClean="0"/>
                <a:t>2013 </a:t>
              </a:r>
              <a:r>
                <a:rPr lang="de-DE" sz="1000" dirty="0"/>
                <a:t>values)  </a:t>
              </a:r>
            </a:p>
          </p:txBody>
        </p:sp>
        <p:sp>
          <p:nvSpPr>
            <p:cNvPr id="106509" name="Rechteck 30"/>
            <p:cNvSpPr>
              <a:spLocks noChangeArrowheads="1"/>
            </p:cNvSpPr>
            <p:nvPr/>
          </p:nvSpPr>
          <p:spPr bwMode="auto">
            <a:xfrm>
              <a:off x="2021059" y="5265972"/>
              <a:ext cx="99493" cy="137618"/>
            </a:xfrm>
            <a:prstGeom prst="rect">
              <a:avLst/>
            </a:prstGeom>
            <a:solidFill>
              <a:srgbClr val="92D050"/>
            </a:solidFill>
            <a:ln w="9525" algn="ctr">
              <a:noFill/>
              <a:round/>
              <a:headEnd/>
              <a:tailEnd/>
            </a:ln>
          </p:spPr>
          <p:txBody>
            <a:bodyPr wrap="none">
              <a:spAutoFit/>
            </a:bodyPr>
            <a:lstStyle/>
            <a:p>
              <a:pPr marL="266700" indent="-265113"/>
              <a:endParaRPr lang="de-DE"/>
            </a:p>
          </p:txBody>
        </p:sp>
        <p:sp>
          <p:nvSpPr>
            <p:cNvPr id="106510" name="Rechteck 31"/>
            <p:cNvSpPr>
              <a:spLocks noChangeArrowheads="1"/>
            </p:cNvSpPr>
            <p:nvPr/>
          </p:nvSpPr>
          <p:spPr bwMode="auto">
            <a:xfrm>
              <a:off x="4609400" y="5265958"/>
              <a:ext cx="99493" cy="137618"/>
            </a:xfrm>
            <a:prstGeom prst="rect">
              <a:avLst/>
            </a:prstGeom>
            <a:solidFill>
              <a:srgbClr val="002060"/>
            </a:solidFill>
            <a:ln w="9525" algn="ctr">
              <a:noFill/>
              <a:round/>
              <a:headEnd/>
              <a:tailEnd/>
            </a:ln>
          </p:spPr>
          <p:txBody>
            <a:bodyPr>
              <a:spAutoFit/>
            </a:bodyPr>
            <a:lstStyle/>
            <a:p>
              <a:pPr marL="266700" indent="-265113"/>
              <a:endParaRPr lang="de-DE"/>
            </a:p>
          </p:txBody>
        </p:sp>
      </p:grpSp>
      <p:sp>
        <p:nvSpPr>
          <p:cNvPr id="17" name="Rectangle 3"/>
          <p:cNvSpPr>
            <a:spLocks noChangeArrowheads="1"/>
          </p:cNvSpPr>
          <p:nvPr/>
        </p:nvSpPr>
        <p:spPr bwMode="auto">
          <a:xfrm>
            <a:off x="39688" y="6383308"/>
            <a:ext cx="2895600" cy="400110"/>
          </a:xfrm>
          <a:prstGeom prst="rect">
            <a:avLst/>
          </a:prstGeom>
          <a:noFill/>
          <a:ln w="9525" algn="ctr">
            <a:noFill/>
            <a:miter lim="800000"/>
            <a:headEnd/>
            <a:tailEnd/>
          </a:ln>
        </p:spPr>
        <p:txBody>
          <a:bodyPr anchor="ctr">
            <a:spAutoFit/>
          </a:bodyPr>
          <a:lstStyle/>
          <a:p>
            <a:pPr>
              <a:defRPr/>
            </a:pPr>
            <a:endParaRPr lang="en-US" sz="1000" dirty="0">
              <a:solidFill>
                <a:schemeClr val="accent4">
                  <a:lumMod val="75000"/>
                </a:schemeClr>
              </a:solidFill>
            </a:endParaRPr>
          </a:p>
          <a:p>
            <a:pPr>
              <a:defRPr/>
            </a:pPr>
            <a:r>
              <a:rPr lang="en-US" sz="1000" dirty="0" smtClean="0">
                <a:solidFill>
                  <a:schemeClr val="accent4">
                    <a:lumMod val="75000"/>
                  </a:schemeClr>
                </a:solidFill>
              </a:rPr>
              <a:t>Source</a:t>
            </a:r>
            <a:r>
              <a:rPr lang="en-US" sz="1000" dirty="0">
                <a:solidFill>
                  <a:schemeClr val="accent4">
                    <a:lumMod val="75000"/>
                  </a:schemeClr>
                </a:solidFill>
              </a:rPr>
              <a:t>: MR </a:t>
            </a:r>
            <a:r>
              <a:rPr lang="en-US" sz="1000" dirty="0" err="1">
                <a:solidFill>
                  <a:schemeClr val="accent4">
                    <a:lumMod val="75000"/>
                  </a:schemeClr>
                </a:solidFill>
              </a:rPr>
              <a:t>NatCat</a:t>
            </a:r>
            <a:r>
              <a:rPr lang="en-US" sz="1000" i="1" dirty="0" err="1">
                <a:solidFill>
                  <a:schemeClr val="accent4">
                    <a:lumMod val="75000"/>
                  </a:schemeClr>
                </a:solidFill>
              </a:rPr>
              <a:t>SERVICE</a:t>
            </a:r>
            <a:endParaRPr lang="en-US" sz="1000" dirty="0">
              <a:solidFill>
                <a:schemeClr val="accent4">
                  <a:lumMod val="75000"/>
                </a:schemeClr>
              </a:solidFill>
            </a:endParaRPr>
          </a:p>
        </p:txBody>
      </p:sp>
      <p:sp>
        <p:nvSpPr>
          <p:cNvPr id="16"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(2013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sp>
        <p:nvSpPr>
          <p:cNvPr id="23" name="Rectangle 3"/>
          <p:cNvSpPr>
            <a:spLocks noChangeArrowheads="1"/>
          </p:cNvSpPr>
          <p:nvPr/>
        </p:nvSpPr>
        <p:spPr bwMode="black">
          <a:xfrm>
            <a:off x="500063" y="1112920"/>
            <a:ext cx="8534400" cy="276999"/>
          </a:xfrm>
          <a:prstGeom prst="rect">
            <a:avLst/>
          </a:prstGeom>
          <a:noFill/>
          <a:ln w="9525" algn="ctr">
            <a:noFill/>
            <a:miter lim="800000"/>
            <a:headEnd/>
            <a:tailEnd/>
          </a:ln>
        </p:spPr>
        <p:txBody>
          <a:bodyPr lIns="0" tIns="0" rIns="0" bIns="0">
            <a:spAutoFit/>
          </a:bodyPr>
          <a:lstStyle/>
          <a:p>
            <a:pPr algn="ctr" defTabSz="114300" eaLnBrk="0" fontAlgn="base" hangingPunct="0">
              <a:lnSpc>
                <a:spcPct val="90000"/>
              </a:lnSpc>
              <a:spcBef>
                <a:spcPct val="20000"/>
              </a:spcBef>
              <a:spcAft>
                <a:spcPct val="0"/>
              </a:spcAft>
            </a:pPr>
            <a:r>
              <a:rPr lang="en-US" sz="2000" b="1" dirty="0" smtClean="0">
                <a:solidFill>
                  <a:srgbClr val="225A7A"/>
                </a:solidFill>
                <a:latin typeface="Arial" charset="0"/>
                <a:cs typeface="Arial" charset="0"/>
              </a:rPr>
              <a:t>(Overall and </a:t>
            </a:r>
            <a:r>
              <a:rPr lang="en-US" sz="2000" b="1" dirty="0" smtClean="0">
                <a:solidFill>
                  <a:srgbClr val="225A7A"/>
                </a:solidFill>
              </a:rPr>
              <a:t>Insured Losses)</a:t>
            </a:r>
            <a:endParaRPr lang="en-US" sz="2000" b="1" dirty="0">
              <a:solidFill>
                <a:srgbClr val="225A7A"/>
              </a:solidFill>
              <a:latin typeface="Arial" charset="0"/>
              <a:cs typeface="Arial" charset="0"/>
            </a:endParaRPr>
          </a:p>
        </p:txBody>
      </p:sp>
      <p:pic>
        <p:nvPicPr>
          <p:cNvPr id="18" name="Picture 17"/>
          <p:cNvPicPr>
            <a:picLocks noChangeAspect="1" noChangeArrowheads="1"/>
          </p:cNvPicPr>
          <p:nvPr>
            <p:custDataLst>
              <p:tags r:id="rId1"/>
            </p:custDataLst>
          </p:nvPr>
        </p:nvPicPr>
        <p:blipFill>
          <a:blip r:embed="rId3" cstate="email">
            <a:extLst>
              <a:ext uri="{28A0092B-C50C-407E-A947-70E740481C1C}">
                <a14:useLocalDpi xmlns:a14="http://schemas.microsoft.com/office/drawing/2010/main"/>
              </a:ext>
            </a:extLst>
          </a:blip>
          <a:srcRect t="1579"/>
          <a:stretch>
            <a:fillRect/>
          </a:stretch>
        </p:blipFill>
        <p:spPr bwMode="auto">
          <a:xfrm>
            <a:off x="260557" y="1773123"/>
            <a:ext cx="8474516" cy="4446587"/>
          </a:xfrm>
          <a:prstGeom prst="rect">
            <a:avLst/>
          </a:prstGeom>
          <a:noFill/>
          <a:ln w="9525">
            <a:noFill/>
            <a:miter lim="800000"/>
            <a:headEnd/>
            <a:tailEnd/>
          </a:ln>
          <a:effectLst/>
        </p:spPr>
      </p:pic>
      <p:sp>
        <p:nvSpPr>
          <p:cNvPr id="19" name="AutoShape 7"/>
          <p:cNvSpPr>
            <a:spLocks noChangeArrowheads="1"/>
          </p:cNvSpPr>
          <p:nvPr/>
        </p:nvSpPr>
        <p:spPr bwMode="blackWhite">
          <a:xfrm>
            <a:off x="5132437" y="1925029"/>
            <a:ext cx="2192242" cy="1290638"/>
          </a:xfrm>
          <a:prstGeom prst="wedgeRectCallout">
            <a:avLst>
              <a:gd name="adj1" fmla="val 98220"/>
              <a:gd name="adj2" fmla="val 19771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u="sng" dirty="0" smtClean="0">
                <a:solidFill>
                  <a:srgbClr val="FFFFFF"/>
                </a:solidFill>
                <a:latin typeface="Arial" pitchFamily="34" charset="0"/>
                <a:cs typeface="Arial" pitchFamily="34" charset="0"/>
              </a:rPr>
              <a:t>2013 Losses</a:t>
            </a:r>
            <a:endParaRPr lang="en-US" b="1" u="sng"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Overall </a:t>
            </a:r>
            <a:r>
              <a:rPr lang="en-US" b="1" dirty="0" smtClean="0">
                <a:solidFill>
                  <a:srgbClr val="FFFFFF"/>
                </a:solidFill>
                <a:latin typeface="Arial" pitchFamily="34" charset="0"/>
                <a:cs typeface="Arial" pitchFamily="34" charset="0"/>
              </a:rPr>
              <a:t>: $125B</a:t>
            </a:r>
            <a:endParaRPr lang="en-US" b="1"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$34B</a:t>
            </a:r>
            <a:endParaRPr lang="en-US" b="1" dirty="0">
              <a:solidFill>
                <a:srgbClr val="FFFFFF"/>
              </a:solidFill>
              <a:latin typeface="Arial" pitchFamily="34" charset="0"/>
              <a:cs typeface="Arial" pitchFamily="34" charset="0"/>
            </a:endParaRPr>
          </a:p>
        </p:txBody>
      </p:sp>
      <p:sp>
        <p:nvSpPr>
          <p:cNvPr id="24" name="AutoShape 7"/>
          <p:cNvSpPr>
            <a:spLocks noChangeArrowheads="1"/>
          </p:cNvSpPr>
          <p:nvPr/>
        </p:nvSpPr>
        <p:spPr bwMode="blackWhite">
          <a:xfrm>
            <a:off x="1209609" y="3008671"/>
            <a:ext cx="2596292" cy="1430594"/>
          </a:xfrm>
          <a:prstGeom prst="wedgeRectCallout">
            <a:avLst>
              <a:gd name="adj1" fmla="val 85338"/>
              <a:gd name="adj2" fmla="val 96442"/>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There is a clear upward trend in both insured and overall losses over the past 30+ years</a:t>
            </a:r>
            <a:endParaRPr lang="en-US" b="1" dirty="0">
              <a:solidFill>
                <a:srgbClr val="FFFFFF"/>
              </a:solidFill>
              <a:latin typeface="Arial" charset="0"/>
              <a:cs typeface="Arial" charset="0"/>
            </a:endParaRPr>
          </a:p>
        </p:txBody>
      </p:sp>
      <p:sp>
        <p:nvSpPr>
          <p:cNvPr id="31" name="AutoShape 7"/>
          <p:cNvSpPr>
            <a:spLocks noChangeArrowheads="1"/>
          </p:cNvSpPr>
          <p:nvPr/>
        </p:nvSpPr>
        <p:spPr bwMode="blackWhite">
          <a:xfrm>
            <a:off x="2359742" y="1634977"/>
            <a:ext cx="2359388" cy="1290638"/>
          </a:xfrm>
          <a:prstGeom prst="wedgeRectCallout">
            <a:avLst>
              <a:gd name="adj1" fmla="val 41709"/>
              <a:gd name="adj2" fmla="val 4802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u="sng" dirty="0" smtClean="0">
                <a:solidFill>
                  <a:srgbClr val="FFFFFF"/>
                </a:solidFill>
                <a:latin typeface="Arial" pitchFamily="34" charset="0"/>
                <a:cs typeface="Arial" pitchFamily="34" charset="0"/>
              </a:rPr>
              <a:t>10-Yr. Avg. Losses</a:t>
            </a:r>
            <a:endParaRPr lang="en-US" b="1" u="sng"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Overall </a:t>
            </a:r>
            <a:r>
              <a:rPr lang="en-US" b="1" dirty="0" smtClean="0">
                <a:solidFill>
                  <a:srgbClr val="FFFFFF"/>
                </a:solidFill>
                <a:latin typeface="Arial" pitchFamily="34" charset="0"/>
                <a:cs typeface="Arial" pitchFamily="34" charset="0"/>
              </a:rPr>
              <a:t>: $184B</a:t>
            </a:r>
            <a:endParaRPr lang="en-US" b="1"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$56B</a:t>
            </a:r>
            <a:endParaRPr lang="en-US"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41532192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par>
                          <p:cTn id="13" fill="hold">
                            <p:stCondLst>
                              <p:cond delay="1700"/>
                            </p:stCondLst>
                            <p:childTnLst>
                              <p:par>
                                <p:cTn id="14" presetID="2" presetClass="entr" presetSubtype="4"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ppt_x"/>
                                          </p:val>
                                        </p:tav>
                                        <p:tav tm="100000">
                                          <p:val>
                                            <p:strVal val="#ppt_x"/>
                                          </p:val>
                                        </p:tav>
                                      </p:tavLst>
                                    </p:anim>
                                    <p:anim calcmode="lin" valueType="num">
                                      <p:cBhvr additive="base">
                                        <p:cTn id="17"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31" grpId="0" animBg="1"/>
    </p:bldLst>
  </p:timing>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102</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609600" y="1971674"/>
            <a:ext cx="8239125" cy="22316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smtClean="0">
                <a:solidFill>
                  <a:srgbClr val="FFFFFF"/>
                </a:solidFill>
              </a:rPr>
              <a:t>Federal Disaster Declarations Patterns: 1953-2014</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102</a:t>
            </a:fld>
            <a:endParaRPr lang="en-US"/>
          </a:p>
        </p:txBody>
      </p:sp>
      <p:sp>
        <p:nvSpPr>
          <p:cNvPr id="10" name="Rectangle 8"/>
          <p:cNvSpPr>
            <a:spLocks noChangeArrowheads="1"/>
          </p:cNvSpPr>
          <p:nvPr/>
        </p:nvSpPr>
        <p:spPr bwMode="auto">
          <a:xfrm>
            <a:off x="533299" y="4529399"/>
            <a:ext cx="8008373" cy="1089529"/>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3600" b="1" dirty="0" smtClean="0">
                <a:solidFill>
                  <a:srgbClr val="225A7A"/>
                </a:solidFill>
              </a:rPr>
              <a:t>Disaster Declarations Set New Records in Recent Years</a:t>
            </a:r>
            <a:endParaRPr lang="en-US" sz="3600" b="1" dirty="0">
              <a:solidFill>
                <a:srgbClr val="225A7A"/>
              </a:solidFill>
              <a:latin typeface="Arial" charset="0"/>
              <a:cs typeface="Arial" charset="0"/>
            </a:endParaRPr>
          </a:p>
        </p:txBody>
      </p:sp>
    </p:spTree>
    <p:extLst>
      <p:ext uri="{BB962C8B-B14F-4D97-AF65-F5344CB8AC3E}">
        <p14:creationId xmlns:p14="http://schemas.microsoft.com/office/powerpoint/2010/main" val="310667997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228600" y="90488"/>
            <a:ext cx="7400925" cy="860425"/>
          </a:xfrm>
        </p:spPr>
        <p:txBody>
          <a:bodyPr/>
          <a:lstStyle/>
          <a:p>
            <a:r>
              <a:rPr lang="en-US" dirty="0" smtClean="0"/>
              <a:t>Number of Federal Major Disaster Declarations, 1953-2014*</a:t>
            </a:r>
          </a:p>
        </p:txBody>
      </p:sp>
      <p:graphicFrame>
        <p:nvGraphicFramePr>
          <p:cNvPr id="34818" name="Object 3"/>
          <p:cNvGraphicFramePr>
            <a:graphicFrameLocks noGrp="1"/>
          </p:cNvGraphicFramePr>
          <p:nvPr>
            <p:ph idx="4294967295"/>
            <p:extLst>
              <p:ext uri="{D42A27DB-BD31-4B8C-83A1-F6EECF244321}">
                <p14:modId xmlns:p14="http://schemas.microsoft.com/office/powerpoint/2010/main" val="3306487253"/>
              </p:ext>
            </p:extLst>
          </p:nvPr>
        </p:nvGraphicFramePr>
        <p:xfrm>
          <a:off x="206375" y="1300163"/>
          <a:ext cx="8564563" cy="4068762"/>
        </p:xfrm>
        <a:graphic>
          <a:graphicData uri="http://schemas.openxmlformats.org/presentationml/2006/ole">
            <mc:AlternateContent xmlns:mc="http://schemas.openxmlformats.org/markup-compatibility/2006">
              <mc:Choice xmlns:v="urn:schemas-microsoft-com:vml" Requires="v">
                <p:oleObj spid="_x0000_s3120169" name="Chart" r:id="rId4" imgW="8601024" imgH="4086245" progId="MSGraph.Chart.8">
                  <p:embed followColorScheme="full"/>
                </p:oleObj>
              </mc:Choice>
              <mc:Fallback>
                <p:oleObj name="Chart" r:id="rId4" imgW="8601024" imgH="4086245" progId="MSGraph.Chart.8">
                  <p:embed followColorScheme="full"/>
                  <p:pic>
                    <p:nvPicPr>
                      <p:cNvPr id="0" name=""/>
                      <p:cNvPicPr preferRelativeResize="0">
                        <a:picLocks noChangeArrowheads="1"/>
                      </p:cNvPicPr>
                      <p:nvPr/>
                    </p:nvPicPr>
                    <p:blipFill>
                      <a:blip r:embed="rId5"/>
                      <a:srcRect/>
                      <a:stretch>
                        <a:fillRect/>
                      </a:stretch>
                    </p:blipFill>
                    <p:spPr bwMode="gray">
                      <a:xfrm>
                        <a:off x="206375" y="1300163"/>
                        <a:ext cx="8564563" cy="4068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20" name="Rectangle 4"/>
          <p:cNvSpPr>
            <a:spLocks noChangeArrowheads="1"/>
          </p:cNvSpPr>
          <p:nvPr/>
        </p:nvSpPr>
        <p:spPr bwMode="auto">
          <a:xfrm>
            <a:off x="0" y="6113295"/>
            <a:ext cx="8214852" cy="798680"/>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a:r>
            <a:br>
              <a:rPr lang="en-US" sz="1100" dirty="0">
                <a:solidFill>
                  <a:srgbClr val="000000"/>
                </a:solidFill>
                <a:latin typeface="Arial" charset="0"/>
                <a:cs typeface="Arial" charset="0"/>
              </a:rPr>
            </a:b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*Through </a:t>
            </a:r>
            <a:r>
              <a:rPr lang="en-US" sz="1100" dirty="0" smtClean="0">
                <a:solidFill>
                  <a:srgbClr val="000000"/>
                </a:solidFill>
              </a:rPr>
              <a:t>March 2</a:t>
            </a:r>
            <a:r>
              <a:rPr lang="en-US" sz="1100" dirty="0" smtClean="0">
                <a:solidFill>
                  <a:srgbClr val="000000"/>
                </a:solidFill>
                <a:latin typeface="Arial" charset="0"/>
                <a:cs typeface="Arial" charset="0"/>
              </a:rPr>
              <a:t>, 2014.</a:t>
            </a:r>
            <a:endParaRPr lang="en-US" sz="1100" dirty="0">
              <a:solidFill>
                <a:srgbClr val="000000"/>
              </a:solidFill>
              <a:latin typeface="Arial" charset="0"/>
              <a:cs typeface="Arial" charset="0"/>
            </a:endParaRPr>
          </a:p>
          <a:p>
            <a:pPr algn="l" eaLnBrk="0" hangingPunct="0">
              <a:lnSpc>
                <a:spcPct val="85000"/>
              </a:lnSpc>
              <a:spcBef>
                <a:spcPct val="25000"/>
              </a:spcBef>
              <a:buClr>
                <a:srgbClr val="FF6801"/>
              </a:buClr>
            </a:pPr>
            <a:r>
              <a:rPr lang="en-US" sz="1100" dirty="0">
                <a:solidFill>
                  <a:srgbClr val="000000"/>
                </a:solidFill>
                <a:latin typeface="Arial" charset="0"/>
                <a:cs typeface="Arial" charset="0"/>
              </a:rPr>
              <a:t>Source: Federal Emergency Management </a:t>
            </a:r>
            <a:r>
              <a:rPr lang="en-US" sz="1100" dirty="0" smtClean="0">
                <a:solidFill>
                  <a:srgbClr val="000000"/>
                </a:solidFill>
              </a:rPr>
              <a:t>Administration; </a:t>
            </a:r>
            <a:r>
              <a:rPr lang="en-US" sz="1100" dirty="0" smtClean="0">
                <a:solidFill>
                  <a:srgbClr val="000000"/>
                </a:solidFill>
                <a:hlinkClick r:id="rId6"/>
              </a:rPr>
              <a:t>http://www.fema.gov/disasters</a:t>
            </a:r>
            <a:r>
              <a:rPr lang="en-US" sz="1100" dirty="0" smtClean="0">
                <a:solidFill>
                  <a:srgbClr val="000000"/>
                </a:solidFill>
              </a:rPr>
              <a:t>;  </a:t>
            </a:r>
            <a:r>
              <a:rPr lang="en-US" sz="1100" dirty="0">
                <a:solidFill>
                  <a:srgbClr val="000000"/>
                </a:solidFill>
                <a:latin typeface="Arial" charset="0"/>
                <a:cs typeface="Arial" charset="0"/>
              </a:rPr>
              <a:t>Insurance Information Institute.</a:t>
            </a:r>
          </a:p>
        </p:txBody>
      </p:sp>
      <p:sp>
        <p:nvSpPr>
          <p:cNvPr id="321541" name="Rectangle 5"/>
          <p:cNvSpPr>
            <a:spLocks noChangeArrowheads="1"/>
          </p:cNvSpPr>
          <p:nvPr/>
        </p:nvSpPr>
        <p:spPr bwMode="blackWhite">
          <a:xfrm>
            <a:off x="353960" y="5592812"/>
            <a:ext cx="8604352" cy="6096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The Number of Federal Disaster Declarations Is </a:t>
            </a:r>
            <a:r>
              <a:rPr lang="en-US" b="1" dirty="0" smtClean="0">
                <a:solidFill>
                  <a:srgbClr val="FFFFFF"/>
                </a:solidFill>
                <a:latin typeface="Arial" charset="0"/>
                <a:cs typeface="Arial" charset="0"/>
              </a:rPr>
              <a:t>Rising and Set New Records in 2010 </a:t>
            </a:r>
            <a:r>
              <a:rPr lang="en-US" b="1" i="1" dirty="0" smtClean="0">
                <a:solidFill>
                  <a:srgbClr val="FFFFFF"/>
                </a:solidFill>
                <a:latin typeface="Arial" charset="0"/>
                <a:cs typeface="Arial" charset="0"/>
              </a:rPr>
              <a:t>and</a:t>
            </a:r>
            <a:r>
              <a:rPr lang="en-US" b="1" dirty="0" smtClean="0">
                <a:solidFill>
                  <a:srgbClr val="FFFFFF"/>
                </a:solidFill>
                <a:latin typeface="Arial" charset="0"/>
                <a:cs typeface="Arial" charset="0"/>
              </a:rPr>
              <a:t> 2011</a:t>
            </a:r>
            <a:r>
              <a:rPr lang="en-US" b="1" dirty="0" smtClean="0">
                <a:solidFill>
                  <a:srgbClr val="FFFFFF"/>
                </a:solidFill>
              </a:rPr>
              <a:t> Before Dropping in 2012/13</a:t>
            </a:r>
            <a:endParaRPr lang="en-US" b="1" dirty="0">
              <a:solidFill>
                <a:srgbClr val="FFFFFF"/>
              </a:solidFill>
              <a:latin typeface="Arial" charset="0"/>
              <a:cs typeface="Arial" charset="0"/>
            </a:endParaRPr>
          </a:p>
        </p:txBody>
      </p:sp>
      <p:sp>
        <p:nvSpPr>
          <p:cNvPr id="7" name="AutoShape 7"/>
          <p:cNvSpPr>
            <a:spLocks noChangeArrowheads="1"/>
          </p:cNvSpPr>
          <p:nvPr/>
        </p:nvSpPr>
        <p:spPr bwMode="blackWhite">
          <a:xfrm>
            <a:off x="3529269" y="1191582"/>
            <a:ext cx="3667944" cy="1256651"/>
          </a:xfrm>
          <a:prstGeom prst="wedgeRectCallout">
            <a:avLst>
              <a:gd name="adj1" fmla="val 72007"/>
              <a:gd name="adj2" fmla="val 23721"/>
            </a:avLst>
          </a:prstGeom>
          <a:gradFill rotWithShape="1">
            <a:gsLst>
              <a:gs pos="0">
                <a:schemeClr val="tx2">
                  <a:alpha val="42000"/>
                </a:schemeClr>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The number of federal disaster declarations </a:t>
            </a:r>
            <a:r>
              <a:rPr lang="en-US" b="1" dirty="0" smtClean="0">
                <a:solidFill>
                  <a:srgbClr val="FFFFFF"/>
                </a:solidFill>
                <a:latin typeface="Arial" charset="0"/>
                <a:cs typeface="Arial" charset="0"/>
              </a:rPr>
              <a:t>set a </a:t>
            </a:r>
            <a:r>
              <a:rPr lang="en-US" b="1" dirty="0">
                <a:solidFill>
                  <a:srgbClr val="FFFFFF"/>
                </a:solidFill>
                <a:latin typeface="Arial" charset="0"/>
                <a:cs typeface="Arial" charset="0"/>
              </a:rPr>
              <a:t>new record in 2011, </a:t>
            </a:r>
            <a:r>
              <a:rPr lang="en-US" b="1" dirty="0" smtClean="0">
                <a:solidFill>
                  <a:srgbClr val="FFFFFF"/>
                </a:solidFill>
                <a:latin typeface="Arial" charset="0"/>
                <a:cs typeface="Arial" charset="0"/>
              </a:rPr>
              <a:t>with 99, shattering 2010’s record 81 declarations.</a:t>
            </a:r>
            <a:endParaRPr lang="en-US" b="1" dirty="0">
              <a:solidFill>
                <a:srgbClr val="FFFFFF"/>
              </a:solidFill>
              <a:latin typeface="Arial" charset="0"/>
              <a:cs typeface="Arial" charset="0"/>
            </a:endParaRPr>
          </a:p>
        </p:txBody>
      </p:sp>
      <p:cxnSp>
        <p:nvCxnSpPr>
          <p:cNvPr id="9" name="Straight Connector 8"/>
          <p:cNvCxnSpPr/>
          <p:nvPr/>
        </p:nvCxnSpPr>
        <p:spPr>
          <a:xfrm flipV="1">
            <a:off x="725488" y="3978840"/>
            <a:ext cx="8081962" cy="41275"/>
          </a:xfrm>
          <a:prstGeom prst="line">
            <a:avLst/>
          </a:prstGeom>
          <a:ln w="25400">
            <a:solidFill>
              <a:srgbClr val="C0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AutoShape 7"/>
          <p:cNvSpPr>
            <a:spLocks noChangeArrowheads="1"/>
          </p:cNvSpPr>
          <p:nvPr/>
        </p:nvSpPr>
        <p:spPr bwMode="blackWhite">
          <a:xfrm>
            <a:off x="880190" y="1209675"/>
            <a:ext cx="2165350" cy="1924050"/>
          </a:xfrm>
          <a:prstGeom prst="wedgeRectCallout">
            <a:avLst>
              <a:gd name="adj1" fmla="val -27185"/>
              <a:gd name="adj2" fmla="val 9288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There have been </a:t>
            </a:r>
            <a:r>
              <a:rPr lang="en-US" sz="1400" b="1" dirty="0" smtClean="0">
                <a:solidFill>
                  <a:srgbClr val="FFFFFF"/>
                </a:solidFill>
                <a:latin typeface="Arial" charset="0"/>
                <a:cs typeface="Arial" charset="0"/>
              </a:rPr>
              <a:t>2,153 </a:t>
            </a:r>
            <a:r>
              <a:rPr lang="en-US" sz="1400" b="1" dirty="0">
                <a:solidFill>
                  <a:srgbClr val="FFFFFF"/>
                </a:solidFill>
                <a:latin typeface="Arial" charset="0"/>
                <a:cs typeface="Arial" charset="0"/>
              </a:rPr>
              <a:t>federal disaster declarations since 1953.  The average number of declarations per year is </a:t>
            </a:r>
            <a:r>
              <a:rPr lang="en-US" sz="1400" b="1" dirty="0" smtClean="0">
                <a:solidFill>
                  <a:srgbClr val="FFFFFF"/>
                </a:solidFill>
                <a:latin typeface="Arial" charset="0"/>
                <a:cs typeface="Arial" charset="0"/>
              </a:rPr>
              <a:t>35 </a:t>
            </a:r>
            <a:r>
              <a:rPr lang="en-US" sz="1400" b="1" dirty="0">
                <a:solidFill>
                  <a:srgbClr val="FFFFFF"/>
                </a:solidFill>
                <a:latin typeface="Arial" charset="0"/>
                <a:cs typeface="Arial" charset="0"/>
              </a:rPr>
              <a:t>from </a:t>
            </a:r>
            <a:r>
              <a:rPr lang="en-US" sz="1400" b="1" dirty="0" smtClean="0">
                <a:solidFill>
                  <a:srgbClr val="FFFFFF"/>
                </a:solidFill>
                <a:latin typeface="Arial" charset="0"/>
                <a:cs typeface="Arial" charset="0"/>
              </a:rPr>
              <a:t>1953-2013, </a:t>
            </a:r>
            <a:r>
              <a:rPr lang="en-US" sz="1400" b="1" dirty="0">
                <a:solidFill>
                  <a:srgbClr val="FFFFFF"/>
                </a:solidFill>
                <a:latin typeface="Arial" charset="0"/>
                <a:cs typeface="Arial" charset="0"/>
              </a:rPr>
              <a:t>though </a:t>
            </a:r>
            <a:r>
              <a:rPr lang="en-US" sz="1400" b="1" dirty="0" smtClean="0">
                <a:solidFill>
                  <a:srgbClr val="FFFFFF"/>
                </a:solidFill>
                <a:latin typeface="Arial" charset="0"/>
                <a:cs typeface="Arial" charset="0"/>
              </a:rPr>
              <a:t>there </a:t>
            </a:r>
            <a:r>
              <a:rPr lang="en-US" sz="1400" b="1" dirty="0">
                <a:solidFill>
                  <a:srgbClr val="FFFFFF"/>
                </a:solidFill>
                <a:latin typeface="Arial" charset="0"/>
                <a:cs typeface="Arial" charset="0"/>
              </a:rPr>
              <a:t>few haven’t been recorded since 1995.</a:t>
            </a:r>
          </a:p>
        </p:txBody>
      </p:sp>
      <p:sp>
        <p:nvSpPr>
          <p:cNvPr id="10" name="AutoShape 7"/>
          <p:cNvSpPr>
            <a:spLocks noChangeArrowheads="1"/>
          </p:cNvSpPr>
          <p:nvPr/>
        </p:nvSpPr>
        <p:spPr bwMode="blackWhite">
          <a:xfrm>
            <a:off x="5561349" y="4332156"/>
            <a:ext cx="2685175" cy="601371"/>
          </a:xfrm>
          <a:prstGeom prst="wedgeRectCallout">
            <a:avLst>
              <a:gd name="adj1" fmla="val 61862"/>
              <a:gd name="adj2" fmla="val 57761"/>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9 </a:t>
            </a:r>
            <a:r>
              <a:rPr lang="en-US" sz="1600" b="1" dirty="0" smtClean="0">
                <a:solidFill>
                  <a:srgbClr val="FFFFFF"/>
                </a:solidFill>
                <a:latin typeface="Arial" charset="0"/>
                <a:cs typeface="Arial" charset="0"/>
              </a:rPr>
              <a:t>federal disasters were declared so far in 2014*</a:t>
            </a:r>
            <a:endParaRPr lang="en-US" sz="1600" b="1" dirty="0">
              <a:solidFill>
                <a:srgbClr val="FFFFFF"/>
              </a:solidFill>
              <a:latin typeface="Arial" charset="0"/>
              <a:cs typeface="Arial" charset="0"/>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103D1549-189B-430A-BC2E-B6FA9183E25C}" type="slidenum">
              <a:rPr lang="en-US" smtClean="0"/>
              <a:pPr>
                <a:defRPr/>
              </a:pPr>
              <a:t>103</a:t>
            </a:fld>
            <a:endParaRPr lang="en-US"/>
          </a:p>
        </p:txBody>
      </p:sp>
    </p:spTree>
    <p:extLst>
      <p:ext uri="{BB962C8B-B14F-4D97-AF65-F5344CB8AC3E}">
        <p14:creationId xmlns:p14="http://schemas.microsoft.com/office/powerpoint/2010/main" val="34131965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70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par>
                          <p:cTn id="13" fill="hold">
                            <p:stCondLst>
                              <p:cond delay="2400"/>
                            </p:stCondLst>
                            <p:childTnLst>
                              <p:par>
                                <p:cTn id="14" presetID="22" presetClass="entr" presetSubtype="2" fill="hold" grpId="0" nodeType="afterEffect">
                                  <p:stCondLst>
                                    <p:cond delay="7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par>
                          <p:cTn id="17" fill="hold">
                            <p:stCondLst>
                              <p:cond delay="3600"/>
                            </p:stCondLst>
                            <p:childTnLst>
                              <p:par>
                                <p:cTn id="18" presetID="22" presetClass="entr" presetSubtype="4" fill="hold" grpId="0" nodeType="afterEffect">
                                  <p:stCondLst>
                                    <p:cond delay="70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7" grpId="0" animBg="1"/>
      <p:bldP spid="11" grpId="0" animBg="1"/>
      <p:bldP spid="10"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p:txBody>
          <a:bodyPr/>
          <a:lstStyle/>
          <a:p>
            <a:pPr>
              <a:defRPr/>
            </a:pPr>
            <a:fld id="{2FED0B32-072D-409A-B530-B21CB09A71EC}" type="slidenum">
              <a:rPr lang="en-US" smtClean="0">
                <a:solidFill>
                  <a:srgbClr val="000000"/>
                </a:solidFill>
              </a:rPr>
              <a:pPr>
                <a:defRPr/>
              </a:pPr>
              <a:t>104</a:t>
            </a:fld>
            <a:endParaRPr lang="en-US" smtClean="0">
              <a:solidFill>
                <a:srgbClr val="000000"/>
              </a:solidFill>
            </a:endParaRPr>
          </a:p>
        </p:txBody>
      </p:sp>
      <p:sp>
        <p:nvSpPr>
          <p:cNvPr id="35844" name="Rectangle 2"/>
          <p:cNvSpPr>
            <a:spLocks noGrp="1" noChangeArrowheads="1"/>
          </p:cNvSpPr>
          <p:nvPr>
            <p:ph type="title" idx="4294967295"/>
          </p:nvPr>
        </p:nvSpPr>
        <p:spPr>
          <a:xfrm>
            <a:off x="152400" y="-123825"/>
            <a:ext cx="8686801" cy="1143000"/>
          </a:xfrm>
        </p:spPr>
        <p:txBody>
          <a:bodyPr lIns="92075" tIns="46038" rIns="92075" bIns="46038" anchor="b"/>
          <a:lstStyle/>
          <a:p>
            <a:r>
              <a:rPr lang="en-US" dirty="0" smtClean="0"/>
              <a:t>Federal Disasters Declarations by State, </a:t>
            </a:r>
            <a:br>
              <a:rPr lang="en-US" dirty="0" smtClean="0"/>
            </a:br>
            <a:r>
              <a:rPr lang="en-US" dirty="0" smtClean="0"/>
              <a:t>1953 – 2014: Highest 25 States*</a:t>
            </a:r>
          </a:p>
        </p:txBody>
      </p:sp>
      <p:graphicFrame>
        <p:nvGraphicFramePr>
          <p:cNvPr id="35842" name="Object 3"/>
          <p:cNvGraphicFramePr>
            <a:graphicFrameLocks noGrp="1" noChangeAspect="1"/>
          </p:cNvGraphicFramePr>
          <p:nvPr>
            <p:ph idx="4294967295"/>
            <p:extLst>
              <p:ext uri="{D42A27DB-BD31-4B8C-83A1-F6EECF244321}">
                <p14:modId xmlns:p14="http://schemas.microsoft.com/office/powerpoint/2010/main" val="1672424441"/>
              </p:ext>
            </p:extLst>
          </p:nvPr>
        </p:nvGraphicFramePr>
        <p:xfrm>
          <a:off x="9525" y="1833563"/>
          <a:ext cx="9134475" cy="4724400"/>
        </p:xfrm>
        <a:graphic>
          <a:graphicData uri="http://schemas.openxmlformats.org/presentationml/2006/ole">
            <mc:AlternateContent xmlns:mc="http://schemas.openxmlformats.org/markup-compatibility/2006">
              <mc:Choice xmlns:v="urn:schemas-microsoft-com:vml" Requires="v">
                <p:oleObj spid="_x0000_s3121193" name="Chart" r:id="rId4" imgW="8820049" imgH="4562577" progId="MSGraph.Chart.8">
                  <p:embed followColorScheme="full"/>
                </p:oleObj>
              </mc:Choice>
              <mc:Fallback>
                <p:oleObj name="Chart" r:id="rId4" imgW="8820049" imgH="4562577" progId="MSGraph.Chart.8">
                  <p:embed followColorScheme="full"/>
                  <p:pic>
                    <p:nvPicPr>
                      <p:cNvPr id="0" name=""/>
                      <p:cNvPicPr>
                        <a:picLocks noChangeAspect="1" noChangeArrowheads="1"/>
                      </p:cNvPicPr>
                      <p:nvPr/>
                    </p:nvPicPr>
                    <p:blipFill>
                      <a:blip r:embed="rId5"/>
                      <a:srcRect/>
                      <a:stretch>
                        <a:fillRect/>
                      </a:stretch>
                    </p:blipFill>
                    <p:spPr bwMode="auto">
                      <a:xfrm>
                        <a:off x="9525" y="1833563"/>
                        <a:ext cx="9134475" cy="472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AutoShape 7"/>
          <p:cNvSpPr>
            <a:spLocks noChangeArrowheads="1"/>
          </p:cNvSpPr>
          <p:nvPr/>
        </p:nvSpPr>
        <p:spPr bwMode="blackWhite">
          <a:xfrm>
            <a:off x="3348318" y="1116666"/>
            <a:ext cx="2232211" cy="1922369"/>
          </a:xfrm>
          <a:prstGeom prst="wedgeRectCallout">
            <a:avLst>
              <a:gd name="adj1" fmla="val -131821"/>
              <a:gd name="adj2" fmla="val 159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Over the </a:t>
            </a:r>
            <a:r>
              <a:rPr lang="en-US" b="1" dirty="0" smtClean="0">
                <a:solidFill>
                  <a:srgbClr val="FFFFFF"/>
                </a:solidFill>
                <a:latin typeface="Arial" charset="0"/>
                <a:cs typeface="Arial" charset="0"/>
              </a:rPr>
              <a:t>past 60 years, Texas has had the highest </a:t>
            </a:r>
            <a:r>
              <a:rPr lang="en-US" b="1" dirty="0">
                <a:solidFill>
                  <a:srgbClr val="FFFFFF"/>
                </a:solidFill>
                <a:latin typeface="Arial" charset="0"/>
                <a:cs typeface="Arial" charset="0"/>
              </a:rPr>
              <a:t>number of Federal Disaster Declarations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Text Box 4"/>
          <p:cNvSpPr txBox="1">
            <a:spLocks noChangeArrowheads="1"/>
          </p:cNvSpPr>
          <p:nvPr/>
        </p:nvSpPr>
        <p:spPr bwMode="auto">
          <a:xfrm>
            <a:off x="100106" y="6400556"/>
            <a:ext cx="9017000" cy="417103"/>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*Through </a:t>
            </a:r>
            <a:r>
              <a:rPr lang="en-US" sz="1100" dirty="0" smtClean="0">
                <a:solidFill>
                  <a:srgbClr val="000000"/>
                </a:solidFill>
              </a:rPr>
              <a:t>March </a:t>
            </a:r>
            <a:r>
              <a:rPr lang="en-US" sz="1100" dirty="0">
                <a:solidFill>
                  <a:srgbClr val="000000"/>
                </a:solidFill>
              </a:rPr>
              <a:t>2</a:t>
            </a:r>
            <a:r>
              <a:rPr lang="en-US" sz="1100" dirty="0" smtClean="0">
                <a:solidFill>
                  <a:srgbClr val="000000"/>
                </a:solidFill>
              </a:rPr>
              <a:t>, 2014</a:t>
            </a:r>
            <a:r>
              <a:rPr lang="en-US" sz="1100" dirty="0" smtClean="0">
                <a:solidFill>
                  <a:srgbClr val="000000"/>
                </a:solidFill>
                <a:latin typeface="Arial" charset="0"/>
                <a:cs typeface="Arial" charset="0"/>
              </a:rPr>
              <a:t>. Includes Puerto Rico and the District of Columbia.</a:t>
            </a:r>
          </a:p>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Source</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FEMA: </a:t>
            </a:r>
            <a:r>
              <a:rPr lang="en-US" sz="1100" dirty="0" smtClean="0">
                <a:solidFill>
                  <a:srgbClr val="000000"/>
                </a:solidFill>
                <a:latin typeface="Arial" charset="0"/>
                <a:cs typeface="Arial" charset="0"/>
                <a:hlinkClick r:id="rId6"/>
              </a:rPr>
              <a:t>http://www.fema.gov/news/disaster_totals_annual.fema</a:t>
            </a:r>
            <a:r>
              <a:rPr lang="en-US" sz="1100" dirty="0" smtClean="0">
                <a:solidFill>
                  <a:srgbClr val="000000"/>
                </a:solidFill>
                <a:latin typeface="Arial" charset="0"/>
                <a:cs typeface="Arial" charset="0"/>
              </a:rPr>
              <a:t>; Insurance Information Institute.</a:t>
            </a:r>
            <a:r>
              <a:rPr lang="en-US" sz="1100" dirty="0">
                <a:solidFill>
                  <a:srgbClr val="000000"/>
                </a:solidFill>
                <a:latin typeface="Arial" charset="0"/>
                <a:cs typeface="Arial" charset="0"/>
              </a:rPr>
              <a:t>		</a:t>
            </a:r>
          </a:p>
        </p:txBody>
      </p:sp>
    </p:spTree>
    <p:extLst>
      <p:ext uri="{BB962C8B-B14F-4D97-AF65-F5344CB8AC3E}">
        <p14:creationId xmlns:p14="http://schemas.microsoft.com/office/powerpoint/2010/main" val="32770413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p:txBody>
          <a:bodyPr/>
          <a:lstStyle/>
          <a:p>
            <a:pPr>
              <a:defRPr/>
            </a:pPr>
            <a:fld id="{9DB28C07-2B9F-4138-A2C4-BE11C1A53A4D}" type="slidenum">
              <a:rPr lang="en-US" smtClean="0">
                <a:solidFill>
                  <a:srgbClr val="000000"/>
                </a:solidFill>
              </a:rPr>
              <a:pPr>
                <a:defRPr/>
              </a:pPr>
              <a:t>105</a:t>
            </a:fld>
            <a:endParaRPr lang="en-US" smtClean="0">
              <a:solidFill>
                <a:srgbClr val="000000"/>
              </a:solidFill>
            </a:endParaRPr>
          </a:p>
        </p:txBody>
      </p:sp>
      <p:sp>
        <p:nvSpPr>
          <p:cNvPr id="36868" name="Rectangle 2"/>
          <p:cNvSpPr>
            <a:spLocks noGrp="1" noChangeArrowheads="1"/>
          </p:cNvSpPr>
          <p:nvPr>
            <p:ph type="title" idx="4294967295"/>
          </p:nvPr>
        </p:nvSpPr>
        <p:spPr>
          <a:xfrm>
            <a:off x="152400" y="-123825"/>
            <a:ext cx="8686800" cy="1143000"/>
          </a:xfrm>
        </p:spPr>
        <p:txBody>
          <a:bodyPr lIns="92075" tIns="46038" rIns="92075" bIns="46038" anchor="b"/>
          <a:lstStyle/>
          <a:p>
            <a:r>
              <a:rPr lang="en-US" dirty="0" smtClean="0"/>
              <a:t>Federal Disasters Declarations by State, </a:t>
            </a:r>
            <a:br>
              <a:rPr lang="en-US" dirty="0" smtClean="0"/>
            </a:br>
            <a:r>
              <a:rPr lang="en-US" dirty="0" smtClean="0"/>
              <a:t>1953 – 2014: Lowest 25 States*</a:t>
            </a:r>
          </a:p>
        </p:txBody>
      </p:sp>
      <p:graphicFrame>
        <p:nvGraphicFramePr>
          <p:cNvPr id="36866" name="Object 3"/>
          <p:cNvGraphicFramePr>
            <a:graphicFrameLocks noGrp="1" noChangeAspect="1"/>
          </p:cNvGraphicFramePr>
          <p:nvPr>
            <p:ph idx="4294967295"/>
            <p:extLst>
              <p:ext uri="{D42A27DB-BD31-4B8C-83A1-F6EECF244321}">
                <p14:modId xmlns:p14="http://schemas.microsoft.com/office/powerpoint/2010/main" val="4170523866"/>
              </p:ext>
            </p:extLst>
          </p:nvPr>
        </p:nvGraphicFramePr>
        <p:xfrm>
          <a:off x="25400" y="1790700"/>
          <a:ext cx="9055100" cy="4713288"/>
        </p:xfrm>
        <a:graphic>
          <a:graphicData uri="http://schemas.openxmlformats.org/presentationml/2006/ole">
            <mc:AlternateContent xmlns:mc="http://schemas.openxmlformats.org/markup-compatibility/2006">
              <mc:Choice xmlns:v="urn:schemas-microsoft-com:vml" Requires="v">
                <p:oleObj spid="_x0000_s3122217" name="Chart" r:id="rId4" imgW="8820049" imgH="4590947" progId="MSGraph.Chart.8">
                  <p:embed followColorScheme="full"/>
                </p:oleObj>
              </mc:Choice>
              <mc:Fallback>
                <p:oleObj name="Chart" r:id="rId4" imgW="8820049" imgH="4590947" progId="MSGraph.Chart.8">
                  <p:embed followColorScheme="full"/>
                  <p:pic>
                    <p:nvPicPr>
                      <p:cNvPr id="0" name=""/>
                      <p:cNvPicPr>
                        <a:picLocks noChangeAspect="1" noChangeArrowheads="1"/>
                      </p:cNvPicPr>
                      <p:nvPr/>
                    </p:nvPicPr>
                    <p:blipFill>
                      <a:blip r:embed="rId5"/>
                      <a:srcRect/>
                      <a:stretch>
                        <a:fillRect/>
                      </a:stretch>
                    </p:blipFill>
                    <p:spPr bwMode="auto">
                      <a:xfrm>
                        <a:off x="25400" y="1790700"/>
                        <a:ext cx="9055100" cy="4713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5462543" y="1527019"/>
            <a:ext cx="2784475" cy="1626534"/>
          </a:xfrm>
          <a:prstGeom prst="wedgeRectCallout">
            <a:avLst>
              <a:gd name="adj1" fmla="val 60027"/>
              <a:gd name="adj2" fmla="val 1587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Over the past </a:t>
            </a:r>
            <a:r>
              <a:rPr lang="en-US" b="1" dirty="0" smtClean="0">
                <a:solidFill>
                  <a:srgbClr val="FFFFFF"/>
                </a:solidFill>
                <a:latin typeface="Arial" charset="0"/>
                <a:cs typeface="Arial" charset="0"/>
              </a:rPr>
              <a:t>60 years, Wyoming  and Rhode Island had the fewest </a:t>
            </a:r>
            <a:r>
              <a:rPr lang="en-US" b="1" dirty="0">
                <a:solidFill>
                  <a:srgbClr val="FFFFFF"/>
                </a:solidFill>
                <a:latin typeface="Arial" charset="0"/>
                <a:cs typeface="Arial" charset="0"/>
              </a:rPr>
              <a:t>number of Federal Disaster Declarations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10" name="Text Box 4"/>
          <p:cNvSpPr txBox="1">
            <a:spLocks noChangeArrowheads="1"/>
          </p:cNvSpPr>
          <p:nvPr/>
        </p:nvSpPr>
        <p:spPr bwMode="auto">
          <a:xfrm>
            <a:off x="100106" y="6400556"/>
            <a:ext cx="9017000" cy="417103"/>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*Through </a:t>
            </a:r>
            <a:r>
              <a:rPr lang="en-US" sz="1100" dirty="0" smtClean="0">
                <a:solidFill>
                  <a:srgbClr val="000000"/>
                </a:solidFill>
              </a:rPr>
              <a:t>March 2, 2014</a:t>
            </a:r>
            <a:r>
              <a:rPr lang="en-US" sz="1100" dirty="0" smtClean="0">
                <a:solidFill>
                  <a:srgbClr val="000000"/>
                </a:solidFill>
                <a:latin typeface="Arial" charset="0"/>
                <a:cs typeface="Arial" charset="0"/>
              </a:rPr>
              <a:t>. Includes Puerto Rico and the District of Columbia.</a:t>
            </a:r>
          </a:p>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Source</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FEMA: </a:t>
            </a:r>
            <a:r>
              <a:rPr lang="en-US" sz="1100" dirty="0" smtClean="0">
                <a:solidFill>
                  <a:srgbClr val="000000"/>
                </a:solidFill>
                <a:latin typeface="Arial" charset="0"/>
                <a:cs typeface="Arial" charset="0"/>
                <a:hlinkClick r:id="rId6"/>
              </a:rPr>
              <a:t>http://www.fema.gov/news/disaster_totals_annual.fema</a:t>
            </a:r>
            <a:r>
              <a:rPr lang="en-US" sz="1100" dirty="0" smtClean="0">
                <a:solidFill>
                  <a:srgbClr val="000000"/>
                </a:solidFill>
                <a:latin typeface="Arial" charset="0"/>
                <a:cs typeface="Arial" charset="0"/>
              </a:rPr>
              <a:t>; Insurance Information Institute.</a:t>
            </a:r>
            <a:r>
              <a:rPr lang="en-US" sz="1100" dirty="0">
                <a:solidFill>
                  <a:srgbClr val="000000"/>
                </a:solidFill>
                <a:latin typeface="Arial" charset="0"/>
                <a:cs typeface="Arial" charset="0"/>
              </a:rPr>
              <a:t>		</a:t>
            </a:r>
          </a:p>
        </p:txBody>
      </p:sp>
    </p:spTree>
    <p:extLst>
      <p:ext uri="{BB962C8B-B14F-4D97-AF65-F5344CB8AC3E}">
        <p14:creationId xmlns:p14="http://schemas.microsoft.com/office/powerpoint/2010/main" val="28480847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957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F1E8D28-9818-4895-9ECE-BCCD5C2326B4}" type="slidenum">
              <a:rPr lang="en-US" sz="900">
                <a:solidFill>
                  <a:schemeClr val="bg1"/>
                </a:solidFill>
              </a:rPr>
              <a:pPr algn="r" eaLnBrk="0" hangingPunct="0">
                <a:lnSpc>
                  <a:spcPct val="85000"/>
                </a:lnSpc>
                <a:spcBef>
                  <a:spcPct val="20000"/>
                </a:spcBef>
              </a:pPr>
              <a:t>106</a:t>
            </a:fld>
            <a:endParaRPr lang="en-US" sz="900">
              <a:solidFill>
                <a:schemeClr val="bg1"/>
              </a:solidFill>
            </a:endParaRPr>
          </a:p>
        </p:txBody>
      </p:sp>
      <p:pic>
        <p:nvPicPr>
          <p:cNvPr id="109572"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377825" y="2724150"/>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2800" b="1" dirty="0" smtClean="0">
                <a:solidFill>
                  <a:schemeClr val="bg1"/>
                </a:solidFill>
              </a:rPr>
              <a:t>SEVERE WEATHER REPORT UPDATE: 2013</a:t>
            </a:r>
            <a:endParaRPr lang="en-US" sz="2800" b="1" dirty="0">
              <a:solidFill>
                <a:schemeClr val="bg1"/>
              </a:solidFill>
            </a:endParaRPr>
          </a:p>
        </p:txBody>
      </p:sp>
      <p:sp>
        <p:nvSpPr>
          <p:cNvPr id="109574" name="TextBox 5"/>
          <p:cNvSpPr txBox="1">
            <a:spLocks noChangeArrowheads="1"/>
          </p:cNvSpPr>
          <p:nvPr/>
        </p:nvSpPr>
        <p:spPr bwMode="auto">
          <a:xfrm>
            <a:off x="947738" y="4498975"/>
            <a:ext cx="7331075" cy="1077218"/>
          </a:xfrm>
          <a:prstGeom prst="rect">
            <a:avLst/>
          </a:prstGeom>
          <a:noFill/>
          <a:ln w="9525">
            <a:noFill/>
            <a:miter lim="800000"/>
            <a:headEnd/>
            <a:tailEnd/>
          </a:ln>
        </p:spPr>
        <p:txBody>
          <a:bodyPr>
            <a:spAutoFit/>
          </a:bodyPr>
          <a:lstStyle/>
          <a:p>
            <a:pPr algn="ctr"/>
            <a:r>
              <a:rPr lang="en-US" sz="3200" b="1" i="1" dirty="0" smtClean="0">
                <a:solidFill>
                  <a:srgbClr val="225A7A"/>
                </a:solidFill>
              </a:rPr>
              <a:t>Damage from Tornadoes, Large Hail and High Winds Keep Insurers Busy</a:t>
            </a:r>
            <a:endParaRPr lang="en-US" sz="32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106</a:t>
            </a:fld>
            <a:endParaRPr lang="en-US"/>
          </a:p>
        </p:txBody>
      </p:sp>
    </p:spTree>
    <p:extLst>
      <p:ext uri="{BB962C8B-B14F-4D97-AF65-F5344CB8AC3E}">
        <p14:creationId xmlns:p14="http://schemas.microsoft.com/office/powerpoint/2010/main" val="2336283124"/>
      </p:ext>
    </p:extLst>
  </p:cSld>
  <p:clrMapOvr>
    <a:masterClrMapping/>
  </p:clrMapOvr>
  <p:transition>
    <p:zoom dir="in"/>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Location of Tornado Reports in 2013</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107</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www.spc.noaa.gov/climo/online/monthly/2013_annual_summary.html#</a:t>
            </a:r>
            <a:r>
              <a:rPr lang="en-US" sz="1000" dirty="0" smtClean="0">
                <a:solidFill>
                  <a:srgbClr val="000000">
                    <a:lumMod val="75000"/>
                  </a:srgbClr>
                </a:solidFill>
                <a:latin typeface="Arial" charset="0"/>
                <a:cs typeface="Arial" charset="0"/>
              </a:rPr>
              <a:t>; PCS. </a:t>
            </a:r>
            <a:endParaRPr lang="en-US" sz="1000" i="1" dirty="0">
              <a:solidFill>
                <a:srgbClr val="000000">
                  <a:lumMod val="75000"/>
                </a:srgbClr>
              </a:solidFill>
              <a:latin typeface="Arial" charset="0"/>
              <a:cs typeface="Arial" charset="0"/>
            </a:endParaRPr>
          </a:p>
        </p:txBody>
      </p:sp>
      <p:pic>
        <p:nvPicPr>
          <p:cNvPr id="27573250" name="Picture 2" descr="http://www.spc.noaa.gov/climo/online/monthly/2013_annual_map_torn.gif"/>
          <p:cNvPicPr>
            <a:picLocks noChangeAspect="1" noChangeArrowheads="1"/>
          </p:cNvPicPr>
          <p:nvPr/>
        </p:nvPicPr>
        <p:blipFill>
          <a:blip r:embed="rId4" cstate="print"/>
          <a:srcRect/>
          <a:stretch>
            <a:fillRect/>
          </a:stretch>
        </p:blipFill>
        <p:spPr bwMode="auto">
          <a:xfrm>
            <a:off x="461706" y="1268361"/>
            <a:ext cx="7186932" cy="5151695"/>
          </a:xfrm>
          <a:prstGeom prst="rect">
            <a:avLst/>
          </a:prstGeom>
          <a:noFill/>
        </p:spPr>
      </p:pic>
      <p:sp>
        <p:nvSpPr>
          <p:cNvPr id="13" name="AutoShape 7"/>
          <p:cNvSpPr>
            <a:spLocks noChangeArrowheads="1"/>
          </p:cNvSpPr>
          <p:nvPr/>
        </p:nvSpPr>
        <p:spPr bwMode="blackWhite">
          <a:xfrm>
            <a:off x="6823434" y="2826773"/>
            <a:ext cx="1976437" cy="2359743"/>
          </a:xfrm>
          <a:prstGeom prst="wedgeRectCallout">
            <a:avLst>
              <a:gd name="adj1" fmla="val -65238"/>
              <a:gd name="adj2" fmla="val -2165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943 tornadoes through Dec. 31, causing extensive property damage in several states</a:t>
            </a:r>
            <a:endParaRPr lang="en-US" b="1" dirty="0">
              <a:solidFill>
                <a:srgbClr val="FFFFFF"/>
              </a:solidFill>
              <a:latin typeface="Arial" pitchFamily="34" charset="0"/>
              <a:cs typeface="Arial" pitchFamily="34" charset="0"/>
            </a:endParaRPr>
          </a:p>
        </p:txBody>
      </p:sp>
      <p:sp>
        <p:nvSpPr>
          <p:cNvPr id="14" name="AutoShape 7"/>
          <p:cNvSpPr>
            <a:spLocks noChangeArrowheads="1"/>
          </p:cNvSpPr>
          <p:nvPr/>
        </p:nvSpPr>
        <p:spPr bwMode="blackWhite">
          <a:xfrm>
            <a:off x="231060" y="1396179"/>
            <a:ext cx="2285997" cy="2625213"/>
          </a:xfrm>
          <a:prstGeom prst="wedgeRectCallout">
            <a:avLst>
              <a:gd name="adj1" fmla="val 85209"/>
              <a:gd name="adj2" fmla="val 4932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A deadly EF-5 tornado in May in Moore, OK, produced insured losses of $1.575 billion. November tornadoes in the Midwest like produced $1B in insured losses.</a:t>
            </a:r>
            <a:endParaRPr lang="en-US" b="1" dirty="0">
              <a:solidFill>
                <a:srgbClr val="FFFFFF"/>
              </a:solidFill>
              <a:latin typeface="Arial" charset="0"/>
              <a:cs typeface="Arial" charset="0"/>
            </a:endParaRPr>
          </a:p>
        </p:txBody>
      </p:sp>
      <p:sp>
        <p:nvSpPr>
          <p:cNvPr id="15" name="Oval 8"/>
          <p:cNvSpPr>
            <a:spLocks noChangeArrowheads="1"/>
          </p:cNvSpPr>
          <p:nvPr/>
        </p:nvSpPr>
        <p:spPr bwMode="auto">
          <a:xfrm rot="-5400000">
            <a:off x="3599525" y="3491374"/>
            <a:ext cx="796413" cy="1089537"/>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8" name="Oval 8"/>
          <p:cNvSpPr>
            <a:spLocks noChangeArrowheads="1"/>
          </p:cNvSpPr>
          <p:nvPr/>
        </p:nvSpPr>
        <p:spPr bwMode="auto">
          <a:xfrm rot="-5400000">
            <a:off x="4603952" y="2686666"/>
            <a:ext cx="796413" cy="840656"/>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Tree>
    <p:extLst>
      <p:ext uri="{BB962C8B-B14F-4D97-AF65-F5344CB8AC3E}">
        <p14:creationId xmlns:p14="http://schemas.microsoft.com/office/powerpoint/2010/main" val="11715076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1199"/>
                            </p:stCondLst>
                            <p:childTnLst>
                              <p:par>
                                <p:cTn id="9" presetID="22" presetClass="entr" presetSubtype="4" fill="hold" grpId="0" nodeType="afterEffect">
                                  <p:stCondLst>
                                    <p:cond delay="70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par>
                          <p:cTn id="12" fill="hold">
                            <p:stCondLst>
                              <p:cond delay="2399"/>
                            </p:stCondLst>
                            <p:childTnLst>
                              <p:par>
                                <p:cTn id="13" presetID="17" presetClass="entr" presetSubtype="4" fill="hold" grpId="0" nodeType="afterEffect">
                                  <p:stCondLst>
                                    <p:cond delay="100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ppt_x</p:attrName>
                                        </p:attrNameLst>
                                      </p:cBhvr>
                                      <p:tavLst>
                                        <p:tav tm="0">
                                          <p:val>
                                            <p:strVal val="#ppt_x"/>
                                          </p:val>
                                        </p:tav>
                                        <p:tav tm="100000">
                                          <p:val>
                                            <p:strVal val="#ppt_x"/>
                                          </p:val>
                                        </p:tav>
                                      </p:tavLst>
                                    </p:anim>
                                    <p:anim calcmode="lin" valueType="num">
                                      <p:cBhvr>
                                        <p:cTn id="16" dur="500" fill="hold"/>
                                        <p:tgtEl>
                                          <p:spTgt spid="15"/>
                                        </p:tgtEl>
                                        <p:attrNameLst>
                                          <p:attrName>ppt_y</p:attrName>
                                        </p:attrNameLst>
                                      </p:cBhvr>
                                      <p:tavLst>
                                        <p:tav tm="0">
                                          <p:val>
                                            <p:strVal val="#ppt_y+#ppt_h/2"/>
                                          </p:val>
                                        </p:tav>
                                        <p:tav tm="100000">
                                          <p:val>
                                            <p:strVal val="#ppt_y"/>
                                          </p:val>
                                        </p:tav>
                                      </p:tavLst>
                                    </p:anim>
                                    <p:anim calcmode="lin" valueType="num">
                                      <p:cBhvr>
                                        <p:cTn id="17" dur="500" fill="hold"/>
                                        <p:tgtEl>
                                          <p:spTgt spid="15"/>
                                        </p:tgtEl>
                                        <p:attrNameLst>
                                          <p:attrName>ppt_w</p:attrName>
                                        </p:attrNameLst>
                                      </p:cBhvr>
                                      <p:tavLst>
                                        <p:tav tm="0">
                                          <p:val>
                                            <p:strVal val="#ppt_w"/>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childTnLst>
                                </p:cTn>
                              </p:par>
                            </p:childTnLst>
                          </p:cTn>
                        </p:par>
                        <p:par>
                          <p:cTn id="19" fill="hold">
                            <p:stCondLst>
                              <p:cond delay="3899"/>
                            </p:stCondLst>
                            <p:childTnLst>
                              <p:par>
                                <p:cTn id="20" presetID="17" presetClass="entr" presetSubtype="4" fill="hold" grpId="0" nodeType="afterEffect">
                                  <p:stCondLst>
                                    <p:cond delay="100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ppt_x</p:attrName>
                                        </p:attrNameLst>
                                      </p:cBhvr>
                                      <p:tavLst>
                                        <p:tav tm="0">
                                          <p:val>
                                            <p:strVal val="#ppt_x"/>
                                          </p:val>
                                        </p:tav>
                                        <p:tav tm="100000">
                                          <p:val>
                                            <p:strVal val="#ppt_x"/>
                                          </p:val>
                                        </p:tav>
                                      </p:tavLst>
                                    </p:anim>
                                    <p:anim calcmode="lin" valueType="num">
                                      <p:cBhvr>
                                        <p:cTn id="23" dur="500" fill="hold"/>
                                        <p:tgtEl>
                                          <p:spTgt spid="18"/>
                                        </p:tgtEl>
                                        <p:attrNameLst>
                                          <p:attrName>ppt_y</p:attrName>
                                        </p:attrNameLst>
                                      </p:cBhvr>
                                      <p:tavLst>
                                        <p:tav tm="0">
                                          <p:val>
                                            <p:strVal val="#ppt_y+#ppt_h/2"/>
                                          </p:val>
                                        </p:tav>
                                        <p:tav tm="100000">
                                          <p:val>
                                            <p:strVal val="#ppt_y"/>
                                          </p:val>
                                        </p:tav>
                                      </p:tavLst>
                                    </p:anim>
                                    <p:anim calcmode="lin" valueType="num">
                                      <p:cBhvr>
                                        <p:cTn id="24" dur="500" fill="hold"/>
                                        <p:tgtEl>
                                          <p:spTgt spid="18"/>
                                        </p:tgtEl>
                                        <p:attrNameLst>
                                          <p:attrName>ppt_w</p:attrName>
                                        </p:attrNameLst>
                                      </p:cBhvr>
                                      <p:tavLst>
                                        <p:tav tm="0">
                                          <p:val>
                                            <p:strVal val="#ppt_w"/>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utoUpdateAnimBg="0"/>
      <p:bldP spid="14" grpId="0" animBg="1"/>
      <p:bldP spid="15" grpId="0" animBg="1"/>
      <p:bldP spid="18"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90923" y="196850"/>
            <a:ext cx="6838950" cy="719138"/>
          </a:xfrm>
        </p:spPr>
        <p:txBody>
          <a:bodyPr/>
          <a:lstStyle/>
          <a:p>
            <a:pPr>
              <a:defRPr/>
            </a:pPr>
            <a:r>
              <a:rPr lang="en-US" kern="1200" dirty="0" smtClean="0">
                <a:solidFill>
                  <a:srgbClr val="28688C"/>
                </a:solidFill>
                <a:latin typeface="Arial"/>
                <a:ea typeface="Arial Unicode MS"/>
                <a:cs typeface="Arial"/>
              </a:rPr>
              <a:t>U.S. Tornado </a:t>
            </a:r>
            <a:r>
              <a:rPr lang="en-US" dirty="0" smtClean="0">
                <a:solidFill>
                  <a:srgbClr val="28688C"/>
                </a:solidFill>
              </a:rPr>
              <a:t>Count, 2005-2013* </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a:defRPr/>
            </a:pPr>
            <a:fld id="{D131676E-5B39-464A-99D9-D8B8DE9BDE38}" type="slidenum">
              <a:rPr lang="en-US" sz="1000">
                <a:solidFill>
                  <a:schemeClr val="accent4">
                    <a:lumMod val="75000"/>
                  </a:schemeClr>
                </a:solidFill>
                <a:latin typeface="+mn-lt"/>
                <a:cs typeface="+mn-cs"/>
              </a:rPr>
              <a:pPr algn="r">
                <a:defRPr/>
              </a:pPr>
              <a:t>108</a:t>
            </a:fld>
            <a:endParaRPr lang="en-US" sz="1000" dirty="0">
              <a:solidFill>
                <a:schemeClr val="accent4">
                  <a:lumMod val="75000"/>
                </a:schemeClr>
              </a:solidFill>
              <a:latin typeface="+mn-lt"/>
              <a:cs typeface="+mn-cs"/>
            </a:endParaRPr>
          </a:p>
        </p:txBody>
      </p:sp>
      <p:sp>
        <p:nvSpPr>
          <p:cNvPr id="17" name="Rectangle 14"/>
          <p:cNvSpPr>
            <a:spLocks noChangeArrowheads="1"/>
          </p:cNvSpPr>
          <p:nvPr/>
        </p:nvSpPr>
        <p:spPr bwMode="auto">
          <a:xfrm>
            <a:off x="117475" y="6340633"/>
            <a:ext cx="6647974" cy="461665"/>
          </a:xfrm>
          <a:prstGeom prst="rect">
            <a:avLst/>
          </a:prstGeom>
          <a:noFill/>
          <a:ln w="9525">
            <a:noFill/>
            <a:miter lim="800000"/>
            <a:headEnd/>
            <a:tailEnd/>
          </a:ln>
        </p:spPr>
        <p:txBody>
          <a:bodyPr wrap="none">
            <a:spAutoFit/>
          </a:bodyPr>
          <a:lstStyle/>
          <a:p>
            <a:r>
              <a:rPr lang="en-US" sz="1200" dirty="0" smtClean="0"/>
              <a:t>*Through Dec. 31, 2013.</a:t>
            </a:r>
          </a:p>
          <a:p>
            <a:r>
              <a:rPr lang="en-US" sz="1200" dirty="0" smtClean="0"/>
              <a:t>Source</a:t>
            </a:r>
            <a:r>
              <a:rPr lang="en-US" sz="1200" dirty="0"/>
              <a:t>: </a:t>
            </a:r>
            <a:r>
              <a:rPr lang="en-US" sz="1200" dirty="0">
                <a:hlinkClick r:id="rId4"/>
              </a:rPr>
              <a:t>http://www.spc.noaa.gov/wcm</a:t>
            </a:r>
            <a:r>
              <a:rPr lang="en-US" sz="1200" dirty="0" smtClean="0">
                <a:hlinkClick r:id="rId4"/>
              </a:rPr>
              <a:t>/</a:t>
            </a:r>
            <a:r>
              <a:rPr lang="en-US" sz="1200" dirty="0" smtClean="0"/>
              <a:t>.</a:t>
            </a:r>
            <a:r>
              <a:rPr lang="en-US" sz="1200" dirty="0"/>
              <a:t>					</a:t>
            </a:r>
          </a:p>
        </p:txBody>
      </p:sp>
      <p:sp>
        <p:nvSpPr>
          <p:cNvPr id="4557826" name="AutoShape 2" descr="U.S. Annual Tornado Trends">
            <a:hlinkClick r:id="rId5"/>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57828" name="AutoShape 4" descr="U.S. Annual Tornado Trends">
            <a:hlinkClick r:id="rId5"/>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57830" name="AutoShape 6" descr="U.S. Annual Tornado Trends">
            <a:hlinkClick r:id="rId5"/>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 name="Picture 2" descr="http://www.spc.noaa.gov/wcm/2013/torngraph-big.png"/>
          <p:cNvPicPr>
            <a:picLocks noChangeAspect="1" noChangeArrowheads="1"/>
          </p:cNvPicPr>
          <p:nvPr>
            <p:custDataLst>
              <p:tags r:id="rId1"/>
            </p:custDataLst>
          </p:nvPr>
        </p:nvPicPr>
        <p:blipFill>
          <a:blip r:embed="rId6" cstate="email"/>
          <a:srcRect/>
          <a:stretch>
            <a:fillRect/>
          </a:stretch>
        </p:blipFill>
        <p:spPr bwMode="auto">
          <a:xfrm>
            <a:off x="259377" y="1180209"/>
            <a:ext cx="8021156" cy="5130650"/>
          </a:xfrm>
          <a:prstGeom prst="rect">
            <a:avLst/>
          </a:prstGeom>
          <a:noFill/>
        </p:spPr>
      </p:pic>
      <p:sp>
        <p:nvSpPr>
          <p:cNvPr id="13" name="AutoShape 7"/>
          <p:cNvSpPr>
            <a:spLocks noChangeArrowheads="1"/>
          </p:cNvSpPr>
          <p:nvPr/>
        </p:nvSpPr>
        <p:spPr bwMode="blackWhite">
          <a:xfrm>
            <a:off x="2779958" y="1480219"/>
            <a:ext cx="3199063" cy="1191986"/>
          </a:xfrm>
          <a:prstGeom prst="wedgeRectCallout">
            <a:avLst>
              <a:gd name="adj1" fmla="val 71575"/>
              <a:gd name="adj2" fmla="val 475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1,897 tornadoes </a:t>
            </a:r>
            <a:r>
              <a:rPr lang="en-US" b="1" dirty="0">
                <a:solidFill>
                  <a:srgbClr val="FFFFFF"/>
                </a:solidFill>
                <a:latin typeface="Arial" pitchFamily="34" charset="0"/>
                <a:cs typeface="Arial" pitchFamily="34" charset="0"/>
              </a:rPr>
              <a:t>in the </a:t>
            </a:r>
            <a:r>
              <a:rPr lang="en-US" b="1" dirty="0" smtClean="0">
                <a:solidFill>
                  <a:srgbClr val="FFFFFF"/>
                </a:solidFill>
                <a:latin typeface="Arial" pitchFamily="34" charset="0"/>
                <a:cs typeface="Arial" pitchFamily="34" charset="0"/>
              </a:rPr>
              <a:t>U.S. </a:t>
            </a:r>
            <a:r>
              <a:rPr lang="en-US" b="1" dirty="0">
                <a:solidFill>
                  <a:srgbClr val="FFFFFF"/>
                </a:solidFill>
                <a:latin typeface="Arial" pitchFamily="34" charset="0"/>
                <a:cs typeface="Arial" pitchFamily="34" charset="0"/>
              </a:rPr>
              <a:t>in </a:t>
            </a:r>
            <a:r>
              <a:rPr lang="en-US" b="1" dirty="0" smtClean="0">
                <a:solidFill>
                  <a:srgbClr val="FFFFFF"/>
                </a:solidFill>
                <a:latin typeface="Arial" pitchFamily="34" charset="0"/>
                <a:cs typeface="Arial" pitchFamily="34" charset="0"/>
              </a:rPr>
              <a:t>2011 far above average, but well below 2008’s record</a:t>
            </a:r>
            <a:endParaRPr lang="en-US" b="1" dirty="0">
              <a:solidFill>
                <a:srgbClr val="FFFFFF"/>
              </a:solidFill>
              <a:latin typeface="Arial" pitchFamily="34" charset="0"/>
              <a:cs typeface="Arial" pitchFamily="34" charset="0"/>
            </a:endParaRPr>
          </a:p>
        </p:txBody>
      </p:sp>
      <p:sp>
        <p:nvSpPr>
          <p:cNvPr id="15" name="AutoShape 7"/>
          <p:cNvSpPr>
            <a:spLocks noChangeArrowheads="1"/>
          </p:cNvSpPr>
          <p:nvPr/>
        </p:nvSpPr>
        <p:spPr bwMode="blackWhite">
          <a:xfrm>
            <a:off x="7405168" y="4582974"/>
            <a:ext cx="1693862" cy="1118507"/>
          </a:xfrm>
          <a:prstGeom prst="wedgeRectCallout">
            <a:avLst>
              <a:gd name="adj1" fmla="val -35275"/>
              <a:gd name="adj2" fmla="val -83861"/>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2013 count was the lowest in a decade</a:t>
            </a:r>
            <a:endParaRPr lang="en-US"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26226904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5"/>
                                        </p:tgtEl>
                                        <p:attrNameLst>
                                          <p:attrName>style.visibility</p:attrName>
                                        </p:attrNameLst>
                                      </p:cBhvr>
                                      <p:to>
                                        <p:strVal val="visible"/>
                                      </p:to>
                                    </p:set>
                                    <p:animEffect transition="in" filter="wipe(right)">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176240" y="149590"/>
            <a:ext cx="7528706" cy="720725"/>
          </a:xfrm>
        </p:spPr>
        <p:txBody>
          <a:bodyPr/>
          <a:lstStyle/>
          <a:p>
            <a:pPr>
              <a:defRPr/>
            </a:pPr>
            <a:r>
              <a:rPr lang="en-US" kern="1200" dirty="0" smtClean="0">
                <a:solidFill>
                  <a:srgbClr val="28688C"/>
                </a:solidFill>
                <a:latin typeface="Arial"/>
                <a:ea typeface="Arial Unicode MS"/>
                <a:cs typeface="Arial"/>
              </a:rPr>
              <a:t>U.S. Thunderstorm Insured Loss Trends, </a:t>
            </a:r>
            <a:r>
              <a:rPr lang="en-US" dirty="0" smtClean="0">
                <a:solidFill>
                  <a:srgbClr val="28688C"/>
                </a:solidFill>
              </a:rPr>
              <a:t>1980 – 2013</a:t>
            </a:r>
            <a:endParaRPr lang="en-US" sz="2400" dirty="0">
              <a:solidFill>
                <a:srgbClr val="28688C"/>
              </a:solidFill>
            </a:endParaRPr>
          </a:p>
        </p:txBody>
      </p:sp>
      <p:sp>
        <p:nvSpPr>
          <p:cNvPr id="13" name="TextBox 12"/>
          <p:cNvSpPr txBox="1"/>
          <p:nvPr/>
        </p:nvSpPr>
        <p:spPr>
          <a:xfrm>
            <a:off x="8415338" y="6551613"/>
            <a:ext cx="685800" cy="274637"/>
          </a:xfrm>
          <a:prstGeom prst="rect">
            <a:avLst/>
          </a:prstGeom>
          <a:noFill/>
        </p:spPr>
        <p:txBody>
          <a:bodyPr anchor="ctr"/>
          <a:lstStyle/>
          <a:p>
            <a:pPr algn="r">
              <a:defRPr/>
            </a:pPr>
            <a:fld id="{8D0801B0-B425-4BBD-988E-B9240017401C}" type="slidenum">
              <a:rPr lang="en-US" sz="1000">
                <a:solidFill>
                  <a:schemeClr val="accent4">
                    <a:lumMod val="75000"/>
                  </a:schemeClr>
                </a:solidFill>
                <a:latin typeface="+mn-lt"/>
                <a:cs typeface="+mn-cs"/>
              </a:rPr>
              <a:pPr algn="r">
                <a:defRPr/>
              </a:pPr>
              <a:t>109</a:t>
            </a:fld>
            <a:endParaRPr lang="en-US" sz="1000" dirty="0">
              <a:solidFill>
                <a:schemeClr val="accent4">
                  <a:lumMod val="75000"/>
                </a:schemeClr>
              </a:solidFill>
              <a:latin typeface="+mn-lt"/>
              <a:cs typeface="+mn-cs"/>
            </a:endParaRPr>
          </a:p>
        </p:txBody>
      </p:sp>
      <p:sp>
        <p:nvSpPr>
          <p:cNvPr id="21" name="Rectangle 3"/>
          <p:cNvSpPr>
            <a:spLocks noChangeArrowheads="1"/>
          </p:cNvSpPr>
          <p:nvPr/>
        </p:nvSpPr>
        <p:spPr bwMode="auto">
          <a:xfrm>
            <a:off x="26988" y="6426786"/>
            <a:ext cx="4267200" cy="338554"/>
          </a:xfrm>
          <a:prstGeom prst="rect">
            <a:avLst/>
          </a:prstGeom>
          <a:noFill/>
          <a:ln w="9525" algn="ctr">
            <a:noFill/>
            <a:miter lim="800000"/>
            <a:headEnd/>
            <a:tailEnd/>
          </a:ln>
        </p:spPr>
        <p:txBody>
          <a:bodyPr anchor="ctr">
            <a:spAutoFit/>
          </a:bodyPr>
          <a:lstStyle/>
          <a:p>
            <a:pPr>
              <a:defRPr/>
            </a:pPr>
            <a:endParaRPr lang="en-US" sz="800" dirty="0">
              <a:solidFill>
                <a:schemeClr val="accent4">
                  <a:lumMod val="75000"/>
                </a:schemeClr>
              </a:solidFill>
              <a:cs typeface="+mn-cs"/>
            </a:endParaRPr>
          </a:p>
          <a:p>
            <a:pPr>
              <a:defRPr/>
            </a:pPr>
            <a:r>
              <a:rPr lang="en-US" sz="800" dirty="0">
                <a:solidFill>
                  <a:schemeClr val="accent4">
                    <a:lumMod val="75000"/>
                  </a:schemeClr>
                </a:solidFill>
                <a:cs typeface="+mn-cs"/>
              </a:rPr>
              <a:t>Source: Property Claims Service</a:t>
            </a:r>
            <a:r>
              <a:rPr lang="en-US" sz="800" dirty="0" smtClean="0">
                <a:solidFill>
                  <a:schemeClr val="accent4">
                    <a:lumMod val="75000"/>
                  </a:schemeClr>
                </a:solidFill>
                <a:cs typeface="+mn-cs"/>
              </a:rPr>
              <a:t>, and MR </a:t>
            </a:r>
            <a:r>
              <a:rPr lang="en-US" sz="800" dirty="0" err="1">
                <a:solidFill>
                  <a:schemeClr val="accent4">
                    <a:lumMod val="75000"/>
                  </a:schemeClr>
                </a:solidFill>
                <a:cs typeface="+mn-cs"/>
              </a:rPr>
              <a:t>NatCat</a:t>
            </a:r>
            <a:r>
              <a:rPr lang="en-US" sz="800" i="1" dirty="0" err="1">
                <a:solidFill>
                  <a:schemeClr val="accent4">
                    <a:lumMod val="75000"/>
                  </a:schemeClr>
                </a:solidFill>
                <a:cs typeface="+mn-cs"/>
              </a:rPr>
              <a:t>SERVICE</a:t>
            </a:r>
            <a:endParaRPr lang="en-US" sz="800" i="1" dirty="0">
              <a:solidFill>
                <a:schemeClr val="accent4">
                  <a:lumMod val="75000"/>
                </a:schemeClr>
              </a:solidFill>
              <a:cs typeface="+mn-cs"/>
            </a:endParaRPr>
          </a:p>
        </p:txBody>
      </p:sp>
      <p:pic>
        <p:nvPicPr>
          <p:cNvPr id="14" name="Picture 1"/>
          <p:cNvPicPr>
            <a:picLocks noChangeAspect="1" noChangeArrowheads="1"/>
          </p:cNvPicPr>
          <p:nvPr>
            <p:custDataLst>
              <p:tags r:id="rId1"/>
            </p:custDataLst>
          </p:nvPr>
        </p:nvPicPr>
        <p:blipFill>
          <a:blip r:embed="rId4" cstate="email"/>
          <a:srcRect/>
          <a:stretch>
            <a:fillRect/>
          </a:stretch>
        </p:blipFill>
        <p:spPr bwMode="auto">
          <a:xfrm>
            <a:off x="124678" y="1454046"/>
            <a:ext cx="8888802" cy="5111100"/>
          </a:xfrm>
          <a:prstGeom prst="rect">
            <a:avLst/>
          </a:prstGeom>
          <a:noFill/>
          <a:ln w="9525">
            <a:noFill/>
            <a:miter lim="800000"/>
            <a:headEnd/>
            <a:tailEnd/>
          </a:ln>
        </p:spPr>
      </p:pic>
      <p:sp>
        <p:nvSpPr>
          <p:cNvPr id="16" name="AutoShape 7"/>
          <p:cNvSpPr>
            <a:spLocks noChangeArrowheads="1"/>
          </p:cNvSpPr>
          <p:nvPr/>
        </p:nvSpPr>
        <p:spPr bwMode="blackWhite">
          <a:xfrm>
            <a:off x="3620367" y="3128505"/>
            <a:ext cx="3531191" cy="975657"/>
          </a:xfrm>
          <a:prstGeom prst="wedgeRectCallout">
            <a:avLst>
              <a:gd name="adj1" fmla="val 97028"/>
              <a:gd name="adj2" fmla="val 168327"/>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Thunderstorm losses </a:t>
            </a:r>
            <a:r>
              <a:rPr lang="en-US" b="1" dirty="0" smtClean="0">
                <a:solidFill>
                  <a:srgbClr val="FFFFFF"/>
                </a:solidFill>
                <a:latin typeface="Arial" pitchFamily="34" charset="0"/>
                <a:cs typeface="Arial" pitchFamily="34" charset="0"/>
              </a:rPr>
              <a:t>in 2013 </a:t>
            </a:r>
            <a:r>
              <a:rPr lang="en-US" b="1" dirty="0">
                <a:solidFill>
                  <a:srgbClr val="FFFFFF"/>
                </a:solidFill>
                <a:latin typeface="Arial" pitchFamily="34" charset="0"/>
                <a:cs typeface="Arial" pitchFamily="34" charset="0"/>
              </a:rPr>
              <a:t>totaled </a:t>
            </a:r>
            <a:r>
              <a:rPr lang="en-US" b="1" dirty="0" smtClean="0">
                <a:solidFill>
                  <a:srgbClr val="FFFFFF"/>
                </a:solidFill>
                <a:latin typeface="Arial" pitchFamily="34" charset="0"/>
                <a:cs typeface="Arial" pitchFamily="34" charset="0"/>
              </a:rPr>
              <a:t>$10.3 billion, the 6</a:t>
            </a:r>
            <a:r>
              <a:rPr lang="en-US" b="1" baseline="30000" dirty="0" smtClean="0">
                <a:solidFill>
                  <a:srgbClr val="FFFFFF"/>
                </a:solidFill>
                <a:latin typeface="Arial" pitchFamily="34" charset="0"/>
                <a:cs typeface="Arial" pitchFamily="34" charset="0"/>
              </a:rPr>
              <a:t>th</a:t>
            </a:r>
            <a:r>
              <a:rPr lang="en-US" b="1" dirty="0" smtClean="0">
                <a:solidFill>
                  <a:srgbClr val="FFFFFF"/>
                </a:solidFill>
                <a:latin typeface="Arial" pitchFamily="34" charset="0"/>
                <a:cs typeface="Arial" pitchFamily="34" charset="0"/>
              </a:rPr>
              <a:t>  highest on record</a:t>
            </a:r>
            <a:endParaRPr lang="en-US" b="1" dirty="0">
              <a:solidFill>
                <a:srgbClr val="FFFFFF"/>
              </a:solidFill>
              <a:latin typeface="Arial" pitchFamily="34" charset="0"/>
              <a:cs typeface="Arial" pitchFamily="34" charset="0"/>
            </a:endParaRPr>
          </a:p>
        </p:txBody>
      </p:sp>
      <p:sp>
        <p:nvSpPr>
          <p:cNvPr id="17" name="Text Box 17"/>
          <p:cNvSpPr txBox="1">
            <a:spLocks noChangeArrowheads="1"/>
          </p:cNvSpPr>
          <p:nvPr/>
        </p:nvSpPr>
        <p:spPr bwMode="auto">
          <a:xfrm>
            <a:off x="1059708" y="2563156"/>
            <a:ext cx="2381437" cy="2031325"/>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a:solidFill>
                  <a:schemeClr val="bg1"/>
                </a:solidFill>
                <a:latin typeface="Arial" pitchFamily="34" charset="0"/>
                <a:cs typeface="Arial" pitchFamily="34" charset="0"/>
              </a:rPr>
              <a:t>Average thunderstorm losses are up </a:t>
            </a:r>
            <a:r>
              <a:rPr lang="en-US" b="1" dirty="0" smtClean="0">
                <a:solidFill>
                  <a:schemeClr val="bg1"/>
                </a:solidFill>
                <a:latin typeface="Arial" pitchFamily="34" charset="0"/>
                <a:cs typeface="Arial" pitchFamily="34" charset="0"/>
              </a:rPr>
              <a:t>7 </a:t>
            </a:r>
            <a:r>
              <a:rPr lang="en-US" b="1" dirty="0">
                <a:solidFill>
                  <a:schemeClr val="bg1"/>
                </a:solidFill>
                <a:latin typeface="Arial" pitchFamily="34" charset="0"/>
                <a:cs typeface="Arial" pitchFamily="34" charset="0"/>
              </a:rPr>
              <a:t>fold since the early </a:t>
            </a:r>
            <a:r>
              <a:rPr lang="en-US" b="1" dirty="0" smtClean="0">
                <a:solidFill>
                  <a:schemeClr val="bg1"/>
                </a:solidFill>
                <a:latin typeface="Arial" pitchFamily="34" charset="0"/>
                <a:cs typeface="Arial" pitchFamily="34" charset="0"/>
              </a:rPr>
              <a:t>1980s.  The 5-year running average loss is up sharply</a:t>
            </a:r>
            <a:endParaRPr lang="en-US" b="1" dirty="0">
              <a:solidFill>
                <a:schemeClr val="bg1"/>
              </a:solidFill>
              <a:latin typeface="Arial" pitchFamily="34" charset="0"/>
              <a:cs typeface="Arial" pitchFamily="34" charset="0"/>
            </a:endParaRPr>
          </a:p>
        </p:txBody>
      </p:sp>
      <p:sp>
        <p:nvSpPr>
          <p:cNvPr id="18" name="Text Box 17"/>
          <p:cNvSpPr txBox="1">
            <a:spLocks noChangeArrowheads="1"/>
          </p:cNvSpPr>
          <p:nvPr/>
        </p:nvSpPr>
        <p:spPr bwMode="auto">
          <a:xfrm>
            <a:off x="3544524" y="1110813"/>
            <a:ext cx="3940175" cy="1477962"/>
          </a:xfrm>
          <a:prstGeom prst="rect">
            <a:avLst/>
          </a:prstGeom>
          <a:solidFill>
            <a:schemeClr val="accent1">
              <a:lumMod val="75000"/>
            </a:schemeClr>
          </a:solidFill>
          <a:ln w="9525" algn="ctr">
            <a:noFill/>
            <a:miter lim="800000"/>
            <a:headEnd/>
            <a:tailEnd/>
          </a:ln>
        </p:spPr>
        <p:txBody>
          <a:bodyPr>
            <a:spAutoFit/>
          </a:bodyPr>
          <a:lstStyle/>
          <a:p>
            <a:pPr algn="ctr">
              <a:defRPr/>
            </a:pPr>
            <a:r>
              <a:rPr lang="en-US" b="1" dirty="0">
                <a:solidFill>
                  <a:schemeClr val="bg1"/>
                </a:solidFill>
                <a:latin typeface="Arial" pitchFamily="34" charset="0"/>
                <a:cs typeface="Arial" pitchFamily="34" charset="0"/>
              </a:rPr>
              <a:t>Hurricanes get all the headlines, but thunderstorms are consistent producers of large scale loss. </a:t>
            </a:r>
            <a:r>
              <a:rPr lang="en-US" b="1" i="1" dirty="0" smtClean="0">
                <a:solidFill>
                  <a:schemeClr val="bg1"/>
                </a:solidFill>
                <a:latin typeface="Arial" pitchFamily="34" charset="0"/>
                <a:cs typeface="Arial" pitchFamily="34" charset="0"/>
              </a:rPr>
              <a:t>2008-2013 </a:t>
            </a:r>
            <a:r>
              <a:rPr lang="en-US" b="1" i="1" dirty="0">
                <a:solidFill>
                  <a:schemeClr val="bg1"/>
                </a:solidFill>
                <a:latin typeface="Arial" pitchFamily="34" charset="0"/>
                <a:cs typeface="Arial" pitchFamily="34" charset="0"/>
              </a:rPr>
              <a:t>are the most expensive years on </a:t>
            </a:r>
            <a:r>
              <a:rPr lang="en-US" b="1" i="1" dirty="0" smtClean="0">
                <a:solidFill>
                  <a:schemeClr val="bg1"/>
                </a:solidFill>
                <a:latin typeface="Arial" pitchFamily="34" charset="0"/>
                <a:cs typeface="Arial" pitchFamily="34" charset="0"/>
              </a:rPr>
              <a:t>record.</a:t>
            </a:r>
            <a:endParaRPr lang="en-US" b="1" i="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866078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110"/>
          <p:cNvSpPr>
            <a:spLocks noGrp="1" noChangeArrowheads="1"/>
          </p:cNvSpPr>
          <p:nvPr>
            <p:ph type="sldNum" sz="quarter" idx="12"/>
          </p:nvPr>
        </p:nvSpPr>
        <p:spPr>
          <a:noFill/>
        </p:spPr>
        <p:txBody>
          <a:bodyPr/>
          <a:lstStyle/>
          <a:p>
            <a:fld id="{74C05658-B303-4D47-A887-E0EE935A262F}" type="slidenum">
              <a:rPr lang="en-US" smtClean="0">
                <a:solidFill>
                  <a:srgbClr val="000000"/>
                </a:solidFill>
              </a:rPr>
              <a:pPr/>
              <a:t>11</a:t>
            </a:fld>
            <a:endParaRPr lang="en-US" smtClean="0">
              <a:solidFill>
                <a:srgbClr val="000000"/>
              </a:solidFill>
            </a:endParaRPr>
          </a:p>
        </p:txBody>
      </p:sp>
      <p:sp>
        <p:nvSpPr>
          <p:cNvPr id="8196"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Average Premiums For Home Insurance</a:t>
            </a:r>
            <a:br>
              <a:rPr lang="en-US" dirty="0" smtClean="0"/>
            </a:br>
            <a:r>
              <a:rPr lang="en-US" dirty="0" smtClean="0"/>
              <a:t>By State, 2011* (1)</a:t>
            </a:r>
          </a:p>
        </p:txBody>
      </p:sp>
      <p:graphicFrame>
        <p:nvGraphicFramePr>
          <p:cNvPr id="8194" name="Object 3"/>
          <p:cNvGraphicFramePr>
            <a:graphicFrameLocks noGrp="1" noChangeAspect="1"/>
          </p:cNvGraphicFramePr>
          <p:nvPr>
            <p:ph idx="4294967295"/>
            <p:extLst>
              <p:ext uri="{D42A27DB-BD31-4B8C-83A1-F6EECF244321}">
                <p14:modId xmlns:p14="http://schemas.microsoft.com/office/powerpoint/2010/main" val="1327948068"/>
              </p:ext>
            </p:extLst>
          </p:nvPr>
        </p:nvGraphicFramePr>
        <p:xfrm>
          <a:off x="-20638" y="1414463"/>
          <a:ext cx="9144001" cy="4710112"/>
        </p:xfrm>
        <a:graphic>
          <a:graphicData uri="http://schemas.openxmlformats.org/presentationml/2006/ole">
            <mc:AlternateContent xmlns:mc="http://schemas.openxmlformats.org/markup-compatibility/2006">
              <mc:Choice xmlns:v="urn:schemas-microsoft-com:vml" Requires="v">
                <p:oleObj spid="_x0000_s1530988" name="Chart" r:id="rId4" imgW="8820048" imgH="4543522" progId="MSGraph.Chart.8">
                  <p:embed followColorScheme="full"/>
                </p:oleObj>
              </mc:Choice>
              <mc:Fallback>
                <p:oleObj name="Chart" r:id="rId4" imgW="8820048" imgH="4543522" progId="MSGraph.Chart.8">
                  <p:embed followColorScheme="full"/>
                  <p:pic>
                    <p:nvPicPr>
                      <p:cNvPr id="0" name="Object 3"/>
                      <p:cNvPicPr>
                        <a:picLocks noChangeAspect="1" noChangeArrowheads="1"/>
                      </p:cNvPicPr>
                      <p:nvPr/>
                    </p:nvPicPr>
                    <p:blipFill>
                      <a:blip r:embed="rId5"/>
                      <a:srcRect/>
                      <a:stretch>
                        <a:fillRect/>
                      </a:stretch>
                    </p:blipFill>
                    <p:spPr bwMode="auto">
                      <a:xfrm>
                        <a:off x="-20638" y="1414463"/>
                        <a:ext cx="9144001" cy="4710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 Box 4"/>
          <p:cNvSpPr txBox="1">
            <a:spLocks noChangeArrowheads="1"/>
          </p:cNvSpPr>
          <p:nvPr/>
        </p:nvSpPr>
        <p:spPr bwMode="auto">
          <a:xfrm>
            <a:off x="40341" y="5885330"/>
            <a:ext cx="9017000" cy="1016305"/>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pPr>
            <a:r>
              <a:rPr lang="en-US" sz="900" dirty="0" smtClean="0">
                <a:solidFill>
                  <a:srgbClr val="000000"/>
                </a:solidFill>
              </a:rPr>
              <a:t>*Latest available.</a:t>
            </a:r>
          </a:p>
          <a:p>
            <a:pPr eaLnBrk="0" hangingPunct="0">
              <a:lnSpc>
                <a:spcPct val="70000"/>
              </a:lnSpc>
              <a:spcBef>
                <a:spcPct val="50000"/>
              </a:spcBef>
              <a:buClr>
                <a:srgbClr val="FF3300"/>
              </a:buClr>
            </a:pPr>
            <a:r>
              <a:rPr lang="en-US" sz="900" dirty="0" smtClean="0">
                <a:solidFill>
                  <a:srgbClr val="000000"/>
                </a:solidFill>
              </a:rPr>
              <a:t>(</a:t>
            </a:r>
            <a:r>
              <a:rPr lang="en-US" sz="900" dirty="0">
                <a:solidFill>
                  <a:srgbClr val="000000"/>
                </a:solidFill>
              </a:rPr>
              <a:t>1) Based on the HO-3 homeowner package policy for owner-occupied dwellings, 1 to 4 family units. Provides “all risks” coverage (except those specifically excluded in the policy) on buildings and broad named-peril coverage on personal property, and is the most common package written.</a:t>
            </a:r>
          </a:p>
          <a:p>
            <a:pPr eaLnBrk="0" hangingPunct="0">
              <a:lnSpc>
                <a:spcPct val="70000"/>
              </a:lnSpc>
              <a:spcBef>
                <a:spcPct val="50000"/>
              </a:spcBef>
              <a:buClr>
                <a:srgbClr val="FF3300"/>
              </a:buClr>
            </a:pPr>
            <a:r>
              <a:rPr lang="en-US" sz="900" dirty="0">
                <a:solidFill>
                  <a:srgbClr val="000000"/>
                </a:solidFill>
              </a:rPr>
              <a:t>Note: Average premium=Premiums/exposure per house years. A house year is equal to 365 days insured coverage for a single dwelling. </a:t>
            </a:r>
            <a:br>
              <a:rPr lang="en-US" sz="900" dirty="0">
                <a:solidFill>
                  <a:srgbClr val="000000"/>
                </a:solidFill>
              </a:rPr>
            </a:br>
            <a:r>
              <a:rPr lang="en-US" sz="900" dirty="0">
                <a:solidFill>
                  <a:srgbClr val="000000"/>
                </a:solidFill>
              </a:rPr>
              <a:t/>
            </a:r>
            <a:br>
              <a:rPr lang="en-US" sz="900" dirty="0">
                <a:solidFill>
                  <a:srgbClr val="000000"/>
                </a:solidFill>
              </a:rPr>
            </a:br>
            <a:r>
              <a:rPr lang="en-US" sz="900" dirty="0">
                <a:solidFill>
                  <a:srgbClr val="000000"/>
                </a:solidFill>
              </a:rPr>
              <a:t>Source: </a:t>
            </a:r>
            <a:r>
              <a:rPr lang="en-US" sz="900" dirty="0" smtClean="0">
                <a:solidFill>
                  <a:srgbClr val="000000"/>
                </a:solidFill>
              </a:rPr>
              <a:t>NAIC; Insurance Information Institute.</a:t>
            </a:r>
            <a:endParaRPr lang="en-US" sz="900" dirty="0">
              <a:solidFill>
                <a:srgbClr val="000000"/>
              </a:solidFill>
            </a:endParaRPr>
          </a:p>
          <a:p>
            <a:pPr eaLnBrk="0" hangingPunct="0">
              <a:lnSpc>
                <a:spcPct val="70000"/>
              </a:lnSpc>
              <a:spcBef>
                <a:spcPct val="50000"/>
              </a:spcBef>
              <a:buClr>
                <a:srgbClr val="FF3300"/>
              </a:buClr>
            </a:pPr>
            <a:r>
              <a:rPr lang="en-US" sz="1100" dirty="0">
                <a:solidFill>
                  <a:srgbClr val="000000"/>
                </a:solidFill>
              </a:rPr>
              <a:t>		</a:t>
            </a:r>
          </a:p>
        </p:txBody>
      </p:sp>
      <p:sp>
        <p:nvSpPr>
          <p:cNvPr id="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dirty="0">
                <a:solidFill>
                  <a:srgbClr val="225A7A"/>
                </a:solidFill>
              </a:rPr>
              <a:t>Top </a:t>
            </a:r>
            <a:r>
              <a:rPr lang="en-US" sz="2400" b="1" dirty="0" smtClean="0">
                <a:solidFill>
                  <a:srgbClr val="225A7A"/>
                </a:solidFill>
              </a:rPr>
              <a:t>25 States and DC</a:t>
            </a:r>
            <a:endParaRPr lang="en-US" sz="2400" b="1" dirty="0">
              <a:solidFill>
                <a:srgbClr val="225A7A"/>
              </a:solidFill>
            </a:endParaRPr>
          </a:p>
        </p:txBody>
      </p:sp>
    </p:spTree>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Location of Large Hail Reports: 2013</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110</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www.spc.noaa.gov/climo/online/monthly/2013_annual_summary.html</a:t>
            </a:r>
            <a:r>
              <a:rPr lang="en-US" sz="1000" dirty="0">
                <a:solidFill>
                  <a:srgbClr val="000000">
                    <a:lumMod val="75000"/>
                  </a:srgbClr>
                </a:solidFill>
                <a:latin typeface="Arial" charset="0"/>
                <a:cs typeface="Arial" charset="0"/>
                <a:hlinkClick r:id="rId3"/>
              </a:rPr>
              <a:t>#</a:t>
            </a:r>
            <a:r>
              <a:rPr lang="en-US" sz="1000" dirty="0">
                <a:solidFill>
                  <a:srgbClr val="000000">
                    <a:lumMod val="75000"/>
                  </a:srgbClr>
                </a:solidFill>
                <a:latin typeface="Arial" charset="0"/>
                <a:cs typeface="Arial" charset="0"/>
              </a:rPr>
              <a:t> </a:t>
            </a:r>
            <a:endParaRPr lang="en-US" sz="1000" i="1" dirty="0">
              <a:solidFill>
                <a:srgbClr val="000000">
                  <a:lumMod val="75000"/>
                </a:srgbClr>
              </a:solidFill>
              <a:latin typeface="Arial" charset="0"/>
              <a:cs typeface="Arial" charset="0"/>
            </a:endParaRPr>
          </a:p>
        </p:txBody>
      </p:sp>
      <p:pic>
        <p:nvPicPr>
          <p:cNvPr id="27569154" name="Picture 2" descr="http://www.spc.noaa.gov/climo/online/monthly/2013_annual_map_hail.gif"/>
          <p:cNvPicPr>
            <a:picLocks noChangeAspect="1" noChangeArrowheads="1"/>
          </p:cNvPicPr>
          <p:nvPr/>
        </p:nvPicPr>
        <p:blipFill>
          <a:blip r:embed="rId4" cstate="print"/>
          <a:srcRect/>
          <a:stretch>
            <a:fillRect/>
          </a:stretch>
        </p:blipFill>
        <p:spPr bwMode="auto">
          <a:xfrm>
            <a:off x="210982" y="1165123"/>
            <a:ext cx="7330955" cy="5254932"/>
          </a:xfrm>
          <a:prstGeom prst="rect">
            <a:avLst/>
          </a:prstGeom>
          <a:noFill/>
        </p:spPr>
      </p:pic>
      <p:sp>
        <p:nvSpPr>
          <p:cNvPr id="11" name="AutoShape 7"/>
          <p:cNvSpPr>
            <a:spLocks noChangeArrowheads="1"/>
          </p:cNvSpPr>
          <p:nvPr/>
        </p:nvSpPr>
        <p:spPr bwMode="blackWhite">
          <a:xfrm>
            <a:off x="7034831" y="2802192"/>
            <a:ext cx="1976437" cy="2389240"/>
          </a:xfrm>
          <a:prstGeom prst="wedgeRectCallout">
            <a:avLst>
              <a:gd name="adj1" fmla="val -67974"/>
              <a:gd name="adj2" fmla="val -393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5,457 “Large Hail” reports in 2013, causing extensive property and vehicle damage</a:t>
            </a:r>
            <a:endParaRPr lang="en-US"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15614655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utoUpdateAnimBg="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Location of High Wind Reports: 2013</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111</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www.spc.noaa.gov/climo/online/monthly/2013_annual_summary.html</a:t>
            </a:r>
            <a:r>
              <a:rPr lang="en-US" sz="1000" dirty="0">
                <a:solidFill>
                  <a:srgbClr val="000000">
                    <a:lumMod val="75000"/>
                  </a:srgbClr>
                </a:solidFill>
                <a:latin typeface="Arial" charset="0"/>
                <a:cs typeface="Arial" charset="0"/>
                <a:hlinkClick r:id="rId3"/>
              </a:rPr>
              <a:t>#</a:t>
            </a:r>
            <a:r>
              <a:rPr lang="en-US" sz="1000" dirty="0">
                <a:solidFill>
                  <a:srgbClr val="000000">
                    <a:lumMod val="75000"/>
                  </a:srgbClr>
                </a:solidFill>
                <a:latin typeface="Arial" charset="0"/>
                <a:cs typeface="Arial" charset="0"/>
              </a:rPr>
              <a:t> </a:t>
            </a:r>
            <a:endParaRPr lang="en-US" sz="1000" i="1" dirty="0">
              <a:solidFill>
                <a:srgbClr val="000000">
                  <a:lumMod val="75000"/>
                </a:srgbClr>
              </a:solidFill>
              <a:latin typeface="Arial" charset="0"/>
              <a:cs typeface="Arial" charset="0"/>
            </a:endParaRPr>
          </a:p>
        </p:txBody>
      </p:sp>
      <p:pic>
        <p:nvPicPr>
          <p:cNvPr id="27567106" name="Picture 2" descr="http://www.spc.noaa.gov/climo/online/monthly/2013_annual_map_wind.gif"/>
          <p:cNvPicPr>
            <a:picLocks noChangeAspect="1" noChangeArrowheads="1"/>
          </p:cNvPicPr>
          <p:nvPr/>
        </p:nvPicPr>
        <p:blipFill>
          <a:blip r:embed="rId4" cstate="print"/>
          <a:srcRect/>
          <a:stretch>
            <a:fillRect/>
          </a:stretch>
        </p:blipFill>
        <p:spPr bwMode="auto">
          <a:xfrm>
            <a:off x="240480" y="1238865"/>
            <a:ext cx="7001758" cy="5018959"/>
          </a:xfrm>
          <a:prstGeom prst="rect">
            <a:avLst/>
          </a:prstGeom>
          <a:noFill/>
        </p:spPr>
      </p:pic>
      <p:sp>
        <p:nvSpPr>
          <p:cNvPr id="13" name="AutoShape 7"/>
          <p:cNvSpPr>
            <a:spLocks noChangeArrowheads="1"/>
          </p:cNvSpPr>
          <p:nvPr/>
        </p:nvSpPr>
        <p:spPr bwMode="blackWhite">
          <a:xfrm>
            <a:off x="6887337" y="2654710"/>
            <a:ext cx="1976437" cy="2202426"/>
          </a:xfrm>
          <a:prstGeom prst="wedgeRectCallout">
            <a:avLst>
              <a:gd name="adj1" fmla="val -67725"/>
              <a:gd name="adj2" fmla="val -3261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12,942 “Wind Damage” in 2013, causing extensive property damage</a:t>
            </a:r>
            <a:endParaRPr lang="en-US"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11456272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utoUpdateAnimBg="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Severe Weather Reports: 2013</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112</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www.spc.noaa.gov/climo/online/monthly/2013_annual_summary.html</a:t>
            </a:r>
            <a:r>
              <a:rPr lang="en-US" sz="1000" dirty="0">
                <a:solidFill>
                  <a:srgbClr val="000000">
                    <a:lumMod val="75000"/>
                  </a:srgbClr>
                </a:solidFill>
                <a:latin typeface="Arial" charset="0"/>
                <a:cs typeface="Arial" charset="0"/>
                <a:hlinkClick r:id="rId3"/>
              </a:rPr>
              <a:t>#</a:t>
            </a:r>
            <a:r>
              <a:rPr lang="en-US" sz="1000" dirty="0">
                <a:solidFill>
                  <a:srgbClr val="000000">
                    <a:lumMod val="75000"/>
                  </a:srgbClr>
                </a:solidFill>
                <a:latin typeface="Arial" charset="0"/>
                <a:cs typeface="Arial" charset="0"/>
              </a:rPr>
              <a:t> </a:t>
            </a:r>
            <a:endParaRPr lang="en-US" sz="1000" i="1" dirty="0">
              <a:solidFill>
                <a:srgbClr val="000000">
                  <a:lumMod val="75000"/>
                </a:srgbClr>
              </a:solidFill>
              <a:latin typeface="Arial" charset="0"/>
              <a:cs typeface="Arial" charset="0"/>
            </a:endParaRPr>
          </a:p>
        </p:txBody>
      </p:sp>
      <p:pic>
        <p:nvPicPr>
          <p:cNvPr id="27565058" name="Picture 2" descr="http://www.spc.noaa.gov/climo/online/monthly/2013_annual_map_all.gif"/>
          <p:cNvPicPr>
            <a:picLocks noChangeAspect="1" noChangeArrowheads="1"/>
          </p:cNvPicPr>
          <p:nvPr/>
        </p:nvPicPr>
        <p:blipFill>
          <a:blip r:embed="rId4" cstate="print"/>
          <a:srcRect/>
          <a:stretch>
            <a:fillRect/>
          </a:stretch>
        </p:blipFill>
        <p:spPr bwMode="auto">
          <a:xfrm>
            <a:off x="210983" y="1131224"/>
            <a:ext cx="7295946" cy="5229837"/>
          </a:xfrm>
          <a:prstGeom prst="rect">
            <a:avLst/>
          </a:prstGeom>
          <a:noFill/>
        </p:spPr>
      </p:pic>
      <p:sp>
        <p:nvSpPr>
          <p:cNvPr id="13" name="AutoShape 7"/>
          <p:cNvSpPr>
            <a:spLocks noChangeArrowheads="1"/>
          </p:cNvSpPr>
          <p:nvPr/>
        </p:nvSpPr>
        <p:spPr bwMode="blackWhite">
          <a:xfrm>
            <a:off x="3023420" y="1032388"/>
            <a:ext cx="2993923" cy="943898"/>
          </a:xfrm>
          <a:prstGeom prst="wedgeRectCallout">
            <a:avLst>
              <a:gd name="adj1" fmla="val -7684"/>
              <a:gd name="adj2" fmla="val 9881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Severe weather reports are concentrated east of the Rockies</a:t>
            </a:r>
            <a:endParaRPr lang="en-US" sz="2000" b="1" dirty="0">
              <a:solidFill>
                <a:srgbClr val="FFFFFF"/>
              </a:solidFill>
              <a:latin typeface="Arial" charset="0"/>
              <a:cs typeface="Arial" charset="0"/>
            </a:endParaRPr>
          </a:p>
        </p:txBody>
      </p:sp>
      <p:sp>
        <p:nvSpPr>
          <p:cNvPr id="17" name="AutoShape 7"/>
          <p:cNvSpPr>
            <a:spLocks noChangeArrowheads="1"/>
          </p:cNvSpPr>
          <p:nvPr/>
        </p:nvSpPr>
        <p:spPr bwMode="blackWhite">
          <a:xfrm>
            <a:off x="7098736" y="2502310"/>
            <a:ext cx="1976437" cy="2946131"/>
          </a:xfrm>
          <a:prstGeom prst="wedgeRectCallout">
            <a:avLst>
              <a:gd name="adj1" fmla="val -66979"/>
              <a:gd name="adj2" fmla="val -2376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19,342 </a:t>
            </a:r>
            <a:r>
              <a:rPr lang="en-US" b="1" dirty="0">
                <a:solidFill>
                  <a:srgbClr val="FFFFFF"/>
                </a:solidFill>
                <a:latin typeface="Arial" pitchFamily="34" charset="0"/>
                <a:cs typeface="Arial" pitchFamily="34" charset="0"/>
              </a:rPr>
              <a:t>severe weather reports </a:t>
            </a:r>
            <a:r>
              <a:rPr lang="en-US" b="1" dirty="0" smtClean="0">
                <a:solidFill>
                  <a:srgbClr val="FFFFFF"/>
                </a:solidFill>
                <a:latin typeface="Arial" pitchFamily="34" charset="0"/>
                <a:cs typeface="Arial" pitchFamily="34" charset="0"/>
              </a:rPr>
              <a:t>in 2013; </a:t>
            </a:r>
            <a:r>
              <a:rPr lang="en-US" b="1" dirty="0">
                <a:solidFill>
                  <a:srgbClr val="FFFFFF"/>
                </a:solidFill>
                <a:latin typeface="Arial" pitchFamily="34" charset="0"/>
                <a:cs typeface="Arial" pitchFamily="34" charset="0"/>
              </a:rPr>
              <a:t>including </a:t>
            </a:r>
            <a:r>
              <a:rPr lang="en-US" b="1" dirty="0" smtClean="0">
                <a:solidFill>
                  <a:srgbClr val="FFFFFF"/>
                </a:solidFill>
                <a:latin typeface="Arial" pitchFamily="34" charset="0"/>
                <a:cs typeface="Arial" pitchFamily="34" charset="0"/>
              </a:rPr>
              <a:t>942 </a:t>
            </a:r>
            <a:r>
              <a:rPr lang="en-US" b="1" dirty="0">
                <a:solidFill>
                  <a:srgbClr val="FFFFFF"/>
                </a:solidFill>
                <a:latin typeface="Arial" pitchFamily="34" charset="0"/>
                <a:cs typeface="Arial" pitchFamily="34" charset="0"/>
              </a:rPr>
              <a:t>tornadoes; </a:t>
            </a:r>
            <a:r>
              <a:rPr lang="en-US" b="1" dirty="0" smtClean="0">
                <a:solidFill>
                  <a:srgbClr val="FFFFFF"/>
                </a:solidFill>
                <a:latin typeface="Arial" pitchFamily="34" charset="0"/>
                <a:cs typeface="Arial" pitchFamily="34" charset="0"/>
              </a:rPr>
              <a:t>5,457 “Large </a:t>
            </a:r>
            <a:r>
              <a:rPr lang="en-US" b="1" dirty="0">
                <a:solidFill>
                  <a:srgbClr val="FFFFFF"/>
                </a:solidFill>
                <a:latin typeface="Arial" pitchFamily="34" charset="0"/>
                <a:cs typeface="Arial" pitchFamily="34" charset="0"/>
              </a:rPr>
              <a:t>Hail” reports and </a:t>
            </a:r>
            <a:r>
              <a:rPr lang="en-US" b="1" dirty="0" smtClean="0">
                <a:solidFill>
                  <a:srgbClr val="FFFFFF"/>
                </a:solidFill>
                <a:latin typeface="Arial" pitchFamily="34" charset="0"/>
                <a:cs typeface="Arial" pitchFamily="34" charset="0"/>
              </a:rPr>
              <a:t>12,942 </a:t>
            </a:r>
            <a:r>
              <a:rPr lang="en-US" b="1" dirty="0">
                <a:solidFill>
                  <a:srgbClr val="FFFFFF"/>
                </a:solidFill>
                <a:latin typeface="Arial" pitchFamily="34" charset="0"/>
                <a:cs typeface="Arial" pitchFamily="34" charset="0"/>
              </a:rPr>
              <a:t>high wind events</a:t>
            </a:r>
          </a:p>
        </p:txBody>
      </p:sp>
    </p:spTree>
    <p:extLst>
      <p:ext uri="{BB962C8B-B14F-4D97-AF65-F5344CB8AC3E}">
        <p14:creationId xmlns:p14="http://schemas.microsoft.com/office/powerpoint/2010/main" val="26983934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1200"/>
                            </p:stCondLst>
                            <p:childTnLst>
                              <p:par>
                                <p:cTn id="9" presetID="22" presetClass="entr" presetSubtype="2" fill="hold" grpId="0" nodeType="afterEffect">
                                  <p:stCondLst>
                                    <p:cond delay="699"/>
                                  </p:stCondLst>
                                  <p:childTnLst>
                                    <p:set>
                                      <p:cBhvr>
                                        <p:cTn id="10" dur="1" fill="hold">
                                          <p:stCondLst>
                                            <p:cond delay="0"/>
                                          </p:stCondLst>
                                        </p:cTn>
                                        <p:tgtEl>
                                          <p:spTgt spid="17"/>
                                        </p:tgtEl>
                                        <p:attrNameLst>
                                          <p:attrName>style.visibility</p:attrName>
                                        </p:attrNameLst>
                                      </p:cBhvr>
                                      <p:to>
                                        <p:strVal val="visible"/>
                                      </p:to>
                                    </p:set>
                                    <p:animEffect transition="in" filter="wipe(righ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autoUpdateAnimBg="0"/>
    </p:bldLst>
  </p:timing>
</p:sld>
</file>

<file path=ppt/slides/slide1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p:cNvSpPr>
            <a:spLocks noGrp="1"/>
          </p:cNvSpPr>
          <p:nvPr>
            <p:ph type="title"/>
          </p:nvPr>
        </p:nvSpPr>
        <p:spPr>
          <a:xfrm>
            <a:off x="379413" y="130175"/>
            <a:ext cx="6838950" cy="719138"/>
          </a:xfrm>
        </p:spPr>
        <p:txBody>
          <a:bodyPr/>
          <a:lstStyle/>
          <a:p>
            <a:pPr>
              <a:defRPr/>
            </a:pPr>
            <a:r>
              <a:rPr lang="en-US" kern="1200" dirty="0" smtClean="0">
                <a:solidFill>
                  <a:srgbClr val="28688C"/>
                </a:solidFill>
                <a:latin typeface="Arial"/>
                <a:ea typeface="Arial Unicode MS"/>
                <a:cs typeface="Arial"/>
              </a:rPr>
              <a:t>Insurers Making a Difference in Impacted Communities</a:t>
            </a:r>
            <a:endParaRPr lang="en-US" dirty="0">
              <a:solidFill>
                <a:srgbClr val="28688C"/>
              </a:solidFill>
            </a:endParaRPr>
          </a:p>
        </p:txBody>
      </p:sp>
      <p:sp>
        <p:nvSpPr>
          <p:cNvPr id="16"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a:defRPr/>
            </a:pPr>
            <a:r>
              <a:rPr lang="en-US" sz="1000" dirty="0">
                <a:solidFill>
                  <a:schemeClr val="accent4">
                    <a:lumMod val="75000"/>
                  </a:schemeClr>
                </a:solidFill>
                <a:cs typeface="+mn-cs"/>
              </a:rPr>
              <a:t>Source:  Insurance Information Institute</a:t>
            </a:r>
            <a:endParaRPr lang="en-US" sz="1000" i="1" dirty="0">
              <a:solidFill>
                <a:schemeClr val="accent4">
                  <a:lumMod val="75000"/>
                </a:schemeClr>
              </a:solidFill>
              <a:cs typeface="+mn-cs"/>
            </a:endParaRPr>
          </a:p>
        </p:txBody>
      </p:sp>
      <p:sp>
        <p:nvSpPr>
          <p:cNvPr id="12" name="TextBox 11"/>
          <p:cNvSpPr txBox="1"/>
          <p:nvPr/>
        </p:nvSpPr>
        <p:spPr>
          <a:xfrm>
            <a:off x="8415338" y="6551613"/>
            <a:ext cx="685800" cy="274637"/>
          </a:xfrm>
          <a:prstGeom prst="rect">
            <a:avLst/>
          </a:prstGeom>
          <a:noFill/>
        </p:spPr>
        <p:txBody>
          <a:bodyPr anchor="ctr"/>
          <a:lstStyle/>
          <a:p>
            <a:pPr algn="r">
              <a:defRPr/>
            </a:pPr>
            <a:fld id="{97D97806-DA20-4594-9DCF-1A363D26288F}" type="slidenum">
              <a:rPr lang="en-US" sz="1000">
                <a:solidFill>
                  <a:schemeClr val="accent4">
                    <a:lumMod val="75000"/>
                  </a:schemeClr>
                </a:solidFill>
                <a:latin typeface="+mn-lt"/>
                <a:cs typeface="+mn-cs"/>
              </a:rPr>
              <a:pPr algn="r">
                <a:defRPr/>
              </a:pPr>
              <a:t>113</a:t>
            </a:fld>
            <a:endParaRPr lang="en-US" sz="1000" dirty="0">
              <a:solidFill>
                <a:schemeClr val="accent4">
                  <a:lumMod val="75000"/>
                </a:schemeClr>
              </a:solidFill>
              <a:latin typeface="+mn-lt"/>
              <a:cs typeface="+mn-cs"/>
            </a:endParaRPr>
          </a:p>
        </p:txBody>
      </p:sp>
      <p:pic>
        <p:nvPicPr>
          <p:cNvPr id="111621" name="Picture 10" descr="Collapsed House 1.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1775" y="1155700"/>
            <a:ext cx="4084638" cy="3063875"/>
          </a:xfrm>
          <a:prstGeom prst="rect">
            <a:avLst/>
          </a:prstGeom>
          <a:noFill/>
          <a:ln w="9525">
            <a:noFill/>
            <a:miter lim="800000"/>
            <a:headEnd/>
            <a:tailEnd/>
          </a:ln>
        </p:spPr>
      </p:pic>
      <p:pic>
        <p:nvPicPr>
          <p:cNvPr id="13" name="Picture 12" descr="Check Presentation Hartwig Mayor Maddox.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64087" y="2482056"/>
            <a:ext cx="4210050" cy="3157538"/>
          </a:xfrm>
          <a:prstGeom prst="rect">
            <a:avLst/>
          </a:prstGeom>
          <a:noFill/>
          <a:ln w="9525">
            <a:noFill/>
            <a:miter lim="800000"/>
            <a:headEnd/>
            <a:tailEnd/>
          </a:ln>
        </p:spPr>
      </p:pic>
      <p:sp>
        <p:nvSpPr>
          <p:cNvPr id="17" name="AutoShape 7"/>
          <p:cNvSpPr>
            <a:spLocks noChangeArrowheads="1"/>
          </p:cNvSpPr>
          <p:nvPr/>
        </p:nvSpPr>
        <p:spPr bwMode="blackWhite">
          <a:xfrm>
            <a:off x="4764087" y="1141107"/>
            <a:ext cx="4379913" cy="1171575"/>
          </a:xfrm>
          <a:prstGeom prst="wedgeRectCallout">
            <a:avLst>
              <a:gd name="adj1" fmla="val -69300"/>
              <a:gd name="adj2" fmla="val -1822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Destroyed home in Tuscaloosa.  Insurers will pay some 165,000 claims totaling $2 billion in the Tuscaloosa/ Birmingham areas alone.</a:t>
            </a:r>
          </a:p>
        </p:txBody>
      </p:sp>
      <p:sp>
        <p:nvSpPr>
          <p:cNvPr id="18" name="AutoShape 7"/>
          <p:cNvSpPr>
            <a:spLocks noChangeArrowheads="1"/>
          </p:cNvSpPr>
          <p:nvPr/>
        </p:nvSpPr>
        <p:spPr bwMode="blackWhite">
          <a:xfrm>
            <a:off x="4764087" y="5696746"/>
            <a:ext cx="3564732" cy="1049337"/>
          </a:xfrm>
          <a:prstGeom prst="wedgeRectCallout">
            <a:avLst>
              <a:gd name="adj1" fmla="val 11567"/>
              <a:gd name="adj2" fmla="val -11639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Presentation of a check to Tuscaloosa Mayor Walt Maddox to the Tuscaloosa Storm Recovery Fund</a:t>
            </a:r>
          </a:p>
        </p:txBody>
      </p:sp>
      <p:pic>
        <p:nvPicPr>
          <p:cNvPr id="10" name="Picture 9"/>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67494" y="4342775"/>
            <a:ext cx="2006600" cy="2077700"/>
          </a:xfrm>
          <a:prstGeom prst="rect">
            <a:avLst/>
          </a:prstGeom>
        </p:spPr>
      </p:pic>
      <p:sp>
        <p:nvSpPr>
          <p:cNvPr id="11" name="AutoShape 7"/>
          <p:cNvSpPr>
            <a:spLocks noChangeArrowheads="1"/>
          </p:cNvSpPr>
          <p:nvPr/>
        </p:nvSpPr>
        <p:spPr bwMode="blackWhite">
          <a:xfrm>
            <a:off x="2534047" y="4590257"/>
            <a:ext cx="2023666" cy="1596231"/>
          </a:xfrm>
          <a:prstGeom prst="wedgeRectCallout">
            <a:avLst>
              <a:gd name="adj1" fmla="val -93573"/>
              <a:gd name="adj2" fmla="val -2331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Presentation of a check to </a:t>
            </a:r>
            <a:r>
              <a:rPr lang="en-US" b="1" dirty="0" smtClean="0">
                <a:solidFill>
                  <a:srgbClr val="FFFFFF"/>
                </a:solidFill>
                <a:latin typeface="Arial" pitchFamily="34" charset="0"/>
                <a:cs typeface="Arial" pitchFamily="34" charset="0"/>
              </a:rPr>
              <a:t>Moore, OK, Public School Relief Fund</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500"/>
                                        <p:tgtEl>
                                          <p:spTgt spid="17"/>
                                        </p:tgtEl>
                                      </p:cBhvr>
                                    </p:animEffect>
                                  </p:childTnLst>
                                </p:cTn>
                              </p:par>
                            </p:childTnLst>
                          </p:cTn>
                        </p:par>
                        <p:par>
                          <p:cTn id="8" fill="hold">
                            <p:stCondLst>
                              <p:cond delay="1199"/>
                            </p:stCondLst>
                            <p:childTnLst>
                              <p:par>
                                <p:cTn id="9" presetID="9"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dissolve">
                                      <p:cBhvr>
                                        <p:cTn id="11" dur="500"/>
                                        <p:tgtEl>
                                          <p:spTgt spid="13"/>
                                        </p:tgtEl>
                                      </p:cBhvr>
                                    </p:animEffect>
                                  </p:childTnLst>
                                </p:cTn>
                              </p:par>
                            </p:childTnLst>
                          </p:cTn>
                        </p:par>
                        <p:par>
                          <p:cTn id="12" fill="hold">
                            <p:stCondLst>
                              <p:cond delay="1699"/>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199"/>
                            </p:stCondLst>
                            <p:childTnLst>
                              <p:par>
                                <p:cTn id="18" presetID="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autoUpdateAnimBg="0"/>
      <p:bldP spid="18" grpId="0" animBg="1"/>
      <p:bldP spid="11" grpId="0" animBg="1"/>
    </p:bldLst>
  </p:timing>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5954" name="Rectangle 2"/>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25955" name="Rectangle 3"/>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851CE79-4E11-473F-B787-496E6A12D371}" type="slidenum">
              <a:rPr lang="en-US" sz="900">
                <a:solidFill>
                  <a:schemeClr val="bg1"/>
                </a:solidFill>
              </a:rPr>
              <a:pPr algn="r" eaLnBrk="0" hangingPunct="0">
                <a:lnSpc>
                  <a:spcPct val="85000"/>
                </a:lnSpc>
                <a:spcBef>
                  <a:spcPct val="20000"/>
                </a:spcBef>
              </a:pPr>
              <a:t>114</a:t>
            </a:fld>
            <a:endParaRPr lang="en-US" sz="900">
              <a:solidFill>
                <a:schemeClr val="bg1"/>
              </a:solidFill>
            </a:endParaRPr>
          </a:p>
        </p:txBody>
      </p:sp>
      <p:pic>
        <p:nvPicPr>
          <p:cNvPr id="125956" name="Picture 4"/>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06373" name="Rectangle 5"/>
          <p:cNvSpPr>
            <a:spLocks noChangeArrowheads="1"/>
          </p:cNvSpPr>
          <p:nvPr/>
        </p:nvSpPr>
        <p:spPr bwMode="blackWhite">
          <a:xfrm>
            <a:off x="579438" y="2270125"/>
            <a:ext cx="7985125" cy="32702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137160" rIns="137160" anchor="ctr"/>
          <a:lstStyle/>
          <a:p>
            <a:pPr algn="ctr" defTabSz="114300">
              <a:lnSpc>
                <a:spcPct val="95000"/>
              </a:lnSpc>
              <a:spcBef>
                <a:spcPct val="25000"/>
              </a:spcBef>
            </a:pPr>
            <a:r>
              <a:rPr lang="en-US" sz="3600" b="1" dirty="0">
                <a:solidFill>
                  <a:srgbClr val="FFFFFF"/>
                </a:solidFill>
              </a:rPr>
              <a:t>Underwriting </a:t>
            </a:r>
            <a:r>
              <a:rPr lang="en-US" sz="3600" b="1" dirty="0" smtClean="0">
                <a:solidFill>
                  <a:srgbClr val="FFFFFF"/>
                </a:solidFill>
              </a:rPr>
              <a:t>Trends:</a:t>
            </a:r>
            <a:r>
              <a:rPr lang="en-US" sz="3600" b="1" dirty="0">
                <a:solidFill>
                  <a:srgbClr val="FFFFFF"/>
                </a:solidFill>
              </a:rPr>
              <a:t/>
            </a:r>
            <a:br>
              <a:rPr lang="en-US" sz="3600" b="1" dirty="0">
                <a:solidFill>
                  <a:srgbClr val="FFFFFF"/>
                </a:solidFill>
              </a:rPr>
            </a:br>
            <a:r>
              <a:rPr lang="en-US" sz="3600" b="1" dirty="0">
                <a:solidFill>
                  <a:srgbClr val="FFFFFF"/>
                </a:solidFill>
              </a:rPr>
              <a:t> </a:t>
            </a:r>
            <a:r>
              <a:rPr lang="en-US" sz="3600" b="1" dirty="0" smtClean="0">
                <a:solidFill>
                  <a:srgbClr val="FFFFFF"/>
                </a:solidFill>
              </a:rPr>
              <a:t> Lower Catastrophes Contributed Better Results in 2013</a:t>
            </a:r>
            <a:endParaRPr lang="en-US" sz="3600" b="1" dirty="0">
              <a:solidFill>
                <a:srgbClr val="FFFFFF"/>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106373"/>
                                        </p:tgtEl>
                                        <p:attrNameLst>
                                          <p:attrName>style.visibility</p:attrName>
                                        </p:attrNameLst>
                                      </p:cBhvr>
                                      <p:to>
                                        <p:strVal val="visible"/>
                                      </p:to>
                                    </p:set>
                                    <p:anim calcmode="lin" valueType="num">
                                      <p:cBhvr>
                                        <p:cTn id="7" dur="500" fill="hold"/>
                                        <p:tgtEl>
                                          <p:spTgt spid="2106373"/>
                                        </p:tgtEl>
                                        <p:attrNameLst>
                                          <p:attrName>ppt_w</p:attrName>
                                        </p:attrNameLst>
                                      </p:cBhvr>
                                      <p:tavLst>
                                        <p:tav tm="0">
                                          <p:val>
                                            <p:fltVal val="0"/>
                                          </p:val>
                                        </p:tav>
                                        <p:tav tm="100000">
                                          <p:val>
                                            <p:strVal val="#ppt_w"/>
                                          </p:val>
                                        </p:tav>
                                      </p:tavLst>
                                    </p:anim>
                                    <p:anim calcmode="lin" valueType="num">
                                      <p:cBhvr>
                                        <p:cTn id="8" dur="500" fill="hold"/>
                                        <p:tgtEl>
                                          <p:spTgt spid="2106373"/>
                                        </p:tgtEl>
                                        <p:attrNameLst>
                                          <p:attrName>ppt_h</p:attrName>
                                        </p:attrNameLst>
                                      </p:cBhvr>
                                      <p:tavLst>
                                        <p:tav tm="0">
                                          <p:val>
                                            <p:fltVal val="0"/>
                                          </p:val>
                                        </p:tav>
                                        <p:tav tm="100000">
                                          <p:val>
                                            <p:strVal val="#ppt_h"/>
                                          </p:val>
                                        </p:tav>
                                      </p:tavLst>
                                    </p:anim>
                                    <p:animEffect transition="in" filter="fade">
                                      <p:cBhvr>
                                        <p:cTn id="9" dur="500"/>
                                        <p:tgtEl>
                                          <p:spTgt spid="2106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6373" grpId="0" animBg="1"/>
    </p:bldLst>
  </p:timing>
</p:sld>
</file>

<file path=ppt/slides/slide1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22532"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22533" name="Rectangle 110"/>
          <p:cNvSpPr>
            <a:spLocks noGrp="1" noChangeArrowheads="1"/>
          </p:cNvSpPr>
          <p:nvPr>
            <p:ph type="sldNum" sz="quarter" idx="12"/>
          </p:nvPr>
        </p:nvSpPr>
        <p:spPr/>
        <p:txBody>
          <a:bodyPr/>
          <a:lstStyle/>
          <a:p>
            <a:pPr>
              <a:defRPr/>
            </a:pPr>
            <a:fld id="{44D5F50F-E340-4757-8594-9CD26E9B588B}" type="slidenum">
              <a:rPr lang="en-US" smtClean="0">
                <a:solidFill>
                  <a:srgbClr val="000000"/>
                </a:solidFill>
              </a:rPr>
              <a:pPr>
                <a:defRPr/>
              </a:pPr>
              <a:t>115</a:t>
            </a:fld>
            <a:endParaRPr lang="en-US" smtClean="0">
              <a:solidFill>
                <a:srgbClr val="000000"/>
              </a:solidFill>
            </a:endParaRPr>
          </a:p>
        </p:txBody>
      </p:sp>
      <p:sp>
        <p:nvSpPr>
          <p:cNvPr id="37894" name="Rectangle 2"/>
          <p:cNvSpPr>
            <a:spLocks noGrp="1" noChangeArrowheads="1"/>
          </p:cNvSpPr>
          <p:nvPr>
            <p:ph type="title"/>
          </p:nvPr>
        </p:nvSpPr>
        <p:spPr>
          <a:xfrm>
            <a:off x="235386" y="90488"/>
            <a:ext cx="7400925" cy="860425"/>
          </a:xfrm>
        </p:spPr>
        <p:txBody>
          <a:bodyPr/>
          <a:lstStyle/>
          <a:p>
            <a:r>
              <a:rPr lang="en-US" dirty="0" smtClean="0"/>
              <a:t>P/C Insurance Industry </a:t>
            </a:r>
            <a:br>
              <a:rPr lang="en-US" dirty="0" smtClean="0"/>
            </a:br>
            <a:r>
              <a:rPr lang="en-US" dirty="0" smtClean="0"/>
              <a:t>Combined Ratio, 2001–2013:Q3*</a:t>
            </a:r>
          </a:p>
        </p:txBody>
      </p:sp>
      <p:sp>
        <p:nvSpPr>
          <p:cNvPr id="37895" name="Rectangle 3"/>
          <p:cNvSpPr>
            <a:spLocks noChangeArrowheads="1"/>
          </p:cNvSpPr>
          <p:nvPr/>
        </p:nvSpPr>
        <p:spPr bwMode="auto">
          <a:xfrm>
            <a:off x="-50240" y="6308709"/>
            <a:ext cx="8915400" cy="569387"/>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 Excludes Mortgage &amp; Financial Guaranty insurers 2008--</a:t>
            </a:r>
            <a:r>
              <a:rPr lang="en-US" sz="1000" dirty="0" smtClean="0">
                <a:solidFill>
                  <a:srgbClr val="000000"/>
                </a:solidFill>
                <a:latin typeface="Arial" charset="0"/>
                <a:cs typeface="Arial" charset="0"/>
              </a:rPr>
              <a:t>2012. </a:t>
            </a:r>
            <a:r>
              <a:rPr lang="en-US" sz="1000" dirty="0">
                <a:solidFill>
                  <a:srgbClr val="000000"/>
                </a:solidFill>
                <a:latin typeface="Arial" charset="0"/>
                <a:cs typeface="Arial" charset="0"/>
              </a:rPr>
              <a:t>Including M&amp;FG, 2008=105.1, 2009=100.7, 2010=102.4, </a:t>
            </a:r>
            <a:r>
              <a:rPr lang="en-US" sz="1000" dirty="0" smtClean="0">
                <a:solidFill>
                  <a:srgbClr val="000000"/>
                </a:solidFill>
                <a:latin typeface="Arial" charset="0"/>
                <a:cs typeface="Arial" charset="0"/>
              </a:rPr>
              <a:t>2011=108.1; 2012:=103.2; 2013:Q3 = 95.8.                              </a:t>
            </a:r>
            <a:endParaRPr lang="en-US" sz="10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Sources: A.M. Best, ISO</a:t>
            </a:r>
            <a:r>
              <a:rPr lang="en-US" sz="1000" dirty="0" smtClean="0">
                <a:solidFill>
                  <a:srgbClr val="000000"/>
                </a:solidFill>
                <a:latin typeface="Arial" charset="0"/>
                <a:cs typeface="Arial" charset="0"/>
              </a:rPr>
              <a:t>.</a:t>
            </a:r>
            <a:endParaRPr lang="en-US" sz="1000" dirty="0">
              <a:solidFill>
                <a:srgbClr val="000000"/>
              </a:solidFill>
              <a:latin typeface="Arial" charset="0"/>
              <a:cs typeface="Arial" charset="0"/>
            </a:endParaRPr>
          </a:p>
        </p:txBody>
      </p:sp>
      <p:graphicFrame>
        <p:nvGraphicFramePr>
          <p:cNvPr id="37890" name="Object 4"/>
          <p:cNvGraphicFramePr>
            <a:graphicFrameLocks noChangeAspect="1"/>
          </p:cNvGraphicFramePr>
          <p:nvPr/>
        </p:nvGraphicFramePr>
        <p:xfrm>
          <a:off x="174625" y="2743200"/>
          <a:ext cx="8577263" cy="3614738"/>
        </p:xfrm>
        <a:graphic>
          <a:graphicData uri="http://schemas.openxmlformats.org/presentationml/2006/ole">
            <mc:AlternateContent xmlns:mc="http://schemas.openxmlformats.org/markup-compatibility/2006">
              <mc:Choice xmlns:v="urn:schemas-microsoft-com:vml" Requires="v">
                <p:oleObj spid="_x0000_s3126301" name="Chart" r:id="rId5" imgW="8534400" imgH="3629096" progId="MSGraph.Chart.8">
                  <p:embed followColorScheme="full"/>
                </p:oleObj>
              </mc:Choice>
              <mc:Fallback>
                <p:oleObj name="Chart" r:id="rId5" imgW="8534400" imgH="3629096" progId="MSGraph.Chart.8">
                  <p:embed followColorScheme="full"/>
                  <p:pic>
                    <p:nvPicPr>
                      <p:cNvPr id="0" name=""/>
                      <p:cNvPicPr>
                        <a:picLocks noChangeAspect="1" noChangeArrowheads="1"/>
                      </p:cNvPicPr>
                      <p:nvPr/>
                    </p:nvPicPr>
                    <p:blipFill>
                      <a:blip r:embed="rId6"/>
                      <a:srcRect/>
                      <a:stretch>
                        <a:fillRect/>
                      </a:stretch>
                    </p:blipFill>
                    <p:spPr bwMode="gray">
                      <a:xfrm>
                        <a:off x="174625" y="2743200"/>
                        <a:ext cx="8577263" cy="3614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51334" name="AutoShape 6"/>
          <p:cNvSpPr>
            <a:spLocks noChangeArrowheads="1"/>
          </p:cNvSpPr>
          <p:nvPr/>
        </p:nvSpPr>
        <p:spPr bwMode="blackWhite">
          <a:xfrm>
            <a:off x="3634716" y="3076129"/>
            <a:ext cx="1406525" cy="895350"/>
          </a:xfrm>
          <a:prstGeom prst="wedgeRectCallout">
            <a:avLst>
              <a:gd name="adj1" fmla="val -17182"/>
              <a:gd name="adj2" fmla="val 185028"/>
            </a:avLst>
          </a:prstGeom>
          <a:gradFill rotWithShape="1">
            <a:gsLst>
              <a:gs pos="0">
                <a:schemeClr val="hlink"/>
              </a:gs>
              <a:gs pos="100000">
                <a:srgbClr val="226544"/>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Best Combined Ratio Since 1949 (87.6)</a:t>
            </a:r>
          </a:p>
        </p:txBody>
      </p:sp>
      <p:sp>
        <p:nvSpPr>
          <p:cNvPr id="4451335" name="AutoShape 7"/>
          <p:cNvSpPr>
            <a:spLocks noChangeArrowheads="1"/>
          </p:cNvSpPr>
          <p:nvPr/>
        </p:nvSpPr>
        <p:spPr bwMode="blackWhite">
          <a:xfrm>
            <a:off x="182563" y="1357313"/>
            <a:ext cx="2124075" cy="1231900"/>
          </a:xfrm>
          <a:prstGeom prst="wedgeRectCallout">
            <a:avLst>
              <a:gd name="adj1" fmla="val -11509"/>
              <a:gd name="adj2" fmla="val 9419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As Recently as 2001, Insurers Paid Out Nearly $1.16 for Every $1 in Earned Premiums</a:t>
            </a:r>
          </a:p>
        </p:txBody>
      </p:sp>
      <p:sp>
        <p:nvSpPr>
          <p:cNvPr id="4451336" name="AutoShape 8"/>
          <p:cNvSpPr>
            <a:spLocks noChangeArrowheads="1"/>
          </p:cNvSpPr>
          <p:nvPr/>
        </p:nvSpPr>
        <p:spPr bwMode="blackWhite">
          <a:xfrm>
            <a:off x="4866594" y="1450354"/>
            <a:ext cx="1198563" cy="1228725"/>
          </a:xfrm>
          <a:prstGeom prst="wedgeRectCallout">
            <a:avLst>
              <a:gd name="adj1" fmla="val -20832"/>
              <a:gd name="adj2" fmla="val 189025"/>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000000"/>
                </a:solidFill>
                <a:latin typeface="Arial" charset="0"/>
                <a:cs typeface="Arial" charset="0"/>
              </a:rPr>
              <a:t>Relatively Low CAT Losses, Reserve Releases</a:t>
            </a:r>
          </a:p>
        </p:txBody>
      </p:sp>
      <p:sp>
        <p:nvSpPr>
          <p:cNvPr id="13" name="AutoShape 5"/>
          <p:cNvSpPr>
            <a:spLocks noChangeArrowheads="1"/>
          </p:cNvSpPr>
          <p:nvPr/>
        </p:nvSpPr>
        <p:spPr bwMode="blackWhite">
          <a:xfrm>
            <a:off x="2314987" y="1370013"/>
            <a:ext cx="1709738" cy="895350"/>
          </a:xfrm>
          <a:prstGeom prst="wedgeRectCallout">
            <a:avLst>
              <a:gd name="adj1" fmla="val 17460"/>
              <a:gd name="adj2" fmla="val 286644"/>
            </a:avLst>
          </a:prstGeom>
          <a:gradFill rotWithShape="1">
            <a:gsLst>
              <a:gs pos="0">
                <a:schemeClr val="folHlink"/>
              </a:gs>
              <a:gs pos="100000">
                <a:srgbClr val="6D0016"/>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Heavy Use of Reinsurance Lowered Net Losses</a:t>
            </a:r>
          </a:p>
        </p:txBody>
      </p:sp>
      <p:sp>
        <p:nvSpPr>
          <p:cNvPr id="3" name="AutoShape 9"/>
          <p:cNvSpPr>
            <a:spLocks noChangeArrowheads="1"/>
          </p:cNvSpPr>
          <p:nvPr/>
        </p:nvSpPr>
        <p:spPr bwMode="blackWhite">
          <a:xfrm>
            <a:off x="6184926" y="1167938"/>
            <a:ext cx="1116013" cy="1206500"/>
          </a:xfrm>
          <a:prstGeom prst="wedgeRectCallout">
            <a:avLst>
              <a:gd name="adj1" fmla="val -64659"/>
              <a:gd name="adj2" fmla="val 244232"/>
            </a:avLst>
          </a:prstGeom>
          <a:solidFill>
            <a:srgbClr val="FF00FF"/>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Relatively Low CAT Losses, Reserve Releases</a:t>
            </a:r>
          </a:p>
        </p:txBody>
      </p:sp>
      <p:sp>
        <p:nvSpPr>
          <p:cNvPr id="14" name="PPTShape_0"/>
          <p:cNvSpPr>
            <a:spLocks noChangeArrowheads="1"/>
          </p:cNvSpPr>
          <p:nvPr/>
        </p:nvSpPr>
        <p:spPr bwMode="blackWhite">
          <a:xfrm>
            <a:off x="6507146" y="2739807"/>
            <a:ext cx="1038225" cy="1119188"/>
          </a:xfrm>
          <a:prstGeom prst="wedgeRectCallout">
            <a:avLst>
              <a:gd name="adj1" fmla="val -49844"/>
              <a:gd name="adj2" fmla="val 98717"/>
            </a:avLst>
          </a:prstGeom>
          <a:solidFill>
            <a:srgbClr val="0070C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Avg. CAT Losses, More Reserve Releases</a:t>
            </a:r>
          </a:p>
        </p:txBody>
      </p:sp>
      <p:sp>
        <p:nvSpPr>
          <p:cNvPr id="15" name="PPTShape_1"/>
          <p:cNvSpPr>
            <a:spLocks noChangeArrowheads="1"/>
          </p:cNvSpPr>
          <p:nvPr/>
        </p:nvSpPr>
        <p:spPr bwMode="blackWhite">
          <a:xfrm>
            <a:off x="7447790" y="1152605"/>
            <a:ext cx="1101725" cy="1654175"/>
          </a:xfrm>
          <a:prstGeom prst="wedgeRectCallout">
            <a:avLst>
              <a:gd name="adj1" fmla="val -54642"/>
              <a:gd name="adj2" fmla="val 157155"/>
            </a:avLst>
          </a:prstGeom>
          <a:solidFill>
            <a:schemeClr val="bg1">
              <a:lumMod val="50000"/>
            </a:schemeClr>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Higher CAT Losses, Shrinking Reserve Releases, Toll of Soft Market</a:t>
            </a:r>
          </a:p>
        </p:txBody>
      </p:sp>
      <p:sp>
        <p:nvSpPr>
          <p:cNvPr id="16" name="PPTShape_2"/>
          <p:cNvSpPr>
            <a:spLocks noChangeArrowheads="1"/>
          </p:cNvSpPr>
          <p:nvPr/>
        </p:nvSpPr>
        <p:spPr bwMode="blackWhite">
          <a:xfrm>
            <a:off x="5278208" y="3460102"/>
            <a:ext cx="1316038" cy="571500"/>
          </a:xfrm>
          <a:prstGeom prst="wedgeRectCallout">
            <a:avLst>
              <a:gd name="adj1" fmla="val -46487"/>
              <a:gd name="adj2" fmla="val 116127"/>
            </a:avLst>
          </a:prstGeom>
          <a:gradFill rotWithShape="1">
            <a:gsLst>
              <a:gs pos="0">
                <a:schemeClr val="bg2"/>
              </a:gs>
              <a:gs pos="100000">
                <a:srgbClr val="4A869E"/>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Cyclical Deterioration</a:t>
            </a:r>
          </a:p>
        </p:txBody>
      </p:sp>
      <p:sp>
        <p:nvSpPr>
          <p:cNvPr id="17" name="PPTShape_3"/>
          <p:cNvSpPr>
            <a:spLocks noChangeArrowheads="1"/>
          </p:cNvSpPr>
          <p:nvPr/>
        </p:nvSpPr>
        <p:spPr bwMode="blackWhite">
          <a:xfrm>
            <a:off x="7857160" y="2974312"/>
            <a:ext cx="915740" cy="582804"/>
          </a:xfrm>
          <a:prstGeom prst="wedgeRectCallout">
            <a:avLst>
              <a:gd name="adj1" fmla="val -55959"/>
              <a:gd name="adj2" fmla="val 169059"/>
            </a:avLst>
          </a:prstGeom>
          <a:solidFill>
            <a:srgbClr val="225A7A"/>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Sandy Impacts</a:t>
            </a:r>
            <a:endParaRPr lang="en-US" sz="1400" b="1" dirty="0">
              <a:solidFill>
                <a:srgbClr val="FFFFFF"/>
              </a:solidFill>
              <a:latin typeface="Arial" charset="0"/>
              <a:cs typeface="Arial" charset="0"/>
            </a:endParaRPr>
          </a:p>
        </p:txBody>
      </p:sp>
      <p:sp>
        <p:nvSpPr>
          <p:cNvPr id="18" name="PPTShape_4"/>
          <p:cNvSpPr>
            <a:spLocks noChangeArrowheads="1"/>
          </p:cNvSpPr>
          <p:nvPr/>
        </p:nvSpPr>
        <p:spPr bwMode="blackWhite">
          <a:xfrm>
            <a:off x="8140184" y="3808325"/>
            <a:ext cx="915740" cy="684963"/>
          </a:xfrm>
          <a:prstGeom prst="wedgeRectCallout">
            <a:avLst>
              <a:gd name="adj1" fmla="val -19749"/>
              <a:gd name="adj2" fmla="val 93420"/>
            </a:avLst>
          </a:prstGeom>
          <a:solidFill>
            <a:schemeClr val="tx1"/>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Lower CAT Losses</a:t>
            </a:r>
            <a:endParaRPr lang="en-US" sz="1400" b="1" dirty="0">
              <a:solidFill>
                <a:srgbClr val="FFFFFF"/>
              </a:solidFill>
              <a:latin typeface="Arial" charset="0"/>
              <a:cs typeface="Arial" charset="0"/>
            </a:endParaRPr>
          </a:p>
        </p:txBody>
      </p:sp>
    </p:spTree>
    <p:custDataLst>
      <p:tags r:id="rId2"/>
    </p:custDataLst>
    <p:extLst>
      <p:ext uri="{BB962C8B-B14F-4D97-AF65-F5344CB8AC3E}">
        <p14:creationId xmlns:p14="http://schemas.microsoft.com/office/powerpoint/2010/main" val="39492445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4451335"/>
                                        </p:tgtEl>
                                        <p:attrNameLst>
                                          <p:attrName>style.visibility</p:attrName>
                                        </p:attrNameLst>
                                      </p:cBhvr>
                                      <p:to>
                                        <p:strVal val="visible"/>
                                      </p:to>
                                    </p:set>
                                    <p:animEffect transition="in" filter="wipe(down)">
                                      <p:cBhvr>
                                        <p:cTn id="7" dur="500"/>
                                        <p:tgtEl>
                                          <p:spTgt spid="4451335"/>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2000"/>
                            </p:stCondLst>
                            <p:childTnLst>
                              <p:par>
                                <p:cTn id="13" presetID="22" presetClass="entr" presetSubtype="4" fill="hold" grpId="0" nodeType="afterEffect">
                                  <p:stCondLst>
                                    <p:cond delay="500"/>
                                  </p:stCondLst>
                                  <p:childTnLst>
                                    <p:set>
                                      <p:cBhvr>
                                        <p:cTn id="14" dur="1" fill="hold">
                                          <p:stCondLst>
                                            <p:cond delay="0"/>
                                          </p:stCondLst>
                                        </p:cTn>
                                        <p:tgtEl>
                                          <p:spTgt spid="4451334"/>
                                        </p:tgtEl>
                                        <p:attrNameLst>
                                          <p:attrName>style.visibility</p:attrName>
                                        </p:attrNameLst>
                                      </p:cBhvr>
                                      <p:to>
                                        <p:strVal val="visible"/>
                                      </p:to>
                                    </p:set>
                                    <p:animEffect transition="in" filter="wipe(down)">
                                      <p:cBhvr>
                                        <p:cTn id="15" dur="500"/>
                                        <p:tgtEl>
                                          <p:spTgt spid="4451334"/>
                                        </p:tgtEl>
                                      </p:cBhvr>
                                    </p:animEffect>
                                  </p:childTnLst>
                                </p:cTn>
                              </p:par>
                            </p:childTnLst>
                          </p:cTn>
                        </p:par>
                        <p:par>
                          <p:cTn id="16" fill="hold">
                            <p:stCondLst>
                              <p:cond delay="3000"/>
                            </p:stCondLst>
                            <p:childTnLst>
                              <p:par>
                                <p:cTn id="17" presetID="22" presetClass="entr" presetSubtype="4" fill="hold" grpId="0" nodeType="afterEffect">
                                  <p:stCondLst>
                                    <p:cond delay="500"/>
                                  </p:stCondLst>
                                  <p:childTnLst>
                                    <p:set>
                                      <p:cBhvr>
                                        <p:cTn id="18" dur="1" fill="hold">
                                          <p:stCondLst>
                                            <p:cond delay="0"/>
                                          </p:stCondLst>
                                        </p:cTn>
                                        <p:tgtEl>
                                          <p:spTgt spid="4451336"/>
                                        </p:tgtEl>
                                        <p:attrNameLst>
                                          <p:attrName>style.visibility</p:attrName>
                                        </p:attrNameLst>
                                      </p:cBhvr>
                                      <p:to>
                                        <p:strVal val="visible"/>
                                      </p:to>
                                    </p:set>
                                    <p:animEffect transition="in" filter="wipe(down)">
                                      <p:cBhvr>
                                        <p:cTn id="19" dur="500"/>
                                        <p:tgtEl>
                                          <p:spTgt spid="4451336"/>
                                        </p:tgtEl>
                                      </p:cBhvr>
                                    </p:animEffect>
                                  </p:childTnLst>
                                </p:cTn>
                              </p:par>
                            </p:childTnLst>
                          </p:cTn>
                        </p:par>
                        <p:par>
                          <p:cTn id="20" fill="hold">
                            <p:stCondLst>
                              <p:cond delay="4000"/>
                            </p:stCondLst>
                            <p:childTnLst>
                              <p:par>
                                <p:cTn id="21" presetID="22" presetClass="entr" presetSubtype="4" fill="hold" grpId="0" nodeType="afterEffect">
                                  <p:stCondLst>
                                    <p:cond delay="50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par>
                          <p:cTn id="24" fill="hold">
                            <p:stCondLst>
                              <p:cond delay="5000"/>
                            </p:stCondLst>
                            <p:childTnLst>
                              <p:par>
                                <p:cTn id="25" presetID="22" presetClass="entr" presetSubtype="4" fill="hold" grpId="0" nodeType="afterEffect">
                                  <p:stCondLst>
                                    <p:cond delay="50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par>
                          <p:cTn id="28" fill="hold">
                            <p:stCondLst>
                              <p:cond delay="6000"/>
                            </p:stCondLst>
                            <p:childTnLst>
                              <p:par>
                                <p:cTn id="29" presetID="22" presetClass="entr" presetSubtype="4" fill="hold" grpId="0" nodeType="afterEffect">
                                  <p:stCondLst>
                                    <p:cond delay="50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childTnLst>
                          </p:cTn>
                        </p:par>
                        <p:par>
                          <p:cTn id="32" fill="hold">
                            <p:stCondLst>
                              <p:cond delay="7000"/>
                            </p:stCondLst>
                            <p:childTnLst>
                              <p:par>
                                <p:cTn id="33" presetID="22" presetClass="entr" presetSubtype="4" fill="hold" grpId="0" nodeType="afterEffect">
                                  <p:stCondLst>
                                    <p:cond delay="500"/>
                                  </p:stCondLst>
                                  <p:childTnLst>
                                    <p:set>
                                      <p:cBhvr>
                                        <p:cTn id="34" dur="1" fill="hold">
                                          <p:stCondLst>
                                            <p:cond delay="0"/>
                                          </p:stCondLst>
                                        </p:cTn>
                                        <p:tgtEl>
                                          <p:spTgt spid="16"/>
                                        </p:tgtEl>
                                        <p:attrNameLst>
                                          <p:attrName>style.visibility</p:attrName>
                                        </p:attrNameLst>
                                      </p:cBhvr>
                                      <p:to>
                                        <p:strVal val="visible"/>
                                      </p:to>
                                    </p:set>
                                    <p:animEffect transition="in" filter="wipe(down)">
                                      <p:cBhvr>
                                        <p:cTn id="35" dur="500"/>
                                        <p:tgtEl>
                                          <p:spTgt spid="16"/>
                                        </p:tgtEl>
                                      </p:cBhvr>
                                    </p:animEffect>
                                  </p:childTnLst>
                                </p:cTn>
                              </p:par>
                            </p:childTnLst>
                          </p:cTn>
                        </p:par>
                        <p:par>
                          <p:cTn id="36" fill="hold">
                            <p:stCondLst>
                              <p:cond delay="8000"/>
                            </p:stCondLst>
                            <p:childTnLst>
                              <p:par>
                                <p:cTn id="37" presetID="22" presetClass="entr" presetSubtype="4" fill="hold" grpId="0" nodeType="afterEffect">
                                  <p:stCondLst>
                                    <p:cond delay="50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500"/>
                                        <p:tgtEl>
                                          <p:spTgt spid="17"/>
                                        </p:tgtEl>
                                      </p:cBhvr>
                                    </p:animEffect>
                                  </p:childTnLst>
                                </p:cTn>
                              </p:par>
                            </p:childTnLst>
                          </p:cTn>
                        </p:par>
                        <p:par>
                          <p:cTn id="40" fill="hold">
                            <p:stCondLst>
                              <p:cond delay="9000"/>
                            </p:stCondLst>
                            <p:childTnLst>
                              <p:par>
                                <p:cTn id="41" presetID="22" presetClass="entr" presetSubtype="4" fill="hold" grpId="0" nodeType="afterEffect">
                                  <p:stCondLst>
                                    <p:cond delay="50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1334" grpId="0" animBg="1"/>
      <p:bldP spid="4451335" grpId="0" animBg="1"/>
      <p:bldP spid="4451336" grpId="0" animBg="1"/>
      <p:bldP spid="13" grpId="0" animBg="1"/>
      <p:bldP spid="3" grpId="0" animBg="1"/>
      <p:bldP spid="14" grpId="0" animBg="1"/>
      <p:bldP spid="15" grpId="0" animBg="1"/>
      <p:bldP spid="16" grpId="0" animBg="1"/>
      <p:bldP spid="17" grpId="0" animBg="1"/>
      <p:bldP spid="18" grpId="0" animBg="1"/>
    </p:bldLst>
  </p:timing>
</p:sld>
</file>

<file path=ppt/slides/slide11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116</a:t>
            </a:fld>
            <a:endParaRPr lang="en-US" sz="900"/>
          </a:p>
        </p:txBody>
      </p:sp>
      <p:sp>
        <p:nvSpPr>
          <p:cNvPr id="39942" name="Rectangle 2"/>
          <p:cNvSpPr>
            <a:spLocks noGrp="1" noChangeArrowheads="1"/>
          </p:cNvSpPr>
          <p:nvPr>
            <p:ph type="title" idx="4294967295"/>
          </p:nvPr>
        </p:nvSpPr>
        <p:spPr/>
        <p:txBody>
          <a:bodyPr/>
          <a:lstStyle/>
          <a:p>
            <a:r>
              <a:rPr lang="en-US" smtClean="0"/>
              <a:t>Number of Years with Underwriting Profits by Decade, 1920s–2010s </a:t>
            </a:r>
          </a:p>
        </p:txBody>
      </p:sp>
      <p:graphicFrame>
        <p:nvGraphicFramePr>
          <p:cNvPr id="39938" name="Object 3"/>
          <p:cNvGraphicFramePr>
            <a:graphicFrameLocks noChangeAspect="1"/>
          </p:cNvGraphicFramePr>
          <p:nvPr/>
        </p:nvGraphicFramePr>
        <p:xfrm>
          <a:off x="301625" y="1416050"/>
          <a:ext cx="8389938" cy="3475038"/>
        </p:xfrm>
        <a:graphic>
          <a:graphicData uri="http://schemas.openxmlformats.org/presentationml/2006/ole">
            <mc:AlternateContent xmlns:mc="http://schemas.openxmlformats.org/markup-compatibility/2006">
              <mc:Choice xmlns:v="urn:schemas-microsoft-com:vml" Requires="v">
                <p:oleObj spid="_x0000_s3127325" name="Chart" r:id="rId4" imgW="8543841" imgH="3533721" progId="MSGraph.Chart.8">
                  <p:embed followColorScheme="full"/>
                </p:oleObj>
              </mc:Choice>
              <mc:Fallback>
                <p:oleObj name="Chart" r:id="rId4" imgW="8543841" imgH="3533721" progId="MSGraph.Chart.8">
                  <p:embed followColorScheme="full"/>
                  <p:pic>
                    <p:nvPicPr>
                      <p:cNvPr id="0" name=""/>
                      <p:cNvPicPr>
                        <a:picLocks noChangeAspect="1" noChangeArrowheads="1"/>
                      </p:cNvPicPr>
                      <p:nvPr/>
                    </p:nvPicPr>
                    <p:blipFill>
                      <a:blip r:embed="rId5"/>
                      <a:srcRect/>
                      <a:stretch>
                        <a:fillRect/>
                      </a:stretch>
                    </p:blipFill>
                    <p:spPr bwMode="gray">
                      <a:xfrm>
                        <a:off x="301625" y="1416050"/>
                        <a:ext cx="8389938" cy="3475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3" name="Rectangle 4"/>
          <p:cNvSpPr>
            <a:spLocks noChangeArrowheads="1"/>
          </p:cNvSpPr>
          <p:nvPr/>
        </p:nvSpPr>
        <p:spPr bwMode="auto">
          <a:xfrm>
            <a:off x="0" y="6101046"/>
            <a:ext cx="8767482" cy="840999"/>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2009 combined ratio </a:t>
            </a:r>
            <a:r>
              <a:rPr lang="en-US" sz="1100" dirty="0" smtClean="0"/>
              <a:t>excl. mort. </a:t>
            </a:r>
            <a:r>
              <a:rPr lang="en-US" sz="1100" dirty="0"/>
              <a:t>and </a:t>
            </a:r>
            <a:r>
              <a:rPr lang="en-US" sz="1100" dirty="0" err="1" smtClean="0"/>
              <a:t>finl</a:t>
            </a:r>
            <a:r>
              <a:rPr lang="en-US" sz="1100" dirty="0" smtClean="0"/>
              <a:t>. guaranty </a:t>
            </a:r>
            <a:r>
              <a:rPr lang="en-US" sz="1100" dirty="0"/>
              <a:t>insurers was 99.3, which would bring the 2000s total to 4 years with an </a:t>
            </a:r>
            <a:r>
              <a:rPr lang="en-US" sz="1100" dirty="0" smtClean="0"/>
              <a:t>u/w </a:t>
            </a:r>
            <a:r>
              <a:rPr lang="en-US" sz="1100" dirty="0"/>
              <a:t>profit.</a:t>
            </a:r>
          </a:p>
          <a:p>
            <a:pPr eaLnBrk="0" hangingPunct="0">
              <a:lnSpc>
                <a:spcPct val="85000"/>
              </a:lnSpc>
              <a:spcBef>
                <a:spcPct val="25000"/>
              </a:spcBef>
              <a:buClr>
                <a:schemeClr val="accent2"/>
              </a:buClr>
              <a:buFont typeface="Wingdings" pitchFamily="2" charset="2"/>
              <a:buNone/>
            </a:pPr>
            <a:r>
              <a:rPr lang="en-US" sz="1100" dirty="0"/>
              <a:t>**Data for the 2010s </a:t>
            </a:r>
            <a:r>
              <a:rPr lang="en-US" sz="1100" dirty="0" smtClean="0"/>
              <a:t>is for the period </a:t>
            </a:r>
            <a:r>
              <a:rPr lang="en-US" sz="1100" dirty="0"/>
              <a:t>2010 </a:t>
            </a:r>
            <a:r>
              <a:rPr lang="en-US" sz="1100" dirty="0" smtClean="0"/>
              <a:t>through 2013.</a:t>
            </a:r>
            <a:endParaRPr lang="en-US" sz="1100" dirty="0"/>
          </a:p>
          <a:p>
            <a:pPr eaLnBrk="0" hangingPunct="0">
              <a:lnSpc>
                <a:spcPct val="85000"/>
              </a:lnSpc>
              <a:spcBef>
                <a:spcPct val="25000"/>
              </a:spcBef>
              <a:buClr>
                <a:schemeClr val="accent2"/>
              </a:buClr>
              <a:buFont typeface="Wingdings" pitchFamily="2" charset="2"/>
              <a:buNone/>
            </a:pPr>
            <a:r>
              <a:rPr lang="en-US" sz="1100" dirty="0"/>
              <a:t>Note: Data for 1920–1934 based on stock companies only.</a:t>
            </a:r>
          </a:p>
          <a:p>
            <a:pPr eaLnBrk="0" hangingPunct="0">
              <a:lnSpc>
                <a:spcPct val="85000"/>
              </a:lnSpc>
              <a:spcBef>
                <a:spcPct val="25000"/>
              </a:spcBef>
              <a:buClr>
                <a:schemeClr val="accent2"/>
              </a:buClr>
              <a:buFont typeface="Wingdings" pitchFamily="2" charset="2"/>
              <a:buNone/>
            </a:pPr>
            <a:r>
              <a:rPr lang="en-US" sz="1100" dirty="0"/>
              <a:t>Sources: Insurance Information Institute research from A.M. Best Data.</a:t>
            </a:r>
          </a:p>
        </p:txBody>
      </p:sp>
      <p:sp>
        <p:nvSpPr>
          <p:cNvPr id="39944"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Number of Years with Underwriting Profits</a:t>
            </a:r>
          </a:p>
        </p:txBody>
      </p:sp>
      <p:sp>
        <p:nvSpPr>
          <p:cNvPr id="2116614" name="Rectangle 6"/>
          <p:cNvSpPr>
            <a:spLocks noChangeArrowheads="1"/>
          </p:cNvSpPr>
          <p:nvPr/>
        </p:nvSpPr>
        <p:spPr bwMode="blackWhite">
          <a:xfrm>
            <a:off x="342900" y="4886325"/>
            <a:ext cx="8458200" cy="11652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Underwriting Profits Were Common Before the 1980s </a:t>
            </a:r>
            <a:br>
              <a:rPr lang="en-US" b="1" dirty="0">
                <a:solidFill>
                  <a:srgbClr val="FFFFFF"/>
                </a:solidFill>
              </a:rPr>
            </a:br>
            <a:r>
              <a:rPr lang="en-US" b="1" dirty="0">
                <a:solidFill>
                  <a:srgbClr val="FFFFFF"/>
                </a:solidFill>
              </a:rPr>
              <a:t>(40 of the 60 Years Before 1980 Had Combined Ratios Below 100) – </a:t>
            </a:r>
            <a:br>
              <a:rPr lang="en-US" b="1" dirty="0">
                <a:solidFill>
                  <a:srgbClr val="FFFFFF"/>
                </a:solidFill>
              </a:rPr>
            </a:br>
            <a:r>
              <a:rPr lang="en-US" b="1" dirty="0">
                <a:solidFill>
                  <a:srgbClr val="FFFFFF"/>
                </a:solidFill>
              </a:rPr>
              <a:t>But Then They Vanished.  Not a Single Underwriting Profit Was </a:t>
            </a:r>
            <a:br>
              <a:rPr lang="en-US" b="1" dirty="0">
                <a:solidFill>
                  <a:srgbClr val="FFFFFF"/>
                </a:solidFill>
              </a:rPr>
            </a:br>
            <a:r>
              <a:rPr lang="en-US" b="1" dirty="0">
                <a:solidFill>
                  <a:srgbClr val="FFFFFF"/>
                </a:solidFill>
              </a:rPr>
              <a:t>Recorded in the 25 Years from 1979 Through 2003</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79649112-2361-4913-9798-B6AEBB59A8D4}" type="slidenum">
              <a:rPr lang="en-US" smtClean="0"/>
              <a:pPr>
                <a:defRPr/>
              </a:pPr>
              <a:t>116</a:t>
            </a:fld>
            <a:endParaRPr lang="en-US"/>
          </a:p>
        </p:txBody>
      </p:sp>
    </p:spTree>
    <p:extLst>
      <p:ext uri="{BB962C8B-B14F-4D97-AF65-F5344CB8AC3E}">
        <p14:creationId xmlns:p14="http://schemas.microsoft.com/office/powerpoint/2010/main" val="28900562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Lst>
  </p:timing>
</p:sld>
</file>

<file path=ppt/slides/slide1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5" name="Rectangle 2"/>
          <p:cNvSpPr>
            <a:spLocks noGrp="1" noChangeArrowheads="1"/>
          </p:cNvSpPr>
          <p:nvPr>
            <p:ph type="title" idx="4294967295"/>
          </p:nvPr>
        </p:nvSpPr>
        <p:spPr>
          <a:xfrm>
            <a:off x="219620" y="90488"/>
            <a:ext cx="7400925" cy="860425"/>
          </a:xfrm>
        </p:spPr>
        <p:txBody>
          <a:bodyPr/>
          <a:lstStyle/>
          <a:p>
            <a:r>
              <a:rPr lang="en-US" dirty="0" smtClean="0"/>
              <a:t>Underwriting Gain (Loss)</a:t>
            </a:r>
            <a:br>
              <a:rPr lang="en-US" dirty="0" smtClean="0"/>
            </a:br>
            <a:r>
              <a:rPr lang="en-US" dirty="0" smtClean="0"/>
              <a:t>1975–2013:Q3*</a:t>
            </a:r>
          </a:p>
        </p:txBody>
      </p:sp>
      <p:sp>
        <p:nvSpPr>
          <p:cNvPr id="38916" name="Rectangle 3"/>
          <p:cNvSpPr>
            <a:spLocks noChangeArrowheads="1"/>
          </p:cNvSpPr>
          <p:nvPr/>
        </p:nvSpPr>
        <p:spPr bwMode="auto">
          <a:xfrm>
            <a:off x="0" y="6389410"/>
            <a:ext cx="7569200" cy="468590"/>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Includes mortgage and financial guaranty insurers in all </a:t>
            </a:r>
            <a:r>
              <a:rPr lang="en-US" sz="1100" dirty="0" smtClean="0">
                <a:solidFill>
                  <a:srgbClr val="000000"/>
                </a:solidFill>
                <a:latin typeface="Arial" charset="0"/>
                <a:cs typeface="Arial" charset="0"/>
              </a:rPr>
              <a:t>years.</a:t>
            </a:r>
            <a:endParaRPr lang="en-US" sz="11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A.M. Best, ISO; Insurance Information Institute.</a:t>
            </a:r>
          </a:p>
        </p:txBody>
      </p:sp>
      <p:sp>
        <p:nvSpPr>
          <p:cNvPr id="254980" name="Rectangle 4"/>
          <p:cNvSpPr>
            <a:spLocks noChangeArrowheads="1"/>
          </p:cNvSpPr>
          <p:nvPr/>
        </p:nvSpPr>
        <p:spPr bwMode="blackWhite">
          <a:xfrm>
            <a:off x="342900" y="5518150"/>
            <a:ext cx="8458200" cy="6715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Large Underwriting Losses Are </a:t>
            </a:r>
            <a:r>
              <a:rPr lang="en-US" b="1" i="1">
                <a:solidFill>
                  <a:srgbClr val="FFFFFF"/>
                </a:solidFill>
                <a:latin typeface="Arial" charset="0"/>
                <a:cs typeface="Arial" charset="0"/>
              </a:rPr>
              <a:t>NOT</a:t>
            </a:r>
            <a:r>
              <a:rPr lang="en-US" b="1">
                <a:solidFill>
                  <a:srgbClr val="FFFFFF"/>
                </a:solidFill>
                <a:latin typeface="Arial" charset="0"/>
                <a:cs typeface="Arial" charset="0"/>
              </a:rPr>
              <a:t> Sustainable </a:t>
            </a:r>
            <a:br>
              <a:rPr lang="en-US" b="1">
                <a:solidFill>
                  <a:srgbClr val="FFFFFF"/>
                </a:solidFill>
                <a:latin typeface="Arial" charset="0"/>
                <a:cs typeface="Arial" charset="0"/>
              </a:rPr>
            </a:br>
            <a:r>
              <a:rPr lang="en-US" b="1">
                <a:solidFill>
                  <a:srgbClr val="FFFFFF"/>
                </a:solidFill>
                <a:latin typeface="Arial" charset="0"/>
                <a:cs typeface="Arial" charset="0"/>
              </a:rPr>
              <a:t>in Current Investment Environment</a:t>
            </a:r>
          </a:p>
        </p:txBody>
      </p:sp>
      <p:graphicFrame>
        <p:nvGraphicFramePr>
          <p:cNvPr id="38914" name="Object 5"/>
          <p:cNvGraphicFramePr>
            <a:graphicFrameLocks noChangeAspect="1"/>
          </p:cNvGraphicFramePr>
          <p:nvPr/>
        </p:nvGraphicFramePr>
        <p:xfrm>
          <a:off x="352425" y="1300163"/>
          <a:ext cx="8478838" cy="4167187"/>
        </p:xfrm>
        <a:graphic>
          <a:graphicData uri="http://schemas.openxmlformats.org/presentationml/2006/ole">
            <mc:AlternateContent xmlns:mc="http://schemas.openxmlformats.org/markup-compatibility/2006">
              <mc:Choice xmlns:v="urn:schemas-microsoft-com:vml" Requires="v">
                <p:oleObj spid="_x0000_s3128349" name="Chart" r:id="rId4" imgW="8582143" imgH="4219445" progId="MSGraph.Chart.8">
                  <p:embed followColorScheme="full"/>
                </p:oleObj>
              </mc:Choice>
              <mc:Fallback>
                <p:oleObj name="Chart" r:id="rId4" imgW="8582143" imgH="4219445" progId="MSGraph.Chart.8">
                  <p:embed followColorScheme="full"/>
                  <p:pic>
                    <p:nvPicPr>
                      <p:cNvPr id="0" name=""/>
                      <p:cNvPicPr>
                        <a:picLocks noChangeAspect="1" noChangeArrowheads="1"/>
                      </p:cNvPicPr>
                      <p:nvPr/>
                    </p:nvPicPr>
                    <p:blipFill>
                      <a:blip r:embed="rId5"/>
                      <a:srcRect/>
                      <a:stretch>
                        <a:fillRect/>
                      </a:stretch>
                    </p:blipFill>
                    <p:spPr bwMode="gray">
                      <a:xfrm>
                        <a:off x="352425" y="1300163"/>
                        <a:ext cx="8478838" cy="4167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4983" name="AutoShape 7"/>
          <p:cNvSpPr>
            <a:spLocks noChangeArrowheads="1"/>
          </p:cNvSpPr>
          <p:nvPr/>
        </p:nvSpPr>
        <p:spPr bwMode="blackWhite">
          <a:xfrm>
            <a:off x="1962150" y="1397000"/>
            <a:ext cx="1836738" cy="1016000"/>
          </a:xfrm>
          <a:prstGeom prst="wedgeRectCallout">
            <a:avLst>
              <a:gd name="adj1" fmla="val 242999"/>
              <a:gd name="adj2" fmla="val 6831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Cumulative underwriting deficit from 1975 through </a:t>
            </a:r>
            <a:r>
              <a:rPr lang="en-US" sz="1400" b="1" dirty="0" smtClean="0">
                <a:solidFill>
                  <a:srgbClr val="FFFFFF"/>
                </a:solidFill>
                <a:latin typeface="Arial" charset="0"/>
                <a:cs typeface="Arial" charset="0"/>
              </a:rPr>
              <a:t>2012 </a:t>
            </a:r>
            <a:r>
              <a:rPr lang="en-US" sz="1400" b="1" dirty="0">
                <a:solidFill>
                  <a:srgbClr val="FFFFFF"/>
                </a:solidFill>
                <a:latin typeface="Arial" charset="0"/>
                <a:cs typeface="Arial" charset="0"/>
              </a:rPr>
              <a:t>is </a:t>
            </a:r>
            <a:r>
              <a:rPr lang="en-US" sz="1400" b="1" dirty="0" smtClean="0">
                <a:solidFill>
                  <a:srgbClr val="FFFFFF"/>
                </a:solidFill>
                <a:latin typeface="Arial" charset="0"/>
                <a:cs typeface="Arial" charset="0"/>
              </a:rPr>
              <a:t>$510B</a:t>
            </a:r>
            <a:endParaRPr lang="en-US" sz="1400" b="1" dirty="0">
              <a:solidFill>
                <a:srgbClr val="FFFFFF"/>
              </a:solidFill>
              <a:latin typeface="Arial" charset="0"/>
              <a:cs typeface="Arial" charset="0"/>
            </a:endParaRPr>
          </a:p>
        </p:txBody>
      </p:sp>
      <p:sp>
        <p:nvSpPr>
          <p:cNvPr id="38920" name="Rectangle 8"/>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 Billions)</a:t>
            </a:r>
          </a:p>
        </p:txBody>
      </p:sp>
      <p:sp>
        <p:nvSpPr>
          <p:cNvPr id="9" name="AutoShape 7"/>
          <p:cNvSpPr>
            <a:spLocks noChangeArrowheads="1"/>
          </p:cNvSpPr>
          <p:nvPr/>
        </p:nvSpPr>
        <p:spPr bwMode="blackWhite">
          <a:xfrm>
            <a:off x="7506934" y="1179871"/>
            <a:ext cx="1356493" cy="1071717"/>
          </a:xfrm>
          <a:prstGeom prst="wedgeRectCallout">
            <a:avLst>
              <a:gd name="adj1" fmla="val 24616"/>
              <a:gd name="adj2" fmla="val 8097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Underwriting </a:t>
            </a:r>
            <a:r>
              <a:rPr lang="en-US" sz="1400" b="1" dirty="0" smtClean="0">
                <a:solidFill>
                  <a:srgbClr val="FFFFFF"/>
                </a:solidFill>
              </a:rPr>
              <a:t>profit</a:t>
            </a:r>
            <a:r>
              <a:rPr lang="en-US" sz="1400" b="1" dirty="0" smtClean="0">
                <a:solidFill>
                  <a:srgbClr val="FFFFFF"/>
                </a:solidFill>
                <a:latin typeface="Arial" charset="0"/>
                <a:cs typeface="Arial" charset="0"/>
              </a:rPr>
              <a:t> in 2013:Q3 </a:t>
            </a:r>
            <a:r>
              <a:rPr lang="en-US" sz="1400" b="1" dirty="0" smtClean="0">
                <a:solidFill>
                  <a:srgbClr val="FFFFFF"/>
                </a:solidFill>
                <a:cs typeface="Arial" charset="0"/>
              </a:rPr>
              <a:t>totaled</a:t>
            </a:r>
            <a:r>
              <a:rPr lang="en-US" sz="1400" b="1" dirty="0" smtClean="0">
                <a:solidFill>
                  <a:srgbClr val="FFFFFF"/>
                </a:solidFill>
                <a:latin typeface="Arial" charset="0"/>
                <a:cs typeface="Arial" charset="0"/>
              </a:rPr>
              <a:t> $10.5B</a:t>
            </a:r>
            <a:endParaRPr lang="en-US" sz="1400" b="1" dirty="0">
              <a:solidFill>
                <a:srgbClr val="FFFFFF"/>
              </a:solidFill>
              <a:latin typeface="Arial" charset="0"/>
              <a:cs typeface="Arial" charset="0"/>
            </a:endParaRPr>
          </a:p>
        </p:txBody>
      </p:sp>
      <p:sp>
        <p:nvSpPr>
          <p:cNvPr id="10" name="AutoShape 7"/>
          <p:cNvSpPr>
            <a:spLocks noChangeArrowheads="1"/>
          </p:cNvSpPr>
          <p:nvPr/>
        </p:nvSpPr>
        <p:spPr bwMode="blackWhite">
          <a:xfrm>
            <a:off x="6464715" y="3903405"/>
            <a:ext cx="1493224" cy="1120878"/>
          </a:xfrm>
          <a:prstGeom prst="wedgeRectCallout">
            <a:avLst>
              <a:gd name="adj1" fmla="val 57824"/>
              <a:gd name="adj2" fmla="val -390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High cat losses in 2011 led to the highest underwriting loss since 2002</a:t>
            </a:r>
            <a:endParaRPr lang="en-US" sz="1400" b="1" dirty="0">
              <a:solidFill>
                <a:srgbClr val="FFFFFF"/>
              </a:solidFill>
              <a:latin typeface="Arial" charset="0"/>
              <a:cs typeface="Arial" charset="0"/>
            </a:endParaRPr>
          </a:p>
        </p:txBody>
      </p:sp>
    </p:spTree>
    <p:extLst>
      <p:ext uri="{BB962C8B-B14F-4D97-AF65-F5344CB8AC3E}">
        <p14:creationId xmlns:p14="http://schemas.microsoft.com/office/powerpoint/2010/main" val="42247057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254983"/>
                                        </p:tgtEl>
                                        <p:attrNameLst>
                                          <p:attrName>style.visibility</p:attrName>
                                        </p:attrNameLst>
                                      </p:cBhvr>
                                      <p:to>
                                        <p:strVal val="visible"/>
                                      </p:to>
                                    </p:set>
                                    <p:animEffect transition="in" filter="wipe(up)">
                                      <p:cBhvr>
                                        <p:cTn id="7" dur="500"/>
                                        <p:tgtEl>
                                          <p:spTgt spid="254983"/>
                                        </p:tgtEl>
                                      </p:cBhvr>
                                    </p:animEffect>
                                  </p:childTnLst>
                                </p:cTn>
                              </p:par>
                            </p:childTnLst>
                          </p:cTn>
                        </p:par>
                        <p:par>
                          <p:cTn id="8" fill="hold">
                            <p:stCondLst>
                              <p:cond delay="1200"/>
                            </p:stCondLst>
                            <p:childTnLst>
                              <p:par>
                                <p:cTn id="9" presetID="53" presetClass="entr" presetSubtype="0" fill="hold" grpId="0" nodeType="afterEffect">
                                  <p:stCondLst>
                                    <p:cond delay="700"/>
                                  </p:stCondLst>
                                  <p:childTnLst>
                                    <p:set>
                                      <p:cBhvr>
                                        <p:cTn id="10" dur="1" fill="hold">
                                          <p:stCondLst>
                                            <p:cond delay="0"/>
                                          </p:stCondLst>
                                        </p:cTn>
                                        <p:tgtEl>
                                          <p:spTgt spid="254980"/>
                                        </p:tgtEl>
                                        <p:attrNameLst>
                                          <p:attrName>style.visibility</p:attrName>
                                        </p:attrNameLst>
                                      </p:cBhvr>
                                      <p:to>
                                        <p:strVal val="visible"/>
                                      </p:to>
                                    </p:set>
                                    <p:anim calcmode="lin" valueType="num">
                                      <p:cBhvr>
                                        <p:cTn id="11" dur="500" fill="hold"/>
                                        <p:tgtEl>
                                          <p:spTgt spid="254980"/>
                                        </p:tgtEl>
                                        <p:attrNameLst>
                                          <p:attrName>ppt_w</p:attrName>
                                        </p:attrNameLst>
                                      </p:cBhvr>
                                      <p:tavLst>
                                        <p:tav tm="0">
                                          <p:val>
                                            <p:fltVal val="0"/>
                                          </p:val>
                                        </p:tav>
                                        <p:tav tm="100000">
                                          <p:val>
                                            <p:strVal val="#ppt_w"/>
                                          </p:val>
                                        </p:tav>
                                      </p:tavLst>
                                    </p:anim>
                                    <p:anim calcmode="lin" valueType="num">
                                      <p:cBhvr>
                                        <p:cTn id="12" dur="500" fill="hold"/>
                                        <p:tgtEl>
                                          <p:spTgt spid="254980"/>
                                        </p:tgtEl>
                                        <p:attrNameLst>
                                          <p:attrName>ppt_h</p:attrName>
                                        </p:attrNameLst>
                                      </p:cBhvr>
                                      <p:tavLst>
                                        <p:tav tm="0">
                                          <p:val>
                                            <p:fltVal val="0"/>
                                          </p:val>
                                        </p:tav>
                                        <p:tav tm="100000">
                                          <p:val>
                                            <p:strVal val="#ppt_h"/>
                                          </p:val>
                                        </p:tav>
                                      </p:tavLst>
                                    </p:anim>
                                    <p:animEffect transition="in" filter="fade">
                                      <p:cBhvr>
                                        <p:cTn id="13" dur="500"/>
                                        <p:tgtEl>
                                          <p:spTgt spid="254980"/>
                                        </p:tgtEl>
                                      </p:cBhvr>
                                    </p:animEffect>
                                  </p:childTnLst>
                                </p:cTn>
                              </p:par>
                            </p:childTnLst>
                          </p:cTn>
                        </p:par>
                        <p:par>
                          <p:cTn id="14" fill="hold">
                            <p:stCondLst>
                              <p:cond delay="2400"/>
                            </p:stCondLst>
                            <p:childTnLst>
                              <p:par>
                                <p:cTn id="15" presetID="22" presetClass="entr" presetSubtype="4" fill="hold" grpId="0" nodeType="afterEffect">
                                  <p:stCondLst>
                                    <p:cond delay="70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3600"/>
                            </p:stCondLst>
                            <p:childTnLst>
                              <p:par>
                                <p:cTn id="19" presetID="22" presetClass="entr" presetSubtype="1" fill="hold" grpId="0" nodeType="afterEffect">
                                  <p:stCondLst>
                                    <p:cond delay="70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P spid="254983" grpId="0" animBg="1"/>
      <p:bldP spid="9" grpId="0" animBg="1"/>
      <p:bldP spid="10"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118</a:t>
            </a:fld>
            <a:endParaRPr lang="en-US" smtClean="0"/>
          </a:p>
        </p:txBody>
      </p:sp>
      <p:sp>
        <p:nvSpPr>
          <p:cNvPr id="51206" name="Rectangle 2"/>
          <p:cNvSpPr>
            <a:spLocks noGrp="1" noChangeArrowheads="1"/>
          </p:cNvSpPr>
          <p:nvPr>
            <p:ph type="title"/>
          </p:nvPr>
        </p:nvSpPr>
        <p:spPr>
          <a:xfrm>
            <a:off x="150970" y="90488"/>
            <a:ext cx="7577189" cy="860425"/>
          </a:xfrm>
        </p:spPr>
        <p:txBody>
          <a:bodyPr/>
          <a:lstStyle/>
          <a:p>
            <a:r>
              <a:rPr lang="en-US" sz="2800" dirty="0" smtClean="0"/>
              <a:t>Combined Ratios by Predominant Business Segment, 2013:9M vs. 2012:9M*</a:t>
            </a:r>
          </a:p>
        </p:txBody>
      </p:sp>
      <p:sp>
        <p:nvSpPr>
          <p:cNvPr id="51207" name="Rectangle 4"/>
          <p:cNvSpPr>
            <a:spLocks noChangeArrowheads="1"/>
          </p:cNvSpPr>
          <p:nvPr/>
        </p:nvSpPr>
        <p:spPr bwMode="auto">
          <a:xfrm>
            <a:off x="-235968" y="6046497"/>
            <a:ext cx="9191625" cy="840999"/>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smtClean="0"/>
              <a:t>*Excludes mortgage and financial guaranty insurers.</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ISO/PCI; </a:t>
            </a:r>
            <a:r>
              <a:rPr lang="en-US" sz="1100" dirty="0"/>
              <a:t>Insurance Information Institute</a:t>
            </a:r>
          </a:p>
        </p:txBody>
      </p:sp>
      <p:graphicFrame>
        <p:nvGraphicFramePr>
          <p:cNvPr id="51202" name="Object 2"/>
          <p:cNvGraphicFramePr>
            <a:graphicFrameLocks/>
          </p:cNvGraphicFramePr>
          <p:nvPr>
            <p:extLst/>
          </p:nvPr>
        </p:nvGraphicFramePr>
        <p:xfrm>
          <a:off x="331788" y="2144151"/>
          <a:ext cx="8493125" cy="4343400"/>
        </p:xfrm>
        <a:graphic>
          <a:graphicData uri="http://schemas.openxmlformats.org/presentationml/2006/ole">
            <mc:AlternateContent xmlns:mc="http://schemas.openxmlformats.org/markup-compatibility/2006">
              <mc:Choice xmlns:v="urn:schemas-microsoft-com:vml" Requires="v">
                <p:oleObj spid="_x0000_s3129373" name="Chart" r:id="rId4" imgW="8458335" imgH="4334003" progId="MSGraph.Chart.8">
                  <p:embed followColorScheme="full"/>
                </p:oleObj>
              </mc:Choice>
              <mc:Fallback>
                <p:oleObj name="Chart" r:id="rId4" imgW="8458335" imgH="4334003" progId="MSGraph.Chart.8">
                  <p:embed followColorScheme="full"/>
                  <p:pic>
                    <p:nvPicPr>
                      <p:cNvPr id="0" name=""/>
                      <p:cNvPicPr>
                        <a:picLocks noChangeArrowheads="1"/>
                      </p:cNvPicPr>
                      <p:nvPr/>
                    </p:nvPicPr>
                    <p:blipFill>
                      <a:blip r:embed="rId5"/>
                      <a:srcRect/>
                      <a:stretch>
                        <a:fillRect/>
                      </a:stretch>
                    </p:blipFill>
                    <p:spPr bwMode="auto">
                      <a:xfrm>
                        <a:off x="331788" y="2144151"/>
                        <a:ext cx="8493125"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09" name="Rectangle 7"/>
          <p:cNvSpPr>
            <a:spLocks noChangeArrowheads="1"/>
          </p:cNvSpPr>
          <p:nvPr/>
        </p:nvSpPr>
        <p:spPr bwMode="black">
          <a:xfrm>
            <a:off x="347663" y="1777811"/>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t>
            </a:r>
          </a:p>
        </p:txBody>
      </p:sp>
      <p:sp>
        <p:nvSpPr>
          <p:cNvPr id="10" name="AutoShape 6"/>
          <p:cNvSpPr>
            <a:spLocks noChangeArrowheads="1"/>
          </p:cNvSpPr>
          <p:nvPr/>
        </p:nvSpPr>
        <p:spPr bwMode="blackWhite">
          <a:xfrm>
            <a:off x="3628103" y="1135047"/>
            <a:ext cx="2802194" cy="1799882"/>
          </a:xfrm>
          <a:prstGeom prst="wedgeRectCallout">
            <a:avLst>
              <a:gd name="adj1" fmla="val -16772"/>
              <a:gd name="adj2" fmla="val 4931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combined ratios for both personal and commercial lines improved substantially through 2013:Q3</a:t>
            </a:r>
            <a:endParaRPr lang="en-US" b="1" dirty="0">
              <a:solidFill>
                <a:schemeClr val="bg1"/>
              </a:solidFill>
              <a:cs typeface="+mn-cs"/>
            </a:endParaRPr>
          </a:p>
        </p:txBody>
      </p:sp>
    </p:spTree>
    <p:extLst>
      <p:ext uri="{BB962C8B-B14F-4D97-AF65-F5344CB8AC3E}">
        <p14:creationId xmlns:p14="http://schemas.microsoft.com/office/powerpoint/2010/main" val="355979309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105"/>
          <p:cNvSpPr>
            <a:spLocks noGrp="1" noChangeArrowheads="1"/>
          </p:cNvSpPr>
          <p:nvPr>
            <p:ph type="dt" sz="quarter" idx="10"/>
          </p:nvPr>
        </p:nvSpPr>
        <p:spPr/>
        <p:txBody>
          <a:bodyPr/>
          <a:lstStyle/>
          <a:p>
            <a:pPr>
              <a:defRPr/>
            </a:pPr>
            <a:r>
              <a:rPr lang="en-US" smtClean="0"/>
              <a:t>12/01/09 - 9pm</a:t>
            </a:r>
          </a:p>
        </p:txBody>
      </p:sp>
      <p:sp>
        <p:nvSpPr>
          <p:cNvPr id="26629" name="Rectangle 110"/>
          <p:cNvSpPr>
            <a:spLocks noGrp="1" noChangeArrowheads="1"/>
          </p:cNvSpPr>
          <p:nvPr>
            <p:ph type="sldNum" sz="quarter" idx="12"/>
          </p:nvPr>
        </p:nvSpPr>
        <p:spPr/>
        <p:txBody>
          <a:bodyPr/>
          <a:lstStyle/>
          <a:p>
            <a:pPr>
              <a:defRPr/>
            </a:pPr>
            <a:fld id="{5B3AF996-08F5-4A6D-8486-5760B8BCF5DE}" type="slidenum">
              <a:rPr lang="en-US" smtClean="0"/>
              <a:pPr>
                <a:defRPr/>
              </a:pPr>
              <a:t>119</a:t>
            </a:fld>
            <a:endParaRPr lang="en-US" smtClean="0"/>
          </a:p>
        </p:txBody>
      </p:sp>
      <p:graphicFrame>
        <p:nvGraphicFramePr>
          <p:cNvPr id="40962" name="Object 2"/>
          <p:cNvGraphicFramePr>
            <a:graphicFrameLocks noChangeAspect="1"/>
          </p:cNvGraphicFramePr>
          <p:nvPr/>
        </p:nvGraphicFramePr>
        <p:xfrm>
          <a:off x="188913" y="1281113"/>
          <a:ext cx="8597900" cy="3924300"/>
        </p:xfrm>
        <a:graphic>
          <a:graphicData uri="http://schemas.openxmlformats.org/presentationml/2006/ole">
            <mc:AlternateContent xmlns:mc="http://schemas.openxmlformats.org/markup-compatibility/2006">
              <mc:Choice xmlns:v="urn:schemas-microsoft-com:vml" Requires="v">
                <p:oleObj spid="_x0000_s3130397" name="Chart" r:id="rId4" imgW="8601024" imgH="3933862" progId="MSGraph.Chart.8">
                  <p:embed followColorScheme="full"/>
                </p:oleObj>
              </mc:Choice>
              <mc:Fallback>
                <p:oleObj name="Chart" r:id="rId4" imgW="8601024" imgH="3933862" progId="MSGraph.Chart.8">
                  <p:embed followColorScheme="full"/>
                  <p:pic>
                    <p:nvPicPr>
                      <p:cNvPr id="0" name=""/>
                      <p:cNvPicPr>
                        <a:picLocks noChangeAspect="1" noChangeArrowheads="1"/>
                      </p:cNvPicPr>
                      <p:nvPr/>
                    </p:nvPicPr>
                    <p:blipFill>
                      <a:blip r:embed="rId5"/>
                      <a:srcRect/>
                      <a:stretch>
                        <a:fillRect/>
                      </a:stretch>
                    </p:blipFill>
                    <p:spPr bwMode="gray">
                      <a:xfrm>
                        <a:off x="188913" y="1281113"/>
                        <a:ext cx="8597900" cy="3924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966" name="Rectangle 3"/>
          <p:cNvSpPr>
            <a:spLocks noGrp="1" noChangeArrowheads="1"/>
          </p:cNvSpPr>
          <p:nvPr>
            <p:ph type="title"/>
          </p:nvPr>
        </p:nvSpPr>
        <p:spPr/>
        <p:txBody>
          <a:bodyPr/>
          <a:lstStyle/>
          <a:p>
            <a:r>
              <a:rPr lang="en-US" dirty="0" smtClean="0"/>
              <a:t>P/C Reserve Development, 1992–2015E</a:t>
            </a:r>
          </a:p>
        </p:txBody>
      </p:sp>
      <p:sp>
        <p:nvSpPr>
          <p:cNvPr id="40968" name="Rectangle 7"/>
          <p:cNvSpPr>
            <a:spLocks noChangeArrowheads="1"/>
          </p:cNvSpPr>
          <p:nvPr/>
        </p:nvSpPr>
        <p:spPr bwMode="auto">
          <a:xfrm>
            <a:off x="0" y="6107113"/>
            <a:ext cx="8636000" cy="75088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Note: 2005 reserve development excludes a $6 billion loss portfolio transfer between American Re and Munich Re. Including this transaction, total prior year adverse development in 2005 was $7 billion. The data from 2000 and subsequent years excludes development from financial guaranty and mortgage insurance. </a:t>
            </a:r>
          </a:p>
          <a:p>
            <a:pPr eaLnBrk="0" hangingPunct="0">
              <a:lnSpc>
                <a:spcPct val="85000"/>
              </a:lnSpc>
              <a:spcBef>
                <a:spcPct val="25000"/>
              </a:spcBef>
              <a:buClr>
                <a:schemeClr val="accent2"/>
              </a:buClr>
              <a:buFont typeface="Wingdings" pitchFamily="2" charset="2"/>
              <a:buNone/>
            </a:pPr>
            <a:r>
              <a:rPr lang="en-US" sz="1100" dirty="0"/>
              <a:t>Sources: </a:t>
            </a:r>
            <a:r>
              <a:rPr lang="en-US" sz="1100" dirty="0" smtClean="0"/>
              <a:t>A.M</a:t>
            </a:r>
            <a:r>
              <a:rPr lang="en-US" sz="1100" dirty="0"/>
              <a:t>. </a:t>
            </a:r>
            <a:r>
              <a:rPr lang="en-US" sz="1100" dirty="0" smtClean="0"/>
              <a:t>Best, ISO, Barclays Research (estimates).  </a:t>
            </a:r>
            <a:endParaRPr lang="en-US" sz="1100" dirty="0"/>
          </a:p>
        </p:txBody>
      </p:sp>
    </p:spTree>
    <p:extLst>
      <p:ext uri="{BB962C8B-B14F-4D97-AF65-F5344CB8AC3E}">
        <p14:creationId xmlns:p14="http://schemas.microsoft.com/office/powerpoint/2010/main" val="3370861271"/>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110"/>
          <p:cNvSpPr>
            <a:spLocks noGrp="1" noChangeArrowheads="1"/>
          </p:cNvSpPr>
          <p:nvPr>
            <p:ph type="sldNum" sz="quarter" idx="12"/>
          </p:nvPr>
        </p:nvSpPr>
        <p:spPr>
          <a:noFill/>
        </p:spPr>
        <p:txBody>
          <a:bodyPr/>
          <a:lstStyle/>
          <a:p>
            <a:fld id="{80719BC2-8F7A-416A-8CB5-51CF8E1044CF}" type="slidenum">
              <a:rPr lang="en-US" smtClean="0">
                <a:solidFill>
                  <a:srgbClr val="000000"/>
                </a:solidFill>
              </a:rPr>
              <a:pPr/>
              <a:t>12</a:t>
            </a:fld>
            <a:endParaRPr lang="en-US" smtClean="0">
              <a:solidFill>
                <a:srgbClr val="000000"/>
              </a:solidFill>
            </a:endParaRPr>
          </a:p>
        </p:txBody>
      </p:sp>
      <p:sp>
        <p:nvSpPr>
          <p:cNvPr id="9220"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Average Premiums For Home Insurance</a:t>
            </a:r>
            <a:br>
              <a:rPr lang="en-US" dirty="0" smtClean="0"/>
            </a:br>
            <a:r>
              <a:rPr lang="en-US" dirty="0" smtClean="0"/>
              <a:t>By State, 2011* (1)</a:t>
            </a:r>
          </a:p>
        </p:txBody>
      </p:sp>
      <p:graphicFrame>
        <p:nvGraphicFramePr>
          <p:cNvPr id="9218" name="Object 3"/>
          <p:cNvGraphicFramePr>
            <a:graphicFrameLocks noGrp="1" noChangeAspect="1"/>
          </p:cNvGraphicFramePr>
          <p:nvPr>
            <p:ph idx="4294967295"/>
            <p:extLst>
              <p:ext uri="{D42A27DB-BD31-4B8C-83A1-F6EECF244321}">
                <p14:modId xmlns:p14="http://schemas.microsoft.com/office/powerpoint/2010/main" val="1823766848"/>
              </p:ext>
            </p:extLst>
          </p:nvPr>
        </p:nvGraphicFramePr>
        <p:xfrm>
          <a:off x="0" y="1617477"/>
          <a:ext cx="9144000" cy="4719637"/>
        </p:xfrm>
        <a:graphic>
          <a:graphicData uri="http://schemas.openxmlformats.org/presentationml/2006/ole">
            <mc:AlternateContent xmlns:mc="http://schemas.openxmlformats.org/markup-compatibility/2006">
              <mc:Choice xmlns:v="urn:schemas-microsoft-com:vml" Requires="v">
                <p:oleObj spid="_x0000_s1532010" name="Chart" r:id="rId4" imgW="8820049" imgH="4552851" progId="MSGraph.Chart.8">
                  <p:embed followColorScheme="full"/>
                </p:oleObj>
              </mc:Choice>
              <mc:Fallback>
                <p:oleObj name="Chart" r:id="rId4" imgW="8820049" imgH="4552851" progId="MSGraph.Chart.8">
                  <p:embed followColorScheme="full"/>
                  <p:pic>
                    <p:nvPicPr>
                      <p:cNvPr id="0" name="Object 3"/>
                      <p:cNvPicPr>
                        <a:picLocks noChangeAspect="1" noChangeArrowheads="1"/>
                      </p:cNvPicPr>
                      <p:nvPr/>
                    </p:nvPicPr>
                    <p:blipFill>
                      <a:blip r:embed="rId5"/>
                      <a:srcRect/>
                      <a:stretch>
                        <a:fillRect/>
                      </a:stretch>
                    </p:blipFill>
                    <p:spPr bwMode="auto">
                      <a:xfrm>
                        <a:off x="0" y="1617477"/>
                        <a:ext cx="9144000" cy="471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1" name="Text Box 4"/>
          <p:cNvSpPr txBox="1">
            <a:spLocks noChangeArrowheads="1"/>
          </p:cNvSpPr>
          <p:nvPr/>
        </p:nvSpPr>
        <p:spPr bwMode="auto">
          <a:xfrm>
            <a:off x="0" y="5822162"/>
            <a:ext cx="9017000" cy="1113254"/>
          </a:xfrm>
          <a:prstGeom prst="rect">
            <a:avLst/>
          </a:prstGeom>
          <a:noFill/>
          <a:ln w="9525">
            <a:noFill/>
            <a:miter lim="800000"/>
            <a:headEnd/>
            <a:tailEnd/>
          </a:ln>
        </p:spPr>
        <p:txBody>
          <a:bodyPr lIns="92075" tIns="46038" rIns="92075" bIns="46038">
            <a:spAutoFit/>
          </a:bodyPr>
          <a:lstStyle/>
          <a:p>
            <a:pPr marL="171450" indent="-171450" eaLnBrk="0" hangingPunct="0">
              <a:lnSpc>
                <a:spcPct val="70000"/>
              </a:lnSpc>
              <a:spcBef>
                <a:spcPct val="50000"/>
              </a:spcBef>
              <a:buClr>
                <a:srgbClr val="FF3300"/>
              </a:buClr>
              <a:buFont typeface="Arial" panose="020B0604020202020204" pitchFamily="34" charset="0"/>
              <a:buChar char="•"/>
            </a:pPr>
            <a:r>
              <a:rPr lang="en-US" sz="900" dirty="0" smtClean="0">
                <a:solidFill>
                  <a:srgbClr val="000000"/>
                </a:solidFill>
              </a:rPr>
              <a:t>Latest available</a:t>
            </a:r>
          </a:p>
          <a:p>
            <a:pPr marL="171450" indent="-171450" eaLnBrk="0" hangingPunct="0">
              <a:lnSpc>
                <a:spcPct val="70000"/>
              </a:lnSpc>
              <a:spcBef>
                <a:spcPct val="50000"/>
              </a:spcBef>
              <a:buClr>
                <a:srgbClr val="FF3300"/>
              </a:buClr>
              <a:buFont typeface="Arial" panose="020B0604020202020204" pitchFamily="34" charset="0"/>
              <a:buChar char="•"/>
            </a:pPr>
            <a:r>
              <a:rPr lang="en-US" sz="900" dirty="0" smtClean="0">
                <a:solidFill>
                  <a:srgbClr val="000000"/>
                </a:solidFill>
              </a:rPr>
              <a:t>(1</a:t>
            </a:r>
            <a:r>
              <a:rPr lang="en-US" sz="900" dirty="0">
                <a:solidFill>
                  <a:srgbClr val="000000"/>
                </a:solidFill>
              </a:rPr>
              <a:t>) Based on the HO-3 homeowner package policy for owner-occupied dwellings, 1 to 4 family units. Provides “all risks” coverage (except those specifically excluded in the policy) on buildings and broad named-peril coverage on personal property, and is the most common package written.</a:t>
            </a:r>
          </a:p>
          <a:p>
            <a:pPr eaLnBrk="0" hangingPunct="0">
              <a:lnSpc>
                <a:spcPct val="70000"/>
              </a:lnSpc>
              <a:spcBef>
                <a:spcPct val="50000"/>
              </a:spcBef>
              <a:buClr>
                <a:srgbClr val="FF3300"/>
              </a:buClr>
            </a:pPr>
            <a:r>
              <a:rPr lang="en-US" sz="900" dirty="0">
                <a:solidFill>
                  <a:srgbClr val="000000"/>
                </a:solidFill>
              </a:rPr>
              <a:t>Note: Average premium=Premiums/exposure per house years. A house year is equal to 365 days insured coverage for a single dwelling. </a:t>
            </a:r>
            <a:br>
              <a:rPr lang="en-US" sz="900" dirty="0">
                <a:solidFill>
                  <a:srgbClr val="000000"/>
                </a:solidFill>
              </a:rPr>
            </a:br>
            <a:r>
              <a:rPr lang="en-US" sz="900" dirty="0">
                <a:solidFill>
                  <a:srgbClr val="000000"/>
                </a:solidFill>
              </a:rPr>
              <a:t/>
            </a:r>
            <a:br>
              <a:rPr lang="en-US" sz="900" dirty="0">
                <a:solidFill>
                  <a:srgbClr val="000000"/>
                </a:solidFill>
              </a:rPr>
            </a:br>
            <a:r>
              <a:rPr lang="en-US" sz="900" dirty="0">
                <a:solidFill>
                  <a:srgbClr val="000000"/>
                </a:solidFill>
              </a:rPr>
              <a:t>Source: © </a:t>
            </a:r>
            <a:r>
              <a:rPr lang="en-US" sz="900" dirty="0" smtClean="0">
                <a:solidFill>
                  <a:srgbClr val="000000"/>
                </a:solidFill>
              </a:rPr>
              <a:t>2013 </a:t>
            </a:r>
            <a:r>
              <a:rPr lang="en-US" sz="900" dirty="0">
                <a:solidFill>
                  <a:srgbClr val="000000"/>
                </a:solidFill>
              </a:rPr>
              <a:t>National Association of Insurance Commissioners (NAIC). Reprinted with permission. Further reprint or distribution strictly prohibited without written permission of NAIC.</a:t>
            </a:r>
          </a:p>
          <a:p>
            <a:pPr eaLnBrk="0" hangingPunct="0">
              <a:lnSpc>
                <a:spcPct val="70000"/>
              </a:lnSpc>
              <a:spcBef>
                <a:spcPct val="50000"/>
              </a:spcBef>
              <a:buClr>
                <a:srgbClr val="FF3300"/>
              </a:buClr>
            </a:pPr>
            <a:r>
              <a:rPr lang="en-US" sz="1100" dirty="0">
                <a:solidFill>
                  <a:srgbClr val="000000"/>
                </a:solidFill>
              </a:rPr>
              <a:t>		</a:t>
            </a:r>
          </a:p>
        </p:txBody>
      </p:sp>
      <p:sp>
        <p:nvSpPr>
          <p:cNvPr id="6"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dirty="0" smtClean="0">
                <a:solidFill>
                  <a:srgbClr val="225A7A"/>
                </a:solidFill>
              </a:rPr>
              <a:t>Bottom </a:t>
            </a:r>
            <a:r>
              <a:rPr lang="en-US" sz="2400" b="1" dirty="0">
                <a:solidFill>
                  <a:srgbClr val="225A7A"/>
                </a:solidFill>
              </a:rPr>
              <a:t>25 States</a:t>
            </a:r>
          </a:p>
        </p:txBody>
      </p:sp>
    </p:spTree>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200959" y="-67329"/>
            <a:ext cx="7720013" cy="1143001"/>
          </a:xfrm>
        </p:spPr>
        <p:txBody>
          <a:bodyPr/>
          <a:lstStyle/>
          <a:p>
            <a:r>
              <a:rPr lang="en-US" dirty="0" smtClean="0"/>
              <a:t>P/C Estimated Loss Reserve Deficiency/ (Redundancy), Excl. Statutory Discount</a:t>
            </a:r>
          </a:p>
        </p:txBody>
      </p:sp>
      <p:graphicFrame>
        <p:nvGraphicFramePr>
          <p:cNvPr id="5888003" name="Group 3"/>
          <p:cNvGraphicFramePr>
            <a:graphicFrameLocks noGrp="1"/>
          </p:cNvGraphicFramePr>
          <p:nvPr>
            <p:ph idx="1"/>
            <p:extLst>
              <p:ext uri="{D42A27DB-BD31-4B8C-83A1-F6EECF244321}">
                <p14:modId xmlns:p14="http://schemas.microsoft.com/office/powerpoint/2010/main" val="3067758615"/>
              </p:ext>
            </p:extLst>
          </p:nvPr>
        </p:nvGraphicFramePr>
        <p:xfrm>
          <a:off x="2141998" y="1186516"/>
          <a:ext cx="4944596" cy="5246672"/>
        </p:xfrm>
        <a:graphic>
          <a:graphicData uri="http://schemas.openxmlformats.org/drawingml/2006/table">
            <a:tbl>
              <a:tblPr/>
              <a:tblGrid>
                <a:gridCol w="3398184"/>
                <a:gridCol w="1546412"/>
              </a:tblGrid>
              <a:tr h="652463">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800" b="1" i="0" u="none" strike="noStrike" cap="none" normalizeH="0" baseline="0" dirty="0" smtClean="0">
                          <a:ln>
                            <a:noFill/>
                          </a:ln>
                          <a:solidFill>
                            <a:schemeClr val="bg1"/>
                          </a:solidFill>
                          <a:effectLst/>
                          <a:latin typeface="Arial" pitchFamily="34" charset="0"/>
                          <a:cs typeface="Arial" pitchFamily="34" charset="0"/>
                        </a:rPr>
                        <a:t>Line of Business</a:t>
                      </a:r>
                    </a:p>
                  </a:txBody>
                  <a:tcPr marL="92075" marR="92075" marT="46038" marB="46038"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B7299"/>
                    </a:solid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1" i="0" u="none" strike="noStrike" cap="none" normalizeH="0" baseline="0" dirty="0" smtClean="0">
                          <a:ln>
                            <a:noFill/>
                          </a:ln>
                          <a:solidFill>
                            <a:schemeClr val="bg1"/>
                          </a:solidFill>
                          <a:effectLst/>
                          <a:latin typeface="Arial" pitchFamily="34" charset="0"/>
                          <a:cs typeface="Arial" pitchFamily="34" charset="0"/>
                        </a:rPr>
                        <a:t>2012</a:t>
                      </a:r>
                    </a:p>
                  </a:txBody>
                  <a:tcPr marL="92075" marR="92075" marT="46038" marB="4603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B7299"/>
                    </a:solidFill>
                  </a:tcPr>
                </a:tc>
              </a:tr>
              <a:tr h="366338">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Personal Auto Liability</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-$3.9B</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r>
              <a:tr h="336119">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Homeowners</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-$0.4</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r>
              <a:tr h="359688">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Other </a:t>
                      </a:r>
                      <a:r>
                        <a:rPr kumimoji="0" lang="en-US" sz="2000" b="0" i="0" u="none" strike="noStrike" cap="none" normalizeH="0" baseline="0" dirty="0" err="1" smtClean="0">
                          <a:ln>
                            <a:noFill/>
                          </a:ln>
                          <a:solidFill>
                            <a:schemeClr val="tx1"/>
                          </a:solidFill>
                          <a:effectLst/>
                          <a:latin typeface="Arial" pitchFamily="34" charset="0"/>
                          <a:cs typeface="Arial" pitchFamily="34" charset="0"/>
                        </a:rPr>
                        <a:t>Liab</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1800" b="0" i="0" u="none" strike="noStrike" cap="none" normalizeH="0" baseline="0" dirty="0" smtClean="0">
                          <a:ln>
                            <a:noFill/>
                          </a:ln>
                          <a:solidFill>
                            <a:schemeClr val="tx1"/>
                          </a:solidFill>
                          <a:effectLst/>
                          <a:latin typeface="Arial" pitchFamily="34" charset="0"/>
                          <a:cs typeface="Arial" pitchFamily="34" charset="0"/>
                        </a:rPr>
                        <a:t>(incl. Prod </a:t>
                      </a:r>
                      <a:r>
                        <a:rPr kumimoji="0" lang="en-US" sz="1800" b="0" i="0" u="none" strike="noStrike" cap="none" normalizeH="0" baseline="0" dirty="0" err="1" smtClean="0">
                          <a:ln>
                            <a:noFill/>
                          </a:ln>
                          <a:solidFill>
                            <a:schemeClr val="tx1"/>
                          </a:solidFill>
                          <a:effectLst/>
                          <a:latin typeface="Arial" pitchFamily="34" charset="0"/>
                          <a:cs typeface="Arial" pitchFamily="34" charset="0"/>
                        </a:rPr>
                        <a:t>Liab</a:t>
                      </a:r>
                      <a:r>
                        <a:rPr kumimoji="0" lang="en-US" sz="1800" b="0" i="0" u="none" strike="noStrike" cap="none" normalizeH="0" baseline="0" dirty="0" smtClean="0">
                          <a:ln>
                            <a:noFill/>
                          </a:ln>
                          <a:solidFill>
                            <a:schemeClr val="tx1"/>
                          </a:solidFill>
                          <a:effectLst/>
                          <a:latin typeface="Arial" pitchFamily="34" charset="0"/>
                          <a:cs typeface="Arial" pitchFamily="34" charset="0"/>
                        </a:rPr>
                        <a: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$7.5</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6362">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Workers Compensation</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$11.1</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9931">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Commercial Multi Peril</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$1.9</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3071">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Commercial Auto Liability</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$0.7</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3192">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Medical Malpractice</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-$3.5</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6518">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Reinsurance—</a:t>
                      </a:r>
                      <a:r>
                        <a:rPr kumimoji="0" lang="en-US" sz="1100" b="0" i="0" u="none" strike="noStrike" cap="none" normalizeH="0" baseline="0" dirty="0" err="1" smtClean="0">
                          <a:ln>
                            <a:noFill/>
                          </a:ln>
                          <a:solidFill>
                            <a:schemeClr val="tx1"/>
                          </a:solidFill>
                          <a:effectLst/>
                          <a:latin typeface="Arial" pitchFamily="34" charset="0"/>
                          <a:cs typeface="Arial" pitchFamily="34" charset="0"/>
                        </a:rPr>
                        <a:t>Nonprop</a:t>
                      </a:r>
                      <a:r>
                        <a:rPr kumimoji="0" lang="en-US" sz="1100" b="0" i="0" u="none" strike="noStrike" cap="none" normalizeH="0" baseline="0" dirty="0" smtClean="0">
                          <a:ln>
                            <a:noFill/>
                          </a:ln>
                          <a:solidFill>
                            <a:schemeClr val="tx1"/>
                          </a:solidFill>
                          <a:effectLst/>
                          <a:latin typeface="Arial" pitchFamily="34" charset="0"/>
                          <a:cs typeface="Arial" pitchFamily="34" charset="0"/>
                        </a:rPr>
                        <a:t> Assumed</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$1.0</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9623">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All Other Lines*</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-$4.6</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9745">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2000" b="1" i="0" u="none" strike="noStrike" cap="none" normalizeH="0" baseline="0" dirty="0" smtClean="0">
                          <a:ln>
                            <a:noFill/>
                          </a:ln>
                          <a:solidFill>
                            <a:schemeClr val="tx1"/>
                          </a:solidFill>
                          <a:effectLst/>
                          <a:latin typeface="Arial" pitchFamily="34" charset="0"/>
                          <a:cs typeface="Arial" pitchFamily="34" charset="0"/>
                        </a:rPr>
                        <a:t>Total Core Reserves</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000" b="1" i="0" u="none" strike="noStrike" cap="none" normalizeH="0" baseline="0" dirty="0" smtClean="0">
                          <a:ln>
                            <a:noFill/>
                          </a:ln>
                          <a:solidFill>
                            <a:schemeClr val="tx1"/>
                          </a:solidFill>
                          <a:effectLst/>
                          <a:latin typeface="Arial" pitchFamily="34" charset="0"/>
                          <a:cs typeface="Arial" pitchFamily="34" charset="0"/>
                        </a:rPr>
                        <a:t>$9.8</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9745">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Asbestos &amp; Environmental</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$11.2</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000" b="1" i="0" u="none" strike="noStrike" cap="none" normalizeH="0" baseline="0" dirty="0" smtClean="0">
                          <a:ln>
                            <a:noFill/>
                          </a:ln>
                          <a:solidFill>
                            <a:schemeClr val="tx1"/>
                          </a:solidFill>
                          <a:effectLst/>
                          <a:latin typeface="Arial" pitchFamily="34" charset="0"/>
                          <a:cs typeface="Arial" pitchFamily="34" charset="0"/>
                        </a:rPr>
                        <a:t>Total P/C Industry</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000" b="1" i="0" u="none" strike="noStrike" cap="none" normalizeH="0" baseline="0" dirty="0" smtClean="0">
                          <a:ln>
                            <a:noFill/>
                          </a:ln>
                          <a:solidFill>
                            <a:schemeClr val="tx1"/>
                          </a:solidFill>
                          <a:effectLst/>
                          <a:latin typeface="Arial" pitchFamily="34" charset="0"/>
                          <a:cs typeface="Arial" pitchFamily="34" charset="0"/>
                        </a:rPr>
                        <a:t>$21.0B</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42407" name="Text Box 55"/>
          <p:cNvSpPr txBox="1">
            <a:spLocks noChangeArrowheads="1"/>
          </p:cNvSpPr>
          <p:nvPr/>
        </p:nvSpPr>
        <p:spPr bwMode="auto">
          <a:xfrm>
            <a:off x="12700" y="6297613"/>
            <a:ext cx="8915400" cy="677751"/>
          </a:xfrm>
          <a:prstGeom prst="rect">
            <a:avLst/>
          </a:prstGeom>
          <a:noFill/>
          <a:ln w="9525">
            <a:noFill/>
            <a:miter lim="800000"/>
            <a:headEnd/>
            <a:tailEnd/>
          </a:ln>
        </p:spPr>
        <p:txBody>
          <a:bodyPr lIns="92075" tIns="46038" rIns="92075" bIns="46038">
            <a:spAutoFit/>
          </a:bodyPr>
          <a:lstStyle/>
          <a:p>
            <a:endParaRPr lang="en-US" sz="1400" dirty="0"/>
          </a:p>
          <a:p>
            <a:r>
              <a:rPr lang="en-US" sz="1200" dirty="0"/>
              <a:t>Source: </a:t>
            </a:r>
            <a:r>
              <a:rPr lang="en-US" sz="1200" dirty="0" smtClean="0"/>
              <a:t>A.M. Best, </a:t>
            </a:r>
            <a:r>
              <a:rPr lang="en-US" sz="1200" i="1" dirty="0" smtClean="0"/>
              <a:t>P/C Review/Preview 2014; </a:t>
            </a:r>
            <a:r>
              <a:rPr lang="en-US" sz="1200" dirty="0" smtClean="0"/>
              <a:t>Insurance Information Institute.   *Excluding mortgage and financial guaranty segments.</a:t>
            </a:r>
            <a:endParaRPr lang="en-US" sz="900" b="1" dirty="0"/>
          </a:p>
        </p:txBody>
      </p:sp>
      <p:sp>
        <p:nvSpPr>
          <p:cNvPr id="5" name="Date Placeholder 4"/>
          <p:cNvSpPr>
            <a:spLocks noGrp="1"/>
          </p:cNvSpPr>
          <p:nvPr>
            <p:ph type="dt" sz="half" idx="10"/>
          </p:nvPr>
        </p:nvSpPr>
        <p:spPr/>
        <p:txBody>
          <a:bodyPr/>
          <a:lstStyle/>
          <a:p>
            <a:pPr>
              <a:defRPr/>
            </a:pPr>
            <a:r>
              <a:rPr lang="en-US" smtClean="0"/>
              <a:t>12/01/09 - 9pm</a:t>
            </a:r>
            <a:endParaRPr lang="en-US"/>
          </a:p>
        </p:txBody>
      </p:sp>
      <p:sp>
        <p:nvSpPr>
          <p:cNvPr id="6" name="Slide Number Placeholder 5"/>
          <p:cNvSpPr>
            <a:spLocks noGrp="1"/>
          </p:cNvSpPr>
          <p:nvPr>
            <p:ph type="sldNum" sz="quarter" idx="12"/>
          </p:nvPr>
        </p:nvSpPr>
        <p:spPr/>
        <p:txBody>
          <a:bodyPr/>
          <a:lstStyle/>
          <a:p>
            <a:pPr>
              <a:defRPr/>
            </a:pPr>
            <a:fld id="{8F1D8FF3-5AB6-4EC6-BDC2-E6058C96F901}" type="slidenum">
              <a:rPr lang="en-US" smtClean="0"/>
              <a:pPr>
                <a:defRPr/>
              </a:pPr>
              <a:t>120</a:t>
            </a:fld>
            <a:endParaRPr lang="en-US"/>
          </a:p>
        </p:txBody>
      </p:sp>
    </p:spTree>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81025" y="2260600"/>
            <a:ext cx="7981950" cy="1485900"/>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SURPLUS/CAPITAL/CAPACITY</a:t>
            </a:r>
          </a:p>
        </p:txBody>
      </p:sp>
      <p:sp>
        <p:nvSpPr>
          <p:cNvPr id="13209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210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B2701F8-62E7-47D2-B0A1-8E4DCCE89FD3}" type="slidenum">
              <a:rPr lang="en-US" sz="900">
                <a:solidFill>
                  <a:schemeClr val="bg1"/>
                </a:solidFill>
              </a:rPr>
              <a:pPr algn="r" eaLnBrk="0" hangingPunct="0">
                <a:lnSpc>
                  <a:spcPct val="85000"/>
                </a:lnSpc>
                <a:spcBef>
                  <a:spcPct val="20000"/>
                </a:spcBef>
              </a:pPr>
              <a:t>121</a:t>
            </a:fld>
            <a:endParaRPr lang="en-US" sz="900">
              <a:solidFill>
                <a:schemeClr val="bg1"/>
              </a:solidFill>
            </a:endParaRPr>
          </a:p>
        </p:txBody>
      </p:sp>
      <p:pic>
        <p:nvPicPr>
          <p:cNvPr id="132101"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8598" name="Rectangle 6"/>
          <p:cNvSpPr>
            <a:spLocks noChangeArrowheads="1"/>
          </p:cNvSpPr>
          <p:nvPr/>
        </p:nvSpPr>
        <p:spPr bwMode="auto">
          <a:xfrm>
            <a:off x="1371600" y="4216400"/>
            <a:ext cx="6784258" cy="1089529"/>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2013 Recorded Yet Another Record High</a:t>
            </a:r>
            <a:endParaRPr lang="en-US" sz="36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121</a:t>
            </a:fld>
            <a:endParaRPr lang="en-US"/>
          </a:p>
        </p:txBody>
      </p:sp>
    </p:spTree>
    <p:extLst>
      <p:ext uri="{BB962C8B-B14F-4D97-AF65-F5344CB8AC3E}">
        <p14:creationId xmlns:p14="http://schemas.microsoft.com/office/powerpoint/2010/main" val="328747112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8598"/>
                                        </p:tgtEl>
                                        <p:attrNameLst>
                                          <p:attrName>style.visibility</p:attrName>
                                        </p:attrNameLst>
                                      </p:cBhvr>
                                      <p:to>
                                        <p:strVal val="visible"/>
                                      </p:to>
                                    </p:set>
                                    <p:animEffect transition="in" filter="barn(outVertical)">
                                      <p:cBhvr>
                                        <p:cTn id="10" dur="1000"/>
                                        <p:tgtEl>
                                          <p:spTgt spid="215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2158598"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471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471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61E0CFD-BE9A-4019-957A-DD05277E56E1}"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122</a:t>
            </a:fld>
            <a:endParaRPr lang="en-US" sz="900">
              <a:solidFill>
                <a:srgbClr val="000000"/>
              </a:solidFill>
              <a:latin typeface="Arial" charset="0"/>
              <a:cs typeface="Arial" charset="0"/>
            </a:endParaRPr>
          </a:p>
        </p:txBody>
      </p:sp>
      <p:sp>
        <p:nvSpPr>
          <p:cNvPr id="47110" name="Rectangle 2"/>
          <p:cNvSpPr>
            <a:spLocks noGrp="1" noChangeArrowheads="1"/>
          </p:cNvSpPr>
          <p:nvPr>
            <p:ph type="title" idx="4294967295"/>
          </p:nvPr>
        </p:nvSpPr>
        <p:spPr>
          <a:xfrm>
            <a:off x="398525" y="130245"/>
            <a:ext cx="4312623" cy="860425"/>
          </a:xfrm>
        </p:spPr>
        <p:txBody>
          <a:bodyPr/>
          <a:lstStyle/>
          <a:p>
            <a:r>
              <a:rPr lang="en-US" dirty="0" smtClean="0"/>
              <a:t>Policyholder Surplus, </a:t>
            </a:r>
            <a:br>
              <a:rPr lang="en-US" dirty="0" smtClean="0"/>
            </a:br>
            <a:r>
              <a:rPr lang="en-US" dirty="0" smtClean="0"/>
              <a:t>2006:Q4–2013:Q3</a:t>
            </a:r>
          </a:p>
        </p:txBody>
      </p:sp>
      <p:sp>
        <p:nvSpPr>
          <p:cNvPr id="47111" name="Rectangle 4"/>
          <p:cNvSpPr>
            <a:spLocks noChangeArrowheads="1"/>
          </p:cNvSpPr>
          <p:nvPr/>
        </p:nvSpPr>
        <p:spPr bwMode="auto">
          <a:xfrm>
            <a:off x="-171450" y="6584950"/>
            <a:ext cx="2057400" cy="2825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a:solidFill>
                  <a:srgbClr val="000000"/>
                </a:solidFill>
                <a:latin typeface="Arial" charset="0"/>
                <a:cs typeface="Arial" charset="0"/>
              </a:rPr>
              <a:t>Sources: ISO, A.M .Best.</a:t>
            </a:r>
          </a:p>
        </p:txBody>
      </p:sp>
      <p:sp>
        <p:nvSpPr>
          <p:cNvPr id="47112" name="PPTShape_0"/>
          <p:cNvSpPr>
            <a:spLocks noChangeArrowheads="1"/>
          </p:cNvSpPr>
          <p:nvPr/>
        </p:nvSpPr>
        <p:spPr bwMode="black">
          <a:xfrm>
            <a:off x="169550" y="1123259"/>
            <a:ext cx="8221663"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 Billions)</a:t>
            </a:r>
          </a:p>
        </p:txBody>
      </p:sp>
      <p:graphicFrame>
        <p:nvGraphicFramePr>
          <p:cNvPr id="47106" name="Object 3"/>
          <p:cNvGraphicFramePr>
            <a:graphicFrameLocks/>
          </p:cNvGraphicFramePr>
          <p:nvPr/>
        </p:nvGraphicFramePr>
        <p:xfrm>
          <a:off x="228600" y="1299781"/>
          <a:ext cx="8736496" cy="3362325"/>
        </p:xfrm>
        <a:graphic>
          <a:graphicData uri="http://schemas.openxmlformats.org/presentationml/2006/ole">
            <mc:AlternateContent xmlns:mc="http://schemas.openxmlformats.org/markup-compatibility/2006">
              <mc:Choice xmlns:v="urn:schemas-microsoft-com:vml" Requires="v">
                <p:oleObj spid="_x0000_s3131420" name="Chart" r:id="rId5" imgW="8772576" imgH="3305147" progId="MSGraph.Chart.8">
                  <p:embed followColorScheme="full"/>
                </p:oleObj>
              </mc:Choice>
              <mc:Fallback>
                <p:oleObj name="Chart" r:id="rId5" imgW="8772576" imgH="3305147" progId="MSGraph.Chart.8">
                  <p:embed followColorScheme="full"/>
                  <p:pic>
                    <p:nvPicPr>
                      <p:cNvPr id="0" name=""/>
                      <p:cNvPicPr>
                        <a:picLocks noChangeArrowheads="1"/>
                      </p:cNvPicPr>
                      <p:nvPr/>
                    </p:nvPicPr>
                    <p:blipFill>
                      <a:blip r:embed="rId6"/>
                      <a:srcRect/>
                      <a:stretch>
                        <a:fillRect/>
                      </a:stretch>
                    </p:blipFill>
                    <p:spPr bwMode="auto">
                      <a:xfrm>
                        <a:off x="228600" y="1299781"/>
                        <a:ext cx="8736496"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00776" name="AutoShape 8"/>
          <p:cNvSpPr>
            <a:spLocks noChangeArrowheads="1"/>
          </p:cNvSpPr>
          <p:nvPr/>
        </p:nvSpPr>
        <p:spPr bwMode="blackWhite">
          <a:xfrm>
            <a:off x="1901402" y="1314194"/>
            <a:ext cx="1696563" cy="568325"/>
          </a:xfrm>
          <a:prstGeom prst="wedgeRectCallout">
            <a:avLst>
              <a:gd name="adj1" fmla="val -47891"/>
              <a:gd name="adj2" fmla="val 1966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2007:Q3</a:t>
            </a:r>
            <a:r>
              <a:rPr lang="en-US" sz="1600" b="1" dirty="0">
                <a:solidFill>
                  <a:srgbClr val="FFFFFF"/>
                </a:solidFill>
                <a:latin typeface="Arial" charset="0"/>
                <a:cs typeface="Arial" charset="0"/>
              </a:rPr>
              <a:t/>
            </a:r>
            <a:br>
              <a:rPr lang="en-US" sz="1600" b="1" dirty="0">
                <a:solidFill>
                  <a:srgbClr val="FFFFFF"/>
                </a:solidFill>
                <a:latin typeface="Arial" charset="0"/>
                <a:cs typeface="Arial" charset="0"/>
              </a:rPr>
            </a:br>
            <a:r>
              <a:rPr lang="en-US" sz="1600" b="1" dirty="0" smtClean="0">
                <a:solidFill>
                  <a:srgbClr val="FFFFFF"/>
                </a:solidFill>
                <a:latin typeface="Arial" charset="0"/>
                <a:cs typeface="Arial" charset="0"/>
              </a:rPr>
              <a:t>Pre-Crisis Peak</a:t>
            </a:r>
            <a:endParaRPr lang="en-US" sz="1600" b="1" dirty="0">
              <a:solidFill>
                <a:srgbClr val="FFFFFF"/>
              </a:solidFill>
              <a:latin typeface="Arial" charset="0"/>
              <a:cs typeface="Arial" charset="0"/>
            </a:endParaRPr>
          </a:p>
        </p:txBody>
      </p:sp>
      <p:sp>
        <p:nvSpPr>
          <p:cNvPr id="47122" name="Text Box 5"/>
          <p:cNvSpPr txBox="1">
            <a:spLocks noChangeArrowheads="1"/>
          </p:cNvSpPr>
          <p:nvPr/>
        </p:nvSpPr>
        <p:spPr bwMode="auto">
          <a:xfrm>
            <a:off x="5799089" y="5440557"/>
            <a:ext cx="2660648" cy="844043"/>
          </a:xfrm>
          <a:prstGeom prst="rect">
            <a:avLst/>
          </a:prstGeom>
          <a:noFill/>
          <a:ln w="12700" algn="ctr">
            <a:noFill/>
            <a:miter lim="800000"/>
            <a:headEnd type="none" w="sm" len="sm"/>
            <a:tailEnd type="none" w="sm" len="sm"/>
          </a:ln>
        </p:spPr>
        <p:txBody>
          <a:bodyPr>
            <a:spAutoFit/>
          </a:bodyPr>
          <a:lstStyle/>
          <a:p>
            <a:pPr eaLnBrk="0" fontAlgn="base" hangingPunct="0">
              <a:lnSpc>
                <a:spcPct val="85000"/>
              </a:lnSpc>
              <a:spcBef>
                <a:spcPct val="25000"/>
              </a:spcBef>
              <a:spcAft>
                <a:spcPct val="0"/>
              </a:spcAft>
            </a:pPr>
            <a:endParaRPr lang="en-US" sz="1600" b="1" i="1" dirty="0">
              <a:solidFill>
                <a:srgbClr val="FF0000"/>
              </a:solidFill>
              <a:latin typeface="Arial" charset="0"/>
              <a:cs typeface="Arial" charset="0"/>
            </a:endParaRPr>
          </a:p>
          <a:p>
            <a:pPr eaLnBrk="0" fontAlgn="base" hangingPunct="0">
              <a:lnSpc>
                <a:spcPct val="85000"/>
              </a:lnSpc>
              <a:spcBef>
                <a:spcPct val="25000"/>
              </a:spcBef>
              <a:spcAft>
                <a:spcPct val="0"/>
              </a:spcAft>
            </a:pPr>
            <a:endParaRPr lang="en-US" sz="1600" b="1" dirty="0">
              <a:solidFill>
                <a:srgbClr val="000000"/>
              </a:solidFill>
              <a:latin typeface="Arial" charset="0"/>
              <a:cs typeface="Arial" charset="0"/>
            </a:endParaRPr>
          </a:p>
          <a:p>
            <a:pPr eaLnBrk="0" fontAlgn="base" hangingPunct="0">
              <a:lnSpc>
                <a:spcPct val="85000"/>
              </a:lnSpc>
              <a:spcBef>
                <a:spcPct val="25000"/>
              </a:spcBef>
              <a:spcAft>
                <a:spcPct val="0"/>
              </a:spcAft>
            </a:pPr>
            <a:endParaRPr lang="en-US" sz="1600" b="1" i="1" dirty="0">
              <a:solidFill>
                <a:srgbClr val="339966"/>
              </a:solidFill>
              <a:latin typeface="Arial" charset="0"/>
              <a:cs typeface="Arial" charset="0"/>
            </a:endParaRPr>
          </a:p>
        </p:txBody>
      </p:sp>
      <p:sp>
        <p:nvSpPr>
          <p:cNvPr id="16" name="PPTShape_1"/>
          <p:cNvSpPr>
            <a:spLocks noChangeArrowheads="1"/>
          </p:cNvSpPr>
          <p:nvPr/>
        </p:nvSpPr>
        <p:spPr bwMode="blackWhite">
          <a:xfrm>
            <a:off x="5772297" y="3458818"/>
            <a:ext cx="2568389" cy="556591"/>
          </a:xfrm>
          <a:prstGeom prst="wedgeRectCallout">
            <a:avLst>
              <a:gd name="adj1" fmla="val 62773"/>
              <a:gd name="adj2" fmla="val -145744"/>
            </a:avLst>
          </a:prstGeom>
          <a:solidFill>
            <a:srgbClr val="FFCC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000000"/>
                </a:solidFill>
                <a:latin typeface="Arial" charset="0"/>
                <a:cs typeface="Arial" charset="0"/>
              </a:rPr>
              <a:t>Surplus </a:t>
            </a:r>
            <a:r>
              <a:rPr lang="en-US" sz="1400" b="1" dirty="0" smtClean="0">
                <a:solidFill>
                  <a:srgbClr val="000000"/>
                </a:solidFill>
                <a:latin typeface="Arial" charset="0"/>
                <a:cs typeface="Arial" charset="0"/>
              </a:rPr>
              <a:t>as of 9/30/13 stood at a record high $624.4B</a:t>
            </a:r>
            <a:endParaRPr lang="en-US" sz="1400" b="1" dirty="0">
              <a:solidFill>
                <a:srgbClr val="000000"/>
              </a:solidFill>
              <a:latin typeface="Arial" charset="0"/>
              <a:cs typeface="Arial" charset="0"/>
            </a:endParaRPr>
          </a:p>
        </p:txBody>
      </p:sp>
      <p:sp>
        <p:nvSpPr>
          <p:cNvPr id="47116" name="Text Box 18"/>
          <p:cNvSpPr txBox="1">
            <a:spLocks noChangeArrowheads="1"/>
          </p:cNvSpPr>
          <p:nvPr/>
        </p:nvSpPr>
        <p:spPr bwMode="auto">
          <a:xfrm>
            <a:off x="191123" y="5439216"/>
            <a:ext cx="3112729" cy="1169551"/>
          </a:xfrm>
          <a:prstGeom prst="rect">
            <a:avLst/>
          </a:prstGeom>
          <a:noFill/>
          <a:ln w="9525">
            <a:noFill/>
            <a:miter lim="800000"/>
            <a:headEnd/>
            <a:tailEnd/>
          </a:ln>
        </p:spPr>
        <p:txBody>
          <a:bodyPr wrap="square">
            <a:spAutoFit/>
          </a:bodyPr>
          <a:lstStyle/>
          <a:p>
            <a:pPr fontAlgn="base">
              <a:spcBef>
                <a:spcPct val="50000"/>
              </a:spcBef>
              <a:spcAft>
                <a:spcPct val="0"/>
              </a:spcAft>
            </a:pPr>
            <a:r>
              <a:rPr lang="en-US" sz="1400" dirty="0" smtClean="0">
                <a:solidFill>
                  <a:srgbClr val="000000"/>
                </a:solidFill>
              </a:rPr>
              <a:t>2010:Q1 data i</a:t>
            </a:r>
            <a:r>
              <a:rPr lang="en-US" sz="1400" dirty="0" smtClean="0">
                <a:solidFill>
                  <a:srgbClr val="000000"/>
                </a:solidFill>
                <a:latin typeface="Arial" charset="0"/>
                <a:cs typeface="Arial" charset="0"/>
              </a:rPr>
              <a:t>ncludes </a:t>
            </a:r>
            <a:r>
              <a:rPr lang="en-US" sz="1400" dirty="0">
                <a:solidFill>
                  <a:srgbClr val="000000"/>
                </a:solidFill>
                <a:latin typeface="Arial" charset="0"/>
                <a:cs typeface="Arial" charset="0"/>
              </a:rPr>
              <a:t>$22.5B of paid-in capital from a holding company parent for one insurer’s investment in a non-insurance business </a:t>
            </a:r>
            <a:r>
              <a:rPr lang="en-US" sz="1400" dirty="0" smtClean="0">
                <a:solidFill>
                  <a:srgbClr val="000000"/>
                </a:solidFill>
              </a:rPr>
              <a:t>.</a:t>
            </a:r>
            <a:endParaRPr lang="en-US" sz="1400" dirty="0">
              <a:solidFill>
                <a:srgbClr val="000000"/>
              </a:solidFill>
              <a:latin typeface="Arial" charset="0"/>
              <a:cs typeface="Arial" charset="0"/>
            </a:endParaRPr>
          </a:p>
        </p:txBody>
      </p:sp>
      <p:sp>
        <p:nvSpPr>
          <p:cNvPr id="18" name="AutoShape 7"/>
          <p:cNvSpPr>
            <a:spLocks noChangeArrowheads="1"/>
          </p:cNvSpPr>
          <p:nvPr/>
        </p:nvSpPr>
        <p:spPr bwMode="blackWhite">
          <a:xfrm>
            <a:off x="198782" y="4790660"/>
            <a:ext cx="8686800" cy="655984"/>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a:solidFill>
                  <a:srgbClr val="FFFFFF"/>
                </a:solidFill>
                <a:latin typeface="Arial" charset="0"/>
                <a:cs typeface="Arial" charset="0"/>
              </a:rPr>
              <a:t>The </a:t>
            </a:r>
            <a:r>
              <a:rPr lang="en-US" sz="2000" b="1" dirty="0" smtClean="0">
                <a:solidFill>
                  <a:srgbClr val="FFFFFF"/>
                </a:solidFill>
                <a:latin typeface="Arial" charset="0"/>
                <a:cs typeface="Arial" charset="0"/>
              </a:rPr>
              <a:t>industry </a:t>
            </a:r>
            <a:r>
              <a:rPr lang="en-US" sz="2000" b="1" dirty="0">
                <a:solidFill>
                  <a:srgbClr val="FFFFFF"/>
                </a:solidFill>
                <a:latin typeface="Arial" charset="0"/>
                <a:cs typeface="Arial" charset="0"/>
              </a:rPr>
              <a:t>now has $1 of surplus for every $</a:t>
            </a:r>
            <a:r>
              <a:rPr lang="en-US" sz="2000" b="1" dirty="0" smtClean="0">
                <a:solidFill>
                  <a:srgbClr val="FFFFFF"/>
                </a:solidFill>
                <a:latin typeface="Arial" charset="0"/>
                <a:cs typeface="Arial" charset="0"/>
              </a:rPr>
              <a:t>0.78 </a:t>
            </a:r>
            <a:r>
              <a:rPr lang="en-US" sz="2000" b="1" dirty="0">
                <a:solidFill>
                  <a:srgbClr val="FFFFFF"/>
                </a:solidFill>
                <a:latin typeface="Arial" charset="0"/>
                <a:cs typeface="Arial" charset="0"/>
              </a:rPr>
              <a:t>of </a:t>
            </a:r>
            <a:r>
              <a:rPr lang="en-US" sz="2000" b="1" dirty="0" smtClean="0">
                <a:solidFill>
                  <a:srgbClr val="FFFFFF"/>
                </a:solidFill>
                <a:latin typeface="Arial" charset="0"/>
                <a:cs typeface="Arial" charset="0"/>
              </a:rPr>
              <a:t>NPW,</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close to the </a:t>
            </a:r>
            <a:r>
              <a:rPr lang="en-US" sz="2000" b="1" dirty="0">
                <a:solidFill>
                  <a:srgbClr val="FFFFFF"/>
                </a:solidFill>
                <a:latin typeface="Arial" charset="0"/>
                <a:cs typeface="Arial" charset="0"/>
              </a:rPr>
              <a:t>strongest claims-paying status in its history.</a:t>
            </a:r>
          </a:p>
        </p:txBody>
      </p:sp>
      <p:sp>
        <p:nvSpPr>
          <p:cNvPr id="19" name="PPTShape_2"/>
          <p:cNvSpPr>
            <a:spLocks noChangeArrowheads="1"/>
          </p:cNvSpPr>
          <p:nvPr/>
        </p:nvSpPr>
        <p:spPr bwMode="blackWhite">
          <a:xfrm>
            <a:off x="5386308" y="1092329"/>
            <a:ext cx="2563812" cy="568325"/>
          </a:xfrm>
          <a:prstGeom prst="wedgeRectCallout">
            <a:avLst>
              <a:gd name="adj1" fmla="val 8435"/>
              <a:gd name="adj2" fmla="val 20594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Drop due to near-record 2011 CAT losses</a:t>
            </a:r>
            <a:endParaRPr lang="en-US" sz="1600" b="1" dirty="0">
              <a:solidFill>
                <a:srgbClr val="FFFFFF"/>
              </a:solidFill>
              <a:latin typeface="Arial" charset="0"/>
              <a:cs typeface="Arial" charset="0"/>
            </a:endParaRPr>
          </a:p>
        </p:txBody>
      </p:sp>
      <p:sp>
        <p:nvSpPr>
          <p:cNvPr id="15" name="Rectangle 5"/>
          <p:cNvSpPr>
            <a:spLocks noChangeArrowheads="1"/>
          </p:cNvSpPr>
          <p:nvPr/>
        </p:nvSpPr>
        <p:spPr bwMode="blackWhite">
          <a:xfrm>
            <a:off x="3382297" y="5595730"/>
            <a:ext cx="5449819" cy="93062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latin typeface="Arial" charset="0"/>
                <a:cs typeface="Arial" charset="0"/>
              </a:rPr>
              <a:t>The P/C insurance </a:t>
            </a:r>
            <a:r>
              <a:rPr lang="en-US" sz="2000" b="1" dirty="0" smtClean="0">
                <a:solidFill>
                  <a:srgbClr val="FFFFFF"/>
                </a:solidFill>
              </a:rPr>
              <a:t>i</a:t>
            </a:r>
            <a:r>
              <a:rPr lang="en-US" sz="2000" b="1" dirty="0" smtClean="0">
                <a:solidFill>
                  <a:srgbClr val="FFFFFF"/>
                </a:solidFill>
                <a:latin typeface="Arial" charset="0"/>
                <a:cs typeface="Arial" charset="0"/>
              </a:rPr>
              <a:t>ndustry </a:t>
            </a:r>
            <a:r>
              <a:rPr lang="en-US" sz="2000" b="1" dirty="0" smtClean="0">
                <a:solidFill>
                  <a:srgbClr val="FFFFFF"/>
                </a:solidFill>
              </a:rPr>
              <a:t>e</a:t>
            </a:r>
            <a:r>
              <a:rPr lang="en-US" sz="2000" b="1" dirty="0" smtClean="0">
                <a:solidFill>
                  <a:srgbClr val="FFFFFF"/>
                </a:solidFill>
                <a:latin typeface="Arial" charset="0"/>
                <a:cs typeface="Arial" charset="0"/>
              </a:rPr>
              <a:t>ntered 2014</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in </a:t>
            </a:r>
            <a:r>
              <a:rPr lang="en-US" sz="2000" b="1" dirty="0" smtClean="0">
                <a:solidFill>
                  <a:srgbClr val="FFFFFF"/>
                </a:solidFill>
              </a:rPr>
              <a:t>v</a:t>
            </a:r>
            <a:r>
              <a:rPr lang="en-US" sz="2000" b="1" dirty="0" smtClean="0">
                <a:solidFill>
                  <a:srgbClr val="FFFFFF"/>
                </a:solidFill>
                <a:latin typeface="Arial" charset="0"/>
                <a:cs typeface="Arial" charset="0"/>
              </a:rPr>
              <a:t>ery </a:t>
            </a:r>
            <a:r>
              <a:rPr lang="en-US" sz="2000" b="1" dirty="0" smtClean="0">
                <a:solidFill>
                  <a:srgbClr val="FFFFFF"/>
                </a:solidFill>
              </a:rPr>
              <a:t>s</a:t>
            </a:r>
            <a:r>
              <a:rPr lang="en-US" sz="2000" b="1" dirty="0" smtClean="0">
                <a:solidFill>
                  <a:srgbClr val="FFFFFF"/>
                </a:solidFill>
                <a:latin typeface="Arial" charset="0"/>
                <a:cs typeface="Arial" charset="0"/>
              </a:rPr>
              <a:t>trong </a:t>
            </a:r>
            <a:r>
              <a:rPr lang="en-US" sz="2000" b="1" dirty="0" smtClean="0">
                <a:solidFill>
                  <a:srgbClr val="FFFFFF"/>
                </a:solidFill>
              </a:rPr>
              <a:t>f</a:t>
            </a:r>
            <a:r>
              <a:rPr lang="en-US" sz="2000" b="1" dirty="0" smtClean="0">
                <a:solidFill>
                  <a:srgbClr val="FFFFFF"/>
                </a:solidFill>
                <a:latin typeface="Arial" charset="0"/>
                <a:cs typeface="Arial" charset="0"/>
              </a:rPr>
              <a:t>inancial condition.</a:t>
            </a:r>
            <a:endParaRPr lang="en-US" sz="2000" b="1" dirty="0">
              <a:solidFill>
                <a:srgbClr val="FFFFFF"/>
              </a:solidFill>
              <a:latin typeface="Arial" charset="0"/>
              <a:cs typeface="Arial" charset="0"/>
            </a:endParaRPr>
          </a:p>
        </p:txBody>
      </p:sp>
    </p:spTree>
    <p:custDataLst>
      <p:tags r:id="rId2"/>
    </p:custDataLst>
    <p:extLst>
      <p:ext uri="{BB962C8B-B14F-4D97-AF65-F5344CB8AC3E}">
        <p14:creationId xmlns:p14="http://schemas.microsoft.com/office/powerpoint/2010/main" val="42914611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00776"/>
                                        </p:tgtEl>
                                        <p:attrNameLst>
                                          <p:attrName>style.visibility</p:attrName>
                                        </p:attrNameLst>
                                      </p:cBhvr>
                                      <p:to>
                                        <p:strVal val="visible"/>
                                      </p:to>
                                    </p:set>
                                    <p:animEffect transition="in" filter="wipe(left)">
                                      <p:cBhvr>
                                        <p:cTn id="7" dur="500"/>
                                        <p:tgtEl>
                                          <p:spTgt spid="720077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2" fill="hold" grpId="0" nodeType="afterEffect">
                                  <p:stCondLst>
                                    <p:cond delay="700"/>
                                  </p:stCondLst>
                                  <p:childTnLst>
                                    <p:set>
                                      <p:cBhvr>
                                        <p:cTn id="14" dur="1" fill="hold">
                                          <p:stCondLst>
                                            <p:cond delay="0"/>
                                          </p:stCondLst>
                                        </p:cTn>
                                        <p:tgtEl>
                                          <p:spTgt spid="18"/>
                                        </p:tgtEl>
                                        <p:attrNameLst>
                                          <p:attrName>style.visibility</p:attrName>
                                        </p:attrNameLst>
                                      </p:cBhvr>
                                      <p:to>
                                        <p:strVal val="visible"/>
                                      </p:to>
                                    </p:set>
                                    <p:animEffect transition="in" filter="wipe(right)">
                                      <p:cBhvr>
                                        <p:cTn id="15" dur="500"/>
                                        <p:tgtEl>
                                          <p:spTgt spid="18"/>
                                        </p:tgtEl>
                                      </p:cBhvr>
                                    </p:animEffect>
                                  </p:childTnLst>
                                </p:cTn>
                              </p:par>
                            </p:childTnLst>
                          </p:cTn>
                        </p:par>
                        <p:par>
                          <p:cTn id="16" fill="hold">
                            <p:stCondLst>
                              <p:cond delay="22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2700"/>
                            </p:stCondLst>
                            <p:childTnLst>
                              <p:par>
                                <p:cTn id="21" presetID="23" presetClass="entr" presetSubtype="16" fill="hold" grpId="0" nodeType="afterEffect">
                                  <p:stCondLst>
                                    <p:cond delay="100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6" grpId="0" animBg="1"/>
      <p:bldP spid="16" grpId="0" animBg="1"/>
      <p:bldP spid="18" grpId="0" animBg="1"/>
      <p:bldP spid="19" grpId="0" animBg="1"/>
      <p:bldP spid="15" grpId="0" animBg="1"/>
    </p:bldLst>
  </p:timing>
</p:sld>
</file>

<file path=ppt/slides/slide12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nvGraphicFramePr>
        <p:xfrm>
          <a:off x="138113" y="1498600"/>
          <a:ext cx="8655050" cy="4200525"/>
        </p:xfrm>
        <a:graphic>
          <a:graphicData uri="http://schemas.openxmlformats.org/presentationml/2006/ole">
            <mc:AlternateContent xmlns:mc="http://schemas.openxmlformats.org/markup-compatibility/2006">
              <mc:Choice xmlns:v="urn:schemas-microsoft-com:vml" Requires="v">
                <p:oleObj spid="_x0000_s3132444" name="Chart" r:id="rId4" imgW="8610735" imgH="4181349" progId="MSGraph.Chart.8">
                  <p:embed followColorScheme="full"/>
                </p:oleObj>
              </mc:Choice>
              <mc:Fallback>
                <p:oleObj name="Chart" r:id="rId4" imgW="8610735" imgH="4181349" progId="MSGraph.Chart.8">
                  <p:embed followColorScheme="full"/>
                  <p:pic>
                    <p:nvPicPr>
                      <p:cNvPr id="0" name=""/>
                      <p:cNvPicPr>
                        <a:picLocks noChangeAspect="1" noChangeArrowheads="1"/>
                      </p:cNvPicPr>
                      <p:nvPr/>
                    </p:nvPicPr>
                    <p:blipFill>
                      <a:blip r:embed="rId5"/>
                      <a:srcRect/>
                      <a:stretch>
                        <a:fillRect/>
                      </a:stretch>
                    </p:blipFill>
                    <p:spPr bwMode="gray">
                      <a:xfrm>
                        <a:off x="138113" y="1498600"/>
                        <a:ext cx="8655050" cy="420052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6083" name="Rectangle 3"/>
          <p:cNvSpPr>
            <a:spLocks noGrp="1" noChangeArrowheads="1"/>
          </p:cNvSpPr>
          <p:nvPr>
            <p:ph type="title" idx="4294967295"/>
          </p:nvPr>
        </p:nvSpPr>
        <p:spPr/>
        <p:txBody>
          <a:bodyPr/>
          <a:lstStyle/>
          <a:p>
            <a:r>
              <a:rPr lang="en-US" dirty="0" smtClean="0"/>
              <a:t>US Policyholder Surplus:</a:t>
            </a:r>
            <a:br>
              <a:rPr lang="en-US" dirty="0" smtClean="0"/>
            </a:br>
            <a:r>
              <a:rPr lang="en-US" dirty="0" smtClean="0"/>
              <a:t>1975–2013*</a:t>
            </a:r>
          </a:p>
        </p:txBody>
      </p:sp>
      <p:sp>
        <p:nvSpPr>
          <p:cNvPr id="46084" name="Rectangle 4"/>
          <p:cNvSpPr>
            <a:spLocks noChangeArrowheads="1"/>
          </p:cNvSpPr>
          <p:nvPr/>
        </p:nvSpPr>
        <p:spPr bwMode="auto">
          <a:xfrm>
            <a:off x="-12700" y="6396038"/>
            <a:ext cx="6651625" cy="46513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As of </a:t>
            </a:r>
            <a:r>
              <a:rPr lang="en-US" sz="1100" dirty="0" smtClean="0"/>
              <a:t>9/30/13.</a:t>
            </a:r>
            <a:endParaRPr lang="en-US" sz="1100" dirty="0"/>
          </a:p>
          <a:p>
            <a:pPr eaLnBrk="0" hangingPunct="0">
              <a:lnSpc>
                <a:spcPct val="85000"/>
              </a:lnSpc>
              <a:spcBef>
                <a:spcPct val="25000"/>
              </a:spcBef>
              <a:buClr>
                <a:schemeClr val="accent2"/>
              </a:buClr>
              <a:buFont typeface="Wingdings" pitchFamily="2" charset="2"/>
              <a:buNone/>
            </a:pPr>
            <a:r>
              <a:rPr lang="en-US" sz="1100" dirty="0"/>
              <a:t>Source: A.M. Best, ISO, Insurance Information Institute.</a:t>
            </a:r>
          </a:p>
        </p:txBody>
      </p:sp>
      <p:sp>
        <p:nvSpPr>
          <p:cNvPr id="230405" name="Text Box 6"/>
          <p:cNvSpPr txBox="1">
            <a:spLocks noChangeArrowheads="1"/>
          </p:cNvSpPr>
          <p:nvPr/>
        </p:nvSpPr>
        <p:spPr bwMode="blackWhite">
          <a:xfrm>
            <a:off x="5722373" y="3775586"/>
            <a:ext cx="3151905" cy="1249822"/>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dirty="0">
                <a:solidFill>
                  <a:schemeClr val="bg1"/>
                </a:solidFill>
                <a:cs typeface="+mn-cs"/>
              </a:rPr>
              <a:t>“Surplus” is a measure of underwriting capacity.  It is analogous to “Owners Equity” or “Net Worth” in non-insurance organizations</a:t>
            </a:r>
          </a:p>
        </p:txBody>
      </p:sp>
      <p:sp>
        <p:nvSpPr>
          <p:cNvPr id="46086" name="AutoShape 7"/>
          <p:cNvSpPr>
            <a:spLocks noChangeArrowheads="1"/>
          </p:cNvSpPr>
          <p:nvPr/>
        </p:nvSpPr>
        <p:spPr bwMode="auto">
          <a:xfrm>
            <a:off x="7315200" y="2506663"/>
            <a:ext cx="184150" cy="396875"/>
          </a:xfrm>
          <a:prstGeom prst="rightArrow">
            <a:avLst>
              <a:gd name="adj1" fmla="val 50000"/>
              <a:gd name="adj2" fmla="val 25000"/>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46087" name="Rectangle 7"/>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230408" name="Rectangle 8"/>
          <p:cNvSpPr>
            <a:spLocks noChangeArrowheads="1"/>
          </p:cNvSpPr>
          <p:nvPr/>
        </p:nvSpPr>
        <p:spPr bwMode="blackWhite">
          <a:xfrm>
            <a:off x="192088" y="5626100"/>
            <a:ext cx="87566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Premium-to-Surplus Ratio Stood at $</a:t>
            </a:r>
            <a:r>
              <a:rPr lang="en-US" b="1" dirty="0" smtClean="0">
                <a:solidFill>
                  <a:srgbClr val="FFFFFF"/>
                </a:solidFill>
              </a:rPr>
              <a:t>0.78:$</a:t>
            </a:r>
            <a:r>
              <a:rPr lang="en-US" b="1" dirty="0">
                <a:solidFill>
                  <a:srgbClr val="FFFFFF"/>
                </a:solidFill>
              </a:rPr>
              <a:t>1 as of</a:t>
            </a:r>
            <a:br>
              <a:rPr lang="en-US" b="1" dirty="0">
                <a:solidFill>
                  <a:srgbClr val="FFFFFF"/>
                </a:solidFill>
              </a:rPr>
            </a:br>
            <a:r>
              <a:rPr lang="en-US" b="1" dirty="0" smtClean="0">
                <a:solidFill>
                  <a:srgbClr val="FFFFFF"/>
                </a:solidFill>
              </a:rPr>
              <a:t>9/30/13, </a:t>
            </a:r>
            <a:r>
              <a:rPr lang="en-US" b="1" dirty="0">
                <a:solidFill>
                  <a:srgbClr val="FFFFFF"/>
                </a:solidFill>
              </a:rPr>
              <a:t>a</a:t>
            </a:r>
            <a:r>
              <a:rPr lang="en-US" b="1" dirty="0" smtClean="0">
                <a:solidFill>
                  <a:srgbClr val="FFFFFF"/>
                </a:solidFill>
              </a:rPr>
              <a:t> </a:t>
            </a:r>
            <a:r>
              <a:rPr lang="en-US" b="1" dirty="0">
                <a:solidFill>
                  <a:srgbClr val="FFFFFF"/>
                </a:solidFill>
              </a:rPr>
              <a:t>Near Record Low (at Least in Recent History</a:t>
            </a:r>
            <a:r>
              <a:rPr lang="en-US" b="1" dirty="0" smtClean="0">
                <a:solidFill>
                  <a:srgbClr val="FFFFFF"/>
                </a:solidFill>
              </a:rPr>
              <a:t>)*</a:t>
            </a:r>
            <a:endParaRPr lang="en-US" b="1" dirty="0">
              <a:solidFill>
                <a:srgbClr val="FFFFFF"/>
              </a:solidFill>
            </a:endParaRPr>
          </a:p>
        </p:txBody>
      </p:sp>
      <p:sp>
        <p:nvSpPr>
          <p:cNvPr id="7200776" name="AutoShape 8"/>
          <p:cNvSpPr>
            <a:spLocks noChangeArrowheads="1"/>
          </p:cNvSpPr>
          <p:nvPr/>
        </p:nvSpPr>
        <p:spPr bwMode="blackWhite">
          <a:xfrm>
            <a:off x="1514475" y="1473200"/>
            <a:ext cx="5165725" cy="1435100"/>
          </a:xfrm>
          <a:prstGeom prst="wedgeRectCallout">
            <a:avLst>
              <a:gd name="adj1" fmla="val 83614"/>
              <a:gd name="adj2" fmla="val -1876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Surplus as of </a:t>
            </a:r>
            <a:r>
              <a:rPr lang="en-US" sz="1600" b="1" dirty="0" smtClean="0">
                <a:solidFill>
                  <a:schemeClr val="bg1"/>
                </a:solidFill>
              </a:rPr>
              <a:t>9/30/13 </a:t>
            </a:r>
            <a:r>
              <a:rPr lang="en-US" sz="1600" b="1" dirty="0">
                <a:solidFill>
                  <a:schemeClr val="bg1"/>
                </a:solidFill>
              </a:rPr>
              <a:t>was </a:t>
            </a:r>
            <a:r>
              <a:rPr lang="en-US" sz="1600" b="1" dirty="0" smtClean="0">
                <a:solidFill>
                  <a:schemeClr val="bg1"/>
                </a:solidFill>
              </a:rPr>
              <a:t>a record $624.4, up 6.4% from $586.9 of 12/31/12, and up 42.9% ($187.3B) from the crisis trough of </a:t>
            </a:r>
            <a:r>
              <a:rPr lang="en-US" sz="1600" b="1" dirty="0">
                <a:solidFill>
                  <a:schemeClr val="bg1"/>
                </a:solidFill>
              </a:rPr>
              <a:t>$437.1B </a:t>
            </a:r>
            <a:r>
              <a:rPr lang="en-US" sz="1600" b="1" dirty="0" smtClean="0">
                <a:solidFill>
                  <a:schemeClr val="bg1"/>
                </a:solidFill>
              </a:rPr>
              <a:t>at </a:t>
            </a:r>
            <a:r>
              <a:rPr lang="en-US" sz="1600" b="1" dirty="0">
                <a:solidFill>
                  <a:schemeClr val="bg1"/>
                </a:solidFill>
              </a:rPr>
              <a:t>3/31/09. </a:t>
            </a:r>
            <a:r>
              <a:rPr lang="en-US" sz="1600" b="1" dirty="0" smtClean="0">
                <a:solidFill>
                  <a:schemeClr val="bg1"/>
                </a:solidFill>
              </a:rPr>
              <a:t>Pre-crisis </a:t>
            </a:r>
            <a:r>
              <a:rPr lang="en-US" sz="1600" b="1" dirty="0">
                <a:solidFill>
                  <a:schemeClr val="bg1"/>
                </a:solidFill>
              </a:rPr>
              <a:t>peak was $521.8 as of 9/30/07. Surplus as of </a:t>
            </a:r>
            <a:r>
              <a:rPr lang="en-US" sz="1600" b="1" dirty="0" smtClean="0">
                <a:solidFill>
                  <a:schemeClr val="bg1"/>
                </a:solidFill>
              </a:rPr>
              <a:t>9/30/13 </a:t>
            </a:r>
            <a:r>
              <a:rPr lang="en-US" sz="1600" b="1" dirty="0">
                <a:solidFill>
                  <a:schemeClr val="bg1"/>
                </a:solidFill>
              </a:rPr>
              <a:t>was </a:t>
            </a:r>
            <a:r>
              <a:rPr lang="en-US" sz="1600" b="1" dirty="0" smtClean="0">
                <a:solidFill>
                  <a:schemeClr val="bg1"/>
                </a:solidFill>
              </a:rPr>
              <a:t>19.7% </a:t>
            </a:r>
            <a:r>
              <a:rPr lang="en-US" sz="1600" b="1" dirty="0">
                <a:solidFill>
                  <a:schemeClr val="bg1"/>
                </a:solidFill>
              </a:rPr>
              <a:t>above 2007 </a:t>
            </a:r>
            <a:r>
              <a:rPr lang="en-US" sz="1600" b="1" dirty="0" smtClean="0">
                <a:solidFill>
                  <a:schemeClr val="bg1"/>
                </a:solidFill>
              </a:rPr>
              <a:t>peak.</a:t>
            </a:r>
            <a:endParaRPr lang="en-US" sz="1600" b="1" dirty="0">
              <a:solidFill>
                <a:schemeClr val="bg1"/>
              </a:solidFill>
            </a:endParaRPr>
          </a:p>
        </p:txBody>
      </p:sp>
    </p:spTree>
    <p:extLst>
      <p:ext uri="{BB962C8B-B14F-4D97-AF65-F5344CB8AC3E}">
        <p14:creationId xmlns:p14="http://schemas.microsoft.com/office/powerpoint/2010/main" val="177784808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1000"/>
                                  </p:stCondLst>
                                  <p:childTnLst>
                                    <p:set>
                                      <p:cBhvr>
                                        <p:cTn id="6" dur="1" fill="hold">
                                          <p:stCondLst>
                                            <p:cond delay="0"/>
                                          </p:stCondLst>
                                        </p:cTn>
                                        <p:tgtEl>
                                          <p:spTgt spid="6380546"/>
                                        </p:tgtEl>
                                        <p:attrNameLst>
                                          <p:attrName>style.visibility</p:attrName>
                                        </p:attrNameLst>
                                      </p:cBhvr>
                                      <p:to>
                                        <p:strVal val="visible"/>
                                      </p:to>
                                    </p:set>
                                    <p:animEffect transition="in" filter="wipe(left)">
                                      <p:cBhvr>
                                        <p:cTn id="7" dur="1000"/>
                                        <p:tgtEl>
                                          <p:spTgt spid="6380546"/>
                                        </p:tgtEl>
                                      </p:cBhvr>
                                    </p:animEffect>
                                  </p:childTnLst>
                                </p:cTn>
                              </p:par>
                            </p:childTnLst>
                          </p:cTn>
                        </p:par>
                        <p:par>
                          <p:cTn id="8" fill="hold">
                            <p:stCondLst>
                              <p:cond delay="2000"/>
                            </p:stCondLst>
                            <p:childTnLst>
                              <p:par>
                                <p:cTn id="9" presetID="22" presetClass="entr" presetSubtype="2" fill="hold" grpId="0" nodeType="afterEffect">
                                  <p:stCondLst>
                                    <p:cond delay="7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200"/>
                            </p:stCondLst>
                            <p:childTnLst>
                              <p:par>
                                <p:cTn id="13" presetID="10" presetClass="entr" presetSubtype="0" fill="hold" grpId="0" nodeType="afterEffect">
                                  <p:stCondLst>
                                    <p:cond delay="700"/>
                                  </p:stCondLst>
                                  <p:childTnLst>
                                    <p:set>
                                      <p:cBhvr>
                                        <p:cTn id="14" dur="1" fill="hold">
                                          <p:stCondLst>
                                            <p:cond delay="0"/>
                                          </p:stCondLst>
                                        </p:cTn>
                                        <p:tgtEl>
                                          <p:spTgt spid="230405"/>
                                        </p:tgtEl>
                                        <p:attrNameLst>
                                          <p:attrName>style.visibility</p:attrName>
                                        </p:attrNameLst>
                                      </p:cBhvr>
                                      <p:to>
                                        <p:strVal val="visible"/>
                                      </p:to>
                                    </p:set>
                                    <p:animEffect transition="in" filter="fade">
                                      <p:cBhvr>
                                        <p:cTn id="15" dur="500"/>
                                        <p:tgtEl>
                                          <p:spTgt spid="230405"/>
                                        </p:tgtEl>
                                      </p:cBhvr>
                                    </p:animEffect>
                                  </p:childTnLst>
                                </p:cTn>
                              </p:par>
                            </p:childTnLst>
                          </p:cTn>
                        </p:par>
                        <p:par>
                          <p:cTn id="16" fill="hold">
                            <p:stCondLst>
                              <p:cond delay="4400"/>
                            </p:stCondLst>
                            <p:childTnLst>
                              <p:par>
                                <p:cTn id="17" presetID="23" presetClass="entr" presetSubtype="16" fill="hold" grpId="0" nodeType="afterEffect">
                                  <p:stCondLst>
                                    <p:cond delay="700"/>
                                  </p:stCondLst>
                                  <p:childTnLst>
                                    <p:set>
                                      <p:cBhvr>
                                        <p:cTn id="18" dur="1" fill="hold">
                                          <p:stCondLst>
                                            <p:cond delay="0"/>
                                          </p:stCondLst>
                                        </p:cTn>
                                        <p:tgtEl>
                                          <p:spTgt spid="230408"/>
                                        </p:tgtEl>
                                        <p:attrNameLst>
                                          <p:attrName>style.visibility</p:attrName>
                                        </p:attrNameLst>
                                      </p:cBhvr>
                                      <p:to>
                                        <p:strVal val="visible"/>
                                      </p:to>
                                    </p:set>
                                    <p:anim calcmode="lin" valueType="num">
                                      <p:cBhvr>
                                        <p:cTn id="19" dur="500" fill="hold"/>
                                        <p:tgtEl>
                                          <p:spTgt spid="230408"/>
                                        </p:tgtEl>
                                        <p:attrNameLst>
                                          <p:attrName>ppt_w</p:attrName>
                                        </p:attrNameLst>
                                      </p:cBhvr>
                                      <p:tavLst>
                                        <p:tav tm="0">
                                          <p:val>
                                            <p:fltVal val="0"/>
                                          </p:val>
                                        </p:tav>
                                        <p:tav tm="100000">
                                          <p:val>
                                            <p:strVal val="#ppt_w"/>
                                          </p:val>
                                        </p:tav>
                                      </p:tavLst>
                                    </p:anim>
                                    <p:anim calcmode="lin" valueType="num">
                                      <p:cBhvr>
                                        <p:cTn id="20" dur="500" fill="hold"/>
                                        <p:tgtEl>
                                          <p:spTgt spid="2304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380546" grpId="0" bld="series"/>
      <p:bldP spid="230405" grpId="0" animBg="1"/>
      <p:bldP spid="230408" grpId="0" animBg="1"/>
      <p:bldP spid="7200776" grpId="0" animBg="1"/>
    </p:bldLst>
  </p:timing>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6978" name="Rectangle 2"/>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26979" name="Rectangle 3"/>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977A923-6AF9-4D64-8C42-DA793BCA644F}" type="slidenum">
              <a:rPr lang="en-US" sz="900">
                <a:solidFill>
                  <a:schemeClr val="bg1"/>
                </a:solidFill>
              </a:rPr>
              <a:pPr algn="r" eaLnBrk="0" hangingPunct="0">
                <a:lnSpc>
                  <a:spcPct val="85000"/>
                </a:lnSpc>
                <a:spcBef>
                  <a:spcPct val="20000"/>
                </a:spcBef>
              </a:pPr>
              <a:t>124</a:t>
            </a:fld>
            <a:endParaRPr lang="en-US" sz="900">
              <a:solidFill>
                <a:schemeClr val="bg1"/>
              </a:solidFill>
            </a:endParaRPr>
          </a:p>
        </p:txBody>
      </p:sp>
      <p:pic>
        <p:nvPicPr>
          <p:cNvPr id="126980" name="Picture 4"/>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18661" name="Rectangle 5"/>
          <p:cNvSpPr>
            <a:spLocks noChangeArrowheads="1"/>
          </p:cNvSpPr>
          <p:nvPr/>
        </p:nvSpPr>
        <p:spPr bwMode="blackWhite">
          <a:xfrm>
            <a:off x="685800" y="2936875"/>
            <a:ext cx="7772400" cy="20669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100000"/>
              </a:spcBef>
            </a:pPr>
            <a:r>
              <a:rPr lang="en-US" sz="4000" b="1">
                <a:solidFill>
                  <a:srgbClr val="FFFFFF"/>
                </a:solidFill>
              </a:rPr>
              <a:t>Performance by Segment:</a:t>
            </a:r>
            <a:br>
              <a:rPr lang="en-US" sz="4000" b="1">
                <a:solidFill>
                  <a:srgbClr val="FFFFFF"/>
                </a:solidFill>
              </a:rPr>
            </a:br>
            <a:r>
              <a:rPr lang="en-US" sz="4000" b="1">
                <a:solidFill>
                  <a:srgbClr val="FFFFFF"/>
                </a:solidFill>
              </a:rPr>
              <a:t>Personal Lines</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118661"/>
                                        </p:tgtEl>
                                        <p:attrNameLst>
                                          <p:attrName>style.visibility</p:attrName>
                                        </p:attrNameLst>
                                      </p:cBhvr>
                                      <p:to>
                                        <p:strVal val="visible"/>
                                      </p:to>
                                    </p:set>
                                    <p:anim calcmode="lin" valueType="num">
                                      <p:cBhvr>
                                        <p:cTn id="7" dur="500" fill="hold"/>
                                        <p:tgtEl>
                                          <p:spTgt spid="2118661"/>
                                        </p:tgtEl>
                                        <p:attrNameLst>
                                          <p:attrName>ppt_w</p:attrName>
                                        </p:attrNameLst>
                                      </p:cBhvr>
                                      <p:tavLst>
                                        <p:tav tm="0">
                                          <p:val>
                                            <p:fltVal val="0"/>
                                          </p:val>
                                        </p:tav>
                                        <p:tav tm="100000">
                                          <p:val>
                                            <p:strVal val="#ppt_w"/>
                                          </p:val>
                                        </p:tav>
                                      </p:tavLst>
                                    </p:anim>
                                    <p:anim calcmode="lin" valueType="num">
                                      <p:cBhvr>
                                        <p:cTn id="8" dur="500" fill="hold"/>
                                        <p:tgtEl>
                                          <p:spTgt spid="2118661"/>
                                        </p:tgtEl>
                                        <p:attrNameLst>
                                          <p:attrName>ppt_h</p:attrName>
                                        </p:attrNameLst>
                                      </p:cBhvr>
                                      <p:tavLst>
                                        <p:tav tm="0">
                                          <p:val>
                                            <p:fltVal val="0"/>
                                          </p:val>
                                        </p:tav>
                                        <p:tav tm="100000">
                                          <p:val>
                                            <p:strVal val="#ppt_h"/>
                                          </p:val>
                                        </p:tav>
                                      </p:tavLst>
                                    </p:anim>
                                    <p:animEffect transition="in" filter="fade">
                                      <p:cBhvr>
                                        <p:cTn id="9" dur="500"/>
                                        <p:tgtEl>
                                          <p:spTgt spid="2118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8661"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r>
              <a:rPr lang="en-US" dirty="0" smtClean="0">
                <a:latin typeface="Arial" pitchFamily="34" charset="0"/>
              </a:rPr>
              <a:t>Private Passenger Auto Combined Ratio: 1993–2015F</a:t>
            </a:r>
            <a:endParaRPr lang="en-US" baseline="30000" dirty="0" smtClean="0">
              <a:latin typeface="Arial" pitchFamily="34" charset="0"/>
            </a:endParaRPr>
          </a:p>
        </p:txBody>
      </p:sp>
      <p:graphicFrame>
        <p:nvGraphicFramePr>
          <p:cNvPr id="26626" name="Object 3"/>
          <p:cNvGraphicFramePr>
            <a:graphicFrameLocks/>
          </p:cNvGraphicFramePr>
          <p:nvPr>
            <p:extLst>
              <p:ext uri="{D42A27DB-BD31-4B8C-83A1-F6EECF244321}">
                <p14:modId xmlns:p14="http://schemas.microsoft.com/office/powerpoint/2010/main" val="1480068174"/>
              </p:ext>
            </p:extLst>
          </p:nvPr>
        </p:nvGraphicFramePr>
        <p:xfrm>
          <a:off x="293688" y="1587500"/>
          <a:ext cx="8451850" cy="3663950"/>
        </p:xfrm>
        <a:graphic>
          <a:graphicData uri="http://schemas.openxmlformats.org/presentationml/2006/ole">
            <mc:AlternateContent xmlns:mc="http://schemas.openxmlformats.org/markup-compatibility/2006">
              <mc:Choice xmlns:v="urn:schemas-microsoft-com:vml" Requires="v">
                <p:oleObj spid="_x0000_s3133465" name="Chart" r:id="rId4" imgW="8429743" imgH="3657735" progId="MSGraph.Chart.8">
                  <p:embed followColorScheme="full"/>
                </p:oleObj>
              </mc:Choice>
              <mc:Fallback>
                <p:oleObj name="Chart" r:id="rId4" imgW="8429743" imgH="3657735" progId="MSGraph.Chart.8">
                  <p:embed followColorScheme="full"/>
                  <p:pic>
                    <p:nvPicPr>
                      <p:cNvPr id="0" name=""/>
                      <p:cNvPicPr>
                        <a:picLocks noChangeArrowheads="1"/>
                      </p:cNvPicPr>
                      <p:nvPr/>
                    </p:nvPicPr>
                    <p:blipFill>
                      <a:blip r:embed="rId5"/>
                      <a:srcRect/>
                      <a:stretch>
                        <a:fillRect/>
                      </a:stretch>
                    </p:blipFill>
                    <p:spPr bwMode="auto">
                      <a:xfrm>
                        <a:off x="293688" y="1587500"/>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914400" y="5257800"/>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Private Passenger Auto Accounts for 34% of Industry Premiums and Remains the Profit Juggernaut of the P/C Insurance Industry</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125</a:t>
            </a:fld>
            <a:endParaRPr lang="en-US"/>
          </a:p>
        </p:txBody>
      </p:sp>
      <p:sp>
        <p:nvSpPr>
          <p:cNvPr id="8"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1990-2014F);Conning (2015F); Insurance Information Institute.</a:t>
            </a:r>
            <a:endParaRPr lang="en-US" sz="1100" dirty="0"/>
          </a:p>
        </p:txBody>
      </p:sp>
    </p:spTree>
    <p:extLst>
      <p:ext uri="{BB962C8B-B14F-4D97-AF65-F5344CB8AC3E}">
        <p14:creationId xmlns:p14="http://schemas.microsoft.com/office/powerpoint/2010/main" val="301963664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dirty="0" smtClean="0"/>
              <a:t>Homeowners Insurance Combined Ratio: 1990–2015F</a:t>
            </a:r>
            <a:endParaRPr lang="en-US" baseline="30000" dirty="0" smtClean="0"/>
          </a:p>
        </p:txBody>
      </p:sp>
      <p:graphicFrame>
        <p:nvGraphicFramePr>
          <p:cNvPr id="54274" name="Object 3"/>
          <p:cNvGraphicFramePr>
            <a:graphicFrameLocks/>
          </p:cNvGraphicFramePr>
          <p:nvPr>
            <p:extLst/>
          </p:nvPr>
        </p:nvGraphicFramePr>
        <p:xfrm>
          <a:off x="250723" y="1587500"/>
          <a:ext cx="8686799" cy="3663950"/>
        </p:xfrm>
        <a:graphic>
          <a:graphicData uri="http://schemas.openxmlformats.org/presentationml/2006/ole">
            <mc:AlternateContent xmlns:mc="http://schemas.openxmlformats.org/markup-compatibility/2006">
              <mc:Choice xmlns:v="urn:schemas-microsoft-com:vml" Requires="v">
                <p:oleObj spid="_x0000_s3134489" name="Chart" r:id="rId4" imgW="8420033" imgH="3648009" progId="MSGraph.Chart.8">
                  <p:embed followColorScheme="full"/>
                </p:oleObj>
              </mc:Choice>
              <mc:Fallback>
                <p:oleObj name="Chart" r:id="rId4" imgW="8420033" imgH="3648009" progId="MSGraph.Chart.8">
                  <p:embed followColorScheme="full"/>
                  <p:pic>
                    <p:nvPicPr>
                      <p:cNvPr id="0" name=""/>
                      <p:cNvPicPr>
                        <a:picLocks noChangeArrowheads="1"/>
                      </p:cNvPicPr>
                      <p:nvPr/>
                    </p:nvPicPr>
                    <p:blipFill>
                      <a:blip r:embed="rId5"/>
                      <a:srcRect/>
                      <a:stretch>
                        <a:fillRect/>
                      </a:stretch>
                    </p:blipFill>
                    <p:spPr bwMode="auto">
                      <a:xfrm>
                        <a:off x="250723" y="1587500"/>
                        <a:ext cx="8686799"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196975" y="5338763"/>
            <a:ext cx="6951663" cy="103254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Homeowners </a:t>
            </a:r>
            <a:r>
              <a:rPr lang="en-US" b="1" dirty="0" smtClean="0">
                <a:solidFill>
                  <a:srgbClr val="FFFFFF"/>
                </a:solidFill>
              </a:rPr>
              <a:t>Performance in 2011/12 Impacted by Large Cat </a:t>
            </a:r>
            <a:r>
              <a:rPr lang="en-US" b="1" dirty="0">
                <a:solidFill>
                  <a:srgbClr val="FFFFFF"/>
                </a:solidFill>
              </a:rPr>
              <a:t>Losses.  Extreme Regional Variation Can Be Expected Due to Local Catastrophe Loss Activity</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126</a:t>
            </a:fld>
            <a:endParaRPr lang="en-US"/>
          </a:p>
        </p:txBody>
      </p:sp>
      <p:sp>
        <p:nvSpPr>
          <p:cNvPr id="8" name="AutoShape 13"/>
          <p:cNvSpPr>
            <a:spLocks noChangeArrowheads="1"/>
          </p:cNvSpPr>
          <p:nvPr/>
        </p:nvSpPr>
        <p:spPr bwMode="blackWhite">
          <a:xfrm>
            <a:off x="4955460" y="2492477"/>
            <a:ext cx="1165122" cy="636784"/>
          </a:xfrm>
          <a:prstGeom prst="wedgeRectCallout">
            <a:avLst>
              <a:gd name="adj1" fmla="val 77951"/>
              <a:gd name="adj2" fmla="val 486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Ike</a:t>
            </a:r>
            <a:endParaRPr lang="en-US" sz="1600" b="1" dirty="0">
              <a:solidFill>
                <a:schemeClr val="bg1"/>
              </a:solidFill>
            </a:endParaRPr>
          </a:p>
        </p:txBody>
      </p:sp>
      <p:sp>
        <p:nvSpPr>
          <p:cNvPr id="9" name="AutoShape 13"/>
          <p:cNvSpPr>
            <a:spLocks noChangeArrowheads="1"/>
          </p:cNvSpPr>
          <p:nvPr/>
        </p:nvSpPr>
        <p:spPr bwMode="blackWhite">
          <a:xfrm>
            <a:off x="7772403" y="2025446"/>
            <a:ext cx="1253613" cy="813764"/>
          </a:xfrm>
          <a:prstGeom prst="wedgeRectCallout">
            <a:avLst>
              <a:gd name="adj1" fmla="val -46353"/>
              <a:gd name="adj2" fmla="val 11502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Sandy</a:t>
            </a:r>
            <a:endParaRPr lang="en-US" sz="1600" b="1" dirty="0">
              <a:solidFill>
                <a:schemeClr val="bg1"/>
              </a:solidFill>
            </a:endParaRPr>
          </a:p>
        </p:txBody>
      </p:sp>
      <p:sp>
        <p:nvSpPr>
          <p:cNvPr id="10" name="AutoShape 13"/>
          <p:cNvSpPr>
            <a:spLocks noChangeArrowheads="1"/>
          </p:cNvSpPr>
          <p:nvPr/>
        </p:nvSpPr>
        <p:spPr bwMode="blackWhite">
          <a:xfrm>
            <a:off x="6140246" y="1612491"/>
            <a:ext cx="1366683" cy="813764"/>
          </a:xfrm>
          <a:prstGeom prst="wedgeRectCallout">
            <a:avLst>
              <a:gd name="adj1" fmla="val 49834"/>
              <a:gd name="adj2" fmla="val 10414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Record tornado activity</a:t>
            </a:r>
            <a:endParaRPr lang="en-US" sz="1600" b="1" dirty="0">
              <a:solidFill>
                <a:schemeClr val="bg1"/>
              </a:solidFill>
            </a:endParaRPr>
          </a:p>
        </p:txBody>
      </p:sp>
      <p:sp>
        <p:nvSpPr>
          <p:cNvPr id="11" name="AutoShape 13"/>
          <p:cNvSpPr>
            <a:spLocks noChangeArrowheads="1"/>
          </p:cNvSpPr>
          <p:nvPr/>
        </p:nvSpPr>
        <p:spPr bwMode="blackWhite">
          <a:xfrm>
            <a:off x="2099188" y="1391265"/>
            <a:ext cx="1165122" cy="636784"/>
          </a:xfrm>
          <a:prstGeom prst="wedgeRectCallout">
            <a:avLst>
              <a:gd name="adj1" fmla="val -77745"/>
              <a:gd name="adj2" fmla="val 1158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Andrew</a:t>
            </a:r>
            <a:endParaRPr lang="en-US" sz="1600" b="1" dirty="0">
              <a:solidFill>
                <a:schemeClr val="bg1"/>
              </a:solidFill>
            </a:endParaRPr>
          </a:p>
        </p:txBody>
      </p:sp>
      <p:sp>
        <p:nvSpPr>
          <p:cNvPr id="12"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1990-2014F);Conning (2015F); Insurance Information Institute.</a:t>
            </a:r>
            <a:endParaRPr lang="en-US" sz="1100" dirty="0"/>
          </a:p>
        </p:txBody>
      </p:sp>
    </p:spTree>
    <p:extLst>
      <p:ext uri="{BB962C8B-B14F-4D97-AF65-F5344CB8AC3E}">
        <p14:creationId xmlns:p14="http://schemas.microsoft.com/office/powerpoint/2010/main" val="366882848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par>
                          <p:cTn id="13" fill="hold">
                            <p:stCondLst>
                              <p:cond delay="2500"/>
                            </p:stCondLst>
                            <p:childTnLst>
                              <p:par>
                                <p:cTn id="14" presetID="22" presetClass="entr" presetSubtype="2" fill="hold" grpId="0" nodeType="afterEffect">
                                  <p:stCondLst>
                                    <p:cond delay="5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3500"/>
                            </p:stCondLst>
                            <p:childTnLst>
                              <p:par>
                                <p:cTn id="18" presetID="22" presetClass="entr" presetSubtype="2" fill="hold" grpId="0" nodeType="afterEffect">
                                  <p:stCondLst>
                                    <p:cond delay="50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childTnLst>
                          </p:cTn>
                        </p:par>
                        <p:par>
                          <p:cTn id="21" fill="hold">
                            <p:stCondLst>
                              <p:cond delay="4500"/>
                            </p:stCondLst>
                            <p:childTnLst>
                              <p:par>
                                <p:cTn id="22" presetID="22" presetClass="entr" presetSubtype="2" fill="hold" grpId="0" nodeType="afterEffect">
                                  <p:stCondLst>
                                    <p:cond delay="50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P spid="9" grpId="0" animBg="1"/>
      <p:bldP spid="10" grpId="0" animBg="1"/>
      <p:bldP spid="11"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20B89FB5-AD98-44FE-AF19-71096C30F6D3}" type="slidenum">
              <a:rPr lang="en-US" smtClean="0"/>
              <a:pPr/>
              <a:t>127</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500" dirty="0" smtClean="0"/>
              <a:t>Homeowners Multi-Peril Loss &amp; ALAE Ratio, 2012:</a:t>
            </a:r>
            <a:br>
              <a:rPr lang="en-US" sz="2500" dirty="0" smtClean="0"/>
            </a:br>
            <a:r>
              <a:rPr lang="en-US" sz="2500" dirty="0" smtClean="0"/>
              <a:t>Highest 25 States</a:t>
            </a:r>
          </a:p>
        </p:txBody>
      </p:sp>
      <p:graphicFrame>
        <p:nvGraphicFramePr>
          <p:cNvPr id="1026" name="Object 3"/>
          <p:cNvGraphicFramePr>
            <a:graphicFrameLocks noGrp="1" noChangeAspect="1"/>
          </p:cNvGraphicFramePr>
          <p:nvPr>
            <p:ph idx="4294967295"/>
            <p:extLst>
              <p:ext uri="{D42A27DB-BD31-4B8C-83A1-F6EECF244321}">
                <p14:modId xmlns:p14="http://schemas.microsoft.com/office/powerpoint/2010/main" val="453810226"/>
              </p:ext>
            </p:extLst>
          </p:nvPr>
        </p:nvGraphicFramePr>
        <p:xfrm>
          <a:off x="0" y="1362075"/>
          <a:ext cx="9144000" cy="5410200"/>
        </p:xfrm>
        <a:graphic>
          <a:graphicData uri="http://schemas.openxmlformats.org/presentationml/2006/ole">
            <mc:AlternateContent xmlns:mc="http://schemas.openxmlformats.org/markup-compatibility/2006">
              <mc:Choice xmlns:v="urn:schemas-microsoft-com:vml" Requires="v">
                <p:oleObj spid="_x0000_s2758762" name="Chart" r:id="rId4" imgW="8820049" imgH="4572034" progId="MSGraph.Chart.8">
                  <p:embed followColorScheme="full"/>
                </p:oleObj>
              </mc:Choice>
              <mc:Fallback>
                <p:oleObj name="Chart" r:id="rId4" imgW="8820049" imgH="4572034" progId="MSGraph.Chart.8">
                  <p:embed followColorScheme="full"/>
                  <p:pic>
                    <p:nvPicPr>
                      <p:cNvPr id="0" name="Object 3"/>
                      <p:cNvPicPr>
                        <a:picLocks noChangeAspect="1" noChangeArrowheads="1"/>
                      </p:cNvPicPr>
                      <p:nvPr/>
                    </p:nvPicPr>
                    <p:blipFill>
                      <a:blip r:embed="rId5"/>
                      <a:srcRect/>
                      <a:stretch>
                        <a:fillRect/>
                      </a:stretch>
                    </p:blipFill>
                    <p:spPr bwMode="auto">
                      <a:xfrm>
                        <a:off x="0" y="1362075"/>
                        <a:ext cx="9144000" cy="541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Box 4"/>
          <p:cNvSpPr txBox="1">
            <a:spLocks noChangeArrowheads="1"/>
          </p:cNvSpPr>
          <p:nvPr/>
        </p:nvSpPr>
        <p:spPr bwMode="auto">
          <a:xfrm>
            <a:off x="0" y="6586538"/>
            <a:ext cx="9017000" cy="2143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Sources:  SNL Financial; Insurance Information Institute.		</a:t>
            </a:r>
          </a:p>
        </p:txBody>
      </p:sp>
      <p:sp>
        <p:nvSpPr>
          <p:cNvPr id="6" name="AutoShape 13"/>
          <p:cNvSpPr>
            <a:spLocks noChangeArrowheads="1"/>
          </p:cNvSpPr>
          <p:nvPr/>
        </p:nvSpPr>
        <p:spPr bwMode="blackWhite">
          <a:xfrm>
            <a:off x="3078726" y="1106724"/>
            <a:ext cx="2986548" cy="1129553"/>
          </a:xfrm>
          <a:prstGeom prst="wedgeRectCallout">
            <a:avLst>
              <a:gd name="adj1" fmla="val -83492"/>
              <a:gd name="adj2" fmla="val 133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KY hit by tornadoes in March and April and by ‘super </a:t>
            </a:r>
            <a:r>
              <a:rPr lang="en-US" sz="1600" b="1" dirty="0" err="1" smtClean="0">
                <a:solidFill>
                  <a:schemeClr val="bg1"/>
                </a:solidFill>
              </a:rPr>
              <a:t>derecho</a:t>
            </a:r>
            <a:r>
              <a:rPr lang="en-US" sz="1600" b="1" dirty="0" smtClean="0">
                <a:solidFill>
                  <a:schemeClr val="bg1"/>
                </a:solidFill>
              </a:rPr>
              <a:t>’ in June; Sandy struck NJ; wildfires </a:t>
            </a:r>
            <a:r>
              <a:rPr lang="en-US" sz="1600" b="1" dirty="0" err="1" smtClean="0">
                <a:solidFill>
                  <a:schemeClr val="bg1"/>
                </a:solidFill>
              </a:rPr>
              <a:t>ungulfed</a:t>
            </a:r>
            <a:r>
              <a:rPr lang="en-US" sz="1600" b="1" dirty="0" smtClean="0">
                <a:solidFill>
                  <a:schemeClr val="bg1"/>
                </a:solidFill>
              </a:rPr>
              <a:t> CO</a:t>
            </a:r>
            <a:endParaRPr lang="en-US" sz="16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975B5FC5-61BE-43F8-A59A-192BACFBE669}" type="slidenum">
              <a:rPr lang="en-US" smtClean="0"/>
              <a:pPr/>
              <a:t>128</a:t>
            </a:fld>
            <a:endParaRPr lang="en-US" smtClean="0"/>
          </a:p>
        </p:txBody>
      </p:sp>
      <p:sp>
        <p:nvSpPr>
          <p:cNvPr id="2052"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500" dirty="0" smtClean="0"/>
              <a:t>Homeowners Multi-Peril Loss &amp; ALAE Ratio, 2012:</a:t>
            </a:r>
            <a:br>
              <a:rPr lang="en-US" sz="2500" dirty="0" smtClean="0"/>
            </a:br>
            <a:r>
              <a:rPr lang="en-US" sz="2500" dirty="0" smtClean="0"/>
              <a:t>Lowest 25 States and DC</a:t>
            </a:r>
          </a:p>
        </p:txBody>
      </p:sp>
      <p:graphicFrame>
        <p:nvGraphicFramePr>
          <p:cNvPr id="2050" name="Object 3"/>
          <p:cNvGraphicFramePr>
            <a:graphicFrameLocks noGrp="1" noChangeAspect="1"/>
          </p:cNvGraphicFramePr>
          <p:nvPr>
            <p:ph idx="4294967295"/>
            <p:extLst>
              <p:ext uri="{D42A27DB-BD31-4B8C-83A1-F6EECF244321}">
                <p14:modId xmlns:p14="http://schemas.microsoft.com/office/powerpoint/2010/main" val="1250425506"/>
              </p:ext>
            </p:extLst>
          </p:nvPr>
        </p:nvGraphicFramePr>
        <p:xfrm>
          <a:off x="0" y="1362075"/>
          <a:ext cx="9144000" cy="5410200"/>
        </p:xfrm>
        <a:graphic>
          <a:graphicData uri="http://schemas.openxmlformats.org/presentationml/2006/ole">
            <mc:AlternateContent xmlns:mc="http://schemas.openxmlformats.org/markup-compatibility/2006">
              <mc:Choice xmlns:v="urn:schemas-microsoft-com:vml" Requires="v">
                <p:oleObj spid="_x0000_s2759786" name="Chart" r:id="rId4" imgW="8820049" imgH="4572034" progId="MSGraph.Chart.8">
                  <p:embed followColorScheme="full"/>
                </p:oleObj>
              </mc:Choice>
              <mc:Fallback>
                <p:oleObj name="Chart" r:id="rId4" imgW="8820049" imgH="4572034" progId="MSGraph.Chart.8">
                  <p:embed followColorScheme="full"/>
                  <p:pic>
                    <p:nvPicPr>
                      <p:cNvPr id="0" name="Object 3"/>
                      <p:cNvPicPr>
                        <a:picLocks noChangeAspect="1" noChangeArrowheads="1"/>
                      </p:cNvPicPr>
                      <p:nvPr/>
                    </p:nvPicPr>
                    <p:blipFill>
                      <a:blip r:embed="rId5"/>
                      <a:srcRect/>
                      <a:stretch>
                        <a:fillRect/>
                      </a:stretch>
                    </p:blipFill>
                    <p:spPr bwMode="auto">
                      <a:xfrm>
                        <a:off x="0" y="1362075"/>
                        <a:ext cx="9144000" cy="541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3" name="Text Box 4"/>
          <p:cNvSpPr txBox="1">
            <a:spLocks noChangeArrowheads="1"/>
          </p:cNvSpPr>
          <p:nvPr/>
        </p:nvSpPr>
        <p:spPr bwMode="auto">
          <a:xfrm>
            <a:off x="0" y="6586538"/>
            <a:ext cx="9017000" cy="2143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Sources:  SNL Financial; Insurance Information Institute.		</a:t>
            </a:r>
          </a:p>
        </p:txBody>
      </p:sp>
      <p:sp>
        <p:nvSpPr>
          <p:cNvPr id="6" name="AutoShape 13"/>
          <p:cNvSpPr>
            <a:spLocks noChangeArrowheads="1"/>
          </p:cNvSpPr>
          <p:nvPr/>
        </p:nvSpPr>
        <p:spPr bwMode="blackWhite">
          <a:xfrm>
            <a:off x="4739149" y="1173798"/>
            <a:ext cx="3746090" cy="1129553"/>
          </a:xfrm>
          <a:prstGeom prst="wedgeRectCallout">
            <a:avLst>
              <a:gd name="adj1" fmla="val 46963"/>
              <a:gd name="adj2" fmla="val 15701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HI and ND had the best performances in 2012 due to the absence of catastrophes. Hail-fearing ND had best year since at least 1996.</a:t>
            </a:r>
            <a:endParaRPr lang="en-US" sz="16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1366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1366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6665773B-912B-4223-A7E6-6B154BE18A90}" type="slidenum">
              <a:rPr lang="en-US" sz="900">
                <a:solidFill>
                  <a:schemeClr val="bg1"/>
                </a:solidFill>
              </a:rPr>
              <a:pPr algn="r" eaLnBrk="0" hangingPunct="0">
                <a:lnSpc>
                  <a:spcPct val="85000"/>
                </a:lnSpc>
                <a:spcBef>
                  <a:spcPct val="20000"/>
                </a:spcBef>
              </a:pPr>
              <a:t>129</a:t>
            </a:fld>
            <a:endParaRPr lang="en-US" sz="900">
              <a:solidFill>
                <a:schemeClr val="bg1"/>
              </a:solidFill>
            </a:endParaRPr>
          </a:p>
        </p:txBody>
      </p:sp>
      <p:pic>
        <p:nvPicPr>
          <p:cNvPr id="11366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a:solidFill>
                  <a:schemeClr val="bg1"/>
                </a:solidFill>
              </a:rPr>
              <a:t>Cycle Drivers</a:t>
            </a:r>
          </a:p>
        </p:txBody>
      </p:sp>
      <p:sp>
        <p:nvSpPr>
          <p:cNvPr id="2152456" name="Rectangle 8"/>
          <p:cNvSpPr>
            <a:spLocks noChangeArrowheads="1"/>
          </p:cNvSpPr>
          <p:nvPr/>
        </p:nvSpPr>
        <p:spPr bwMode="auto">
          <a:xfrm>
            <a:off x="511175" y="4362450"/>
            <a:ext cx="8350250" cy="1200150"/>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a:solidFill>
                  <a:srgbClr val="225A7A"/>
                </a:solidFill>
              </a:rPr>
              <a:t>The Role of Losses and Reserves in the Underwriting Cycle</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110"/>
          <p:cNvSpPr>
            <a:spLocks noGrp="1" noChangeArrowheads="1"/>
          </p:cNvSpPr>
          <p:nvPr>
            <p:ph type="sldNum" sz="quarter" idx="12"/>
          </p:nvPr>
        </p:nvSpPr>
        <p:spPr>
          <a:noFill/>
        </p:spPr>
        <p:txBody>
          <a:bodyPr/>
          <a:lstStyle/>
          <a:p>
            <a:fld id="{74C05658-B303-4D47-A887-E0EE935A262F}" type="slidenum">
              <a:rPr lang="en-US" smtClean="0">
                <a:solidFill>
                  <a:srgbClr val="000000"/>
                </a:solidFill>
              </a:rPr>
              <a:pPr/>
              <a:t>13</a:t>
            </a:fld>
            <a:endParaRPr lang="en-US" smtClean="0">
              <a:solidFill>
                <a:srgbClr val="000000"/>
              </a:solidFill>
            </a:endParaRPr>
          </a:p>
        </p:txBody>
      </p:sp>
      <p:sp>
        <p:nvSpPr>
          <p:cNvPr id="8196"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Estimated Median Rate For Home</a:t>
            </a:r>
            <a:br>
              <a:rPr lang="en-US" dirty="0" smtClean="0"/>
            </a:br>
            <a:r>
              <a:rPr lang="en-US" dirty="0" smtClean="0"/>
              <a:t>Insurance By State, 2011* (1)</a:t>
            </a:r>
          </a:p>
        </p:txBody>
      </p:sp>
      <p:graphicFrame>
        <p:nvGraphicFramePr>
          <p:cNvPr id="8194" name="Object 3"/>
          <p:cNvGraphicFramePr>
            <a:graphicFrameLocks noGrp="1" noChangeAspect="1"/>
          </p:cNvGraphicFramePr>
          <p:nvPr>
            <p:ph idx="4294967295"/>
          </p:nvPr>
        </p:nvGraphicFramePr>
        <p:xfrm>
          <a:off x="-21266" y="1409519"/>
          <a:ext cx="9144000" cy="4719637"/>
        </p:xfrm>
        <a:graphic>
          <a:graphicData uri="http://schemas.openxmlformats.org/presentationml/2006/ole">
            <mc:AlternateContent xmlns:mc="http://schemas.openxmlformats.org/markup-compatibility/2006">
              <mc:Choice xmlns:v="urn:schemas-microsoft-com:vml" Requires="v">
                <p:oleObj spid="_x0000_s3041377" name="Chart" r:id="rId4" imgW="8820049" imgH="4552851" progId="MSGraph.Chart.8">
                  <p:embed followColorScheme="full"/>
                </p:oleObj>
              </mc:Choice>
              <mc:Fallback>
                <p:oleObj name="Chart" r:id="rId4" imgW="8820049" imgH="4552851" progId="MSGraph.Chart.8">
                  <p:embed followColorScheme="full"/>
                  <p:pic>
                    <p:nvPicPr>
                      <p:cNvPr id="0" name=""/>
                      <p:cNvPicPr>
                        <a:picLocks noChangeAspect="1" noChangeArrowheads="1"/>
                      </p:cNvPicPr>
                      <p:nvPr/>
                    </p:nvPicPr>
                    <p:blipFill>
                      <a:blip r:embed="rId5"/>
                      <a:srcRect/>
                      <a:stretch>
                        <a:fillRect/>
                      </a:stretch>
                    </p:blipFill>
                    <p:spPr bwMode="auto">
                      <a:xfrm>
                        <a:off x="-21266" y="1409519"/>
                        <a:ext cx="9144000" cy="471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 Box 4"/>
          <p:cNvSpPr txBox="1">
            <a:spLocks noChangeArrowheads="1"/>
          </p:cNvSpPr>
          <p:nvPr/>
        </p:nvSpPr>
        <p:spPr bwMode="auto">
          <a:xfrm>
            <a:off x="40341" y="5885330"/>
            <a:ext cx="9017000" cy="1016305"/>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pPr>
            <a:r>
              <a:rPr lang="en-US" sz="900" dirty="0" smtClean="0">
                <a:solidFill>
                  <a:srgbClr val="000000"/>
                </a:solidFill>
              </a:rPr>
              <a:t>*Latest available.</a:t>
            </a:r>
          </a:p>
          <a:p>
            <a:pPr eaLnBrk="0" hangingPunct="0">
              <a:lnSpc>
                <a:spcPct val="70000"/>
              </a:lnSpc>
              <a:spcBef>
                <a:spcPct val="50000"/>
              </a:spcBef>
              <a:buClr>
                <a:srgbClr val="FF3300"/>
              </a:buClr>
            </a:pPr>
            <a:r>
              <a:rPr lang="en-US" sz="900" dirty="0" smtClean="0">
                <a:solidFill>
                  <a:srgbClr val="000000"/>
                </a:solidFill>
              </a:rPr>
              <a:t>(</a:t>
            </a:r>
            <a:r>
              <a:rPr lang="en-US" sz="900" dirty="0">
                <a:solidFill>
                  <a:srgbClr val="000000"/>
                </a:solidFill>
              </a:rPr>
              <a:t>1) Based on the HO-3 homeowner package policy for owner-occupied dwellings, 1 to 4 family units. Provides “all risks” coverage (except those specifically excluded in the policy) on buildings and broad named-peril coverage on personal property, and is the most common package written.</a:t>
            </a:r>
          </a:p>
          <a:p>
            <a:pPr eaLnBrk="0" hangingPunct="0">
              <a:lnSpc>
                <a:spcPct val="70000"/>
              </a:lnSpc>
              <a:spcBef>
                <a:spcPct val="50000"/>
              </a:spcBef>
              <a:buClr>
                <a:srgbClr val="FF3300"/>
              </a:buClr>
            </a:pPr>
            <a:r>
              <a:rPr lang="en-US" sz="900" dirty="0">
                <a:solidFill>
                  <a:srgbClr val="000000"/>
                </a:solidFill>
              </a:rPr>
              <a:t>Note: </a:t>
            </a:r>
            <a:r>
              <a:rPr lang="en-US" sz="900" dirty="0" smtClean="0">
                <a:solidFill>
                  <a:srgbClr val="000000"/>
                </a:solidFill>
              </a:rPr>
              <a:t>Estimated median = average premium in median insurance range/estimated average insurance value in that range. </a:t>
            </a:r>
            <a:r>
              <a:rPr lang="en-US" sz="900" dirty="0">
                <a:solidFill>
                  <a:srgbClr val="000000"/>
                </a:solidFill>
              </a:rPr>
              <a:t/>
            </a:r>
            <a:br>
              <a:rPr lang="en-US" sz="900" dirty="0">
                <a:solidFill>
                  <a:srgbClr val="000000"/>
                </a:solidFill>
              </a:rPr>
            </a:br>
            <a:r>
              <a:rPr lang="en-US" sz="900" dirty="0">
                <a:solidFill>
                  <a:srgbClr val="000000"/>
                </a:solidFill>
              </a:rPr>
              <a:t/>
            </a:r>
            <a:br>
              <a:rPr lang="en-US" sz="900" dirty="0">
                <a:solidFill>
                  <a:srgbClr val="000000"/>
                </a:solidFill>
              </a:rPr>
            </a:br>
            <a:r>
              <a:rPr lang="en-US" sz="900" dirty="0">
                <a:solidFill>
                  <a:srgbClr val="000000"/>
                </a:solidFill>
              </a:rPr>
              <a:t>Source: </a:t>
            </a:r>
            <a:r>
              <a:rPr lang="en-US" sz="900" dirty="0" smtClean="0">
                <a:solidFill>
                  <a:srgbClr val="000000"/>
                </a:solidFill>
              </a:rPr>
              <a:t>Insurance Information Institute estimate from NAIC data.</a:t>
            </a:r>
            <a:endParaRPr lang="en-US" sz="900" dirty="0">
              <a:solidFill>
                <a:srgbClr val="000000"/>
              </a:solidFill>
            </a:endParaRPr>
          </a:p>
          <a:p>
            <a:pPr eaLnBrk="0" hangingPunct="0">
              <a:lnSpc>
                <a:spcPct val="70000"/>
              </a:lnSpc>
              <a:spcBef>
                <a:spcPct val="50000"/>
              </a:spcBef>
              <a:buClr>
                <a:srgbClr val="FF3300"/>
              </a:buClr>
            </a:pPr>
            <a:r>
              <a:rPr lang="en-US" sz="1100" dirty="0">
                <a:solidFill>
                  <a:srgbClr val="000000"/>
                </a:solidFill>
              </a:rPr>
              <a:t>		</a:t>
            </a:r>
          </a:p>
        </p:txBody>
      </p:sp>
      <p:sp>
        <p:nvSpPr>
          <p:cNvPr id="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dirty="0">
                <a:solidFill>
                  <a:srgbClr val="225A7A"/>
                </a:solidFill>
              </a:rPr>
              <a:t>Top </a:t>
            </a:r>
            <a:r>
              <a:rPr lang="en-US" sz="2400" b="1" dirty="0" smtClean="0">
                <a:solidFill>
                  <a:srgbClr val="225A7A"/>
                </a:solidFill>
              </a:rPr>
              <a:t>25 States</a:t>
            </a:r>
            <a:endParaRPr lang="en-US" sz="2400" b="1" dirty="0">
              <a:solidFill>
                <a:srgbClr val="225A7A"/>
              </a:solidFill>
            </a:endParaRPr>
          </a:p>
        </p:txBody>
      </p:sp>
      <p:sp>
        <p:nvSpPr>
          <p:cNvPr id="8" name="AutoShape 6"/>
          <p:cNvSpPr>
            <a:spLocks noChangeArrowheads="1"/>
          </p:cNvSpPr>
          <p:nvPr/>
        </p:nvSpPr>
        <p:spPr bwMode="blackWhite">
          <a:xfrm>
            <a:off x="4162376" y="2069539"/>
            <a:ext cx="4219575" cy="728663"/>
          </a:xfrm>
          <a:prstGeom prst="wedgeRectCallout">
            <a:avLst>
              <a:gd name="adj1" fmla="val 23587"/>
              <a:gd name="adj2" fmla="val 48787"/>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Chart answers question: What is the rate to insure the average home in the state?</a:t>
            </a:r>
            <a:endParaRPr lang="en-US" sz="1600" b="1" dirty="0">
              <a:solidFill>
                <a:schemeClr val="bg1"/>
              </a:solidFill>
            </a:endParaRPr>
          </a:p>
        </p:txBody>
      </p:sp>
    </p:spTree>
    <p:extLst>
      <p:ext uri="{BB962C8B-B14F-4D97-AF65-F5344CB8AC3E}">
        <p14:creationId xmlns:p14="http://schemas.microsoft.com/office/powerpoint/2010/main" val="22267730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5" name="Rectangle 105"/>
          <p:cNvSpPr>
            <a:spLocks noGrp="1" noChangeArrowheads="1"/>
          </p:cNvSpPr>
          <p:nvPr>
            <p:ph type="dt" sz="quarter" idx="10"/>
          </p:nvPr>
        </p:nvSpPr>
        <p:spPr>
          <a:noFill/>
        </p:spPr>
        <p:txBody>
          <a:bodyPr/>
          <a:lstStyle/>
          <a:p>
            <a:r>
              <a:rPr lang="en-US" smtClean="0"/>
              <a:t>12/01/09 - 9pm</a:t>
            </a:r>
          </a:p>
        </p:txBody>
      </p:sp>
      <p:sp>
        <p:nvSpPr>
          <p:cNvPr id="3379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33797" name="Rectangle 110"/>
          <p:cNvSpPr>
            <a:spLocks noGrp="1" noChangeArrowheads="1"/>
          </p:cNvSpPr>
          <p:nvPr>
            <p:ph type="sldNum" sz="quarter" idx="12"/>
          </p:nvPr>
        </p:nvSpPr>
        <p:spPr>
          <a:noFill/>
        </p:spPr>
        <p:txBody>
          <a:bodyPr/>
          <a:lstStyle/>
          <a:p>
            <a:fld id="{DF3E849C-1987-426F-A346-708DCBF8B641}" type="slidenum">
              <a:rPr lang="en-US" smtClean="0"/>
              <a:pPr/>
              <a:t>130</a:t>
            </a:fld>
            <a:endParaRPr lang="en-US" smtClean="0"/>
          </a:p>
        </p:txBody>
      </p:sp>
      <p:sp>
        <p:nvSpPr>
          <p:cNvPr id="33798" name="Rectangle 2"/>
          <p:cNvSpPr>
            <a:spLocks noGrp="1" noChangeArrowheads="1"/>
          </p:cNvSpPr>
          <p:nvPr>
            <p:ph type="title"/>
          </p:nvPr>
        </p:nvSpPr>
        <p:spPr/>
        <p:txBody>
          <a:bodyPr/>
          <a:lstStyle/>
          <a:p>
            <a:r>
              <a:rPr lang="en-US" dirty="0" smtClean="0"/>
              <a:t>PP Auto Liability: Loss and LAE vs. Net Premiums Written, 1990-2012</a:t>
            </a:r>
          </a:p>
        </p:txBody>
      </p:sp>
      <p:graphicFrame>
        <p:nvGraphicFramePr>
          <p:cNvPr id="1997827" name="Object 2"/>
          <p:cNvGraphicFramePr>
            <a:graphicFrameLocks noGrp="1"/>
          </p:cNvGraphicFramePr>
          <p:nvPr>
            <p:ph idx="4294967295"/>
            <p:extLst/>
          </p:nvPr>
        </p:nvGraphicFramePr>
        <p:xfrm>
          <a:off x="188913" y="1155700"/>
          <a:ext cx="8847137" cy="4357688"/>
        </p:xfrm>
        <a:graphic>
          <a:graphicData uri="http://schemas.openxmlformats.org/presentationml/2006/ole">
            <mc:AlternateContent xmlns:mc="http://schemas.openxmlformats.org/markup-compatibility/2006">
              <mc:Choice xmlns:v="urn:schemas-microsoft-com:vml" Requires="v">
                <p:oleObj spid="_x0000_s3065921" name="Chart" r:id="rId4" imgW="8829759" imgH="4343459" progId="MSGraph.Chart.8">
                  <p:embed followColorScheme="full"/>
                </p:oleObj>
              </mc:Choice>
              <mc:Fallback>
                <p:oleObj name="Chart" r:id="rId4" imgW="8829759" imgH="4343459" progId="MSGraph.Chart.8">
                  <p:embed followColorScheme="full"/>
                  <p:pic>
                    <p:nvPicPr>
                      <p:cNvPr id="0" name=""/>
                      <p:cNvPicPr preferRelativeResize="0">
                        <a:picLocks noChangeArrowheads="1"/>
                      </p:cNvPicPr>
                      <p:nvPr/>
                    </p:nvPicPr>
                    <p:blipFill>
                      <a:blip r:embed="rId5"/>
                      <a:srcRect/>
                      <a:stretch>
                        <a:fillRect/>
                      </a:stretch>
                    </p:blipFill>
                    <p:spPr bwMode="gray">
                      <a:xfrm>
                        <a:off x="188913" y="1155700"/>
                        <a:ext cx="8847137" cy="4357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799" name="Rectangle 6"/>
          <p:cNvSpPr>
            <a:spLocks noChangeArrowheads="1"/>
          </p:cNvSpPr>
          <p:nvPr/>
        </p:nvSpPr>
        <p:spPr bwMode="auto">
          <a:xfrm>
            <a:off x="-161925" y="6632575"/>
            <a:ext cx="824865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A.M. Best; Insurance Information Institute</a:t>
            </a:r>
          </a:p>
        </p:txBody>
      </p:sp>
      <p:sp>
        <p:nvSpPr>
          <p:cNvPr id="1997832" name="AutoShape 8"/>
          <p:cNvSpPr>
            <a:spLocks noChangeArrowheads="1"/>
          </p:cNvSpPr>
          <p:nvPr/>
        </p:nvSpPr>
        <p:spPr bwMode="blackWhite">
          <a:xfrm>
            <a:off x="6138863" y="1223963"/>
            <a:ext cx="1768475" cy="1519237"/>
          </a:xfrm>
          <a:prstGeom prst="wedgeRectCallout">
            <a:avLst>
              <a:gd name="adj1" fmla="val -46219"/>
              <a:gd name="adj2" fmla="val 8338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Historically, losses drive premium growth (which is primarily driven by rate)</a:t>
            </a:r>
          </a:p>
        </p:txBody>
      </p:sp>
      <p:sp>
        <p:nvSpPr>
          <p:cNvPr id="1997833" name="Rectangle 9"/>
          <p:cNvSpPr>
            <a:spLocks noChangeArrowheads="1"/>
          </p:cNvSpPr>
          <p:nvPr/>
        </p:nvSpPr>
        <p:spPr bwMode="blackWhite">
          <a:xfrm>
            <a:off x="354013" y="5549900"/>
            <a:ext cx="8437562" cy="7461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While Premium Growth Decelerated, the Driver Was Primarily Lower Losses, Allowing Auto Insurers to Maintain </a:t>
            </a:r>
            <a:r>
              <a:rPr lang="en-US" b="1" dirty="0" smtClean="0">
                <a:solidFill>
                  <a:srgbClr val="FFFFFF"/>
                </a:solidFill>
              </a:rPr>
              <a:t>Strong </a:t>
            </a:r>
            <a:r>
              <a:rPr lang="en-US" b="1" dirty="0">
                <a:solidFill>
                  <a:srgbClr val="FFFFFF"/>
                </a:solidFill>
              </a:rPr>
              <a:t>Margins</a:t>
            </a:r>
          </a:p>
        </p:txBody>
      </p:sp>
    </p:spTree>
    <p:extLst>
      <p:ext uri="{BB962C8B-B14F-4D97-AF65-F5344CB8AC3E}">
        <p14:creationId xmlns:p14="http://schemas.microsoft.com/office/powerpoint/2010/main" val="339306506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500"/>
                                  </p:stCondLst>
                                  <p:childTnLst>
                                    <p:set>
                                      <p:cBhvr>
                                        <p:cTn id="6" dur="1" fill="hold">
                                          <p:stCondLst>
                                            <p:cond delay="0"/>
                                          </p:stCondLst>
                                        </p:cTn>
                                        <p:tgtEl>
                                          <p:spTgt spid="1997827"/>
                                        </p:tgtEl>
                                        <p:attrNameLst>
                                          <p:attrName>style.visibility</p:attrName>
                                        </p:attrNameLst>
                                      </p:cBhvr>
                                      <p:to>
                                        <p:strVal val="visible"/>
                                      </p:to>
                                    </p:set>
                                    <p:animEffect transition="in" filter="wipe(left)">
                                      <p:cBhvr>
                                        <p:cTn id="7" dur="1000"/>
                                        <p:tgtEl>
                                          <p:spTgt spid="19978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500"/>
                                  </p:stCondLst>
                                  <p:childTnLst>
                                    <p:set>
                                      <p:cBhvr>
                                        <p:cTn id="11" dur="1" fill="hold">
                                          <p:stCondLst>
                                            <p:cond delay="0"/>
                                          </p:stCondLst>
                                        </p:cTn>
                                        <p:tgtEl>
                                          <p:spTgt spid="1997827"/>
                                        </p:tgtEl>
                                        <p:attrNameLst>
                                          <p:attrName>style.visibility</p:attrName>
                                        </p:attrNameLst>
                                      </p:cBhvr>
                                      <p:to>
                                        <p:strVal val="visible"/>
                                      </p:to>
                                    </p:set>
                                    <p:animEffect transition="in" filter="wipe(left)">
                                      <p:cBhvr>
                                        <p:cTn id="12" dur="1000"/>
                                        <p:tgtEl>
                                          <p:spTgt spid="1997827"/>
                                        </p:tgtEl>
                                      </p:cBhvr>
                                    </p:animEffect>
                                  </p:childTnLst>
                                </p:cTn>
                              </p:par>
                            </p:childTnLst>
                          </p:cTn>
                        </p:par>
                        <p:par>
                          <p:cTn id="13" fill="hold">
                            <p:stCondLst>
                              <p:cond delay="1500"/>
                            </p:stCondLst>
                            <p:childTnLst>
                              <p:par>
                                <p:cTn id="14" presetID="22" presetClass="entr" presetSubtype="2" fill="hold" grpId="0" nodeType="afterEffect">
                                  <p:stCondLst>
                                    <p:cond delay="700"/>
                                  </p:stCondLst>
                                  <p:childTnLst>
                                    <p:set>
                                      <p:cBhvr>
                                        <p:cTn id="15" dur="1" fill="hold">
                                          <p:stCondLst>
                                            <p:cond delay="0"/>
                                          </p:stCondLst>
                                        </p:cTn>
                                        <p:tgtEl>
                                          <p:spTgt spid="1997832"/>
                                        </p:tgtEl>
                                        <p:attrNameLst>
                                          <p:attrName>style.visibility</p:attrName>
                                        </p:attrNameLst>
                                      </p:cBhvr>
                                      <p:to>
                                        <p:strVal val="visible"/>
                                      </p:to>
                                    </p:set>
                                    <p:animEffect transition="in" filter="wipe(right)">
                                      <p:cBhvr>
                                        <p:cTn id="16" dur="500"/>
                                        <p:tgtEl>
                                          <p:spTgt spid="1997832"/>
                                        </p:tgtEl>
                                      </p:cBhvr>
                                    </p:animEffect>
                                  </p:childTnLst>
                                </p:cTn>
                              </p:par>
                            </p:childTnLst>
                          </p:cTn>
                        </p:par>
                        <p:par>
                          <p:cTn id="17" fill="hold">
                            <p:stCondLst>
                              <p:cond delay="2700"/>
                            </p:stCondLst>
                            <p:childTnLst>
                              <p:par>
                                <p:cTn id="18" presetID="23" presetClass="entr" presetSubtype="16" fill="hold" grpId="0" nodeType="afterEffect">
                                  <p:stCondLst>
                                    <p:cond delay="700"/>
                                  </p:stCondLst>
                                  <p:childTnLst>
                                    <p:set>
                                      <p:cBhvr>
                                        <p:cTn id="19" dur="1" fill="hold">
                                          <p:stCondLst>
                                            <p:cond delay="0"/>
                                          </p:stCondLst>
                                        </p:cTn>
                                        <p:tgtEl>
                                          <p:spTgt spid="1997833"/>
                                        </p:tgtEl>
                                        <p:attrNameLst>
                                          <p:attrName>style.visibility</p:attrName>
                                        </p:attrNameLst>
                                      </p:cBhvr>
                                      <p:to>
                                        <p:strVal val="visible"/>
                                      </p:to>
                                    </p:set>
                                    <p:anim calcmode="lin" valueType="num">
                                      <p:cBhvr>
                                        <p:cTn id="20" dur="500" fill="hold"/>
                                        <p:tgtEl>
                                          <p:spTgt spid="1997833"/>
                                        </p:tgtEl>
                                        <p:attrNameLst>
                                          <p:attrName>ppt_w</p:attrName>
                                        </p:attrNameLst>
                                      </p:cBhvr>
                                      <p:tavLst>
                                        <p:tav tm="0">
                                          <p:val>
                                            <p:fltVal val="0"/>
                                          </p:val>
                                        </p:tav>
                                        <p:tav tm="100000">
                                          <p:val>
                                            <p:strVal val="#ppt_w"/>
                                          </p:val>
                                        </p:tav>
                                      </p:tavLst>
                                    </p:anim>
                                    <p:anim calcmode="lin" valueType="num">
                                      <p:cBhvr>
                                        <p:cTn id="21" dur="500" fill="hold"/>
                                        <p:tgtEl>
                                          <p:spTgt spid="199783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97827" grpId="0" bld="series" animBg="0"/>
      <p:bldP spid="1997832" grpId="0" animBg="1"/>
      <p:bldP spid="1997833" grpId="0" animBg="1"/>
    </p:bldLst>
  </p:timing>
</p:sld>
</file>

<file path=ppt/slides/slide1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22"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3123"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2F20732-A4D4-4BEA-B6BE-959695E8D56F}" type="slidenum">
              <a:rPr lang="en-US" sz="900">
                <a:solidFill>
                  <a:schemeClr val="bg1"/>
                </a:solidFill>
              </a:rPr>
              <a:pPr algn="r" eaLnBrk="0" hangingPunct="0">
                <a:lnSpc>
                  <a:spcPct val="85000"/>
                </a:lnSpc>
                <a:spcBef>
                  <a:spcPct val="20000"/>
                </a:spcBef>
              </a:pPr>
              <a:t>131</a:t>
            </a:fld>
            <a:endParaRPr lang="en-US" sz="900">
              <a:solidFill>
                <a:schemeClr val="bg1"/>
              </a:solidFill>
            </a:endParaRPr>
          </a:p>
        </p:txBody>
      </p:sp>
      <p:pic>
        <p:nvPicPr>
          <p:cNvPr id="133124"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dirty="0" smtClean="0">
                <a:solidFill>
                  <a:schemeClr val="bg1"/>
                </a:solidFill>
              </a:rPr>
              <a:t>REINSURANCE </a:t>
            </a:r>
            <a:r>
              <a:rPr lang="en-US" sz="4200" b="1" dirty="0">
                <a:solidFill>
                  <a:schemeClr val="bg1"/>
                </a:solidFill>
              </a:rPr>
              <a:t>MARKET CONDITIONS</a:t>
            </a:r>
          </a:p>
        </p:txBody>
      </p:sp>
      <p:sp>
        <p:nvSpPr>
          <p:cNvPr id="2152456" name="Rectangle 8"/>
          <p:cNvSpPr>
            <a:spLocks noChangeArrowheads="1"/>
          </p:cNvSpPr>
          <p:nvPr/>
        </p:nvSpPr>
        <p:spPr bwMode="auto">
          <a:xfrm>
            <a:off x="1415845" y="4082077"/>
            <a:ext cx="6784258" cy="1754326"/>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Ample Capacity as Alternative Capital is Transforming the Market</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131</a:t>
            </a:fld>
            <a:endParaRPr lang="en-US"/>
          </a:p>
        </p:txBody>
      </p:sp>
    </p:spTree>
    <p:extLst>
      <p:ext uri="{BB962C8B-B14F-4D97-AF65-F5344CB8AC3E}">
        <p14:creationId xmlns:p14="http://schemas.microsoft.com/office/powerpoint/2010/main" val="2542438625"/>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Reinsurance Pricing: Rate-on-Line Index    by Region, 1990 – 2014*</a:t>
            </a:r>
            <a:endParaRPr lang="en-US" b="1" dirty="0">
              <a:latin typeface="Arial "/>
            </a:endParaRPr>
          </a:p>
        </p:txBody>
      </p:sp>
      <p:sp>
        <p:nvSpPr>
          <p:cNvPr id="4" name="Rectangle 4"/>
          <p:cNvSpPr>
            <a:spLocks noChangeArrowheads="1"/>
          </p:cNvSpPr>
          <p:nvPr/>
        </p:nvSpPr>
        <p:spPr bwMode="auto">
          <a:xfrm>
            <a:off x="0" y="6389410"/>
            <a:ext cx="7569200" cy="468590"/>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*As of Jan. 1.</a:t>
            </a:r>
          </a:p>
          <a:p>
            <a:pPr eaLnBrk="0" hangingPunct="0">
              <a:lnSpc>
                <a:spcPct val="85000"/>
              </a:lnSpc>
              <a:spcBef>
                <a:spcPct val="25000"/>
              </a:spcBef>
              <a:buClr>
                <a:schemeClr val="accent2"/>
              </a:buClr>
              <a:buFont typeface="Wingdings" pitchFamily="2" charset="2"/>
              <a:buNone/>
            </a:pPr>
            <a:r>
              <a:rPr lang="en-US" sz="1100" dirty="0" smtClean="0"/>
              <a:t>Source: Guy Carpenter</a:t>
            </a:r>
            <a:endParaRPr lang="en-US" sz="1100" dirty="0"/>
          </a:p>
        </p:txBody>
      </p:sp>
      <p:pic>
        <p:nvPicPr>
          <p:cNvPr id="29076482" name="Picture 2" descr="http://www.gccapitalideas.com/wp-content/uploads/2014/01/jan-17-f10.jpg"/>
          <p:cNvPicPr>
            <a:picLocks noChangeAspect="1" noChangeArrowheads="1"/>
          </p:cNvPicPr>
          <p:nvPr/>
        </p:nvPicPr>
        <p:blipFill>
          <a:blip r:embed="rId2" cstate="print"/>
          <a:srcRect/>
          <a:stretch>
            <a:fillRect/>
          </a:stretch>
        </p:blipFill>
        <p:spPr bwMode="auto">
          <a:xfrm>
            <a:off x="314222" y="1122391"/>
            <a:ext cx="7767894" cy="5018059"/>
          </a:xfrm>
          <a:prstGeom prst="rect">
            <a:avLst/>
          </a:prstGeom>
          <a:noFill/>
        </p:spPr>
      </p:pic>
      <p:sp>
        <p:nvSpPr>
          <p:cNvPr id="6" name="AutoShape 8"/>
          <p:cNvSpPr>
            <a:spLocks noChangeArrowheads="1"/>
          </p:cNvSpPr>
          <p:nvPr/>
        </p:nvSpPr>
        <p:spPr bwMode="blackWhite">
          <a:xfrm>
            <a:off x="6888135" y="1297855"/>
            <a:ext cx="2064132" cy="1681315"/>
          </a:xfrm>
          <a:prstGeom prst="wedgeRectCallout">
            <a:avLst>
              <a:gd name="adj1" fmla="val 1766"/>
              <a:gd name="adj2" fmla="val 10444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Lower CATs and a flood of new capital has pushed reinsurance pricing down in most regions, including the US</a:t>
            </a:r>
            <a:endParaRPr lang="en-US" sz="1600" b="1" dirty="0">
              <a:solidFill>
                <a:srgbClr val="FFFFFF"/>
              </a:solidFill>
              <a:latin typeface="Arial" charset="0"/>
              <a:cs typeface="Arial" charset="0"/>
            </a:endParaRPr>
          </a:p>
        </p:txBody>
      </p:sp>
      <p:sp>
        <p:nvSpPr>
          <p:cNvPr id="7" name="Oval 6"/>
          <p:cNvSpPr/>
          <p:nvPr/>
        </p:nvSpPr>
        <p:spPr>
          <a:xfrm>
            <a:off x="7506931" y="3613359"/>
            <a:ext cx="383458" cy="56043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4553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133</a:t>
            </a:fld>
            <a:endParaRPr lang="en-US"/>
          </a:p>
        </p:txBody>
      </p:sp>
      <p:sp>
        <p:nvSpPr>
          <p:cNvPr id="1936386" name="Rectangle 2"/>
          <p:cNvSpPr>
            <a:spLocks noGrp="1" noChangeArrowheads="1"/>
          </p:cNvSpPr>
          <p:nvPr>
            <p:ph type="title"/>
          </p:nvPr>
        </p:nvSpPr>
        <p:spPr>
          <a:xfrm>
            <a:off x="136222" y="149480"/>
            <a:ext cx="7400925" cy="860425"/>
          </a:xfrm>
        </p:spPr>
        <p:txBody>
          <a:bodyPr/>
          <a:lstStyle/>
          <a:p>
            <a:r>
              <a:rPr lang="en-US" dirty="0" smtClean="0"/>
              <a:t>Global Reinsurer Capital, 2007-2013:H1*</a:t>
            </a:r>
          </a:p>
        </p:txBody>
      </p:sp>
      <p:graphicFrame>
        <p:nvGraphicFramePr>
          <p:cNvPr id="1936387" name="Object 3"/>
          <p:cNvGraphicFramePr>
            <a:graphicFrameLocks noChangeAspect="1"/>
          </p:cNvGraphicFramePr>
          <p:nvPr/>
        </p:nvGraphicFramePr>
        <p:xfrm>
          <a:off x="381000" y="1752600"/>
          <a:ext cx="8296275" cy="3752850"/>
        </p:xfrm>
        <a:graphic>
          <a:graphicData uri="http://schemas.openxmlformats.org/presentationml/2006/ole">
            <mc:AlternateContent xmlns:mc="http://schemas.openxmlformats.org/markup-compatibility/2006">
              <mc:Choice xmlns:v="urn:schemas-microsoft-com:vml" Requires="v">
                <p:oleObj spid="_x0000_s3135513" name="Chart" r:id="rId4" imgW="8305935" imgH="3762296" progId="MSGraph.Chart.8">
                  <p:embed followColorScheme="full"/>
                </p:oleObj>
              </mc:Choice>
              <mc:Fallback>
                <p:oleObj name="Chart" r:id="rId4" imgW="8305935" imgH="3762296" progId="MSGraph.Chart.8">
                  <p:embed followColorScheme="full"/>
                  <p:pic>
                    <p:nvPicPr>
                      <p:cNvPr id="0" name=""/>
                      <p:cNvPicPr>
                        <a:picLocks noChangeAspect="1" noChangeArrowheads="1"/>
                      </p:cNvPicPr>
                      <p:nvPr/>
                    </p:nvPicPr>
                    <p:blipFill>
                      <a:blip r:embed="rId5"/>
                      <a:srcRect/>
                      <a:stretch>
                        <a:fillRect/>
                      </a:stretch>
                    </p:blipFill>
                    <p:spPr bwMode="gray">
                      <a:xfrm>
                        <a:off x="381000" y="1752600"/>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36388" name="Rectangle 4"/>
          <p:cNvSpPr>
            <a:spLocks noChangeArrowheads="1"/>
          </p:cNvSpPr>
          <p:nvPr/>
        </p:nvSpPr>
        <p:spPr bwMode="auto">
          <a:xfrm>
            <a:off x="0" y="6389410"/>
            <a:ext cx="7569200" cy="468590"/>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*Includes both traditional and non-traditional forms of reinsurance capital.</a:t>
            </a:r>
          </a:p>
          <a:p>
            <a:pPr eaLnBrk="0" hangingPunct="0">
              <a:lnSpc>
                <a:spcPct val="85000"/>
              </a:lnSpc>
              <a:spcBef>
                <a:spcPct val="25000"/>
              </a:spcBef>
              <a:buClr>
                <a:schemeClr val="accent2"/>
              </a:buClr>
              <a:buFont typeface="Wingdings" pitchFamily="2" charset="2"/>
              <a:buNone/>
            </a:pPr>
            <a:r>
              <a:rPr lang="en-US" sz="1100" dirty="0" smtClean="0"/>
              <a:t>Source: Aon Benfield Aggregate study for the 6 months ending June 2013; Insurance Information Institute.</a:t>
            </a:r>
            <a:endParaRPr lang="en-US" sz="1100" dirty="0"/>
          </a:p>
        </p:txBody>
      </p:sp>
      <p:sp>
        <p:nvSpPr>
          <p:cNvPr id="1936389" name="Rectangle 5"/>
          <p:cNvSpPr>
            <a:spLocks noChangeArrowheads="1"/>
          </p:cNvSpPr>
          <p:nvPr/>
        </p:nvSpPr>
        <p:spPr bwMode="black">
          <a:xfrm>
            <a:off x="347663" y="1266825"/>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
        <p:nvSpPr>
          <p:cNvPr id="1936390" name="Rectangle 6"/>
          <p:cNvSpPr>
            <a:spLocks noChangeArrowheads="1"/>
          </p:cNvSpPr>
          <p:nvPr/>
        </p:nvSpPr>
        <p:spPr bwMode="blackWhite">
          <a:xfrm>
            <a:off x="457200" y="5664406"/>
            <a:ext cx="8220075" cy="639763"/>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Global Reinsurance Capital Has Been Trending Generally Upward Since the Global Financial Crisis, a Trend that Seems Likely to Continue</a:t>
            </a:r>
            <a:endParaRPr lang="en-US" b="1" dirty="0">
              <a:solidFill>
                <a:srgbClr val="FFFFFF"/>
              </a:solidFill>
            </a:endParaRPr>
          </a:p>
        </p:txBody>
      </p:sp>
      <p:sp>
        <p:nvSpPr>
          <p:cNvPr id="10" name="TextBox 9"/>
          <p:cNvSpPr txBox="1"/>
          <p:nvPr/>
        </p:nvSpPr>
        <p:spPr>
          <a:xfrm>
            <a:off x="2344994" y="2551471"/>
            <a:ext cx="663677" cy="338554"/>
          </a:xfrm>
          <a:prstGeom prst="rect">
            <a:avLst/>
          </a:prstGeom>
          <a:solidFill>
            <a:srgbClr val="FF0000"/>
          </a:solidFill>
        </p:spPr>
        <p:txBody>
          <a:bodyPr wrap="square" rtlCol="0">
            <a:spAutoFit/>
          </a:bodyPr>
          <a:lstStyle/>
          <a:p>
            <a:pPr algn="ctr"/>
            <a:r>
              <a:rPr lang="en-US" sz="1600" b="1" dirty="0" smtClean="0">
                <a:solidFill>
                  <a:schemeClr val="bg1"/>
                </a:solidFill>
              </a:rPr>
              <a:t>-17%</a:t>
            </a:r>
            <a:endParaRPr lang="en-US" sz="1600" b="1" dirty="0">
              <a:solidFill>
                <a:schemeClr val="bg1"/>
              </a:solidFill>
            </a:endParaRPr>
          </a:p>
        </p:txBody>
      </p:sp>
      <p:sp>
        <p:nvSpPr>
          <p:cNvPr id="11" name="TextBox 10"/>
          <p:cNvSpPr txBox="1"/>
          <p:nvPr/>
        </p:nvSpPr>
        <p:spPr>
          <a:xfrm>
            <a:off x="3333136" y="2276179"/>
            <a:ext cx="742312" cy="338554"/>
          </a:xfrm>
          <a:prstGeom prst="rect">
            <a:avLst/>
          </a:prstGeom>
          <a:solidFill>
            <a:srgbClr val="FF0000"/>
          </a:solidFill>
        </p:spPr>
        <p:txBody>
          <a:bodyPr wrap="square" rtlCol="0">
            <a:spAutoFit/>
          </a:bodyPr>
          <a:lstStyle/>
          <a:p>
            <a:pPr algn="ctr"/>
            <a:r>
              <a:rPr lang="en-US" sz="1600" b="1" dirty="0" smtClean="0">
                <a:solidFill>
                  <a:schemeClr val="bg1"/>
                </a:solidFill>
              </a:rPr>
              <a:t>+18%</a:t>
            </a:r>
            <a:endParaRPr lang="en-US" sz="1600" b="1" dirty="0">
              <a:solidFill>
                <a:schemeClr val="bg1"/>
              </a:solidFill>
            </a:endParaRPr>
          </a:p>
        </p:txBody>
      </p:sp>
      <p:sp>
        <p:nvSpPr>
          <p:cNvPr id="12" name="TextBox 11"/>
          <p:cNvSpPr txBox="1"/>
          <p:nvPr/>
        </p:nvSpPr>
        <p:spPr>
          <a:xfrm>
            <a:off x="4444156" y="1956643"/>
            <a:ext cx="742312" cy="338554"/>
          </a:xfrm>
          <a:prstGeom prst="rect">
            <a:avLst/>
          </a:prstGeom>
          <a:solidFill>
            <a:srgbClr val="FF0000"/>
          </a:solidFill>
        </p:spPr>
        <p:txBody>
          <a:bodyPr wrap="square" rtlCol="0">
            <a:spAutoFit/>
          </a:bodyPr>
          <a:lstStyle/>
          <a:p>
            <a:pPr algn="ctr"/>
            <a:r>
              <a:rPr lang="en-US" sz="1600" b="1" dirty="0" smtClean="0">
                <a:solidFill>
                  <a:schemeClr val="bg1"/>
                </a:solidFill>
              </a:rPr>
              <a:t>+18%</a:t>
            </a:r>
            <a:endParaRPr lang="en-US" sz="1600" b="1" dirty="0">
              <a:solidFill>
                <a:schemeClr val="bg1"/>
              </a:solidFill>
            </a:endParaRPr>
          </a:p>
        </p:txBody>
      </p:sp>
      <p:sp>
        <p:nvSpPr>
          <p:cNvPr id="13" name="TextBox 12"/>
          <p:cNvSpPr txBox="1"/>
          <p:nvPr/>
        </p:nvSpPr>
        <p:spPr>
          <a:xfrm>
            <a:off x="5510932" y="2035303"/>
            <a:ext cx="742312" cy="338554"/>
          </a:xfrm>
          <a:prstGeom prst="rect">
            <a:avLst/>
          </a:prstGeom>
          <a:solidFill>
            <a:srgbClr val="FF0000"/>
          </a:solidFill>
        </p:spPr>
        <p:txBody>
          <a:bodyPr wrap="square" rtlCol="0">
            <a:spAutoFit/>
          </a:bodyPr>
          <a:lstStyle/>
          <a:p>
            <a:pPr algn="ctr"/>
            <a:r>
              <a:rPr lang="en-US" sz="1600" b="1" dirty="0" smtClean="0">
                <a:solidFill>
                  <a:schemeClr val="bg1"/>
                </a:solidFill>
              </a:rPr>
              <a:t>-3%</a:t>
            </a:r>
            <a:endParaRPr lang="en-US" sz="1600" b="1" dirty="0">
              <a:solidFill>
                <a:schemeClr val="bg1"/>
              </a:solidFill>
            </a:endParaRPr>
          </a:p>
        </p:txBody>
      </p:sp>
      <p:sp>
        <p:nvSpPr>
          <p:cNvPr id="14" name="TextBox 13"/>
          <p:cNvSpPr txBox="1"/>
          <p:nvPr/>
        </p:nvSpPr>
        <p:spPr>
          <a:xfrm>
            <a:off x="6621952" y="1789507"/>
            <a:ext cx="742312" cy="338554"/>
          </a:xfrm>
          <a:prstGeom prst="rect">
            <a:avLst/>
          </a:prstGeom>
          <a:solidFill>
            <a:srgbClr val="FF0000"/>
          </a:solidFill>
        </p:spPr>
        <p:txBody>
          <a:bodyPr wrap="square" rtlCol="0">
            <a:spAutoFit/>
          </a:bodyPr>
          <a:lstStyle/>
          <a:p>
            <a:pPr algn="ctr"/>
            <a:r>
              <a:rPr lang="en-US" sz="1600" b="1" dirty="0" smtClean="0">
                <a:solidFill>
                  <a:schemeClr val="bg1"/>
                </a:solidFill>
              </a:rPr>
              <a:t>+11%</a:t>
            </a:r>
            <a:endParaRPr lang="en-US" sz="1600" b="1" dirty="0">
              <a:solidFill>
                <a:schemeClr val="bg1"/>
              </a:solidFill>
            </a:endParaRPr>
          </a:p>
        </p:txBody>
      </p:sp>
      <p:sp>
        <p:nvSpPr>
          <p:cNvPr id="15" name="TextBox 14"/>
          <p:cNvSpPr txBox="1"/>
          <p:nvPr/>
        </p:nvSpPr>
        <p:spPr>
          <a:xfrm>
            <a:off x="7688728" y="1720687"/>
            <a:ext cx="742312" cy="338554"/>
          </a:xfrm>
          <a:prstGeom prst="rect">
            <a:avLst/>
          </a:prstGeom>
          <a:solidFill>
            <a:srgbClr val="FF0000"/>
          </a:solidFill>
        </p:spPr>
        <p:txBody>
          <a:bodyPr wrap="square" rtlCol="0">
            <a:spAutoFit/>
          </a:bodyPr>
          <a:lstStyle/>
          <a:p>
            <a:pPr algn="ctr"/>
            <a:r>
              <a:rPr lang="en-US" sz="1600" b="1" dirty="0" smtClean="0">
                <a:solidFill>
                  <a:schemeClr val="bg1"/>
                </a:solidFill>
              </a:rPr>
              <a:t>+1%</a:t>
            </a:r>
            <a:endParaRPr lang="en-US" sz="1600" b="1" dirty="0">
              <a:solidFill>
                <a:schemeClr val="bg1"/>
              </a:solidFill>
            </a:endParaRPr>
          </a:p>
        </p:txBody>
      </p:sp>
    </p:spTree>
    <p:extLst>
      <p:ext uri="{BB962C8B-B14F-4D97-AF65-F5344CB8AC3E}">
        <p14:creationId xmlns:p14="http://schemas.microsoft.com/office/powerpoint/2010/main" val="48069247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1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nvPr>
        </p:nvGraphicFramePr>
        <p:xfrm>
          <a:off x="0" y="1696064"/>
          <a:ext cx="891540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88488" y="0"/>
            <a:ext cx="8229600" cy="1069848"/>
          </a:xfrm>
        </p:spPr>
        <p:txBody>
          <a:bodyPr/>
          <a:lstStyle/>
          <a:p>
            <a:r>
              <a:rPr lang="en-US" sz="2400" b="1" dirty="0" smtClean="0">
                <a:latin typeface="Arial "/>
              </a:rPr>
              <a:t>Long-Term Evolution of Shareholders’ Funds for        the Guy Carpenter Global Reinsurance Composite </a:t>
            </a:r>
            <a:r>
              <a:rPr lang="en-US" sz="1600" b="1" dirty="0" smtClean="0">
                <a:latin typeface="Arial "/>
              </a:rPr>
              <a:t/>
            </a:r>
            <a:br>
              <a:rPr lang="en-US" sz="1600" b="1" dirty="0" smtClean="0">
                <a:latin typeface="Arial "/>
              </a:rPr>
            </a:br>
            <a:endParaRPr lang="en-US" sz="1600" b="1" dirty="0">
              <a:latin typeface="Arial "/>
            </a:endParaRPr>
          </a:p>
        </p:txBody>
      </p:sp>
      <p:sp>
        <p:nvSpPr>
          <p:cNvPr id="4"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Guy Carpenter</a:t>
            </a:r>
            <a:endParaRPr lang="en-US" sz="1100" dirty="0"/>
          </a:p>
        </p:txBody>
      </p:sp>
    </p:spTree>
    <p:extLst>
      <p:ext uri="{BB962C8B-B14F-4D97-AF65-F5344CB8AC3E}">
        <p14:creationId xmlns:p14="http://schemas.microsoft.com/office/powerpoint/2010/main" val="178510793"/>
      </p:ext>
    </p:extLst>
  </p:cSld>
  <p:clrMapOvr>
    <a:masterClrMapping/>
  </p:clrMapOvr>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sz="2700" dirty="0" smtClean="0">
                <a:latin typeface="Arial "/>
              </a:rPr>
              <a:t>Alternative Capacity as a Percentage of Global Property Catastrophe Reinsurance Limit</a:t>
            </a:r>
            <a:endParaRPr lang="en-US" sz="2700" b="1" dirty="0">
              <a:latin typeface="Arial "/>
            </a:endParaRPr>
          </a:p>
        </p:txBody>
      </p:sp>
      <p:sp>
        <p:nvSpPr>
          <p:cNvPr id="4"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Guy Carpenter</a:t>
            </a:r>
            <a:endParaRPr lang="en-US" sz="1100" dirty="0"/>
          </a:p>
        </p:txBody>
      </p:sp>
      <p:pic>
        <p:nvPicPr>
          <p:cNvPr id="2297241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8709" y="2079522"/>
            <a:ext cx="8223308" cy="4086532"/>
          </a:xfrm>
          <a:prstGeom prst="rect">
            <a:avLst/>
          </a:prstGeom>
          <a:noFill/>
          <a:ln w="9525">
            <a:noFill/>
            <a:miter lim="800000"/>
            <a:headEnd/>
            <a:tailEnd/>
          </a:ln>
        </p:spPr>
      </p:pic>
      <p:sp>
        <p:nvSpPr>
          <p:cNvPr id="6" name="Rectangle 3"/>
          <p:cNvSpPr>
            <a:spLocks noChangeArrowheads="1"/>
          </p:cNvSpPr>
          <p:nvPr/>
        </p:nvSpPr>
        <p:spPr bwMode="black">
          <a:xfrm>
            <a:off x="347663" y="1163589"/>
            <a:ext cx="8221662" cy="249299"/>
          </a:xfrm>
          <a:prstGeom prst="rect">
            <a:avLst/>
          </a:prstGeom>
          <a:noFill/>
          <a:ln w="9525" algn="ctr">
            <a:noFill/>
            <a:miter lim="800000"/>
            <a:headEnd/>
            <a:tailEnd/>
          </a:ln>
        </p:spPr>
        <p:txBody>
          <a:bodyPr lIns="0" tIns="0" rIns="0" bIns="0">
            <a:spAutoFit/>
          </a:bodyPr>
          <a:lstStyle/>
          <a:p>
            <a:pPr algn="ctr" defTabSz="114300" eaLnBrk="0" fontAlgn="base" hangingPunct="0">
              <a:lnSpc>
                <a:spcPct val="90000"/>
              </a:lnSpc>
              <a:spcBef>
                <a:spcPct val="20000"/>
              </a:spcBef>
              <a:spcAft>
                <a:spcPct val="0"/>
              </a:spcAft>
            </a:pPr>
            <a:r>
              <a:rPr lang="en-US" b="1" dirty="0" smtClean="0">
                <a:solidFill>
                  <a:srgbClr val="225A7A"/>
                </a:solidFill>
              </a:rPr>
              <a:t>(As of Year End)</a:t>
            </a:r>
            <a:endParaRPr lang="en-US" b="1" dirty="0">
              <a:solidFill>
                <a:srgbClr val="225A7A"/>
              </a:solidFill>
              <a:latin typeface="Arial" charset="0"/>
              <a:cs typeface="Arial" charset="0"/>
            </a:endParaRPr>
          </a:p>
        </p:txBody>
      </p:sp>
      <p:sp>
        <p:nvSpPr>
          <p:cNvPr id="7" name="AutoShape 14"/>
          <p:cNvSpPr>
            <a:spLocks noChangeArrowheads="1"/>
          </p:cNvSpPr>
          <p:nvPr/>
        </p:nvSpPr>
        <p:spPr bwMode="blackWhite">
          <a:xfrm>
            <a:off x="2315498" y="1666568"/>
            <a:ext cx="3539613" cy="1408470"/>
          </a:xfrm>
          <a:prstGeom prst="wedgeRectCallout">
            <a:avLst>
              <a:gd name="adj1" fmla="val 96681"/>
              <a:gd name="adj2" fmla="val 2606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Alternative Capacity accounted for approximately 14% or $45 billion of the $316 in global property catastrophe reinsurance capital as of mid-2013 (expected to rise to ~15% by year-end 2013)</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12474910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9698" name="Object 2"/>
          <p:cNvGraphicFramePr>
            <a:graphicFrameLocks noGrp="1" noChangeAspect="1"/>
          </p:cNvGraphicFramePr>
          <p:nvPr>
            <p:ph type="chart" idx="1"/>
          </p:nvPr>
        </p:nvGraphicFramePr>
        <p:xfrm>
          <a:off x="-296863" y="1352550"/>
          <a:ext cx="8745538" cy="4970463"/>
        </p:xfrm>
        <a:graphic>
          <a:graphicData uri="http://schemas.openxmlformats.org/presentationml/2006/ole">
            <mc:AlternateContent xmlns:mc="http://schemas.openxmlformats.org/markup-compatibility/2006">
              <mc:Choice xmlns:v="urn:schemas-microsoft-com:vml" Requires="v">
                <p:oleObj spid="_x0000_s3136537" name="Chart" r:id="rId3" imgW="8620176" imgH="4905439" progId="MSGraph.Chart.8">
                  <p:embed followColorScheme="full"/>
                </p:oleObj>
              </mc:Choice>
              <mc:Fallback>
                <p:oleObj name="Chart" r:id="rId3" imgW="8620176" imgH="4905439" progId="MSGraph.Chart.8">
                  <p:embed followColorScheme="full"/>
                  <p:pic>
                    <p:nvPicPr>
                      <p:cNvPr id="0" name=""/>
                      <p:cNvPicPr>
                        <a:picLocks noChangeAspect="1" noChangeArrowheads="1"/>
                      </p:cNvPicPr>
                      <p:nvPr/>
                    </p:nvPicPr>
                    <p:blipFill>
                      <a:blip r:embed="rId4"/>
                      <a:srcRect/>
                      <a:stretch>
                        <a:fillRect/>
                      </a:stretch>
                    </p:blipFill>
                    <p:spPr bwMode="auto">
                      <a:xfrm>
                        <a:off x="-296863" y="1352550"/>
                        <a:ext cx="8745538" cy="497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699" name="Text Box 6"/>
          <p:cNvSpPr txBox="1">
            <a:spLocks noChangeArrowheads="1"/>
          </p:cNvSpPr>
          <p:nvPr/>
        </p:nvSpPr>
        <p:spPr bwMode="blackWhite">
          <a:xfrm>
            <a:off x="6430295" y="1076631"/>
            <a:ext cx="2585833" cy="2993923"/>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dirty="0" smtClean="0">
                <a:solidFill>
                  <a:srgbClr val="FFFFFF"/>
                </a:solidFill>
              </a:rPr>
              <a:t>“Convergence Capital” accounted for an estimated $45B or 14% or total property catastrophe reinsurance capacity as of mid-2013, up $10B over the past 18 months (since 1/1/12). Penetration of this type of capacity is growing</a:t>
            </a:r>
            <a:endParaRPr lang="en-US" b="1" dirty="0">
              <a:solidFill>
                <a:srgbClr val="FFFFFF"/>
              </a:solidFill>
            </a:endParaRPr>
          </a:p>
        </p:txBody>
      </p:sp>
      <p:sp>
        <p:nvSpPr>
          <p:cNvPr id="7" name="Title 8"/>
          <p:cNvSpPr txBox="1">
            <a:spLocks/>
          </p:cNvSpPr>
          <p:nvPr/>
        </p:nvSpPr>
        <p:spPr bwMode="black">
          <a:xfrm>
            <a:off x="39688" y="120650"/>
            <a:ext cx="7799387" cy="719138"/>
          </a:xfrm>
          <a:prstGeom prst="rect">
            <a:avLst/>
          </a:prstGeom>
          <a:noFill/>
          <a:ln w="9525">
            <a:noFill/>
            <a:miter lim="800000"/>
            <a:headEnd/>
            <a:tailEnd/>
          </a:ln>
        </p:spPr>
        <p:txBody>
          <a:bodyPr lIns="45720" rIns="45720" anchor="ctr"/>
          <a:lstStyle/>
          <a:p>
            <a:pPr algn="l" defTabSz="114300" eaLnBrk="0" hangingPunct="0">
              <a:lnSpc>
                <a:spcPct val="90000"/>
              </a:lnSpc>
              <a:defRPr/>
            </a:pPr>
            <a:r>
              <a:rPr lang="en-US" sz="3000" b="1" dirty="0" smtClean="0">
                <a:solidFill>
                  <a:srgbClr val="28688C"/>
                </a:solidFill>
                <a:latin typeface="Arial"/>
                <a:ea typeface="Arial Unicode MS"/>
                <a:cs typeface="Arial"/>
              </a:rPr>
              <a:t>Property Catastrophe Reinsurance Capacity by Source as of Mid-2013 ($ Bill)</a:t>
            </a:r>
            <a:endParaRPr lang="en-US" sz="3000" b="1" kern="0" dirty="0">
              <a:solidFill>
                <a:srgbClr val="28688C"/>
              </a:solidFill>
              <a:ea typeface="+mj-ea"/>
              <a:cs typeface="+mj-cs"/>
            </a:endParaRPr>
          </a:p>
        </p:txBody>
      </p:sp>
      <p:sp>
        <p:nvSpPr>
          <p:cNvPr id="8" name="Rectangle 3"/>
          <p:cNvSpPr>
            <a:spLocks noChangeArrowheads="1"/>
          </p:cNvSpPr>
          <p:nvPr/>
        </p:nvSpPr>
        <p:spPr bwMode="auto">
          <a:xfrm>
            <a:off x="44244" y="6538680"/>
            <a:ext cx="8242300" cy="246221"/>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Source</a:t>
            </a:r>
            <a:r>
              <a:rPr lang="en-US" sz="1000" dirty="0">
                <a:solidFill>
                  <a:schemeClr val="accent4">
                    <a:lumMod val="75000"/>
                  </a:schemeClr>
                </a:solidFill>
                <a:cs typeface="+mn-cs"/>
              </a:rPr>
              <a:t>: </a:t>
            </a:r>
            <a:r>
              <a:rPr lang="en-US" sz="1000" dirty="0" smtClean="0">
                <a:solidFill>
                  <a:schemeClr val="accent4">
                    <a:lumMod val="75000"/>
                  </a:schemeClr>
                </a:solidFill>
                <a:cs typeface="+mn-cs"/>
              </a:rPr>
              <a:t>Guy Carpenter; </a:t>
            </a:r>
            <a:r>
              <a:rPr lang="en-US" sz="1000" i="1" dirty="0" smtClean="0">
                <a:solidFill>
                  <a:schemeClr val="accent4">
                    <a:lumMod val="75000"/>
                  </a:schemeClr>
                </a:solidFill>
                <a:cs typeface="+mn-cs"/>
              </a:rPr>
              <a:t>Mid-Year Market Report, </a:t>
            </a:r>
            <a:r>
              <a:rPr lang="en-US" sz="1000" dirty="0" smtClean="0">
                <a:solidFill>
                  <a:schemeClr val="accent4">
                    <a:lumMod val="75000"/>
                  </a:schemeClr>
                </a:solidFill>
                <a:cs typeface="+mn-cs"/>
              </a:rPr>
              <a:t>September 2013; Insurance Information Institute.</a:t>
            </a:r>
            <a:endParaRPr lang="en-US" sz="1000" i="1" dirty="0">
              <a:solidFill>
                <a:schemeClr val="accent4">
                  <a:lumMod val="75000"/>
                </a:schemeClr>
              </a:solidFill>
              <a:cs typeface="+mn-cs"/>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213DCD5A-272D-460F-810D-8B44844B5B0F}" type="slidenum">
              <a:rPr lang="en-US" smtClean="0"/>
              <a:pPr>
                <a:defRPr/>
              </a:pPr>
              <a:t>136</a:t>
            </a:fld>
            <a:endParaRPr lang="en-US"/>
          </a:p>
        </p:txBody>
      </p:sp>
      <p:sp>
        <p:nvSpPr>
          <p:cNvPr id="10" name="AutoShape 7"/>
          <p:cNvSpPr>
            <a:spLocks noChangeArrowheads="1"/>
          </p:cNvSpPr>
          <p:nvPr/>
        </p:nvSpPr>
        <p:spPr bwMode="blackWhite">
          <a:xfrm>
            <a:off x="4645984" y="4723352"/>
            <a:ext cx="3229896" cy="1177366"/>
          </a:xfrm>
          <a:prstGeom prst="wedgeRectCallout">
            <a:avLst>
              <a:gd name="adj1" fmla="val -94728"/>
              <a:gd name="adj2" fmla="val -10122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Collateralized reinsurance (sidecars) is the fastest growing segment recently</a:t>
            </a:r>
            <a:endParaRPr lang="en-US" sz="2000" b="1" dirty="0">
              <a:solidFill>
                <a:srgbClr val="FFFFFF"/>
              </a:solidFill>
              <a:latin typeface="Arial" charset="0"/>
              <a:cs typeface="Arial" charset="0"/>
            </a:endParaRPr>
          </a:p>
        </p:txBody>
      </p:sp>
      <p:sp>
        <p:nvSpPr>
          <p:cNvPr id="11" name="Rectangle 6"/>
          <p:cNvSpPr>
            <a:spLocks noChangeArrowheads="1"/>
          </p:cNvSpPr>
          <p:nvPr/>
        </p:nvSpPr>
        <p:spPr bwMode="black">
          <a:xfrm>
            <a:off x="1814046" y="1209983"/>
            <a:ext cx="4291780"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Total =  $316 Billion*</a:t>
            </a:r>
            <a:endParaRPr lang="en-US" sz="2400" b="1" u="sng" dirty="0">
              <a:solidFill>
                <a:srgbClr val="225A7A"/>
              </a:solidFill>
            </a:endParaRPr>
          </a:p>
        </p:txBody>
      </p:sp>
    </p:spTree>
    <p:extLst>
      <p:ext uri="{BB962C8B-B14F-4D97-AF65-F5344CB8AC3E}">
        <p14:creationId xmlns:p14="http://schemas.microsoft.com/office/powerpoint/2010/main" val="1698553893"/>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Alternative Capacity Development, </a:t>
            </a:r>
            <a:br>
              <a:rPr lang="en-US" dirty="0" smtClean="0">
                <a:latin typeface="Arial "/>
              </a:rPr>
            </a:br>
            <a:r>
              <a:rPr lang="en-US" dirty="0" smtClean="0">
                <a:latin typeface="Arial "/>
              </a:rPr>
              <a:t>2001—2013:H1</a:t>
            </a:r>
            <a:endParaRPr lang="en-US" b="1" dirty="0">
              <a:latin typeface="Arial "/>
            </a:endParaRPr>
          </a:p>
        </p:txBody>
      </p:sp>
      <p:pic>
        <p:nvPicPr>
          <p:cNvPr id="22973442" name="Picture 2"/>
          <p:cNvPicPr>
            <a:picLocks noChangeAspect="1" noChangeArrowheads="1"/>
          </p:cNvPicPr>
          <p:nvPr/>
        </p:nvPicPr>
        <p:blipFill>
          <a:blip r:embed="rId2" cstate="print"/>
          <a:srcRect/>
          <a:stretch>
            <a:fillRect/>
          </a:stretch>
        </p:blipFill>
        <p:spPr bwMode="auto">
          <a:xfrm>
            <a:off x="73740" y="1166510"/>
            <a:ext cx="8893276" cy="5313846"/>
          </a:xfrm>
          <a:prstGeom prst="rect">
            <a:avLst/>
          </a:prstGeom>
          <a:noFill/>
          <a:ln w="9525">
            <a:noFill/>
            <a:miter lim="800000"/>
            <a:headEnd/>
            <a:tailEnd/>
          </a:ln>
        </p:spPr>
      </p:pic>
      <p:sp>
        <p:nvSpPr>
          <p:cNvPr id="8" name="Rectangle 3"/>
          <p:cNvSpPr>
            <a:spLocks noChangeArrowheads="1"/>
          </p:cNvSpPr>
          <p:nvPr/>
        </p:nvSpPr>
        <p:spPr bwMode="auto">
          <a:xfrm>
            <a:off x="44244" y="6538680"/>
            <a:ext cx="8242300" cy="246221"/>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Source</a:t>
            </a:r>
            <a:r>
              <a:rPr lang="en-US" sz="1000" dirty="0">
                <a:solidFill>
                  <a:schemeClr val="accent4">
                    <a:lumMod val="75000"/>
                  </a:schemeClr>
                </a:solidFill>
                <a:cs typeface="+mn-cs"/>
              </a:rPr>
              <a:t>: </a:t>
            </a:r>
            <a:r>
              <a:rPr lang="en-US" sz="1000" dirty="0" smtClean="0">
                <a:solidFill>
                  <a:schemeClr val="accent4">
                    <a:lumMod val="75000"/>
                  </a:schemeClr>
                </a:solidFill>
                <a:cs typeface="+mn-cs"/>
              </a:rPr>
              <a:t>Guy Carpenter; </a:t>
            </a:r>
            <a:r>
              <a:rPr lang="en-US" sz="1000" i="1" dirty="0" smtClean="0">
                <a:solidFill>
                  <a:schemeClr val="accent4">
                    <a:lumMod val="75000"/>
                  </a:schemeClr>
                </a:solidFill>
                <a:cs typeface="+mn-cs"/>
              </a:rPr>
              <a:t>Mid-Year Market Report, </a:t>
            </a:r>
            <a:r>
              <a:rPr lang="en-US" sz="1000" dirty="0" smtClean="0">
                <a:solidFill>
                  <a:schemeClr val="accent4">
                    <a:lumMod val="75000"/>
                  </a:schemeClr>
                </a:solidFill>
                <a:cs typeface="+mn-cs"/>
              </a:rPr>
              <a:t>September 2013; Insurance Information Institute.</a:t>
            </a:r>
            <a:endParaRPr lang="en-US" sz="1000" i="1" dirty="0">
              <a:solidFill>
                <a:schemeClr val="accent4">
                  <a:lumMod val="75000"/>
                </a:schemeClr>
              </a:solidFill>
              <a:cs typeface="+mn-cs"/>
            </a:endParaRPr>
          </a:p>
        </p:txBody>
      </p:sp>
      <p:sp>
        <p:nvSpPr>
          <p:cNvPr id="10" name="Rectangle 9"/>
          <p:cNvSpPr/>
          <p:nvPr/>
        </p:nvSpPr>
        <p:spPr>
          <a:xfrm>
            <a:off x="7787148" y="2993924"/>
            <a:ext cx="1150375" cy="348061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5186326"/>
      </p:ext>
    </p:extLst>
  </p:cSld>
  <p:clrMapOvr>
    <a:masterClrMapping/>
  </p:clrMapOvr>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Non-Traditional Property Catastrophe</a:t>
            </a:r>
            <a:br>
              <a:rPr lang="en-US" dirty="0" smtClean="0">
                <a:latin typeface="Arial "/>
              </a:rPr>
            </a:br>
            <a:r>
              <a:rPr lang="en-US" dirty="0" smtClean="0">
                <a:latin typeface="Arial "/>
              </a:rPr>
              <a:t>Limits by Type, YE 2012 vs. YE 2015E</a:t>
            </a:r>
            <a:endParaRPr lang="en-US" b="1" dirty="0">
              <a:latin typeface="Arial "/>
            </a:endParaRPr>
          </a:p>
        </p:txBody>
      </p:sp>
      <p:sp>
        <p:nvSpPr>
          <p:cNvPr id="4"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Guy Carpenter; Reinsurance Association of America; Insurance Information Institute.</a:t>
            </a:r>
            <a:endParaRPr lang="en-US" sz="1100" dirty="0"/>
          </a:p>
        </p:txBody>
      </p:sp>
      <p:pic>
        <p:nvPicPr>
          <p:cNvPr id="6"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9212" y="1214427"/>
            <a:ext cx="6400801" cy="5036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utoShape 6"/>
          <p:cNvSpPr>
            <a:spLocks noChangeArrowheads="1"/>
          </p:cNvSpPr>
          <p:nvPr/>
        </p:nvSpPr>
        <p:spPr bwMode="blackWhite">
          <a:xfrm>
            <a:off x="6592528" y="2035277"/>
            <a:ext cx="2241756" cy="2654710"/>
          </a:xfrm>
          <a:prstGeom prst="wedgeRectCallout">
            <a:avLst>
              <a:gd name="adj1" fmla="val -84072"/>
              <a:gd name="adj2" fmla="val 2642"/>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Alternative capital is expected to rise by 30% by YE 2015 and will ultimately account for 20-30% of total reinsurance spend, according to Guy Carpenter</a:t>
            </a:r>
            <a:endParaRPr lang="en-US" b="1" dirty="0">
              <a:solidFill>
                <a:schemeClr val="bg1"/>
              </a:solidFill>
              <a:latin typeface="Arial" pitchFamily="34" charset="0"/>
              <a:cs typeface="+mn-cs"/>
            </a:endParaRPr>
          </a:p>
        </p:txBody>
      </p:sp>
    </p:spTree>
    <p:extLst>
      <p:ext uri="{BB962C8B-B14F-4D97-AF65-F5344CB8AC3E}">
        <p14:creationId xmlns:p14="http://schemas.microsoft.com/office/powerpoint/2010/main" val="7415315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260132" y="90488"/>
            <a:ext cx="7550150" cy="860425"/>
          </a:xfrm>
        </p:spPr>
        <p:txBody>
          <a:bodyPr/>
          <a:lstStyle/>
          <a:p>
            <a:r>
              <a:rPr lang="en-US" dirty="0" smtClean="0"/>
              <a:t>Catastrophe Bonds: Issuance and Outstanding, 1997- 2013*</a:t>
            </a:r>
          </a:p>
        </p:txBody>
      </p:sp>
      <p:sp>
        <p:nvSpPr>
          <p:cNvPr id="2052" name="Rectangle 3"/>
          <p:cNvSpPr>
            <a:spLocks noChangeArrowheads="1"/>
          </p:cNvSpPr>
          <p:nvPr/>
        </p:nvSpPr>
        <p:spPr bwMode="black">
          <a:xfrm>
            <a:off x="347663" y="1163589"/>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Risk Capital Amount ($ Millions)</a:t>
            </a:r>
            <a:endParaRPr lang="en-US" sz="1600" b="1" dirty="0">
              <a:solidFill>
                <a:srgbClr val="225A7A"/>
              </a:solidFill>
              <a:latin typeface="Arial" charset="0"/>
              <a:cs typeface="Arial" charset="0"/>
            </a:endParaRPr>
          </a:p>
        </p:txBody>
      </p:sp>
      <p:sp>
        <p:nvSpPr>
          <p:cNvPr id="2053" name="Rectangle 4"/>
          <p:cNvSpPr>
            <a:spLocks noChangeArrowheads="1"/>
          </p:cNvSpPr>
          <p:nvPr/>
        </p:nvSpPr>
        <p:spPr bwMode="auto">
          <a:xfrm>
            <a:off x="0" y="6414802"/>
            <a:ext cx="8636000" cy="443198"/>
          </a:xfrm>
          <a:prstGeom prst="rect">
            <a:avLst/>
          </a:prstGeom>
          <a:noFill/>
          <a:ln w="9525">
            <a:noFill/>
            <a:miter lim="800000"/>
            <a:headEnd/>
            <a:tailEnd/>
          </a:ln>
        </p:spPr>
        <p:txBody>
          <a:bodyPr lIns="365760" tIns="0" rIns="0" bIns="137160" anchor="b">
            <a:spAutoFit/>
          </a:bodyPr>
          <a:lstStyle/>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smtClean="0">
                <a:solidFill>
                  <a:srgbClr val="000000"/>
                </a:solidFill>
              </a:rPr>
              <a:t>*Through Dec. 31, 2013.</a:t>
            </a:r>
          </a:p>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smtClean="0">
                <a:solidFill>
                  <a:srgbClr val="000000"/>
                </a:solidFill>
                <a:latin typeface="Arial" charset="0"/>
                <a:cs typeface="Arial" charset="0"/>
              </a:rPr>
              <a:t>Source: Guy Carpenter; </a:t>
            </a:r>
            <a:r>
              <a:rPr lang="en-US" sz="1100" dirty="0">
                <a:solidFill>
                  <a:srgbClr val="000000"/>
                </a:solidFill>
                <a:latin typeface="Arial" charset="0"/>
                <a:cs typeface="Arial" charset="0"/>
              </a:rPr>
              <a:t>Insurance Information </a:t>
            </a:r>
            <a:r>
              <a:rPr lang="en-US" sz="1100" dirty="0" smtClean="0">
                <a:solidFill>
                  <a:srgbClr val="000000"/>
                </a:solidFill>
                <a:latin typeface="Arial" charset="0"/>
                <a:cs typeface="Arial" charset="0"/>
              </a:rPr>
              <a:t>Institute.</a:t>
            </a:r>
            <a:endParaRPr lang="en-US" sz="1100" dirty="0">
              <a:solidFill>
                <a:srgbClr val="000000"/>
              </a:solidFill>
              <a:latin typeface="Arial" charset="0"/>
              <a:cs typeface="Arial" charset="0"/>
            </a:endParaRPr>
          </a:p>
        </p:txBody>
      </p:sp>
      <p:graphicFrame>
        <p:nvGraphicFramePr>
          <p:cNvPr id="2050" name="Object 2"/>
          <p:cNvGraphicFramePr>
            <a:graphicFrameLocks/>
          </p:cNvGraphicFramePr>
          <p:nvPr>
            <p:extLst>
              <p:ext uri="{D42A27DB-BD31-4B8C-83A1-F6EECF244321}">
                <p14:modId xmlns:p14="http://schemas.microsoft.com/office/powerpoint/2010/main" val="1973810122"/>
              </p:ext>
            </p:extLst>
          </p:nvPr>
        </p:nvGraphicFramePr>
        <p:xfrm>
          <a:off x="179388" y="1282700"/>
          <a:ext cx="8696325" cy="3935413"/>
        </p:xfrm>
        <a:graphic>
          <a:graphicData uri="http://schemas.openxmlformats.org/presentationml/2006/ole">
            <mc:AlternateContent xmlns:mc="http://schemas.openxmlformats.org/markup-compatibility/2006">
              <mc:Choice xmlns:v="urn:schemas-microsoft-com:vml" Requires="v">
                <p:oleObj spid="_x0000_s3137561" name="Chart" r:id="rId4" imgW="8715392" imgH="3943318" progId="MSGraph.Chart.8">
                  <p:embed followColorScheme="full"/>
                </p:oleObj>
              </mc:Choice>
              <mc:Fallback>
                <p:oleObj name="Chart" r:id="rId4" imgW="8715392" imgH="3943318" progId="MSGraph.Chart.8">
                  <p:embed followColorScheme="full"/>
                  <p:pic>
                    <p:nvPicPr>
                      <p:cNvPr id="0" name=""/>
                      <p:cNvPicPr>
                        <a:picLocks noChangeArrowheads="1"/>
                      </p:cNvPicPr>
                      <p:nvPr/>
                    </p:nvPicPr>
                    <p:blipFill>
                      <a:blip r:embed="rId5"/>
                      <a:srcRect/>
                      <a:stretch>
                        <a:fillRect/>
                      </a:stretch>
                    </p:blipFill>
                    <p:spPr bwMode="gray">
                      <a:xfrm>
                        <a:off x="179388" y="1282700"/>
                        <a:ext cx="8696325" cy="3935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517573" y="5643129"/>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smtClean="0">
                <a:solidFill>
                  <a:srgbClr val="FFFFFF"/>
                </a:solidFill>
              </a:rPr>
              <a:t>Catastrophe Bond Issuance Is Approaching Pre-Crisis Levels While Risk Capital Outstanding Stands at an All-Time Record</a:t>
            </a:r>
            <a:endParaRPr lang="en-US" b="1" dirty="0">
              <a:solidFill>
                <a:srgbClr val="FFFFFF"/>
              </a:solidFill>
              <a:latin typeface="Arial" charset="0"/>
              <a:cs typeface="Arial" charset="0"/>
            </a:endParaRPr>
          </a:p>
        </p:txBody>
      </p:sp>
      <p:sp>
        <p:nvSpPr>
          <p:cNvPr id="8" name="AutoShape 8"/>
          <p:cNvSpPr>
            <a:spLocks noChangeArrowheads="1"/>
          </p:cNvSpPr>
          <p:nvPr/>
        </p:nvSpPr>
        <p:spPr bwMode="blackWhite">
          <a:xfrm>
            <a:off x="5279923" y="4899680"/>
            <a:ext cx="2757950" cy="530941"/>
          </a:xfrm>
          <a:prstGeom prst="wedgeRectCallout">
            <a:avLst>
              <a:gd name="adj1" fmla="val 71491"/>
              <a:gd name="adj2" fmla="val -6632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CAT bond issuance reached a record high in 2013</a:t>
            </a:r>
            <a:endParaRPr lang="en-US" sz="1400" b="1" dirty="0">
              <a:solidFill>
                <a:srgbClr val="FFFFFF"/>
              </a:solidFill>
              <a:latin typeface="Arial" pitchFamily="34" charset="0"/>
              <a:cs typeface="Arial" pitchFamily="34" charset="0"/>
            </a:endParaRPr>
          </a:p>
        </p:txBody>
      </p:sp>
      <p:sp>
        <p:nvSpPr>
          <p:cNvPr id="9" name="AutoShape 7"/>
          <p:cNvSpPr>
            <a:spLocks noChangeArrowheads="1"/>
          </p:cNvSpPr>
          <p:nvPr/>
        </p:nvSpPr>
        <p:spPr bwMode="blackWhite">
          <a:xfrm>
            <a:off x="2271247" y="1681316"/>
            <a:ext cx="2129914" cy="1106128"/>
          </a:xfrm>
          <a:prstGeom prst="wedgeRectCallout">
            <a:avLst>
              <a:gd name="adj1" fmla="val 247057"/>
              <a:gd name="adj2" fmla="val -45745"/>
            </a:avLst>
          </a:prstGeom>
          <a:gradFill rotWithShape="1">
            <a:gsLst>
              <a:gs pos="0">
                <a:schemeClr val="accent1">
                  <a:alpha val="40000"/>
                </a:schemeClr>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cs typeface="Arial" pitchFamily="34" charset="0"/>
              </a:rPr>
              <a:t>Risk capital  outstanding reached a record high in 2013</a:t>
            </a:r>
            <a:endParaRPr lang="en-US" sz="1600" b="1" dirty="0">
              <a:solidFill>
                <a:schemeClr val="bg1"/>
              </a:solidFill>
              <a:cs typeface="Arial" pitchFamily="34" charset="0"/>
            </a:endParaRPr>
          </a:p>
        </p:txBody>
      </p:sp>
      <p:sp>
        <p:nvSpPr>
          <p:cNvPr id="10" name="AutoShape 8"/>
          <p:cNvSpPr>
            <a:spLocks noChangeArrowheads="1"/>
          </p:cNvSpPr>
          <p:nvPr/>
        </p:nvSpPr>
        <p:spPr bwMode="blackWhite">
          <a:xfrm>
            <a:off x="6026538" y="2738925"/>
            <a:ext cx="1946787" cy="477614"/>
          </a:xfrm>
          <a:prstGeom prst="wedgeRectCallout">
            <a:avLst>
              <a:gd name="adj1" fmla="val -34734"/>
              <a:gd name="adj2" fmla="val 8223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Financial crisis depressed issuance</a:t>
            </a:r>
            <a:endParaRPr lang="en-US" sz="14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27014697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par>
                          <p:cTn id="13" fill="hold">
                            <p:stCondLst>
                              <p:cond delay="2700"/>
                            </p:stCondLst>
                            <p:childTnLst>
                              <p:par>
                                <p:cTn id="14" presetID="22" presetClass="entr" presetSubtype="2" fill="hold" grpId="0" nodeType="afterEffect">
                                  <p:stCondLst>
                                    <p:cond delay="7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3900"/>
                            </p:stCondLst>
                            <p:childTnLst>
                              <p:par>
                                <p:cTn id="18" presetID="22" presetClass="entr" presetSubtype="4" fill="hold" grpId="0" nodeType="afterEffect">
                                  <p:stCondLst>
                                    <p:cond delay="70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8"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110"/>
          <p:cNvSpPr>
            <a:spLocks noGrp="1" noChangeArrowheads="1"/>
          </p:cNvSpPr>
          <p:nvPr>
            <p:ph type="sldNum" sz="quarter" idx="12"/>
          </p:nvPr>
        </p:nvSpPr>
        <p:spPr>
          <a:noFill/>
        </p:spPr>
        <p:txBody>
          <a:bodyPr/>
          <a:lstStyle/>
          <a:p>
            <a:fld id="{74C05658-B303-4D47-A887-E0EE935A262F}" type="slidenum">
              <a:rPr lang="en-US" smtClean="0">
                <a:solidFill>
                  <a:srgbClr val="000000"/>
                </a:solidFill>
              </a:rPr>
              <a:pPr/>
              <a:t>14</a:t>
            </a:fld>
            <a:endParaRPr lang="en-US" smtClean="0">
              <a:solidFill>
                <a:srgbClr val="000000"/>
              </a:solidFill>
            </a:endParaRPr>
          </a:p>
        </p:txBody>
      </p:sp>
      <p:sp>
        <p:nvSpPr>
          <p:cNvPr id="8196"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Estimated Median Rate For Home</a:t>
            </a:r>
            <a:br>
              <a:rPr lang="en-US" dirty="0" smtClean="0"/>
            </a:br>
            <a:r>
              <a:rPr lang="en-US" dirty="0" smtClean="0"/>
              <a:t>Insurance By State, 2011* (1)</a:t>
            </a:r>
          </a:p>
        </p:txBody>
      </p:sp>
      <p:graphicFrame>
        <p:nvGraphicFramePr>
          <p:cNvPr id="8194" name="Object 3"/>
          <p:cNvGraphicFramePr>
            <a:graphicFrameLocks noGrp="1" noChangeAspect="1"/>
          </p:cNvGraphicFramePr>
          <p:nvPr>
            <p:ph idx="4294967295"/>
            <p:extLst>
              <p:ext uri="{D42A27DB-BD31-4B8C-83A1-F6EECF244321}">
                <p14:modId xmlns:p14="http://schemas.microsoft.com/office/powerpoint/2010/main" val="3681700354"/>
              </p:ext>
            </p:extLst>
          </p:nvPr>
        </p:nvGraphicFramePr>
        <p:xfrm>
          <a:off x="-21266" y="1409519"/>
          <a:ext cx="9144000" cy="4719637"/>
        </p:xfrm>
        <a:graphic>
          <a:graphicData uri="http://schemas.openxmlformats.org/presentationml/2006/ole">
            <mc:AlternateContent xmlns:mc="http://schemas.openxmlformats.org/markup-compatibility/2006">
              <mc:Choice xmlns:v="urn:schemas-microsoft-com:vml" Requires="v">
                <p:oleObj spid="_x0000_s3042400" name="Chart" r:id="rId4" imgW="8820048" imgH="4552970" progId="MSGraph.Chart.8">
                  <p:embed followColorScheme="full"/>
                </p:oleObj>
              </mc:Choice>
              <mc:Fallback>
                <p:oleObj name="Chart" r:id="rId4" imgW="8820048" imgH="4552970" progId="MSGraph.Chart.8">
                  <p:embed followColorScheme="full"/>
                  <p:pic>
                    <p:nvPicPr>
                      <p:cNvPr id="0" name=""/>
                      <p:cNvPicPr>
                        <a:picLocks noChangeAspect="1" noChangeArrowheads="1"/>
                      </p:cNvPicPr>
                      <p:nvPr/>
                    </p:nvPicPr>
                    <p:blipFill>
                      <a:blip r:embed="rId5"/>
                      <a:srcRect/>
                      <a:stretch>
                        <a:fillRect/>
                      </a:stretch>
                    </p:blipFill>
                    <p:spPr bwMode="auto">
                      <a:xfrm>
                        <a:off x="-21266" y="1409519"/>
                        <a:ext cx="9144000" cy="471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 Box 4"/>
          <p:cNvSpPr txBox="1">
            <a:spLocks noChangeArrowheads="1"/>
          </p:cNvSpPr>
          <p:nvPr/>
        </p:nvSpPr>
        <p:spPr bwMode="auto">
          <a:xfrm>
            <a:off x="40341" y="5885330"/>
            <a:ext cx="9017000" cy="1016305"/>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pPr>
            <a:r>
              <a:rPr lang="en-US" sz="900" dirty="0" smtClean="0">
                <a:solidFill>
                  <a:srgbClr val="000000"/>
                </a:solidFill>
              </a:rPr>
              <a:t>*Latest available.</a:t>
            </a:r>
          </a:p>
          <a:p>
            <a:pPr eaLnBrk="0" hangingPunct="0">
              <a:lnSpc>
                <a:spcPct val="70000"/>
              </a:lnSpc>
              <a:spcBef>
                <a:spcPct val="50000"/>
              </a:spcBef>
              <a:buClr>
                <a:srgbClr val="FF3300"/>
              </a:buClr>
            </a:pPr>
            <a:r>
              <a:rPr lang="en-US" sz="900" dirty="0" smtClean="0">
                <a:solidFill>
                  <a:srgbClr val="000000"/>
                </a:solidFill>
              </a:rPr>
              <a:t>(</a:t>
            </a:r>
            <a:r>
              <a:rPr lang="en-US" sz="900" dirty="0">
                <a:solidFill>
                  <a:srgbClr val="000000"/>
                </a:solidFill>
              </a:rPr>
              <a:t>1) Based on the HO-3 homeowner package policy for owner-occupied dwellings, 1 to 4 family units. Provides “all risks” coverage (except those specifically excluded in the policy) on buildings and broad named-peril coverage on personal property, and is the most common package written.</a:t>
            </a:r>
          </a:p>
          <a:p>
            <a:pPr eaLnBrk="0" hangingPunct="0">
              <a:lnSpc>
                <a:spcPct val="70000"/>
              </a:lnSpc>
              <a:spcBef>
                <a:spcPct val="50000"/>
              </a:spcBef>
              <a:buClr>
                <a:srgbClr val="FF3300"/>
              </a:buClr>
            </a:pPr>
            <a:r>
              <a:rPr lang="en-US" sz="900" dirty="0">
                <a:solidFill>
                  <a:srgbClr val="000000"/>
                </a:solidFill>
              </a:rPr>
              <a:t>Note: </a:t>
            </a:r>
            <a:r>
              <a:rPr lang="en-US" sz="900" dirty="0" smtClean="0">
                <a:solidFill>
                  <a:srgbClr val="000000"/>
                </a:solidFill>
              </a:rPr>
              <a:t>Estimated median = average premium in median insurance range/estimated average insurance value in that range. </a:t>
            </a:r>
            <a:r>
              <a:rPr lang="en-US" sz="900" dirty="0">
                <a:solidFill>
                  <a:srgbClr val="000000"/>
                </a:solidFill>
              </a:rPr>
              <a:t/>
            </a:r>
            <a:br>
              <a:rPr lang="en-US" sz="900" dirty="0">
                <a:solidFill>
                  <a:srgbClr val="000000"/>
                </a:solidFill>
              </a:rPr>
            </a:br>
            <a:r>
              <a:rPr lang="en-US" sz="900" dirty="0">
                <a:solidFill>
                  <a:srgbClr val="000000"/>
                </a:solidFill>
              </a:rPr>
              <a:t/>
            </a:r>
            <a:br>
              <a:rPr lang="en-US" sz="900" dirty="0">
                <a:solidFill>
                  <a:srgbClr val="000000"/>
                </a:solidFill>
              </a:rPr>
            </a:br>
            <a:r>
              <a:rPr lang="en-US" sz="900" dirty="0" smtClean="0">
                <a:solidFill>
                  <a:srgbClr val="000000"/>
                </a:solidFill>
              </a:rPr>
              <a:t>Source: Insurance Information Institute estimate from NAIC data.</a:t>
            </a:r>
            <a:endParaRPr lang="en-US" sz="900" dirty="0">
              <a:solidFill>
                <a:srgbClr val="000000"/>
              </a:solidFill>
            </a:endParaRPr>
          </a:p>
          <a:p>
            <a:pPr eaLnBrk="0" hangingPunct="0">
              <a:lnSpc>
                <a:spcPct val="70000"/>
              </a:lnSpc>
              <a:spcBef>
                <a:spcPct val="50000"/>
              </a:spcBef>
              <a:buClr>
                <a:srgbClr val="FF3300"/>
              </a:buClr>
            </a:pPr>
            <a:r>
              <a:rPr lang="en-US" sz="1100" dirty="0">
                <a:solidFill>
                  <a:srgbClr val="000000"/>
                </a:solidFill>
              </a:rPr>
              <a:t>		</a:t>
            </a:r>
          </a:p>
        </p:txBody>
      </p:sp>
      <p:sp>
        <p:nvSpPr>
          <p:cNvPr id="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dirty="0" smtClean="0">
                <a:solidFill>
                  <a:srgbClr val="225A7A"/>
                </a:solidFill>
              </a:rPr>
              <a:t>Bottom 25 States and DC</a:t>
            </a:r>
            <a:endParaRPr lang="en-US" sz="2400" b="1" dirty="0">
              <a:solidFill>
                <a:srgbClr val="225A7A"/>
              </a:solidFill>
            </a:endParaRPr>
          </a:p>
        </p:txBody>
      </p:sp>
    </p:spTree>
    <p:extLst>
      <p:ext uri="{BB962C8B-B14F-4D97-AF65-F5344CB8AC3E}">
        <p14:creationId xmlns:p14="http://schemas.microsoft.com/office/powerpoint/2010/main" val="3460619218"/>
      </p:ext>
    </p:extLst>
  </p:cSld>
  <p:clrMapOvr>
    <a:masterClrMapping/>
  </p:clrMapOv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469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1469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5DBF5F4C-F1E4-4E51-A9C9-060DB973AC52}" type="slidenum">
              <a:rPr lang="en-US" sz="900">
                <a:solidFill>
                  <a:schemeClr val="bg1"/>
                </a:solidFill>
              </a:rPr>
              <a:pPr algn="r" eaLnBrk="0" hangingPunct="0">
                <a:lnSpc>
                  <a:spcPct val="85000"/>
                </a:lnSpc>
                <a:spcBef>
                  <a:spcPct val="20000"/>
                </a:spcBef>
              </a:pPr>
              <a:t>140</a:t>
            </a:fld>
            <a:endParaRPr lang="en-US" sz="900">
              <a:solidFill>
                <a:schemeClr val="bg1"/>
              </a:solidFill>
            </a:endParaRPr>
          </a:p>
        </p:txBody>
      </p:sp>
      <p:pic>
        <p:nvPicPr>
          <p:cNvPr id="114692"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609600" y="1905000"/>
            <a:ext cx="7924800" cy="16097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a:solidFill>
                  <a:srgbClr val="FFFFFF"/>
                </a:solidFill>
              </a:rPr>
              <a:t>Claim Trends in            Auto Insurance</a:t>
            </a:r>
          </a:p>
        </p:txBody>
      </p:sp>
      <p:sp>
        <p:nvSpPr>
          <p:cNvPr id="1924103" name="Rectangle 7"/>
          <p:cNvSpPr>
            <a:spLocks noChangeArrowheads="1"/>
          </p:cNvSpPr>
          <p:nvPr/>
        </p:nvSpPr>
        <p:spPr bwMode="auto">
          <a:xfrm>
            <a:off x="479425" y="3756025"/>
            <a:ext cx="7588250" cy="1727200"/>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a:solidFill>
                  <a:srgbClr val="225A7A"/>
                </a:solidFill>
              </a:rPr>
              <a:t>Rising Costs Held in Check by Falling Frequency: </a:t>
            </a:r>
          </a:p>
          <a:p>
            <a:pPr marL="292100" indent="-292100" algn="ctr" eaLnBrk="0" hangingPunct="0">
              <a:lnSpc>
                <a:spcPct val="90000"/>
              </a:lnSpc>
              <a:spcBef>
                <a:spcPct val="25000"/>
              </a:spcBef>
              <a:buClr>
                <a:schemeClr val="accent2"/>
              </a:buClr>
              <a:buFont typeface="Wingdings" pitchFamily="2" charset="2"/>
              <a:buNone/>
            </a:pPr>
            <a:r>
              <a:rPr lang="en-US" sz="3600" b="1" dirty="0">
                <a:solidFill>
                  <a:srgbClr val="225A7A"/>
                </a:solidFill>
              </a:rPr>
              <a:t>Can That Pattern Be Sustained?</a:t>
            </a:r>
            <a:endParaRPr lang="en-US" sz="3600" b="1" dirty="0">
              <a:solidFill>
                <a:schemeClr val="folHlink"/>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24103"/>
                                        </p:tgtEl>
                                        <p:attrNameLst>
                                          <p:attrName>style.visibility</p:attrName>
                                        </p:attrNameLst>
                                      </p:cBhvr>
                                      <p:to>
                                        <p:strVal val="visible"/>
                                      </p:to>
                                    </p:set>
                                    <p:animEffect transition="in" filter="barn(outVertical)">
                                      <p:cBhvr>
                                        <p:cTn id="10" dur="1000"/>
                                        <p:tgtEl>
                                          <p:spTgt spid="1924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P spid="1924103"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a:noFill/>
        </p:spPr>
        <p:txBody>
          <a:bodyPr/>
          <a:lstStyle/>
          <a:p>
            <a:r>
              <a:rPr lang="en-US" smtClean="0"/>
              <a:t>12/01/09 - 9pm</a:t>
            </a:r>
          </a:p>
        </p:txBody>
      </p:sp>
      <p:sp>
        <p:nvSpPr>
          <p:cNvPr id="39940"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39941" name="Rectangle 110"/>
          <p:cNvSpPr>
            <a:spLocks noGrp="1" noChangeArrowheads="1"/>
          </p:cNvSpPr>
          <p:nvPr>
            <p:ph type="sldNum" sz="quarter" idx="12"/>
          </p:nvPr>
        </p:nvSpPr>
        <p:spPr>
          <a:noFill/>
        </p:spPr>
        <p:txBody>
          <a:bodyPr/>
          <a:lstStyle/>
          <a:p>
            <a:fld id="{6F6AF3FF-DFAC-4FBD-8F31-0A02A13AB318}" type="slidenum">
              <a:rPr lang="en-US" smtClean="0"/>
              <a:pPr/>
              <a:t>141</a:t>
            </a:fld>
            <a:endParaRPr lang="en-US" smtClean="0"/>
          </a:p>
        </p:txBody>
      </p:sp>
      <p:sp>
        <p:nvSpPr>
          <p:cNvPr id="39942" name="Rectangle 2"/>
          <p:cNvSpPr>
            <a:spLocks noGrp="1" noChangeArrowheads="1"/>
          </p:cNvSpPr>
          <p:nvPr>
            <p:ph type="title"/>
          </p:nvPr>
        </p:nvSpPr>
        <p:spPr>
          <a:xfrm>
            <a:off x="66675" y="90488"/>
            <a:ext cx="8201025" cy="860425"/>
          </a:xfrm>
        </p:spPr>
        <p:txBody>
          <a:bodyPr/>
          <a:lstStyle/>
          <a:p>
            <a:r>
              <a:rPr lang="en-US" dirty="0" smtClean="0"/>
              <a:t>Bodily Injury: Severity Trend Is Up, Frequency Decline Ended and Is Now Flat </a:t>
            </a:r>
          </a:p>
        </p:txBody>
      </p:sp>
      <p:graphicFrame>
        <p:nvGraphicFramePr>
          <p:cNvPr id="39938" name="Object 3"/>
          <p:cNvGraphicFramePr>
            <a:graphicFrameLocks noChangeAspect="1"/>
          </p:cNvGraphicFramePr>
          <p:nvPr>
            <p:extLst>
              <p:ext uri="{D42A27DB-BD31-4B8C-83A1-F6EECF244321}">
                <p14:modId xmlns:p14="http://schemas.microsoft.com/office/powerpoint/2010/main" val="778525773"/>
              </p:ext>
            </p:extLst>
          </p:nvPr>
        </p:nvGraphicFramePr>
        <p:xfrm>
          <a:off x="381000" y="1752600"/>
          <a:ext cx="8648700" cy="3762375"/>
        </p:xfrm>
        <a:graphic>
          <a:graphicData uri="http://schemas.openxmlformats.org/presentationml/2006/ole">
            <mc:AlternateContent xmlns:mc="http://schemas.openxmlformats.org/markup-compatibility/2006">
              <mc:Choice xmlns:v="urn:schemas-microsoft-com:vml" Requires="v">
                <p:oleObj spid="_x0000_s40041" name="Chart" r:id="rId4" imgW="8648767" imgH="3762296" progId="MSGraph.Chart.8">
                  <p:embed followColorScheme="full"/>
                </p:oleObj>
              </mc:Choice>
              <mc:Fallback>
                <p:oleObj name="Chart" r:id="rId4" imgW="8648767" imgH="3762296" progId="MSGraph.Chart.8">
                  <p:embed followColorScheme="full"/>
                  <p:pic>
                    <p:nvPicPr>
                      <p:cNvPr id="0" name="Object 3"/>
                      <p:cNvPicPr>
                        <a:picLocks noChangeAspect="1" noChangeArrowheads="1"/>
                      </p:cNvPicPr>
                      <p:nvPr/>
                    </p:nvPicPr>
                    <p:blipFill>
                      <a:blip r:embed="rId5"/>
                      <a:srcRect/>
                      <a:stretch>
                        <a:fillRect/>
                      </a:stretch>
                    </p:blipFill>
                    <p:spPr bwMode="gray">
                      <a:xfrm>
                        <a:off x="381000" y="1752600"/>
                        <a:ext cx="8648700" cy="3762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3" name="Rectangle 4"/>
          <p:cNvSpPr>
            <a:spLocks noChangeArrowheads="1"/>
          </p:cNvSpPr>
          <p:nvPr/>
        </p:nvSpPr>
        <p:spPr bwMode="auto">
          <a:xfrm>
            <a:off x="0" y="6215905"/>
            <a:ext cx="7302500"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smtClean="0"/>
              <a:t>*2013 figure is for the 4 quarters ending with 2013:Q3.</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ISO/PCI </a:t>
            </a:r>
            <a:r>
              <a:rPr lang="en-US" sz="1100" i="1" dirty="0"/>
              <a:t>Fast Track </a:t>
            </a:r>
            <a:r>
              <a:rPr lang="en-US" sz="1100" dirty="0"/>
              <a:t>data; Insurance Information Institute</a:t>
            </a:r>
          </a:p>
        </p:txBody>
      </p:sp>
      <p:sp>
        <p:nvSpPr>
          <p:cNvPr id="39944"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Change, 2005 through </a:t>
            </a:r>
            <a:r>
              <a:rPr lang="en-US" sz="1600" b="1" dirty="0" smtClean="0">
                <a:solidFill>
                  <a:srgbClr val="225A7A"/>
                </a:solidFill>
              </a:rPr>
              <a:t>2013*</a:t>
            </a:r>
            <a:endParaRPr lang="en-US" sz="1600" b="1" dirty="0">
              <a:solidFill>
                <a:srgbClr val="225A7A"/>
              </a:solidFill>
            </a:endParaRPr>
          </a:p>
        </p:txBody>
      </p:sp>
      <p:sp>
        <p:nvSpPr>
          <p:cNvPr id="1936390" name="Rectangle 6"/>
          <p:cNvSpPr>
            <a:spLocks noChangeArrowheads="1"/>
          </p:cNvSpPr>
          <p:nvPr/>
        </p:nvSpPr>
        <p:spPr bwMode="blackWhite">
          <a:xfrm>
            <a:off x="1085850" y="5661025"/>
            <a:ext cx="698182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Cost Pressures Will Increase if BI </a:t>
            </a:r>
            <a:r>
              <a:rPr lang="en-US" sz="2000" b="1" dirty="0" smtClean="0">
                <a:solidFill>
                  <a:srgbClr val="FFFFFF"/>
                </a:solidFill>
              </a:rPr>
              <a:t>Severity Increases Continue or Frequency Ticks Up</a:t>
            </a:r>
            <a:endParaRPr lang="en-US" sz="2000"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105"/>
          <p:cNvSpPr>
            <a:spLocks noGrp="1" noChangeArrowheads="1"/>
          </p:cNvSpPr>
          <p:nvPr>
            <p:ph type="dt" sz="quarter" idx="10"/>
          </p:nvPr>
        </p:nvSpPr>
        <p:spPr>
          <a:noFill/>
        </p:spPr>
        <p:txBody>
          <a:bodyPr/>
          <a:lstStyle/>
          <a:p>
            <a:r>
              <a:rPr lang="en-US" smtClean="0"/>
              <a:t>12/01/09 - 9pm</a:t>
            </a:r>
          </a:p>
        </p:txBody>
      </p:sp>
      <p:sp>
        <p:nvSpPr>
          <p:cNvPr id="40964"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40965" name="Rectangle 110"/>
          <p:cNvSpPr>
            <a:spLocks noGrp="1" noChangeArrowheads="1"/>
          </p:cNvSpPr>
          <p:nvPr>
            <p:ph type="sldNum" sz="quarter" idx="12"/>
          </p:nvPr>
        </p:nvSpPr>
        <p:spPr>
          <a:noFill/>
        </p:spPr>
        <p:txBody>
          <a:bodyPr/>
          <a:lstStyle/>
          <a:p>
            <a:fld id="{29B9B84C-B454-4818-8721-457422404B5B}" type="slidenum">
              <a:rPr lang="en-US" smtClean="0"/>
              <a:pPr/>
              <a:t>142</a:t>
            </a:fld>
            <a:endParaRPr lang="en-US" smtClean="0"/>
          </a:p>
        </p:txBody>
      </p:sp>
      <p:sp>
        <p:nvSpPr>
          <p:cNvPr id="40966" name="Rectangle 2"/>
          <p:cNvSpPr>
            <a:spLocks noGrp="1" noChangeArrowheads="1"/>
          </p:cNvSpPr>
          <p:nvPr>
            <p:ph type="title"/>
          </p:nvPr>
        </p:nvSpPr>
        <p:spPr>
          <a:xfrm>
            <a:off x="66675" y="90488"/>
            <a:ext cx="8201025" cy="860425"/>
          </a:xfrm>
        </p:spPr>
        <p:txBody>
          <a:bodyPr/>
          <a:lstStyle/>
          <a:p>
            <a:r>
              <a:rPr lang="en-US" dirty="0" smtClean="0"/>
              <a:t>Property Damage Liability: Severity is Up, Frequency Nearly Flat Since 2008</a:t>
            </a:r>
          </a:p>
        </p:txBody>
      </p:sp>
      <p:graphicFrame>
        <p:nvGraphicFramePr>
          <p:cNvPr id="40962" name="Object 3"/>
          <p:cNvGraphicFramePr>
            <a:graphicFrameLocks noChangeAspect="1"/>
          </p:cNvGraphicFramePr>
          <p:nvPr>
            <p:extLst>
              <p:ext uri="{D42A27DB-BD31-4B8C-83A1-F6EECF244321}">
                <p14:modId xmlns:p14="http://schemas.microsoft.com/office/powerpoint/2010/main" val="319568140"/>
              </p:ext>
            </p:extLst>
          </p:nvPr>
        </p:nvGraphicFramePr>
        <p:xfrm>
          <a:off x="381000" y="1752600"/>
          <a:ext cx="8648700" cy="3762375"/>
        </p:xfrm>
        <a:graphic>
          <a:graphicData uri="http://schemas.openxmlformats.org/presentationml/2006/ole">
            <mc:AlternateContent xmlns:mc="http://schemas.openxmlformats.org/markup-compatibility/2006">
              <mc:Choice xmlns:v="urn:schemas-microsoft-com:vml" Requires="v">
                <p:oleObj spid="_x0000_s41066" name="Chart" r:id="rId4" imgW="8648767" imgH="3762296" progId="MSGraph.Chart.8">
                  <p:embed followColorScheme="full"/>
                </p:oleObj>
              </mc:Choice>
              <mc:Fallback>
                <p:oleObj name="Chart" r:id="rId4" imgW="8648767" imgH="3762296" progId="MSGraph.Chart.8">
                  <p:embed followColorScheme="full"/>
                  <p:pic>
                    <p:nvPicPr>
                      <p:cNvPr id="0" name="Object 3"/>
                      <p:cNvPicPr>
                        <a:picLocks noChangeAspect="1" noChangeArrowheads="1"/>
                      </p:cNvPicPr>
                      <p:nvPr/>
                    </p:nvPicPr>
                    <p:blipFill>
                      <a:blip r:embed="rId5"/>
                      <a:srcRect/>
                      <a:stretch>
                        <a:fillRect/>
                      </a:stretch>
                    </p:blipFill>
                    <p:spPr bwMode="gray">
                      <a:xfrm>
                        <a:off x="381000" y="1752600"/>
                        <a:ext cx="8648700" cy="3762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967" name="Rectangle 5"/>
          <p:cNvSpPr>
            <a:spLocks noChangeArrowheads="1"/>
          </p:cNvSpPr>
          <p:nvPr/>
        </p:nvSpPr>
        <p:spPr bwMode="black">
          <a:xfrm>
            <a:off x="347663" y="1266825"/>
            <a:ext cx="8221662" cy="2215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Change, 2005 through </a:t>
            </a:r>
            <a:r>
              <a:rPr lang="en-US" sz="1600" b="1" dirty="0" smtClean="0">
                <a:solidFill>
                  <a:srgbClr val="225A7A"/>
                </a:solidFill>
              </a:rPr>
              <a:t>2013*</a:t>
            </a:r>
          </a:p>
        </p:txBody>
      </p:sp>
      <p:sp>
        <p:nvSpPr>
          <p:cNvPr id="1936390" name="Rectangle 6"/>
          <p:cNvSpPr>
            <a:spLocks noChangeArrowheads="1"/>
          </p:cNvSpPr>
          <p:nvPr/>
        </p:nvSpPr>
        <p:spPr bwMode="blackWhite">
          <a:xfrm>
            <a:off x="1085850" y="5661025"/>
            <a:ext cx="7353300"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Severity/Frequency </a:t>
            </a:r>
            <a:r>
              <a:rPr lang="en-US" sz="2000" b="1" dirty="0">
                <a:solidFill>
                  <a:srgbClr val="FFFFFF"/>
                </a:solidFill>
              </a:rPr>
              <a:t>Trends </a:t>
            </a:r>
            <a:r>
              <a:rPr lang="en-US" sz="2000" b="1" dirty="0" smtClean="0">
                <a:solidFill>
                  <a:srgbClr val="FFFFFF"/>
                </a:solidFill>
              </a:rPr>
              <a:t>Have Been Volatile, But Rising Severity since 2011 Is a Concern</a:t>
            </a:r>
            <a:endParaRPr lang="en-US" sz="2000" b="1" dirty="0">
              <a:solidFill>
                <a:srgbClr val="FFFFFF"/>
              </a:solidFill>
            </a:endParaRPr>
          </a:p>
        </p:txBody>
      </p:sp>
      <p:sp>
        <p:nvSpPr>
          <p:cNvPr id="10" name="Rectangle 4"/>
          <p:cNvSpPr>
            <a:spLocks noChangeArrowheads="1"/>
          </p:cNvSpPr>
          <p:nvPr/>
        </p:nvSpPr>
        <p:spPr bwMode="auto">
          <a:xfrm>
            <a:off x="0" y="6215905"/>
            <a:ext cx="7302500"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smtClean="0"/>
              <a:t>*2013 figure is for the 4 quarters ending with 2013:Q3.</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ISO/PCI </a:t>
            </a:r>
            <a:r>
              <a:rPr lang="en-US" sz="1100" i="1" dirty="0"/>
              <a:t>Fast Track </a:t>
            </a:r>
            <a:r>
              <a:rPr lang="en-US" sz="1100" dirty="0"/>
              <a:t>data; Insurance Information Institute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105"/>
          <p:cNvSpPr>
            <a:spLocks noGrp="1" noChangeArrowheads="1"/>
          </p:cNvSpPr>
          <p:nvPr>
            <p:ph type="dt" sz="quarter" idx="10"/>
          </p:nvPr>
        </p:nvSpPr>
        <p:spPr>
          <a:noFill/>
        </p:spPr>
        <p:txBody>
          <a:bodyPr/>
          <a:lstStyle/>
          <a:p>
            <a:r>
              <a:rPr lang="en-US" smtClean="0"/>
              <a:t>12/01/09 - 9pm</a:t>
            </a:r>
          </a:p>
        </p:txBody>
      </p:sp>
      <p:sp>
        <p:nvSpPr>
          <p:cNvPr id="4198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41989" name="Rectangle 110"/>
          <p:cNvSpPr>
            <a:spLocks noGrp="1" noChangeArrowheads="1"/>
          </p:cNvSpPr>
          <p:nvPr>
            <p:ph type="sldNum" sz="quarter" idx="12"/>
          </p:nvPr>
        </p:nvSpPr>
        <p:spPr>
          <a:noFill/>
        </p:spPr>
        <p:txBody>
          <a:bodyPr/>
          <a:lstStyle/>
          <a:p>
            <a:fld id="{4037A554-EECD-45E7-AA16-AA5A126D53E1}" type="slidenum">
              <a:rPr lang="en-US" smtClean="0"/>
              <a:pPr/>
              <a:t>143</a:t>
            </a:fld>
            <a:endParaRPr lang="en-US" smtClean="0"/>
          </a:p>
        </p:txBody>
      </p:sp>
      <p:sp>
        <p:nvSpPr>
          <p:cNvPr id="41990" name="Rectangle 2"/>
          <p:cNvSpPr>
            <a:spLocks noGrp="1" noChangeArrowheads="1"/>
          </p:cNvSpPr>
          <p:nvPr>
            <p:ph type="title"/>
          </p:nvPr>
        </p:nvSpPr>
        <p:spPr>
          <a:xfrm>
            <a:off x="66675" y="90488"/>
            <a:ext cx="8201025" cy="860425"/>
          </a:xfrm>
        </p:spPr>
        <p:txBody>
          <a:bodyPr/>
          <a:lstStyle/>
          <a:p>
            <a:r>
              <a:rPr lang="en-US" dirty="0" smtClean="0"/>
              <a:t>No-Fault (PIP) Liability: Adverse Trends</a:t>
            </a:r>
            <a:br>
              <a:rPr lang="en-US" dirty="0" smtClean="0"/>
            </a:br>
            <a:r>
              <a:rPr lang="en-US" dirty="0" smtClean="0"/>
              <a:t>May Be Moderating*</a:t>
            </a:r>
          </a:p>
        </p:txBody>
      </p:sp>
      <p:graphicFrame>
        <p:nvGraphicFramePr>
          <p:cNvPr id="41986" name="Object 3"/>
          <p:cNvGraphicFramePr>
            <a:graphicFrameLocks noChangeAspect="1"/>
          </p:cNvGraphicFramePr>
          <p:nvPr>
            <p:extLst>
              <p:ext uri="{D42A27DB-BD31-4B8C-83A1-F6EECF244321}">
                <p14:modId xmlns:p14="http://schemas.microsoft.com/office/powerpoint/2010/main" val="2899667858"/>
              </p:ext>
            </p:extLst>
          </p:nvPr>
        </p:nvGraphicFramePr>
        <p:xfrm>
          <a:off x="381000" y="1752600"/>
          <a:ext cx="8648700" cy="3762375"/>
        </p:xfrm>
        <a:graphic>
          <a:graphicData uri="http://schemas.openxmlformats.org/presentationml/2006/ole">
            <mc:AlternateContent xmlns:mc="http://schemas.openxmlformats.org/markup-compatibility/2006">
              <mc:Choice xmlns:v="urn:schemas-microsoft-com:vml" Requires="v">
                <p:oleObj spid="_x0000_s42091" name="Chart" r:id="rId4" imgW="8648767" imgH="3762296" progId="MSGraph.Chart.8">
                  <p:embed followColorScheme="full"/>
                </p:oleObj>
              </mc:Choice>
              <mc:Fallback>
                <p:oleObj name="Chart" r:id="rId4" imgW="8648767" imgH="3762296" progId="MSGraph.Chart.8">
                  <p:embed followColorScheme="full"/>
                  <p:pic>
                    <p:nvPicPr>
                      <p:cNvPr id="0" name="Object 3"/>
                      <p:cNvPicPr>
                        <a:picLocks noChangeAspect="1" noChangeArrowheads="1"/>
                      </p:cNvPicPr>
                      <p:nvPr/>
                    </p:nvPicPr>
                    <p:blipFill>
                      <a:blip r:embed="rId5"/>
                      <a:srcRect/>
                      <a:stretch>
                        <a:fillRect/>
                      </a:stretch>
                    </p:blipFill>
                    <p:spPr bwMode="gray">
                      <a:xfrm>
                        <a:off x="381000" y="1752600"/>
                        <a:ext cx="8648700" cy="3762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991" name="Rectangle 4"/>
          <p:cNvSpPr>
            <a:spLocks noChangeArrowheads="1"/>
          </p:cNvSpPr>
          <p:nvPr/>
        </p:nvSpPr>
        <p:spPr bwMode="auto">
          <a:xfrm>
            <a:off x="0" y="6203205"/>
            <a:ext cx="8181975"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*No-fault states included are: FL, HI, KS, KY, MA, MI, MN, NY, ND and </a:t>
            </a:r>
            <a:r>
              <a:rPr lang="en-US" sz="1100" dirty="0" smtClean="0"/>
              <a:t>UT.</a:t>
            </a:r>
          </a:p>
          <a:p>
            <a:pPr eaLnBrk="0" hangingPunct="0">
              <a:lnSpc>
                <a:spcPct val="85000"/>
              </a:lnSpc>
              <a:spcBef>
                <a:spcPct val="25000"/>
              </a:spcBef>
              <a:buClr>
                <a:schemeClr val="accent2"/>
              </a:buClr>
              <a:buFont typeface="Wingdings" pitchFamily="2" charset="2"/>
              <a:buNone/>
            </a:pPr>
            <a:r>
              <a:rPr lang="en-US" sz="1100" dirty="0" smtClean="0"/>
              <a:t>**2013 figure is for the 4 quarters ending in 2013:Q3.</a:t>
            </a:r>
            <a:endParaRPr lang="en-US" sz="1100" dirty="0"/>
          </a:p>
          <a:p>
            <a:pPr eaLnBrk="0" hangingPunct="0">
              <a:lnSpc>
                <a:spcPct val="85000"/>
              </a:lnSpc>
              <a:spcBef>
                <a:spcPct val="25000"/>
              </a:spcBef>
              <a:buClr>
                <a:schemeClr val="accent2"/>
              </a:buClr>
              <a:buFont typeface="Wingdings" pitchFamily="2" charset="2"/>
              <a:buNone/>
            </a:pPr>
            <a:r>
              <a:rPr lang="en-US" sz="1100" dirty="0"/>
              <a:t>Source: ISO/PCI </a:t>
            </a:r>
            <a:r>
              <a:rPr lang="en-US" sz="1100" i="1" dirty="0"/>
              <a:t>Fast Track </a:t>
            </a:r>
            <a:r>
              <a:rPr lang="en-US" sz="1100" dirty="0"/>
              <a:t>data; Insurance Information Institute</a:t>
            </a:r>
          </a:p>
        </p:txBody>
      </p:sp>
      <p:sp>
        <p:nvSpPr>
          <p:cNvPr id="41992"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Change, 2005 through </a:t>
            </a:r>
            <a:r>
              <a:rPr lang="en-US" sz="1600" b="1" dirty="0" smtClean="0">
                <a:solidFill>
                  <a:srgbClr val="225A7A"/>
                </a:solidFill>
              </a:rPr>
              <a:t>2013**</a:t>
            </a:r>
            <a:endParaRPr lang="en-US" sz="1600" b="1" dirty="0">
              <a:solidFill>
                <a:srgbClr val="225A7A"/>
              </a:solidFill>
            </a:endParaRPr>
          </a:p>
        </p:txBody>
      </p:sp>
      <p:sp>
        <p:nvSpPr>
          <p:cNvPr id="1936390" name="Rectangle 6"/>
          <p:cNvSpPr>
            <a:spLocks noChangeArrowheads="1"/>
          </p:cNvSpPr>
          <p:nvPr/>
        </p:nvSpPr>
        <p:spPr bwMode="blackWhite">
          <a:xfrm>
            <a:off x="656104" y="5517030"/>
            <a:ext cx="81438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Multiple States </a:t>
            </a:r>
            <a:r>
              <a:rPr lang="en-US" sz="2000" b="1" dirty="0" smtClean="0">
                <a:solidFill>
                  <a:srgbClr val="FFFFFF"/>
                </a:solidFill>
              </a:rPr>
              <a:t>Have Experienced Severe </a:t>
            </a:r>
            <a:r>
              <a:rPr lang="en-US" sz="2000" b="1" dirty="0">
                <a:solidFill>
                  <a:srgbClr val="FFFFFF"/>
                </a:solidFill>
              </a:rPr>
              <a:t>Fraud and Abuse Problems in their No-Fault Systems, Especially FL, MI, NY and NJ</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105"/>
          <p:cNvSpPr>
            <a:spLocks noGrp="1" noChangeArrowheads="1"/>
          </p:cNvSpPr>
          <p:nvPr>
            <p:ph type="dt" sz="quarter" idx="10"/>
          </p:nvPr>
        </p:nvSpPr>
        <p:spPr>
          <a:noFill/>
        </p:spPr>
        <p:txBody>
          <a:bodyPr/>
          <a:lstStyle/>
          <a:p>
            <a:r>
              <a:rPr lang="en-US" smtClean="0"/>
              <a:t>12/01/09 - 9pm</a:t>
            </a:r>
          </a:p>
        </p:txBody>
      </p:sp>
      <p:sp>
        <p:nvSpPr>
          <p:cNvPr id="4301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43013" name="Rectangle 110"/>
          <p:cNvSpPr>
            <a:spLocks noGrp="1" noChangeArrowheads="1"/>
          </p:cNvSpPr>
          <p:nvPr>
            <p:ph type="sldNum" sz="quarter" idx="12"/>
          </p:nvPr>
        </p:nvSpPr>
        <p:spPr>
          <a:noFill/>
        </p:spPr>
        <p:txBody>
          <a:bodyPr/>
          <a:lstStyle/>
          <a:p>
            <a:fld id="{0ABDFD3E-526B-46B2-97CB-8005B1766AB7}" type="slidenum">
              <a:rPr lang="en-US" smtClean="0"/>
              <a:pPr/>
              <a:t>144</a:t>
            </a:fld>
            <a:endParaRPr lang="en-US" smtClean="0"/>
          </a:p>
        </p:txBody>
      </p:sp>
      <p:sp>
        <p:nvSpPr>
          <p:cNvPr id="43014" name="Rectangle 2"/>
          <p:cNvSpPr>
            <a:spLocks noGrp="1" noChangeArrowheads="1"/>
          </p:cNvSpPr>
          <p:nvPr>
            <p:ph type="title"/>
          </p:nvPr>
        </p:nvSpPr>
        <p:spPr>
          <a:xfrm>
            <a:off x="66675" y="90488"/>
            <a:ext cx="8201025" cy="860425"/>
          </a:xfrm>
        </p:spPr>
        <p:txBody>
          <a:bodyPr/>
          <a:lstStyle/>
          <a:p>
            <a:r>
              <a:rPr lang="en-US" dirty="0" smtClean="0"/>
              <a:t>Collision Coverage: Severity </a:t>
            </a:r>
            <a:r>
              <a:rPr lang="en-US" dirty="0"/>
              <a:t>&amp;</a:t>
            </a:r>
            <a:r>
              <a:rPr lang="en-US" dirty="0" smtClean="0"/>
              <a:t> Frequency Trends Are Both Higher in 2013*</a:t>
            </a:r>
          </a:p>
        </p:txBody>
      </p:sp>
      <p:graphicFrame>
        <p:nvGraphicFramePr>
          <p:cNvPr id="43010" name="Object 3"/>
          <p:cNvGraphicFramePr>
            <a:graphicFrameLocks noChangeAspect="1"/>
          </p:cNvGraphicFramePr>
          <p:nvPr>
            <p:extLst>
              <p:ext uri="{D42A27DB-BD31-4B8C-83A1-F6EECF244321}">
                <p14:modId xmlns:p14="http://schemas.microsoft.com/office/powerpoint/2010/main" val="3056845107"/>
              </p:ext>
            </p:extLst>
          </p:nvPr>
        </p:nvGraphicFramePr>
        <p:xfrm>
          <a:off x="381000" y="1600200"/>
          <a:ext cx="8648700" cy="3762375"/>
        </p:xfrm>
        <a:graphic>
          <a:graphicData uri="http://schemas.openxmlformats.org/presentationml/2006/ole">
            <mc:AlternateContent xmlns:mc="http://schemas.openxmlformats.org/markup-compatibility/2006">
              <mc:Choice xmlns:v="urn:schemas-microsoft-com:vml" Requires="v">
                <p:oleObj spid="_x0000_s43115" name="Chart" r:id="rId4" imgW="8648767" imgH="3762296" progId="MSGraph.Chart.8">
                  <p:embed followColorScheme="full"/>
                </p:oleObj>
              </mc:Choice>
              <mc:Fallback>
                <p:oleObj name="Chart" r:id="rId4" imgW="8648767" imgH="3762296" progId="MSGraph.Chart.8">
                  <p:embed followColorScheme="full"/>
                  <p:pic>
                    <p:nvPicPr>
                      <p:cNvPr id="0" name="Object 3"/>
                      <p:cNvPicPr>
                        <a:picLocks noChangeAspect="1" noChangeArrowheads="1"/>
                      </p:cNvPicPr>
                      <p:nvPr/>
                    </p:nvPicPr>
                    <p:blipFill>
                      <a:blip r:embed="rId5"/>
                      <a:srcRect/>
                      <a:stretch>
                        <a:fillRect/>
                      </a:stretch>
                    </p:blipFill>
                    <p:spPr bwMode="gray">
                      <a:xfrm>
                        <a:off x="381000" y="1600200"/>
                        <a:ext cx="8648700" cy="3762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15"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Change, 2005 through </a:t>
            </a:r>
            <a:r>
              <a:rPr lang="en-US" sz="1600" b="1" dirty="0" smtClean="0">
                <a:solidFill>
                  <a:srgbClr val="225A7A"/>
                </a:solidFill>
              </a:rPr>
              <a:t>2013*</a:t>
            </a:r>
            <a:endParaRPr lang="en-US" sz="1600" b="1" dirty="0">
              <a:solidFill>
                <a:srgbClr val="225A7A"/>
              </a:solidFill>
            </a:endParaRPr>
          </a:p>
        </p:txBody>
      </p:sp>
      <p:sp>
        <p:nvSpPr>
          <p:cNvPr id="1936390" name="Rectangle 6"/>
          <p:cNvSpPr>
            <a:spLocks noChangeArrowheads="1"/>
          </p:cNvSpPr>
          <p:nvPr/>
        </p:nvSpPr>
        <p:spPr bwMode="blackWhite">
          <a:xfrm>
            <a:off x="561975" y="5381625"/>
            <a:ext cx="8143875" cy="909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The Recession, High Fuel Prices </a:t>
            </a:r>
            <a:r>
              <a:rPr lang="en-US" sz="2000" b="1" dirty="0" smtClean="0">
                <a:solidFill>
                  <a:srgbClr val="FFFFFF"/>
                </a:solidFill>
              </a:rPr>
              <a:t>Helped Temper Frequency and </a:t>
            </a:r>
            <a:r>
              <a:rPr lang="en-US" sz="2000" b="1" dirty="0">
                <a:solidFill>
                  <a:srgbClr val="FFFFFF"/>
                </a:solidFill>
              </a:rPr>
              <a:t>Severity, But this Trend Will Likely Be Reversed Based on Evidence from Past Recoveries</a:t>
            </a:r>
          </a:p>
        </p:txBody>
      </p:sp>
      <p:sp>
        <p:nvSpPr>
          <p:cNvPr id="10" name="Rectangle 4"/>
          <p:cNvSpPr>
            <a:spLocks noChangeArrowheads="1"/>
          </p:cNvSpPr>
          <p:nvPr/>
        </p:nvSpPr>
        <p:spPr bwMode="auto">
          <a:xfrm>
            <a:off x="0" y="6215905"/>
            <a:ext cx="7302500"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smtClean="0"/>
              <a:t>*2013 figure is for the 4 quarters ending with 2013:Q3.</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ISO/PCI </a:t>
            </a:r>
            <a:r>
              <a:rPr lang="en-US" sz="1100" i="1" dirty="0"/>
              <a:t>Fast Track </a:t>
            </a:r>
            <a:r>
              <a:rPr lang="en-US" sz="1100" dirty="0"/>
              <a:t>data; Insurance Information Institute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105"/>
          <p:cNvSpPr>
            <a:spLocks noGrp="1" noChangeArrowheads="1"/>
          </p:cNvSpPr>
          <p:nvPr>
            <p:ph type="dt" sz="quarter" idx="10"/>
          </p:nvPr>
        </p:nvSpPr>
        <p:spPr>
          <a:noFill/>
        </p:spPr>
        <p:txBody>
          <a:bodyPr/>
          <a:lstStyle/>
          <a:p>
            <a:r>
              <a:rPr lang="en-US" smtClean="0"/>
              <a:t>12/01/09 - 9pm</a:t>
            </a:r>
          </a:p>
        </p:txBody>
      </p:sp>
      <p:sp>
        <p:nvSpPr>
          <p:cNvPr id="4403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44037" name="Rectangle 110"/>
          <p:cNvSpPr>
            <a:spLocks noGrp="1" noChangeArrowheads="1"/>
          </p:cNvSpPr>
          <p:nvPr>
            <p:ph type="sldNum" sz="quarter" idx="12"/>
          </p:nvPr>
        </p:nvSpPr>
        <p:spPr>
          <a:noFill/>
        </p:spPr>
        <p:txBody>
          <a:bodyPr/>
          <a:lstStyle/>
          <a:p>
            <a:fld id="{BD39D690-BEE2-498C-940A-757F811D2EB3}" type="slidenum">
              <a:rPr lang="en-US" smtClean="0"/>
              <a:pPr/>
              <a:t>145</a:t>
            </a:fld>
            <a:endParaRPr lang="en-US" smtClean="0"/>
          </a:p>
        </p:txBody>
      </p:sp>
      <p:sp>
        <p:nvSpPr>
          <p:cNvPr id="44038" name="Rectangle 2"/>
          <p:cNvSpPr>
            <a:spLocks noGrp="1" noChangeArrowheads="1"/>
          </p:cNvSpPr>
          <p:nvPr>
            <p:ph type="title"/>
          </p:nvPr>
        </p:nvSpPr>
        <p:spPr>
          <a:xfrm>
            <a:off x="0" y="90488"/>
            <a:ext cx="8201025" cy="860425"/>
          </a:xfrm>
        </p:spPr>
        <p:txBody>
          <a:bodyPr/>
          <a:lstStyle/>
          <a:p>
            <a:r>
              <a:rPr lang="en-US" dirty="0" smtClean="0"/>
              <a:t>Comprehensive Coverage: Severity </a:t>
            </a:r>
            <a:br>
              <a:rPr lang="en-US" dirty="0" smtClean="0"/>
            </a:br>
            <a:r>
              <a:rPr lang="en-US" dirty="0" smtClean="0"/>
              <a:t>Trends Are Unfavorable</a:t>
            </a:r>
          </a:p>
        </p:txBody>
      </p:sp>
      <p:graphicFrame>
        <p:nvGraphicFramePr>
          <p:cNvPr id="44034" name="Object 3"/>
          <p:cNvGraphicFramePr>
            <a:graphicFrameLocks noChangeAspect="1"/>
          </p:cNvGraphicFramePr>
          <p:nvPr>
            <p:extLst>
              <p:ext uri="{D42A27DB-BD31-4B8C-83A1-F6EECF244321}">
                <p14:modId xmlns:p14="http://schemas.microsoft.com/office/powerpoint/2010/main" val="241876652"/>
              </p:ext>
            </p:extLst>
          </p:nvPr>
        </p:nvGraphicFramePr>
        <p:xfrm>
          <a:off x="381000" y="1600200"/>
          <a:ext cx="8648700" cy="3762375"/>
        </p:xfrm>
        <a:graphic>
          <a:graphicData uri="http://schemas.openxmlformats.org/presentationml/2006/ole">
            <mc:AlternateContent xmlns:mc="http://schemas.openxmlformats.org/markup-compatibility/2006">
              <mc:Choice xmlns:v="urn:schemas-microsoft-com:vml" Requires="v">
                <p:oleObj spid="_x0000_s44140" name="Chart" r:id="rId4" imgW="8648767" imgH="3762296" progId="MSGraph.Chart.8">
                  <p:embed followColorScheme="full"/>
                </p:oleObj>
              </mc:Choice>
              <mc:Fallback>
                <p:oleObj name="Chart" r:id="rId4" imgW="8648767" imgH="3762296" progId="MSGraph.Chart.8">
                  <p:embed followColorScheme="full"/>
                  <p:pic>
                    <p:nvPicPr>
                      <p:cNvPr id="0" name="Object 3"/>
                      <p:cNvPicPr>
                        <a:picLocks noChangeAspect="1" noChangeArrowheads="1"/>
                      </p:cNvPicPr>
                      <p:nvPr/>
                    </p:nvPicPr>
                    <p:blipFill>
                      <a:blip r:embed="rId5"/>
                      <a:srcRect/>
                      <a:stretch>
                        <a:fillRect/>
                      </a:stretch>
                    </p:blipFill>
                    <p:spPr bwMode="gray">
                      <a:xfrm>
                        <a:off x="381000" y="1600200"/>
                        <a:ext cx="8648700" cy="3762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039"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Change, 2005 through </a:t>
            </a:r>
            <a:r>
              <a:rPr lang="en-US" sz="1600" b="1" dirty="0" smtClean="0">
                <a:solidFill>
                  <a:srgbClr val="225A7A"/>
                </a:solidFill>
              </a:rPr>
              <a:t>2013*</a:t>
            </a:r>
            <a:endParaRPr lang="en-US" sz="1600" b="1" dirty="0">
              <a:solidFill>
                <a:srgbClr val="225A7A"/>
              </a:solidFill>
            </a:endParaRPr>
          </a:p>
        </p:txBody>
      </p:sp>
      <p:sp>
        <p:nvSpPr>
          <p:cNvPr id="1936390" name="Rectangle 6"/>
          <p:cNvSpPr>
            <a:spLocks noChangeArrowheads="1"/>
          </p:cNvSpPr>
          <p:nvPr/>
        </p:nvSpPr>
        <p:spPr bwMode="blackWhite">
          <a:xfrm>
            <a:off x="561975" y="5381625"/>
            <a:ext cx="8143875" cy="909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Weather Creates Volatility for Comprehensive </a:t>
            </a:r>
            <a:r>
              <a:rPr lang="en-US" sz="2000" b="1" dirty="0" smtClean="0">
                <a:solidFill>
                  <a:srgbClr val="FFFFFF"/>
                </a:solidFill>
              </a:rPr>
              <a:t>Coverage</a:t>
            </a:r>
            <a:endParaRPr lang="en-US" sz="2000" b="1" dirty="0">
              <a:solidFill>
                <a:srgbClr val="FFFFFF"/>
              </a:solidFill>
            </a:endParaRPr>
          </a:p>
        </p:txBody>
      </p:sp>
      <p:sp>
        <p:nvSpPr>
          <p:cNvPr id="12" name="AutoShape 8"/>
          <p:cNvSpPr>
            <a:spLocks noChangeArrowheads="1"/>
          </p:cNvSpPr>
          <p:nvPr/>
        </p:nvSpPr>
        <p:spPr bwMode="blackWhite">
          <a:xfrm>
            <a:off x="5066253" y="1101792"/>
            <a:ext cx="3758659" cy="815840"/>
          </a:xfrm>
          <a:prstGeom prst="wedgeRectCallout">
            <a:avLst>
              <a:gd name="adj1" fmla="val 12951"/>
              <a:gd name="adj2" fmla="val 7521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Severe weather is a principal cause of the spike in both frequency and severity in 2011</a:t>
            </a:r>
            <a:endParaRPr lang="en-US" b="1" dirty="0">
              <a:solidFill>
                <a:schemeClr val="bg1"/>
              </a:solidFill>
            </a:endParaRPr>
          </a:p>
        </p:txBody>
      </p:sp>
      <p:sp>
        <p:nvSpPr>
          <p:cNvPr id="13" name="Rectangle 4"/>
          <p:cNvSpPr>
            <a:spLocks noChangeArrowheads="1"/>
          </p:cNvSpPr>
          <p:nvPr/>
        </p:nvSpPr>
        <p:spPr bwMode="auto">
          <a:xfrm>
            <a:off x="0" y="6215905"/>
            <a:ext cx="7302500"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smtClean="0"/>
              <a:t>*2013 figure is for the 4 quarters ending with 2013:Q3.</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ISO/PCI </a:t>
            </a:r>
            <a:r>
              <a:rPr lang="en-US" sz="1100" i="1" dirty="0"/>
              <a:t>Fast Track </a:t>
            </a:r>
            <a:r>
              <a:rPr lang="en-US" sz="1100" dirty="0"/>
              <a:t>data; Insurance Information Institute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70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P spid="12" grpId="0" animBg="1"/>
    </p:bldLst>
  </p:timing>
</p:sld>
</file>

<file path=ppt/slides/slide1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146</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654765" y="2168010"/>
            <a:ext cx="7981950" cy="154499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rPr>
              <a:t>Questionable Claims:</a:t>
            </a:r>
          </a:p>
          <a:p>
            <a:pPr algn="ctr" defTabSz="114300" fontAlgn="base">
              <a:lnSpc>
                <a:spcPct val="95000"/>
              </a:lnSpc>
              <a:spcBef>
                <a:spcPct val="25000"/>
              </a:spcBef>
              <a:spcAft>
                <a:spcPct val="0"/>
              </a:spcAft>
            </a:pPr>
            <a:r>
              <a:rPr lang="en-US" sz="4200" b="1" dirty="0" smtClean="0">
                <a:solidFill>
                  <a:srgbClr val="FFFFFF"/>
                </a:solidFill>
              </a:rPr>
              <a:t> On the Rise</a:t>
            </a:r>
            <a:endParaRPr lang="en-US" sz="4200" b="1" dirty="0">
              <a:solidFill>
                <a:srgbClr val="FFFFFF"/>
              </a:solidFill>
              <a:latin typeface="Arial" charset="0"/>
              <a:cs typeface="Arial" charset="0"/>
            </a:endParaRPr>
          </a:p>
        </p:txBody>
      </p:sp>
      <p:sp>
        <p:nvSpPr>
          <p:cNvPr id="2152456" name="Rectangle 8"/>
          <p:cNvSpPr>
            <a:spLocks noChangeArrowheads="1"/>
          </p:cNvSpPr>
          <p:nvPr/>
        </p:nvSpPr>
        <p:spPr bwMode="auto">
          <a:xfrm>
            <a:off x="1011995" y="3993690"/>
            <a:ext cx="7173355" cy="2462213"/>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Fraud Concerns:</a:t>
            </a:r>
          </a:p>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More Questionable Claims in Most State and Across Most Lines of Insurance</a:t>
            </a:r>
            <a:endParaRPr lang="en-US" sz="4000" b="1" dirty="0">
              <a:solidFill>
                <a:srgbClr val="225A7A"/>
              </a:solidFill>
              <a:latin typeface="Arial" charset="0"/>
              <a:cs typeface="Arial" charset="0"/>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146</a:t>
            </a:fld>
            <a:endParaRPr lang="en-US"/>
          </a:p>
        </p:txBody>
      </p:sp>
    </p:spTree>
    <p:extLst>
      <p:ext uri="{BB962C8B-B14F-4D97-AF65-F5344CB8AC3E}">
        <p14:creationId xmlns:p14="http://schemas.microsoft.com/office/powerpoint/2010/main" val="12996150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147</a:t>
            </a:fld>
            <a:endParaRPr lang="en-US" smtClean="0"/>
          </a:p>
        </p:txBody>
      </p:sp>
      <p:sp>
        <p:nvSpPr>
          <p:cNvPr id="51206" name="Rectangle 2"/>
          <p:cNvSpPr>
            <a:spLocks noGrp="1" noChangeArrowheads="1"/>
          </p:cNvSpPr>
          <p:nvPr>
            <p:ph type="title"/>
          </p:nvPr>
        </p:nvSpPr>
        <p:spPr>
          <a:xfrm>
            <a:off x="106726" y="90488"/>
            <a:ext cx="7665675" cy="860425"/>
          </a:xfrm>
        </p:spPr>
        <p:txBody>
          <a:bodyPr/>
          <a:lstStyle/>
          <a:p>
            <a:r>
              <a:rPr lang="en-US" dirty="0" smtClean="0"/>
              <a:t>Questionable Claims, Top 10 Loss States, All Lines: 2010–2012</a:t>
            </a:r>
          </a:p>
        </p:txBody>
      </p:sp>
      <p:sp>
        <p:nvSpPr>
          <p:cNvPr id="51207" name="Rectangle 4"/>
          <p:cNvSpPr>
            <a:spLocks noChangeArrowheads="1"/>
          </p:cNvSpPr>
          <p:nvPr/>
        </p:nvSpPr>
        <p:spPr bwMode="auto">
          <a:xfrm>
            <a:off x="-235968" y="6046497"/>
            <a:ext cx="9191625" cy="840999"/>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National Insurance Crime Bureau, </a:t>
            </a:r>
            <a:r>
              <a:rPr lang="en-US" sz="1100" i="1" dirty="0" err="1" smtClean="0"/>
              <a:t>ForeCAST</a:t>
            </a:r>
            <a:r>
              <a:rPr lang="en-US" sz="1100" i="1" dirty="0" smtClean="0"/>
              <a:t> Report</a:t>
            </a:r>
            <a:r>
              <a:rPr lang="en-US" sz="1100" dirty="0" smtClean="0"/>
              <a:t>, May 10, 2013; </a:t>
            </a:r>
            <a:r>
              <a:rPr lang="en-US" sz="1100" dirty="0"/>
              <a:t>Insurance Information Institute</a:t>
            </a:r>
          </a:p>
        </p:txBody>
      </p:sp>
      <p:graphicFrame>
        <p:nvGraphicFramePr>
          <p:cNvPr id="51202" name="Object 2"/>
          <p:cNvGraphicFramePr>
            <a:graphicFrameLocks/>
          </p:cNvGraphicFramePr>
          <p:nvPr/>
        </p:nvGraphicFramePr>
        <p:xfrm>
          <a:off x="219075" y="2033079"/>
          <a:ext cx="8758238" cy="4340225"/>
        </p:xfrm>
        <a:graphic>
          <a:graphicData uri="http://schemas.openxmlformats.org/presentationml/2006/ole">
            <mc:AlternateContent xmlns:mc="http://schemas.openxmlformats.org/markup-compatibility/2006">
              <mc:Choice xmlns:v="urn:schemas-microsoft-com:vml" Requires="v">
                <p:oleObj spid="_x0000_s3183621" name="Chart" r:id="rId4" imgW="8753373" imgH="4333784" progId="MSGraph.Chart.8">
                  <p:embed followColorScheme="full"/>
                </p:oleObj>
              </mc:Choice>
              <mc:Fallback>
                <p:oleObj name="Chart" r:id="rId4" imgW="8753373" imgH="4333784" progId="MSGraph.Chart.8">
                  <p:embed followColorScheme="full"/>
                  <p:pic>
                    <p:nvPicPr>
                      <p:cNvPr id="0" name=""/>
                      <p:cNvPicPr>
                        <a:picLocks noChangeArrowheads="1"/>
                      </p:cNvPicPr>
                      <p:nvPr/>
                    </p:nvPicPr>
                    <p:blipFill>
                      <a:blip r:embed="rId5"/>
                      <a:srcRect/>
                      <a:stretch>
                        <a:fillRect/>
                      </a:stretch>
                    </p:blipFill>
                    <p:spPr bwMode="auto">
                      <a:xfrm>
                        <a:off x="219075" y="2033079"/>
                        <a:ext cx="8758238" cy="4340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09" name="Rectangle 7"/>
          <p:cNvSpPr>
            <a:spLocks noChangeArrowheads="1"/>
          </p:cNvSpPr>
          <p:nvPr/>
        </p:nvSpPr>
        <p:spPr bwMode="black">
          <a:xfrm>
            <a:off x="200179" y="1312607"/>
            <a:ext cx="2410285" cy="443198"/>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(Number of Questionable Claims)</a:t>
            </a:r>
            <a:endParaRPr lang="en-US" sz="1600" b="1" dirty="0">
              <a:solidFill>
                <a:srgbClr val="225A7A"/>
              </a:solidFill>
            </a:endParaRPr>
          </a:p>
        </p:txBody>
      </p:sp>
      <p:sp>
        <p:nvSpPr>
          <p:cNvPr id="10" name="AutoShape 6"/>
          <p:cNvSpPr>
            <a:spLocks noChangeArrowheads="1"/>
          </p:cNvSpPr>
          <p:nvPr/>
        </p:nvSpPr>
        <p:spPr bwMode="blackWhite">
          <a:xfrm>
            <a:off x="3200400" y="1135047"/>
            <a:ext cx="3421625" cy="1799882"/>
          </a:xfrm>
          <a:prstGeom prst="wedgeRectCallout">
            <a:avLst>
              <a:gd name="adj1" fmla="val -8586"/>
              <a:gd name="adj2" fmla="val 12634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California had the largest number of Questionable Claims in 2012, but Maryland led the way in growth, with the number of QCs up by 72.9% from 2010 to 2012</a:t>
            </a:r>
            <a:endParaRPr lang="en-US" b="1" dirty="0">
              <a:solidFill>
                <a:schemeClr val="bg1"/>
              </a:solidFill>
              <a:cs typeface="+mn-cs"/>
            </a:endParaRPr>
          </a:p>
        </p:txBody>
      </p:sp>
      <p:sp>
        <p:nvSpPr>
          <p:cNvPr id="11" name="TextBox 10"/>
          <p:cNvSpPr txBox="1"/>
          <p:nvPr/>
        </p:nvSpPr>
        <p:spPr>
          <a:xfrm>
            <a:off x="1135625" y="1946787"/>
            <a:ext cx="796413" cy="276999"/>
          </a:xfrm>
          <a:prstGeom prst="rect">
            <a:avLst/>
          </a:prstGeom>
          <a:solidFill>
            <a:srgbClr val="FF0000"/>
          </a:solidFill>
        </p:spPr>
        <p:txBody>
          <a:bodyPr wrap="square" rtlCol="0">
            <a:spAutoFit/>
          </a:bodyPr>
          <a:lstStyle/>
          <a:p>
            <a:pPr algn="ctr"/>
            <a:r>
              <a:rPr lang="en-US" sz="1200" b="1" dirty="0" smtClean="0">
                <a:solidFill>
                  <a:schemeClr val="bg1"/>
                </a:solidFill>
              </a:rPr>
              <a:t>+28.3%</a:t>
            </a:r>
            <a:endParaRPr lang="en-US" sz="1200" b="1" dirty="0">
              <a:solidFill>
                <a:schemeClr val="bg1"/>
              </a:solidFill>
            </a:endParaRPr>
          </a:p>
        </p:txBody>
      </p:sp>
      <p:sp>
        <p:nvSpPr>
          <p:cNvPr id="12" name="TextBox 11"/>
          <p:cNvSpPr txBox="1"/>
          <p:nvPr/>
        </p:nvSpPr>
        <p:spPr>
          <a:xfrm>
            <a:off x="1922193" y="3583845"/>
            <a:ext cx="732518" cy="276999"/>
          </a:xfrm>
          <a:prstGeom prst="rect">
            <a:avLst/>
          </a:prstGeom>
          <a:solidFill>
            <a:srgbClr val="FF0000"/>
          </a:solidFill>
        </p:spPr>
        <p:txBody>
          <a:bodyPr wrap="square" rtlCol="0">
            <a:spAutoFit/>
          </a:bodyPr>
          <a:lstStyle/>
          <a:p>
            <a:pPr algn="ctr"/>
            <a:r>
              <a:rPr lang="en-US" sz="1200" b="1" dirty="0" smtClean="0">
                <a:solidFill>
                  <a:schemeClr val="bg1"/>
                </a:solidFill>
              </a:rPr>
              <a:t>+22.6%</a:t>
            </a:r>
            <a:endParaRPr lang="en-US" sz="1200" b="1" dirty="0">
              <a:solidFill>
                <a:schemeClr val="bg1"/>
              </a:solidFill>
            </a:endParaRPr>
          </a:p>
        </p:txBody>
      </p:sp>
      <p:sp>
        <p:nvSpPr>
          <p:cNvPr id="13" name="TextBox 12"/>
          <p:cNvSpPr txBox="1"/>
          <p:nvPr/>
        </p:nvSpPr>
        <p:spPr>
          <a:xfrm>
            <a:off x="2713702" y="3524865"/>
            <a:ext cx="752169" cy="286797"/>
          </a:xfrm>
          <a:prstGeom prst="rect">
            <a:avLst/>
          </a:prstGeom>
          <a:solidFill>
            <a:srgbClr val="FF0000"/>
          </a:solidFill>
        </p:spPr>
        <p:txBody>
          <a:bodyPr wrap="square" rtlCol="0">
            <a:spAutoFit/>
          </a:bodyPr>
          <a:lstStyle/>
          <a:p>
            <a:pPr algn="ctr"/>
            <a:r>
              <a:rPr lang="en-US" sz="1200" b="1" dirty="0" smtClean="0">
                <a:solidFill>
                  <a:schemeClr val="bg1"/>
                </a:solidFill>
              </a:rPr>
              <a:t>+37.9%</a:t>
            </a:r>
            <a:endParaRPr lang="en-US" sz="1200" b="1" dirty="0">
              <a:solidFill>
                <a:schemeClr val="bg1"/>
              </a:solidFill>
            </a:endParaRPr>
          </a:p>
        </p:txBody>
      </p:sp>
      <p:sp>
        <p:nvSpPr>
          <p:cNvPr id="14" name="TextBox 13"/>
          <p:cNvSpPr txBox="1"/>
          <p:nvPr/>
        </p:nvSpPr>
        <p:spPr>
          <a:xfrm>
            <a:off x="3406828" y="3893540"/>
            <a:ext cx="766965" cy="276999"/>
          </a:xfrm>
          <a:prstGeom prst="rect">
            <a:avLst/>
          </a:prstGeom>
          <a:solidFill>
            <a:srgbClr val="FF0000"/>
          </a:solidFill>
        </p:spPr>
        <p:txBody>
          <a:bodyPr wrap="square" rtlCol="0">
            <a:spAutoFit/>
          </a:bodyPr>
          <a:lstStyle/>
          <a:p>
            <a:pPr algn="ctr"/>
            <a:r>
              <a:rPr lang="en-US" sz="1200" b="1" dirty="0" smtClean="0">
                <a:solidFill>
                  <a:schemeClr val="bg1"/>
                </a:solidFill>
              </a:rPr>
              <a:t>+29.1%</a:t>
            </a:r>
            <a:endParaRPr lang="en-US" sz="1200" b="1" dirty="0">
              <a:solidFill>
                <a:schemeClr val="bg1"/>
              </a:solidFill>
            </a:endParaRPr>
          </a:p>
        </p:txBody>
      </p:sp>
      <p:sp>
        <p:nvSpPr>
          <p:cNvPr id="15" name="TextBox 14"/>
          <p:cNvSpPr txBox="1"/>
          <p:nvPr/>
        </p:nvSpPr>
        <p:spPr>
          <a:xfrm>
            <a:off x="4277034" y="4591624"/>
            <a:ext cx="752168" cy="276999"/>
          </a:xfrm>
          <a:prstGeom prst="rect">
            <a:avLst/>
          </a:prstGeom>
          <a:solidFill>
            <a:srgbClr val="FF0000"/>
          </a:solidFill>
        </p:spPr>
        <p:txBody>
          <a:bodyPr wrap="square" rtlCol="0">
            <a:spAutoFit/>
          </a:bodyPr>
          <a:lstStyle/>
          <a:p>
            <a:pPr algn="ctr"/>
            <a:r>
              <a:rPr lang="en-US" sz="1200" b="1" dirty="0" smtClean="0">
                <a:solidFill>
                  <a:schemeClr val="bg1"/>
                </a:solidFill>
              </a:rPr>
              <a:t>+72.9%</a:t>
            </a:r>
            <a:endParaRPr lang="en-US" sz="1200" b="1" dirty="0">
              <a:solidFill>
                <a:schemeClr val="bg1"/>
              </a:solidFill>
            </a:endParaRPr>
          </a:p>
        </p:txBody>
      </p:sp>
      <p:sp>
        <p:nvSpPr>
          <p:cNvPr id="16" name="TextBox 15"/>
          <p:cNvSpPr txBox="1"/>
          <p:nvPr/>
        </p:nvSpPr>
        <p:spPr>
          <a:xfrm>
            <a:off x="5014449" y="4557242"/>
            <a:ext cx="722673" cy="276999"/>
          </a:xfrm>
          <a:prstGeom prst="rect">
            <a:avLst/>
          </a:prstGeom>
          <a:solidFill>
            <a:srgbClr val="FF0000"/>
          </a:solidFill>
        </p:spPr>
        <p:txBody>
          <a:bodyPr wrap="square" rtlCol="0">
            <a:spAutoFit/>
          </a:bodyPr>
          <a:lstStyle/>
          <a:p>
            <a:pPr algn="ctr"/>
            <a:r>
              <a:rPr lang="en-US" sz="1200" b="1" dirty="0" smtClean="0">
                <a:solidFill>
                  <a:schemeClr val="bg1"/>
                </a:solidFill>
              </a:rPr>
              <a:t>+39.3%</a:t>
            </a:r>
            <a:endParaRPr lang="en-US" sz="1200" b="1" dirty="0">
              <a:solidFill>
                <a:schemeClr val="bg1"/>
              </a:solidFill>
            </a:endParaRPr>
          </a:p>
        </p:txBody>
      </p:sp>
      <p:sp>
        <p:nvSpPr>
          <p:cNvPr id="17" name="TextBox 16"/>
          <p:cNvSpPr txBox="1"/>
          <p:nvPr/>
        </p:nvSpPr>
        <p:spPr>
          <a:xfrm>
            <a:off x="5751777" y="4542459"/>
            <a:ext cx="708017" cy="276999"/>
          </a:xfrm>
          <a:prstGeom prst="rect">
            <a:avLst/>
          </a:prstGeom>
          <a:solidFill>
            <a:srgbClr val="FF0000"/>
          </a:solidFill>
        </p:spPr>
        <p:txBody>
          <a:bodyPr wrap="square" rtlCol="0">
            <a:spAutoFit/>
          </a:bodyPr>
          <a:lstStyle/>
          <a:p>
            <a:pPr algn="ctr"/>
            <a:r>
              <a:rPr lang="en-US" sz="1200" b="1" dirty="0" smtClean="0">
                <a:solidFill>
                  <a:schemeClr val="bg1"/>
                </a:solidFill>
              </a:rPr>
              <a:t>+37.1%</a:t>
            </a:r>
            <a:endParaRPr lang="en-US" sz="1200" b="1" dirty="0">
              <a:solidFill>
                <a:schemeClr val="bg1"/>
              </a:solidFill>
            </a:endParaRPr>
          </a:p>
        </p:txBody>
      </p:sp>
      <p:sp>
        <p:nvSpPr>
          <p:cNvPr id="18" name="TextBox 17"/>
          <p:cNvSpPr txBox="1"/>
          <p:nvPr/>
        </p:nvSpPr>
        <p:spPr>
          <a:xfrm>
            <a:off x="6597333" y="4591623"/>
            <a:ext cx="634181" cy="276999"/>
          </a:xfrm>
          <a:prstGeom prst="rect">
            <a:avLst/>
          </a:prstGeom>
          <a:solidFill>
            <a:srgbClr val="FF0000"/>
          </a:solidFill>
        </p:spPr>
        <p:txBody>
          <a:bodyPr wrap="square" rtlCol="0">
            <a:spAutoFit/>
          </a:bodyPr>
          <a:lstStyle/>
          <a:p>
            <a:pPr algn="ctr"/>
            <a:r>
              <a:rPr lang="en-US" sz="1200" b="1" dirty="0" smtClean="0">
                <a:solidFill>
                  <a:schemeClr val="bg1"/>
                </a:solidFill>
              </a:rPr>
              <a:t>+0.8</a:t>
            </a:r>
            <a:endParaRPr lang="en-US" sz="1200" b="1" dirty="0">
              <a:solidFill>
                <a:schemeClr val="bg1"/>
              </a:solidFill>
            </a:endParaRPr>
          </a:p>
        </p:txBody>
      </p:sp>
      <p:sp>
        <p:nvSpPr>
          <p:cNvPr id="19" name="TextBox 18"/>
          <p:cNvSpPr txBox="1"/>
          <p:nvPr/>
        </p:nvSpPr>
        <p:spPr>
          <a:xfrm>
            <a:off x="7354401" y="4670283"/>
            <a:ext cx="634181" cy="276999"/>
          </a:xfrm>
          <a:prstGeom prst="rect">
            <a:avLst/>
          </a:prstGeom>
          <a:solidFill>
            <a:srgbClr val="FF0000"/>
          </a:solidFill>
        </p:spPr>
        <p:txBody>
          <a:bodyPr wrap="square" rtlCol="0">
            <a:spAutoFit/>
          </a:bodyPr>
          <a:lstStyle/>
          <a:p>
            <a:pPr algn="ctr"/>
            <a:r>
              <a:rPr lang="en-US" sz="1200" b="1" dirty="0" smtClean="0">
                <a:solidFill>
                  <a:schemeClr val="bg1"/>
                </a:solidFill>
              </a:rPr>
              <a:t>+53.3</a:t>
            </a:r>
            <a:endParaRPr lang="en-US" sz="1200" b="1" dirty="0">
              <a:solidFill>
                <a:schemeClr val="bg1"/>
              </a:solidFill>
            </a:endParaRPr>
          </a:p>
        </p:txBody>
      </p:sp>
      <p:sp>
        <p:nvSpPr>
          <p:cNvPr id="20" name="TextBox 19"/>
          <p:cNvSpPr txBox="1"/>
          <p:nvPr/>
        </p:nvSpPr>
        <p:spPr>
          <a:xfrm>
            <a:off x="8140965" y="4689951"/>
            <a:ext cx="634181" cy="276999"/>
          </a:xfrm>
          <a:prstGeom prst="rect">
            <a:avLst/>
          </a:prstGeom>
          <a:solidFill>
            <a:srgbClr val="FF0000"/>
          </a:solidFill>
        </p:spPr>
        <p:txBody>
          <a:bodyPr wrap="square" rtlCol="0">
            <a:spAutoFit/>
          </a:bodyPr>
          <a:lstStyle/>
          <a:p>
            <a:pPr algn="ctr"/>
            <a:r>
              <a:rPr lang="en-US" sz="1200" b="1" dirty="0" smtClean="0">
                <a:solidFill>
                  <a:schemeClr val="bg1"/>
                </a:solidFill>
              </a:rPr>
              <a:t>+50.0</a:t>
            </a:r>
            <a:endParaRPr lang="en-US" sz="1200" b="1" dirty="0">
              <a:solidFill>
                <a:schemeClr val="bg1"/>
              </a:solidFill>
            </a:endParaRPr>
          </a:p>
        </p:txBody>
      </p:sp>
      <p:sp>
        <p:nvSpPr>
          <p:cNvPr id="21" name="AutoShape 7"/>
          <p:cNvSpPr>
            <a:spLocks noChangeArrowheads="1"/>
          </p:cNvSpPr>
          <p:nvPr/>
        </p:nvSpPr>
        <p:spPr bwMode="blackWhite">
          <a:xfrm>
            <a:off x="6300316" y="3094892"/>
            <a:ext cx="2572378" cy="940655"/>
          </a:xfrm>
          <a:prstGeom prst="wedgeRectCallout">
            <a:avLst>
              <a:gd name="adj1" fmla="val -22860"/>
              <a:gd name="adj2" fmla="val 9642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IL saw a 0.8% increase in questionable claims from 2010 to 2012, one of the slowest growing states</a:t>
            </a:r>
            <a:endParaRPr lang="en-US" sz="1400" b="1" dirty="0">
              <a:solidFill>
                <a:srgbClr val="FFFFFF"/>
              </a:solidFill>
              <a:latin typeface="Arial" charset="0"/>
              <a:cs typeface="Arial" charset="0"/>
            </a:endParaRPr>
          </a:p>
        </p:txBody>
      </p:sp>
    </p:spTree>
    <p:extLst>
      <p:ext uri="{BB962C8B-B14F-4D97-AF65-F5344CB8AC3E}">
        <p14:creationId xmlns:p14="http://schemas.microsoft.com/office/powerpoint/2010/main" val="368774698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21"/>
                                        </p:tgtEl>
                                        <p:attrNameLst>
                                          <p:attrName>style.visibility</p:attrName>
                                        </p:attrNameLst>
                                      </p:cBhvr>
                                      <p:to>
                                        <p:strVal val="visible"/>
                                      </p:to>
                                    </p:set>
                                    <p:animEffect transition="in" filter="wipe(down)">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1" grpId="0" animBg="1"/>
    </p:bldLst>
  </p:timing>
</p:sld>
</file>

<file path=ppt/slides/slide1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C99735E8-A69F-4382-9002-7BBE4912E65F}" type="slidenum">
              <a:rPr lang="en-US" smtClean="0"/>
              <a:pPr/>
              <a:t>148</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smtClean="0"/>
              <a:t>Total Number of Questionable Claims by State, </a:t>
            </a:r>
            <a:br>
              <a:rPr lang="en-US" sz="2600" smtClean="0"/>
            </a:br>
            <a:r>
              <a:rPr lang="en-US" sz="2600" smtClean="0"/>
              <a:t>2012: Highest 25 States</a:t>
            </a:r>
          </a:p>
        </p:txBody>
      </p:sp>
      <p:graphicFrame>
        <p:nvGraphicFramePr>
          <p:cNvPr id="1026" name="Object 3"/>
          <p:cNvGraphicFramePr>
            <a:graphicFrameLocks noGrp="1" noChangeAspect="1"/>
          </p:cNvGraphicFramePr>
          <p:nvPr>
            <p:ph idx="4294967295"/>
          </p:nvPr>
        </p:nvGraphicFramePr>
        <p:xfrm>
          <a:off x="14288" y="1196975"/>
          <a:ext cx="9164637" cy="4765675"/>
        </p:xfrm>
        <a:graphic>
          <a:graphicData uri="http://schemas.openxmlformats.org/presentationml/2006/ole">
            <mc:AlternateContent xmlns:mc="http://schemas.openxmlformats.org/markup-compatibility/2006">
              <mc:Choice xmlns:v="urn:schemas-microsoft-com:vml" Requires="v">
                <p:oleObj spid="_x0000_s3184645" name="Chart" r:id="rId4" imgW="8810600" imgH="4581583" progId="MSGraph.Chart.8">
                  <p:embed followColorScheme="full"/>
                </p:oleObj>
              </mc:Choice>
              <mc:Fallback>
                <p:oleObj name="Chart" r:id="rId4" imgW="8810600" imgH="4581583" progId="MSGraph.Chart.8">
                  <p:embed followColorScheme="full"/>
                  <p:pic>
                    <p:nvPicPr>
                      <p:cNvPr id="0" name=""/>
                      <p:cNvPicPr>
                        <a:picLocks noChangeAspect="1" noChangeArrowheads="1"/>
                      </p:cNvPicPr>
                      <p:nvPr/>
                    </p:nvPicPr>
                    <p:blipFill>
                      <a:blip r:embed="rId5"/>
                      <a:srcRect/>
                      <a:stretch>
                        <a:fillRect/>
                      </a:stretch>
                    </p:blipFill>
                    <p:spPr bwMode="auto">
                      <a:xfrm>
                        <a:off x="14288" y="1196975"/>
                        <a:ext cx="9164637" cy="4765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Box 4"/>
          <p:cNvSpPr txBox="1">
            <a:spLocks noChangeArrowheads="1"/>
          </p:cNvSpPr>
          <p:nvPr/>
        </p:nvSpPr>
        <p:spPr bwMode="auto">
          <a:xfrm>
            <a:off x="0" y="6586538"/>
            <a:ext cx="9017000" cy="2143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Sources:  NICB; Insurance Information Institute.		</a:t>
            </a:r>
          </a:p>
        </p:txBody>
      </p:sp>
      <p:sp>
        <p:nvSpPr>
          <p:cNvPr id="6" name="AutoShape 6"/>
          <p:cNvSpPr>
            <a:spLocks noChangeArrowheads="1"/>
          </p:cNvSpPr>
          <p:nvPr/>
        </p:nvSpPr>
        <p:spPr bwMode="blackWhite">
          <a:xfrm>
            <a:off x="3126658" y="1592825"/>
            <a:ext cx="3421625" cy="1578077"/>
          </a:xfrm>
          <a:prstGeom prst="wedgeRectCallout">
            <a:avLst>
              <a:gd name="adj1" fmla="val -87465"/>
              <a:gd name="adj2" fmla="val 1916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400" b="1" dirty="0" smtClean="0">
                <a:solidFill>
                  <a:schemeClr val="bg1"/>
                </a:solidFill>
              </a:rPr>
              <a:t>California had the largest number of Questionable Claims in 2012</a:t>
            </a:r>
            <a:endParaRPr lang="en-US" sz="2400" b="1" dirty="0">
              <a:solidFill>
                <a:schemeClr val="bg1"/>
              </a:solidFill>
              <a:cs typeface="+mn-cs"/>
            </a:endParaRPr>
          </a:p>
        </p:txBody>
      </p:sp>
    </p:spTree>
    <p:extLst>
      <p:ext uri="{BB962C8B-B14F-4D97-AF65-F5344CB8AC3E}">
        <p14:creationId xmlns:p14="http://schemas.microsoft.com/office/powerpoint/2010/main" val="7695452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D6A98A83-F378-494C-8988-0A1C20244C6C}" type="slidenum">
              <a:rPr lang="en-US" smtClean="0"/>
              <a:pPr/>
              <a:t>149</a:t>
            </a:fld>
            <a:endParaRPr lang="en-US" smtClean="0"/>
          </a:p>
        </p:txBody>
      </p:sp>
      <p:graphicFrame>
        <p:nvGraphicFramePr>
          <p:cNvPr id="2050" name="Object 3"/>
          <p:cNvGraphicFramePr>
            <a:graphicFrameLocks noGrp="1" noChangeAspect="1"/>
          </p:cNvGraphicFramePr>
          <p:nvPr>
            <p:ph idx="4294967295"/>
          </p:nvPr>
        </p:nvGraphicFramePr>
        <p:xfrm>
          <a:off x="0" y="1465263"/>
          <a:ext cx="9144000" cy="5410200"/>
        </p:xfrm>
        <a:graphic>
          <a:graphicData uri="http://schemas.openxmlformats.org/presentationml/2006/ole">
            <mc:AlternateContent xmlns:mc="http://schemas.openxmlformats.org/markup-compatibility/2006">
              <mc:Choice xmlns:v="urn:schemas-microsoft-com:vml" Requires="v">
                <p:oleObj spid="_x0000_s3185669" name="Chart" r:id="rId4" imgW="8820048" imgH="4572135" progId="MSGraph.Chart.8">
                  <p:embed followColorScheme="full"/>
                </p:oleObj>
              </mc:Choice>
              <mc:Fallback>
                <p:oleObj name="Chart" r:id="rId4" imgW="8820048" imgH="4572135" progId="MSGraph.Chart.8">
                  <p:embed followColorScheme="full"/>
                  <p:pic>
                    <p:nvPicPr>
                      <p:cNvPr id="0" name=""/>
                      <p:cNvPicPr>
                        <a:picLocks noChangeAspect="1" noChangeArrowheads="1"/>
                      </p:cNvPicPr>
                      <p:nvPr/>
                    </p:nvPicPr>
                    <p:blipFill>
                      <a:blip r:embed="rId5"/>
                      <a:srcRect/>
                      <a:stretch>
                        <a:fillRect/>
                      </a:stretch>
                    </p:blipFill>
                    <p:spPr bwMode="auto">
                      <a:xfrm>
                        <a:off x="0" y="1465263"/>
                        <a:ext cx="9144000" cy="541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600" b="1">
                <a:solidFill>
                  <a:schemeClr val="accent1"/>
                </a:solidFill>
              </a:rPr>
              <a:t>Total Number of Questionable Claims by State, </a:t>
            </a:r>
            <a:br>
              <a:rPr lang="en-US" sz="2600" b="1">
                <a:solidFill>
                  <a:schemeClr val="accent1"/>
                </a:solidFill>
              </a:rPr>
            </a:br>
            <a:r>
              <a:rPr lang="en-US" sz="2600" b="1">
                <a:solidFill>
                  <a:schemeClr val="accent1"/>
                </a:solidFill>
              </a:rPr>
              <a:t>2012: Highest 25 States</a:t>
            </a:r>
          </a:p>
        </p:txBody>
      </p:sp>
      <p:sp>
        <p:nvSpPr>
          <p:cNvPr id="2053" name="Rectangle 7"/>
          <p:cNvSpPr>
            <a:spLocks noChangeArrowheads="1"/>
          </p:cNvSpPr>
          <p:nvPr/>
        </p:nvSpPr>
        <p:spPr bwMode="auto">
          <a:xfrm>
            <a:off x="0" y="6429375"/>
            <a:ext cx="8750300" cy="261938"/>
          </a:xfrm>
          <a:prstGeom prst="rect">
            <a:avLst/>
          </a:prstGeom>
          <a:noFill/>
          <a:ln w="9525">
            <a:noFill/>
            <a:miter lim="800000"/>
            <a:headEnd/>
            <a:tailEnd/>
          </a:ln>
        </p:spPr>
        <p:txBody>
          <a:bodyPr>
            <a:spAutoFit/>
          </a:bodyPr>
          <a:lstStyle/>
          <a:p>
            <a:r>
              <a:rPr lang="en-US" sz="1100"/>
              <a:t>Sources:  NICB; Insurance Information Institute.	</a:t>
            </a:r>
          </a:p>
        </p:txBody>
      </p:sp>
      <p:sp>
        <p:nvSpPr>
          <p:cNvPr id="6" name="AutoShape 6"/>
          <p:cNvSpPr>
            <a:spLocks noChangeArrowheads="1"/>
          </p:cNvSpPr>
          <p:nvPr/>
        </p:nvSpPr>
        <p:spPr bwMode="blackWhite">
          <a:xfrm>
            <a:off x="4645742" y="1887793"/>
            <a:ext cx="3421625" cy="1578077"/>
          </a:xfrm>
          <a:prstGeom prst="wedgeRectCallout">
            <a:avLst>
              <a:gd name="adj1" fmla="val 60380"/>
              <a:gd name="adj2" fmla="val 16963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400" b="1" dirty="0" smtClean="0">
                <a:solidFill>
                  <a:schemeClr val="bg1"/>
                </a:solidFill>
              </a:rPr>
              <a:t>North Dakota had the fewest number of Questionable Claims in 2012</a:t>
            </a:r>
            <a:endParaRPr lang="en-US" sz="2400" b="1" dirty="0">
              <a:solidFill>
                <a:schemeClr val="bg1"/>
              </a:solidFill>
              <a:cs typeface="+mn-cs"/>
            </a:endParaRPr>
          </a:p>
        </p:txBody>
      </p:sp>
    </p:spTree>
    <p:extLst>
      <p:ext uri="{BB962C8B-B14F-4D97-AF65-F5344CB8AC3E}">
        <p14:creationId xmlns:p14="http://schemas.microsoft.com/office/powerpoint/2010/main" val="35168937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5" name="Rectangle 110"/>
          <p:cNvSpPr>
            <a:spLocks noGrp="1" noChangeArrowheads="1"/>
          </p:cNvSpPr>
          <p:nvPr>
            <p:ph type="sldNum" sz="quarter" idx="12"/>
          </p:nvPr>
        </p:nvSpPr>
        <p:spPr>
          <a:noFill/>
        </p:spPr>
        <p:txBody>
          <a:bodyPr/>
          <a:lstStyle/>
          <a:p>
            <a:fld id="{74C05658-B303-4D47-A887-E0EE935A262F}" type="slidenum">
              <a:rPr lang="en-US" smtClean="0">
                <a:solidFill>
                  <a:srgbClr val="000000"/>
                </a:solidFill>
              </a:rPr>
              <a:pPr/>
              <a:t>15</a:t>
            </a:fld>
            <a:endParaRPr lang="en-US" smtClean="0">
              <a:solidFill>
                <a:srgbClr val="000000"/>
              </a:solidFill>
            </a:endParaRPr>
          </a:p>
        </p:txBody>
      </p:sp>
      <p:sp>
        <p:nvSpPr>
          <p:cNvPr id="8196"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Estimated Rate For Median U.S. Home</a:t>
            </a:r>
            <a:br>
              <a:rPr lang="en-US" dirty="0" smtClean="0"/>
            </a:br>
            <a:r>
              <a:rPr lang="en-US" dirty="0" smtClean="0"/>
              <a:t>Insurance By State, 2011* (1)</a:t>
            </a:r>
          </a:p>
        </p:txBody>
      </p:sp>
      <p:graphicFrame>
        <p:nvGraphicFramePr>
          <p:cNvPr id="8194" name="Object 3"/>
          <p:cNvGraphicFramePr>
            <a:graphicFrameLocks noGrp="1" noChangeAspect="1"/>
          </p:cNvGraphicFramePr>
          <p:nvPr>
            <p:ph idx="4294967295"/>
            <p:extLst>
              <p:ext uri="{D42A27DB-BD31-4B8C-83A1-F6EECF244321}">
                <p14:modId xmlns:p14="http://schemas.microsoft.com/office/powerpoint/2010/main" val="2879251960"/>
              </p:ext>
            </p:extLst>
          </p:nvPr>
        </p:nvGraphicFramePr>
        <p:xfrm>
          <a:off x="-21266" y="1409519"/>
          <a:ext cx="9144000" cy="4719637"/>
        </p:xfrm>
        <a:graphic>
          <a:graphicData uri="http://schemas.openxmlformats.org/presentationml/2006/ole">
            <mc:AlternateContent xmlns:mc="http://schemas.openxmlformats.org/markup-compatibility/2006">
              <mc:Choice xmlns:v="urn:schemas-microsoft-com:vml" Requires="v">
                <p:oleObj spid="_x0000_s3043423" name="Chart" r:id="rId4" imgW="8820049" imgH="4552851" progId="MSGraph.Chart.8">
                  <p:embed followColorScheme="full"/>
                </p:oleObj>
              </mc:Choice>
              <mc:Fallback>
                <p:oleObj name="Chart" r:id="rId4" imgW="8820049" imgH="4552851" progId="MSGraph.Chart.8">
                  <p:embed followColorScheme="full"/>
                  <p:pic>
                    <p:nvPicPr>
                      <p:cNvPr id="0" name=""/>
                      <p:cNvPicPr>
                        <a:picLocks noChangeAspect="1" noChangeArrowheads="1"/>
                      </p:cNvPicPr>
                      <p:nvPr/>
                    </p:nvPicPr>
                    <p:blipFill>
                      <a:blip r:embed="rId5"/>
                      <a:srcRect/>
                      <a:stretch>
                        <a:fillRect/>
                      </a:stretch>
                    </p:blipFill>
                    <p:spPr bwMode="auto">
                      <a:xfrm>
                        <a:off x="-21266" y="1409519"/>
                        <a:ext cx="9144000" cy="471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 Box 4"/>
          <p:cNvSpPr txBox="1">
            <a:spLocks noChangeArrowheads="1"/>
          </p:cNvSpPr>
          <p:nvPr/>
        </p:nvSpPr>
        <p:spPr bwMode="auto">
          <a:xfrm>
            <a:off x="40341" y="5885330"/>
            <a:ext cx="9017000" cy="1016305"/>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pPr>
            <a:r>
              <a:rPr lang="en-US" sz="900" dirty="0" smtClean="0">
                <a:solidFill>
                  <a:srgbClr val="000000"/>
                </a:solidFill>
              </a:rPr>
              <a:t>*Latest available.</a:t>
            </a:r>
          </a:p>
          <a:p>
            <a:pPr eaLnBrk="0" hangingPunct="0">
              <a:lnSpc>
                <a:spcPct val="70000"/>
              </a:lnSpc>
              <a:spcBef>
                <a:spcPct val="50000"/>
              </a:spcBef>
              <a:buClr>
                <a:srgbClr val="FF3300"/>
              </a:buClr>
            </a:pPr>
            <a:r>
              <a:rPr lang="en-US" sz="900" dirty="0" smtClean="0">
                <a:solidFill>
                  <a:srgbClr val="000000"/>
                </a:solidFill>
              </a:rPr>
              <a:t>(</a:t>
            </a:r>
            <a:r>
              <a:rPr lang="en-US" sz="900" dirty="0">
                <a:solidFill>
                  <a:srgbClr val="000000"/>
                </a:solidFill>
              </a:rPr>
              <a:t>1) Based on the HO-3 homeowner package policy for owner-occupied dwellings, 1 to 4 family units. Provides “all risks” coverage (except those specifically excluded in the policy) on buildings and broad named-peril coverage on personal property, and is the most common package written.</a:t>
            </a:r>
          </a:p>
          <a:p>
            <a:pPr eaLnBrk="0" hangingPunct="0">
              <a:lnSpc>
                <a:spcPct val="70000"/>
              </a:lnSpc>
              <a:spcBef>
                <a:spcPct val="50000"/>
              </a:spcBef>
              <a:buClr>
                <a:srgbClr val="FF3300"/>
              </a:buClr>
            </a:pPr>
            <a:r>
              <a:rPr lang="en-US" sz="900" dirty="0">
                <a:solidFill>
                  <a:srgbClr val="000000"/>
                </a:solidFill>
              </a:rPr>
              <a:t>Note: Estimated median = average premium in median U.S. insurance range/median U.S. insured value of homes in U.S. </a:t>
            </a:r>
            <a:br>
              <a:rPr lang="en-US" sz="900" dirty="0">
                <a:solidFill>
                  <a:srgbClr val="000000"/>
                </a:solidFill>
              </a:rPr>
            </a:br>
            <a:r>
              <a:rPr lang="en-US" sz="900" dirty="0">
                <a:solidFill>
                  <a:srgbClr val="000000"/>
                </a:solidFill>
              </a:rPr>
              <a:t/>
            </a:r>
            <a:br>
              <a:rPr lang="en-US" sz="900" dirty="0">
                <a:solidFill>
                  <a:srgbClr val="000000"/>
                </a:solidFill>
              </a:rPr>
            </a:br>
            <a:r>
              <a:rPr lang="en-US" sz="900" dirty="0">
                <a:solidFill>
                  <a:srgbClr val="000000"/>
                </a:solidFill>
              </a:rPr>
              <a:t>Source: </a:t>
            </a:r>
            <a:r>
              <a:rPr lang="en-US" sz="900" dirty="0" smtClean="0">
                <a:solidFill>
                  <a:srgbClr val="000000"/>
                </a:solidFill>
              </a:rPr>
              <a:t>Insurance Information Institute estimate from NAIC data.</a:t>
            </a:r>
            <a:endParaRPr lang="en-US" sz="900" dirty="0">
              <a:solidFill>
                <a:srgbClr val="000000"/>
              </a:solidFill>
            </a:endParaRPr>
          </a:p>
          <a:p>
            <a:pPr eaLnBrk="0" hangingPunct="0">
              <a:lnSpc>
                <a:spcPct val="70000"/>
              </a:lnSpc>
              <a:spcBef>
                <a:spcPct val="50000"/>
              </a:spcBef>
              <a:buClr>
                <a:srgbClr val="FF3300"/>
              </a:buClr>
            </a:pPr>
            <a:r>
              <a:rPr lang="en-US" sz="1100" dirty="0">
                <a:solidFill>
                  <a:srgbClr val="000000"/>
                </a:solidFill>
              </a:rPr>
              <a:t>		</a:t>
            </a:r>
          </a:p>
        </p:txBody>
      </p:sp>
      <p:sp>
        <p:nvSpPr>
          <p:cNvPr id="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dirty="0">
                <a:solidFill>
                  <a:srgbClr val="225A7A"/>
                </a:solidFill>
              </a:rPr>
              <a:t>Top </a:t>
            </a:r>
            <a:r>
              <a:rPr lang="en-US" sz="2400" b="1" dirty="0" smtClean="0">
                <a:solidFill>
                  <a:srgbClr val="225A7A"/>
                </a:solidFill>
              </a:rPr>
              <a:t>25 States and DC</a:t>
            </a:r>
            <a:endParaRPr lang="en-US" sz="2400" b="1" dirty="0">
              <a:solidFill>
                <a:srgbClr val="225A7A"/>
              </a:solidFill>
            </a:endParaRPr>
          </a:p>
        </p:txBody>
      </p:sp>
      <p:sp>
        <p:nvSpPr>
          <p:cNvPr id="8" name="AutoShape 6"/>
          <p:cNvSpPr>
            <a:spLocks noChangeArrowheads="1"/>
          </p:cNvSpPr>
          <p:nvPr/>
        </p:nvSpPr>
        <p:spPr bwMode="blackWhite">
          <a:xfrm>
            <a:off x="4148088" y="2259931"/>
            <a:ext cx="4219575" cy="728663"/>
          </a:xfrm>
          <a:prstGeom prst="wedgeRectCallout">
            <a:avLst>
              <a:gd name="adj1" fmla="val 24063"/>
              <a:gd name="adj2" fmla="val 50166"/>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Answers the question: What rate would be paid to insure the typical U.S. home?</a:t>
            </a:r>
            <a:endParaRPr lang="en-US" sz="1600" b="1" dirty="0">
              <a:solidFill>
                <a:schemeClr val="bg1"/>
              </a:solidFill>
            </a:endParaRPr>
          </a:p>
        </p:txBody>
      </p:sp>
    </p:spTree>
    <p:extLst>
      <p:ext uri="{BB962C8B-B14F-4D97-AF65-F5344CB8AC3E}">
        <p14:creationId xmlns:p14="http://schemas.microsoft.com/office/powerpoint/2010/main" val="23904195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a:noFill/>
        </p:spPr>
        <p:txBody>
          <a:bodyPr/>
          <a:lstStyle/>
          <a:p>
            <a:fld id="{44CBB857-BFEC-4D7A-8482-DD3E4498B4BD}" type="slidenum">
              <a:rPr lang="en-US" smtClean="0"/>
              <a:pPr/>
              <a:t>150</a:t>
            </a:fld>
            <a:endParaRPr lang="en-US" smtClean="0"/>
          </a:p>
        </p:txBody>
      </p:sp>
      <p:sp>
        <p:nvSpPr>
          <p:cNvPr id="3076"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dirty="0" smtClean="0"/>
              <a:t>Total Number of Questionable Claims by State, </a:t>
            </a:r>
            <a:br>
              <a:rPr lang="en-US" sz="2600" dirty="0" smtClean="0"/>
            </a:br>
            <a:r>
              <a:rPr lang="en-US" sz="2600" dirty="0" smtClean="0"/>
              <a:t>per 100K Persons, 2012: Highest 25 States</a:t>
            </a:r>
          </a:p>
        </p:txBody>
      </p:sp>
      <p:graphicFrame>
        <p:nvGraphicFramePr>
          <p:cNvPr id="3074" name="Object 3"/>
          <p:cNvGraphicFramePr>
            <a:graphicFrameLocks noGrp="1" noChangeAspect="1"/>
          </p:cNvGraphicFramePr>
          <p:nvPr>
            <p:ph idx="4294967295"/>
          </p:nvPr>
        </p:nvGraphicFramePr>
        <p:xfrm>
          <a:off x="9525" y="1527175"/>
          <a:ext cx="9144000" cy="4754563"/>
        </p:xfrm>
        <a:graphic>
          <a:graphicData uri="http://schemas.openxmlformats.org/presentationml/2006/ole">
            <mc:AlternateContent xmlns:mc="http://schemas.openxmlformats.org/markup-compatibility/2006">
              <mc:Choice xmlns:v="urn:schemas-microsoft-com:vml" Requires="v">
                <p:oleObj spid="_x0000_s3186693" name="Chart" r:id="rId4" imgW="8810600" imgH="4581583" progId="MSGraph.Chart.8">
                  <p:embed followColorScheme="full"/>
                </p:oleObj>
              </mc:Choice>
              <mc:Fallback>
                <p:oleObj name="Chart" r:id="rId4" imgW="8810600" imgH="4581583" progId="MSGraph.Chart.8">
                  <p:embed followColorScheme="full"/>
                  <p:pic>
                    <p:nvPicPr>
                      <p:cNvPr id="0" name=""/>
                      <p:cNvPicPr>
                        <a:picLocks noChangeAspect="1" noChangeArrowheads="1"/>
                      </p:cNvPicPr>
                      <p:nvPr/>
                    </p:nvPicPr>
                    <p:blipFill>
                      <a:blip r:embed="rId5"/>
                      <a:srcRect/>
                      <a:stretch>
                        <a:fillRect/>
                      </a:stretch>
                    </p:blipFill>
                    <p:spPr bwMode="auto">
                      <a:xfrm>
                        <a:off x="9525" y="1527175"/>
                        <a:ext cx="9144000" cy="4754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7" name="Text Box 4"/>
          <p:cNvSpPr txBox="1">
            <a:spLocks noChangeArrowheads="1"/>
          </p:cNvSpPr>
          <p:nvPr/>
        </p:nvSpPr>
        <p:spPr bwMode="auto">
          <a:xfrm>
            <a:off x="0" y="6586538"/>
            <a:ext cx="9017000" cy="2143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Sources:  NICB; Insurance Information Institute.		</a:t>
            </a:r>
          </a:p>
        </p:txBody>
      </p:sp>
      <p:sp>
        <p:nvSpPr>
          <p:cNvPr id="6" name="AutoShape 6"/>
          <p:cNvSpPr>
            <a:spLocks noChangeArrowheads="1"/>
          </p:cNvSpPr>
          <p:nvPr/>
        </p:nvSpPr>
        <p:spPr bwMode="blackWhite">
          <a:xfrm>
            <a:off x="3126658" y="1592825"/>
            <a:ext cx="3421625" cy="1843549"/>
          </a:xfrm>
          <a:prstGeom prst="wedgeRectCallout">
            <a:avLst>
              <a:gd name="adj1" fmla="val -93500"/>
              <a:gd name="adj2" fmla="val -419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400" b="1" dirty="0" smtClean="0">
                <a:solidFill>
                  <a:schemeClr val="bg1"/>
                </a:solidFill>
              </a:rPr>
              <a:t>DC followed by Maryland California had the highest rate of Questionable Claims in 2012</a:t>
            </a:r>
            <a:endParaRPr lang="en-US" sz="2400" b="1" dirty="0">
              <a:solidFill>
                <a:schemeClr val="bg1"/>
              </a:solidFill>
              <a:cs typeface="+mn-cs"/>
            </a:endParaRPr>
          </a:p>
        </p:txBody>
      </p:sp>
    </p:spTree>
    <p:extLst>
      <p:ext uri="{BB962C8B-B14F-4D97-AF65-F5344CB8AC3E}">
        <p14:creationId xmlns:p14="http://schemas.microsoft.com/office/powerpoint/2010/main" val="23246733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a:noFill/>
        </p:spPr>
        <p:txBody>
          <a:bodyPr/>
          <a:lstStyle/>
          <a:p>
            <a:fld id="{1CD50451-0D7E-4E2C-AA0F-C33457EFC7C8}" type="slidenum">
              <a:rPr lang="en-US" smtClean="0"/>
              <a:pPr/>
              <a:t>151</a:t>
            </a:fld>
            <a:endParaRPr lang="en-US" smtClean="0"/>
          </a:p>
        </p:txBody>
      </p:sp>
      <p:sp>
        <p:nvSpPr>
          <p:cNvPr id="4100"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dirty="0" smtClean="0"/>
              <a:t>Total Number of Questionable Claims by State, </a:t>
            </a:r>
            <a:br>
              <a:rPr lang="en-US" sz="2600" dirty="0" smtClean="0"/>
            </a:br>
            <a:r>
              <a:rPr lang="en-US" sz="2600" dirty="0" smtClean="0"/>
              <a:t>per 100K Persons, 2012: Lowest 25 States</a:t>
            </a:r>
          </a:p>
        </p:txBody>
      </p:sp>
      <p:graphicFrame>
        <p:nvGraphicFramePr>
          <p:cNvPr id="4098" name="Object 3"/>
          <p:cNvGraphicFramePr>
            <a:graphicFrameLocks noGrp="1" noChangeAspect="1"/>
          </p:cNvGraphicFramePr>
          <p:nvPr>
            <p:ph idx="4294967295"/>
          </p:nvPr>
        </p:nvGraphicFramePr>
        <p:xfrm>
          <a:off x="-49213" y="1512888"/>
          <a:ext cx="9144001" cy="4754562"/>
        </p:xfrm>
        <a:graphic>
          <a:graphicData uri="http://schemas.openxmlformats.org/presentationml/2006/ole">
            <mc:AlternateContent xmlns:mc="http://schemas.openxmlformats.org/markup-compatibility/2006">
              <mc:Choice xmlns:v="urn:schemas-microsoft-com:vml" Requires="v">
                <p:oleObj spid="_x0000_s3187717" name="Chart" r:id="rId4" imgW="8810600" imgH="4581583" progId="MSGraph.Chart.8">
                  <p:embed followColorScheme="full"/>
                </p:oleObj>
              </mc:Choice>
              <mc:Fallback>
                <p:oleObj name="Chart" r:id="rId4" imgW="8810600" imgH="4581583" progId="MSGraph.Chart.8">
                  <p:embed followColorScheme="full"/>
                  <p:pic>
                    <p:nvPicPr>
                      <p:cNvPr id="0" name=""/>
                      <p:cNvPicPr>
                        <a:picLocks noChangeAspect="1" noChangeArrowheads="1"/>
                      </p:cNvPicPr>
                      <p:nvPr/>
                    </p:nvPicPr>
                    <p:blipFill>
                      <a:blip r:embed="rId5"/>
                      <a:srcRect/>
                      <a:stretch>
                        <a:fillRect/>
                      </a:stretch>
                    </p:blipFill>
                    <p:spPr bwMode="auto">
                      <a:xfrm>
                        <a:off x="-49213" y="1512888"/>
                        <a:ext cx="9144001" cy="4754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1" name="Text Box 4"/>
          <p:cNvSpPr txBox="1">
            <a:spLocks noChangeArrowheads="1"/>
          </p:cNvSpPr>
          <p:nvPr/>
        </p:nvSpPr>
        <p:spPr bwMode="auto">
          <a:xfrm>
            <a:off x="0" y="6586538"/>
            <a:ext cx="9017000" cy="2143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Sources:  NICB; Insurance Information Institute.		</a:t>
            </a:r>
          </a:p>
        </p:txBody>
      </p:sp>
      <p:sp>
        <p:nvSpPr>
          <p:cNvPr id="6" name="AutoShape 6"/>
          <p:cNvSpPr>
            <a:spLocks noChangeArrowheads="1"/>
          </p:cNvSpPr>
          <p:nvPr/>
        </p:nvSpPr>
        <p:spPr bwMode="blackWhite">
          <a:xfrm>
            <a:off x="5515897" y="1194618"/>
            <a:ext cx="3259392" cy="1843549"/>
          </a:xfrm>
          <a:prstGeom prst="wedgeRectCallout">
            <a:avLst>
              <a:gd name="adj1" fmla="val 42729"/>
              <a:gd name="adj2" fmla="val 10940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400" b="1" dirty="0" smtClean="0">
                <a:solidFill>
                  <a:schemeClr val="bg1"/>
                </a:solidFill>
              </a:rPr>
              <a:t>North and South Dakota had the lowest rate of Questionable Claims in 2012</a:t>
            </a:r>
            <a:endParaRPr lang="en-US" sz="2400" b="1" dirty="0">
              <a:solidFill>
                <a:schemeClr val="bg1"/>
              </a:solidFill>
              <a:cs typeface="+mn-cs"/>
            </a:endParaRPr>
          </a:p>
        </p:txBody>
      </p:sp>
    </p:spTree>
    <p:extLst>
      <p:ext uri="{BB962C8B-B14F-4D97-AF65-F5344CB8AC3E}">
        <p14:creationId xmlns:p14="http://schemas.microsoft.com/office/powerpoint/2010/main" val="1824196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152</a:t>
            </a:fld>
            <a:endParaRPr lang="en-US" smtClean="0"/>
          </a:p>
        </p:txBody>
      </p:sp>
      <p:sp>
        <p:nvSpPr>
          <p:cNvPr id="51207" name="Rectangle 4"/>
          <p:cNvSpPr>
            <a:spLocks noChangeArrowheads="1"/>
          </p:cNvSpPr>
          <p:nvPr/>
        </p:nvSpPr>
        <p:spPr bwMode="auto">
          <a:xfrm>
            <a:off x="-235968" y="6046497"/>
            <a:ext cx="9191625" cy="840999"/>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National Insurance Crime Bureau, </a:t>
            </a:r>
            <a:r>
              <a:rPr lang="en-US" sz="1100" i="1" dirty="0" err="1" smtClean="0"/>
              <a:t>ForeCAST</a:t>
            </a:r>
            <a:r>
              <a:rPr lang="en-US" sz="1100" i="1" dirty="0" smtClean="0"/>
              <a:t> Report</a:t>
            </a:r>
            <a:r>
              <a:rPr lang="en-US" sz="1100" dirty="0" smtClean="0"/>
              <a:t>, May 10, 2013; </a:t>
            </a:r>
            <a:r>
              <a:rPr lang="en-US" sz="1100" dirty="0"/>
              <a:t>Insurance Information Institute</a:t>
            </a:r>
          </a:p>
        </p:txBody>
      </p:sp>
      <p:graphicFrame>
        <p:nvGraphicFramePr>
          <p:cNvPr id="51202" name="Object 2"/>
          <p:cNvGraphicFramePr>
            <a:graphicFrameLocks/>
          </p:cNvGraphicFramePr>
          <p:nvPr/>
        </p:nvGraphicFramePr>
        <p:xfrm>
          <a:off x="219075" y="2033079"/>
          <a:ext cx="8758238" cy="4340225"/>
        </p:xfrm>
        <a:graphic>
          <a:graphicData uri="http://schemas.openxmlformats.org/presentationml/2006/ole">
            <mc:AlternateContent xmlns:mc="http://schemas.openxmlformats.org/markup-compatibility/2006">
              <mc:Choice xmlns:v="urn:schemas-microsoft-com:vml" Requires="v">
                <p:oleObj spid="_x0000_s3188741" name="Chart" r:id="rId4" imgW="8753373" imgH="4333784" progId="MSGraph.Chart.8">
                  <p:embed followColorScheme="full"/>
                </p:oleObj>
              </mc:Choice>
              <mc:Fallback>
                <p:oleObj name="Chart" r:id="rId4" imgW="8753373" imgH="4333784" progId="MSGraph.Chart.8">
                  <p:embed followColorScheme="full"/>
                  <p:pic>
                    <p:nvPicPr>
                      <p:cNvPr id="0" name=""/>
                      <p:cNvPicPr>
                        <a:picLocks noChangeArrowheads="1"/>
                      </p:cNvPicPr>
                      <p:nvPr/>
                    </p:nvPicPr>
                    <p:blipFill>
                      <a:blip r:embed="rId5"/>
                      <a:srcRect/>
                      <a:stretch>
                        <a:fillRect/>
                      </a:stretch>
                    </p:blipFill>
                    <p:spPr bwMode="auto">
                      <a:xfrm>
                        <a:off x="219075" y="2033079"/>
                        <a:ext cx="8758238" cy="4340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09" name="Rectangle 7"/>
          <p:cNvSpPr>
            <a:spLocks noChangeArrowheads="1"/>
          </p:cNvSpPr>
          <p:nvPr/>
        </p:nvSpPr>
        <p:spPr bwMode="black">
          <a:xfrm>
            <a:off x="200179" y="1312607"/>
            <a:ext cx="2410285" cy="443198"/>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(Number of Questionable Claims)</a:t>
            </a:r>
            <a:endParaRPr lang="en-US" sz="1600" b="1" dirty="0">
              <a:solidFill>
                <a:srgbClr val="225A7A"/>
              </a:solidFill>
            </a:endParaRPr>
          </a:p>
        </p:txBody>
      </p:sp>
      <p:sp>
        <p:nvSpPr>
          <p:cNvPr id="10" name="AutoShape 6"/>
          <p:cNvSpPr>
            <a:spLocks noChangeArrowheads="1"/>
          </p:cNvSpPr>
          <p:nvPr/>
        </p:nvSpPr>
        <p:spPr bwMode="blackWhite">
          <a:xfrm>
            <a:off x="2831690" y="1135047"/>
            <a:ext cx="3790335" cy="1799882"/>
          </a:xfrm>
          <a:prstGeom prst="wedgeRectCallout">
            <a:avLst>
              <a:gd name="adj1" fmla="val -41345"/>
              <a:gd name="adj2" fmla="val 779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New York City had the largest number of Questionable Claims in 2012, but Miami and Baltimore led the way in growth, with the number of QCs nearly doubling from 2010 to 2012</a:t>
            </a:r>
            <a:endParaRPr lang="en-US" b="1" dirty="0">
              <a:solidFill>
                <a:schemeClr val="bg1"/>
              </a:solidFill>
              <a:cs typeface="+mn-cs"/>
            </a:endParaRPr>
          </a:p>
        </p:txBody>
      </p:sp>
      <p:sp>
        <p:nvSpPr>
          <p:cNvPr id="11" name="TextBox 10"/>
          <p:cNvSpPr txBox="1"/>
          <p:nvPr/>
        </p:nvSpPr>
        <p:spPr>
          <a:xfrm>
            <a:off x="1106129" y="2050023"/>
            <a:ext cx="796413" cy="276999"/>
          </a:xfrm>
          <a:prstGeom prst="rect">
            <a:avLst/>
          </a:prstGeom>
          <a:solidFill>
            <a:srgbClr val="FF0000"/>
          </a:solidFill>
        </p:spPr>
        <p:txBody>
          <a:bodyPr wrap="square" rtlCol="0">
            <a:spAutoFit/>
          </a:bodyPr>
          <a:lstStyle/>
          <a:p>
            <a:pPr algn="ctr"/>
            <a:r>
              <a:rPr lang="en-US" sz="1200" b="1" dirty="0" smtClean="0">
                <a:solidFill>
                  <a:schemeClr val="bg1"/>
                </a:solidFill>
              </a:rPr>
              <a:t>+28.5%</a:t>
            </a:r>
            <a:endParaRPr lang="en-US" sz="1200" b="1" dirty="0">
              <a:solidFill>
                <a:schemeClr val="bg1"/>
              </a:solidFill>
            </a:endParaRPr>
          </a:p>
        </p:txBody>
      </p:sp>
      <p:sp>
        <p:nvSpPr>
          <p:cNvPr id="12" name="TextBox 11"/>
          <p:cNvSpPr txBox="1"/>
          <p:nvPr/>
        </p:nvSpPr>
        <p:spPr>
          <a:xfrm>
            <a:off x="1981185" y="3067665"/>
            <a:ext cx="732518" cy="276999"/>
          </a:xfrm>
          <a:prstGeom prst="rect">
            <a:avLst/>
          </a:prstGeom>
          <a:solidFill>
            <a:srgbClr val="FF0000"/>
          </a:solidFill>
        </p:spPr>
        <p:txBody>
          <a:bodyPr wrap="square" rtlCol="0">
            <a:spAutoFit/>
          </a:bodyPr>
          <a:lstStyle/>
          <a:p>
            <a:pPr algn="ctr"/>
            <a:r>
              <a:rPr lang="en-US" sz="1200" b="1" dirty="0" smtClean="0">
                <a:solidFill>
                  <a:schemeClr val="bg1"/>
                </a:solidFill>
              </a:rPr>
              <a:t>+55.1%</a:t>
            </a:r>
            <a:endParaRPr lang="en-US" sz="1200" b="1" dirty="0">
              <a:solidFill>
                <a:schemeClr val="bg1"/>
              </a:solidFill>
            </a:endParaRPr>
          </a:p>
        </p:txBody>
      </p:sp>
      <p:sp>
        <p:nvSpPr>
          <p:cNvPr id="13" name="TextBox 12"/>
          <p:cNvSpPr txBox="1"/>
          <p:nvPr/>
        </p:nvSpPr>
        <p:spPr>
          <a:xfrm>
            <a:off x="2713702" y="3524865"/>
            <a:ext cx="752169" cy="286797"/>
          </a:xfrm>
          <a:prstGeom prst="rect">
            <a:avLst/>
          </a:prstGeom>
          <a:solidFill>
            <a:srgbClr val="FF0000"/>
          </a:solidFill>
        </p:spPr>
        <p:txBody>
          <a:bodyPr wrap="square" rtlCol="0">
            <a:spAutoFit/>
          </a:bodyPr>
          <a:lstStyle/>
          <a:p>
            <a:pPr algn="ctr"/>
            <a:r>
              <a:rPr lang="en-US" sz="1200" b="1" dirty="0" smtClean="0">
                <a:solidFill>
                  <a:schemeClr val="bg1"/>
                </a:solidFill>
              </a:rPr>
              <a:t>+93.2%</a:t>
            </a:r>
            <a:endParaRPr lang="en-US" sz="1200" b="1" dirty="0">
              <a:solidFill>
                <a:schemeClr val="bg1"/>
              </a:solidFill>
            </a:endParaRPr>
          </a:p>
        </p:txBody>
      </p:sp>
      <p:sp>
        <p:nvSpPr>
          <p:cNvPr id="14" name="TextBox 13"/>
          <p:cNvSpPr txBox="1"/>
          <p:nvPr/>
        </p:nvSpPr>
        <p:spPr>
          <a:xfrm>
            <a:off x="3392080" y="3893540"/>
            <a:ext cx="766965" cy="276999"/>
          </a:xfrm>
          <a:prstGeom prst="rect">
            <a:avLst/>
          </a:prstGeom>
          <a:solidFill>
            <a:srgbClr val="FF0000"/>
          </a:solidFill>
        </p:spPr>
        <p:txBody>
          <a:bodyPr wrap="square" rtlCol="0">
            <a:spAutoFit/>
          </a:bodyPr>
          <a:lstStyle/>
          <a:p>
            <a:pPr algn="ctr"/>
            <a:r>
              <a:rPr lang="en-US" sz="1200" b="1" dirty="0" smtClean="0">
                <a:solidFill>
                  <a:schemeClr val="bg1"/>
                </a:solidFill>
              </a:rPr>
              <a:t>+18.7%</a:t>
            </a:r>
            <a:endParaRPr lang="en-US" sz="1200" b="1" dirty="0">
              <a:solidFill>
                <a:schemeClr val="bg1"/>
              </a:solidFill>
            </a:endParaRPr>
          </a:p>
        </p:txBody>
      </p:sp>
      <p:sp>
        <p:nvSpPr>
          <p:cNvPr id="15" name="TextBox 14"/>
          <p:cNvSpPr txBox="1"/>
          <p:nvPr/>
        </p:nvSpPr>
        <p:spPr>
          <a:xfrm>
            <a:off x="4232789" y="3898455"/>
            <a:ext cx="752168" cy="276999"/>
          </a:xfrm>
          <a:prstGeom prst="rect">
            <a:avLst/>
          </a:prstGeom>
          <a:solidFill>
            <a:srgbClr val="FF0000"/>
          </a:solidFill>
        </p:spPr>
        <p:txBody>
          <a:bodyPr wrap="square" rtlCol="0">
            <a:spAutoFit/>
          </a:bodyPr>
          <a:lstStyle/>
          <a:p>
            <a:pPr algn="ctr"/>
            <a:r>
              <a:rPr lang="en-US" sz="1200" b="1" dirty="0" smtClean="0">
                <a:solidFill>
                  <a:schemeClr val="bg1"/>
                </a:solidFill>
              </a:rPr>
              <a:t>+99.0%</a:t>
            </a:r>
            <a:endParaRPr lang="en-US" sz="1200" b="1" dirty="0">
              <a:solidFill>
                <a:schemeClr val="bg1"/>
              </a:solidFill>
            </a:endParaRPr>
          </a:p>
        </p:txBody>
      </p:sp>
      <p:sp>
        <p:nvSpPr>
          <p:cNvPr id="16" name="TextBox 15"/>
          <p:cNvSpPr txBox="1"/>
          <p:nvPr/>
        </p:nvSpPr>
        <p:spPr>
          <a:xfrm>
            <a:off x="4984953" y="4159046"/>
            <a:ext cx="722673" cy="276999"/>
          </a:xfrm>
          <a:prstGeom prst="rect">
            <a:avLst/>
          </a:prstGeom>
          <a:solidFill>
            <a:srgbClr val="FF0000"/>
          </a:solidFill>
        </p:spPr>
        <p:txBody>
          <a:bodyPr wrap="square" rtlCol="0">
            <a:spAutoFit/>
          </a:bodyPr>
          <a:lstStyle/>
          <a:p>
            <a:pPr algn="ctr"/>
            <a:r>
              <a:rPr lang="en-US" sz="1200" b="1" dirty="0" smtClean="0">
                <a:solidFill>
                  <a:schemeClr val="bg1"/>
                </a:solidFill>
              </a:rPr>
              <a:t>+19.8%</a:t>
            </a:r>
            <a:endParaRPr lang="en-US" sz="1200" b="1" dirty="0">
              <a:solidFill>
                <a:schemeClr val="bg1"/>
              </a:solidFill>
            </a:endParaRPr>
          </a:p>
        </p:txBody>
      </p:sp>
      <p:sp>
        <p:nvSpPr>
          <p:cNvPr id="17" name="TextBox 16"/>
          <p:cNvSpPr txBox="1"/>
          <p:nvPr/>
        </p:nvSpPr>
        <p:spPr>
          <a:xfrm>
            <a:off x="5751777" y="4144263"/>
            <a:ext cx="708017" cy="276999"/>
          </a:xfrm>
          <a:prstGeom prst="rect">
            <a:avLst/>
          </a:prstGeom>
          <a:solidFill>
            <a:srgbClr val="FF0000"/>
          </a:solidFill>
        </p:spPr>
        <p:txBody>
          <a:bodyPr wrap="square" rtlCol="0">
            <a:spAutoFit/>
          </a:bodyPr>
          <a:lstStyle/>
          <a:p>
            <a:pPr algn="ctr"/>
            <a:r>
              <a:rPr lang="en-US" sz="1200" b="1" dirty="0" smtClean="0">
                <a:solidFill>
                  <a:schemeClr val="bg1"/>
                </a:solidFill>
              </a:rPr>
              <a:t>-27.7%</a:t>
            </a:r>
            <a:endParaRPr lang="en-US" sz="1200" b="1" dirty="0">
              <a:solidFill>
                <a:schemeClr val="bg1"/>
              </a:solidFill>
            </a:endParaRPr>
          </a:p>
        </p:txBody>
      </p:sp>
      <p:sp>
        <p:nvSpPr>
          <p:cNvPr id="18" name="TextBox 17"/>
          <p:cNvSpPr txBox="1"/>
          <p:nvPr/>
        </p:nvSpPr>
        <p:spPr>
          <a:xfrm>
            <a:off x="6508845" y="4252419"/>
            <a:ext cx="634181" cy="276999"/>
          </a:xfrm>
          <a:prstGeom prst="rect">
            <a:avLst/>
          </a:prstGeom>
          <a:solidFill>
            <a:srgbClr val="FF0000"/>
          </a:solidFill>
        </p:spPr>
        <p:txBody>
          <a:bodyPr wrap="square" rtlCol="0">
            <a:spAutoFit/>
          </a:bodyPr>
          <a:lstStyle/>
          <a:p>
            <a:pPr algn="ctr"/>
            <a:r>
              <a:rPr lang="en-US" sz="1200" b="1" dirty="0" smtClean="0">
                <a:solidFill>
                  <a:schemeClr val="bg1"/>
                </a:solidFill>
              </a:rPr>
              <a:t>+63.8</a:t>
            </a:r>
            <a:endParaRPr lang="en-US" sz="1200" b="1" dirty="0">
              <a:solidFill>
                <a:schemeClr val="bg1"/>
              </a:solidFill>
            </a:endParaRPr>
          </a:p>
        </p:txBody>
      </p:sp>
      <p:sp>
        <p:nvSpPr>
          <p:cNvPr id="19" name="TextBox 18"/>
          <p:cNvSpPr txBox="1"/>
          <p:nvPr/>
        </p:nvSpPr>
        <p:spPr>
          <a:xfrm>
            <a:off x="7354401" y="4375323"/>
            <a:ext cx="634181" cy="276999"/>
          </a:xfrm>
          <a:prstGeom prst="rect">
            <a:avLst/>
          </a:prstGeom>
          <a:solidFill>
            <a:srgbClr val="FF0000"/>
          </a:solidFill>
        </p:spPr>
        <p:txBody>
          <a:bodyPr wrap="square" rtlCol="0">
            <a:spAutoFit/>
          </a:bodyPr>
          <a:lstStyle/>
          <a:p>
            <a:pPr algn="ctr"/>
            <a:r>
              <a:rPr lang="en-US" sz="1200" b="1" dirty="0" smtClean="0">
                <a:solidFill>
                  <a:schemeClr val="bg1"/>
                </a:solidFill>
              </a:rPr>
              <a:t>+82.8</a:t>
            </a:r>
            <a:endParaRPr lang="en-US" sz="1200" b="1" dirty="0">
              <a:solidFill>
                <a:schemeClr val="bg1"/>
              </a:solidFill>
            </a:endParaRPr>
          </a:p>
        </p:txBody>
      </p:sp>
      <p:sp>
        <p:nvSpPr>
          <p:cNvPr id="20" name="TextBox 19"/>
          <p:cNvSpPr txBox="1"/>
          <p:nvPr/>
        </p:nvSpPr>
        <p:spPr>
          <a:xfrm>
            <a:off x="8126217" y="4394991"/>
            <a:ext cx="634181" cy="276999"/>
          </a:xfrm>
          <a:prstGeom prst="rect">
            <a:avLst/>
          </a:prstGeom>
          <a:solidFill>
            <a:srgbClr val="FF0000"/>
          </a:solidFill>
        </p:spPr>
        <p:txBody>
          <a:bodyPr wrap="square" rtlCol="0">
            <a:spAutoFit/>
          </a:bodyPr>
          <a:lstStyle/>
          <a:p>
            <a:pPr algn="ctr"/>
            <a:r>
              <a:rPr lang="en-US" sz="1200" b="1" dirty="0" smtClean="0">
                <a:solidFill>
                  <a:schemeClr val="bg1"/>
                </a:solidFill>
              </a:rPr>
              <a:t>+1.2</a:t>
            </a:r>
            <a:endParaRPr lang="en-US" sz="1200" b="1" dirty="0">
              <a:solidFill>
                <a:schemeClr val="bg1"/>
              </a:solidFill>
            </a:endParaRPr>
          </a:p>
        </p:txBody>
      </p:sp>
      <p:sp>
        <p:nvSpPr>
          <p:cNvPr id="22" name="Rectangle 2"/>
          <p:cNvSpPr txBox="1">
            <a:spLocks noChangeArrowheads="1"/>
          </p:cNvSpPr>
          <p:nvPr/>
        </p:nvSpPr>
        <p:spPr bwMode="black">
          <a:xfrm>
            <a:off x="117984" y="71219"/>
            <a:ext cx="7577189" cy="860425"/>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Questionable Claims, Top 10 Loss Cities, All Lines: 2010–2012</a:t>
            </a:r>
          </a:p>
        </p:txBody>
      </p:sp>
      <p:sp>
        <p:nvSpPr>
          <p:cNvPr id="21" name="AutoShape 7"/>
          <p:cNvSpPr>
            <a:spLocks noChangeArrowheads="1"/>
          </p:cNvSpPr>
          <p:nvPr/>
        </p:nvSpPr>
        <p:spPr bwMode="blackWhite">
          <a:xfrm>
            <a:off x="6109398" y="2974312"/>
            <a:ext cx="2783393" cy="940655"/>
          </a:xfrm>
          <a:prstGeom prst="wedgeRectCallout">
            <a:avLst>
              <a:gd name="adj1" fmla="val -22883"/>
              <a:gd name="adj2" fmla="val 7891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Philadelphia saw a 63.8% increase in questionable claims from 2010 to 2012, one of the fastest growing states</a:t>
            </a:r>
            <a:endParaRPr lang="en-US" sz="1400" b="1" dirty="0">
              <a:solidFill>
                <a:srgbClr val="FFFFFF"/>
              </a:solidFill>
              <a:latin typeface="Arial" charset="0"/>
              <a:cs typeface="Arial" charset="0"/>
            </a:endParaRPr>
          </a:p>
        </p:txBody>
      </p:sp>
    </p:spTree>
    <p:extLst>
      <p:ext uri="{BB962C8B-B14F-4D97-AF65-F5344CB8AC3E}">
        <p14:creationId xmlns:p14="http://schemas.microsoft.com/office/powerpoint/2010/main" val="26037482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21"/>
                                        </p:tgtEl>
                                        <p:attrNameLst>
                                          <p:attrName>style.visibility</p:attrName>
                                        </p:attrNameLst>
                                      </p:cBhvr>
                                      <p:to>
                                        <p:strVal val="visible"/>
                                      </p:to>
                                    </p:set>
                                    <p:animEffect transition="in" filter="wipe(down)">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1" grpId="0" animBg="1"/>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153</a:t>
            </a:fld>
            <a:endParaRPr lang="en-US" smtClean="0"/>
          </a:p>
        </p:txBody>
      </p:sp>
      <p:sp>
        <p:nvSpPr>
          <p:cNvPr id="51207" name="Rectangle 4"/>
          <p:cNvSpPr>
            <a:spLocks noChangeArrowheads="1"/>
          </p:cNvSpPr>
          <p:nvPr/>
        </p:nvSpPr>
        <p:spPr bwMode="auto">
          <a:xfrm>
            <a:off x="-235968" y="6046497"/>
            <a:ext cx="9191625" cy="840999"/>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National Insurance Crime Bureau, </a:t>
            </a:r>
            <a:r>
              <a:rPr lang="en-US" sz="1100" i="1" dirty="0" err="1" smtClean="0"/>
              <a:t>ForeCAST</a:t>
            </a:r>
            <a:r>
              <a:rPr lang="en-US" sz="1100" i="1" dirty="0" smtClean="0"/>
              <a:t> Report</a:t>
            </a:r>
            <a:r>
              <a:rPr lang="en-US" sz="1100" dirty="0" smtClean="0"/>
              <a:t>, May 10, 2013; </a:t>
            </a:r>
            <a:r>
              <a:rPr lang="en-US" sz="1100" dirty="0"/>
              <a:t>Insurance Information Institute</a:t>
            </a:r>
          </a:p>
        </p:txBody>
      </p:sp>
      <p:graphicFrame>
        <p:nvGraphicFramePr>
          <p:cNvPr id="51202" name="Object 2"/>
          <p:cNvGraphicFramePr>
            <a:graphicFrameLocks/>
          </p:cNvGraphicFramePr>
          <p:nvPr/>
        </p:nvGraphicFramePr>
        <p:xfrm>
          <a:off x="219075" y="2033079"/>
          <a:ext cx="8758238" cy="4340225"/>
        </p:xfrm>
        <a:graphic>
          <a:graphicData uri="http://schemas.openxmlformats.org/presentationml/2006/ole">
            <mc:AlternateContent xmlns:mc="http://schemas.openxmlformats.org/markup-compatibility/2006">
              <mc:Choice xmlns:v="urn:schemas-microsoft-com:vml" Requires="v">
                <p:oleObj spid="_x0000_s3189765" name="Chart" r:id="rId4" imgW="8753373" imgH="4333784" progId="MSGraph.Chart.8">
                  <p:embed followColorScheme="full"/>
                </p:oleObj>
              </mc:Choice>
              <mc:Fallback>
                <p:oleObj name="Chart" r:id="rId4" imgW="8753373" imgH="4333784" progId="MSGraph.Chart.8">
                  <p:embed followColorScheme="full"/>
                  <p:pic>
                    <p:nvPicPr>
                      <p:cNvPr id="0" name=""/>
                      <p:cNvPicPr>
                        <a:picLocks noChangeArrowheads="1"/>
                      </p:cNvPicPr>
                      <p:nvPr/>
                    </p:nvPicPr>
                    <p:blipFill>
                      <a:blip r:embed="rId5"/>
                      <a:srcRect/>
                      <a:stretch>
                        <a:fillRect/>
                      </a:stretch>
                    </p:blipFill>
                    <p:spPr bwMode="auto">
                      <a:xfrm>
                        <a:off x="219075" y="2033079"/>
                        <a:ext cx="8758238" cy="4340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09" name="Rectangle 7"/>
          <p:cNvSpPr>
            <a:spLocks noChangeArrowheads="1"/>
          </p:cNvSpPr>
          <p:nvPr/>
        </p:nvSpPr>
        <p:spPr bwMode="black">
          <a:xfrm>
            <a:off x="200179" y="1312607"/>
            <a:ext cx="2410285" cy="443198"/>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(Number of Questionable Claims)</a:t>
            </a:r>
            <a:endParaRPr lang="en-US" sz="1600" b="1" dirty="0">
              <a:solidFill>
                <a:srgbClr val="225A7A"/>
              </a:solidFill>
            </a:endParaRPr>
          </a:p>
        </p:txBody>
      </p:sp>
      <p:sp>
        <p:nvSpPr>
          <p:cNvPr id="10" name="AutoShape 6"/>
          <p:cNvSpPr>
            <a:spLocks noChangeArrowheads="1"/>
          </p:cNvSpPr>
          <p:nvPr/>
        </p:nvSpPr>
        <p:spPr bwMode="blackWhite">
          <a:xfrm>
            <a:off x="2831690" y="1135047"/>
            <a:ext cx="3524865" cy="1947366"/>
          </a:xfrm>
          <a:prstGeom prst="wedgeRectCallout">
            <a:avLst>
              <a:gd name="adj1" fmla="val -78583"/>
              <a:gd name="adj2" fmla="val 636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Private Passenger Auto had the largest number of Questionable Claims in 2012, but Personal Property (Other) led the way in growth, with the number of QCs more than tripling from 2010 to 2012</a:t>
            </a:r>
            <a:endParaRPr lang="en-US" b="1" dirty="0">
              <a:solidFill>
                <a:schemeClr val="bg1"/>
              </a:solidFill>
              <a:cs typeface="+mn-cs"/>
            </a:endParaRPr>
          </a:p>
        </p:txBody>
      </p:sp>
      <p:sp>
        <p:nvSpPr>
          <p:cNvPr id="11" name="TextBox 10"/>
          <p:cNvSpPr txBox="1"/>
          <p:nvPr/>
        </p:nvSpPr>
        <p:spPr>
          <a:xfrm>
            <a:off x="1120877" y="1946787"/>
            <a:ext cx="796413" cy="276999"/>
          </a:xfrm>
          <a:prstGeom prst="rect">
            <a:avLst/>
          </a:prstGeom>
          <a:solidFill>
            <a:srgbClr val="FF0000"/>
          </a:solidFill>
        </p:spPr>
        <p:txBody>
          <a:bodyPr wrap="square" rtlCol="0">
            <a:spAutoFit/>
          </a:bodyPr>
          <a:lstStyle/>
          <a:p>
            <a:pPr algn="ctr"/>
            <a:r>
              <a:rPr lang="en-US" sz="1200" b="1" dirty="0" smtClean="0">
                <a:solidFill>
                  <a:schemeClr val="bg1"/>
                </a:solidFill>
              </a:rPr>
              <a:t>+24.9%</a:t>
            </a:r>
            <a:endParaRPr lang="en-US" sz="1200" b="1" dirty="0">
              <a:solidFill>
                <a:schemeClr val="bg1"/>
              </a:solidFill>
            </a:endParaRPr>
          </a:p>
        </p:txBody>
      </p:sp>
      <p:sp>
        <p:nvSpPr>
          <p:cNvPr id="12" name="TextBox 11"/>
          <p:cNvSpPr txBox="1"/>
          <p:nvPr/>
        </p:nvSpPr>
        <p:spPr>
          <a:xfrm>
            <a:off x="1922192" y="3731342"/>
            <a:ext cx="732518" cy="276999"/>
          </a:xfrm>
          <a:prstGeom prst="rect">
            <a:avLst/>
          </a:prstGeom>
          <a:solidFill>
            <a:srgbClr val="FF0000"/>
          </a:solidFill>
        </p:spPr>
        <p:txBody>
          <a:bodyPr wrap="square" rtlCol="0">
            <a:spAutoFit/>
          </a:bodyPr>
          <a:lstStyle/>
          <a:p>
            <a:pPr algn="ctr"/>
            <a:r>
              <a:rPr lang="en-US" sz="1200" b="1" dirty="0" smtClean="0">
                <a:solidFill>
                  <a:schemeClr val="bg1"/>
                </a:solidFill>
              </a:rPr>
              <a:t>+47.1%</a:t>
            </a:r>
            <a:endParaRPr lang="en-US" sz="1200" b="1" dirty="0">
              <a:solidFill>
                <a:schemeClr val="bg1"/>
              </a:solidFill>
            </a:endParaRPr>
          </a:p>
        </p:txBody>
      </p:sp>
      <p:sp>
        <p:nvSpPr>
          <p:cNvPr id="13" name="TextBox 12"/>
          <p:cNvSpPr txBox="1"/>
          <p:nvPr/>
        </p:nvSpPr>
        <p:spPr>
          <a:xfrm>
            <a:off x="2669457" y="4262285"/>
            <a:ext cx="752169" cy="286797"/>
          </a:xfrm>
          <a:prstGeom prst="rect">
            <a:avLst/>
          </a:prstGeom>
          <a:solidFill>
            <a:srgbClr val="FF0000"/>
          </a:solidFill>
        </p:spPr>
        <p:txBody>
          <a:bodyPr wrap="square" rtlCol="0">
            <a:spAutoFit/>
          </a:bodyPr>
          <a:lstStyle/>
          <a:p>
            <a:pPr algn="ctr"/>
            <a:r>
              <a:rPr lang="en-US" sz="1200" b="1" dirty="0" smtClean="0">
                <a:solidFill>
                  <a:schemeClr val="bg1"/>
                </a:solidFill>
              </a:rPr>
              <a:t>+38.4%</a:t>
            </a:r>
            <a:endParaRPr lang="en-US" sz="1200" b="1" dirty="0">
              <a:solidFill>
                <a:schemeClr val="bg1"/>
              </a:solidFill>
            </a:endParaRPr>
          </a:p>
        </p:txBody>
      </p:sp>
      <p:sp>
        <p:nvSpPr>
          <p:cNvPr id="14" name="TextBox 13"/>
          <p:cNvSpPr txBox="1"/>
          <p:nvPr/>
        </p:nvSpPr>
        <p:spPr>
          <a:xfrm>
            <a:off x="3436324" y="4262240"/>
            <a:ext cx="766965" cy="276999"/>
          </a:xfrm>
          <a:prstGeom prst="rect">
            <a:avLst/>
          </a:prstGeom>
          <a:solidFill>
            <a:srgbClr val="FF0000"/>
          </a:solidFill>
        </p:spPr>
        <p:txBody>
          <a:bodyPr wrap="square" rtlCol="0">
            <a:spAutoFit/>
          </a:bodyPr>
          <a:lstStyle/>
          <a:p>
            <a:pPr algn="ctr"/>
            <a:r>
              <a:rPr lang="en-US" sz="1200" b="1" dirty="0" smtClean="0">
                <a:solidFill>
                  <a:schemeClr val="bg1"/>
                </a:solidFill>
              </a:rPr>
              <a:t>+2.4%</a:t>
            </a:r>
            <a:endParaRPr lang="en-US" sz="1200" b="1" dirty="0">
              <a:solidFill>
                <a:schemeClr val="bg1"/>
              </a:solidFill>
            </a:endParaRPr>
          </a:p>
        </p:txBody>
      </p:sp>
      <p:sp>
        <p:nvSpPr>
          <p:cNvPr id="15" name="TextBox 14"/>
          <p:cNvSpPr txBox="1"/>
          <p:nvPr/>
        </p:nvSpPr>
        <p:spPr>
          <a:xfrm>
            <a:off x="4218041" y="4267155"/>
            <a:ext cx="752168" cy="276999"/>
          </a:xfrm>
          <a:prstGeom prst="rect">
            <a:avLst/>
          </a:prstGeom>
          <a:solidFill>
            <a:srgbClr val="FF0000"/>
          </a:solidFill>
        </p:spPr>
        <p:txBody>
          <a:bodyPr wrap="square" rtlCol="0">
            <a:spAutoFit/>
          </a:bodyPr>
          <a:lstStyle/>
          <a:p>
            <a:pPr algn="ctr"/>
            <a:r>
              <a:rPr lang="en-US" sz="1200" b="1" dirty="0" smtClean="0">
                <a:solidFill>
                  <a:schemeClr val="bg1"/>
                </a:solidFill>
              </a:rPr>
              <a:t>+15.3%</a:t>
            </a:r>
            <a:endParaRPr lang="en-US" sz="1200" b="1" dirty="0">
              <a:solidFill>
                <a:schemeClr val="bg1"/>
              </a:solidFill>
            </a:endParaRPr>
          </a:p>
        </p:txBody>
      </p:sp>
      <p:sp>
        <p:nvSpPr>
          <p:cNvPr id="16" name="TextBox 15"/>
          <p:cNvSpPr txBox="1"/>
          <p:nvPr/>
        </p:nvSpPr>
        <p:spPr>
          <a:xfrm>
            <a:off x="4984953" y="4247534"/>
            <a:ext cx="796415" cy="276999"/>
          </a:xfrm>
          <a:prstGeom prst="rect">
            <a:avLst/>
          </a:prstGeom>
          <a:solidFill>
            <a:srgbClr val="FF0000"/>
          </a:solidFill>
        </p:spPr>
        <p:txBody>
          <a:bodyPr wrap="square" rtlCol="0">
            <a:spAutoFit/>
          </a:bodyPr>
          <a:lstStyle/>
          <a:p>
            <a:pPr algn="ctr"/>
            <a:r>
              <a:rPr lang="en-US" sz="1200" b="1" dirty="0" smtClean="0">
                <a:solidFill>
                  <a:schemeClr val="bg1"/>
                </a:solidFill>
              </a:rPr>
              <a:t>+205.1%</a:t>
            </a:r>
            <a:endParaRPr lang="en-US" sz="1200" b="1" dirty="0">
              <a:solidFill>
                <a:schemeClr val="bg1"/>
              </a:solidFill>
            </a:endParaRPr>
          </a:p>
        </p:txBody>
      </p:sp>
      <p:sp>
        <p:nvSpPr>
          <p:cNvPr id="17" name="TextBox 16"/>
          <p:cNvSpPr txBox="1"/>
          <p:nvPr/>
        </p:nvSpPr>
        <p:spPr>
          <a:xfrm>
            <a:off x="5751777" y="4571955"/>
            <a:ext cx="708017" cy="276999"/>
          </a:xfrm>
          <a:prstGeom prst="rect">
            <a:avLst/>
          </a:prstGeom>
          <a:solidFill>
            <a:srgbClr val="FF0000"/>
          </a:solidFill>
        </p:spPr>
        <p:txBody>
          <a:bodyPr wrap="square" rtlCol="0">
            <a:spAutoFit/>
          </a:bodyPr>
          <a:lstStyle/>
          <a:p>
            <a:pPr algn="ctr"/>
            <a:r>
              <a:rPr lang="en-US" sz="1200" b="1" dirty="0" smtClean="0">
                <a:solidFill>
                  <a:schemeClr val="bg1"/>
                </a:solidFill>
              </a:rPr>
              <a:t>+34.8%</a:t>
            </a:r>
            <a:endParaRPr lang="en-US" sz="1200" b="1" dirty="0">
              <a:solidFill>
                <a:schemeClr val="bg1"/>
              </a:solidFill>
            </a:endParaRPr>
          </a:p>
        </p:txBody>
      </p:sp>
      <p:sp>
        <p:nvSpPr>
          <p:cNvPr id="18" name="TextBox 17"/>
          <p:cNvSpPr txBox="1"/>
          <p:nvPr/>
        </p:nvSpPr>
        <p:spPr>
          <a:xfrm>
            <a:off x="6508844" y="4562127"/>
            <a:ext cx="717865" cy="276999"/>
          </a:xfrm>
          <a:prstGeom prst="rect">
            <a:avLst/>
          </a:prstGeom>
          <a:solidFill>
            <a:srgbClr val="FF0000"/>
          </a:solidFill>
        </p:spPr>
        <p:txBody>
          <a:bodyPr wrap="square" rtlCol="0">
            <a:spAutoFit/>
          </a:bodyPr>
          <a:lstStyle/>
          <a:p>
            <a:pPr algn="ctr"/>
            <a:r>
              <a:rPr lang="en-US" sz="1200" b="1" dirty="0" smtClean="0">
                <a:solidFill>
                  <a:schemeClr val="bg1"/>
                </a:solidFill>
              </a:rPr>
              <a:t>+30.0%</a:t>
            </a:r>
            <a:endParaRPr lang="en-US" sz="1200" b="1" dirty="0">
              <a:solidFill>
                <a:schemeClr val="bg1"/>
              </a:solidFill>
            </a:endParaRPr>
          </a:p>
        </p:txBody>
      </p:sp>
      <p:sp>
        <p:nvSpPr>
          <p:cNvPr id="19" name="TextBox 18"/>
          <p:cNvSpPr txBox="1"/>
          <p:nvPr/>
        </p:nvSpPr>
        <p:spPr>
          <a:xfrm>
            <a:off x="7329946" y="4552299"/>
            <a:ext cx="717629" cy="276999"/>
          </a:xfrm>
          <a:prstGeom prst="rect">
            <a:avLst/>
          </a:prstGeom>
          <a:solidFill>
            <a:srgbClr val="FF0000"/>
          </a:solidFill>
        </p:spPr>
        <p:txBody>
          <a:bodyPr wrap="square" rtlCol="0">
            <a:spAutoFit/>
          </a:bodyPr>
          <a:lstStyle/>
          <a:p>
            <a:pPr algn="ctr"/>
            <a:r>
              <a:rPr lang="en-US" sz="1200" b="1" dirty="0" smtClean="0">
                <a:solidFill>
                  <a:schemeClr val="bg1"/>
                </a:solidFill>
              </a:rPr>
              <a:t>-10.1%</a:t>
            </a:r>
            <a:endParaRPr lang="en-US" sz="1200" b="1" dirty="0">
              <a:solidFill>
                <a:schemeClr val="bg1"/>
              </a:solidFill>
            </a:endParaRPr>
          </a:p>
        </p:txBody>
      </p:sp>
      <p:sp>
        <p:nvSpPr>
          <p:cNvPr id="20" name="TextBox 19"/>
          <p:cNvSpPr txBox="1"/>
          <p:nvPr/>
        </p:nvSpPr>
        <p:spPr>
          <a:xfrm>
            <a:off x="8126217" y="4527723"/>
            <a:ext cx="634181" cy="276999"/>
          </a:xfrm>
          <a:prstGeom prst="rect">
            <a:avLst/>
          </a:prstGeom>
          <a:solidFill>
            <a:srgbClr val="FF0000"/>
          </a:solidFill>
        </p:spPr>
        <p:txBody>
          <a:bodyPr wrap="square" rtlCol="0">
            <a:spAutoFit/>
          </a:bodyPr>
          <a:lstStyle/>
          <a:p>
            <a:pPr algn="ctr"/>
            <a:r>
              <a:rPr lang="en-US" sz="1200" b="1" dirty="0" smtClean="0">
                <a:solidFill>
                  <a:schemeClr val="bg1"/>
                </a:solidFill>
              </a:rPr>
              <a:t>+6.0%</a:t>
            </a:r>
            <a:endParaRPr lang="en-US" sz="1200" b="1" dirty="0">
              <a:solidFill>
                <a:schemeClr val="bg1"/>
              </a:solidFill>
            </a:endParaRPr>
          </a:p>
        </p:txBody>
      </p:sp>
      <p:sp>
        <p:nvSpPr>
          <p:cNvPr id="22" name="Rectangle 2"/>
          <p:cNvSpPr txBox="1">
            <a:spLocks noChangeArrowheads="1"/>
          </p:cNvSpPr>
          <p:nvPr/>
        </p:nvSpPr>
        <p:spPr bwMode="black">
          <a:xfrm>
            <a:off x="117984" y="71219"/>
            <a:ext cx="7683914" cy="860425"/>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Questionable Claims, Top 10 Policy Types: 2010–2012</a:t>
            </a:r>
          </a:p>
        </p:txBody>
      </p:sp>
    </p:spTree>
    <p:extLst>
      <p:ext uri="{BB962C8B-B14F-4D97-AF65-F5344CB8AC3E}">
        <p14:creationId xmlns:p14="http://schemas.microsoft.com/office/powerpoint/2010/main" val="38586297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15714"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15715"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7D7BD57-720A-4F1E-8785-078CAE43F608}" type="slidenum">
              <a:rPr lang="en-US" sz="900">
                <a:solidFill>
                  <a:schemeClr val="bg1"/>
                </a:solidFill>
              </a:rPr>
              <a:pPr algn="r" eaLnBrk="0" hangingPunct="0">
                <a:lnSpc>
                  <a:spcPct val="85000"/>
                </a:lnSpc>
                <a:spcBef>
                  <a:spcPct val="20000"/>
                </a:spcBef>
              </a:pPr>
              <a:t>154</a:t>
            </a:fld>
            <a:endParaRPr lang="en-US" sz="900">
              <a:solidFill>
                <a:schemeClr val="bg1"/>
              </a:solidFill>
            </a:endParaRPr>
          </a:p>
        </p:txBody>
      </p:sp>
      <p:pic>
        <p:nvPicPr>
          <p:cNvPr id="115716"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a:solidFill>
                  <a:schemeClr val="bg1"/>
                </a:solidFill>
              </a:rPr>
              <a:t>Distribution Trends</a:t>
            </a:r>
          </a:p>
        </p:txBody>
      </p:sp>
      <p:sp>
        <p:nvSpPr>
          <p:cNvPr id="2152456" name="Rectangle 8"/>
          <p:cNvSpPr>
            <a:spLocks noChangeArrowheads="1"/>
          </p:cNvSpPr>
          <p:nvPr/>
        </p:nvSpPr>
        <p:spPr bwMode="auto">
          <a:xfrm>
            <a:off x="854075" y="4362450"/>
            <a:ext cx="7435850" cy="1200150"/>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a:solidFill>
                  <a:srgbClr val="225A7A"/>
                </a:solidFill>
              </a:rPr>
              <a:t>Distribution by Channel Type Continues to Evolve</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5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7107"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47108" name="Rectangle 106"/>
          <p:cNvSpPr>
            <a:spLocks noGrp="1" noChangeArrowheads="1"/>
          </p:cNvSpPr>
          <p:nvPr>
            <p:ph type="ftr" sz="quarter" idx="11"/>
          </p:nvPr>
        </p:nvSpPr>
        <p:spPr>
          <a:noFill/>
        </p:spPr>
        <p:txBody>
          <a:bodyPr/>
          <a:lstStyle/>
          <a:p>
            <a:r>
              <a:rPr lang="en-US" smtClean="0">
                <a:solidFill>
                  <a:srgbClr val="FFFFFF"/>
                </a:solidFill>
              </a:rPr>
              <a:t>eSlide – P6466 – The Financial Crisis and the Future of the P/C</a:t>
            </a:r>
          </a:p>
        </p:txBody>
      </p:sp>
      <p:sp>
        <p:nvSpPr>
          <p:cNvPr id="47109" name="Rectangle 110"/>
          <p:cNvSpPr>
            <a:spLocks noGrp="1" noChangeArrowheads="1"/>
          </p:cNvSpPr>
          <p:nvPr>
            <p:ph type="sldNum" sz="quarter" idx="12"/>
          </p:nvPr>
        </p:nvSpPr>
        <p:spPr>
          <a:noFill/>
        </p:spPr>
        <p:txBody>
          <a:bodyPr/>
          <a:lstStyle/>
          <a:p>
            <a:fld id="{81F295A7-C231-4765-8110-E74447E3DF5F}" type="slidenum">
              <a:rPr lang="en-US" smtClean="0">
                <a:solidFill>
                  <a:srgbClr val="000000"/>
                </a:solidFill>
              </a:rPr>
              <a:pPr/>
              <a:t>155</a:t>
            </a:fld>
            <a:endParaRPr lang="en-US" smtClean="0">
              <a:solidFill>
                <a:srgbClr val="000000"/>
              </a:solidFill>
            </a:endParaRPr>
          </a:p>
        </p:txBody>
      </p:sp>
      <p:sp>
        <p:nvSpPr>
          <p:cNvPr id="47110" name="Rectangle 2"/>
          <p:cNvSpPr>
            <a:spLocks noGrp="1" noChangeArrowheads="1"/>
          </p:cNvSpPr>
          <p:nvPr>
            <p:ph type="title"/>
          </p:nvPr>
        </p:nvSpPr>
        <p:spPr/>
        <p:txBody>
          <a:bodyPr/>
          <a:lstStyle/>
          <a:p>
            <a:r>
              <a:rPr lang="en-US" sz="3200" smtClean="0"/>
              <a:t>All P/C Lines Distribution Channels, Direct vs. Independent Agents</a:t>
            </a:r>
            <a:endParaRPr lang="en-US" smtClean="0"/>
          </a:p>
        </p:txBody>
      </p:sp>
      <p:sp>
        <p:nvSpPr>
          <p:cNvPr id="47111"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a:solidFill>
                  <a:srgbClr val="000000"/>
                </a:solidFill>
              </a:rPr>
              <a:t>Source:  Insurance Information Institute; based on data from Conning and A.M. Best.</a:t>
            </a:r>
          </a:p>
        </p:txBody>
      </p:sp>
      <p:graphicFrame>
        <p:nvGraphicFramePr>
          <p:cNvPr id="2028548" name="Object 2"/>
          <p:cNvGraphicFramePr>
            <a:graphicFrameLocks/>
          </p:cNvGraphicFramePr>
          <p:nvPr/>
        </p:nvGraphicFramePr>
        <p:xfrm>
          <a:off x="304800" y="1473200"/>
          <a:ext cx="8597900" cy="4648200"/>
        </p:xfrm>
        <a:graphic>
          <a:graphicData uri="http://schemas.openxmlformats.org/presentationml/2006/ole">
            <mc:AlternateContent xmlns:mc="http://schemas.openxmlformats.org/markup-compatibility/2006">
              <mc:Choice xmlns:v="urn:schemas-microsoft-com:vml" Requires="v">
                <p:oleObj spid="_x0000_s3138583" name="Chart" r:id="rId4" imgW="8601024" imgH="4648225" progId="MSGraph.Chart.8">
                  <p:embed followColorScheme="full"/>
                </p:oleObj>
              </mc:Choice>
              <mc:Fallback>
                <p:oleObj name="Chart" r:id="rId4" imgW="8601024" imgH="4648225" progId="MSGraph.Chart.8">
                  <p:embed followColorScheme="full"/>
                  <p:pic>
                    <p:nvPicPr>
                      <p:cNvPr id="0" name=""/>
                      <p:cNvPicPr>
                        <a:picLocks noChangeArrowheads="1"/>
                      </p:cNvPicPr>
                      <p:nvPr/>
                    </p:nvPicPr>
                    <p:blipFill>
                      <a:blip r:embed="rId5"/>
                      <a:srcRect/>
                      <a:stretch>
                        <a:fillRect/>
                      </a:stretch>
                    </p:blipFill>
                    <p:spPr bwMode="gray">
                      <a:xfrm>
                        <a:off x="304800" y="1473200"/>
                        <a:ext cx="8597900" cy="464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28561" name="Rectangle 17"/>
          <p:cNvSpPr>
            <a:spLocks noChangeArrowheads="1"/>
          </p:cNvSpPr>
          <p:nvPr/>
        </p:nvSpPr>
        <p:spPr bwMode="blackWhite">
          <a:xfrm>
            <a:off x="2362200" y="3617913"/>
            <a:ext cx="5105400" cy="14970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Independent agents steadily lost market share from the early 1980s through the early 2000s across all P/C lines, but have gained or held generally steady in recent years.  Direct channels include exclusive agency companies, direct marketers and direct sales (e.g., internet)</a:t>
            </a:r>
          </a:p>
        </p:txBody>
      </p:sp>
    </p:spTree>
    <p:extLst>
      <p:ext uri="{BB962C8B-B14F-4D97-AF65-F5344CB8AC3E}">
        <p14:creationId xmlns:p14="http://schemas.microsoft.com/office/powerpoint/2010/main" val="138500387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1000"/>
                                  </p:stCondLst>
                                  <p:childTnLst>
                                    <p:set>
                                      <p:cBhvr>
                                        <p:cTn id="6" dur="1" fill="hold">
                                          <p:stCondLst>
                                            <p:cond delay="0"/>
                                          </p:stCondLst>
                                        </p:cTn>
                                        <p:tgtEl>
                                          <p:spTgt spid="2028548"/>
                                        </p:tgtEl>
                                        <p:attrNameLst>
                                          <p:attrName>style.visibility</p:attrName>
                                        </p:attrNameLst>
                                      </p:cBhvr>
                                      <p:to>
                                        <p:strVal val="visible"/>
                                      </p:to>
                                    </p:set>
                                    <p:animEffect transition="in" filter="wipe(left)">
                                      <p:cBhvr>
                                        <p:cTn id="7" dur="500"/>
                                        <p:tgtEl>
                                          <p:spTgt spid="2028548"/>
                                        </p:tgtEl>
                                      </p:cBhvr>
                                    </p:animEffect>
                                  </p:childTnLst>
                                </p:cTn>
                              </p:par>
                            </p:childTnLst>
                          </p:cTn>
                        </p:par>
                        <p:par>
                          <p:cTn id="8" fill="hold">
                            <p:stCondLst>
                              <p:cond delay="1500"/>
                            </p:stCondLst>
                            <p:childTnLst>
                              <p:par>
                                <p:cTn id="9" presetID="22" presetClass="entr" presetSubtype="8" fill="hold" grpId="0" nodeType="afterEffect">
                                  <p:stCondLst>
                                    <p:cond delay="1000"/>
                                  </p:stCondLst>
                                  <p:childTnLst>
                                    <p:set>
                                      <p:cBhvr>
                                        <p:cTn id="10" dur="1" fill="hold">
                                          <p:stCondLst>
                                            <p:cond delay="0"/>
                                          </p:stCondLst>
                                        </p:cTn>
                                        <p:tgtEl>
                                          <p:spTgt spid="2028548"/>
                                        </p:tgtEl>
                                        <p:attrNameLst>
                                          <p:attrName>style.visibility</p:attrName>
                                        </p:attrNameLst>
                                      </p:cBhvr>
                                      <p:to>
                                        <p:strVal val="visible"/>
                                      </p:to>
                                    </p:set>
                                    <p:animEffect transition="in" filter="wipe(left)">
                                      <p:cBhvr>
                                        <p:cTn id="11" dur="500"/>
                                        <p:tgtEl>
                                          <p:spTgt spid="202854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2028561"/>
                                        </p:tgtEl>
                                        <p:attrNameLst>
                                          <p:attrName>style.visibility</p:attrName>
                                        </p:attrNameLst>
                                      </p:cBhvr>
                                      <p:to>
                                        <p:strVal val="visible"/>
                                      </p:to>
                                    </p:set>
                                    <p:anim calcmode="lin" valueType="num">
                                      <p:cBhvr>
                                        <p:cTn id="15" dur="500" fill="hold"/>
                                        <p:tgtEl>
                                          <p:spTgt spid="2028561"/>
                                        </p:tgtEl>
                                        <p:attrNameLst>
                                          <p:attrName>ppt_w</p:attrName>
                                        </p:attrNameLst>
                                      </p:cBhvr>
                                      <p:tavLst>
                                        <p:tav tm="0">
                                          <p:val>
                                            <p:fltVal val="0"/>
                                          </p:val>
                                        </p:tav>
                                        <p:tav tm="100000">
                                          <p:val>
                                            <p:strVal val="#ppt_w"/>
                                          </p:val>
                                        </p:tav>
                                      </p:tavLst>
                                    </p:anim>
                                    <p:anim calcmode="lin" valueType="num">
                                      <p:cBhvr>
                                        <p:cTn id="16" dur="500" fill="hold"/>
                                        <p:tgtEl>
                                          <p:spTgt spid="20285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8548" grpId="0" bld="series" animBg="0"/>
      <p:bldP spid="2028561" grpId="0" animBg="1"/>
    </p:bldLst>
  </p:timing>
</p:sld>
</file>

<file path=ppt/slides/slide15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9155"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49156" name="Rectangle 106"/>
          <p:cNvSpPr>
            <a:spLocks noGrp="1" noChangeArrowheads="1"/>
          </p:cNvSpPr>
          <p:nvPr>
            <p:ph type="ftr" sz="quarter" idx="11"/>
          </p:nvPr>
        </p:nvSpPr>
        <p:spPr>
          <a:noFill/>
        </p:spPr>
        <p:txBody>
          <a:bodyPr/>
          <a:lstStyle/>
          <a:p>
            <a:r>
              <a:rPr lang="en-US" smtClean="0">
                <a:solidFill>
                  <a:srgbClr val="FFFFFF"/>
                </a:solidFill>
              </a:rPr>
              <a:t>eSlide – P6466 – The Financial Crisis and the Future of the P/C</a:t>
            </a:r>
          </a:p>
        </p:txBody>
      </p:sp>
      <p:sp>
        <p:nvSpPr>
          <p:cNvPr id="49157" name="Rectangle 110"/>
          <p:cNvSpPr>
            <a:spLocks noGrp="1" noChangeArrowheads="1"/>
          </p:cNvSpPr>
          <p:nvPr>
            <p:ph type="sldNum" sz="quarter" idx="12"/>
          </p:nvPr>
        </p:nvSpPr>
        <p:spPr>
          <a:noFill/>
        </p:spPr>
        <p:txBody>
          <a:bodyPr/>
          <a:lstStyle/>
          <a:p>
            <a:fld id="{4A5B7BA7-D788-4872-8DAE-54308796D06D}" type="slidenum">
              <a:rPr lang="en-US" smtClean="0">
                <a:solidFill>
                  <a:srgbClr val="000000"/>
                </a:solidFill>
              </a:rPr>
              <a:pPr/>
              <a:t>156</a:t>
            </a:fld>
            <a:endParaRPr lang="en-US" smtClean="0">
              <a:solidFill>
                <a:srgbClr val="000000"/>
              </a:solidFill>
            </a:endParaRPr>
          </a:p>
        </p:txBody>
      </p:sp>
      <p:sp>
        <p:nvSpPr>
          <p:cNvPr id="49158" name="Rectangle 2"/>
          <p:cNvSpPr>
            <a:spLocks noGrp="1" noChangeArrowheads="1"/>
          </p:cNvSpPr>
          <p:nvPr>
            <p:ph type="title"/>
          </p:nvPr>
        </p:nvSpPr>
        <p:spPr/>
        <p:txBody>
          <a:bodyPr/>
          <a:lstStyle/>
          <a:p>
            <a:r>
              <a:rPr lang="en-US" smtClean="0"/>
              <a:t>Commercial P/C Distribution Channels, Direct vs. Independent Agents</a:t>
            </a:r>
          </a:p>
        </p:txBody>
      </p:sp>
      <p:sp>
        <p:nvSpPr>
          <p:cNvPr id="49159"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a:solidFill>
                  <a:srgbClr val="000000"/>
                </a:solidFill>
              </a:rPr>
              <a:t>Source:  Insurance Information Institute; based on data from Conning and A.M. Best.</a:t>
            </a:r>
          </a:p>
        </p:txBody>
      </p:sp>
      <p:graphicFrame>
        <p:nvGraphicFramePr>
          <p:cNvPr id="2028548" name="Object 2"/>
          <p:cNvGraphicFramePr>
            <a:graphicFrameLocks/>
          </p:cNvGraphicFramePr>
          <p:nvPr/>
        </p:nvGraphicFramePr>
        <p:xfrm>
          <a:off x="304800" y="1473200"/>
          <a:ext cx="8597900" cy="4648200"/>
        </p:xfrm>
        <a:graphic>
          <a:graphicData uri="http://schemas.openxmlformats.org/presentationml/2006/ole">
            <mc:AlternateContent xmlns:mc="http://schemas.openxmlformats.org/markup-compatibility/2006">
              <mc:Choice xmlns:v="urn:schemas-microsoft-com:vml" Requires="v">
                <p:oleObj spid="_x0000_s3139607" name="Chart" r:id="rId4" imgW="8601024" imgH="4648225" progId="MSGraph.Chart.8">
                  <p:embed followColorScheme="full"/>
                </p:oleObj>
              </mc:Choice>
              <mc:Fallback>
                <p:oleObj name="Chart" r:id="rId4" imgW="8601024" imgH="4648225" progId="MSGraph.Chart.8">
                  <p:embed followColorScheme="full"/>
                  <p:pic>
                    <p:nvPicPr>
                      <p:cNvPr id="0" name=""/>
                      <p:cNvPicPr>
                        <a:picLocks noChangeArrowheads="1"/>
                      </p:cNvPicPr>
                      <p:nvPr/>
                    </p:nvPicPr>
                    <p:blipFill>
                      <a:blip r:embed="rId5"/>
                      <a:srcRect/>
                      <a:stretch>
                        <a:fillRect/>
                      </a:stretch>
                    </p:blipFill>
                    <p:spPr bwMode="gray">
                      <a:xfrm>
                        <a:off x="304800" y="1473200"/>
                        <a:ext cx="8597900" cy="464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28561" name="Rectangle 17"/>
          <p:cNvSpPr>
            <a:spLocks noChangeArrowheads="1"/>
          </p:cNvSpPr>
          <p:nvPr/>
        </p:nvSpPr>
        <p:spPr bwMode="blackWhite">
          <a:xfrm>
            <a:off x="1747838" y="3021013"/>
            <a:ext cx="4411662" cy="8477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Independent agents have seen only modest erosion in commercial lines market share in recent decades</a:t>
            </a:r>
          </a:p>
        </p:txBody>
      </p:sp>
    </p:spTree>
    <p:extLst>
      <p:ext uri="{BB962C8B-B14F-4D97-AF65-F5344CB8AC3E}">
        <p14:creationId xmlns:p14="http://schemas.microsoft.com/office/powerpoint/2010/main" val="58125614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1000"/>
                                  </p:stCondLst>
                                  <p:childTnLst>
                                    <p:set>
                                      <p:cBhvr>
                                        <p:cTn id="6" dur="1" fill="hold">
                                          <p:stCondLst>
                                            <p:cond delay="0"/>
                                          </p:stCondLst>
                                        </p:cTn>
                                        <p:tgtEl>
                                          <p:spTgt spid="2028548"/>
                                        </p:tgtEl>
                                        <p:attrNameLst>
                                          <p:attrName>style.visibility</p:attrName>
                                        </p:attrNameLst>
                                      </p:cBhvr>
                                      <p:to>
                                        <p:strVal val="visible"/>
                                      </p:to>
                                    </p:set>
                                    <p:animEffect transition="in" filter="wipe(left)">
                                      <p:cBhvr>
                                        <p:cTn id="7" dur="500"/>
                                        <p:tgtEl>
                                          <p:spTgt spid="2028548"/>
                                        </p:tgtEl>
                                      </p:cBhvr>
                                    </p:animEffect>
                                  </p:childTnLst>
                                </p:cTn>
                              </p:par>
                            </p:childTnLst>
                          </p:cTn>
                        </p:par>
                        <p:par>
                          <p:cTn id="8" fill="hold">
                            <p:stCondLst>
                              <p:cond delay="1500"/>
                            </p:stCondLst>
                            <p:childTnLst>
                              <p:par>
                                <p:cTn id="9" presetID="22" presetClass="entr" presetSubtype="8" fill="hold" grpId="0" nodeType="afterEffect">
                                  <p:stCondLst>
                                    <p:cond delay="1000"/>
                                  </p:stCondLst>
                                  <p:childTnLst>
                                    <p:set>
                                      <p:cBhvr>
                                        <p:cTn id="10" dur="1" fill="hold">
                                          <p:stCondLst>
                                            <p:cond delay="0"/>
                                          </p:stCondLst>
                                        </p:cTn>
                                        <p:tgtEl>
                                          <p:spTgt spid="2028548"/>
                                        </p:tgtEl>
                                        <p:attrNameLst>
                                          <p:attrName>style.visibility</p:attrName>
                                        </p:attrNameLst>
                                      </p:cBhvr>
                                      <p:to>
                                        <p:strVal val="visible"/>
                                      </p:to>
                                    </p:set>
                                    <p:animEffect transition="in" filter="wipe(left)">
                                      <p:cBhvr>
                                        <p:cTn id="11" dur="500"/>
                                        <p:tgtEl>
                                          <p:spTgt spid="202854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2028561"/>
                                        </p:tgtEl>
                                        <p:attrNameLst>
                                          <p:attrName>style.visibility</p:attrName>
                                        </p:attrNameLst>
                                      </p:cBhvr>
                                      <p:to>
                                        <p:strVal val="visible"/>
                                      </p:to>
                                    </p:set>
                                    <p:anim calcmode="lin" valueType="num">
                                      <p:cBhvr>
                                        <p:cTn id="15" dur="500" fill="hold"/>
                                        <p:tgtEl>
                                          <p:spTgt spid="2028561"/>
                                        </p:tgtEl>
                                        <p:attrNameLst>
                                          <p:attrName>ppt_w</p:attrName>
                                        </p:attrNameLst>
                                      </p:cBhvr>
                                      <p:tavLst>
                                        <p:tav tm="0">
                                          <p:val>
                                            <p:fltVal val="0"/>
                                          </p:val>
                                        </p:tav>
                                        <p:tav tm="100000">
                                          <p:val>
                                            <p:strVal val="#ppt_w"/>
                                          </p:val>
                                        </p:tav>
                                      </p:tavLst>
                                    </p:anim>
                                    <p:anim calcmode="lin" valueType="num">
                                      <p:cBhvr>
                                        <p:cTn id="16" dur="500" fill="hold"/>
                                        <p:tgtEl>
                                          <p:spTgt spid="20285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8548" grpId="0" bld="series" animBg="0"/>
      <p:bldP spid="2028561" grpId="0" animBg="1"/>
    </p:bldLst>
  </p:timing>
</p:sld>
</file>

<file path=ppt/slides/slide15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8131"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48132" name="Rectangle 106"/>
          <p:cNvSpPr>
            <a:spLocks noGrp="1" noChangeArrowheads="1"/>
          </p:cNvSpPr>
          <p:nvPr>
            <p:ph type="ftr" sz="quarter" idx="11"/>
          </p:nvPr>
        </p:nvSpPr>
        <p:spPr>
          <a:noFill/>
        </p:spPr>
        <p:txBody>
          <a:bodyPr/>
          <a:lstStyle/>
          <a:p>
            <a:r>
              <a:rPr lang="en-US" smtClean="0">
                <a:solidFill>
                  <a:srgbClr val="FFFFFF"/>
                </a:solidFill>
              </a:rPr>
              <a:t>eSlide – P6466 – The Financial Crisis and the Future of the P/C</a:t>
            </a:r>
          </a:p>
        </p:txBody>
      </p:sp>
      <p:sp>
        <p:nvSpPr>
          <p:cNvPr id="48133" name="Rectangle 110"/>
          <p:cNvSpPr>
            <a:spLocks noGrp="1" noChangeArrowheads="1"/>
          </p:cNvSpPr>
          <p:nvPr>
            <p:ph type="sldNum" sz="quarter" idx="12"/>
          </p:nvPr>
        </p:nvSpPr>
        <p:spPr>
          <a:noFill/>
        </p:spPr>
        <p:txBody>
          <a:bodyPr/>
          <a:lstStyle/>
          <a:p>
            <a:fld id="{18AE2F0A-C483-40D8-A084-19BBE8C6AA2C}" type="slidenum">
              <a:rPr lang="en-US" smtClean="0">
                <a:solidFill>
                  <a:srgbClr val="000000"/>
                </a:solidFill>
              </a:rPr>
              <a:pPr/>
              <a:t>157</a:t>
            </a:fld>
            <a:endParaRPr lang="en-US" smtClean="0">
              <a:solidFill>
                <a:srgbClr val="000000"/>
              </a:solidFill>
            </a:endParaRPr>
          </a:p>
        </p:txBody>
      </p:sp>
      <p:sp>
        <p:nvSpPr>
          <p:cNvPr id="48134" name="Rectangle 2"/>
          <p:cNvSpPr>
            <a:spLocks noGrp="1" noChangeArrowheads="1"/>
          </p:cNvSpPr>
          <p:nvPr>
            <p:ph type="title"/>
          </p:nvPr>
        </p:nvSpPr>
        <p:spPr/>
        <p:txBody>
          <a:bodyPr/>
          <a:lstStyle/>
          <a:p>
            <a:r>
              <a:rPr lang="en-US" smtClean="0"/>
              <a:t>Personal Lines Distribution Channels, Direct vs. Independent Agents</a:t>
            </a:r>
          </a:p>
        </p:txBody>
      </p:sp>
      <p:sp>
        <p:nvSpPr>
          <p:cNvPr id="48135"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a:solidFill>
                  <a:srgbClr val="000000"/>
                </a:solidFill>
              </a:rPr>
              <a:t>Source:  Insurance Information Institute; based on data from Conning and A.M. Best.</a:t>
            </a:r>
          </a:p>
        </p:txBody>
      </p:sp>
      <p:graphicFrame>
        <p:nvGraphicFramePr>
          <p:cNvPr id="2028548" name="Object 2"/>
          <p:cNvGraphicFramePr>
            <a:graphicFrameLocks/>
          </p:cNvGraphicFramePr>
          <p:nvPr/>
        </p:nvGraphicFramePr>
        <p:xfrm>
          <a:off x="304800" y="1473200"/>
          <a:ext cx="8597900" cy="4648200"/>
        </p:xfrm>
        <a:graphic>
          <a:graphicData uri="http://schemas.openxmlformats.org/presentationml/2006/ole">
            <mc:AlternateContent xmlns:mc="http://schemas.openxmlformats.org/markup-compatibility/2006">
              <mc:Choice xmlns:v="urn:schemas-microsoft-com:vml" Requires="v">
                <p:oleObj spid="_x0000_s3140631" name="Chart" r:id="rId4" imgW="8601024" imgH="4648225" progId="MSGraph.Chart.8">
                  <p:embed followColorScheme="full"/>
                </p:oleObj>
              </mc:Choice>
              <mc:Fallback>
                <p:oleObj name="Chart" r:id="rId4" imgW="8601024" imgH="4648225" progId="MSGraph.Chart.8">
                  <p:embed followColorScheme="full"/>
                  <p:pic>
                    <p:nvPicPr>
                      <p:cNvPr id="0" name=""/>
                      <p:cNvPicPr>
                        <a:picLocks noChangeArrowheads="1"/>
                      </p:cNvPicPr>
                      <p:nvPr/>
                    </p:nvPicPr>
                    <p:blipFill>
                      <a:blip r:embed="rId5"/>
                      <a:srcRect/>
                      <a:stretch>
                        <a:fillRect/>
                      </a:stretch>
                    </p:blipFill>
                    <p:spPr bwMode="gray">
                      <a:xfrm>
                        <a:off x="304800" y="1473200"/>
                        <a:ext cx="8597900" cy="464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28561" name="Rectangle 17"/>
          <p:cNvSpPr>
            <a:spLocks noChangeArrowheads="1"/>
          </p:cNvSpPr>
          <p:nvPr/>
        </p:nvSpPr>
        <p:spPr bwMode="blackWhite">
          <a:xfrm>
            <a:off x="1892300" y="4279900"/>
            <a:ext cx="5029200" cy="10001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Independent agents have lost significant personal lines market share since the early 1970s.  Although the trend has slowed, it may be accelerating again.</a:t>
            </a:r>
          </a:p>
        </p:txBody>
      </p:sp>
    </p:spTree>
    <p:extLst>
      <p:ext uri="{BB962C8B-B14F-4D97-AF65-F5344CB8AC3E}">
        <p14:creationId xmlns:p14="http://schemas.microsoft.com/office/powerpoint/2010/main" val="134257198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1000"/>
                                  </p:stCondLst>
                                  <p:childTnLst>
                                    <p:set>
                                      <p:cBhvr>
                                        <p:cTn id="6" dur="1" fill="hold">
                                          <p:stCondLst>
                                            <p:cond delay="0"/>
                                          </p:stCondLst>
                                        </p:cTn>
                                        <p:tgtEl>
                                          <p:spTgt spid="2028548"/>
                                        </p:tgtEl>
                                        <p:attrNameLst>
                                          <p:attrName>style.visibility</p:attrName>
                                        </p:attrNameLst>
                                      </p:cBhvr>
                                      <p:to>
                                        <p:strVal val="visible"/>
                                      </p:to>
                                    </p:set>
                                    <p:animEffect transition="in" filter="wipe(left)">
                                      <p:cBhvr>
                                        <p:cTn id="7" dur="500"/>
                                        <p:tgtEl>
                                          <p:spTgt spid="2028548"/>
                                        </p:tgtEl>
                                      </p:cBhvr>
                                    </p:animEffect>
                                  </p:childTnLst>
                                </p:cTn>
                              </p:par>
                            </p:childTnLst>
                          </p:cTn>
                        </p:par>
                        <p:par>
                          <p:cTn id="8" fill="hold">
                            <p:stCondLst>
                              <p:cond delay="1500"/>
                            </p:stCondLst>
                            <p:childTnLst>
                              <p:par>
                                <p:cTn id="9" presetID="22" presetClass="entr" presetSubtype="8" fill="hold" grpId="0" nodeType="afterEffect">
                                  <p:stCondLst>
                                    <p:cond delay="1000"/>
                                  </p:stCondLst>
                                  <p:childTnLst>
                                    <p:set>
                                      <p:cBhvr>
                                        <p:cTn id="10" dur="1" fill="hold">
                                          <p:stCondLst>
                                            <p:cond delay="0"/>
                                          </p:stCondLst>
                                        </p:cTn>
                                        <p:tgtEl>
                                          <p:spTgt spid="2028548"/>
                                        </p:tgtEl>
                                        <p:attrNameLst>
                                          <p:attrName>style.visibility</p:attrName>
                                        </p:attrNameLst>
                                      </p:cBhvr>
                                      <p:to>
                                        <p:strVal val="visible"/>
                                      </p:to>
                                    </p:set>
                                    <p:animEffect transition="in" filter="wipe(left)">
                                      <p:cBhvr>
                                        <p:cTn id="11" dur="500"/>
                                        <p:tgtEl>
                                          <p:spTgt spid="202854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2028561"/>
                                        </p:tgtEl>
                                        <p:attrNameLst>
                                          <p:attrName>style.visibility</p:attrName>
                                        </p:attrNameLst>
                                      </p:cBhvr>
                                      <p:to>
                                        <p:strVal val="visible"/>
                                      </p:to>
                                    </p:set>
                                    <p:anim calcmode="lin" valueType="num">
                                      <p:cBhvr>
                                        <p:cTn id="15" dur="500" fill="hold"/>
                                        <p:tgtEl>
                                          <p:spTgt spid="2028561"/>
                                        </p:tgtEl>
                                        <p:attrNameLst>
                                          <p:attrName>ppt_w</p:attrName>
                                        </p:attrNameLst>
                                      </p:cBhvr>
                                      <p:tavLst>
                                        <p:tav tm="0">
                                          <p:val>
                                            <p:fltVal val="0"/>
                                          </p:val>
                                        </p:tav>
                                        <p:tav tm="100000">
                                          <p:val>
                                            <p:strVal val="#ppt_w"/>
                                          </p:val>
                                        </p:tav>
                                      </p:tavLst>
                                    </p:anim>
                                    <p:anim calcmode="lin" valueType="num">
                                      <p:cBhvr>
                                        <p:cTn id="16" dur="500" fill="hold"/>
                                        <p:tgtEl>
                                          <p:spTgt spid="20285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8548" grpId="0" bld="series" animBg="0"/>
      <p:bldP spid="2028561" grpId="0" animBg="1"/>
    </p:bldLst>
  </p:timing>
</p:sld>
</file>

<file path=ppt/slides/slide15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7101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cs typeface="Arial" charset="0"/>
            </a:endParaRPr>
          </a:p>
        </p:txBody>
      </p:sp>
      <p:sp>
        <p:nvSpPr>
          <p:cNvPr id="17101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2058649A-F651-45FA-AD1D-B9047AC6A7E0}" type="slidenum">
              <a:rPr lang="en-US" sz="900" smtClean="0">
                <a:solidFill>
                  <a:srgbClr val="FFFFFF"/>
                </a:solidFill>
                <a:latin typeface="Arial" charset="0"/>
                <a:cs typeface="Arial" charset="0"/>
              </a:rPr>
              <a:pPr algn="r" eaLnBrk="0" fontAlgn="base" hangingPunct="0">
                <a:lnSpc>
                  <a:spcPct val="85000"/>
                </a:lnSpc>
                <a:spcBef>
                  <a:spcPct val="20000"/>
                </a:spcBef>
                <a:spcAft>
                  <a:spcPct val="0"/>
                </a:spcAft>
              </a:pPr>
              <a:t>158</a:t>
            </a:fld>
            <a:endParaRPr lang="en-US" sz="900" smtClean="0">
              <a:solidFill>
                <a:srgbClr val="FFFFFF"/>
              </a:solidFill>
              <a:latin typeface="Arial" charset="0"/>
              <a:cs typeface="Arial" charset="0"/>
            </a:endParaRPr>
          </a:p>
        </p:txBody>
      </p:sp>
      <p:pic>
        <p:nvPicPr>
          <p:cNvPr id="171012"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609600" y="2895600"/>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latin typeface="Arial" charset="0"/>
                <a:cs typeface="Arial" charset="0"/>
              </a:rPr>
              <a:t>Usage-Based Insurance (UBI): </a:t>
            </a:r>
            <a:r>
              <a:rPr lang="en-US" sz="4200" b="1" dirty="0" err="1" smtClean="0">
                <a:solidFill>
                  <a:srgbClr val="FFFFFF"/>
                </a:solidFill>
                <a:latin typeface="Arial" charset="0"/>
                <a:cs typeface="Arial" charset="0"/>
              </a:rPr>
              <a:t>Telematics</a:t>
            </a:r>
            <a:endParaRPr lang="en-US" sz="4200" b="1" dirty="0" smtClean="0">
              <a:solidFill>
                <a:srgbClr val="FFFFFF"/>
              </a:solidFill>
              <a:latin typeface="Arial" charset="0"/>
              <a:cs typeface="Arial" charset="0"/>
            </a:endParaRPr>
          </a:p>
        </p:txBody>
      </p:sp>
      <p:sp>
        <p:nvSpPr>
          <p:cNvPr id="7" name="Date Placeholder 6"/>
          <p:cNvSpPr>
            <a:spLocks noGrp="1"/>
          </p:cNvSpPr>
          <p:nvPr>
            <p:ph type="dt" sz="quarter" idx="10"/>
          </p:nvPr>
        </p:nvSpPr>
        <p:spPr/>
        <p:txBody>
          <a:bodyPr/>
          <a:lstStyle/>
          <a:p>
            <a:pPr>
              <a:defRPr/>
            </a:pPr>
            <a:r>
              <a:rPr lang="en-US">
                <a:solidFill>
                  <a:srgbClr val="FFFFFF"/>
                </a:solidFill>
              </a:rPr>
              <a:t>12/01/09 - 9pm</a:t>
            </a:r>
          </a:p>
        </p:txBody>
      </p:sp>
      <p:sp>
        <p:nvSpPr>
          <p:cNvPr id="8" name="Slide Number Placeholder 7"/>
          <p:cNvSpPr>
            <a:spLocks noGrp="1"/>
          </p:cNvSpPr>
          <p:nvPr>
            <p:ph type="sldNum" sz="quarter" idx="12"/>
          </p:nvPr>
        </p:nvSpPr>
        <p:spPr/>
        <p:txBody>
          <a:bodyPr/>
          <a:lstStyle/>
          <a:p>
            <a:pPr>
              <a:defRPr/>
            </a:pPr>
            <a:fld id="{32FABBB4-94D7-4E09-B610-57F0E5686F93}" type="slidenum">
              <a:rPr lang="en-US" smtClean="0">
                <a:solidFill>
                  <a:srgbClr val="000000"/>
                </a:solidFill>
              </a:rPr>
              <a:pPr>
                <a:defRPr/>
              </a:pPr>
              <a:t>158</a:t>
            </a:fld>
            <a:endParaRPr lang="en-US">
              <a:solidFill>
                <a:srgbClr val="000000"/>
              </a:solidFill>
            </a:endParaRPr>
          </a:p>
        </p:txBody>
      </p:sp>
      <p:sp>
        <p:nvSpPr>
          <p:cNvPr id="9" name="Rectangle 7"/>
          <p:cNvSpPr>
            <a:spLocks noChangeArrowheads="1"/>
          </p:cNvSpPr>
          <p:nvPr/>
        </p:nvSpPr>
        <p:spPr bwMode="auto">
          <a:xfrm>
            <a:off x="802152" y="4630081"/>
            <a:ext cx="7588250" cy="1089529"/>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UBI Is Catching On Among Insurers and Consumers</a:t>
            </a:r>
            <a:endParaRPr lang="en-US" sz="3600" b="1" dirty="0">
              <a:solidFill>
                <a:schemeClr val="folHlink"/>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9"/>
                                        </p:tgtEl>
                                        <p:attrNameLst>
                                          <p:attrName>style.visibility</p:attrName>
                                        </p:attrNameLst>
                                      </p:cBhvr>
                                      <p:to>
                                        <p:strVal val="visible"/>
                                      </p:to>
                                    </p:set>
                                    <p:animEffect transition="in" filter="barn(outVertical)">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9" grpId="0"/>
    </p:bldLst>
  </p:timing>
</p:sld>
</file>

<file path=ppt/slides/slide15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 name="Rectangle 105"/>
          <p:cNvSpPr>
            <a:spLocks noGrp="1" noChangeArrowheads="1"/>
          </p:cNvSpPr>
          <p:nvPr>
            <p:ph type="dt" sz="half" idx="10"/>
          </p:nvPr>
        </p:nvSpPr>
        <p:spPr>
          <a:ln/>
        </p:spPr>
        <p:txBody>
          <a:bodyPr/>
          <a:lstStyle/>
          <a:p>
            <a:r>
              <a:rPr lang="en-US"/>
              <a:t>12/01/09 - 9pm</a:t>
            </a:r>
          </a:p>
        </p:txBody>
      </p:sp>
      <p:sp>
        <p:nvSpPr>
          <p:cNvPr id="5"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p>
            <a:fld id="{B5DB8D61-2919-410B-A734-32AE1671D437}" type="slidenum">
              <a:rPr lang="en-US"/>
              <a:pPr/>
              <a:t>159</a:t>
            </a:fld>
            <a:endParaRPr lang="en-US"/>
          </a:p>
        </p:txBody>
      </p:sp>
      <p:sp>
        <p:nvSpPr>
          <p:cNvPr id="1922050" name="Rectangle 2"/>
          <p:cNvSpPr>
            <a:spLocks noGrp="1" noChangeArrowheads="1"/>
          </p:cNvSpPr>
          <p:nvPr>
            <p:ph type="title"/>
          </p:nvPr>
        </p:nvSpPr>
        <p:spPr/>
        <p:txBody>
          <a:bodyPr/>
          <a:lstStyle/>
          <a:p>
            <a:r>
              <a:rPr lang="en-US" dirty="0" smtClean="0"/>
              <a:t>Driving Behavior Data Is Very Predictive</a:t>
            </a:r>
          </a:p>
        </p:txBody>
      </p:sp>
      <p:sp>
        <p:nvSpPr>
          <p:cNvPr id="1922051" name="Rectangle 3"/>
          <p:cNvSpPr>
            <a:spLocks noGrp="1" noChangeArrowheads="1"/>
          </p:cNvSpPr>
          <p:nvPr>
            <p:ph type="body" idx="1"/>
          </p:nvPr>
        </p:nvSpPr>
        <p:spPr>
          <a:xfrm>
            <a:off x="457200" y="1143000"/>
            <a:ext cx="7353300" cy="2647949"/>
          </a:xfrm>
        </p:spPr>
        <p:txBody>
          <a:bodyPr/>
          <a:lstStyle/>
          <a:p>
            <a:r>
              <a:rPr lang="en-US" sz="1800" dirty="0" smtClean="0"/>
              <a:t>Provides significant lift above current rating plan</a:t>
            </a:r>
          </a:p>
          <a:p>
            <a:pPr lvl="1"/>
            <a:r>
              <a:rPr lang="en-US" sz="1600" dirty="0" smtClean="0"/>
              <a:t> Early programs had discounts of up to 61% and surcharges of 9%, but most </a:t>
            </a:r>
            <a:r>
              <a:rPr lang="en-US" sz="1800" dirty="0" smtClean="0"/>
              <a:t>companies are not giving such significant rate variation</a:t>
            </a:r>
          </a:p>
          <a:p>
            <a:pPr lvl="1"/>
            <a:r>
              <a:rPr lang="en-US" sz="1800" dirty="0" smtClean="0"/>
              <a:t> Difference between indication and selection can help fund technology while still providing marketing effect</a:t>
            </a:r>
          </a:p>
          <a:p>
            <a:pPr lvl="1"/>
            <a:r>
              <a:rPr lang="en-US" sz="1800" dirty="0" smtClean="0"/>
              <a:t>Must be matched with policy and claims data to develop predictive models and define lift</a:t>
            </a:r>
          </a:p>
          <a:p>
            <a:pPr lvl="1"/>
            <a:endParaRPr lang="en-US" sz="1800" b="1" dirty="0" smtClean="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61012" y="3267635"/>
            <a:ext cx="4912659" cy="2523716"/>
          </a:xfrm>
          <a:prstGeom prst="rect">
            <a:avLst/>
          </a:prstGeom>
          <a:noFill/>
          <a:ln w="9525">
            <a:noFill/>
            <a:miter lim="800000"/>
            <a:headEnd/>
            <a:tailEnd/>
          </a:ln>
        </p:spPr>
      </p:pic>
      <p:sp>
        <p:nvSpPr>
          <p:cNvPr id="8" name="Rectangle 6"/>
          <p:cNvSpPr>
            <a:spLocks noChangeArrowheads="1"/>
          </p:cNvSpPr>
          <p:nvPr/>
        </p:nvSpPr>
        <p:spPr bwMode="blackWhite">
          <a:xfrm>
            <a:off x="533400" y="5948082"/>
            <a:ext cx="8220075" cy="581025"/>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latin typeface="Arial" pitchFamily="34" charset="0"/>
                <a:cs typeface="Arial" pitchFamily="34" charset="0"/>
              </a:rPr>
              <a:t>Smart implementation helps justify the technology cost</a:t>
            </a:r>
            <a:endParaRPr lang="en-US" b="1" dirty="0">
              <a:solidFill>
                <a:srgbClr val="FFFFFF"/>
              </a:solidFill>
              <a:latin typeface="Arial" pitchFamily="34" charset="0"/>
              <a:cs typeface="Arial" pitchFamily="34" charset="0"/>
            </a:endParaRPr>
          </a:p>
        </p:txBody>
      </p:sp>
      <p:sp>
        <p:nvSpPr>
          <p:cNvPr id="9"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dirty="0">
                <a:solidFill>
                  <a:srgbClr val="000000"/>
                </a:solidFill>
              </a:rPr>
              <a:t>Source:  </a:t>
            </a:r>
            <a:r>
              <a:rPr lang="en-US" sz="1100" dirty="0" smtClean="0">
                <a:solidFill>
                  <a:srgbClr val="000000"/>
                </a:solidFill>
              </a:rPr>
              <a:t>Towers Perrin.</a:t>
            </a:r>
            <a:endParaRPr lang="en-US" sz="1100" dirty="0">
              <a:solidFill>
                <a:srgbClr val="000000"/>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childTnLst>
                          </p:cTn>
                        </p:par>
                        <p:par>
                          <p:cTn id="17" fill="hold">
                            <p:stCondLst>
                              <p:cond delay="500"/>
                            </p:stCondLst>
                            <p:childTnLst>
                              <p:par>
                                <p:cTn id="18" presetID="23" presetClass="entr" presetSubtype="16" fill="hold" grpId="0" nodeType="afterEffect">
                                  <p:stCondLst>
                                    <p:cond delay="100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5" name="Rectangle 110"/>
          <p:cNvSpPr>
            <a:spLocks noGrp="1" noChangeArrowheads="1"/>
          </p:cNvSpPr>
          <p:nvPr>
            <p:ph type="sldNum" sz="quarter" idx="12"/>
          </p:nvPr>
        </p:nvSpPr>
        <p:spPr>
          <a:noFill/>
        </p:spPr>
        <p:txBody>
          <a:bodyPr/>
          <a:lstStyle/>
          <a:p>
            <a:fld id="{74C05658-B303-4D47-A887-E0EE935A262F}" type="slidenum">
              <a:rPr lang="en-US" smtClean="0">
                <a:solidFill>
                  <a:srgbClr val="000000"/>
                </a:solidFill>
              </a:rPr>
              <a:pPr/>
              <a:t>16</a:t>
            </a:fld>
            <a:endParaRPr lang="en-US" smtClean="0">
              <a:solidFill>
                <a:srgbClr val="000000"/>
              </a:solidFill>
            </a:endParaRPr>
          </a:p>
        </p:txBody>
      </p:sp>
      <p:sp>
        <p:nvSpPr>
          <p:cNvPr id="8196"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Estimated Rate For Median U.S. Home</a:t>
            </a:r>
            <a:br>
              <a:rPr lang="en-US" dirty="0" smtClean="0"/>
            </a:br>
            <a:r>
              <a:rPr lang="en-US" dirty="0" smtClean="0"/>
              <a:t>Insurance By State, 2011* (1)</a:t>
            </a:r>
          </a:p>
        </p:txBody>
      </p:sp>
      <p:graphicFrame>
        <p:nvGraphicFramePr>
          <p:cNvPr id="8194" name="Object 3"/>
          <p:cNvGraphicFramePr>
            <a:graphicFrameLocks noGrp="1" noChangeAspect="1"/>
          </p:cNvGraphicFramePr>
          <p:nvPr>
            <p:ph idx="4294967295"/>
            <p:extLst>
              <p:ext uri="{D42A27DB-BD31-4B8C-83A1-F6EECF244321}">
                <p14:modId xmlns:p14="http://schemas.microsoft.com/office/powerpoint/2010/main" val="2211141386"/>
              </p:ext>
            </p:extLst>
          </p:nvPr>
        </p:nvGraphicFramePr>
        <p:xfrm>
          <a:off x="-21266" y="1409519"/>
          <a:ext cx="9144000" cy="4719637"/>
        </p:xfrm>
        <a:graphic>
          <a:graphicData uri="http://schemas.openxmlformats.org/presentationml/2006/ole">
            <mc:AlternateContent xmlns:mc="http://schemas.openxmlformats.org/markup-compatibility/2006">
              <mc:Choice xmlns:v="urn:schemas-microsoft-com:vml" Requires="v">
                <p:oleObj spid="_x0000_s3044446" name="Chart" r:id="rId4" imgW="8820049" imgH="4552851" progId="MSGraph.Chart.8">
                  <p:embed followColorScheme="full"/>
                </p:oleObj>
              </mc:Choice>
              <mc:Fallback>
                <p:oleObj name="Chart" r:id="rId4" imgW="8820049" imgH="4552851" progId="MSGraph.Chart.8">
                  <p:embed followColorScheme="full"/>
                  <p:pic>
                    <p:nvPicPr>
                      <p:cNvPr id="0" name=""/>
                      <p:cNvPicPr>
                        <a:picLocks noChangeAspect="1" noChangeArrowheads="1"/>
                      </p:cNvPicPr>
                      <p:nvPr/>
                    </p:nvPicPr>
                    <p:blipFill>
                      <a:blip r:embed="rId5"/>
                      <a:srcRect/>
                      <a:stretch>
                        <a:fillRect/>
                      </a:stretch>
                    </p:blipFill>
                    <p:spPr bwMode="auto">
                      <a:xfrm>
                        <a:off x="-21266" y="1409519"/>
                        <a:ext cx="9144000" cy="471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 Box 4"/>
          <p:cNvSpPr txBox="1">
            <a:spLocks noChangeArrowheads="1"/>
          </p:cNvSpPr>
          <p:nvPr/>
        </p:nvSpPr>
        <p:spPr bwMode="auto">
          <a:xfrm>
            <a:off x="40341" y="5885330"/>
            <a:ext cx="9017000" cy="1016305"/>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pPr>
            <a:r>
              <a:rPr lang="en-US" sz="900" dirty="0" smtClean="0">
                <a:solidFill>
                  <a:srgbClr val="000000"/>
                </a:solidFill>
              </a:rPr>
              <a:t>*Latest available.</a:t>
            </a:r>
          </a:p>
          <a:p>
            <a:pPr eaLnBrk="0" hangingPunct="0">
              <a:lnSpc>
                <a:spcPct val="70000"/>
              </a:lnSpc>
              <a:spcBef>
                <a:spcPct val="50000"/>
              </a:spcBef>
              <a:buClr>
                <a:srgbClr val="FF3300"/>
              </a:buClr>
            </a:pPr>
            <a:r>
              <a:rPr lang="en-US" sz="900" dirty="0" smtClean="0">
                <a:solidFill>
                  <a:srgbClr val="000000"/>
                </a:solidFill>
              </a:rPr>
              <a:t>(</a:t>
            </a:r>
            <a:r>
              <a:rPr lang="en-US" sz="900" dirty="0">
                <a:solidFill>
                  <a:srgbClr val="000000"/>
                </a:solidFill>
              </a:rPr>
              <a:t>1) Based on the HO-3 homeowner package policy for owner-occupied dwellings, 1 to 4 family units. Provides “all risks” coverage (except those specifically excluded in the policy) on buildings and broad named-peril coverage on personal property, and is the most common package written.</a:t>
            </a:r>
          </a:p>
          <a:p>
            <a:pPr eaLnBrk="0" hangingPunct="0">
              <a:lnSpc>
                <a:spcPct val="70000"/>
              </a:lnSpc>
              <a:spcBef>
                <a:spcPct val="50000"/>
              </a:spcBef>
              <a:buClr>
                <a:srgbClr val="FF3300"/>
              </a:buClr>
            </a:pPr>
            <a:r>
              <a:rPr lang="en-US" sz="900" dirty="0">
                <a:solidFill>
                  <a:srgbClr val="000000"/>
                </a:solidFill>
              </a:rPr>
              <a:t>Note: </a:t>
            </a:r>
            <a:r>
              <a:rPr lang="en-US" sz="900" dirty="0" smtClean="0">
                <a:solidFill>
                  <a:srgbClr val="000000"/>
                </a:solidFill>
              </a:rPr>
              <a:t>Estimated median = average premium in median U.S. insurance range/median U.S. insured value of homes in U.S. </a:t>
            </a:r>
            <a:r>
              <a:rPr lang="en-US" sz="900" dirty="0">
                <a:solidFill>
                  <a:srgbClr val="000000"/>
                </a:solidFill>
              </a:rPr>
              <a:t/>
            </a:r>
            <a:br>
              <a:rPr lang="en-US" sz="900" dirty="0">
                <a:solidFill>
                  <a:srgbClr val="000000"/>
                </a:solidFill>
              </a:rPr>
            </a:br>
            <a:r>
              <a:rPr lang="en-US" sz="900" dirty="0">
                <a:solidFill>
                  <a:srgbClr val="000000"/>
                </a:solidFill>
              </a:rPr>
              <a:t/>
            </a:r>
            <a:br>
              <a:rPr lang="en-US" sz="900" dirty="0">
                <a:solidFill>
                  <a:srgbClr val="000000"/>
                </a:solidFill>
              </a:rPr>
            </a:br>
            <a:r>
              <a:rPr lang="en-US" sz="900" dirty="0">
                <a:solidFill>
                  <a:srgbClr val="000000"/>
                </a:solidFill>
              </a:rPr>
              <a:t>Source: </a:t>
            </a:r>
            <a:r>
              <a:rPr lang="en-US" sz="900" dirty="0" smtClean="0">
                <a:solidFill>
                  <a:srgbClr val="000000"/>
                </a:solidFill>
              </a:rPr>
              <a:t>Insurance Information Institute estimate from NAIC data.</a:t>
            </a:r>
            <a:endParaRPr lang="en-US" sz="900" dirty="0">
              <a:solidFill>
                <a:srgbClr val="000000"/>
              </a:solidFill>
            </a:endParaRPr>
          </a:p>
          <a:p>
            <a:pPr eaLnBrk="0" hangingPunct="0">
              <a:lnSpc>
                <a:spcPct val="70000"/>
              </a:lnSpc>
              <a:spcBef>
                <a:spcPct val="50000"/>
              </a:spcBef>
              <a:buClr>
                <a:srgbClr val="FF3300"/>
              </a:buClr>
            </a:pPr>
            <a:r>
              <a:rPr lang="en-US" sz="1100" dirty="0">
                <a:solidFill>
                  <a:srgbClr val="000000"/>
                </a:solidFill>
              </a:rPr>
              <a:t>		</a:t>
            </a:r>
          </a:p>
        </p:txBody>
      </p:sp>
      <p:sp>
        <p:nvSpPr>
          <p:cNvPr id="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dirty="0" smtClean="0">
                <a:solidFill>
                  <a:srgbClr val="225A7A"/>
                </a:solidFill>
              </a:rPr>
              <a:t>Bottom 25 States</a:t>
            </a:r>
            <a:endParaRPr lang="en-US" sz="2400" b="1" dirty="0">
              <a:solidFill>
                <a:srgbClr val="225A7A"/>
              </a:solidFill>
            </a:endParaRPr>
          </a:p>
        </p:txBody>
      </p:sp>
    </p:spTree>
    <p:extLst>
      <p:ext uri="{BB962C8B-B14F-4D97-AF65-F5344CB8AC3E}">
        <p14:creationId xmlns:p14="http://schemas.microsoft.com/office/powerpoint/2010/main" val="934216709"/>
      </p:ext>
    </p:extLst>
  </p:cSld>
  <p:clrMapOvr>
    <a:masterClrMapping/>
  </p:clrMapOvr>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4191000" y="3200400"/>
            <a:ext cx="4848225" cy="3076575"/>
          </a:xfrm>
          <a:prstGeom prst="rect">
            <a:avLst/>
          </a:prstGeom>
          <a:noFill/>
          <a:ln w="9525">
            <a:noFill/>
            <a:miter lim="800000"/>
            <a:headEnd/>
            <a:tailEnd/>
          </a:ln>
        </p:spPr>
      </p:pic>
      <p:sp>
        <p:nvSpPr>
          <p:cNvPr id="4" name="Rectangle 105"/>
          <p:cNvSpPr>
            <a:spLocks noGrp="1" noChangeArrowheads="1"/>
          </p:cNvSpPr>
          <p:nvPr>
            <p:ph type="dt" sz="half" idx="10"/>
          </p:nvPr>
        </p:nvSpPr>
        <p:spPr>
          <a:ln/>
        </p:spPr>
        <p:txBody>
          <a:bodyPr/>
          <a:lstStyle/>
          <a:p>
            <a:r>
              <a:rPr lang="en-US"/>
              <a:t>12/01/09 - 9pm</a:t>
            </a:r>
          </a:p>
        </p:txBody>
      </p:sp>
      <p:sp>
        <p:nvSpPr>
          <p:cNvPr id="5"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p>
            <a:fld id="{B5DB8D61-2919-410B-A734-32AE1671D437}" type="slidenum">
              <a:rPr lang="en-US"/>
              <a:pPr/>
              <a:t>160</a:t>
            </a:fld>
            <a:endParaRPr lang="en-US"/>
          </a:p>
        </p:txBody>
      </p:sp>
      <p:sp>
        <p:nvSpPr>
          <p:cNvPr id="1922050" name="Rectangle 2"/>
          <p:cNvSpPr>
            <a:spLocks noGrp="1" noChangeArrowheads="1"/>
          </p:cNvSpPr>
          <p:nvPr>
            <p:ph type="title"/>
          </p:nvPr>
        </p:nvSpPr>
        <p:spPr/>
        <p:txBody>
          <a:bodyPr/>
          <a:lstStyle/>
          <a:p>
            <a:r>
              <a:rPr lang="en-US" dirty="0" smtClean="0"/>
              <a:t>Why Is UBI Game-Changing?</a:t>
            </a:r>
          </a:p>
        </p:txBody>
      </p:sp>
      <p:sp>
        <p:nvSpPr>
          <p:cNvPr id="1922051" name="Rectangle 3"/>
          <p:cNvSpPr>
            <a:spLocks noGrp="1" noChangeArrowheads="1"/>
          </p:cNvSpPr>
          <p:nvPr>
            <p:ph type="body" idx="1"/>
          </p:nvPr>
        </p:nvSpPr>
        <p:spPr>
          <a:xfrm>
            <a:off x="457200" y="1143001"/>
            <a:ext cx="8001000" cy="2286000"/>
          </a:xfrm>
        </p:spPr>
        <p:txBody>
          <a:bodyPr/>
          <a:lstStyle/>
          <a:p>
            <a:r>
              <a:rPr lang="en-US" sz="1800" dirty="0" smtClean="0"/>
              <a:t>Differentiates product offering by offering additional services</a:t>
            </a:r>
          </a:p>
          <a:p>
            <a:r>
              <a:rPr lang="en-US" sz="1800" dirty="0" smtClean="0"/>
              <a:t>Significantly increases pricing accuracy</a:t>
            </a:r>
          </a:p>
          <a:p>
            <a:r>
              <a:rPr lang="en-US" sz="1800" dirty="0" smtClean="0"/>
              <a:t>Appeals to consumers as it makes sense, is controllable and minimizes reliance on controversial proxies</a:t>
            </a:r>
          </a:p>
          <a:p>
            <a:r>
              <a:rPr lang="en-US" sz="1800" dirty="0" smtClean="0"/>
              <a:t>Attracts lower-risk </a:t>
            </a:r>
            <a:r>
              <a:rPr lang="en-US" sz="1800" dirty="0" err="1" smtClean="0"/>
              <a:t>insureds</a:t>
            </a:r>
            <a:r>
              <a:rPr lang="en-US" sz="1800" dirty="0" smtClean="0"/>
              <a:t> via self-selection</a:t>
            </a:r>
          </a:p>
          <a:p>
            <a:r>
              <a:rPr lang="en-US" sz="1800" dirty="0" smtClean="0"/>
              <a:t>Allows customers to understand and eliminate risky </a:t>
            </a:r>
            <a:br>
              <a:rPr lang="en-US" sz="1800" dirty="0" smtClean="0"/>
            </a:br>
            <a:r>
              <a:rPr lang="en-US" sz="1800" dirty="0" smtClean="0"/>
              <a:t>behaviors, actually reducing accident frequency</a:t>
            </a:r>
          </a:p>
          <a:p>
            <a:r>
              <a:rPr lang="en-US" sz="1800" dirty="0" smtClean="0"/>
              <a:t> May improve claims handling</a:t>
            </a:r>
            <a:endParaRPr lang="en-US" sz="1800" b="1" dirty="0" smtClean="0"/>
          </a:p>
        </p:txBody>
      </p:sp>
      <p:sp>
        <p:nvSpPr>
          <p:cNvPr id="8" name="Rectangle 6"/>
          <p:cNvSpPr>
            <a:spLocks noChangeArrowheads="1"/>
          </p:cNvSpPr>
          <p:nvPr/>
        </p:nvSpPr>
        <p:spPr bwMode="blackWhite">
          <a:xfrm>
            <a:off x="264459" y="5069541"/>
            <a:ext cx="4253753" cy="787213"/>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latin typeface="Arial" pitchFamily="34" charset="0"/>
                <a:cs typeface="Arial" pitchFamily="34" charset="0"/>
              </a:rPr>
              <a:t>Can improve retention and profits</a:t>
            </a:r>
            <a:endParaRPr lang="en-US" b="1" dirty="0">
              <a:solidFill>
                <a:srgbClr val="FFFFFF"/>
              </a:solidFill>
              <a:latin typeface="Arial" pitchFamily="34" charset="0"/>
              <a:cs typeface="Arial" pitchFamily="34" charset="0"/>
            </a:endParaRPr>
          </a:p>
        </p:txBody>
      </p:sp>
      <p:sp>
        <p:nvSpPr>
          <p:cNvPr id="10"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dirty="0">
                <a:solidFill>
                  <a:srgbClr val="000000"/>
                </a:solidFill>
              </a:rPr>
              <a:t>Source:  </a:t>
            </a:r>
            <a:r>
              <a:rPr lang="en-US" sz="1100" dirty="0" smtClean="0">
                <a:solidFill>
                  <a:srgbClr val="000000"/>
                </a:solidFill>
              </a:rPr>
              <a:t>Towers Perrin.</a:t>
            </a:r>
            <a:endParaRPr lang="en-US" sz="1100" dirty="0">
              <a:solidFill>
                <a:srgbClr val="000000"/>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4" end="4"/>
                                            </p:txEl>
                                          </p:spTgt>
                                        </p:tgtEl>
                                        <p:attrNameLst>
                                          <p:attrName>style.visibility</p:attrName>
                                        </p:attrNameLst>
                                      </p:cBhvr>
                                      <p:to>
                                        <p:strVal val="visible"/>
                                      </p:to>
                                    </p:set>
                                    <p:animEffect transition="in" filter="wipe(left)">
                                      <p:cBhvr>
                                        <p:cTn id="27" dur="500"/>
                                        <p:tgtEl>
                                          <p:spTgt spid="19220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5" end="5"/>
                                            </p:txEl>
                                          </p:spTgt>
                                        </p:tgtEl>
                                        <p:attrNameLst>
                                          <p:attrName>style.visibility</p:attrName>
                                        </p:attrNameLst>
                                      </p:cBhvr>
                                      <p:to>
                                        <p:strVal val="visible"/>
                                      </p:to>
                                    </p:set>
                                    <p:animEffect transition="in" filter="wipe(left)">
                                      <p:cBhvr>
                                        <p:cTn id="32" dur="500"/>
                                        <p:tgtEl>
                                          <p:spTgt spid="1922051">
                                            <p:txEl>
                                              <p:pRg st="5" end="5"/>
                                            </p:txEl>
                                          </p:spTgt>
                                        </p:tgtEl>
                                      </p:cBhvr>
                                    </p:animEffect>
                                  </p:childTnLst>
                                </p:cTn>
                              </p:par>
                            </p:childTnLst>
                          </p:cTn>
                        </p:par>
                        <p:par>
                          <p:cTn id="33" fill="hold">
                            <p:stCondLst>
                              <p:cond delay="500"/>
                            </p:stCondLst>
                            <p:childTnLst>
                              <p:par>
                                <p:cTn id="34" presetID="23" presetClass="entr" presetSubtype="16" fill="hold" grpId="0" nodeType="afterEffect">
                                  <p:stCondLst>
                                    <p:cond delay="100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P spid="8" grpId="0" animBg="1"/>
    </p:bldLst>
  </p:timing>
</p:sld>
</file>

<file path=ppt/slides/slide16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pic>
        <p:nvPicPr>
          <p:cNvPr id="8" name="Picture 7" descr="Capture.PNG"/>
          <p:cNvPicPr>
            <a:picLocks noChangeAspect="1"/>
          </p:cNvPicPr>
          <p:nvPr/>
        </p:nvPicPr>
        <p:blipFill>
          <a:blip r:embed="rId3" cstate="print"/>
          <a:stretch>
            <a:fillRect/>
          </a:stretch>
        </p:blipFill>
        <p:spPr>
          <a:xfrm>
            <a:off x="3200400" y="2438400"/>
            <a:ext cx="5571429" cy="3990476"/>
          </a:xfrm>
          <a:prstGeom prst="rect">
            <a:avLst/>
          </a:prstGeom>
        </p:spPr>
      </p:pic>
      <p:sp>
        <p:nvSpPr>
          <p:cNvPr id="4" name="Rectangle 105"/>
          <p:cNvSpPr>
            <a:spLocks noGrp="1" noChangeArrowheads="1"/>
          </p:cNvSpPr>
          <p:nvPr>
            <p:ph type="dt" sz="half" idx="10"/>
          </p:nvPr>
        </p:nvSpPr>
        <p:spPr>
          <a:ln/>
        </p:spPr>
        <p:txBody>
          <a:bodyPr/>
          <a:lstStyle/>
          <a:p>
            <a:r>
              <a:rPr lang="en-US"/>
              <a:t>12/01/09 - 9pm</a:t>
            </a:r>
          </a:p>
        </p:txBody>
      </p:sp>
      <p:sp>
        <p:nvSpPr>
          <p:cNvPr id="5"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p>
            <a:fld id="{B5DB8D61-2919-410B-A734-32AE1671D437}" type="slidenum">
              <a:rPr lang="en-US"/>
              <a:pPr/>
              <a:t>161</a:t>
            </a:fld>
            <a:endParaRPr lang="en-US"/>
          </a:p>
        </p:txBody>
      </p:sp>
      <p:sp>
        <p:nvSpPr>
          <p:cNvPr id="1922050" name="Rectangle 2"/>
          <p:cNvSpPr>
            <a:spLocks noGrp="1" noChangeArrowheads="1"/>
          </p:cNvSpPr>
          <p:nvPr>
            <p:ph type="title"/>
          </p:nvPr>
        </p:nvSpPr>
        <p:spPr/>
        <p:txBody>
          <a:bodyPr/>
          <a:lstStyle/>
          <a:p>
            <a:r>
              <a:rPr lang="en-US" dirty="0" smtClean="0"/>
              <a:t>Appeals To The “Right” Consumers</a:t>
            </a:r>
            <a:endParaRPr lang="en-US" sz="1000" dirty="0" smtClean="0"/>
          </a:p>
        </p:txBody>
      </p:sp>
      <p:sp>
        <p:nvSpPr>
          <p:cNvPr id="1922051" name="Rectangle 3"/>
          <p:cNvSpPr>
            <a:spLocks noGrp="1" noChangeArrowheads="1"/>
          </p:cNvSpPr>
          <p:nvPr>
            <p:ph type="body" idx="1"/>
          </p:nvPr>
        </p:nvSpPr>
        <p:spPr>
          <a:xfrm>
            <a:off x="457200" y="1143001"/>
            <a:ext cx="8001000" cy="2286000"/>
          </a:xfrm>
        </p:spPr>
        <p:txBody>
          <a:bodyPr/>
          <a:lstStyle/>
          <a:p>
            <a:r>
              <a:rPr lang="en-US" sz="1800" dirty="0" smtClean="0"/>
              <a:t>Improves driving behavior</a:t>
            </a:r>
          </a:p>
          <a:p>
            <a:r>
              <a:rPr lang="en-US" sz="1800" dirty="0" smtClean="0"/>
              <a:t>Controllable and enables potentially large premium savings</a:t>
            </a:r>
          </a:p>
          <a:p>
            <a:r>
              <a:rPr lang="en-US" sz="1800" dirty="0" smtClean="0"/>
              <a:t>Makes sense and reduces reliance on proxies</a:t>
            </a:r>
          </a:p>
          <a:p>
            <a:pPr lvl="1"/>
            <a:r>
              <a:rPr lang="en-US" sz="1600" dirty="0" smtClean="0"/>
              <a:t>Insurance credit scores</a:t>
            </a:r>
          </a:p>
          <a:p>
            <a:pPr lvl="1"/>
            <a:r>
              <a:rPr lang="en-US" sz="1600" dirty="0" smtClean="0"/>
              <a:t>Driver assignment</a:t>
            </a:r>
          </a:p>
          <a:p>
            <a:pPr lvl="1"/>
            <a:r>
              <a:rPr lang="en-US" sz="1600" dirty="0" smtClean="0"/>
              <a:t>Charges for relatively rare </a:t>
            </a:r>
          </a:p>
          <a:p>
            <a:pPr lvl="1">
              <a:buNone/>
            </a:pPr>
            <a:r>
              <a:rPr lang="en-US" sz="1600" dirty="0" smtClean="0"/>
              <a:t>	accidents, convictions</a:t>
            </a:r>
          </a:p>
          <a:p>
            <a:r>
              <a:rPr lang="en-US" sz="1800" dirty="0" smtClean="0"/>
              <a:t>Ancillary services</a:t>
            </a:r>
            <a:endParaRPr lang="en-US" sz="1600" b="1" dirty="0" smtClean="0"/>
          </a:p>
        </p:txBody>
      </p:sp>
      <p:sp>
        <p:nvSpPr>
          <p:cNvPr id="9"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dirty="0">
                <a:solidFill>
                  <a:srgbClr val="000000"/>
                </a:solidFill>
              </a:rPr>
              <a:t>Source:  </a:t>
            </a:r>
            <a:r>
              <a:rPr lang="en-US" sz="1100" dirty="0" smtClean="0">
                <a:solidFill>
                  <a:srgbClr val="000000"/>
                </a:solidFill>
              </a:rPr>
              <a:t>Towers Perrin.</a:t>
            </a:r>
            <a:endParaRPr lang="en-US" sz="1100" dirty="0">
              <a:solidFill>
                <a:srgbClr val="000000"/>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922051">
                                            <p:txEl>
                                              <p:pRg st="3" end="3"/>
                                            </p:txEl>
                                          </p:spTgt>
                                        </p:tgtEl>
                                        <p:attrNameLst>
                                          <p:attrName>style.visibility</p:attrName>
                                        </p:attrNameLst>
                                      </p:cBhvr>
                                      <p:to>
                                        <p:strVal val="visible"/>
                                      </p:to>
                                    </p:set>
                                    <p:animEffect transition="in" filter="wipe(left)">
                                      <p:cBhvr>
                                        <p:cTn id="20" dur="500"/>
                                        <p:tgtEl>
                                          <p:spTgt spid="1922051">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animEffect transition="in" filter="wipe(left)">
                                      <p:cBhvr>
                                        <p:cTn id="23" dur="500"/>
                                        <p:tgtEl>
                                          <p:spTgt spid="1922051">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922051">
                                            <p:txEl>
                                              <p:pRg st="5" end="5"/>
                                            </p:txEl>
                                          </p:spTgt>
                                        </p:tgtEl>
                                        <p:attrNameLst>
                                          <p:attrName>style.visibility</p:attrName>
                                        </p:attrNameLst>
                                      </p:cBhvr>
                                      <p:to>
                                        <p:strVal val="visible"/>
                                      </p:to>
                                    </p:set>
                                    <p:animEffect transition="in" filter="wipe(left)">
                                      <p:cBhvr>
                                        <p:cTn id="26" dur="500"/>
                                        <p:tgtEl>
                                          <p:spTgt spid="1922051">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922051">
                                            <p:txEl>
                                              <p:pRg st="6" end="6"/>
                                            </p:txEl>
                                          </p:spTgt>
                                        </p:tgtEl>
                                        <p:attrNameLst>
                                          <p:attrName>style.visibility</p:attrName>
                                        </p:attrNameLst>
                                      </p:cBhvr>
                                      <p:to>
                                        <p:strVal val="visible"/>
                                      </p:to>
                                    </p:set>
                                    <p:animEffect transition="in" filter="wipe(left)">
                                      <p:cBhvr>
                                        <p:cTn id="29" dur="500"/>
                                        <p:tgtEl>
                                          <p:spTgt spid="1922051">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922051">
                                            <p:txEl>
                                              <p:pRg st="7" end="7"/>
                                            </p:txEl>
                                          </p:spTgt>
                                        </p:tgtEl>
                                        <p:attrNameLst>
                                          <p:attrName>style.visibility</p:attrName>
                                        </p:attrNameLst>
                                      </p:cBhvr>
                                      <p:to>
                                        <p:strVal val="visible"/>
                                      </p:to>
                                    </p:set>
                                    <p:animEffect transition="in" filter="wipe(left)">
                                      <p:cBhvr>
                                        <p:cTn id="34" dur="500"/>
                                        <p:tgtEl>
                                          <p:spTgt spid="19220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6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7101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cs typeface="Arial" charset="0"/>
            </a:endParaRPr>
          </a:p>
        </p:txBody>
      </p:sp>
      <p:sp>
        <p:nvSpPr>
          <p:cNvPr id="17101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2058649A-F651-45FA-AD1D-B9047AC6A7E0}" type="slidenum">
              <a:rPr lang="en-US" sz="900" smtClean="0">
                <a:solidFill>
                  <a:srgbClr val="FFFFFF"/>
                </a:solidFill>
                <a:latin typeface="Arial" charset="0"/>
                <a:cs typeface="Arial" charset="0"/>
              </a:rPr>
              <a:pPr algn="r" eaLnBrk="0" fontAlgn="base" hangingPunct="0">
                <a:lnSpc>
                  <a:spcPct val="85000"/>
                </a:lnSpc>
                <a:spcBef>
                  <a:spcPct val="20000"/>
                </a:spcBef>
                <a:spcAft>
                  <a:spcPct val="0"/>
                </a:spcAft>
              </a:pPr>
              <a:t>162</a:t>
            </a:fld>
            <a:endParaRPr lang="en-US" sz="900" smtClean="0">
              <a:solidFill>
                <a:srgbClr val="FFFFFF"/>
              </a:solidFill>
              <a:latin typeface="Arial" charset="0"/>
              <a:cs typeface="Arial" charset="0"/>
            </a:endParaRPr>
          </a:p>
        </p:txBody>
      </p:sp>
      <p:pic>
        <p:nvPicPr>
          <p:cNvPr id="171012"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609600" y="2895600"/>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latin typeface="Arial" charset="0"/>
                <a:cs typeface="Arial" charset="0"/>
              </a:rPr>
              <a:t>Current Market Landscape</a:t>
            </a:r>
          </a:p>
        </p:txBody>
      </p:sp>
      <p:sp>
        <p:nvSpPr>
          <p:cNvPr id="7" name="Date Placeholder 6"/>
          <p:cNvSpPr>
            <a:spLocks noGrp="1"/>
          </p:cNvSpPr>
          <p:nvPr>
            <p:ph type="dt" sz="quarter" idx="10"/>
          </p:nvPr>
        </p:nvSpPr>
        <p:spPr/>
        <p:txBody>
          <a:bodyPr/>
          <a:lstStyle/>
          <a:p>
            <a:pPr>
              <a:defRPr/>
            </a:pPr>
            <a:r>
              <a:rPr lang="en-US">
                <a:solidFill>
                  <a:srgbClr val="FFFFFF"/>
                </a:solidFill>
              </a:rPr>
              <a:t>12/01/09 - 9pm</a:t>
            </a:r>
          </a:p>
        </p:txBody>
      </p:sp>
      <p:sp>
        <p:nvSpPr>
          <p:cNvPr id="8" name="Slide Number Placeholder 7"/>
          <p:cNvSpPr>
            <a:spLocks noGrp="1"/>
          </p:cNvSpPr>
          <p:nvPr>
            <p:ph type="sldNum" sz="quarter" idx="12"/>
          </p:nvPr>
        </p:nvSpPr>
        <p:spPr/>
        <p:txBody>
          <a:bodyPr/>
          <a:lstStyle/>
          <a:p>
            <a:pPr>
              <a:defRPr/>
            </a:pPr>
            <a:fld id="{32FABBB4-94D7-4E09-B610-57F0E5686F93}" type="slidenum">
              <a:rPr lang="en-US" smtClean="0">
                <a:solidFill>
                  <a:srgbClr val="000000"/>
                </a:solidFill>
              </a:rPr>
              <a:pPr>
                <a:defRPr/>
              </a:pPr>
              <a:t>162</a:t>
            </a:fld>
            <a:endParaRPr lang="en-US">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Lst>
  </p:timing>
</p:sld>
</file>

<file path=ppt/slides/slide16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 name="Rectangle 105"/>
          <p:cNvSpPr>
            <a:spLocks noGrp="1" noChangeArrowheads="1"/>
          </p:cNvSpPr>
          <p:nvPr>
            <p:ph type="dt" sz="half" idx="10"/>
          </p:nvPr>
        </p:nvSpPr>
        <p:spPr>
          <a:ln/>
        </p:spPr>
        <p:txBody>
          <a:bodyPr/>
          <a:lstStyle/>
          <a:p>
            <a:r>
              <a:rPr lang="en-US">
                <a:solidFill>
                  <a:srgbClr val="FFFFFF"/>
                </a:solidFill>
              </a:rPr>
              <a:t>12/01/09 - 9pm</a:t>
            </a:r>
          </a:p>
        </p:txBody>
      </p:sp>
      <p:sp>
        <p:nvSpPr>
          <p:cNvPr id="5" name="Rectangle 106"/>
          <p:cNvSpPr>
            <a:spLocks noGrp="1" noChangeArrowheads="1"/>
          </p:cNvSpPr>
          <p:nvPr>
            <p:ph type="ftr" sz="quarter" idx="11"/>
          </p:nvPr>
        </p:nvSpPr>
        <p:spPr>
          <a:ln/>
        </p:spPr>
        <p:txBody>
          <a:bodyPr/>
          <a:lstStyle/>
          <a:p>
            <a:r>
              <a:rPr lang="en-US">
                <a:solidFill>
                  <a:srgbClr val="FFFFFF"/>
                </a:solidFill>
              </a:rPr>
              <a:t>eSlide – P6466 – The Financial Crisis and the Future of the P/C</a:t>
            </a:r>
          </a:p>
        </p:txBody>
      </p:sp>
      <p:sp>
        <p:nvSpPr>
          <p:cNvPr id="6" name="Rectangle 110"/>
          <p:cNvSpPr>
            <a:spLocks noGrp="1" noChangeArrowheads="1"/>
          </p:cNvSpPr>
          <p:nvPr>
            <p:ph type="sldNum" sz="quarter" idx="12"/>
          </p:nvPr>
        </p:nvSpPr>
        <p:spPr>
          <a:ln/>
        </p:spPr>
        <p:txBody>
          <a:bodyPr/>
          <a:lstStyle/>
          <a:p>
            <a:fld id="{B5DB8D61-2919-410B-A734-32AE1671D437}" type="slidenum">
              <a:rPr lang="en-US">
                <a:solidFill>
                  <a:srgbClr val="000000"/>
                </a:solidFill>
              </a:rPr>
              <a:pPr/>
              <a:t>163</a:t>
            </a:fld>
            <a:endParaRPr lang="en-US">
              <a:solidFill>
                <a:srgbClr val="000000"/>
              </a:solidFill>
            </a:endParaRPr>
          </a:p>
        </p:txBody>
      </p:sp>
      <p:sp>
        <p:nvSpPr>
          <p:cNvPr id="1922050" name="Rectangle 2"/>
          <p:cNvSpPr>
            <a:spLocks noGrp="1" noChangeArrowheads="1"/>
          </p:cNvSpPr>
          <p:nvPr>
            <p:ph type="title"/>
          </p:nvPr>
        </p:nvSpPr>
        <p:spPr/>
        <p:txBody>
          <a:bodyPr/>
          <a:lstStyle/>
          <a:p>
            <a:r>
              <a:rPr lang="en-US" dirty="0" smtClean="0"/>
              <a:t>UBI In Personal Auto Around The Globe</a:t>
            </a:r>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1295400"/>
            <a:ext cx="8327572" cy="4800600"/>
          </a:xfrm>
          <a:prstGeom prst="rect">
            <a:avLst/>
          </a:prstGeom>
          <a:noFill/>
          <a:ln w="9525">
            <a:noFill/>
            <a:miter lim="800000"/>
            <a:headEnd/>
            <a:tailEnd/>
          </a:ln>
        </p:spPr>
      </p:pic>
      <p:sp>
        <p:nvSpPr>
          <p:cNvPr id="8" name="Rectangle 3"/>
          <p:cNvSpPr>
            <a:spLocks noChangeArrowheads="1"/>
          </p:cNvSpPr>
          <p:nvPr/>
        </p:nvSpPr>
        <p:spPr bwMode="auto">
          <a:xfrm>
            <a:off x="0" y="6414802"/>
            <a:ext cx="7853082" cy="443198"/>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dirty="0">
                <a:solidFill>
                  <a:srgbClr val="000000"/>
                </a:solidFill>
              </a:rPr>
              <a:t>Source:  </a:t>
            </a:r>
            <a:r>
              <a:rPr lang="en-US" sz="1100" dirty="0" smtClean="0">
                <a:solidFill>
                  <a:srgbClr val="000000"/>
                </a:solidFill>
              </a:rPr>
              <a:t>Towers Watson presentation at Casualty Actuarial Society PRM Conference, March 20, 2012: </a:t>
            </a:r>
            <a:r>
              <a:rPr lang="en-US" sz="1100" i="1" dirty="0" smtClean="0">
                <a:solidFill>
                  <a:srgbClr val="000000"/>
                </a:solidFill>
              </a:rPr>
              <a:t>Usage-Based Insurance: Are You Ready?” </a:t>
            </a:r>
            <a:r>
              <a:rPr lang="en-US" sz="1100" dirty="0" smtClean="0">
                <a:solidFill>
                  <a:srgbClr val="000000"/>
                </a:solidFill>
              </a:rPr>
              <a:t>by Robin </a:t>
            </a:r>
            <a:r>
              <a:rPr lang="en-US" sz="1100" dirty="0" err="1" smtClean="0">
                <a:solidFill>
                  <a:srgbClr val="000000"/>
                </a:solidFill>
              </a:rPr>
              <a:t>Harbage</a:t>
            </a:r>
            <a:r>
              <a:rPr lang="en-US" sz="1100" i="1" dirty="0" smtClean="0">
                <a:solidFill>
                  <a:srgbClr val="000000"/>
                </a:solidFill>
              </a:rPr>
              <a:t>, FCAS, MAAA.</a:t>
            </a:r>
            <a:endParaRPr lang="en-US" sz="1100" i="1" dirty="0">
              <a:solidFill>
                <a:srgbClr val="000000"/>
              </a:solidFill>
            </a:endParaRPr>
          </a:p>
        </p:txBody>
      </p:sp>
    </p:spTree>
  </p:cSld>
  <p:clrMapOvr>
    <a:masterClrMapping/>
  </p:clrMapOvr>
  <p:transition>
    <p:wipe dir="r"/>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 name="Rectangle 105"/>
          <p:cNvSpPr>
            <a:spLocks noGrp="1" noChangeArrowheads="1"/>
          </p:cNvSpPr>
          <p:nvPr>
            <p:ph type="dt" sz="half" idx="10"/>
          </p:nvPr>
        </p:nvSpPr>
        <p:spPr>
          <a:ln/>
        </p:spPr>
        <p:txBody>
          <a:bodyPr/>
          <a:lstStyle/>
          <a:p>
            <a:r>
              <a:rPr lang="en-US"/>
              <a:t>12/01/09 - 9pm</a:t>
            </a:r>
          </a:p>
        </p:txBody>
      </p:sp>
      <p:sp>
        <p:nvSpPr>
          <p:cNvPr id="5"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p>
            <a:fld id="{B5DB8D61-2919-410B-A734-32AE1671D437}" type="slidenum">
              <a:rPr lang="en-US"/>
              <a:pPr/>
              <a:t>164</a:t>
            </a:fld>
            <a:endParaRPr lang="en-US"/>
          </a:p>
        </p:txBody>
      </p:sp>
      <p:sp>
        <p:nvSpPr>
          <p:cNvPr id="1922050" name="Rectangle 2"/>
          <p:cNvSpPr>
            <a:spLocks noGrp="1" noChangeArrowheads="1"/>
          </p:cNvSpPr>
          <p:nvPr>
            <p:ph type="title"/>
          </p:nvPr>
        </p:nvSpPr>
        <p:spPr/>
        <p:txBody>
          <a:bodyPr/>
          <a:lstStyle/>
          <a:p>
            <a:r>
              <a:rPr lang="en-US" dirty="0" smtClean="0"/>
              <a:t>Top 50 U.S. Private Passenger Auto Companies</a:t>
            </a:r>
            <a:endParaRPr lang="en-US" sz="1000" dirty="0" smtClean="0"/>
          </a:p>
        </p:txBody>
      </p:sp>
      <p:sp>
        <p:nvSpPr>
          <p:cNvPr id="1922051" name="Rectangle 3"/>
          <p:cNvSpPr>
            <a:spLocks noGrp="1" noChangeArrowheads="1"/>
          </p:cNvSpPr>
          <p:nvPr>
            <p:ph type="body" idx="1"/>
          </p:nvPr>
        </p:nvSpPr>
        <p:spPr>
          <a:xfrm>
            <a:off x="457200" y="1143001"/>
            <a:ext cx="8001000" cy="2286000"/>
          </a:xfrm>
        </p:spPr>
        <p:txBody>
          <a:bodyPr/>
          <a:lstStyle/>
          <a:p>
            <a:r>
              <a:rPr lang="en-US" sz="1800" dirty="0" smtClean="0"/>
              <a:t>At least seven top 10 personal auto insurers have implemented programs to </a:t>
            </a:r>
            <a:r>
              <a:rPr lang="en-US" sz="1800" dirty="0" err="1" smtClean="0"/>
              <a:t>insureds</a:t>
            </a:r>
            <a:r>
              <a:rPr lang="en-US" sz="1800" dirty="0" smtClean="0"/>
              <a:t> in at least one state</a:t>
            </a:r>
          </a:p>
          <a:p>
            <a:r>
              <a:rPr lang="en-US" sz="1800" dirty="0" smtClean="0"/>
              <a:t>U.S. companies representing over 75% of the market already have programs or are actively pursuing them</a:t>
            </a:r>
            <a:endParaRPr lang="en-US" sz="1600" b="1" dirty="0" smtClean="0"/>
          </a:p>
        </p:txBody>
      </p:sp>
      <p:sp>
        <p:nvSpPr>
          <p:cNvPr id="8" name="Rectangle 6"/>
          <p:cNvSpPr>
            <a:spLocks noChangeArrowheads="1"/>
          </p:cNvSpPr>
          <p:nvPr/>
        </p:nvSpPr>
        <p:spPr bwMode="blackWhite">
          <a:xfrm>
            <a:off x="533400" y="5517776"/>
            <a:ext cx="8220075" cy="581025"/>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nSpc>
                <a:spcPct val="95000"/>
              </a:lnSpc>
              <a:spcBef>
                <a:spcPct val="25000"/>
              </a:spcBef>
            </a:pPr>
            <a:r>
              <a:rPr lang="en-US" b="1" dirty="0" smtClean="0">
                <a:solidFill>
                  <a:srgbClr val="FFFFFF"/>
                </a:solidFill>
                <a:latin typeface="Arial" pitchFamily="34" charset="0"/>
                <a:cs typeface="Arial" pitchFamily="34" charset="0"/>
              </a:rPr>
              <a:t>“UBI device sales rocketing from $50 million in 2011 to approximately $2.6 billion by 2015.” — FC Business Intelligence</a:t>
            </a:r>
            <a:endParaRPr lang="en-US" b="1" dirty="0">
              <a:solidFill>
                <a:srgbClr val="FFFFFF"/>
              </a:solidFill>
              <a:latin typeface="Arial" pitchFamily="34" charset="0"/>
              <a:cs typeface="Arial" pitchFamily="34" charset="0"/>
            </a:endParaRPr>
          </a:p>
        </p:txBody>
      </p:sp>
      <p:pic>
        <p:nvPicPr>
          <p:cNvPr id="5123" name="Picture 3"/>
          <p:cNvPicPr>
            <a:picLocks noChangeAspect="1" noChangeArrowheads="1"/>
          </p:cNvPicPr>
          <p:nvPr/>
        </p:nvPicPr>
        <p:blipFill>
          <a:blip r:embed="rId3" cstate="print"/>
          <a:srcRect/>
          <a:stretch>
            <a:fillRect/>
          </a:stretch>
        </p:blipFill>
        <p:spPr bwMode="auto">
          <a:xfrm>
            <a:off x="4419600" y="3048000"/>
            <a:ext cx="3868530" cy="2362200"/>
          </a:xfrm>
          <a:prstGeom prst="rect">
            <a:avLst/>
          </a:prstGeom>
          <a:noFill/>
          <a:ln w="9525">
            <a:noFill/>
            <a:miter lim="800000"/>
            <a:headEnd/>
            <a:tailEnd/>
          </a:ln>
        </p:spPr>
      </p:pic>
      <p:sp>
        <p:nvSpPr>
          <p:cNvPr id="10" name="Rectangle 3"/>
          <p:cNvSpPr>
            <a:spLocks noChangeArrowheads="1"/>
          </p:cNvSpPr>
          <p:nvPr/>
        </p:nvSpPr>
        <p:spPr bwMode="auto">
          <a:xfrm>
            <a:off x="0" y="6414802"/>
            <a:ext cx="7853082" cy="443198"/>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dirty="0">
                <a:solidFill>
                  <a:srgbClr val="000000"/>
                </a:solidFill>
              </a:rPr>
              <a:t>Source:  </a:t>
            </a:r>
            <a:r>
              <a:rPr lang="en-US" sz="1100" dirty="0" smtClean="0">
                <a:solidFill>
                  <a:srgbClr val="000000"/>
                </a:solidFill>
              </a:rPr>
              <a:t>Towers Watson presentation at Casualty Actuarial Society PRM Conference, March 20, 2012: </a:t>
            </a:r>
            <a:r>
              <a:rPr lang="en-US" sz="1100" i="1" dirty="0" smtClean="0">
                <a:solidFill>
                  <a:srgbClr val="000000"/>
                </a:solidFill>
              </a:rPr>
              <a:t>Usage-Based Insurance: Are You Ready?” </a:t>
            </a:r>
            <a:r>
              <a:rPr lang="en-US" sz="1100" dirty="0" smtClean="0">
                <a:solidFill>
                  <a:srgbClr val="000000"/>
                </a:solidFill>
              </a:rPr>
              <a:t>by Robin </a:t>
            </a:r>
            <a:r>
              <a:rPr lang="en-US" sz="1100" dirty="0" err="1" smtClean="0">
                <a:solidFill>
                  <a:srgbClr val="000000"/>
                </a:solidFill>
              </a:rPr>
              <a:t>Harbage</a:t>
            </a:r>
            <a:r>
              <a:rPr lang="en-US" sz="1100" i="1" dirty="0" smtClean="0">
                <a:solidFill>
                  <a:srgbClr val="000000"/>
                </a:solidFill>
              </a:rPr>
              <a:t>, FCAS, MAAA.</a:t>
            </a:r>
            <a:endParaRPr lang="en-US" sz="1100" i="1" dirty="0">
              <a:solidFill>
                <a:srgbClr val="000000"/>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par>
                          <p:cTn id="13" fill="hold">
                            <p:stCondLst>
                              <p:cond delay="500"/>
                            </p:stCondLst>
                            <p:childTnLst>
                              <p:par>
                                <p:cTn id="14" presetID="23" presetClass="entr" presetSubtype="16" fill="hold" grpId="0" nodeType="afterEffect">
                                  <p:stCondLst>
                                    <p:cond delay="100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P spid="8" grpId="0" animBg="1"/>
    </p:bldLst>
  </p:timing>
</p:sld>
</file>

<file path=ppt/slides/slide16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 name="Rectangle 105"/>
          <p:cNvSpPr>
            <a:spLocks noGrp="1" noChangeArrowheads="1"/>
          </p:cNvSpPr>
          <p:nvPr>
            <p:ph type="dt" sz="half" idx="10"/>
          </p:nvPr>
        </p:nvSpPr>
        <p:spPr>
          <a:ln/>
        </p:spPr>
        <p:txBody>
          <a:bodyPr/>
          <a:lstStyle/>
          <a:p>
            <a:r>
              <a:rPr lang="en-US"/>
              <a:t>12/01/09 - 9pm</a:t>
            </a:r>
          </a:p>
        </p:txBody>
      </p:sp>
      <p:sp>
        <p:nvSpPr>
          <p:cNvPr id="5"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p>
            <a:fld id="{B5DB8D61-2919-410B-A734-32AE1671D437}" type="slidenum">
              <a:rPr lang="en-US"/>
              <a:pPr/>
              <a:t>165</a:t>
            </a:fld>
            <a:endParaRPr lang="en-US"/>
          </a:p>
        </p:txBody>
      </p:sp>
      <p:sp>
        <p:nvSpPr>
          <p:cNvPr id="1922050" name="Rectangle 2"/>
          <p:cNvSpPr>
            <a:spLocks noGrp="1" noChangeArrowheads="1"/>
          </p:cNvSpPr>
          <p:nvPr>
            <p:ph type="title"/>
          </p:nvPr>
        </p:nvSpPr>
        <p:spPr/>
        <p:txBody>
          <a:bodyPr/>
          <a:lstStyle/>
          <a:p>
            <a:r>
              <a:rPr lang="en-US" dirty="0" smtClean="0"/>
              <a:t>Liberty Mutual</a:t>
            </a:r>
          </a:p>
        </p:txBody>
      </p:sp>
      <p:sp>
        <p:nvSpPr>
          <p:cNvPr id="1922051" name="Rectangle 3"/>
          <p:cNvSpPr>
            <a:spLocks noGrp="1" noChangeArrowheads="1"/>
          </p:cNvSpPr>
          <p:nvPr>
            <p:ph type="body" idx="1"/>
          </p:nvPr>
        </p:nvSpPr>
        <p:spPr>
          <a:xfrm>
            <a:off x="457200" y="1143001"/>
            <a:ext cx="8001000" cy="2286000"/>
          </a:xfrm>
        </p:spPr>
        <p:txBody>
          <a:bodyPr/>
          <a:lstStyle/>
          <a:p>
            <a:r>
              <a:rPr lang="en-US" sz="1800" dirty="0" smtClean="0"/>
              <a:t>Inherited Safeco’s ‘</a:t>
            </a:r>
            <a:r>
              <a:rPr lang="en-US" sz="1800" dirty="0" err="1" smtClean="0"/>
              <a:t>Teensurance</a:t>
            </a:r>
            <a:r>
              <a:rPr lang="en-US" sz="1800" dirty="0" smtClean="0"/>
              <a:t>’ program for drivers up to age 25</a:t>
            </a:r>
          </a:p>
          <a:p>
            <a:r>
              <a:rPr lang="en-US" sz="1800" dirty="0" smtClean="0"/>
              <a:t>15% discount</a:t>
            </a:r>
          </a:p>
          <a:p>
            <a:r>
              <a:rPr lang="en-US" sz="1800" dirty="0" smtClean="0"/>
              <a:t>Participants pay $15 a month for a satellite-tracking service</a:t>
            </a:r>
          </a:p>
          <a:p>
            <a:r>
              <a:rPr lang="en-US" sz="1800" dirty="0" smtClean="0"/>
              <a:t>Parents can track vehicle location and disable the car remotely if</a:t>
            </a:r>
          </a:p>
          <a:p>
            <a:pPr lvl="1"/>
            <a:r>
              <a:rPr lang="en-US" sz="1600" dirty="0" smtClean="0"/>
              <a:t>driven outside set boundaries</a:t>
            </a:r>
          </a:p>
          <a:p>
            <a:pPr lvl="1"/>
            <a:r>
              <a:rPr lang="en-US" sz="1600" dirty="0" smtClean="0"/>
              <a:t>exceeds a preset speed limit</a:t>
            </a:r>
          </a:p>
          <a:p>
            <a:pPr lvl="1"/>
            <a:r>
              <a:rPr lang="en-US" sz="1600" dirty="0" smtClean="0"/>
              <a:t>drives past a curfew</a:t>
            </a:r>
          </a:p>
          <a:p>
            <a:r>
              <a:rPr lang="en-US" sz="1800" dirty="0" smtClean="0"/>
              <a:t>Launched ‘</a:t>
            </a:r>
            <a:r>
              <a:rPr lang="en-US" sz="1800" dirty="0" err="1" smtClean="0"/>
              <a:t>OnBoard</a:t>
            </a:r>
            <a:r>
              <a:rPr lang="en-US" sz="1800" dirty="0" smtClean="0"/>
              <a:t> Advisor’ to provide driver coaching</a:t>
            </a:r>
          </a:p>
          <a:p>
            <a:r>
              <a:rPr lang="en-US" sz="1800" dirty="0" smtClean="0"/>
              <a:t>‘Rewind’ introduced which provides forgiveness of violation surcharge with </a:t>
            </a:r>
            <a:r>
              <a:rPr lang="en-US" sz="1800" dirty="0" err="1" smtClean="0"/>
              <a:t>telematics</a:t>
            </a:r>
            <a:r>
              <a:rPr lang="en-US" sz="1800" dirty="0" smtClean="0"/>
              <a:t> monitoring</a:t>
            </a:r>
            <a:endParaRPr lang="en-US" sz="1800" b="1" dirty="0" smtClean="0"/>
          </a:p>
        </p:txBody>
      </p:sp>
      <p:sp>
        <p:nvSpPr>
          <p:cNvPr id="8" name="Rectangle 6"/>
          <p:cNvSpPr>
            <a:spLocks noChangeArrowheads="1"/>
          </p:cNvSpPr>
          <p:nvPr/>
        </p:nvSpPr>
        <p:spPr bwMode="blackWhite">
          <a:xfrm>
            <a:off x="519953" y="5638800"/>
            <a:ext cx="8220075" cy="581025"/>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latin typeface="Arial" pitchFamily="34" charset="0"/>
                <a:cs typeface="Arial" pitchFamily="34" charset="0"/>
              </a:rPr>
              <a:t>Teen programs were extremely popular for early adopters</a:t>
            </a:r>
            <a:endParaRPr lang="en-US" b="1" dirty="0">
              <a:solidFill>
                <a:srgbClr val="FFFFFF"/>
              </a:solidFill>
              <a:latin typeface="Arial" pitchFamily="34" charset="0"/>
              <a:cs typeface="Arial"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6324600" y="3429000"/>
            <a:ext cx="1933575" cy="657225"/>
          </a:xfrm>
          <a:prstGeom prst="rect">
            <a:avLst/>
          </a:prstGeom>
          <a:noFill/>
          <a:ln w="9525">
            <a:noFill/>
            <a:miter lim="800000"/>
            <a:headEnd/>
            <a:tailEnd/>
          </a:ln>
        </p:spPr>
      </p:pic>
      <p:sp>
        <p:nvSpPr>
          <p:cNvPr id="9" name="Rectangle 3"/>
          <p:cNvSpPr>
            <a:spLocks noChangeArrowheads="1"/>
          </p:cNvSpPr>
          <p:nvPr/>
        </p:nvSpPr>
        <p:spPr bwMode="auto">
          <a:xfrm>
            <a:off x="0" y="6414802"/>
            <a:ext cx="7853082" cy="443198"/>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dirty="0">
                <a:solidFill>
                  <a:srgbClr val="000000"/>
                </a:solidFill>
              </a:rPr>
              <a:t>Source:  </a:t>
            </a:r>
            <a:r>
              <a:rPr lang="en-US" sz="1100" dirty="0" smtClean="0">
                <a:solidFill>
                  <a:srgbClr val="000000"/>
                </a:solidFill>
              </a:rPr>
              <a:t>Towers Watson presentation at Casualty Actuarial Society PRM Conference, March 20, 2012: </a:t>
            </a:r>
            <a:r>
              <a:rPr lang="en-US" sz="1100" i="1" dirty="0" smtClean="0">
                <a:solidFill>
                  <a:srgbClr val="000000"/>
                </a:solidFill>
              </a:rPr>
              <a:t>Usage-Based Insurance: Are You Ready?” </a:t>
            </a:r>
            <a:r>
              <a:rPr lang="en-US" sz="1100" dirty="0" smtClean="0">
                <a:solidFill>
                  <a:srgbClr val="000000"/>
                </a:solidFill>
              </a:rPr>
              <a:t>by Robin </a:t>
            </a:r>
            <a:r>
              <a:rPr lang="en-US" sz="1100" dirty="0" err="1" smtClean="0">
                <a:solidFill>
                  <a:srgbClr val="000000"/>
                </a:solidFill>
              </a:rPr>
              <a:t>Harbage</a:t>
            </a:r>
            <a:r>
              <a:rPr lang="en-US" sz="1100" i="1" dirty="0" smtClean="0">
                <a:solidFill>
                  <a:srgbClr val="000000"/>
                </a:solidFill>
              </a:rPr>
              <a:t>, FCAS, MAAA.</a:t>
            </a:r>
            <a:endParaRPr lang="en-US" sz="1100" i="1" dirty="0">
              <a:solidFill>
                <a:srgbClr val="000000"/>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22051">
                                            <p:txEl>
                                              <p:pRg st="4" end="4"/>
                                            </p:txEl>
                                          </p:spTgt>
                                        </p:tgtEl>
                                        <p:attrNameLst>
                                          <p:attrName>style.visibility</p:attrName>
                                        </p:attrNameLst>
                                      </p:cBhvr>
                                      <p:to>
                                        <p:strVal val="visible"/>
                                      </p:to>
                                    </p:set>
                                    <p:animEffect transition="in" filter="wipe(left)">
                                      <p:cBhvr>
                                        <p:cTn id="25" dur="500"/>
                                        <p:tgtEl>
                                          <p:spTgt spid="1922051">
                                            <p:txEl>
                                              <p:pRg st="4" end="4"/>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922051">
                                            <p:txEl>
                                              <p:pRg st="5" end="5"/>
                                            </p:txEl>
                                          </p:spTgt>
                                        </p:tgtEl>
                                        <p:attrNameLst>
                                          <p:attrName>style.visibility</p:attrName>
                                        </p:attrNameLst>
                                      </p:cBhvr>
                                      <p:to>
                                        <p:strVal val="visible"/>
                                      </p:to>
                                    </p:set>
                                    <p:animEffect transition="in" filter="wipe(left)">
                                      <p:cBhvr>
                                        <p:cTn id="28" dur="500"/>
                                        <p:tgtEl>
                                          <p:spTgt spid="1922051">
                                            <p:txEl>
                                              <p:pRg st="5" end="5"/>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animEffect transition="in" filter="wipe(left)">
                                      <p:cBhvr>
                                        <p:cTn id="31" dur="500"/>
                                        <p:tgtEl>
                                          <p:spTgt spid="1922051">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922051">
                                            <p:txEl>
                                              <p:pRg st="7" end="7"/>
                                            </p:txEl>
                                          </p:spTgt>
                                        </p:tgtEl>
                                        <p:attrNameLst>
                                          <p:attrName>style.visibility</p:attrName>
                                        </p:attrNameLst>
                                      </p:cBhvr>
                                      <p:to>
                                        <p:strVal val="visible"/>
                                      </p:to>
                                    </p:set>
                                    <p:animEffect transition="in" filter="wipe(left)">
                                      <p:cBhvr>
                                        <p:cTn id="36" dur="500"/>
                                        <p:tgtEl>
                                          <p:spTgt spid="1922051">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922051">
                                            <p:txEl>
                                              <p:pRg st="8" end="8"/>
                                            </p:txEl>
                                          </p:spTgt>
                                        </p:tgtEl>
                                        <p:attrNameLst>
                                          <p:attrName>style.visibility</p:attrName>
                                        </p:attrNameLst>
                                      </p:cBhvr>
                                      <p:to>
                                        <p:strVal val="visible"/>
                                      </p:to>
                                    </p:set>
                                    <p:animEffect transition="in" filter="wipe(left)">
                                      <p:cBhvr>
                                        <p:cTn id="41" dur="500"/>
                                        <p:tgtEl>
                                          <p:spTgt spid="1922051">
                                            <p:txEl>
                                              <p:pRg st="8" end="8"/>
                                            </p:txEl>
                                          </p:spTgt>
                                        </p:tgtEl>
                                      </p:cBhvr>
                                    </p:animEffect>
                                  </p:childTnLst>
                                </p:cTn>
                              </p:par>
                            </p:childTnLst>
                          </p:cTn>
                        </p:par>
                        <p:par>
                          <p:cTn id="42" fill="hold">
                            <p:stCondLst>
                              <p:cond delay="500"/>
                            </p:stCondLst>
                            <p:childTnLst>
                              <p:par>
                                <p:cTn id="43" presetID="23" presetClass="entr" presetSubtype="16" fill="hold" grpId="0" nodeType="afterEffect">
                                  <p:stCondLst>
                                    <p:cond delay="1000"/>
                                  </p:stCondLst>
                                  <p:childTnLst>
                                    <p:set>
                                      <p:cBhvr>
                                        <p:cTn id="44" dur="1" fill="hold">
                                          <p:stCondLst>
                                            <p:cond delay="0"/>
                                          </p:stCondLst>
                                        </p:cTn>
                                        <p:tgtEl>
                                          <p:spTgt spid="8"/>
                                        </p:tgtEl>
                                        <p:attrNameLst>
                                          <p:attrName>style.visibility</p:attrName>
                                        </p:attrNameLst>
                                      </p:cBhvr>
                                      <p:to>
                                        <p:strVal val="visible"/>
                                      </p:to>
                                    </p:set>
                                    <p:anim calcmode="lin" valueType="num">
                                      <p:cBhvr>
                                        <p:cTn id="45" dur="500" fill="hold"/>
                                        <p:tgtEl>
                                          <p:spTgt spid="8"/>
                                        </p:tgtEl>
                                        <p:attrNameLst>
                                          <p:attrName>ppt_w</p:attrName>
                                        </p:attrNameLst>
                                      </p:cBhvr>
                                      <p:tavLst>
                                        <p:tav tm="0">
                                          <p:val>
                                            <p:fltVal val="0"/>
                                          </p:val>
                                        </p:tav>
                                        <p:tav tm="100000">
                                          <p:val>
                                            <p:strVal val="#ppt_w"/>
                                          </p:val>
                                        </p:tav>
                                      </p:tavLst>
                                    </p:anim>
                                    <p:anim calcmode="lin" valueType="num">
                                      <p:cBhvr>
                                        <p:cTn id="46"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P spid="8" grpId="0" animBg="1"/>
    </p:bldLst>
  </p:timing>
</p:sld>
</file>

<file path=ppt/slides/slide16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 name="Rectangle 105"/>
          <p:cNvSpPr>
            <a:spLocks noGrp="1" noChangeArrowheads="1"/>
          </p:cNvSpPr>
          <p:nvPr>
            <p:ph type="dt" sz="half" idx="10"/>
          </p:nvPr>
        </p:nvSpPr>
        <p:spPr>
          <a:ln/>
        </p:spPr>
        <p:txBody>
          <a:bodyPr/>
          <a:lstStyle/>
          <a:p>
            <a:r>
              <a:rPr lang="en-US">
                <a:solidFill>
                  <a:srgbClr val="FFFFFF"/>
                </a:solidFill>
              </a:rPr>
              <a:t>12/01/09 - 9pm</a:t>
            </a:r>
          </a:p>
        </p:txBody>
      </p:sp>
      <p:sp>
        <p:nvSpPr>
          <p:cNvPr id="5" name="Rectangle 106"/>
          <p:cNvSpPr>
            <a:spLocks noGrp="1" noChangeArrowheads="1"/>
          </p:cNvSpPr>
          <p:nvPr>
            <p:ph type="ftr" sz="quarter" idx="11"/>
          </p:nvPr>
        </p:nvSpPr>
        <p:spPr>
          <a:ln/>
        </p:spPr>
        <p:txBody>
          <a:bodyPr/>
          <a:lstStyle/>
          <a:p>
            <a:r>
              <a:rPr lang="en-US">
                <a:solidFill>
                  <a:srgbClr val="FFFFFF"/>
                </a:solidFill>
              </a:rPr>
              <a:t>eSlide – P6466 – The Financial Crisis and the Future of the P/C</a:t>
            </a:r>
          </a:p>
        </p:txBody>
      </p:sp>
      <p:sp>
        <p:nvSpPr>
          <p:cNvPr id="6" name="Rectangle 110"/>
          <p:cNvSpPr>
            <a:spLocks noGrp="1" noChangeArrowheads="1"/>
          </p:cNvSpPr>
          <p:nvPr>
            <p:ph type="sldNum" sz="quarter" idx="12"/>
          </p:nvPr>
        </p:nvSpPr>
        <p:spPr>
          <a:ln/>
        </p:spPr>
        <p:txBody>
          <a:bodyPr/>
          <a:lstStyle/>
          <a:p>
            <a:fld id="{B5DB8D61-2919-410B-A734-32AE1671D437}" type="slidenum">
              <a:rPr lang="en-US">
                <a:solidFill>
                  <a:srgbClr val="000000"/>
                </a:solidFill>
              </a:rPr>
              <a:pPr/>
              <a:t>166</a:t>
            </a:fld>
            <a:endParaRPr lang="en-US">
              <a:solidFill>
                <a:srgbClr val="000000"/>
              </a:solidFill>
            </a:endParaRPr>
          </a:p>
        </p:txBody>
      </p:sp>
      <p:sp>
        <p:nvSpPr>
          <p:cNvPr id="1922050" name="Rectangle 2"/>
          <p:cNvSpPr>
            <a:spLocks noGrp="1" noChangeArrowheads="1"/>
          </p:cNvSpPr>
          <p:nvPr>
            <p:ph type="title"/>
          </p:nvPr>
        </p:nvSpPr>
        <p:spPr/>
        <p:txBody>
          <a:bodyPr/>
          <a:lstStyle/>
          <a:p>
            <a:r>
              <a:rPr lang="en-US" dirty="0" smtClean="0"/>
              <a:t>Example Consumer Proposition – U.S.</a:t>
            </a:r>
          </a:p>
        </p:txBody>
      </p:sp>
      <p:pic>
        <p:nvPicPr>
          <p:cNvPr id="2050" name="Picture 2"/>
          <p:cNvPicPr>
            <a:picLocks noChangeAspect="1" noChangeArrowheads="1"/>
          </p:cNvPicPr>
          <p:nvPr/>
        </p:nvPicPr>
        <p:blipFill>
          <a:blip r:embed="rId3" cstate="print"/>
          <a:srcRect/>
          <a:stretch>
            <a:fillRect/>
          </a:stretch>
        </p:blipFill>
        <p:spPr bwMode="auto">
          <a:xfrm>
            <a:off x="457200" y="1447800"/>
            <a:ext cx="7558656" cy="4648200"/>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6934200" y="1295400"/>
            <a:ext cx="1676400" cy="447675"/>
          </a:xfrm>
          <a:prstGeom prst="rect">
            <a:avLst/>
          </a:prstGeom>
          <a:noFill/>
          <a:ln w="9525">
            <a:noFill/>
            <a:miter lim="800000"/>
            <a:headEnd/>
            <a:tailEnd/>
          </a:ln>
        </p:spPr>
      </p:pic>
      <p:sp>
        <p:nvSpPr>
          <p:cNvPr id="9" name="Rectangle 3"/>
          <p:cNvSpPr>
            <a:spLocks noChangeArrowheads="1"/>
          </p:cNvSpPr>
          <p:nvPr/>
        </p:nvSpPr>
        <p:spPr bwMode="auto">
          <a:xfrm>
            <a:off x="0" y="6414802"/>
            <a:ext cx="7853082" cy="443198"/>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dirty="0">
                <a:solidFill>
                  <a:srgbClr val="000000"/>
                </a:solidFill>
              </a:rPr>
              <a:t>Source:  </a:t>
            </a:r>
            <a:r>
              <a:rPr lang="en-US" sz="1100" dirty="0" smtClean="0">
                <a:solidFill>
                  <a:srgbClr val="000000"/>
                </a:solidFill>
              </a:rPr>
              <a:t>Towers Watson presentation at Casualty Actuarial Society PRM Conference, March 20, 2012: </a:t>
            </a:r>
            <a:r>
              <a:rPr lang="en-US" sz="1100" i="1" dirty="0" smtClean="0">
                <a:solidFill>
                  <a:srgbClr val="000000"/>
                </a:solidFill>
              </a:rPr>
              <a:t>Usage-Based Insurance: Are You Ready?” </a:t>
            </a:r>
            <a:r>
              <a:rPr lang="en-US" sz="1100" dirty="0" smtClean="0">
                <a:solidFill>
                  <a:srgbClr val="000000"/>
                </a:solidFill>
              </a:rPr>
              <a:t>by Robin </a:t>
            </a:r>
            <a:r>
              <a:rPr lang="en-US" sz="1100" dirty="0" err="1" smtClean="0">
                <a:solidFill>
                  <a:srgbClr val="000000"/>
                </a:solidFill>
              </a:rPr>
              <a:t>Harbage</a:t>
            </a:r>
            <a:r>
              <a:rPr lang="en-US" sz="1100" i="1" dirty="0" smtClean="0">
                <a:solidFill>
                  <a:srgbClr val="000000"/>
                </a:solidFill>
              </a:rPr>
              <a:t>, FCAS, MAAA.</a:t>
            </a:r>
            <a:endParaRPr lang="en-US" sz="1100" i="1" dirty="0">
              <a:solidFill>
                <a:srgbClr val="000000"/>
              </a:solidFill>
            </a:endParaRPr>
          </a:p>
        </p:txBody>
      </p:sp>
    </p:spTree>
  </p:cSld>
  <p:clrMapOvr>
    <a:masterClrMapping/>
  </p:clrMapOvr>
  <p:transition>
    <p:wipe dir="r"/>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 name="Rectangle 105"/>
          <p:cNvSpPr>
            <a:spLocks noGrp="1" noChangeArrowheads="1"/>
          </p:cNvSpPr>
          <p:nvPr>
            <p:ph type="dt" sz="half" idx="10"/>
          </p:nvPr>
        </p:nvSpPr>
        <p:spPr>
          <a:ln/>
        </p:spPr>
        <p:txBody>
          <a:bodyPr/>
          <a:lstStyle/>
          <a:p>
            <a:r>
              <a:rPr lang="en-US"/>
              <a:t>12/01/09 - 9pm</a:t>
            </a:r>
          </a:p>
        </p:txBody>
      </p:sp>
      <p:sp>
        <p:nvSpPr>
          <p:cNvPr id="5"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p>
            <a:fld id="{B5DB8D61-2919-410B-A734-32AE1671D437}" type="slidenum">
              <a:rPr lang="en-US"/>
              <a:pPr/>
              <a:t>167</a:t>
            </a:fld>
            <a:endParaRPr lang="en-US"/>
          </a:p>
        </p:txBody>
      </p:sp>
      <p:sp>
        <p:nvSpPr>
          <p:cNvPr id="1922050" name="Rectangle 2"/>
          <p:cNvSpPr>
            <a:spLocks noGrp="1" noChangeArrowheads="1"/>
          </p:cNvSpPr>
          <p:nvPr>
            <p:ph type="title"/>
          </p:nvPr>
        </p:nvSpPr>
        <p:spPr/>
        <p:txBody>
          <a:bodyPr/>
          <a:lstStyle/>
          <a:p>
            <a:r>
              <a:rPr lang="en-US" dirty="0" smtClean="0"/>
              <a:t>Progressive’s Snapshot </a:t>
            </a:r>
            <a:r>
              <a:rPr lang="en-US" sz="1000" dirty="0" smtClean="0"/>
              <a:t>SM</a:t>
            </a:r>
          </a:p>
        </p:txBody>
      </p:sp>
      <p:sp>
        <p:nvSpPr>
          <p:cNvPr id="1922051" name="Rectangle 3"/>
          <p:cNvSpPr>
            <a:spLocks noGrp="1" noChangeArrowheads="1"/>
          </p:cNvSpPr>
          <p:nvPr>
            <p:ph type="body" idx="1"/>
          </p:nvPr>
        </p:nvSpPr>
        <p:spPr>
          <a:xfrm>
            <a:off x="457200" y="1143001"/>
            <a:ext cx="8001000" cy="2286000"/>
          </a:xfrm>
        </p:spPr>
        <p:txBody>
          <a:bodyPr/>
          <a:lstStyle/>
          <a:p>
            <a:r>
              <a:rPr lang="en-US" sz="1800" dirty="0" smtClean="0"/>
              <a:t>Optional program with customer selecting which vehicles to enroll</a:t>
            </a:r>
          </a:p>
          <a:p>
            <a:r>
              <a:rPr lang="en-US" sz="1800" dirty="0" smtClean="0"/>
              <a:t>Wireless device plugged into OBD II port records time, speed and harsh braking</a:t>
            </a:r>
          </a:p>
          <a:p>
            <a:r>
              <a:rPr lang="en-US" sz="1800" dirty="0" smtClean="0"/>
              <a:t>Discount calculated based on first 30 days, then applied for remainder of term</a:t>
            </a:r>
          </a:p>
          <a:p>
            <a:r>
              <a:rPr lang="en-US" sz="1800" dirty="0" smtClean="0"/>
              <a:t>Device removed after first term and discount is fixed until significant endorsement</a:t>
            </a:r>
          </a:p>
          <a:p>
            <a:r>
              <a:rPr lang="en-US" sz="1800" dirty="0" smtClean="0"/>
              <a:t>Maximum discount of 30% and no surcharge in most states</a:t>
            </a:r>
          </a:p>
          <a:p>
            <a:r>
              <a:rPr lang="en-US" sz="1800" dirty="0" smtClean="0"/>
              <a:t>Approved in 39 states and Washington D.C.</a:t>
            </a:r>
            <a:endParaRPr lang="en-US" sz="1800" b="1" dirty="0" smtClean="0"/>
          </a:p>
        </p:txBody>
      </p:sp>
      <p:sp>
        <p:nvSpPr>
          <p:cNvPr id="8" name="Rectangle 6"/>
          <p:cNvSpPr>
            <a:spLocks noChangeArrowheads="1"/>
          </p:cNvSpPr>
          <p:nvPr/>
        </p:nvSpPr>
        <p:spPr bwMode="blackWhite">
          <a:xfrm>
            <a:off x="573741" y="5679141"/>
            <a:ext cx="8220075" cy="581025"/>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latin typeface="Arial" pitchFamily="34" charset="0"/>
                <a:cs typeface="Arial" pitchFamily="34" charset="0"/>
              </a:rPr>
              <a:t>40k to 50k new vehicles per month, quickly building market share</a:t>
            </a:r>
            <a:endParaRPr lang="en-US" b="1" dirty="0">
              <a:solidFill>
                <a:srgbClr val="FFFFFF"/>
              </a:solidFill>
              <a:latin typeface="Arial" pitchFamily="34" charset="0"/>
              <a:cs typeface="Arial" pitchFamily="34" charset="0"/>
            </a:endParaRPr>
          </a:p>
        </p:txBody>
      </p:sp>
      <p:pic>
        <p:nvPicPr>
          <p:cNvPr id="3074" name="Picture 2"/>
          <p:cNvPicPr>
            <a:picLocks noChangeAspect="1" noChangeArrowheads="1"/>
          </p:cNvPicPr>
          <p:nvPr/>
        </p:nvPicPr>
        <p:blipFill>
          <a:blip r:embed="rId3" cstate="print"/>
          <a:srcRect/>
          <a:stretch>
            <a:fillRect/>
          </a:stretch>
        </p:blipFill>
        <p:spPr bwMode="auto">
          <a:xfrm>
            <a:off x="7010400" y="4495800"/>
            <a:ext cx="1619250" cy="1200150"/>
          </a:xfrm>
          <a:prstGeom prst="rect">
            <a:avLst/>
          </a:prstGeom>
          <a:noFill/>
          <a:ln w="9525">
            <a:noFill/>
            <a:miter lim="800000"/>
            <a:headEnd/>
            <a:tailEnd/>
          </a:ln>
        </p:spPr>
      </p:pic>
      <p:sp>
        <p:nvSpPr>
          <p:cNvPr id="10" name="Rectangle 3"/>
          <p:cNvSpPr>
            <a:spLocks noChangeArrowheads="1"/>
          </p:cNvSpPr>
          <p:nvPr/>
        </p:nvSpPr>
        <p:spPr bwMode="auto">
          <a:xfrm>
            <a:off x="0" y="6414802"/>
            <a:ext cx="7853082" cy="443198"/>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dirty="0">
                <a:solidFill>
                  <a:srgbClr val="000000"/>
                </a:solidFill>
              </a:rPr>
              <a:t>Source:  </a:t>
            </a:r>
            <a:r>
              <a:rPr lang="en-US" sz="1100" dirty="0" smtClean="0">
                <a:solidFill>
                  <a:srgbClr val="000000"/>
                </a:solidFill>
              </a:rPr>
              <a:t>Towers Watson presentation at Casualty Actuarial Society PRM Conference, March 20, 2012: </a:t>
            </a:r>
            <a:r>
              <a:rPr lang="en-US" sz="1100" i="1" dirty="0" smtClean="0">
                <a:solidFill>
                  <a:srgbClr val="000000"/>
                </a:solidFill>
              </a:rPr>
              <a:t>Usage-Based Insurance: Are You Ready?” </a:t>
            </a:r>
            <a:r>
              <a:rPr lang="en-US" sz="1100" dirty="0" smtClean="0">
                <a:solidFill>
                  <a:srgbClr val="000000"/>
                </a:solidFill>
              </a:rPr>
              <a:t>by Robin </a:t>
            </a:r>
            <a:r>
              <a:rPr lang="en-US" sz="1100" dirty="0" err="1" smtClean="0">
                <a:solidFill>
                  <a:srgbClr val="000000"/>
                </a:solidFill>
              </a:rPr>
              <a:t>Harbage</a:t>
            </a:r>
            <a:r>
              <a:rPr lang="en-US" sz="1100" i="1" dirty="0" smtClean="0">
                <a:solidFill>
                  <a:srgbClr val="000000"/>
                </a:solidFill>
              </a:rPr>
              <a:t>, FCAS, MAAA.</a:t>
            </a:r>
            <a:endParaRPr lang="en-US" sz="1100" i="1" dirty="0">
              <a:solidFill>
                <a:srgbClr val="000000"/>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4" end="4"/>
                                            </p:txEl>
                                          </p:spTgt>
                                        </p:tgtEl>
                                        <p:attrNameLst>
                                          <p:attrName>style.visibility</p:attrName>
                                        </p:attrNameLst>
                                      </p:cBhvr>
                                      <p:to>
                                        <p:strVal val="visible"/>
                                      </p:to>
                                    </p:set>
                                    <p:animEffect transition="in" filter="wipe(left)">
                                      <p:cBhvr>
                                        <p:cTn id="27" dur="500"/>
                                        <p:tgtEl>
                                          <p:spTgt spid="19220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5" end="5"/>
                                            </p:txEl>
                                          </p:spTgt>
                                        </p:tgtEl>
                                        <p:attrNameLst>
                                          <p:attrName>style.visibility</p:attrName>
                                        </p:attrNameLst>
                                      </p:cBhvr>
                                      <p:to>
                                        <p:strVal val="visible"/>
                                      </p:to>
                                    </p:set>
                                    <p:animEffect transition="in" filter="wipe(left)">
                                      <p:cBhvr>
                                        <p:cTn id="32" dur="500"/>
                                        <p:tgtEl>
                                          <p:spTgt spid="1922051">
                                            <p:txEl>
                                              <p:pRg st="5" end="5"/>
                                            </p:txEl>
                                          </p:spTgt>
                                        </p:tgtEl>
                                      </p:cBhvr>
                                    </p:animEffect>
                                  </p:childTnLst>
                                </p:cTn>
                              </p:par>
                            </p:childTnLst>
                          </p:cTn>
                        </p:par>
                        <p:par>
                          <p:cTn id="33" fill="hold">
                            <p:stCondLst>
                              <p:cond delay="500"/>
                            </p:stCondLst>
                            <p:childTnLst>
                              <p:par>
                                <p:cTn id="34" presetID="23" presetClass="entr" presetSubtype="16" fill="hold" grpId="0" nodeType="afterEffect">
                                  <p:stCondLst>
                                    <p:cond delay="100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P spid="8" grpId="0" animBg="1"/>
    </p:bldLst>
  </p:timing>
</p:sld>
</file>

<file path=ppt/slides/slide16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 name="Rectangle 105"/>
          <p:cNvSpPr>
            <a:spLocks noGrp="1" noChangeArrowheads="1"/>
          </p:cNvSpPr>
          <p:nvPr>
            <p:ph type="dt" sz="half" idx="10"/>
          </p:nvPr>
        </p:nvSpPr>
        <p:spPr>
          <a:ln/>
        </p:spPr>
        <p:txBody>
          <a:bodyPr/>
          <a:lstStyle/>
          <a:p>
            <a:r>
              <a:rPr lang="en-US"/>
              <a:t>12/01/09 - 9pm</a:t>
            </a:r>
          </a:p>
        </p:txBody>
      </p:sp>
      <p:sp>
        <p:nvSpPr>
          <p:cNvPr id="5"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p>
            <a:fld id="{B5DB8D61-2919-410B-A734-32AE1671D437}" type="slidenum">
              <a:rPr lang="en-US"/>
              <a:pPr/>
              <a:t>168</a:t>
            </a:fld>
            <a:endParaRPr lang="en-US"/>
          </a:p>
        </p:txBody>
      </p:sp>
      <p:sp>
        <p:nvSpPr>
          <p:cNvPr id="1922050" name="Rectangle 2"/>
          <p:cNvSpPr>
            <a:spLocks noGrp="1" noChangeArrowheads="1"/>
          </p:cNvSpPr>
          <p:nvPr>
            <p:ph type="title"/>
          </p:nvPr>
        </p:nvSpPr>
        <p:spPr/>
        <p:txBody>
          <a:bodyPr/>
          <a:lstStyle/>
          <a:p>
            <a:r>
              <a:rPr lang="en-US" dirty="0" smtClean="0"/>
              <a:t>Allstate Drive Wise </a:t>
            </a:r>
            <a:r>
              <a:rPr lang="en-US" sz="1000" dirty="0" smtClean="0"/>
              <a:t>SM</a:t>
            </a:r>
          </a:p>
        </p:txBody>
      </p:sp>
      <p:sp>
        <p:nvSpPr>
          <p:cNvPr id="1922051" name="Rectangle 3"/>
          <p:cNvSpPr>
            <a:spLocks noGrp="1" noChangeArrowheads="1"/>
          </p:cNvSpPr>
          <p:nvPr>
            <p:ph type="body" idx="1"/>
          </p:nvPr>
        </p:nvSpPr>
        <p:spPr>
          <a:xfrm>
            <a:off x="457200" y="1143000"/>
            <a:ext cx="8001000" cy="2590799"/>
          </a:xfrm>
        </p:spPr>
        <p:txBody>
          <a:bodyPr/>
          <a:lstStyle/>
          <a:p>
            <a:r>
              <a:rPr lang="en-US" sz="1800" b="1" dirty="0" smtClean="0"/>
              <a:t>Drive Wise </a:t>
            </a:r>
            <a:r>
              <a:rPr lang="en-US" sz="1800" dirty="0" smtClean="0"/>
              <a:t>launched in Illinois in January 2011 and followed with Ohio and Arizona</a:t>
            </a:r>
          </a:p>
          <a:p>
            <a:r>
              <a:rPr lang="en-US" sz="1800" dirty="0" smtClean="0"/>
              <a:t>10% initial discount</a:t>
            </a:r>
          </a:p>
          <a:p>
            <a:pPr lvl="1"/>
            <a:r>
              <a:rPr lang="en-US" sz="1600" dirty="0" smtClean="0"/>
              <a:t>Up to 36% at renewal</a:t>
            </a:r>
          </a:p>
          <a:p>
            <a:pPr lvl="1"/>
            <a:r>
              <a:rPr lang="en-US" sz="1600" dirty="0" smtClean="0"/>
              <a:t>No surcharges</a:t>
            </a:r>
          </a:p>
          <a:p>
            <a:r>
              <a:rPr lang="en-US" sz="1800" dirty="0" smtClean="0"/>
              <a:t>$10 technology fee semi-annually</a:t>
            </a:r>
          </a:p>
          <a:p>
            <a:r>
              <a:rPr lang="en-US" sz="1800" dirty="0" smtClean="0"/>
              <a:t>Driver score based on driving behaviors</a:t>
            </a:r>
          </a:p>
          <a:p>
            <a:pPr lvl="1"/>
            <a:r>
              <a:rPr lang="en-US" sz="1600" dirty="0" smtClean="0"/>
              <a:t>Mileage</a:t>
            </a:r>
          </a:p>
          <a:p>
            <a:pPr lvl="1"/>
            <a:r>
              <a:rPr lang="en-US" sz="1600" dirty="0" smtClean="0"/>
              <a:t>Hard brakes</a:t>
            </a:r>
          </a:p>
          <a:p>
            <a:pPr lvl="1"/>
            <a:r>
              <a:rPr lang="en-US" sz="1600" dirty="0" smtClean="0"/>
              <a:t>Speeding (80+ mph)</a:t>
            </a:r>
          </a:p>
          <a:p>
            <a:pPr lvl="1"/>
            <a:r>
              <a:rPr lang="en-US" sz="1600" dirty="0" smtClean="0"/>
              <a:t>Time of day</a:t>
            </a:r>
            <a:endParaRPr lang="en-US" sz="1600" b="1" dirty="0" smtClean="0"/>
          </a:p>
        </p:txBody>
      </p:sp>
      <p:pic>
        <p:nvPicPr>
          <p:cNvPr id="4098" name="Picture 2"/>
          <p:cNvPicPr>
            <a:picLocks noChangeAspect="1" noChangeArrowheads="1"/>
          </p:cNvPicPr>
          <p:nvPr/>
        </p:nvPicPr>
        <p:blipFill>
          <a:blip r:embed="rId3" cstate="print"/>
          <a:srcRect/>
          <a:stretch>
            <a:fillRect/>
          </a:stretch>
        </p:blipFill>
        <p:spPr bwMode="auto">
          <a:xfrm>
            <a:off x="5867400" y="2743200"/>
            <a:ext cx="2381250" cy="2266950"/>
          </a:xfrm>
          <a:prstGeom prst="rect">
            <a:avLst/>
          </a:prstGeom>
          <a:noFill/>
          <a:ln w="9525">
            <a:noFill/>
            <a:miter lim="800000"/>
            <a:headEnd/>
            <a:tailEnd/>
          </a:ln>
        </p:spPr>
      </p:pic>
      <p:sp>
        <p:nvSpPr>
          <p:cNvPr id="9" name="Rectangle 3"/>
          <p:cNvSpPr>
            <a:spLocks noChangeArrowheads="1"/>
          </p:cNvSpPr>
          <p:nvPr/>
        </p:nvSpPr>
        <p:spPr bwMode="auto">
          <a:xfrm>
            <a:off x="0" y="6414802"/>
            <a:ext cx="7853082" cy="443198"/>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dirty="0">
                <a:solidFill>
                  <a:srgbClr val="000000"/>
                </a:solidFill>
              </a:rPr>
              <a:t>Source:  </a:t>
            </a:r>
            <a:r>
              <a:rPr lang="en-US" sz="1100" dirty="0" smtClean="0">
                <a:solidFill>
                  <a:srgbClr val="000000"/>
                </a:solidFill>
              </a:rPr>
              <a:t>Towers Watson presentation at Casualty Actuarial Society PRM Conference, March 20, 2012: </a:t>
            </a:r>
            <a:r>
              <a:rPr lang="en-US" sz="1100" i="1" dirty="0" smtClean="0">
                <a:solidFill>
                  <a:srgbClr val="000000"/>
                </a:solidFill>
              </a:rPr>
              <a:t>Usage-Based Insurance: Are You Ready?” </a:t>
            </a:r>
            <a:r>
              <a:rPr lang="en-US" sz="1100" dirty="0" smtClean="0">
                <a:solidFill>
                  <a:srgbClr val="000000"/>
                </a:solidFill>
              </a:rPr>
              <a:t>by Robin </a:t>
            </a:r>
            <a:r>
              <a:rPr lang="en-US" sz="1100" dirty="0" err="1" smtClean="0">
                <a:solidFill>
                  <a:srgbClr val="000000"/>
                </a:solidFill>
              </a:rPr>
              <a:t>Harbage</a:t>
            </a:r>
            <a:r>
              <a:rPr lang="en-US" sz="1100" i="1" dirty="0" smtClean="0">
                <a:solidFill>
                  <a:srgbClr val="000000"/>
                </a:solidFill>
              </a:rPr>
              <a:t>, FCAS, MAAA.</a:t>
            </a:r>
            <a:endParaRPr lang="en-US" sz="1100" i="1" dirty="0">
              <a:solidFill>
                <a:srgbClr val="000000"/>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animEffect transition="in" filter="wipe(left)">
                                      <p:cBhvr>
                                        <p:cTn id="23" dur="500"/>
                                        <p:tgtEl>
                                          <p:spTgt spid="1922051">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922051">
                                            <p:txEl>
                                              <p:pRg st="5" end="5"/>
                                            </p:txEl>
                                          </p:spTgt>
                                        </p:tgtEl>
                                        <p:attrNameLst>
                                          <p:attrName>style.visibility</p:attrName>
                                        </p:attrNameLst>
                                      </p:cBhvr>
                                      <p:to>
                                        <p:strVal val="visible"/>
                                      </p:to>
                                    </p:set>
                                    <p:animEffect transition="in" filter="wipe(left)">
                                      <p:cBhvr>
                                        <p:cTn id="28" dur="500"/>
                                        <p:tgtEl>
                                          <p:spTgt spid="1922051">
                                            <p:txEl>
                                              <p:pRg st="5" end="5"/>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animEffect transition="in" filter="wipe(left)">
                                      <p:cBhvr>
                                        <p:cTn id="31" dur="500"/>
                                        <p:tgtEl>
                                          <p:spTgt spid="1922051">
                                            <p:txEl>
                                              <p:pRg st="6" end="6"/>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22051">
                                            <p:txEl>
                                              <p:pRg st="7" end="7"/>
                                            </p:txEl>
                                          </p:spTgt>
                                        </p:tgtEl>
                                        <p:attrNameLst>
                                          <p:attrName>style.visibility</p:attrName>
                                        </p:attrNameLst>
                                      </p:cBhvr>
                                      <p:to>
                                        <p:strVal val="visible"/>
                                      </p:to>
                                    </p:set>
                                    <p:animEffect transition="in" filter="wipe(left)">
                                      <p:cBhvr>
                                        <p:cTn id="34" dur="500"/>
                                        <p:tgtEl>
                                          <p:spTgt spid="1922051">
                                            <p:txEl>
                                              <p:pRg st="7" end="7"/>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922051">
                                            <p:txEl>
                                              <p:pRg st="8" end="8"/>
                                            </p:txEl>
                                          </p:spTgt>
                                        </p:tgtEl>
                                        <p:attrNameLst>
                                          <p:attrName>style.visibility</p:attrName>
                                        </p:attrNameLst>
                                      </p:cBhvr>
                                      <p:to>
                                        <p:strVal val="visible"/>
                                      </p:to>
                                    </p:set>
                                    <p:animEffect transition="in" filter="wipe(left)">
                                      <p:cBhvr>
                                        <p:cTn id="37" dur="500"/>
                                        <p:tgtEl>
                                          <p:spTgt spid="1922051">
                                            <p:txEl>
                                              <p:pRg st="8" end="8"/>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922051">
                                            <p:txEl>
                                              <p:pRg st="9" end="9"/>
                                            </p:txEl>
                                          </p:spTgt>
                                        </p:tgtEl>
                                        <p:attrNameLst>
                                          <p:attrName>style.visibility</p:attrName>
                                        </p:attrNameLst>
                                      </p:cBhvr>
                                      <p:to>
                                        <p:strVal val="visible"/>
                                      </p:to>
                                    </p:set>
                                    <p:animEffect transition="in" filter="wipe(left)">
                                      <p:cBhvr>
                                        <p:cTn id="40" dur="500"/>
                                        <p:tgtEl>
                                          <p:spTgt spid="192205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6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 name="Rectangle 105"/>
          <p:cNvSpPr>
            <a:spLocks noGrp="1" noChangeArrowheads="1"/>
          </p:cNvSpPr>
          <p:nvPr>
            <p:ph type="dt" sz="half" idx="10"/>
          </p:nvPr>
        </p:nvSpPr>
        <p:spPr>
          <a:ln/>
        </p:spPr>
        <p:txBody>
          <a:bodyPr/>
          <a:lstStyle/>
          <a:p>
            <a:r>
              <a:rPr lang="en-US"/>
              <a:t>12/01/09 - 9pm</a:t>
            </a:r>
          </a:p>
        </p:txBody>
      </p:sp>
      <p:sp>
        <p:nvSpPr>
          <p:cNvPr id="5"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p>
            <a:fld id="{B5DB8D61-2919-410B-A734-32AE1671D437}" type="slidenum">
              <a:rPr lang="en-US"/>
              <a:pPr/>
              <a:t>169</a:t>
            </a:fld>
            <a:endParaRPr lang="en-US"/>
          </a:p>
        </p:txBody>
      </p:sp>
      <p:sp>
        <p:nvSpPr>
          <p:cNvPr id="1922050" name="Rectangle 2"/>
          <p:cNvSpPr>
            <a:spLocks noGrp="1" noChangeArrowheads="1"/>
          </p:cNvSpPr>
          <p:nvPr>
            <p:ph type="title"/>
          </p:nvPr>
        </p:nvSpPr>
        <p:spPr/>
        <p:txBody>
          <a:bodyPr/>
          <a:lstStyle/>
          <a:p>
            <a:r>
              <a:rPr lang="en-US" dirty="0" smtClean="0"/>
              <a:t>State Farm In-Drive ®</a:t>
            </a:r>
            <a:endParaRPr lang="en-US" sz="1000" dirty="0" smtClean="0"/>
          </a:p>
        </p:txBody>
      </p:sp>
      <p:sp>
        <p:nvSpPr>
          <p:cNvPr id="1922051" name="Rectangle 3"/>
          <p:cNvSpPr>
            <a:spLocks noGrp="1" noChangeArrowheads="1"/>
          </p:cNvSpPr>
          <p:nvPr>
            <p:ph type="body" idx="1"/>
          </p:nvPr>
        </p:nvSpPr>
        <p:spPr>
          <a:xfrm>
            <a:off x="457200" y="1143001"/>
            <a:ext cx="8001000" cy="2286000"/>
          </a:xfrm>
        </p:spPr>
        <p:txBody>
          <a:bodyPr/>
          <a:lstStyle/>
          <a:p>
            <a:r>
              <a:rPr lang="en-US" sz="1800" dirty="0" smtClean="0"/>
              <a:t>Existing Drive Safe &amp; Save Program with </a:t>
            </a:r>
            <a:r>
              <a:rPr lang="en-US" sz="1800" dirty="0" err="1" smtClean="0"/>
              <a:t>OnStar</a:t>
            </a:r>
            <a:r>
              <a:rPr lang="en-US" sz="1800" dirty="0" smtClean="0"/>
              <a:t> in five states</a:t>
            </a:r>
          </a:p>
          <a:p>
            <a:r>
              <a:rPr lang="en-US" sz="1800" dirty="0" smtClean="0"/>
              <a:t>In-Drive® for IL in “September with more states to be added in 2012”</a:t>
            </a:r>
          </a:p>
          <a:p>
            <a:r>
              <a:rPr lang="en-US" sz="1800" dirty="0" smtClean="0"/>
              <a:t>Discount up to 50% based on mileage, turns, acceleration, braking, speed and time of day</a:t>
            </a:r>
          </a:p>
          <a:p>
            <a:r>
              <a:rPr lang="en-US" sz="1800" dirty="0" smtClean="0"/>
              <a:t>$10 initial fee with $5 to $14.99/month upgrade for additional features</a:t>
            </a:r>
          </a:p>
          <a:p>
            <a:pPr lvl="1"/>
            <a:r>
              <a:rPr lang="en-US" sz="1600" dirty="0" smtClean="0"/>
              <a:t>Emergency response</a:t>
            </a:r>
          </a:p>
          <a:p>
            <a:pPr lvl="1"/>
            <a:r>
              <a:rPr lang="en-US" sz="1600" dirty="0" smtClean="0"/>
              <a:t>Stolen vehicle location assistance</a:t>
            </a:r>
          </a:p>
          <a:p>
            <a:pPr lvl="1"/>
            <a:r>
              <a:rPr lang="en-US" sz="1600" dirty="0" smtClean="0"/>
              <a:t>Vehicle diagnostic alerts and maintenance reminders</a:t>
            </a:r>
          </a:p>
          <a:p>
            <a:pPr lvl="1"/>
            <a:r>
              <a:rPr lang="en-US" sz="1600" dirty="0" smtClean="0"/>
              <a:t>Speed alerts</a:t>
            </a:r>
          </a:p>
          <a:p>
            <a:pPr lvl="1"/>
            <a:r>
              <a:rPr lang="en-US" sz="1600" dirty="0" smtClean="0"/>
              <a:t>Website and </a:t>
            </a:r>
            <a:r>
              <a:rPr lang="en-US" sz="1600" dirty="0" err="1" smtClean="0"/>
              <a:t>smartphone</a:t>
            </a:r>
            <a:r>
              <a:rPr lang="en-US" sz="1600" dirty="0" smtClean="0"/>
              <a:t> app for remote and mobile access</a:t>
            </a:r>
            <a:endParaRPr lang="en-US" sz="1600" b="1" dirty="0" smtClean="0"/>
          </a:p>
        </p:txBody>
      </p:sp>
      <p:sp>
        <p:nvSpPr>
          <p:cNvPr id="8" name="Rectangle 6"/>
          <p:cNvSpPr>
            <a:spLocks noChangeArrowheads="1"/>
          </p:cNvSpPr>
          <p:nvPr/>
        </p:nvSpPr>
        <p:spPr bwMode="blackWhite">
          <a:xfrm>
            <a:off x="466164" y="5598458"/>
            <a:ext cx="8220075" cy="581025"/>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latin typeface="Arial" pitchFamily="34" charset="0"/>
                <a:cs typeface="Arial" pitchFamily="34" charset="0"/>
              </a:rPr>
              <a:t>Building a comprehensive product offering with many consumer options</a:t>
            </a:r>
            <a:endParaRPr lang="en-US" b="1" dirty="0">
              <a:solidFill>
                <a:srgbClr val="FFFFFF"/>
              </a:solidFill>
              <a:latin typeface="Arial" pitchFamily="34" charset="0"/>
              <a:cs typeface="Arial" pitchFamily="34" charset="0"/>
            </a:endParaRPr>
          </a:p>
        </p:txBody>
      </p:sp>
      <p:sp>
        <p:nvSpPr>
          <p:cNvPr id="10" name="Rectangle 3"/>
          <p:cNvSpPr>
            <a:spLocks noChangeArrowheads="1"/>
          </p:cNvSpPr>
          <p:nvPr/>
        </p:nvSpPr>
        <p:spPr bwMode="auto">
          <a:xfrm>
            <a:off x="0" y="6414802"/>
            <a:ext cx="7853082" cy="443198"/>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dirty="0">
                <a:solidFill>
                  <a:srgbClr val="000000"/>
                </a:solidFill>
              </a:rPr>
              <a:t>Source:  </a:t>
            </a:r>
            <a:r>
              <a:rPr lang="en-US" sz="1100" dirty="0" smtClean="0">
                <a:solidFill>
                  <a:srgbClr val="000000"/>
                </a:solidFill>
              </a:rPr>
              <a:t>Towers Watson presentation at Casualty Actuarial Society PRM Conference, March 20, 2012: </a:t>
            </a:r>
            <a:r>
              <a:rPr lang="en-US" sz="1100" i="1" dirty="0" smtClean="0">
                <a:solidFill>
                  <a:srgbClr val="000000"/>
                </a:solidFill>
              </a:rPr>
              <a:t>Usage-Based Insurance: Are You Ready?” </a:t>
            </a:r>
            <a:r>
              <a:rPr lang="en-US" sz="1100" dirty="0" smtClean="0">
                <a:solidFill>
                  <a:srgbClr val="000000"/>
                </a:solidFill>
              </a:rPr>
              <a:t>by Robin </a:t>
            </a:r>
            <a:r>
              <a:rPr lang="en-US" sz="1100" dirty="0" err="1" smtClean="0">
                <a:solidFill>
                  <a:srgbClr val="000000"/>
                </a:solidFill>
              </a:rPr>
              <a:t>Harbage</a:t>
            </a:r>
            <a:r>
              <a:rPr lang="en-US" sz="1100" i="1" dirty="0" smtClean="0">
                <a:solidFill>
                  <a:srgbClr val="000000"/>
                </a:solidFill>
              </a:rPr>
              <a:t>, FCAS, MAAA.</a:t>
            </a:r>
            <a:endParaRPr lang="en-US" sz="1100" i="1" dirty="0">
              <a:solidFill>
                <a:srgbClr val="000000"/>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22051">
                                            <p:txEl>
                                              <p:pRg st="4" end="4"/>
                                            </p:txEl>
                                          </p:spTgt>
                                        </p:tgtEl>
                                        <p:attrNameLst>
                                          <p:attrName>style.visibility</p:attrName>
                                        </p:attrNameLst>
                                      </p:cBhvr>
                                      <p:to>
                                        <p:strVal val="visible"/>
                                      </p:to>
                                    </p:set>
                                    <p:animEffect transition="in" filter="wipe(left)">
                                      <p:cBhvr>
                                        <p:cTn id="25" dur="500"/>
                                        <p:tgtEl>
                                          <p:spTgt spid="1922051">
                                            <p:txEl>
                                              <p:pRg st="4" end="4"/>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922051">
                                            <p:txEl>
                                              <p:pRg st="5" end="5"/>
                                            </p:txEl>
                                          </p:spTgt>
                                        </p:tgtEl>
                                        <p:attrNameLst>
                                          <p:attrName>style.visibility</p:attrName>
                                        </p:attrNameLst>
                                      </p:cBhvr>
                                      <p:to>
                                        <p:strVal val="visible"/>
                                      </p:to>
                                    </p:set>
                                    <p:animEffect transition="in" filter="wipe(left)">
                                      <p:cBhvr>
                                        <p:cTn id="28" dur="500"/>
                                        <p:tgtEl>
                                          <p:spTgt spid="1922051">
                                            <p:txEl>
                                              <p:pRg st="5" end="5"/>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animEffect transition="in" filter="wipe(left)">
                                      <p:cBhvr>
                                        <p:cTn id="31" dur="500"/>
                                        <p:tgtEl>
                                          <p:spTgt spid="1922051">
                                            <p:txEl>
                                              <p:pRg st="6" end="6"/>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22051">
                                            <p:txEl>
                                              <p:pRg st="7" end="7"/>
                                            </p:txEl>
                                          </p:spTgt>
                                        </p:tgtEl>
                                        <p:attrNameLst>
                                          <p:attrName>style.visibility</p:attrName>
                                        </p:attrNameLst>
                                      </p:cBhvr>
                                      <p:to>
                                        <p:strVal val="visible"/>
                                      </p:to>
                                    </p:set>
                                    <p:animEffect transition="in" filter="wipe(left)">
                                      <p:cBhvr>
                                        <p:cTn id="34" dur="500"/>
                                        <p:tgtEl>
                                          <p:spTgt spid="1922051">
                                            <p:txEl>
                                              <p:pRg st="7" end="7"/>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922051">
                                            <p:txEl>
                                              <p:pRg st="8" end="8"/>
                                            </p:txEl>
                                          </p:spTgt>
                                        </p:tgtEl>
                                        <p:attrNameLst>
                                          <p:attrName>style.visibility</p:attrName>
                                        </p:attrNameLst>
                                      </p:cBhvr>
                                      <p:to>
                                        <p:strVal val="visible"/>
                                      </p:to>
                                    </p:set>
                                    <p:animEffect transition="in" filter="wipe(left)">
                                      <p:cBhvr>
                                        <p:cTn id="37" dur="500"/>
                                        <p:tgtEl>
                                          <p:spTgt spid="1922051">
                                            <p:txEl>
                                              <p:pRg st="8" end="8"/>
                                            </p:txEl>
                                          </p:spTgt>
                                        </p:tgtEl>
                                      </p:cBhvr>
                                    </p:animEffect>
                                  </p:childTnLst>
                                </p:cTn>
                              </p:par>
                            </p:childTnLst>
                          </p:cTn>
                        </p:par>
                        <p:par>
                          <p:cTn id="38" fill="hold">
                            <p:stCondLst>
                              <p:cond delay="500"/>
                            </p:stCondLst>
                            <p:childTnLst>
                              <p:par>
                                <p:cTn id="39" presetID="23" presetClass="entr" presetSubtype="16" fill="hold" grpId="0" nodeType="afterEffect">
                                  <p:stCondLst>
                                    <p:cond delay="100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110"/>
          <p:cNvSpPr>
            <a:spLocks noGrp="1" noChangeArrowheads="1"/>
          </p:cNvSpPr>
          <p:nvPr>
            <p:ph type="sldNum" sz="quarter" idx="12"/>
          </p:nvPr>
        </p:nvSpPr>
        <p:spPr>
          <a:noFill/>
        </p:spPr>
        <p:txBody>
          <a:bodyPr/>
          <a:lstStyle/>
          <a:p>
            <a:fld id="{1D7F8B17-BD70-4F79-AF71-BDCF5546CA07}" type="slidenum">
              <a:rPr lang="en-US" smtClean="0"/>
              <a:pPr/>
              <a:t>17</a:t>
            </a:fld>
            <a:endParaRPr lang="en-US" smtClean="0"/>
          </a:p>
        </p:txBody>
      </p:sp>
      <p:graphicFrame>
        <p:nvGraphicFramePr>
          <p:cNvPr id="29698" name="Object 3"/>
          <p:cNvGraphicFramePr>
            <a:graphicFrameLocks noGrp="1" noChangeAspect="1"/>
          </p:cNvGraphicFramePr>
          <p:nvPr>
            <p:ph idx="4294967295"/>
            <p:extLst/>
          </p:nvPr>
        </p:nvGraphicFramePr>
        <p:xfrm>
          <a:off x="0" y="1309576"/>
          <a:ext cx="9144000" cy="5410200"/>
        </p:xfrm>
        <a:graphic>
          <a:graphicData uri="http://schemas.openxmlformats.org/presentationml/2006/ole">
            <mc:AlternateContent xmlns:mc="http://schemas.openxmlformats.org/markup-compatibility/2006">
              <mc:Choice xmlns:v="urn:schemas-microsoft-com:vml" Requires="v">
                <p:oleObj spid="_x0000_s3049538" name="Chart" r:id="rId4" imgW="8820049" imgH="4572034" progId="MSGraph.Chart.8">
                  <p:embed followColorScheme="full"/>
                </p:oleObj>
              </mc:Choice>
              <mc:Fallback>
                <p:oleObj name="Chart" r:id="rId4" imgW="8820049" imgH="4572034" progId="MSGraph.Chart.8">
                  <p:embed followColorScheme="full"/>
                  <p:pic>
                    <p:nvPicPr>
                      <p:cNvPr id="0" name=""/>
                      <p:cNvPicPr>
                        <a:picLocks noChangeAspect="1" noChangeArrowheads="1"/>
                      </p:cNvPicPr>
                      <p:nvPr/>
                    </p:nvPicPr>
                    <p:blipFill>
                      <a:blip r:embed="rId5"/>
                      <a:srcRect/>
                      <a:stretch>
                        <a:fillRect/>
                      </a:stretch>
                    </p:blipFill>
                    <p:spPr bwMode="auto">
                      <a:xfrm>
                        <a:off x="0" y="1309576"/>
                        <a:ext cx="9144000" cy="541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00" name="Text Box 4"/>
          <p:cNvSpPr txBox="1">
            <a:spLocks noChangeArrowheads="1"/>
          </p:cNvSpPr>
          <p:nvPr/>
        </p:nvSpPr>
        <p:spPr bwMode="auto">
          <a:xfrm>
            <a:off x="0" y="6257193"/>
            <a:ext cx="9017000" cy="431529"/>
          </a:xfrm>
          <a:prstGeom prst="rect">
            <a:avLst/>
          </a:prstGeom>
          <a:noFill/>
          <a:ln w="9525">
            <a:noFill/>
            <a:miter lim="800000"/>
            <a:headEnd/>
            <a:tailEnd/>
          </a:ln>
        </p:spPr>
        <p:txBody>
          <a:bodyPr lIns="92075" tIns="46038" rIns="92075" bIns="46038">
            <a:spAutoFit/>
          </a:bodyPr>
          <a:lstStyle/>
          <a:p>
            <a:r>
              <a:rPr lang="en-US" sz="1100" dirty="0" smtClean="0"/>
              <a:t>*Average homeowners insurance expenditure as a percentage of the 2011 median income for a family of four</a:t>
            </a:r>
          </a:p>
          <a:p>
            <a:r>
              <a:rPr lang="en-US" sz="1100" dirty="0" smtClean="0"/>
              <a:t>Source: Property Insurance Report, February 10, 2014.</a:t>
            </a:r>
            <a:r>
              <a:rPr lang="en-US" sz="1100" dirty="0"/>
              <a:t>		</a:t>
            </a:r>
          </a:p>
        </p:txBody>
      </p:sp>
      <p:sp>
        <p:nvSpPr>
          <p:cNvPr id="29703" name="Rectangle 3"/>
          <p:cNvSpPr>
            <a:spLocks noChangeArrowheads="1"/>
          </p:cNvSpPr>
          <p:nvPr/>
        </p:nvSpPr>
        <p:spPr bwMode="black">
          <a:xfrm>
            <a:off x="293688" y="1200150"/>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29704" name="Rectangle 31"/>
          <p:cNvSpPr>
            <a:spLocks noChangeArrowheads="1"/>
          </p:cNvSpPr>
          <p:nvPr/>
        </p:nvSpPr>
        <p:spPr bwMode="black">
          <a:xfrm>
            <a:off x="266700" y="1398588"/>
            <a:ext cx="1884363"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8" name="Rectangle 2"/>
          <p:cNvSpPr txBox="1">
            <a:spLocks noChangeArrowheads="1"/>
          </p:cNvSpPr>
          <p:nvPr/>
        </p:nvSpPr>
        <p:spPr bwMode="auto">
          <a:xfrm>
            <a:off x="26988" y="147638"/>
            <a:ext cx="8202612" cy="854075"/>
          </a:xfrm>
          <a:prstGeom prst="rect">
            <a:avLst/>
          </a:prstGeom>
          <a:noFill/>
          <a:ln w="9525">
            <a:noFill/>
            <a:miter lim="800000"/>
            <a:headEnd/>
            <a:tailEnd/>
          </a:ln>
        </p:spPr>
        <p:txBody>
          <a:bodyPr lIns="92075" tIns="46038" rIns="92075" bIns="46038" anchor="b"/>
          <a:lstStyle/>
          <a:p>
            <a:pPr eaLnBrk="0" hangingPunct="0"/>
            <a:r>
              <a:rPr lang="en-US" sz="3000" b="1" dirty="0" smtClean="0">
                <a:solidFill>
                  <a:schemeClr val="accent1"/>
                </a:solidFill>
              </a:rPr>
              <a:t>Ratio of Avg. Premium for Homeowners Insurance to Median Family Income, 2011</a:t>
            </a:r>
            <a:endParaRPr lang="en-US" sz="3000" b="1" dirty="0">
              <a:solidFill>
                <a:schemeClr val="accent1"/>
              </a:solidFill>
            </a:endParaRPr>
          </a:p>
        </p:txBody>
      </p:sp>
    </p:spTree>
    <p:extLst>
      <p:ext uri="{BB962C8B-B14F-4D97-AF65-F5344CB8AC3E}">
        <p14:creationId xmlns:p14="http://schemas.microsoft.com/office/powerpoint/2010/main" val="3120277153"/>
      </p:ext>
    </p:extLst>
  </p:cSld>
  <p:clrMapOvr>
    <a:masterClrMapping/>
  </p:clrMapOvr>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7101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cs typeface="Arial" charset="0"/>
            </a:endParaRPr>
          </a:p>
        </p:txBody>
      </p:sp>
      <p:sp>
        <p:nvSpPr>
          <p:cNvPr id="17101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2058649A-F651-45FA-AD1D-B9047AC6A7E0}" type="slidenum">
              <a:rPr lang="en-US" sz="900" smtClean="0">
                <a:solidFill>
                  <a:srgbClr val="FFFFFF"/>
                </a:solidFill>
                <a:latin typeface="Arial" charset="0"/>
                <a:cs typeface="Arial" charset="0"/>
              </a:rPr>
              <a:pPr algn="r" eaLnBrk="0" fontAlgn="base" hangingPunct="0">
                <a:lnSpc>
                  <a:spcPct val="85000"/>
                </a:lnSpc>
                <a:spcBef>
                  <a:spcPct val="20000"/>
                </a:spcBef>
                <a:spcAft>
                  <a:spcPct val="0"/>
                </a:spcAft>
              </a:pPr>
              <a:t>170</a:t>
            </a:fld>
            <a:endParaRPr lang="en-US" sz="900" smtClean="0">
              <a:solidFill>
                <a:srgbClr val="FFFFFF"/>
              </a:solidFill>
              <a:latin typeface="Arial" charset="0"/>
              <a:cs typeface="Arial" charset="0"/>
            </a:endParaRPr>
          </a:p>
        </p:txBody>
      </p:sp>
      <p:pic>
        <p:nvPicPr>
          <p:cNvPr id="171012"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609600" y="2895600"/>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latin typeface="Arial" charset="0"/>
                <a:cs typeface="Arial" charset="0"/>
              </a:rPr>
              <a:t>Data Availability</a:t>
            </a:r>
          </a:p>
        </p:txBody>
      </p:sp>
      <p:sp>
        <p:nvSpPr>
          <p:cNvPr id="7" name="Date Placeholder 6"/>
          <p:cNvSpPr>
            <a:spLocks noGrp="1"/>
          </p:cNvSpPr>
          <p:nvPr>
            <p:ph type="dt" sz="quarter" idx="10"/>
          </p:nvPr>
        </p:nvSpPr>
        <p:spPr/>
        <p:txBody>
          <a:bodyPr/>
          <a:lstStyle/>
          <a:p>
            <a:pPr>
              <a:defRPr/>
            </a:pPr>
            <a:r>
              <a:rPr lang="en-US">
                <a:solidFill>
                  <a:srgbClr val="FFFFFF"/>
                </a:solidFill>
              </a:rPr>
              <a:t>12/01/09 - 9pm</a:t>
            </a:r>
          </a:p>
        </p:txBody>
      </p:sp>
      <p:sp>
        <p:nvSpPr>
          <p:cNvPr id="8" name="Slide Number Placeholder 7"/>
          <p:cNvSpPr>
            <a:spLocks noGrp="1"/>
          </p:cNvSpPr>
          <p:nvPr>
            <p:ph type="sldNum" sz="quarter" idx="12"/>
          </p:nvPr>
        </p:nvSpPr>
        <p:spPr/>
        <p:txBody>
          <a:bodyPr/>
          <a:lstStyle/>
          <a:p>
            <a:pPr>
              <a:defRPr/>
            </a:pPr>
            <a:fld id="{32FABBB4-94D7-4E09-B610-57F0E5686F93}" type="slidenum">
              <a:rPr lang="en-US" smtClean="0">
                <a:solidFill>
                  <a:srgbClr val="000000"/>
                </a:solidFill>
              </a:rPr>
              <a:pPr>
                <a:defRPr/>
              </a:pPr>
              <a:t>170</a:t>
            </a:fld>
            <a:endParaRPr lang="en-US">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Lst>
  </p:timing>
</p:sld>
</file>

<file path=ppt/slides/slide17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 name="Rectangle 105"/>
          <p:cNvSpPr>
            <a:spLocks noGrp="1" noChangeArrowheads="1"/>
          </p:cNvSpPr>
          <p:nvPr>
            <p:ph type="dt" sz="half" idx="10"/>
          </p:nvPr>
        </p:nvSpPr>
        <p:spPr>
          <a:ln/>
        </p:spPr>
        <p:txBody>
          <a:bodyPr/>
          <a:lstStyle/>
          <a:p>
            <a:r>
              <a:rPr lang="en-US"/>
              <a:t>12/01/09 - 9pm</a:t>
            </a:r>
          </a:p>
        </p:txBody>
      </p:sp>
      <p:sp>
        <p:nvSpPr>
          <p:cNvPr id="5"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p>
            <a:fld id="{B5DB8D61-2919-410B-A734-32AE1671D437}" type="slidenum">
              <a:rPr lang="en-US"/>
              <a:pPr/>
              <a:t>171</a:t>
            </a:fld>
            <a:endParaRPr lang="en-US"/>
          </a:p>
        </p:txBody>
      </p:sp>
      <p:sp>
        <p:nvSpPr>
          <p:cNvPr id="1922050" name="Rectangle 2"/>
          <p:cNvSpPr>
            <a:spLocks noGrp="1" noChangeArrowheads="1"/>
          </p:cNvSpPr>
          <p:nvPr>
            <p:ph type="title"/>
          </p:nvPr>
        </p:nvSpPr>
        <p:spPr/>
        <p:txBody>
          <a:bodyPr/>
          <a:lstStyle/>
          <a:p>
            <a:r>
              <a:rPr lang="en-US" dirty="0" smtClean="0"/>
              <a:t>UBI Data Is Unlike Typical Insurance Data</a:t>
            </a:r>
            <a:endParaRPr lang="en-US" sz="1000" dirty="0" smtClean="0"/>
          </a:p>
        </p:txBody>
      </p:sp>
      <p:sp>
        <p:nvSpPr>
          <p:cNvPr id="1922051" name="Rectangle 3"/>
          <p:cNvSpPr>
            <a:spLocks noGrp="1" noChangeArrowheads="1"/>
          </p:cNvSpPr>
          <p:nvPr>
            <p:ph type="body" idx="1"/>
          </p:nvPr>
        </p:nvSpPr>
        <p:spPr>
          <a:xfrm>
            <a:off x="381000" y="1600200"/>
            <a:ext cx="8001000" cy="2286000"/>
          </a:xfrm>
        </p:spPr>
        <p:txBody>
          <a:bodyPr/>
          <a:lstStyle/>
          <a:p>
            <a:r>
              <a:rPr lang="en-US" sz="1800" dirty="0" smtClean="0"/>
              <a:t>Defining data requirements and ensuring quality</a:t>
            </a:r>
          </a:p>
          <a:p>
            <a:r>
              <a:rPr lang="en-US" sz="1800" dirty="0" smtClean="0"/>
              <a:t>Managing data size and transmission costs</a:t>
            </a:r>
          </a:p>
          <a:p>
            <a:r>
              <a:rPr lang="en-US" sz="1800" dirty="0" smtClean="0"/>
              <a:t>Identifying and fixing data errors</a:t>
            </a:r>
          </a:p>
          <a:p>
            <a:r>
              <a:rPr lang="en-US" sz="1800" dirty="0" smtClean="0"/>
              <a:t>Developing usable database of credible data</a:t>
            </a:r>
            <a:endParaRPr lang="en-US" sz="1600" b="1" dirty="0" smtClean="0"/>
          </a:p>
        </p:txBody>
      </p:sp>
      <p:sp>
        <p:nvSpPr>
          <p:cNvPr id="9" name="Rectangle 7"/>
          <p:cNvSpPr>
            <a:spLocks noChangeArrowheads="1"/>
          </p:cNvSpPr>
          <p:nvPr/>
        </p:nvSpPr>
        <p:spPr bwMode="black">
          <a:xfrm>
            <a:off x="236538" y="1128713"/>
            <a:ext cx="8221662" cy="2215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Challenges</a:t>
            </a:r>
            <a:endParaRPr lang="en-US" sz="1600" b="1" dirty="0">
              <a:solidFill>
                <a:srgbClr val="225A7A"/>
              </a:solidFill>
            </a:endParaRPr>
          </a:p>
        </p:txBody>
      </p:sp>
      <p:pic>
        <p:nvPicPr>
          <p:cNvPr id="6146" name="Picture 2"/>
          <p:cNvPicPr>
            <a:picLocks noChangeAspect="1" noChangeArrowheads="1"/>
          </p:cNvPicPr>
          <p:nvPr/>
        </p:nvPicPr>
        <p:blipFill>
          <a:blip r:embed="rId3" cstate="print"/>
          <a:srcRect/>
          <a:stretch>
            <a:fillRect/>
          </a:stretch>
        </p:blipFill>
        <p:spPr bwMode="auto">
          <a:xfrm>
            <a:off x="533400" y="3581400"/>
            <a:ext cx="7772400" cy="2734934"/>
          </a:xfrm>
          <a:prstGeom prst="rect">
            <a:avLst/>
          </a:prstGeom>
          <a:noFill/>
          <a:ln w="9525">
            <a:noFill/>
            <a:miter lim="800000"/>
            <a:headEnd/>
            <a:tailEnd/>
          </a:ln>
        </p:spPr>
      </p:pic>
      <p:sp>
        <p:nvSpPr>
          <p:cNvPr id="11" name="Rectangle 3"/>
          <p:cNvSpPr>
            <a:spLocks noChangeArrowheads="1"/>
          </p:cNvSpPr>
          <p:nvPr/>
        </p:nvSpPr>
        <p:spPr bwMode="auto">
          <a:xfrm>
            <a:off x="0" y="6414802"/>
            <a:ext cx="7853082" cy="443198"/>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dirty="0">
                <a:solidFill>
                  <a:srgbClr val="000000"/>
                </a:solidFill>
              </a:rPr>
              <a:t>Source:  </a:t>
            </a:r>
            <a:r>
              <a:rPr lang="en-US" sz="1100" dirty="0" smtClean="0">
                <a:solidFill>
                  <a:srgbClr val="000000"/>
                </a:solidFill>
              </a:rPr>
              <a:t>Towers Watson presentation at Casualty Actuarial Society PRM Conference, March 20, 2012: </a:t>
            </a:r>
            <a:r>
              <a:rPr lang="en-US" sz="1100" i="1" dirty="0" smtClean="0">
                <a:solidFill>
                  <a:srgbClr val="000000"/>
                </a:solidFill>
              </a:rPr>
              <a:t>Usage-Based Insurance: Are You Ready?” </a:t>
            </a:r>
            <a:r>
              <a:rPr lang="en-US" sz="1100" dirty="0" smtClean="0">
                <a:solidFill>
                  <a:srgbClr val="000000"/>
                </a:solidFill>
              </a:rPr>
              <a:t>by Robin </a:t>
            </a:r>
            <a:r>
              <a:rPr lang="en-US" sz="1100" dirty="0" err="1" smtClean="0">
                <a:solidFill>
                  <a:srgbClr val="000000"/>
                </a:solidFill>
              </a:rPr>
              <a:t>Harbage</a:t>
            </a:r>
            <a:r>
              <a:rPr lang="en-US" sz="1100" i="1" dirty="0" smtClean="0">
                <a:solidFill>
                  <a:srgbClr val="000000"/>
                </a:solidFill>
              </a:rPr>
              <a:t>, FCAS, MAAA.</a:t>
            </a:r>
            <a:endParaRPr lang="en-US" sz="1100" i="1" dirty="0">
              <a:solidFill>
                <a:srgbClr val="000000"/>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7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 name="Rectangle 105"/>
          <p:cNvSpPr>
            <a:spLocks noGrp="1" noChangeArrowheads="1"/>
          </p:cNvSpPr>
          <p:nvPr>
            <p:ph type="dt" sz="half" idx="10"/>
          </p:nvPr>
        </p:nvSpPr>
        <p:spPr>
          <a:ln/>
        </p:spPr>
        <p:txBody>
          <a:bodyPr/>
          <a:lstStyle/>
          <a:p>
            <a:r>
              <a:rPr lang="en-US"/>
              <a:t>12/01/09 - 9pm</a:t>
            </a:r>
          </a:p>
        </p:txBody>
      </p:sp>
      <p:sp>
        <p:nvSpPr>
          <p:cNvPr id="5"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p>
            <a:fld id="{B5DB8D61-2919-410B-A734-32AE1671D437}" type="slidenum">
              <a:rPr lang="en-US"/>
              <a:pPr/>
              <a:t>172</a:t>
            </a:fld>
            <a:endParaRPr lang="en-US"/>
          </a:p>
        </p:txBody>
      </p:sp>
      <p:sp>
        <p:nvSpPr>
          <p:cNvPr id="1922050" name="Rectangle 2"/>
          <p:cNvSpPr>
            <a:spLocks noGrp="1" noChangeArrowheads="1"/>
          </p:cNvSpPr>
          <p:nvPr>
            <p:ph type="title"/>
          </p:nvPr>
        </p:nvSpPr>
        <p:spPr/>
        <p:txBody>
          <a:bodyPr/>
          <a:lstStyle/>
          <a:p>
            <a:r>
              <a:rPr lang="en-US" dirty="0" smtClean="0"/>
              <a:t>Data Must Be Scrubbed</a:t>
            </a:r>
            <a:endParaRPr lang="en-US" sz="1000" dirty="0" smtClean="0"/>
          </a:p>
        </p:txBody>
      </p:sp>
      <p:sp>
        <p:nvSpPr>
          <p:cNvPr id="1922051" name="Rectangle 3"/>
          <p:cNvSpPr>
            <a:spLocks noGrp="1" noChangeArrowheads="1"/>
          </p:cNvSpPr>
          <p:nvPr>
            <p:ph type="body" idx="1"/>
          </p:nvPr>
        </p:nvSpPr>
        <p:spPr>
          <a:xfrm>
            <a:off x="457200" y="1143000"/>
            <a:ext cx="4038600" cy="4800599"/>
          </a:xfrm>
        </p:spPr>
        <p:txBody>
          <a:bodyPr/>
          <a:lstStyle/>
          <a:p>
            <a:r>
              <a:rPr lang="en-US" sz="1800" dirty="0" err="1" smtClean="0"/>
              <a:t>Telematics</a:t>
            </a:r>
            <a:r>
              <a:rPr lang="en-US" sz="1800" dirty="0" smtClean="0"/>
              <a:t> data can have errors and must be checked</a:t>
            </a:r>
          </a:p>
          <a:p>
            <a:r>
              <a:rPr lang="en-US" sz="1800" dirty="0" smtClean="0"/>
              <a:t>Granular data is critical to data scrubbing</a:t>
            </a:r>
          </a:p>
          <a:p>
            <a:pPr lvl="1"/>
            <a:r>
              <a:rPr lang="en-US" sz="1800" dirty="0" smtClean="0"/>
              <a:t>Without it can get phantom events</a:t>
            </a:r>
          </a:p>
          <a:p>
            <a:pPr lvl="1"/>
            <a:r>
              <a:rPr lang="en-US" sz="1800" dirty="0" smtClean="0"/>
              <a:t>With it can cross-check using several sources and/or external data to determine real versus phantom events</a:t>
            </a:r>
          </a:p>
          <a:p>
            <a:r>
              <a:rPr lang="en-US" sz="1800" dirty="0" smtClean="0"/>
              <a:t>Imperative to automate as much of the validation as possible to facilitate ongoing scrubbing</a:t>
            </a:r>
            <a:endParaRPr lang="en-US" sz="1800" b="1" dirty="0" smtClean="0"/>
          </a:p>
        </p:txBody>
      </p:sp>
      <p:pic>
        <p:nvPicPr>
          <p:cNvPr id="7170" name="Picture 2"/>
          <p:cNvPicPr>
            <a:picLocks noChangeAspect="1" noChangeArrowheads="1"/>
          </p:cNvPicPr>
          <p:nvPr/>
        </p:nvPicPr>
        <p:blipFill>
          <a:blip r:embed="rId3" cstate="print"/>
          <a:srcRect/>
          <a:stretch>
            <a:fillRect/>
          </a:stretch>
        </p:blipFill>
        <p:spPr bwMode="auto">
          <a:xfrm>
            <a:off x="5029200" y="1066800"/>
            <a:ext cx="3429000" cy="4878029"/>
          </a:xfrm>
          <a:prstGeom prst="rect">
            <a:avLst/>
          </a:prstGeom>
          <a:noFill/>
          <a:ln w="9525">
            <a:noFill/>
            <a:miter lim="800000"/>
            <a:headEnd/>
            <a:tailEnd/>
          </a:ln>
        </p:spPr>
      </p:pic>
      <p:sp>
        <p:nvSpPr>
          <p:cNvPr id="10" name="Rectangle 3"/>
          <p:cNvSpPr>
            <a:spLocks noChangeArrowheads="1"/>
          </p:cNvSpPr>
          <p:nvPr/>
        </p:nvSpPr>
        <p:spPr bwMode="auto">
          <a:xfrm>
            <a:off x="0" y="6414802"/>
            <a:ext cx="7853082" cy="443198"/>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dirty="0">
                <a:solidFill>
                  <a:srgbClr val="000000"/>
                </a:solidFill>
              </a:rPr>
              <a:t>Source:  </a:t>
            </a:r>
            <a:r>
              <a:rPr lang="en-US" sz="1100" dirty="0" smtClean="0">
                <a:solidFill>
                  <a:srgbClr val="000000"/>
                </a:solidFill>
              </a:rPr>
              <a:t>Towers Watson presentation at Casualty Actuarial Society PRM Conference, March 20, 2012: </a:t>
            </a:r>
            <a:r>
              <a:rPr lang="en-US" sz="1100" i="1" dirty="0" smtClean="0">
                <a:solidFill>
                  <a:srgbClr val="000000"/>
                </a:solidFill>
              </a:rPr>
              <a:t>Usage-Based Insurance: Are You Ready?” </a:t>
            </a:r>
            <a:r>
              <a:rPr lang="en-US" sz="1100" dirty="0" smtClean="0">
                <a:solidFill>
                  <a:srgbClr val="000000"/>
                </a:solidFill>
              </a:rPr>
              <a:t>by Robin </a:t>
            </a:r>
            <a:r>
              <a:rPr lang="en-US" sz="1100" dirty="0" err="1" smtClean="0">
                <a:solidFill>
                  <a:srgbClr val="000000"/>
                </a:solidFill>
              </a:rPr>
              <a:t>Harbage</a:t>
            </a:r>
            <a:r>
              <a:rPr lang="en-US" sz="1100" i="1" dirty="0" smtClean="0">
                <a:solidFill>
                  <a:srgbClr val="000000"/>
                </a:solidFill>
              </a:rPr>
              <a:t>, FCAS, MAAA.</a:t>
            </a:r>
            <a:endParaRPr lang="en-US" sz="1100" i="1" dirty="0">
              <a:solidFill>
                <a:srgbClr val="000000"/>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animEffect transition="in" filter="wipe(left)">
                                      <p:cBhvr>
                                        <p:cTn id="23" dur="500"/>
                                        <p:tgtEl>
                                          <p:spTgt spid="19220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7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7101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cs typeface="Arial" charset="0"/>
            </a:endParaRPr>
          </a:p>
        </p:txBody>
      </p:sp>
      <p:sp>
        <p:nvSpPr>
          <p:cNvPr id="17101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2058649A-F651-45FA-AD1D-B9047AC6A7E0}" type="slidenum">
              <a:rPr lang="en-US" sz="900" smtClean="0">
                <a:solidFill>
                  <a:srgbClr val="FFFFFF"/>
                </a:solidFill>
                <a:latin typeface="Arial" charset="0"/>
                <a:cs typeface="Arial" charset="0"/>
              </a:rPr>
              <a:pPr algn="r" eaLnBrk="0" fontAlgn="base" hangingPunct="0">
                <a:lnSpc>
                  <a:spcPct val="85000"/>
                </a:lnSpc>
                <a:spcBef>
                  <a:spcPct val="20000"/>
                </a:spcBef>
                <a:spcAft>
                  <a:spcPct val="0"/>
                </a:spcAft>
              </a:pPr>
              <a:t>173</a:t>
            </a:fld>
            <a:endParaRPr lang="en-US" sz="900" smtClean="0">
              <a:solidFill>
                <a:srgbClr val="FFFFFF"/>
              </a:solidFill>
              <a:latin typeface="Arial" charset="0"/>
              <a:cs typeface="Arial" charset="0"/>
            </a:endParaRPr>
          </a:p>
        </p:txBody>
      </p:sp>
      <p:pic>
        <p:nvPicPr>
          <p:cNvPr id="171012"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609600" y="2895600"/>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latin typeface="Arial" charset="0"/>
                <a:cs typeface="Arial" charset="0"/>
              </a:rPr>
              <a:t>Overcoming Challenges</a:t>
            </a:r>
          </a:p>
        </p:txBody>
      </p:sp>
      <p:sp>
        <p:nvSpPr>
          <p:cNvPr id="7" name="Date Placeholder 6"/>
          <p:cNvSpPr>
            <a:spLocks noGrp="1"/>
          </p:cNvSpPr>
          <p:nvPr>
            <p:ph type="dt" sz="quarter" idx="10"/>
          </p:nvPr>
        </p:nvSpPr>
        <p:spPr/>
        <p:txBody>
          <a:bodyPr/>
          <a:lstStyle/>
          <a:p>
            <a:pPr>
              <a:defRPr/>
            </a:pPr>
            <a:r>
              <a:rPr lang="en-US">
                <a:solidFill>
                  <a:srgbClr val="FFFFFF"/>
                </a:solidFill>
              </a:rPr>
              <a:t>12/01/09 - 9pm</a:t>
            </a:r>
          </a:p>
        </p:txBody>
      </p:sp>
      <p:sp>
        <p:nvSpPr>
          <p:cNvPr id="8" name="Slide Number Placeholder 7"/>
          <p:cNvSpPr>
            <a:spLocks noGrp="1"/>
          </p:cNvSpPr>
          <p:nvPr>
            <p:ph type="sldNum" sz="quarter" idx="12"/>
          </p:nvPr>
        </p:nvSpPr>
        <p:spPr/>
        <p:txBody>
          <a:bodyPr/>
          <a:lstStyle/>
          <a:p>
            <a:pPr>
              <a:defRPr/>
            </a:pPr>
            <a:fld id="{32FABBB4-94D7-4E09-B610-57F0E5686F93}" type="slidenum">
              <a:rPr lang="en-US" smtClean="0">
                <a:solidFill>
                  <a:srgbClr val="000000"/>
                </a:solidFill>
              </a:rPr>
              <a:pPr>
                <a:defRPr/>
              </a:pPr>
              <a:t>173</a:t>
            </a:fld>
            <a:endParaRPr lang="en-US">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Lst>
  </p:timing>
</p:sld>
</file>

<file path=ppt/slides/slide17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pic>
        <p:nvPicPr>
          <p:cNvPr id="9" name="Picture 8" descr="Capture.PNG"/>
          <p:cNvPicPr>
            <a:picLocks noChangeAspect="1"/>
          </p:cNvPicPr>
          <p:nvPr/>
        </p:nvPicPr>
        <p:blipFill>
          <a:blip r:embed="rId3" cstate="print"/>
          <a:stretch>
            <a:fillRect/>
          </a:stretch>
        </p:blipFill>
        <p:spPr>
          <a:xfrm>
            <a:off x="5639228" y="5181600"/>
            <a:ext cx="3428572" cy="1542857"/>
          </a:xfrm>
          <a:prstGeom prst="rect">
            <a:avLst/>
          </a:prstGeom>
        </p:spPr>
      </p:pic>
      <p:sp>
        <p:nvSpPr>
          <p:cNvPr id="4" name="Rectangle 105"/>
          <p:cNvSpPr>
            <a:spLocks noGrp="1" noChangeArrowheads="1"/>
          </p:cNvSpPr>
          <p:nvPr>
            <p:ph type="dt" sz="half" idx="10"/>
          </p:nvPr>
        </p:nvSpPr>
        <p:spPr>
          <a:ln/>
        </p:spPr>
        <p:txBody>
          <a:bodyPr/>
          <a:lstStyle/>
          <a:p>
            <a:r>
              <a:rPr lang="en-US"/>
              <a:t>12/01/09 - 9pm</a:t>
            </a:r>
          </a:p>
        </p:txBody>
      </p:sp>
      <p:sp>
        <p:nvSpPr>
          <p:cNvPr id="5"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p>
            <a:fld id="{B5DB8D61-2919-410B-A734-32AE1671D437}" type="slidenum">
              <a:rPr lang="en-US"/>
              <a:pPr/>
              <a:t>174</a:t>
            </a:fld>
            <a:endParaRPr lang="en-US"/>
          </a:p>
        </p:txBody>
      </p:sp>
      <p:sp>
        <p:nvSpPr>
          <p:cNvPr id="1922050" name="Rectangle 2"/>
          <p:cNvSpPr>
            <a:spLocks noGrp="1" noChangeArrowheads="1"/>
          </p:cNvSpPr>
          <p:nvPr>
            <p:ph type="title"/>
          </p:nvPr>
        </p:nvSpPr>
        <p:spPr/>
        <p:txBody>
          <a:bodyPr/>
          <a:lstStyle/>
          <a:p>
            <a:r>
              <a:rPr lang="en-US" dirty="0" smtClean="0"/>
              <a:t>UBI Implementation Challenges</a:t>
            </a:r>
            <a:endParaRPr lang="en-US" sz="1000" dirty="0" smtClean="0"/>
          </a:p>
        </p:txBody>
      </p:sp>
      <p:sp>
        <p:nvSpPr>
          <p:cNvPr id="1922051" name="Rectangle 3"/>
          <p:cNvSpPr>
            <a:spLocks noGrp="1" noChangeArrowheads="1"/>
          </p:cNvSpPr>
          <p:nvPr>
            <p:ph type="body" idx="1"/>
          </p:nvPr>
        </p:nvSpPr>
        <p:spPr>
          <a:xfrm>
            <a:off x="457200" y="1143001"/>
            <a:ext cx="8001000" cy="2286000"/>
          </a:xfrm>
        </p:spPr>
        <p:txBody>
          <a:bodyPr/>
          <a:lstStyle/>
          <a:p>
            <a:r>
              <a:rPr lang="en-US" sz="1800" dirty="0" smtClean="0"/>
              <a:t>UBI projects are extremely complex and require cross-functional teams</a:t>
            </a:r>
          </a:p>
          <a:p>
            <a:r>
              <a:rPr lang="en-US" sz="1800" dirty="0" smtClean="0"/>
              <a:t>Product must appeal to your market while still being profitable</a:t>
            </a:r>
          </a:p>
          <a:p>
            <a:r>
              <a:rPr lang="en-US" sz="1800" dirty="0" smtClean="0"/>
              <a:t>Managing the legal and regulatory hurdles</a:t>
            </a:r>
          </a:p>
          <a:p>
            <a:r>
              <a:rPr lang="en-US" sz="1800" dirty="0" smtClean="0"/>
              <a:t>Determining which of the multitude of devices available will best meet the needs of the program</a:t>
            </a:r>
          </a:p>
          <a:p>
            <a:r>
              <a:rPr lang="en-US" sz="1800" dirty="0" smtClean="0"/>
              <a:t>Extensive IT infrastructure required to collect driving data, to integrate UBI scores with the current system and to give driving feedback</a:t>
            </a:r>
          </a:p>
          <a:p>
            <a:r>
              <a:rPr lang="en-US" sz="1800" dirty="0" smtClean="0"/>
              <a:t>No publicly available data to jump-start a program</a:t>
            </a:r>
          </a:p>
          <a:p>
            <a:r>
              <a:rPr lang="en-US" sz="1800" dirty="0" smtClean="0"/>
              <a:t>Danger of wasting time and money collecting the wrong data</a:t>
            </a:r>
          </a:p>
          <a:p>
            <a:r>
              <a:rPr lang="en-US" sz="1800" dirty="0" smtClean="0"/>
              <a:t>Driving data is much different than traditional experience data and requires special data scrubbing and analysis techniques</a:t>
            </a:r>
            <a:endParaRPr lang="en-US" sz="1600" b="1" dirty="0" smtClean="0"/>
          </a:p>
        </p:txBody>
      </p:sp>
      <p:sp>
        <p:nvSpPr>
          <p:cNvPr id="10" name="Rectangle 3"/>
          <p:cNvSpPr>
            <a:spLocks noChangeArrowheads="1"/>
          </p:cNvSpPr>
          <p:nvPr/>
        </p:nvSpPr>
        <p:spPr bwMode="auto">
          <a:xfrm>
            <a:off x="0" y="6414802"/>
            <a:ext cx="7853082" cy="443198"/>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dirty="0">
                <a:solidFill>
                  <a:srgbClr val="000000"/>
                </a:solidFill>
              </a:rPr>
              <a:t>Source:  </a:t>
            </a:r>
            <a:r>
              <a:rPr lang="en-US" sz="1100" dirty="0" smtClean="0">
                <a:solidFill>
                  <a:srgbClr val="000000"/>
                </a:solidFill>
              </a:rPr>
              <a:t>Towers Watson presentation at Casualty Actuarial Society PRM Conference, March 20, 2012: </a:t>
            </a:r>
            <a:r>
              <a:rPr lang="en-US" sz="1100" i="1" dirty="0" smtClean="0">
                <a:solidFill>
                  <a:srgbClr val="000000"/>
                </a:solidFill>
              </a:rPr>
              <a:t>Usage-Based Insurance: Are You Ready?” </a:t>
            </a:r>
            <a:r>
              <a:rPr lang="en-US" sz="1100" dirty="0" smtClean="0">
                <a:solidFill>
                  <a:srgbClr val="000000"/>
                </a:solidFill>
              </a:rPr>
              <a:t>by Robin </a:t>
            </a:r>
            <a:r>
              <a:rPr lang="en-US" sz="1100" dirty="0" err="1" smtClean="0">
                <a:solidFill>
                  <a:srgbClr val="000000"/>
                </a:solidFill>
              </a:rPr>
              <a:t>Harbage</a:t>
            </a:r>
            <a:r>
              <a:rPr lang="en-US" sz="1100" i="1" dirty="0" smtClean="0">
                <a:solidFill>
                  <a:srgbClr val="000000"/>
                </a:solidFill>
              </a:rPr>
              <a:t>, FCAS, MAAA.</a:t>
            </a:r>
            <a:endParaRPr lang="en-US" sz="1100" i="1" dirty="0">
              <a:solidFill>
                <a:srgbClr val="000000"/>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4" end="4"/>
                                            </p:txEl>
                                          </p:spTgt>
                                        </p:tgtEl>
                                        <p:attrNameLst>
                                          <p:attrName>style.visibility</p:attrName>
                                        </p:attrNameLst>
                                      </p:cBhvr>
                                      <p:to>
                                        <p:strVal val="visible"/>
                                      </p:to>
                                    </p:set>
                                    <p:animEffect transition="in" filter="wipe(left)">
                                      <p:cBhvr>
                                        <p:cTn id="27" dur="500"/>
                                        <p:tgtEl>
                                          <p:spTgt spid="19220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5" end="5"/>
                                            </p:txEl>
                                          </p:spTgt>
                                        </p:tgtEl>
                                        <p:attrNameLst>
                                          <p:attrName>style.visibility</p:attrName>
                                        </p:attrNameLst>
                                      </p:cBhvr>
                                      <p:to>
                                        <p:strVal val="visible"/>
                                      </p:to>
                                    </p:set>
                                    <p:animEffect transition="in" filter="wipe(left)">
                                      <p:cBhvr>
                                        <p:cTn id="32" dur="500"/>
                                        <p:tgtEl>
                                          <p:spTgt spid="192205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22051">
                                            <p:txEl>
                                              <p:pRg st="6" end="6"/>
                                            </p:txEl>
                                          </p:spTgt>
                                        </p:tgtEl>
                                        <p:attrNameLst>
                                          <p:attrName>style.visibility</p:attrName>
                                        </p:attrNameLst>
                                      </p:cBhvr>
                                      <p:to>
                                        <p:strVal val="visible"/>
                                      </p:to>
                                    </p:set>
                                    <p:animEffect transition="in" filter="wipe(left)">
                                      <p:cBhvr>
                                        <p:cTn id="37" dur="500"/>
                                        <p:tgtEl>
                                          <p:spTgt spid="192205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922051">
                                            <p:txEl>
                                              <p:pRg st="7" end="7"/>
                                            </p:txEl>
                                          </p:spTgt>
                                        </p:tgtEl>
                                        <p:attrNameLst>
                                          <p:attrName>style.visibility</p:attrName>
                                        </p:attrNameLst>
                                      </p:cBhvr>
                                      <p:to>
                                        <p:strVal val="visible"/>
                                      </p:to>
                                    </p:set>
                                    <p:animEffect transition="in" filter="wipe(left)">
                                      <p:cBhvr>
                                        <p:cTn id="42" dur="500"/>
                                        <p:tgtEl>
                                          <p:spTgt spid="19220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175</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a:solidFill>
                  <a:srgbClr val="FFFFFF"/>
                </a:solidFill>
                <a:latin typeface="Arial" charset="0"/>
                <a:cs typeface="Arial" charset="0"/>
              </a:rPr>
              <a:t>P/C Insurance Industry Financial Overview</a:t>
            </a:r>
          </a:p>
        </p:txBody>
      </p:sp>
      <p:sp>
        <p:nvSpPr>
          <p:cNvPr id="2152456" name="Rectangle 8"/>
          <p:cNvSpPr>
            <a:spLocks noChangeArrowheads="1"/>
          </p:cNvSpPr>
          <p:nvPr/>
        </p:nvSpPr>
        <p:spPr bwMode="auto">
          <a:xfrm>
            <a:off x="771110" y="3826541"/>
            <a:ext cx="7396069" cy="2462213"/>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latin typeface="Arial" charset="0"/>
                <a:cs typeface="Arial" charset="0"/>
              </a:rPr>
              <a:t>2013: Best Year in the       Post-Crisis Era</a:t>
            </a:r>
          </a:p>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latin typeface="Arial" charset="0"/>
                <a:cs typeface="Arial" charset="0"/>
              </a:rPr>
              <a:t>Performance Improved </a:t>
            </a:r>
            <a:r>
              <a:rPr lang="en-US" sz="4000" b="1" dirty="0" smtClean="0">
                <a:solidFill>
                  <a:srgbClr val="225A7A"/>
                </a:solidFill>
              </a:rPr>
              <a:t>with Lower CATs, Strong Markets</a:t>
            </a:r>
            <a:endParaRPr lang="en-US" sz="4000" b="1" dirty="0">
              <a:solidFill>
                <a:srgbClr val="225A7A"/>
              </a:solidFill>
              <a:latin typeface="Arial" charset="0"/>
              <a:cs typeface="Arial" charset="0"/>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175</a:t>
            </a:fld>
            <a:endParaRPr lang="en-US"/>
          </a:p>
        </p:txBody>
      </p:sp>
    </p:spTree>
    <p:extLst>
      <p:ext uri="{BB962C8B-B14F-4D97-AF65-F5344CB8AC3E}">
        <p14:creationId xmlns:p14="http://schemas.microsoft.com/office/powerpoint/2010/main" val="27753861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2"/>
          <p:cNvSpPr>
            <a:spLocks noGrp="1" noChangeArrowheads="1"/>
          </p:cNvSpPr>
          <p:nvPr>
            <p:ph type="title" idx="4294967295"/>
          </p:nvPr>
        </p:nvSpPr>
        <p:spPr>
          <a:xfrm>
            <a:off x="228600" y="90488"/>
            <a:ext cx="7400925" cy="860425"/>
          </a:xfrm>
        </p:spPr>
        <p:txBody>
          <a:bodyPr/>
          <a:lstStyle/>
          <a:p>
            <a:r>
              <a:rPr lang="en-US" dirty="0" smtClean="0">
                <a:latin typeface="Arial" pitchFamily="34" charset="0"/>
              </a:rPr>
              <a:t>P/C Net Income After Taxes</a:t>
            </a:r>
            <a:br>
              <a:rPr lang="en-US" dirty="0" smtClean="0">
                <a:latin typeface="Arial" pitchFamily="34" charset="0"/>
              </a:rPr>
            </a:br>
            <a:r>
              <a:rPr lang="en-US" dirty="0" smtClean="0">
                <a:latin typeface="Arial" pitchFamily="34" charset="0"/>
              </a:rPr>
              <a:t>1991–2013:Q3 ($ Millions)</a:t>
            </a:r>
          </a:p>
        </p:txBody>
      </p:sp>
      <p:sp>
        <p:nvSpPr>
          <p:cNvPr id="8196" name="Text Box 5"/>
          <p:cNvSpPr txBox="1">
            <a:spLocks noChangeArrowheads="1"/>
          </p:cNvSpPr>
          <p:nvPr/>
        </p:nvSpPr>
        <p:spPr bwMode="auto">
          <a:xfrm>
            <a:off x="1095786" y="1138238"/>
            <a:ext cx="2375001" cy="2033506"/>
          </a:xfrm>
          <a:prstGeom prst="rect">
            <a:avLst/>
          </a:prstGeom>
          <a:solidFill>
            <a:schemeClr val="bg1"/>
          </a:solidFill>
          <a:ln w="9525">
            <a:noFill/>
            <a:miter lim="800000"/>
            <a:headEnd/>
            <a:tailEnd/>
          </a:ln>
        </p:spPr>
        <p:txBody>
          <a:bodyPr wrap="square" lIns="92075" tIns="46038" rIns="92075" bIns="46038">
            <a:spAutoFit/>
          </a:bodyPr>
          <a:lstStyle/>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300" dirty="0">
                <a:solidFill>
                  <a:srgbClr val="000000"/>
                </a:solidFill>
                <a:latin typeface="Arial" charset="0"/>
                <a:cs typeface="Arial" charset="0"/>
              </a:rPr>
              <a:t>2005 ROE*= 9.6%</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300" dirty="0">
                <a:solidFill>
                  <a:srgbClr val="000000"/>
                </a:solidFill>
                <a:latin typeface="Arial" charset="0"/>
                <a:cs typeface="Arial" charset="0"/>
              </a:rPr>
              <a:t>2006 ROE = 12.7%</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300" dirty="0">
                <a:solidFill>
                  <a:srgbClr val="000000"/>
                </a:solidFill>
                <a:latin typeface="Arial" charset="0"/>
                <a:cs typeface="Arial" charset="0"/>
              </a:rPr>
              <a:t>2007 ROE = 10.9%</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300" dirty="0">
                <a:solidFill>
                  <a:srgbClr val="000000"/>
                </a:solidFill>
                <a:latin typeface="Arial" charset="0"/>
                <a:cs typeface="Arial" charset="0"/>
              </a:rPr>
              <a:t>2008 ROE = 0.1%</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300" dirty="0">
                <a:solidFill>
                  <a:srgbClr val="000000"/>
                </a:solidFill>
                <a:latin typeface="Arial" charset="0"/>
                <a:cs typeface="Arial" charset="0"/>
              </a:rPr>
              <a:t>2009 ROE = 5.0%</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300" dirty="0">
                <a:solidFill>
                  <a:srgbClr val="000000"/>
                </a:solidFill>
                <a:latin typeface="Arial" charset="0"/>
                <a:cs typeface="Arial" charset="0"/>
              </a:rPr>
              <a:t>2010 ROE = 6.6%</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300" dirty="0">
                <a:solidFill>
                  <a:srgbClr val="000000"/>
                </a:solidFill>
                <a:latin typeface="Arial" charset="0"/>
                <a:cs typeface="Arial" charset="0"/>
              </a:rPr>
              <a:t>2011 ROAS</a:t>
            </a:r>
            <a:r>
              <a:rPr lang="en-US" sz="1300" baseline="30000" dirty="0">
                <a:solidFill>
                  <a:srgbClr val="000000"/>
                </a:solidFill>
                <a:latin typeface="Arial" charset="0"/>
                <a:cs typeface="Arial" charset="0"/>
              </a:rPr>
              <a:t>1</a:t>
            </a:r>
            <a:r>
              <a:rPr lang="en-US" sz="1300" dirty="0">
                <a:solidFill>
                  <a:srgbClr val="000000"/>
                </a:solidFill>
                <a:latin typeface="Arial" charset="0"/>
                <a:cs typeface="Arial" charset="0"/>
              </a:rPr>
              <a:t> = 3.5%</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300" dirty="0">
                <a:solidFill>
                  <a:srgbClr val="000000"/>
                </a:solidFill>
                <a:latin typeface="Arial" charset="0"/>
                <a:cs typeface="Arial" charset="0"/>
              </a:rPr>
              <a:t>2012 ROAS</a:t>
            </a:r>
            <a:r>
              <a:rPr lang="en-US" sz="1300" baseline="30000" dirty="0">
                <a:solidFill>
                  <a:srgbClr val="000000"/>
                </a:solidFill>
                <a:latin typeface="Arial" charset="0"/>
                <a:cs typeface="Arial" charset="0"/>
              </a:rPr>
              <a:t>1</a:t>
            </a:r>
            <a:r>
              <a:rPr lang="en-US" sz="1300" dirty="0">
                <a:solidFill>
                  <a:srgbClr val="000000"/>
                </a:solidFill>
                <a:latin typeface="Arial" charset="0"/>
                <a:cs typeface="Arial" charset="0"/>
              </a:rPr>
              <a:t> = 5.9%</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300" dirty="0" smtClean="0">
                <a:solidFill>
                  <a:srgbClr val="000000"/>
                </a:solidFill>
                <a:latin typeface="Arial" charset="0"/>
                <a:cs typeface="Arial" charset="0"/>
              </a:rPr>
              <a:t>2013:9M </a:t>
            </a:r>
            <a:r>
              <a:rPr lang="en-US" sz="1300" dirty="0">
                <a:solidFill>
                  <a:srgbClr val="000000"/>
                </a:solidFill>
                <a:latin typeface="Arial" charset="0"/>
                <a:cs typeface="Arial" charset="0"/>
              </a:rPr>
              <a:t>ROAS</a:t>
            </a:r>
            <a:r>
              <a:rPr lang="en-US" sz="1300" baseline="30000" dirty="0">
                <a:solidFill>
                  <a:srgbClr val="000000"/>
                </a:solidFill>
                <a:latin typeface="Arial" charset="0"/>
                <a:cs typeface="Arial" charset="0"/>
              </a:rPr>
              <a:t>1</a:t>
            </a:r>
            <a:r>
              <a:rPr lang="en-US" sz="1300" dirty="0">
                <a:solidFill>
                  <a:srgbClr val="000000"/>
                </a:solidFill>
                <a:latin typeface="Arial" charset="0"/>
                <a:cs typeface="Arial" charset="0"/>
              </a:rPr>
              <a:t> = </a:t>
            </a:r>
            <a:r>
              <a:rPr lang="en-US" sz="1300" dirty="0" smtClean="0">
                <a:solidFill>
                  <a:srgbClr val="000000"/>
                </a:solidFill>
                <a:latin typeface="Arial" charset="0"/>
                <a:cs typeface="Arial" charset="0"/>
              </a:rPr>
              <a:t>9.5%</a:t>
            </a:r>
            <a:endParaRPr lang="en-US" sz="1300" dirty="0">
              <a:solidFill>
                <a:srgbClr val="000000"/>
              </a:solidFill>
              <a:latin typeface="Arial" charset="0"/>
              <a:cs typeface="Arial" charset="0"/>
            </a:endParaRPr>
          </a:p>
        </p:txBody>
      </p:sp>
      <p:sp>
        <p:nvSpPr>
          <p:cNvPr id="8197" name="Rectangle 5"/>
          <p:cNvSpPr>
            <a:spLocks noChangeArrowheads="1"/>
          </p:cNvSpPr>
          <p:nvPr/>
        </p:nvSpPr>
        <p:spPr bwMode="auto">
          <a:xfrm>
            <a:off x="0" y="6249988"/>
            <a:ext cx="8610600" cy="608012"/>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Arial" charset="0"/>
              <a:buChar char="•"/>
            </a:pPr>
            <a:r>
              <a:rPr lang="en-US" sz="1100" dirty="0" smtClean="0">
                <a:solidFill>
                  <a:srgbClr val="000000"/>
                </a:solidFill>
                <a:latin typeface="Arial" charset="0"/>
                <a:cs typeface="Arial" charset="0"/>
              </a:rPr>
              <a:t>ROE </a:t>
            </a:r>
            <a:r>
              <a:rPr lang="en-US" sz="1100" dirty="0">
                <a:solidFill>
                  <a:srgbClr val="000000"/>
                </a:solidFill>
                <a:latin typeface="Arial" charset="0"/>
                <a:cs typeface="Arial" charset="0"/>
              </a:rPr>
              <a:t>figures are GAAP; </a:t>
            </a:r>
            <a:r>
              <a:rPr lang="en-US" sz="1100" baseline="30000" dirty="0">
                <a:solidFill>
                  <a:srgbClr val="000000"/>
                </a:solidFill>
                <a:latin typeface="Arial" charset="0"/>
                <a:cs typeface="Arial" charset="0"/>
              </a:rPr>
              <a:t>1</a:t>
            </a:r>
            <a:r>
              <a:rPr lang="en-US" sz="1100" dirty="0">
                <a:solidFill>
                  <a:srgbClr val="000000"/>
                </a:solidFill>
                <a:latin typeface="Arial" charset="0"/>
                <a:cs typeface="Arial" charset="0"/>
              </a:rPr>
              <a:t>Return on avg. surplus.  Excluding Mortgage &amp; Financial Guaranty insurers yields a </a:t>
            </a:r>
            <a:r>
              <a:rPr lang="en-US" sz="1100" dirty="0" smtClean="0">
                <a:solidFill>
                  <a:srgbClr val="000000"/>
                </a:solidFill>
                <a:latin typeface="Arial" charset="0"/>
                <a:cs typeface="Arial" charset="0"/>
              </a:rPr>
              <a:t>8.9% ROAS through 2013:Q3, 6.2</a:t>
            </a:r>
            <a:r>
              <a:rPr lang="en-US" sz="1100" dirty="0">
                <a:solidFill>
                  <a:srgbClr val="000000"/>
                </a:solidFill>
                <a:latin typeface="Arial" charset="0"/>
                <a:cs typeface="Arial" charset="0"/>
              </a:rPr>
              <a:t>% ROAS in 2012, 4.7% ROAS for 2011, 7.6% for 2010 and 7.4% for 2009.</a:t>
            </a:r>
          </a:p>
          <a:p>
            <a:pPr eaLnBrk="0" fontAlgn="base" hangingPunct="0">
              <a:lnSpc>
                <a:spcPct val="85000"/>
              </a:lnSpc>
              <a:spcBef>
                <a:spcPct val="25000"/>
              </a:spcBef>
              <a:spcAft>
                <a:spcPct val="0"/>
              </a:spcAft>
              <a:buClr>
                <a:srgbClr val="FF6801"/>
              </a:buClr>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A.M. Best, ISO, Insurance Information Institute</a:t>
            </a:r>
          </a:p>
        </p:txBody>
      </p:sp>
      <p:graphicFrame>
        <p:nvGraphicFramePr>
          <p:cNvPr id="2" name="Object 3"/>
          <p:cNvGraphicFramePr>
            <a:graphicFrameLocks/>
          </p:cNvGraphicFramePr>
          <p:nvPr/>
        </p:nvGraphicFramePr>
        <p:xfrm>
          <a:off x="206472" y="1474841"/>
          <a:ext cx="8701088" cy="4904198"/>
        </p:xfrm>
        <a:graphic>
          <a:graphicData uri="http://schemas.openxmlformats.org/presentationml/2006/ole">
            <mc:AlternateContent xmlns:mc="http://schemas.openxmlformats.org/markup-compatibility/2006">
              <mc:Choice xmlns:v="urn:schemas-microsoft-com:vml" Requires="v">
                <p:oleObj spid="_x0000_s3141654" name="Chart" r:id="rId5" imgW="8715392" imgH="5057822" progId="MSGraph.Chart.8">
                  <p:embed followColorScheme="full"/>
                </p:oleObj>
              </mc:Choice>
              <mc:Fallback>
                <p:oleObj name="Chart" r:id="rId5" imgW="8715392" imgH="5057822" progId="MSGraph.Chart.8">
                  <p:embed followColorScheme="full"/>
                  <p:pic>
                    <p:nvPicPr>
                      <p:cNvPr id="0" name=""/>
                      <p:cNvPicPr preferRelativeResize="0">
                        <a:picLocks noChangeArrowheads="1"/>
                      </p:cNvPicPr>
                      <p:nvPr/>
                    </p:nvPicPr>
                    <p:blipFill>
                      <a:blip r:embed="rId6"/>
                      <a:srcRect/>
                      <a:stretch>
                        <a:fillRect/>
                      </a:stretch>
                    </p:blipFill>
                    <p:spPr bwMode="auto">
                      <a:xfrm>
                        <a:off x="206472" y="1474841"/>
                        <a:ext cx="8701088" cy="490419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9"/>
          <p:cNvSpPr>
            <a:spLocks noChangeArrowheads="1"/>
          </p:cNvSpPr>
          <p:nvPr/>
        </p:nvSpPr>
        <p:spPr bwMode="blackWhite">
          <a:xfrm>
            <a:off x="3857472" y="1337137"/>
            <a:ext cx="1055687" cy="798512"/>
          </a:xfrm>
          <a:prstGeom prst="wedgeRectCallout">
            <a:avLst>
              <a:gd name="adj1" fmla="val -124442"/>
              <a:gd name="adj2" fmla="val 146907"/>
            </a:avLst>
          </a:prstGeom>
          <a:solidFill>
            <a:srgbClr val="225A7A"/>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smtClean="0">
                <a:solidFill>
                  <a:srgbClr val="FFFFFF"/>
                </a:solidFill>
                <a:latin typeface="Arial" charset="0"/>
                <a:cs typeface="Arial" charset="0"/>
              </a:rPr>
              <a:t>2013:9M </a:t>
            </a:r>
            <a:r>
              <a:rPr lang="en-US" sz="1400" b="1" dirty="0">
                <a:solidFill>
                  <a:srgbClr val="FFFFFF"/>
                </a:solidFill>
                <a:latin typeface="Arial" charset="0"/>
                <a:cs typeface="Arial" charset="0"/>
              </a:rPr>
              <a:t>ROAS was </a:t>
            </a:r>
            <a:r>
              <a:rPr lang="en-US" sz="1400" b="1" dirty="0" smtClean="0">
                <a:solidFill>
                  <a:srgbClr val="FFFFFF"/>
                </a:solidFill>
                <a:latin typeface="Arial" charset="0"/>
                <a:cs typeface="Arial" charset="0"/>
              </a:rPr>
              <a:t>9.5%</a:t>
            </a:r>
            <a:endParaRPr lang="en-US" sz="1400" b="1" dirty="0">
              <a:solidFill>
                <a:srgbClr val="FFFFFF"/>
              </a:solidFill>
              <a:latin typeface="Arial" charset="0"/>
              <a:cs typeface="Arial" charset="0"/>
            </a:endParaRPr>
          </a:p>
        </p:txBody>
      </p:sp>
      <p:sp>
        <p:nvSpPr>
          <p:cNvPr id="10" name="PPTShape_0"/>
          <p:cNvSpPr>
            <a:spLocks noChangeArrowheads="1"/>
          </p:cNvSpPr>
          <p:nvPr/>
        </p:nvSpPr>
        <p:spPr bwMode="blackWhite">
          <a:xfrm>
            <a:off x="7236541" y="1082625"/>
            <a:ext cx="1612491" cy="942820"/>
          </a:xfrm>
          <a:prstGeom prst="wedgeRectCallout">
            <a:avLst>
              <a:gd name="adj1" fmla="val 35338"/>
              <a:gd name="adj2" fmla="val 109488"/>
            </a:avLst>
          </a:prstGeom>
          <a:solidFill>
            <a:srgbClr val="225A7A"/>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Net income </a:t>
            </a:r>
            <a:r>
              <a:rPr lang="en-US" sz="1400" b="1" dirty="0" smtClean="0">
                <a:solidFill>
                  <a:srgbClr val="FFFFFF"/>
                </a:solidFill>
                <a:latin typeface="Arial" charset="0"/>
                <a:cs typeface="Arial" charset="0"/>
              </a:rPr>
              <a:t>is up substantially (+54.7%) from  2012:Q3 $27.8B</a:t>
            </a:r>
            <a:endParaRPr lang="en-US" sz="1400" b="1" dirty="0">
              <a:solidFill>
                <a:srgbClr val="FFFFFF"/>
              </a:solidFill>
              <a:latin typeface="Arial" charset="0"/>
              <a:cs typeface="Arial" charset="0"/>
            </a:endParaRPr>
          </a:p>
        </p:txBody>
      </p:sp>
    </p:spTree>
    <p:custDataLst>
      <p:tags r:id="rId2"/>
    </p:custDataLst>
    <p:extLst>
      <p:ext uri="{BB962C8B-B14F-4D97-AF65-F5344CB8AC3E}">
        <p14:creationId xmlns:p14="http://schemas.microsoft.com/office/powerpoint/2010/main" val="10076761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extLst/>
          </p:nvPr>
        </p:nvGraphicFramePr>
        <p:xfrm>
          <a:off x="-29496" y="1192306"/>
          <a:ext cx="8915400" cy="5889625"/>
        </p:xfrm>
        <a:graphic>
          <a:graphicData uri="http://schemas.openxmlformats.org/presentationml/2006/ole">
            <mc:AlternateContent xmlns:mc="http://schemas.openxmlformats.org/markup-compatibility/2006">
              <mc:Choice xmlns:v="urn:schemas-microsoft-com:vml" Requires="v">
                <p:oleObj spid="_x0000_s3142678" name="Chart" r:id="rId5" imgW="8258192" imgH="5514972" progId="MSGraph.Chart.8">
                  <p:embed followColorScheme="full"/>
                </p:oleObj>
              </mc:Choice>
              <mc:Fallback>
                <p:oleObj name="Chart" r:id="rId5" imgW="8258192" imgH="5514972" progId="MSGraph.Chart.8">
                  <p:embed followColorScheme="full"/>
                  <p:pic>
                    <p:nvPicPr>
                      <p:cNvPr id="0" name=""/>
                      <p:cNvPicPr>
                        <a:picLocks noChangeAspect="1" noChangeArrowheads="1"/>
                      </p:cNvPicPr>
                      <p:nvPr/>
                    </p:nvPicPr>
                    <p:blipFill>
                      <a:blip r:embed="rId6"/>
                      <a:srcRect/>
                      <a:stretch>
                        <a:fillRect/>
                      </a:stretch>
                    </p:blipFill>
                    <p:spPr bwMode="auto">
                      <a:xfrm>
                        <a:off x="-29496" y="1192306"/>
                        <a:ext cx="8915400" cy="5889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47011" name="Rectangle 3"/>
          <p:cNvSpPr>
            <a:spLocks noGrp="1" noChangeArrowheads="1"/>
          </p:cNvSpPr>
          <p:nvPr>
            <p:ph type="title"/>
          </p:nvPr>
        </p:nvSpPr>
        <p:spPr>
          <a:xfrm>
            <a:off x="228164" y="0"/>
            <a:ext cx="7848600" cy="1143000"/>
          </a:xfrm>
        </p:spPr>
        <p:txBody>
          <a:bodyPr/>
          <a:lstStyle/>
          <a:p>
            <a:r>
              <a:rPr lang="en-US" dirty="0" smtClean="0"/>
              <a:t>Profitability Peaks &amp; Troughs in the P/C Insurance Industry, 1975 – 2013:Q3*</a:t>
            </a:r>
          </a:p>
        </p:txBody>
      </p:sp>
      <p:sp>
        <p:nvSpPr>
          <p:cNvPr id="5547012" name="Rectangle 4"/>
          <p:cNvSpPr>
            <a:spLocks noChangeArrowheads="1"/>
          </p:cNvSpPr>
          <p:nvPr/>
        </p:nvSpPr>
        <p:spPr bwMode="auto">
          <a:xfrm>
            <a:off x="0" y="6165850"/>
            <a:ext cx="9144000" cy="646113"/>
          </a:xfrm>
          <a:prstGeom prst="rect">
            <a:avLst/>
          </a:prstGeom>
          <a:noFill/>
          <a:ln w="9525">
            <a:noFill/>
            <a:miter lim="800000"/>
            <a:headEnd/>
            <a:tailEnd/>
          </a:ln>
        </p:spPr>
        <p:txBody>
          <a:bodyPr lIns="92075" tIns="46038" rIns="92075" bIns="46038">
            <a:spAutoFit/>
          </a:bodyPr>
          <a:lstStyle/>
          <a:p>
            <a:pPr fontAlgn="base">
              <a:spcBef>
                <a:spcPct val="0"/>
              </a:spcBef>
              <a:spcAft>
                <a:spcPct val="0"/>
              </a:spcAft>
            </a:pPr>
            <a:r>
              <a:rPr lang="en-US" sz="1200" b="1" dirty="0">
                <a:solidFill>
                  <a:srgbClr val="000000"/>
                </a:solidFill>
                <a:latin typeface="Arial" charset="0"/>
                <a:cs typeface="Arial" charset="0"/>
              </a:rPr>
              <a:t>*Profitability =  P/C insurer </a:t>
            </a:r>
            <a:r>
              <a:rPr lang="en-US" sz="1200" b="1" dirty="0" smtClean="0">
                <a:solidFill>
                  <a:srgbClr val="000000"/>
                </a:solidFill>
                <a:latin typeface="Arial" charset="0"/>
                <a:cs typeface="Arial" charset="0"/>
              </a:rPr>
              <a:t>ROEs. 2011-13 figures are estimates </a:t>
            </a:r>
            <a:r>
              <a:rPr lang="en-US" sz="1200" b="1" dirty="0">
                <a:solidFill>
                  <a:srgbClr val="000000"/>
                </a:solidFill>
                <a:latin typeface="Arial" charset="0"/>
                <a:cs typeface="Arial" charset="0"/>
              </a:rPr>
              <a:t>based on </a:t>
            </a:r>
            <a:r>
              <a:rPr lang="en-US" sz="1200" b="1" dirty="0" smtClean="0">
                <a:solidFill>
                  <a:srgbClr val="000000"/>
                </a:solidFill>
                <a:latin typeface="Arial" charset="0"/>
                <a:cs typeface="Arial" charset="0"/>
              </a:rPr>
              <a:t>ROAS data</a:t>
            </a:r>
            <a:r>
              <a:rPr lang="en-US" sz="1200" b="1" dirty="0">
                <a:solidFill>
                  <a:srgbClr val="000000"/>
                </a:solidFill>
                <a:latin typeface="Arial" charset="0"/>
                <a:cs typeface="Arial" charset="0"/>
              </a:rPr>
              <a:t>.  Note:  Data for </a:t>
            </a:r>
            <a:r>
              <a:rPr lang="en-US" sz="1200" b="1" dirty="0" smtClean="0">
                <a:solidFill>
                  <a:srgbClr val="000000"/>
                </a:solidFill>
                <a:latin typeface="Arial" charset="0"/>
                <a:cs typeface="Arial" charset="0"/>
              </a:rPr>
              <a:t>2008-2013 </a:t>
            </a:r>
            <a:r>
              <a:rPr lang="en-US" sz="1200" b="1" dirty="0">
                <a:solidFill>
                  <a:srgbClr val="000000"/>
                </a:solidFill>
                <a:latin typeface="Arial" charset="0"/>
                <a:cs typeface="Arial" charset="0"/>
              </a:rPr>
              <a:t>exclude mortgage and financial guaranty insurers</a:t>
            </a:r>
            <a:r>
              <a:rPr lang="en-US" sz="1200" b="1" dirty="0" smtClean="0">
                <a:solidFill>
                  <a:srgbClr val="000000"/>
                </a:solidFill>
                <a:latin typeface="Arial" charset="0"/>
                <a:cs typeface="Arial" charset="0"/>
              </a:rPr>
              <a:t>.</a:t>
            </a:r>
            <a:endParaRPr lang="en-US" sz="1200" b="1" dirty="0">
              <a:solidFill>
                <a:srgbClr val="000000"/>
              </a:solidFill>
              <a:latin typeface="Arial" charset="0"/>
              <a:cs typeface="Arial" charset="0"/>
            </a:endParaRPr>
          </a:p>
          <a:p>
            <a:pPr fontAlgn="base">
              <a:spcBef>
                <a:spcPct val="0"/>
              </a:spcBef>
              <a:spcAft>
                <a:spcPct val="0"/>
              </a:spcAft>
            </a:pPr>
            <a:r>
              <a:rPr lang="en-US" sz="1200" b="1" dirty="0">
                <a:solidFill>
                  <a:srgbClr val="000000"/>
                </a:solidFill>
                <a:latin typeface="Arial" charset="0"/>
                <a:cs typeface="Arial" charset="0"/>
              </a:rPr>
              <a:t>Source:  Insurance Information Institute; NAIC, ISO, A.M. Best.</a:t>
            </a:r>
          </a:p>
        </p:txBody>
      </p:sp>
      <p:sp>
        <p:nvSpPr>
          <p:cNvPr id="5547013" name="Oval 5"/>
          <p:cNvSpPr>
            <a:spLocks noChangeArrowheads="1"/>
          </p:cNvSpPr>
          <p:nvPr/>
        </p:nvSpPr>
        <p:spPr bwMode="auto">
          <a:xfrm>
            <a:off x="1145101" y="2084388"/>
            <a:ext cx="303212"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5" name="AutoShape 7"/>
          <p:cNvSpPr>
            <a:spLocks noChangeArrowheads="1"/>
          </p:cNvSpPr>
          <p:nvPr/>
        </p:nvSpPr>
        <p:spPr bwMode="auto">
          <a:xfrm>
            <a:off x="1762125" y="1587500"/>
            <a:ext cx="1425575" cy="381000"/>
          </a:xfrm>
          <a:prstGeom prst="wedgeRectCallout">
            <a:avLst>
              <a:gd name="adj1" fmla="val -71569"/>
              <a:gd name="adj2" fmla="val 71250"/>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1977:19.0%</a:t>
            </a:r>
            <a:endParaRPr lang="en-US" sz="1200">
              <a:solidFill>
                <a:srgbClr val="000000"/>
              </a:solidFill>
              <a:latin typeface="Arial" charset="0"/>
              <a:cs typeface="Arial" charset="0"/>
            </a:endParaRPr>
          </a:p>
        </p:txBody>
      </p:sp>
      <p:sp>
        <p:nvSpPr>
          <p:cNvPr id="5547016" name="Oval 8"/>
          <p:cNvSpPr>
            <a:spLocks noChangeArrowheads="1"/>
          </p:cNvSpPr>
          <p:nvPr/>
        </p:nvSpPr>
        <p:spPr bwMode="auto">
          <a:xfrm>
            <a:off x="3169628" y="2286000"/>
            <a:ext cx="303212"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7" name="Oval 9"/>
          <p:cNvSpPr>
            <a:spLocks noChangeArrowheads="1"/>
          </p:cNvSpPr>
          <p:nvPr/>
        </p:nvSpPr>
        <p:spPr bwMode="auto">
          <a:xfrm>
            <a:off x="5222524" y="3094345"/>
            <a:ext cx="303212"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8" name="Oval 10"/>
          <p:cNvSpPr>
            <a:spLocks noChangeArrowheads="1"/>
          </p:cNvSpPr>
          <p:nvPr/>
        </p:nvSpPr>
        <p:spPr bwMode="auto">
          <a:xfrm>
            <a:off x="7062428" y="2897788"/>
            <a:ext cx="303213"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9" name="AutoShape 11"/>
          <p:cNvSpPr>
            <a:spLocks noChangeArrowheads="1"/>
          </p:cNvSpPr>
          <p:nvPr/>
        </p:nvSpPr>
        <p:spPr bwMode="auto">
          <a:xfrm>
            <a:off x="3825059" y="1619864"/>
            <a:ext cx="1479550" cy="381000"/>
          </a:xfrm>
          <a:prstGeom prst="wedgeRectCallout">
            <a:avLst>
              <a:gd name="adj1" fmla="val -71569"/>
              <a:gd name="adj2" fmla="val 117500"/>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1987:17.3%</a:t>
            </a:r>
            <a:endParaRPr lang="en-US" sz="1200">
              <a:solidFill>
                <a:srgbClr val="000000"/>
              </a:solidFill>
              <a:latin typeface="Arial" charset="0"/>
              <a:cs typeface="Arial" charset="0"/>
            </a:endParaRPr>
          </a:p>
        </p:txBody>
      </p:sp>
      <p:sp>
        <p:nvSpPr>
          <p:cNvPr id="5547020" name="AutoShape 12"/>
          <p:cNvSpPr>
            <a:spLocks noChangeArrowheads="1"/>
          </p:cNvSpPr>
          <p:nvPr/>
        </p:nvSpPr>
        <p:spPr bwMode="auto">
          <a:xfrm>
            <a:off x="4369467" y="2214563"/>
            <a:ext cx="1677987" cy="381000"/>
          </a:xfrm>
          <a:prstGeom prst="wedgeRectCallout">
            <a:avLst>
              <a:gd name="adj1" fmla="val 17047"/>
              <a:gd name="adj2" fmla="val 170659"/>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1997:11.6%</a:t>
            </a:r>
            <a:endParaRPr lang="en-US" sz="1200">
              <a:solidFill>
                <a:srgbClr val="000000"/>
              </a:solidFill>
              <a:latin typeface="Arial" charset="0"/>
              <a:cs typeface="Arial" charset="0"/>
            </a:endParaRPr>
          </a:p>
        </p:txBody>
      </p:sp>
      <p:sp>
        <p:nvSpPr>
          <p:cNvPr id="5547021" name="AutoShape 13"/>
          <p:cNvSpPr>
            <a:spLocks noChangeArrowheads="1"/>
          </p:cNvSpPr>
          <p:nvPr/>
        </p:nvSpPr>
        <p:spPr bwMode="auto">
          <a:xfrm>
            <a:off x="6520120" y="2020581"/>
            <a:ext cx="1422400" cy="381000"/>
          </a:xfrm>
          <a:prstGeom prst="wedgeRectCallout">
            <a:avLst>
              <a:gd name="adj1" fmla="val 11108"/>
              <a:gd name="adj2" fmla="val 173456"/>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000000"/>
                </a:solidFill>
                <a:latin typeface="Arial" charset="0"/>
                <a:cs typeface="Arial" charset="0"/>
              </a:rPr>
              <a:t>2006:12.7%</a:t>
            </a:r>
            <a:endParaRPr lang="en-US" sz="1200" dirty="0">
              <a:solidFill>
                <a:srgbClr val="000000"/>
              </a:solidFill>
              <a:latin typeface="Arial" charset="0"/>
              <a:cs typeface="Arial" charset="0"/>
            </a:endParaRPr>
          </a:p>
        </p:txBody>
      </p:sp>
      <p:sp>
        <p:nvSpPr>
          <p:cNvPr id="5547022" name="Rectangle 14"/>
          <p:cNvSpPr>
            <a:spLocks noChangeArrowheads="1"/>
          </p:cNvSpPr>
          <p:nvPr/>
        </p:nvSpPr>
        <p:spPr bwMode="auto">
          <a:xfrm>
            <a:off x="762000" y="4365528"/>
            <a:ext cx="306388"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3" name="Rectangle 15"/>
          <p:cNvSpPr>
            <a:spLocks noChangeArrowheads="1"/>
          </p:cNvSpPr>
          <p:nvPr/>
        </p:nvSpPr>
        <p:spPr bwMode="auto">
          <a:xfrm>
            <a:off x="2546815" y="4449512"/>
            <a:ext cx="306387"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4" name="Rectangle 16"/>
          <p:cNvSpPr>
            <a:spLocks noChangeArrowheads="1"/>
          </p:cNvSpPr>
          <p:nvPr/>
        </p:nvSpPr>
        <p:spPr bwMode="auto">
          <a:xfrm>
            <a:off x="4182198" y="4073428"/>
            <a:ext cx="306388"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5" name="Rectangle 17"/>
          <p:cNvSpPr>
            <a:spLocks noChangeArrowheads="1"/>
          </p:cNvSpPr>
          <p:nvPr/>
        </p:nvSpPr>
        <p:spPr bwMode="auto">
          <a:xfrm>
            <a:off x="6013818" y="4805828"/>
            <a:ext cx="306387"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6" name="AutoShape 18"/>
          <p:cNvSpPr>
            <a:spLocks noChangeArrowheads="1"/>
          </p:cNvSpPr>
          <p:nvPr/>
        </p:nvSpPr>
        <p:spPr bwMode="auto">
          <a:xfrm>
            <a:off x="2890022" y="5066335"/>
            <a:ext cx="1447800" cy="381000"/>
          </a:xfrm>
          <a:prstGeom prst="wedgeRectCallout">
            <a:avLst>
              <a:gd name="adj1" fmla="val -48903"/>
              <a:gd name="adj2" fmla="val -169583"/>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1984: 1.8%</a:t>
            </a:r>
            <a:endParaRPr lang="en-US" sz="1200">
              <a:solidFill>
                <a:srgbClr val="000000"/>
              </a:solidFill>
              <a:latin typeface="Arial" charset="0"/>
              <a:cs typeface="Arial" charset="0"/>
            </a:endParaRPr>
          </a:p>
        </p:txBody>
      </p:sp>
      <p:sp>
        <p:nvSpPr>
          <p:cNvPr id="5547027" name="AutoShape 19"/>
          <p:cNvSpPr>
            <a:spLocks noChangeArrowheads="1"/>
          </p:cNvSpPr>
          <p:nvPr/>
        </p:nvSpPr>
        <p:spPr bwMode="auto">
          <a:xfrm>
            <a:off x="4515060" y="5073299"/>
            <a:ext cx="1447800" cy="381000"/>
          </a:xfrm>
          <a:prstGeom prst="wedgeRectCallout">
            <a:avLst>
              <a:gd name="adj1" fmla="val -52523"/>
              <a:gd name="adj2" fmla="val -225000"/>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1992: 4.5%</a:t>
            </a:r>
            <a:endParaRPr lang="en-US" sz="1200">
              <a:solidFill>
                <a:srgbClr val="000000"/>
              </a:solidFill>
              <a:latin typeface="Arial" charset="0"/>
              <a:cs typeface="Arial" charset="0"/>
            </a:endParaRPr>
          </a:p>
        </p:txBody>
      </p:sp>
      <p:sp>
        <p:nvSpPr>
          <p:cNvPr id="5547028" name="AutoShape 20"/>
          <p:cNvSpPr>
            <a:spLocks noChangeArrowheads="1"/>
          </p:cNvSpPr>
          <p:nvPr/>
        </p:nvSpPr>
        <p:spPr bwMode="auto">
          <a:xfrm>
            <a:off x="6663311" y="5206491"/>
            <a:ext cx="1600200" cy="381000"/>
          </a:xfrm>
          <a:prstGeom prst="wedgeRectCallout">
            <a:avLst>
              <a:gd name="adj1" fmla="val -68056"/>
              <a:gd name="adj2" fmla="val -81667"/>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a:solidFill>
                  <a:srgbClr val="000000"/>
                </a:solidFill>
                <a:latin typeface="Arial" charset="0"/>
                <a:cs typeface="Arial" charset="0"/>
              </a:rPr>
              <a:t>2001: -1.2%</a:t>
            </a:r>
            <a:endParaRPr lang="en-US" sz="1200" dirty="0">
              <a:solidFill>
                <a:srgbClr val="000000"/>
              </a:solidFill>
              <a:latin typeface="Arial" charset="0"/>
              <a:cs typeface="Arial" charset="0"/>
            </a:endParaRPr>
          </a:p>
        </p:txBody>
      </p:sp>
      <p:sp>
        <p:nvSpPr>
          <p:cNvPr id="5547029" name="AutoShape 21"/>
          <p:cNvSpPr>
            <a:spLocks noChangeArrowheads="1"/>
          </p:cNvSpPr>
          <p:nvPr/>
        </p:nvSpPr>
        <p:spPr bwMode="auto">
          <a:xfrm rot="511939">
            <a:off x="1550971" y="2055975"/>
            <a:ext cx="1603197" cy="612775"/>
          </a:xfrm>
          <a:prstGeom prst="rightArrow">
            <a:avLst>
              <a:gd name="adj1" fmla="val 50000"/>
              <a:gd name="adj2" fmla="val 93113"/>
            </a:avLst>
          </a:prstGeom>
          <a:solidFill>
            <a:srgbClr val="FF00FF"/>
          </a:solidFill>
          <a:ln w="9525">
            <a:solidFill>
              <a:schemeClr val="tx1"/>
            </a:solidFill>
            <a:miter lim="800000"/>
            <a:headEnd/>
            <a:tailEnd/>
          </a:ln>
        </p:spPr>
        <p:txBody>
          <a:bodyPr wrap="square" lIns="92075" tIns="46038" rIns="92075" bIns="46038" anchor="ctr">
            <a:spAutoFit/>
          </a:bodyPr>
          <a:lstStyle/>
          <a:p>
            <a:pPr algn="ctr" fontAlgn="base">
              <a:spcBef>
                <a:spcPct val="0"/>
              </a:spcBef>
              <a:spcAft>
                <a:spcPct val="0"/>
              </a:spcAft>
            </a:pPr>
            <a:r>
              <a:rPr lang="en-US" sz="1400" b="1">
                <a:solidFill>
                  <a:srgbClr val="FFFFFF"/>
                </a:solidFill>
                <a:latin typeface="Arial" charset="0"/>
                <a:cs typeface="Arial" charset="0"/>
              </a:rPr>
              <a:t>10 Years</a:t>
            </a:r>
          </a:p>
        </p:txBody>
      </p:sp>
      <p:sp>
        <p:nvSpPr>
          <p:cNvPr id="5547030" name="AutoShape 22"/>
          <p:cNvSpPr>
            <a:spLocks noChangeArrowheads="1"/>
          </p:cNvSpPr>
          <p:nvPr/>
        </p:nvSpPr>
        <p:spPr bwMode="auto">
          <a:xfrm rot="937132">
            <a:off x="3583836" y="2652227"/>
            <a:ext cx="1711988" cy="612775"/>
          </a:xfrm>
          <a:prstGeom prst="rightArrow">
            <a:avLst>
              <a:gd name="adj1" fmla="val 50000"/>
              <a:gd name="adj2" fmla="val 92991"/>
            </a:avLst>
          </a:prstGeom>
          <a:solidFill>
            <a:srgbClr val="FF00FF"/>
          </a:solidFill>
          <a:ln w="9525">
            <a:solidFill>
              <a:schemeClr val="tx1"/>
            </a:solidFill>
            <a:miter lim="800000"/>
            <a:headEnd/>
            <a:tailEnd/>
          </a:ln>
        </p:spPr>
        <p:txBody>
          <a:bodyPr wrap="square" lIns="92075" tIns="46038" rIns="92075" bIns="46038" anchor="ctr">
            <a:spAutoFit/>
          </a:bodyPr>
          <a:lstStyle/>
          <a:p>
            <a:pPr algn="ctr" fontAlgn="base">
              <a:spcBef>
                <a:spcPct val="0"/>
              </a:spcBef>
              <a:spcAft>
                <a:spcPct val="0"/>
              </a:spcAft>
            </a:pPr>
            <a:r>
              <a:rPr lang="en-US" sz="1400" b="1">
                <a:solidFill>
                  <a:srgbClr val="FFFFFF"/>
                </a:solidFill>
                <a:latin typeface="Arial" charset="0"/>
                <a:cs typeface="Arial" charset="0"/>
              </a:rPr>
              <a:t>10 Years</a:t>
            </a:r>
          </a:p>
        </p:txBody>
      </p:sp>
      <p:sp>
        <p:nvSpPr>
          <p:cNvPr id="5547031" name="AutoShape 23"/>
          <p:cNvSpPr>
            <a:spLocks noChangeArrowheads="1"/>
          </p:cNvSpPr>
          <p:nvPr/>
        </p:nvSpPr>
        <p:spPr bwMode="auto">
          <a:xfrm>
            <a:off x="5585908" y="2874963"/>
            <a:ext cx="1449073" cy="612775"/>
          </a:xfrm>
          <a:prstGeom prst="rightArrow">
            <a:avLst>
              <a:gd name="adj1" fmla="val 50000"/>
              <a:gd name="adj2" fmla="val 83048"/>
            </a:avLst>
          </a:prstGeom>
          <a:solidFill>
            <a:srgbClr val="FF00FF"/>
          </a:solidFill>
          <a:ln w="9525">
            <a:solidFill>
              <a:schemeClr val="tx1"/>
            </a:solidFill>
            <a:miter lim="800000"/>
            <a:headEnd/>
            <a:tailEnd/>
          </a:ln>
        </p:spPr>
        <p:txBody>
          <a:bodyPr wrap="square" lIns="92075" tIns="46038" rIns="92075" bIns="46038" anchor="ctr">
            <a:spAutoFit/>
          </a:bodyPr>
          <a:lstStyle/>
          <a:p>
            <a:pPr algn="ctr" fontAlgn="base">
              <a:spcBef>
                <a:spcPct val="0"/>
              </a:spcBef>
              <a:spcAft>
                <a:spcPct val="0"/>
              </a:spcAft>
            </a:pPr>
            <a:r>
              <a:rPr lang="en-US" sz="1400" b="1" dirty="0" smtClean="0">
                <a:solidFill>
                  <a:srgbClr val="FFFFFF"/>
                </a:solidFill>
                <a:latin typeface="Arial" charset="0"/>
                <a:cs typeface="Arial" charset="0"/>
              </a:rPr>
              <a:t>9 Years</a:t>
            </a:r>
            <a:endParaRPr lang="en-US" sz="1400" b="1" dirty="0">
              <a:solidFill>
                <a:srgbClr val="FFFFFF"/>
              </a:solidFill>
              <a:latin typeface="Arial" charset="0"/>
              <a:cs typeface="Arial" charset="0"/>
            </a:endParaRPr>
          </a:p>
        </p:txBody>
      </p:sp>
      <p:sp>
        <p:nvSpPr>
          <p:cNvPr id="25" name="PPTShape_0"/>
          <p:cNvSpPr>
            <a:spLocks noChangeArrowheads="1"/>
          </p:cNvSpPr>
          <p:nvPr/>
        </p:nvSpPr>
        <p:spPr bwMode="auto">
          <a:xfrm>
            <a:off x="8063932" y="3927380"/>
            <a:ext cx="244325" cy="609600"/>
          </a:xfrm>
          <a:prstGeom prst="ellipse">
            <a:avLst/>
          </a:prstGeom>
          <a:noFill/>
          <a:ln w="38100">
            <a:solidFill>
              <a:srgbClr val="2B7299"/>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26" name="PPTShape_1"/>
          <p:cNvSpPr>
            <a:spLocks noChangeArrowheads="1"/>
          </p:cNvSpPr>
          <p:nvPr/>
        </p:nvSpPr>
        <p:spPr bwMode="auto">
          <a:xfrm>
            <a:off x="6912073" y="4381184"/>
            <a:ext cx="942171" cy="668338"/>
          </a:xfrm>
          <a:prstGeom prst="wedgeRectCallout">
            <a:avLst>
              <a:gd name="adj1" fmla="val 73582"/>
              <a:gd name="adj2" fmla="val -42706"/>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2011: 4.7%</a:t>
            </a:r>
            <a:endParaRPr lang="en-US" sz="1200" dirty="0">
              <a:solidFill>
                <a:srgbClr val="FFFFFF"/>
              </a:solidFill>
              <a:latin typeface="Arial" charset="0"/>
              <a:cs typeface="Arial" charset="0"/>
            </a:endParaRPr>
          </a:p>
        </p:txBody>
      </p:sp>
      <p:sp>
        <p:nvSpPr>
          <p:cNvPr id="3097" name="Text Box 17"/>
          <p:cNvSpPr txBox="1">
            <a:spLocks noChangeArrowheads="1"/>
          </p:cNvSpPr>
          <p:nvPr/>
        </p:nvSpPr>
        <p:spPr bwMode="auto">
          <a:xfrm>
            <a:off x="5621338" y="1117600"/>
            <a:ext cx="3254375" cy="646113"/>
          </a:xfrm>
          <a:prstGeom prst="rect">
            <a:avLst/>
          </a:prstGeom>
          <a:solidFill>
            <a:srgbClr val="28688C"/>
          </a:solidFill>
          <a:ln w="9525" algn="ctr">
            <a:noFill/>
            <a:miter lim="800000"/>
            <a:headEnd/>
            <a:tailEnd/>
          </a:ln>
        </p:spPr>
        <p:txBody>
          <a:bodyPr>
            <a:spAutoFit/>
          </a:bodyPr>
          <a:lstStyle/>
          <a:p>
            <a:pPr algn="ctr" fontAlgn="base">
              <a:spcBef>
                <a:spcPct val="0"/>
              </a:spcBef>
              <a:spcAft>
                <a:spcPct val="0"/>
              </a:spcAft>
            </a:pPr>
            <a:r>
              <a:rPr lang="en-US" b="1">
                <a:solidFill>
                  <a:srgbClr val="FFFFFF"/>
                </a:solidFill>
                <a:latin typeface="Arial" charset="0"/>
                <a:cs typeface="Arial" charset="0"/>
              </a:rPr>
              <a:t>History suggests next ROE peak will be in 2016-2017</a:t>
            </a:r>
          </a:p>
        </p:txBody>
      </p:sp>
      <p:sp>
        <p:nvSpPr>
          <p:cNvPr id="3098" name="Rectangle 7"/>
          <p:cNvSpPr>
            <a:spLocks noChangeArrowheads="1"/>
          </p:cNvSpPr>
          <p:nvPr/>
        </p:nvSpPr>
        <p:spPr bwMode="black">
          <a:xfrm>
            <a:off x="185738" y="1155700"/>
            <a:ext cx="1023937" cy="222250"/>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ROE</a:t>
            </a:r>
          </a:p>
        </p:txBody>
      </p:sp>
      <p:sp>
        <p:nvSpPr>
          <p:cNvPr id="28" name="AutoShape 6"/>
          <p:cNvSpPr>
            <a:spLocks noChangeArrowheads="1"/>
          </p:cNvSpPr>
          <p:nvPr/>
        </p:nvSpPr>
        <p:spPr bwMode="auto">
          <a:xfrm>
            <a:off x="941388" y="5070738"/>
            <a:ext cx="1447800" cy="381000"/>
          </a:xfrm>
          <a:prstGeom prst="wedgeRectCallout">
            <a:avLst>
              <a:gd name="adj1" fmla="val -43470"/>
              <a:gd name="adj2" fmla="val -143776"/>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1975: 2.4%</a:t>
            </a:r>
            <a:endParaRPr lang="en-US" sz="1200">
              <a:solidFill>
                <a:srgbClr val="000000"/>
              </a:solidFill>
              <a:latin typeface="Arial" charset="0"/>
              <a:cs typeface="Arial" charset="0"/>
            </a:endParaRPr>
          </a:p>
        </p:txBody>
      </p:sp>
      <p:sp>
        <p:nvSpPr>
          <p:cNvPr id="29" name="AutoShape 8"/>
          <p:cNvSpPr>
            <a:spLocks noChangeArrowheads="1"/>
          </p:cNvSpPr>
          <p:nvPr/>
        </p:nvSpPr>
        <p:spPr bwMode="blackWhite">
          <a:xfrm>
            <a:off x="7767485" y="2423091"/>
            <a:ext cx="1189703" cy="659324"/>
          </a:xfrm>
          <a:prstGeom prst="wedgeRectCallout">
            <a:avLst>
              <a:gd name="adj1" fmla="val 15872"/>
              <a:gd name="adj2" fmla="val 8415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2013:Q3 8.9%</a:t>
            </a:r>
            <a:endParaRPr lang="en-US" b="1" dirty="0">
              <a:solidFill>
                <a:srgbClr val="FFFFFF"/>
              </a:solidFill>
              <a:latin typeface="Arial" pitchFamily="34" charset="0"/>
              <a:cs typeface="Arial" pitchFamily="34" charset="0"/>
            </a:endParaRPr>
          </a:p>
        </p:txBody>
      </p:sp>
      <p:sp>
        <p:nvSpPr>
          <p:cNvPr id="30" name="PPTShape_2"/>
          <p:cNvSpPr>
            <a:spLocks noChangeArrowheads="1"/>
          </p:cNvSpPr>
          <p:nvPr/>
        </p:nvSpPr>
        <p:spPr bwMode="auto">
          <a:xfrm>
            <a:off x="8417887" y="3332535"/>
            <a:ext cx="303213" cy="609600"/>
          </a:xfrm>
          <a:prstGeom prst="ellipse">
            <a:avLst/>
          </a:prstGeom>
          <a:noFill/>
          <a:ln w="38100">
            <a:solidFill>
              <a:srgbClr val="FFC0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Tree>
    <p:custDataLst>
      <p:tags r:id="rId2"/>
    </p:custDataLst>
    <p:extLst>
      <p:ext uri="{BB962C8B-B14F-4D97-AF65-F5344CB8AC3E}">
        <p14:creationId xmlns:p14="http://schemas.microsoft.com/office/powerpoint/2010/main" val="1515281995"/>
      </p:ext>
    </p:extLst>
  </p:cSld>
  <p:clrMapOvr>
    <a:masterClrMapping/>
  </p:clrMapOvr>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260132" y="90488"/>
            <a:ext cx="7550150" cy="860425"/>
          </a:xfrm>
        </p:spPr>
        <p:txBody>
          <a:bodyPr/>
          <a:lstStyle/>
          <a:p>
            <a:r>
              <a:rPr lang="en-US" dirty="0" smtClean="0"/>
              <a:t>A 100 Combined Ratio Isn’t What It</a:t>
            </a:r>
            <a:br>
              <a:rPr lang="en-US" dirty="0" smtClean="0"/>
            </a:br>
            <a:r>
              <a:rPr lang="en-US" dirty="0" smtClean="0"/>
              <a:t>Once Was: Investment Impact on ROEs</a:t>
            </a:r>
          </a:p>
        </p:txBody>
      </p:sp>
      <p:sp>
        <p:nvSpPr>
          <p:cNvPr id="2052" name="Rectangle 3"/>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Combined Ratio / ROE</a:t>
            </a:r>
          </a:p>
        </p:txBody>
      </p:sp>
      <p:sp>
        <p:nvSpPr>
          <p:cNvPr id="2053" name="Rectangle 4"/>
          <p:cNvSpPr>
            <a:spLocks noChangeArrowheads="1"/>
          </p:cNvSpPr>
          <p:nvPr/>
        </p:nvSpPr>
        <p:spPr bwMode="auto">
          <a:xfrm>
            <a:off x="0" y="6262688"/>
            <a:ext cx="8636000" cy="595312"/>
          </a:xfrm>
          <a:prstGeom prst="rect">
            <a:avLst/>
          </a:prstGeom>
          <a:noFill/>
          <a:ln w="9525">
            <a:noFill/>
            <a:miter lim="800000"/>
            <a:headEnd/>
            <a:tailEnd/>
          </a:ln>
        </p:spPr>
        <p:txBody>
          <a:bodyPr lIns="365760" tIns="0" rIns="0" bIns="137160" anchor="b">
            <a:spAutoFit/>
          </a:bodyPr>
          <a:lstStyle/>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2008 </a:t>
            </a:r>
            <a:r>
              <a:rPr lang="en-US" sz="1100" dirty="0">
                <a:solidFill>
                  <a:srgbClr val="000000"/>
                </a:solidFill>
                <a:latin typeface="Arial" charset="0"/>
                <a:cs typeface="Arial" charset="0"/>
              </a:rPr>
              <a:t>-</a:t>
            </a:r>
            <a:r>
              <a:rPr lang="en-US" sz="1100" dirty="0" smtClean="0">
                <a:solidFill>
                  <a:srgbClr val="000000"/>
                </a:solidFill>
                <a:latin typeface="Arial" charset="0"/>
                <a:cs typeface="Arial" charset="0"/>
              </a:rPr>
              <a:t>2013 </a:t>
            </a:r>
            <a:r>
              <a:rPr lang="en-US" sz="1100" dirty="0">
                <a:solidFill>
                  <a:srgbClr val="000000"/>
                </a:solidFill>
                <a:latin typeface="Arial" charset="0"/>
                <a:cs typeface="Arial" charset="0"/>
              </a:rPr>
              <a:t>figures </a:t>
            </a:r>
            <a:r>
              <a:rPr lang="en-US" sz="1100" dirty="0" smtClean="0">
                <a:solidFill>
                  <a:srgbClr val="000000"/>
                </a:solidFill>
                <a:latin typeface="Arial" charset="0"/>
                <a:cs typeface="Arial" charset="0"/>
              </a:rPr>
              <a:t> are return on average surplus and exclude </a:t>
            </a:r>
            <a:r>
              <a:rPr lang="en-US" sz="1100" dirty="0">
                <a:solidFill>
                  <a:srgbClr val="000000"/>
                </a:solidFill>
                <a:latin typeface="Arial" charset="0"/>
                <a:cs typeface="Arial" charset="0"/>
              </a:rPr>
              <a:t>mortgage and financial guaranty </a:t>
            </a:r>
            <a:r>
              <a:rPr lang="en-US" sz="1100" dirty="0" smtClean="0">
                <a:solidFill>
                  <a:srgbClr val="000000"/>
                </a:solidFill>
                <a:latin typeface="Arial" charset="0"/>
                <a:cs typeface="Arial" charset="0"/>
              </a:rPr>
              <a:t>insurers. 2013:9M combined ratio including M&amp;FG insurers is 95.8; 2012 =103.2, 2011 = 108.1, ROAS = 3.5%. </a:t>
            </a:r>
            <a:endParaRPr lang="en-US" sz="1100" dirty="0">
              <a:solidFill>
                <a:srgbClr val="000000"/>
              </a:solidFill>
              <a:latin typeface="Arial" charset="0"/>
              <a:cs typeface="Arial" charset="0"/>
            </a:endParaRPr>
          </a:p>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Source: Insurance Information Institute from A.M. Best and </a:t>
            </a:r>
            <a:r>
              <a:rPr lang="en-US" sz="1100" dirty="0" smtClean="0">
                <a:solidFill>
                  <a:srgbClr val="000000"/>
                </a:solidFill>
                <a:latin typeface="Arial" charset="0"/>
                <a:cs typeface="Arial" charset="0"/>
              </a:rPr>
              <a:t>ISO </a:t>
            </a:r>
            <a:r>
              <a:rPr lang="en-US" sz="1100" dirty="0" err="1" smtClean="0">
                <a:solidFill>
                  <a:srgbClr val="000000"/>
                </a:solidFill>
                <a:latin typeface="Arial" charset="0"/>
                <a:cs typeface="Arial" charset="0"/>
              </a:rPr>
              <a:t>Verisk</a:t>
            </a:r>
            <a:r>
              <a:rPr lang="en-US" sz="1100" dirty="0" smtClean="0">
                <a:solidFill>
                  <a:srgbClr val="000000"/>
                </a:solidFill>
                <a:latin typeface="Arial" charset="0"/>
                <a:cs typeface="Arial" charset="0"/>
              </a:rPr>
              <a:t> Analytics </a:t>
            </a:r>
            <a:r>
              <a:rPr lang="en-US" sz="1100" dirty="0">
                <a:solidFill>
                  <a:srgbClr val="000000"/>
                </a:solidFill>
                <a:latin typeface="Arial" charset="0"/>
                <a:cs typeface="Arial" charset="0"/>
              </a:rPr>
              <a:t>data.</a:t>
            </a:r>
          </a:p>
        </p:txBody>
      </p:sp>
      <p:graphicFrame>
        <p:nvGraphicFramePr>
          <p:cNvPr id="2050" name="Object 2"/>
          <p:cNvGraphicFramePr>
            <a:graphicFrameLocks/>
          </p:cNvGraphicFramePr>
          <p:nvPr/>
        </p:nvGraphicFramePr>
        <p:xfrm>
          <a:off x="292100" y="1549400"/>
          <a:ext cx="8597900" cy="3937000"/>
        </p:xfrm>
        <a:graphic>
          <a:graphicData uri="http://schemas.openxmlformats.org/presentationml/2006/ole">
            <mc:AlternateContent xmlns:mc="http://schemas.openxmlformats.org/markup-compatibility/2006">
              <mc:Choice xmlns:v="urn:schemas-microsoft-com:vml" Requires="v">
                <p:oleObj spid="_x0000_s3143702" name="Chart" r:id="rId4" imgW="8601024" imgH="3933862" progId="MSGraph.Chart.8">
                  <p:embed followColorScheme="full"/>
                </p:oleObj>
              </mc:Choice>
              <mc:Fallback>
                <p:oleObj name="Chart" r:id="rId4" imgW="8601024" imgH="3933862" progId="MSGraph.Chart.8">
                  <p:embed followColorScheme="full"/>
                  <p:pic>
                    <p:nvPicPr>
                      <p:cNvPr id="0" name=""/>
                      <p:cNvPicPr>
                        <a:picLocks noChangeArrowheads="1"/>
                      </p:cNvPicPr>
                      <p:nvPr/>
                    </p:nvPicPr>
                    <p:blipFill>
                      <a:blip r:embed="rId5"/>
                      <a:srcRect/>
                      <a:stretch>
                        <a:fillRect/>
                      </a:stretch>
                    </p:blipFill>
                    <p:spPr bwMode="gray">
                      <a:xfrm>
                        <a:off x="292100" y="1549400"/>
                        <a:ext cx="8597900" cy="393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414338" y="5510395"/>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Combined Ratios Must Be Lower in Today’s Depressed</a:t>
            </a:r>
            <a:br>
              <a:rPr lang="en-US" b="1">
                <a:solidFill>
                  <a:srgbClr val="FFFFFF"/>
                </a:solidFill>
                <a:latin typeface="Arial" charset="0"/>
                <a:cs typeface="Arial" charset="0"/>
              </a:rPr>
            </a:br>
            <a:r>
              <a:rPr lang="en-US" b="1">
                <a:solidFill>
                  <a:srgbClr val="FFFFFF"/>
                </a:solidFill>
                <a:latin typeface="Arial" charset="0"/>
                <a:cs typeface="Arial" charset="0"/>
              </a:rPr>
              <a:t>Investment Environment to Generate Risk Appropriate ROEs</a:t>
            </a:r>
          </a:p>
        </p:txBody>
      </p:sp>
      <p:sp>
        <p:nvSpPr>
          <p:cNvPr id="7" name="Rectangle 6"/>
          <p:cNvSpPr>
            <a:spLocks noChangeArrowheads="1"/>
          </p:cNvSpPr>
          <p:nvPr/>
        </p:nvSpPr>
        <p:spPr bwMode="blackWhite">
          <a:xfrm>
            <a:off x="2848131" y="1182781"/>
            <a:ext cx="5261547" cy="755650"/>
          </a:xfrm>
          <a:prstGeom prst="rect">
            <a:avLst/>
          </a:prstGeom>
          <a:solidFill>
            <a:schemeClr val="tx2"/>
          </a:soli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000000"/>
                </a:solidFill>
                <a:latin typeface="Arial" charset="0"/>
                <a:cs typeface="Arial" charset="0"/>
              </a:rPr>
              <a:t>A combined ratio of about 100 </a:t>
            </a:r>
            <a:r>
              <a:rPr lang="en-US" b="1" dirty="0" smtClean="0">
                <a:solidFill>
                  <a:srgbClr val="000000"/>
                </a:solidFill>
                <a:latin typeface="Arial" charset="0"/>
                <a:cs typeface="Arial" charset="0"/>
              </a:rPr>
              <a:t>generates an ROE of ~7.0% in 2012, ~7.5</a:t>
            </a:r>
            <a:r>
              <a:rPr lang="en-US" b="1" dirty="0">
                <a:solidFill>
                  <a:srgbClr val="000000"/>
                </a:solidFill>
                <a:latin typeface="Arial" charset="0"/>
                <a:cs typeface="Arial" charset="0"/>
              </a:rPr>
              <a:t>% ROE in 2009/10,</a:t>
            </a:r>
            <a:br>
              <a:rPr lang="en-US" b="1" dirty="0">
                <a:solidFill>
                  <a:srgbClr val="000000"/>
                </a:solidFill>
                <a:latin typeface="Arial" charset="0"/>
                <a:cs typeface="Arial" charset="0"/>
              </a:rPr>
            </a:br>
            <a:r>
              <a:rPr lang="en-US" b="1" dirty="0">
                <a:solidFill>
                  <a:srgbClr val="000000"/>
                </a:solidFill>
                <a:latin typeface="Arial" charset="0"/>
                <a:cs typeface="Arial" charset="0"/>
              </a:rPr>
              <a:t>10% in 2005 and 16% in 1979</a:t>
            </a:r>
          </a:p>
        </p:txBody>
      </p:sp>
      <p:sp>
        <p:nvSpPr>
          <p:cNvPr id="8" name="AutoShape 8"/>
          <p:cNvSpPr>
            <a:spLocks noChangeArrowheads="1"/>
          </p:cNvSpPr>
          <p:nvPr/>
        </p:nvSpPr>
        <p:spPr bwMode="blackWhite">
          <a:xfrm>
            <a:off x="5043955" y="4026309"/>
            <a:ext cx="1651820" cy="680362"/>
          </a:xfrm>
          <a:prstGeom prst="wedgeRectCallout">
            <a:avLst>
              <a:gd name="adj1" fmla="val 115228"/>
              <a:gd name="adj2" fmla="val -1528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Lower CATs are improved ROEs in 2013</a:t>
            </a:r>
            <a:endParaRPr lang="en-US" sz="14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233968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3" presetClass="entr" presetSubtype="16" fill="hold" grpId="0" nodeType="afterEffect">
                                  <p:stCondLst>
                                    <p:cond delay="100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childTnLst>
                          </p:cTn>
                        </p:par>
                        <p:par>
                          <p:cTn id="14" fill="hold">
                            <p:stCondLst>
                              <p:cond delay="3000"/>
                            </p:stCondLst>
                            <p:childTnLst>
                              <p:par>
                                <p:cTn id="15" presetID="22" presetClass="entr" presetSubtype="4" fill="hold" grpId="0" nodeType="afterEffect">
                                  <p:stCondLst>
                                    <p:cond delay="70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7" grpId="0" animBg="1"/>
      <p:bldP spid="8" grpId="0" animBg="1"/>
    </p:bldLst>
  </p:timing>
</p:sld>
</file>

<file path=ppt/slides/slide17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52227" name="Rectangle 105"/>
          <p:cNvSpPr>
            <a:spLocks noGrp="1" noChangeArrowheads="1"/>
          </p:cNvSpPr>
          <p:nvPr>
            <p:ph type="dt" sz="quarter" idx="10"/>
          </p:nvPr>
        </p:nvSpPr>
        <p:spPr>
          <a:noFill/>
        </p:spPr>
        <p:txBody>
          <a:bodyPr/>
          <a:lstStyle/>
          <a:p>
            <a:r>
              <a:rPr lang="en-US" smtClean="0"/>
              <a:t>12/01/09 - 9pm</a:t>
            </a:r>
          </a:p>
        </p:txBody>
      </p:sp>
      <p:sp>
        <p:nvSpPr>
          <p:cNvPr id="522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52229" name="Rectangle 110"/>
          <p:cNvSpPr>
            <a:spLocks noGrp="1" noChangeArrowheads="1"/>
          </p:cNvSpPr>
          <p:nvPr>
            <p:ph type="sldNum" sz="quarter" idx="12"/>
          </p:nvPr>
        </p:nvSpPr>
        <p:spPr>
          <a:noFill/>
        </p:spPr>
        <p:txBody>
          <a:bodyPr/>
          <a:lstStyle/>
          <a:p>
            <a:fld id="{985FD483-3650-4448-BB2E-67A90540A8FD}" type="slidenum">
              <a:rPr lang="en-US" smtClean="0"/>
              <a:pPr/>
              <a:t>179</a:t>
            </a:fld>
            <a:endParaRPr lang="en-US" smtClean="0"/>
          </a:p>
        </p:txBody>
      </p:sp>
      <p:sp>
        <p:nvSpPr>
          <p:cNvPr id="52230" name="Rectangle 2"/>
          <p:cNvSpPr>
            <a:spLocks noGrp="1" noChangeArrowheads="1"/>
          </p:cNvSpPr>
          <p:nvPr>
            <p:ph type="title"/>
          </p:nvPr>
        </p:nvSpPr>
        <p:spPr/>
        <p:txBody>
          <a:bodyPr/>
          <a:lstStyle/>
          <a:p>
            <a:r>
              <a:rPr lang="en-US" dirty="0" smtClean="0"/>
              <a:t>ROE: Property/Casualty Insurance vs. Fortune 500, 1987–2013E*</a:t>
            </a:r>
          </a:p>
        </p:txBody>
      </p:sp>
      <p:sp>
        <p:nvSpPr>
          <p:cNvPr id="52231" name="Rectangle 3"/>
          <p:cNvSpPr>
            <a:spLocks noChangeArrowheads="1"/>
          </p:cNvSpPr>
          <p:nvPr/>
        </p:nvSpPr>
        <p:spPr bwMode="auto">
          <a:xfrm>
            <a:off x="0" y="6415088"/>
            <a:ext cx="7569200" cy="4429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 	Excludes Mortgage &amp; Financial Guarantee in 2008 </a:t>
            </a:r>
            <a:r>
              <a:rPr lang="en-US" sz="1100" dirty="0" smtClean="0"/>
              <a:t>– 2013E.  2013 P/C ROE is through 2013:Q3. </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	Sources: ISO, </a:t>
            </a:r>
            <a:r>
              <a:rPr lang="en-US" sz="1100" i="1" dirty="0" smtClean="0"/>
              <a:t>Fortune</a:t>
            </a:r>
            <a:r>
              <a:rPr lang="en-US" sz="1100" dirty="0" smtClean="0"/>
              <a:t>; Insurance Information Institute.</a:t>
            </a:r>
            <a:endParaRPr lang="en-US" sz="1100" dirty="0"/>
          </a:p>
        </p:txBody>
      </p:sp>
      <p:graphicFrame>
        <p:nvGraphicFramePr>
          <p:cNvPr id="2026500" name="Object 2"/>
          <p:cNvGraphicFramePr>
            <a:graphicFrameLocks/>
          </p:cNvGraphicFramePr>
          <p:nvPr/>
        </p:nvGraphicFramePr>
        <p:xfrm>
          <a:off x="304800" y="1474788"/>
          <a:ext cx="8569325" cy="4579937"/>
        </p:xfrm>
        <a:graphic>
          <a:graphicData uri="http://schemas.openxmlformats.org/presentationml/2006/ole">
            <mc:AlternateContent xmlns:mc="http://schemas.openxmlformats.org/markup-compatibility/2006">
              <mc:Choice xmlns:v="urn:schemas-microsoft-com:vml" Requires="v">
                <p:oleObj spid="_x0000_s3144726" name="Chart" r:id="rId4" imgW="8601024" imgH="4610130" progId="MSGraph.Chart.8">
                  <p:embed followColorScheme="full"/>
                </p:oleObj>
              </mc:Choice>
              <mc:Fallback>
                <p:oleObj name="Chart" r:id="rId4" imgW="8601024" imgH="4610130" progId="MSGraph.Chart.8">
                  <p:embed followColorScheme="full"/>
                  <p:pic>
                    <p:nvPicPr>
                      <p:cNvPr id="0" name=""/>
                      <p:cNvPicPr>
                        <a:picLocks noChangeArrowheads="1"/>
                      </p:cNvPicPr>
                      <p:nvPr/>
                    </p:nvPicPr>
                    <p:blipFill>
                      <a:blip r:embed="rId5"/>
                      <a:srcRect/>
                      <a:stretch>
                        <a:fillRect/>
                      </a:stretch>
                    </p:blipFill>
                    <p:spPr bwMode="gray">
                      <a:xfrm>
                        <a:off x="304800" y="1474788"/>
                        <a:ext cx="8569325" cy="457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32" name="Rectangle 5"/>
          <p:cNvSpPr>
            <a:spLocks noChangeArrowheads="1"/>
          </p:cNvSpPr>
          <p:nvPr/>
        </p:nvSpPr>
        <p:spPr bwMode="blackWhite">
          <a:xfrm>
            <a:off x="1666875" y="1377950"/>
            <a:ext cx="3900488" cy="7286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P/C Profitability Is Both by </a:t>
            </a:r>
            <a:br>
              <a:rPr lang="en-US" b="1" dirty="0">
                <a:solidFill>
                  <a:srgbClr val="FFFFFF"/>
                </a:solidFill>
              </a:rPr>
            </a:br>
            <a:r>
              <a:rPr lang="en-US" b="1" dirty="0">
                <a:solidFill>
                  <a:srgbClr val="FFFFFF"/>
                </a:solidFill>
              </a:rPr>
              <a:t> Cyclicality and Ordinary </a:t>
            </a:r>
            <a:r>
              <a:rPr lang="en-US" b="1" dirty="0" smtClean="0">
                <a:solidFill>
                  <a:srgbClr val="FFFFFF"/>
                </a:solidFill>
              </a:rPr>
              <a:t>Volatility</a:t>
            </a:r>
            <a:endParaRPr lang="pt-BR" b="1" dirty="0">
              <a:solidFill>
                <a:srgbClr val="FFFFFF"/>
              </a:solidFill>
            </a:endParaRPr>
          </a:p>
        </p:txBody>
      </p:sp>
      <p:sp>
        <p:nvSpPr>
          <p:cNvPr id="2026503" name="Oval 7"/>
          <p:cNvSpPr>
            <a:spLocks noChangeArrowheads="1"/>
          </p:cNvSpPr>
          <p:nvPr/>
        </p:nvSpPr>
        <p:spPr bwMode="auto">
          <a:xfrm>
            <a:off x="1790218" y="3138300"/>
            <a:ext cx="307975" cy="533400"/>
          </a:xfrm>
          <a:prstGeom prst="ellipse">
            <a:avLst/>
          </a:prstGeom>
          <a:noFill/>
          <a:ln w="38100">
            <a:solidFill>
              <a:srgbClr val="FF6801"/>
            </a:solidFill>
            <a:round/>
            <a:headEnd/>
            <a:tailEnd/>
          </a:ln>
        </p:spPr>
        <p:txBody>
          <a:bodyPr wrap="none" anchor="ctr"/>
          <a:lstStyle/>
          <a:p>
            <a:endParaRPr lang="en-US"/>
          </a:p>
        </p:txBody>
      </p:sp>
      <p:sp>
        <p:nvSpPr>
          <p:cNvPr id="2026504" name="AutoShape 8"/>
          <p:cNvSpPr>
            <a:spLocks noChangeArrowheads="1"/>
          </p:cNvSpPr>
          <p:nvPr/>
        </p:nvSpPr>
        <p:spPr bwMode="blackWhite">
          <a:xfrm>
            <a:off x="1074551" y="3851995"/>
            <a:ext cx="754062" cy="292100"/>
          </a:xfrm>
          <a:prstGeom prst="wedgeRectCallout">
            <a:avLst>
              <a:gd name="adj1" fmla="val 46112"/>
              <a:gd name="adj2" fmla="val -12334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Hugo</a:t>
            </a:r>
          </a:p>
        </p:txBody>
      </p:sp>
      <p:sp>
        <p:nvSpPr>
          <p:cNvPr id="2026506" name="Oval 10"/>
          <p:cNvSpPr>
            <a:spLocks noChangeArrowheads="1"/>
          </p:cNvSpPr>
          <p:nvPr/>
        </p:nvSpPr>
        <p:spPr bwMode="auto">
          <a:xfrm>
            <a:off x="2362986" y="3784106"/>
            <a:ext cx="307975" cy="533400"/>
          </a:xfrm>
          <a:prstGeom prst="ellipse">
            <a:avLst/>
          </a:prstGeom>
          <a:noFill/>
          <a:ln w="38100">
            <a:solidFill>
              <a:srgbClr val="FF6801"/>
            </a:solidFill>
            <a:round/>
            <a:headEnd/>
            <a:tailEnd/>
          </a:ln>
        </p:spPr>
        <p:txBody>
          <a:bodyPr wrap="none" anchor="ctr"/>
          <a:lstStyle/>
          <a:p>
            <a:endParaRPr lang="en-US"/>
          </a:p>
        </p:txBody>
      </p:sp>
      <p:sp>
        <p:nvSpPr>
          <p:cNvPr id="2026507" name="AutoShape 11"/>
          <p:cNvSpPr>
            <a:spLocks noChangeArrowheads="1"/>
          </p:cNvSpPr>
          <p:nvPr/>
        </p:nvSpPr>
        <p:spPr bwMode="blackWhite">
          <a:xfrm>
            <a:off x="1169333" y="4463503"/>
            <a:ext cx="1085850" cy="292100"/>
          </a:xfrm>
          <a:prstGeom prst="wedgeRectCallout">
            <a:avLst>
              <a:gd name="adj1" fmla="val 56262"/>
              <a:gd name="adj2" fmla="val -13804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Andrew</a:t>
            </a:r>
          </a:p>
        </p:txBody>
      </p:sp>
      <p:sp>
        <p:nvSpPr>
          <p:cNvPr id="2026509" name="Oval 13"/>
          <p:cNvSpPr>
            <a:spLocks noChangeArrowheads="1"/>
          </p:cNvSpPr>
          <p:nvPr/>
        </p:nvSpPr>
        <p:spPr bwMode="auto">
          <a:xfrm>
            <a:off x="2958885" y="3654985"/>
            <a:ext cx="307975" cy="533400"/>
          </a:xfrm>
          <a:prstGeom prst="ellipse">
            <a:avLst/>
          </a:prstGeom>
          <a:noFill/>
          <a:ln w="38100">
            <a:solidFill>
              <a:srgbClr val="FF6801"/>
            </a:solidFill>
            <a:round/>
            <a:headEnd/>
            <a:tailEnd/>
          </a:ln>
        </p:spPr>
        <p:txBody>
          <a:bodyPr wrap="none" anchor="ctr"/>
          <a:lstStyle/>
          <a:p>
            <a:endParaRPr lang="en-US"/>
          </a:p>
        </p:txBody>
      </p:sp>
      <p:sp>
        <p:nvSpPr>
          <p:cNvPr id="2026510" name="AutoShape 14"/>
          <p:cNvSpPr>
            <a:spLocks noChangeArrowheads="1"/>
          </p:cNvSpPr>
          <p:nvPr/>
        </p:nvSpPr>
        <p:spPr bwMode="blackWhite">
          <a:xfrm>
            <a:off x="2295070" y="4781363"/>
            <a:ext cx="1162050" cy="292100"/>
          </a:xfrm>
          <a:prstGeom prst="wedgeRectCallout">
            <a:avLst>
              <a:gd name="adj1" fmla="val 22112"/>
              <a:gd name="adj2" fmla="val -23277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Northridge</a:t>
            </a:r>
          </a:p>
        </p:txBody>
      </p:sp>
      <p:sp>
        <p:nvSpPr>
          <p:cNvPr id="2026512" name="Oval 16"/>
          <p:cNvSpPr>
            <a:spLocks noChangeArrowheads="1"/>
          </p:cNvSpPr>
          <p:nvPr/>
        </p:nvSpPr>
        <p:spPr bwMode="auto">
          <a:xfrm>
            <a:off x="3835024" y="2756114"/>
            <a:ext cx="307975" cy="533400"/>
          </a:xfrm>
          <a:prstGeom prst="ellipse">
            <a:avLst/>
          </a:prstGeom>
          <a:noFill/>
          <a:ln w="38100">
            <a:solidFill>
              <a:srgbClr val="FF6801"/>
            </a:solidFill>
            <a:round/>
            <a:headEnd/>
            <a:tailEnd/>
          </a:ln>
        </p:spPr>
        <p:txBody>
          <a:bodyPr wrap="none" anchor="ctr"/>
          <a:lstStyle/>
          <a:p>
            <a:endParaRPr lang="en-US"/>
          </a:p>
        </p:txBody>
      </p:sp>
      <p:sp>
        <p:nvSpPr>
          <p:cNvPr id="2026513" name="AutoShape 17"/>
          <p:cNvSpPr>
            <a:spLocks noChangeArrowheads="1"/>
          </p:cNvSpPr>
          <p:nvPr/>
        </p:nvSpPr>
        <p:spPr bwMode="blackWhite">
          <a:xfrm>
            <a:off x="3431077" y="3996711"/>
            <a:ext cx="1265424" cy="711200"/>
          </a:xfrm>
          <a:prstGeom prst="wedgeRectCallout">
            <a:avLst>
              <a:gd name="adj1" fmla="val -8362"/>
              <a:gd name="adj2" fmla="val -14313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Lowest CAT Losses in </a:t>
            </a:r>
            <a:br>
              <a:rPr lang="en-US" sz="1400" b="1">
                <a:solidFill>
                  <a:schemeClr val="bg1"/>
                </a:solidFill>
              </a:rPr>
            </a:br>
            <a:r>
              <a:rPr lang="en-US" sz="1400" b="1">
                <a:solidFill>
                  <a:schemeClr val="bg1"/>
                </a:solidFill>
              </a:rPr>
              <a:t>15 Years</a:t>
            </a:r>
          </a:p>
        </p:txBody>
      </p:sp>
      <p:sp>
        <p:nvSpPr>
          <p:cNvPr id="2026515" name="Oval 19"/>
          <p:cNvSpPr>
            <a:spLocks noChangeArrowheads="1"/>
          </p:cNvSpPr>
          <p:nvPr/>
        </p:nvSpPr>
        <p:spPr bwMode="auto">
          <a:xfrm>
            <a:off x="4994857" y="4652869"/>
            <a:ext cx="307975" cy="533400"/>
          </a:xfrm>
          <a:prstGeom prst="ellipse">
            <a:avLst/>
          </a:prstGeom>
          <a:noFill/>
          <a:ln w="38100">
            <a:solidFill>
              <a:srgbClr val="FF6801"/>
            </a:solidFill>
            <a:round/>
            <a:headEnd/>
            <a:tailEnd/>
          </a:ln>
        </p:spPr>
        <p:txBody>
          <a:bodyPr wrap="none" anchor="ctr"/>
          <a:lstStyle/>
          <a:p>
            <a:endParaRPr lang="en-US"/>
          </a:p>
        </p:txBody>
      </p:sp>
      <p:sp>
        <p:nvSpPr>
          <p:cNvPr id="2026516" name="AutoShape 20"/>
          <p:cNvSpPr>
            <a:spLocks noChangeArrowheads="1"/>
          </p:cNvSpPr>
          <p:nvPr/>
        </p:nvSpPr>
        <p:spPr bwMode="blackWhite">
          <a:xfrm>
            <a:off x="4621314" y="3447957"/>
            <a:ext cx="958850" cy="292100"/>
          </a:xfrm>
          <a:prstGeom prst="wedgeRectCallout">
            <a:avLst>
              <a:gd name="adj1" fmla="val 4546"/>
              <a:gd name="adj2" fmla="val 34936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Sept. 11</a:t>
            </a:r>
          </a:p>
        </p:txBody>
      </p:sp>
      <p:sp>
        <p:nvSpPr>
          <p:cNvPr id="2026518" name="Oval 22"/>
          <p:cNvSpPr>
            <a:spLocks noChangeArrowheads="1"/>
          </p:cNvSpPr>
          <p:nvPr/>
        </p:nvSpPr>
        <p:spPr bwMode="auto">
          <a:xfrm>
            <a:off x="6207640" y="3037728"/>
            <a:ext cx="307975" cy="533400"/>
          </a:xfrm>
          <a:prstGeom prst="ellipse">
            <a:avLst/>
          </a:prstGeom>
          <a:noFill/>
          <a:ln w="38100">
            <a:solidFill>
              <a:srgbClr val="FF6801"/>
            </a:solidFill>
            <a:round/>
            <a:headEnd/>
            <a:tailEnd/>
          </a:ln>
        </p:spPr>
        <p:txBody>
          <a:bodyPr wrap="none" anchor="ctr"/>
          <a:lstStyle/>
          <a:p>
            <a:endParaRPr lang="en-US"/>
          </a:p>
        </p:txBody>
      </p:sp>
      <p:sp>
        <p:nvSpPr>
          <p:cNvPr id="2026519" name="AutoShape 23"/>
          <p:cNvSpPr>
            <a:spLocks noChangeArrowheads="1"/>
          </p:cNvSpPr>
          <p:nvPr/>
        </p:nvSpPr>
        <p:spPr bwMode="blackWhite">
          <a:xfrm>
            <a:off x="5729556" y="1792031"/>
            <a:ext cx="1174750" cy="508000"/>
          </a:xfrm>
          <a:prstGeom prst="wedgeRectCallout">
            <a:avLst>
              <a:gd name="adj1" fmla="val -171"/>
              <a:gd name="adj2" fmla="val 18594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Katrina, Rita, Wilma</a:t>
            </a:r>
          </a:p>
        </p:txBody>
      </p:sp>
      <p:sp>
        <p:nvSpPr>
          <p:cNvPr id="2026521" name="Oval 25"/>
          <p:cNvSpPr>
            <a:spLocks noChangeArrowheads="1"/>
          </p:cNvSpPr>
          <p:nvPr/>
        </p:nvSpPr>
        <p:spPr bwMode="auto">
          <a:xfrm>
            <a:off x="5872984" y="3059420"/>
            <a:ext cx="307975" cy="533400"/>
          </a:xfrm>
          <a:prstGeom prst="ellipse">
            <a:avLst/>
          </a:prstGeom>
          <a:noFill/>
          <a:ln w="38100">
            <a:solidFill>
              <a:srgbClr val="FF6801"/>
            </a:solidFill>
            <a:round/>
            <a:headEnd/>
            <a:tailEnd/>
          </a:ln>
        </p:spPr>
        <p:txBody>
          <a:bodyPr wrap="none" anchor="ctr"/>
          <a:lstStyle/>
          <a:p>
            <a:endParaRPr lang="en-US"/>
          </a:p>
        </p:txBody>
      </p:sp>
      <p:sp>
        <p:nvSpPr>
          <p:cNvPr id="2026522" name="AutoShape 26"/>
          <p:cNvSpPr>
            <a:spLocks noChangeArrowheads="1"/>
          </p:cNvSpPr>
          <p:nvPr/>
        </p:nvSpPr>
        <p:spPr bwMode="blackWhite">
          <a:xfrm>
            <a:off x="5619598" y="4113372"/>
            <a:ext cx="1314450" cy="292100"/>
          </a:xfrm>
          <a:prstGeom prst="wedgeRectCallout">
            <a:avLst>
              <a:gd name="adj1" fmla="val -19685"/>
              <a:gd name="adj2" fmla="val -20489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4 Hurricanes</a:t>
            </a:r>
          </a:p>
        </p:txBody>
      </p:sp>
      <p:sp>
        <p:nvSpPr>
          <p:cNvPr id="2026524" name="Oval 28"/>
          <p:cNvSpPr>
            <a:spLocks noChangeArrowheads="1"/>
          </p:cNvSpPr>
          <p:nvPr/>
        </p:nvSpPr>
        <p:spPr bwMode="auto">
          <a:xfrm>
            <a:off x="7033645" y="3835400"/>
            <a:ext cx="307975" cy="533400"/>
          </a:xfrm>
          <a:prstGeom prst="ellipse">
            <a:avLst/>
          </a:prstGeom>
          <a:noFill/>
          <a:ln w="38100">
            <a:solidFill>
              <a:srgbClr val="FF6801"/>
            </a:solidFill>
            <a:round/>
            <a:headEnd/>
            <a:tailEnd/>
          </a:ln>
        </p:spPr>
        <p:txBody>
          <a:bodyPr wrap="none" anchor="ctr"/>
          <a:lstStyle/>
          <a:p>
            <a:endParaRPr lang="en-US"/>
          </a:p>
        </p:txBody>
      </p:sp>
      <p:sp>
        <p:nvSpPr>
          <p:cNvPr id="2026525" name="AutoShape 29"/>
          <p:cNvSpPr>
            <a:spLocks noChangeArrowheads="1"/>
          </p:cNvSpPr>
          <p:nvPr/>
        </p:nvSpPr>
        <p:spPr bwMode="blackWhite">
          <a:xfrm>
            <a:off x="6205268" y="4805269"/>
            <a:ext cx="1152525" cy="546100"/>
          </a:xfrm>
          <a:prstGeom prst="wedgeRectCallout">
            <a:avLst>
              <a:gd name="adj1" fmla="val 30937"/>
              <a:gd name="adj2" fmla="val -127653"/>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t>Financial Crisis*</a:t>
            </a:r>
          </a:p>
        </p:txBody>
      </p:sp>
      <p:sp>
        <p:nvSpPr>
          <p:cNvPr id="52249" name="Rectangle 31"/>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26" name="AutoShape 26"/>
          <p:cNvSpPr>
            <a:spLocks noChangeArrowheads="1"/>
          </p:cNvSpPr>
          <p:nvPr/>
        </p:nvSpPr>
        <p:spPr bwMode="blackWhite">
          <a:xfrm>
            <a:off x="7610171" y="4640826"/>
            <a:ext cx="1098599" cy="678425"/>
          </a:xfrm>
          <a:prstGeom prst="wedgeRectCallout">
            <a:avLst>
              <a:gd name="adj1" fmla="val -12179"/>
              <a:gd name="adj2" fmla="val -9456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Record Tornado Losses</a:t>
            </a:r>
            <a:endParaRPr lang="en-US" sz="1400" b="1" dirty="0">
              <a:solidFill>
                <a:schemeClr val="bg1"/>
              </a:solidFill>
            </a:endParaRPr>
          </a:p>
        </p:txBody>
      </p:sp>
      <p:sp>
        <p:nvSpPr>
          <p:cNvPr id="27" name="Oval 28"/>
          <p:cNvSpPr>
            <a:spLocks noChangeArrowheads="1"/>
          </p:cNvSpPr>
          <p:nvPr/>
        </p:nvSpPr>
        <p:spPr bwMode="auto">
          <a:xfrm>
            <a:off x="7913632" y="3771490"/>
            <a:ext cx="307975" cy="533400"/>
          </a:xfrm>
          <a:prstGeom prst="ellipse">
            <a:avLst/>
          </a:prstGeom>
          <a:noFill/>
          <a:ln w="38100">
            <a:solidFill>
              <a:srgbClr val="FF6801"/>
            </a:solidFill>
            <a:round/>
            <a:headEnd/>
            <a:tailEnd/>
          </a:ln>
        </p:spPr>
        <p:txBody>
          <a:bodyPr wrap="none" anchor="ctr"/>
          <a:lstStyle/>
          <a:p>
            <a:endParaRPr lang="en-US"/>
          </a:p>
        </p:txBody>
      </p:sp>
      <p:sp>
        <p:nvSpPr>
          <p:cNvPr id="28" name="Oval 28"/>
          <p:cNvSpPr>
            <a:spLocks noChangeArrowheads="1"/>
          </p:cNvSpPr>
          <p:nvPr/>
        </p:nvSpPr>
        <p:spPr bwMode="auto">
          <a:xfrm>
            <a:off x="8213512" y="3569938"/>
            <a:ext cx="307975" cy="533400"/>
          </a:xfrm>
          <a:prstGeom prst="ellipse">
            <a:avLst/>
          </a:prstGeom>
          <a:noFill/>
          <a:ln w="38100">
            <a:solidFill>
              <a:srgbClr val="FF6801"/>
            </a:solidFill>
            <a:round/>
            <a:headEnd/>
            <a:tailEnd/>
          </a:ln>
        </p:spPr>
        <p:txBody>
          <a:bodyPr wrap="none" anchor="ctr"/>
          <a:lstStyle/>
          <a:p>
            <a:endParaRPr lang="en-US"/>
          </a:p>
        </p:txBody>
      </p:sp>
      <p:sp>
        <p:nvSpPr>
          <p:cNvPr id="29" name="AutoShape 26"/>
          <p:cNvSpPr>
            <a:spLocks noChangeArrowheads="1"/>
          </p:cNvSpPr>
          <p:nvPr/>
        </p:nvSpPr>
        <p:spPr bwMode="blackWhite">
          <a:xfrm>
            <a:off x="7787161" y="3048000"/>
            <a:ext cx="766915" cy="329380"/>
          </a:xfrm>
          <a:prstGeom prst="wedgeRectCallout">
            <a:avLst>
              <a:gd name="adj1" fmla="val 24197"/>
              <a:gd name="adj2" fmla="val 10162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Sandy</a:t>
            </a:r>
            <a:endParaRPr lang="en-US" sz="1400" b="1" dirty="0">
              <a:solidFill>
                <a:schemeClr val="bg1"/>
              </a:solidFill>
            </a:endParaRPr>
          </a:p>
        </p:txBody>
      </p:sp>
    </p:spTree>
    <p:extLst>
      <p:ext uri="{BB962C8B-B14F-4D97-AF65-F5344CB8AC3E}">
        <p14:creationId xmlns:p14="http://schemas.microsoft.com/office/powerpoint/2010/main" val="277863946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2026503"/>
                                        </p:tgtEl>
                                        <p:attrNameLst>
                                          <p:attrName>style.visibility</p:attrName>
                                        </p:attrNameLst>
                                      </p:cBhvr>
                                      <p:to>
                                        <p:strVal val="visible"/>
                                      </p:to>
                                    </p:set>
                                    <p:animEffect transition="in" filter="fade">
                                      <p:cBhvr>
                                        <p:cTn id="15" dur="1000"/>
                                        <p:tgtEl>
                                          <p:spTgt spid="2026503"/>
                                        </p:tgtEl>
                                      </p:cBhvr>
                                    </p:animEffect>
                                  </p:childTnLst>
                                </p:cTn>
                              </p:par>
                            </p:childTnLst>
                          </p:cTn>
                        </p:par>
                        <p:par>
                          <p:cTn id="16" fill="hold">
                            <p:stCondLst>
                              <p:cond delay="5100"/>
                            </p:stCondLst>
                            <p:childTnLst>
                              <p:par>
                                <p:cTn id="17" presetID="22" presetClass="entr" presetSubtype="1" fill="hold" grpId="0" nodeType="afterEffect">
                                  <p:stCondLst>
                                    <p:cond delay="0"/>
                                  </p:stCondLst>
                                  <p:childTnLst>
                                    <p:set>
                                      <p:cBhvr>
                                        <p:cTn id="18" dur="1" fill="hold">
                                          <p:stCondLst>
                                            <p:cond delay="0"/>
                                          </p:stCondLst>
                                        </p:cTn>
                                        <p:tgtEl>
                                          <p:spTgt spid="2026504"/>
                                        </p:tgtEl>
                                        <p:attrNameLst>
                                          <p:attrName>style.visibility</p:attrName>
                                        </p:attrNameLst>
                                      </p:cBhvr>
                                      <p:to>
                                        <p:strVal val="visible"/>
                                      </p:to>
                                    </p:set>
                                    <p:animEffect transition="in" filter="wipe(up)">
                                      <p:cBhvr>
                                        <p:cTn id="19" dur="500"/>
                                        <p:tgtEl>
                                          <p:spTgt spid="2026504"/>
                                        </p:tgtEl>
                                      </p:cBhvr>
                                    </p:animEffect>
                                  </p:childTnLst>
                                </p:cTn>
                              </p:par>
                            </p:childTnLst>
                          </p:cTn>
                        </p:par>
                        <p:par>
                          <p:cTn id="20" fill="hold">
                            <p:stCondLst>
                              <p:cond delay="5600"/>
                            </p:stCondLst>
                            <p:childTnLst>
                              <p:par>
                                <p:cTn id="21" presetID="10" presetClass="entr" presetSubtype="0" fill="hold" grpId="0" nodeType="afterEffect">
                                  <p:stCondLst>
                                    <p:cond delay="700"/>
                                  </p:stCondLst>
                                  <p:childTnLst>
                                    <p:set>
                                      <p:cBhvr>
                                        <p:cTn id="22" dur="1" fill="hold">
                                          <p:stCondLst>
                                            <p:cond delay="0"/>
                                          </p:stCondLst>
                                        </p:cTn>
                                        <p:tgtEl>
                                          <p:spTgt spid="2026506"/>
                                        </p:tgtEl>
                                        <p:attrNameLst>
                                          <p:attrName>style.visibility</p:attrName>
                                        </p:attrNameLst>
                                      </p:cBhvr>
                                      <p:to>
                                        <p:strVal val="visible"/>
                                      </p:to>
                                    </p:set>
                                    <p:animEffect transition="in" filter="fade">
                                      <p:cBhvr>
                                        <p:cTn id="23" dur="1000"/>
                                        <p:tgtEl>
                                          <p:spTgt spid="2026506"/>
                                        </p:tgtEl>
                                      </p:cBhvr>
                                    </p:animEffect>
                                  </p:childTnLst>
                                </p:cTn>
                              </p:par>
                            </p:childTnLst>
                          </p:cTn>
                        </p:par>
                        <p:par>
                          <p:cTn id="24" fill="hold">
                            <p:stCondLst>
                              <p:cond delay="7300"/>
                            </p:stCondLst>
                            <p:childTnLst>
                              <p:par>
                                <p:cTn id="25" presetID="22" presetClass="entr" presetSubtype="1" fill="hold" grpId="0" nodeType="afterEffect">
                                  <p:stCondLst>
                                    <p:cond delay="0"/>
                                  </p:stCondLst>
                                  <p:childTnLst>
                                    <p:set>
                                      <p:cBhvr>
                                        <p:cTn id="26" dur="1" fill="hold">
                                          <p:stCondLst>
                                            <p:cond delay="0"/>
                                          </p:stCondLst>
                                        </p:cTn>
                                        <p:tgtEl>
                                          <p:spTgt spid="2026507"/>
                                        </p:tgtEl>
                                        <p:attrNameLst>
                                          <p:attrName>style.visibility</p:attrName>
                                        </p:attrNameLst>
                                      </p:cBhvr>
                                      <p:to>
                                        <p:strVal val="visible"/>
                                      </p:to>
                                    </p:set>
                                    <p:animEffect transition="in" filter="wipe(up)">
                                      <p:cBhvr>
                                        <p:cTn id="27" dur="500"/>
                                        <p:tgtEl>
                                          <p:spTgt spid="2026507"/>
                                        </p:tgtEl>
                                      </p:cBhvr>
                                    </p:animEffect>
                                  </p:childTnLst>
                                </p:cTn>
                              </p:par>
                            </p:childTnLst>
                          </p:cTn>
                        </p:par>
                        <p:par>
                          <p:cTn id="28" fill="hold">
                            <p:stCondLst>
                              <p:cond delay="7800"/>
                            </p:stCondLst>
                            <p:childTnLst>
                              <p:par>
                                <p:cTn id="29" presetID="10" presetClass="entr" presetSubtype="0" fill="hold" grpId="0" nodeType="afterEffect">
                                  <p:stCondLst>
                                    <p:cond delay="700"/>
                                  </p:stCondLst>
                                  <p:childTnLst>
                                    <p:set>
                                      <p:cBhvr>
                                        <p:cTn id="30" dur="1" fill="hold">
                                          <p:stCondLst>
                                            <p:cond delay="0"/>
                                          </p:stCondLst>
                                        </p:cTn>
                                        <p:tgtEl>
                                          <p:spTgt spid="2026509"/>
                                        </p:tgtEl>
                                        <p:attrNameLst>
                                          <p:attrName>style.visibility</p:attrName>
                                        </p:attrNameLst>
                                      </p:cBhvr>
                                      <p:to>
                                        <p:strVal val="visible"/>
                                      </p:to>
                                    </p:set>
                                    <p:animEffect transition="in" filter="fade">
                                      <p:cBhvr>
                                        <p:cTn id="31" dur="1000"/>
                                        <p:tgtEl>
                                          <p:spTgt spid="2026509"/>
                                        </p:tgtEl>
                                      </p:cBhvr>
                                    </p:animEffect>
                                  </p:childTnLst>
                                </p:cTn>
                              </p:par>
                            </p:childTnLst>
                          </p:cTn>
                        </p:par>
                        <p:par>
                          <p:cTn id="32" fill="hold">
                            <p:stCondLst>
                              <p:cond delay="9500"/>
                            </p:stCondLst>
                            <p:childTnLst>
                              <p:par>
                                <p:cTn id="33" presetID="22" presetClass="entr" presetSubtype="1" fill="hold" grpId="0" nodeType="afterEffect">
                                  <p:stCondLst>
                                    <p:cond delay="0"/>
                                  </p:stCondLst>
                                  <p:childTnLst>
                                    <p:set>
                                      <p:cBhvr>
                                        <p:cTn id="34" dur="1" fill="hold">
                                          <p:stCondLst>
                                            <p:cond delay="0"/>
                                          </p:stCondLst>
                                        </p:cTn>
                                        <p:tgtEl>
                                          <p:spTgt spid="2026510"/>
                                        </p:tgtEl>
                                        <p:attrNameLst>
                                          <p:attrName>style.visibility</p:attrName>
                                        </p:attrNameLst>
                                      </p:cBhvr>
                                      <p:to>
                                        <p:strVal val="visible"/>
                                      </p:to>
                                    </p:set>
                                    <p:animEffect transition="in" filter="wipe(up)">
                                      <p:cBhvr>
                                        <p:cTn id="35" dur="500"/>
                                        <p:tgtEl>
                                          <p:spTgt spid="2026510"/>
                                        </p:tgtEl>
                                      </p:cBhvr>
                                    </p:animEffect>
                                  </p:childTnLst>
                                </p:cTn>
                              </p:par>
                            </p:childTnLst>
                          </p:cTn>
                        </p:par>
                        <p:par>
                          <p:cTn id="36" fill="hold">
                            <p:stCondLst>
                              <p:cond delay="10000"/>
                            </p:stCondLst>
                            <p:childTnLst>
                              <p:par>
                                <p:cTn id="37" presetID="10" presetClass="entr" presetSubtype="0" fill="hold" grpId="0" nodeType="afterEffect">
                                  <p:stCondLst>
                                    <p:cond delay="700"/>
                                  </p:stCondLst>
                                  <p:childTnLst>
                                    <p:set>
                                      <p:cBhvr>
                                        <p:cTn id="38" dur="1" fill="hold">
                                          <p:stCondLst>
                                            <p:cond delay="0"/>
                                          </p:stCondLst>
                                        </p:cTn>
                                        <p:tgtEl>
                                          <p:spTgt spid="2026512"/>
                                        </p:tgtEl>
                                        <p:attrNameLst>
                                          <p:attrName>style.visibility</p:attrName>
                                        </p:attrNameLst>
                                      </p:cBhvr>
                                      <p:to>
                                        <p:strVal val="visible"/>
                                      </p:to>
                                    </p:set>
                                    <p:animEffect transition="in" filter="fade">
                                      <p:cBhvr>
                                        <p:cTn id="39" dur="1000"/>
                                        <p:tgtEl>
                                          <p:spTgt spid="2026512"/>
                                        </p:tgtEl>
                                      </p:cBhvr>
                                    </p:animEffect>
                                  </p:childTnLst>
                                </p:cTn>
                              </p:par>
                            </p:childTnLst>
                          </p:cTn>
                        </p:par>
                        <p:par>
                          <p:cTn id="40" fill="hold">
                            <p:stCondLst>
                              <p:cond delay="11700"/>
                            </p:stCondLst>
                            <p:childTnLst>
                              <p:par>
                                <p:cTn id="41" presetID="22" presetClass="entr" presetSubtype="1" fill="hold" grpId="0" nodeType="afterEffect">
                                  <p:stCondLst>
                                    <p:cond delay="0"/>
                                  </p:stCondLst>
                                  <p:childTnLst>
                                    <p:set>
                                      <p:cBhvr>
                                        <p:cTn id="42" dur="1" fill="hold">
                                          <p:stCondLst>
                                            <p:cond delay="0"/>
                                          </p:stCondLst>
                                        </p:cTn>
                                        <p:tgtEl>
                                          <p:spTgt spid="2026513"/>
                                        </p:tgtEl>
                                        <p:attrNameLst>
                                          <p:attrName>style.visibility</p:attrName>
                                        </p:attrNameLst>
                                      </p:cBhvr>
                                      <p:to>
                                        <p:strVal val="visible"/>
                                      </p:to>
                                    </p:set>
                                    <p:animEffect transition="in" filter="wipe(up)">
                                      <p:cBhvr>
                                        <p:cTn id="43" dur="500"/>
                                        <p:tgtEl>
                                          <p:spTgt spid="2026513"/>
                                        </p:tgtEl>
                                      </p:cBhvr>
                                    </p:animEffect>
                                  </p:childTnLst>
                                </p:cTn>
                              </p:par>
                            </p:childTnLst>
                          </p:cTn>
                        </p:par>
                        <p:par>
                          <p:cTn id="44" fill="hold">
                            <p:stCondLst>
                              <p:cond delay="12200"/>
                            </p:stCondLst>
                            <p:childTnLst>
                              <p:par>
                                <p:cTn id="45" presetID="10" presetClass="entr" presetSubtype="0" fill="hold" grpId="0" nodeType="afterEffect">
                                  <p:stCondLst>
                                    <p:cond delay="700"/>
                                  </p:stCondLst>
                                  <p:childTnLst>
                                    <p:set>
                                      <p:cBhvr>
                                        <p:cTn id="46" dur="1" fill="hold">
                                          <p:stCondLst>
                                            <p:cond delay="0"/>
                                          </p:stCondLst>
                                        </p:cTn>
                                        <p:tgtEl>
                                          <p:spTgt spid="2026515"/>
                                        </p:tgtEl>
                                        <p:attrNameLst>
                                          <p:attrName>style.visibility</p:attrName>
                                        </p:attrNameLst>
                                      </p:cBhvr>
                                      <p:to>
                                        <p:strVal val="visible"/>
                                      </p:to>
                                    </p:set>
                                    <p:animEffect transition="in" filter="fade">
                                      <p:cBhvr>
                                        <p:cTn id="47" dur="1000"/>
                                        <p:tgtEl>
                                          <p:spTgt spid="2026515"/>
                                        </p:tgtEl>
                                      </p:cBhvr>
                                    </p:animEffect>
                                  </p:childTnLst>
                                </p:cTn>
                              </p:par>
                            </p:childTnLst>
                          </p:cTn>
                        </p:par>
                        <p:par>
                          <p:cTn id="48" fill="hold">
                            <p:stCondLst>
                              <p:cond delay="13900"/>
                            </p:stCondLst>
                            <p:childTnLst>
                              <p:par>
                                <p:cTn id="49" presetID="22" presetClass="entr" presetSubtype="4" fill="hold" grpId="0" nodeType="afterEffect">
                                  <p:stCondLst>
                                    <p:cond delay="0"/>
                                  </p:stCondLst>
                                  <p:childTnLst>
                                    <p:set>
                                      <p:cBhvr>
                                        <p:cTn id="50" dur="1" fill="hold">
                                          <p:stCondLst>
                                            <p:cond delay="0"/>
                                          </p:stCondLst>
                                        </p:cTn>
                                        <p:tgtEl>
                                          <p:spTgt spid="2026516"/>
                                        </p:tgtEl>
                                        <p:attrNameLst>
                                          <p:attrName>style.visibility</p:attrName>
                                        </p:attrNameLst>
                                      </p:cBhvr>
                                      <p:to>
                                        <p:strVal val="visible"/>
                                      </p:to>
                                    </p:set>
                                    <p:animEffect transition="in" filter="wipe(down)">
                                      <p:cBhvr>
                                        <p:cTn id="51" dur="500"/>
                                        <p:tgtEl>
                                          <p:spTgt spid="2026516"/>
                                        </p:tgtEl>
                                      </p:cBhvr>
                                    </p:animEffect>
                                  </p:childTnLst>
                                </p:cTn>
                              </p:par>
                            </p:childTnLst>
                          </p:cTn>
                        </p:par>
                        <p:par>
                          <p:cTn id="52" fill="hold">
                            <p:stCondLst>
                              <p:cond delay="14400"/>
                            </p:stCondLst>
                            <p:childTnLst>
                              <p:par>
                                <p:cTn id="53" presetID="10" presetClass="entr" presetSubtype="0" fill="hold" grpId="0" nodeType="afterEffect">
                                  <p:stCondLst>
                                    <p:cond delay="700"/>
                                  </p:stCondLst>
                                  <p:childTnLst>
                                    <p:set>
                                      <p:cBhvr>
                                        <p:cTn id="54" dur="1" fill="hold">
                                          <p:stCondLst>
                                            <p:cond delay="0"/>
                                          </p:stCondLst>
                                        </p:cTn>
                                        <p:tgtEl>
                                          <p:spTgt spid="2026521"/>
                                        </p:tgtEl>
                                        <p:attrNameLst>
                                          <p:attrName>style.visibility</p:attrName>
                                        </p:attrNameLst>
                                      </p:cBhvr>
                                      <p:to>
                                        <p:strVal val="visible"/>
                                      </p:to>
                                    </p:set>
                                    <p:animEffect transition="in" filter="fade">
                                      <p:cBhvr>
                                        <p:cTn id="55" dur="1000"/>
                                        <p:tgtEl>
                                          <p:spTgt spid="2026521"/>
                                        </p:tgtEl>
                                      </p:cBhvr>
                                    </p:animEffect>
                                  </p:childTnLst>
                                </p:cTn>
                              </p:par>
                            </p:childTnLst>
                          </p:cTn>
                        </p:par>
                        <p:par>
                          <p:cTn id="56" fill="hold">
                            <p:stCondLst>
                              <p:cond delay="16100"/>
                            </p:stCondLst>
                            <p:childTnLst>
                              <p:par>
                                <p:cTn id="57" presetID="22" presetClass="entr" presetSubtype="1" fill="hold" grpId="0" nodeType="afterEffect">
                                  <p:stCondLst>
                                    <p:cond delay="0"/>
                                  </p:stCondLst>
                                  <p:childTnLst>
                                    <p:set>
                                      <p:cBhvr>
                                        <p:cTn id="58" dur="1" fill="hold">
                                          <p:stCondLst>
                                            <p:cond delay="0"/>
                                          </p:stCondLst>
                                        </p:cTn>
                                        <p:tgtEl>
                                          <p:spTgt spid="2026522"/>
                                        </p:tgtEl>
                                        <p:attrNameLst>
                                          <p:attrName>style.visibility</p:attrName>
                                        </p:attrNameLst>
                                      </p:cBhvr>
                                      <p:to>
                                        <p:strVal val="visible"/>
                                      </p:to>
                                    </p:set>
                                    <p:animEffect transition="in" filter="wipe(up)">
                                      <p:cBhvr>
                                        <p:cTn id="59" dur="500"/>
                                        <p:tgtEl>
                                          <p:spTgt spid="2026522"/>
                                        </p:tgtEl>
                                      </p:cBhvr>
                                    </p:animEffect>
                                  </p:childTnLst>
                                </p:cTn>
                              </p:par>
                            </p:childTnLst>
                          </p:cTn>
                        </p:par>
                        <p:par>
                          <p:cTn id="60" fill="hold">
                            <p:stCondLst>
                              <p:cond delay="16600"/>
                            </p:stCondLst>
                            <p:childTnLst>
                              <p:par>
                                <p:cTn id="61" presetID="10" presetClass="entr" presetSubtype="0" fill="hold" grpId="0" nodeType="afterEffect">
                                  <p:stCondLst>
                                    <p:cond delay="700"/>
                                  </p:stCondLst>
                                  <p:childTnLst>
                                    <p:set>
                                      <p:cBhvr>
                                        <p:cTn id="62" dur="1" fill="hold">
                                          <p:stCondLst>
                                            <p:cond delay="0"/>
                                          </p:stCondLst>
                                        </p:cTn>
                                        <p:tgtEl>
                                          <p:spTgt spid="2026518"/>
                                        </p:tgtEl>
                                        <p:attrNameLst>
                                          <p:attrName>style.visibility</p:attrName>
                                        </p:attrNameLst>
                                      </p:cBhvr>
                                      <p:to>
                                        <p:strVal val="visible"/>
                                      </p:to>
                                    </p:set>
                                    <p:animEffect transition="in" filter="fade">
                                      <p:cBhvr>
                                        <p:cTn id="63" dur="1000"/>
                                        <p:tgtEl>
                                          <p:spTgt spid="2026518"/>
                                        </p:tgtEl>
                                      </p:cBhvr>
                                    </p:animEffect>
                                  </p:childTnLst>
                                </p:cTn>
                              </p:par>
                            </p:childTnLst>
                          </p:cTn>
                        </p:par>
                        <p:par>
                          <p:cTn id="64" fill="hold">
                            <p:stCondLst>
                              <p:cond delay="18300"/>
                            </p:stCondLst>
                            <p:childTnLst>
                              <p:par>
                                <p:cTn id="65" presetID="22" presetClass="entr" presetSubtype="4" fill="hold" grpId="0" nodeType="afterEffect">
                                  <p:stCondLst>
                                    <p:cond delay="0"/>
                                  </p:stCondLst>
                                  <p:childTnLst>
                                    <p:set>
                                      <p:cBhvr>
                                        <p:cTn id="66" dur="1" fill="hold">
                                          <p:stCondLst>
                                            <p:cond delay="0"/>
                                          </p:stCondLst>
                                        </p:cTn>
                                        <p:tgtEl>
                                          <p:spTgt spid="2026519"/>
                                        </p:tgtEl>
                                        <p:attrNameLst>
                                          <p:attrName>style.visibility</p:attrName>
                                        </p:attrNameLst>
                                      </p:cBhvr>
                                      <p:to>
                                        <p:strVal val="visible"/>
                                      </p:to>
                                    </p:set>
                                    <p:animEffect transition="in" filter="wipe(down)">
                                      <p:cBhvr>
                                        <p:cTn id="67" dur="500"/>
                                        <p:tgtEl>
                                          <p:spTgt spid="2026519"/>
                                        </p:tgtEl>
                                      </p:cBhvr>
                                    </p:animEffect>
                                  </p:childTnLst>
                                </p:cTn>
                              </p:par>
                            </p:childTnLst>
                          </p:cTn>
                        </p:par>
                        <p:par>
                          <p:cTn id="68" fill="hold">
                            <p:stCondLst>
                              <p:cond delay="18800"/>
                            </p:stCondLst>
                            <p:childTnLst>
                              <p:par>
                                <p:cTn id="69" presetID="10" presetClass="entr" presetSubtype="0" fill="hold" grpId="0" nodeType="afterEffect">
                                  <p:stCondLst>
                                    <p:cond delay="700"/>
                                  </p:stCondLst>
                                  <p:childTnLst>
                                    <p:set>
                                      <p:cBhvr>
                                        <p:cTn id="70" dur="1" fill="hold">
                                          <p:stCondLst>
                                            <p:cond delay="0"/>
                                          </p:stCondLst>
                                        </p:cTn>
                                        <p:tgtEl>
                                          <p:spTgt spid="2026524"/>
                                        </p:tgtEl>
                                        <p:attrNameLst>
                                          <p:attrName>style.visibility</p:attrName>
                                        </p:attrNameLst>
                                      </p:cBhvr>
                                      <p:to>
                                        <p:strVal val="visible"/>
                                      </p:to>
                                    </p:set>
                                    <p:animEffect transition="in" filter="fade">
                                      <p:cBhvr>
                                        <p:cTn id="71" dur="1000"/>
                                        <p:tgtEl>
                                          <p:spTgt spid="2026524"/>
                                        </p:tgtEl>
                                      </p:cBhvr>
                                    </p:animEffect>
                                  </p:childTnLst>
                                </p:cTn>
                              </p:par>
                            </p:childTnLst>
                          </p:cTn>
                        </p:par>
                        <p:par>
                          <p:cTn id="72" fill="hold">
                            <p:stCondLst>
                              <p:cond delay="20500"/>
                            </p:stCondLst>
                            <p:childTnLst>
                              <p:par>
                                <p:cTn id="73" presetID="22" presetClass="entr" presetSubtype="1" fill="hold" grpId="0" nodeType="afterEffect">
                                  <p:stCondLst>
                                    <p:cond delay="0"/>
                                  </p:stCondLst>
                                  <p:childTnLst>
                                    <p:set>
                                      <p:cBhvr>
                                        <p:cTn id="74" dur="1" fill="hold">
                                          <p:stCondLst>
                                            <p:cond delay="0"/>
                                          </p:stCondLst>
                                        </p:cTn>
                                        <p:tgtEl>
                                          <p:spTgt spid="2026525"/>
                                        </p:tgtEl>
                                        <p:attrNameLst>
                                          <p:attrName>style.visibility</p:attrName>
                                        </p:attrNameLst>
                                      </p:cBhvr>
                                      <p:to>
                                        <p:strVal val="visible"/>
                                      </p:to>
                                    </p:set>
                                    <p:animEffect transition="in" filter="wipe(up)">
                                      <p:cBhvr>
                                        <p:cTn id="75" dur="500"/>
                                        <p:tgtEl>
                                          <p:spTgt spid="2026525"/>
                                        </p:tgtEl>
                                      </p:cBhvr>
                                    </p:animEffect>
                                  </p:childTnLst>
                                </p:cTn>
                              </p:par>
                            </p:childTnLst>
                          </p:cTn>
                        </p:par>
                        <p:par>
                          <p:cTn id="76" fill="hold">
                            <p:stCondLst>
                              <p:cond delay="21000"/>
                            </p:stCondLst>
                            <p:childTnLst>
                              <p:par>
                                <p:cTn id="77" presetID="22" presetClass="entr" presetSubtype="1"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wipe(up)">
                                      <p:cBhvr>
                                        <p:cTn id="79" dur="500"/>
                                        <p:tgtEl>
                                          <p:spTgt spid="26"/>
                                        </p:tgtEl>
                                      </p:cBhvr>
                                    </p:animEffect>
                                  </p:childTnLst>
                                </p:cTn>
                              </p:par>
                            </p:childTnLst>
                          </p:cTn>
                        </p:par>
                        <p:par>
                          <p:cTn id="80" fill="hold">
                            <p:stCondLst>
                              <p:cond delay="21500"/>
                            </p:stCondLst>
                            <p:childTnLst>
                              <p:par>
                                <p:cTn id="81" presetID="10" presetClass="entr" presetSubtype="0" fill="hold" grpId="0" nodeType="afterEffect">
                                  <p:stCondLst>
                                    <p:cond delay="700"/>
                                  </p:stCondLst>
                                  <p:childTnLst>
                                    <p:set>
                                      <p:cBhvr>
                                        <p:cTn id="82" dur="1" fill="hold">
                                          <p:stCondLst>
                                            <p:cond delay="0"/>
                                          </p:stCondLst>
                                        </p:cTn>
                                        <p:tgtEl>
                                          <p:spTgt spid="27"/>
                                        </p:tgtEl>
                                        <p:attrNameLst>
                                          <p:attrName>style.visibility</p:attrName>
                                        </p:attrNameLst>
                                      </p:cBhvr>
                                      <p:to>
                                        <p:strVal val="visible"/>
                                      </p:to>
                                    </p:set>
                                    <p:animEffect transition="in" filter="fade">
                                      <p:cBhvr>
                                        <p:cTn id="83" dur="1000"/>
                                        <p:tgtEl>
                                          <p:spTgt spid="27"/>
                                        </p:tgtEl>
                                      </p:cBhvr>
                                    </p:animEffect>
                                  </p:childTnLst>
                                </p:cTn>
                              </p:par>
                            </p:childTnLst>
                          </p:cTn>
                        </p:par>
                        <p:par>
                          <p:cTn id="84" fill="hold">
                            <p:stCondLst>
                              <p:cond delay="23200"/>
                            </p:stCondLst>
                            <p:childTnLst>
                              <p:par>
                                <p:cTn id="85" presetID="10" presetClass="entr" presetSubtype="0" fill="hold" grpId="0" nodeType="afterEffect">
                                  <p:stCondLst>
                                    <p:cond delay="700"/>
                                  </p:stCondLst>
                                  <p:childTnLst>
                                    <p:set>
                                      <p:cBhvr>
                                        <p:cTn id="86" dur="1" fill="hold">
                                          <p:stCondLst>
                                            <p:cond delay="0"/>
                                          </p:stCondLst>
                                        </p:cTn>
                                        <p:tgtEl>
                                          <p:spTgt spid="28"/>
                                        </p:tgtEl>
                                        <p:attrNameLst>
                                          <p:attrName>style.visibility</p:attrName>
                                        </p:attrNameLst>
                                      </p:cBhvr>
                                      <p:to>
                                        <p:strVal val="visible"/>
                                      </p:to>
                                    </p:set>
                                    <p:animEffect transition="in" filter="fade">
                                      <p:cBhvr>
                                        <p:cTn id="87" dur="1000"/>
                                        <p:tgtEl>
                                          <p:spTgt spid="28"/>
                                        </p:tgtEl>
                                      </p:cBhvr>
                                    </p:animEffect>
                                  </p:childTnLst>
                                </p:cTn>
                              </p:par>
                            </p:childTnLst>
                          </p:cTn>
                        </p:par>
                        <p:par>
                          <p:cTn id="88" fill="hold">
                            <p:stCondLst>
                              <p:cond delay="24900"/>
                            </p:stCondLst>
                            <p:childTnLst>
                              <p:par>
                                <p:cTn id="89" presetID="22" presetClass="entr" presetSubtype="1" fill="hold" grpId="0" nodeType="afterEffect">
                                  <p:stCondLst>
                                    <p:cond delay="0"/>
                                  </p:stCondLst>
                                  <p:childTnLst>
                                    <p:set>
                                      <p:cBhvr>
                                        <p:cTn id="90" dur="1" fill="hold">
                                          <p:stCondLst>
                                            <p:cond delay="0"/>
                                          </p:stCondLst>
                                        </p:cTn>
                                        <p:tgtEl>
                                          <p:spTgt spid="29"/>
                                        </p:tgtEl>
                                        <p:attrNameLst>
                                          <p:attrName>style.visibility</p:attrName>
                                        </p:attrNameLst>
                                      </p:cBhvr>
                                      <p:to>
                                        <p:strVal val="visible"/>
                                      </p:to>
                                    </p:set>
                                    <p:animEffect transition="in" filter="wipe(up)">
                                      <p:cBhvr>
                                        <p:cTn id="9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2026503" grpId="0" animBg="1"/>
      <p:bldP spid="2026504" grpId="0" animBg="1"/>
      <p:bldP spid="2026506" grpId="0" animBg="1"/>
      <p:bldP spid="2026507" grpId="0" animBg="1"/>
      <p:bldP spid="2026509" grpId="0" animBg="1"/>
      <p:bldP spid="2026510" grpId="0" animBg="1"/>
      <p:bldP spid="2026512" grpId="0" animBg="1"/>
      <p:bldP spid="2026513" grpId="0" animBg="1"/>
      <p:bldP spid="2026515" grpId="0" animBg="1"/>
      <p:bldP spid="2026516" grpId="0" animBg="1"/>
      <p:bldP spid="2026518" grpId="0" animBg="1"/>
      <p:bldP spid="2026519" grpId="0" animBg="1"/>
      <p:bldP spid="2026521" grpId="0" animBg="1"/>
      <p:bldP spid="2026522" grpId="0" animBg="1"/>
      <p:bldP spid="2026524" grpId="0" animBg="1"/>
      <p:bldP spid="2026525" grpId="0" animBg="1"/>
      <p:bldP spid="26" grpId="0" animBg="1"/>
      <p:bldP spid="27" grpId="0" animBg="1"/>
      <p:bldP spid="28" grpId="0" animBg="1"/>
      <p:bldP spid="2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110"/>
          <p:cNvSpPr>
            <a:spLocks noGrp="1" noChangeArrowheads="1"/>
          </p:cNvSpPr>
          <p:nvPr>
            <p:ph type="sldNum" sz="quarter" idx="12"/>
          </p:nvPr>
        </p:nvSpPr>
        <p:spPr>
          <a:noFill/>
        </p:spPr>
        <p:txBody>
          <a:bodyPr/>
          <a:lstStyle/>
          <a:p>
            <a:fld id="{689B6EC4-7BF0-43D4-A76D-31D42E8B3F7D}" type="slidenum">
              <a:rPr lang="en-US" smtClean="0"/>
              <a:pPr/>
              <a:t>18</a:t>
            </a:fld>
            <a:endParaRPr lang="en-US" smtClean="0"/>
          </a:p>
        </p:txBody>
      </p:sp>
      <p:graphicFrame>
        <p:nvGraphicFramePr>
          <p:cNvPr id="30722" name="Object 3"/>
          <p:cNvGraphicFramePr>
            <a:graphicFrameLocks noGrp="1" noChangeAspect="1"/>
          </p:cNvGraphicFramePr>
          <p:nvPr>
            <p:ph idx="4294967295"/>
            <p:extLst/>
          </p:nvPr>
        </p:nvGraphicFramePr>
        <p:xfrm>
          <a:off x="0" y="1277679"/>
          <a:ext cx="9144000" cy="5410200"/>
        </p:xfrm>
        <a:graphic>
          <a:graphicData uri="http://schemas.openxmlformats.org/presentationml/2006/ole">
            <mc:AlternateContent xmlns:mc="http://schemas.openxmlformats.org/markup-compatibility/2006">
              <mc:Choice xmlns:v="urn:schemas-microsoft-com:vml" Requires="v">
                <p:oleObj spid="_x0000_s3050562" name="Chart" r:id="rId4" imgW="8820049" imgH="4572034" progId="MSGraph.Chart.8">
                  <p:embed followColorScheme="full"/>
                </p:oleObj>
              </mc:Choice>
              <mc:Fallback>
                <p:oleObj name="Chart" r:id="rId4" imgW="8820049" imgH="4572034" progId="MSGraph.Chart.8">
                  <p:embed followColorScheme="full"/>
                  <p:pic>
                    <p:nvPicPr>
                      <p:cNvPr id="0" name=""/>
                      <p:cNvPicPr>
                        <a:picLocks noChangeAspect="1" noChangeArrowheads="1"/>
                      </p:cNvPicPr>
                      <p:nvPr/>
                    </p:nvPicPr>
                    <p:blipFill>
                      <a:blip r:embed="rId5"/>
                      <a:srcRect/>
                      <a:stretch>
                        <a:fillRect/>
                      </a:stretch>
                    </p:blipFill>
                    <p:spPr bwMode="auto">
                      <a:xfrm>
                        <a:off x="0" y="1277679"/>
                        <a:ext cx="9144000" cy="541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25" name="Rectangle 7"/>
          <p:cNvSpPr>
            <a:spLocks noChangeArrowheads="1"/>
          </p:cNvSpPr>
          <p:nvPr/>
        </p:nvSpPr>
        <p:spPr bwMode="auto">
          <a:xfrm>
            <a:off x="0" y="6257836"/>
            <a:ext cx="8750300" cy="430887"/>
          </a:xfrm>
          <a:prstGeom prst="rect">
            <a:avLst/>
          </a:prstGeom>
          <a:noFill/>
          <a:ln w="9525">
            <a:noFill/>
            <a:miter lim="800000"/>
            <a:headEnd/>
            <a:tailEnd/>
          </a:ln>
        </p:spPr>
        <p:txBody>
          <a:bodyPr>
            <a:spAutoFit/>
          </a:bodyPr>
          <a:lstStyle/>
          <a:p>
            <a:r>
              <a:rPr lang="en-US" sz="1100" dirty="0" smtClean="0"/>
              <a:t>*Average homeowners insurance expenditure as a percentage of the 2011 median income for a family of four</a:t>
            </a:r>
          </a:p>
          <a:p>
            <a:r>
              <a:rPr lang="en-US" sz="1100" dirty="0" smtClean="0"/>
              <a:t>Source:  Property Insurance Report, February 10, 2014.</a:t>
            </a:r>
            <a:endParaRPr lang="en-US" sz="1100" dirty="0"/>
          </a:p>
        </p:txBody>
      </p:sp>
      <p:sp>
        <p:nvSpPr>
          <p:cNvPr id="30727" name="Rectangle 31"/>
          <p:cNvSpPr>
            <a:spLocks noChangeArrowheads="1"/>
          </p:cNvSpPr>
          <p:nvPr/>
        </p:nvSpPr>
        <p:spPr bwMode="black">
          <a:xfrm>
            <a:off x="347663" y="1169988"/>
            <a:ext cx="1884362"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30728" name="Rectangle 3"/>
          <p:cNvSpPr>
            <a:spLocks noChangeArrowheads="1"/>
          </p:cNvSpPr>
          <p:nvPr/>
        </p:nvSpPr>
        <p:spPr bwMode="black">
          <a:xfrm>
            <a:off x="293688" y="1200150"/>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 name="Rectangle 2"/>
          <p:cNvSpPr txBox="1">
            <a:spLocks noChangeArrowheads="1"/>
          </p:cNvSpPr>
          <p:nvPr/>
        </p:nvSpPr>
        <p:spPr bwMode="auto">
          <a:xfrm>
            <a:off x="26988" y="147638"/>
            <a:ext cx="8202612" cy="854075"/>
          </a:xfrm>
          <a:prstGeom prst="rect">
            <a:avLst/>
          </a:prstGeom>
          <a:noFill/>
          <a:ln w="9525">
            <a:noFill/>
            <a:miter lim="800000"/>
            <a:headEnd/>
            <a:tailEnd/>
          </a:ln>
        </p:spPr>
        <p:txBody>
          <a:bodyPr lIns="92075" tIns="46038" rIns="92075" bIns="46038" anchor="b"/>
          <a:lstStyle/>
          <a:p>
            <a:pPr eaLnBrk="0" hangingPunct="0"/>
            <a:r>
              <a:rPr lang="en-US" sz="2900" b="1" dirty="0" smtClean="0">
                <a:solidFill>
                  <a:schemeClr val="accent1"/>
                </a:solidFill>
              </a:rPr>
              <a:t>Ratio of Avg. Premium for Homeowners Insurance to Median Family Income, 2011</a:t>
            </a:r>
            <a:endParaRPr lang="en-US" sz="2900" b="1" dirty="0">
              <a:solidFill>
                <a:schemeClr val="accent1"/>
              </a:solidFill>
            </a:endParaRPr>
          </a:p>
        </p:txBody>
      </p:sp>
    </p:spTree>
    <p:extLst>
      <p:ext uri="{BB962C8B-B14F-4D97-AF65-F5344CB8AC3E}">
        <p14:creationId xmlns:p14="http://schemas.microsoft.com/office/powerpoint/2010/main" val="356176165"/>
      </p:ext>
    </p:extLst>
  </p:cSld>
  <p:clrMapOvr>
    <a:masterClrMapping/>
  </p:clrMapOvr>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52227" name="Rectangle 105"/>
          <p:cNvSpPr>
            <a:spLocks noGrp="1" noChangeArrowheads="1"/>
          </p:cNvSpPr>
          <p:nvPr>
            <p:ph type="dt" sz="quarter" idx="10"/>
          </p:nvPr>
        </p:nvSpPr>
        <p:spPr>
          <a:noFill/>
        </p:spPr>
        <p:txBody>
          <a:bodyPr/>
          <a:lstStyle/>
          <a:p>
            <a:r>
              <a:rPr lang="en-US" smtClean="0"/>
              <a:t>12/01/09 - 9pm</a:t>
            </a:r>
          </a:p>
        </p:txBody>
      </p:sp>
      <p:sp>
        <p:nvSpPr>
          <p:cNvPr id="522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52229" name="Rectangle 110"/>
          <p:cNvSpPr>
            <a:spLocks noGrp="1" noChangeArrowheads="1"/>
          </p:cNvSpPr>
          <p:nvPr>
            <p:ph type="sldNum" sz="quarter" idx="12"/>
          </p:nvPr>
        </p:nvSpPr>
        <p:spPr>
          <a:noFill/>
        </p:spPr>
        <p:txBody>
          <a:bodyPr/>
          <a:lstStyle/>
          <a:p>
            <a:fld id="{985FD483-3650-4448-BB2E-67A90540A8FD}" type="slidenum">
              <a:rPr lang="en-US" smtClean="0"/>
              <a:pPr/>
              <a:t>180</a:t>
            </a:fld>
            <a:endParaRPr lang="en-US" smtClean="0"/>
          </a:p>
        </p:txBody>
      </p:sp>
      <p:sp>
        <p:nvSpPr>
          <p:cNvPr id="52230" name="Rectangle 2"/>
          <p:cNvSpPr>
            <a:spLocks noGrp="1" noChangeArrowheads="1"/>
          </p:cNvSpPr>
          <p:nvPr>
            <p:ph type="title"/>
          </p:nvPr>
        </p:nvSpPr>
        <p:spPr/>
        <p:txBody>
          <a:bodyPr/>
          <a:lstStyle/>
          <a:p>
            <a:r>
              <a:rPr lang="en-US" dirty="0" smtClean="0"/>
              <a:t>ROE: ROEs by Industry vs. Fortune 500, 1987–2012*</a:t>
            </a:r>
          </a:p>
        </p:txBody>
      </p:sp>
      <p:sp>
        <p:nvSpPr>
          <p:cNvPr id="52231" name="Rectangle 3"/>
          <p:cNvSpPr>
            <a:spLocks noChangeArrowheads="1"/>
          </p:cNvSpPr>
          <p:nvPr/>
        </p:nvSpPr>
        <p:spPr bwMode="auto">
          <a:xfrm>
            <a:off x="0" y="6414802"/>
            <a:ext cx="7569200" cy="443198"/>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 	</a:t>
            </a:r>
            <a:r>
              <a:rPr lang="en-US" sz="1100" dirty="0" smtClean="0"/>
              <a:t>All figures are GAAP.</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	Sources: ISO, </a:t>
            </a:r>
            <a:r>
              <a:rPr lang="en-US" sz="1100" i="1" dirty="0" smtClean="0"/>
              <a:t>Fortune</a:t>
            </a:r>
            <a:r>
              <a:rPr lang="en-US" sz="1100" dirty="0" smtClean="0"/>
              <a:t>; Insurance Information Institute.</a:t>
            </a:r>
            <a:endParaRPr lang="en-US" sz="1100" dirty="0"/>
          </a:p>
        </p:txBody>
      </p:sp>
      <p:graphicFrame>
        <p:nvGraphicFramePr>
          <p:cNvPr id="2026500" name="Object 2"/>
          <p:cNvGraphicFramePr>
            <a:graphicFrameLocks/>
          </p:cNvGraphicFramePr>
          <p:nvPr/>
        </p:nvGraphicFramePr>
        <p:xfrm>
          <a:off x="304800" y="1828740"/>
          <a:ext cx="8569325" cy="4579937"/>
        </p:xfrm>
        <a:graphic>
          <a:graphicData uri="http://schemas.openxmlformats.org/presentationml/2006/ole">
            <mc:AlternateContent xmlns:mc="http://schemas.openxmlformats.org/markup-compatibility/2006">
              <mc:Choice xmlns:v="urn:schemas-microsoft-com:vml" Requires="v">
                <p:oleObj spid="_x0000_s3145750" name="Chart" r:id="rId4" imgW="8601024" imgH="4610130" progId="MSGraph.Chart.8">
                  <p:embed followColorScheme="full"/>
                </p:oleObj>
              </mc:Choice>
              <mc:Fallback>
                <p:oleObj name="Chart" r:id="rId4" imgW="8601024" imgH="4610130" progId="MSGraph.Chart.8">
                  <p:embed followColorScheme="full"/>
                  <p:pic>
                    <p:nvPicPr>
                      <p:cNvPr id="0" name=""/>
                      <p:cNvPicPr>
                        <a:picLocks noChangeArrowheads="1"/>
                      </p:cNvPicPr>
                      <p:nvPr/>
                    </p:nvPicPr>
                    <p:blipFill>
                      <a:blip r:embed="rId5"/>
                      <a:srcRect/>
                      <a:stretch>
                        <a:fillRect/>
                      </a:stretch>
                    </p:blipFill>
                    <p:spPr bwMode="gray">
                      <a:xfrm>
                        <a:off x="304800" y="1828740"/>
                        <a:ext cx="8569325" cy="457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49" name="Rectangle 31"/>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9" name="Text Box 17"/>
          <p:cNvSpPr txBox="1">
            <a:spLocks noChangeArrowheads="1"/>
          </p:cNvSpPr>
          <p:nvPr/>
        </p:nvSpPr>
        <p:spPr bwMode="auto">
          <a:xfrm>
            <a:off x="5867683" y="1061882"/>
            <a:ext cx="3276317" cy="1569660"/>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600" b="1" u="sng" dirty="0" smtClean="0">
                <a:solidFill>
                  <a:schemeClr val="bg1"/>
                </a:solidFill>
              </a:rPr>
              <a:t>Average: 1987-2012</a:t>
            </a:r>
          </a:p>
          <a:p>
            <a:pPr algn="ctr">
              <a:defRPr/>
            </a:pPr>
            <a:r>
              <a:rPr lang="en-US" sz="1600" b="1" dirty="0" smtClean="0">
                <a:solidFill>
                  <a:schemeClr val="bg1"/>
                </a:solidFill>
              </a:rPr>
              <a:t>Diversified </a:t>
            </a:r>
            <a:r>
              <a:rPr lang="en-US" sz="1600" b="1" dirty="0" err="1" smtClean="0">
                <a:solidFill>
                  <a:schemeClr val="bg1"/>
                </a:solidFill>
              </a:rPr>
              <a:t>Finl</a:t>
            </a:r>
            <a:r>
              <a:rPr lang="en-US" sz="1600" b="1" dirty="0" smtClean="0">
                <a:solidFill>
                  <a:schemeClr val="bg1"/>
                </a:solidFill>
              </a:rPr>
              <a:t>: 	15.0%   Commercial Banks: 13.1%      All Industries (F500): 13.4% Life/Health Insurance: 8.8%  P/C Insurance: 7.6% </a:t>
            </a:r>
          </a:p>
        </p:txBody>
      </p:sp>
    </p:spTree>
    <p:extLst>
      <p:ext uri="{BB962C8B-B14F-4D97-AF65-F5344CB8AC3E}">
        <p14:creationId xmlns:p14="http://schemas.microsoft.com/office/powerpoint/2010/main" val="41382949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700"/>
                                  </p:stCondLst>
                                  <p:childTnLst>
                                    <p:set>
                                      <p:cBhvr>
                                        <p:cTn id="15" dur="1" fill="hold">
                                          <p:stCondLst>
                                            <p:cond delay="0"/>
                                          </p:stCondLst>
                                        </p:cTn>
                                        <p:tgtEl>
                                          <p:spTgt spid="2026500"/>
                                        </p:tgtEl>
                                        <p:attrNameLst>
                                          <p:attrName>style.visibility</p:attrName>
                                        </p:attrNameLst>
                                      </p:cBhvr>
                                      <p:to>
                                        <p:strVal val="visible"/>
                                      </p:to>
                                    </p:set>
                                    <p:animEffect transition="in" filter="wipe(left)">
                                      <p:cBhvr>
                                        <p:cTn id="16" dur="1000"/>
                                        <p:tgtEl>
                                          <p:spTgt spid="202650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700"/>
                                  </p:stCondLst>
                                  <p:childTnLst>
                                    <p:set>
                                      <p:cBhvr>
                                        <p:cTn id="20" dur="1" fill="hold">
                                          <p:stCondLst>
                                            <p:cond delay="0"/>
                                          </p:stCondLst>
                                        </p:cTn>
                                        <p:tgtEl>
                                          <p:spTgt spid="2026500"/>
                                        </p:tgtEl>
                                        <p:attrNameLst>
                                          <p:attrName>style.visibility</p:attrName>
                                        </p:attrNameLst>
                                      </p:cBhvr>
                                      <p:to>
                                        <p:strVal val="visible"/>
                                      </p:to>
                                    </p:set>
                                    <p:animEffect transition="in" filter="wipe(left)">
                                      <p:cBhvr>
                                        <p:cTn id="21" dur="1000"/>
                                        <p:tgtEl>
                                          <p:spTgt spid="202650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700"/>
                                  </p:stCondLst>
                                  <p:childTnLst>
                                    <p:set>
                                      <p:cBhvr>
                                        <p:cTn id="25" dur="1" fill="hold">
                                          <p:stCondLst>
                                            <p:cond delay="0"/>
                                          </p:stCondLst>
                                        </p:cTn>
                                        <p:tgtEl>
                                          <p:spTgt spid="2026500"/>
                                        </p:tgtEl>
                                        <p:attrNameLst>
                                          <p:attrName>style.visibility</p:attrName>
                                        </p:attrNameLst>
                                      </p:cBhvr>
                                      <p:to>
                                        <p:strVal val="visible"/>
                                      </p:to>
                                    </p:set>
                                    <p:animEffect transition="in" filter="wipe(left)">
                                      <p:cBhvr>
                                        <p:cTn id="26" dur="1000"/>
                                        <p:tgtEl>
                                          <p:spTgt spid="20265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Lst>
  </p:timing>
</p:sld>
</file>

<file path=ppt/slides/slide1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D5646EB-362A-483F-BF88-F05F54F12F08}" type="slidenum">
              <a:rPr lang="en-US" smtClean="0"/>
              <a:pPr/>
              <a:t>181</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dirty="0" smtClean="0"/>
              <a:t>RNW All Lines by State, 2003-2012 Average:</a:t>
            </a:r>
            <a:br>
              <a:rPr lang="en-US" sz="2600" dirty="0" smtClean="0"/>
            </a:br>
            <a:r>
              <a:rPr lang="en-US" sz="2600" dirty="0" smtClean="0"/>
              <a:t>Highest 25 States</a:t>
            </a:r>
          </a:p>
        </p:txBody>
      </p:sp>
      <p:graphicFrame>
        <p:nvGraphicFramePr>
          <p:cNvPr id="1026" name="Object 3"/>
          <p:cNvGraphicFramePr>
            <a:graphicFrameLocks noGrp="1" noChangeAspect="1"/>
          </p:cNvGraphicFramePr>
          <p:nvPr>
            <p:ph idx="4294967295"/>
          </p:nvPr>
        </p:nvGraphicFramePr>
        <p:xfrm>
          <a:off x="0" y="1527175"/>
          <a:ext cx="9144000" cy="4754563"/>
        </p:xfrm>
        <a:graphic>
          <a:graphicData uri="http://schemas.openxmlformats.org/presentationml/2006/ole">
            <mc:AlternateContent xmlns:mc="http://schemas.openxmlformats.org/markup-compatibility/2006">
              <mc:Choice xmlns:v="urn:schemas-microsoft-com:vml" Requires="v">
                <p:oleObj spid="_x0000_s3146774" name="Chart" r:id="rId4" imgW="8810608" imgH="4581490" progId="MSGraph.Chart.8">
                  <p:embed followColorScheme="full"/>
                </p:oleObj>
              </mc:Choice>
              <mc:Fallback>
                <p:oleObj name="Chart" r:id="rId4" imgW="8810608" imgH="4581490" progId="MSGraph.Chart.8">
                  <p:embed followColorScheme="full"/>
                  <p:pic>
                    <p:nvPicPr>
                      <p:cNvPr id="0" name=""/>
                      <p:cNvPicPr>
                        <a:picLocks noChangeAspect="1" noChangeArrowheads="1"/>
                      </p:cNvPicPr>
                      <p:nvPr/>
                    </p:nvPicPr>
                    <p:blipFill>
                      <a:blip r:embed="rId5"/>
                      <a:srcRect/>
                      <a:stretch>
                        <a:fillRect/>
                      </a:stretch>
                    </p:blipFill>
                    <p:spPr bwMode="auto">
                      <a:xfrm>
                        <a:off x="0" y="1527175"/>
                        <a:ext cx="9144000" cy="4754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Box 4"/>
          <p:cNvSpPr txBox="1">
            <a:spLocks noChangeArrowheads="1"/>
          </p:cNvSpPr>
          <p:nvPr/>
        </p:nvSpPr>
        <p:spPr bwMode="auto">
          <a:xfrm>
            <a:off x="0" y="6586538"/>
            <a:ext cx="9017000" cy="2143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Source:  NAIC.		</a:t>
            </a:r>
          </a:p>
        </p:txBody>
      </p:sp>
      <p:sp>
        <p:nvSpPr>
          <p:cNvPr id="6" name="AutoShape 9"/>
          <p:cNvSpPr>
            <a:spLocks noChangeArrowheads="1"/>
          </p:cNvSpPr>
          <p:nvPr/>
        </p:nvSpPr>
        <p:spPr bwMode="blackWhite">
          <a:xfrm>
            <a:off x="3318386" y="1248697"/>
            <a:ext cx="3170903" cy="1179871"/>
          </a:xfrm>
          <a:prstGeom prst="wedgeRectCallout">
            <a:avLst>
              <a:gd name="adj1" fmla="val -78761"/>
              <a:gd name="adj2" fmla="val 100395"/>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600" b="1" dirty="0" smtClean="0">
                <a:solidFill>
                  <a:srgbClr val="FFFFFF"/>
                </a:solidFill>
              </a:rPr>
              <a:t>The most profitable states over the past decade are widely distributed geographically, though none are in the Gulf region</a:t>
            </a:r>
            <a:endParaRPr lang="en-US" sz="1600" b="1" dirty="0">
              <a:solidFill>
                <a:srgbClr val="FFFFFF"/>
              </a:solidFill>
            </a:endParaRPr>
          </a:p>
        </p:txBody>
      </p:sp>
    </p:spTree>
    <p:extLst>
      <p:ext uri="{BB962C8B-B14F-4D97-AF65-F5344CB8AC3E}">
        <p14:creationId xmlns:p14="http://schemas.microsoft.com/office/powerpoint/2010/main" val="12376968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587FEC58-C3B1-4DBD-89E8-2FF98000DBAF}" type="slidenum">
              <a:rPr lang="en-US" smtClean="0"/>
              <a:pPr/>
              <a:t>182</a:t>
            </a:fld>
            <a:endParaRPr lang="en-US" smtClean="0"/>
          </a:p>
        </p:txBody>
      </p:sp>
      <p:graphicFrame>
        <p:nvGraphicFramePr>
          <p:cNvPr id="2050" name="Object 3"/>
          <p:cNvGraphicFramePr>
            <a:graphicFrameLocks noGrp="1" noChangeAspect="1"/>
          </p:cNvGraphicFramePr>
          <p:nvPr>
            <p:ph idx="4294967295"/>
            <p:extLst/>
          </p:nvPr>
        </p:nvGraphicFramePr>
        <p:xfrm>
          <a:off x="0" y="1793875"/>
          <a:ext cx="9144000" cy="4749800"/>
        </p:xfrm>
        <a:graphic>
          <a:graphicData uri="http://schemas.openxmlformats.org/presentationml/2006/ole">
            <mc:AlternateContent xmlns:mc="http://schemas.openxmlformats.org/markup-compatibility/2006">
              <mc:Choice xmlns:v="urn:schemas-microsoft-com:vml" Requires="v">
                <p:oleObj spid="_x0000_s3147798" name="Chart" r:id="rId4" imgW="8820049" imgH="4581490" progId="MSGraph.Chart.8">
                  <p:embed followColorScheme="full"/>
                </p:oleObj>
              </mc:Choice>
              <mc:Fallback>
                <p:oleObj name="Chart" r:id="rId4" imgW="8820049" imgH="4581490" progId="MSGraph.Chart.8">
                  <p:embed followColorScheme="full"/>
                  <p:pic>
                    <p:nvPicPr>
                      <p:cNvPr id="0" name=""/>
                      <p:cNvPicPr>
                        <a:picLocks noChangeAspect="1" noChangeArrowheads="1"/>
                      </p:cNvPicPr>
                      <p:nvPr/>
                    </p:nvPicPr>
                    <p:blipFill>
                      <a:blip r:embed="rId5"/>
                      <a:srcRect/>
                      <a:stretch>
                        <a:fillRect/>
                      </a:stretch>
                    </p:blipFill>
                    <p:spPr bwMode="auto">
                      <a:xfrm>
                        <a:off x="0" y="1793875"/>
                        <a:ext cx="9144000" cy="474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600" b="1" dirty="0">
                <a:solidFill>
                  <a:schemeClr val="accent1"/>
                </a:solidFill>
              </a:rPr>
              <a:t>RNW All Lines by State, </a:t>
            </a:r>
            <a:r>
              <a:rPr lang="en-US" sz="2600" b="1" dirty="0" smtClean="0">
                <a:solidFill>
                  <a:schemeClr val="accent1"/>
                </a:solidFill>
              </a:rPr>
              <a:t>2003-2012 </a:t>
            </a:r>
            <a:r>
              <a:rPr lang="en-US" sz="2600" b="1" dirty="0">
                <a:solidFill>
                  <a:schemeClr val="accent1"/>
                </a:solidFill>
              </a:rPr>
              <a:t>Average: </a:t>
            </a:r>
          </a:p>
          <a:p>
            <a:pPr eaLnBrk="0" hangingPunct="0"/>
            <a:r>
              <a:rPr lang="en-US" sz="2600" b="1" dirty="0">
                <a:solidFill>
                  <a:schemeClr val="accent1"/>
                </a:solidFill>
              </a:rPr>
              <a:t>Lowest 25 States</a:t>
            </a:r>
          </a:p>
        </p:txBody>
      </p:sp>
      <p:sp>
        <p:nvSpPr>
          <p:cNvPr id="2053" name="Rectangle 7"/>
          <p:cNvSpPr>
            <a:spLocks noChangeArrowheads="1"/>
          </p:cNvSpPr>
          <p:nvPr/>
        </p:nvSpPr>
        <p:spPr bwMode="auto">
          <a:xfrm>
            <a:off x="0" y="6429375"/>
            <a:ext cx="8750300" cy="428625"/>
          </a:xfrm>
          <a:prstGeom prst="rect">
            <a:avLst/>
          </a:prstGeom>
          <a:noFill/>
          <a:ln w="9525">
            <a:noFill/>
            <a:miter lim="800000"/>
            <a:headEnd/>
            <a:tailEnd/>
          </a:ln>
        </p:spPr>
        <p:txBody>
          <a:bodyPr>
            <a:spAutoFit/>
          </a:bodyPr>
          <a:lstStyle/>
          <a:p>
            <a:endParaRPr lang="en-US" sz="1100"/>
          </a:p>
          <a:p>
            <a:r>
              <a:rPr lang="en-US" sz="1100"/>
              <a:t>Source: NAIC.	</a:t>
            </a:r>
          </a:p>
        </p:txBody>
      </p:sp>
      <p:sp>
        <p:nvSpPr>
          <p:cNvPr id="6" name="AutoShape 9"/>
          <p:cNvSpPr>
            <a:spLocks noChangeArrowheads="1"/>
          </p:cNvSpPr>
          <p:nvPr/>
        </p:nvSpPr>
        <p:spPr bwMode="blackWhite">
          <a:xfrm>
            <a:off x="4301612" y="4100051"/>
            <a:ext cx="3170903" cy="1179871"/>
          </a:xfrm>
          <a:prstGeom prst="wedgeRectCallout">
            <a:avLst>
              <a:gd name="adj1" fmla="val 66975"/>
              <a:gd name="adj2" fmla="val -31272"/>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b="1" dirty="0" smtClean="0">
                <a:solidFill>
                  <a:srgbClr val="FFFFFF"/>
                </a:solidFill>
              </a:rPr>
              <a:t>Some of the least profitable states over the past decade were hit hard by catastrophes</a:t>
            </a:r>
            <a:endParaRPr lang="en-US" b="1" dirty="0">
              <a:solidFill>
                <a:srgbClr val="FFFFFF"/>
              </a:solidFill>
            </a:endParaRPr>
          </a:p>
        </p:txBody>
      </p:sp>
    </p:spTree>
    <p:extLst>
      <p:ext uri="{BB962C8B-B14F-4D97-AF65-F5344CB8AC3E}">
        <p14:creationId xmlns:p14="http://schemas.microsoft.com/office/powerpoint/2010/main" val="42802324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smtClean="0">
                <a:solidFill>
                  <a:schemeClr val="bg1"/>
                </a:solidFill>
              </a:rPr>
              <a:t>P/C Premium Growth Cycles</a:t>
            </a:r>
          </a:p>
        </p:txBody>
      </p:sp>
      <p:sp>
        <p:nvSpPr>
          <p:cNvPr id="118787"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18788"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839806B-E282-45DA-857C-03A00FCFDBC4}" type="slidenum">
              <a:rPr lang="en-US" sz="900">
                <a:solidFill>
                  <a:schemeClr val="bg1"/>
                </a:solidFill>
              </a:rPr>
              <a:pPr algn="r" eaLnBrk="0" hangingPunct="0">
                <a:lnSpc>
                  <a:spcPct val="85000"/>
                </a:lnSpc>
                <a:spcBef>
                  <a:spcPct val="20000"/>
                </a:spcBef>
              </a:pPr>
              <a:t>183</a:t>
            </a:fld>
            <a:endParaRPr lang="en-US" sz="900">
              <a:solidFill>
                <a:schemeClr val="bg1"/>
              </a:solidFill>
            </a:endParaRPr>
          </a:p>
        </p:txBody>
      </p:sp>
      <p:pic>
        <p:nvPicPr>
          <p:cNvPr id="118789"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76519" y="4322763"/>
            <a:ext cx="8377516" cy="1754326"/>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Cyclicality is Driven Primarily by the Industry’s </a:t>
            </a:r>
            <a:r>
              <a:rPr lang="en-US" sz="4000" b="1" dirty="0" smtClean="0">
                <a:solidFill>
                  <a:srgbClr val="225A7A"/>
                </a:solidFill>
              </a:rPr>
              <a:t>Own Underwriting </a:t>
            </a:r>
            <a:r>
              <a:rPr lang="en-US" sz="4000" b="1" dirty="0">
                <a:solidFill>
                  <a:srgbClr val="225A7A"/>
                </a:solidFill>
              </a:rPr>
              <a:t>Cycle, Not the Economy</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4340"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14341" name="Rectangle 110"/>
          <p:cNvSpPr>
            <a:spLocks noGrp="1" noChangeArrowheads="1"/>
          </p:cNvSpPr>
          <p:nvPr>
            <p:ph type="sldNum" sz="quarter" idx="12"/>
          </p:nvPr>
        </p:nvSpPr>
        <p:spPr/>
        <p:txBody>
          <a:bodyPr/>
          <a:lstStyle/>
          <a:p>
            <a:pPr>
              <a:defRPr/>
            </a:pPr>
            <a:fld id="{A82D960B-4B6D-4DE5-A81E-59F2507CF766}" type="slidenum">
              <a:rPr lang="en-US" smtClean="0">
                <a:solidFill>
                  <a:srgbClr val="000000"/>
                </a:solidFill>
              </a:rPr>
              <a:pPr>
                <a:defRPr/>
              </a:pPr>
              <a:t>184</a:t>
            </a:fld>
            <a:endParaRPr lang="en-US" smtClean="0">
              <a:solidFill>
                <a:srgbClr val="000000"/>
              </a:solidFill>
            </a:endParaRPr>
          </a:p>
        </p:txBody>
      </p:sp>
      <p:sp>
        <p:nvSpPr>
          <p:cNvPr id="54278" name="Rectangle 6"/>
          <p:cNvSpPr>
            <a:spLocks noChangeArrowheads="1"/>
          </p:cNvSpPr>
          <p:nvPr/>
        </p:nvSpPr>
        <p:spPr bwMode="auto">
          <a:xfrm>
            <a:off x="1685925" y="1836738"/>
            <a:ext cx="708025" cy="3754437"/>
          </a:xfrm>
          <a:prstGeom prst="rect">
            <a:avLst/>
          </a:prstGeom>
          <a:solidFill>
            <a:srgbClr val="225A7A">
              <a:alpha val="23921"/>
            </a:srgbClr>
          </a:solidFill>
          <a:ln w="12700" algn="ctr">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54279" name="Rectangle 15"/>
          <p:cNvSpPr>
            <a:spLocks noChangeArrowheads="1"/>
          </p:cNvSpPr>
          <p:nvPr/>
        </p:nvSpPr>
        <p:spPr bwMode="auto">
          <a:xfrm>
            <a:off x="3365500" y="1836738"/>
            <a:ext cx="709613" cy="3754437"/>
          </a:xfrm>
          <a:prstGeom prst="rect">
            <a:avLst/>
          </a:prstGeom>
          <a:solidFill>
            <a:srgbClr val="225A7A">
              <a:alpha val="23921"/>
            </a:srgbClr>
          </a:solidFill>
          <a:ln w="12700" algn="ctr">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54280" name="Rectangle 16"/>
          <p:cNvSpPr>
            <a:spLocks noChangeArrowheads="1"/>
          </p:cNvSpPr>
          <p:nvPr/>
        </p:nvSpPr>
        <p:spPr bwMode="auto">
          <a:xfrm>
            <a:off x="6462713" y="1836738"/>
            <a:ext cx="744537" cy="3754437"/>
          </a:xfrm>
          <a:prstGeom prst="rect">
            <a:avLst/>
          </a:prstGeom>
          <a:solidFill>
            <a:srgbClr val="225A7A">
              <a:alpha val="23921"/>
            </a:srgbClr>
          </a:solidFill>
          <a:ln w="12700" algn="ctr">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graphicFrame>
        <p:nvGraphicFramePr>
          <p:cNvPr id="54274" name="Object 2"/>
          <p:cNvGraphicFramePr>
            <a:graphicFrameLocks/>
          </p:cNvGraphicFramePr>
          <p:nvPr/>
        </p:nvGraphicFramePr>
        <p:xfrm>
          <a:off x="460375" y="1705642"/>
          <a:ext cx="8683625" cy="4532312"/>
        </p:xfrm>
        <a:graphic>
          <a:graphicData uri="http://schemas.openxmlformats.org/presentationml/2006/ole">
            <mc:AlternateContent xmlns:mc="http://schemas.openxmlformats.org/markup-compatibility/2006">
              <mc:Choice xmlns:v="urn:schemas-microsoft-com:vml" Requires="v">
                <p:oleObj spid="_x0000_s3148822" name="Chart" r:id="rId4" imgW="8601024" imgH="4533938" progId="MSGraph.Chart.8">
                  <p:embed followColorScheme="full"/>
                </p:oleObj>
              </mc:Choice>
              <mc:Fallback>
                <p:oleObj name="Chart" r:id="rId4" imgW="8601024" imgH="4533938" progId="MSGraph.Chart.8">
                  <p:embed followColorScheme="full"/>
                  <p:pic>
                    <p:nvPicPr>
                      <p:cNvPr id="0" name=""/>
                      <p:cNvPicPr>
                        <a:picLocks noChangeArrowheads="1"/>
                      </p:cNvPicPr>
                      <p:nvPr/>
                    </p:nvPicPr>
                    <p:blipFill>
                      <a:blip r:embed="rId5"/>
                      <a:srcRect/>
                      <a:stretch>
                        <a:fillRect/>
                      </a:stretch>
                    </p:blipFill>
                    <p:spPr bwMode="gray">
                      <a:xfrm>
                        <a:off x="460375" y="1705642"/>
                        <a:ext cx="8683625" cy="4532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4281" name="Rectangle 3"/>
          <p:cNvSpPr>
            <a:spLocks noGrp="1" noChangeArrowheads="1"/>
          </p:cNvSpPr>
          <p:nvPr>
            <p:ph type="title"/>
          </p:nvPr>
        </p:nvSpPr>
        <p:spPr>
          <a:xfrm>
            <a:off x="235386" y="90488"/>
            <a:ext cx="7400925" cy="860425"/>
          </a:xfrm>
        </p:spPr>
        <p:txBody>
          <a:bodyPr/>
          <a:lstStyle/>
          <a:p>
            <a:r>
              <a:rPr lang="en-US" dirty="0" smtClean="0"/>
              <a:t>Net Premium Growth: Annual Change, </a:t>
            </a:r>
            <a:br>
              <a:rPr lang="en-US" dirty="0" smtClean="0"/>
            </a:br>
            <a:r>
              <a:rPr lang="en-US" dirty="0" smtClean="0"/>
              <a:t>1971—2013:Q3</a:t>
            </a:r>
          </a:p>
        </p:txBody>
      </p:sp>
      <p:sp>
        <p:nvSpPr>
          <p:cNvPr id="54282"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(Percent)</a:t>
            </a:r>
          </a:p>
        </p:txBody>
      </p:sp>
      <p:sp>
        <p:nvSpPr>
          <p:cNvPr id="54283" name="Text Box 10"/>
          <p:cNvSpPr txBox="1">
            <a:spLocks noChangeArrowheads="1"/>
          </p:cNvSpPr>
          <p:nvPr/>
        </p:nvSpPr>
        <p:spPr bwMode="auto">
          <a:xfrm>
            <a:off x="1449388" y="1493838"/>
            <a:ext cx="1066800" cy="304800"/>
          </a:xfrm>
          <a:prstGeom prst="rect">
            <a:avLst/>
          </a:prstGeom>
          <a:noFill/>
          <a:ln w="9525">
            <a:noFill/>
            <a:miter lim="800000"/>
            <a:headEnd/>
            <a:tailEnd/>
          </a:ln>
        </p:spPr>
        <p:txBody>
          <a:bodyPr lIns="92075" tIns="46038" rIns="92075" bIns="46038">
            <a:spAutoFit/>
          </a:bodyPr>
          <a:lstStyle/>
          <a:p>
            <a:pPr algn="ctr" eaLnBrk="0" fontAlgn="base" hangingPunct="0">
              <a:spcBef>
                <a:spcPct val="50000"/>
              </a:spcBef>
              <a:spcAft>
                <a:spcPct val="0"/>
              </a:spcAft>
              <a:buClr>
                <a:srgbClr val="FF3300"/>
              </a:buClr>
              <a:buFont typeface="Wingdings" pitchFamily="2" charset="2"/>
              <a:buNone/>
            </a:pPr>
            <a:r>
              <a:rPr lang="en-US" sz="1400" b="1">
                <a:solidFill>
                  <a:srgbClr val="000000"/>
                </a:solidFill>
                <a:latin typeface="Arial" charset="0"/>
                <a:cs typeface="Arial" charset="0"/>
              </a:rPr>
              <a:t>1975-78</a:t>
            </a:r>
          </a:p>
        </p:txBody>
      </p:sp>
      <p:sp>
        <p:nvSpPr>
          <p:cNvPr id="54284" name="Text Box 11"/>
          <p:cNvSpPr txBox="1">
            <a:spLocks noChangeArrowheads="1"/>
          </p:cNvSpPr>
          <p:nvPr/>
        </p:nvSpPr>
        <p:spPr bwMode="auto">
          <a:xfrm>
            <a:off x="3170238" y="1493838"/>
            <a:ext cx="1066800" cy="304800"/>
          </a:xfrm>
          <a:prstGeom prst="rect">
            <a:avLst/>
          </a:prstGeom>
          <a:noFill/>
          <a:ln w="9525">
            <a:noFill/>
            <a:miter lim="800000"/>
            <a:headEnd/>
            <a:tailEnd/>
          </a:ln>
        </p:spPr>
        <p:txBody>
          <a:bodyPr lIns="92075" tIns="46038" rIns="92075" bIns="46038">
            <a:spAutoFit/>
          </a:bodyPr>
          <a:lstStyle/>
          <a:p>
            <a:pPr algn="ctr" eaLnBrk="0" fontAlgn="base" hangingPunct="0">
              <a:spcBef>
                <a:spcPct val="50000"/>
              </a:spcBef>
              <a:spcAft>
                <a:spcPct val="0"/>
              </a:spcAft>
              <a:buClr>
                <a:srgbClr val="FF3300"/>
              </a:buClr>
              <a:buFont typeface="Wingdings" pitchFamily="2" charset="2"/>
              <a:buNone/>
            </a:pPr>
            <a:r>
              <a:rPr lang="en-US" sz="1400" b="1">
                <a:solidFill>
                  <a:srgbClr val="000000"/>
                </a:solidFill>
                <a:latin typeface="Arial" charset="0"/>
                <a:cs typeface="Arial" charset="0"/>
              </a:rPr>
              <a:t>1984-87</a:t>
            </a:r>
          </a:p>
        </p:txBody>
      </p:sp>
      <p:sp>
        <p:nvSpPr>
          <p:cNvPr id="54285" name="Text Box 12"/>
          <p:cNvSpPr txBox="1">
            <a:spLocks noChangeArrowheads="1"/>
          </p:cNvSpPr>
          <p:nvPr/>
        </p:nvSpPr>
        <p:spPr bwMode="auto">
          <a:xfrm>
            <a:off x="6308725" y="1493838"/>
            <a:ext cx="1066800" cy="304800"/>
          </a:xfrm>
          <a:prstGeom prst="rect">
            <a:avLst/>
          </a:prstGeom>
          <a:noFill/>
          <a:ln w="9525">
            <a:noFill/>
            <a:miter lim="800000"/>
            <a:headEnd/>
            <a:tailEnd/>
          </a:ln>
        </p:spPr>
        <p:txBody>
          <a:bodyPr lIns="92075" tIns="46038" rIns="92075" bIns="46038">
            <a:spAutoFit/>
          </a:bodyPr>
          <a:lstStyle/>
          <a:p>
            <a:pPr algn="ctr" eaLnBrk="0" fontAlgn="base" hangingPunct="0">
              <a:spcBef>
                <a:spcPct val="50000"/>
              </a:spcBef>
              <a:spcAft>
                <a:spcPct val="0"/>
              </a:spcAft>
              <a:buClr>
                <a:srgbClr val="FF3300"/>
              </a:buClr>
              <a:buFont typeface="Wingdings" pitchFamily="2" charset="2"/>
              <a:buNone/>
            </a:pPr>
            <a:r>
              <a:rPr lang="en-US" sz="1400" b="1">
                <a:solidFill>
                  <a:srgbClr val="000000"/>
                </a:solidFill>
                <a:latin typeface="Arial" charset="0"/>
                <a:cs typeface="Arial" charset="0"/>
              </a:rPr>
              <a:t>2000-03</a:t>
            </a:r>
          </a:p>
        </p:txBody>
      </p:sp>
      <p:sp>
        <p:nvSpPr>
          <p:cNvPr id="54286" name="Rectangle 13"/>
          <p:cNvSpPr>
            <a:spLocks noChangeArrowheads="1"/>
          </p:cNvSpPr>
          <p:nvPr/>
        </p:nvSpPr>
        <p:spPr bwMode="auto">
          <a:xfrm>
            <a:off x="0" y="6262688"/>
            <a:ext cx="7569200" cy="595312"/>
          </a:xfrm>
          <a:prstGeom prst="rect">
            <a:avLst/>
          </a:prstGeom>
          <a:noFill/>
          <a:ln w="9525">
            <a:noFill/>
            <a:miter lim="800000"/>
            <a:headEnd/>
            <a:tailEnd/>
          </a:ln>
        </p:spPr>
        <p:txBody>
          <a:bodyPr lIns="365760" tIns="0" rIns="0" bIns="137160" anchor="b">
            <a:spAutoFit/>
          </a:bodyPr>
          <a:lstStyle/>
          <a:p>
            <a:pPr eaLnBrk="0" fontAlgn="base" hangingPunct="0">
              <a:lnSpc>
                <a:spcPct val="90000"/>
              </a:lnSpc>
              <a:spcBef>
                <a:spcPct val="0"/>
              </a:spcBef>
              <a:spcAft>
                <a:spcPct val="0"/>
              </a:spcAft>
              <a:buClr>
                <a:srgbClr val="FF6801"/>
              </a:buClr>
              <a:buFont typeface="Wingdings" pitchFamily="2" charset="2"/>
              <a:buNone/>
            </a:pPr>
            <a:r>
              <a:rPr lang="en-US" sz="1100" dirty="0" smtClean="0">
                <a:solidFill>
                  <a:srgbClr val="000000"/>
                </a:solidFill>
                <a:latin typeface="Arial" charset="0"/>
                <a:cs typeface="Arial" charset="0"/>
              </a:rPr>
              <a:t> </a:t>
            </a:r>
            <a:endParaRPr lang="en-US" sz="1100" dirty="0">
              <a:solidFill>
                <a:srgbClr val="000000"/>
              </a:solidFill>
              <a:latin typeface="Arial" charset="0"/>
              <a:cs typeface="Arial" charset="0"/>
            </a:endParaRPr>
          </a:p>
          <a:p>
            <a:pPr eaLnBrk="0" fontAlgn="base" hangingPunct="0">
              <a:lnSpc>
                <a:spcPct val="90000"/>
              </a:lnSpc>
              <a:spcBef>
                <a:spcPct val="0"/>
              </a:spcBef>
              <a:spcAft>
                <a:spcPct val="0"/>
              </a:spcAft>
              <a:buClr>
                <a:srgbClr val="FF6801"/>
              </a:buClr>
              <a:buFont typeface="Wingdings" pitchFamily="2" charset="2"/>
              <a:buNone/>
            </a:pPr>
            <a:r>
              <a:rPr lang="en-US" sz="1100" dirty="0">
                <a:solidFill>
                  <a:srgbClr val="000000"/>
                </a:solidFill>
                <a:latin typeface="Arial" charset="0"/>
                <a:cs typeface="Arial" charset="0"/>
              </a:rPr>
              <a:t>Shaded areas denote “hard market” periods</a:t>
            </a:r>
          </a:p>
          <a:p>
            <a:pPr eaLnBrk="0" fontAlgn="base" hangingPunct="0">
              <a:lnSpc>
                <a:spcPct val="90000"/>
              </a:lnSpc>
              <a:spcBef>
                <a:spcPct val="0"/>
              </a:spcBef>
              <a:spcAft>
                <a:spcPct val="0"/>
              </a:spcAft>
              <a:buClr>
                <a:srgbClr val="FF6801"/>
              </a:buClr>
              <a:buFont typeface="Wingdings" pitchFamily="2" charset="2"/>
              <a:buNone/>
            </a:pPr>
            <a:r>
              <a:rPr lang="en-US" sz="1100" dirty="0">
                <a:solidFill>
                  <a:srgbClr val="000000"/>
                </a:solidFill>
                <a:latin typeface="Arial" charset="0"/>
                <a:cs typeface="Arial" charset="0"/>
              </a:rPr>
              <a:t>Sources:  A.M. Best (historical and forecast), ISO, Insurance Information Institute.</a:t>
            </a:r>
          </a:p>
        </p:txBody>
      </p:sp>
      <p:sp>
        <p:nvSpPr>
          <p:cNvPr id="2034702" name="AutoShape 14"/>
          <p:cNvSpPr>
            <a:spLocks noChangeArrowheads="1"/>
          </p:cNvSpPr>
          <p:nvPr/>
        </p:nvSpPr>
        <p:spPr bwMode="blackWhite">
          <a:xfrm>
            <a:off x="5318743" y="1925638"/>
            <a:ext cx="2711450" cy="1046162"/>
          </a:xfrm>
          <a:prstGeom prst="wedgeRectCallout">
            <a:avLst>
              <a:gd name="adj1" fmla="val 45208"/>
              <a:gd name="adj2" fmla="val 25625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Net Written Premiums Fell 0.7% in 2007 (First Decline Since 1943) by 2.0% in 2008, and 4.2% in 2009, the First 3-Year Decline Since 1930-33.</a:t>
            </a:r>
          </a:p>
        </p:txBody>
      </p:sp>
      <p:sp>
        <p:nvSpPr>
          <p:cNvPr id="18" name="AutoShape 7"/>
          <p:cNvSpPr>
            <a:spLocks noChangeArrowheads="1"/>
          </p:cNvSpPr>
          <p:nvPr/>
        </p:nvSpPr>
        <p:spPr bwMode="blackWhite">
          <a:xfrm>
            <a:off x="7742903" y="3039129"/>
            <a:ext cx="1320323" cy="1103312"/>
          </a:xfrm>
          <a:prstGeom prst="wedgeRectCallout">
            <a:avLst>
              <a:gd name="adj1" fmla="val 16751"/>
              <a:gd name="adj2" fmla="val 7826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charset="0"/>
              </a:rPr>
              <a:t>2013:9M = 4.2%</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charset="0"/>
              </a:rPr>
              <a:t>2012 </a:t>
            </a:r>
            <a:r>
              <a:rPr lang="en-US" sz="1400" b="1" dirty="0">
                <a:solidFill>
                  <a:srgbClr val="FFFFFF"/>
                </a:solidFill>
                <a:latin typeface="Arial" pitchFamily="34" charset="0"/>
                <a:cs typeface="Arial" charset="0"/>
              </a:rPr>
              <a:t>growth was </a:t>
            </a:r>
            <a:r>
              <a:rPr lang="en-US" sz="1400" b="1" dirty="0" smtClean="0">
                <a:solidFill>
                  <a:srgbClr val="FFFFFF"/>
                </a:solidFill>
                <a:latin typeface="Arial" pitchFamily="34" charset="0"/>
                <a:cs typeface="Arial" charset="0"/>
              </a:rPr>
              <a:t>+</a:t>
            </a:r>
            <a:r>
              <a:rPr lang="en-US" sz="1400" b="1" dirty="0" smtClean="0">
                <a:solidFill>
                  <a:srgbClr val="FFFFFF"/>
                </a:solidFill>
                <a:latin typeface="Arial" pitchFamily="34" charset="0"/>
              </a:rPr>
              <a:t>4.3</a:t>
            </a:r>
            <a:r>
              <a:rPr lang="en-US" sz="1400" b="1" dirty="0" smtClean="0">
                <a:solidFill>
                  <a:srgbClr val="FFFFFF"/>
                </a:solidFill>
                <a:latin typeface="Arial" pitchFamily="34" charset="0"/>
                <a:cs typeface="Arial" charset="0"/>
              </a:rPr>
              <a:t>%</a:t>
            </a:r>
            <a:endParaRPr lang="en-US" sz="1600" b="1" dirty="0">
              <a:solidFill>
                <a:srgbClr val="FFFFFF"/>
              </a:solidFill>
              <a:latin typeface="Arial" pitchFamily="34" charset="0"/>
              <a:cs typeface="Arial" charset="0"/>
            </a:endParaRPr>
          </a:p>
        </p:txBody>
      </p:sp>
    </p:spTree>
    <p:extLst>
      <p:ext uri="{BB962C8B-B14F-4D97-AF65-F5344CB8AC3E}">
        <p14:creationId xmlns:p14="http://schemas.microsoft.com/office/powerpoint/2010/main" val="17729874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2034702"/>
                                        </p:tgtEl>
                                        <p:attrNameLst>
                                          <p:attrName>style.visibility</p:attrName>
                                        </p:attrNameLst>
                                      </p:cBhvr>
                                      <p:to>
                                        <p:strVal val="visible"/>
                                      </p:to>
                                    </p:set>
                                    <p:animEffect transition="in" filter="wipe(right)">
                                      <p:cBhvr>
                                        <p:cTn id="7" dur="500"/>
                                        <p:tgtEl>
                                          <p:spTgt spid="2034702"/>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4702" grpId="0" animBg="1"/>
      <p:bldP spid="18" grpId="0" animBg="1"/>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185</a:t>
            </a:fld>
            <a:endParaRPr lang="en-US" smtClean="0"/>
          </a:p>
        </p:txBody>
      </p:sp>
      <p:sp>
        <p:nvSpPr>
          <p:cNvPr id="51206" name="Rectangle 2"/>
          <p:cNvSpPr>
            <a:spLocks noGrp="1" noChangeArrowheads="1"/>
          </p:cNvSpPr>
          <p:nvPr>
            <p:ph type="title"/>
          </p:nvPr>
        </p:nvSpPr>
        <p:spPr/>
        <p:txBody>
          <a:bodyPr/>
          <a:lstStyle/>
          <a:p>
            <a:r>
              <a:rPr lang="en-US" dirty="0" smtClean="0"/>
              <a:t>Growth in Direct Written Premium by Line, 2013-2015F*</a:t>
            </a:r>
          </a:p>
        </p:txBody>
      </p:sp>
      <p:sp>
        <p:nvSpPr>
          <p:cNvPr id="51207" name="Rectangle 4"/>
          <p:cNvSpPr>
            <a:spLocks noChangeArrowheads="1"/>
          </p:cNvSpPr>
          <p:nvPr/>
        </p:nvSpPr>
        <p:spPr bwMode="auto">
          <a:xfrm>
            <a:off x="-47625" y="6046497"/>
            <a:ext cx="3715057" cy="840999"/>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Conning.</a:t>
            </a:r>
            <a:endParaRPr lang="en-US" sz="1100" dirty="0"/>
          </a:p>
        </p:txBody>
      </p:sp>
      <p:graphicFrame>
        <p:nvGraphicFramePr>
          <p:cNvPr id="51202" name="Object 2"/>
          <p:cNvGraphicFramePr>
            <a:graphicFrameLocks/>
          </p:cNvGraphicFramePr>
          <p:nvPr/>
        </p:nvGraphicFramePr>
        <p:xfrm>
          <a:off x="253130" y="1800022"/>
          <a:ext cx="8493125" cy="4343400"/>
        </p:xfrm>
        <a:graphic>
          <a:graphicData uri="http://schemas.openxmlformats.org/presentationml/2006/ole">
            <mc:AlternateContent xmlns:mc="http://schemas.openxmlformats.org/markup-compatibility/2006">
              <mc:Choice xmlns:v="urn:schemas-microsoft-com:vml" Requires="v">
                <p:oleObj spid="_x0000_s3149846" name="Chart" r:id="rId4" imgW="8439184" imgH="4324276" progId="MSGraph.Chart.8">
                  <p:embed followColorScheme="full"/>
                </p:oleObj>
              </mc:Choice>
              <mc:Fallback>
                <p:oleObj name="Chart" r:id="rId4" imgW="8439184" imgH="4324276" progId="MSGraph.Chart.8">
                  <p:embed followColorScheme="full"/>
                  <p:pic>
                    <p:nvPicPr>
                      <p:cNvPr id="0" name=""/>
                      <p:cNvPicPr>
                        <a:picLocks noChangeArrowheads="1"/>
                      </p:cNvPicPr>
                      <p:nvPr/>
                    </p:nvPicPr>
                    <p:blipFill>
                      <a:blip r:embed="rId5"/>
                      <a:srcRect/>
                      <a:stretch>
                        <a:fillRect/>
                      </a:stretch>
                    </p:blipFill>
                    <p:spPr bwMode="auto">
                      <a:xfrm>
                        <a:off x="253130" y="1800022"/>
                        <a:ext cx="8493125"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09" name="Rectangle 7"/>
          <p:cNvSpPr>
            <a:spLocks noChangeArrowheads="1"/>
          </p:cNvSpPr>
          <p:nvPr/>
        </p:nvSpPr>
        <p:spPr bwMode="black">
          <a:xfrm>
            <a:off x="327998" y="1345192"/>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t>
            </a:r>
          </a:p>
        </p:txBody>
      </p:sp>
      <p:sp>
        <p:nvSpPr>
          <p:cNvPr id="9" name="Text Box 17"/>
          <p:cNvSpPr txBox="1">
            <a:spLocks noChangeArrowheads="1"/>
          </p:cNvSpPr>
          <p:nvPr/>
        </p:nvSpPr>
        <p:spPr bwMode="auto">
          <a:xfrm>
            <a:off x="1915115" y="1356849"/>
            <a:ext cx="3276317" cy="1015663"/>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2000" b="1" dirty="0" smtClean="0">
                <a:solidFill>
                  <a:schemeClr val="bg1"/>
                </a:solidFill>
              </a:rPr>
              <a:t>P/C growth is expected to remain fairly stable through 2015</a:t>
            </a:r>
          </a:p>
        </p:txBody>
      </p:sp>
      <p:sp>
        <p:nvSpPr>
          <p:cNvPr id="2" name="Rectangle 1"/>
          <p:cNvSpPr/>
          <p:nvPr/>
        </p:nvSpPr>
        <p:spPr>
          <a:xfrm>
            <a:off x="1731523" y="3278221"/>
            <a:ext cx="856034" cy="240273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469534" y="2879387"/>
            <a:ext cx="1731626" cy="283723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8320160"/>
      </p:ext>
    </p:extLst>
  </p:cSld>
  <p:clrMapOvr>
    <a:masterClrMapping/>
  </p:clrMapOvr>
  <p:transition>
    <p:wipe dir="r"/>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smtClean="0">
                <a:solidFill>
                  <a:srgbClr val="FFFFFF"/>
                </a:solidFill>
                <a:latin typeface="Arial" charset="0"/>
                <a:cs typeface="Arial" charset="0"/>
              </a:rPr>
              <a:t>12/01/09 - 9pm</a:t>
            </a:r>
          </a:p>
        </p:txBody>
      </p:sp>
      <p:sp>
        <p:nvSpPr>
          <p:cNvPr id="819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smtClean="0">
                <a:solidFill>
                  <a:srgbClr val="FFFFFF"/>
                </a:solidFill>
                <a:latin typeface="Arial" charset="0"/>
                <a:cs typeface="Arial" charset="0"/>
              </a:rPr>
              <a:t>eSlide – P6466 – The Financial Crisis and the Future of the P/C</a:t>
            </a:r>
          </a:p>
        </p:txBody>
      </p:sp>
      <p:sp>
        <p:nvSpPr>
          <p:cNvPr id="819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CA7A687-7399-4D14-BB9C-CB97F4ED43B6}" type="slidenum">
              <a:rPr lang="en-US" sz="900" smtClean="0">
                <a:solidFill>
                  <a:srgbClr val="000000"/>
                </a:solidFill>
                <a:latin typeface="Arial" charset="0"/>
                <a:cs typeface="Arial" charset="0"/>
              </a:rPr>
              <a:pPr algn="r" eaLnBrk="0" fontAlgn="base" hangingPunct="0">
                <a:lnSpc>
                  <a:spcPct val="85000"/>
                </a:lnSpc>
                <a:spcBef>
                  <a:spcPct val="20000"/>
                </a:spcBef>
                <a:spcAft>
                  <a:spcPct val="0"/>
                </a:spcAft>
              </a:pPr>
              <a:t>186</a:t>
            </a:fld>
            <a:endParaRPr lang="en-US" sz="900" smtClean="0">
              <a:solidFill>
                <a:srgbClr val="000000"/>
              </a:solidFill>
              <a:latin typeface="Arial" charset="0"/>
              <a:cs typeface="Arial" charset="0"/>
            </a:endParaRPr>
          </a:p>
        </p:txBody>
      </p:sp>
      <p:sp>
        <p:nvSpPr>
          <p:cNvPr id="8198" name="Rectangle 2"/>
          <p:cNvSpPr>
            <a:spLocks noGrp="1" noChangeArrowheads="1"/>
          </p:cNvSpPr>
          <p:nvPr>
            <p:ph type="title" idx="4294967295"/>
          </p:nvPr>
        </p:nvSpPr>
        <p:spPr>
          <a:xfrm>
            <a:off x="218639" y="0"/>
            <a:ext cx="7559675" cy="1003300"/>
          </a:xfrm>
        </p:spPr>
        <p:txBody>
          <a:bodyPr/>
          <a:lstStyle/>
          <a:p>
            <a:r>
              <a:rPr lang="en-US" smtClean="0"/>
              <a:t>P/C Net Premiums Written: % Change, Quarter vs. Year-Prior Quarter</a:t>
            </a:r>
          </a:p>
        </p:txBody>
      </p:sp>
      <p:sp>
        <p:nvSpPr>
          <p:cNvPr id="8199" name="Rectangle 4"/>
          <p:cNvSpPr>
            <a:spLocks noChangeArrowheads="1"/>
          </p:cNvSpPr>
          <p:nvPr/>
        </p:nvSpPr>
        <p:spPr bwMode="auto">
          <a:xfrm>
            <a:off x="0" y="6575425"/>
            <a:ext cx="7569200" cy="282575"/>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smtClean="0">
                <a:solidFill>
                  <a:srgbClr val="000000"/>
                </a:solidFill>
                <a:latin typeface="Arial" charset="0"/>
                <a:cs typeface="Arial" charset="0"/>
              </a:rPr>
              <a:t>Sources: ISO, Insurance Information Institute. </a:t>
            </a:r>
          </a:p>
        </p:txBody>
      </p:sp>
      <p:sp>
        <p:nvSpPr>
          <p:cNvPr id="1938437" name="Rectangle 5"/>
          <p:cNvSpPr>
            <a:spLocks noChangeArrowheads="1"/>
          </p:cNvSpPr>
          <p:nvPr/>
        </p:nvSpPr>
        <p:spPr bwMode="blackWhite">
          <a:xfrm>
            <a:off x="444500" y="5670550"/>
            <a:ext cx="8207375" cy="8048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Sustained Growth in </a:t>
            </a:r>
            <a:r>
              <a:rPr lang="en-US" sz="2000" b="1" dirty="0" smtClean="0">
                <a:solidFill>
                  <a:srgbClr val="FFFFFF"/>
                </a:solidFill>
                <a:latin typeface="Arial" charset="0"/>
                <a:cs typeface="Arial" charset="0"/>
              </a:rPr>
              <a:t> Written Premiums</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(vs. the same quarter, prior year) Will Continue into 2014</a:t>
            </a:r>
          </a:p>
        </p:txBody>
      </p:sp>
      <p:graphicFrame>
        <p:nvGraphicFramePr>
          <p:cNvPr id="8194" name="Object 7"/>
          <p:cNvGraphicFramePr>
            <a:graphicFrameLocks noChangeAspect="1"/>
          </p:cNvGraphicFramePr>
          <p:nvPr/>
        </p:nvGraphicFramePr>
        <p:xfrm>
          <a:off x="317500" y="1285875"/>
          <a:ext cx="8499475" cy="4286250"/>
        </p:xfrm>
        <a:graphic>
          <a:graphicData uri="http://schemas.openxmlformats.org/presentationml/2006/ole">
            <mc:AlternateContent xmlns:mc="http://schemas.openxmlformats.org/markup-compatibility/2006">
              <mc:Choice xmlns:v="urn:schemas-microsoft-com:vml" Requires="v">
                <p:oleObj spid="_x0000_s3150870" name="Chart" r:id="rId5" imgW="8296224" imgH="3762296" progId="MSGraph.Chart.8">
                  <p:embed followColorScheme="full"/>
                </p:oleObj>
              </mc:Choice>
              <mc:Fallback>
                <p:oleObj name="Chart" r:id="rId5" imgW="8296224" imgH="3762296" progId="MSGraph.Chart.8">
                  <p:embed followColorScheme="full"/>
                  <p:pic>
                    <p:nvPicPr>
                      <p:cNvPr id="0" name=""/>
                      <p:cNvPicPr>
                        <a:picLocks noChangeAspect="1" noChangeArrowheads="1"/>
                      </p:cNvPicPr>
                      <p:nvPr/>
                    </p:nvPicPr>
                    <p:blipFill>
                      <a:blip r:embed="rId6"/>
                      <a:srcRect/>
                      <a:stretch>
                        <a:fillRect/>
                      </a:stretch>
                    </p:blipFill>
                    <p:spPr bwMode="gray">
                      <a:xfrm>
                        <a:off x="317500" y="1285875"/>
                        <a:ext cx="8499475" cy="428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14"/>
          <p:cNvSpPr>
            <a:spLocks noChangeArrowheads="1"/>
          </p:cNvSpPr>
          <p:nvPr/>
        </p:nvSpPr>
        <p:spPr bwMode="blackWhite">
          <a:xfrm>
            <a:off x="5823257" y="1281881"/>
            <a:ext cx="2495550" cy="1181100"/>
          </a:xfrm>
          <a:prstGeom prst="wedgeRectCallout">
            <a:avLst>
              <a:gd name="adj1" fmla="val 58151"/>
              <a:gd name="adj2" fmla="val 7990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Premium growth in Q3 2013 was up 3.8% over Q3 2012, marking the 14</a:t>
            </a:r>
            <a:r>
              <a:rPr lang="en-US" sz="1600" b="1" baseline="30000" dirty="0" smtClean="0">
                <a:solidFill>
                  <a:srgbClr val="FFFFFF"/>
                </a:solidFill>
              </a:rPr>
              <a:t>th</a:t>
            </a:r>
            <a:r>
              <a:rPr lang="en-US" sz="1600" b="1" dirty="0" smtClean="0">
                <a:solidFill>
                  <a:srgbClr val="FFFFFF"/>
                </a:solidFill>
              </a:rPr>
              <a:t> consecutive quarter of growth</a:t>
            </a:r>
            <a:endParaRPr lang="en-US" sz="1600" b="1" dirty="0" smtClean="0">
              <a:solidFill>
                <a:srgbClr val="FFFFFF"/>
              </a:solidFill>
              <a:latin typeface="Arial" charset="0"/>
              <a:cs typeface="Arial" charset="0"/>
            </a:endParaRPr>
          </a:p>
        </p:txBody>
      </p:sp>
    </p:spTree>
    <p:custDataLst>
      <p:tags r:id="rId2"/>
    </p:custDataLst>
    <p:extLst>
      <p:ext uri="{BB962C8B-B14F-4D97-AF65-F5344CB8AC3E}">
        <p14:creationId xmlns:p14="http://schemas.microsoft.com/office/powerpoint/2010/main" val="2767663205"/>
      </p:ext>
    </p:extLst>
  </p:cSld>
  <p:clrMapOvr>
    <a:masterClrMapping/>
  </p:clrMapOvr>
  <p:transition/>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187</a:t>
            </a:fld>
            <a:endParaRPr lang="en-US" smtClean="0"/>
          </a:p>
        </p:txBody>
      </p:sp>
      <p:sp>
        <p:nvSpPr>
          <p:cNvPr id="51206" name="Rectangle 2"/>
          <p:cNvSpPr>
            <a:spLocks noGrp="1" noChangeArrowheads="1"/>
          </p:cNvSpPr>
          <p:nvPr>
            <p:ph type="title"/>
          </p:nvPr>
        </p:nvSpPr>
        <p:spPr/>
        <p:txBody>
          <a:bodyPr/>
          <a:lstStyle/>
          <a:p>
            <a:r>
              <a:rPr lang="en-US" dirty="0" smtClean="0"/>
              <a:t>Growth in Net Written Premium by Segment, 2013:9M vs. 2012:9M*</a:t>
            </a:r>
          </a:p>
        </p:txBody>
      </p:sp>
      <p:sp>
        <p:nvSpPr>
          <p:cNvPr id="51207" name="Rectangle 4"/>
          <p:cNvSpPr>
            <a:spLocks noChangeArrowheads="1"/>
          </p:cNvSpPr>
          <p:nvPr/>
        </p:nvSpPr>
        <p:spPr bwMode="auto">
          <a:xfrm>
            <a:off x="-47625" y="6046497"/>
            <a:ext cx="3715057" cy="840999"/>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smtClean="0"/>
              <a:t>*Excludes mortgage and financial guaranty insurers.</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ISO/PCI; </a:t>
            </a:r>
            <a:r>
              <a:rPr lang="en-US" sz="1100" dirty="0"/>
              <a:t>Insurance Information Institute</a:t>
            </a:r>
          </a:p>
        </p:txBody>
      </p:sp>
      <p:graphicFrame>
        <p:nvGraphicFramePr>
          <p:cNvPr id="51202" name="Object 2"/>
          <p:cNvGraphicFramePr>
            <a:graphicFrameLocks/>
          </p:cNvGraphicFramePr>
          <p:nvPr>
            <p:extLst/>
          </p:nvPr>
        </p:nvGraphicFramePr>
        <p:xfrm>
          <a:off x="253130" y="1800022"/>
          <a:ext cx="8493125" cy="4343400"/>
        </p:xfrm>
        <a:graphic>
          <a:graphicData uri="http://schemas.openxmlformats.org/presentationml/2006/ole">
            <mc:AlternateContent xmlns:mc="http://schemas.openxmlformats.org/markup-compatibility/2006">
              <mc:Choice xmlns:v="urn:schemas-microsoft-com:vml" Requires="v">
                <p:oleObj spid="_x0000_s3151894" name="Chart" r:id="rId4" imgW="8429743" imgH="4324276" progId="MSGraph.Chart.8">
                  <p:embed followColorScheme="full"/>
                </p:oleObj>
              </mc:Choice>
              <mc:Fallback>
                <p:oleObj name="Chart" r:id="rId4" imgW="8429743" imgH="4324276" progId="MSGraph.Chart.8">
                  <p:embed followColorScheme="full"/>
                  <p:pic>
                    <p:nvPicPr>
                      <p:cNvPr id="0" name=""/>
                      <p:cNvPicPr>
                        <a:picLocks noChangeArrowheads="1"/>
                      </p:cNvPicPr>
                      <p:nvPr/>
                    </p:nvPicPr>
                    <p:blipFill>
                      <a:blip r:embed="rId5"/>
                      <a:srcRect/>
                      <a:stretch>
                        <a:fillRect/>
                      </a:stretch>
                    </p:blipFill>
                    <p:spPr bwMode="auto">
                      <a:xfrm>
                        <a:off x="253130" y="1800022"/>
                        <a:ext cx="8493125"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09" name="Rectangle 7"/>
          <p:cNvSpPr>
            <a:spLocks noChangeArrowheads="1"/>
          </p:cNvSpPr>
          <p:nvPr/>
        </p:nvSpPr>
        <p:spPr bwMode="black">
          <a:xfrm>
            <a:off x="327998" y="1345192"/>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t>
            </a:r>
          </a:p>
        </p:txBody>
      </p:sp>
      <p:sp>
        <p:nvSpPr>
          <p:cNvPr id="9" name="Rectangle 8"/>
          <p:cNvSpPr/>
          <p:nvPr/>
        </p:nvSpPr>
        <p:spPr>
          <a:xfrm>
            <a:off x="2782213" y="2414964"/>
            <a:ext cx="1857879" cy="372845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6181177"/>
      </p:ext>
    </p:extLst>
  </p:cSld>
  <p:clrMapOvr>
    <a:masterClrMapping/>
  </p:clrMapOvr>
  <p:transition>
    <p:wipe dir="r"/>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INVESTMENTS: </a:t>
            </a:r>
            <a:br>
              <a:rPr lang="en-US" sz="3800" dirty="0" smtClean="0">
                <a:solidFill>
                  <a:schemeClr val="bg1"/>
                </a:solidFill>
              </a:rPr>
            </a:br>
            <a:r>
              <a:rPr lang="en-US" sz="3800" dirty="0" smtClean="0">
                <a:solidFill>
                  <a:schemeClr val="bg1"/>
                </a:solidFill>
              </a:rPr>
              <a:t>THE NEW REALITY</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188</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2462213"/>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Investment Performance is a Key Driver of </a:t>
            </a:r>
            <a:r>
              <a:rPr lang="en-US" sz="4000" b="1" dirty="0" smtClean="0">
                <a:solidFill>
                  <a:srgbClr val="225A7A"/>
                </a:solidFill>
              </a:rPr>
              <a:t>Profitability</a:t>
            </a:r>
          </a:p>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 </a:t>
            </a:r>
            <a:r>
              <a:rPr lang="en-US" sz="4000" b="1" i="1" dirty="0" smtClean="0">
                <a:solidFill>
                  <a:srgbClr val="225A7A"/>
                </a:solidFill>
              </a:rPr>
              <a:t>Depressed Yields Will Necessarily Influence Underwriting &amp; Pricing</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188</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105"/>
          <p:cNvSpPr>
            <a:spLocks noGrp="1" noChangeArrowheads="1"/>
          </p:cNvSpPr>
          <p:nvPr>
            <p:ph type="dt" sz="quarter" idx="10"/>
          </p:nvPr>
        </p:nvSpPr>
        <p:spPr>
          <a:noFill/>
        </p:spPr>
        <p:txBody>
          <a:bodyPr/>
          <a:lstStyle/>
          <a:p>
            <a:r>
              <a:rPr lang="en-US" smtClean="0"/>
              <a:t>12/01/09 - 9pm</a:t>
            </a:r>
          </a:p>
        </p:txBody>
      </p:sp>
      <p:sp>
        <p:nvSpPr>
          <p:cNvPr id="6758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67589" name="Rectangle 110"/>
          <p:cNvSpPr>
            <a:spLocks noGrp="1" noChangeArrowheads="1"/>
          </p:cNvSpPr>
          <p:nvPr>
            <p:ph type="sldNum" sz="quarter" idx="12"/>
          </p:nvPr>
        </p:nvSpPr>
        <p:spPr>
          <a:noFill/>
        </p:spPr>
        <p:txBody>
          <a:bodyPr/>
          <a:lstStyle/>
          <a:p>
            <a:fld id="{F68E93E5-D492-4BC8-BED7-5FA16484B510}" type="slidenum">
              <a:rPr lang="en-US" smtClean="0"/>
              <a:pPr/>
              <a:t>189</a:t>
            </a:fld>
            <a:endParaRPr lang="en-US" smtClean="0"/>
          </a:p>
        </p:txBody>
      </p:sp>
      <p:sp>
        <p:nvSpPr>
          <p:cNvPr id="67590" name="Rectangle 2"/>
          <p:cNvSpPr>
            <a:spLocks noGrp="1" noChangeArrowheads="1"/>
          </p:cNvSpPr>
          <p:nvPr>
            <p:ph type="title"/>
          </p:nvPr>
        </p:nvSpPr>
        <p:spPr/>
        <p:txBody>
          <a:bodyPr/>
          <a:lstStyle/>
          <a:p>
            <a:r>
              <a:rPr lang="en-US" dirty="0" smtClean="0"/>
              <a:t>Distribution of P/C Insurance Industry’s Investment Portfolio</a:t>
            </a:r>
          </a:p>
        </p:txBody>
      </p:sp>
      <p:sp>
        <p:nvSpPr>
          <p:cNvPr id="67591" name="Rectangle 3"/>
          <p:cNvSpPr>
            <a:spLocks noChangeArrowheads="1"/>
          </p:cNvSpPr>
          <p:nvPr/>
        </p:nvSpPr>
        <p:spPr bwMode="auto">
          <a:xfrm>
            <a:off x="0" y="6575615"/>
            <a:ext cx="7569200" cy="28238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a:t>
            </a:r>
            <a:r>
              <a:rPr lang="en-US" sz="1100" dirty="0" smtClean="0"/>
              <a:t>SNL Financial; </a:t>
            </a:r>
            <a:r>
              <a:rPr lang="en-US" sz="1100" dirty="0"/>
              <a:t>Insurance Information Institute research.</a:t>
            </a:r>
          </a:p>
        </p:txBody>
      </p:sp>
      <p:sp>
        <p:nvSpPr>
          <p:cNvPr id="2102276" name="Rectangle 4"/>
          <p:cNvSpPr>
            <a:spLocks noChangeArrowheads="1"/>
          </p:cNvSpPr>
          <p:nvPr/>
        </p:nvSpPr>
        <p:spPr bwMode="blackWhite">
          <a:xfrm>
            <a:off x="449263" y="1587499"/>
            <a:ext cx="3641725" cy="4571253"/>
          </a:xfrm>
          <a:prstGeom prst="rect">
            <a:avLst/>
          </a:prstGeom>
          <a:solidFill>
            <a:srgbClr val="ECF6F8"/>
          </a:solidFill>
          <a:ln w="12700" algn="ctr">
            <a:solidFill>
              <a:schemeClr val="accent1"/>
            </a:solidFill>
            <a:miter lim="800000"/>
            <a:headEnd/>
            <a:tailEnd/>
          </a:ln>
        </p:spPr>
        <p:txBody>
          <a:bodyPr tIns="640080" bIns="91440"/>
          <a:lstStyle/>
          <a:p>
            <a:pPr marL="227013" indent="-227013" eaLnBrk="0" hangingPunct="0">
              <a:lnSpc>
                <a:spcPct val="90000"/>
              </a:lnSpc>
              <a:spcBef>
                <a:spcPct val="75000"/>
              </a:spcBef>
              <a:buClr>
                <a:schemeClr val="accent2"/>
              </a:buClr>
              <a:buFont typeface="Wingdings" pitchFamily="2" charset="2"/>
              <a:buChar char="n"/>
            </a:pPr>
            <a:r>
              <a:rPr lang="en-US" dirty="0"/>
              <a:t>Invested assets totaled </a:t>
            </a:r>
            <a:br>
              <a:rPr lang="en-US" dirty="0"/>
            </a:br>
            <a:r>
              <a:rPr lang="en-US" dirty="0"/>
              <a:t>$</a:t>
            </a:r>
            <a:r>
              <a:rPr lang="en-US" dirty="0" smtClean="0"/>
              <a:t>1.383 </a:t>
            </a:r>
            <a:r>
              <a:rPr lang="en-US" dirty="0"/>
              <a:t>trillion as of </a:t>
            </a:r>
            <a:r>
              <a:rPr lang="en-US" dirty="0" smtClean="0"/>
              <a:t>12/31/12</a:t>
            </a:r>
            <a:endParaRPr lang="en-US" dirty="0"/>
          </a:p>
          <a:p>
            <a:pPr marL="227013" indent="-227013" eaLnBrk="0" hangingPunct="0">
              <a:lnSpc>
                <a:spcPct val="90000"/>
              </a:lnSpc>
              <a:spcBef>
                <a:spcPct val="75000"/>
              </a:spcBef>
              <a:buClr>
                <a:schemeClr val="accent2"/>
              </a:buClr>
              <a:buFont typeface="Wingdings" pitchFamily="2" charset="2"/>
              <a:buChar char="n"/>
            </a:pPr>
            <a:r>
              <a:rPr lang="en-US" dirty="0"/>
              <a:t>Insurers are generally conservatively invested, with </a:t>
            </a:r>
            <a:r>
              <a:rPr lang="en-US" dirty="0" smtClean="0"/>
              <a:t>nearly </a:t>
            </a:r>
            <a:r>
              <a:rPr lang="en-US" dirty="0"/>
              <a:t>2/3 of assets invested in bonds as of </a:t>
            </a:r>
            <a:r>
              <a:rPr lang="en-US" dirty="0" smtClean="0"/>
              <a:t>12/31/12</a:t>
            </a:r>
            <a:endParaRPr lang="en-US" dirty="0"/>
          </a:p>
          <a:p>
            <a:pPr marL="227013" indent="-227013" eaLnBrk="0" hangingPunct="0">
              <a:lnSpc>
                <a:spcPct val="90000"/>
              </a:lnSpc>
              <a:spcBef>
                <a:spcPct val="75000"/>
              </a:spcBef>
              <a:buClr>
                <a:schemeClr val="accent2"/>
              </a:buClr>
              <a:buFont typeface="Wingdings" pitchFamily="2" charset="2"/>
              <a:buChar char="n"/>
            </a:pPr>
            <a:r>
              <a:rPr lang="en-US" dirty="0"/>
              <a:t>Only about </a:t>
            </a:r>
            <a:r>
              <a:rPr lang="en-US" dirty="0" smtClean="0"/>
              <a:t>18% </a:t>
            </a:r>
            <a:r>
              <a:rPr lang="en-US" dirty="0"/>
              <a:t>of assets </a:t>
            </a:r>
            <a:br>
              <a:rPr lang="en-US" dirty="0"/>
            </a:br>
            <a:r>
              <a:rPr lang="en-US" dirty="0"/>
              <a:t>were invested in common stock as of </a:t>
            </a:r>
            <a:r>
              <a:rPr lang="en-US" dirty="0" smtClean="0"/>
              <a:t>12/31/12</a:t>
            </a:r>
            <a:endParaRPr lang="en-US" dirty="0"/>
          </a:p>
          <a:p>
            <a:pPr marL="227013" indent="-227013" eaLnBrk="0" hangingPunct="0">
              <a:lnSpc>
                <a:spcPct val="90000"/>
              </a:lnSpc>
              <a:spcBef>
                <a:spcPct val="75000"/>
              </a:spcBef>
              <a:buClr>
                <a:schemeClr val="accent2"/>
              </a:buClr>
              <a:buFont typeface="Wingdings" pitchFamily="2" charset="2"/>
              <a:buChar char="n"/>
            </a:pPr>
            <a:r>
              <a:rPr lang="en-US" dirty="0" smtClean="0"/>
              <a:t>The portfolio is very conservative and returns are impacted by low interest rates.</a:t>
            </a:r>
            <a:endParaRPr lang="en-US" dirty="0"/>
          </a:p>
        </p:txBody>
      </p:sp>
      <p:sp>
        <p:nvSpPr>
          <p:cNvPr id="2102277" name="Rectangle 5"/>
          <p:cNvSpPr>
            <a:spLocks noChangeArrowheads="1"/>
          </p:cNvSpPr>
          <p:nvPr/>
        </p:nvSpPr>
        <p:spPr bwMode="blackWhite">
          <a:xfrm>
            <a:off x="449263" y="1587500"/>
            <a:ext cx="3641725" cy="495300"/>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lIns="45720" rIns="45720" anchor="ctr"/>
          <a:lstStyle/>
          <a:p>
            <a:pPr algn="ctr">
              <a:lnSpc>
                <a:spcPct val="95000"/>
              </a:lnSpc>
              <a:spcBef>
                <a:spcPct val="25000"/>
              </a:spcBef>
              <a:defRPr/>
            </a:pPr>
            <a:r>
              <a:rPr lang="en-US" sz="2000" b="1">
                <a:solidFill>
                  <a:schemeClr val="bg1"/>
                </a:solidFill>
              </a:rPr>
              <a:t>Portfolio Facts</a:t>
            </a:r>
          </a:p>
        </p:txBody>
      </p:sp>
      <p:graphicFrame>
        <p:nvGraphicFramePr>
          <p:cNvPr id="67586" name="Object 6"/>
          <p:cNvGraphicFramePr>
            <a:graphicFrameLocks/>
          </p:cNvGraphicFramePr>
          <p:nvPr>
            <p:extLst>
              <p:ext uri="{D42A27DB-BD31-4B8C-83A1-F6EECF244321}">
                <p14:modId xmlns:p14="http://schemas.microsoft.com/office/powerpoint/2010/main" val="3595922118"/>
              </p:ext>
            </p:extLst>
          </p:nvPr>
        </p:nvGraphicFramePr>
        <p:xfrm>
          <a:off x="5308600" y="2185988"/>
          <a:ext cx="3308350" cy="3265487"/>
        </p:xfrm>
        <a:graphic>
          <a:graphicData uri="http://schemas.openxmlformats.org/presentationml/2006/ole">
            <mc:AlternateContent xmlns:mc="http://schemas.openxmlformats.org/markup-compatibility/2006">
              <mc:Choice xmlns:v="urn:schemas-microsoft-com:vml" Requires="v">
                <p:oleObj spid="_x0000_s67690" name="Chart" r:id="rId4" imgW="3286176" imgH="3248138" progId="MSGraph.Chart.8">
                  <p:embed followColorScheme="full"/>
                </p:oleObj>
              </mc:Choice>
              <mc:Fallback>
                <p:oleObj name="Chart" r:id="rId4" imgW="3286176" imgH="3248138" progId="MSGraph.Chart.8">
                  <p:embed followColorScheme="full"/>
                  <p:pic>
                    <p:nvPicPr>
                      <p:cNvPr id="0" name="Object 6"/>
                      <p:cNvPicPr preferRelativeResize="0">
                        <a:picLocks noChangeArrowheads="1"/>
                      </p:cNvPicPr>
                      <p:nvPr/>
                    </p:nvPicPr>
                    <p:blipFill>
                      <a:blip r:embed="rId5"/>
                      <a:srcRect/>
                      <a:stretch>
                        <a:fillRect/>
                      </a:stretch>
                    </p:blipFill>
                    <p:spPr bwMode="gray">
                      <a:xfrm>
                        <a:off x="5308600" y="2185988"/>
                        <a:ext cx="3308350" cy="3265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7594" name="Text Box 7"/>
          <p:cNvSpPr txBox="1">
            <a:spLocks noChangeArrowheads="1"/>
          </p:cNvSpPr>
          <p:nvPr/>
        </p:nvSpPr>
        <p:spPr bwMode="auto">
          <a:xfrm>
            <a:off x="5616575" y="2155825"/>
            <a:ext cx="812800" cy="192088"/>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a:t>Bonds</a:t>
            </a:r>
            <a:endParaRPr lang="en-US" sz="1400" b="1"/>
          </a:p>
        </p:txBody>
      </p:sp>
      <p:sp>
        <p:nvSpPr>
          <p:cNvPr id="67595" name="Text Box 8"/>
          <p:cNvSpPr txBox="1">
            <a:spLocks noChangeArrowheads="1"/>
          </p:cNvSpPr>
          <p:nvPr/>
        </p:nvSpPr>
        <p:spPr bwMode="auto">
          <a:xfrm>
            <a:off x="7559675" y="5080000"/>
            <a:ext cx="1076325" cy="384175"/>
          </a:xfrm>
          <a:prstGeom prst="rect">
            <a:avLst/>
          </a:prstGeom>
          <a:noFill/>
          <a:ln w="9525">
            <a:noFill/>
            <a:miter lim="800000"/>
            <a:headEnd/>
            <a:tailEnd/>
          </a:ln>
        </p:spPr>
        <p:txBody>
          <a:bodyPr lIns="0" tIns="0" rIns="0" bIns="0" anchor="ctr">
            <a:spAutoFit/>
          </a:bodyPr>
          <a:lstStyle/>
          <a:p>
            <a:pPr eaLnBrk="0" hangingPunct="0">
              <a:lnSpc>
                <a:spcPct val="90000"/>
              </a:lnSpc>
              <a:buSzPct val="90000"/>
              <a:buFont typeface="Wingdings" pitchFamily="2" charset="2"/>
              <a:buNone/>
            </a:pPr>
            <a:r>
              <a:rPr lang="en-US" sz="1400"/>
              <a:t>Common Stock</a:t>
            </a:r>
            <a:endParaRPr lang="en-US" sz="1400" b="1"/>
          </a:p>
        </p:txBody>
      </p:sp>
      <p:sp>
        <p:nvSpPr>
          <p:cNvPr id="67596" name="Text Box 9"/>
          <p:cNvSpPr txBox="1">
            <a:spLocks noChangeArrowheads="1"/>
          </p:cNvSpPr>
          <p:nvPr/>
        </p:nvSpPr>
        <p:spPr bwMode="auto">
          <a:xfrm>
            <a:off x="5070569" y="5325222"/>
            <a:ext cx="984250" cy="192088"/>
          </a:xfrm>
          <a:prstGeom prst="rect">
            <a:avLst/>
          </a:prstGeom>
          <a:noFill/>
          <a:ln w="9525">
            <a:noFill/>
            <a:miter lim="800000"/>
            <a:headEnd/>
            <a:tailEnd/>
          </a:ln>
        </p:spPr>
        <p:txBody>
          <a:bodyPr lIns="0" tIns="0" rIns="0" bIns="0" anchor="ctr">
            <a:spAutoFit/>
          </a:bodyPr>
          <a:lstStyle/>
          <a:p>
            <a:pPr algn="r" eaLnBrk="0" hangingPunct="0">
              <a:lnSpc>
                <a:spcPct val="90000"/>
              </a:lnSpc>
              <a:buSzPct val="90000"/>
              <a:buFont typeface="Wingdings" pitchFamily="2" charset="2"/>
              <a:buNone/>
            </a:pPr>
            <a:r>
              <a:rPr lang="en-US" sz="1400" dirty="0"/>
              <a:t>Real Estate</a:t>
            </a:r>
            <a:endParaRPr lang="en-US" sz="1400" b="1" dirty="0"/>
          </a:p>
        </p:txBody>
      </p:sp>
      <p:sp>
        <p:nvSpPr>
          <p:cNvPr id="67597" name="Rectangle 10"/>
          <p:cNvSpPr>
            <a:spLocks noChangeArrowheads="1"/>
          </p:cNvSpPr>
          <p:nvPr/>
        </p:nvSpPr>
        <p:spPr bwMode="black">
          <a:xfrm>
            <a:off x="5114691" y="1677240"/>
            <a:ext cx="3187700" cy="247650"/>
          </a:xfrm>
          <a:prstGeom prst="rect">
            <a:avLst/>
          </a:prstGeom>
          <a:noFill/>
          <a:ln w="9525" algn="ctr">
            <a:noFill/>
            <a:miter lim="800000"/>
            <a:headEnd/>
            <a:tailEnd/>
          </a:ln>
        </p:spPr>
        <p:txBody>
          <a:bodyPr lIns="45720" tIns="0" rIns="45720" bIns="0">
            <a:spAutoFit/>
          </a:bodyPr>
          <a:lstStyle/>
          <a:p>
            <a:pPr algn="ctr" defTabSz="114300" eaLnBrk="0" hangingPunct="0">
              <a:lnSpc>
                <a:spcPct val="90000"/>
              </a:lnSpc>
              <a:spcBef>
                <a:spcPct val="20000"/>
              </a:spcBef>
            </a:pPr>
            <a:r>
              <a:rPr lang="en-US" b="1" dirty="0">
                <a:solidFill>
                  <a:srgbClr val="225A7A"/>
                </a:solidFill>
              </a:rPr>
              <a:t>As of December 31, </a:t>
            </a:r>
            <a:r>
              <a:rPr lang="en-US" b="1" dirty="0" smtClean="0">
                <a:solidFill>
                  <a:srgbClr val="225A7A"/>
                </a:solidFill>
              </a:rPr>
              <a:t>2012</a:t>
            </a:r>
            <a:endParaRPr lang="en-US" b="1" dirty="0">
              <a:solidFill>
                <a:srgbClr val="225A7A"/>
              </a:solidFill>
            </a:endParaRPr>
          </a:p>
        </p:txBody>
      </p:sp>
      <p:sp>
        <p:nvSpPr>
          <p:cNvPr id="67598" name="Text Box 11"/>
          <p:cNvSpPr txBox="1">
            <a:spLocks noChangeArrowheads="1"/>
          </p:cNvSpPr>
          <p:nvPr/>
        </p:nvSpPr>
        <p:spPr bwMode="auto">
          <a:xfrm>
            <a:off x="6188635" y="5477156"/>
            <a:ext cx="1039813" cy="576262"/>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Cash and Short-term Investments</a:t>
            </a:r>
            <a:endParaRPr lang="en-US" sz="1400" b="1" dirty="0"/>
          </a:p>
        </p:txBody>
      </p:sp>
      <p:sp>
        <p:nvSpPr>
          <p:cNvPr id="67599" name="Text Box 12"/>
          <p:cNvSpPr txBox="1">
            <a:spLocks noChangeArrowheads="1"/>
          </p:cNvSpPr>
          <p:nvPr/>
        </p:nvSpPr>
        <p:spPr bwMode="auto">
          <a:xfrm>
            <a:off x="4386637" y="5022290"/>
            <a:ext cx="1390650" cy="192088"/>
          </a:xfrm>
          <a:prstGeom prst="rect">
            <a:avLst/>
          </a:prstGeom>
          <a:noFill/>
          <a:ln w="9525">
            <a:noFill/>
            <a:miter lim="800000"/>
            <a:headEnd/>
            <a:tailEnd/>
          </a:ln>
        </p:spPr>
        <p:txBody>
          <a:bodyPr lIns="0" tIns="0" rIns="0" bIns="0" anchor="ctr">
            <a:spAutoFit/>
          </a:bodyPr>
          <a:lstStyle/>
          <a:p>
            <a:pPr algn="r" eaLnBrk="0" hangingPunct="0">
              <a:lnSpc>
                <a:spcPct val="90000"/>
              </a:lnSpc>
              <a:buSzPct val="90000"/>
              <a:buFont typeface="Wingdings" pitchFamily="2" charset="2"/>
              <a:buNone/>
            </a:pPr>
            <a:r>
              <a:rPr lang="en-US" sz="1400" dirty="0"/>
              <a:t>Preferred Stock</a:t>
            </a:r>
            <a:endParaRPr lang="en-US" sz="1400" b="1" dirty="0"/>
          </a:p>
        </p:txBody>
      </p:sp>
      <p:sp>
        <p:nvSpPr>
          <p:cNvPr id="67600" name="Text Box 13"/>
          <p:cNvSpPr txBox="1">
            <a:spLocks noChangeArrowheads="1"/>
          </p:cNvSpPr>
          <p:nvPr/>
        </p:nvSpPr>
        <p:spPr bwMode="auto">
          <a:xfrm>
            <a:off x="4945063" y="4540250"/>
            <a:ext cx="774700" cy="192088"/>
          </a:xfrm>
          <a:prstGeom prst="rect">
            <a:avLst/>
          </a:prstGeom>
          <a:noFill/>
          <a:ln w="9525">
            <a:noFill/>
            <a:miter lim="800000"/>
            <a:headEnd/>
            <a:tailEnd/>
          </a:ln>
        </p:spPr>
        <p:txBody>
          <a:bodyPr lIns="0" tIns="0" rIns="0" bIns="0" anchor="ctr">
            <a:spAutoFit/>
          </a:bodyPr>
          <a:lstStyle/>
          <a:p>
            <a:pPr algn="r" eaLnBrk="0" hangingPunct="0">
              <a:lnSpc>
                <a:spcPct val="90000"/>
              </a:lnSpc>
              <a:buSzPct val="90000"/>
              <a:buFont typeface="Wingdings" pitchFamily="2" charset="2"/>
              <a:buNone/>
            </a:pPr>
            <a:r>
              <a:rPr lang="en-US" sz="1400"/>
              <a:t>Other</a:t>
            </a:r>
            <a:endParaRPr lang="en-US" sz="1400" b="1"/>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102277"/>
                                        </p:tgtEl>
                                        <p:attrNameLst>
                                          <p:attrName>style.visibility</p:attrName>
                                        </p:attrNameLst>
                                      </p:cBhvr>
                                      <p:to>
                                        <p:strVal val="visible"/>
                                      </p:to>
                                    </p:set>
                                    <p:animEffect transition="in" filter="wipe(left)">
                                      <p:cBhvr>
                                        <p:cTn id="7" dur="500"/>
                                        <p:tgtEl>
                                          <p:spTgt spid="210227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2102276"/>
                                        </p:tgtEl>
                                        <p:attrNameLst>
                                          <p:attrName>style.visibility</p:attrName>
                                        </p:attrNameLst>
                                      </p:cBhvr>
                                      <p:to>
                                        <p:strVal val="visible"/>
                                      </p:to>
                                    </p:set>
                                    <p:animEffect transition="in" filter="wipe(left)">
                                      <p:cBhvr>
                                        <p:cTn id="10" dur="500"/>
                                        <p:tgtEl>
                                          <p:spTgt spid="2102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2276" grpId="0" animBg="1"/>
      <p:bldP spid="2102277"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9" name="Rectangle 110"/>
          <p:cNvSpPr>
            <a:spLocks noGrp="1" noChangeArrowheads="1"/>
          </p:cNvSpPr>
          <p:nvPr>
            <p:ph type="sldNum" sz="quarter" idx="12"/>
          </p:nvPr>
        </p:nvSpPr>
        <p:spPr>
          <a:noFill/>
        </p:spPr>
        <p:txBody>
          <a:bodyPr/>
          <a:lstStyle/>
          <a:p>
            <a:fld id="{1D7F8B17-BD70-4F79-AF71-BDCF5546CA07}" type="slidenum">
              <a:rPr lang="en-US" smtClean="0"/>
              <a:pPr/>
              <a:t>19</a:t>
            </a:fld>
            <a:endParaRPr lang="en-US" smtClean="0"/>
          </a:p>
        </p:txBody>
      </p:sp>
      <p:graphicFrame>
        <p:nvGraphicFramePr>
          <p:cNvPr id="29698" name="Object 3"/>
          <p:cNvGraphicFramePr>
            <a:graphicFrameLocks noGrp="1" noChangeAspect="1"/>
          </p:cNvGraphicFramePr>
          <p:nvPr>
            <p:ph idx="4294967295"/>
            <p:extLst/>
          </p:nvPr>
        </p:nvGraphicFramePr>
        <p:xfrm>
          <a:off x="0" y="1520455"/>
          <a:ext cx="9144000" cy="5080333"/>
        </p:xfrm>
        <a:graphic>
          <a:graphicData uri="http://schemas.openxmlformats.org/presentationml/2006/ole">
            <mc:AlternateContent xmlns:mc="http://schemas.openxmlformats.org/markup-compatibility/2006">
              <mc:Choice xmlns:v="urn:schemas-microsoft-com:vml" Requires="v">
                <p:oleObj spid="_x0000_s3051586" name="Chart" r:id="rId4" imgW="8820049" imgH="4572034" progId="MSGraph.Chart.8">
                  <p:embed followColorScheme="full"/>
                </p:oleObj>
              </mc:Choice>
              <mc:Fallback>
                <p:oleObj name="Chart" r:id="rId4" imgW="8820049" imgH="4572034" progId="MSGraph.Chart.8">
                  <p:embed followColorScheme="full"/>
                  <p:pic>
                    <p:nvPicPr>
                      <p:cNvPr id="0" name=""/>
                      <p:cNvPicPr>
                        <a:picLocks noChangeAspect="1" noChangeArrowheads="1"/>
                      </p:cNvPicPr>
                      <p:nvPr/>
                    </p:nvPicPr>
                    <p:blipFill>
                      <a:blip r:embed="rId5"/>
                      <a:srcRect/>
                      <a:stretch>
                        <a:fillRect/>
                      </a:stretch>
                    </p:blipFill>
                    <p:spPr bwMode="auto">
                      <a:xfrm>
                        <a:off x="0" y="1520455"/>
                        <a:ext cx="9144000" cy="508033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00" name="Text Box 4"/>
          <p:cNvSpPr txBox="1">
            <a:spLocks noChangeArrowheads="1"/>
          </p:cNvSpPr>
          <p:nvPr/>
        </p:nvSpPr>
        <p:spPr bwMode="auto">
          <a:xfrm>
            <a:off x="0" y="6257193"/>
            <a:ext cx="9017000" cy="431529"/>
          </a:xfrm>
          <a:prstGeom prst="rect">
            <a:avLst/>
          </a:prstGeom>
          <a:noFill/>
          <a:ln w="9525">
            <a:noFill/>
            <a:miter lim="800000"/>
            <a:headEnd/>
            <a:tailEnd/>
          </a:ln>
        </p:spPr>
        <p:txBody>
          <a:bodyPr lIns="92075" tIns="46038" rIns="92075" bIns="46038">
            <a:spAutoFit/>
          </a:bodyPr>
          <a:lstStyle/>
          <a:p>
            <a:r>
              <a:rPr lang="en-US" sz="1100" dirty="0" smtClean="0"/>
              <a:t>*Average auto insurance expenditure as a percentage of the 2011 median income for a family of four</a:t>
            </a:r>
          </a:p>
          <a:p>
            <a:r>
              <a:rPr lang="en-US" sz="1100" dirty="0" smtClean="0"/>
              <a:t>Source:  Auto Insurance Report, January 20, 2014.</a:t>
            </a:r>
            <a:r>
              <a:rPr lang="en-US" sz="1100" dirty="0"/>
              <a:t>		</a:t>
            </a:r>
          </a:p>
        </p:txBody>
      </p:sp>
      <p:sp>
        <p:nvSpPr>
          <p:cNvPr id="29702" name="Rectangle 2"/>
          <p:cNvSpPr txBox="1">
            <a:spLocks noChangeArrowheads="1"/>
          </p:cNvSpPr>
          <p:nvPr/>
        </p:nvSpPr>
        <p:spPr bwMode="auto">
          <a:xfrm>
            <a:off x="26988" y="147638"/>
            <a:ext cx="8202612" cy="854075"/>
          </a:xfrm>
          <a:prstGeom prst="rect">
            <a:avLst/>
          </a:prstGeom>
          <a:noFill/>
          <a:ln w="9525">
            <a:noFill/>
            <a:miter lim="800000"/>
            <a:headEnd/>
            <a:tailEnd/>
          </a:ln>
        </p:spPr>
        <p:txBody>
          <a:bodyPr lIns="92075" tIns="46038" rIns="92075" bIns="46038" anchor="b"/>
          <a:lstStyle/>
          <a:p>
            <a:pPr eaLnBrk="0" hangingPunct="0"/>
            <a:r>
              <a:rPr lang="en-US" sz="2700" b="1" dirty="0" smtClean="0">
                <a:solidFill>
                  <a:schemeClr val="accent1"/>
                </a:solidFill>
              </a:rPr>
              <a:t>Ratio of Avg. Expenditure for </a:t>
            </a:r>
            <a:r>
              <a:rPr lang="en-US" sz="2700" b="1" dirty="0">
                <a:solidFill>
                  <a:schemeClr val="accent1"/>
                </a:solidFill>
              </a:rPr>
              <a:t>Pvt. Passenger </a:t>
            </a:r>
            <a:r>
              <a:rPr lang="en-US" sz="2700" b="1" dirty="0" smtClean="0">
                <a:solidFill>
                  <a:schemeClr val="accent1"/>
                </a:solidFill>
              </a:rPr>
              <a:t>Auto Insurance to Median Family Income, 2011</a:t>
            </a:r>
            <a:endParaRPr lang="en-US" sz="2700" b="1" dirty="0">
              <a:solidFill>
                <a:schemeClr val="accent1"/>
              </a:solidFill>
            </a:endParaRPr>
          </a:p>
        </p:txBody>
      </p:sp>
      <p:sp>
        <p:nvSpPr>
          <p:cNvPr id="29703" name="Rectangle 3"/>
          <p:cNvSpPr>
            <a:spLocks noChangeArrowheads="1"/>
          </p:cNvSpPr>
          <p:nvPr/>
        </p:nvSpPr>
        <p:spPr bwMode="black">
          <a:xfrm>
            <a:off x="293688" y="1200150"/>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29704" name="Rectangle 31"/>
          <p:cNvSpPr>
            <a:spLocks noChangeArrowheads="1"/>
          </p:cNvSpPr>
          <p:nvPr/>
        </p:nvSpPr>
        <p:spPr bwMode="black">
          <a:xfrm>
            <a:off x="266700" y="1398588"/>
            <a:ext cx="1884363"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Tree>
    <p:extLst>
      <p:ext uri="{BB962C8B-B14F-4D97-AF65-F5344CB8AC3E}">
        <p14:creationId xmlns:p14="http://schemas.microsoft.com/office/powerpoint/2010/main" val="987084732"/>
      </p:ext>
    </p:extLst>
  </p:cSld>
  <p:clrMapOvr>
    <a:masterClrMapping/>
  </p:clrMapOvr>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Income: 2000–2013*</a:t>
            </a:r>
            <a:r>
              <a:rPr lang="en-US" baseline="30000" dirty="0" smtClean="0"/>
              <a:t>1</a:t>
            </a:r>
          </a:p>
        </p:txBody>
      </p:sp>
      <p:graphicFrame>
        <p:nvGraphicFramePr>
          <p:cNvPr id="58370" name="Object 3"/>
          <p:cNvGraphicFramePr>
            <a:graphicFrameLocks/>
          </p:cNvGraphicFramePr>
          <p:nvPr/>
        </p:nvGraphicFramePr>
        <p:xfrm>
          <a:off x="225893" y="1518584"/>
          <a:ext cx="8451850" cy="3663950"/>
        </p:xfrm>
        <a:graphic>
          <a:graphicData uri="http://schemas.openxmlformats.org/presentationml/2006/ole">
            <mc:AlternateContent xmlns:mc="http://schemas.openxmlformats.org/markup-compatibility/2006">
              <mc:Choice xmlns:v="urn:schemas-microsoft-com:vml" Requires="v">
                <p:oleObj spid="_x0000_s3152917" name="Chart" r:id="rId4" imgW="8429743" imgH="3638552" progId="MSGraph.Chart.8">
                  <p:embed followColorScheme="full"/>
                </p:oleObj>
              </mc:Choice>
              <mc:Fallback>
                <p:oleObj name="Chart" r:id="rId4" imgW="8429743" imgH="3638552" progId="MSGraph.Chart.8">
                  <p:embed followColorScheme="full"/>
                  <p:pic>
                    <p:nvPicPr>
                      <p:cNvPr id="0" name=""/>
                      <p:cNvPicPr>
                        <a:picLocks noChangeArrowheads="1"/>
                      </p:cNvPicPr>
                      <p:nvPr/>
                    </p:nvPicPr>
                    <p:blipFill>
                      <a:blip r:embed="rId5"/>
                      <a:srcRect/>
                      <a:stretch>
                        <a:fillRect/>
                      </a:stretch>
                    </p:blipFill>
                    <p:spPr bwMode="auto">
                      <a:xfrm>
                        <a:off x="225893" y="1518584"/>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84094" y="5202985"/>
            <a:ext cx="828329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Investment Income Fell in 2012  and is Falling in 2013 Due to Persistently Low Interest Rates, Putting Additional Pressure on (Re) Insurance Pricing</a:t>
            </a:r>
            <a:endParaRPr lang="en-US" b="1" dirty="0">
              <a:solidFill>
                <a:srgbClr val="FFFFFF"/>
              </a:solidFill>
            </a:endParaRPr>
          </a:p>
        </p:txBody>
      </p:sp>
      <p:sp>
        <p:nvSpPr>
          <p:cNvPr id="58373" name="Rectangle 5"/>
          <p:cNvSpPr>
            <a:spLocks noChangeArrowheads="1"/>
          </p:cNvSpPr>
          <p:nvPr/>
        </p:nvSpPr>
        <p:spPr bwMode="auto">
          <a:xfrm>
            <a:off x="-1" y="6302140"/>
            <a:ext cx="8915401"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smtClean="0"/>
              <a:t>1</a:t>
            </a:r>
            <a:r>
              <a:rPr lang="en-US" sz="1100" dirty="0" smtClean="0"/>
              <a:t> </a:t>
            </a:r>
            <a:r>
              <a:rPr lang="en-US" sz="1100" dirty="0"/>
              <a:t>Investment gains consist primarily of </a:t>
            </a:r>
            <a:r>
              <a:rPr lang="en-US" sz="1100" dirty="0" smtClean="0"/>
              <a:t>interest and </a:t>
            </a:r>
            <a:r>
              <a:rPr lang="en-US" sz="1100" dirty="0"/>
              <a:t>stock </a:t>
            </a:r>
            <a:r>
              <a:rPr lang="en-US" sz="1100" dirty="0" smtClean="0"/>
              <a:t>dividends..</a:t>
            </a:r>
          </a:p>
          <a:p>
            <a:pPr marL="133350" indent="-133350" eaLnBrk="0" hangingPunct="0">
              <a:lnSpc>
                <a:spcPct val="90000"/>
              </a:lnSpc>
              <a:buClr>
                <a:schemeClr val="accent2"/>
              </a:buClr>
              <a:tabLst>
                <a:tab pos="112713" algn="r"/>
              </a:tabLst>
            </a:pPr>
            <a:r>
              <a:rPr lang="en-US" sz="1100" dirty="0" smtClean="0"/>
              <a:t>*Estimate based on annualized actual 9M:2013 investment income of $34.338B.</a:t>
            </a:r>
          </a:p>
          <a:p>
            <a:pPr marL="133350" indent="-133350" eaLnBrk="0" hangingPunct="0">
              <a:lnSpc>
                <a:spcPct val="90000"/>
              </a:lnSpc>
              <a:buClr>
                <a:schemeClr val="accent2"/>
              </a:buClr>
              <a:tabLst>
                <a:tab pos="112713" algn="r"/>
              </a:tabLst>
            </a:pPr>
            <a:r>
              <a:rPr lang="en-US" sz="1100" dirty="0" smtClean="0"/>
              <a:t>Sources</a:t>
            </a:r>
            <a:r>
              <a:rPr lang="en-US" sz="1100" dirty="0"/>
              <a:t>: </a:t>
            </a:r>
            <a:r>
              <a:rPr lang="en-US" sz="1100" dirty="0" smtClean="0"/>
              <a:t>ISO; Insurance </a:t>
            </a:r>
            <a:r>
              <a:rPr lang="en-US" sz="1100" dirty="0"/>
              <a:t>Information </a:t>
            </a:r>
            <a:r>
              <a:rPr lang="en-US" sz="1100" dirty="0" smtClean="0"/>
              <a:t>Institute.</a:t>
            </a:r>
            <a:endParaRPr lang="en-US" sz="1100" dirty="0"/>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4267202" y="3490452"/>
            <a:ext cx="3271540" cy="1022554"/>
          </a:xfrm>
          <a:prstGeom prst="wedgeRectCallout">
            <a:avLst>
              <a:gd name="adj1" fmla="val 70573"/>
              <a:gd name="adj2" fmla="val -3432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Investment earnings are running below their 2007 pre-crisis peak</a:t>
            </a:r>
            <a:endParaRPr lang="en-US" b="1" dirty="0">
              <a:solidFill>
                <a:schemeClr val="bg1"/>
              </a:solidFill>
              <a:latin typeface="Arial" pitchFamily="34" charset="0"/>
              <a:cs typeface="+mn-cs"/>
            </a:endParaRPr>
          </a:p>
        </p:txBody>
      </p:sp>
    </p:spTree>
    <p:extLst>
      <p:ext uri="{BB962C8B-B14F-4D97-AF65-F5344CB8AC3E}">
        <p14:creationId xmlns:p14="http://schemas.microsoft.com/office/powerpoint/2010/main" val="399803412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Income: 2000–2012F</a:t>
            </a:r>
            <a:r>
              <a:rPr lang="en-US" baseline="30000" dirty="0" smtClean="0"/>
              <a:t>1</a:t>
            </a:r>
          </a:p>
        </p:txBody>
      </p:sp>
      <p:graphicFrame>
        <p:nvGraphicFramePr>
          <p:cNvPr id="58370" name="Object 3"/>
          <p:cNvGraphicFramePr>
            <a:graphicFrameLocks/>
          </p:cNvGraphicFramePr>
          <p:nvPr/>
        </p:nvGraphicFramePr>
        <p:xfrm>
          <a:off x="225893" y="1518584"/>
          <a:ext cx="8451850" cy="3663950"/>
        </p:xfrm>
        <a:graphic>
          <a:graphicData uri="http://schemas.openxmlformats.org/presentationml/2006/ole">
            <mc:AlternateContent xmlns:mc="http://schemas.openxmlformats.org/markup-compatibility/2006">
              <mc:Choice xmlns:v="urn:schemas-microsoft-com:vml" Requires="v">
                <p:oleObj spid="_x0000_s2785384" name="Chart" r:id="rId4" imgW="8429714" imgH="3638435" progId="MSGraph.Chart.8">
                  <p:embed followColorScheme="full"/>
                </p:oleObj>
              </mc:Choice>
              <mc:Fallback>
                <p:oleObj name="Chart" r:id="rId4" imgW="8429714" imgH="3638435"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893" y="1518584"/>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84094" y="5202985"/>
            <a:ext cx="828329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Investment Income in 2011 Was Surprisingly Strong, Though Investment Income Is Likely to Weaken in 2012 Due to Persistently Low Interest Rates</a:t>
            </a:r>
            <a:endParaRPr lang="en-US" b="1" dirty="0">
              <a:solidFill>
                <a:srgbClr val="FFFFFF"/>
              </a:solidFill>
            </a:endParaRPr>
          </a:p>
        </p:txBody>
      </p:sp>
      <p:sp>
        <p:nvSpPr>
          <p:cNvPr id="58373" name="Rectangle 5"/>
          <p:cNvSpPr>
            <a:spLocks noChangeArrowheads="1"/>
          </p:cNvSpPr>
          <p:nvPr/>
        </p:nvSpPr>
        <p:spPr bwMode="auto">
          <a:xfrm>
            <a:off x="-1" y="6302140"/>
            <a:ext cx="8915401"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a:t>1</a:t>
            </a:r>
            <a:r>
              <a:rPr lang="en-US" sz="1100" dirty="0"/>
              <a:t> Investment gains consist primarily of </a:t>
            </a:r>
            <a:r>
              <a:rPr lang="en-US" sz="1100" dirty="0" smtClean="0"/>
              <a:t>interest and </a:t>
            </a:r>
            <a:r>
              <a:rPr lang="en-US" sz="1100" dirty="0"/>
              <a:t>stock </a:t>
            </a:r>
            <a:r>
              <a:rPr lang="en-US" sz="1100" dirty="0" smtClean="0"/>
              <a:t>dividends.</a:t>
            </a:r>
            <a:endParaRPr lang="en-US" sz="1100" dirty="0"/>
          </a:p>
          <a:p>
            <a:pPr marL="133350" indent="-133350" eaLnBrk="0" hangingPunct="0">
              <a:lnSpc>
                <a:spcPct val="90000"/>
              </a:lnSpc>
              <a:buClr>
                <a:schemeClr val="accent2"/>
              </a:buClr>
              <a:tabLst>
                <a:tab pos="112713" algn="r"/>
              </a:tabLst>
            </a:pPr>
            <a:r>
              <a:rPr lang="en-US" sz="1100" dirty="0" smtClean="0"/>
              <a:t>*2012F is based on annualized Q1:2012 actual figure of $11.656B.</a:t>
            </a:r>
          </a:p>
          <a:p>
            <a:pPr marL="133350" indent="-133350" eaLnBrk="0" hangingPunct="0">
              <a:lnSpc>
                <a:spcPct val="90000"/>
              </a:lnSpc>
              <a:buClr>
                <a:schemeClr val="accent2"/>
              </a:buClr>
              <a:tabLst>
                <a:tab pos="112713" algn="r"/>
              </a:tabLst>
            </a:pPr>
            <a:r>
              <a:rPr lang="en-US" sz="1100" dirty="0" smtClean="0"/>
              <a:t>Sources</a:t>
            </a:r>
            <a:r>
              <a:rPr lang="en-US" sz="1100" dirty="0"/>
              <a:t>: ISO; </a:t>
            </a:r>
            <a:r>
              <a:rPr lang="en-US" sz="1100" dirty="0" smtClean="0"/>
              <a:t>Conning Research &amp; Consulting; Insurance </a:t>
            </a:r>
            <a:r>
              <a:rPr lang="en-US" sz="1100" dirty="0"/>
              <a:t>Information </a:t>
            </a:r>
            <a:r>
              <a:rPr lang="en-US" sz="1100" dirty="0" smtClean="0"/>
              <a:t>Institute.</a:t>
            </a:r>
            <a:endParaRPr lang="en-US" sz="1100" dirty="0"/>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4265321" y="3310579"/>
            <a:ext cx="3106271" cy="1290917"/>
          </a:xfrm>
          <a:prstGeom prst="wedgeRectCallout">
            <a:avLst>
              <a:gd name="adj1" fmla="val 60054"/>
              <a:gd name="adj2" fmla="val -3432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Investment earnings in 2011 were 10.3% below their 2007 pre-crisis peak</a:t>
            </a:r>
            <a:endParaRPr lang="en-US" b="1" dirty="0">
              <a:solidFill>
                <a:schemeClr val="bg1"/>
              </a:solidFill>
              <a:latin typeface="Arial" pitchFamily="34" charset="0"/>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9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277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277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277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7A114D5-877E-4294-A425-BF743B05D88E}" type="slidenum">
              <a:rPr lang="en-US" sz="900"/>
              <a:pPr algn="r" eaLnBrk="0" hangingPunct="0">
                <a:lnSpc>
                  <a:spcPct val="85000"/>
                </a:lnSpc>
                <a:spcBef>
                  <a:spcPct val="20000"/>
                </a:spcBef>
              </a:pPr>
              <a:t>192</a:t>
            </a:fld>
            <a:endParaRPr lang="en-US" sz="900"/>
          </a:p>
        </p:txBody>
      </p:sp>
      <p:sp>
        <p:nvSpPr>
          <p:cNvPr id="32774" name="Rectangle 2"/>
          <p:cNvSpPr>
            <a:spLocks noGrp="1" noChangeArrowheads="1"/>
          </p:cNvSpPr>
          <p:nvPr>
            <p:ph type="title" idx="4294967295"/>
          </p:nvPr>
        </p:nvSpPr>
        <p:spPr/>
        <p:txBody>
          <a:bodyPr/>
          <a:lstStyle/>
          <a:p>
            <a:r>
              <a:rPr lang="en-US" dirty="0" smtClean="0"/>
              <a:t>P/C Insurer Net Realized </a:t>
            </a:r>
            <a:br>
              <a:rPr lang="en-US" dirty="0" smtClean="0"/>
            </a:br>
            <a:r>
              <a:rPr lang="en-US" dirty="0" smtClean="0"/>
              <a:t>Capital Gains/Losses, 1990-2013:Q3</a:t>
            </a:r>
          </a:p>
        </p:txBody>
      </p:sp>
      <p:sp>
        <p:nvSpPr>
          <p:cNvPr id="32775" name="Rectangle 4"/>
          <p:cNvSpPr>
            <a:spLocks noChangeArrowheads="1"/>
          </p:cNvSpPr>
          <p:nvPr/>
        </p:nvSpPr>
        <p:spPr bwMode="auto">
          <a:xfrm>
            <a:off x="0" y="6570663"/>
            <a:ext cx="8596313" cy="287337"/>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Sources: A.M. Best, ISO, Insurance Information Institute.                                   </a:t>
            </a:r>
          </a:p>
        </p:txBody>
      </p:sp>
      <p:graphicFrame>
        <p:nvGraphicFramePr>
          <p:cNvPr id="32770" name="Object 3"/>
          <p:cNvGraphicFramePr>
            <a:graphicFrameLocks/>
          </p:cNvGraphicFramePr>
          <p:nvPr/>
        </p:nvGraphicFramePr>
        <p:xfrm>
          <a:off x="304800" y="1152525"/>
          <a:ext cx="8582025" cy="4572000"/>
        </p:xfrm>
        <a:graphic>
          <a:graphicData uri="http://schemas.openxmlformats.org/presentationml/2006/ole">
            <mc:AlternateContent xmlns:mc="http://schemas.openxmlformats.org/markup-compatibility/2006">
              <mc:Choice xmlns:v="urn:schemas-microsoft-com:vml" Requires="v">
                <p:oleObj spid="_x0000_s3153941" name="Chart" r:id="rId4" imgW="8582143" imgH="4162437" progId="MSGraph.Chart.8">
                  <p:embed followColorScheme="full"/>
                </p:oleObj>
              </mc:Choice>
              <mc:Fallback>
                <p:oleObj name="Chart" r:id="rId4" imgW="8582143" imgH="4162437" progId="MSGraph.Chart.8">
                  <p:embed followColorScheme="full"/>
                  <p:pic>
                    <p:nvPicPr>
                      <p:cNvPr id="0" name=""/>
                      <p:cNvPicPr>
                        <a:picLocks noChangeArrowheads="1"/>
                      </p:cNvPicPr>
                      <p:nvPr/>
                    </p:nvPicPr>
                    <p:blipFill>
                      <a:blip r:embed="rId5"/>
                      <a:srcRect/>
                      <a:stretch>
                        <a:fillRect/>
                      </a:stretch>
                    </p:blipFill>
                    <p:spPr bwMode="auto">
                      <a:xfrm>
                        <a:off x="304800" y="1152525"/>
                        <a:ext cx="858202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65413" name="Rectangle 5"/>
          <p:cNvSpPr>
            <a:spLocks noChangeArrowheads="1"/>
          </p:cNvSpPr>
          <p:nvPr/>
        </p:nvSpPr>
        <p:spPr bwMode="blackWhite">
          <a:xfrm>
            <a:off x="212725" y="5593976"/>
            <a:ext cx="8664575" cy="8651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Posted Net Realized Capital Gains in 2010, 2011 and 2012 Following Two Years of Realized Losses During the Financial Crisis.  Realized </a:t>
            </a:r>
            <a:r>
              <a:rPr lang="en-US" b="1" dirty="0">
                <a:solidFill>
                  <a:srgbClr val="FFFFFF"/>
                </a:solidFill>
              </a:rPr>
              <a:t>Capital Losses Were the Primary Cause </a:t>
            </a:r>
            <a:r>
              <a:rPr lang="en-US" b="1" dirty="0" smtClean="0">
                <a:solidFill>
                  <a:srgbClr val="FFFFFF"/>
                </a:solidFill>
              </a:rPr>
              <a:t>of </a:t>
            </a:r>
            <a:r>
              <a:rPr lang="en-US" b="1" dirty="0">
                <a:solidFill>
                  <a:srgbClr val="FFFFFF"/>
                </a:solidFill>
              </a:rPr>
              <a:t>2008/2009’s Large Drop in Profits and ROE</a:t>
            </a:r>
          </a:p>
        </p:txBody>
      </p:sp>
      <p:sp>
        <p:nvSpPr>
          <p:cNvPr id="32777"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32778" name="Rectangle 8"/>
          <p:cNvSpPr>
            <a:spLocks noChangeArrowheads="1"/>
          </p:cNvSpPr>
          <p:nvPr/>
        </p:nvSpPr>
        <p:spPr bwMode="auto">
          <a:xfrm>
            <a:off x="8373894" y="1941256"/>
            <a:ext cx="406774" cy="2143125"/>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2" name="AutoShape 8"/>
          <p:cNvSpPr>
            <a:spLocks noChangeArrowheads="1"/>
          </p:cNvSpPr>
          <p:nvPr/>
        </p:nvSpPr>
        <p:spPr bwMode="blackWhite">
          <a:xfrm>
            <a:off x="5206181" y="1054672"/>
            <a:ext cx="3351934" cy="734799"/>
          </a:xfrm>
          <a:prstGeom prst="wedgeRectCallout">
            <a:avLst>
              <a:gd name="adj1" fmla="val 44331"/>
              <a:gd name="adj2" fmla="val 7156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Realized capital gains in 2013 will eclipse 2012 gains</a:t>
            </a:r>
            <a:endParaRPr lang="en-US" sz="1600" b="1" dirty="0">
              <a:solidFill>
                <a:schemeClr val="bg1"/>
              </a:solidFill>
            </a:endParaRPr>
          </a:p>
        </p:txBody>
      </p:sp>
    </p:spTree>
    <p:extLst>
      <p:ext uri="{BB962C8B-B14F-4D97-AF65-F5344CB8AC3E}">
        <p14:creationId xmlns:p14="http://schemas.microsoft.com/office/powerpoint/2010/main" val="327578165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65413"/>
                                        </p:tgtEl>
                                        <p:attrNameLst>
                                          <p:attrName>style.visibility</p:attrName>
                                        </p:attrNameLst>
                                      </p:cBhvr>
                                      <p:to>
                                        <p:strVal val="visible"/>
                                      </p:to>
                                    </p:set>
                                    <p:anim calcmode="lin" valueType="num">
                                      <p:cBhvr>
                                        <p:cTn id="7" dur="500" fill="hold"/>
                                        <p:tgtEl>
                                          <p:spTgt spid="2065413"/>
                                        </p:tgtEl>
                                        <p:attrNameLst>
                                          <p:attrName>ppt_w</p:attrName>
                                        </p:attrNameLst>
                                      </p:cBhvr>
                                      <p:tavLst>
                                        <p:tav tm="0">
                                          <p:val>
                                            <p:fltVal val="0"/>
                                          </p:val>
                                        </p:tav>
                                        <p:tav tm="100000">
                                          <p:val>
                                            <p:strVal val="#ppt_w"/>
                                          </p:val>
                                        </p:tav>
                                      </p:tavLst>
                                    </p:anim>
                                    <p:anim calcmode="lin" valueType="num">
                                      <p:cBhvr>
                                        <p:cTn id="8" dur="500" fill="hold"/>
                                        <p:tgtEl>
                                          <p:spTgt spid="2065413"/>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413" grpId="0" animBg="1"/>
      <p:bldP spid="12" grpId="0" animBg="1"/>
    </p:bldLst>
  </p:timing>
</p:sld>
</file>

<file path=ppt/slides/slide1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Gain: 1994–2013:Q3</a:t>
            </a:r>
            <a:r>
              <a:rPr lang="en-US" baseline="30000" dirty="0" smtClean="0"/>
              <a:t>1</a:t>
            </a:r>
          </a:p>
        </p:txBody>
      </p:sp>
      <p:graphicFrame>
        <p:nvGraphicFramePr>
          <p:cNvPr id="58370" name="Object 3"/>
          <p:cNvGraphicFramePr>
            <a:graphicFrameLocks/>
          </p:cNvGraphicFramePr>
          <p:nvPr/>
        </p:nvGraphicFramePr>
        <p:xfrm>
          <a:off x="360363" y="1558925"/>
          <a:ext cx="8451850" cy="3663950"/>
        </p:xfrm>
        <a:graphic>
          <a:graphicData uri="http://schemas.openxmlformats.org/presentationml/2006/ole">
            <mc:AlternateContent xmlns:mc="http://schemas.openxmlformats.org/markup-compatibility/2006">
              <mc:Choice xmlns:v="urn:schemas-microsoft-com:vml" Requires="v">
                <p:oleObj spid="_x0000_s3154965" name="Chart" r:id="rId4" imgW="8429743" imgH="3638552" progId="MSGraph.Chart.8">
                  <p:embed followColorScheme="full"/>
                </p:oleObj>
              </mc:Choice>
              <mc:Fallback>
                <p:oleObj name="Chart" r:id="rId4" imgW="8429743" imgH="3638552" progId="MSGraph.Chart.8">
                  <p:embed followColorScheme="full"/>
                  <p:pic>
                    <p:nvPicPr>
                      <p:cNvPr id="0" name=""/>
                      <p:cNvPicPr>
                        <a:picLocks noChangeArrowheads="1"/>
                      </p:cNvPicPr>
                      <p:nvPr/>
                    </p:nvPicPr>
                    <p:blipFill>
                      <a:blip r:embed="rId5"/>
                      <a:srcRect/>
                      <a:stretch>
                        <a:fillRect/>
                      </a:stretch>
                    </p:blipFill>
                    <p:spPr bwMode="auto">
                      <a:xfrm>
                        <a:off x="360363" y="1558925"/>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84094" y="5202985"/>
            <a:ext cx="828329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Investment Income Continued to Fall in 2013 Due to Low Interest Rates but Realized Investment Gains Were Up Sharply; </a:t>
            </a:r>
            <a:r>
              <a:rPr lang="en-US" b="1" dirty="0">
                <a:solidFill>
                  <a:srgbClr val="FFFFFF"/>
                </a:solidFill>
              </a:rPr>
              <a:t>The Financial Crisis Caused Investment Gains to Fall by 50% in 2008</a:t>
            </a:r>
          </a:p>
        </p:txBody>
      </p:sp>
      <p:sp>
        <p:nvSpPr>
          <p:cNvPr id="58373" name="Rectangle 5"/>
          <p:cNvSpPr>
            <a:spLocks noChangeArrowheads="1"/>
          </p:cNvSpPr>
          <p:nvPr/>
        </p:nvSpPr>
        <p:spPr bwMode="auto">
          <a:xfrm>
            <a:off x="-103236" y="6302140"/>
            <a:ext cx="9144000"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a:t>1</a:t>
            </a:r>
            <a:r>
              <a:rPr lang="en-US" sz="1100" dirty="0"/>
              <a:t> Investment gains consist primarily of interest, stock dividends and realized capital gains and losses.</a:t>
            </a:r>
          </a:p>
          <a:p>
            <a:pPr marL="133350" indent="-133350" eaLnBrk="0" hangingPunct="0">
              <a:lnSpc>
                <a:spcPct val="90000"/>
              </a:lnSpc>
              <a:buClr>
                <a:schemeClr val="accent2"/>
              </a:buClr>
              <a:buFont typeface="Wingdings" pitchFamily="2" charset="2"/>
              <a:buNone/>
              <a:tabLst>
                <a:tab pos="112713" algn="r"/>
              </a:tabLst>
            </a:pPr>
            <a:r>
              <a:rPr lang="en-US" sz="1100" dirty="0"/>
              <a:t>* 2005 figure includes special one-time dividend of $</a:t>
            </a:r>
            <a:r>
              <a:rPr lang="en-US" sz="1100" dirty="0" smtClean="0"/>
              <a:t>3.2B; </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ISO; Insurance Information Institute.</a:t>
            </a:r>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3465872" y="3716594"/>
            <a:ext cx="3159626" cy="976429"/>
          </a:xfrm>
          <a:prstGeom prst="wedgeRectCallout">
            <a:avLst>
              <a:gd name="adj1" fmla="val 105388"/>
              <a:gd name="adj2" fmla="val -6703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Investment </a:t>
            </a:r>
            <a:r>
              <a:rPr lang="en-US" sz="1600" b="1" dirty="0">
                <a:solidFill>
                  <a:schemeClr val="bg1"/>
                </a:solidFill>
                <a:latin typeface="Arial" pitchFamily="34" charset="0"/>
                <a:cs typeface="+mn-cs"/>
              </a:rPr>
              <a:t>gains </a:t>
            </a:r>
            <a:r>
              <a:rPr lang="en-US" sz="1600" b="1" dirty="0" smtClean="0">
                <a:solidFill>
                  <a:schemeClr val="bg1"/>
                </a:solidFill>
                <a:latin typeface="Arial" pitchFamily="34" charset="0"/>
                <a:cs typeface="+mn-cs"/>
              </a:rPr>
              <a:t>through 2013:Q3 were approximately double those through 2012:Q3</a:t>
            </a:r>
            <a:endParaRPr lang="en-US" sz="1600" b="1" dirty="0">
              <a:solidFill>
                <a:schemeClr val="bg1"/>
              </a:solidFill>
              <a:latin typeface="Arial" pitchFamily="34" charset="0"/>
              <a:cs typeface="+mn-cs"/>
            </a:endParaRPr>
          </a:p>
        </p:txBody>
      </p:sp>
    </p:spTree>
    <p:extLst>
      <p:ext uri="{BB962C8B-B14F-4D97-AF65-F5344CB8AC3E}">
        <p14:creationId xmlns:p14="http://schemas.microsoft.com/office/powerpoint/2010/main" val="46245962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194</a:t>
            </a:fld>
            <a:endParaRPr lang="en-US" sz="900"/>
          </a:p>
        </p:txBody>
      </p:sp>
      <p:sp>
        <p:nvSpPr>
          <p:cNvPr id="31750" name="Rectangle 7"/>
          <p:cNvSpPr>
            <a:spLocks noGrp="1" noChangeArrowheads="1"/>
          </p:cNvSpPr>
          <p:nvPr>
            <p:ph type="title" idx="4294967295"/>
          </p:nvPr>
        </p:nvSpPr>
        <p:spPr>
          <a:xfrm>
            <a:off x="565150" y="147638"/>
            <a:ext cx="7102475" cy="860425"/>
          </a:xfrm>
        </p:spPr>
        <p:txBody>
          <a:bodyPr/>
          <a:lstStyle/>
          <a:p>
            <a:r>
              <a:rPr lang="en-US" dirty="0" smtClean="0"/>
              <a:t>U.S. 10-Year Treasury Note Yields:</a:t>
            </a:r>
            <a:br>
              <a:rPr lang="en-US" dirty="0" smtClean="0"/>
            </a:br>
            <a:r>
              <a:rPr lang="en-US" dirty="0" smtClean="0"/>
              <a:t>A Long Downward Trend, 1990–2014*</a:t>
            </a:r>
          </a:p>
        </p:txBody>
      </p:sp>
      <p:sp>
        <p:nvSpPr>
          <p:cNvPr id="31751" name="Text Box 5"/>
          <p:cNvSpPr txBox="1">
            <a:spLocks noChangeArrowheads="1"/>
          </p:cNvSpPr>
          <p:nvPr/>
        </p:nvSpPr>
        <p:spPr bwMode="auto">
          <a:xfrm>
            <a:off x="0" y="6285566"/>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a:t>
            </a:r>
            <a:r>
              <a:rPr lang="en-US" sz="1100" dirty="0" smtClean="0"/>
              <a:t>through January  2014.              </a:t>
            </a: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smtClean="0">
                <a:hlinkClick r:id="rId4"/>
              </a:rPr>
              <a:t>http://www.federalreserve.gov/releases/h15/data.htm</a:t>
            </a:r>
            <a:r>
              <a:rPr lang="en-US" sz="1100" dirty="0" smtClean="0"/>
              <a:t>.  </a:t>
            </a:r>
            <a:r>
              <a:rPr lang="en-US" sz="1100" dirty="0"/>
              <a:t/>
            </a:r>
            <a:br>
              <a:rPr lang="en-US" sz="1100" dirty="0"/>
            </a:br>
            <a:r>
              <a:rPr lang="en-US" sz="1100" dirty="0"/>
              <a:t>National Bureau of Economic Research (recession dates); Insurance Information Institutes.</a:t>
            </a:r>
          </a:p>
        </p:txBody>
      </p:sp>
      <p:graphicFrame>
        <p:nvGraphicFramePr>
          <p:cNvPr id="31746" name="Object 8"/>
          <p:cNvGraphicFramePr>
            <a:graphicFrameLocks noChangeAspect="1"/>
          </p:cNvGraphicFramePr>
          <p:nvPr>
            <p:extLst>
              <p:ext uri="{D42A27DB-BD31-4B8C-83A1-F6EECF244321}">
                <p14:modId xmlns:p14="http://schemas.microsoft.com/office/powerpoint/2010/main" val="3685563048"/>
              </p:ext>
            </p:extLst>
          </p:nvPr>
        </p:nvGraphicFramePr>
        <p:xfrm>
          <a:off x="463550" y="977900"/>
          <a:ext cx="8404225" cy="4838700"/>
        </p:xfrm>
        <a:graphic>
          <a:graphicData uri="http://schemas.openxmlformats.org/presentationml/2006/ole">
            <mc:AlternateContent xmlns:mc="http://schemas.openxmlformats.org/markup-compatibility/2006">
              <mc:Choice xmlns:v="urn:schemas-microsoft-com:vml" Requires="v">
                <p:oleObj spid="_x0000_s3155989" name="Chart" r:id="rId5" imgW="8343967" imgH="4381555" progId="MSGraph.Chart.8">
                  <p:embed followColorScheme="full"/>
                </p:oleObj>
              </mc:Choice>
              <mc:Fallback>
                <p:oleObj name="Chart" r:id="rId5" imgW="8343967" imgH="4381555" progId="MSGraph.Chart.8">
                  <p:embed followColorScheme="full"/>
                  <p:pic>
                    <p:nvPicPr>
                      <p:cNvPr id="0" name=""/>
                      <p:cNvPicPr>
                        <a:picLocks noChangeAspect="1" noChangeArrowheads="1"/>
                      </p:cNvPicPr>
                      <p:nvPr/>
                    </p:nvPicPr>
                    <p:blipFill>
                      <a:blip r:embed="rId6"/>
                      <a:srcRect/>
                      <a:stretch>
                        <a:fillRect/>
                      </a:stretch>
                    </p:blipFill>
                    <p:spPr bwMode="auto">
                      <a:xfrm>
                        <a:off x="463550" y="977900"/>
                        <a:ext cx="840422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1181100" y="4191000"/>
            <a:ext cx="2876550" cy="809625"/>
          </a:xfrm>
          <a:prstGeom prst="wedgeRectCallout">
            <a:avLst>
              <a:gd name="adj1" fmla="val 76476"/>
              <a:gd name="adj2" fmla="val -13733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10-Year U.S. Treasury Notes have been essentially  below 5% </a:t>
            </a:r>
            <a:r>
              <a:rPr lang="en-US" sz="1400" b="1" dirty="0" smtClean="0">
                <a:solidFill>
                  <a:schemeClr val="bg1"/>
                </a:solidFill>
              </a:rPr>
              <a:t>for a full decade</a:t>
            </a:r>
            <a:r>
              <a:rPr lang="en-US" sz="1400" b="1" dirty="0">
                <a:solidFill>
                  <a:schemeClr val="bg1"/>
                </a:solidFill>
              </a:rPr>
              <a:t>. </a:t>
            </a:r>
          </a:p>
        </p:txBody>
      </p:sp>
      <p:sp>
        <p:nvSpPr>
          <p:cNvPr id="10" name="Oval 8"/>
          <p:cNvSpPr>
            <a:spLocks noChangeArrowheads="1"/>
          </p:cNvSpPr>
          <p:nvPr/>
        </p:nvSpPr>
        <p:spPr bwMode="auto">
          <a:xfrm rot="-5400000">
            <a:off x="7782847" y="4061952"/>
            <a:ext cx="1352547" cy="897810"/>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Since roughly 80% of P/C bond/cash investments are in 10-year or shorter durations, most P/C insurer portfolios will have low-yielding bonds for years to come. </a:t>
            </a:r>
          </a:p>
        </p:txBody>
      </p:sp>
      <p:sp>
        <p:nvSpPr>
          <p:cNvPr id="11" name="AutoShape 38"/>
          <p:cNvSpPr>
            <a:spLocks noChangeArrowheads="1"/>
          </p:cNvSpPr>
          <p:nvPr/>
        </p:nvSpPr>
        <p:spPr bwMode="blackWhite">
          <a:xfrm>
            <a:off x="5427406" y="1445343"/>
            <a:ext cx="3430845" cy="1183558"/>
          </a:xfrm>
          <a:prstGeom prst="wedgeRectCallout">
            <a:avLst>
              <a:gd name="adj1" fmla="val 40081"/>
              <a:gd name="adj2" fmla="val 17130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10-Year U.S. Treasury Notes </a:t>
            </a:r>
            <a:r>
              <a:rPr lang="en-US" sz="1400" b="1" dirty="0" smtClean="0">
                <a:solidFill>
                  <a:schemeClr val="bg1"/>
                </a:solidFill>
              </a:rPr>
              <a:t>recently plunged to record  modern-era lows in early 2013 but have since risen as the Fed begins “tapering” its QE program in 2014</a:t>
            </a:r>
            <a:endParaRPr lang="en-US" sz="14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194</a:t>
            </a:fld>
            <a:endParaRPr lang="en-US"/>
          </a:p>
        </p:txBody>
      </p:sp>
    </p:spTree>
    <p:extLst>
      <p:ext uri="{BB962C8B-B14F-4D97-AF65-F5344CB8AC3E}">
        <p14:creationId xmlns:p14="http://schemas.microsoft.com/office/powerpoint/2010/main" val="9605149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5C05A54-118B-41A1-B90D-339B96E840C1}" type="slidenum">
              <a:rPr lang="en-US" sz="900"/>
              <a:pPr algn="r" eaLnBrk="0" hangingPunct="0">
                <a:lnSpc>
                  <a:spcPct val="85000"/>
                </a:lnSpc>
                <a:spcBef>
                  <a:spcPct val="20000"/>
                </a:spcBef>
              </a:pPr>
              <a:t>195</a:t>
            </a:fld>
            <a:endParaRPr lang="en-US" sz="900"/>
          </a:p>
        </p:txBody>
      </p:sp>
      <p:sp>
        <p:nvSpPr>
          <p:cNvPr id="11270" name="Rectangle 7"/>
          <p:cNvSpPr>
            <a:spLocks noGrp="1" noChangeArrowheads="1"/>
          </p:cNvSpPr>
          <p:nvPr>
            <p:ph type="title" idx="4294967295"/>
          </p:nvPr>
        </p:nvSpPr>
        <p:spPr>
          <a:xfrm>
            <a:off x="565150" y="147638"/>
            <a:ext cx="7102475" cy="860425"/>
          </a:xfrm>
        </p:spPr>
        <p:txBody>
          <a:bodyPr/>
          <a:lstStyle/>
          <a:p>
            <a:r>
              <a:rPr lang="en-US" dirty="0" smtClean="0">
                <a:latin typeface="Arial" pitchFamily="34" charset="0"/>
              </a:rPr>
              <a:t>U.S. Treasury Security Yields:</a:t>
            </a:r>
            <a:br>
              <a:rPr lang="en-US" dirty="0" smtClean="0">
                <a:latin typeface="Arial" pitchFamily="34" charset="0"/>
              </a:rPr>
            </a:br>
            <a:r>
              <a:rPr lang="en-US" dirty="0" smtClean="0">
                <a:latin typeface="Arial" pitchFamily="34" charset="0"/>
              </a:rPr>
              <a:t>A Long Downward Trend, 1990–2014*</a:t>
            </a:r>
          </a:p>
        </p:txBody>
      </p:sp>
      <p:sp>
        <p:nvSpPr>
          <p:cNvPr id="11271" name="Text Box 5"/>
          <p:cNvSpPr txBox="1">
            <a:spLocks noChangeArrowheads="1"/>
          </p:cNvSpPr>
          <p:nvPr/>
        </p:nvSpPr>
        <p:spPr bwMode="auto">
          <a:xfrm>
            <a:off x="0" y="6284913"/>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constant maturity, nominal rates, through </a:t>
            </a:r>
            <a:r>
              <a:rPr lang="en-US" sz="1100" dirty="0" smtClean="0"/>
              <a:t>February 2014.</a:t>
            </a:r>
            <a:endParaRPr lang="en-US" sz="1100" dirty="0"/>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a:hlinkClick r:id="rId4"/>
              </a:rPr>
              <a:t>http://www.federalreserve.gov/releases/h15/data.htm</a:t>
            </a:r>
            <a:r>
              <a:rPr lang="en-US" sz="1100" dirty="0"/>
              <a:t>.  </a:t>
            </a:r>
            <a:br>
              <a:rPr lang="en-US" sz="1100" dirty="0"/>
            </a:br>
            <a:r>
              <a:rPr lang="en-US" sz="1100" dirty="0"/>
              <a:t>National Bureau of Economic Research (recession dates); Insurance Information </a:t>
            </a:r>
            <a:r>
              <a:rPr lang="en-US" sz="1100" dirty="0" smtClean="0"/>
              <a:t>Institute.</a:t>
            </a:r>
            <a:endParaRPr lang="en-US" sz="1100" dirty="0"/>
          </a:p>
        </p:txBody>
      </p:sp>
      <p:graphicFrame>
        <p:nvGraphicFramePr>
          <p:cNvPr id="11266" name="Object 2"/>
          <p:cNvGraphicFramePr>
            <a:graphicFrameLocks noChangeAspect="1"/>
          </p:cNvGraphicFramePr>
          <p:nvPr>
            <p:extLst/>
          </p:nvPr>
        </p:nvGraphicFramePr>
        <p:xfrm>
          <a:off x="463550" y="977900"/>
          <a:ext cx="8404225" cy="4838700"/>
        </p:xfrm>
        <a:graphic>
          <a:graphicData uri="http://schemas.openxmlformats.org/presentationml/2006/ole">
            <mc:AlternateContent xmlns:mc="http://schemas.openxmlformats.org/markup-compatibility/2006">
              <mc:Choice xmlns:v="urn:schemas-microsoft-com:vml" Requires="v">
                <p:oleObj spid="_x0000_s3182599" name="Chart" r:id="rId5" imgW="8343872" imgH="4381562" progId="MSGraph.Chart.8">
                  <p:embed followColorScheme="full"/>
                </p:oleObj>
              </mc:Choice>
              <mc:Fallback>
                <p:oleObj name="Chart" r:id="rId5" imgW="8343872" imgH="4381562" progId="MSGraph.Chart.8">
                  <p:embed followColorScheme="full"/>
                  <p:pic>
                    <p:nvPicPr>
                      <p:cNvPr id="0" name=""/>
                      <p:cNvPicPr>
                        <a:picLocks noChangeAspect="1" noChangeArrowheads="1"/>
                      </p:cNvPicPr>
                      <p:nvPr/>
                    </p:nvPicPr>
                    <p:blipFill>
                      <a:blip r:embed="rId6"/>
                      <a:srcRect/>
                      <a:stretch>
                        <a:fillRect/>
                      </a:stretch>
                    </p:blipFill>
                    <p:spPr bwMode="auto">
                      <a:xfrm>
                        <a:off x="463550" y="977900"/>
                        <a:ext cx="840422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3352800" y="1143000"/>
            <a:ext cx="2876550" cy="809625"/>
          </a:xfrm>
          <a:prstGeom prst="wedgeRectCallout">
            <a:avLst>
              <a:gd name="adj1" fmla="val 16981"/>
              <a:gd name="adj2" fmla="val 20600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Yields on 10-Year U.S. Treasury Notes have been essentially  below 5% for a full decade. </a:t>
            </a:r>
          </a:p>
        </p:txBody>
      </p:sp>
      <p:sp>
        <p:nvSpPr>
          <p:cNvPr id="11273"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Since roughly 80% of P/C bond/cash investments are in 10-year or shorter durations, most P/C insurer portfolios will have low-yielding bonds for years to </a:t>
            </a:r>
            <a:r>
              <a:rPr lang="en-US" sz="1600" b="1" dirty="0" smtClean="0">
                <a:solidFill>
                  <a:schemeClr val="bg1"/>
                </a:solidFill>
              </a:rPr>
              <a:t>come. </a:t>
            </a:r>
            <a:endParaRPr lang="en-US" sz="1600" b="1" dirty="0">
              <a:solidFill>
                <a:schemeClr val="bg1"/>
              </a:solidFill>
            </a:endParaRPr>
          </a:p>
        </p:txBody>
      </p:sp>
      <p:sp>
        <p:nvSpPr>
          <p:cNvPr id="11" name="AutoShape 38"/>
          <p:cNvSpPr>
            <a:spLocks noChangeArrowheads="1"/>
          </p:cNvSpPr>
          <p:nvPr/>
        </p:nvSpPr>
        <p:spPr bwMode="blackWhite">
          <a:xfrm>
            <a:off x="7177549" y="1236251"/>
            <a:ext cx="1704975" cy="1500289"/>
          </a:xfrm>
          <a:prstGeom prst="wedgeRectCallout">
            <a:avLst>
              <a:gd name="adj1" fmla="val 40156"/>
              <a:gd name="adj2" fmla="val 12784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U.S. Treasury </a:t>
            </a:r>
            <a:r>
              <a:rPr lang="en-US" sz="1400" b="1" dirty="0" smtClean="0">
                <a:solidFill>
                  <a:schemeClr val="bg1"/>
                </a:solidFill>
              </a:rPr>
              <a:t>yields </a:t>
            </a:r>
            <a:r>
              <a:rPr lang="en-US" sz="1400" b="1" dirty="0">
                <a:solidFill>
                  <a:schemeClr val="bg1"/>
                </a:solidFill>
              </a:rPr>
              <a:t>plunged to </a:t>
            </a:r>
            <a:r>
              <a:rPr lang="en-US" sz="1400" b="1" dirty="0" smtClean="0">
                <a:solidFill>
                  <a:schemeClr val="bg1"/>
                </a:solidFill>
              </a:rPr>
              <a:t>historic lows in 2013. Only longer-term yields have rebounded.</a:t>
            </a:r>
            <a:endParaRPr lang="en-US" sz="1400" b="1" dirty="0">
              <a:solidFill>
                <a:schemeClr val="bg1"/>
              </a:solidFill>
            </a:endParaRP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A96446C4-2A73-4543-B6D3-B7D75012C05C}" type="slidenum">
              <a:rPr lang="en-US" smtClean="0"/>
              <a:pPr>
                <a:defRPr/>
              </a:pPr>
              <a:t>195</a:t>
            </a:fld>
            <a:endParaRPr lang="en-US"/>
          </a:p>
        </p:txBody>
      </p:sp>
      <p:sp>
        <p:nvSpPr>
          <p:cNvPr id="14" name="Rectangle 7"/>
          <p:cNvSpPr>
            <a:spLocks noChangeArrowheads="1"/>
          </p:cNvSpPr>
          <p:nvPr/>
        </p:nvSpPr>
        <p:spPr bwMode="grayWhite">
          <a:xfrm>
            <a:off x="8081199" y="3647768"/>
            <a:ext cx="835739" cy="1981200"/>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161196184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16" presetClass="entr" presetSubtype="26"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Effect transition="in" filter="barn(inHorizontal)">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Lst>
  </p:timing>
</p:sld>
</file>

<file path=ppt/slides/slide19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44258"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000" smtClean="0">
                <a:solidFill>
                  <a:schemeClr val="bg1"/>
                </a:solidFill>
              </a:rPr>
              <a:t>Financial Strength &amp; Underwriting</a:t>
            </a:r>
          </a:p>
        </p:txBody>
      </p:sp>
      <p:sp>
        <p:nvSpPr>
          <p:cNvPr id="12493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2493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3791B72-67D7-48CD-9B64-37CEDA70FA63}" type="slidenum">
              <a:rPr lang="en-US" sz="900">
                <a:solidFill>
                  <a:schemeClr val="bg1"/>
                </a:solidFill>
              </a:rPr>
              <a:pPr algn="r" eaLnBrk="0" hangingPunct="0">
                <a:lnSpc>
                  <a:spcPct val="85000"/>
                </a:lnSpc>
                <a:spcBef>
                  <a:spcPct val="20000"/>
                </a:spcBef>
              </a:pPr>
              <a:t>196</a:t>
            </a:fld>
            <a:endParaRPr lang="en-US" sz="900">
              <a:solidFill>
                <a:schemeClr val="bg1"/>
              </a:solidFill>
            </a:endParaRPr>
          </a:p>
        </p:txBody>
      </p:sp>
      <p:pic>
        <p:nvPicPr>
          <p:cNvPr id="12493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44262" name="Rectangle 6"/>
          <p:cNvSpPr>
            <a:spLocks noChangeArrowheads="1"/>
          </p:cNvSpPr>
          <p:nvPr/>
        </p:nvSpPr>
        <p:spPr bwMode="auto">
          <a:xfrm>
            <a:off x="363538" y="4324350"/>
            <a:ext cx="8416925" cy="1671638"/>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800" b="1">
                <a:solidFill>
                  <a:srgbClr val="225A7A"/>
                </a:solidFill>
              </a:rPr>
              <a:t>Cyclical Pattern is P-C Impairment History is Directly Tied to Underwriting, Reserving &amp; Pricing</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4258"/>
                                        </p:tgtEl>
                                        <p:attrNameLst>
                                          <p:attrName>style.visibility</p:attrName>
                                        </p:attrNameLst>
                                      </p:cBhvr>
                                      <p:to>
                                        <p:strVal val="visible"/>
                                      </p:to>
                                    </p:set>
                                    <p:animEffect transition="in" filter="barn(outVertical)">
                                      <p:cBhvr>
                                        <p:cTn id="7" dur="1000"/>
                                        <p:tgtEl>
                                          <p:spTgt spid="214425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4262"/>
                                        </p:tgtEl>
                                        <p:attrNameLst>
                                          <p:attrName>style.visibility</p:attrName>
                                        </p:attrNameLst>
                                      </p:cBhvr>
                                      <p:to>
                                        <p:strVal val="visible"/>
                                      </p:to>
                                    </p:set>
                                    <p:animEffect transition="in" filter="barn(outVertical)">
                                      <p:cBhvr>
                                        <p:cTn id="10" dur="1000"/>
                                        <p:tgtEl>
                                          <p:spTgt spid="2144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4258" grpId="0" animBg="1"/>
      <p:bldP spid="2144262" grpId="0"/>
    </p:bldLst>
  </p:timing>
</p:sld>
</file>

<file path=ppt/slides/slide1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251152" y="90488"/>
            <a:ext cx="7400925" cy="860425"/>
          </a:xfrm>
        </p:spPr>
        <p:txBody>
          <a:bodyPr/>
          <a:lstStyle/>
          <a:p>
            <a:r>
              <a:rPr lang="en-US" dirty="0" smtClean="0"/>
              <a:t>P/C Insurer Impairments, 1969–2012</a:t>
            </a:r>
          </a:p>
        </p:txBody>
      </p:sp>
      <p:graphicFrame>
        <p:nvGraphicFramePr>
          <p:cNvPr id="41986" name="Object 3"/>
          <p:cNvGraphicFramePr>
            <a:graphicFrameLocks noGrp="1"/>
          </p:cNvGraphicFramePr>
          <p:nvPr>
            <p:ph idx="4294967295"/>
          </p:nvPr>
        </p:nvGraphicFramePr>
        <p:xfrm>
          <a:off x="344488" y="1544543"/>
          <a:ext cx="8566150" cy="4087813"/>
        </p:xfrm>
        <a:graphic>
          <a:graphicData uri="http://schemas.openxmlformats.org/presentationml/2006/ole">
            <mc:AlternateContent xmlns:mc="http://schemas.openxmlformats.org/markup-compatibility/2006">
              <mc:Choice xmlns:v="urn:schemas-microsoft-com:vml" Requires="v">
                <p:oleObj spid="_x0000_s3158037" name="Chart" r:id="rId4" imgW="8582143" imgH="4095701" progId="MSGraph.Chart.8">
                  <p:embed followColorScheme="full"/>
                </p:oleObj>
              </mc:Choice>
              <mc:Fallback>
                <p:oleObj name="Chart" r:id="rId4" imgW="8582143" imgH="4095701" progId="MSGraph.Chart.8">
                  <p:embed followColorScheme="full"/>
                  <p:pic>
                    <p:nvPicPr>
                      <p:cNvPr id="0" name=""/>
                      <p:cNvPicPr preferRelativeResize="0">
                        <a:picLocks noChangeArrowheads="1"/>
                      </p:cNvPicPr>
                      <p:nvPr/>
                    </p:nvPicPr>
                    <p:blipFill>
                      <a:blip r:embed="rId5"/>
                      <a:srcRect/>
                      <a:stretch>
                        <a:fillRect/>
                      </a:stretch>
                    </p:blipFill>
                    <p:spPr bwMode="gray">
                      <a:xfrm>
                        <a:off x="344488" y="1544543"/>
                        <a:ext cx="8566150" cy="408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988" name="Rectangle 4"/>
          <p:cNvSpPr>
            <a:spLocks noChangeArrowheads="1"/>
          </p:cNvSpPr>
          <p:nvPr/>
        </p:nvSpPr>
        <p:spPr bwMode="auto">
          <a:xfrm>
            <a:off x="-1" y="6299500"/>
            <a:ext cx="8760543" cy="612475"/>
          </a:xfrm>
          <a:prstGeom prst="rect">
            <a:avLst/>
          </a:prstGeom>
          <a:noFill/>
          <a:ln w="9525">
            <a:noFill/>
            <a:miter lim="800000"/>
            <a:headEnd/>
            <a:tailEnd/>
          </a:ln>
        </p:spPr>
        <p:txBody>
          <a:bodyPr wrap="square"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a:r>
            <a:br>
              <a:rPr lang="en-US" sz="1100" dirty="0">
                <a:solidFill>
                  <a:srgbClr val="000000"/>
                </a:solidFill>
                <a:latin typeface="Arial" charset="0"/>
                <a:cs typeface="Arial" charset="0"/>
              </a:rPr>
            </a:br>
            <a:endParaRPr lang="en-US" sz="11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 A.M. Best Special Report “</a:t>
            </a:r>
            <a:r>
              <a:rPr lang="en-US" sz="1100" dirty="0" smtClean="0">
                <a:solidFill>
                  <a:srgbClr val="000000"/>
                </a:solidFill>
                <a:latin typeface="Arial" charset="0"/>
                <a:cs typeface="Arial" charset="0"/>
              </a:rPr>
              <a:t>1969-2011 </a:t>
            </a:r>
            <a:r>
              <a:rPr lang="en-US" sz="1100" dirty="0">
                <a:solidFill>
                  <a:srgbClr val="000000"/>
                </a:solidFill>
                <a:latin typeface="Arial" charset="0"/>
                <a:cs typeface="Arial" charset="0"/>
              </a:rPr>
              <a:t>Impairment Review,” </a:t>
            </a:r>
            <a:r>
              <a:rPr lang="en-US" sz="1100" dirty="0" smtClean="0">
                <a:solidFill>
                  <a:srgbClr val="000000"/>
                </a:solidFill>
                <a:latin typeface="Arial" charset="0"/>
                <a:cs typeface="Arial" charset="0"/>
              </a:rPr>
              <a:t>June 2012 and March 6, 2013 update; </a:t>
            </a:r>
            <a:r>
              <a:rPr lang="en-US" sz="1100" dirty="0">
                <a:solidFill>
                  <a:srgbClr val="000000"/>
                </a:solidFill>
                <a:latin typeface="Arial" charset="0"/>
                <a:cs typeface="Arial" charset="0"/>
              </a:rPr>
              <a:t>Insurance </a:t>
            </a:r>
            <a:r>
              <a:rPr lang="en-US" sz="1100" dirty="0" smtClean="0">
                <a:solidFill>
                  <a:srgbClr val="000000"/>
                </a:solidFill>
                <a:latin typeface="Arial" charset="0"/>
                <a:cs typeface="Arial" charset="0"/>
              </a:rPr>
              <a:t>Info. </a:t>
            </a:r>
            <a:r>
              <a:rPr lang="en-US" sz="1100" dirty="0">
                <a:solidFill>
                  <a:srgbClr val="000000"/>
                </a:solidFill>
                <a:latin typeface="Arial" charset="0"/>
                <a:cs typeface="Arial" charset="0"/>
              </a:rPr>
              <a:t>Institute.</a:t>
            </a:r>
          </a:p>
        </p:txBody>
      </p:sp>
      <p:sp>
        <p:nvSpPr>
          <p:cNvPr id="321541" name="Rectangle 5"/>
          <p:cNvSpPr>
            <a:spLocks noChangeArrowheads="1"/>
          </p:cNvSpPr>
          <p:nvPr/>
        </p:nvSpPr>
        <p:spPr bwMode="blackWhite">
          <a:xfrm>
            <a:off x="363538" y="5772150"/>
            <a:ext cx="8437562" cy="6096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The Number of Impairments Varies Significantly Over the P/C Insurance Cycle, With Peaks Occurring Well into Hard Markets</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103D1549-189B-430A-BC2E-B6FA9183E25C}" type="slidenum">
              <a:rPr lang="en-US" smtClean="0"/>
              <a:pPr>
                <a:defRPr/>
              </a:pPr>
              <a:t>197</a:t>
            </a:fld>
            <a:endParaRPr lang="en-US"/>
          </a:p>
        </p:txBody>
      </p:sp>
      <p:sp>
        <p:nvSpPr>
          <p:cNvPr id="10" name="AutoShape 8"/>
          <p:cNvSpPr>
            <a:spLocks noChangeArrowheads="1"/>
          </p:cNvSpPr>
          <p:nvPr/>
        </p:nvSpPr>
        <p:spPr bwMode="blackWhite">
          <a:xfrm>
            <a:off x="5530645" y="1254481"/>
            <a:ext cx="3436373" cy="820270"/>
          </a:xfrm>
          <a:prstGeom prst="wedgeRectCallout">
            <a:avLst>
              <a:gd name="adj1" fmla="val 46404"/>
              <a:gd name="adj2" fmla="val 2171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Impairments among P/C insurers remain infrequent</a:t>
            </a:r>
            <a:endParaRPr lang="en-US" b="1" i="1" dirty="0">
              <a:solidFill>
                <a:schemeClr val="bg1"/>
              </a:solidFill>
              <a:cs typeface="+mn-cs"/>
            </a:endParaRPr>
          </a:p>
        </p:txBody>
      </p:sp>
    </p:spTree>
    <p:extLst>
      <p:ext uri="{BB962C8B-B14F-4D97-AF65-F5344CB8AC3E}">
        <p14:creationId xmlns:p14="http://schemas.microsoft.com/office/powerpoint/2010/main" val="37721468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8"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10" grpId="0" animBg="1"/>
    </p:bldLst>
  </p:timing>
</p:sld>
</file>

<file path=ppt/slides/slide1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5" name="Rectangle 105"/>
          <p:cNvSpPr>
            <a:spLocks noGrp="1" noChangeArrowheads="1"/>
          </p:cNvSpPr>
          <p:nvPr>
            <p:ph type="dt" sz="quarter" idx="10"/>
          </p:nvPr>
        </p:nvSpPr>
        <p:spPr/>
        <p:txBody>
          <a:bodyPr/>
          <a:lstStyle/>
          <a:p>
            <a:pPr>
              <a:defRPr/>
            </a:pPr>
            <a:r>
              <a:rPr lang="en-US" smtClean="0"/>
              <a:t>12/01/09 - 9pm</a:t>
            </a:r>
          </a:p>
        </p:txBody>
      </p:sp>
      <p:sp>
        <p:nvSpPr>
          <p:cNvPr id="38917" name="Rectangle 110"/>
          <p:cNvSpPr>
            <a:spLocks noGrp="1" noChangeArrowheads="1"/>
          </p:cNvSpPr>
          <p:nvPr>
            <p:ph type="sldNum" sz="quarter" idx="12"/>
          </p:nvPr>
        </p:nvSpPr>
        <p:spPr/>
        <p:txBody>
          <a:bodyPr/>
          <a:lstStyle/>
          <a:p>
            <a:pPr>
              <a:defRPr/>
            </a:pPr>
            <a:fld id="{34A4E70F-F896-4192-9E64-A60DCD6173D5}" type="slidenum">
              <a:rPr lang="en-US" smtClean="0"/>
              <a:pPr>
                <a:defRPr/>
              </a:pPr>
              <a:t>198</a:t>
            </a:fld>
            <a:endParaRPr lang="en-US" smtClean="0"/>
          </a:p>
        </p:txBody>
      </p:sp>
      <p:sp>
        <p:nvSpPr>
          <p:cNvPr id="43014" name="Rectangle 2"/>
          <p:cNvSpPr>
            <a:spLocks noGrp="1" noChangeArrowheads="1"/>
          </p:cNvSpPr>
          <p:nvPr>
            <p:ph type="title"/>
          </p:nvPr>
        </p:nvSpPr>
        <p:spPr/>
        <p:txBody>
          <a:bodyPr/>
          <a:lstStyle/>
          <a:p>
            <a:r>
              <a:rPr lang="en-US" dirty="0" smtClean="0"/>
              <a:t>P/C Insurer Impairment Frequency vs. Combined Ratio, 1969-2011</a:t>
            </a:r>
          </a:p>
        </p:txBody>
      </p:sp>
      <p:graphicFrame>
        <p:nvGraphicFramePr>
          <p:cNvPr id="1997827" name="Object 2"/>
          <p:cNvGraphicFramePr>
            <a:graphicFrameLocks noGrp="1"/>
          </p:cNvGraphicFramePr>
          <p:nvPr>
            <p:ph idx="4294967295"/>
          </p:nvPr>
        </p:nvGraphicFramePr>
        <p:xfrm>
          <a:off x="190500" y="1162050"/>
          <a:ext cx="8826500" cy="4341813"/>
        </p:xfrm>
        <a:graphic>
          <a:graphicData uri="http://schemas.openxmlformats.org/presentationml/2006/ole">
            <mc:AlternateContent xmlns:mc="http://schemas.openxmlformats.org/markup-compatibility/2006">
              <mc:Choice xmlns:v="urn:schemas-microsoft-com:vml" Requires="v">
                <p:oleObj spid="_x0000_s3159061" name="Chart" r:id="rId4" imgW="8829759" imgH="4343459" progId="MSGraph.Chart.8">
                  <p:embed followColorScheme="full"/>
                </p:oleObj>
              </mc:Choice>
              <mc:Fallback>
                <p:oleObj name="Chart" r:id="rId4" imgW="8829759" imgH="4343459" progId="MSGraph.Chart.8">
                  <p:embed followColorScheme="full"/>
                  <p:pic>
                    <p:nvPicPr>
                      <p:cNvPr id="0" name=""/>
                      <p:cNvPicPr preferRelativeResize="0">
                        <a:picLocks noChangeArrowheads="1"/>
                      </p:cNvPicPr>
                      <p:nvPr/>
                    </p:nvPicPr>
                    <p:blipFill>
                      <a:blip r:embed="rId5"/>
                      <a:srcRect/>
                      <a:stretch>
                        <a:fillRect/>
                      </a:stretch>
                    </p:blipFill>
                    <p:spPr bwMode="gray">
                      <a:xfrm>
                        <a:off x="190500" y="1162050"/>
                        <a:ext cx="8826500" cy="4341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793222" name="Line 6"/>
          <p:cNvSpPr>
            <a:spLocks noChangeShapeType="1"/>
          </p:cNvSpPr>
          <p:nvPr/>
        </p:nvSpPr>
        <p:spPr bwMode="ltGray">
          <a:xfrm flipH="1">
            <a:off x="1103313" y="3513978"/>
            <a:ext cx="6989762" cy="0"/>
          </a:xfrm>
          <a:prstGeom prst="line">
            <a:avLst/>
          </a:prstGeom>
          <a:noFill/>
          <a:ln w="38100">
            <a:solidFill>
              <a:schemeClr val="hlink"/>
            </a:solidFill>
            <a:round/>
            <a:headEnd type="none" w="sm" len="sm"/>
            <a:tailEnd type="none" w="sm" len="sm"/>
          </a:ln>
        </p:spPr>
        <p:txBody>
          <a:bodyPr lIns="92075" tIns="46038" rIns="92075" bIns="46038">
            <a:spAutoFit/>
          </a:bodyPr>
          <a:lstStyle/>
          <a:p>
            <a:endParaRPr lang="en-US"/>
          </a:p>
        </p:txBody>
      </p:sp>
      <p:sp>
        <p:nvSpPr>
          <p:cNvPr id="43016" name="Rectangle 6"/>
          <p:cNvSpPr>
            <a:spLocks noChangeArrowheads="1"/>
          </p:cNvSpPr>
          <p:nvPr/>
        </p:nvSpPr>
        <p:spPr bwMode="auto">
          <a:xfrm>
            <a:off x="-161925" y="6632575"/>
            <a:ext cx="824865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A.M. Best; Insurance Information Institute</a:t>
            </a:r>
          </a:p>
        </p:txBody>
      </p:sp>
      <p:sp>
        <p:nvSpPr>
          <p:cNvPr id="1997832" name="AutoShape 8"/>
          <p:cNvSpPr>
            <a:spLocks noChangeArrowheads="1"/>
          </p:cNvSpPr>
          <p:nvPr/>
        </p:nvSpPr>
        <p:spPr bwMode="blackWhite">
          <a:xfrm>
            <a:off x="2670175" y="4389438"/>
            <a:ext cx="4727575" cy="563562"/>
          </a:xfrm>
          <a:prstGeom prst="wedgeRectCallout">
            <a:avLst>
              <a:gd name="adj1" fmla="val 59518"/>
              <a:gd name="adj2" fmla="val -5112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2011 </a:t>
            </a:r>
            <a:r>
              <a:rPr lang="en-US" sz="1200" b="1" dirty="0">
                <a:solidFill>
                  <a:schemeClr val="bg1"/>
                </a:solidFill>
                <a:cs typeface="+mn-cs"/>
              </a:rPr>
              <a:t>impairment rate was </a:t>
            </a:r>
            <a:r>
              <a:rPr lang="en-US" sz="1200" b="1" dirty="0" smtClean="0">
                <a:solidFill>
                  <a:schemeClr val="bg1"/>
                </a:solidFill>
                <a:cs typeface="+mn-cs"/>
              </a:rPr>
              <a:t>0.91%, up </a:t>
            </a:r>
            <a:r>
              <a:rPr lang="en-US" sz="1200" b="1" dirty="0">
                <a:solidFill>
                  <a:schemeClr val="bg1"/>
                </a:solidFill>
                <a:cs typeface="+mn-cs"/>
              </a:rPr>
              <a:t>from </a:t>
            </a:r>
            <a:r>
              <a:rPr lang="en-US" sz="1200" b="1" dirty="0" smtClean="0">
                <a:solidFill>
                  <a:schemeClr val="bg1"/>
                </a:solidFill>
                <a:cs typeface="+mn-cs"/>
              </a:rPr>
              <a:t>0.67% </a:t>
            </a:r>
            <a:r>
              <a:rPr lang="en-US" sz="1200" b="1" dirty="0">
                <a:solidFill>
                  <a:schemeClr val="bg1"/>
                </a:solidFill>
                <a:cs typeface="+mn-cs"/>
              </a:rPr>
              <a:t>in </a:t>
            </a:r>
            <a:r>
              <a:rPr lang="en-US" sz="1200" b="1" dirty="0" smtClean="0">
                <a:solidFill>
                  <a:schemeClr val="bg1"/>
                </a:solidFill>
                <a:cs typeface="+mn-cs"/>
              </a:rPr>
              <a:t>2010; the rate </a:t>
            </a:r>
            <a:r>
              <a:rPr lang="en-US" sz="1200" b="1" dirty="0">
                <a:solidFill>
                  <a:schemeClr val="bg1"/>
                </a:solidFill>
                <a:cs typeface="+mn-cs"/>
              </a:rPr>
              <a:t>is </a:t>
            </a:r>
            <a:r>
              <a:rPr lang="en-US" sz="1200" b="1" dirty="0" smtClean="0">
                <a:solidFill>
                  <a:schemeClr val="bg1"/>
                </a:solidFill>
                <a:cs typeface="+mn-cs"/>
              </a:rPr>
              <a:t>slightly higher than the 0.82% </a:t>
            </a:r>
            <a:r>
              <a:rPr lang="en-US" sz="1200" b="1" dirty="0">
                <a:solidFill>
                  <a:schemeClr val="bg1"/>
                </a:solidFill>
                <a:cs typeface="+mn-cs"/>
              </a:rPr>
              <a:t>average since 1969</a:t>
            </a:r>
          </a:p>
        </p:txBody>
      </p:sp>
      <p:sp>
        <p:nvSpPr>
          <p:cNvPr id="1997833" name="Rectangle 9"/>
          <p:cNvSpPr>
            <a:spLocks noChangeArrowheads="1"/>
          </p:cNvSpPr>
          <p:nvPr/>
        </p:nvSpPr>
        <p:spPr bwMode="blackWhite">
          <a:xfrm>
            <a:off x="354013" y="5405718"/>
            <a:ext cx="8437562" cy="11430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Impairment Rates Are Highly Correlated With Underwriting Performance and Reached Record Lows in </a:t>
            </a:r>
            <a:r>
              <a:rPr lang="en-US" b="1" dirty="0" smtClean="0">
                <a:solidFill>
                  <a:srgbClr val="FFFFFF"/>
                </a:solidFill>
              </a:rPr>
              <a:t>2007; Recent Increase Was Associated Primarily With Mortgage and Financial Guaranty Insurers and Not Representative of the Industry Overall</a:t>
            </a:r>
            <a:endParaRPr lang="en-US" b="1" dirty="0">
              <a:solidFill>
                <a:srgbClr val="FFFFFF"/>
              </a:solidFill>
            </a:endParaRPr>
          </a:p>
        </p:txBody>
      </p:sp>
    </p:spTree>
    <p:extLst>
      <p:ext uri="{BB962C8B-B14F-4D97-AF65-F5344CB8AC3E}">
        <p14:creationId xmlns:p14="http://schemas.microsoft.com/office/powerpoint/2010/main" val="407254359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500"/>
                                  </p:stCondLst>
                                  <p:childTnLst>
                                    <p:set>
                                      <p:cBhvr>
                                        <p:cTn id="6" dur="1" fill="hold">
                                          <p:stCondLst>
                                            <p:cond delay="0"/>
                                          </p:stCondLst>
                                        </p:cTn>
                                        <p:tgtEl>
                                          <p:spTgt spid="1997827"/>
                                        </p:tgtEl>
                                        <p:attrNameLst>
                                          <p:attrName>style.visibility</p:attrName>
                                        </p:attrNameLst>
                                      </p:cBhvr>
                                      <p:to>
                                        <p:strVal val="visible"/>
                                      </p:to>
                                    </p:set>
                                    <p:animEffect transition="in" filter="wipe(left)">
                                      <p:cBhvr>
                                        <p:cTn id="7" dur="1000"/>
                                        <p:tgtEl>
                                          <p:spTgt spid="1997827"/>
                                        </p:tgtEl>
                                      </p:cBhvr>
                                    </p:animEffect>
                                  </p:childTnLst>
                                </p:cTn>
                              </p:par>
                            </p:childTnLst>
                          </p:cTn>
                        </p:par>
                        <p:par>
                          <p:cTn id="8" fill="hold">
                            <p:stCondLst>
                              <p:cond delay="1500"/>
                            </p:stCondLst>
                            <p:childTnLst>
                              <p:par>
                                <p:cTn id="9" presetID="22" presetClass="entr" presetSubtype="8" fill="hold" grpId="0" nodeType="afterEffect">
                                  <p:stCondLst>
                                    <p:cond delay="500"/>
                                  </p:stCondLst>
                                  <p:childTnLst>
                                    <p:set>
                                      <p:cBhvr>
                                        <p:cTn id="10" dur="1" fill="hold">
                                          <p:stCondLst>
                                            <p:cond delay="0"/>
                                          </p:stCondLst>
                                        </p:cTn>
                                        <p:tgtEl>
                                          <p:spTgt spid="1997827"/>
                                        </p:tgtEl>
                                        <p:attrNameLst>
                                          <p:attrName>style.visibility</p:attrName>
                                        </p:attrNameLst>
                                      </p:cBhvr>
                                      <p:to>
                                        <p:strVal val="visible"/>
                                      </p:to>
                                    </p:set>
                                    <p:animEffect transition="in" filter="wipe(left)">
                                      <p:cBhvr>
                                        <p:cTn id="11" dur="1000"/>
                                        <p:tgtEl>
                                          <p:spTgt spid="1997827"/>
                                        </p:tgtEl>
                                      </p:cBhvr>
                                    </p:animEffect>
                                  </p:childTnLst>
                                </p:cTn>
                              </p:par>
                            </p:childTnLst>
                          </p:cTn>
                        </p:par>
                        <p:par>
                          <p:cTn id="12" fill="hold">
                            <p:stCondLst>
                              <p:cond delay="3000"/>
                            </p:stCondLst>
                            <p:childTnLst>
                              <p:par>
                                <p:cTn id="13" presetID="10" presetClass="entr" presetSubtype="0" fill="hold" grpId="0" nodeType="afterEffect">
                                  <p:stCondLst>
                                    <p:cond delay="500"/>
                                  </p:stCondLst>
                                  <p:childTnLst>
                                    <p:set>
                                      <p:cBhvr>
                                        <p:cTn id="14" dur="1" fill="hold">
                                          <p:stCondLst>
                                            <p:cond delay="0"/>
                                          </p:stCondLst>
                                        </p:cTn>
                                        <p:tgtEl>
                                          <p:spTgt spid="6793222"/>
                                        </p:tgtEl>
                                        <p:attrNameLst>
                                          <p:attrName>style.visibility</p:attrName>
                                        </p:attrNameLst>
                                      </p:cBhvr>
                                      <p:to>
                                        <p:strVal val="visible"/>
                                      </p:to>
                                    </p:set>
                                    <p:animEffect transition="in" filter="fade">
                                      <p:cBhvr>
                                        <p:cTn id="15" dur="1000"/>
                                        <p:tgtEl>
                                          <p:spTgt spid="6793222"/>
                                        </p:tgtEl>
                                      </p:cBhvr>
                                    </p:animEffect>
                                  </p:childTnLst>
                                </p:cTn>
                              </p:par>
                            </p:childTnLst>
                          </p:cTn>
                        </p:par>
                        <p:par>
                          <p:cTn id="16" fill="hold">
                            <p:stCondLst>
                              <p:cond delay="4500"/>
                            </p:stCondLst>
                            <p:childTnLst>
                              <p:par>
                                <p:cTn id="17" presetID="22" presetClass="entr" presetSubtype="2" fill="hold" grpId="0" nodeType="afterEffect">
                                  <p:stCondLst>
                                    <p:cond delay="700"/>
                                  </p:stCondLst>
                                  <p:childTnLst>
                                    <p:set>
                                      <p:cBhvr>
                                        <p:cTn id="18" dur="1" fill="hold">
                                          <p:stCondLst>
                                            <p:cond delay="0"/>
                                          </p:stCondLst>
                                        </p:cTn>
                                        <p:tgtEl>
                                          <p:spTgt spid="1997832"/>
                                        </p:tgtEl>
                                        <p:attrNameLst>
                                          <p:attrName>style.visibility</p:attrName>
                                        </p:attrNameLst>
                                      </p:cBhvr>
                                      <p:to>
                                        <p:strVal val="visible"/>
                                      </p:to>
                                    </p:set>
                                    <p:animEffect transition="in" filter="wipe(right)">
                                      <p:cBhvr>
                                        <p:cTn id="19" dur="500"/>
                                        <p:tgtEl>
                                          <p:spTgt spid="1997832"/>
                                        </p:tgtEl>
                                      </p:cBhvr>
                                    </p:animEffect>
                                  </p:childTnLst>
                                </p:cTn>
                              </p:par>
                            </p:childTnLst>
                          </p:cTn>
                        </p:par>
                        <p:par>
                          <p:cTn id="20" fill="hold">
                            <p:stCondLst>
                              <p:cond delay="5700"/>
                            </p:stCondLst>
                            <p:childTnLst>
                              <p:par>
                                <p:cTn id="21" presetID="23" presetClass="entr" presetSubtype="16" fill="hold" grpId="0" nodeType="afterEffect">
                                  <p:stCondLst>
                                    <p:cond delay="700"/>
                                  </p:stCondLst>
                                  <p:childTnLst>
                                    <p:set>
                                      <p:cBhvr>
                                        <p:cTn id="22" dur="1" fill="hold">
                                          <p:stCondLst>
                                            <p:cond delay="0"/>
                                          </p:stCondLst>
                                        </p:cTn>
                                        <p:tgtEl>
                                          <p:spTgt spid="1997833"/>
                                        </p:tgtEl>
                                        <p:attrNameLst>
                                          <p:attrName>style.visibility</p:attrName>
                                        </p:attrNameLst>
                                      </p:cBhvr>
                                      <p:to>
                                        <p:strVal val="visible"/>
                                      </p:to>
                                    </p:set>
                                    <p:anim calcmode="lin" valueType="num">
                                      <p:cBhvr>
                                        <p:cTn id="23" dur="500" fill="hold"/>
                                        <p:tgtEl>
                                          <p:spTgt spid="1997833"/>
                                        </p:tgtEl>
                                        <p:attrNameLst>
                                          <p:attrName>ppt_w</p:attrName>
                                        </p:attrNameLst>
                                      </p:cBhvr>
                                      <p:tavLst>
                                        <p:tav tm="0">
                                          <p:val>
                                            <p:fltVal val="0"/>
                                          </p:val>
                                        </p:tav>
                                        <p:tav tm="100000">
                                          <p:val>
                                            <p:strVal val="#ppt_w"/>
                                          </p:val>
                                        </p:tav>
                                      </p:tavLst>
                                    </p:anim>
                                    <p:anim calcmode="lin" valueType="num">
                                      <p:cBhvr>
                                        <p:cTn id="24" dur="500" fill="hold"/>
                                        <p:tgtEl>
                                          <p:spTgt spid="199783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97827" grpId="0" bld="series"/>
      <p:bldP spid="6793222" grpId="0" animBg="1"/>
      <p:bldP spid="1997832" grpId="0" animBg="1"/>
      <p:bldP spid="1997833" grpId="0" animBg="1"/>
    </p:bldLst>
  </p:timing>
</p:sld>
</file>

<file path=ppt/slides/slide1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95CD1B67-4464-4390-A588-0882E88C4C86}" type="slidenum">
              <a:rPr lang="en-US" smtClean="0"/>
              <a:pPr>
                <a:defRPr/>
              </a:pPr>
              <a:t>199</a:t>
            </a:fld>
            <a:endParaRPr lang="en-US" smtClean="0"/>
          </a:p>
        </p:txBody>
      </p:sp>
      <p:sp>
        <p:nvSpPr>
          <p:cNvPr id="44038" name="Freeform 2"/>
          <p:cNvSpPr>
            <a:spLocks/>
          </p:cNvSpPr>
          <p:nvPr/>
        </p:nvSpPr>
        <p:spPr bwMode="gray">
          <a:xfrm>
            <a:off x="4343400" y="23431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44039" name="Rectangle 3"/>
          <p:cNvSpPr>
            <a:spLocks noGrp="1" noChangeArrowheads="1"/>
          </p:cNvSpPr>
          <p:nvPr>
            <p:ph type="title"/>
          </p:nvPr>
        </p:nvSpPr>
        <p:spPr/>
        <p:txBody>
          <a:bodyPr/>
          <a:lstStyle/>
          <a:p>
            <a:r>
              <a:rPr lang="en-US" smtClean="0"/>
              <a:t>Reasons for US P/C Insurer Impairments, 1969–2010</a:t>
            </a:r>
          </a:p>
        </p:txBody>
      </p:sp>
      <p:graphicFrame>
        <p:nvGraphicFramePr>
          <p:cNvPr id="6151176" name="Object 8"/>
          <p:cNvGraphicFramePr>
            <a:graphicFrameLocks noGrp="1"/>
          </p:cNvGraphicFramePr>
          <p:nvPr>
            <p:ph idx="4294967295"/>
          </p:nvPr>
        </p:nvGraphicFramePr>
        <p:xfrm>
          <a:off x="2171700" y="2486025"/>
          <a:ext cx="4486275" cy="3695700"/>
        </p:xfrm>
        <a:graphic>
          <a:graphicData uri="http://schemas.openxmlformats.org/presentationml/2006/ole">
            <mc:AlternateContent xmlns:mc="http://schemas.openxmlformats.org/markup-compatibility/2006">
              <mc:Choice xmlns:v="urn:schemas-microsoft-com:vml" Requires="v">
                <p:oleObj spid="_x0000_s3160085" name="Chart" r:id="rId4" imgW="4486224" imgH="3695831" progId="MSGraph.Chart.8">
                  <p:embed followColorScheme="full"/>
                </p:oleObj>
              </mc:Choice>
              <mc:Fallback>
                <p:oleObj name="Chart" r:id="rId4" imgW="4486224" imgH="3695831" progId="MSGraph.Chart.8">
                  <p:embed followColorScheme="full"/>
                  <p:pic>
                    <p:nvPicPr>
                      <p:cNvPr id="0" name=""/>
                      <p:cNvPicPr preferRelativeResize="0">
                        <a:picLocks noGrp="1" noChangeArrowheads="1"/>
                      </p:cNvPicPr>
                      <p:nvPr/>
                    </p:nvPicPr>
                    <p:blipFill>
                      <a:blip r:embed="rId5"/>
                      <a:srcRect/>
                      <a:stretch>
                        <a:fillRect/>
                      </a:stretch>
                    </p:blipFill>
                    <p:spPr bwMode="gray">
                      <a:xfrm>
                        <a:off x="2171700" y="2486025"/>
                        <a:ext cx="4486275"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40" name="Rectangle 5"/>
          <p:cNvSpPr>
            <a:spLocks noChangeArrowheads="1"/>
          </p:cNvSpPr>
          <p:nvPr/>
        </p:nvSpPr>
        <p:spPr bwMode="auto">
          <a:xfrm>
            <a:off x="0" y="6392863"/>
            <a:ext cx="8107363"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A.M. Best: </a:t>
            </a:r>
            <a:r>
              <a:rPr lang="en-US" sz="1100" i="1"/>
              <a:t>1969-2010 Impairment Review</a:t>
            </a:r>
            <a:r>
              <a:rPr lang="en-US" sz="1100"/>
              <a:t>, Special Report, April 2011.  </a:t>
            </a:r>
          </a:p>
        </p:txBody>
      </p:sp>
      <p:sp>
        <p:nvSpPr>
          <p:cNvPr id="2006022" name="Rectangle 6"/>
          <p:cNvSpPr>
            <a:spLocks noChangeArrowheads="1"/>
          </p:cNvSpPr>
          <p:nvPr/>
        </p:nvSpPr>
        <p:spPr bwMode="blackWhite">
          <a:xfrm>
            <a:off x="354013" y="1206500"/>
            <a:ext cx="8437562"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Historically, Deficient Loss Reserves and Inadequate Pricing Are</a:t>
            </a:r>
            <a:br>
              <a:rPr lang="en-US" b="1">
                <a:solidFill>
                  <a:srgbClr val="FFFFFF"/>
                </a:solidFill>
              </a:rPr>
            </a:br>
            <a:r>
              <a:rPr lang="en-US" b="1">
                <a:solidFill>
                  <a:srgbClr val="FFFFFF"/>
                </a:solidFill>
              </a:rPr>
              <a:t>By Far the Leading Cause of P-C Insurer Impairments. </a:t>
            </a:r>
            <a:br>
              <a:rPr lang="en-US" b="1">
                <a:solidFill>
                  <a:srgbClr val="FFFFFF"/>
                </a:solidFill>
              </a:rPr>
            </a:br>
            <a:r>
              <a:rPr lang="en-US" b="1">
                <a:solidFill>
                  <a:srgbClr val="FFFFFF"/>
                </a:solidFill>
              </a:rPr>
              <a:t>Investment and Catastrophe Losses Play a Much Smaller Role</a:t>
            </a:r>
          </a:p>
        </p:txBody>
      </p:sp>
      <p:sp>
        <p:nvSpPr>
          <p:cNvPr id="44042" name="Rectangle 7"/>
          <p:cNvSpPr>
            <a:spLocks noChangeArrowheads="1"/>
          </p:cNvSpPr>
          <p:nvPr/>
        </p:nvSpPr>
        <p:spPr bwMode="gray">
          <a:xfrm>
            <a:off x="6543675" y="3678238"/>
            <a:ext cx="1984375" cy="365125"/>
          </a:xfrm>
          <a:prstGeom prst="rect">
            <a:avLst/>
          </a:prstGeom>
          <a:noFill/>
          <a:ln w="9525">
            <a:noFill/>
            <a:miter lim="800000"/>
            <a:headEnd/>
            <a:tailEnd/>
          </a:ln>
        </p:spPr>
        <p:txBody>
          <a:bodyPr lIns="0" tIns="0" rIns="0" bIns="0" anchor="ctr">
            <a:spAutoFit/>
          </a:bodyPr>
          <a:lstStyle/>
          <a:p>
            <a:pPr>
              <a:lnSpc>
                <a:spcPct val="85000"/>
              </a:lnSpc>
            </a:pPr>
            <a:r>
              <a:rPr lang="en-US" sz="1400"/>
              <a:t>Deficient Loss Reserves/</a:t>
            </a:r>
            <a:br>
              <a:rPr lang="en-US" sz="1400"/>
            </a:br>
            <a:r>
              <a:rPr lang="en-US" sz="1400"/>
              <a:t>Inadequate Pricing</a:t>
            </a:r>
          </a:p>
        </p:txBody>
      </p:sp>
      <p:sp>
        <p:nvSpPr>
          <p:cNvPr id="44043" name="Rectangle 8"/>
          <p:cNvSpPr>
            <a:spLocks noChangeArrowheads="1"/>
          </p:cNvSpPr>
          <p:nvPr/>
        </p:nvSpPr>
        <p:spPr bwMode="gray">
          <a:xfrm>
            <a:off x="4581525" y="2265363"/>
            <a:ext cx="1593850" cy="180975"/>
          </a:xfrm>
          <a:prstGeom prst="rect">
            <a:avLst/>
          </a:prstGeom>
          <a:noFill/>
          <a:ln w="9525">
            <a:noFill/>
            <a:miter lim="800000"/>
            <a:headEnd/>
            <a:tailEnd/>
          </a:ln>
        </p:spPr>
        <p:txBody>
          <a:bodyPr lIns="0" tIns="0" rIns="0" bIns="0" anchor="ctr">
            <a:spAutoFit/>
          </a:bodyPr>
          <a:lstStyle/>
          <a:p>
            <a:pPr>
              <a:lnSpc>
                <a:spcPct val="85000"/>
              </a:lnSpc>
            </a:pPr>
            <a:r>
              <a:rPr lang="en-US" sz="1400"/>
              <a:t>Reinsurance Failure</a:t>
            </a:r>
          </a:p>
        </p:txBody>
      </p:sp>
      <p:sp>
        <p:nvSpPr>
          <p:cNvPr id="44044" name="Rectangle 9"/>
          <p:cNvSpPr>
            <a:spLocks noChangeArrowheads="1"/>
          </p:cNvSpPr>
          <p:nvPr/>
        </p:nvSpPr>
        <p:spPr bwMode="gray">
          <a:xfrm>
            <a:off x="5172075" y="6084888"/>
            <a:ext cx="1593850" cy="180975"/>
          </a:xfrm>
          <a:prstGeom prst="rect">
            <a:avLst/>
          </a:prstGeom>
          <a:noFill/>
          <a:ln w="9525">
            <a:noFill/>
            <a:miter lim="800000"/>
            <a:headEnd/>
            <a:tailEnd/>
          </a:ln>
        </p:spPr>
        <p:txBody>
          <a:bodyPr lIns="0" tIns="0" rIns="0" bIns="0" anchor="ctr">
            <a:spAutoFit/>
          </a:bodyPr>
          <a:lstStyle/>
          <a:p>
            <a:pPr>
              <a:lnSpc>
                <a:spcPct val="85000"/>
              </a:lnSpc>
            </a:pPr>
            <a:r>
              <a:rPr lang="en-US" sz="1400"/>
              <a:t>Rapid Growth</a:t>
            </a:r>
          </a:p>
        </p:txBody>
      </p:sp>
      <p:sp>
        <p:nvSpPr>
          <p:cNvPr id="44045" name="Rectangle 10"/>
          <p:cNvSpPr>
            <a:spLocks noChangeArrowheads="1"/>
          </p:cNvSpPr>
          <p:nvPr/>
        </p:nvSpPr>
        <p:spPr bwMode="gray">
          <a:xfrm>
            <a:off x="2238375" y="5980113"/>
            <a:ext cx="1593850" cy="180975"/>
          </a:xfrm>
          <a:prstGeom prst="rect">
            <a:avLst/>
          </a:prstGeom>
          <a:noFill/>
          <a:ln w="9525">
            <a:noFill/>
            <a:miter lim="800000"/>
            <a:headEnd/>
            <a:tailEnd/>
          </a:ln>
        </p:spPr>
        <p:txBody>
          <a:bodyPr lIns="0" tIns="0" rIns="0" bIns="0" anchor="ctr">
            <a:spAutoFit/>
          </a:bodyPr>
          <a:lstStyle/>
          <a:p>
            <a:pPr algn="r">
              <a:lnSpc>
                <a:spcPct val="85000"/>
              </a:lnSpc>
            </a:pPr>
            <a:r>
              <a:rPr lang="en-US" sz="1400"/>
              <a:t>Alleged Fraud</a:t>
            </a:r>
          </a:p>
        </p:txBody>
      </p:sp>
      <p:sp>
        <p:nvSpPr>
          <p:cNvPr id="44046" name="Rectangle 11"/>
          <p:cNvSpPr>
            <a:spLocks noChangeArrowheads="1"/>
          </p:cNvSpPr>
          <p:nvPr/>
        </p:nvSpPr>
        <p:spPr bwMode="gray">
          <a:xfrm>
            <a:off x="1238250" y="5418138"/>
            <a:ext cx="1831975" cy="180975"/>
          </a:xfrm>
          <a:prstGeom prst="rect">
            <a:avLst/>
          </a:prstGeom>
          <a:noFill/>
          <a:ln w="9525">
            <a:noFill/>
            <a:miter lim="800000"/>
            <a:headEnd/>
            <a:tailEnd/>
          </a:ln>
        </p:spPr>
        <p:txBody>
          <a:bodyPr lIns="0" tIns="0" rIns="0" bIns="0" anchor="ctr">
            <a:spAutoFit/>
          </a:bodyPr>
          <a:lstStyle/>
          <a:p>
            <a:pPr algn="r">
              <a:lnSpc>
                <a:spcPct val="85000"/>
              </a:lnSpc>
            </a:pPr>
            <a:r>
              <a:rPr lang="en-US" sz="1400"/>
              <a:t>Catastrophe Losses</a:t>
            </a:r>
          </a:p>
        </p:txBody>
      </p:sp>
      <p:sp>
        <p:nvSpPr>
          <p:cNvPr id="44047" name="Rectangle 12"/>
          <p:cNvSpPr>
            <a:spLocks noChangeArrowheads="1"/>
          </p:cNvSpPr>
          <p:nvPr/>
        </p:nvSpPr>
        <p:spPr bwMode="gray">
          <a:xfrm>
            <a:off x="1123950" y="4598988"/>
            <a:ext cx="1593850" cy="180975"/>
          </a:xfrm>
          <a:prstGeom prst="rect">
            <a:avLst/>
          </a:prstGeom>
          <a:noFill/>
          <a:ln w="9525">
            <a:noFill/>
            <a:miter lim="800000"/>
            <a:headEnd/>
            <a:tailEnd/>
          </a:ln>
        </p:spPr>
        <p:txBody>
          <a:bodyPr lIns="0" tIns="0" rIns="0" bIns="0" anchor="ctr">
            <a:spAutoFit/>
          </a:bodyPr>
          <a:lstStyle/>
          <a:p>
            <a:pPr algn="r">
              <a:lnSpc>
                <a:spcPct val="85000"/>
              </a:lnSpc>
            </a:pPr>
            <a:r>
              <a:rPr lang="en-US" sz="1400"/>
              <a:t>Affiliate Impairment</a:t>
            </a:r>
          </a:p>
        </p:txBody>
      </p:sp>
      <p:sp>
        <p:nvSpPr>
          <p:cNvPr id="44048" name="Rectangle 13"/>
          <p:cNvSpPr>
            <a:spLocks noChangeArrowheads="1"/>
          </p:cNvSpPr>
          <p:nvPr/>
        </p:nvSpPr>
        <p:spPr bwMode="gray">
          <a:xfrm>
            <a:off x="390525" y="3524250"/>
            <a:ext cx="2095500" cy="341313"/>
          </a:xfrm>
          <a:prstGeom prst="rect">
            <a:avLst/>
          </a:prstGeom>
          <a:noFill/>
          <a:ln w="9525">
            <a:noFill/>
            <a:miter lim="800000"/>
            <a:headEnd/>
            <a:tailEnd/>
          </a:ln>
        </p:spPr>
        <p:txBody>
          <a:bodyPr lIns="0" tIns="0" rIns="0" bIns="0" anchor="ctr">
            <a:spAutoFit/>
          </a:bodyPr>
          <a:lstStyle/>
          <a:p>
            <a:pPr algn="ctr">
              <a:lnSpc>
                <a:spcPct val="85000"/>
              </a:lnSpc>
            </a:pPr>
            <a:r>
              <a:rPr lang="en-US" sz="1400"/>
              <a:t>Investment Problems </a:t>
            </a:r>
            <a:r>
              <a:rPr lang="en-US" sz="1200" i="1"/>
              <a:t>(Overstatement of Assets)</a:t>
            </a:r>
            <a:endParaRPr lang="en-US" sz="1400" i="1"/>
          </a:p>
        </p:txBody>
      </p:sp>
      <p:sp>
        <p:nvSpPr>
          <p:cNvPr id="44049" name="Rectangle 14"/>
          <p:cNvSpPr>
            <a:spLocks noChangeArrowheads="1"/>
          </p:cNvSpPr>
          <p:nvPr/>
        </p:nvSpPr>
        <p:spPr bwMode="gray">
          <a:xfrm>
            <a:off x="2428875" y="2908300"/>
            <a:ext cx="784225" cy="180975"/>
          </a:xfrm>
          <a:prstGeom prst="rect">
            <a:avLst/>
          </a:prstGeom>
          <a:noFill/>
          <a:ln w="9525">
            <a:noFill/>
            <a:miter lim="800000"/>
            <a:headEnd/>
            <a:tailEnd/>
          </a:ln>
        </p:spPr>
        <p:txBody>
          <a:bodyPr lIns="0" tIns="0" rIns="0" bIns="0" anchor="ctr">
            <a:spAutoFit/>
          </a:bodyPr>
          <a:lstStyle/>
          <a:p>
            <a:pPr algn="r">
              <a:lnSpc>
                <a:spcPct val="85000"/>
              </a:lnSpc>
            </a:pPr>
            <a:r>
              <a:rPr lang="en-US" sz="1400"/>
              <a:t>Misc.</a:t>
            </a:r>
          </a:p>
        </p:txBody>
      </p:sp>
      <p:sp>
        <p:nvSpPr>
          <p:cNvPr id="44050" name="Rectangle 15"/>
          <p:cNvSpPr>
            <a:spLocks noChangeArrowheads="1"/>
          </p:cNvSpPr>
          <p:nvPr/>
        </p:nvSpPr>
        <p:spPr bwMode="gray">
          <a:xfrm>
            <a:off x="1685925" y="2465388"/>
            <a:ext cx="2098675" cy="180975"/>
          </a:xfrm>
          <a:prstGeom prst="rect">
            <a:avLst/>
          </a:prstGeom>
          <a:noFill/>
          <a:ln w="9525">
            <a:noFill/>
            <a:miter lim="800000"/>
            <a:headEnd/>
            <a:tailEnd/>
          </a:ln>
        </p:spPr>
        <p:txBody>
          <a:bodyPr lIns="0" tIns="0" rIns="0" bIns="0" anchor="ctr">
            <a:spAutoFit/>
          </a:bodyPr>
          <a:lstStyle/>
          <a:p>
            <a:pPr algn="r">
              <a:lnSpc>
                <a:spcPct val="85000"/>
              </a:lnSpc>
            </a:pPr>
            <a:r>
              <a:rPr lang="en-US" sz="1400"/>
              <a:t>Sig. Change in Business</a:t>
            </a:r>
          </a:p>
        </p:txBody>
      </p:sp>
    </p:spTree>
    <p:extLst>
      <p:ext uri="{BB962C8B-B14F-4D97-AF65-F5344CB8AC3E}">
        <p14:creationId xmlns:p14="http://schemas.microsoft.com/office/powerpoint/2010/main" val="394508185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07522" name="Rectangle 105"/>
          <p:cNvSpPr>
            <a:spLocks noGrp="1" noChangeArrowheads="1"/>
          </p:cNvSpPr>
          <p:nvPr>
            <p:ph type="dt" sz="quarter" idx="10"/>
          </p:nvPr>
        </p:nvSpPr>
        <p:spPr>
          <a:noFill/>
        </p:spPr>
        <p:txBody>
          <a:bodyPr/>
          <a:lstStyle/>
          <a:p>
            <a:r>
              <a:rPr lang="en-US" smtClean="0"/>
              <a:t>12/01/09 - 9pm</a:t>
            </a:r>
          </a:p>
        </p:txBody>
      </p:sp>
      <p:sp>
        <p:nvSpPr>
          <p:cNvPr id="107523"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7524" name="Rectangle 110"/>
          <p:cNvSpPr>
            <a:spLocks noGrp="1" noChangeArrowheads="1"/>
          </p:cNvSpPr>
          <p:nvPr>
            <p:ph type="sldNum" sz="quarter" idx="12"/>
          </p:nvPr>
        </p:nvSpPr>
        <p:spPr>
          <a:noFill/>
        </p:spPr>
        <p:txBody>
          <a:bodyPr/>
          <a:lstStyle/>
          <a:p>
            <a:fld id="{A4C7BCE1-8634-4D87-B8C2-16540BBDFA5A}" type="slidenum">
              <a:rPr lang="en-US" smtClean="0"/>
              <a:pPr/>
              <a:t>2</a:t>
            </a:fld>
            <a:endParaRPr lang="en-US" smtClean="0"/>
          </a:p>
        </p:txBody>
      </p:sp>
      <p:sp>
        <p:nvSpPr>
          <p:cNvPr id="107525" name="Rectangle 2"/>
          <p:cNvSpPr>
            <a:spLocks noGrp="1" noChangeArrowheads="1"/>
          </p:cNvSpPr>
          <p:nvPr>
            <p:ph type="title"/>
          </p:nvPr>
        </p:nvSpPr>
        <p:spPr/>
        <p:txBody>
          <a:bodyPr/>
          <a:lstStyle/>
          <a:p>
            <a:r>
              <a:rPr lang="en-US" smtClean="0"/>
              <a:t>Presentation Outline</a:t>
            </a:r>
          </a:p>
        </p:txBody>
      </p:sp>
      <p:sp>
        <p:nvSpPr>
          <p:cNvPr id="1922051" name="Rectangle 3"/>
          <p:cNvSpPr>
            <a:spLocks noGrp="1" noChangeArrowheads="1"/>
          </p:cNvSpPr>
          <p:nvPr>
            <p:ph type="body" idx="1"/>
          </p:nvPr>
        </p:nvSpPr>
        <p:spPr>
          <a:xfrm>
            <a:off x="419100" y="1122456"/>
            <a:ext cx="8153400" cy="4652963"/>
          </a:xfrm>
        </p:spPr>
        <p:txBody>
          <a:bodyPr/>
          <a:lstStyle/>
          <a:p>
            <a:pPr>
              <a:lnSpc>
                <a:spcPct val="55000"/>
              </a:lnSpc>
              <a:spcBef>
                <a:spcPct val="50000"/>
              </a:spcBef>
            </a:pPr>
            <a:r>
              <a:rPr lang="en-US" sz="1800" b="1" dirty="0" smtClean="0"/>
              <a:t>Personal Lines Growth Overview</a:t>
            </a:r>
          </a:p>
          <a:p>
            <a:pPr lvl="1">
              <a:lnSpc>
                <a:spcPct val="55000"/>
              </a:lnSpc>
            </a:pPr>
            <a:r>
              <a:rPr lang="en-US" sz="1600" dirty="0" smtClean="0"/>
              <a:t>Auto, Home: US and by State</a:t>
            </a:r>
          </a:p>
          <a:p>
            <a:pPr>
              <a:lnSpc>
                <a:spcPct val="55000"/>
              </a:lnSpc>
              <a:spcBef>
                <a:spcPct val="50000"/>
              </a:spcBef>
            </a:pPr>
            <a:r>
              <a:rPr lang="en-US" sz="1800" b="1" dirty="0" smtClean="0"/>
              <a:t>Personal Lines Growth Drivers</a:t>
            </a:r>
          </a:p>
          <a:p>
            <a:pPr lvl="1">
              <a:lnSpc>
                <a:spcPct val="55000"/>
              </a:lnSpc>
            </a:pPr>
            <a:r>
              <a:rPr lang="en-US" sz="1600" dirty="0" smtClean="0"/>
              <a:t>Exposure, Pricing Factors</a:t>
            </a:r>
          </a:p>
          <a:p>
            <a:pPr>
              <a:lnSpc>
                <a:spcPct val="55000"/>
              </a:lnSpc>
              <a:spcBef>
                <a:spcPct val="50000"/>
              </a:spcBef>
            </a:pPr>
            <a:r>
              <a:rPr lang="en-US" sz="1800" b="1" dirty="0" smtClean="0"/>
              <a:t>Personal Lines Profitability Analysis</a:t>
            </a:r>
          </a:p>
          <a:p>
            <a:pPr>
              <a:lnSpc>
                <a:spcPct val="55000"/>
              </a:lnSpc>
              <a:spcBef>
                <a:spcPct val="50000"/>
              </a:spcBef>
            </a:pPr>
            <a:r>
              <a:rPr lang="en-US" sz="1800" b="1" dirty="0" smtClean="0"/>
              <a:t>Personal Auto Ad Spend Trends</a:t>
            </a:r>
            <a:endParaRPr lang="en-US" sz="1600" dirty="0" smtClean="0"/>
          </a:p>
          <a:p>
            <a:pPr>
              <a:lnSpc>
                <a:spcPct val="55000"/>
              </a:lnSpc>
              <a:spcBef>
                <a:spcPct val="50000"/>
              </a:spcBef>
            </a:pPr>
            <a:r>
              <a:rPr lang="en-US" sz="1800" b="1" dirty="0" smtClean="0"/>
              <a:t>Catastrophe Loss Trends: US &amp; Local Impacts</a:t>
            </a:r>
          </a:p>
          <a:p>
            <a:pPr>
              <a:lnSpc>
                <a:spcPct val="55000"/>
              </a:lnSpc>
              <a:spcBef>
                <a:spcPct val="50000"/>
              </a:spcBef>
            </a:pPr>
            <a:r>
              <a:rPr lang="en-US" sz="1800" b="1" dirty="0" smtClean="0"/>
              <a:t>Reinsurance Market Overview &amp; Outlook</a:t>
            </a:r>
          </a:p>
          <a:p>
            <a:pPr>
              <a:lnSpc>
                <a:spcPct val="55000"/>
              </a:lnSpc>
              <a:spcBef>
                <a:spcPct val="50000"/>
              </a:spcBef>
            </a:pPr>
            <a:r>
              <a:rPr lang="en-US" sz="1800" b="1" dirty="0" smtClean="0"/>
              <a:t>Cyclical Drivers in Personal Lines</a:t>
            </a:r>
          </a:p>
          <a:p>
            <a:pPr>
              <a:lnSpc>
                <a:spcPct val="55000"/>
              </a:lnSpc>
              <a:spcBef>
                <a:spcPct val="50000"/>
              </a:spcBef>
            </a:pPr>
            <a:r>
              <a:rPr lang="en-US" sz="1800" b="1" dirty="0" smtClean="0"/>
              <a:t>Private Passenger Auto Performance</a:t>
            </a:r>
          </a:p>
          <a:p>
            <a:pPr>
              <a:lnSpc>
                <a:spcPct val="55000"/>
              </a:lnSpc>
              <a:spcBef>
                <a:spcPct val="50000"/>
              </a:spcBef>
            </a:pPr>
            <a:r>
              <a:rPr lang="en-US" sz="1800" b="1" dirty="0" smtClean="0"/>
              <a:t>Distribution Trends</a:t>
            </a:r>
          </a:p>
          <a:p>
            <a:pPr>
              <a:lnSpc>
                <a:spcPct val="55000"/>
              </a:lnSpc>
              <a:spcBef>
                <a:spcPct val="50000"/>
              </a:spcBef>
            </a:pPr>
            <a:r>
              <a:rPr lang="en-US" sz="1800" b="1" dirty="0" err="1" smtClean="0"/>
              <a:t>Telematics</a:t>
            </a:r>
            <a:r>
              <a:rPr lang="en-US" sz="1800" b="1" dirty="0" smtClean="0"/>
              <a:t>: Usage-Based Insurance —Trends &amp; Challenges </a:t>
            </a:r>
          </a:p>
          <a:p>
            <a:pPr>
              <a:lnSpc>
                <a:spcPct val="55000"/>
              </a:lnSpc>
              <a:spcBef>
                <a:spcPct val="50000"/>
              </a:spcBef>
            </a:pPr>
            <a:r>
              <a:rPr lang="en-US" sz="1800" b="1" dirty="0" smtClean="0"/>
              <a:t>P/C Financial Overview &amp; Outlook: The Role of Cyclicality</a:t>
            </a:r>
          </a:p>
          <a:p>
            <a:pPr lvl="1">
              <a:lnSpc>
                <a:spcPct val="55000"/>
              </a:lnSpc>
              <a:spcBef>
                <a:spcPct val="25000"/>
              </a:spcBef>
            </a:pPr>
            <a:r>
              <a:rPr lang="en-US" sz="1600" dirty="0" smtClean="0"/>
              <a:t>Profitability</a:t>
            </a:r>
          </a:p>
          <a:p>
            <a:pPr lvl="1">
              <a:lnSpc>
                <a:spcPct val="55000"/>
              </a:lnSpc>
              <a:spcBef>
                <a:spcPct val="25000"/>
              </a:spcBef>
            </a:pPr>
            <a:r>
              <a:rPr lang="en-US" sz="1600" dirty="0" smtClean="0"/>
              <a:t>Premium Growth</a:t>
            </a:r>
          </a:p>
          <a:p>
            <a:pPr lvl="1">
              <a:lnSpc>
                <a:spcPct val="55000"/>
              </a:lnSpc>
              <a:spcBef>
                <a:spcPct val="25000"/>
              </a:spcBef>
            </a:pPr>
            <a:r>
              <a:rPr lang="en-US" sz="1600" dirty="0" smtClean="0"/>
              <a:t>Capital, Capacity and Financial Strength</a:t>
            </a:r>
          </a:p>
          <a:p>
            <a:pPr lvl="1">
              <a:lnSpc>
                <a:spcPct val="55000"/>
              </a:lnSpc>
              <a:spcBef>
                <a:spcPct val="25000"/>
              </a:spcBef>
            </a:pPr>
            <a:r>
              <a:rPr lang="en-US" sz="1600" dirty="0" smtClean="0"/>
              <a:t>Underwriting Performance</a:t>
            </a:r>
          </a:p>
          <a:p>
            <a:pPr>
              <a:lnSpc>
                <a:spcPct val="55000"/>
              </a:lnSpc>
              <a:spcBef>
                <a:spcPct val="50000"/>
              </a:spcBef>
            </a:pPr>
            <a:r>
              <a:rPr lang="en-US" sz="1800" b="1" dirty="0" smtClean="0"/>
              <a:t>Low Interest Rates: Impact of Persistent Record Low Yields</a:t>
            </a:r>
          </a:p>
          <a:p>
            <a:pPr>
              <a:lnSpc>
                <a:spcPct val="55000"/>
              </a:lnSpc>
              <a:spcBef>
                <a:spcPct val="50000"/>
              </a:spcBef>
            </a:pPr>
            <a:r>
              <a:rPr lang="en-US" sz="1800" b="1" dirty="0" smtClean="0"/>
              <a:t>Economic Overview: Exposure Drivers</a:t>
            </a:r>
          </a:p>
          <a:p>
            <a:pPr>
              <a:lnSpc>
                <a:spcPct val="55000"/>
              </a:lnSpc>
              <a:spcBef>
                <a:spcPct val="50000"/>
              </a:spcBef>
            </a:pPr>
            <a:r>
              <a:rPr lang="en-US" sz="1800" b="1" dirty="0" smtClean="0"/>
              <a:t>Regulatory Environment “Report Card”</a:t>
            </a:r>
          </a:p>
          <a:p>
            <a:pPr>
              <a:lnSpc>
                <a:spcPct val="55000"/>
              </a:lnSpc>
              <a:spcBef>
                <a:spcPct val="50000"/>
              </a:spcBef>
            </a:pPr>
            <a:r>
              <a:rPr lang="en-US" sz="1800" b="1" dirty="0" smtClean="0"/>
              <a:t>Q&amp;A</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animEffect transition="in" filter="wipe(left)">
                                      <p:cBhvr>
                                        <p:cTn id="23" dur="500"/>
                                        <p:tgtEl>
                                          <p:spTgt spid="1922051">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922051">
                                            <p:txEl>
                                              <p:pRg st="5" end="5"/>
                                            </p:txEl>
                                          </p:spTgt>
                                        </p:tgtEl>
                                        <p:attrNameLst>
                                          <p:attrName>style.visibility</p:attrName>
                                        </p:attrNameLst>
                                      </p:cBhvr>
                                      <p:to>
                                        <p:strVal val="visible"/>
                                      </p:to>
                                    </p:set>
                                    <p:animEffect transition="in" filter="wipe(left)">
                                      <p:cBhvr>
                                        <p:cTn id="28" dur="500"/>
                                        <p:tgtEl>
                                          <p:spTgt spid="1922051">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922051">
                                            <p:txEl>
                                              <p:pRg st="6" end="6"/>
                                            </p:txEl>
                                          </p:spTgt>
                                        </p:tgtEl>
                                        <p:attrNameLst>
                                          <p:attrName>style.visibility</p:attrName>
                                        </p:attrNameLst>
                                      </p:cBhvr>
                                      <p:to>
                                        <p:strVal val="visible"/>
                                      </p:to>
                                    </p:set>
                                    <p:animEffect transition="in" filter="wipe(left)">
                                      <p:cBhvr>
                                        <p:cTn id="33" dur="500"/>
                                        <p:tgtEl>
                                          <p:spTgt spid="1922051">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922051">
                                            <p:txEl>
                                              <p:pRg st="7" end="7"/>
                                            </p:txEl>
                                          </p:spTgt>
                                        </p:tgtEl>
                                        <p:attrNameLst>
                                          <p:attrName>style.visibility</p:attrName>
                                        </p:attrNameLst>
                                      </p:cBhvr>
                                      <p:to>
                                        <p:strVal val="visible"/>
                                      </p:to>
                                    </p:set>
                                    <p:animEffect transition="in" filter="wipe(left)">
                                      <p:cBhvr>
                                        <p:cTn id="38" dur="500"/>
                                        <p:tgtEl>
                                          <p:spTgt spid="1922051">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922051">
                                            <p:txEl>
                                              <p:pRg st="8" end="8"/>
                                            </p:txEl>
                                          </p:spTgt>
                                        </p:tgtEl>
                                        <p:attrNameLst>
                                          <p:attrName>style.visibility</p:attrName>
                                        </p:attrNameLst>
                                      </p:cBhvr>
                                      <p:to>
                                        <p:strVal val="visible"/>
                                      </p:to>
                                    </p:set>
                                    <p:animEffect transition="in" filter="wipe(left)">
                                      <p:cBhvr>
                                        <p:cTn id="43" dur="500"/>
                                        <p:tgtEl>
                                          <p:spTgt spid="1922051">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922051">
                                            <p:txEl>
                                              <p:pRg st="9" end="9"/>
                                            </p:txEl>
                                          </p:spTgt>
                                        </p:tgtEl>
                                        <p:attrNameLst>
                                          <p:attrName>style.visibility</p:attrName>
                                        </p:attrNameLst>
                                      </p:cBhvr>
                                      <p:to>
                                        <p:strVal val="visible"/>
                                      </p:to>
                                    </p:set>
                                    <p:animEffect transition="in" filter="wipe(left)">
                                      <p:cBhvr>
                                        <p:cTn id="48" dur="500"/>
                                        <p:tgtEl>
                                          <p:spTgt spid="1922051">
                                            <p:txEl>
                                              <p:pRg st="9" end="9"/>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922051">
                                            <p:txEl>
                                              <p:pRg st="10" end="10"/>
                                            </p:txEl>
                                          </p:spTgt>
                                        </p:tgtEl>
                                        <p:attrNameLst>
                                          <p:attrName>style.visibility</p:attrName>
                                        </p:attrNameLst>
                                      </p:cBhvr>
                                      <p:to>
                                        <p:strVal val="visible"/>
                                      </p:to>
                                    </p:set>
                                    <p:animEffect transition="in" filter="wipe(left)">
                                      <p:cBhvr>
                                        <p:cTn id="53" dur="500"/>
                                        <p:tgtEl>
                                          <p:spTgt spid="1922051">
                                            <p:txEl>
                                              <p:pRg st="10" end="1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922051">
                                            <p:txEl>
                                              <p:pRg st="11" end="11"/>
                                            </p:txEl>
                                          </p:spTgt>
                                        </p:tgtEl>
                                        <p:attrNameLst>
                                          <p:attrName>style.visibility</p:attrName>
                                        </p:attrNameLst>
                                      </p:cBhvr>
                                      <p:to>
                                        <p:strVal val="visible"/>
                                      </p:to>
                                    </p:set>
                                    <p:animEffect transition="in" filter="wipe(left)">
                                      <p:cBhvr>
                                        <p:cTn id="58" dur="500"/>
                                        <p:tgtEl>
                                          <p:spTgt spid="1922051">
                                            <p:txEl>
                                              <p:pRg st="11" end="1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922051">
                                            <p:txEl>
                                              <p:pRg st="12" end="12"/>
                                            </p:txEl>
                                          </p:spTgt>
                                        </p:tgtEl>
                                        <p:attrNameLst>
                                          <p:attrName>style.visibility</p:attrName>
                                        </p:attrNameLst>
                                      </p:cBhvr>
                                      <p:to>
                                        <p:strVal val="visible"/>
                                      </p:to>
                                    </p:set>
                                    <p:animEffect transition="in" filter="wipe(left)">
                                      <p:cBhvr>
                                        <p:cTn id="63" dur="500"/>
                                        <p:tgtEl>
                                          <p:spTgt spid="1922051">
                                            <p:txEl>
                                              <p:pRg st="12" end="12"/>
                                            </p:txEl>
                                          </p:spTgt>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1922051">
                                            <p:txEl>
                                              <p:pRg st="13" end="13"/>
                                            </p:txEl>
                                          </p:spTgt>
                                        </p:tgtEl>
                                        <p:attrNameLst>
                                          <p:attrName>style.visibility</p:attrName>
                                        </p:attrNameLst>
                                      </p:cBhvr>
                                      <p:to>
                                        <p:strVal val="visible"/>
                                      </p:to>
                                    </p:set>
                                    <p:animEffect transition="in" filter="wipe(left)">
                                      <p:cBhvr>
                                        <p:cTn id="66" dur="500"/>
                                        <p:tgtEl>
                                          <p:spTgt spid="1922051">
                                            <p:txEl>
                                              <p:pRg st="13" end="13"/>
                                            </p:txEl>
                                          </p:spTgt>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1922051">
                                            <p:txEl>
                                              <p:pRg st="14" end="14"/>
                                            </p:txEl>
                                          </p:spTgt>
                                        </p:tgtEl>
                                        <p:attrNameLst>
                                          <p:attrName>style.visibility</p:attrName>
                                        </p:attrNameLst>
                                      </p:cBhvr>
                                      <p:to>
                                        <p:strVal val="visible"/>
                                      </p:to>
                                    </p:set>
                                    <p:animEffect transition="in" filter="wipe(left)">
                                      <p:cBhvr>
                                        <p:cTn id="69" dur="500"/>
                                        <p:tgtEl>
                                          <p:spTgt spid="1922051">
                                            <p:txEl>
                                              <p:pRg st="14" end="14"/>
                                            </p:txEl>
                                          </p:spTgt>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922051">
                                            <p:txEl>
                                              <p:pRg st="15" end="15"/>
                                            </p:txEl>
                                          </p:spTgt>
                                        </p:tgtEl>
                                        <p:attrNameLst>
                                          <p:attrName>style.visibility</p:attrName>
                                        </p:attrNameLst>
                                      </p:cBhvr>
                                      <p:to>
                                        <p:strVal val="visible"/>
                                      </p:to>
                                    </p:set>
                                    <p:animEffect transition="in" filter="wipe(left)">
                                      <p:cBhvr>
                                        <p:cTn id="72" dur="500"/>
                                        <p:tgtEl>
                                          <p:spTgt spid="1922051">
                                            <p:txEl>
                                              <p:pRg st="15" end="15"/>
                                            </p:txEl>
                                          </p:spTgt>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1922051">
                                            <p:txEl>
                                              <p:pRg st="16" end="16"/>
                                            </p:txEl>
                                          </p:spTgt>
                                        </p:tgtEl>
                                        <p:attrNameLst>
                                          <p:attrName>style.visibility</p:attrName>
                                        </p:attrNameLst>
                                      </p:cBhvr>
                                      <p:to>
                                        <p:strVal val="visible"/>
                                      </p:to>
                                    </p:set>
                                    <p:animEffect transition="in" filter="wipe(left)">
                                      <p:cBhvr>
                                        <p:cTn id="75" dur="500"/>
                                        <p:tgtEl>
                                          <p:spTgt spid="1922051">
                                            <p:txEl>
                                              <p:pRg st="16" end="16"/>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1922051">
                                            <p:txEl>
                                              <p:pRg st="17" end="17"/>
                                            </p:txEl>
                                          </p:spTgt>
                                        </p:tgtEl>
                                        <p:attrNameLst>
                                          <p:attrName>style.visibility</p:attrName>
                                        </p:attrNameLst>
                                      </p:cBhvr>
                                      <p:to>
                                        <p:strVal val="visible"/>
                                      </p:to>
                                    </p:set>
                                    <p:animEffect transition="in" filter="wipe(left)">
                                      <p:cBhvr>
                                        <p:cTn id="80" dur="500"/>
                                        <p:tgtEl>
                                          <p:spTgt spid="1922051">
                                            <p:txEl>
                                              <p:pRg st="17" end="17"/>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1922051">
                                            <p:txEl>
                                              <p:pRg st="18" end="18"/>
                                            </p:txEl>
                                          </p:spTgt>
                                        </p:tgtEl>
                                        <p:attrNameLst>
                                          <p:attrName>style.visibility</p:attrName>
                                        </p:attrNameLst>
                                      </p:cBhvr>
                                      <p:to>
                                        <p:strVal val="visible"/>
                                      </p:to>
                                    </p:set>
                                    <p:animEffect transition="in" filter="wipe(left)">
                                      <p:cBhvr>
                                        <p:cTn id="85" dur="500"/>
                                        <p:tgtEl>
                                          <p:spTgt spid="1922051">
                                            <p:txEl>
                                              <p:pRg st="18" end="18"/>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1922051">
                                            <p:txEl>
                                              <p:pRg st="19" end="19"/>
                                            </p:txEl>
                                          </p:spTgt>
                                        </p:tgtEl>
                                        <p:attrNameLst>
                                          <p:attrName>style.visibility</p:attrName>
                                        </p:attrNameLst>
                                      </p:cBhvr>
                                      <p:to>
                                        <p:strVal val="visible"/>
                                      </p:to>
                                    </p:set>
                                    <p:animEffect transition="in" filter="wipe(left)">
                                      <p:cBhvr>
                                        <p:cTn id="90" dur="500"/>
                                        <p:tgtEl>
                                          <p:spTgt spid="1922051">
                                            <p:txEl>
                                              <p:pRg st="19" end="19"/>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1922051">
                                            <p:txEl>
                                              <p:pRg st="20" end="20"/>
                                            </p:txEl>
                                          </p:spTgt>
                                        </p:tgtEl>
                                        <p:attrNameLst>
                                          <p:attrName>style.visibility</p:attrName>
                                        </p:attrNameLst>
                                      </p:cBhvr>
                                      <p:to>
                                        <p:strVal val="visible"/>
                                      </p:to>
                                    </p:set>
                                    <p:animEffect transition="in" filter="wipe(left)">
                                      <p:cBhvr>
                                        <p:cTn id="95" dur="500"/>
                                        <p:tgtEl>
                                          <p:spTgt spid="1922051">
                                            <p:txEl>
                                              <p:pRg st="2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3" name="Rectangle 110"/>
          <p:cNvSpPr>
            <a:spLocks noGrp="1" noChangeArrowheads="1"/>
          </p:cNvSpPr>
          <p:nvPr>
            <p:ph type="sldNum" sz="quarter" idx="12"/>
          </p:nvPr>
        </p:nvSpPr>
        <p:spPr>
          <a:noFill/>
        </p:spPr>
        <p:txBody>
          <a:bodyPr/>
          <a:lstStyle/>
          <a:p>
            <a:fld id="{689B6EC4-7BF0-43D4-A76D-31D42E8B3F7D}" type="slidenum">
              <a:rPr lang="en-US" smtClean="0"/>
              <a:pPr/>
              <a:t>20</a:t>
            </a:fld>
            <a:endParaRPr lang="en-US" smtClean="0"/>
          </a:p>
        </p:txBody>
      </p:sp>
      <p:graphicFrame>
        <p:nvGraphicFramePr>
          <p:cNvPr id="30722" name="Object 3"/>
          <p:cNvGraphicFramePr>
            <a:graphicFrameLocks noGrp="1" noChangeAspect="1"/>
          </p:cNvGraphicFramePr>
          <p:nvPr>
            <p:ph idx="4294967295"/>
            <p:extLst/>
          </p:nvPr>
        </p:nvGraphicFramePr>
        <p:xfrm>
          <a:off x="0" y="1562986"/>
          <a:ext cx="9144000" cy="4986670"/>
        </p:xfrm>
        <a:graphic>
          <a:graphicData uri="http://schemas.openxmlformats.org/presentationml/2006/ole">
            <mc:AlternateContent xmlns:mc="http://schemas.openxmlformats.org/markup-compatibility/2006">
              <mc:Choice xmlns:v="urn:schemas-microsoft-com:vml" Requires="v">
                <p:oleObj spid="_x0000_s3052610" name="Chart" r:id="rId4" imgW="8820049" imgH="4572034" progId="MSGraph.Chart.8">
                  <p:embed followColorScheme="full"/>
                </p:oleObj>
              </mc:Choice>
              <mc:Fallback>
                <p:oleObj name="Chart" r:id="rId4" imgW="8820049" imgH="4572034" progId="MSGraph.Chart.8">
                  <p:embed followColorScheme="full"/>
                  <p:pic>
                    <p:nvPicPr>
                      <p:cNvPr id="0" name=""/>
                      <p:cNvPicPr>
                        <a:picLocks noChangeAspect="1" noChangeArrowheads="1"/>
                      </p:cNvPicPr>
                      <p:nvPr/>
                    </p:nvPicPr>
                    <p:blipFill>
                      <a:blip r:embed="rId5"/>
                      <a:srcRect/>
                      <a:stretch>
                        <a:fillRect/>
                      </a:stretch>
                    </p:blipFill>
                    <p:spPr bwMode="auto">
                      <a:xfrm>
                        <a:off x="0" y="1562986"/>
                        <a:ext cx="9144000" cy="49866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25" name="Rectangle 7"/>
          <p:cNvSpPr>
            <a:spLocks noChangeArrowheads="1"/>
          </p:cNvSpPr>
          <p:nvPr/>
        </p:nvSpPr>
        <p:spPr bwMode="auto">
          <a:xfrm>
            <a:off x="0" y="6257836"/>
            <a:ext cx="8750300" cy="430887"/>
          </a:xfrm>
          <a:prstGeom prst="rect">
            <a:avLst/>
          </a:prstGeom>
          <a:noFill/>
          <a:ln w="9525">
            <a:noFill/>
            <a:miter lim="800000"/>
            <a:headEnd/>
            <a:tailEnd/>
          </a:ln>
        </p:spPr>
        <p:txBody>
          <a:bodyPr>
            <a:spAutoFit/>
          </a:bodyPr>
          <a:lstStyle/>
          <a:p>
            <a:r>
              <a:rPr lang="en-US" sz="1100" dirty="0" smtClean="0"/>
              <a:t>*Average auto insurance expenditure as a percentage of the 2011 median income for a family of four</a:t>
            </a:r>
          </a:p>
          <a:p>
            <a:r>
              <a:rPr lang="en-US" sz="1100" dirty="0" smtClean="0"/>
              <a:t>Source:  Auto Insurance Report, January 20, 2014.</a:t>
            </a:r>
            <a:endParaRPr lang="en-US" sz="1100" dirty="0"/>
          </a:p>
        </p:txBody>
      </p:sp>
      <p:sp>
        <p:nvSpPr>
          <p:cNvPr id="30727" name="Rectangle 31"/>
          <p:cNvSpPr>
            <a:spLocks noChangeArrowheads="1"/>
          </p:cNvSpPr>
          <p:nvPr/>
        </p:nvSpPr>
        <p:spPr bwMode="black">
          <a:xfrm>
            <a:off x="347663" y="1169988"/>
            <a:ext cx="1884362"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30728" name="Rectangle 3"/>
          <p:cNvSpPr>
            <a:spLocks noChangeArrowheads="1"/>
          </p:cNvSpPr>
          <p:nvPr/>
        </p:nvSpPr>
        <p:spPr bwMode="black">
          <a:xfrm>
            <a:off x="293688" y="1200150"/>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dirty="0">
                <a:solidFill>
                  <a:srgbClr val="225A7A"/>
                </a:solidFill>
              </a:rPr>
              <a:t>Bottom 25 States</a:t>
            </a:r>
          </a:p>
        </p:txBody>
      </p:sp>
      <p:sp>
        <p:nvSpPr>
          <p:cNvPr id="8" name="Rectangle 2"/>
          <p:cNvSpPr txBox="1">
            <a:spLocks noChangeArrowheads="1"/>
          </p:cNvSpPr>
          <p:nvPr/>
        </p:nvSpPr>
        <p:spPr bwMode="auto">
          <a:xfrm>
            <a:off x="26988" y="147638"/>
            <a:ext cx="8202612" cy="854075"/>
          </a:xfrm>
          <a:prstGeom prst="rect">
            <a:avLst/>
          </a:prstGeom>
          <a:noFill/>
          <a:ln w="9525">
            <a:noFill/>
            <a:miter lim="800000"/>
            <a:headEnd/>
            <a:tailEnd/>
          </a:ln>
        </p:spPr>
        <p:txBody>
          <a:bodyPr lIns="92075" tIns="46038" rIns="92075" bIns="46038" anchor="b"/>
          <a:lstStyle/>
          <a:p>
            <a:pPr eaLnBrk="0" hangingPunct="0"/>
            <a:r>
              <a:rPr lang="en-US" sz="2700" b="1" dirty="0" smtClean="0">
                <a:solidFill>
                  <a:schemeClr val="accent1"/>
                </a:solidFill>
              </a:rPr>
              <a:t>Ratio of Avg. Expenditure for </a:t>
            </a:r>
            <a:r>
              <a:rPr lang="en-US" sz="2700" b="1" dirty="0">
                <a:solidFill>
                  <a:schemeClr val="accent1"/>
                </a:solidFill>
              </a:rPr>
              <a:t>Pvt. Passenger </a:t>
            </a:r>
            <a:r>
              <a:rPr lang="en-US" sz="2700" b="1" dirty="0" smtClean="0">
                <a:solidFill>
                  <a:schemeClr val="accent1"/>
                </a:solidFill>
              </a:rPr>
              <a:t>Auto Insurance to Median Family Income, 2011</a:t>
            </a:r>
            <a:endParaRPr lang="en-US" sz="2700" b="1" dirty="0">
              <a:solidFill>
                <a:schemeClr val="accent1"/>
              </a:solidFill>
            </a:endParaRPr>
          </a:p>
        </p:txBody>
      </p:sp>
    </p:spTree>
    <p:extLst>
      <p:ext uri="{BB962C8B-B14F-4D97-AF65-F5344CB8AC3E}">
        <p14:creationId xmlns:p14="http://schemas.microsoft.com/office/powerpoint/2010/main" val="4016113338"/>
      </p:ext>
    </p:extLst>
  </p:cSld>
  <p:clrMapOvr>
    <a:masterClrMapping/>
  </p:clrMapOvr>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2393E801-D6EF-44F0-98DF-DDAA14B6F4FA}" type="slidenum">
              <a:rPr lang="en-US" smtClean="0"/>
              <a:pPr>
                <a:defRPr/>
              </a:pPr>
              <a:t>200</a:t>
            </a:fld>
            <a:endParaRPr lang="en-US" smtClean="0"/>
          </a:p>
        </p:txBody>
      </p:sp>
      <p:sp>
        <p:nvSpPr>
          <p:cNvPr id="45062" name="Freeform 2"/>
          <p:cNvSpPr>
            <a:spLocks/>
          </p:cNvSpPr>
          <p:nvPr/>
        </p:nvSpPr>
        <p:spPr bwMode="gray">
          <a:xfrm>
            <a:off x="4424363" y="23304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45063" name="Rectangle 3"/>
          <p:cNvSpPr>
            <a:spLocks noGrp="1" noChangeArrowheads="1"/>
          </p:cNvSpPr>
          <p:nvPr>
            <p:ph type="title"/>
          </p:nvPr>
        </p:nvSpPr>
        <p:spPr/>
        <p:txBody>
          <a:bodyPr/>
          <a:lstStyle/>
          <a:p>
            <a:r>
              <a:rPr lang="en-US" smtClean="0"/>
              <a:t>Top 10 Lines of Business for US P/C Impaired Insurers, 2000–2010</a:t>
            </a:r>
          </a:p>
        </p:txBody>
      </p:sp>
      <p:graphicFrame>
        <p:nvGraphicFramePr>
          <p:cNvPr id="6151176" name="Object 8"/>
          <p:cNvGraphicFramePr>
            <a:graphicFrameLocks noGrp="1"/>
          </p:cNvGraphicFramePr>
          <p:nvPr>
            <p:ph idx="4294967295"/>
          </p:nvPr>
        </p:nvGraphicFramePr>
        <p:xfrm>
          <a:off x="2171700" y="2486025"/>
          <a:ext cx="4486275" cy="3695700"/>
        </p:xfrm>
        <a:graphic>
          <a:graphicData uri="http://schemas.openxmlformats.org/presentationml/2006/ole">
            <mc:AlternateContent xmlns:mc="http://schemas.openxmlformats.org/markup-compatibility/2006">
              <mc:Choice xmlns:v="urn:schemas-microsoft-com:vml" Requires="v">
                <p:oleObj spid="_x0000_s3161109" name="Chart" r:id="rId4" imgW="4486224" imgH="3695831" progId="MSGraph.Chart.8">
                  <p:embed followColorScheme="full"/>
                </p:oleObj>
              </mc:Choice>
              <mc:Fallback>
                <p:oleObj name="Chart" r:id="rId4" imgW="4486224" imgH="3695831" progId="MSGraph.Chart.8">
                  <p:embed followColorScheme="full"/>
                  <p:pic>
                    <p:nvPicPr>
                      <p:cNvPr id="0" name=""/>
                      <p:cNvPicPr preferRelativeResize="0">
                        <a:picLocks noGrp="1" noChangeArrowheads="1"/>
                      </p:cNvPicPr>
                      <p:nvPr/>
                    </p:nvPicPr>
                    <p:blipFill>
                      <a:blip r:embed="rId5"/>
                      <a:srcRect/>
                      <a:stretch>
                        <a:fillRect/>
                      </a:stretch>
                    </p:blipFill>
                    <p:spPr bwMode="gray">
                      <a:xfrm>
                        <a:off x="2171700" y="2486025"/>
                        <a:ext cx="4486275"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5064" name="Rectangle 5"/>
          <p:cNvSpPr>
            <a:spLocks noChangeArrowheads="1"/>
          </p:cNvSpPr>
          <p:nvPr/>
        </p:nvSpPr>
        <p:spPr bwMode="auto">
          <a:xfrm>
            <a:off x="0" y="6392863"/>
            <a:ext cx="8107363"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A.M. Best: </a:t>
            </a:r>
            <a:r>
              <a:rPr lang="en-US" sz="1100" i="1"/>
              <a:t>1969-2010 Impairment Review</a:t>
            </a:r>
            <a:r>
              <a:rPr lang="en-US" sz="1100"/>
              <a:t>, Special Report, April 2011.  </a:t>
            </a:r>
          </a:p>
        </p:txBody>
      </p:sp>
      <p:sp>
        <p:nvSpPr>
          <p:cNvPr id="2006022" name="Rectangle 6"/>
          <p:cNvSpPr>
            <a:spLocks noChangeArrowheads="1"/>
          </p:cNvSpPr>
          <p:nvPr/>
        </p:nvSpPr>
        <p:spPr bwMode="blackWhite">
          <a:xfrm>
            <a:off x="354013" y="1206500"/>
            <a:ext cx="8437562" cy="6762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Workers Comp and Pvt. Passenger Auto Account for Nearly Half of the Premium Volume of Impaired Insurers Over the Past Decade</a:t>
            </a:r>
          </a:p>
        </p:txBody>
      </p:sp>
      <p:sp>
        <p:nvSpPr>
          <p:cNvPr id="45066" name="Rectangle 7"/>
          <p:cNvSpPr>
            <a:spLocks noChangeArrowheads="1"/>
          </p:cNvSpPr>
          <p:nvPr/>
        </p:nvSpPr>
        <p:spPr bwMode="gray">
          <a:xfrm>
            <a:off x="6221413" y="3136900"/>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Workers Comp</a:t>
            </a:r>
          </a:p>
        </p:txBody>
      </p:sp>
      <p:sp>
        <p:nvSpPr>
          <p:cNvPr id="45067" name="Rectangle 8"/>
          <p:cNvSpPr>
            <a:spLocks noChangeArrowheads="1"/>
          </p:cNvSpPr>
          <p:nvPr/>
        </p:nvSpPr>
        <p:spPr bwMode="gray">
          <a:xfrm>
            <a:off x="4635500" y="2263775"/>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a:t>Financial Guaranty</a:t>
            </a:r>
          </a:p>
        </p:txBody>
      </p:sp>
      <p:sp>
        <p:nvSpPr>
          <p:cNvPr id="45068" name="Rectangle 9"/>
          <p:cNvSpPr>
            <a:spLocks noChangeArrowheads="1"/>
          </p:cNvSpPr>
          <p:nvPr/>
        </p:nvSpPr>
        <p:spPr bwMode="gray">
          <a:xfrm>
            <a:off x="6408738" y="5075238"/>
            <a:ext cx="1793875" cy="182562"/>
          </a:xfrm>
          <a:prstGeom prst="rect">
            <a:avLst/>
          </a:prstGeom>
          <a:noFill/>
          <a:ln w="9525">
            <a:noFill/>
            <a:miter lim="800000"/>
            <a:headEnd/>
            <a:tailEnd/>
          </a:ln>
        </p:spPr>
        <p:txBody>
          <a:bodyPr lIns="0" tIns="0" rIns="0" bIns="0" anchor="ctr">
            <a:spAutoFit/>
          </a:bodyPr>
          <a:lstStyle/>
          <a:p>
            <a:pPr>
              <a:lnSpc>
                <a:spcPct val="85000"/>
              </a:lnSpc>
            </a:pPr>
            <a:r>
              <a:rPr lang="en-US" sz="1400"/>
              <a:t>Pvt. Passenger Auto</a:t>
            </a:r>
          </a:p>
        </p:txBody>
      </p:sp>
      <p:sp>
        <p:nvSpPr>
          <p:cNvPr id="45069" name="Rectangle 10"/>
          <p:cNvSpPr>
            <a:spLocks noChangeArrowheads="1"/>
          </p:cNvSpPr>
          <p:nvPr/>
        </p:nvSpPr>
        <p:spPr bwMode="gray">
          <a:xfrm>
            <a:off x="2506663" y="6153150"/>
            <a:ext cx="1593850" cy="184150"/>
          </a:xfrm>
          <a:prstGeom prst="rect">
            <a:avLst/>
          </a:prstGeom>
          <a:noFill/>
          <a:ln w="9525">
            <a:noFill/>
            <a:miter lim="800000"/>
            <a:headEnd/>
            <a:tailEnd/>
          </a:ln>
        </p:spPr>
        <p:txBody>
          <a:bodyPr lIns="0" tIns="0" rIns="0" bIns="0" anchor="ctr">
            <a:spAutoFit/>
          </a:bodyPr>
          <a:lstStyle/>
          <a:p>
            <a:pPr algn="r">
              <a:lnSpc>
                <a:spcPct val="85000"/>
              </a:lnSpc>
            </a:pPr>
            <a:r>
              <a:rPr lang="en-US" sz="1400"/>
              <a:t>Homeowners</a:t>
            </a:r>
          </a:p>
        </p:txBody>
      </p:sp>
      <p:sp>
        <p:nvSpPr>
          <p:cNvPr id="45070" name="Rectangle 11"/>
          <p:cNvSpPr>
            <a:spLocks noChangeArrowheads="1"/>
          </p:cNvSpPr>
          <p:nvPr/>
        </p:nvSpPr>
        <p:spPr bwMode="gray">
          <a:xfrm>
            <a:off x="1265238" y="5564188"/>
            <a:ext cx="1831975" cy="184150"/>
          </a:xfrm>
          <a:prstGeom prst="rect">
            <a:avLst/>
          </a:prstGeom>
          <a:noFill/>
          <a:ln w="9525">
            <a:noFill/>
            <a:miter lim="800000"/>
            <a:headEnd/>
            <a:tailEnd/>
          </a:ln>
        </p:spPr>
        <p:txBody>
          <a:bodyPr lIns="0" tIns="0" rIns="0" bIns="0" anchor="ctr">
            <a:spAutoFit/>
          </a:bodyPr>
          <a:lstStyle/>
          <a:p>
            <a:pPr algn="r">
              <a:lnSpc>
                <a:spcPct val="85000"/>
              </a:lnSpc>
            </a:pPr>
            <a:r>
              <a:rPr lang="en-US" sz="1400"/>
              <a:t>Commercial Multiperil</a:t>
            </a:r>
          </a:p>
        </p:txBody>
      </p:sp>
      <p:sp>
        <p:nvSpPr>
          <p:cNvPr id="45071" name="Rectangle 12"/>
          <p:cNvSpPr>
            <a:spLocks noChangeArrowheads="1"/>
          </p:cNvSpPr>
          <p:nvPr/>
        </p:nvSpPr>
        <p:spPr bwMode="gray">
          <a:xfrm>
            <a:off x="685800" y="4597400"/>
            <a:ext cx="2032000" cy="184150"/>
          </a:xfrm>
          <a:prstGeom prst="rect">
            <a:avLst/>
          </a:prstGeom>
          <a:noFill/>
          <a:ln w="9525">
            <a:noFill/>
            <a:miter lim="800000"/>
            <a:headEnd/>
            <a:tailEnd/>
          </a:ln>
        </p:spPr>
        <p:txBody>
          <a:bodyPr lIns="0" tIns="0" rIns="0" bIns="0" anchor="ctr">
            <a:spAutoFit/>
          </a:bodyPr>
          <a:lstStyle/>
          <a:p>
            <a:pPr algn="r">
              <a:lnSpc>
                <a:spcPct val="85000"/>
              </a:lnSpc>
            </a:pPr>
            <a:r>
              <a:rPr lang="en-US" sz="1400"/>
              <a:t>Commercial Auto Liability</a:t>
            </a:r>
          </a:p>
        </p:txBody>
      </p:sp>
      <p:sp>
        <p:nvSpPr>
          <p:cNvPr id="45072" name="Rectangle 13"/>
          <p:cNvSpPr>
            <a:spLocks noChangeArrowheads="1"/>
          </p:cNvSpPr>
          <p:nvPr/>
        </p:nvSpPr>
        <p:spPr bwMode="gray">
          <a:xfrm>
            <a:off x="390525" y="3603625"/>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a:t>Other Liability</a:t>
            </a:r>
            <a:endParaRPr lang="en-US" sz="1400" i="1"/>
          </a:p>
        </p:txBody>
      </p:sp>
      <p:sp>
        <p:nvSpPr>
          <p:cNvPr id="45073" name="Rectangle 14"/>
          <p:cNvSpPr>
            <a:spLocks noChangeArrowheads="1"/>
          </p:cNvSpPr>
          <p:nvPr/>
        </p:nvSpPr>
        <p:spPr bwMode="gray">
          <a:xfrm>
            <a:off x="2227263" y="2960688"/>
            <a:ext cx="784225" cy="184150"/>
          </a:xfrm>
          <a:prstGeom prst="rect">
            <a:avLst/>
          </a:prstGeom>
          <a:noFill/>
          <a:ln w="9525">
            <a:noFill/>
            <a:miter lim="800000"/>
            <a:headEnd/>
            <a:tailEnd/>
          </a:ln>
        </p:spPr>
        <p:txBody>
          <a:bodyPr lIns="0" tIns="0" rIns="0" bIns="0" anchor="ctr">
            <a:spAutoFit/>
          </a:bodyPr>
          <a:lstStyle/>
          <a:p>
            <a:pPr algn="r">
              <a:lnSpc>
                <a:spcPct val="85000"/>
              </a:lnSpc>
            </a:pPr>
            <a:r>
              <a:rPr lang="en-US" sz="1400"/>
              <a:t>Med Mal</a:t>
            </a:r>
          </a:p>
        </p:txBody>
      </p:sp>
      <p:sp>
        <p:nvSpPr>
          <p:cNvPr id="45074" name="Rectangle 15"/>
          <p:cNvSpPr>
            <a:spLocks noChangeArrowheads="1"/>
          </p:cNvSpPr>
          <p:nvPr/>
        </p:nvSpPr>
        <p:spPr bwMode="gray">
          <a:xfrm>
            <a:off x="2662238" y="2617788"/>
            <a:ext cx="933450" cy="182562"/>
          </a:xfrm>
          <a:prstGeom prst="rect">
            <a:avLst/>
          </a:prstGeom>
          <a:noFill/>
          <a:ln w="9525">
            <a:noFill/>
            <a:miter lim="800000"/>
            <a:headEnd/>
            <a:tailEnd/>
          </a:ln>
        </p:spPr>
        <p:txBody>
          <a:bodyPr lIns="0" tIns="0" rIns="0" bIns="0" anchor="ctr">
            <a:spAutoFit/>
          </a:bodyPr>
          <a:lstStyle/>
          <a:p>
            <a:pPr algn="r">
              <a:lnSpc>
                <a:spcPct val="85000"/>
              </a:lnSpc>
            </a:pPr>
            <a:r>
              <a:rPr lang="en-US" sz="1400"/>
              <a:t>Surety</a:t>
            </a:r>
          </a:p>
        </p:txBody>
      </p:sp>
      <p:sp>
        <p:nvSpPr>
          <p:cNvPr id="45075" name="Rectangle 15"/>
          <p:cNvSpPr>
            <a:spLocks noChangeArrowheads="1"/>
          </p:cNvSpPr>
          <p:nvPr/>
        </p:nvSpPr>
        <p:spPr bwMode="gray">
          <a:xfrm>
            <a:off x="3190875" y="2392363"/>
            <a:ext cx="935038" cy="184150"/>
          </a:xfrm>
          <a:prstGeom prst="rect">
            <a:avLst/>
          </a:prstGeom>
          <a:noFill/>
          <a:ln w="9525">
            <a:noFill/>
            <a:miter lim="800000"/>
            <a:headEnd/>
            <a:tailEnd/>
          </a:ln>
        </p:spPr>
        <p:txBody>
          <a:bodyPr lIns="0" tIns="0" rIns="0" bIns="0" anchor="ctr">
            <a:spAutoFit/>
          </a:bodyPr>
          <a:lstStyle/>
          <a:p>
            <a:pPr algn="r">
              <a:lnSpc>
                <a:spcPct val="85000"/>
              </a:lnSpc>
            </a:pPr>
            <a:r>
              <a:rPr lang="en-US" sz="1400"/>
              <a:t>Title</a:t>
            </a:r>
          </a:p>
        </p:txBody>
      </p:sp>
    </p:spTree>
    <p:extLst>
      <p:ext uri="{BB962C8B-B14F-4D97-AF65-F5344CB8AC3E}">
        <p14:creationId xmlns:p14="http://schemas.microsoft.com/office/powerpoint/2010/main" val="145537365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20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201</a:t>
            </a:fld>
            <a:endParaRPr lang="en-US" sz="900"/>
          </a:p>
        </p:txBody>
      </p:sp>
      <p:sp>
        <p:nvSpPr>
          <p:cNvPr id="39942" name="Rectangle 2"/>
          <p:cNvSpPr>
            <a:spLocks noGrp="1" noChangeArrowheads="1"/>
          </p:cNvSpPr>
          <p:nvPr>
            <p:ph type="title" idx="4294967295"/>
          </p:nvPr>
        </p:nvSpPr>
        <p:spPr>
          <a:xfrm>
            <a:off x="94129" y="90488"/>
            <a:ext cx="7866529" cy="860425"/>
          </a:xfrm>
        </p:spPr>
        <p:txBody>
          <a:bodyPr/>
          <a:lstStyle/>
          <a:p>
            <a:r>
              <a:rPr lang="en-US" dirty="0" smtClean="0"/>
              <a:t>Number of Recessions Endured by P/C Insurers, by Number of Years in Operation</a:t>
            </a:r>
          </a:p>
        </p:txBody>
      </p:sp>
      <p:graphicFrame>
        <p:nvGraphicFramePr>
          <p:cNvPr id="39938" name="Object 3"/>
          <p:cNvGraphicFramePr>
            <a:graphicFrameLocks noChangeAspect="1"/>
          </p:cNvGraphicFramePr>
          <p:nvPr/>
        </p:nvGraphicFramePr>
        <p:xfrm>
          <a:off x="268381" y="1787804"/>
          <a:ext cx="8445500" cy="3497262"/>
        </p:xfrm>
        <a:graphic>
          <a:graphicData uri="http://schemas.openxmlformats.org/presentationml/2006/ole">
            <mc:AlternateContent xmlns:mc="http://schemas.openxmlformats.org/markup-compatibility/2006">
              <mc:Choice xmlns:v="urn:schemas-microsoft-com:vml" Requires="v">
                <p:oleObj spid="_x0000_s1517672" name="Chart" r:id="rId4" imgW="8543899" imgH="3533700" progId="MSGraph.Chart.8">
                  <p:embed followColorScheme="full"/>
                </p:oleObj>
              </mc:Choice>
              <mc:Fallback>
                <p:oleObj name="Chart" r:id="rId4" imgW="8543899" imgH="3533700"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68381" y="1787804"/>
                        <a:ext cx="8445500" cy="3497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3" name="Rectangle 4"/>
          <p:cNvSpPr>
            <a:spLocks noChangeArrowheads="1"/>
          </p:cNvSpPr>
          <p:nvPr/>
        </p:nvSpPr>
        <p:spPr bwMode="auto">
          <a:xfrm>
            <a:off x="0" y="6632765"/>
            <a:ext cx="7616825" cy="28238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Insurance Information Institute research from </a:t>
            </a:r>
            <a:r>
              <a:rPr lang="en-US" sz="1100" dirty="0" smtClean="0"/>
              <a:t>National Bureau of Economic Research data.</a:t>
            </a:r>
            <a:endParaRPr lang="en-US" sz="1100" dirty="0"/>
          </a:p>
        </p:txBody>
      </p:sp>
      <p:sp>
        <p:nvSpPr>
          <p:cNvPr id="39944" name="Rectangle 5"/>
          <p:cNvSpPr>
            <a:spLocks noChangeArrowheads="1"/>
          </p:cNvSpPr>
          <p:nvPr/>
        </p:nvSpPr>
        <p:spPr bwMode="black">
          <a:xfrm>
            <a:off x="347663" y="130716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Number of </a:t>
            </a:r>
            <a:r>
              <a:rPr lang="en-US" sz="1600" b="1" dirty="0" smtClean="0">
                <a:solidFill>
                  <a:srgbClr val="225A7A"/>
                </a:solidFill>
              </a:rPr>
              <a:t>Recessions Since 1860</a:t>
            </a:r>
            <a:endParaRPr lang="en-US" sz="1600" b="1" dirty="0">
              <a:solidFill>
                <a:srgbClr val="225A7A"/>
              </a:solidFill>
            </a:endParaRPr>
          </a:p>
        </p:txBody>
      </p:sp>
      <p:sp>
        <p:nvSpPr>
          <p:cNvPr id="2116614" name="Rectangle 6"/>
          <p:cNvSpPr>
            <a:spLocks noChangeArrowheads="1"/>
          </p:cNvSpPr>
          <p:nvPr/>
        </p:nvSpPr>
        <p:spPr bwMode="blackWhite">
          <a:xfrm>
            <a:off x="1358153" y="5486400"/>
            <a:ext cx="6817659" cy="82064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Many US Insurers Are Close to a Century Old or Older</a:t>
            </a:r>
            <a:endParaRPr lang="en-US" b="1" dirty="0">
              <a:solidFill>
                <a:srgbClr val="FFFFFF"/>
              </a:solidFill>
            </a:endParaRPr>
          </a:p>
        </p:txBody>
      </p:sp>
      <p:sp>
        <p:nvSpPr>
          <p:cNvPr id="10" name="Rectangle 5"/>
          <p:cNvSpPr>
            <a:spLocks noChangeArrowheads="1"/>
          </p:cNvSpPr>
          <p:nvPr/>
        </p:nvSpPr>
        <p:spPr bwMode="black">
          <a:xfrm>
            <a:off x="3135687" y="5015752"/>
            <a:ext cx="3144090" cy="2215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1600" b="1" dirty="0">
                <a:solidFill>
                  <a:srgbClr val="225A7A"/>
                </a:solidFill>
              </a:rPr>
              <a:t>Number of </a:t>
            </a:r>
            <a:r>
              <a:rPr lang="en-US" sz="1600" b="1" dirty="0" smtClean="0">
                <a:solidFill>
                  <a:srgbClr val="225A7A"/>
                </a:solidFill>
              </a:rPr>
              <a:t>Years in Operation</a:t>
            </a:r>
            <a:endParaRPr lang="en-US" sz="1600" b="1" dirty="0">
              <a:solidFill>
                <a:srgbClr val="225A7A"/>
              </a:solidFill>
            </a:endParaRPr>
          </a:p>
        </p:txBody>
      </p:sp>
      <p:sp>
        <p:nvSpPr>
          <p:cNvPr id="11" name="AutoShape 8"/>
          <p:cNvSpPr>
            <a:spLocks noChangeArrowheads="1"/>
          </p:cNvSpPr>
          <p:nvPr/>
        </p:nvSpPr>
        <p:spPr bwMode="blackWhite">
          <a:xfrm>
            <a:off x="1372159" y="1667437"/>
            <a:ext cx="4114240" cy="820270"/>
          </a:xfrm>
          <a:prstGeom prst="wedgeRectCallout">
            <a:avLst>
              <a:gd name="adj1" fmla="val 54558"/>
              <a:gd name="adj2" fmla="val 7326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Insurers are true survivors—not just of natural catastrophes but also economic ones</a:t>
            </a:r>
            <a:endParaRPr lang="en-US" sz="1400" b="1" i="1" dirty="0">
              <a:solidFill>
                <a:schemeClr val="bg1"/>
              </a:solidFill>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par>
                          <p:cTn id="10" fill="hold">
                            <p:stCondLst>
                              <p:cond delay="1000"/>
                            </p:stCondLst>
                            <p:childTnLst>
                              <p:par>
                                <p:cTn id="11" presetID="22" presetClass="entr" presetSubtype="8"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P spid="11" grpId="0" animBg="1"/>
    </p:bldLst>
  </p:timing>
</p:sld>
</file>

<file path=ppt/slides/slide2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42210"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000" smtClean="0">
                <a:solidFill>
                  <a:schemeClr val="bg1"/>
                </a:solidFill>
              </a:rPr>
              <a:t>Inflation</a:t>
            </a:r>
          </a:p>
        </p:txBody>
      </p:sp>
      <p:sp>
        <p:nvSpPr>
          <p:cNvPr id="14745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746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DC0693B-C539-4904-A463-3AB7505A0743}" type="slidenum">
              <a:rPr lang="en-US" sz="900">
                <a:solidFill>
                  <a:schemeClr val="bg1"/>
                </a:solidFill>
              </a:rPr>
              <a:pPr algn="r" eaLnBrk="0" hangingPunct="0">
                <a:lnSpc>
                  <a:spcPct val="85000"/>
                </a:lnSpc>
                <a:spcBef>
                  <a:spcPct val="20000"/>
                </a:spcBef>
              </a:pPr>
              <a:t>202</a:t>
            </a:fld>
            <a:endParaRPr lang="en-US" sz="900">
              <a:solidFill>
                <a:schemeClr val="bg1"/>
              </a:solidFill>
            </a:endParaRPr>
          </a:p>
        </p:txBody>
      </p:sp>
      <p:pic>
        <p:nvPicPr>
          <p:cNvPr id="147461"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42214" name="Rectangle 6"/>
          <p:cNvSpPr>
            <a:spLocks noChangeArrowheads="1"/>
          </p:cNvSpPr>
          <p:nvPr/>
        </p:nvSpPr>
        <p:spPr bwMode="auto">
          <a:xfrm>
            <a:off x="363538" y="4324350"/>
            <a:ext cx="8416925" cy="1085850"/>
          </a:xfrm>
          <a:prstGeom prst="rect">
            <a:avLst/>
          </a:prstGeom>
          <a:noFill/>
          <a:ln w="9525" algn="ctr">
            <a:noFill/>
            <a:miter lim="800000"/>
            <a:headEnd/>
            <a:tailEnd/>
          </a:ln>
        </p:spPr>
        <p:txBody>
          <a:bodyPr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dirty="0">
                <a:solidFill>
                  <a:srgbClr val="225A7A"/>
                </a:solidFill>
              </a:rPr>
              <a:t>Is it a Threat to Claim Cost </a:t>
            </a:r>
            <a:r>
              <a:rPr lang="en-US" sz="3800" b="1" dirty="0" smtClean="0">
                <a:solidFill>
                  <a:srgbClr val="225A7A"/>
                </a:solidFill>
              </a:rPr>
              <a:t>Severities?</a:t>
            </a:r>
            <a:endParaRPr lang="en-US" sz="3800" b="1" dirty="0">
              <a:solidFill>
                <a:srgbClr val="225A7A"/>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2210"/>
                                        </p:tgtEl>
                                        <p:attrNameLst>
                                          <p:attrName>style.visibility</p:attrName>
                                        </p:attrNameLst>
                                      </p:cBhvr>
                                      <p:to>
                                        <p:strVal val="visible"/>
                                      </p:to>
                                    </p:set>
                                    <p:animEffect transition="in" filter="barn(outVertical)">
                                      <p:cBhvr>
                                        <p:cTn id="7" dur="1000"/>
                                        <p:tgtEl>
                                          <p:spTgt spid="2142210"/>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2214"/>
                                        </p:tgtEl>
                                        <p:attrNameLst>
                                          <p:attrName>style.visibility</p:attrName>
                                        </p:attrNameLst>
                                      </p:cBhvr>
                                      <p:to>
                                        <p:strVal val="visible"/>
                                      </p:to>
                                    </p:set>
                                    <p:animEffect transition="in" filter="barn(outVertical)">
                                      <p:cBhvr>
                                        <p:cTn id="10" dur="1000"/>
                                        <p:tgtEl>
                                          <p:spTgt spid="2142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2210" grpId="0" animBg="1"/>
      <p:bldP spid="2142214" grpId="0"/>
    </p:bld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105"/>
          <p:cNvSpPr>
            <a:spLocks noGrp="1" noChangeArrowheads="1"/>
          </p:cNvSpPr>
          <p:nvPr>
            <p:ph type="dt" sz="quarter" idx="10"/>
          </p:nvPr>
        </p:nvSpPr>
        <p:spPr/>
        <p:txBody>
          <a:bodyPr/>
          <a:lstStyle/>
          <a:p>
            <a:pPr>
              <a:defRPr/>
            </a:pPr>
            <a:r>
              <a:rPr lang="en-US" smtClean="0"/>
              <a:t>12/01/09 - 9pm</a:t>
            </a:r>
          </a:p>
        </p:txBody>
      </p:sp>
      <p:sp>
        <p:nvSpPr>
          <p:cNvPr id="72709" name="Rectangle 110"/>
          <p:cNvSpPr>
            <a:spLocks noGrp="1" noChangeArrowheads="1"/>
          </p:cNvSpPr>
          <p:nvPr>
            <p:ph type="sldNum" sz="quarter" idx="12"/>
          </p:nvPr>
        </p:nvSpPr>
        <p:spPr/>
        <p:txBody>
          <a:bodyPr/>
          <a:lstStyle/>
          <a:p>
            <a:pPr>
              <a:defRPr/>
            </a:pPr>
            <a:fld id="{81AD1AA6-5342-47E3-91E6-60DBEF277DA8}" type="slidenum">
              <a:rPr lang="en-US" smtClean="0"/>
              <a:pPr>
                <a:defRPr/>
              </a:pPr>
              <a:t>203</a:t>
            </a:fld>
            <a:endParaRPr lang="en-US" smtClean="0"/>
          </a:p>
        </p:txBody>
      </p:sp>
      <p:sp>
        <p:nvSpPr>
          <p:cNvPr id="35846" name="Rectangle 2"/>
          <p:cNvSpPr>
            <a:spLocks noGrp="1" noChangeArrowheads="1"/>
          </p:cNvSpPr>
          <p:nvPr>
            <p:ph type="title"/>
          </p:nvPr>
        </p:nvSpPr>
        <p:spPr>
          <a:xfrm>
            <a:off x="155575" y="0"/>
            <a:ext cx="7550150" cy="989013"/>
          </a:xfrm>
        </p:spPr>
        <p:txBody>
          <a:bodyPr/>
          <a:lstStyle/>
          <a:p>
            <a:r>
              <a:rPr lang="en-US" smtClean="0"/>
              <a:t>Annual Inflation Rates, (CPI-U, %),</a:t>
            </a:r>
            <a:br>
              <a:rPr lang="en-US" smtClean="0"/>
            </a:br>
            <a:r>
              <a:rPr lang="en-US" smtClean="0"/>
              <a:t>1990–2017F</a:t>
            </a:r>
          </a:p>
        </p:txBody>
      </p:sp>
      <p:graphicFrame>
        <p:nvGraphicFramePr>
          <p:cNvPr id="35842" name="Object 3"/>
          <p:cNvGraphicFramePr>
            <a:graphicFrameLocks noChangeAspect="1"/>
          </p:cNvGraphicFramePr>
          <p:nvPr>
            <p:extLst>
              <p:ext uri="{D42A27DB-BD31-4B8C-83A1-F6EECF244321}">
                <p14:modId xmlns:p14="http://schemas.microsoft.com/office/powerpoint/2010/main" val="136471010"/>
              </p:ext>
            </p:extLst>
          </p:nvPr>
        </p:nvGraphicFramePr>
        <p:xfrm>
          <a:off x="161925" y="1639888"/>
          <a:ext cx="8659813" cy="4008437"/>
        </p:xfrm>
        <a:graphic>
          <a:graphicData uri="http://schemas.openxmlformats.org/presentationml/2006/ole">
            <mc:AlternateContent xmlns:mc="http://schemas.openxmlformats.org/markup-compatibility/2006">
              <mc:Choice xmlns:v="urn:schemas-microsoft-com:vml" Requires="v">
                <p:oleObj spid="_x0000_s2791528" name="Chart" r:id="rId4" imgW="8296224" imgH="3819575" progId="MSGraph.Chart.8">
                  <p:embed followColorScheme="full"/>
                </p:oleObj>
              </mc:Choice>
              <mc:Fallback>
                <p:oleObj name="Chart" r:id="rId4" imgW="8296224" imgH="3819575" progId="MSGraph.Chart.8">
                  <p:embed followColorScheme="full"/>
                  <p:pic>
                    <p:nvPicPr>
                      <p:cNvPr id="0" name="Object 3"/>
                      <p:cNvPicPr>
                        <a:picLocks noChangeAspect="1" noChangeArrowheads="1"/>
                      </p:cNvPicPr>
                      <p:nvPr/>
                    </p:nvPicPr>
                    <p:blipFill>
                      <a:blip r:embed="rId5"/>
                      <a:srcRect/>
                      <a:stretch>
                        <a:fillRect/>
                      </a:stretch>
                    </p:blipFill>
                    <p:spPr bwMode="gray">
                      <a:xfrm>
                        <a:off x="161925" y="1639888"/>
                        <a:ext cx="8659813" cy="4008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47" name="Rectangle 4"/>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Sources: US Bureau of Labor Statistics; Blue Chip Economic Indicators, </a:t>
            </a:r>
            <a:r>
              <a:rPr lang="en-US" sz="1100" dirty="0" smtClean="0"/>
              <a:t>2/14 </a:t>
            </a:r>
            <a:r>
              <a:rPr lang="en-US" sz="1100" dirty="0"/>
              <a:t>(forecasts). </a:t>
            </a:r>
          </a:p>
        </p:txBody>
      </p:sp>
      <p:sp>
        <p:nvSpPr>
          <p:cNvPr id="1965061" name="Rectangle 5"/>
          <p:cNvSpPr>
            <a:spLocks noChangeArrowheads="1"/>
          </p:cNvSpPr>
          <p:nvPr/>
        </p:nvSpPr>
        <p:spPr bwMode="blackWhite">
          <a:xfrm>
            <a:off x="304800" y="5564221"/>
            <a:ext cx="8524875" cy="90484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slack in the U.S. economy suggests that </a:t>
            </a:r>
            <a:r>
              <a:rPr lang="en-US" b="1" dirty="0" smtClean="0">
                <a:solidFill>
                  <a:srgbClr val="FFFFFF"/>
                </a:solidFill>
              </a:rPr>
              <a:t>inflationary pressures should remain subdued for an extended period of times.</a:t>
            </a:r>
            <a:endParaRPr lang="en-US" b="1" dirty="0">
              <a:solidFill>
                <a:srgbClr val="FFFFFF"/>
              </a:solidFill>
            </a:endParaRPr>
          </a:p>
        </p:txBody>
      </p:sp>
      <p:sp>
        <p:nvSpPr>
          <p:cNvPr id="35849" name="Rectangle 6"/>
          <p:cNvSpPr>
            <a:spLocks noChangeArrowheads="1"/>
          </p:cNvSpPr>
          <p:nvPr/>
        </p:nvSpPr>
        <p:spPr bwMode="black">
          <a:xfrm>
            <a:off x="233363" y="1162050"/>
            <a:ext cx="1090612" cy="68580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Inflation Rates (%)</a:t>
            </a:r>
          </a:p>
        </p:txBody>
      </p:sp>
      <p:sp>
        <p:nvSpPr>
          <p:cNvPr id="1965063" name="AutoShape 7"/>
          <p:cNvSpPr>
            <a:spLocks noChangeArrowheads="1"/>
          </p:cNvSpPr>
          <p:nvPr/>
        </p:nvSpPr>
        <p:spPr bwMode="blackWhite">
          <a:xfrm>
            <a:off x="1507787" y="1150938"/>
            <a:ext cx="5448638" cy="1309687"/>
          </a:xfrm>
          <a:prstGeom prst="wedgeRectCallout">
            <a:avLst>
              <a:gd name="adj1" fmla="val 26268"/>
              <a:gd name="adj2" fmla="val 717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Inflation peaked at 5.6% in August 2008 on high energy and commodity crisis. The </a:t>
            </a:r>
            <a:r>
              <a:rPr lang="en-US" sz="1600" b="1" dirty="0" smtClean="0">
                <a:solidFill>
                  <a:schemeClr val="bg1"/>
                </a:solidFill>
                <a:cs typeface="+mn-cs"/>
              </a:rPr>
              <a:t>recession, </a:t>
            </a:r>
            <a:r>
              <a:rPr lang="en-US" sz="1600" b="1" dirty="0">
                <a:solidFill>
                  <a:schemeClr val="bg1"/>
                </a:solidFill>
                <a:cs typeface="+mn-cs"/>
              </a:rPr>
              <a:t>the collapse </a:t>
            </a:r>
            <a:r>
              <a:rPr lang="en-US" sz="1600" b="1" dirty="0" smtClean="0">
                <a:solidFill>
                  <a:schemeClr val="bg1"/>
                </a:solidFill>
                <a:cs typeface="+mn-cs"/>
              </a:rPr>
              <a:t>of </a:t>
            </a:r>
            <a:r>
              <a:rPr lang="en-US" sz="1600" b="1" dirty="0">
                <a:solidFill>
                  <a:schemeClr val="bg1"/>
                </a:solidFill>
                <a:cs typeface="+mn-cs"/>
              </a:rPr>
              <a:t>the commodity bubble reduced inflationary pressures in </a:t>
            </a:r>
            <a:r>
              <a:rPr lang="en-US" sz="1600" b="1" dirty="0" smtClean="0">
                <a:solidFill>
                  <a:schemeClr val="bg1"/>
                </a:solidFill>
                <a:cs typeface="+mn-cs"/>
              </a:rPr>
              <a:t>2009/10 and slow growth and slack in the economy have inflation low since then.</a:t>
            </a:r>
            <a:endParaRPr lang="en-US" sz="1600" b="1" dirty="0">
              <a:solidFill>
                <a:schemeClr val="bg1"/>
              </a:solidFill>
              <a:cs typeface="+mn-cs"/>
            </a:endParaRPr>
          </a:p>
        </p:txBody>
      </p:sp>
      <p:sp>
        <p:nvSpPr>
          <p:cNvPr id="11" name="AutoShape 7"/>
          <p:cNvSpPr>
            <a:spLocks noChangeArrowheads="1"/>
          </p:cNvSpPr>
          <p:nvPr/>
        </p:nvSpPr>
        <p:spPr bwMode="blackWhite">
          <a:xfrm>
            <a:off x="7005638" y="1639888"/>
            <a:ext cx="1949450" cy="1116012"/>
          </a:xfrm>
          <a:prstGeom prst="wedgeRectCallout">
            <a:avLst>
              <a:gd name="adj1" fmla="val 28107"/>
              <a:gd name="adj2" fmla="val 12124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Inflationary expectations remain very modest.  The Fed’s target inflation rate is 2%.</a:t>
            </a:r>
            <a:endParaRPr lang="en-US" sz="1400" b="1" dirty="0">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965063"/>
                                        </p:tgtEl>
                                        <p:attrNameLst>
                                          <p:attrName>style.visibility</p:attrName>
                                        </p:attrNameLst>
                                      </p:cBhvr>
                                      <p:to>
                                        <p:strVal val="visible"/>
                                      </p:to>
                                    </p:set>
                                    <p:animEffect transition="in" filter="wipe(down)">
                                      <p:cBhvr>
                                        <p:cTn id="7" dur="500"/>
                                        <p:tgtEl>
                                          <p:spTgt spid="1965063"/>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1965061"/>
                                        </p:tgtEl>
                                        <p:attrNameLst>
                                          <p:attrName>style.visibility</p:attrName>
                                        </p:attrNameLst>
                                      </p:cBhvr>
                                      <p:to>
                                        <p:strVal val="visible"/>
                                      </p:to>
                                    </p:set>
                                    <p:anim calcmode="lin" valueType="num">
                                      <p:cBhvr>
                                        <p:cTn id="11" dur="500" fill="hold"/>
                                        <p:tgtEl>
                                          <p:spTgt spid="1965061"/>
                                        </p:tgtEl>
                                        <p:attrNameLst>
                                          <p:attrName>ppt_w</p:attrName>
                                        </p:attrNameLst>
                                      </p:cBhvr>
                                      <p:tavLst>
                                        <p:tav tm="0">
                                          <p:val>
                                            <p:fltVal val="0"/>
                                          </p:val>
                                        </p:tav>
                                        <p:tav tm="100000">
                                          <p:val>
                                            <p:strVal val="#ppt_w"/>
                                          </p:val>
                                        </p:tav>
                                      </p:tavLst>
                                    </p:anim>
                                    <p:anim calcmode="lin" valueType="num">
                                      <p:cBhvr>
                                        <p:cTn id="12" dur="500" fill="hold"/>
                                        <p:tgtEl>
                                          <p:spTgt spid="1965061"/>
                                        </p:tgtEl>
                                        <p:attrNameLst>
                                          <p:attrName>ppt_h</p:attrName>
                                        </p:attrNameLst>
                                      </p:cBhvr>
                                      <p:tavLst>
                                        <p:tav tm="0">
                                          <p:val>
                                            <p:fltVal val="0"/>
                                          </p:val>
                                        </p:tav>
                                        <p:tav tm="100000">
                                          <p:val>
                                            <p:strVal val="#ppt_h"/>
                                          </p:val>
                                        </p:tav>
                                      </p:tavLst>
                                    </p:anim>
                                  </p:childTnLst>
                                </p:cTn>
                              </p:par>
                            </p:childTnLst>
                          </p:cTn>
                        </p:par>
                        <p:par>
                          <p:cTn id="13" fill="hold">
                            <p:stCondLst>
                              <p:cond delay="2400"/>
                            </p:stCondLst>
                            <p:childTnLst>
                              <p:par>
                                <p:cTn id="14" presetID="22" presetClass="entr" presetSubtype="2" fill="hold" grpId="0" nodeType="afterEffect">
                                  <p:stCondLst>
                                    <p:cond delay="5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5061" grpId="0" animBg="1"/>
      <p:bldP spid="1965063" grpId="0" animBg="1"/>
      <p:bldP spid="11" grpId="0" animBg="1"/>
    </p:bld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idx="4294967295"/>
          </p:nvPr>
        </p:nvSpPr>
        <p:spPr>
          <a:xfrm>
            <a:off x="276225" y="123825"/>
            <a:ext cx="7400925" cy="860425"/>
          </a:xfrm>
        </p:spPr>
        <p:txBody>
          <a:bodyPr/>
          <a:lstStyle/>
          <a:p>
            <a:r>
              <a:rPr lang="en-US" sz="2600" dirty="0" smtClean="0"/>
              <a:t>Hospital-Related Personal Insurance Claim Cost Drivers Grow Faster Than CPI Suggests</a:t>
            </a:r>
          </a:p>
        </p:txBody>
      </p:sp>
      <p:sp>
        <p:nvSpPr>
          <p:cNvPr id="1028" name="Rectangle 4"/>
          <p:cNvSpPr>
            <a:spLocks noChangeArrowheads="1"/>
          </p:cNvSpPr>
          <p:nvPr/>
        </p:nvSpPr>
        <p:spPr bwMode="auto">
          <a:xfrm>
            <a:off x="0" y="6575425"/>
            <a:ext cx="86868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Sources: Bureau of Labor Statistics; Insurance Information Institute.</a:t>
            </a:r>
          </a:p>
        </p:txBody>
      </p:sp>
      <p:graphicFrame>
        <p:nvGraphicFramePr>
          <p:cNvPr id="1026" name="Object 2"/>
          <p:cNvGraphicFramePr>
            <a:graphicFrameLocks/>
          </p:cNvGraphicFramePr>
          <p:nvPr>
            <p:extLst>
              <p:ext uri="{D42A27DB-BD31-4B8C-83A1-F6EECF244321}">
                <p14:modId xmlns:p14="http://schemas.microsoft.com/office/powerpoint/2010/main" val="2644202726"/>
              </p:ext>
            </p:extLst>
          </p:nvPr>
        </p:nvGraphicFramePr>
        <p:xfrm>
          <a:off x="265113" y="1408113"/>
          <a:ext cx="8364537" cy="4564062"/>
        </p:xfrm>
        <a:graphic>
          <a:graphicData uri="http://schemas.openxmlformats.org/presentationml/2006/ole">
            <mc:AlternateContent xmlns:mc="http://schemas.openxmlformats.org/markup-compatibility/2006">
              <mc:Choice xmlns:v="urn:schemas-microsoft-com:vml" Requires="v">
                <p:oleObj spid="_x0000_s2294889" name="Chart" r:id="rId4" imgW="8467776" imgH="4324276" progId="MSGraph.Chart.8">
                  <p:embed followColorScheme="full"/>
                </p:oleObj>
              </mc:Choice>
              <mc:Fallback>
                <p:oleObj name="Chart" r:id="rId4" imgW="8467776" imgH="4324276" progId="MSGraph.Chart.8">
                  <p:embed followColorScheme="full"/>
                  <p:pic>
                    <p:nvPicPr>
                      <p:cNvPr id="0" name="Object 2"/>
                      <p:cNvPicPr>
                        <a:picLocks noChangeArrowheads="1"/>
                      </p:cNvPicPr>
                      <p:nvPr/>
                    </p:nvPicPr>
                    <p:blipFill>
                      <a:blip r:embed="rId5"/>
                      <a:srcRect/>
                      <a:stretch>
                        <a:fillRect/>
                      </a:stretch>
                    </p:blipFill>
                    <p:spPr bwMode="auto">
                      <a:xfrm>
                        <a:off x="265113" y="1408113"/>
                        <a:ext cx="8364537" cy="4564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a:spLocks noChangeArrowheads="1"/>
          </p:cNvSpPr>
          <p:nvPr/>
        </p:nvSpPr>
        <p:spPr bwMode="blackWhite">
          <a:xfrm>
            <a:off x="327025" y="5943600"/>
            <a:ext cx="8524875" cy="5746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Healthcare costs are a major liability, med pay, and PIP claim cost driver.  They </a:t>
            </a:r>
            <a:r>
              <a:rPr lang="en-US" b="1" dirty="0" smtClean="0">
                <a:solidFill>
                  <a:srgbClr val="FFFFFF"/>
                </a:solidFill>
              </a:rPr>
              <a:t>are </a:t>
            </a:r>
            <a:r>
              <a:rPr lang="en-US" b="1" dirty="0">
                <a:solidFill>
                  <a:srgbClr val="FFFFFF"/>
                </a:solidFill>
              </a:rPr>
              <a:t>likely to grow faster than the </a:t>
            </a:r>
            <a:r>
              <a:rPr lang="en-US" b="1" dirty="0" smtClean="0">
                <a:solidFill>
                  <a:srgbClr val="FFFFFF"/>
                </a:solidFill>
              </a:rPr>
              <a:t>CPI for the next few years, at least</a:t>
            </a:r>
            <a:endParaRPr lang="en-US" b="1" dirty="0">
              <a:solidFill>
                <a:srgbClr val="FFFFFF"/>
              </a:solidFill>
            </a:endParaRPr>
          </a:p>
        </p:txBody>
      </p:sp>
      <p:sp>
        <p:nvSpPr>
          <p:cNvPr id="103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69417A33-BA5A-489B-845C-5A8019B9968F}" type="slidenum">
              <a:rPr lang="en-US" sz="900"/>
              <a:pPr algn="r" eaLnBrk="0" hangingPunct="0">
                <a:lnSpc>
                  <a:spcPct val="85000"/>
                </a:lnSpc>
                <a:spcBef>
                  <a:spcPct val="20000"/>
                </a:spcBef>
              </a:pPr>
              <a:t>204</a:t>
            </a:fld>
            <a:endParaRPr lang="en-US" sz="900"/>
          </a:p>
        </p:txBody>
      </p:sp>
      <p:sp>
        <p:nvSpPr>
          <p:cNvPr id="2" name="AutoShape 6"/>
          <p:cNvSpPr>
            <a:spLocks noChangeArrowheads="1"/>
          </p:cNvSpPr>
          <p:nvPr/>
        </p:nvSpPr>
        <p:spPr bwMode="blackWhite">
          <a:xfrm>
            <a:off x="1438275" y="1587500"/>
            <a:ext cx="1012825" cy="730250"/>
          </a:xfrm>
          <a:prstGeom prst="wedgeRectCallout">
            <a:avLst>
              <a:gd name="adj1" fmla="val 21148"/>
              <a:gd name="adj2" fmla="val 214718"/>
            </a:avLst>
          </a:prstGeom>
          <a:solidFill>
            <a:schemeClr val="bg2">
              <a:lumMod val="75000"/>
            </a:schemeClr>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Excludes Food and Energy</a:t>
            </a:r>
          </a:p>
        </p:txBody>
      </p:sp>
      <p:sp>
        <p:nvSpPr>
          <p:cNvPr id="9" name="Rectangle 6"/>
          <p:cNvSpPr>
            <a:spLocks noChangeArrowheads="1"/>
          </p:cNvSpPr>
          <p:nvPr/>
        </p:nvSpPr>
        <p:spPr bwMode="black">
          <a:xfrm>
            <a:off x="219915" y="1121709"/>
            <a:ext cx="3773863"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Price Level Change: 2013 vs. 2012</a:t>
            </a:r>
            <a:endParaRPr lang="en-US" sz="1600" b="1" dirty="0">
              <a:solidFill>
                <a:srgbClr val="225A7A"/>
              </a:solidFill>
            </a:endParaRP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79649112-2361-4913-9798-B6AEBB59A8D4}" type="slidenum">
              <a:rPr lang="en-US" smtClean="0"/>
              <a:pPr>
                <a:defRPr/>
              </a:pPr>
              <a:t>204</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par>
                          <p:cTn id="9" fill="hold" nodeType="afterGroup">
                            <p:stCondLst>
                              <p:cond delay="1200"/>
                            </p:stCondLst>
                            <p:childTnLst>
                              <p:par>
                                <p:cTn id="10" presetID="22" presetClass="entr" presetSubtype="2" fill="hold" grpId="0" nodeType="afterEffect">
                                  <p:stCondLst>
                                    <p:cond delay="50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2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1" name="Rectangle 2"/>
          <p:cNvSpPr>
            <a:spLocks noGrp="1" noChangeArrowheads="1"/>
          </p:cNvSpPr>
          <p:nvPr>
            <p:ph type="title" idx="4294967295"/>
          </p:nvPr>
        </p:nvSpPr>
        <p:spPr>
          <a:xfrm>
            <a:off x="476250" y="152400"/>
            <a:ext cx="7400925" cy="860425"/>
          </a:xfrm>
        </p:spPr>
        <p:txBody>
          <a:bodyPr/>
          <a:lstStyle/>
          <a:p>
            <a:r>
              <a:rPr lang="en-US" sz="2300" dirty="0" smtClean="0"/>
              <a:t>P/C Commercial Property Insurance Claim Cost Drivers Climb at About Rate of CPI</a:t>
            </a:r>
          </a:p>
        </p:txBody>
      </p:sp>
      <p:sp>
        <p:nvSpPr>
          <p:cNvPr id="2052" name="Rectangle 4"/>
          <p:cNvSpPr>
            <a:spLocks noChangeArrowheads="1"/>
          </p:cNvSpPr>
          <p:nvPr/>
        </p:nvSpPr>
        <p:spPr bwMode="auto">
          <a:xfrm>
            <a:off x="0" y="65754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Sources: Bureau of Labor Statistics; Insurance Information Institute.</a:t>
            </a:r>
          </a:p>
        </p:txBody>
      </p:sp>
      <p:graphicFrame>
        <p:nvGraphicFramePr>
          <p:cNvPr id="2050" name="Object 2"/>
          <p:cNvGraphicFramePr>
            <a:graphicFrameLocks/>
          </p:cNvGraphicFramePr>
          <p:nvPr>
            <p:extLst>
              <p:ext uri="{D42A27DB-BD31-4B8C-83A1-F6EECF244321}">
                <p14:modId xmlns:p14="http://schemas.microsoft.com/office/powerpoint/2010/main" val="2755896900"/>
              </p:ext>
            </p:extLst>
          </p:nvPr>
        </p:nvGraphicFramePr>
        <p:xfrm>
          <a:off x="341313" y="1350963"/>
          <a:ext cx="8493125" cy="4635500"/>
        </p:xfrm>
        <a:graphic>
          <a:graphicData uri="http://schemas.openxmlformats.org/presentationml/2006/ole">
            <mc:AlternateContent xmlns:mc="http://schemas.openxmlformats.org/markup-compatibility/2006">
              <mc:Choice xmlns:v="urn:schemas-microsoft-com:vml" Requires="v">
                <p:oleObj spid="_x0000_s2295912" name="Chart" r:id="rId4" imgW="8448624" imgH="4324276" progId="MSGraph.Chart.8">
                  <p:embed followColorScheme="full"/>
                </p:oleObj>
              </mc:Choice>
              <mc:Fallback>
                <p:oleObj name="Chart" r:id="rId4" imgW="8448624" imgH="4324276" progId="MSGraph.Chart.8">
                  <p:embed followColorScheme="full"/>
                  <p:pic>
                    <p:nvPicPr>
                      <p:cNvPr id="0" name="Object 2"/>
                      <p:cNvPicPr>
                        <a:picLocks noChangeArrowheads="1"/>
                      </p:cNvPicPr>
                      <p:nvPr/>
                    </p:nvPicPr>
                    <p:blipFill>
                      <a:blip r:embed="rId5"/>
                      <a:srcRect/>
                      <a:stretch>
                        <a:fillRect/>
                      </a:stretch>
                    </p:blipFill>
                    <p:spPr bwMode="auto">
                      <a:xfrm>
                        <a:off x="341313" y="1350963"/>
                        <a:ext cx="8493125" cy="463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a:spLocks noChangeArrowheads="1"/>
          </p:cNvSpPr>
          <p:nvPr/>
        </p:nvSpPr>
        <p:spPr bwMode="blackWhite">
          <a:xfrm>
            <a:off x="327025" y="5915025"/>
            <a:ext cx="8524875" cy="6318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Copper prices spiked and retreated in 2011. In July its price was 33% higher than a year earlier; by November it cost 8% less than in November 2010.</a:t>
            </a:r>
          </a:p>
        </p:txBody>
      </p:sp>
      <p:sp>
        <p:nvSpPr>
          <p:cNvPr id="205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34FC6459-6F41-469B-89F0-2B00A3288843}" type="slidenum">
              <a:rPr lang="en-US" sz="900"/>
              <a:pPr algn="r" eaLnBrk="0" hangingPunct="0">
                <a:lnSpc>
                  <a:spcPct val="85000"/>
                </a:lnSpc>
                <a:spcBef>
                  <a:spcPct val="20000"/>
                </a:spcBef>
              </a:pPr>
              <a:t>205</a:t>
            </a:fld>
            <a:endParaRPr lang="en-US" sz="900"/>
          </a:p>
        </p:txBody>
      </p:sp>
      <p:sp>
        <p:nvSpPr>
          <p:cNvPr id="2" name="AutoShape 6"/>
          <p:cNvSpPr>
            <a:spLocks noChangeArrowheads="1"/>
          </p:cNvSpPr>
          <p:nvPr/>
        </p:nvSpPr>
        <p:spPr bwMode="blackWhite">
          <a:xfrm>
            <a:off x="2322762" y="1452666"/>
            <a:ext cx="1012825" cy="730250"/>
          </a:xfrm>
          <a:prstGeom prst="wedgeRectCallout">
            <a:avLst>
              <a:gd name="adj1" fmla="val -7362"/>
              <a:gd name="adj2" fmla="val 150132"/>
            </a:avLst>
          </a:prstGeom>
          <a:solidFill>
            <a:schemeClr val="bg2">
              <a:lumMod val="75000"/>
            </a:schemeClr>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Excludes Food and Energy</a:t>
            </a:r>
          </a:p>
        </p:txBody>
      </p:sp>
      <p:sp>
        <p:nvSpPr>
          <p:cNvPr id="9" name="Rectangle 6"/>
          <p:cNvSpPr>
            <a:spLocks noChangeArrowheads="1"/>
          </p:cNvSpPr>
          <p:nvPr/>
        </p:nvSpPr>
        <p:spPr bwMode="black">
          <a:xfrm>
            <a:off x="219915" y="1121709"/>
            <a:ext cx="3773863"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Price Level Change: 2013 vs. 2012</a:t>
            </a:r>
            <a:endParaRPr lang="en-US" sz="1600" b="1" dirty="0">
              <a:solidFill>
                <a:srgbClr val="225A7A"/>
              </a:solidFill>
            </a:endParaRP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79649112-2361-4913-9798-B6AEBB59A8D4}" type="slidenum">
              <a:rPr lang="en-US" smtClean="0"/>
              <a:pPr>
                <a:defRPr/>
              </a:pPr>
              <a:t>205</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par>
                          <p:cTn id="9" fill="hold" nodeType="afterGroup">
                            <p:stCondLst>
                              <p:cond delay="1200"/>
                            </p:stCondLst>
                            <p:childTnLst>
                              <p:par>
                                <p:cTn id="10" presetID="22" presetClass="entr" presetSubtype="2" fill="hold" grpId="0" nodeType="afterEffect">
                                  <p:stCondLst>
                                    <p:cond delay="50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5"/>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6000" b="1">
                <a:solidFill>
                  <a:srgbClr val="FFFFFF"/>
                </a:solidFill>
              </a:rPr>
              <a:t>www.iii.org</a:t>
            </a:r>
          </a:p>
        </p:txBody>
      </p:sp>
      <p:sp>
        <p:nvSpPr>
          <p:cNvPr id="2077700" name="Rectangle 4"/>
          <p:cNvSpPr>
            <a:spLocks noChangeArrowheads="1"/>
          </p:cNvSpPr>
          <p:nvPr/>
        </p:nvSpPr>
        <p:spPr bwMode="auto">
          <a:xfrm>
            <a:off x="161925" y="4232275"/>
            <a:ext cx="8696325" cy="2363788"/>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a:solidFill>
                  <a:srgbClr val="225A7A"/>
                </a:solidFill>
              </a:rPr>
              <a:t>Thank you for your time</a:t>
            </a:r>
            <a:br>
              <a:rPr lang="en-US" sz="3600" b="1" i="1">
                <a:solidFill>
                  <a:srgbClr val="225A7A"/>
                </a:solidFill>
              </a:rPr>
            </a:br>
            <a:r>
              <a:rPr lang="en-US" sz="3600" b="1" i="1">
                <a:solidFill>
                  <a:srgbClr val="225A7A"/>
                </a:solidFill>
              </a:rPr>
              <a:t>and your attention!</a:t>
            </a:r>
            <a:endParaRPr lang="en-US" sz="3600" b="1" i="1">
              <a:solidFill>
                <a:srgbClr val="FF0000"/>
              </a:solidFill>
            </a:endParaRPr>
          </a:p>
          <a:p>
            <a:pPr algn="ctr" eaLnBrk="0" hangingPunct="0">
              <a:lnSpc>
                <a:spcPct val="90000"/>
              </a:lnSpc>
              <a:spcBef>
                <a:spcPct val="25000"/>
              </a:spcBef>
              <a:buClr>
                <a:schemeClr val="accent2"/>
              </a:buClr>
              <a:buFont typeface="Wingdings" pitchFamily="2" charset="2"/>
              <a:buNone/>
            </a:pPr>
            <a:r>
              <a:rPr lang="en-US" sz="3600" b="1" i="1">
                <a:solidFill>
                  <a:srgbClr val="FF0000"/>
                </a:solidFill>
              </a:rPr>
              <a:t>Twitter: </a:t>
            </a:r>
            <a:r>
              <a:rPr lang="en-US" sz="3600" b="1" i="1">
                <a:solidFill>
                  <a:srgbClr val="00B050"/>
                </a:solidFill>
              </a:rPr>
              <a:t>twitter.com/bob_hartwig</a:t>
            </a:r>
          </a:p>
          <a:p>
            <a:pPr algn="ctr" eaLnBrk="0" hangingPunct="0">
              <a:lnSpc>
                <a:spcPct val="90000"/>
              </a:lnSpc>
              <a:spcBef>
                <a:spcPct val="25000"/>
              </a:spcBef>
              <a:buClr>
                <a:schemeClr val="accent2"/>
              </a:buClr>
              <a:buFont typeface="Wingdings" pitchFamily="2" charset="2"/>
              <a:buNone/>
            </a:pPr>
            <a:endParaRPr lang="en-US" sz="3600" b="1" i="1">
              <a:solidFill>
                <a:srgbClr val="00B050"/>
              </a:solidFill>
            </a:endParaRPr>
          </a:p>
        </p:txBody>
      </p:sp>
      <p:sp>
        <p:nvSpPr>
          <p:cNvPr id="2077702" name="Rectangle 6"/>
          <p:cNvSpPr>
            <a:spLocks noChangeArrowheads="1"/>
          </p:cNvSpPr>
          <p:nvPr/>
        </p:nvSpPr>
        <p:spPr bwMode="auto">
          <a:xfrm>
            <a:off x="668338" y="1597025"/>
            <a:ext cx="7807325" cy="4762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tabLst>
                <a:tab pos="6172200" algn="l"/>
              </a:tabLst>
            </a:pPr>
            <a:r>
              <a:rPr lang="en-US" sz="2800" b="1">
                <a:solidFill>
                  <a:srgbClr val="225A7A"/>
                </a:solidFill>
              </a:rPr>
              <a:t>Insurance Information Institute Online:</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1936750"/>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Personal Lines Growth Drivers:  The Economy Is Creating Some Opportunities </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21</a:t>
            </a:fld>
            <a:endParaRPr lang="en-US" sz="900">
              <a:solidFill>
                <a:schemeClr val="bg1"/>
              </a:solidFill>
            </a:endParaRPr>
          </a:p>
        </p:txBody>
      </p:sp>
      <p:pic>
        <p:nvPicPr>
          <p:cNvPr id="15155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564776" y="4509898"/>
            <a:ext cx="8189259" cy="1569660"/>
          </a:xfrm>
          <a:prstGeom prst="rect">
            <a:avLst/>
          </a:prstGeom>
          <a:noFill/>
          <a:ln w="9525">
            <a:noFill/>
            <a:miter lim="800000"/>
            <a:headEnd/>
            <a:tailEnd/>
          </a:ln>
        </p:spPr>
        <p:txBody>
          <a:bodyPr wrap="square">
            <a:spAutoFit/>
          </a:bodyPr>
          <a:lstStyle/>
          <a:p>
            <a:pPr algn="ctr"/>
            <a:r>
              <a:rPr lang="en-US" sz="3200" b="1" dirty="0" smtClean="0">
                <a:solidFill>
                  <a:srgbClr val="2B7299"/>
                </a:solidFill>
              </a:rPr>
              <a:t>Consumer Sentiment is Strong Enough to Propel Auto Sales and Insurable Exposures but Not Homes (Yet)</a:t>
            </a:r>
            <a:endParaRPr lang="en-US" sz="3200" b="1" dirty="0">
              <a:solidFill>
                <a:srgbClr val="2B7299"/>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21</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22</a:t>
            </a:fld>
            <a:endParaRPr lang="en-US" smtClean="0"/>
          </a:p>
        </p:txBody>
      </p:sp>
      <p:sp>
        <p:nvSpPr>
          <p:cNvPr id="66566" name="Rectangle 11"/>
          <p:cNvSpPr>
            <a:spLocks noGrp="1" noChangeArrowheads="1"/>
          </p:cNvSpPr>
          <p:nvPr>
            <p:ph type="title"/>
          </p:nvPr>
        </p:nvSpPr>
        <p:spPr/>
        <p:txBody>
          <a:bodyPr/>
          <a:lstStyle/>
          <a:p>
            <a:r>
              <a:rPr lang="en-US" smtClean="0"/>
              <a:t>US Real GDP Growth*</a:t>
            </a:r>
          </a:p>
        </p:txBody>
      </p:sp>
      <p:sp>
        <p:nvSpPr>
          <p:cNvPr id="66567" name="Rectangle 3"/>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tabLst>
                <a:tab pos="342900" algn="l"/>
              </a:tabLst>
            </a:pPr>
            <a:r>
              <a:rPr lang="en-US" sz="1100" dirty="0"/>
              <a:t>*	Estimates/Forecasts from Blue Chip Economic Indicators.</a:t>
            </a:r>
          </a:p>
          <a:p>
            <a:pPr eaLnBrk="0" hangingPunct="0">
              <a:lnSpc>
                <a:spcPct val="85000"/>
              </a:lnSpc>
              <a:spcBef>
                <a:spcPct val="25000"/>
              </a:spcBef>
              <a:buClr>
                <a:schemeClr val="accent2"/>
              </a:buClr>
              <a:buFont typeface="Wingdings" pitchFamily="2" charset="2"/>
              <a:buNone/>
              <a:tabLst>
                <a:tab pos="342900" algn="l"/>
              </a:tabLst>
            </a:pPr>
            <a:r>
              <a:rPr lang="en-US" sz="1100" dirty="0"/>
              <a:t>Source: US Department of Commerce, Blue Economic Indicators </a:t>
            </a:r>
            <a:r>
              <a:rPr lang="en-US" sz="1100" dirty="0" smtClean="0"/>
              <a:t>3/14; </a:t>
            </a:r>
            <a:r>
              <a:rPr lang="en-US" sz="1100" dirty="0"/>
              <a:t>Insurance Information Institute.</a:t>
            </a:r>
          </a:p>
        </p:txBody>
      </p:sp>
      <p:graphicFrame>
        <p:nvGraphicFramePr>
          <p:cNvPr id="66562" name="Object 4"/>
          <p:cNvGraphicFramePr>
            <a:graphicFrameLocks noChangeAspect="1"/>
          </p:cNvGraphicFramePr>
          <p:nvPr>
            <p:extLst/>
          </p:nvPr>
        </p:nvGraphicFramePr>
        <p:xfrm>
          <a:off x="38100" y="1639888"/>
          <a:ext cx="8955088" cy="3922712"/>
        </p:xfrm>
        <a:graphic>
          <a:graphicData uri="http://schemas.openxmlformats.org/presentationml/2006/ole">
            <mc:AlternateContent xmlns:mc="http://schemas.openxmlformats.org/markup-compatibility/2006">
              <mc:Choice xmlns:v="urn:schemas-microsoft-com:vml" Requires="v">
                <p:oleObj spid="_x0000_s3169291" name="Chart" r:id="rId4" imgW="8620022" imgH="3771782" progId="MSGraph.Chart.8">
                  <p:embed followColorScheme="full"/>
                </p:oleObj>
              </mc:Choice>
              <mc:Fallback>
                <p:oleObj name="Chart" r:id="rId4" imgW="8620022" imgH="3771782" progId="MSGraph.Chart.8">
                  <p:embed followColorScheme="full"/>
                  <p:pic>
                    <p:nvPicPr>
                      <p:cNvPr id="0" name=""/>
                      <p:cNvPicPr>
                        <a:picLocks noChangeAspect="1" noChangeArrowheads="1"/>
                      </p:cNvPicPr>
                      <p:nvPr/>
                    </p:nvPicPr>
                    <p:blipFill>
                      <a:blip r:embed="rId5"/>
                      <a:srcRect/>
                      <a:stretch>
                        <a:fillRect/>
                      </a:stretch>
                    </p:blipFill>
                    <p:spPr bwMode="gray">
                      <a:xfrm>
                        <a:off x="38100" y="1639888"/>
                        <a:ext cx="8955088" cy="3922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568" name="Rectangle 5"/>
          <p:cNvSpPr>
            <a:spLocks noChangeArrowheads="1"/>
          </p:cNvSpPr>
          <p:nvPr/>
        </p:nvSpPr>
        <p:spPr bwMode="auto">
          <a:xfrm>
            <a:off x="457200" y="6400800"/>
            <a:ext cx="200025" cy="88900"/>
          </a:xfrm>
          <a:prstGeom prst="rect">
            <a:avLst/>
          </a:prstGeom>
          <a:solidFill>
            <a:schemeClr val="tx2"/>
          </a:solidFill>
          <a:ln w="9525">
            <a:noFill/>
            <a:miter lim="800000"/>
            <a:headEnd/>
            <a:tailEnd/>
          </a:ln>
        </p:spPr>
        <p:txBody>
          <a:bodyPr wrap="none" anchor="ctr"/>
          <a:lstStyle/>
          <a:p>
            <a:endParaRPr lang="en-US"/>
          </a:p>
        </p:txBody>
      </p:sp>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Demand for Insurance </a:t>
            </a:r>
            <a:r>
              <a:rPr lang="en-US" b="1" dirty="0" smtClean="0">
                <a:solidFill>
                  <a:srgbClr val="FFFFFF"/>
                </a:solidFill>
              </a:rPr>
              <a:t>Should Increase in 2014/15 as GDP Growth Accelerates Modestly </a:t>
            </a:r>
            <a:r>
              <a:rPr lang="en-US" b="1" dirty="0">
                <a:solidFill>
                  <a:srgbClr val="FFFFFF"/>
                </a:solidFill>
              </a:rPr>
              <a:t>and Gradually </a:t>
            </a:r>
            <a:r>
              <a:rPr lang="en-US" b="1" dirty="0" smtClean="0">
                <a:solidFill>
                  <a:srgbClr val="FFFFFF"/>
                </a:solidFill>
              </a:rPr>
              <a:t>Benefits </a:t>
            </a:r>
            <a:r>
              <a:rPr lang="en-US" b="1" dirty="0">
                <a:solidFill>
                  <a:srgbClr val="FFFFFF"/>
                </a:solidFill>
              </a:rPr>
              <a:t>the Economy Broadly</a:t>
            </a:r>
          </a:p>
        </p:txBody>
      </p:sp>
      <p:sp>
        <p:nvSpPr>
          <p:cNvPr id="66570" name="Rectangle 8"/>
          <p:cNvSpPr>
            <a:spLocks noChangeArrowheads="1"/>
          </p:cNvSpPr>
          <p:nvPr/>
        </p:nvSpPr>
        <p:spPr bwMode="black">
          <a:xfrm>
            <a:off x="96947"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Real GDP Growth (%)</a:t>
            </a:r>
          </a:p>
        </p:txBody>
      </p:sp>
      <p:sp>
        <p:nvSpPr>
          <p:cNvPr id="1926153" name="AutoShape 9"/>
          <p:cNvSpPr>
            <a:spLocks noChangeArrowheads="1"/>
          </p:cNvSpPr>
          <p:nvPr/>
        </p:nvSpPr>
        <p:spPr bwMode="blackWhite">
          <a:xfrm>
            <a:off x="630679" y="3316796"/>
            <a:ext cx="2102689" cy="1415116"/>
          </a:xfrm>
          <a:prstGeom prst="wedgeRectCallout">
            <a:avLst>
              <a:gd name="adj1" fmla="val 42691"/>
              <a:gd name="adj2" fmla="val -6315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Recession began in Dec. 2007. Economic toll of credit crunch, housing slump, labor market contraction </a:t>
            </a:r>
            <a:r>
              <a:rPr lang="en-US" sz="1400" b="1" dirty="0" smtClean="0">
                <a:solidFill>
                  <a:schemeClr val="bg1"/>
                </a:solidFill>
              </a:rPr>
              <a:t>was severe</a:t>
            </a:r>
            <a:endParaRPr lang="en-US" sz="1400" b="1" dirty="0">
              <a:solidFill>
                <a:schemeClr val="bg1"/>
              </a:solidFill>
            </a:endParaRPr>
          </a:p>
        </p:txBody>
      </p:sp>
      <p:sp>
        <p:nvSpPr>
          <p:cNvPr id="1926154" name="AutoShape 10"/>
          <p:cNvSpPr>
            <a:spLocks noChangeArrowheads="1"/>
          </p:cNvSpPr>
          <p:nvPr/>
        </p:nvSpPr>
        <p:spPr bwMode="blackWhite">
          <a:xfrm>
            <a:off x="2292110" y="1140542"/>
            <a:ext cx="2407708" cy="688258"/>
          </a:xfrm>
          <a:prstGeom prst="wedgeRectCallout">
            <a:avLst>
              <a:gd name="adj1" fmla="val -377"/>
              <a:gd name="adj2" fmla="val 2161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The Q4:2008 decline was the steepest since the Q1:1982 drop of 6.8%</a:t>
            </a:r>
          </a:p>
        </p:txBody>
      </p:sp>
      <p:sp>
        <p:nvSpPr>
          <p:cNvPr id="14" name="AutoShape 10"/>
          <p:cNvSpPr>
            <a:spLocks noChangeArrowheads="1"/>
          </p:cNvSpPr>
          <p:nvPr/>
        </p:nvSpPr>
        <p:spPr bwMode="blackWhite">
          <a:xfrm>
            <a:off x="6430297" y="3598601"/>
            <a:ext cx="1961532" cy="973399"/>
          </a:xfrm>
          <a:prstGeom prst="wedgeRectCallout">
            <a:avLst>
              <a:gd name="adj1" fmla="val 27463"/>
              <a:gd name="adj2" fmla="val -9059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2014/15 are expected to see a modest acceleration in growth</a:t>
            </a:r>
            <a:endParaRPr lang="en-US" sz="1400" b="1" dirty="0">
              <a:solidFill>
                <a:schemeClr val="bg1"/>
              </a:solidFill>
            </a:endParaRPr>
          </a:p>
        </p:txBody>
      </p:sp>
      <p:sp>
        <p:nvSpPr>
          <p:cNvPr id="15" name="Rectangle 7"/>
          <p:cNvSpPr>
            <a:spLocks noChangeArrowheads="1"/>
          </p:cNvSpPr>
          <p:nvPr/>
        </p:nvSpPr>
        <p:spPr bwMode="grayWhite">
          <a:xfrm>
            <a:off x="3057838" y="3049483"/>
            <a:ext cx="929148" cy="1804987"/>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68209293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1926154"/>
                                        </p:tgtEl>
                                        <p:attrNameLst>
                                          <p:attrName>style.visibility</p:attrName>
                                        </p:attrNameLst>
                                      </p:cBhvr>
                                      <p:to>
                                        <p:strVal val="visible"/>
                                      </p:to>
                                    </p:set>
                                    <p:animEffect transition="in" filter="wipe(left)">
                                      <p:cBhvr>
                                        <p:cTn id="11" dur="500"/>
                                        <p:tgtEl>
                                          <p:spTgt spid="1926154"/>
                                        </p:tgtEl>
                                      </p:cBhvr>
                                    </p:animEffect>
                                  </p:childTnLst>
                                </p:cTn>
                              </p:par>
                            </p:childTnLst>
                          </p:cTn>
                        </p:par>
                        <p:par>
                          <p:cTn id="12" fill="hold">
                            <p:stCondLst>
                              <p:cond delay="2000"/>
                            </p:stCondLst>
                            <p:childTnLst>
                              <p:par>
                                <p:cTn id="13" presetID="23" presetClass="entr" presetSubtype="16" fill="hold" grpId="0" nodeType="afterEffect">
                                  <p:stCondLst>
                                    <p:cond delay="1000"/>
                                  </p:stCondLst>
                                  <p:childTnLst>
                                    <p:set>
                                      <p:cBhvr>
                                        <p:cTn id="14" dur="1" fill="hold">
                                          <p:stCondLst>
                                            <p:cond delay="0"/>
                                          </p:stCondLst>
                                        </p:cTn>
                                        <p:tgtEl>
                                          <p:spTgt spid="1926150"/>
                                        </p:tgtEl>
                                        <p:attrNameLst>
                                          <p:attrName>style.visibility</p:attrName>
                                        </p:attrNameLst>
                                      </p:cBhvr>
                                      <p:to>
                                        <p:strVal val="visible"/>
                                      </p:to>
                                    </p:set>
                                    <p:anim calcmode="lin" valueType="num">
                                      <p:cBhvr>
                                        <p:cTn id="15" dur="500" fill="hold"/>
                                        <p:tgtEl>
                                          <p:spTgt spid="1926150"/>
                                        </p:tgtEl>
                                        <p:attrNameLst>
                                          <p:attrName>ppt_w</p:attrName>
                                        </p:attrNameLst>
                                      </p:cBhvr>
                                      <p:tavLst>
                                        <p:tav tm="0">
                                          <p:val>
                                            <p:fltVal val="0"/>
                                          </p:val>
                                        </p:tav>
                                        <p:tav tm="100000">
                                          <p:val>
                                            <p:strVal val="#ppt_w"/>
                                          </p:val>
                                        </p:tav>
                                      </p:tavLst>
                                    </p:anim>
                                    <p:anim calcmode="lin" valueType="num">
                                      <p:cBhvr>
                                        <p:cTn id="16" dur="500" fill="hold"/>
                                        <p:tgtEl>
                                          <p:spTgt spid="1926150"/>
                                        </p:tgtEl>
                                        <p:attrNameLst>
                                          <p:attrName>ppt_h</p:attrName>
                                        </p:attrNameLst>
                                      </p:cBhvr>
                                      <p:tavLst>
                                        <p:tav tm="0">
                                          <p:val>
                                            <p:fltVal val="0"/>
                                          </p:val>
                                        </p:tav>
                                        <p:tav tm="100000">
                                          <p:val>
                                            <p:strVal val="#ppt_h"/>
                                          </p:val>
                                        </p:tav>
                                      </p:tavLst>
                                    </p:anim>
                                  </p:childTnLst>
                                </p:cTn>
                              </p:par>
                            </p:childTnLst>
                          </p:cTn>
                        </p:par>
                        <p:par>
                          <p:cTn id="17" fill="hold">
                            <p:stCondLst>
                              <p:cond delay="3500"/>
                            </p:stCondLst>
                            <p:childTnLst>
                              <p:par>
                                <p:cTn id="18" presetID="22" presetClass="entr" presetSubtype="8" fill="hold" grpId="0" nodeType="afterEffect">
                                  <p:stCondLst>
                                    <p:cond delay="100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16" presetClass="entr" presetSubtype="26" fill="hold" grpId="0" nodeType="withEffect">
                                  <p:stCondLst>
                                    <p:cond delay="1000"/>
                                  </p:stCondLst>
                                  <p:childTnLst>
                                    <p:set>
                                      <p:cBhvr>
                                        <p:cTn id="22" dur="1" fill="hold">
                                          <p:stCondLst>
                                            <p:cond delay="0"/>
                                          </p:stCondLst>
                                        </p:cTn>
                                        <p:tgtEl>
                                          <p:spTgt spid="15"/>
                                        </p:tgtEl>
                                        <p:attrNameLst>
                                          <p:attrName>style.visibility</p:attrName>
                                        </p:attrNameLst>
                                      </p:cBhvr>
                                      <p:to>
                                        <p:strVal val="visible"/>
                                      </p:to>
                                    </p:set>
                                    <p:animEffect transition="in" filter="barn(inHorizont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926154" grpId="0" animBg="1"/>
      <p:bldP spid="14"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FC89B55-9087-4145-A2AC-474DCC89A582}" type="slidenum">
              <a:rPr lang="en-US" smtClean="0"/>
              <a:pPr/>
              <a:t>23</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Real GDP by State Percent Change, 2012:</a:t>
            </a:r>
            <a:br>
              <a:rPr lang="en-US" dirty="0" smtClean="0"/>
            </a:br>
            <a:r>
              <a:rPr lang="en-US" dirty="0" smtClean="0"/>
              <a:t>Highest 25 States</a:t>
            </a:r>
          </a:p>
        </p:txBody>
      </p:sp>
      <p:graphicFrame>
        <p:nvGraphicFramePr>
          <p:cNvPr id="1026" name="Object 3"/>
          <p:cNvGraphicFramePr>
            <a:graphicFrameLocks noGrp="1" noChangeAspect="1"/>
          </p:cNvGraphicFramePr>
          <p:nvPr>
            <p:ph idx="4294967295"/>
          </p:nvPr>
        </p:nvGraphicFramePr>
        <p:xfrm>
          <a:off x="9525" y="1527175"/>
          <a:ext cx="9144000" cy="4754563"/>
        </p:xfrm>
        <a:graphic>
          <a:graphicData uri="http://schemas.openxmlformats.org/presentationml/2006/ole">
            <mc:AlternateContent xmlns:mc="http://schemas.openxmlformats.org/markup-compatibility/2006">
              <mc:Choice xmlns:v="urn:schemas-microsoft-com:vml" Requires="v">
                <p:oleObj spid="_x0000_s3067954" name="Chart" r:id="rId4" imgW="8810600" imgH="4581583" progId="MSGraph.Chart.8">
                  <p:embed followColorScheme="full"/>
                </p:oleObj>
              </mc:Choice>
              <mc:Fallback>
                <p:oleObj name="Chart" r:id="rId4" imgW="8810600" imgH="4581583" progId="MSGraph.Chart.8">
                  <p:embed followColorScheme="full"/>
                  <p:pic>
                    <p:nvPicPr>
                      <p:cNvPr id="0" name=""/>
                      <p:cNvPicPr>
                        <a:picLocks noChangeAspect="1" noChangeArrowheads="1"/>
                      </p:cNvPicPr>
                      <p:nvPr/>
                    </p:nvPicPr>
                    <p:blipFill>
                      <a:blip r:embed="rId5"/>
                      <a:srcRect/>
                      <a:stretch>
                        <a:fillRect/>
                      </a:stretch>
                    </p:blipFill>
                    <p:spPr bwMode="auto">
                      <a:xfrm>
                        <a:off x="9525" y="1527175"/>
                        <a:ext cx="9144000" cy="4754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Box 4"/>
          <p:cNvSpPr txBox="1">
            <a:spLocks noChangeArrowheads="1"/>
          </p:cNvSpPr>
          <p:nvPr/>
        </p:nvSpPr>
        <p:spPr bwMode="auto">
          <a:xfrm>
            <a:off x="0" y="63674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endParaRPr lang="en-US" sz="1100" dirty="0"/>
          </a:p>
          <a:p>
            <a:pPr eaLnBrk="0" hangingPunct="0">
              <a:lnSpc>
                <a:spcPct val="70000"/>
              </a:lnSpc>
              <a:spcBef>
                <a:spcPct val="50000"/>
              </a:spcBef>
              <a:buClr>
                <a:srgbClr val="FF3300"/>
              </a:buClr>
              <a:buFont typeface="Wingdings" pitchFamily="2" charset="2"/>
              <a:buNone/>
            </a:pPr>
            <a:r>
              <a:rPr lang="en-US" sz="1100" dirty="0"/>
              <a:t>Sources:  US Bureau of Labor Statistics; Insurance Information Institute.		</a:t>
            </a:r>
          </a:p>
        </p:txBody>
      </p:sp>
      <p:sp>
        <p:nvSpPr>
          <p:cNvPr id="6" name="AutoShape 10"/>
          <p:cNvSpPr>
            <a:spLocks noChangeArrowheads="1"/>
          </p:cNvSpPr>
          <p:nvPr/>
        </p:nvSpPr>
        <p:spPr bwMode="blackWhite">
          <a:xfrm>
            <a:off x="1947981" y="1611723"/>
            <a:ext cx="1980008" cy="900419"/>
          </a:xfrm>
          <a:prstGeom prst="wedgeRectCallout">
            <a:avLst>
              <a:gd name="adj1" fmla="val -78128"/>
              <a:gd name="adj2" fmla="val 3060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North Dakota was the economic growth juggernaut of the US in 2012—by far</a:t>
            </a:r>
            <a:endParaRPr lang="en-US" sz="1400" b="1" dirty="0">
              <a:solidFill>
                <a:schemeClr val="bg1"/>
              </a:solidFill>
            </a:endParaRPr>
          </a:p>
        </p:txBody>
      </p:sp>
      <p:sp>
        <p:nvSpPr>
          <p:cNvPr id="7" name="AutoShape 7"/>
          <p:cNvSpPr>
            <a:spLocks noChangeArrowheads="1"/>
          </p:cNvSpPr>
          <p:nvPr/>
        </p:nvSpPr>
        <p:spPr bwMode="blackWhite">
          <a:xfrm>
            <a:off x="4503171" y="2979174"/>
            <a:ext cx="3755926" cy="1108541"/>
          </a:xfrm>
          <a:prstGeom prst="wedgeRectCallout">
            <a:avLst>
              <a:gd name="adj1" fmla="val -115929"/>
              <a:gd name="adj2" fmla="val 5728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Only 10 states experienced growth in excess of 3%, which is what we would see nationally in a more typical recovery</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34077037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65445506-0443-4CA3-B54E-C16A6B4D6011}" type="slidenum">
              <a:rPr lang="en-US" smtClean="0"/>
              <a:pPr/>
              <a:t>24</a:t>
            </a:fld>
            <a:endParaRPr lang="en-US" smtClean="0"/>
          </a:p>
        </p:txBody>
      </p:sp>
      <p:graphicFrame>
        <p:nvGraphicFramePr>
          <p:cNvPr id="2050" name="Object 3"/>
          <p:cNvGraphicFramePr>
            <a:graphicFrameLocks noGrp="1" noChangeAspect="1"/>
          </p:cNvGraphicFramePr>
          <p:nvPr>
            <p:ph idx="4294967295"/>
          </p:nvPr>
        </p:nvGraphicFramePr>
        <p:xfrm>
          <a:off x="9525" y="1781175"/>
          <a:ext cx="9153525" cy="4760913"/>
        </p:xfrm>
        <a:graphic>
          <a:graphicData uri="http://schemas.openxmlformats.org/presentationml/2006/ole">
            <mc:AlternateContent xmlns:mc="http://schemas.openxmlformats.org/markup-compatibility/2006">
              <mc:Choice xmlns:v="urn:schemas-microsoft-com:vml" Requires="v">
                <p:oleObj spid="_x0000_s3068978" name="Chart" r:id="rId4" imgW="8810600" imgH="4581583" progId="MSGraph.Chart.8">
                  <p:embed followColorScheme="full"/>
                </p:oleObj>
              </mc:Choice>
              <mc:Fallback>
                <p:oleObj name="Chart" r:id="rId4" imgW="8810600" imgH="4581583" progId="MSGraph.Chart.8">
                  <p:embed followColorScheme="full"/>
                  <p:pic>
                    <p:nvPicPr>
                      <p:cNvPr id="0" name=""/>
                      <p:cNvPicPr>
                        <a:picLocks noChangeAspect="1" noChangeArrowheads="1"/>
                      </p:cNvPicPr>
                      <p:nvPr/>
                    </p:nvPicPr>
                    <p:blipFill>
                      <a:blip r:embed="rId5"/>
                      <a:srcRect/>
                      <a:stretch>
                        <a:fillRect/>
                      </a:stretch>
                    </p:blipFill>
                    <p:spPr bwMode="auto">
                      <a:xfrm>
                        <a:off x="9525" y="1781175"/>
                        <a:ext cx="9153525" cy="4760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600" b="1">
                <a:solidFill>
                  <a:schemeClr val="accent1"/>
                </a:solidFill>
              </a:rPr>
              <a:t>Real GDP by State Percent Change, 2012: </a:t>
            </a:r>
          </a:p>
          <a:p>
            <a:pPr eaLnBrk="0" hangingPunct="0"/>
            <a:r>
              <a:rPr lang="en-US" sz="2600" b="1">
                <a:solidFill>
                  <a:schemeClr val="accent1"/>
                </a:solidFill>
              </a:rPr>
              <a:t>Lowest 25 States</a:t>
            </a:r>
          </a:p>
        </p:txBody>
      </p:sp>
      <p:sp>
        <p:nvSpPr>
          <p:cNvPr id="2053" name="Rectangle 7"/>
          <p:cNvSpPr>
            <a:spLocks noChangeArrowheads="1"/>
          </p:cNvSpPr>
          <p:nvPr/>
        </p:nvSpPr>
        <p:spPr bwMode="auto">
          <a:xfrm>
            <a:off x="0" y="6429375"/>
            <a:ext cx="8750300" cy="428625"/>
          </a:xfrm>
          <a:prstGeom prst="rect">
            <a:avLst/>
          </a:prstGeom>
          <a:noFill/>
          <a:ln w="9525">
            <a:noFill/>
            <a:miter lim="800000"/>
            <a:headEnd/>
            <a:tailEnd/>
          </a:ln>
        </p:spPr>
        <p:txBody>
          <a:bodyPr>
            <a:spAutoFit/>
          </a:bodyPr>
          <a:lstStyle/>
          <a:p>
            <a:endParaRPr lang="en-US" sz="1100"/>
          </a:p>
          <a:p>
            <a:r>
              <a:rPr lang="en-US" sz="1100"/>
              <a:t>Sources:  US Bureau of Labor Statistics; Insurance Information Institute.	</a:t>
            </a:r>
          </a:p>
        </p:txBody>
      </p:sp>
      <p:sp>
        <p:nvSpPr>
          <p:cNvPr id="6" name="AutoShape 10"/>
          <p:cNvSpPr>
            <a:spLocks noChangeArrowheads="1"/>
          </p:cNvSpPr>
          <p:nvPr/>
        </p:nvSpPr>
        <p:spPr bwMode="blackWhite">
          <a:xfrm>
            <a:off x="7069392" y="2722768"/>
            <a:ext cx="1705899" cy="900419"/>
          </a:xfrm>
          <a:prstGeom prst="wedgeRectCallout">
            <a:avLst>
              <a:gd name="adj1" fmla="val 36581"/>
              <a:gd name="adj2" fmla="val 19221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Connecticut was the only state to shrink in 2012</a:t>
            </a:r>
            <a:endParaRPr lang="en-US" sz="1400" b="1" dirty="0">
              <a:solidFill>
                <a:schemeClr val="bg1"/>
              </a:solidFill>
            </a:endParaRPr>
          </a:p>
        </p:txBody>
      </p:sp>
      <p:sp>
        <p:nvSpPr>
          <p:cNvPr id="7" name="AutoShape 7"/>
          <p:cNvSpPr>
            <a:spLocks noChangeArrowheads="1"/>
          </p:cNvSpPr>
          <p:nvPr/>
        </p:nvSpPr>
        <p:spPr bwMode="blackWhite">
          <a:xfrm>
            <a:off x="4286865" y="1376516"/>
            <a:ext cx="3008670" cy="1108541"/>
          </a:xfrm>
          <a:prstGeom prst="wedgeRectCallout">
            <a:avLst>
              <a:gd name="adj1" fmla="val 33633"/>
              <a:gd name="adj2" fmla="val 15130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Growth rates in 8 states (and DC) were still below 1% in 2012</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19511088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State-by-State Leading Indicators</a:t>
            </a:r>
            <a:br>
              <a:rPr lang="en-US" sz="3000" b="1" kern="0" dirty="0">
                <a:solidFill>
                  <a:srgbClr val="225A7A"/>
                </a:solidFill>
                <a:ea typeface="+mj-ea"/>
                <a:cs typeface="+mj-cs"/>
              </a:rPr>
            </a:br>
            <a:r>
              <a:rPr lang="en-US" sz="3000" b="1" kern="0" dirty="0">
                <a:solidFill>
                  <a:srgbClr val="225A7A"/>
                </a:solidFill>
                <a:ea typeface="+mj-ea"/>
                <a:cs typeface="+mj-cs"/>
              </a:rPr>
              <a:t>through </a:t>
            </a:r>
            <a:r>
              <a:rPr lang="en-US" sz="3000" b="1" kern="0" dirty="0" smtClean="0">
                <a:solidFill>
                  <a:srgbClr val="225A7A"/>
                </a:solidFill>
                <a:ea typeface="+mj-ea"/>
                <a:cs typeface="+mj-cs"/>
              </a:rPr>
              <a:t>2014:Q2</a:t>
            </a:r>
            <a:endParaRPr lang="en-US" sz="3000" b="1" kern="0" dirty="0">
              <a:solidFill>
                <a:srgbClr val="225A7A"/>
              </a:solidFill>
              <a:ea typeface="+mj-ea"/>
              <a:cs typeface="+mj-cs"/>
            </a:endParaRPr>
          </a:p>
        </p:txBody>
      </p:sp>
      <p:sp>
        <p:nvSpPr>
          <p:cNvPr id="74758" name="Rectangle 6"/>
          <p:cNvSpPr>
            <a:spLocks noChangeArrowheads="1"/>
          </p:cNvSpPr>
          <p:nvPr/>
        </p:nvSpPr>
        <p:spPr bwMode="auto">
          <a:xfrm>
            <a:off x="0" y="6581775"/>
            <a:ext cx="8942388" cy="27622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0" dirty="0"/>
              <a:t>Sources: Federal Reserve Bank of Philadelphia at </a:t>
            </a:r>
            <a:r>
              <a:rPr lang="en-US" sz="1050" dirty="0">
                <a:hlinkClick r:id="rId3"/>
              </a:rPr>
              <a:t>http://www.philadelphiafed.org/index.cfm</a:t>
            </a:r>
            <a:r>
              <a:rPr lang="en-US" sz="1050" dirty="0"/>
              <a:t> ;Insurance Information Institute.</a:t>
            </a: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25</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27129858" name="Picture 2" descr="http://www.philadelphiafed.org/research-and-data/regional-economy/indexes/leading/charts/2013/LeadingIndexes1113.jpg"/>
          <p:cNvPicPr>
            <a:picLocks noChangeAspect="1" noChangeArrowheads="1"/>
          </p:cNvPicPr>
          <p:nvPr/>
        </p:nvPicPr>
        <p:blipFill>
          <a:blip r:embed="rId4" cstate="print"/>
          <a:srcRect/>
          <a:stretch>
            <a:fillRect/>
          </a:stretch>
        </p:blipFill>
        <p:spPr bwMode="auto">
          <a:xfrm>
            <a:off x="142158" y="1197124"/>
            <a:ext cx="6573274" cy="5072376"/>
          </a:xfrm>
          <a:prstGeom prst="rect">
            <a:avLst/>
          </a:prstGeom>
          <a:noFill/>
        </p:spPr>
      </p:pic>
      <p:sp>
        <p:nvSpPr>
          <p:cNvPr id="12" name="AutoShape 8"/>
          <p:cNvSpPr>
            <a:spLocks noChangeArrowheads="1"/>
          </p:cNvSpPr>
          <p:nvPr/>
        </p:nvSpPr>
        <p:spPr bwMode="blackWhite">
          <a:xfrm>
            <a:off x="6710519" y="3814918"/>
            <a:ext cx="2251587" cy="1366682"/>
          </a:xfrm>
          <a:prstGeom prst="wedgeRectCallout">
            <a:avLst>
              <a:gd name="adj1" fmla="val -90806"/>
              <a:gd name="adj2" fmla="val -2064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economic outlook for most of the US is positive for the first time in many years</a:t>
            </a:r>
            <a:endParaRPr lang="en-US" sz="1600" b="1" dirty="0">
              <a:solidFill>
                <a:schemeClr val="bg1"/>
              </a:solidFill>
            </a:endParaRPr>
          </a:p>
        </p:txBody>
      </p:sp>
    </p:spTree>
    <p:extLst>
      <p:ext uri="{BB962C8B-B14F-4D97-AF65-F5344CB8AC3E}">
        <p14:creationId xmlns:p14="http://schemas.microsoft.com/office/powerpoint/2010/main" val="253409797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54" name="Object 3"/>
          <p:cNvGraphicFramePr>
            <a:graphicFrameLocks noGrp="1"/>
          </p:cNvGraphicFramePr>
          <p:nvPr>
            <p:ph idx="4294967295"/>
            <p:extLst/>
          </p:nvPr>
        </p:nvGraphicFramePr>
        <p:xfrm>
          <a:off x="179388" y="1377336"/>
          <a:ext cx="8775700" cy="4087813"/>
        </p:xfrm>
        <a:graphic>
          <a:graphicData uri="http://schemas.openxmlformats.org/presentationml/2006/ole">
            <mc:AlternateContent xmlns:mc="http://schemas.openxmlformats.org/markup-compatibility/2006">
              <mc:Choice xmlns:v="urn:schemas-microsoft-com:vml" Requires="v">
                <p:oleObj spid="_x0000_s3170315" name="Chart" r:id="rId4" imgW="8581960" imgH="4114867" progId="MSGraph.Chart.8">
                  <p:embed followColorScheme="full"/>
                </p:oleObj>
              </mc:Choice>
              <mc:Fallback>
                <p:oleObj name="Chart" r:id="rId4" imgW="8581960" imgH="4114867" progId="MSGraph.Chart.8">
                  <p:embed followColorScheme="full"/>
                  <p:pic>
                    <p:nvPicPr>
                      <p:cNvPr id="0" name=""/>
                      <p:cNvPicPr preferRelativeResize="0">
                        <a:picLocks noChangeArrowheads="1"/>
                      </p:cNvPicPr>
                      <p:nvPr/>
                    </p:nvPicPr>
                    <p:blipFill>
                      <a:blip r:embed="rId5"/>
                      <a:srcRect/>
                      <a:stretch>
                        <a:fillRect/>
                      </a:stretch>
                    </p:blipFill>
                    <p:spPr bwMode="gray">
                      <a:xfrm>
                        <a:off x="179388" y="1377336"/>
                        <a:ext cx="8775700" cy="408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Consumer Sentiment Survey </a:t>
            </a:r>
            <a:r>
              <a:rPr lang="en-US" sz="2400" b="1" i="1" kern="0" dirty="0" smtClean="0">
                <a:solidFill>
                  <a:srgbClr val="225A7A"/>
                </a:solidFill>
                <a:ea typeface="+mj-ea"/>
                <a:cs typeface="+mj-cs"/>
              </a:rPr>
              <a:t>(1966 = 100)</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March 2014</a:t>
            </a:r>
            <a:endParaRPr lang="en-US" sz="1600" b="1" dirty="0">
              <a:solidFill>
                <a:srgbClr val="225A7A"/>
              </a:solidFill>
            </a:endParaRPr>
          </a:p>
        </p:txBody>
      </p:sp>
      <p:sp>
        <p:nvSpPr>
          <p:cNvPr id="10" name="Rectangle 7"/>
          <p:cNvSpPr>
            <a:spLocks noChangeArrowheads="1"/>
          </p:cNvSpPr>
          <p:nvPr/>
        </p:nvSpPr>
        <p:spPr bwMode="blackWhite">
          <a:xfrm>
            <a:off x="510988" y="5427406"/>
            <a:ext cx="7975787" cy="113562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Consumer confidence has been low for years amid high unemployment, falling home prices and other factors adversely impact consumers, but improved substantially over the past 2+ years, though uncertainty in Washington sometimes takes a toll.</a:t>
            </a:r>
            <a:endParaRPr lang="en-US" b="1" dirty="0">
              <a:solidFill>
                <a:srgbClr val="FFFFFF"/>
              </a:solidFill>
            </a:endParaRPr>
          </a:p>
        </p:txBody>
      </p:sp>
      <p:sp>
        <p:nvSpPr>
          <p:cNvPr id="74758"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University of Michigan; </a:t>
            </a:r>
            <a:r>
              <a:rPr lang="en-US" sz="1100" dirty="0"/>
              <a:t>Insurance Information Institute</a:t>
            </a:r>
          </a:p>
        </p:txBody>
      </p:sp>
      <p:sp>
        <p:nvSpPr>
          <p:cNvPr id="12" name="AutoShape 5"/>
          <p:cNvSpPr>
            <a:spLocks noChangeArrowheads="1"/>
          </p:cNvSpPr>
          <p:nvPr/>
        </p:nvSpPr>
        <p:spPr bwMode="blackWhite">
          <a:xfrm>
            <a:off x="4967923" y="3346632"/>
            <a:ext cx="3518852" cy="1214879"/>
          </a:xfrm>
          <a:prstGeom prst="wedgeRectCallout">
            <a:avLst>
              <a:gd name="adj1" fmla="val 53728"/>
              <a:gd name="adj2" fmla="val -8899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Optimism among consumers dropped in Q3 2013 as the government shutdown created uncertainty, then rebounded though the harsh winter took a toll</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26</a:t>
            </a:fld>
            <a:endParaRPr lang="en-US"/>
          </a:p>
        </p:txBody>
      </p:sp>
      <p:sp>
        <p:nvSpPr>
          <p:cNvPr id="13" name="AutoShape 7"/>
          <p:cNvSpPr>
            <a:spLocks noChangeArrowheads="1"/>
          </p:cNvSpPr>
          <p:nvPr/>
        </p:nvSpPr>
        <p:spPr bwMode="blackWhite">
          <a:xfrm>
            <a:off x="855404" y="3760839"/>
            <a:ext cx="2716471" cy="926645"/>
          </a:xfrm>
          <a:prstGeom prst="wedgeRectCallout">
            <a:avLst>
              <a:gd name="adj1" fmla="val 56781"/>
              <a:gd name="adj2" fmla="val -1755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smtClean="0">
                <a:solidFill>
                  <a:srgbClr val="FFFFFF"/>
                </a:solidFill>
              </a:rPr>
              <a:t>Impact of 2011 budget impasse</a:t>
            </a:r>
            <a:endParaRPr lang="en-US" sz="2400" b="1" dirty="0">
              <a:solidFill>
                <a:srgbClr val="FFFFFF"/>
              </a:solidFill>
              <a:latin typeface="Arial" charset="0"/>
              <a:cs typeface="Arial" charset="0"/>
            </a:endParaRPr>
          </a:p>
        </p:txBody>
      </p:sp>
    </p:spTree>
    <p:extLst>
      <p:ext uri="{BB962C8B-B14F-4D97-AF65-F5344CB8AC3E}">
        <p14:creationId xmlns:p14="http://schemas.microsoft.com/office/powerpoint/2010/main" val="334642992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par>
                          <p:cTn id="13" fill="hold">
                            <p:stCondLst>
                              <p:cond delay="1500"/>
                            </p:stCondLst>
                            <p:childTnLst>
                              <p:par>
                                <p:cTn id="14" presetID="22" presetClass="entr" presetSubtype="4" fill="hold" grpId="0" nodeType="afterEffect">
                                  <p:stCondLst>
                                    <p:cond delay="70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6935554" name="Object 2"/>
          <p:cNvGraphicFramePr>
            <a:graphicFrameLocks noChangeAspect="1"/>
          </p:cNvGraphicFramePr>
          <p:nvPr/>
        </p:nvGraphicFramePr>
        <p:xfrm>
          <a:off x="250825" y="1163638"/>
          <a:ext cx="8615363" cy="5053012"/>
        </p:xfrm>
        <a:graphic>
          <a:graphicData uri="http://schemas.openxmlformats.org/presentationml/2006/ole">
            <mc:AlternateContent xmlns:mc="http://schemas.openxmlformats.org/markup-compatibility/2006">
              <mc:Choice xmlns:v="urn:schemas-microsoft-com:vml" Requires="v">
                <p:oleObj spid="_x0000_s3071026" name="Chart" r:id="rId3" imgW="8134398" imgH="4314888" progId="MSGraph.Chart.8">
                  <p:embed followColorScheme="full"/>
                </p:oleObj>
              </mc:Choice>
              <mc:Fallback>
                <p:oleObj name="Chart" r:id="rId3" imgW="8134398" imgH="4314888" progId="MSGraph.Chart.8">
                  <p:embed followColorScheme="full"/>
                  <p:pic>
                    <p:nvPicPr>
                      <p:cNvPr id="0" name=""/>
                      <p:cNvPicPr>
                        <a:picLocks noChangeAspect="1" noChangeArrowheads="1"/>
                      </p:cNvPicPr>
                      <p:nvPr/>
                    </p:nvPicPr>
                    <p:blipFill>
                      <a:blip r:embed="rId4"/>
                      <a:srcRect/>
                      <a:stretch>
                        <a:fillRect/>
                      </a:stretch>
                    </p:blipFill>
                    <p:spPr bwMode="auto">
                      <a:xfrm>
                        <a:off x="250825" y="1163638"/>
                        <a:ext cx="8615363" cy="5053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935555" name="Rectangle 3"/>
          <p:cNvSpPr>
            <a:spLocks noGrp="1" noChangeArrowheads="1"/>
          </p:cNvSpPr>
          <p:nvPr>
            <p:ph type="title" idx="4294967295"/>
          </p:nvPr>
        </p:nvSpPr>
        <p:spPr>
          <a:xfrm>
            <a:off x="635000" y="152400"/>
            <a:ext cx="7886700" cy="825500"/>
          </a:xfrm>
        </p:spPr>
        <p:txBody>
          <a:bodyPr lIns="92075" tIns="46038" rIns="92075" bIns="46038" anchor="b"/>
          <a:lstStyle/>
          <a:p>
            <a:pPr>
              <a:lnSpc>
                <a:spcPct val="85000"/>
              </a:lnSpc>
            </a:pPr>
            <a:r>
              <a:rPr lang="en-US" smtClean="0"/>
              <a:t>Net Worth of Households*</a:t>
            </a:r>
            <a:br>
              <a:rPr lang="en-US" smtClean="0"/>
            </a:br>
            <a:r>
              <a:rPr lang="en-US" smtClean="0"/>
              <a:t>Recently Hit A Historic High</a:t>
            </a:r>
          </a:p>
        </p:txBody>
      </p:sp>
      <p:sp>
        <p:nvSpPr>
          <p:cNvPr id="6148" name="Text Box 5"/>
          <p:cNvSpPr txBox="1">
            <a:spLocks noChangeArrowheads="1"/>
          </p:cNvSpPr>
          <p:nvPr/>
        </p:nvSpPr>
        <p:spPr bwMode="auto">
          <a:xfrm>
            <a:off x="374650" y="6148388"/>
            <a:ext cx="8312150" cy="549275"/>
          </a:xfrm>
          <a:prstGeom prst="rect">
            <a:avLst/>
          </a:prstGeom>
          <a:noFill/>
          <a:ln w="9525">
            <a:noFill/>
            <a:miter lim="800000"/>
            <a:headEnd/>
            <a:tailEnd/>
          </a:ln>
        </p:spPr>
        <p:txBody>
          <a:bodyPr lIns="92075" tIns="46038" rIns="92075" bIns="46038">
            <a:spAutoFit/>
          </a:bodyPr>
          <a:lstStyle/>
          <a:p>
            <a:pPr eaLnBrk="0" hangingPunct="0">
              <a:lnSpc>
                <a:spcPct val="90000"/>
              </a:lnSpc>
              <a:spcBef>
                <a:spcPct val="50000"/>
              </a:spcBef>
              <a:buClr>
                <a:srgbClr val="FF3300"/>
              </a:buClr>
              <a:buFont typeface="Wingdings" pitchFamily="2" charset="2"/>
              <a:buNone/>
            </a:pPr>
            <a:r>
              <a:rPr lang="en-US" sz="1100"/>
              <a:t>*and nonprofit organizations.  Data are as of year-end, except in 2013:Q3 (data posted on Dec 9, 2013).</a:t>
            </a:r>
            <a:br>
              <a:rPr lang="en-US" sz="1100"/>
            </a:br>
            <a:r>
              <a:rPr lang="en-US" sz="1100"/>
              <a:t>Next release March 6, 2014. Data not seasonally adjusted or inflation-adjusted</a:t>
            </a:r>
            <a:br>
              <a:rPr lang="en-US" sz="1100"/>
            </a:br>
            <a:r>
              <a:rPr lang="en-US" sz="1100"/>
              <a:t>Source: Federal Reserve Board</a:t>
            </a:r>
          </a:p>
        </p:txBody>
      </p:sp>
      <p:sp>
        <p:nvSpPr>
          <p:cNvPr id="12" name="AutoShape 38"/>
          <p:cNvSpPr>
            <a:spLocks noChangeArrowheads="1"/>
          </p:cNvSpPr>
          <p:nvPr/>
        </p:nvSpPr>
        <p:spPr bwMode="blackWhite">
          <a:xfrm>
            <a:off x="6689725" y="844550"/>
            <a:ext cx="1976438" cy="606425"/>
          </a:xfrm>
          <a:prstGeom prst="wedgeRectCallout">
            <a:avLst>
              <a:gd name="adj1" fmla="val -11801"/>
              <a:gd name="adj2" fmla="val 211722"/>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2008-09 recession: -15.7% </a:t>
            </a:r>
          </a:p>
        </p:txBody>
      </p:sp>
      <p:sp>
        <p:nvSpPr>
          <p:cNvPr id="6150" name="Text Box 8"/>
          <p:cNvSpPr txBox="1">
            <a:spLocks noChangeArrowheads="1"/>
          </p:cNvSpPr>
          <p:nvPr/>
        </p:nvSpPr>
        <p:spPr bwMode="auto">
          <a:xfrm>
            <a:off x="120650" y="1038225"/>
            <a:ext cx="1155700" cy="369888"/>
          </a:xfrm>
          <a:prstGeom prst="rect">
            <a:avLst/>
          </a:prstGeom>
          <a:noFill/>
          <a:ln w="9525">
            <a:noFill/>
            <a:miter lim="800000"/>
            <a:headEnd/>
            <a:tailEnd/>
          </a:ln>
        </p:spPr>
        <p:txBody>
          <a:bodyPr>
            <a:spAutoFit/>
          </a:bodyPr>
          <a:lstStyle/>
          <a:p>
            <a:pPr>
              <a:spcBef>
                <a:spcPct val="50000"/>
              </a:spcBef>
            </a:pPr>
            <a:r>
              <a:rPr lang="en-US"/>
              <a:t>$ Trillions</a:t>
            </a:r>
          </a:p>
        </p:txBody>
      </p:sp>
      <p:sp>
        <p:nvSpPr>
          <p:cNvPr id="10" name="AutoShape 38"/>
          <p:cNvSpPr>
            <a:spLocks noChangeArrowheads="1"/>
          </p:cNvSpPr>
          <p:nvPr/>
        </p:nvSpPr>
        <p:spPr bwMode="blackWhite">
          <a:xfrm>
            <a:off x="4984750" y="1952625"/>
            <a:ext cx="1143000" cy="530225"/>
          </a:xfrm>
          <a:prstGeom prst="wedgeRectCallout">
            <a:avLst>
              <a:gd name="adj1" fmla="val 23556"/>
              <a:gd name="adj2" fmla="val 169458"/>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2001 recession </a:t>
            </a:r>
          </a:p>
        </p:txBody>
      </p:sp>
      <p:sp>
        <p:nvSpPr>
          <p:cNvPr id="11" name="AutoShape 38"/>
          <p:cNvSpPr>
            <a:spLocks noChangeArrowheads="1"/>
          </p:cNvSpPr>
          <p:nvPr/>
        </p:nvSpPr>
        <p:spPr bwMode="blackWhite">
          <a:xfrm>
            <a:off x="3322638" y="2979738"/>
            <a:ext cx="1143000" cy="530225"/>
          </a:xfrm>
          <a:prstGeom prst="wedgeRectCallout">
            <a:avLst>
              <a:gd name="adj1" fmla="val -8889"/>
              <a:gd name="adj2" fmla="val 162046"/>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1992 recession </a:t>
            </a:r>
          </a:p>
        </p:txBody>
      </p:sp>
      <p:sp>
        <p:nvSpPr>
          <p:cNvPr id="13" name="AutoShape 38"/>
          <p:cNvSpPr>
            <a:spLocks noChangeArrowheads="1"/>
          </p:cNvSpPr>
          <p:nvPr/>
        </p:nvSpPr>
        <p:spPr bwMode="blackWhite">
          <a:xfrm>
            <a:off x="1069975" y="3659188"/>
            <a:ext cx="1143000" cy="530225"/>
          </a:xfrm>
          <a:prstGeom prst="wedgeRectCallout">
            <a:avLst>
              <a:gd name="adj1" fmla="val -8889"/>
              <a:gd name="adj2" fmla="val 162046"/>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1982 recession </a:t>
            </a:r>
          </a:p>
        </p:txBody>
      </p:sp>
      <p:sp>
        <p:nvSpPr>
          <p:cNvPr id="14" name="AutoShape 38"/>
          <p:cNvSpPr>
            <a:spLocks noChangeArrowheads="1"/>
          </p:cNvSpPr>
          <p:nvPr/>
        </p:nvSpPr>
        <p:spPr bwMode="blackWhite">
          <a:xfrm>
            <a:off x="5511800" y="1219200"/>
            <a:ext cx="1143000" cy="530225"/>
          </a:xfrm>
          <a:prstGeom prst="wedgeRectCallout">
            <a:avLst>
              <a:gd name="adj1" fmla="val 52319"/>
              <a:gd name="adj2" fmla="val 126829"/>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Housing “bubble”</a:t>
            </a:r>
          </a:p>
        </p:txBody>
      </p:sp>
      <p:sp>
        <p:nvSpPr>
          <p:cNvPr id="15" name="AutoShape 38"/>
          <p:cNvSpPr>
            <a:spLocks noChangeArrowheads="1"/>
          </p:cNvSpPr>
          <p:nvPr/>
        </p:nvSpPr>
        <p:spPr bwMode="blackWhite">
          <a:xfrm>
            <a:off x="1530350" y="1182688"/>
            <a:ext cx="2332038" cy="1057275"/>
          </a:xfrm>
          <a:prstGeom prst="wedgeRectCallout">
            <a:avLst>
              <a:gd name="adj1" fmla="val -18556"/>
              <a:gd name="adj2" fmla="val 6745"/>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Adjusted for population growth, net worth is slightly short of its prior peak </a:t>
            </a:r>
          </a:p>
        </p:txBody>
      </p:sp>
      <p:sp>
        <p:nvSpPr>
          <p:cNvPr id="16" name="AutoShape 7"/>
          <p:cNvSpPr>
            <a:spLocks noChangeArrowheads="1"/>
          </p:cNvSpPr>
          <p:nvPr/>
        </p:nvSpPr>
        <p:spPr bwMode="blackWhite">
          <a:xfrm>
            <a:off x="4303643" y="4184373"/>
            <a:ext cx="3975654" cy="1169815"/>
          </a:xfrm>
          <a:prstGeom prst="wedgeRectCallout">
            <a:avLst>
              <a:gd name="adj1" fmla="val 55539"/>
              <a:gd name="adj2" fmla="val -17284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Rising net worth fuels a “wealth affect” that helps fuel consumer spending, which accounts for 70% of spending in the U.S. economy</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271147921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935555"/>
                                        </p:tgtEl>
                                        <p:attrNameLst>
                                          <p:attrName>style.visibility</p:attrName>
                                        </p:attrNameLst>
                                      </p:cBhvr>
                                      <p:to>
                                        <p:strVal val="visible"/>
                                      </p:to>
                                    </p:set>
                                    <p:anim calcmode="lin" valueType="num">
                                      <p:cBhvr additive="base">
                                        <p:cTn id="7" dur="500" fill="hold"/>
                                        <p:tgtEl>
                                          <p:spTgt spid="6935555"/>
                                        </p:tgtEl>
                                        <p:attrNameLst>
                                          <p:attrName>ppt_x</p:attrName>
                                        </p:attrNameLst>
                                      </p:cBhvr>
                                      <p:tavLst>
                                        <p:tav tm="0">
                                          <p:val>
                                            <p:strVal val="#ppt_x"/>
                                          </p:val>
                                        </p:tav>
                                        <p:tav tm="100000">
                                          <p:val>
                                            <p:strVal val="#ppt_x"/>
                                          </p:val>
                                        </p:tav>
                                      </p:tavLst>
                                    </p:anim>
                                    <p:anim calcmode="lin" valueType="num">
                                      <p:cBhvr additive="base">
                                        <p:cTn id="8" dur="500" fill="hold"/>
                                        <p:tgtEl>
                                          <p:spTgt spid="693555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6935554"/>
                                        </p:tgtEl>
                                        <p:attrNameLst>
                                          <p:attrName>style.visibility</p:attrName>
                                        </p:attrNameLst>
                                      </p:cBhvr>
                                      <p:to>
                                        <p:strVal val="visible"/>
                                      </p:to>
                                    </p:set>
                                    <p:animEffect transition="in" filter="wipe(left)">
                                      <p:cBhvr>
                                        <p:cTn id="13" dur="500"/>
                                        <p:tgtEl>
                                          <p:spTgt spid="6935554"/>
                                        </p:tgtEl>
                                      </p:cBhvr>
                                    </p:animEffect>
                                  </p:childTnLst>
                                </p:cTn>
                              </p:par>
                            </p:childTnLst>
                          </p:cTn>
                        </p:par>
                        <p:par>
                          <p:cTn id="14" fill="hold">
                            <p:stCondLst>
                              <p:cond delay="500"/>
                            </p:stCondLst>
                            <p:childTnLst>
                              <p:par>
                                <p:cTn id="15" presetID="22" presetClass="entr" presetSubtype="8" fill="hold" grpId="0" nodeType="afterEffect">
                                  <p:stCondLst>
                                    <p:cond delay="50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par>
                          <p:cTn id="18" fill="hold">
                            <p:stCondLst>
                              <p:cond delay="1500"/>
                            </p:stCondLst>
                            <p:childTnLst>
                              <p:par>
                                <p:cTn id="19" presetID="22" presetClass="entr" presetSubtype="8" fill="hold" grpId="0" nodeType="afterEffect">
                                  <p:stCondLst>
                                    <p:cond delay="50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500"/>
                            </p:stCondLst>
                            <p:childTnLst>
                              <p:par>
                                <p:cTn id="23" presetID="22" presetClass="entr" presetSubtype="8" fill="hold" grpId="0" nodeType="afterEffect">
                                  <p:stCondLst>
                                    <p:cond delay="50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par>
                          <p:cTn id="26" fill="hold">
                            <p:stCondLst>
                              <p:cond delay="3500"/>
                            </p:stCondLst>
                            <p:childTnLst>
                              <p:par>
                                <p:cTn id="27" presetID="22" presetClass="entr" presetSubtype="8" fill="hold" grpId="0" nodeType="afterEffect">
                                  <p:stCondLst>
                                    <p:cond delay="50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par>
                          <p:cTn id="30" fill="hold">
                            <p:stCondLst>
                              <p:cond delay="4500"/>
                            </p:stCondLst>
                            <p:childTnLst>
                              <p:par>
                                <p:cTn id="31" presetID="22" presetClass="entr" presetSubtype="8" fill="hold" grpId="0" nodeType="afterEffect">
                                  <p:stCondLst>
                                    <p:cond delay="50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500"/>
                                        <p:tgtEl>
                                          <p:spTgt spid="14"/>
                                        </p:tgtEl>
                                      </p:cBhvr>
                                    </p:animEffect>
                                  </p:childTnLst>
                                </p:cTn>
                              </p:par>
                            </p:childTnLst>
                          </p:cTn>
                        </p:par>
                        <p:par>
                          <p:cTn id="34" fill="hold">
                            <p:stCondLst>
                              <p:cond delay="5500"/>
                            </p:stCondLst>
                            <p:childTnLst>
                              <p:par>
                                <p:cTn id="35" presetID="22" presetClass="entr" presetSubtype="8" fill="hold" grpId="0" nodeType="afterEffect">
                                  <p:stCondLst>
                                    <p:cond delay="50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6500"/>
                            </p:stCondLst>
                            <p:childTnLst>
                              <p:par>
                                <p:cTn id="39" presetID="22" presetClass="entr" presetSubtype="4" fill="hold" grpId="0" nodeType="afterEffect">
                                  <p:stCondLst>
                                    <p:cond delay="700"/>
                                  </p:stCondLst>
                                  <p:childTnLst>
                                    <p:set>
                                      <p:cBhvr>
                                        <p:cTn id="40" dur="1" fill="hold">
                                          <p:stCondLst>
                                            <p:cond delay="0"/>
                                          </p:stCondLst>
                                        </p:cTn>
                                        <p:tgtEl>
                                          <p:spTgt spid="16"/>
                                        </p:tgtEl>
                                        <p:attrNameLst>
                                          <p:attrName>style.visibility</p:attrName>
                                        </p:attrNameLst>
                                      </p:cBhvr>
                                      <p:to>
                                        <p:strVal val="visible"/>
                                      </p:to>
                                    </p:set>
                                    <p:animEffect transition="in" filter="wipe(down)">
                                      <p:cBhvr>
                                        <p:cTn id="4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935554" grpId="0" bld="series" animBg="0"/>
      <p:bldP spid="6935555" grpId="0" autoUpdateAnimBg="0"/>
      <p:bldP spid="12" grpId="0" animBg="1"/>
      <p:bldP spid="10" grpId="0" animBg="1"/>
      <p:bldP spid="11" grpId="0" animBg="1"/>
      <p:bldP spid="13" grpId="0" animBg="1"/>
      <p:bldP spid="14" grpId="0" animBg="1"/>
      <p:bldP spid="15" grpId="0" animBg="1"/>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6935554" name="Object 2"/>
          <p:cNvGraphicFramePr>
            <a:graphicFrameLocks noChangeAspect="1"/>
          </p:cNvGraphicFramePr>
          <p:nvPr/>
        </p:nvGraphicFramePr>
        <p:xfrm>
          <a:off x="250825" y="1670050"/>
          <a:ext cx="8615363" cy="4695825"/>
        </p:xfrm>
        <a:graphic>
          <a:graphicData uri="http://schemas.openxmlformats.org/presentationml/2006/ole">
            <mc:AlternateContent xmlns:mc="http://schemas.openxmlformats.org/markup-compatibility/2006">
              <mc:Choice xmlns:v="urn:schemas-microsoft-com:vml" Requires="v">
                <p:oleObj spid="_x0000_s3072050" name="Chart" r:id="rId3" imgW="8134398" imgH="4314888" progId="MSGraph.Chart.8">
                  <p:embed followColorScheme="full"/>
                </p:oleObj>
              </mc:Choice>
              <mc:Fallback>
                <p:oleObj name="Chart" r:id="rId3" imgW="8134398" imgH="4314888" progId="MSGraph.Chart.8">
                  <p:embed followColorScheme="full"/>
                  <p:pic>
                    <p:nvPicPr>
                      <p:cNvPr id="0" name=""/>
                      <p:cNvPicPr>
                        <a:picLocks noChangeAspect="1" noChangeArrowheads="1"/>
                      </p:cNvPicPr>
                      <p:nvPr/>
                    </p:nvPicPr>
                    <p:blipFill>
                      <a:blip r:embed="rId4"/>
                      <a:srcRect/>
                      <a:stretch>
                        <a:fillRect/>
                      </a:stretch>
                    </p:blipFill>
                    <p:spPr bwMode="auto">
                      <a:xfrm>
                        <a:off x="250825" y="1670050"/>
                        <a:ext cx="8615363" cy="4695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935555" name="Rectangle 3"/>
          <p:cNvSpPr>
            <a:spLocks noGrp="1" noChangeArrowheads="1"/>
          </p:cNvSpPr>
          <p:nvPr>
            <p:ph type="title" idx="4294967295"/>
          </p:nvPr>
        </p:nvSpPr>
        <p:spPr>
          <a:xfrm>
            <a:off x="635000" y="152400"/>
            <a:ext cx="7886700" cy="825500"/>
          </a:xfrm>
        </p:spPr>
        <p:txBody>
          <a:bodyPr lIns="92075" tIns="46038" rIns="92075" bIns="46038" anchor="b"/>
          <a:lstStyle/>
          <a:p>
            <a:pPr>
              <a:lnSpc>
                <a:spcPct val="85000"/>
              </a:lnSpc>
            </a:pPr>
            <a:r>
              <a:rPr lang="en-US" smtClean="0"/>
              <a:t>Household Financial Obligations</a:t>
            </a:r>
            <a:br>
              <a:rPr lang="en-US" smtClean="0"/>
            </a:br>
            <a:r>
              <a:rPr lang="en-US" smtClean="0"/>
              <a:t>Ratio Recently Hit A Historic Low</a:t>
            </a:r>
          </a:p>
        </p:txBody>
      </p:sp>
      <p:sp>
        <p:nvSpPr>
          <p:cNvPr id="7172" name="Text Box 5"/>
          <p:cNvSpPr txBox="1">
            <a:spLocks noChangeArrowheads="1"/>
          </p:cNvSpPr>
          <p:nvPr/>
        </p:nvSpPr>
        <p:spPr bwMode="auto">
          <a:xfrm>
            <a:off x="384175" y="6297613"/>
            <a:ext cx="8077200" cy="398462"/>
          </a:xfrm>
          <a:prstGeom prst="rect">
            <a:avLst/>
          </a:prstGeom>
          <a:noFill/>
          <a:ln w="9525">
            <a:noFill/>
            <a:miter lim="800000"/>
            <a:headEnd/>
            <a:tailEnd/>
          </a:ln>
        </p:spPr>
        <p:txBody>
          <a:bodyPr lIns="92075" tIns="46038" rIns="92075" bIns="46038">
            <a:spAutoFit/>
          </a:bodyPr>
          <a:lstStyle/>
          <a:p>
            <a:pPr eaLnBrk="0" hangingPunct="0">
              <a:lnSpc>
                <a:spcPct val="90000"/>
              </a:lnSpc>
              <a:spcBef>
                <a:spcPct val="50000"/>
              </a:spcBef>
              <a:buClr>
                <a:srgbClr val="FF3300"/>
              </a:buClr>
              <a:buFont typeface="Wingdings" pitchFamily="2" charset="2"/>
              <a:buNone/>
            </a:pPr>
            <a:r>
              <a:rPr lang="en-US" sz="1100"/>
              <a:t>*through 2013:Q3 (data posted on Dec 13, 2013)</a:t>
            </a:r>
            <a:br>
              <a:rPr lang="en-US" sz="1100"/>
            </a:br>
            <a:r>
              <a:rPr lang="en-US" sz="1100"/>
              <a:t>Source: Federal Reserve Board, at </a:t>
            </a:r>
            <a:r>
              <a:rPr lang="en-US" sz="1100">
                <a:hlinkClick r:id="rId5"/>
              </a:rPr>
              <a:t>http://www.federalreserve.gov/releases/housedebt</a:t>
            </a:r>
            <a:r>
              <a:rPr lang="en-US" sz="1100"/>
              <a:t>  </a:t>
            </a:r>
          </a:p>
        </p:txBody>
      </p:sp>
      <p:sp>
        <p:nvSpPr>
          <p:cNvPr id="7173" name="Text Box 6"/>
          <p:cNvSpPr txBox="1">
            <a:spLocks noChangeArrowheads="1"/>
          </p:cNvSpPr>
          <p:nvPr/>
        </p:nvSpPr>
        <p:spPr bwMode="auto">
          <a:xfrm>
            <a:off x="1685787" y="1064867"/>
            <a:ext cx="6633266" cy="799322"/>
          </a:xfrm>
          <a:prstGeom prst="rect">
            <a:avLst/>
          </a:prstGeom>
          <a:solidFill>
            <a:srgbClr val="FFFF00"/>
          </a:solidFill>
          <a:ln w="9525">
            <a:solidFill>
              <a:srgbClr val="FF0000"/>
            </a:solidFill>
            <a:miter lim="800000"/>
            <a:headEnd/>
            <a:tailEnd/>
          </a:ln>
        </p:spPr>
        <p:txBody>
          <a:bodyPr wrap="square" lIns="92075" tIns="46038" rIns="92075" bIns="46038">
            <a:spAutoFit/>
          </a:bodyPr>
          <a:lstStyle/>
          <a:p>
            <a:pPr algn="ctr" eaLnBrk="0" hangingPunct="0">
              <a:lnSpc>
                <a:spcPct val="85000"/>
              </a:lnSpc>
              <a:spcBef>
                <a:spcPct val="50000"/>
              </a:spcBef>
              <a:buClr>
                <a:srgbClr val="FF3300"/>
              </a:buClr>
              <a:buFont typeface="Wingdings" pitchFamily="2" charset="2"/>
              <a:buNone/>
            </a:pPr>
            <a:r>
              <a:rPr lang="en-US" b="1">
                <a:latin typeface="Arial" pitchFamily="34" charset="0"/>
                <a:cs typeface="Arial" pitchFamily="34" charset="0"/>
              </a:rPr>
              <a:t>Financial Obligations Ratio</a:t>
            </a:r>
            <a:r>
              <a:rPr lang="en-US">
                <a:latin typeface="Arial" pitchFamily="34" charset="0"/>
                <a:cs typeface="Arial" pitchFamily="34" charset="0"/>
              </a:rPr>
              <a:t>: debt service (mortgage and consumer debt), auto lease, residence rent, HO insurance, and property tax payments as % of personal disposable income.</a:t>
            </a:r>
          </a:p>
        </p:txBody>
      </p:sp>
      <p:sp>
        <p:nvSpPr>
          <p:cNvPr id="12" name="AutoShape 38"/>
          <p:cNvSpPr>
            <a:spLocks noChangeArrowheads="1"/>
          </p:cNvSpPr>
          <p:nvPr/>
        </p:nvSpPr>
        <p:spPr bwMode="blackWhite">
          <a:xfrm>
            <a:off x="5586413" y="3906838"/>
            <a:ext cx="1439862" cy="530225"/>
          </a:xfrm>
          <a:prstGeom prst="wedgeRectCallout">
            <a:avLst>
              <a:gd name="adj1" fmla="val 32273"/>
              <a:gd name="adj2" fmla="val -274718"/>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Decline began in 2008:Q1. </a:t>
            </a:r>
          </a:p>
        </p:txBody>
      </p:sp>
      <p:sp>
        <p:nvSpPr>
          <p:cNvPr id="7175" name="Text Box 8"/>
          <p:cNvSpPr txBox="1">
            <a:spLocks noChangeArrowheads="1"/>
          </p:cNvSpPr>
          <p:nvPr/>
        </p:nvSpPr>
        <p:spPr bwMode="auto">
          <a:xfrm>
            <a:off x="120650" y="1098550"/>
            <a:ext cx="1155700" cy="730250"/>
          </a:xfrm>
          <a:prstGeom prst="rect">
            <a:avLst/>
          </a:prstGeom>
          <a:noFill/>
          <a:ln w="9525">
            <a:noFill/>
            <a:miter lim="800000"/>
            <a:headEnd/>
            <a:tailEnd/>
          </a:ln>
        </p:spPr>
        <p:txBody>
          <a:bodyPr>
            <a:spAutoFit/>
          </a:bodyPr>
          <a:lstStyle/>
          <a:p>
            <a:pPr>
              <a:spcBef>
                <a:spcPct val="50000"/>
              </a:spcBef>
            </a:pPr>
            <a:r>
              <a:rPr lang="en-US" sz="1400"/>
              <a:t>Financial Obligations Ratio</a:t>
            </a:r>
          </a:p>
        </p:txBody>
      </p:sp>
      <p:sp>
        <p:nvSpPr>
          <p:cNvPr id="9" name="AutoShape 38"/>
          <p:cNvSpPr>
            <a:spLocks noChangeArrowheads="1"/>
          </p:cNvSpPr>
          <p:nvPr/>
        </p:nvSpPr>
        <p:spPr bwMode="blackWhite">
          <a:xfrm>
            <a:off x="5535613" y="4670425"/>
            <a:ext cx="1889125" cy="696913"/>
          </a:xfrm>
          <a:prstGeom prst="wedgeRectCallout">
            <a:avLst>
              <a:gd name="adj1" fmla="val 95264"/>
              <a:gd name="adj2" fmla="val 39051"/>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15.23% in 2012:Q4</a:t>
            </a:r>
            <a:br>
              <a:rPr lang="en-US" sz="1400" b="1">
                <a:solidFill>
                  <a:schemeClr val="bg1"/>
                </a:solidFill>
              </a:rPr>
            </a:br>
            <a:r>
              <a:rPr lang="en-US" sz="1400" b="1">
                <a:solidFill>
                  <a:schemeClr val="bg1"/>
                </a:solidFill>
              </a:rPr>
              <a:t>is lowest ratio since 1980:Q4 (15.09%).</a:t>
            </a:r>
          </a:p>
        </p:txBody>
      </p:sp>
      <p:sp>
        <p:nvSpPr>
          <p:cNvPr id="10" name="Text Box 17"/>
          <p:cNvSpPr txBox="1">
            <a:spLocks noChangeArrowheads="1"/>
          </p:cNvSpPr>
          <p:nvPr/>
        </p:nvSpPr>
        <p:spPr bwMode="auto">
          <a:xfrm>
            <a:off x="1248121" y="1932608"/>
            <a:ext cx="3254375" cy="1477328"/>
          </a:xfrm>
          <a:prstGeom prst="rect">
            <a:avLst/>
          </a:prstGeom>
          <a:solidFill>
            <a:srgbClr val="28688C"/>
          </a:solidFill>
          <a:ln w="9525" algn="ctr">
            <a:noFill/>
            <a:miter lim="800000"/>
            <a:headEnd/>
            <a:tailEnd/>
          </a:ln>
        </p:spPr>
        <p:txBody>
          <a:bodyPr>
            <a:spAutoFit/>
          </a:bodyPr>
          <a:lstStyle/>
          <a:p>
            <a:pPr algn="ctr" fontAlgn="base">
              <a:spcBef>
                <a:spcPct val="0"/>
              </a:spcBef>
              <a:spcAft>
                <a:spcPct val="0"/>
              </a:spcAft>
            </a:pPr>
            <a:r>
              <a:rPr lang="en-US" b="1" dirty="0" smtClean="0">
                <a:solidFill>
                  <a:srgbClr val="FFFFFF"/>
                </a:solidFill>
                <a:latin typeface="Arial" charset="0"/>
                <a:cs typeface="Arial" charset="0"/>
              </a:rPr>
              <a:t>Household balance sheets are stronger than they’ve been in </a:t>
            </a:r>
            <a:r>
              <a:rPr lang="en-US" b="1" dirty="0" smtClean="0">
                <a:solidFill>
                  <a:srgbClr val="FFFFFF"/>
                </a:solidFill>
              </a:rPr>
              <a:t>many years, setting the stage for more consumer spending</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154863021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935555"/>
                                        </p:tgtEl>
                                        <p:attrNameLst>
                                          <p:attrName>style.visibility</p:attrName>
                                        </p:attrNameLst>
                                      </p:cBhvr>
                                      <p:to>
                                        <p:strVal val="visible"/>
                                      </p:to>
                                    </p:set>
                                    <p:anim calcmode="lin" valueType="num">
                                      <p:cBhvr additive="base">
                                        <p:cTn id="7" dur="500" fill="hold"/>
                                        <p:tgtEl>
                                          <p:spTgt spid="6935555"/>
                                        </p:tgtEl>
                                        <p:attrNameLst>
                                          <p:attrName>ppt_x</p:attrName>
                                        </p:attrNameLst>
                                      </p:cBhvr>
                                      <p:tavLst>
                                        <p:tav tm="0">
                                          <p:val>
                                            <p:strVal val="#ppt_x"/>
                                          </p:val>
                                        </p:tav>
                                        <p:tav tm="100000">
                                          <p:val>
                                            <p:strVal val="#ppt_x"/>
                                          </p:val>
                                        </p:tav>
                                      </p:tavLst>
                                    </p:anim>
                                    <p:anim calcmode="lin" valueType="num">
                                      <p:cBhvr additive="base">
                                        <p:cTn id="8" dur="500" fill="hold"/>
                                        <p:tgtEl>
                                          <p:spTgt spid="693555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6935554"/>
                                        </p:tgtEl>
                                        <p:attrNameLst>
                                          <p:attrName>style.visibility</p:attrName>
                                        </p:attrNameLst>
                                      </p:cBhvr>
                                      <p:to>
                                        <p:strVal val="visible"/>
                                      </p:to>
                                    </p:set>
                                    <p:animEffect transition="in" filter="wipe(left)">
                                      <p:cBhvr>
                                        <p:cTn id="13" dur="500"/>
                                        <p:tgtEl>
                                          <p:spTgt spid="6935554"/>
                                        </p:tgtEl>
                                      </p:cBhvr>
                                    </p:animEffect>
                                  </p:childTnLst>
                                </p:cTn>
                              </p:par>
                            </p:childTnLst>
                          </p:cTn>
                        </p:par>
                        <p:par>
                          <p:cTn id="14" fill="hold">
                            <p:stCondLst>
                              <p:cond delay="500"/>
                            </p:stCondLst>
                            <p:childTnLst>
                              <p:par>
                                <p:cTn id="15" presetID="22" presetClass="entr" presetSubtype="8" fill="hold" grpId="0" nodeType="afterEffect">
                                  <p:stCondLst>
                                    <p:cond delay="50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par>
                          <p:cTn id="18" fill="hold">
                            <p:stCondLst>
                              <p:cond delay="1500"/>
                            </p:stCondLst>
                            <p:childTnLst>
                              <p:par>
                                <p:cTn id="19" presetID="22" presetClass="entr" presetSubtype="8" fill="hold" grpId="0" nodeType="afterEffect">
                                  <p:stCondLst>
                                    <p:cond delay="50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935554" grpId="0" bld="series" animBg="0"/>
      <p:bldP spid="6935555" grpId="0" autoUpdateAnimBg="0"/>
      <p:bldP spid="12"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741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741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845D708-4164-431C-A278-AB5AB4E5DF68}" type="slidenum">
              <a:rPr lang="en-US" sz="900"/>
              <a:pPr algn="r" eaLnBrk="0" hangingPunct="0">
                <a:lnSpc>
                  <a:spcPct val="85000"/>
                </a:lnSpc>
                <a:spcBef>
                  <a:spcPct val="20000"/>
                </a:spcBef>
              </a:pPr>
              <a:t>29</a:t>
            </a:fld>
            <a:endParaRPr lang="en-US" sz="900"/>
          </a:p>
        </p:txBody>
      </p:sp>
      <p:sp>
        <p:nvSpPr>
          <p:cNvPr id="17414" name="Rectangle 2"/>
          <p:cNvSpPr>
            <a:spLocks noGrp="1" noChangeArrowheads="1"/>
          </p:cNvSpPr>
          <p:nvPr>
            <p:ph type="title" idx="4294967295"/>
          </p:nvPr>
        </p:nvSpPr>
        <p:spPr>
          <a:xfrm>
            <a:off x="649288" y="161925"/>
            <a:ext cx="6867525" cy="836613"/>
          </a:xfrm>
        </p:spPr>
        <p:txBody>
          <a:bodyPr/>
          <a:lstStyle/>
          <a:p>
            <a:r>
              <a:rPr lang="en-US" sz="2800" smtClean="0"/>
              <a:t>Unemployment and Underemployment Rates: Still Too High, But Falling</a:t>
            </a:r>
          </a:p>
        </p:txBody>
      </p:sp>
      <p:graphicFrame>
        <p:nvGraphicFramePr>
          <p:cNvPr id="17410" name="Object 2"/>
          <p:cNvGraphicFramePr>
            <a:graphicFrameLocks noGrp="1"/>
          </p:cNvGraphicFramePr>
          <p:nvPr>
            <p:ph idx="4294967295"/>
            <p:extLst/>
          </p:nvPr>
        </p:nvGraphicFramePr>
        <p:xfrm>
          <a:off x="4763" y="1350963"/>
          <a:ext cx="7081837" cy="4718050"/>
        </p:xfrm>
        <a:graphic>
          <a:graphicData uri="http://schemas.openxmlformats.org/presentationml/2006/ole">
            <mc:AlternateContent xmlns:mc="http://schemas.openxmlformats.org/markup-compatibility/2006">
              <mc:Choice xmlns:v="urn:schemas-microsoft-com:vml" Requires="v">
                <p:oleObj spid="_x0000_s3171339" name="Chart" r:id="rId4" imgW="7096206" imgH="4876890" progId="MSGraph.Chart.8">
                  <p:embed followColorScheme="full"/>
                </p:oleObj>
              </mc:Choice>
              <mc:Fallback>
                <p:oleObj name="Chart" r:id="rId4" imgW="7096206" imgH="4876890" progId="MSGraph.Chart.8">
                  <p:embed followColorScheme="full"/>
                  <p:pic>
                    <p:nvPicPr>
                      <p:cNvPr id="0" name=""/>
                      <p:cNvPicPr>
                        <a:picLocks noGrp="1" noChangeArrowheads="1"/>
                      </p:cNvPicPr>
                      <p:nvPr/>
                    </p:nvPicPr>
                    <p:blipFill>
                      <a:blip r:embed="rId5"/>
                      <a:srcRect/>
                      <a:stretch>
                        <a:fillRect/>
                      </a:stretch>
                    </p:blipFill>
                    <p:spPr bwMode="auto">
                      <a:xfrm>
                        <a:off x="4763" y="1350963"/>
                        <a:ext cx="7081837" cy="4718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2775" name="AutoShape 7"/>
          <p:cNvSpPr>
            <a:spLocks noChangeArrowheads="1"/>
          </p:cNvSpPr>
          <p:nvPr/>
        </p:nvSpPr>
        <p:spPr bwMode="blackWhite">
          <a:xfrm>
            <a:off x="7275919" y="4154488"/>
            <a:ext cx="1692275" cy="1252537"/>
          </a:xfrm>
          <a:prstGeom prst="wedgeRectCallout">
            <a:avLst>
              <a:gd name="adj1" fmla="val -71701"/>
              <a:gd name="adj2" fmla="val -34708"/>
            </a:avLst>
          </a:prstGeom>
          <a:solidFill>
            <a:schemeClr val="accent2"/>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“Headline” unemployment was </a:t>
            </a:r>
            <a:r>
              <a:rPr lang="en-US" sz="1400" b="1" dirty="0" smtClean="0">
                <a:solidFill>
                  <a:schemeClr val="bg1"/>
                </a:solidFill>
                <a:cs typeface="+mn-cs"/>
              </a:rPr>
              <a:t>6.7% </a:t>
            </a:r>
            <a:r>
              <a:rPr lang="en-US" sz="1400" b="1" dirty="0">
                <a:solidFill>
                  <a:schemeClr val="bg1"/>
                </a:solidFill>
                <a:cs typeface="+mn-cs"/>
              </a:rPr>
              <a:t>in </a:t>
            </a:r>
            <a:r>
              <a:rPr lang="en-US" sz="1400" b="1" dirty="0" smtClean="0">
                <a:solidFill>
                  <a:schemeClr val="bg1"/>
                </a:solidFill>
              </a:rPr>
              <a:t>February </a:t>
            </a:r>
            <a:r>
              <a:rPr lang="en-US" sz="1400" b="1" dirty="0" smtClean="0">
                <a:solidFill>
                  <a:schemeClr val="bg1"/>
                </a:solidFill>
                <a:cs typeface="+mn-cs"/>
              </a:rPr>
              <a:t>2014.</a:t>
            </a:r>
            <a:r>
              <a:rPr lang="en-US" sz="1400" b="1" dirty="0" smtClean="0">
                <a:solidFill>
                  <a:schemeClr val="bg1"/>
                </a:solidFill>
              </a:rPr>
              <a:t> </a:t>
            </a:r>
            <a:r>
              <a:rPr lang="en-US" sz="1400" b="1" dirty="0">
                <a:solidFill>
                  <a:schemeClr val="bg1"/>
                </a:solidFill>
              </a:rPr>
              <a:t>4% to 6% is “normal.”</a:t>
            </a:r>
            <a:endParaRPr lang="en-US" sz="1400" b="1" dirty="0">
              <a:solidFill>
                <a:schemeClr val="bg1"/>
              </a:solidFill>
              <a:cs typeface="+mn-cs"/>
            </a:endParaRPr>
          </a:p>
        </p:txBody>
      </p:sp>
      <p:sp>
        <p:nvSpPr>
          <p:cNvPr id="17416" name="Rectangle 8"/>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US Bureau of Labor Statistics; Insurance Information Institute.</a:t>
            </a:r>
          </a:p>
        </p:txBody>
      </p:sp>
      <p:sp>
        <p:nvSpPr>
          <p:cNvPr id="2094089" name="AutoShape 38"/>
          <p:cNvSpPr>
            <a:spLocks noChangeArrowheads="1"/>
          </p:cNvSpPr>
          <p:nvPr/>
        </p:nvSpPr>
        <p:spPr bwMode="blackWhite">
          <a:xfrm>
            <a:off x="7259638" y="1411288"/>
            <a:ext cx="1639887" cy="1666875"/>
          </a:xfrm>
          <a:prstGeom prst="wedgeRectCallout">
            <a:avLst>
              <a:gd name="adj1" fmla="val -71691"/>
              <a:gd name="adj2" fmla="val 3253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U-6 went from 8.0% in March 2007 to 17.5% in </a:t>
            </a:r>
            <a:br>
              <a:rPr lang="en-US" sz="1400" b="1" dirty="0">
                <a:solidFill>
                  <a:schemeClr val="bg1"/>
                </a:solidFill>
                <a:cs typeface="+mn-cs"/>
              </a:rPr>
            </a:br>
            <a:r>
              <a:rPr lang="en-US" sz="1400" b="1" dirty="0">
                <a:solidFill>
                  <a:schemeClr val="bg1"/>
                </a:solidFill>
                <a:cs typeface="+mn-cs"/>
              </a:rPr>
              <a:t>October 2009; Stood at </a:t>
            </a:r>
            <a:r>
              <a:rPr lang="en-US" sz="1400" b="1" dirty="0" smtClean="0">
                <a:solidFill>
                  <a:schemeClr val="bg1"/>
                </a:solidFill>
                <a:cs typeface="+mn-cs"/>
              </a:rPr>
              <a:t>12.6% </a:t>
            </a:r>
            <a:r>
              <a:rPr lang="en-US" sz="1400" b="1" dirty="0">
                <a:solidFill>
                  <a:schemeClr val="bg1"/>
                </a:solidFill>
                <a:cs typeface="+mn-cs"/>
              </a:rPr>
              <a:t>in </a:t>
            </a:r>
            <a:r>
              <a:rPr lang="en-US" sz="1400" b="1" dirty="0" smtClean="0">
                <a:solidFill>
                  <a:schemeClr val="bg1"/>
                </a:solidFill>
                <a:cs typeface="+mn-cs"/>
              </a:rPr>
              <a:t>Feb. 2014.</a:t>
            </a:r>
            <a:r>
              <a:rPr lang="en-US" sz="1400" b="1" dirty="0">
                <a:solidFill>
                  <a:schemeClr val="bg1"/>
                </a:solidFill>
                <a:cs typeface="+mn-cs"/>
              </a:rPr>
              <a:t/>
            </a:r>
            <a:br>
              <a:rPr lang="en-US" sz="1400" b="1" dirty="0">
                <a:solidFill>
                  <a:schemeClr val="bg1"/>
                </a:solidFill>
                <a:cs typeface="+mn-cs"/>
              </a:rPr>
            </a:br>
            <a:r>
              <a:rPr lang="en-US" sz="1400" b="1" dirty="0">
                <a:solidFill>
                  <a:schemeClr val="bg1"/>
                </a:solidFill>
                <a:cs typeface="+mn-cs"/>
              </a:rPr>
              <a:t>8% to 10% is “normal.”</a:t>
            </a:r>
          </a:p>
        </p:txBody>
      </p:sp>
      <p:sp>
        <p:nvSpPr>
          <p:cNvPr id="17418" name="Rectangle 11"/>
          <p:cNvSpPr>
            <a:spLocks noChangeArrowheads="1"/>
          </p:cNvSpPr>
          <p:nvPr/>
        </p:nvSpPr>
        <p:spPr bwMode="black">
          <a:xfrm>
            <a:off x="223838" y="1028700"/>
            <a:ext cx="3911600" cy="44291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2000 through </a:t>
            </a:r>
            <a:r>
              <a:rPr lang="en-US" sz="1600" b="1" dirty="0" smtClean="0">
                <a:solidFill>
                  <a:srgbClr val="225A7A"/>
                </a:solidFill>
              </a:rPr>
              <a:t>February 2014, </a:t>
            </a:r>
            <a:r>
              <a:rPr lang="en-US" sz="1600" b="1" dirty="0">
                <a:solidFill>
                  <a:srgbClr val="225A7A"/>
                </a:solidFill>
              </a:rPr>
              <a:t>Seasonally Adjusted (%)</a:t>
            </a:r>
          </a:p>
        </p:txBody>
      </p:sp>
      <p:sp>
        <p:nvSpPr>
          <p:cNvPr id="14" name="Rectangle 6"/>
          <p:cNvSpPr>
            <a:spLocks noChangeArrowheads="1"/>
          </p:cNvSpPr>
          <p:nvPr/>
        </p:nvSpPr>
        <p:spPr bwMode="blackWhite">
          <a:xfrm>
            <a:off x="481013" y="6000750"/>
            <a:ext cx="8220075" cy="555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Stubbornly high unemployment and underemployment constrain overall economic growth, but the job market is now clearly improving.</a:t>
            </a:r>
          </a:p>
        </p:txBody>
      </p:sp>
      <p:sp>
        <p:nvSpPr>
          <p:cNvPr id="15" name="Date Placeholder 14"/>
          <p:cNvSpPr>
            <a:spLocks noGrp="1"/>
          </p:cNvSpPr>
          <p:nvPr>
            <p:ph type="dt" sz="quarter" idx="10"/>
          </p:nvPr>
        </p:nvSpPr>
        <p:spPr/>
        <p:txBody>
          <a:bodyPr/>
          <a:lstStyle/>
          <a:p>
            <a:pPr>
              <a:defRPr/>
            </a:pPr>
            <a:r>
              <a:rPr lang="en-US"/>
              <a:t>12/01/09 - 9pm</a:t>
            </a:r>
          </a:p>
        </p:txBody>
      </p:sp>
      <p:sp>
        <p:nvSpPr>
          <p:cNvPr id="16" name="Slide Number Placeholder 15"/>
          <p:cNvSpPr>
            <a:spLocks noGrp="1"/>
          </p:cNvSpPr>
          <p:nvPr>
            <p:ph type="sldNum" sz="quarter" idx="12"/>
          </p:nvPr>
        </p:nvSpPr>
        <p:spPr/>
        <p:txBody>
          <a:bodyPr/>
          <a:lstStyle/>
          <a:p>
            <a:pPr>
              <a:defRPr/>
            </a:pPr>
            <a:fld id="{698A961A-58BF-498B-852A-4E152ACAA0C1}" type="slidenum">
              <a:rPr lang="en-US" smtClean="0"/>
              <a:pPr>
                <a:defRPr/>
              </a:pPr>
              <a:t>29</a:t>
            </a:fld>
            <a:endParaRPr lang="en-US"/>
          </a:p>
        </p:txBody>
      </p:sp>
      <p:sp>
        <p:nvSpPr>
          <p:cNvPr id="17" name="AutoShape 7"/>
          <p:cNvSpPr>
            <a:spLocks noChangeArrowheads="1"/>
          </p:cNvSpPr>
          <p:nvPr/>
        </p:nvSpPr>
        <p:spPr bwMode="blackWhite">
          <a:xfrm>
            <a:off x="4532243" y="4245907"/>
            <a:ext cx="2090833" cy="1058587"/>
          </a:xfrm>
          <a:prstGeom prst="wedgeRectCallout">
            <a:avLst>
              <a:gd name="adj1" fmla="val 57301"/>
              <a:gd name="adj2" fmla="val -4239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As the unemployment rate approaches 6%, the Fed will begin signaling on short-term rates</a:t>
            </a:r>
            <a:endParaRPr lang="en-US" sz="1400" b="1" dirty="0">
              <a:solidFill>
                <a:srgbClr val="FFFFFF"/>
              </a:solidFill>
              <a:latin typeface="Arial" charset="0"/>
              <a:cs typeface="Arial" charset="0"/>
            </a:endParaRPr>
          </a:p>
        </p:txBody>
      </p:sp>
    </p:spTree>
    <p:extLst>
      <p:ext uri="{BB962C8B-B14F-4D97-AF65-F5344CB8AC3E}">
        <p14:creationId xmlns:p14="http://schemas.microsoft.com/office/powerpoint/2010/main" val="13068170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094089"/>
                                        </p:tgtEl>
                                        <p:attrNameLst>
                                          <p:attrName>style.visibility</p:attrName>
                                        </p:attrNameLst>
                                      </p:cBhvr>
                                      <p:to>
                                        <p:strVal val="visible"/>
                                      </p:to>
                                    </p:set>
                                    <p:animEffect transition="in" filter="wipe(left)">
                                      <p:cBhvr>
                                        <p:cTn id="7" dur="500"/>
                                        <p:tgtEl>
                                          <p:spTgt spid="2094089"/>
                                        </p:tgtEl>
                                      </p:cBhvr>
                                    </p:animEffect>
                                  </p:childTnLst>
                                </p:cTn>
                              </p:par>
                            </p:childTnLst>
                          </p:cTn>
                        </p:par>
                        <p:par>
                          <p:cTn id="8" fill="hold">
                            <p:stCondLst>
                              <p:cond delay="1000"/>
                            </p:stCondLst>
                            <p:childTnLst>
                              <p:par>
                                <p:cTn id="9" presetID="22" presetClass="entr" presetSubtype="2" fill="hold" grpId="0" nodeType="afterEffect">
                                  <p:stCondLst>
                                    <p:cond delay="500"/>
                                  </p:stCondLst>
                                  <p:childTnLst>
                                    <p:set>
                                      <p:cBhvr>
                                        <p:cTn id="10" dur="1" fill="hold">
                                          <p:stCondLst>
                                            <p:cond delay="0"/>
                                          </p:stCondLst>
                                        </p:cTn>
                                        <p:tgtEl>
                                          <p:spTgt spid="7072775"/>
                                        </p:tgtEl>
                                        <p:attrNameLst>
                                          <p:attrName>style.visibility</p:attrName>
                                        </p:attrNameLst>
                                      </p:cBhvr>
                                      <p:to>
                                        <p:strVal val="visible"/>
                                      </p:to>
                                    </p:set>
                                    <p:animEffect transition="in" filter="wipe(right)">
                                      <p:cBhvr>
                                        <p:cTn id="11" dur="500"/>
                                        <p:tgtEl>
                                          <p:spTgt spid="7072775"/>
                                        </p:tgtEl>
                                      </p:cBhvr>
                                    </p:animEffect>
                                  </p:childTnLst>
                                </p:cTn>
                              </p:par>
                            </p:childTnLst>
                          </p:cTn>
                        </p:par>
                        <p:par>
                          <p:cTn id="12" fill="hold">
                            <p:stCondLst>
                              <p:cond delay="2000"/>
                            </p:stCondLst>
                            <p:childTnLst>
                              <p:par>
                                <p:cTn id="13" presetID="23" presetClass="entr" presetSubtype="16" fill="hold" grpId="0" nodeType="afterEffect">
                                  <p:stCondLst>
                                    <p:cond delay="100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childTnLst>
                                </p:cTn>
                              </p:par>
                            </p:childTnLst>
                          </p:cTn>
                        </p:par>
                        <p:par>
                          <p:cTn id="17" fill="hold">
                            <p:stCondLst>
                              <p:cond delay="3500"/>
                            </p:stCondLst>
                            <p:childTnLst>
                              <p:par>
                                <p:cTn id="18" presetID="22" presetClass="entr" presetSubtype="4" fill="hold" grpId="0" nodeType="afterEffect">
                                  <p:stCondLst>
                                    <p:cond delay="700"/>
                                  </p:stCondLst>
                                  <p:childTnLst>
                                    <p:set>
                                      <p:cBhvr>
                                        <p:cTn id="19" dur="1" fill="hold">
                                          <p:stCondLst>
                                            <p:cond delay="0"/>
                                          </p:stCondLst>
                                        </p:cTn>
                                        <p:tgtEl>
                                          <p:spTgt spid="17"/>
                                        </p:tgtEl>
                                        <p:attrNameLst>
                                          <p:attrName>style.visibility</p:attrName>
                                        </p:attrNameLst>
                                      </p:cBhvr>
                                      <p:to>
                                        <p:strVal val="visible"/>
                                      </p:to>
                                    </p:set>
                                    <p:animEffect transition="in" filter="wipe(down)">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2775" grpId="0" animBg="1"/>
      <p:bldP spid="2094089" grpId="0" animBg="1"/>
      <p:bldP spid="14"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854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854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5E98D71-6C75-413C-BB02-9289442384C2}" type="slidenum">
              <a:rPr lang="en-US" sz="900">
                <a:solidFill>
                  <a:schemeClr val="bg1"/>
                </a:solidFill>
              </a:rPr>
              <a:pPr algn="r" eaLnBrk="0" hangingPunct="0">
                <a:lnSpc>
                  <a:spcPct val="85000"/>
                </a:lnSpc>
                <a:spcBef>
                  <a:spcPct val="20000"/>
                </a:spcBef>
              </a:pPr>
              <a:t>3</a:t>
            </a:fld>
            <a:endParaRPr lang="en-US" sz="900">
              <a:solidFill>
                <a:schemeClr val="bg1"/>
              </a:solidFill>
            </a:endParaRPr>
          </a:p>
        </p:txBody>
      </p:sp>
      <p:pic>
        <p:nvPicPr>
          <p:cNvPr id="10854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a:solidFill>
                  <a:schemeClr val="bg1"/>
                </a:solidFill>
              </a:rPr>
              <a:t>Personal Lines                Growth Analysis</a:t>
            </a:r>
          </a:p>
        </p:txBody>
      </p:sp>
      <p:sp>
        <p:nvSpPr>
          <p:cNvPr id="2152456" name="Rectangle 8"/>
          <p:cNvSpPr>
            <a:spLocks noChangeArrowheads="1"/>
          </p:cNvSpPr>
          <p:nvPr/>
        </p:nvSpPr>
        <p:spPr bwMode="auto">
          <a:xfrm>
            <a:off x="854075" y="4362450"/>
            <a:ext cx="7435850" cy="1754188"/>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a:solidFill>
                  <a:srgbClr val="225A7A"/>
                </a:solidFill>
              </a:rPr>
              <a:t>Growth Trajectories Differ Substantially by Line, by State and Over Time</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9" name="Rectangle 105"/>
          <p:cNvSpPr>
            <a:spLocks noGrp="1" noChangeArrowheads="1"/>
          </p:cNvSpPr>
          <p:nvPr>
            <p:ph type="dt" sz="quarter" idx="10"/>
          </p:nvPr>
        </p:nvSpPr>
        <p:spPr/>
        <p:txBody>
          <a:bodyPr/>
          <a:lstStyle/>
          <a:p>
            <a:pPr>
              <a:defRPr/>
            </a:pPr>
            <a:r>
              <a:rPr lang="en-US" smtClean="0"/>
              <a:t>12/01/09 - 9pm</a:t>
            </a:r>
          </a:p>
        </p:txBody>
      </p:sp>
      <p:sp>
        <p:nvSpPr>
          <p:cNvPr id="91141" name="Rectangle 110"/>
          <p:cNvSpPr>
            <a:spLocks noGrp="1" noChangeArrowheads="1"/>
          </p:cNvSpPr>
          <p:nvPr>
            <p:ph type="sldNum" sz="quarter" idx="12"/>
          </p:nvPr>
        </p:nvSpPr>
        <p:spPr/>
        <p:txBody>
          <a:bodyPr/>
          <a:lstStyle/>
          <a:p>
            <a:pPr>
              <a:defRPr/>
            </a:pPr>
            <a:fld id="{1383CDEA-1BE3-4BCF-B1BC-9FD78CF63BE8}" type="slidenum">
              <a:rPr lang="en-US" smtClean="0"/>
              <a:pPr>
                <a:defRPr/>
              </a:pPr>
              <a:t>30</a:t>
            </a:fld>
            <a:endParaRPr lang="en-US" smtClean="0"/>
          </a:p>
        </p:txBody>
      </p:sp>
      <p:sp>
        <p:nvSpPr>
          <p:cNvPr id="45062" name="Rectangle 2"/>
          <p:cNvSpPr>
            <a:spLocks noGrp="1" noChangeArrowheads="1"/>
          </p:cNvSpPr>
          <p:nvPr>
            <p:ph type="title"/>
          </p:nvPr>
        </p:nvSpPr>
        <p:spPr/>
        <p:txBody>
          <a:bodyPr/>
          <a:lstStyle/>
          <a:p>
            <a:r>
              <a:rPr lang="en-US" dirty="0" smtClean="0"/>
              <a:t>US Unemployment Rate Forecast</a:t>
            </a:r>
          </a:p>
        </p:txBody>
      </p:sp>
      <p:graphicFrame>
        <p:nvGraphicFramePr>
          <p:cNvPr id="6924291" name="Object 3"/>
          <p:cNvGraphicFramePr>
            <a:graphicFrameLocks noGrp="1" noChangeAspect="1"/>
          </p:cNvGraphicFramePr>
          <p:nvPr>
            <p:ph type="chart" idx="4294967295"/>
            <p:extLst/>
          </p:nvPr>
        </p:nvGraphicFramePr>
        <p:xfrm>
          <a:off x="157316" y="1844675"/>
          <a:ext cx="8716809" cy="4440238"/>
        </p:xfrm>
        <a:graphic>
          <a:graphicData uri="http://schemas.openxmlformats.org/presentationml/2006/ole">
            <mc:AlternateContent xmlns:mc="http://schemas.openxmlformats.org/markup-compatibility/2006">
              <mc:Choice xmlns:v="urn:schemas-microsoft-com:vml" Requires="v">
                <p:oleObj spid="_x0000_s3172363" name="Chart" r:id="rId4" imgW="8239135" imgH="4276828" progId="MSGraph.Chart.8">
                  <p:embed followColorScheme="full"/>
                </p:oleObj>
              </mc:Choice>
              <mc:Fallback>
                <p:oleObj name="Chart" r:id="rId4" imgW="8239135" imgH="4276828" progId="MSGraph.Chart.8">
                  <p:embed followColorScheme="full"/>
                  <p:pic>
                    <p:nvPicPr>
                      <p:cNvPr id="0" name=""/>
                      <p:cNvPicPr>
                        <a:picLocks noChangeAspect="1" noChangeArrowheads="1"/>
                      </p:cNvPicPr>
                      <p:nvPr/>
                    </p:nvPicPr>
                    <p:blipFill>
                      <a:blip r:embed="rId5"/>
                      <a:srcRect/>
                      <a:stretch>
                        <a:fillRect/>
                      </a:stretch>
                    </p:blipFill>
                    <p:spPr bwMode="auto">
                      <a:xfrm>
                        <a:off x="157316" y="1844675"/>
                        <a:ext cx="8716809" cy="4440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3797" name="AutoShape 5"/>
          <p:cNvSpPr>
            <a:spLocks noChangeArrowheads="1"/>
          </p:cNvSpPr>
          <p:nvPr/>
        </p:nvSpPr>
        <p:spPr bwMode="blackWhite">
          <a:xfrm>
            <a:off x="847407" y="1366692"/>
            <a:ext cx="1664738" cy="2202426"/>
          </a:xfrm>
          <a:prstGeom prst="wedgeRectCallout">
            <a:avLst>
              <a:gd name="adj1" fmla="val 89482"/>
              <a:gd name="adj2" fmla="val -1854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Rising unemployment </a:t>
            </a:r>
            <a:br>
              <a:rPr lang="en-US" sz="1600" b="1" dirty="0">
                <a:solidFill>
                  <a:schemeClr val="bg1"/>
                </a:solidFill>
                <a:cs typeface="+mn-cs"/>
              </a:rPr>
            </a:br>
            <a:r>
              <a:rPr lang="en-US" sz="1600" b="1" dirty="0">
                <a:solidFill>
                  <a:schemeClr val="bg1"/>
                </a:solidFill>
                <a:cs typeface="+mn-cs"/>
              </a:rPr>
              <a:t>eroded payrolls </a:t>
            </a:r>
            <a:br>
              <a:rPr lang="en-US" sz="1600" b="1" dirty="0">
                <a:solidFill>
                  <a:schemeClr val="bg1"/>
                </a:solidFill>
                <a:cs typeface="+mn-cs"/>
              </a:rPr>
            </a:br>
            <a:r>
              <a:rPr lang="en-US" sz="1600" b="1" dirty="0">
                <a:solidFill>
                  <a:schemeClr val="bg1"/>
                </a:solidFill>
                <a:cs typeface="+mn-cs"/>
              </a:rPr>
              <a:t>and </a:t>
            </a:r>
            <a:r>
              <a:rPr lang="en-US" sz="1600" b="1" dirty="0" smtClean="0">
                <a:solidFill>
                  <a:schemeClr val="bg1"/>
                </a:solidFill>
                <a:cs typeface="+mn-cs"/>
              </a:rPr>
              <a:t>WC’s </a:t>
            </a:r>
            <a:r>
              <a:rPr lang="en-US" sz="1600" b="1" dirty="0">
                <a:solidFill>
                  <a:schemeClr val="bg1"/>
                </a:solidFill>
                <a:cs typeface="+mn-cs"/>
              </a:rPr>
              <a:t/>
            </a:r>
            <a:br>
              <a:rPr lang="en-US" sz="1600" b="1" dirty="0">
                <a:solidFill>
                  <a:schemeClr val="bg1"/>
                </a:solidFill>
                <a:cs typeface="+mn-cs"/>
              </a:rPr>
            </a:br>
            <a:r>
              <a:rPr lang="en-US" sz="1600" b="1" dirty="0">
                <a:solidFill>
                  <a:schemeClr val="bg1"/>
                </a:solidFill>
                <a:cs typeface="+mn-cs"/>
              </a:rPr>
              <a:t>exposure base.</a:t>
            </a:r>
          </a:p>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Unemployment peaked at 10% in late 2009.</a:t>
            </a:r>
          </a:p>
        </p:txBody>
      </p:sp>
      <p:sp>
        <p:nvSpPr>
          <p:cNvPr id="45064" name="Rectangle 5"/>
          <p:cNvSpPr>
            <a:spLocks noChangeArrowheads="1"/>
          </p:cNvSpPr>
          <p:nvPr/>
        </p:nvSpPr>
        <p:spPr bwMode="auto">
          <a:xfrm>
            <a:off x="-1" y="6389410"/>
            <a:ext cx="8498541" cy="46859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 actual;          = forecasts</a:t>
            </a:r>
          </a:p>
          <a:p>
            <a:pPr eaLnBrk="0" hangingPunct="0">
              <a:lnSpc>
                <a:spcPct val="85000"/>
              </a:lnSpc>
              <a:spcBef>
                <a:spcPct val="25000"/>
              </a:spcBef>
              <a:buClr>
                <a:schemeClr val="accent2"/>
              </a:buClr>
              <a:buFont typeface="Wingdings" pitchFamily="2" charset="2"/>
              <a:buNone/>
            </a:pPr>
            <a:r>
              <a:rPr lang="en-US" sz="1100" dirty="0"/>
              <a:t>Sources: US Bureau of Labor Statistics; </a:t>
            </a:r>
            <a:r>
              <a:rPr lang="en-US" sz="1100" dirty="0" smtClean="0"/>
              <a:t>Blue Chip Economic Indicators (3/14 edition);  </a:t>
            </a:r>
            <a:r>
              <a:rPr lang="en-US" sz="1100" dirty="0"/>
              <a:t>Insurance Information </a:t>
            </a:r>
            <a:r>
              <a:rPr lang="en-US" sz="1100" dirty="0" smtClean="0"/>
              <a:t>Institute.</a:t>
            </a:r>
            <a:endParaRPr lang="en-US" sz="1100" dirty="0"/>
          </a:p>
        </p:txBody>
      </p:sp>
      <p:sp>
        <p:nvSpPr>
          <p:cNvPr id="45065" name="Rectangle 6"/>
          <p:cNvSpPr>
            <a:spLocks noChangeArrowheads="1"/>
          </p:cNvSpPr>
          <p:nvPr/>
        </p:nvSpPr>
        <p:spPr bwMode="auto">
          <a:xfrm>
            <a:off x="442913" y="6402388"/>
            <a:ext cx="263525" cy="125412"/>
          </a:xfrm>
          <a:prstGeom prst="rect">
            <a:avLst/>
          </a:prstGeom>
          <a:solidFill>
            <a:schemeClr val="tx2"/>
          </a:solidFill>
          <a:ln w="9525">
            <a:noFill/>
            <a:miter lim="800000"/>
            <a:headEnd/>
            <a:tailEnd/>
          </a:ln>
        </p:spPr>
        <p:txBody>
          <a:bodyPr wrap="none" anchor="ctr"/>
          <a:lstStyle/>
          <a:p>
            <a:endParaRPr lang="en-US"/>
          </a:p>
        </p:txBody>
      </p:sp>
      <p:sp>
        <p:nvSpPr>
          <p:cNvPr id="45066" name="Rectangle 7"/>
          <p:cNvSpPr>
            <a:spLocks noChangeArrowheads="1"/>
          </p:cNvSpPr>
          <p:nvPr/>
        </p:nvSpPr>
        <p:spPr bwMode="auto">
          <a:xfrm>
            <a:off x="1355725" y="6402388"/>
            <a:ext cx="263525" cy="125412"/>
          </a:xfrm>
          <a:prstGeom prst="rect">
            <a:avLst/>
          </a:prstGeom>
          <a:solidFill>
            <a:schemeClr val="accent1"/>
          </a:solidFill>
          <a:ln w="9525">
            <a:noFill/>
            <a:miter lim="800000"/>
            <a:headEnd/>
            <a:tailEnd/>
          </a:ln>
        </p:spPr>
        <p:txBody>
          <a:bodyPr wrap="none" anchor="ctr"/>
          <a:lstStyle/>
          <a:p>
            <a:endParaRPr lang="en-US"/>
          </a:p>
        </p:txBody>
      </p:sp>
      <p:sp>
        <p:nvSpPr>
          <p:cNvPr id="45067" name="Rectangle 8"/>
          <p:cNvSpPr>
            <a:spLocks noChangeArrowheads="1"/>
          </p:cNvSpPr>
          <p:nvPr/>
        </p:nvSpPr>
        <p:spPr bwMode="black">
          <a:xfrm>
            <a:off x="280988" y="1112022"/>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2007:Q1 to </a:t>
            </a:r>
            <a:r>
              <a:rPr lang="en-US" sz="1600" b="1" dirty="0" smtClean="0">
                <a:solidFill>
                  <a:srgbClr val="225A7A"/>
                </a:solidFill>
              </a:rPr>
              <a:t>2015:Q4F</a:t>
            </a:r>
            <a:r>
              <a:rPr lang="en-US" sz="1600" b="1" dirty="0">
                <a:solidFill>
                  <a:srgbClr val="225A7A"/>
                </a:solidFill>
              </a:rPr>
              <a:t>*</a:t>
            </a:r>
          </a:p>
        </p:txBody>
      </p:sp>
      <p:sp>
        <p:nvSpPr>
          <p:cNvPr id="12" name="AutoShape 7"/>
          <p:cNvSpPr>
            <a:spLocks noChangeArrowheads="1"/>
          </p:cNvSpPr>
          <p:nvPr/>
        </p:nvSpPr>
        <p:spPr bwMode="blackWhite">
          <a:xfrm>
            <a:off x="3386055" y="3895669"/>
            <a:ext cx="2689225" cy="1262062"/>
          </a:xfrm>
          <a:prstGeom prst="wedgeRectCallout">
            <a:avLst>
              <a:gd name="adj1" fmla="val -48470"/>
              <a:gd name="adj2" fmla="val -2693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Unemployment forecasts </a:t>
            </a:r>
            <a:r>
              <a:rPr lang="en-US" sz="1400" b="1" dirty="0" smtClean="0">
                <a:cs typeface="+mn-cs"/>
              </a:rPr>
              <a:t>have been revised slightly downwards. Optimistic scenarios put the unemployment as low as 6.0% by Q4 of </a:t>
            </a:r>
            <a:r>
              <a:rPr lang="en-US" sz="1400" b="1" i="1" u="sng" dirty="0" smtClean="0">
                <a:cs typeface="+mn-cs"/>
              </a:rPr>
              <a:t>this</a:t>
            </a:r>
            <a:r>
              <a:rPr lang="en-US" sz="1400" b="1" i="1" dirty="0" smtClean="0">
                <a:cs typeface="+mn-cs"/>
              </a:rPr>
              <a:t> </a:t>
            </a:r>
            <a:r>
              <a:rPr lang="en-US" sz="1400" b="1" dirty="0" smtClean="0">
                <a:cs typeface="+mn-cs"/>
              </a:rPr>
              <a:t>year.</a:t>
            </a:r>
            <a:endParaRPr lang="en-US" sz="1400" b="1" dirty="0">
              <a:cs typeface="+mn-cs"/>
            </a:endParaRPr>
          </a:p>
        </p:txBody>
      </p:sp>
      <p:sp>
        <p:nvSpPr>
          <p:cNvPr id="13" name="AutoShape 5"/>
          <p:cNvSpPr>
            <a:spLocks noChangeArrowheads="1"/>
          </p:cNvSpPr>
          <p:nvPr/>
        </p:nvSpPr>
        <p:spPr bwMode="blackWhite">
          <a:xfrm>
            <a:off x="6254033" y="1780302"/>
            <a:ext cx="2178050" cy="1066800"/>
          </a:xfrm>
          <a:prstGeom prst="wedgeRectCallout">
            <a:avLst>
              <a:gd name="adj1" fmla="val 18262"/>
              <a:gd name="adj2" fmla="val 12099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Jobless figures have been revised </a:t>
            </a:r>
            <a:r>
              <a:rPr lang="en-US" sz="1600" b="1" dirty="0" smtClean="0">
                <a:solidFill>
                  <a:schemeClr val="bg1"/>
                </a:solidFill>
                <a:cs typeface="+mn-cs"/>
              </a:rPr>
              <a:t>slightly downwards </a:t>
            </a:r>
            <a:r>
              <a:rPr lang="en-US" sz="1600" b="1" dirty="0">
                <a:solidFill>
                  <a:schemeClr val="bg1"/>
                </a:solidFill>
                <a:cs typeface="+mn-cs"/>
              </a:rPr>
              <a:t>for </a:t>
            </a:r>
            <a:r>
              <a:rPr lang="en-US" sz="1600" b="1" dirty="0" smtClean="0">
                <a:solidFill>
                  <a:schemeClr val="bg1"/>
                </a:solidFill>
                <a:cs typeface="+mn-cs"/>
              </a:rPr>
              <a:t>2014/15</a:t>
            </a:r>
            <a:endParaRPr lang="en-US" sz="1600" b="1" dirty="0">
              <a:solidFill>
                <a:schemeClr val="bg1"/>
              </a:solidFill>
              <a:cs typeface="+mn-cs"/>
            </a:endParaRPr>
          </a:p>
        </p:txBody>
      </p:sp>
    </p:spTree>
    <p:extLst>
      <p:ext uri="{BB962C8B-B14F-4D97-AF65-F5344CB8AC3E}">
        <p14:creationId xmlns:p14="http://schemas.microsoft.com/office/powerpoint/2010/main" val="271930003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right)">
                                      <p:cBhvr>
                                        <p:cTn id="7" dur="500"/>
                                        <p:tgtEl>
                                          <p:spTgt spid="7073797"/>
                                        </p:tgtEl>
                                      </p:cBhvr>
                                    </p:animEffect>
                                  </p:childTnLst>
                                </p:cTn>
                              </p:par>
                            </p:childTnLst>
                          </p:cTn>
                        </p:par>
                        <p:par>
                          <p:cTn id="8" fill="hold">
                            <p:stCondLst>
                              <p:cond delay="1200"/>
                            </p:stCondLst>
                            <p:childTnLst>
                              <p:par>
                                <p:cTn id="9" presetID="22" presetClass="entr" presetSubtype="2"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p:stCondLst>
                              <p:cond delay="2200"/>
                            </p:stCondLst>
                            <p:childTnLst>
                              <p:par>
                                <p:cTn id="13" presetID="22" presetClass="entr" presetSubtype="2" fill="hold" grpId="0" nodeType="afterEffect">
                                  <p:stCondLst>
                                    <p:cond delay="70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P spid="12" grpId="0" animBg="1"/>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3"/>
          <p:cNvGraphicFramePr>
            <a:graphicFrameLocks noGrp="1"/>
          </p:cNvGraphicFramePr>
          <p:nvPr>
            <p:ph idx="4294967295"/>
            <p:extLst/>
          </p:nvPr>
        </p:nvGraphicFramePr>
        <p:xfrm>
          <a:off x="207964" y="1397000"/>
          <a:ext cx="8775700" cy="4087813"/>
        </p:xfrm>
        <a:graphic>
          <a:graphicData uri="http://schemas.openxmlformats.org/presentationml/2006/ole">
            <mc:AlternateContent xmlns:mc="http://schemas.openxmlformats.org/markup-compatibility/2006">
              <mc:Choice xmlns:v="urn:schemas-microsoft-com:vml" Requires="v">
                <p:oleObj spid="_x0000_s3173387" name="Chart" r:id="rId4" imgW="8581960" imgH="4114867" progId="MSGraph.Chart.8">
                  <p:embed followColorScheme="full"/>
                </p:oleObj>
              </mc:Choice>
              <mc:Fallback>
                <p:oleObj name="Chart" r:id="rId4" imgW="8581960" imgH="4114867" progId="MSGraph.Chart.8">
                  <p:embed followColorScheme="full"/>
                  <p:pic>
                    <p:nvPicPr>
                      <p:cNvPr id="0" name=""/>
                      <p:cNvPicPr preferRelativeResize="0">
                        <a:picLocks noChangeArrowheads="1"/>
                      </p:cNvPicPr>
                      <p:nvPr/>
                    </p:nvPicPr>
                    <p:blipFill>
                      <a:blip r:embed="rId5"/>
                      <a:srcRect/>
                      <a:stretch>
                        <a:fillRect/>
                      </a:stretch>
                    </p:blipFill>
                    <p:spPr bwMode="gray">
                      <a:xfrm>
                        <a:off x="207964" y="1397000"/>
                        <a:ext cx="8775700" cy="408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Monthly Change in Private Employment</a:t>
            </a: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2007 </a:t>
            </a:r>
            <a:r>
              <a:rPr lang="en-US" sz="1600" b="1" dirty="0">
                <a:solidFill>
                  <a:srgbClr val="225A7A"/>
                </a:solidFill>
              </a:rPr>
              <a:t>through </a:t>
            </a:r>
            <a:r>
              <a:rPr lang="en-US" sz="1600" b="1" dirty="0" smtClean="0">
                <a:solidFill>
                  <a:srgbClr val="225A7A"/>
                </a:solidFill>
              </a:rPr>
              <a:t>February 2014 (Thousands, Seasonally Adjusted)</a:t>
            </a:r>
            <a:endParaRPr lang="en-US" sz="1600" b="1" dirty="0">
              <a:solidFill>
                <a:srgbClr val="225A7A"/>
              </a:solidFill>
            </a:endParaRPr>
          </a:p>
        </p:txBody>
      </p:sp>
      <p:sp>
        <p:nvSpPr>
          <p:cNvPr id="10"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Added </a:t>
            </a:r>
            <a:r>
              <a:rPr lang="en-US" b="1" dirty="0" smtClean="0">
                <a:solidFill>
                  <a:srgbClr val="FFFFFF"/>
                </a:solidFill>
              </a:rPr>
              <a:t>8.34 million </a:t>
            </a:r>
            <a:r>
              <a:rPr lang="en-US" b="1" dirty="0">
                <a:solidFill>
                  <a:srgbClr val="FFFFFF"/>
                </a:solidFill>
              </a:rPr>
              <a:t>Jobs Since Jan. 2010 After Having </a:t>
            </a:r>
            <a:r>
              <a:rPr lang="en-US" b="1" dirty="0" smtClean="0">
                <a:solidFill>
                  <a:srgbClr val="FFFFFF"/>
                </a:solidFill>
              </a:rPr>
              <a:t>Shed 5.01 </a:t>
            </a:r>
            <a:r>
              <a:rPr lang="en-US" b="1" dirty="0">
                <a:solidFill>
                  <a:srgbClr val="FFFFFF"/>
                </a:solidFill>
              </a:rPr>
              <a:t>Million Jobs in 2009 and </a:t>
            </a:r>
            <a:r>
              <a:rPr lang="en-US" b="1" dirty="0" smtClean="0">
                <a:solidFill>
                  <a:srgbClr val="FFFFFF"/>
                </a:solidFill>
              </a:rPr>
              <a:t>3.76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
        <p:nvSpPr>
          <p:cNvPr id="41990"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Statistics: </a:t>
            </a:r>
            <a:r>
              <a:rPr lang="en-US" sz="1100" dirty="0">
                <a:hlinkClick r:id="rId6"/>
              </a:rPr>
              <a:t>http://www.bls.gov/ces/home.htm</a:t>
            </a:r>
            <a:r>
              <a:rPr lang="en-US" sz="1100" dirty="0"/>
              <a:t>; Insurance Information Institute</a:t>
            </a:r>
          </a:p>
        </p:txBody>
      </p:sp>
      <p:sp>
        <p:nvSpPr>
          <p:cNvPr id="12" name="AutoShape 5"/>
          <p:cNvSpPr>
            <a:spLocks noChangeArrowheads="1"/>
          </p:cNvSpPr>
          <p:nvPr/>
        </p:nvSpPr>
        <p:spPr bwMode="blackWhite">
          <a:xfrm>
            <a:off x="1015007" y="4061686"/>
            <a:ext cx="1964168" cy="841375"/>
          </a:xfrm>
          <a:prstGeom prst="wedgeRectCallout">
            <a:avLst>
              <a:gd name="adj1" fmla="val 54362"/>
              <a:gd name="adj2" fmla="val -1972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Monthly </a:t>
            </a:r>
            <a:r>
              <a:rPr lang="en-US" sz="1400" b="1" dirty="0" smtClean="0">
                <a:solidFill>
                  <a:schemeClr val="bg1"/>
                </a:solidFill>
              </a:rPr>
              <a:t>losses </a:t>
            </a:r>
            <a:r>
              <a:rPr lang="en-US" sz="1400" b="1" dirty="0">
                <a:solidFill>
                  <a:schemeClr val="bg1"/>
                </a:solidFill>
              </a:rPr>
              <a:t>in   Dec. 08–Mar. 09 </a:t>
            </a:r>
            <a:r>
              <a:rPr lang="en-US" sz="1400" b="1" dirty="0" smtClean="0">
                <a:solidFill>
                  <a:schemeClr val="bg1"/>
                </a:solidFill>
              </a:rPr>
              <a:t>were </a:t>
            </a:r>
            <a:r>
              <a:rPr lang="en-US" sz="1400" b="1" dirty="0">
                <a:solidFill>
                  <a:schemeClr val="bg1"/>
                </a:solidFill>
              </a:rPr>
              <a:t>the </a:t>
            </a:r>
            <a:r>
              <a:rPr lang="en-US" sz="1400" b="1" dirty="0" smtClean="0">
                <a:solidFill>
                  <a:schemeClr val="bg1"/>
                </a:solidFill>
              </a:rPr>
              <a:t>largest </a:t>
            </a:r>
            <a:r>
              <a:rPr lang="en-US" sz="1400" b="1" dirty="0">
                <a:solidFill>
                  <a:schemeClr val="bg1"/>
                </a:solidFill>
              </a:rPr>
              <a:t>in the </a:t>
            </a:r>
            <a:br>
              <a:rPr lang="en-US" sz="1400" b="1" dirty="0">
                <a:solidFill>
                  <a:schemeClr val="bg1"/>
                </a:solidFill>
              </a:rPr>
            </a:br>
            <a:r>
              <a:rPr lang="en-US" sz="1400" b="1" dirty="0" smtClean="0">
                <a:solidFill>
                  <a:schemeClr val="bg1"/>
                </a:solidFill>
              </a:rPr>
              <a:t>post-WW </a:t>
            </a:r>
            <a:r>
              <a:rPr lang="en-US" sz="1400" b="1" dirty="0">
                <a:solidFill>
                  <a:schemeClr val="bg1"/>
                </a:solidFill>
              </a:rPr>
              <a:t>II </a:t>
            </a:r>
            <a:r>
              <a:rPr lang="en-US" sz="1400" b="1" dirty="0" smtClean="0">
                <a:solidFill>
                  <a:schemeClr val="bg1"/>
                </a:solidFill>
              </a:rPr>
              <a:t>period</a:t>
            </a:r>
            <a:endParaRPr lang="en-US" sz="1400" b="1" dirty="0">
              <a:solidFill>
                <a:schemeClr val="bg1"/>
              </a:solidFill>
            </a:endParaRPr>
          </a:p>
        </p:txBody>
      </p:sp>
      <p:sp>
        <p:nvSpPr>
          <p:cNvPr id="14" name="AutoShape 7"/>
          <p:cNvSpPr>
            <a:spLocks noChangeArrowheads="1"/>
          </p:cNvSpPr>
          <p:nvPr/>
        </p:nvSpPr>
        <p:spPr bwMode="blackWhite">
          <a:xfrm>
            <a:off x="6897840" y="3268074"/>
            <a:ext cx="1927072" cy="936368"/>
          </a:xfrm>
          <a:prstGeom prst="wedgeRectCallout">
            <a:avLst>
              <a:gd name="adj1" fmla="val 47434"/>
              <a:gd name="adj2" fmla="val -8551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cs typeface="+mn-cs"/>
              </a:rPr>
              <a:t>162,000 </a:t>
            </a:r>
            <a:r>
              <a:rPr lang="en-US" sz="1400" b="1" dirty="0">
                <a:cs typeface="+mn-cs"/>
              </a:rPr>
              <a:t>private sector jobs were created in </a:t>
            </a:r>
            <a:r>
              <a:rPr lang="en-US" sz="1400" b="1" dirty="0" smtClean="0">
                <a:cs typeface="+mn-cs"/>
              </a:rPr>
              <a:t>February</a:t>
            </a:r>
            <a:endParaRPr lang="en-US" sz="1400" b="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31</a:t>
            </a:fld>
            <a:endParaRPr lang="en-US"/>
          </a:p>
        </p:txBody>
      </p:sp>
      <p:sp>
        <p:nvSpPr>
          <p:cNvPr id="13" name="Text Box 17"/>
          <p:cNvSpPr txBox="1">
            <a:spLocks noChangeArrowheads="1"/>
          </p:cNvSpPr>
          <p:nvPr/>
        </p:nvSpPr>
        <p:spPr bwMode="auto">
          <a:xfrm>
            <a:off x="4847301" y="3736258"/>
            <a:ext cx="1897627" cy="1169551"/>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400" b="1" u="sng" dirty="0" smtClean="0">
                <a:solidFill>
                  <a:schemeClr val="bg1"/>
                </a:solidFill>
              </a:rPr>
              <a:t>Jobs Created</a:t>
            </a:r>
          </a:p>
          <a:p>
            <a:pPr algn="ctr">
              <a:defRPr/>
            </a:pPr>
            <a:r>
              <a:rPr lang="en-US" sz="1400" b="1" dirty="0" smtClean="0">
                <a:solidFill>
                  <a:schemeClr val="bg1"/>
                </a:solidFill>
              </a:rPr>
              <a:t>2013: 2.368 Mill</a:t>
            </a:r>
          </a:p>
          <a:p>
            <a:pPr algn="ctr">
              <a:defRPr/>
            </a:pPr>
            <a:r>
              <a:rPr lang="en-US" sz="1400" b="1" dirty="0" smtClean="0">
                <a:solidFill>
                  <a:schemeClr val="bg1"/>
                </a:solidFill>
              </a:rPr>
              <a:t>2012: 2.294 Mill</a:t>
            </a:r>
          </a:p>
          <a:p>
            <a:pPr algn="ctr">
              <a:defRPr/>
            </a:pPr>
            <a:r>
              <a:rPr lang="en-US" sz="1400" b="1" dirty="0" smtClean="0">
                <a:solidFill>
                  <a:schemeClr val="bg1"/>
                </a:solidFill>
              </a:rPr>
              <a:t>2011: 2.400 Mill</a:t>
            </a:r>
          </a:p>
          <a:p>
            <a:pPr algn="ctr">
              <a:defRPr/>
            </a:pPr>
            <a:r>
              <a:rPr lang="en-US" sz="1400" b="1" dirty="0" smtClean="0">
                <a:solidFill>
                  <a:schemeClr val="bg1"/>
                </a:solidFill>
              </a:rPr>
              <a:t>2010: 1.277 Mill</a:t>
            </a:r>
          </a:p>
        </p:txBody>
      </p:sp>
    </p:spTree>
    <p:extLst>
      <p:ext uri="{BB962C8B-B14F-4D97-AF65-F5344CB8AC3E}">
        <p14:creationId xmlns:p14="http://schemas.microsoft.com/office/powerpoint/2010/main" val="99769056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par>
                          <p:cTn id="13" fill="hold">
                            <p:stCondLst>
                              <p:cond delay="1500"/>
                            </p:stCondLst>
                            <p:childTnLst>
                              <p:par>
                                <p:cTn id="14" presetID="22" presetClass="entr" presetSubtype="2" fill="hold" grpId="0" nodeType="afterEffect">
                                  <p:stCondLst>
                                    <p:cond delay="500"/>
                                  </p:stCondLst>
                                  <p:childTnLst>
                                    <p:set>
                                      <p:cBhvr>
                                        <p:cTn id="15" dur="1" fill="hold">
                                          <p:stCondLst>
                                            <p:cond delay="0"/>
                                          </p:stCondLst>
                                        </p:cTn>
                                        <p:tgtEl>
                                          <p:spTgt spid="14"/>
                                        </p:tgtEl>
                                        <p:attrNameLst>
                                          <p:attrName>style.visibility</p:attrName>
                                        </p:attrNameLst>
                                      </p:cBhvr>
                                      <p:to>
                                        <p:strVal val="visible"/>
                                      </p:to>
                                    </p:set>
                                    <p:animEffect transition="in" filter="wipe(right)">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1986" name="Object 3"/>
          <p:cNvGraphicFramePr>
            <a:graphicFrameLocks noGrp="1"/>
          </p:cNvGraphicFramePr>
          <p:nvPr>
            <p:ph idx="4294967295"/>
          </p:nvPr>
        </p:nvGraphicFramePr>
        <p:xfrm>
          <a:off x="117987" y="1397000"/>
          <a:ext cx="8837101" cy="4087813"/>
        </p:xfrm>
        <a:graphic>
          <a:graphicData uri="http://schemas.openxmlformats.org/presentationml/2006/ole">
            <mc:AlternateContent xmlns:mc="http://schemas.openxmlformats.org/markup-compatibility/2006">
              <mc:Choice xmlns:v="urn:schemas-microsoft-com:vml" Requires="v">
                <p:oleObj spid="_x0000_s3174411" name="Chart" r:id="rId4" imgW="8581960" imgH="4114867" progId="MSGraph.Chart.8">
                  <p:embed followColorScheme="full"/>
                </p:oleObj>
              </mc:Choice>
              <mc:Fallback>
                <p:oleObj name="Chart" r:id="rId4" imgW="8581960" imgH="4114867" progId="MSGraph.Chart.8">
                  <p:embed followColorScheme="full"/>
                  <p:pic>
                    <p:nvPicPr>
                      <p:cNvPr id="0" name=""/>
                      <p:cNvPicPr preferRelativeResize="0">
                        <a:picLocks noChangeArrowheads="1"/>
                      </p:cNvPicPr>
                      <p:nvPr/>
                    </p:nvPicPr>
                    <p:blipFill>
                      <a:blip r:embed="rId5"/>
                      <a:srcRect/>
                      <a:stretch>
                        <a:fillRect/>
                      </a:stretch>
                    </p:blipFill>
                    <p:spPr bwMode="gray">
                      <a:xfrm>
                        <a:off x="117987" y="1397000"/>
                        <a:ext cx="8837101" cy="408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Cumulative </a:t>
            </a:r>
            <a:r>
              <a:rPr lang="en-US" sz="3000" b="1" kern="0" dirty="0">
                <a:solidFill>
                  <a:srgbClr val="225A7A"/>
                </a:solidFill>
                <a:ea typeface="+mj-ea"/>
                <a:cs typeface="+mj-cs"/>
              </a:rPr>
              <a:t>Change in Private </a:t>
            </a:r>
            <a:r>
              <a:rPr lang="en-US" sz="3000" b="1" kern="0" dirty="0" smtClean="0">
                <a:solidFill>
                  <a:srgbClr val="225A7A"/>
                </a:solidFill>
                <a:ea typeface="+mj-ea"/>
                <a:cs typeface="+mj-cs"/>
              </a:rPr>
              <a:t>Employment: Dec. 2007—Dec. 2013</a:t>
            </a:r>
            <a:endParaRPr lang="en-US" sz="3000" b="1" kern="0" dirty="0">
              <a:solidFill>
                <a:srgbClr val="225A7A"/>
              </a:solidFill>
              <a:ea typeface="+mj-ea"/>
              <a:cs typeface="+mj-cs"/>
            </a:endParaRP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December 2007 </a:t>
            </a:r>
            <a:r>
              <a:rPr lang="en-US" sz="1600" b="1" dirty="0">
                <a:solidFill>
                  <a:srgbClr val="225A7A"/>
                </a:solidFill>
              </a:rPr>
              <a:t>through </a:t>
            </a:r>
            <a:r>
              <a:rPr lang="en-US" sz="1600" b="1" dirty="0" smtClean="0">
                <a:solidFill>
                  <a:srgbClr val="225A7A"/>
                </a:solidFill>
              </a:rPr>
              <a:t>December 2013 (Millions)</a:t>
            </a:r>
            <a:endParaRPr lang="en-US" sz="1600" b="1" dirty="0">
              <a:solidFill>
                <a:srgbClr val="225A7A"/>
              </a:solidFill>
            </a:endParaRPr>
          </a:p>
        </p:txBody>
      </p:sp>
      <p:sp>
        <p:nvSpPr>
          <p:cNvPr id="41990"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US Bureau of Labor Statistics: </a:t>
            </a:r>
            <a:r>
              <a:rPr lang="en-US" sz="1100">
                <a:hlinkClick r:id="rId6"/>
              </a:rPr>
              <a:t>http://www.bls.gov/ces/home.htm</a:t>
            </a:r>
            <a:r>
              <a:rPr lang="en-US" sz="1100"/>
              <a:t>; Insurance Information Institute</a:t>
            </a:r>
          </a:p>
        </p:txBody>
      </p:sp>
      <p:sp>
        <p:nvSpPr>
          <p:cNvPr id="12" name="AutoShape 5"/>
          <p:cNvSpPr>
            <a:spLocks noChangeArrowheads="1"/>
          </p:cNvSpPr>
          <p:nvPr/>
        </p:nvSpPr>
        <p:spPr bwMode="blackWhite">
          <a:xfrm>
            <a:off x="3530496" y="2925098"/>
            <a:ext cx="2197100" cy="727586"/>
          </a:xfrm>
          <a:prstGeom prst="wedgeRectCallout">
            <a:avLst>
              <a:gd name="adj1" fmla="val -36541"/>
              <a:gd name="adj2" fmla="val 16448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Cumulative job losses peaked at 8.765 million in February 2010</a:t>
            </a:r>
            <a:endParaRPr lang="en-US" sz="1400" b="1" dirty="0">
              <a:solidFill>
                <a:schemeClr val="bg1"/>
              </a:solidFill>
            </a:endParaRPr>
          </a:p>
        </p:txBody>
      </p:sp>
      <p:sp>
        <p:nvSpPr>
          <p:cNvPr id="14" name="AutoShape 7"/>
          <p:cNvSpPr>
            <a:spLocks noChangeArrowheads="1"/>
          </p:cNvSpPr>
          <p:nvPr/>
        </p:nvSpPr>
        <p:spPr bwMode="blackWhite">
          <a:xfrm>
            <a:off x="6180440" y="1358025"/>
            <a:ext cx="2151531" cy="685800"/>
          </a:xfrm>
          <a:prstGeom prst="wedgeRectCallout">
            <a:avLst>
              <a:gd name="adj1" fmla="val 70268"/>
              <a:gd name="adj2" fmla="val 5963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cs typeface="+mn-cs"/>
              </a:rPr>
              <a:t>Cumulative job losses as of Dec. 2013 totaled 587,000.</a:t>
            </a:r>
            <a:endParaRPr lang="en-US" sz="1400" b="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32</a:t>
            </a:fld>
            <a:endParaRPr lang="en-US"/>
          </a:p>
        </p:txBody>
      </p:sp>
      <p:cxnSp>
        <p:nvCxnSpPr>
          <p:cNvPr id="13" name="Straight Connector 12"/>
          <p:cNvCxnSpPr/>
          <p:nvPr/>
        </p:nvCxnSpPr>
        <p:spPr>
          <a:xfrm flipV="1">
            <a:off x="1033590" y="2418744"/>
            <a:ext cx="7830189" cy="1277"/>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Added </a:t>
            </a:r>
            <a:r>
              <a:rPr lang="en-US" b="1" dirty="0" smtClean="0">
                <a:solidFill>
                  <a:srgbClr val="FFFFFF"/>
                </a:solidFill>
              </a:rPr>
              <a:t>8.14 million </a:t>
            </a:r>
            <a:r>
              <a:rPr lang="en-US" b="1" dirty="0">
                <a:solidFill>
                  <a:srgbClr val="FFFFFF"/>
                </a:solidFill>
              </a:rPr>
              <a:t>Jobs Since Jan. 2010 After Having Shed </a:t>
            </a:r>
            <a:r>
              <a:rPr lang="en-US" b="1" dirty="0" smtClean="0">
                <a:solidFill>
                  <a:srgbClr val="FFFFFF"/>
                </a:solidFill>
              </a:rPr>
              <a:t>4.98 </a:t>
            </a:r>
            <a:r>
              <a:rPr lang="en-US" b="1" dirty="0">
                <a:solidFill>
                  <a:srgbClr val="FFFFFF"/>
                </a:solidFill>
              </a:rPr>
              <a:t>Million Jobs in 2009 and </a:t>
            </a:r>
            <a:r>
              <a:rPr lang="en-US" b="1" dirty="0" smtClean="0">
                <a:solidFill>
                  <a:srgbClr val="FFFFFF"/>
                </a:solidFill>
              </a:rPr>
              <a:t>3.80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Tree>
    <p:extLst>
      <p:ext uri="{BB962C8B-B14F-4D97-AF65-F5344CB8AC3E}">
        <p14:creationId xmlns:p14="http://schemas.microsoft.com/office/powerpoint/2010/main" val="378620948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par>
                          <p:cTn id="8" fill="hold">
                            <p:stCondLst>
                              <p:cond delay="500"/>
                            </p:stCondLst>
                            <p:childTnLst>
                              <p:par>
                                <p:cTn id="9" presetID="22" presetClass="entr" presetSubtype="2" fill="hold" grpId="0" nodeType="after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wipe(right)">
                                      <p:cBhvr>
                                        <p:cTn id="11" dur="500"/>
                                        <p:tgtEl>
                                          <p:spTgt spid="14"/>
                                        </p:tgtEl>
                                      </p:cBhvr>
                                    </p:animEffect>
                                  </p:childTnLst>
                                </p:cTn>
                              </p:par>
                            </p:childTnLst>
                          </p:cTn>
                        </p:par>
                        <p:par>
                          <p:cTn id="12" fill="hold">
                            <p:stCondLst>
                              <p:cond delay="1500"/>
                            </p:stCondLst>
                            <p:childTnLst>
                              <p:par>
                                <p:cTn id="13" presetID="23" presetClass="entr" presetSubtype="16" fill="hold" grpId="0" nodeType="afterEffect">
                                  <p:stCondLst>
                                    <p:cond delay="50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1986" name="Object 3"/>
          <p:cNvGraphicFramePr>
            <a:graphicFrameLocks noGrp="1"/>
          </p:cNvGraphicFramePr>
          <p:nvPr>
            <p:ph idx="4294967295"/>
            <p:extLst/>
          </p:nvPr>
        </p:nvGraphicFramePr>
        <p:xfrm>
          <a:off x="0" y="1438736"/>
          <a:ext cx="8748713" cy="4194175"/>
        </p:xfrm>
        <a:graphic>
          <a:graphicData uri="http://schemas.openxmlformats.org/presentationml/2006/ole">
            <mc:AlternateContent xmlns:mc="http://schemas.openxmlformats.org/markup-compatibility/2006">
              <mc:Choice xmlns:v="urn:schemas-microsoft-com:vml" Requires="v">
                <p:oleObj spid="_x0000_s3175435" name="Chart" r:id="rId4" imgW="8581960" imgH="4114867" progId="MSGraph.Chart.8">
                  <p:embed followColorScheme="full"/>
                </p:oleObj>
              </mc:Choice>
              <mc:Fallback>
                <p:oleObj name="Chart" r:id="rId4" imgW="8581960" imgH="4114867" progId="MSGraph.Chart.8">
                  <p:embed followColorScheme="full"/>
                  <p:pic>
                    <p:nvPicPr>
                      <p:cNvPr id="0" name=""/>
                      <p:cNvPicPr preferRelativeResize="0">
                        <a:picLocks noChangeArrowheads="1"/>
                      </p:cNvPicPr>
                      <p:nvPr/>
                    </p:nvPicPr>
                    <p:blipFill>
                      <a:blip r:embed="rId5"/>
                      <a:srcRect/>
                      <a:stretch>
                        <a:fillRect/>
                      </a:stretch>
                    </p:blipFill>
                    <p:spPr bwMode="gray">
                      <a:xfrm>
                        <a:off x="0" y="1438736"/>
                        <a:ext cx="8748713" cy="4194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239664" y="44244"/>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Cumulative </a:t>
            </a:r>
            <a:r>
              <a:rPr lang="en-US" sz="3000" b="1" kern="0" dirty="0">
                <a:solidFill>
                  <a:srgbClr val="225A7A"/>
                </a:solidFill>
                <a:ea typeface="+mj-ea"/>
                <a:cs typeface="+mj-cs"/>
              </a:rPr>
              <a:t>Change in Private </a:t>
            </a:r>
            <a:r>
              <a:rPr lang="en-US" sz="3000" b="1" kern="0" dirty="0" smtClean="0">
                <a:solidFill>
                  <a:srgbClr val="225A7A"/>
                </a:solidFill>
                <a:ea typeface="+mj-ea"/>
                <a:cs typeface="+mj-cs"/>
              </a:rPr>
              <a:t>Sector Employment: Jan. 2010—Feb. 2014</a:t>
            </a:r>
            <a:endParaRPr lang="en-US" sz="3000" b="1" kern="0" dirty="0">
              <a:solidFill>
                <a:srgbClr val="225A7A"/>
              </a:solidFill>
              <a:ea typeface="+mj-ea"/>
              <a:cs typeface="+mj-cs"/>
            </a:endParaRP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January 2010 </a:t>
            </a:r>
            <a:r>
              <a:rPr lang="en-US" sz="1600" b="1" dirty="0">
                <a:solidFill>
                  <a:srgbClr val="225A7A"/>
                </a:solidFill>
              </a:rPr>
              <a:t>through </a:t>
            </a:r>
            <a:r>
              <a:rPr lang="en-US" sz="1600" b="1" dirty="0" smtClean="0">
                <a:solidFill>
                  <a:srgbClr val="225A7A"/>
                </a:solidFill>
              </a:rPr>
              <a:t>February 2014* (Millions)</a:t>
            </a:r>
            <a:endParaRPr lang="en-US" sz="1600" b="1" dirty="0">
              <a:solidFill>
                <a:srgbClr val="225A7A"/>
              </a:solidFill>
            </a:endParaRPr>
          </a:p>
        </p:txBody>
      </p:sp>
      <p:sp>
        <p:nvSpPr>
          <p:cNvPr id="41990"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US Bureau of Labor Statistics: </a:t>
            </a:r>
            <a:r>
              <a:rPr lang="en-US" sz="1100">
                <a:hlinkClick r:id="rId6"/>
              </a:rPr>
              <a:t>http://www.bls.gov/ces/home.htm</a:t>
            </a:r>
            <a:r>
              <a:rPr lang="en-US" sz="1100"/>
              <a:t>; Insurance Information Institute</a:t>
            </a:r>
          </a:p>
        </p:txBody>
      </p:sp>
      <p:sp>
        <p:nvSpPr>
          <p:cNvPr id="14" name="AutoShape 7"/>
          <p:cNvSpPr>
            <a:spLocks noChangeArrowheads="1"/>
          </p:cNvSpPr>
          <p:nvPr/>
        </p:nvSpPr>
        <p:spPr bwMode="blackWhite">
          <a:xfrm>
            <a:off x="5531511" y="3403129"/>
            <a:ext cx="2521107" cy="1006640"/>
          </a:xfrm>
          <a:prstGeom prst="wedgeRectCallout">
            <a:avLst>
              <a:gd name="adj1" fmla="val 65364"/>
              <a:gd name="adj2" fmla="val -9297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cs typeface="+mn-cs"/>
              </a:rPr>
              <a:t>Cumulative job gains through Feb. 2014 totaled  8.64 million</a:t>
            </a:r>
            <a:endParaRPr lang="en-US" b="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33</a:t>
            </a:fld>
            <a:endParaRPr lang="en-US"/>
          </a:p>
        </p:txBody>
      </p:sp>
      <p:sp>
        <p:nvSpPr>
          <p:cNvPr id="18" name="Text Box 17"/>
          <p:cNvSpPr txBox="1">
            <a:spLocks noChangeArrowheads="1"/>
          </p:cNvSpPr>
          <p:nvPr/>
        </p:nvSpPr>
        <p:spPr bwMode="auto">
          <a:xfrm>
            <a:off x="1266191" y="1622325"/>
            <a:ext cx="3276317" cy="1200329"/>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rPr>
              <a:t>Job gains and pay increases have added nearly $1 trillion to payrolls since Jan. 2010</a:t>
            </a:r>
          </a:p>
        </p:txBody>
      </p:sp>
      <p:sp>
        <p:nvSpPr>
          <p:cNvPr id="13" name="Rectangle 7"/>
          <p:cNvSpPr>
            <a:spLocks noChangeArrowheads="1"/>
          </p:cNvSpPr>
          <p:nvPr/>
        </p:nvSpPr>
        <p:spPr bwMode="blackWhite">
          <a:xfrm>
            <a:off x="806450" y="5606844"/>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Added </a:t>
            </a:r>
            <a:r>
              <a:rPr lang="en-US" b="1" dirty="0" smtClean="0">
                <a:solidFill>
                  <a:srgbClr val="FFFFFF"/>
                </a:solidFill>
              </a:rPr>
              <a:t>8.64 million </a:t>
            </a:r>
            <a:r>
              <a:rPr lang="en-US" b="1" dirty="0">
                <a:solidFill>
                  <a:srgbClr val="FFFFFF"/>
                </a:solidFill>
              </a:rPr>
              <a:t>Jobs Since Jan. 2010 After Having Shed </a:t>
            </a:r>
            <a:r>
              <a:rPr lang="en-US" b="1" dirty="0" smtClean="0">
                <a:solidFill>
                  <a:srgbClr val="FFFFFF"/>
                </a:solidFill>
              </a:rPr>
              <a:t>4.98 </a:t>
            </a:r>
            <a:r>
              <a:rPr lang="en-US" b="1" dirty="0">
                <a:solidFill>
                  <a:srgbClr val="FFFFFF"/>
                </a:solidFill>
              </a:rPr>
              <a:t>Million Jobs in 2009 and </a:t>
            </a:r>
            <a:r>
              <a:rPr lang="en-US" b="1" dirty="0" smtClean="0">
                <a:solidFill>
                  <a:srgbClr val="FFFFFF"/>
                </a:solidFill>
              </a:rPr>
              <a:t>3.80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Tree>
    <p:extLst>
      <p:ext uri="{BB962C8B-B14F-4D97-AF65-F5344CB8AC3E}">
        <p14:creationId xmlns:p14="http://schemas.microsoft.com/office/powerpoint/2010/main" val="139809333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par>
                          <p:cTn id="8" fill="hold">
                            <p:stCondLst>
                              <p:cond delay="1000"/>
                            </p:stCondLst>
                            <p:childTnLst>
                              <p:par>
                                <p:cTn id="9" presetID="23" presetClass="entr" presetSubtype="16"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F7A8B053-A7AC-437E-AF6D-CC6757984098}" type="slidenum">
              <a:rPr lang="en-US" sz="900" smtClean="0"/>
              <a:pPr>
                <a:lnSpc>
                  <a:spcPct val="85000"/>
                </a:lnSpc>
                <a:spcBef>
                  <a:spcPct val="20000"/>
                </a:spcBef>
                <a:buClrTx/>
                <a:buFontTx/>
                <a:buNone/>
              </a:pPr>
              <a:t>34</a:t>
            </a:fld>
            <a:endParaRPr lang="en-US" sz="900" smtClean="0"/>
          </a:p>
        </p:txBody>
      </p:sp>
      <p:sp>
        <p:nvSpPr>
          <p:cNvPr id="5123"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smtClean="0">
                <a:latin typeface="Arial" panose="020B0604020202020204" pitchFamily="34" charset="0"/>
              </a:rPr>
              <a:t>Unemployment Rates by State, January 2014:</a:t>
            </a:r>
            <a:br>
              <a:rPr lang="en-US" sz="2600" smtClean="0">
                <a:latin typeface="Arial" panose="020B0604020202020204" pitchFamily="34" charset="0"/>
              </a:rPr>
            </a:br>
            <a:r>
              <a:rPr lang="en-US" sz="2600" smtClean="0">
                <a:latin typeface="Arial" panose="020B0604020202020204" pitchFamily="34" charset="0"/>
              </a:rPr>
              <a:t>Highest 25 States*</a:t>
            </a:r>
          </a:p>
        </p:txBody>
      </p:sp>
      <p:graphicFrame>
        <p:nvGraphicFramePr>
          <p:cNvPr id="5124" name="Object 3"/>
          <p:cNvGraphicFramePr>
            <a:graphicFrameLocks noGrp="1" noChangeAspect="1"/>
          </p:cNvGraphicFramePr>
          <p:nvPr>
            <p:ph idx="4294967295"/>
          </p:nvPr>
        </p:nvGraphicFramePr>
        <p:xfrm>
          <a:off x="9525" y="1200150"/>
          <a:ext cx="9144000" cy="5410200"/>
        </p:xfrm>
        <a:graphic>
          <a:graphicData uri="http://schemas.openxmlformats.org/presentationml/2006/ole">
            <mc:AlternateContent xmlns:mc="http://schemas.openxmlformats.org/markup-compatibility/2006">
              <mc:Choice xmlns:v="urn:schemas-microsoft-com:vml" Requires="v">
                <p:oleObj spid="_x0000_s3167244" name="Chart" r:id="rId4" imgW="8820048" imgH="4572135" progId="MSGraph.Chart.8">
                  <p:embed followColorScheme="full"/>
                </p:oleObj>
              </mc:Choice>
              <mc:Fallback>
                <p:oleObj name="Chart" r:id="rId4" imgW="8820048" imgH="4572135" progId="MSGraph.Chart.8">
                  <p:embed followColorScheme="full"/>
                  <p:pic>
                    <p:nvPicPr>
                      <p:cNvPr id="0" name=""/>
                      <p:cNvPicPr>
                        <a:picLocks noChangeAspect="1" noChangeArrowheads="1"/>
                      </p:cNvPicPr>
                      <p:nvPr/>
                    </p:nvPicPr>
                    <p:blipFill>
                      <a:blip r:embed="rId5"/>
                      <a:srcRect/>
                      <a:stretch>
                        <a:fillRect/>
                      </a:stretch>
                    </p:blipFill>
                    <p:spPr bwMode="auto">
                      <a:xfrm>
                        <a:off x="9525" y="1200150"/>
                        <a:ext cx="9144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5" name="Text Box 4"/>
          <p:cNvSpPr txBox="1">
            <a:spLocks noChangeArrowheads="1"/>
          </p:cNvSpPr>
          <p:nvPr/>
        </p:nvSpPr>
        <p:spPr bwMode="auto">
          <a:xfrm>
            <a:off x="0" y="6367463"/>
            <a:ext cx="901700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70000"/>
              </a:lnSpc>
              <a:spcBef>
                <a:spcPct val="50000"/>
              </a:spcBef>
              <a:buClr>
                <a:srgbClr val="FF3300"/>
              </a:buClr>
              <a:buFont typeface="Wingdings" panose="05000000000000000000" pitchFamily="2" charset="2"/>
              <a:buNone/>
            </a:pPr>
            <a:r>
              <a:rPr lang="en-US" sz="1100"/>
              <a:t>*Provisional figures for January 2014, seasonally adjusted.</a:t>
            </a:r>
          </a:p>
          <a:p>
            <a:pPr>
              <a:lnSpc>
                <a:spcPct val="70000"/>
              </a:lnSpc>
              <a:spcBef>
                <a:spcPct val="50000"/>
              </a:spcBef>
              <a:buClr>
                <a:srgbClr val="FF3300"/>
              </a:buClr>
              <a:buFont typeface="Wingdings" panose="05000000000000000000" pitchFamily="2" charset="2"/>
              <a:buNone/>
            </a:pPr>
            <a:r>
              <a:rPr lang="en-US" sz="1100"/>
              <a:t>Sources:  US Bureau of Labor Statistics; Insurance Information Institute.		</a:t>
            </a:r>
          </a:p>
        </p:txBody>
      </p:sp>
      <p:sp>
        <p:nvSpPr>
          <p:cNvPr id="2173958" name="AutoShape 6"/>
          <p:cNvSpPr>
            <a:spLocks noChangeArrowheads="1"/>
          </p:cNvSpPr>
          <p:nvPr/>
        </p:nvSpPr>
        <p:spPr bwMode="blackWhite">
          <a:xfrm>
            <a:off x="4953000" y="1157288"/>
            <a:ext cx="3581400" cy="1357312"/>
          </a:xfrm>
          <a:prstGeom prst="wedgeRectCallout">
            <a:avLst>
              <a:gd name="adj1" fmla="val -73263"/>
              <a:gd name="adj2" fmla="val 4389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defRPr/>
            </a:pPr>
            <a:r>
              <a:rPr lang="en-US" sz="1400" b="1" dirty="0">
                <a:solidFill>
                  <a:schemeClr val="bg1"/>
                </a:solidFill>
                <a:latin typeface="Arial" charset="0"/>
              </a:rPr>
              <a:t>In January, 43 states and the District of Columbia had over-the-month unemployment rate decreases, 1 state  had an increase, and 6 states had no change.</a:t>
            </a:r>
          </a:p>
        </p:txBody>
      </p:sp>
    </p:spTree>
    <p:extLst>
      <p:ext uri="{BB962C8B-B14F-4D97-AF65-F5344CB8AC3E}">
        <p14:creationId xmlns:p14="http://schemas.microsoft.com/office/powerpoint/2010/main" val="29662319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173958"/>
                                        </p:tgtEl>
                                        <p:attrNameLst>
                                          <p:attrName>style.visibility</p:attrName>
                                        </p:attrNameLst>
                                      </p:cBhvr>
                                      <p:to>
                                        <p:strVal val="visible"/>
                                      </p:to>
                                    </p:set>
                                    <p:animEffect transition="in" filter="wipe(left)">
                                      <p:cBhvr>
                                        <p:cTn id="7" dur="500"/>
                                        <p:tgtEl>
                                          <p:spTgt spid="2173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395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A2F7E939-6843-48B2-ACA7-5EFE0609CE0E}" type="slidenum">
              <a:rPr lang="en-US" sz="900" smtClean="0"/>
              <a:pPr>
                <a:lnSpc>
                  <a:spcPct val="85000"/>
                </a:lnSpc>
                <a:spcBef>
                  <a:spcPct val="20000"/>
                </a:spcBef>
                <a:buClrTx/>
                <a:buFontTx/>
                <a:buNone/>
              </a:pPr>
              <a:t>35</a:t>
            </a:fld>
            <a:endParaRPr lang="en-US" sz="900" smtClean="0"/>
          </a:p>
        </p:txBody>
      </p:sp>
      <p:graphicFrame>
        <p:nvGraphicFramePr>
          <p:cNvPr id="7171" name="Object 3"/>
          <p:cNvGraphicFramePr>
            <a:graphicFrameLocks noGrp="1" noChangeAspect="1"/>
          </p:cNvGraphicFramePr>
          <p:nvPr>
            <p:ph idx="4294967295"/>
          </p:nvPr>
        </p:nvGraphicFramePr>
        <p:xfrm>
          <a:off x="0" y="1465263"/>
          <a:ext cx="9144000" cy="5410200"/>
        </p:xfrm>
        <a:graphic>
          <a:graphicData uri="http://schemas.openxmlformats.org/presentationml/2006/ole">
            <mc:AlternateContent xmlns:mc="http://schemas.openxmlformats.org/markup-compatibility/2006">
              <mc:Choice xmlns:v="urn:schemas-microsoft-com:vml" Requires="v">
                <p:oleObj spid="_x0000_s3168268" name="Chart" r:id="rId4" imgW="8820048" imgH="4572135" progId="MSGraph.Chart.8">
                  <p:embed followColorScheme="full"/>
                </p:oleObj>
              </mc:Choice>
              <mc:Fallback>
                <p:oleObj name="Chart" r:id="rId4" imgW="8820048" imgH="4572135" progId="MSGraph.Chart.8">
                  <p:embed followColorScheme="full"/>
                  <p:pic>
                    <p:nvPicPr>
                      <p:cNvPr id="0" name=""/>
                      <p:cNvPicPr>
                        <a:picLocks noChangeAspect="1" noChangeArrowheads="1"/>
                      </p:cNvPicPr>
                      <p:nvPr/>
                    </p:nvPicPr>
                    <p:blipFill>
                      <a:blip r:embed="rId5"/>
                      <a:srcRect/>
                      <a:stretch>
                        <a:fillRect/>
                      </a:stretch>
                    </p:blipFill>
                    <p:spPr bwMode="auto">
                      <a:xfrm>
                        <a:off x="0" y="1465263"/>
                        <a:ext cx="9144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72" name="Rectangle 2"/>
          <p:cNvSpPr txBox="1">
            <a:spLocks noChangeArrowheads="1"/>
          </p:cNvSpPr>
          <p:nvPr/>
        </p:nvSpPr>
        <p:spPr bwMode="auto">
          <a:xfrm>
            <a:off x="0" y="0"/>
            <a:ext cx="80359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sz="2600" b="1">
                <a:solidFill>
                  <a:schemeClr val="accent1"/>
                </a:solidFill>
              </a:rPr>
              <a:t>Unemployment Rates by State, January 2014: </a:t>
            </a:r>
          </a:p>
          <a:p>
            <a:pPr>
              <a:lnSpc>
                <a:spcPct val="100000"/>
              </a:lnSpc>
              <a:spcBef>
                <a:spcPct val="0"/>
              </a:spcBef>
              <a:buClrTx/>
              <a:buFontTx/>
              <a:buNone/>
            </a:pPr>
            <a:r>
              <a:rPr lang="en-US" sz="2600" b="1">
                <a:solidFill>
                  <a:schemeClr val="accent1"/>
                </a:solidFill>
              </a:rPr>
              <a:t>Lowest 25 States*</a:t>
            </a:r>
          </a:p>
        </p:txBody>
      </p:sp>
      <p:sp>
        <p:nvSpPr>
          <p:cNvPr id="7173" name="Rectangle 7"/>
          <p:cNvSpPr>
            <a:spLocks noChangeArrowheads="1"/>
          </p:cNvSpPr>
          <p:nvPr/>
        </p:nvSpPr>
        <p:spPr bwMode="auto">
          <a:xfrm>
            <a:off x="0" y="6429375"/>
            <a:ext cx="87503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sz="1100"/>
              <a:t>*Provisional figures for January 2014, seasonally adjusted.</a:t>
            </a:r>
          </a:p>
          <a:p>
            <a:pPr eaLnBrk="1" hangingPunct="1">
              <a:lnSpc>
                <a:spcPct val="100000"/>
              </a:lnSpc>
              <a:spcBef>
                <a:spcPct val="0"/>
              </a:spcBef>
              <a:buClrTx/>
              <a:buFontTx/>
              <a:buNone/>
            </a:pPr>
            <a:r>
              <a:rPr lang="en-US" sz="1100"/>
              <a:t>Sources:  US Bureau of Labor Statistics; Insurance Information Institute.	</a:t>
            </a:r>
          </a:p>
        </p:txBody>
      </p:sp>
      <p:sp>
        <p:nvSpPr>
          <p:cNvPr id="7" name="AutoShape 6"/>
          <p:cNvSpPr>
            <a:spLocks noChangeArrowheads="1"/>
          </p:cNvSpPr>
          <p:nvPr/>
        </p:nvSpPr>
        <p:spPr bwMode="blackWhite">
          <a:xfrm>
            <a:off x="5067300" y="1255713"/>
            <a:ext cx="3495675" cy="1287462"/>
          </a:xfrm>
          <a:prstGeom prst="wedgeRectCallout">
            <a:avLst>
              <a:gd name="adj1" fmla="val -86809"/>
              <a:gd name="adj2" fmla="val -518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defRPr/>
            </a:pPr>
            <a:r>
              <a:rPr lang="en-US" sz="1400" b="1" dirty="0">
                <a:solidFill>
                  <a:schemeClr val="bg1"/>
                </a:solidFill>
                <a:latin typeface="Arial" charset="0"/>
              </a:rPr>
              <a:t>In January, 43 states and the District of Columbia had over-the-month unemployment rate decreases, 1 state </a:t>
            </a:r>
            <a:r>
              <a:rPr lang="en-US" sz="1400" b="1">
                <a:solidFill>
                  <a:schemeClr val="bg1"/>
                </a:solidFill>
                <a:latin typeface="Arial" charset="0"/>
              </a:rPr>
              <a:t>had an increase, and 6 </a:t>
            </a:r>
            <a:r>
              <a:rPr lang="en-US" sz="1400" b="1" dirty="0">
                <a:solidFill>
                  <a:schemeClr val="bg1"/>
                </a:solidFill>
                <a:latin typeface="Arial" charset="0"/>
              </a:rPr>
              <a:t>states had no change.</a:t>
            </a:r>
          </a:p>
        </p:txBody>
      </p:sp>
    </p:spTree>
    <p:extLst>
      <p:ext uri="{BB962C8B-B14F-4D97-AF65-F5344CB8AC3E}">
        <p14:creationId xmlns:p14="http://schemas.microsoft.com/office/powerpoint/2010/main" val="34841344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36</a:t>
            </a:fld>
            <a:endParaRPr lang="en-US" smtClean="0"/>
          </a:p>
        </p:txBody>
      </p:sp>
      <p:sp>
        <p:nvSpPr>
          <p:cNvPr id="66566" name="Rectangle 11"/>
          <p:cNvSpPr>
            <a:spLocks noGrp="1" noChangeArrowheads="1"/>
          </p:cNvSpPr>
          <p:nvPr>
            <p:ph type="title"/>
          </p:nvPr>
        </p:nvSpPr>
        <p:spPr/>
        <p:txBody>
          <a:bodyPr/>
          <a:lstStyle/>
          <a:p>
            <a:r>
              <a:rPr lang="en-US" dirty="0" smtClean="0"/>
              <a:t>Unemployment Rates by Age and Race: 2006, 2010 and 2013</a:t>
            </a:r>
          </a:p>
        </p:txBody>
      </p:sp>
      <p:graphicFrame>
        <p:nvGraphicFramePr>
          <p:cNvPr id="66562" name="Object 4"/>
          <p:cNvGraphicFramePr>
            <a:graphicFrameLocks noChangeAspect="1"/>
          </p:cNvGraphicFramePr>
          <p:nvPr>
            <p:extLst/>
          </p:nvPr>
        </p:nvGraphicFramePr>
        <p:xfrm>
          <a:off x="0" y="2402077"/>
          <a:ext cx="8867775" cy="3771900"/>
        </p:xfrm>
        <a:graphic>
          <a:graphicData uri="http://schemas.openxmlformats.org/presentationml/2006/ole">
            <mc:AlternateContent xmlns:mc="http://schemas.openxmlformats.org/markup-compatibility/2006">
              <mc:Choice xmlns:v="urn:schemas-microsoft-com:vml" Requires="v">
                <p:oleObj spid="_x0000_s3162131" name="Chart" r:id="rId4" imgW="8534400" imgH="3772022" progId="MSGraph.Chart.8">
                  <p:embed followColorScheme="full"/>
                </p:oleObj>
              </mc:Choice>
              <mc:Fallback>
                <p:oleObj name="Chart" r:id="rId4" imgW="8534400" imgH="3772022" progId="MSGraph.Chart.8">
                  <p:embed followColorScheme="full"/>
                  <p:pic>
                    <p:nvPicPr>
                      <p:cNvPr id="0" name=""/>
                      <p:cNvPicPr>
                        <a:picLocks noChangeAspect="1" noChangeArrowheads="1"/>
                      </p:cNvPicPr>
                      <p:nvPr/>
                    </p:nvPicPr>
                    <p:blipFill>
                      <a:blip r:embed="rId5"/>
                      <a:srcRect/>
                      <a:stretch>
                        <a:fillRect/>
                      </a:stretch>
                    </p:blipFill>
                    <p:spPr bwMode="gray">
                      <a:xfrm>
                        <a:off x="0" y="2402077"/>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570" name="Rectangle 8"/>
          <p:cNvSpPr>
            <a:spLocks noChangeArrowheads="1"/>
          </p:cNvSpPr>
          <p:nvPr/>
        </p:nvSpPr>
        <p:spPr bwMode="black">
          <a:xfrm>
            <a:off x="85725" y="2043953"/>
            <a:ext cx="2391057"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Unemployment Rate (%)</a:t>
            </a:r>
            <a:endParaRPr lang="en-US" sz="1600" b="1" dirty="0">
              <a:solidFill>
                <a:srgbClr val="225A7A"/>
              </a:solidFill>
            </a:endParaRPr>
          </a:p>
        </p:txBody>
      </p:sp>
      <p:sp>
        <p:nvSpPr>
          <p:cNvPr id="1926153" name="AutoShape 9"/>
          <p:cNvSpPr>
            <a:spLocks noChangeArrowheads="1"/>
          </p:cNvSpPr>
          <p:nvPr/>
        </p:nvSpPr>
        <p:spPr bwMode="blackWhite">
          <a:xfrm>
            <a:off x="3600451" y="1214438"/>
            <a:ext cx="1800223" cy="1471612"/>
          </a:xfrm>
          <a:prstGeom prst="wedgeRectCallout">
            <a:avLst>
              <a:gd name="adj1" fmla="val -43576"/>
              <a:gd name="adj2" fmla="val 1141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Unemployment among younger workers remains a chronic problem</a:t>
            </a:r>
            <a:endParaRPr lang="en-US" sz="1600" b="1" dirty="0">
              <a:solidFill>
                <a:schemeClr val="bg1"/>
              </a:solidFill>
            </a:endParaRPr>
          </a:p>
        </p:txBody>
      </p:sp>
      <p:sp>
        <p:nvSpPr>
          <p:cNvPr id="16" name="Rectangle 4"/>
          <p:cNvSpPr>
            <a:spLocks noChangeArrowheads="1"/>
          </p:cNvSpPr>
          <p:nvPr/>
        </p:nvSpPr>
        <p:spPr bwMode="auto">
          <a:xfrm>
            <a:off x="-147918" y="6575615"/>
            <a:ext cx="9090212"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U.S. </a:t>
            </a:r>
            <a:r>
              <a:rPr lang="en-US" sz="1100" dirty="0" smtClean="0"/>
              <a:t>Bureau of Labor Statistics; Insurance Information Institute.</a:t>
            </a:r>
            <a:endParaRPr lang="en-US" sz="1100" dirty="0"/>
          </a:p>
        </p:txBody>
      </p:sp>
      <p:sp>
        <p:nvSpPr>
          <p:cNvPr id="10" name="AutoShape 9"/>
          <p:cNvSpPr>
            <a:spLocks noChangeArrowheads="1"/>
          </p:cNvSpPr>
          <p:nvPr/>
        </p:nvSpPr>
        <p:spPr bwMode="blackWhite">
          <a:xfrm>
            <a:off x="6281458" y="1894871"/>
            <a:ext cx="2400300" cy="1014412"/>
          </a:xfrm>
          <a:prstGeom prst="wedgeRectCallout">
            <a:avLst>
              <a:gd name="adj1" fmla="val -30481"/>
              <a:gd name="adj2" fmla="val 13746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Unemployment among some minority groups remains far above pre-recession levels</a:t>
            </a:r>
            <a:endParaRPr lang="en-US" sz="1600" b="1" dirty="0">
              <a:solidFill>
                <a:schemeClr val="bg1"/>
              </a:solidFill>
            </a:endParaRPr>
          </a:p>
        </p:txBody>
      </p:sp>
    </p:spTree>
    <p:extLst>
      <p:ext uri="{BB962C8B-B14F-4D97-AF65-F5344CB8AC3E}">
        <p14:creationId xmlns:p14="http://schemas.microsoft.com/office/powerpoint/2010/main" val="21632110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3" grpId="0" animBg="1"/>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957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EE8ADF7-1D45-4667-8BCC-12A86472BB90}" type="slidenum">
              <a:rPr lang="en-US" sz="900">
                <a:solidFill>
                  <a:schemeClr val="bg1"/>
                </a:solidFill>
              </a:rPr>
              <a:pPr algn="r" eaLnBrk="0" hangingPunct="0">
                <a:lnSpc>
                  <a:spcPct val="85000"/>
                </a:lnSpc>
                <a:spcBef>
                  <a:spcPct val="20000"/>
                </a:spcBef>
              </a:pPr>
              <a:t>37</a:t>
            </a:fld>
            <a:endParaRPr lang="en-US" sz="900">
              <a:solidFill>
                <a:schemeClr val="bg1"/>
              </a:solidFill>
            </a:endParaRPr>
          </a:p>
        </p:txBody>
      </p:sp>
      <p:pic>
        <p:nvPicPr>
          <p:cNvPr id="109572"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a:solidFill>
                  <a:schemeClr val="bg1"/>
                </a:solidFill>
              </a:rPr>
              <a:t>Personal Lines                Growth Drivers</a:t>
            </a:r>
          </a:p>
        </p:txBody>
      </p:sp>
      <p:sp>
        <p:nvSpPr>
          <p:cNvPr id="2152456" name="Rectangle 8"/>
          <p:cNvSpPr>
            <a:spLocks noChangeArrowheads="1"/>
          </p:cNvSpPr>
          <p:nvPr/>
        </p:nvSpPr>
        <p:spPr bwMode="auto">
          <a:xfrm>
            <a:off x="854075" y="4362450"/>
            <a:ext cx="7435850" cy="1200150"/>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a:solidFill>
                  <a:srgbClr val="225A7A"/>
                </a:solidFill>
              </a:rPr>
              <a:t>Rate is Presently a Bigger Driver than Exposure</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38</a:t>
            </a:fld>
            <a:endParaRPr lang="en-US" sz="900"/>
          </a:p>
        </p:txBody>
      </p:sp>
      <p:sp>
        <p:nvSpPr>
          <p:cNvPr id="11270" name="Rectangle 7"/>
          <p:cNvSpPr>
            <a:spLocks noGrp="1" noChangeArrowheads="1"/>
          </p:cNvSpPr>
          <p:nvPr>
            <p:ph type="title" idx="4294967295"/>
          </p:nvPr>
        </p:nvSpPr>
        <p:spPr>
          <a:xfrm>
            <a:off x="450850" y="161925"/>
            <a:ext cx="7400925" cy="860425"/>
          </a:xfrm>
        </p:spPr>
        <p:txBody>
          <a:bodyPr/>
          <a:lstStyle/>
          <a:p>
            <a:r>
              <a:rPr lang="en-US" sz="3200" dirty="0" smtClean="0"/>
              <a:t>Monthly Change* in Auto Insurance Prices, </a:t>
            </a:r>
            <a:r>
              <a:rPr lang="en-US" dirty="0" smtClean="0"/>
              <a:t>1991–2014*</a:t>
            </a:r>
          </a:p>
        </p:txBody>
      </p:sp>
      <p:sp>
        <p:nvSpPr>
          <p:cNvPr id="11271" name="Text Box 5"/>
          <p:cNvSpPr txBox="1">
            <a:spLocks noChangeArrowheads="1"/>
          </p:cNvSpPr>
          <p:nvPr/>
        </p:nvSpPr>
        <p:spPr bwMode="auto">
          <a:xfrm>
            <a:off x="0" y="6207125"/>
            <a:ext cx="8724900" cy="6508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*Percentage change from same month in prior year; through </a:t>
            </a:r>
            <a:r>
              <a:rPr lang="en-US" sz="1100" dirty="0" smtClean="0"/>
              <a:t>January 2014; </a:t>
            </a:r>
            <a:r>
              <a:rPr lang="en-US" sz="1100" dirty="0"/>
              <a:t>seasonally adjusted</a:t>
            </a:r>
          </a:p>
          <a:p>
            <a:pPr eaLnBrk="0" hangingPunct="0">
              <a:lnSpc>
                <a:spcPct val="85000"/>
              </a:lnSpc>
              <a:spcBef>
                <a:spcPct val="25000"/>
              </a:spcBef>
              <a:buClr>
                <a:schemeClr val="accent2"/>
              </a:buClr>
              <a:buFont typeface="Wingdings" pitchFamily="2" charset="2"/>
              <a:buNone/>
            </a:pP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US Bureau of Labor Statistics;  National Bureau of Economic Research (recession dates); Insurance Information Institutes.</a:t>
            </a:r>
          </a:p>
        </p:txBody>
      </p:sp>
      <p:graphicFrame>
        <p:nvGraphicFramePr>
          <p:cNvPr id="11266" name="Object 8"/>
          <p:cNvGraphicFramePr>
            <a:graphicFrameLocks noChangeAspect="1"/>
          </p:cNvGraphicFramePr>
          <p:nvPr>
            <p:extLst/>
          </p:nvPr>
        </p:nvGraphicFramePr>
        <p:xfrm>
          <a:off x="377825" y="1371805"/>
          <a:ext cx="8343900" cy="4838700"/>
        </p:xfrm>
        <a:graphic>
          <a:graphicData uri="http://schemas.openxmlformats.org/presentationml/2006/ole">
            <mc:AlternateContent xmlns:mc="http://schemas.openxmlformats.org/markup-compatibility/2006">
              <mc:Choice xmlns:v="urn:schemas-microsoft-com:vml" Requires="v">
                <p:oleObj spid="_x0000_s3176458" name="Chart" r:id="rId4" imgW="8343872" imgH="4381562" progId="MSGraph.Chart.8">
                  <p:embed followColorScheme="full"/>
                </p:oleObj>
              </mc:Choice>
              <mc:Fallback>
                <p:oleObj name="Chart" r:id="rId4" imgW="8343872" imgH="4381562" progId="MSGraph.Chart.8">
                  <p:embed followColorScheme="full"/>
                  <p:pic>
                    <p:nvPicPr>
                      <p:cNvPr id="0" name=""/>
                      <p:cNvPicPr>
                        <a:picLocks noChangeAspect="1" noChangeArrowheads="1"/>
                      </p:cNvPicPr>
                      <p:nvPr/>
                    </p:nvPicPr>
                    <p:blipFill>
                      <a:blip r:embed="rId5"/>
                      <a:srcRect/>
                      <a:stretch>
                        <a:fillRect/>
                      </a:stretch>
                    </p:blipFill>
                    <p:spPr bwMode="gray">
                      <a:xfrm>
                        <a:off x="377825" y="1371805"/>
                        <a:ext cx="8343900"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1870968" y="1071668"/>
            <a:ext cx="2851150" cy="1670050"/>
          </a:xfrm>
          <a:prstGeom prst="wedgeRectCallout">
            <a:avLst>
              <a:gd name="adj1" fmla="val -15662"/>
              <a:gd name="adj2" fmla="val 5068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Cyclical peaks in PP Auto tend to occur approximately every 10 years (early 1990s, early 2000s and likely the early 2010s)</a:t>
            </a:r>
            <a:endParaRPr lang="en-US" b="1" dirty="0">
              <a:solidFill>
                <a:schemeClr val="bg1"/>
              </a:solidFill>
              <a:latin typeface="Arial" pitchFamily="34" charset="0"/>
            </a:endParaRPr>
          </a:p>
        </p:txBody>
      </p:sp>
      <p:sp>
        <p:nvSpPr>
          <p:cNvPr id="9" name="AutoShape 6"/>
          <p:cNvSpPr>
            <a:spLocks noChangeArrowheads="1"/>
          </p:cNvSpPr>
          <p:nvPr/>
        </p:nvSpPr>
        <p:spPr bwMode="blackWhite">
          <a:xfrm>
            <a:off x="1525194" y="4280256"/>
            <a:ext cx="1743075" cy="1143000"/>
          </a:xfrm>
          <a:prstGeom prst="wedgeRectCallout">
            <a:avLst>
              <a:gd name="adj1" fmla="val 117911"/>
              <a:gd name="adj2" fmla="val -7762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“Hard” markets tend to occur during recessionary periods</a:t>
            </a:r>
          </a:p>
        </p:txBody>
      </p:sp>
      <p:sp>
        <p:nvSpPr>
          <p:cNvPr id="10" name="AutoShape 6"/>
          <p:cNvSpPr>
            <a:spLocks noChangeArrowheads="1"/>
          </p:cNvSpPr>
          <p:nvPr/>
        </p:nvSpPr>
        <p:spPr bwMode="blackWhite">
          <a:xfrm>
            <a:off x="5742043" y="1864513"/>
            <a:ext cx="1944483" cy="954088"/>
          </a:xfrm>
          <a:prstGeom prst="wedgeRectCallout">
            <a:avLst>
              <a:gd name="adj1" fmla="val 45808"/>
              <a:gd name="adj2" fmla="val 842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Pricing peak occurred in late 2010 at 5.3%, falling to 2.8% by Mar. 2012</a:t>
            </a:r>
            <a:endParaRPr lang="en-US" sz="1400" b="1" dirty="0">
              <a:solidFill>
                <a:schemeClr val="bg1"/>
              </a:solidFill>
            </a:endParaRPr>
          </a:p>
        </p:txBody>
      </p:sp>
      <p:sp>
        <p:nvSpPr>
          <p:cNvPr id="11" name="AutoShape 6"/>
          <p:cNvSpPr>
            <a:spLocks noChangeArrowheads="1"/>
          </p:cNvSpPr>
          <p:nvPr/>
        </p:nvSpPr>
        <p:spPr bwMode="blackWhite">
          <a:xfrm>
            <a:off x="7315200" y="4424516"/>
            <a:ext cx="1764168" cy="1052265"/>
          </a:xfrm>
          <a:prstGeom prst="wedgeRectCallout">
            <a:avLst>
              <a:gd name="adj1" fmla="val 25488"/>
              <a:gd name="adj2" fmla="val -9798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The Jan. 2014 reading of 3.4% down from 4.9% a year earlier</a:t>
            </a:r>
            <a:endParaRPr lang="en-US" sz="1400" b="1" dirty="0">
              <a:solidFill>
                <a:schemeClr val="bg1"/>
              </a:solidFill>
            </a:endParaRPr>
          </a:p>
        </p:txBody>
      </p:sp>
    </p:spTree>
    <p:extLst>
      <p:ext uri="{BB962C8B-B14F-4D97-AF65-F5344CB8AC3E}">
        <p14:creationId xmlns:p14="http://schemas.microsoft.com/office/powerpoint/2010/main" val="930352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par>
                          <p:cTn id="12" fill="hold">
                            <p:stCondLst>
                              <p:cond delay="2700"/>
                            </p:stCondLst>
                            <p:childTnLst>
                              <p:par>
                                <p:cTn id="13" presetID="22" presetClass="entr" presetSubtype="2" fill="hold" grpId="0" nodeType="after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childTnLst>
                          </p:cTn>
                        </p:par>
                        <p:par>
                          <p:cTn id="16" fill="hold">
                            <p:stCondLst>
                              <p:cond delay="4200"/>
                            </p:stCondLst>
                            <p:childTnLst>
                              <p:par>
                                <p:cTn id="17" presetID="22" presetClass="entr" presetSubtype="2" fill="hold" grpId="0" nodeType="afterEffect">
                                  <p:stCondLst>
                                    <p:cond delay="100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3" name="Rectangle 105"/>
          <p:cNvSpPr>
            <a:spLocks noGrp="1" noChangeArrowheads="1"/>
          </p:cNvSpPr>
          <p:nvPr>
            <p:ph type="dt" sz="quarter" idx="10"/>
          </p:nvPr>
        </p:nvSpPr>
        <p:spPr>
          <a:noFill/>
        </p:spPr>
        <p:txBody>
          <a:bodyPr/>
          <a:lstStyle/>
          <a:p>
            <a:r>
              <a:rPr lang="en-US" smtClean="0"/>
              <a:t>12/01/09 - 9pm</a:t>
            </a:r>
          </a:p>
        </p:txBody>
      </p:sp>
      <p:sp>
        <p:nvSpPr>
          <p:cNvPr id="10244"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45" name="Rectangle 110"/>
          <p:cNvSpPr>
            <a:spLocks noGrp="1" noChangeArrowheads="1"/>
          </p:cNvSpPr>
          <p:nvPr>
            <p:ph type="sldNum" sz="quarter" idx="12"/>
          </p:nvPr>
        </p:nvSpPr>
        <p:spPr>
          <a:noFill/>
        </p:spPr>
        <p:txBody>
          <a:bodyPr/>
          <a:lstStyle/>
          <a:p>
            <a:fld id="{02944D95-B26D-49DD-9858-EE03E93ABDF7}" type="slidenum">
              <a:rPr lang="en-US" smtClean="0"/>
              <a:pPr/>
              <a:t>39</a:t>
            </a:fld>
            <a:endParaRPr lang="en-US" smtClean="0"/>
          </a:p>
        </p:txBody>
      </p:sp>
      <p:sp>
        <p:nvSpPr>
          <p:cNvPr id="10246" name="Rectangle 2"/>
          <p:cNvSpPr>
            <a:spLocks noGrp="1" noChangeArrowheads="1"/>
          </p:cNvSpPr>
          <p:nvPr>
            <p:ph type="title"/>
          </p:nvPr>
        </p:nvSpPr>
        <p:spPr/>
        <p:txBody>
          <a:bodyPr/>
          <a:lstStyle/>
          <a:p>
            <a:r>
              <a:rPr lang="en-US" sz="2800" dirty="0" smtClean="0"/>
              <a:t>Monthly Change* in Auto Insurance Prices, January 2005 - December 2013</a:t>
            </a:r>
          </a:p>
        </p:txBody>
      </p:sp>
      <p:sp>
        <p:nvSpPr>
          <p:cNvPr id="10247" name="Rectangle 3"/>
          <p:cNvSpPr>
            <a:spLocks noChangeArrowheads="1"/>
          </p:cNvSpPr>
          <p:nvPr/>
        </p:nvSpPr>
        <p:spPr bwMode="black">
          <a:xfrm>
            <a:off x="227013" y="1068388"/>
            <a:ext cx="8221662" cy="6651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 Change</a:t>
            </a:r>
            <a:br>
              <a:rPr lang="en-US" sz="1600" b="1">
                <a:solidFill>
                  <a:srgbClr val="225A7A"/>
                </a:solidFill>
              </a:rPr>
            </a:br>
            <a:r>
              <a:rPr lang="en-US" sz="1600" b="1">
                <a:solidFill>
                  <a:srgbClr val="225A7A"/>
                </a:solidFill>
              </a:rPr>
              <a:t>from same month,</a:t>
            </a:r>
            <a:br>
              <a:rPr lang="en-US" sz="1600" b="1">
                <a:solidFill>
                  <a:srgbClr val="225A7A"/>
                </a:solidFill>
              </a:rPr>
            </a:br>
            <a:r>
              <a:rPr lang="en-US" sz="1600" b="1">
                <a:solidFill>
                  <a:srgbClr val="225A7A"/>
                </a:solidFill>
              </a:rPr>
              <a:t>prior year)</a:t>
            </a:r>
          </a:p>
        </p:txBody>
      </p:sp>
      <p:sp>
        <p:nvSpPr>
          <p:cNvPr id="10248" name="Rectangle 4"/>
          <p:cNvSpPr>
            <a:spLocks noChangeArrowheads="1"/>
          </p:cNvSpPr>
          <p:nvPr/>
        </p:nvSpPr>
        <p:spPr bwMode="auto">
          <a:xfrm>
            <a:off x="0" y="6415088"/>
            <a:ext cx="7569200" cy="4429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Percentage change from same month in prior year, seasonally adjusted.</a:t>
            </a:r>
          </a:p>
          <a:p>
            <a:pPr marL="133350" indent="-133350" eaLnBrk="0" hangingPunct="0">
              <a:lnSpc>
                <a:spcPct val="90000"/>
              </a:lnSpc>
              <a:buClr>
                <a:schemeClr val="accent2"/>
              </a:buClr>
              <a:buFont typeface="Wingdings" pitchFamily="2" charset="2"/>
              <a:buNone/>
              <a:tabLst>
                <a:tab pos="112713" algn="r"/>
              </a:tabLst>
            </a:pPr>
            <a:r>
              <a:rPr lang="en-US" sz="1100"/>
              <a:t>Sources: US Bureau of Labor Statistics; Insurance Information Institute</a:t>
            </a:r>
          </a:p>
        </p:txBody>
      </p:sp>
      <p:graphicFrame>
        <p:nvGraphicFramePr>
          <p:cNvPr id="10242" name="Object 2"/>
          <p:cNvGraphicFramePr>
            <a:graphicFrameLocks/>
          </p:cNvGraphicFramePr>
          <p:nvPr/>
        </p:nvGraphicFramePr>
        <p:xfrm>
          <a:off x="147638" y="1612900"/>
          <a:ext cx="8902700" cy="4646613"/>
        </p:xfrm>
        <a:graphic>
          <a:graphicData uri="http://schemas.openxmlformats.org/presentationml/2006/ole">
            <mc:AlternateContent xmlns:mc="http://schemas.openxmlformats.org/markup-compatibility/2006">
              <mc:Choice xmlns:v="urn:schemas-microsoft-com:vml" Requires="v">
                <p:oleObj spid="_x0000_s3079217" name="Chart" r:id="rId4" imgW="8381934" imgH="4657704" progId="MSGraph.Chart.8">
                  <p:embed followColorScheme="full"/>
                </p:oleObj>
              </mc:Choice>
              <mc:Fallback>
                <p:oleObj name="Chart" r:id="rId4" imgW="8381934" imgH="4657704" progId="MSGraph.Chart.8">
                  <p:embed followColorScheme="full"/>
                  <p:pic>
                    <p:nvPicPr>
                      <p:cNvPr id="0" name=""/>
                      <p:cNvPicPr>
                        <a:picLocks noChangeArrowheads="1"/>
                      </p:cNvPicPr>
                      <p:nvPr/>
                    </p:nvPicPr>
                    <p:blipFill>
                      <a:blip r:embed="rId5"/>
                      <a:srcRect/>
                      <a:stretch>
                        <a:fillRect/>
                      </a:stretch>
                    </p:blipFill>
                    <p:spPr bwMode="auto">
                      <a:xfrm>
                        <a:off x="147638" y="1612900"/>
                        <a:ext cx="8902700" cy="4646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AutoShape 6"/>
          <p:cNvSpPr>
            <a:spLocks noChangeArrowheads="1"/>
          </p:cNvSpPr>
          <p:nvPr/>
        </p:nvSpPr>
        <p:spPr bwMode="blackWhite">
          <a:xfrm>
            <a:off x="2328118" y="1120122"/>
            <a:ext cx="3575142" cy="802807"/>
          </a:xfrm>
          <a:prstGeom prst="wedgeRectCallout">
            <a:avLst>
              <a:gd name="adj1" fmla="val 66273"/>
              <a:gd name="adj2" fmla="val 4527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Auto Insurance Price Increases </a:t>
            </a:r>
            <a:r>
              <a:rPr lang="en-US" sz="1400" b="1" dirty="0" smtClean="0">
                <a:solidFill>
                  <a:schemeClr val="bg1"/>
                </a:solidFill>
              </a:rPr>
              <a:t>Averaged 5.1% </a:t>
            </a:r>
            <a:r>
              <a:rPr lang="en-US" sz="1400" b="1" dirty="0">
                <a:solidFill>
                  <a:schemeClr val="bg1"/>
                </a:solidFill>
              </a:rPr>
              <a:t>in 2010 over 2009, After Averaging </a:t>
            </a:r>
            <a:r>
              <a:rPr lang="en-US" sz="1400" b="1" dirty="0" smtClean="0">
                <a:solidFill>
                  <a:schemeClr val="bg1"/>
                </a:solidFill>
              </a:rPr>
              <a:t>4.5</a:t>
            </a:r>
            <a:r>
              <a:rPr lang="en-US" sz="1400" b="1" dirty="0">
                <a:solidFill>
                  <a:schemeClr val="bg1"/>
                </a:solidFill>
              </a:rPr>
              <a:t>% in 2009 over 2008</a:t>
            </a:r>
            <a:r>
              <a:rPr lang="en-US" sz="1400" b="1" dirty="0" smtClean="0">
                <a:solidFill>
                  <a:schemeClr val="bg1"/>
                </a:solidFill>
              </a:rPr>
              <a:t>.</a:t>
            </a:r>
            <a:endParaRPr lang="en-US" sz="1400" b="1" dirty="0">
              <a:solidFill>
                <a:schemeClr val="bg1"/>
              </a:solidFill>
            </a:endParaRPr>
          </a:p>
        </p:txBody>
      </p:sp>
      <p:sp>
        <p:nvSpPr>
          <p:cNvPr id="15" name="Oval 8"/>
          <p:cNvSpPr>
            <a:spLocks noChangeArrowheads="1"/>
          </p:cNvSpPr>
          <p:nvPr/>
        </p:nvSpPr>
        <p:spPr bwMode="auto">
          <a:xfrm rot="5400000">
            <a:off x="1769886" y="3067565"/>
            <a:ext cx="1889125" cy="3177519"/>
          </a:xfrm>
          <a:prstGeom prst="ellipse">
            <a:avLst/>
          </a:prstGeom>
          <a:noFill/>
          <a:ln w="38100">
            <a:solidFill>
              <a:srgbClr val="C00000"/>
            </a:solidFill>
            <a:round/>
            <a:headEnd/>
            <a:tailEnd/>
          </a:ln>
        </p:spPr>
        <p:txBody>
          <a:bodyPr wrap="none" lIns="92075" tIns="46038" rIns="92075" bIns="46038" anchor="ctr"/>
          <a:lstStyle/>
          <a:p>
            <a:pPr eaLnBrk="0" hangingPunct="0">
              <a:spcBef>
                <a:spcPct val="50000"/>
              </a:spcBef>
              <a:buClr>
                <a:srgbClr val="FF3300"/>
              </a:buClr>
              <a:buFont typeface="Wingdings" pitchFamily="2" charset="2"/>
              <a:buNone/>
            </a:pPr>
            <a:endParaRPr lang="en-US" sz="1000">
              <a:solidFill>
                <a:srgbClr val="FF0000"/>
              </a:solidFill>
              <a:latin typeface="Times New Roman" pitchFamily="18" charset="0"/>
            </a:endParaRPr>
          </a:p>
        </p:txBody>
      </p:sp>
      <p:sp>
        <p:nvSpPr>
          <p:cNvPr id="16" name="AutoShape 6"/>
          <p:cNvSpPr>
            <a:spLocks noChangeArrowheads="1"/>
          </p:cNvSpPr>
          <p:nvPr/>
        </p:nvSpPr>
        <p:spPr bwMode="blackWhite">
          <a:xfrm>
            <a:off x="4401541" y="3216011"/>
            <a:ext cx="2528047" cy="1882870"/>
          </a:xfrm>
          <a:prstGeom prst="wedgeRectCallout">
            <a:avLst>
              <a:gd name="adj1" fmla="val -63752"/>
              <a:gd name="adj2" fmla="val 2873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Underwriting performance remained strong even when prices were flat or falling due to improvements in underlying frequency and severity trends</a:t>
            </a:r>
          </a:p>
        </p:txBody>
      </p:sp>
      <p:sp>
        <p:nvSpPr>
          <p:cNvPr id="17" name="AutoShape 6"/>
          <p:cNvSpPr>
            <a:spLocks noChangeArrowheads="1"/>
          </p:cNvSpPr>
          <p:nvPr/>
        </p:nvSpPr>
        <p:spPr bwMode="blackWhite">
          <a:xfrm>
            <a:off x="987986" y="1990259"/>
            <a:ext cx="3625850" cy="1143000"/>
          </a:xfrm>
          <a:prstGeom prst="wedgeRectCallout">
            <a:avLst>
              <a:gd name="adj1" fmla="val -10049"/>
              <a:gd name="adj2" fmla="val 1016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PPA Auto, like most p/c lines, exhibits strong cyclicality in pricing.  Prices rose from 2000 to late 2005, were flat/falling in 2006 and 2007 before beginning to rise gain in 2008. </a:t>
            </a:r>
          </a:p>
        </p:txBody>
      </p:sp>
      <p:sp>
        <p:nvSpPr>
          <p:cNvPr id="14" name="AutoShape 6"/>
          <p:cNvSpPr>
            <a:spLocks noChangeArrowheads="1"/>
          </p:cNvSpPr>
          <p:nvPr/>
        </p:nvSpPr>
        <p:spPr bwMode="blackWhite">
          <a:xfrm>
            <a:off x="6569395" y="990456"/>
            <a:ext cx="2285999" cy="891988"/>
          </a:xfrm>
          <a:prstGeom prst="wedgeRectCallout">
            <a:avLst>
              <a:gd name="adj1" fmla="val 37830"/>
              <a:gd name="adj2" fmla="val 743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Pricing weakened in 2011, strengthened in 2012/early 2013 but has since moderated</a:t>
            </a:r>
            <a:endParaRPr lang="en-US" sz="1400" b="1" dirty="0">
              <a:solidFill>
                <a:schemeClr val="bg1"/>
              </a:solidFill>
            </a:endParaRPr>
          </a:p>
        </p:txBody>
      </p:sp>
    </p:spTree>
    <p:extLst>
      <p:ext uri="{BB962C8B-B14F-4D97-AF65-F5344CB8AC3E}">
        <p14:creationId xmlns:p14="http://schemas.microsoft.com/office/powerpoint/2010/main" val="21684817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1500"/>
                            </p:stCondLst>
                            <p:childTnLst>
                              <p:par>
                                <p:cTn id="9" presetID="17" presetClass="entr" presetSubtype="4" fill="hold" grpId="0" nodeType="afterEffect">
                                  <p:stCondLst>
                                    <p:cond delay="100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ppt_x</p:attrName>
                                        </p:attrNameLst>
                                      </p:cBhvr>
                                      <p:tavLst>
                                        <p:tav tm="0">
                                          <p:val>
                                            <p:strVal val="#ppt_x"/>
                                          </p:val>
                                        </p:tav>
                                        <p:tav tm="100000">
                                          <p:val>
                                            <p:strVal val="#ppt_x"/>
                                          </p:val>
                                        </p:tav>
                                      </p:tavLst>
                                    </p:anim>
                                    <p:anim calcmode="lin" valueType="num">
                                      <p:cBhvr>
                                        <p:cTn id="12" dur="500" fill="hold"/>
                                        <p:tgtEl>
                                          <p:spTgt spid="15"/>
                                        </p:tgtEl>
                                        <p:attrNameLst>
                                          <p:attrName>ppt_y</p:attrName>
                                        </p:attrNameLst>
                                      </p:cBhvr>
                                      <p:tavLst>
                                        <p:tav tm="0">
                                          <p:val>
                                            <p:strVal val="#ppt_y+#ppt_h/2"/>
                                          </p:val>
                                        </p:tav>
                                        <p:tav tm="100000">
                                          <p:val>
                                            <p:strVal val="#ppt_y"/>
                                          </p:val>
                                        </p:tav>
                                      </p:tavLst>
                                    </p:anim>
                                    <p:anim calcmode="lin" valueType="num">
                                      <p:cBhvr>
                                        <p:cTn id="13" dur="500" fill="hold"/>
                                        <p:tgtEl>
                                          <p:spTgt spid="15"/>
                                        </p:tgtEl>
                                        <p:attrNameLst>
                                          <p:attrName>ppt_w</p:attrName>
                                        </p:attrNameLst>
                                      </p:cBhvr>
                                      <p:tavLst>
                                        <p:tav tm="0">
                                          <p:val>
                                            <p:strVal val="#ppt_w"/>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childTnLst>
                                </p:cTn>
                              </p:par>
                            </p:childTnLst>
                          </p:cTn>
                        </p:par>
                        <p:par>
                          <p:cTn id="15" fill="hold">
                            <p:stCondLst>
                              <p:cond delay="3000"/>
                            </p:stCondLst>
                            <p:childTnLst>
                              <p:par>
                                <p:cTn id="16" presetID="22" presetClass="entr" presetSubtype="1" fill="hold" grpId="0" nodeType="afterEffect">
                                  <p:stCondLst>
                                    <p:cond delay="700"/>
                                  </p:stCondLst>
                                  <p:childTnLst>
                                    <p:set>
                                      <p:cBhvr>
                                        <p:cTn id="17" dur="1" fill="hold">
                                          <p:stCondLst>
                                            <p:cond delay="0"/>
                                          </p:stCondLst>
                                        </p:cTn>
                                        <p:tgtEl>
                                          <p:spTgt spid="16"/>
                                        </p:tgtEl>
                                        <p:attrNameLst>
                                          <p:attrName>style.visibility</p:attrName>
                                        </p:attrNameLst>
                                      </p:cBhvr>
                                      <p:to>
                                        <p:strVal val="visible"/>
                                      </p:to>
                                    </p:set>
                                    <p:animEffect transition="in" filter="wipe(up)">
                                      <p:cBhvr>
                                        <p:cTn id="18" dur="500"/>
                                        <p:tgtEl>
                                          <p:spTgt spid="16"/>
                                        </p:tgtEl>
                                      </p:cBhvr>
                                    </p:animEffect>
                                  </p:childTnLst>
                                </p:cTn>
                              </p:par>
                            </p:childTnLst>
                          </p:cTn>
                        </p:par>
                        <p:par>
                          <p:cTn id="19" fill="hold">
                            <p:stCondLst>
                              <p:cond delay="4200"/>
                            </p:stCondLst>
                            <p:childTnLst>
                              <p:par>
                                <p:cTn id="20" presetID="22" presetClass="entr" presetSubtype="2" fill="hold" grpId="0" nodeType="afterEffect">
                                  <p:stCondLst>
                                    <p:cond delay="1000"/>
                                  </p:stCondLst>
                                  <p:childTnLst>
                                    <p:set>
                                      <p:cBhvr>
                                        <p:cTn id="21" dur="1" fill="hold">
                                          <p:stCondLst>
                                            <p:cond delay="0"/>
                                          </p:stCondLst>
                                        </p:cTn>
                                        <p:tgtEl>
                                          <p:spTgt spid="17"/>
                                        </p:tgtEl>
                                        <p:attrNameLst>
                                          <p:attrName>style.visibility</p:attrName>
                                        </p:attrNameLst>
                                      </p:cBhvr>
                                      <p:to>
                                        <p:strVal val="visible"/>
                                      </p:to>
                                    </p:set>
                                    <p:animEffect transition="in" filter="wipe(right)">
                                      <p:cBhvr>
                                        <p:cTn id="22" dur="500"/>
                                        <p:tgtEl>
                                          <p:spTgt spid="17"/>
                                        </p:tgtEl>
                                      </p:cBhvr>
                                    </p:animEffect>
                                  </p:childTnLst>
                                </p:cTn>
                              </p:par>
                            </p:childTnLst>
                          </p:cTn>
                        </p:par>
                        <p:par>
                          <p:cTn id="23" fill="hold">
                            <p:stCondLst>
                              <p:cond delay="5700"/>
                            </p:stCondLst>
                            <p:childTnLst>
                              <p:par>
                                <p:cTn id="24" presetID="22" presetClass="entr" presetSubtype="2" fill="hold" grpId="0" nodeType="afterEffect">
                                  <p:stCondLst>
                                    <p:cond delay="1000"/>
                                  </p:stCondLst>
                                  <p:childTnLst>
                                    <p:set>
                                      <p:cBhvr>
                                        <p:cTn id="25" dur="1" fill="hold">
                                          <p:stCondLst>
                                            <p:cond delay="0"/>
                                          </p:stCondLst>
                                        </p:cTn>
                                        <p:tgtEl>
                                          <p:spTgt spid="14"/>
                                        </p:tgtEl>
                                        <p:attrNameLst>
                                          <p:attrName>style.visibility</p:attrName>
                                        </p:attrNameLst>
                                      </p:cBhvr>
                                      <p:to>
                                        <p:strVal val="visible"/>
                                      </p:to>
                                    </p:set>
                                    <p:animEffect transition="in" filter="wipe(right)">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3AFDFB25-8CBA-40AE-965F-72913933AEBD}" type="slidenum">
              <a:rPr lang="en-US" smtClean="0"/>
              <a:pPr/>
              <a:t>4</a:t>
            </a:fld>
            <a:endParaRPr lang="en-US" smtClean="0"/>
          </a:p>
        </p:txBody>
      </p:sp>
      <p:sp>
        <p:nvSpPr>
          <p:cNvPr id="1030" name="Rectangle 2"/>
          <p:cNvSpPr>
            <a:spLocks noGrp="1" noChangeArrowheads="1"/>
          </p:cNvSpPr>
          <p:nvPr>
            <p:ph type="title"/>
          </p:nvPr>
        </p:nvSpPr>
        <p:spPr/>
        <p:txBody>
          <a:bodyPr/>
          <a:lstStyle/>
          <a:p>
            <a:r>
              <a:rPr lang="en-US" dirty="0" smtClean="0"/>
              <a:t>Distribution of Direct Premiums Written by Segment/Line, 2012</a:t>
            </a:r>
          </a:p>
        </p:txBody>
      </p:sp>
      <p:sp>
        <p:nvSpPr>
          <p:cNvPr id="1031" name="Rectangle 3"/>
          <p:cNvSpPr>
            <a:spLocks noChangeArrowheads="1"/>
          </p:cNvSpPr>
          <p:nvPr/>
        </p:nvSpPr>
        <p:spPr bwMode="auto">
          <a:xfrm>
            <a:off x="0" y="6389688"/>
            <a:ext cx="7569200"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Sources: A.M. Best; Insurance Information Institute research.</a:t>
            </a:r>
          </a:p>
        </p:txBody>
      </p:sp>
      <p:sp>
        <p:nvSpPr>
          <p:cNvPr id="2102276" name="Rectangle 4"/>
          <p:cNvSpPr>
            <a:spLocks noChangeArrowheads="1"/>
          </p:cNvSpPr>
          <p:nvPr/>
        </p:nvSpPr>
        <p:spPr bwMode="blackWhite">
          <a:xfrm>
            <a:off x="449263" y="1587500"/>
            <a:ext cx="3641725" cy="4597400"/>
          </a:xfrm>
          <a:prstGeom prst="rect">
            <a:avLst/>
          </a:prstGeom>
          <a:solidFill>
            <a:srgbClr val="ECF6F8"/>
          </a:solidFill>
          <a:ln w="12700" algn="ctr">
            <a:solidFill>
              <a:schemeClr val="accent1"/>
            </a:solidFill>
            <a:miter lim="800000"/>
            <a:headEnd/>
            <a:tailEnd/>
          </a:ln>
        </p:spPr>
        <p:txBody>
          <a:bodyPr tIns="640080" bIns="91440"/>
          <a:lstStyle/>
          <a:p>
            <a:pPr marL="227013" indent="-227013" eaLnBrk="0" hangingPunct="0">
              <a:lnSpc>
                <a:spcPct val="90000"/>
              </a:lnSpc>
              <a:spcBef>
                <a:spcPct val="75000"/>
              </a:spcBef>
              <a:buClr>
                <a:schemeClr val="accent2"/>
              </a:buClr>
              <a:buFont typeface="Wingdings" pitchFamily="2" charset="2"/>
              <a:buChar char="n"/>
            </a:pPr>
            <a:r>
              <a:rPr lang="en-US" dirty="0"/>
              <a:t>Personal/Commercial lines split has been about 50/50 for many years; Personal </a:t>
            </a:r>
            <a:r>
              <a:rPr lang="en-US" dirty="0" smtClean="0"/>
              <a:t>Lines </a:t>
            </a:r>
            <a:r>
              <a:rPr lang="en-US" dirty="0"/>
              <a:t>overtook Commercial Lines in 2010</a:t>
            </a:r>
          </a:p>
          <a:p>
            <a:pPr marL="227013" indent="-227013" eaLnBrk="0" hangingPunct="0">
              <a:lnSpc>
                <a:spcPct val="90000"/>
              </a:lnSpc>
              <a:spcBef>
                <a:spcPct val="75000"/>
              </a:spcBef>
              <a:buClr>
                <a:schemeClr val="accent2"/>
              </a:buClr>
              <a:buFont typeface="Wingdings" pitchFamily="2" charset="2"/>
              <a:buChar char="n"/>
            </a:pPr>
            <a:r>
              <a:rPr lang="en-US" dirty="0"/>
              <a:t>Pvt. Passenger Auto is by far the largest line of insurance and is currently the most important source of industry profits</a:t>
            </a:r>
          </a:p>
          <a:p>
            <a:pPr marL="227013" indent="-227013" eaLnBrk="0" hangingPunct="0">
              <a:lnSpc>
                <a:spcPct val="90000"/>
              </a:lnSpc>
              <a:spcBef>
                <a:spcPct val="75000"/>
              </a:spcBef>
              <a:buClr>
                <a:schemeClr val="accent2"/>
              </a:buClr>
              <a:buFont typeface="Wingdings" pitchFamily="2" charset="2"/>
              <a:buChar char="n"/>
            </a:pPr>
            <a:r>
              <a:rPr lang="en-US" dirty="0"/>
              <a:t>Billions of additional dollars in homeowners insurance premiums are written by state-run residual market plans</a:t>
            </a:r>
          </a:p>
        </p:txBody>
      </p:sp>
      <p:sp>
        <p:nvSpPr>
          <p:cNvPr id="2102277" name="Rectangle 5"/>
          <p:cNvSpPr>
            <a:spLocks noChangeArrowheads="1"/>
          </p:cNvSpPr>
          <p:nvPr/>
        </p:nvSpPr>
        <p:spPr bwMode="blackWhite">
          <a:xfrm>
            <a:off x="449263" y="1587500"/>
            <a:ext cx="3641725" cy="495300"/>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lIns="45720" rIns="45720" anchor="ctr"/>
          <a:lstStyle/>
          <a:p>
            <a:pPr algn="ctr">
              <a:lnSpc>
                <a:spcPct val="95000"/>
              </a:lnSpc>
              <a:spcBef>
                <a:spcPct val="25000"/>
              </a:spcBef>
              <a:defRPr/>
            </a:pPr>
            <a:r>
              <a:rPr lang="en-US" sz="2000" b="1" dirty="0">
                <a:solidFill>
                  <a:schemeClr val="bg1"/>
                </a:solidFill>
              </a:rPr>
              <a:t>Distribution Facts</a:t>
            </a:r>
          </a:p>
        </p:txBody>
      </p:sp>
      <p:graphicFrame>
        <p:nvGraphicFramePr>
          <p:cNvPr id="1026" name="Object 6"/>
          <p:cNvGraphicFramePr>
            <a:graphicFrameLocks/>
          </p:cNvGraphicFramePr>
          <p:nvPr/>
        </p:nvGraphicFramePr>
        <p:xfrm>
          <a:off x="5241925" y="2185988"/>
          <a:ext cx="3308350" cy="3265487"/>
        </p:xfrm>
        <a:graphic>
          <a:graphicData uri="http://schemas.openxmlformats.org/presentationml/2006/ole">
            <mc:AlternateContent xmlns:mc="http://schemas.openxmlformats.org/markup-compatibility/2006">
              <mc:Choice xmlns:v="urn:schemas-microsoft-com:vml" Requires="v">
                <p:oleObj spid="_x0000_s1128" name="Chart" r:id="rId4" imgW="3286176" imgH="3248138" progId="MSGraph.Chart.8">
                  <p:embed followColorScheme="full"/>
                </p:oleObj>
              </mc:Choice>
              <mc:Fallback>
                <p:oleObj name="Chart" r:id="rId4" imgW="3286176" imgH="3248138" progId="MSGraph.Chart.8">
                  <p:embed followColorScheme="full"/>
                  <p:pic>
                    <p:nvPicPr>
                      <p:cNvPr id="0" name="Object 6"/>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5241925" y="2185988"/>
                        <a:ext cx="3308350" cy="3265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4" name="Text Box 7"/>
          <p:cNvSpPr txBox="1">
            <a:spLocks noChangeArrowheads="1"/>
          </p:cNvSpPr>
          <p:nvPr/>
        </p:nvSpPr>
        <p:spPr bwMode="auto">
          <a:xfrm>
            <a:off x="6118225" y="2770188"/>
            <a:ext cx="1909763" cy="388937"/>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Commercial Lines</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215.9B/47%</a:t>
            </a:r>
            <a:endParaRPr lang="en-US" sz="1400" b="1" dirty="0">
              <a:solidFill>
                <a:schemeClr val="bg1"/>
              </a:solidFill>
            </a:endParaRPr>
          </a:p>
        </p:txBody>
      </p:sp>
      <p:sp>
        <p:nvSpPr>
          <p:cNvPr id="1035" name="Rectangle 10"/>
          <p:cNvSpPr>
            <a:spLocks noChangeArrowheads="1"/>
          </p:cNvSpPr>
          <p:nvPr/>
        </p:nvSpPr>
        <p:spPr bwMode="black">
          <a:xfrm>
            <a:off x="5362575" y="1701800"/>
            <a:ext cx="3187700" cy="247650"/>
          </a:xfrm>
          <a:prstGeom prst="rect">
            <a:avLst/>
          </a:prstGeom>
          <a:noFill/>
          <a:ln w="9525" algn="ctr">
            <a:noFill/>
            <a:miter lim="800000"/>
            <a:headEnd/>
            <a:tailEnd/>
          </a:ln>
        </p:spPr>
        <p:txBody>
          <a:bodyPr lIns="45720" tIns="0" rIns="45720" bIns="0">
            <a:spAutoFit/>
          </a:bodyPr>
          <a:lstStyle/>
          <a:p>
            <a:pPr algn="ctr" defTabSz="114300" eaLnBrk="0" hangingPunct="0">
              <a:lnSpc>
                <a:spcPct val="90000"/>
              </a:lnSpc>
              <a:spcBef>
                <a:spcPct val="20000"/>
              </a:spcBef>
            </a:pPr>
            <a:r>
              <a:rPr lang="en-US" b="1" dirty="0" smtClean="0">
                <a:solidFill>
                  <a:srgbClr val="225A7A"/>
                </a:solidFill>
              </a:rPr>
              <a:t>2012</a:t>
            </a:r>
            <a:endParaRPr lang="en-US" b="1" dirty="0">
              <a:solidFill>
                <a:srgbClr val="225A7A"/>
              </a:solidFill>
            </a:endParaRPr>
          </a:p>
        </p:txBody>
      </p:sp>
      <p:sp>
        <p:nvSpPr>
          <p:cNvPr id="1036" name="Text Box 7"/>
          <p:cNvSpPr txBox="1">
            <a:spLocks noChangeArrowheads="1"/>
          </p:cNvSpPr>
          <p:nvPr/>
        </p:nvSpPr>
        <p:spPr bwMode="auto">
          <a:xfrm>
            <a:off x="5975350" y="4308475"/>
            <a:ext cx="1909763" cy="38735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Pvt. Pass Auto</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167.9B/37%</a:t>
            </a:r>
            <a:endParaRPr lang="en-US" sz="1400" b="1" dirty="0">
              <a:solidFill>
                <a:schemeClr val="bg1"/>
              </a:solidFill>
            </a:endParaRPr>
          </a:p>
        </p:txBody>
      </p:sp>
      <p:sp>
        <p:nvSpPr>
          <p:cNvPr id="1037" name="Text Box 7"/>
          <p:cNvSpPr txBox="1">
            <a:spLocks noChangeArrowheads="1"/>
          </p:cNvSpPr>
          <p:nvPr/>
        </p:nvSpPr>
        <p:spPr bwMode="auto">
          <a:xfrm>
            <a:off x="5105400" y="3492500"/>
            <a:ext cx="1909763" cy="38735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Homeowners</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66.8B/15%</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102277"/>
                                        </p:tgtEl>
                                        <p:attrNameLst>
                                          <p:attrName>style.visibility</p:attrName>
                                        </p:attrNameLst>
                                      </p:cBhvr>
                                      <p:to>
                                        <p:strVal val="visible"/>
                                      </p:to>
                                    </p:set>
                                    <p:animEffect transition="in" filter="wipe(left)">
                                      <p:cBhvr>
                                        <p:cTn id="7" dur="500"/>
                                        <p:tgtEl>
                                          <p:spTgt spid="210227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2102276"/>
                                        </p:tgtEl>
                                        <p:attrNameLst>
                                          <p:attrName>style.visibility</p:attrName>
                                        </p:attrNameLst>
                                      </p:cBhvr>
                                      <p:to>
                                        <p:strVal val="visible"/>
                                      </p:to>
                                    </p:set>
                                    <p:animEffect transition="in" filter="wipe(left)">
                                      <p:cBhvr>
                                        <p:cTn id="10" dur="500"/>
                                        <p:tgtEl>
                                          <p:spTgt spid="2102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2276" grpId="0" animBg="1"/>
      <p:bldP spid="210227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Private Passenger Auto: Premium Growth vs. Loss Cost Spread</a:t>
            </a:r>
            <a:endParaRPr lang="en-US" sz="3000" b="1" kern="0" dirty="0">
              <a:solidFill>
                <a:srgbClr val="225A7A"/>
              </a:solidFill>
              <a:ea typeface="+mj-ea"/>
              <a:cs typeface="+mj-cs"/>
            </a:endParaRPr>
          </a:p>
        </p:txBody>
      </p:sp>
      <p:sp>
        <p:nvSpPr>
          <p:cNvPr id="74758" name="Rectangle 6"/>
          <p:cNvSpPr>
            <a:spLocks noChangeArrowheads="1"/>
          </p:cNvSpPr>
          <p:nvPr/>
        </p:nvSpPr>
        <p:spPr bwMode="auto">
          <a:xfrm>
            <a:off x="0" y="6582155"/>
            <a:ext cx="8942388" cy="27584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0" dirty="0"/>
              <a:t>Sources: </a:t>
            </a:r>
            <a:r>
              <a:rPr lang="en-US" sz="1050" dirty="0" err="1" smtClean="0"/>
              <a:t>Evercore</a:t>
            </a:r>
            <a:r>
              <a:rPr lang="en-US" sz="1050" dirty="0" smtClean="0"/>
              <a:t> Equity  Research, Jan. 2014.</a:t>
            </a:r>
            <a:endParaRPr lang="en-US" sz="1050" dirty="0"/>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40</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27129859" name="Picture 3"/>
          <p:cNvPicPr>
            <a:picLocks noChangeAspect="1" noChangeArrowheads="1"/>
          </p:cNvPicPr>
          <p:nvPr/>
        </p:nvPicPr>
        <p:blipFill>
          <a:blip r:embed="rId3" cstate="print"/>
          <a:srcRect/>
          <a:stretch>
            <a:fillRect/>
          </a:stretch>
        </p:blipFill>
        <p:spPr bwMode="auto">
          <a:xfrm>
            <a:off x="144263" y="1809136"/>
            <a:ext cx="8871921" cy="4090065"/>
          </a:xfrm>
          <a:prstGeom prst="rect">
            <a:avLst/>
          </a:prstGeom>
          <a:noFill/>
          <a:ln w="9525">
            <a:noFill/>
            <a:miter lim="800000"/>
            <a:headEnd/>
            <a:tailEnd/>
          </a:ln>
        </p:spPr>
      </p:pic>
      <p:sp>
        <p:nvSpPr>
          <p:cNvPr id="15" name="AutoShape 8"/>
          <p:cNvSpPr>
            <a:spLocks noChangeArrowheads="1"/>
          </p:cNvSpPr>
          <p:nvPr/>
        </p:nvSpPr>
        <p:spPr bwMode="blackWhite">
          <a:xfrm>
            <a:off x="4075473" y="1376517"/>
            <a:ext cx="2251587" cy="1366682"/>
          </a:xfrm>
          <a:prstGeom prst="wedgeRectCallout">
            <a:avLst>
              <a:gd name="adj1" fmla="val 112251"/>
              <a:gd name="adj2" fmla="val 10453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Premium growth has generally exceeded underlying loss cost trends since mid-2008</a:t>
            </a:r>
            <a:endParaRPr lang="en-US" sz="1600" b="1" dirty="0">
              <a:solidFill>
                <a:schemeClr val="bg1"/>
              </a:solidFill>
            </a:endParaRPr>
          </a:p>
        </p:txBody>
      </p:sp>
    </p:spTree>
    <p:extLst>
      <p:ext uri="{BB962C8B-B14F-4D97-AF65-F5344CB8AC3E}">
        <p14:creationId xmlns:p14="http://schemas.microsoft.com/office/powerpoint/2010/main" val="109690151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105"/>
          <p:cNvSpPr>
            <a:spLocks noGrp="1" noChangeArrowheads="1"/>
          </p:cNvSpPr>
          <p:nvPr>
            <p:ph type="dt" sz="quarter" idx="10"/>
          </p:nvPr>
        </p:nvSpPr>
        <p:spPr>
          <a:noFill/>
        </p:spPr>
        <p:txBody>
          <a:bodyPr/>
          <a:lstStyle/>
          <a:p>
            <a:r>
              <a:rPr lang="en-US" smtClean="0"/>
              <a:t>12/01/09 - 9pm</a:t>
            </a:r>
          </a:p>
        </p:txBody>
      </p:sp>
      <p:sp>
        <p:nvSpPr>
          <p:cNvPr id="1229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2293" name="Rectangle 110"/>
          <p:cNvSpPr>
            <a:spLocks noGrp="1" noChangeArrowheads="1"/>
          </p:cNvSpPr>
          <p:nvPr>
            <p:ph type="sldNum" sz="quarter" idx="12"/>
          </p:nvPr>
        </p:nvSpPr>
        <p:spPr>
          <a:noFill/>
        </p:spPr>
        <p:txBody>
          <a:bodyPr/>
          <a:lstStyle/>
          <a:p>
            <a:fld id="{5A610347-D1D2-4535-A206-C4B7BCB39CED}" type="slidenum">
              <a:rPr lang="en-US" smtClean="0"/>
              <a:pPr/>
              <a:t>41</a:t>
            </a:fld>
            <a:endParaRPr lang="en-US" smtClean="0"/>
          </a:p>
        </p:txBody>
      </p:sp>
      <p:sp>
        <p:nvSpPr>
          <p:cNvPr id="12294" name="Rectangle 2"/>
          <p:cNvSpPr>
            <a:spLocks noGrp="1" noChangeArrowheads="1"/>
          </p:cNvSpPr>
          <p:nvPr>
            <p:ph type="title"/>
          </p:nvPr>
        </p:nvSpPr>
        <p:spPr>
          <a:xfrm>
            <a:off x="495096" y="198643"/>
            <a:ext cx="6869266" cy="860425"/>
          </a:xfrm>
        </p:spPr>
        <p:txBody>
          <a:bodyPr/>
          <a:lstStyle/>
          <a:p>
            <a:r>
              <a:rPr lang="en-US" sz="2600" dirty="0" smtClean="0"/>
              <a:t>Average Expenditures* on Auto Insurance, 1994-2014F</a:t>
            </a:r>
          </a:p>
        </p:txBody>
      </p:sp>
      <p:graphicFrame>
        <p:nvGraphicFramePr>
          <p:cNvPr id="12290" name="Object 3"/>
          <p:cNvGraphicFramePr>
            <a:graphicFrameLocks/>
          </p:cNvGraphicFramePr>
          <p:nvPr/>
        </p:nvGraphicFramePr>
        <p:xfrm>
          <a:off x="162112" y="1533831"/>
          <a:ext cx="8607425" cy="4296573"/>
        </p:xfrm>
        <a:graphic>
          <a:graphicData uri="http://schemas.openxmlformats.org/presentationml/2006/ole">
            <mc:AlternateContent xmlns:mc="http://schemas.openxmlformats.org/markup-compatibility/2006">
              <mc:Choice xmlns:v="urn:schemas-microsoft-com:vml" Requires="v">
                <p:oleObj spid="_x0000_s3080241" name="Chart" r:id="rId4" imgW="8610574" imgH="3990968" progId="MSGraph.Chart.8">
                  <p:embed followColorScheme="full"/>
                </p:oleObj>
              </mc:Choice>
              <mc:Fallback>
                <p:oleObj name="Chart" r:id="rId4" imgW="8610574" imgH="3990968" progId="MSGraph.Chart.8">
                  <p:embed followColorScheme="full"/>
                  <p:pic>
                    <p:nvPicPr>
                      <p:cNvPr id="0" name=""/>
                      <p:cNvPicPr>
                        <a:picLocks noChangeArrowheads="1"/>
                      </p:cNvPicPr>
                      <p:nvPr/>
                    </p:nvPicPr>
                    <p:blipFill>
                      <a:blip r:embed="rId5"/>
                      <a:srcRect/>
                      <a:stretch>
                        <a:fillRect/>
                      </a:stretch>
                    </p:blipFill>
                    <p:spPr bwMode="auto">
                      <a:xfrm>
                        <a:off x="162112" y="1533831"/>
                        <a:ext cx="8607425" cy="4296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36740" name="Rectangle 4"/>
          <p:cNvSpPr>
            <a:spLocks noChangeArrowheads="1"/>
          </p:cNvSpPr>
          <p:nvPr/>
        </p:nvSpPr>
        <p:spPr bwMode="blackWhite">
          <a:xfrm>
            <a:off x="192088" y="5712542"/>
            <a:ext cx="8756650" cy="68825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smtClean="0">
                <a:solidFill>
                  <a:srgbClr val="FFFFFF"/>
                </a:solidFill>
              </a:rPr>
              <a:t>Across the U.S., auto </a:t>
            </a:r>
            <a:r>
              <a:rPr lang="en-US" sz="1600" b="1" dirty="0">
                <a:solidFill>
                  <a:srgbClr val="FFFFFF"/>
                </a:solidFill>
              </a:rPr>
              <a:t>i</a:t>
            </a:r>
            <a:r>
              <a:rPr lang="en-US" sz="1600" b="1" dirty="0" smtClean="0">
                <a:solidFill>
                  <a:srgbClr val="FFFFFF"/>
                </a:solidFill>
              </a:rPr>
              <a:t>nsurance </a:t>
            </a:r>
            <a:r>
              <a:rPr lang="en-US" sz="1600" b="1" dirty="0">
                <a:solidFill>
                  <a:srgbClr val="FFFFFF"/>
                </a:solidFill>
              </a:rPr>
              <a:t>e</a:t>
            </a:r>
            <a:r>
              <a:rPr lang="en-US" sz="1600" b="1" dirty="0" smtClean="0">
                <a:solidFill>
                  <a:srgbClr val="FFFFFF"/>
                </a:solidFill>
              </a:rPr>
              <a:t>xpenditures fell by 0.8</a:t>
            </a:r>
            <a:r>
              <a:rPr lang="en-US" sz="1600" b="1" dirty="0">
                <a:solidFill>
                  <a:srgbClr val="FFFFFF"/>
                </a:solidFill>
              </a:rPr>
              <a:t>% in </a:t>
            </a:r>
            <a:r>
              <a:rPr lang="en-US" sz="1600" b="1" dirty="0" smtClean="0">
                <a:solidFill>
                  <a:srgbClr val="FFFFFF"/>
                </a:solidFill>
              </a:rPr>
              <a:t>2008</a:t>
            </a:r>
            <a:br>
              <a:rPr lang="en-US" sz="1600" b="1" dirty="0" smtClean="0">
                <a:solidFill>
                  <a:srgbClr val="FFFFFF"/>
                </a:solidFill>
              </a:rPr>
            </a:br>
            <a:r>
              <a:rPr lang="en-US" sz="1600" b="1" dirty="0" smtClean="0">
                <a:solidFill>
                  <a:srgbClr val="FFFFFF"/>
                </a:solidFill>
              </a:rPr>
              <a:t>and 0.5% </a:t>
            </a:r>
            <a:r>
              <a:rPr lang="en-US" sz="1600" b="1" dirty="0">
                <a:solidFill>
                  <a:srgbClr val="FFFFFF"/>
                </a:solidFill>
              </a:rPr>
              <a:t>in </a:t>
            </a:r>
            <a:r>
              <a:rPr lang="en-US" sz="1600" b="1" dirty="0" smtClean="0">
                <a:solidFill>
                  <a:srgbClr val="FFFFFF"/>
                </a:solidFill>
              </a:rPr>
              <a:t>2009 but rose 0.5% in 2010 and 0.8% in 2011.</a:t>
            </a:r>
            <a:br>
              <a:rPr lang="en-US" sz="1600" b="1" dirty="0" smtClean="0">
                <a:solidFill>
                  <a:srgbClr val="FFFFFF"/>
                </a:solidFill>
              </a:rPr>
            </a:br>
            <a:r>
              <a:rPr lang="en-US" sz="1600" b="1" dirty="0" smtClean="0">
                <a:solidFill>
                  <a:srgbClr val="FFFFFF"/>
                </a:solidFill>
              </a:rPr>
              <a:t>I.I.I. estimates for 2012-2014 are each +2.0%.</a:t>
            </a:r>
            <a:endParaRPr lang="en-US" sz="1600" b="1" dirty="0">
              <a:solidFill>
                <a:srgbClr val="FFFFFF"/>
              </a:solidFill>
            </a:endParaRPr>
          </a:p>
        </p:txBody>
      </p:sp>
      <p:sp>
        <p:nvSpPr>
          <p:cNvPr id="12296" name="Rectangle 5"/>
          <p:cNvSpPr>
            <a:spLocks noChangeArrowheads="1"/>
          </p:cNvSpPr>
          <p:nvPr/>
        </p:nvSpPr>
        <p:spPr bwMode="auto">
          <a:xfrm>
            <a:off x="-1" y="6414802"/>
            <a:ext cx="8957187" cy="443198"/>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 </a:t>
            </a:r>
            <a:r>
              <a:rPr lang="en-US" sz="1100" dirty="0" smtClean="0"/>
              <a:t>The NAIC data are per-vehicle (actually, per car-year)</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	</a:t>
            </a:r>
            <a:r>
              <a:rPr lang="en-US" sz="1100" dirty="0" smtClean="0"/>
              <a:t>Sources:  NAIC for 1994-2011; </a:t>
            </a:r>
            <a:r>
              <a:rPr lang="en-US" sz="1100" dirty="0"/>
              <a:t>Insurance Information Institute </a:t>
            </a:r>
            <a:r>
              <a:rPr lang="en-US" sz="1100" dirty="0" smtClean="0"/>
              <a:t>estimates for 2012-2014 </a:t>
            </a:r>
            <a:r>
              <a:rPr lang="en-US" sz="1100" dirty="0"/>
              <a:t>based on CPI and other data.</a:t>
            </a:r>
          </a:p>
        </p:txBody>
      </p:sp>
      <p:sp>
        <p:nvSpPr>
          <p:cNvPr id="9" name="AutoShape 13"/>
          <p:cNvSpPr>
            <a:spLocks noChangeArrowheads="1"/>
          </p:cNvSpPr>
          <p:nvPr/>
        </p:nvSpPr>
        <p:spPr bwMode="blackWhite">
          <a:xfrm>
            <a:off x="4503174" y="1068951"/>
            <a:ext cx="3910679" cy="514043"/>
          </a:xfrm>
          <a:prstGeom prst="wedgeRectCallout">
            <a:avLst>
              <a:gd name="adj1" fmla="val 38773"/>
              <a:gd name="adj2" fmla="val 13705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The average expenditure on auto insurance is lower today than it was in </a:t>
            </a:r>
            <a:r>
              <a:rPr lang="en-US" sz="1400" b="1" dirty="0" smtClean="0">
                <a:solidFill>
                  <a:schemeClr val="bg1"/>
                </a:solidFill>
              </a:rPr>
              <a:t>2004</a:t>
            </a:r>
            <a:endParaRPr lang="en-US" sz="1400" b="1" dirty="0">
              <a:solidFill>
                <a:schemeClr val="bg1"/>
              </a:solidFill>
            </a:endParaRPr>
          </a:p>
        </p:txBody>
      </p:sp>
      <p:sp>
        <p:nvSpPr>
          <p:cNvPr id="10" name="TextBox 12"/>
          <p:cNvSpPr txBox="1">
            <a:spLocks noChangeArrowheads="1"/>
          </p:cNvSpPr>
          <p:nvPr/>
        </p:nvSpPr>
        <p:spPr bwMode="auto">
          <a:xfrm>
            <a:off x="1176695" y="1019944"/>
            <a:ext cx="1940131" cy="2677656"/>
          </a:xfrm>
          <a:prstGeom prst="rect">
            <a:avLst/>
          </a:prstGeom>
          <a:solidFill>
            <a:schemeClr val="accent1"/>
          </a:solidFill>
          <a:ln w="9525">
            <a:noFill/>
            <a:miter lim="800000"/>
            <a:headEnd/>
            <a:tailEnd/>
          </a:ln>
        </p:spPr>
        <p:txBody>
          <a:bodyPr wrap="square">
            <a:spAutoFit/>
          </a:bodyPr>
          <a:lstStyle/>
          <a:p>
            <a:r>
              <a:rPr lang="en-US" sz="1400" b="1" u="sng" dirty="0" smtClean="0">
                <a:solidFill>
                  <a:schemeClr val="bg1"/>
                </a:solidFill>
              </a:rPr>
              <a:t>Annual Pct Changes </a:t>
            </a:r>
            <a:r>
              <a:rPr lang="en-US" sz="1400" dirty="0">
                <a:solidFill>
                  <a:schemeClr val="bg1"/>
                </a:solidFill>
              </a:rPr>
              <a:t/>
            </a:r>
            <a:br>
              <a:rPr lang="en-US" sz="1400" dirty="0">
                <a:solidFill>
                  <a:schemeClr val="bg1"/>
                </a:solidFill>
              </a:rPr>
            </a:br>
            <a:r>
              <a:rPr lang="en-US" sz="1400" dirty="0" smtClean="0">
                <a:solidFill>
                  <a:schemeClr val="bg1"/>
                </a:solidFill>
              </a:rPr>
              <a:t>2001:  5.2%</a:t>
            </a:r>
            <a:r>
              <a:rPr lang="en-US" sz="1400" dirty="0">
                <a:solidFill>
                  <a:schemeClr val="bg1"/>
                </a:solidFill>
              </a:rPr>
              <a:t/>
            </a:r>
            <a:br>
              <a:rPr lang="en-US" sz="1400" dirty="0">
                <a:solidFill>
                  <a:schemeClr val="bg1"/>
                </a:solidFill>
              </a:rPr>
            </a:br>
            <a:r>
              <a:rPr lang="en-US" sz="1400" dirty="0" smtClean="0">
                <a:solidFill>
                  <a:schemeClr val="bg1"/>
                </a:solidFill>
              </a:rPr>
              <a:t>2002:  8.6%</a:t>
            </a:r>
            <a:r>
              <a:rPr lang="en-US" sz="1400" dirty="0">
                <a:solidFill>
                  <a:schemeClr val="bg1"/>
                </a:solidFill>
              </a:rPr>
              <a:t/>
            </a:r>
            <a:br>
              <a:rPr lang="en-US" sz="1400" dirty="0">
                <a:solidFill>
                  <a:schemeClr val="bg1"/>
                </a:solidFill>
              </a:rPr>
            </a:br>
            <a:r>
              <a:rPr lang="en-US" sz="1400" dirty="0" smtClean="0">
                <a:solidFill>
                  <a:schemeClr val="bg1"/>
                </a:solidFill>
              </a:rPr>
              <a:t>2003:  5.6%</a:t>
            </a:r>
            <a:endParaRPr lang="en-US" sz="1400" dirty="0">
              <a:solidFill>
                <a:schemeClr val="bg1"/>
              </a:solidFill>
            </a:endParaRPr>
          </a:p>
          <a:p>
            <a:r>
              <a:rPr lang="en-US" sz="1400" dirty="0" smtClean="0">
                <a:solidFill>
                  <a:schemeClr val="bg1"/>
                </a:solidFill>
              </a:rPr>
              <a:t>2004:  1.5%</a:t>
            </a:r>
            <a:br>
              <a:rPr lang="en-US" sz="1400" dirty="0" smtClean="0">
                <a:solidFill>
                  <a:schemeClr val="bg1"/>
                </a:solidFill>
              </a:rPr>
            </a:br>
            <a:r>
              <a:rPr lang="en-US" sz="1400" dirty="0" smtClean="0">
                <a:solidFill>
                  <a:schemeClr val="bg1"/>
                </a:solidFill>
              </a:rPr>
              <a:t>2005: -1.3%</a:t>
            </a:r>
            <a:br>
              <a:rPr lang="en-US" sz="1400" dirty="0" smtClean="0">
                <a:solidFill>
                  <a:schemeClr val="bg1"/>
                </a:solidFill>
              </a:rPr>
            </a:br>
            <a:r>
              <a:rPr lang="en-US" sz="1400" dirty="0" smtClean="0">
                <a:solidFill>
                  <a:schemeClr val="bg1"/>
                </a:solidFill>
              </a:rPr>
              <a:t>2006: -1.8%</a:t>
            </a:r>
            <a:br>
              <a:rPr lang="en-US" sz="1400" dirty="0" smtClean="0">
                <a:solidFill>
                  <a:schemeClr val="bg1"/>
                </a:solidFill>
              </a:rPr>
            </a:br>
            <a:r>
              <a:rPr lang="en-US" sz="1400" dirty="0" smtClean="0">
                <a:solidFill>
                  <a:schemeClr val="bg1"/>
                </a:solidFill>
              </a:rPr>
              <a:t>2007: -2.1%</a:t>
            </a:r>
            <a:br>
              <a:rPr lang="en-US" sz="1400" dirty="0" smtClean="0">
                <a:solidFill>
                  <a:schemeClr val="bg1"/>
                </a:solidFill>
              </a:rPr>
            </a:br>
            <a:r>
              <a:rPr lang="en-US" sz="1400" dirty="0" smtClean="0">
                <a:solidFill>
                  <a:schemeClr val="bg1"/>
                </a:solidFill>
              </a:rPr>
              <a:t>2008: -1.0%</a:t>
            </a:r>
            <a:br>
              <a:rPr lang="en-US" sz="1400" dirty="0" smtClean="0">
                <a:solidFill>
                  <a:schemeClr val="bg1"/>
                </a:solidFill>
              </a:rPr>
            </a:br>
            <a:r>
              <a:rPr lang="en-US" sz="1400" dirty="0" smtClean="0">
                <a:solidFill>
                  <a:schemeClr val="bg1"/>
                </a:solidFill>
              </a:rPr>
              <a:t>2009: -0.5%</a:t>
            </a:r>
            <a:br>
              <a:rPr lang="en-US" sz="1400" dirty="0" smtClean="0">
                <a:solidFill>
                  <a:schemeClr val="bg1"/>
                </a:solidFill>
              </a:rPr>
            </a:br>
            <a:r>
              <a:rPr lang="en-US" sz="1400" dirty="0" smtClean="0">
                <a:solidFill>
                  <a:schemeClr val="bg1"/>
                </a:solidFill>
              </a:rPr>
              <a:t>2010:  0.6%</a:t>
            </a:r>
            <a:br>
              <a:rPr lang="en-US" sz="1400" dirty="0" smtClean="0">
                <a:solidFill>
                  <a:schemeClr val="bg1"/>
                </a:solidFill>
              </a:rPr>
            </a:br>
            <a:r>
              <a:rPr lang="en-US" sz="1400" dirty="0" smtClean="0">
                <a:solidFill>
                  <a:schemeClr val="bg1"/>
                </a:solidFill>
              </a:rPr>
              <a:t>2011:  0.6%</a:t>
            </a:r>
            <a:endParaRPr lang="en-US" sz="1400" dirty="0">
              <a:solidFill>
                <a:schemeClr val="bg1"/>
              </a:solidFill>
            </a:endParaRPr>
          </a:p>
        </p:txBody>
      </p:sp>
    </p:spTree>
    <p:extLst>
      <p:ext uri="{BB962C8B-B14F-4D97-AF65-F5344CB8AC3E}">
        <p14:creationId xmlns:p14="http://schemas.microsoft.com/office/powerpoint/2010/main" val="151906229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100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105"/>
          <p:cNvSpPr>
            <a:spLocks noGrp="1" noChangeArrowheads="1"/>
          </p:cNvSpPr>
          <p:nvPr>
            <p:ph type="dt" sz="quarter" idx="10"/>
          </p:nvPr>
        </p:nvSpPr>
        <p:spPr>
          <a:noFill/>
        </p:spPr>
        <p:txBody>
          <a:bodyPr/>
          <a:lstStyle/>
          <a:p>
            <a:r>
              <a:rPr lang="en-US" smtClean="0"/>
              <a:t>12/01/09 - 9pm</a:t>
            </a:r>
          </a:p>
        </p:txBody>
      </p:sp>
      <p:sp>
        <p:nvSpPr>
          <p:cNvPr id="1229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2293" name="Rectangle 110"/>
          <p:cNvSpPr>
            <a:spLocks noGrp="1" noChangeArrowheads="1"/>
          </p:cNvSpPr>
          <p:nvPr>
            <p:ph type="sldNum" sz="quarter" idx="12"/>
          </p:nvPr>
        </p:nvSpPr>
        <p:spPr>
          <a:noFill/>
        </p:spPr>
        <p:txBody>
          <a:bodyPr/>
          <a:lstStyle/>
          <a:p>
            <a:fld id="{5A610347-D1D2-4535-A206-C4B7BCB39CED}" type="slidenum">
              <a:rPr lang="en-US" smtClean="0"/>
              <a:pPr/>
              <a:t>42</a:t>
            </a:fld>
            <a:endParaRPr lang="en-US" smtClean="0"/>
          </a:p>
        </p:txBody>
      </p:sp>
      <p:sp>
        <p:nvSpPr>
          <p:cNvPr id="12294" name="Rectangle 2"/>
          <p:cNvSpPr>
            <a:spLocks noGrp="1" noChangeArrowheads="1"/>
          </p:cNvSpPr>
          <p:nvPr>
            <p:ph type="title"/>
          </p:nvPr>
        </p:nvSpPr>
        <p:spPr>
          <a:xfrm>
            <a:off x="495096" y="198643"/>
            <a:ext cx="7134736" cy="860425"/>
          </a:xfrm>
        </p:spPr>
        <p:txBody>
          <a:bodyPr/>
          <a:lstStyle/>
          <a:p>
            <a:r>
              <a:rPr lang="en-US" sz="2300" dirty="0" smtClean="0"/>
              <a:t>Annual Pct. Change in Avg. Expenditures on Auto Insurance, vs. Auto Insurance Prices, 1995-2011</a:t>
            </a:r>
          </a:p>
        </p:txBody>
      </p:sp>
      <p:graphicFrame>
        <p:nvGraphicFramePr>
          <p:cNvPr id="12290" name="Object 3"/>
          <p:cNvGraphicFramePr>
            <a:graphicFrameLocks/>
          </p:cNvGraphicFramePr>
          <p:nvPr/>
        </p:nvGraphicFramePr>
        <p:xfrm>
          <a:off x="162112" y="1199535"/>
          <a:ext cx="8607425" cy="4365400"/>
        </p:xfrm>
        <a:graphic>
          <a:graphicData uri="http://schemas.openxmlformats.org/presentationml/2006/ole">
            <mc:AlternateContent xmlns:mc="http://schemas.openxmlformats.org/markup-compatibility/2006">
              <mc:Choice xmlns:v="urn:schemas-microsoft-com:vml" Requires="v">
                <p:oleObj spid="_x0000_s3081265" name="Chart" r:id="rId4" imgW="8610574" imgH="3990968" progId="MSGraph.Chart.8">
                  <p:embed followColorScheme="full"/>
                </p:oleObj>
              </mc:Choice>
              <mc:Fallback>
                <p:oleObj name="Chart" r:id="rId4" imgW="8610574" imgH="3990968" progId="MSGraph.Chart.8">
                  <p:embed followColorScheme="full"/>
                  <p:pic>
                    <p:nvPicPr>
                      <p:cNvPr id="0" name=""/>
                      <p:cNvPicPr>
                        <a:picLocks noChangeArrowheads="1"/>
                      </p:cNvPicPr>
                      <p:nvPr/>
                    </p:nvPicPr>
                    <p:blipFill>
                      <a:blip r:embed="rId5"/>
                      <a:srcRect/>
                      <a:stretch>
                        <a:fillRect/>
                      </a:stretch>
                    </p:blipFill>
                    <p:spPr bwMode="auto">
                      <a:xfrm>
                        <a:off x="162112" y="1199535"/>
                        <a:ext cx="8607425" cy="436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36740" name="Rectangle 4"/>
          <p:cNvSpPr>
            <a:spLocks noChangeArrowheads="1"/>
          </p:cNvSpPr>
          <p:nvPr/>
        </p:nvSpPr>
        <p:spPr bwMode="blackWhite">
          <a:xfrm>
            <a:off x="192088" y="5610225"/>
            <a:ext cx="8756650" cy="92822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gap since 2005 between price changes and expenditures on auto insurance might be due to buyers increasing </a:t>
            </a:r>
            <a:r>
              <a:rPr lang="en-US" b="1" smtClean="0">
                <a:solidFill>
                  <a:srgbClr val="FFFFFF"/>
                </a:solidFill>
              </a:rPr>
              <a:t>deductibles,</a:t>
            </a:r>
            <a:br>
              <a:rPr lang="en-US" b="1" smtClean="0">
                <a:solidFill>
                  <a:srgbClr val="FFFFFF"/>
                </a:solidFill>
              </a:rPr>
            </a:br>
            <a:r>
              <a:rPr lang="en-US" b="1" smtClean="0">
                <a:solidFill>
                  <a:srgbClr val="FFFFFF"/>
                </a:solidFill>
              </a:rPr>
              <a:t>obtaining </a:t>
            </a:r>
            <a:r>
              <a:rPr lang="en-US" b="1" dirty="0" smtClean="0">
                <a:solidFill>
                  <a:srgbClr val="FFFFFF"/>
                </a:solidFill>
              </a:rPr>
              <a:t>discounts, and other premium-reducing behavior.</a:t>
            </a:r>
            <a:endParaRPr lang="en-US" b="1" dirty="0">
              <a:solidFill>
                <a:srgbClr val="FFFFFF"/>
              </a:solidFill>
            </a:endParaRPr>
          </a:p>
        </p:txBody>
      </p:sp>
      <p:sp>
        <p:nvSpPr>
          <p:cNvPr id="12296" name="Rectangle 5"/>
          <p:cNvSpPr>
            <a:spLocks noChangeArrowheads="1"/>
          </p:cNvSpPr>
          <p:nvPr/>
        </p:nvSpPr>
        <p:spPr bwMode="auto">
          <a:xfrm>
            <a:off x="-1" y="6567151"/>
            <a:ext cx="8957187" cy="290849"/>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	</a:t>
            </a:r>
            <a:r>
              <a:rPr lang="en-US" sz="1100" dirty="0" smtClean="0"/>
              <a:t>Sources:  NAIC for 1994-2011; BLS for auto price changes; I.I.I.</a:t>
            </a:r>
            <a:endParaRPr lang="en-US" sz="1100" dirty="0"/>
          </a:p>
        </p:txBody>
      </p:sp>
      <p:sp>
        <p:nvSpPr>
          <p:cNvPr id="9" name="AutoShape 13"/>
          <p:cNvSpPr>
            <a:spLocks noChangeArrowheads="1"/>
          </p:cNvSpPr>
          <p:nvPr/>
        </p:nvSpPr>
        <p:spPr bwMode="blackWhite">
          <a:xfrm>
            <a:off x="5987845" y="1258529"/>
            <a:ext cx="2868459" cy="1052052"/>
          </a:xfrm>
          <a:prstGeom prst="wedgeRectCallout">
            <a:avLst>
              <a:gd name="adj1" fmla="val 6895"/>
              <a:gd name="adj2" fmla="val 12210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Annual auto insurance price changes, as measured by the BLS, have </a:t>
            </a:r>
            <a:r>
              <a:rPr lang="en-US" sz="1400" b="1" smtClean="0">
                <a:solidFill>
                  <a:schemeClr val="bg1"/>
                </a:solidFill>
              </a:rPr>
              <a:t>been 2 to 4 </a:t>
            </a:r>
            <a:r>
              <a:rPr lang="en-US" sz="1400" b="1" dirty="0" smtClean="0">
                <a:solidFill>
                  <a:schemeClr val="bg1"/>
                </a:solidFill>
              </a:rPr>
              <a:t>percentage points higher than NAIC data since 2005</a:t>
            </a:r>
            <a:endParaRPr lang="en-US" sz="1400" b="1" dirty="0">
              <a:solidFill>
                <a:schemeClr val="bg1"/>
              </a:solidFill>
            </a:endParaRPr>
          </a:p>
        </p:txBody>
      </p:sp>
      <p:sp>
        <p:nvSpPr>
          <p:cNvPr id="10" name="AutoShape 13"/>
          <p:cNvSpPr>
            <a:spLocks noChangeArrowheads="1"/>
          </p:cNvSpPr>
          <p:nvPr/>
        </p:nvSpPr>
        <p:spPr bwMode="blackWhite">
          <a:xfrm>
            <a:off x="762000" y="1646903"/>
            <a:ext cx="2620297" cy="1052052"/>
          </a:xfrm>
          <a:prstGeom prst="wedgeRectCallout">
            <a:avLst>
              <a:gd name="adj1" fmla="val 10255"/>
              <a:gd name="adj2" fmla="val 13424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Annual auto insurance price changes, as measured by the BLS, roughly matched NAIC expenditure data from 1995-2004</a:t>
            </a:r>
            <a:endParaRPr lang="en-US" sz="1400" b="1" dirty="0">
              <a:solidFill>
                <a:schemeClr val="bg1"/>
              </a:solidFill>
            </a:endParaRPr>
          </a:p>
        </p:txBody>
      </p:sp>
    </p:spTree>
    <p:extLst>
      <p:ext uri="{BB962C8B-B14F-4D97-AF65-F5344CB8AC3E}">
        <p14:creationId xmlns:p14="http://schemas.microsoft.com/office/powerpoint/2010/main" val="11374952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100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par>
                          <p:cTn id="13" fill="hold">
                            <p:stCondLst>
                              <p:cond delay="3000"/>
                            </p:stCondLst>
                            <p:childTnLst>
                              <p:par>
                                <p:cTn id="14" presetID="22" presetClass="entr" presetSubtype="4" fill="hold" grpId="0" nodeType="afterEffect">
                                  <p:stCondLst>
                                    <p:cond delay="100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9" grpId="0" animBg="1"/>
      <p:bldP spid="1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10"/>
          <p:cNvSpPr>
            <a:spLocks noGrp="1" noChangeArrowheads="1"/>
          </p:cNvSpPr>
          <p:nvPr>
            <p:ph type="sldNum" sz="quarter" idx="12"/>
          </p:nvPr>
        </p:nvSpPr>
        <p:spPr>
          <a:noFill/>
        </p:spPr>
        <p:txBody>
          <a:bodyPr/>
          <a:lstStyle/>
          <a:p>
            <a:fld id="{B4F0F705-402B-4B23-B28D-800B092930BF}" type="slidenum">
              <a:rPr lang="en-US" smtClean="0">
                <a:solidFill>
                  <a:srgbClr val="000000"/>
                </a:solidFill>
              </a:rPr>
              <a:pPr/>
              <a:t>43</a:t>
            </a:fld>
            <a:endParaRPr lang="en-US" smtClean="0">
              <a:solidFill>
                <a:srgbClr val="000000"/>
              </a:solidFill>
            </a:endParaRPr>
          </a:p>
        </p:txBody>
      </p:sp>
      <p:sp>
        <p:nvSpPr>
          <p:cNvPr id="13316"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Average Expenditures For Auto Insurance</a:t>
            </a:r>
            <a:br>
              <a:rPr lang="en-US" dirty="0" smtClean="0"/>
            </a:br>
            <a:r>
              <a:rPr lang="en-US" dirty="0" smtClean="0"/>
              <a:t>By State, 2011</a:t>
            </a:r>
          </a:p>
        </p:txBody>
      </p:sp>
      <p:graphicFrame>
        <p:nvGraphicFramePr>
          <p:cNvPr id="13314" name="Object 3"/>
          <p:cNvGraphicFramePr>
            <a:graphicFrameLocks noGrp="1" noChangeAspect="1"/>
          </p:cNvGraphicFramePr>
          <p:nvPr>
            <p:ph idx="4294967295"/>
            <p:extLst/>
          </p:nvPr>
        </p:nvGraphicFramePr>
        <p:xfrm>
          <a:off x="0" y="1563688"/>
          <a:ext cx="9144000" cy="4719637"/>
        </p:xfrm>
        <a:graphic>
          <a:graphicData uri="http://schemas.openxmlformats.org/presentationml/2006/ole">
            <mc:AlternateContent xmlns:mc="http://schemas.openxmlformats.org/markup-compatibility/2006">
              <mc:Choice xmlns:v="urn:schemas-microsoft-com:vml" Requires="v">
                <p:oleObj spid="_x0000_s3053633" name="Chart" r:id="rId4" imgW="8820049" imgH="4552851" progId="MSGraph.Chart.8">
                  <p:embed followColorScheme="full"/>
                </p:oleObj>
              </mc:Choice>
              <mc:Fallback>
                <p:oleObj name="Chart" r:id="rId4" imgW="8820049" imgH="4552851" progId="MSGraph.Chart.8">
                  <p:embed followColorScheme="full"/>
                  <p:pic>
                    <p:nvPicPr>
                      <p:cNvPr id="0" name=""/>
                      <p:cNvPicPr>
                        <a:picLocks noChangeAspect="1" noChangeArrowheads="1"/>
                      </p:cNvPicPr>
                      <p:nvPr/>
                    </p:nvPicPr>
                    <p:blipFill>
                      <a:blip r:embed="rId5"/>
                      <a:srcRect/>
                      <a:stretch>
                        <a:fillRect/>
                      </a:stretch>
                    </p:blipFill>
                    <p:spPr bwMode="auto">
                      <a:xfrm>
                        <a:off x="0" y="1563688"/>
                        <a:ext cx="9144000" cy="471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17" name="Text Box 4"/>
          <p:cNvSpPr txBox="1">
            <a:spLocks noChangeArrowheads="1"/>
          </p:cNvSpPr>
          <p:nvPr/>
        </p:nvSpPr>
        <p:spPr bwMode="auto">
          <a:xfrm>
            <a:off x="127000" y="6324600"/>
            <a:ext cx="9017000" cy="617538"/>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pPr>
            <a:r>
              <a:rPr lang="en-US" sz="1100" dirty="0">
                <a:solidFill>
                  <a:srgbClr val="000000"/>
                </a:solidFill>
              </a:rPr>
              <a:t>Note: Average expenditure=Total written premium/liability car years. A car year is equal to 365 days of insured coverage for a single vehicle. </a:t>
            </a:r>
          </a:p>
          <a:p>
            <a:pPr eaLnBrk="0" hangingPunct="0">
              <a:lnSpc>
                <a:spcPct val="70000"/>
              </a:lnSpc>
              <a:spcBef>
                <a:spcPct val="50000"/>
              </a:spcBef>
              <a:buClr>
                <a:srgbClr val="FF3300"/>
              </a:buClr>
            </a:pPr>
            <a:r>
              <a:rPr lang="en-US" sz="1100" dirty="0">
                <a:solidFill>
                  <a:srgbClr val="000000"/>
                </a:solidFill>
              </a:rPr>
              <a:t>Source: © </a:t>
            </a:r>
            <a:r>
              <a:rPr lang="en-US" sz="1100" dirty="0" smtClean="0">
                <a:solidFill>
                  <a:srgbClr val="000000"/>
                </a:solidFill>
              </a:rPr>
              <a:t>2012 </a:t>
            </a:r>
            <a:r>
              <a:rPr lang="en-US" sz="1100" dirty="0">
                <a:solidFill>
                  <a:srgbClr val="000000"/>
                </a:solidFill>
              </a:rPr>
              <a:t>National Association of Insurance Commissioners. </a:t>
            </a:r>
          </a:p>
          <a:p>
            <a:pPr eaLnBrk="0" hangingPunct="0">
              <a:lnSpc>
                <a:spcPct val="70000"/>
              </a:lnSpc>
              <a:spcBef>
                <a:spcPct val="50000"/>
              </a:spcBef>
              <a:buClr>
                <a:srgbClr val="FF3300"/>
              </a:buClr>
            </a:pPr>
            <a:r>
              <a:rPr lang="en-US" sz="1100" dirty="0">
                <a:solidFill>
                  <a:srgbClr val="000000"/>
                </a:solidFill>
              </a:rPr>
              <a:t>		</a:t>
            </a:r>
          </a:p>
        </p:txBody>
      </p:sp>
      <p:sp>
        <p:nvSpPr>
          <p:cNvPr id="6"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dirty="0">
                <a:solidFill>
                  <a:srgbClr val="225A7A"/>
                </a:solidFill>
              </a:rPr>
              <a:t>Top 25 States</a:t>
            </a:r>
          </a:p>
        </p:txBody>
      </p:sp>
    </p:spTree>
    <p:extLst>
      <p:ext uri="{BB962C8B-B14F-4D97-AF65-F5344CB8AC3E}">
        <p14:creationId xmlns:p14="http://schemas.microsoft.com/office/powerpoint/2010/main" val="424780403"/>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10"/>
          <p:cNvSpPr>
            <a:spLocks noGrp="1" noChangeArrowheads="1"/>
          </p:cNvSpPr>
          <p:nvPr>
            <p:ph type="sldNum" sz="quarter" idx="12"/>
          </p:nvPr>
        </p:nvSpPr>
        <p:spPr>
          <a:noFill/>
        </p:spPr>
        <p:txBody>
          <a:bodyPr/>
          <a:lstStyle/>
          <a:p>
            <a:fld id="{C573170D-E6D6-405B-A531-8DEEB073A7B3}" type="slidenum">
              <a:rPr lang="en-US" smtClean="0">
                <a:solidFill>
                  <a:srgbClr val="000000"/>
                </a:solidFill>
              </a:rPr>
              <a:pPr/>
              <a:t>44</a:t>
            </a:fld>
            <a:endParaRPr lang="en-US" smtClean="0">
              <a:solidFill>
                <a:srgbClr val="000000"/>
              </a:solidFill>
            </a:endParaRPr>
          </a:p>
        </p:txBody>
      </p:sp>
      <p:sp>
        <p:nvSpPr>
          <p:cNvPr id="14340"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Average Expenditures For Auto Insurance</a:t>
            </a:r>
            <a:br>
              <a:rPr lang="en-US" dirty="0" smtClean="0"/>
            </a:br>
            <a:r>
              <a:rPr lang="en-US" dirty="0" smtClean="0"/>
              <a:t>By State, 2011 </a:t>
            </a:r>
          </a:p>
        </p:txBody>
      </p:sp>
      <p:graphicFrame>
        <p:nvGraphicFramePr>
          <p:cNvPr id="14338" name="Object 3"/>
          <p:cNvGraphicFramePr>
            <a:graphicFrameLocks noGrp="1" noChangeAspect="1"/>
          </p:cNvGraphicFramePr>
          <p:nvPr>
            <p:ph idx="4294967295"/>
            <p:extLst/>
          </p:nvPr>
        </p:nvGraphicFramePr>
        <p:xfrm>
          <a:off x="0" y="1698159"/>
          <a:ext cx="9144000" cy="4719637"/>
        </p:xfrm>
        <a:graphic>
          <a:graphicData uri="http://schemas.openxmlformats.org/presentationml/2006/ole">
            <mc:AlternateContent xmlns:mc="http://schemas.openxmlformats.org/markup-compatibility/2006">
              <mc:Choice xmlns:v="urn:schemas-microsoft-com:vml" Requires="v">
                <p:oleObj spid="_x0000_s3054657" name="Chart" r:id="rId4" imgW="8820049" imgH="4552851" progId="MSGraph.Chart.8">
                  <p:embed followColorScheme="full"/>
                </p:oleObj>
              </mc:Choice>
              <mc:Fallback>
                <p:oleObj name="Chart" r:id="rId4" imgW="8820049" imgH="4552851" progId="MSGraph.Chart.8">
                  <p:embed followColorScheme="full"/>
                  <p:pic>
                    <p:nvPicPr>
                      <p:cNvPr id="0" name=""/>
                      <p:cNvPicPr>
                        <a:picLocks noChangeAspect="1" noChangeArrowheads="1"/>
                      </p:cNvPicPr>
                      <p:nvPr/>
                    </p:nvPicPr>
                    <p:blipFill>
                      <a:blip r:embed="rId5"/>
                      <a:srcRect/>
                      <a:stretch>
                        <a:fillRect/>
                      </a:stretch>
                    </p:blipFill>
                    <p:spPr bwMode="auto">
                      <a:xfrm>
                        <a:off x="0" y="1698159"/>
                        <a:ext cx="9144000" cy="471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1" name="Text Box 4"/>
          <p:cNvSpPr txBox="1">
            <a:spLocks noChangeArrowheads="1"/>
          </p:cNvSpPr>
          <p:nvPr/>
        </p:nvSpPr>
        <p:spPr bwMode="auto">
          <a:xfrm>
            <a:off x="127000" y="6324600"/>
            <a:ext cx="9017000" cy="617538"/>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pPr>
            <a:r>
              <a:rPr lang="en-US" sz="1100" dirty="0">
                <a:solidFill>
                  <a:srgbClr val="000000"/>
                </a:solidFill>
              </a:rPr>
              <a:t>Note: Average expenditure=Total written premium/liability car years. A car year is equal to 365 days of insured coverage for a single vehicle. </a:t>
            </a:r>
          </a:p>
          <a:p>
            <a:pPr eaLnBrk="0" hangingPunct="0">
              <a:lnSpc>
                <a:spcPct val="70000"/>
              </a:lnSpc>
              <a:spcBef>
                <a:spcPct val="50000"/>
              </a:spcBef>
              <a:buClr>
                <a:srgbClr val="FF3300"/>
              </a:buClr>
            </a:pPr>
            <a:r>
              <a:rPr lang="en-US" sz="1100" dirty="0">
                <a:solidFill>
                  <a:srgbClr val="000000"/>
                </a:solidFill>
              </a:rPr>
              <a:t>Source: © </a:t>
            </a:r>
            <a:r>
              <a:rPr lang="en-US" sz="1100" dirty="0" smtClean="0">
                <a:solidFill>
                  <a:srgbClr val="000000"/>
                </a:solidFill>
              </a:rPr>
              <a:t>2012 </a:t>
            </a:r>
            <a:r>
              <a:rPr lang="en-US" sz="1100" dirty="0">
                <a:solidFill>
                  <a:srgbClr val="000000"/>
                </a:solidFill>
              </a:rPr>
              <a:t>National Association of Insurance Commissioners. </a:t>
            </a:r>
          </a:p>
          <a:p>
            <a:pPr eaLnBrk="0" hangingPunct="0">
              <a:lnSpc>
                <a:spcPct val="70000"/>
              </a:lnSpc>
              <a:spcBef>
                <a:spcPct val="50000"/>
              </a:spcBef>
              <a:buClr>
                <a:srgbClr val="FF3300"/>
              </a:buClr>
            </a:pPr>
            <a:r>
              <a:rPr lang="en-US" sz="1100" dirty="0">
                <a:solidFill>
                  <a:srgbClr val="000000"/>
                </a:solidFill>
              </a:rPr>
              <a:t>		</a:t>
            </a:r>
          </a:p>
        </p:txBody>
      </p:sp>
      <p:sp>
        <p:nvSpPr>
          <p:cNvPr id="6"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dirty="0" smtClean="0">
                <a:solidFill>
                  <a:srgbClr val="225A7A"/>
                </a:solidFill>
              </a:rPr>
              <a:t>Bottom 25 </a:t>
            </a:r>
            <a:r>
              <a:rPr lang="en-US" sz="2400" b="1" dirty="0">
                <a:solidFill>
                  <a:srgbClr val="225A7A"/>
                </a:solidFill>
              </a:rPr>
              <a:t>States</a:t>
            </a:r>
          </a:p>
        </p:txBody>
      </p:sp>
    </p:spTree>
    <p:extLst>
      <p:ext uri="{BB962C8B-B14F-4D97-AF65-F5344CB8AC3E}">
        <p14:creationId xmlns:p14="http://schemas.microsoft.com/office/powerpoint/2010/main" val="2558873601"/>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9" name="Rectangle 110"/>
          <p:cNvSpPr>
            <a:spLocks noGrp="1" noChangeArrowheads="1"/>
          </p:cNvSpPr>
          <p:nvPr>
            <p:ph type="sldNum" sz="quarter" idx="12"/>
          </p:nvPr>
        </p:nvSpPr>
        <p:spPr>
          <a:noFill/>
        </p:spPr>
        <p:txBody>
          <a:bodyPr/>
          <a:lstStyle/>
          <a:p>
            <a:fld id="{1D7F8B17-BD70-4F79-AF71-BDCF5546CA07}" type="slidenum">
              <a:rPr lang="en-US" smtClean="0"/>
              <a:pPr/>
              <a:t>45</a:t>
            </a:fld>
            <a:endParaRPr lang="en-US" smtClean="0"/>
          </a:p>
        </p:txBody>
      </p:sp>
      <p:graphicFrame>
        <p:nvGraphicFramePr>
          <p:cNvPr id="29698" name="Object 3"/>
          <p:cNvGraphicFramePr>
            <a:graphicFrameLocks noGrp="1" noChangeAspect="1"/>
          </p:cNvGraphicFramePr>
          <p:nvPr>
            <p:ph idx="4294967295"/>
            <p:extLst/>
          </p:nvPr>
        </p:nvGraphicFramePr>
        <p:xfrm>
          <a:off x="0" y="1520455"/>
          <a:ext cx="9144000" cy="5080333"/>
        </p:xfrm>
        <a:graphic>
          <a:graphicData uri="http://schemas.openxmlformats.org/presentationml/2006/ole">
            <mc:AlternateContent xmlns:mc="http://schemas.openxmlformats.org/markup-compatibility/2006">
              <mc:Choice xmlns:v="urn:schemas-microsoft-com:vml" Requires="v">
                <p:oleObj spid="_x0000_s3163153" name="Chart" r:id="rId4" imgW="8820049" imgH="4572034" progId="MSGraph.Chart.8">
                  <p:embed followColorScheme="full"/>
                </p:oleObj>
              </mc:Choice>
              <mc:Fallback>
                <p:oleObj name="Chart" r:id="rId4" imgW="8820049" imgH="4572034" progId="MSGraph.Chart.8">
                  <p:embed followColorScheme="full"/>
                  <p:pic>
                    <p:nvPicPr>
                      <p:cNvPr id="0" name=""/>
                      <p:cNvPicPr>
                        <a:picLocks noChangeAspect="1" noChangeArrowheads="1"/>
                      </p:cNvPicPr>
                      <p:nvPr/>
                    </p:nvPicPr>
                    <p:blipFill>
                      <a:blip r:embed="rId5"/>
                      <a:srcRect/>
                      <a:stretch>
                        <a:fillRect/>
                      </a:stretch>
                    </p:blipFill>
                    <p:spPr bwMode="auto">
                      <a:xfrm>
                        <a:off x="0" y="1520455"/>
                        <a:ext cx="9144000" cy="508033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00" name="Text Box 4"/>
          <p:cNvSpPr txBox="1">
            <a:spLocks noChangeArrowheads="1"/>
          </p:cNvSpPr>
          <p:nvPr/>
        </p:nvSpPr>
        <p:spPr bwMode="auto">
          <a:xfrm>
            <a:off x="0" y="6257193"/>
            <a:ext cx="9017000" cy="431529"/>
          </a:xfrm>
          <a:prstGeom prst="rect">
            <a:avLst/>
          </a:prstGeom>
          <a:noFill/>
          <a:ln w="9525">
            <a:noFill/>
            <a:miter lim="800000"/>
            <a:headEnd/>
            <a:tailEnd/>
          </a:ln>
        </p:spPr>
        <p:txBody>
          <a:bodyPr lIns="92075" tIns="46038" rIns="92075" bIns="46038">
            <a:spAutoFit/>
          </a:bodyPr>
          <a:lstStyle/>
          <a:p>
            <a:r>
              <a:rPr lang="en-US" sz="1100" dirty="0" smtClean="0"/>
              <a:t>*Average auto insurance expenditure as a percentage of the 2011 median income for a family of four</a:t>
            </a:r>
          </a:p>
          <a:p>
            <a:r>
              <a:rPr lang="en-US" sz="1100" dirty="0" smtClean="0"/>
              <a:t>Source:  Auto Insurance Report, January 20, 2014.</a:t>
            </a:r>
            <a:r>
              <a:rPr lang="en-US" sz="1100" dirty="0"/>
              <a:t>		</a:t>
            </a:r>
          </a:p>
        </p:txBody>
      </p:sp>
      <p:sp>
        <p:nvSpPr>
          <p:cNvPr id="29702" name="Rectangle 2"/>
          <p:cNvSpPr txBox="1">
            <a:spLocks noChangeArrowheads="1"/>
          </p:cNvSpPr>
          <p:nvPr/>
        </p:nvSpPr>
        <p:spPr bwMode="auto">
          <a:xfrm>
            <a:off x="26988" y="147638"/>
            <a:ext cx="8202612" cy="854075"/>
          </a:xfrm>
          <a:prstGeom prst="rect">
            <a:avLst/>
          </a:prstGeom>
          <a:noFill/>
          <a:ln w="9525">
            <a:noFill/>
            <a:miter lim="800000"/>
            <a:headEnd/>
            <a:tailEnd/>
          </a:ln>
        </p:spPr>
        <p:txBody>
          <a:bodyPr lIns="92075" tIns="46038" rIns="92075" bIns="46038" anchor="b"/>
          <a:lstStyle/>
          <a:p>
            <a:pPr eaLnBrk="0" hangingPunct="0"/>
            <a:r>
              <a:rPr lang="en-US" sz="2700" b="1" dirty="0" smtClean="0">
                <a:solidFill>
                  <a:schemeClr val="accent1"/>
                </a:solidFill>
              </a:rPr>
              <a:t>Ratio of Avg. Expenditure for </a:t>
            </a:r>
            <a:r>
              <a:rPr lang="en-US" sz="2700" b="1" dirty="0">
                <a:solidFill>
                  <a:schemeClr val="accent1"/>
                </a:solidFill>
              </a:rPr>
              <a:t>Pvt. Passenger </a:t>
            </a:r>
            <a:r>
              <a:rPr lang="en-US" sz="2700" b="1" dirty="0" smtClean="0">
                <a:solidFill>
                  <a:schemeClr val="accent1"/>
                </a:solidFill>
              </a:rPr>
              <a:t>Auto Insurance to Median Family Income, 2011</a:t>
            </a:r>
            <a:endParaRPr lang="en-US" sz="2700" b="1" dirty="0">
              <a:solidFill>
                <a:schemeClr val="accent1"/>
              </a:solidFill>
            </a:endParaRPr>
          </a:p>
        </p:txBody>
      </p:sp>
      <p:sp>
        <p:nvSpPr>
          <p:cNvPr id="29703" name="Rectangle 3"/>
          <p:cNvSpPr>
            <a:spLocks noChangeArrowheads="1"/>
          </p:cNvSpPr>
          <p:nvPr/>
        </p:nvSpPr>
        <p:spPr bwMode="black">
          <a:xfrm>
            <a:off x="293688" y="1200150"/>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29704" name="Rectangle 31"/>
          <p:cNvSpPr>
            <a:spLocks noChangeArrowheads="1"/>
          </p:cNvSpPr>
          <p:nvPr/>
        </p:nvSpPr>
        <p:spPr bwMode="black">
          <a:xfrm>
            <a:off x="266700" y="1398588"/>
            <a:ext cx="1884363"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Tree>
    <p:extLst>
      <p:ext uri="{BB962C8B-B14F-4D97-AF65-F5344CB8AC3E}">
        <p14:creationId xmlns:p14="http://schemas.microsoft.com/office/powerpoint/2010/main" val="3382630196"/>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3" name="Rectangle 110"/>
          <p:cNvSpPr>
            <a:spLocks noGrp="1" noChangeArrowheads="1"/>
          </p:cNvSpPr>
          <p:nvPr>
            <p:ph type="sldNum" sz="quarter" idx="12"/>
          </p:nvPr>
        </p:nvSpPr>
        <p:spPr>
          <a:noFill/>
        </p:spPr>
        <p:txBody>
          <a:bodyPr/>
          <a:lstStyle/>
          <a:p>
            <a:fld id="{689B6EC4-7BF0-43D4-A76D-31D42E8B3F7D}" type="slidenum">
              <a:rPr lang="en-US" smtClean="0"/>
              <a:pPr/>
              <a:t>46</a:t>
            </a:fld>
            <a:endParaRPr lang="en-US" smtClean="0"/>
          </a:p>
        </p:txBody>
      </p:sp>
      <p:graphicFrame>
        <p:nvGraphicFramePr>
          <p:cNvPr id="30722" name="Object 3"/>
          <p:cNvGraphicFramePr>
            <a:graphicFrameLocks noGrp="1" noChangeAspect="1"/>
          </p:cNvGraphicFramePr>
          <p:nvPr>
            <p:ph idx="4294967295"/>
            <p:extLst/>
          </p:nvPr>
        </p:nvGraphicFramePr>
        <p:xfrm>
          <a:off x="0" y="1562986"/>
          <a:ext cx="9144000" cy="4986670"/>
        </p:xfrm>
        <a:graphic>
          <a:graphicData uri="http://schemas.openxmlformats.org/presentationml/2006/ole">
            <mc:AlternateContent xmlns:mc="http://schemas.openxmlformats.org/markup-compatibility/2006">
              <mc:Choice xmlns:v="urn:schemas-microsoft-com:vml" Requires="v">
                <p:oleObj spid="_x0000_s3164177" name="Chart" r:id="rId4" imgW="8820049" imgH="4572034" progId="MSGraph.Chart.8">
                  <p:embed followColorScheme="full"/>
                </p:oleObj>
              </mc:Choice>
              <mc:Fallback>
                <p:oleObj name="Chart" r:id="rId4" imgW="8820049" imgH="4572034" progId="MSGraph.Chart.8">
                  <p:embed followColorScheme="full"/>
                  <p:pic>
                    <p:nvPicPr>
                      <p:cNvPr id="0" name=""/>
                      <p:cNvPicPr>
                        <a:picLocks noChangeAspect="1" noChangeArrowheads="1"/>
                      </p:cNvPicPr>
                      <p:nvPr/>
                    </p:nvPicPr>
                    <p:blipFill>
                      <a:blip r:embed="rId5"/>
                      <a:srcRect/>
                      <a:stretch>
                        <a:fillRect/>
                      </a:stretch>
                    </p:blipFill>
                    <p:spPr bwMode="auto">
                      <a:xfrm>
                        <a:off x="0" y="1562986"/>
                        <a:ext cx="9144000" cy="49866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25" name="Rectangle 7"/>
          <p:cNvSpPr>
            <a:spLocks noChangeArrowheads="1"/>
          </p:cNvSpPr>
          <p:nvPr/>
        </p:nvSpPr>
        <p:spPr bwMode="auto">
          <a:xfrm>
            <a:off x="0" y="6257836"/>
            <a:ext cx="8750300" cy="430887"/>
          </a:xfrm>
          <a:prstGeom prst="rect">
            <a:avLst/>
          </a:prstGeom>
          <a:noFill/>
          <a:ln w="9525">
            <a:noFill/>
            <a:miter lim="800000"/>
            <a:headEnd/>
            <a:tailEnd/>
          </a:ln>
        </p:spPr>
        <p:txBody>
          <a:bodyPr>
            <a:spAutoFit/>
          </a:bodyPr>
          <a:lstStyle/>
          <a:p>
            <a:r>
              <a:rPr lang="en-US" sz="1100" dirty="0" smtClean="0"/>
              <a:t>*Average auto insurance expenditure as a percentage of the 2011 median income for a family of four</a:t>
            </a:r>
          </a:p>
          <a:p>
            <a:r>
              <a:rPr lang="en-US" sz="1100" dirty="0" smtClean="0"/>
              <a:t>Source:  Auto Insurance Report, January 20, 2014.</a:t>
            </a:r>
            <a:endParaRPr lang="en-US" sz="1100" dirty="0"/>
          </a:p>
        </p:txBody>
      </p:sp>
      <p:sp>
        <p:nvSpPr>
          <p:cNvPr id="30727" name="Rectangle 31"/>
          <p:cNvSpPr>
            <a:spLocks noChangeArrowheads="1"/>
          </p:cNvSpPr>
          <p:nvPr/>
        </p:nvSpPr>
        <p:spPr bwMode="black">
          <a:xfrm>
            <a:off x="347663" y="1169988"/>
            <a:ext cx="1884362"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30728" name="Rectangle 3"/>
          <p:cNvSpPr>
            <a:spLocks noChangeArrowheads="1"/>
          </p:cNvSpPr>
          <p:nvPr/>
        </p:nvSpPr>
        <p:spPr bwMode="black">
          <a:xfrm>
            <a:off x="293688" y="1200150"/>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dirty="0">
                <a:solidFill>
                  <a:srgbClr val="225A7A"/>
                </a:solidFill>
              </a:rPr>
              <a:t>Bottom 25 States</a:t>
            </a:r>
          </a:p>
        </p:txBody>
      </p:sp>
      <p:sp>
        <p:nvSpPr>
          <p:cNvPr id="8" name="Rectangle 2"/>
          <p:cNvSpPr txBox="1">
            <a:spLocks noChangeArrowheads="1"/>
          </p:cNvSpPr>
          <p:nvPr/>
        </p:nvSpPr>
        <p:spPr bwMode="auto">
          <a:xfrm>
            <a:off x="26988" y="147638"/>
            <a:ext cx="8202612" cy="854075"/>
          </a:xfrm>
          <a:prstGeom prst="rect">
            <a:avLst/>
          </a:prstGeom>
          <a:noFill/>
          <a:ln w="9525">
            <a:noFill/>
            <a:miter lim="800000"/>
            <a:headEnd/>
            <a:tailEnd/>
          </a:ln>
        </p:spPr>
        <p:txBody>
          <a:bodyPr lIns="92075" tIns="46038" rIns="92075" bIns="46038" anchor="b"/>
          <a:lstStyle/>
          <a:p>
            <a:pPr eaLnBrk="0" hangingPunct="0"/>
            <a:r>
              <a:rPr lang="en-US" sz="2700" b="1" dirty="0" smtClean="0">
                <a:solidFill>
                  <a:schemeClr val="accent1"/>
                </a:solidFill>
              </a:rPr>
              <a:t>Ratio of Avg. Expenditure for </a:t>
            </a:r>
            <a:r>
              <a:rPr lang="en-US" sz="2700" b="1" dirty="0">
                <a:solidFill>
                  <a:schemeClr val="accent1"/>
                </a:solidFill>
              </a:rPr>
              <a:t>Pvt. Passenger </a:t>
            </a:r>
            <a:r>
              <a:rPr lang="en-US" sz="2700" b="1" dirty="0" smtClean="0">
                <a:solidFill>
                  <a:schemeClr val="accent1"/>
                </a:solidFill>
              </a:rPr>
              <a:t>Auto Insurance to Median Family Income, 2011</a:t>
            </a:r>
            <a:endParaRPr lang="en-US" sz="2700" b="1" dirty="0">
              <a:solidFill>
                <a:schemeClr val="accent1"/>
              </a:solidFill>
            </a:endParaRPr>
          </a:p>
        </p:txBody>
      </p:sp>
    </p:spTree>
    <p:extLst>
      <p:ext uri="{BB962C8B-B14F-4D97-AF65-F5344CB8AC3E}">
        <p14:creationId xmlns:p14="http://schemas.microsoft.com/office/powerpoint/2010/main" val="936472344"/>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p:txBody>
          <a:bodyPr/>
          <a:lstStyle/>
          <a:p>
            <a:pPr>
              <a:defRPr/>
            </a:pPr>
            <a:fld id="{9E5D4AB7-0BC4-4316-806B-2997DBF9740D}" type="slidenum">
              <a:rPr lang="en-US" smtClean="0"/>
              <a:pPr>
                <a:defRPr/>
              </a:pPr>
              <a:t>47</a:t>
            </a:fld>
            <a:endParaRPr lang="en-US" smtClean="0"/>
          </a:p>
        </p:txBody>
      </p:sp>
      <p:graphicFrame>
        <p:nvGraphicFramePr>
          <p:cNvPr id="39938" name="Object 11"/>
          <p:cNvGraphicFramePr>
            <a:graphicFrameLocks noChangeAspect="1"/>
          </p:cNvGraphicFramePr>
          <p:nvPr/>
        </p:nvGraphicFramePr>
        <p:xfrm>
          <a:off x="363538" y="1285875"/>
          <a:ext cx="8188325" cy="4330700"/>
        </p:xfrm>
        <a:graphic>
          <a:graphicData uri="http://schemas.openxmlformats.org/presentationml/2006/ole">
            <mc:AlternateContent xmlns:mc="http://schemas.openxmlformats.org/markup-compatibility/2006">
              <mc:Choice xmlns:v="urn:schemas-microsoft-com:vml" Requires="v">
                <p:oleObj spid="_x0000_s3178506" name="Chart" r:id="rId4" imgW="7829635" imgH="3848173" progId="MSGraph.Chart.8">
                  <p:embed followColorScheme="full"/>
                </p:oleObj>
              </mc:Choice>
              <mc:Fallback>
                <p:oleObj name="Chart" r:id="rId4" imgW="7829635" imgH="3848173" progId="MSGraph.Chart.8">
                  <p:embed followColorScheme="full"/>
                  <p:pic>
                    <p:nvPicPr>
                      <p:cNvPr id="0" name=""/>
                      <p:cNvPicPr>
                        <a:picLocks noChangeAspect="1" noChangeArrowheads="1"/>
                      </p:cNvPicPr>
                      <p:nvPr/>
                    </p:nvPicPr>
                    <p:blipFill>
                      <a:blip r:embed="rId5"/>
                      <a:srcRect/>
                      <a:stretch>
                        <a:fillRect/>
                      </a:stretch>
                    </p:blipFill>
                    <p:spPr bwMode="gray">
                      <a:xfrm>
                        <a:off x="363538" y="1285875"/>
                        <a:ext cx="8188325" cy="433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2"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9943" name="Rectangle 3"/>
          <p:cNvSpPr>
            <a:spLocks noGrp="1" noChangeArrowheads="1"/>
          </p:cNvSpPr>
          <p:nvPr>
            <p:ph type="title"/>
          </p:nvPr>
        </p:nvSpPr>
        <p:spPr/>
        <p:txBody>
          <a:bodyPr/>
          <a:lstStyle/>
          <a:p>
            <a:r>
              <a:rPr lang="en-US" dirty="0" smtClean="0"/>
              <a:t>Auto/Light Truck Sales, 1999-2019F</a:t>
            </a:r>
          </a:p>
        </p:txBody>
      </p:sp>
      <p:sp>
        <p:nvSpPr>
          <p:cNvPr id="39944" name="Rectangle 5"/>
          <p:cNvSpPr>
            <a:spLocks noChangeArrowheads="1"/>
          </p:cNvSpPr>
          <p:nvPr/>
        </p:nvSpPr>
        <p:spPr bwMode="auto">
          <a:xfrm>
            <a:off x="0" y="6580188"/>
            <a:ext cx="8404225"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(1/14 and 3/13); </a:t>
            </a:r>
            <a:r>
              <a:rPr lang="en-US" sz="1100" dirty="0"/>
              <a:t>Insurance Information Institute.</a:t>
            </a:r>
          </a:p>
        </p:txBody>
      </p:sp>
      <p:sp>
        <p:nvSpPr>
          <p:cNvPr id="2079750" name="Rectangle 6"/>
          <p:cNvSpPr>
            <a:spLocks noChangeArrowheads="1"/>
          </p:cNvSpPr>
          <p:nvPr/>
        </p:nvSpPr>
        <p:spPr bwMode="blackWhite">
          <a:xfrm>
            <a:off x="511175" y="5514975"/>
            <a:ext cx="8175625" cy="8366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Car/Light Truck Sales Will Continue to Recover from the 2009 Low Point, Bolstering the Auto Insurer Growth and the Manufacturing </a:t>
            </a:r>
            <a:r>
              <a:rPr lang="en-US" b="1" dirty="0" smtClean="0">
                <a:solidFill>
                  <a:srgbClr val="FFFFFF"/>
                </a:solidFill>
              </a:rPr>
              <a:t>Sector Along With Workers Comp Exposures</a:t>
            </a:r>
            <a:endParaRPr lang="en-US" b="1" dirty="0">
              <a:solidFill>
                <a:srgbClr val="FFFFFF"/>
              </a:solidFill>
            </a:endParaRPr>
          </a:p>
        </p:txBody>
      </p:sp>
      <p:sp>
        <p:nvSpPr>
          <p:cNvPr id="2079751" name="AutoShape 7"/>
          <p:cNvSpPr>
            <a:spLocks noChangeArrowheads="1"/>
          </p:cNvSpPr>
          <p:nvPr/>
        </p:nvSpPr>
        <p:spPr bwMode="blackWhite">
          <a:xfrm>
            <a:off x="1000125" y="3249561"/>
            <a:ext cx="2949575" cy="1356135"/>
          </a:xfrm>
          <a:prstGeom prst="wedgeRectCallout">
            <a:avLst>
              <a:gd name="adj1" fmla="val 73360"/>
              <a:gd name="adj2" fmla="val 6526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New auto/light truck sales fell to the lowest level since the late 1960s. Forecast for </a:t>
            </a:r>
            <a:r>
              <a:rPr lang="en-US" sz="1400" b="1" dirty="0" smtClean="0">
                <a:solidFill>
                  <a:schemeClr val="bg1"/>
                </a:solidFill>
              </a:rPr>
              <a:t>2013-14 </a:t>
            </a:r>
            <a:r>
              <a:rPr lang="en-US" sz="1400" b="1" dirty="0">
                <a:solidFill>
                  <a:schemeClr val="bg1"/>
                </a:solidFill>
              </a:rPr>
              <a:t>is </a:t>
            </a:r>
            <a:r>
              <a:rPr lang="en-US" sz="1400" b="1" dirty="0" smtClean="0">
                <a:solidFill>
                  <a:schemeClr val="bg1"/>
                </a:solidFill>
              </a:rPr>
              <a:t>still below </a:t>
            </a:r>
            <a:r>
              <a:rPr lang="en-US" sz="1400" b="1" dirty="0">
                <a:solidFill>
                  <a:schemeClr val="bg1"/>
                </a:solidFill>
              </a:rPr>
              <a:t>1999-2007 average of 17 million units, but a </a:t>
            </a:r>
            <a:r>
              <a:rPr lang="en-US" sz="1400" b="1" dirty="0" smtClean="0">
                <a:solidFill>
                  <a:schemeClr val="bg1"/>
                </a:solidFill>
              </a:rPr>
              <a:t>robust recovery </a:t>
            </a:r>
            <a:r>
              <a:rPr lang="en-US" sz="1400" b="1" dirty="0">
                <a:solidFill>
                  <a:schemeClr val="bg1"/>
                </a:solidFill>
              </a:rPr>
              <a:t>is </a:t>
            </a:r>
            <a:r>
              <a:rPr lang="en-US" sz="1400" b="1" dirty="0" smtClean="0">
                <a:solidFill>
                  <a:schemeClr val="bg1"/>
                </a:solidFill>
              </a:rPr>
              <a:t>well underway</a:t>
            </a:r>
            <a:r>
              <a:rPr lang="en-US" sz="1400" b="1" dirty="0">
                <a:solidFill>
                  <a:schemeClr val="bg1"/>
                </a:solidFill>
              </a:rPr>
              <a:t>.</a:t>
            </a:r>
          </a:p>
        </p:txBody>
      </p:sp>
      <p:sp>
        <p:nvSpPr>
          <p:cNvPr id="2079752" name="AutoShape 8"/>
          <p:cNvSpPr>
            <a:spLocks noChangeArrowheads="1"/>
          </p:cNvSpPr>
          <p:nvPr/>
        </p:nvSpPr>
        <p:spPr bwMode="blackWhite">
          <a:xfrm>
            <a:off x="3848743" y="1130709"/>
            <a:ext cx="2689710" cy="1042308"/>
          </a:xfrm>
          <a:prstGeom prst="wedgeRectCallout">
            <a:avLst>
              <a:gd name="adj1" fmla="val 42899"/>
              <a:gd name="adj2" fmla="val 6914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Job growth and improved credit market conditions will boost auto sales in </a:t>
            </a:r>
            <a:r>
              <a:rPr lang="en-US" sz="1600" b="1" dirty="0" smtClean="0">
                <a:solidFill>
                  <a:schemeClr val="bg1"/>
                </a:solidFill>
              </a:rPr>
              <a:t>2014 </a:t>
            </a:r>
            <a:r>
              <a:rPr lang="en-US" sz="1600" b="1" dirty="0">
                <a:solidFill>
                  <a:schemeClr val="bg1"/>
                </a:solidFill>
              </a:rPr>
              <a:t>and beyond</a:t>
            </a:r>
          </a:p>
        </p:txBody>
      </p:sp>
      <p:sp>
        <p:nvSpPr>
          <p:cNvPr id="11" name="AutoShape 7"/>
          <p:cNvSpPr>
            <a:spLocks noChangeArrowheads="1"/>
          </p:cNvSpPr>
          <p:nvPr/>
        </p:nvSpPr>
        <p:spPr bwMode="blackWhite">
          <a:xfrm>
            <a:off x="6105830" y="3642850"/>
            <a:ext cx="2934929" cy="1103627"/>
          </a:xfrm>
          <a:prstGeom prst="wedgeRectCallout">
            <a:avLst>
              <a:gd name="adj1" fmla="val -47072"/>
              <a:gd name="adj2" fmla="val -9961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smtClean="0">
                <a:solidFill>
                  <a:srgbClr val="FFFFFF"/>
                </a:solidFill>
              </a:rPr>
              <a:t>Truck purchases by contractors are especially strong</a:t>
            </a:r>
            <a:endParaRPr lang="en-US" sz="2400" b="1" dirty="0">
              <a:solidFill>
                <a:srgbClr val="FFFFFF"/>
              </a:solidFill>
              <a:latin typeface="Arial" charset="0"/>
              <a:cs typeface="Arial" charset="0"/>
            </a:endParaRPr>
          </a:p>
        </p:txBody>
      </p:sp>
    </p:spTree>
    <p:extLst>
      <p:ext uri="{BB962C8B-B14F-4D97-AF65-F5344CB8AC3E}">
        <p14:creationId xmlns:p14="http://schemas.microsoft.com/office/powerpoint/2010/main" val="73227249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2079751"/>
                                        </p:tgtEl>
                                        <p:attrNameLst>
                                          <p:attrName>style.visibility</p:attrName>
                                        </p:attrNameLst>
                                      </p:cBhvr>
                                      <p:to>
                                        <p:strVal val="visible"/>
                                      </p:to>
                                    </p:set>
                                    <p:animEffect transition="in" filter="wipe(down)">
                                      <p:cBhvr>
                                        <p:cTn id="7" dur="500"/>
                                        <p:tgtEl>
                                          <p:spTgt spid="2079751"/>
                                        </p:tgtEl>
                                      </p:cBhvr>
                                    </p:animEffect>
                                  </p:childTnLst>
                                </p:cTn>
                              </p:par>
                            </p:childTnLst>
                          </p:cTn>
                        </p:par>
                        <p:par>
                          <p:cTn id="8" fill="hold">
                            <p:stCondLst>
                              <p:cond delay="1500"/>
                            </p:stCondLst>
                            <p:childTnLst>
                              <p:par>
                                <p:cTn id="9" presetID="22" presetClass="entr" presetSubtype="2" fill="hold" grpId="0" nodeType="afterEffect">
                                  <p:stCondLst>
                                    <p:cond delay="700"/>
                                  </p:stCondLst>
                                  <p:childTnLst>
                                    <p:set>
                                      <p:cBhvr>
                                        <p:cTn id="10" dur="1" fill="hold">
                                          <p:stCondLst>
                                            <p:cond delay="0"/>
                                          </p:stCondLst>
                                        </p:cTn>
                                        <p:tgtEl>
                                          <p:spTgt spid="2079752"/>
                                        </p:tgtEl>
                                        <p:attrNameLst>
                                          <p:attrName>style.visibility</p:attrName>
                                        </p:attrNameLst>
                                      </p:cBhvr>
                                      <p:to>
                                        <p:strVal val="visible"/>
                                      </p:to>
                                    </p:set>
                                    <p:animEffect transition="in" filter="wipe(right)">
                                      <p:cBhvr>
                                        <p:cTn id="11" dur="500"/>
                                        <p:tgtEl>
                                          <p:spTgt spid="2079752"/>
                                        </p:tgtEl>
                                      </p:cBhvr>
                                    </p:animEffect>
                                  </p:childTnLst>
                                </p:cTn>
                              </p:par>
                            </p:childTnLst>
                          </p:cTn>
                        </p:par>
                        <p:par>
                          <p:cTn id="12" fill="hold">
                            <p:stCondLst>
                              <p:cond delay="2700"/>
                            </p:stCondLst>
                            <p:childTnLst>
                              <p:par>
                                <p:cTn id="13" presetID="23" presetClass="entr" presetSubtype="16" fill="hold" grpId="0" nodeType="afterEffect">
                                  <p:stCondLst>
                                    <p:cond delay="700"/>
                                  </p:stCondLst>
                                  <p:childTnLst>
                                    <p:set>
                                      <p:cBhvr>
                                        <p:cTn id="14" dur="1" fill="hold">
                                          <p:stCondLst>
                                            <p:cond delay="0"/>
                                          </p:stCondLst>
                                        </p:cTn>
                                        <p:tgtEl>
                                          <p:spTgt spid="2079750"/>
                                        </p:tgtEl>
                                        <p:attrNameLst>
                                          <p:attrName>style.visibility</p:attrName>
                                        </p:attrNameLst>
                                      </p:cBhvr>
                                      <p:to>
                                        <p:strVal val="visible"/>
                                      </p:to>
                                    </p:set>
                                    <p:anim calcmode="lin" valueType="num">
                                      <p:cBhvr>
                                        <p:cTn id="15" dur="500" fill="hold"/>
                                        <p:tgtEl>
                                          <p:spTgt spid="2079750"/>
                                        </p:tgtEl>
                                        <p:attrNameLst>
                                          <p:attrName>ppt_w</p:attrName>
                                        </p:attrNameLst>
                                      </p:cBhvr>
                                      <p:tavLst>
                                        <p:tav tm="0">
                                          <p:val>
                                            <p:fltVal val="0"/>
                                          </p:val>
                                        </p:tav>
                                        <p:tav tm="100000">
                                          <p:val>
                                            <p:strVal val="#ppt_w"/>
                                          </p:val>
                                        </p:tav>
                                      </p:tavLst>
                                    </p:anim>
                                    <p:anim calcmode="lin" valueType="num">
                                      <p:cBhvr>
                                        <p:cTn id="16" dur="500" fill="hold"/>
                                        <p:tgtEl>
                                          <p:spTgt spid="2079750"/>
                                        </p:tgtEl>
                                        <p:attrNameLst>
                                          <p:attrName>ppt_h</p:attrName>
                                        </p:attrNameLst>
                                      </p:cBhvr>
                                      <p:tavLst>
                                        <p:tav tm="0">
                                          <p:val>
                                            <p:fltVal val="0"/>
                                          </p:val>
                                        </p:tav>
                                        <p:tav tm="100000">
                                          <p:val>
                                            <p:strVal val="#ppt_h"/>
                                          </p:val>
                                        </p:tav>
                                      </p:tavLst>
                                    </p:anim>
                                  </p:childTnLst>
                                </p:cTn>
                              </p:par>
                            </p:childTnLst>
                          </p:cTn>
                        </p:par>
                        <p:par>
                          <p:cTn id="17" fill="hold">
                            <p:stCondLst>
                              <p:cond delay="3900"/>
                            </p:stCondLst>
                            <p:childTnLst>
                              <p:par>
                                <p:cTn id="18" presetID="22" presetClass="entr" presetSubtype="4" fill="hold" grpId="0" nodeType="afterEffect">
                                  <p:stCondLst>
                                    <p:cond delay="70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750" grpId="0" animBg="1"/>
      <p:bldP spid="2079751" grpId="0" animBg="1"/>
      <p:bldP spid="2079752" grpId="0" animBg="1"/>
      <p:bldP spid="1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a:xfrm>
            <a:off x="187632" y="177902"/>
            <a:ext cx="7747000" cy="638175"/>
          </a:xfrm>
        </p:spPr>
        <p:txBody>
          <a:bodyPr/>
          <a:lstStyle/>
          <a:p>
            <a:pPr>
              <a:lnSpc>
                <a:spcPts val="3300"/>
              </a:lnSpc>
            </a:pPr>
            <a:r>
              <a:rPr lang="en-US" dirty="0" smtClean="0"/>
              <a:t>Advertising Expenditures by P/C Insurance Industry,</a:t>
            </a:r>
            <a:r>
              <a:rPr lang="en-US" sz="3200" dirty="0" smtClean="0"/>
              <a:t> 1999-2012</a:t>
            </a:r>
            <a:endParaRPr lang="en-US" sz="2800" dirty="0" smtClean="0"/>
          </a:p>
        </p:txBody>
      </p:sp>
      <p:graphicFrame>
        <p:nvGraphicFramePr>
          <p:cNvPr id="44034" name="Object 3"/>
          <p:cNvGraphicFramePr>
            <a:graphicFrameLocks noGrp="1" noChangeAspect="1"/>
          </p:cNvGraphicFramePr>
          <p:nvPr>
            <p:ph type="chart" idx="1"/>
          </p:nvPr>
        </p:nvGraphicFramePr>
        <p:xfrm>
          <a:off x="170170" y="1468284"/>
          <a:ext cx="8678862" cy="4814888"/>
        </p:xfrm>
        <a:graphic>
          <a:graphicData uri="http://schemas.openxmlformats.org/presentationml/2006/ole">
            <mc:AlternateContent xmlns:mc="http://schemas.openxmlformats.org/markup-compatibility/2006">
              <mc:Choice xmlns:v="urn:schemas-microsoft-com:vml" Requires="v">
                <p:oleObj spid="_x0000_s3090479" name="Chart" r:id="rId3" imgW="8620022" imgH="4781603" progId="MSGraph.Chart.8">
                  <p:embed followColorScheme="full"/>
                </p:oleObj>
              </mc:Choice>
              <mc:Fallback>
                <p:oleObj name="Chart" r:id="rId3" imgW="8620022" imgH="4781603" progId="MSGraph.Chart.8">
                  <p:embed followColorScheme="full"/>
                  <p:pic>
                    <p:nvPicPr>
                      <p:cNvPr id="0" name=""/>
                      <p:cNvPicPr>
                        <a:picLocks noChangeAspect="1" noChangeArrowheads="1"/>
                      </p:cNvPicPr>
                      <p:nvPr/>
                    </p:nvPicPr>
                    <p:blipFill>
                      <a:blip r:embed="rId4"/>
                      <a:srcRect/>
                      <a:stretch>
                        <a:fillRect/>
                      </a:stretch>
                    </p:blipFill>
                    <p:spPr bwMode="auto">
                      <a:xfrm>
                        <a:off x="170170" y="1468284"/>
                        <a:ext cx="8678862" cy="481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36" name="Rectangle 4"/>
          <p:cNvSpPr>
            <a:spLocks noChangeArrowheads="1"/>
          </p:cNvSpPr>
          <p:nvPr/>
        </p:nvSpPr>
        <p:spPr bwMode="auto">
          <a:xfrm>
            <a:off x="60430" y="6372427"/>
            <a:ext cx="7559762" cy="400752"/>
          </a:xfrm>
          <a:prstGeom prst="rect">
            <a:avLst/>
          </a:prstGeom>
          <a:noFill/>
          <a:ln w="9525">
            <a:noFill/>
            <a:miter lim="800000"/>
            <a:headEnd/>
            <a:tailEnd/>
          </a:ln>
        </p:spPr>
        <p:txBody>
          <a:bodyPr wrap="none" lIns="92075" tIns="46038" rIns="92075" bIns="46038">
            <a:spAutoFit/>
          </a:bodyPr>
          <a:lstStyle/>
          <a:p>
            <a:pPr>
              <a:spcBef>
                <a:spcPct val="0"/>
              </a:spcBef>
              <a:buClrTx/>
              <a:buFontTx/>
              <a:buNone/>
            </a:pPr>
            <a:endParaRPr lang="en-US" sz="1000" b="1" dirty="0">
              <a:latin typeface="Arial" charset="0"/>
            </a:endParaRPr>
          </a:p>
          <a:p>
            <a:pPr>
              <a:spcBef>
                <a:spcPct val="0"/>
              </a:spcBef>
              <a:buClrTx/>
              <a:buFontTx/>
              <a:buNone/>
            </a:pPr>
            <a:r>
              <a:rPr lang="en-US" sz="1000" b="1" dirty="0">
                <a:latin typeface="Arial" charset="0"/>
              </a:rPr>
              <a:t>Source: Insurance Information Institute from consolidated P/C Annual Statement </a:t>
            </a:r>
            <a:r>
              <a:rPr lang="en-US" sz="1000" b="1" dirty="0" smtClean="0">
                <a:latin typeface="Arial" charset="0"/>
              </a:rPr>
              <a:t>data, </a:t>
            </a:r>
            <a:r>
              <a:rPr lang="en-US" sz="1000" b="1" dirty="0" smtClean="0"/>
              <a:t>Insurance Expense Exhibit (Part I)</a:t>
            </a:r>
            <a:r>
              <a:rPr lang="en-US" sz="1000" b="1" dirty="0" smtClean="0">
                <a:latin typeface="Arial" charset="0"/>
              </a:rPr>
              <a:t>.</a:t>
            </a:r>
            <a:endParaRPr lang="en-US" sz="1000" b="1" dirty="0">
              <a:latin typeface="Arial" charset="0"/>
            </a:endParaRPr>
          </a:p>
        </p:txBody>
      </p:sp>
      <p:sp>
        <p:nvSpPr>
          <p:cNvPr id="6" name="Rectangle 7"/>
          <p:cNvSpPr>
            <a:spLocks noChangeArrowheads="1"/>
          </p:cNvSpPr>
          <p:nvPr/>
        </p:nvSpPr>
        <p:spPr bwMode="black">
          <a:xfrm>
            <a:off x="185738" y="1155700"/>
            <a:ext cx="1023937" cy="221599"/>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 Billions</a:t>
            </a:r>
            <a:endParaRPr lang="en-US" sz="1600" b="1" dirty="0">
              <a:solidFill>
                <a:srgbClr val="225A7A"/>
              </a:solidFill>
              <a:latin typeface="Arial" charset="0"/>
              <a:cs typeface="Arial" charset="0"/>
            </a:endParaRPr>
          </a:p>
        </p:txBody>
      </p:sp>
      <p:sp>
        <p:nvSpPr>
          <p:cNvPr id="7" name="AutoShape 9"/>
          <p:cNvSpPr>
            <a:spLocks noChangeArrowheads="1"/>
          </p:cNvSpPr>
          <p:nvPr/>
        </p:nvSpPr>
        <p:spPr bwMode="blackWhite">
          <a:xfrm>
            <a:off x="4935794" y="1130709"/>
            <a:ext cx="2231923" cy="1592826"/>
          </a:xfrm>
          <a:prstGeom prst="wedgeRectCallout">
            <a:avLst>
              <a:gd name="adj1" fmla="val 96608"/>
              <a:gd name="adj2" fmla="val 17069"/>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400" b="1" dirty="0" smtClean="0">
                <a:solidFill>
                  <a:srgbClr val="FFFFFF"/>
                </a:solidFill>
              </a:rPr>
              <a:t>P/C ad spend hit an all time record high of $6.088 billion in 2012, up 3.5% over 2011.  The pace of growth has slowed from 15.8% in 2011 and 23.8% in 2010</a:t>
            </a:r>
            <a:endParaRPr lang="en-US" sz="1400" b="1" dirty="0">
              <a:solidFill>
                <a:srgbClr val="FFFFFF"/>
              </a:solidFill>
            </a:endParaRPr>
          </a:p>
        </p:txBody>
      </p:sp>
      <p:sp>
        <p:nvSpPr>
          <p:cNvPr id="8" name="Text Box 17"/>
          <p:cNvSpPr txBox="1">
            <a:spLocks noChangeArrowheads="1"/>
          </p:cNvSpPr>
          <p:nvPr/>
        </p:nvSpPr>
        <p:spPr bwMode="auto">
          <a:xfrm>
            <a:off x="1403299" y="1589549"/>
            <a:ext cx="3316184" cy="923330"/>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rPr>
              <a:t>P/C ad spending has more than tripled since 2002     (up 256% from 2002-2012) </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3164114016"/>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7" name="Rectangle 110"/>
          <p:cNvSpPr>
            <a:spLocks noGrp="1" noChangeArrowheads="1"/>
          </p:cNvSpPr>
          <p:nvPr>
            <p:ph type="sldNum" sz="quarter" idx="12"/>
          </p:nvPr>
        </p:nvSpPr>
        <p:spPr>
          <a:noFill/>
        </p:spPr>
        <p:txBody>
          <a:bodyPr/>
          <a:lstStyle/>
          <a:p>
            <a:fld id="{E6E5542E-88E5-495A-AC19-5D5EEA71753D}" type="slidenum">
              <a:rPr lang="en-US" smtClean="0"/>
              <a:pPr/>
              <a:t>49</a:t>
            </a:fld>
            <a:endParaRPr lang="en-US" smtClean="0"/>
          </a:p>
        </p:txBody>
      </p:sp>
      <p:sp>
        <p:nvSpPr>
          <p:cNvPr id="1638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800" dirty="0" smtClean="0"/>
              <a:t>Number of Insured Vehicles in the US, </a:t>
            </a:r>
            <a:br>
              <a:rPr lang="en-US" sz="2800" dirty="0" smtClean="0"/>
            </a:br>
            <a:r>
              <a:rPr lang="en-US" sz="2800" dirty="0" smtClean="0"/>
              <a:t>2000-2011*</a:t>
            </a:r>
            <a:endParaRPr lang="en-US" sz="2600" dirty="0" smtClean="0"/>
          </a:p>
        </p:txBody>
      </p:sp>
      <p:graphicFrame>
        <p:nvGraphicFramePr>
          <p:cNvPr id="16386" name="Object 3"/>
          <p:cNvGraphicFramePr>
            <a:graphicFrameLocks noGrp="1" noChangeAspect="1"/>
          </p:cNvGraphicFramePr>
          <p:nvPr>
            <p:ph idx="4294967295"/>
            <p:extLst/>
          </p:nvPr>
        </p:nvGraphicFramePr>
        <p:xfrm>
          <a:off x="39688" y="1263650"/>
          <a:ext cx="9091612" cy="4706938"/>
        </p:xfrm>
        <a:graphic>
          <a:graphicData uri="http://schemas.openxmlformats.org/presentationml/2006/ole">
            <mc:AlternateContent xmlns:mc="http://schemas.openxmlformats.org/markup-compatibility/2006">
              <mc:Choice xmlns:v="urn:schemas-microsoft-com:vml" Requires="v">
                <p:oleObj spid="_x0000_s3055682" name="Chart" r:id="rId4" imgW="8820049" imgH="4572034" progId="MSGraph.Chart.8">
                  <p:embed followColorScheme="full"/>
                </p:oleObj>
              </mc:Choice>
              <mc:Fallback>
                <p:oleObj name="Chart" r:id="rId4" imgW="8820049" imgH="4572034" progId="MSGraph.Chart.8">
                  <p:embed followColorScheme="full"/>
                  <p:pic>
                    <p:nvPicPr>
                      <p:cNvPr id="0" name=""/>
                      <p:cNvPicPr>
                        <a:picLocks noChangeAspect="1" noChangeArrowheads="1"/>
                      </p:cNvPicPr>
                      <p:nvPr/>
                    </p:nvPicPr>
                    <p:blipFill>
                      <a:blip r:embed="rId5"/>
                      <a:srcRect/>
                      <a:stretch>
                        <a:fillRect/>
                      </a:stretch>
                    </p:blipFill>
                    <p:spPr bwMode="auto">
                      <a:xfrm>
                        <a:off x="39688" y="1263650"/>
                        <a:ext cx="9091612" cy="4706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89" name="Text Box 4"/>
          <p:cNvSpPr txBox="1">
            <a:spLocks noChangeArrowheads="1"/>
          </p:cNvSpPr>
          <p:nvPr/>
        </p:nvSpPr>
        <p:spPr bwMode="auto">
          <a:xfrm>
            <a:off x="113553" y="6390622"/>
            <a:ext cx="9017000" cy="417103"/>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t>*Note: Texas car years are not available</a:t>
            </a:r>
          </a:p>
          <a:p>
            <a:pPr eaLnBrk="0" hangingPunct="0">
              <a:lnSpc>
                <a:spcPct val="70000"/>
              </a:lnSpc>
              <a:spcBef>
                <a:spcPct val="50000"/>
              </a:spcBef>
              <a:buClr>
                <a:srgbClr val="FF3300"/>
              </a:buClr>
              <a:buFont typeface="Wingdings" pitchFamily="2" charset="2"/>
              <a:buNone/>
            </a:pPr>
            <a:r>
              <a:rPr lang="en-US" sz="1100" dirty="0" smtClean="0"/>
              <a:t>Source:  Automobile Insurance Plans Service Office.</a:t>
            </a:r>
            <a:r>
              <a:rPr lang="en-US" sz="1100" dirty="0"/>
              <a:t>		</a:t>
            </a:r>
          </a:p>
        </p:txBody>
      </p:sp>
      <p:sp>
        <p:nvSpPr>
          <p:cNvPr id="6" name="Rectangle 5"/>
          <p:cNvSpPr>
            <a:spLocks noChangeArrowheads="1"/>
          </p:cNvSpPr>
          <p:nvPr/>
        </p:nvSpPr>
        <p:spPr bwMode="blackWhite">
          <a:xfrm>
            <a:off x="780116" y="5650567"/>
            <a:ext cx="751522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Number of </a:t>
            </a:r>
            <a:r>
              <a:rPr lang="en-US" b="1" dirty="0" smtClean="0">
                <a:solidFill>
                  <a:srgbClr val="FFFFFF"/>
                </a:solidFill>
              </a:rPr>
              <a:t>Insured Passenger </a:t>
            </a:r>
            <a:r>
              <a:rPr lang="en-US" b="1" dirty="0">
                <a:solidFill>
                  <a:srgbClr val="FFFFFF"/>
                </a:solidFill>
              </a:rPr>
              <a:t>Vehicles </a:t>
            </a:r>
            <a:r>
              <a:rPr lang="en-US" b="1" dirty="0" smtClean="0">
                <a:solidFill>
                  <a:srgbClr val="FFFFFF"/>
                </a:solidFill>
              </a:rPr>
              <a:t>Stopped Growing During the Economic Downturn.  Growth Has Likely Returned.</a:t>
            </a:r>
            <a:endParaRPr lang="en-US" b="1" dirty="0">
              <a:solidFill>
                <a:srgbClr val="FFFFFF"/>
              </a:solidFill>
            </a:endParaRPr>
          </a:p>
        </p:txBody>
      </p:sp>
    </p:spTree>
    <p:extLst>
      <p:ext uri="{BB962C8B-B14F-4D97-AF65-F5344CB8AC3E}">
        <p14:creationId xmlns:p14="http://schemas.microsoft.com/office/powerpoint/2010/main" val="36608278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105"/>
          <p:cNvSpPr>
            <a:spLocks noGrp="1" noChangeArrowheads="1"/>
          </p:cNvSpPr>
          <p:nvPr>
            <p:ph type="dt" sz="quarter" idx="10"/>
          </p:nvPr>
        </p:nvSpPr>
        <p:spPr>
          <a:noFill/>
        </p:spPr>
        <p:txBody>
          <a:bodyPr/>
          <a:lstStyle/>
          <a:p>
            <a:r>
              <a:rPr lang="en-US" smtClean="0"/>
              <a:t>12/01/09 - 9pm</a:t>
            </a:r>
          </a:p>
        </p:txBody>
      </p:sp>
      <p:sp>
        <p:nvSpPr>
          <p:cNvPr id="205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2053" name="Rectangle 110"/>
          <p:cNvSpPr>
            <a:spLocks noGrp="1" noChangeArrowheads="1"/>
          </p:cNvSpPr>
          <p:nvPr>
            <p:ph type="sldNum" sz="quarter" idx="12"/>
          </p:nvPr>
        </p:nvSpPr>
        <p:spPr>
          <a:noFill/>
        </p:spPr>
        <p:txBody>
          <a:bodyPr/>
          <a:lstStyle/>
          <a:p>
            <a:fld id="{711F9022-1FFB-4FAE-BDFD-22A5219EA810}" type="slidenum">
              <a:rPr lang="en-US" smtClean="0"/>
              <a:pPr/>
              <a:t>5</a:t>
            </a:fld>
            <a:endParaRPr lang="en-US" smtClean="0"/>
          </a:p>
        </p:txBody>
      </p:sp>
      <p:sp>
        <p:nvSpPr>
          <p:cNvPr id="2054" name="Rectangle 2"/>
          <p:cNvSpPr>
            <a:spLocks noGrp="1" noChangeArrowheads="1"/>
          </p:cNvSpPr>
          <p:nvPr>
            <p:ph type="title"/>
          </p:nvPr>
        </p:nvSpPr>
        <p:spPr/>
        <p:txBody>
          <a:bodyPr/>
          <a:lstStyle/>
          <a:p>
            <a:r>
              <a:rPr lang="en-US" dirty="0" smtClean="0"/>
              <a:t>Auto &amp; Home vs. All Lines, Net Written</a:t>
            </a:r>
            <a:br>
              <a:rPr lang="en-US" dirty="0" smtClean="0"/>
            </a:br>
            <a:r>
              <a:rPr lang="en-US" dirty="0" smtClean="0"/>
              <a:t>Premium Growth, 2000–2013P</a:t>
            </a:r>
          </a:p>
        </p:txBody>
      </p:sp>
      <p:graphicFrame>
        <p:nvGraphicFramePr>
          <p:cNvPr id="2050" name="Object 3"/>
          <p:cNvGraphicFramePr>
            <a:graphicFrameLocks noChangeAspect="1"/>
          </p:cNvGraphicFramePr>
          <p:nvPr>
            <p:extLst>
              <p:ext uri="{D42A27DB-BD31-4B8C-83A1-F6EECF244321}">
                <p14:modId xmlns:p14="http://schemas.microsoft.com/office/powerpoint/2010/main" val="3231678466"/>
              </p:ext>
            </p:extLst>
          </p:nvPr>
        </p:nvGraphicFramePr>
        <p:xfrm>
          <a:off x="282575" y="1627188"/>
          <a:ext cx="8713788" cy="4478337"/>
        </p:xfrm>
        <a:graphic>
          <a:graphicData uri="http://schemas.openxmlformats.org/presentationml/2006/ole">
            <mc:AlternateContent xmlns:mc="http://schemas.openxmlformats.org/markup-compatibility/2006">
              <mc:Choice xmlns:v="urn:schemas-microsoft-com:vml" Requires="v">
                <p:oleObj spid="_x0000_s3045444" name="Chart" r:id="rId4" imgW="8686697" imgH="4467131" progId="MSGraph.Chart.8">
                  <p:embed followColorScheme="full"/>
                </p:oleObj>
              </mc:Choice>
              <mc:Fallback>
                <p:oleObj name="Chart" r:id="rId4" imgW="8686697" imgH="4467131" progId="MSGraph.Chart.8">
                  <p:embed followColorScheme="full"/>
                  <p:pic>
                    <p:nvPicPr>
                      <p:cNvPr id="0" name=""/>
                      <p:cNvPicPr>
                        <a:picLocks noChangeAspect="1" noChangeArrowheads="1"/>
                      </p:cNvPicPr>
                      <p:nvPr/>
                    </p:nvPicPr>
                    <p:blipFill>
                      <a:blip r:embed="rId5"/>
                      <a:srcRect/>
                      <a:stretch>
                        <a:fillRect/>
                      </a:stretch>
                    </p:blipFill>
                    <p:spPr bwMode="gray">
                      <a:xfrm>
                        <a:off x="282575" y="1627188"/>
                        <a:ext cx="8713788" cy="4478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5" name="Rectangle 4"/>
          <p:cNvSpPr>
            <a:spLocks noChangeArrowheads="1"/>
          </p:cNvSpPr>
          <p:nvPr/>
        </p:nvSpPr>
        <p:spPr bwMode="auto">
          <a:xfrm>
            <a:off x="0" y="6203950"/>
            <a:ext cx="8121650"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A.M. </a:t>
            </a:r>
            <a:r>
              <a:rPr lang="en-US" sz="1100" dirty="0" smtClean="0"/>
              <a:t>Best (2000-2012); Conning (2013P-2015F); Insurance Information Institute.</a:t>
            </a:r>
            <a:endParaRPr lang="en-US" sz="1100" dirty="0"/>
          </a:p>
        </p:txBody>
      </p:sp>
      <p:sp>
        <p:nvSpPr>
          <p:cNvPr id="2056" name="Text Box 5"/>
          <p:cNvSpPr txBox="1">
            <a:spLocks noChangeArrowheads="1"/>
          </p:cNvSpPr>
          <p:nvPr/>
        </p:nvSpPr>
        <p:spPr bwMode="auto">
          <a:xfrm>
            <a:off x="3766297" y="2290946"/>
            <a:ext cx="1851025" cy="819150"/>
          </a:xfrm>
          <a:prstGeom prst="rect">
            <a:avLst/>
          </a:prstGeom>
          <a:solidFill>
            <a:schemeClr val="bg1"/>
          </a:solidFill>
          <a:ln w="28575">
            <a:solidFill>
              <a:schemeClr val="accent1"/>
            </a:solidFill>
            <a:miter lim="800000"/>
            <a:headEnd/>
            <a:tailEnd/>
          </a:ln>
        </p:spPr>
        <p:txBody>
          <a:bodyPr anchor="ctr"/>
          <a:lstStyle/>
          <a:p>
            <a:pPr algn="ctr">
              <a:lnSpc>
                <a:spcPct val="90000"/>
              </a:lnSpc>
              <a:spcBef>
                <a:spcPct val="10000"/>
              </a:spcBef>
            </a:pPr>
            <a:r>
              <a:rPr lang="en-US" sz="1200" b="1" u="sng" dirty="0"/>
              <a:t>Average </a:t>
            </a:r>
            <a:r>
              <a:rPr lang="en-US" sz="1200" b="1" u="sng" dirty="0" smtClean="0"/>
              <a:t>2000-2013P</a:t>
            </a:r>
            <a:endParaRPr lang="en-US" sz="1200" b="1" u="sng" dirty="0"/>
          </a:p>
          <a:p>
            <a:pPr algn="ctr">
              <a:lnSpc>
                <a:spcPct val="90000"/>
              </a:lnSpc>
              <a:spcBef>
                <a:spcPct val="10000"/>
              </a:spcBef>
            </a:pPr>
            <a:r>
              <a:rPr lang="en-US" sz="1200" b="1" dirty="0">
                <a:solidFill>
                  <a:schemeClr val="accent1"/>
                </a:solidFill>
              </a:rPr>
              <a:t>Auto = </a:t>
            </a:r>
            <a:r>
              <a:rPr lang="en-US" sz="1200" b="1" dirty="0" smtClean="0">
                <a:solidFill>
                  <a:schemeClr val="accent1"/>
                </a:solidFill>
              </a:rPr>
              <a:t>2.8%</a:t>
            </a:r>
            <a:endParaRPr lang="en-US" sz="1200" b="1" dirty="0">
              <a:solidFill>
                <a:schemeClr val="accent1"/>
              </a:solidFill>
            </a:endParaRPr>
          </a:p>
          <a:p>
            <a:pPr algn="ctr">
              <a:lnSpc>
                <a:spcPct val="90000"/>
              </a:lnSpc>
              <a:spcBef>
                <a:spcPct val="10000"/>
              </a:spcBef>
            </a:pPr>
            <a:r>
              <a:rPr lang="en-US" sz="1200" b="1" dirty="0">
                <a:solidFill>
                  <a:srgbClr val="FFC000"/>
                </a:solidFill>
              </a:rPr>
              <a:t>Home = </a:t>
            </a:r>
            <a:r>
              <a:rPr lang="en-US" sz="1200" b="1" dirty="0" smtClean="0">
                <a:solidFill>
                  <a:srgbClr val="FFC000"/>
                </a:solidFill>
              </a:rPr>
              <a:t>6.2%</a:t>
            </a:r>
            <a:endParaRPr lang="en-US" sz="1200" b="1" dirty="0">
              <a:solidFill>
                <a:srgbClr val="FFC000"/>
              </a:solidFill>
            </a:endParaRPr>
          </a:p>
          <a:p>
            <a:pPr algn="ctr">
              <a:lnSpc>
                <a:spcPct val="90000"/>
              </a:lnSpc>
              <a:spcBef>
                <a:spcPct val="10000"/>
              </a:spcBef>
            </a:pPr>
            <a:r>
              <a:rPr lang="en-US" sz="1200" b="1" dirty="0">
                <a:solidFill>
                  <a:srgbClr val="C00000"/>
                </a:solidFill>
              </a:rPr>
              <a:t>All Lines = </a:t>
            </a:r>
            <a:r>
              <a:rPr lang="en-US" sz="1200" b="1" dirty="0" smtClean="0">
                <a:solidFill>
                  <a:srgbClr val="C00000"/>
                </a:solidFill>
              </a:rPr>
              <a:t>3.8%</a:t>
            </a:r>
            <a:endParaRPr lang="en-US" sz="1200" b="1" dirty="0">
              <a:solidFill>
                <a:srgbClr val="C00000"/>
              </a:solidFill>
            </a:endParaRPr>
          </a:p>
        </p:txBody>
      </p:sp>
      <p:sp>
        <p:nvSpPr>
          <p:cNvPr id="1928198" name="AutoShape 6"/>
          <p:cNvSpPr>
            <a:spLocks noChangeArrowheads="1"/>
          </p:cNvSpPr>
          <p:nvPr/>
        </p:nvSpPr>
        <p:spPr bwMode="blackWhite">
          <a:xfrm>
            <a:off x="952500" y="1104900"/>
            <a:ext cx="4219575" cy="728663"/>
          </a:xfrm>
          <a:prstGeom prst="wedgeRectCallout">
            <a:avLst>
              <a:gd name="adj1" fmla="val 24301"/>
              <a:gd name="adj2" fmla="val 88778"/>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While homeowners insurance has grown faster than auto over the past decade, auto is generally more profitable</a:t>
            </a:r>
          </a:p>
        </p:txBody>
      </p:sp>
    </p:spTree>
    <p:extLst>
      <p:ext uri="{BB962C8B-B14F-4D97-AF65-F5344CB8AC3E}">
        <p14:creationId xmlns:p14="http://schemas.microsoft.com/office/powerpoint/2010/main" val="93341389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1928198"/>
                                        </p:tgtEl>
                                        <p:attrNameLst>
                                          <p:attrName>style.visibility</p:attrName>
                                        </p:attrNameLst>
                                      </p:cBhvr>
                                      <p:to>
                                        <p:strVal val="visible"/>
                                      </p:to>
                                    </p:set>
                                    <p:animEffect transition="in" filter="wipe(right)">
                                      <p:cBhvr>
                                        <p:cTn id="7" dur="500"/>
                                        <p:tgtEl>
                                          <p:spTgt spid="192819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05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05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50" grpId="0" bld="series"/>
      <p:bldP spid="1928198"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190500" y="371475"/>
            <a:ext cx="8382000" cy="381000"/>
          </a:xfrm>
        </p:spPr>
        <p:txBody>
          <a:bodyPr/>
          <a:lstStyle/>
          <a:p>
            <a:pPr>
              <a:lnSpc>
                <a:spcPct val="85000"/>
              </a:lnSpc>
            </a:pPr>
            <a:r>
              <a:rPr lang="en-US" smtClean="0"/>
              <a:t>Do Changes in Miles Driven Affect</a:t>
            </a:r>
            <a:br>
              <a:rPr lang="en-US" smtClean="0"/>
            </a:br>
            <a:r>
              <a:rPr lang="en-US" smtClean="0"/>
              <a:t>Auto Collision Claim Frequency?</a:t>
            </a:r>
          </a:p>
        </p:txBody>
      </p:sp>
      <p:graphicFrame>
        <p:nvGraphicFramePr>
          <p:cNvPr id="17410" name="Object 3"/>
          <p:cNvGraphicFramePr>
            <a:graphicFrameLocks noGrp="1" noChangeAspect="1"/>
          </p:cNvGraphicFramePr>
          <p:nvPr>
            <p:ph idx="1"/>
          </p:nvPr>
        </p:nvGraphicFramePr>
        <p:xfrm>
          <a:off x="0" y="1836738"/>
          <a:ext cx="9096375" cy="4489450"/>
        </p:xfrm>
        <a:graphic>
          <a:graphicData uri="http://schemas.openxmlformats.org/presentationml/2006/ole">
            <mc:AlternateContent xmlns:mc="http://schemas.openxmlformats.org/markup-compatibility/2006">
              <mc:Choice xmlns:v="urn:schemas-microsoft-com:vml" Requires="v">
                <p:oleObj spid="_x0000_s17512" name="Chart" r:id="rId3" imgW="8820048" imgH="4352949" progId="MSGraph.Chart.8">
                  <p:embed followColorScheme="full"/>
                </p:oleObj>
              </mc:Choice>
              <mc:Fallback>
                <p:oleObj name="Chart" r:id="rId3" imgW="8820048" imgH="4352949" progId="MSGraph.Chart.8">
                  <p:embed followColorScheme="full"/>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36738"/>
                        <a:ext cx="9096375" cy="4489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12" name="Text Box 4"/>
          <p:cNvSpPr txBox="1">
            <a:spLocks noChangeArrowheads="1"/>
          </p:cNvSpPr>
          <p:nvPr/>
        </p:nvSpPr>
        <p:spPr bwMode="auto">
          <a:xfrm>
            <a:off x="57150" y="6196013"/>
            <a:ext cx="8458200" cy="590550"/>
          </a:xfrm>
          <a:prstGeom prst="rect">
            <a:avLst/>
          </a:prstGeom>
          <a:noFill/>
          <a:ln w="9525">
            <a:noFill/>
            <a:miter lim="800000"/>
            <a:headEnd/>
            <a:tailEnd/>
          </a:ln>
        </p:spPr>
        <p:txBody>
          <a:bodyPr lIns="92075" tIns="46038" rIns="92075" bIns="46038">
            <a:spAutoFit/>
          </a:bodyPr>
          <a:lstStyle/>
          <a:p>
            <a:pPr>
              <a:lnSpc>
                <a:spcPct val="85000"/>
              </a:lnSpc>
            </a:pPr>
            <a:r>
              <a:rPr lang="en-US" sz="1200" dirty="0"/>
              <a:t>Sources: Federal Highway Administration (</a:t>
            </a:r>
            <a:r>
              <a:rPr lang="en-US" sz="1400" dirty="0">
                <a:hlinkClick r:id="rId5"/>
              </a:rPr>
              <a:t>http://www.fhwa.dot.gov/ohim/tvtw/tvtpage.cfm</a:t>
            </a:r>
            <a:r>
              <a:rPr lang="en-US" sz="1400" dirty="0"/>
              <a:t>;  </a:t>
            </a:r>
            <a:r>
              <a:rPr lang="en-US" sz="1200" dirty="0"/>
              <a:t>ISO Fast Track Monitoring System, </a:t>
            </a:r>
            <a:r>
              <a:rPr lang="en-US" sz="1200" i="1" dirty="0"/>
              <a:t>Private Passenger Automobile Fast Track Data</a:t>
            </a:r>
            <a:r>
              <a:rPr lang="en-US" sz="1200" dirty="0"/>
              <a:t>: </a:t>
            </a:r>
            <a:r>
              <a:rPr lang="en-US" sz="1200" dirty="0" smtClean="0"/>
              <a:t>1</a:t>
            </a:r>
            <a:r>
              <a:rPr lang="en-US" sz="1200" baseline="30000" dirty="0" smtClean="0"/>
              <a:t>st</a:t>
            </a:r>
            <a:r>
              <a:rPr lang="en-US" sz="1200" dirty="0" smtClean="0"/>
              <a:t> Qtr</a:t>
            </a:r>
            <a:r>
              <a:rPr lang="en-US" sz="1200" dirty="0"/>
              <a:t>. </a:t>
            </a:r>
            <a:r>
              <a:rPr lang="en-US" sz="1200" dirty="0" smtClean="0"/>
              <a:t>2012 </a:t>
            </a:r>
            <a:r>
              <a:rPr lang="en-US" sz="1200" dirty="0"/>
              <a:t>and earlier reports.  *</a:t>
            </a:r>
            <a:r>
              <a:rPr lang="en-US" sz="1200" dirty="0" smtClean="0"/>
              <a:t>2011 </a:t>
            </a:r>
            <a:r>
              <a:rPr lang="en-US" sz="1200" dirty="0"/>
              <a:t>ISO figure is for 12 months ending </a:t>
            </a:r>
            <a:r>
              <a:rPr lang="en-US" sz="1200" dirty="0" smtClean="0"/>
              <a:t>12/31/2011; </a:t>
            </a:r>
            <a:r>
              <a:rPr lang="en-US" sz="1200" dirty="0"/>
              <a:t>FHA data is for 12 months ending </a:t>
            </a:r>
            <a:r>
              <a:rPr lang="en-US" sz="1200" dirty="0" smtClean="0"/>
              <a:t>Dec. 2011.</a:t>
            </a:r>
            <a:endParaRPr lang="en-US" sz="1200" dirty="0"/>
          </a:p>
        </p:txBody>
      </p:sp>
      <p:sp>
        <p:nvSpPr>
          <p:cNvPr id="17413" name="Text Box 5"/>
          <p:cNvSpPr txBox="1">
            <a:spLocks noChangeArrowheads="1"/>
          </p:cNvSpPr>
          <p:nvPr/>
        </p:nvSpPr>
        <p:spPr bwMode="auto">
          <a:xfrm>
            <a:off x="152400" y="1489075"/>
            <a:ext cx="4010025" cy="563563"/>
          </a:xfrm>
          <a:prstGeom prst="rect">
            <a:avLst/>
          </a:prstGeom>
          <a:noFill/>
          <a:ln w="9525">
            <a:solidFill>
              <a:schemeClr val="tx1"/>
            </a:solidFill>
            <a:miter lim="800000"/>
            <a:headEnd/>
            <a:tailEnd/>
          </a:ln>
        </p:spPr>
        <p:txBody>
          <a:bodyPr lIns="92075" tIns="46038" rIns="92075" bIns="46038">
            <a:spAutoFit/>
          </a:bodyPr>
          <a:lstStyle/>
          <a:p>
            <a:pPr>
              <a:lnSpc>
                <a:spcPct val="85000"/>
              </a:lnSpc>
            </a:pPr>
            <a:r>
              <a:rPr lang="en-US"/>
              <a:t>Paid Claim Frequency = (No. of paid claims)/(Earned Car Years) x 100</a:t>
            </a:r>
          </a:p>
        </p:txBody>
      </p:sp>
      <p:sp>
        <p:nvSpPr>
          <p:cNvPr id="7" name="AutoShape 6"/>
          <p:cNvSpPr>
            <a:spLocks noChangeArrowheads="1"/>
          </p:cNvSpPr>
          <p:nvPr/>
        </p:nvSpPr>
        <p:spPr bwMode="auto">
          <a:xfrm>
            <a:off x="5405718" y="3281083"/>
            <a:ext cx="2138270" cy="1398493"/>
          </a:xfrm>
          <a:prstGeom prst="wedgeRectCallout">
            <a:avLst>
              <a:gd name="adj1" fmla="val 52727"/>
              <a:gd name="adj2" fmla="val -59402"/>
            </a:avLst>
          </a:prstGeom>
          <a:solidFill>
            <a:srgbClr val="C00000"/>
          </a:solidFill>
          <a:ln w="9525">
            <a:solidFill>
              <a:schemeClr val="tx1"/>
            </a:solidFill>
            <a:miter lim="800000"/>
            <a:headEnd/>
            <a:tailEnd/>
          </a:ln>
        </p:spPr>
        <p:txBody>
          <a:bodyPr lIns="92075" tIns="46038" rIns="92075" bIns="46038"/>
          <a:lstStyle/>
          <a:p>
            <a:pPr algn="ctr">
              <a:lnSpc>
                <a:spcPct val="80000"/>
              </a:lnSpc>
            </a:pPr>
            <a:r>
              <a:rPr lang="en-US" b="1" dirty="0">
                <a:solidFill>
                  <a:schemeClr val="bg1"/>
                </a:solidFill>
              </a:rPr>
              <a:t>People </a:t>
            </a:r>
            <a:r>
              <a:rPr lang="en-US" b="1" dirty="0" smtClean="0">
                <a:solidFill>
                  <a:schemeClr val="bg1"/>
                </a:solidFill>
              </a:rPr>
              <a:t>drover 1.2% fewer miles in 2011 and collision frequency was relatively flat</a:t>
            </a:r>
            <a:endParaRPr lang="en-US" sz="1200"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smtClean="0"/>
              <a:t>12/01/09 - 9pm</a:t>
            </a:r>
          </a:p>
        </p:txBody>
      </p:sp>
      <p:sp>
        <p:nvSpPr>
          <p:cNvPr id="13317" name="Rectangle 110"/>
          <p:cNvSpPr>
            <a:spLocks noGrp="1" noChangeArrowheads="1"/>
          </p:cNvSpPr>
          <p:nvPr>
            <p:ph type="sldNum" sz="quarter" idx="12"/>
          </p:nvPr>
        </p:nvSpPr>
        <p:spPr/>
        <p:txBody>
          <a:bodyPr/>
          <a:lstStyle/>
          <a:p>
            <a:pPr>
              <a:defRPr/>
            </a:pPr>
            <a:fld id="{ABF663C9-B40D-4605-84E2-C28F5021D9BD}" type="slidenum">
              <a:rPr lang="en-US" smtClean="0"/>
              <a:pPr>
                <a:defRPr/>
              </a:pPr>
              <a:t>51</a:t>
            </a:fld>
            <a:endParaRPr lang="en-US" smtClean="0"/>
          </a:p>
        </p:txBody>
      </p:sp>
      <p:sp>
        <p:nvSpPr>
          <p:cNvPr id="38918"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8919" name="Rectangle 3"/>
          <p:cNvSpPr>
            <a:spLocks noGrp="1" noChangeArrowheads="1"/>
          </p:cNvSpPr>
          <p:nvPr>
            <p:ph type="title"/>
          </p:nvPr>
        </p:nvSpPr>
        <p:spPr/>
        <p:txBody>
          <a:bodyPr/>
          <a:lstStyle/>
          <a:p>
            <a:r>
              <a:rPr lang="en-US" dirty="0" smtClean="0"/>
              <a:t>New Private Housing Starts, 1990-2019F</a:t>
            </a:r>
          </a:p>
        </p:txBody>
      </p:sp>
      <p:graphicFrame>
        <p:nvGraphicFramePr>
          <p:cNvPr id="38914" name="Object 4"/>
          <p:cNvGraphicFramePr>
            <a:graphicFrameLocks noChangeAspect="1"/>
          </p:cNvGraphicFramePr>
          <p:nvPr/>
        </p:nvGraphicFramePr>
        <p:xfrm>
          <a:off x="216566" y="1122824"/>
          <a:ext cx="8656637" cy="4314825"/>
        </p:xfrm>
        <a:graphic>
          <a:graphicData uri="http://schemas.openxmlformats.org/presentationml/2006/ole">
            <mc:AlternateContent xmlns:mc="http://schemas.openxmlformats.org/markup-compatibility/2006">
              <mc:Choice xmlns:v="urn:schemas-microsoft-com:vml" Requires="v">
                <p:oleObj spid="_x0000_s3179529" name="Chart" r:id="rId4" imgW="7839083" imgH="4095702" progId="MSGraph.Chart.8">
                  <p:embed followColorScheme="full"/>
                </p:oleObj>
              </mc:Choice>
              <mc:Fallback>
                <p:oleObj name="Chart" r:id="rId4" imgW="7839083" imgH="4095702" progId="MSGraph.Chart.8">
                  <p:embed followColorScheme="full"/>
                  <p:pic>
                    <p:nvPicPr>
                      <p:cNvPr id="0" name=""/>
                      <p:cNvPicPr>
                        <a:picLocks noChangeAspect="1" noChangeArrowheads="1"/>
                      </p:cNvPicPr>
                      <p:nvPr/>
                    </p:nvPicPr>
                    <p:blipFill>
                      <a:blip r:embed="rId5"/>
                      <a:srcRect/>
                      <a:stretch>
                        <a:fillRect/>
                      </a:stretch>
                    </p:blipFill>
                    <p:spPr bwMode="gray">
                      <a:xfrm>
                        <a:off x="216566" y="1122824"/>
                        <a:ext cx="8656637" cy="431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20" name="Rectangle 5"/>
          <p:cNvSpPr>
            <a:spLocks noChangeArrowheads="1"/>
          </p:cNvSpPr>
          <p:nvPr/>
        </p:nvSpPr>
        <p:spPr bwMode="auto">
          <a:xfrm>
            <a:off x="0" y="6580188"/>
            <a:ext cx="8551863"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(1/14 and 3/13); </a:t>
            </a:r>
            <a:r>
              <a:rPr lang="en-US" sz="1100" dirty="0"/>
              <a:t>Insurance Information </a:t>
            </a:r>
            <a:r>
              <a:rPr lang="en-US" sz="1100" dirty="0" smtClean="0"/>
              <a:t>Institute.</a:t>
            </a:r>
            <a:endParaRPr lang="en-US" sz="1100" dirty="0"/>
          </a:p>
        </p:txBody>
      </p:sp>
      <p:sp>
        <p:nvSpPr>
          <p:cNvPr id="1915910" name="Rectangle 6"/>
          <p:cNvSpPr>
            <a:spLocks noChangeArrowheads="1"/>
          </p:cNvSpPr>
          <p:nvPr/>
        </p:nvSpPr>
        <p:spPr bwMode="blackWhite">
          <a:xfrm>
            <a:off x="117984" y="5513388"/>
            <a:ext cx="8905875" cy="8651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Are Continue to See Meaningful Exposure Growth in the Wake of the “Great Recession” Associated with Home Construction: Construction </a:t>
            </a:r>
            <a:r>
              <a:rPr lang="en-US" b="1" dirty="0">
                <a:solidFill>
                  <a:srgbClr val="FFFFFF"/>
                </a:solidFill>
              </a:rPr>
              <a:t>Risk Exposure, </a:t>
            </a:r>
            <a:r>
              <a:rPr lang="en-US" b="1" dirty="0" smtClean="0">
                <a:solidFill>
                  <a:srgbClr val="FFFFFF"/>
                </a:solidFill>
              </a:rPr>
              <a:t>Surety, Commercial Auto; Potent Driver of Workers Comp Exposure</a:t>
            </a:r>
            <a:endParaRPr lang="en-US" b="1" dirty="0">
              <a:solidFill>
                <a:srgbClr val="FFFFFF"/>
              </a:solidFill>
            </a:endParaRPr>
          </a:p>
        </p:txBody>
      </p:sp>
      <p:sp>
        <p:nvSpPr>
          <p:cNvPr id="1915917" name="AutoShape 13"/>
          <p:cNvSpPr>
            <a:spLocks noChangeArrowheads="1"/>
          </p:cNvSpPr>
          <p:nvPr/>
        </p:nvSpPr>
        <p:spPr bwMode="blackWhite">
          <a:xfrm>
            <a:off x="2408903" y="3116826"/>
            <a:ext cx="2344994" cy="1799303"/>
          </a:xfrm>
          <a:prstGeom prst="wedgeRectCallout">
            <a:avLst>
              <a:gd name="adj1" fmla="val 100170"/>
              <a:gd name="adj2" fmla="val 3921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New home starts plunged 72% from 2005-2009; A net annual decline of 1.49 million units, lowest since records began in 1959</a:t>
            </a:r>
          </a:p>
        </p:txBody>
      </p:sp>
      <p:sp>
        <p:nvSpPr>
          <p:cNvPr id="1915918" name="AutoShape 14"/>
          <p:cNvSpPr>
            <a:spLocks noChangeArrowheads="1"/>
          </p:cNvSpPr>
          <p:nvPr/>
        </p:nvSpPr>
        <p:spPr bwMode="blackWhite">
          <a:xfrm>
            <a:off x="5388079" y="1091381"/>
            <a:ext cx="3313470" cy="1101213"/>
          </a:xfrm>
          <a:prstGeom prst="wedgeRectCallout">
            <a:avLst>
              <a:gd name="adj1" fmla="val 7230"/>
              <a:gd name="adj2" fmla="val 999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Job growth, low inventories of existing homes,  low mortgage rates and demographics should continue to stimulate new home construction for several more years</a:t>
            </a:r>
            <a:endParaRPr lang="en-US" sz="1400" b="1" dirty="0">
              <a:solidFill>
                <a:schemeClr val="bg1"/>
              </a:solidFill>
            </a:endParaRPr>
          </a:p>
        </p:txBody>
      </p:sp>
    </p:spTree>
    <p:extLst>
      <p:ext uri="{BB962C8B-B14F-4D97-AF65-F5344CB8AC3E}">
        <p14:creationId xmlns:p14="http://schemas.microsoft.com/office/powerpoint/2010/main" val="256280473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15917"/>
                                        </p:tgtEl>
                                        <p:attrNameLst>
                                          <p:attrName>style.visibility</p:attrName>
                                        </p:attrNameLst>
                                      </p:cBhvr>
                                      <p:to>
                                        <p:strVal val="visible"/>
                                      </p:to>
                                    </p:set>
                                    <p:animEffect transition="in" filter="wipe(down)">
                                      <p:cBhvr>
                                        <p:cTn id="7" dur="500"/>
                                        <p:tgtEl>
                                          <p:spTgt spid="1915917"/>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915918"/>
                                        </p:tgtEl>
                                        <p:attrNameLst>
                                          <p:attrName>style.visibility</p:attrName>
                                        </p:attrNameLst>
                                      </p:cBhvr>
                                      <p:to>
                                        <p:strVal val="visible"/>
                                      </p:to>
                                    </p:set>
                                    <p:animEffect transition="in" filter="wipe(right)">
                                      <p:cBhvr>
                                        <p:cTn id="11" dur="500"/>
                                        <p:tgtEl>
                                          <p:spTgt spid="191591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1915910"/>
                                        </p:tgtEl>
                                        <p:attrNameLst>
                                          <p:attrName>style.visibility</p:attrName>
                                        </p:attrNameLst>
                                      </p:cBhvr>
                                      <p:to>
                                        <p:strVal val="visible"/>
                                      </p:to>
                                    </p:set>
                                    <p:anim calcmode="lin" valueType="num">
                                      <p:cBhvr>
                                        <p:cTn id="15" dur="500" fill="hold"/>
                                        <p:tgtEl>
                                          <p:spTgt spid="1915910"/>
                                        </p:tgtEl>
                                        <p:attrNameLst>
                                          <p:attrName>ppt_w</p:attrName>
                                        </p:attrNameLst>
                                      </p:cBhvr>
                                      <p:tavLst>
                                        <p:tav tm="0">
                                          <p:val>
                                            <p:fltVal val="0"/>
                                          </p:val>
                                        </p:tav>
                                        <p:tav tm="100000">
                                          <p:val>
                                            <p:strVal val="#ppt_w"/>
                                          </p:val>
                                        </p:tav>
                                      </p:tavLst>
                                    </p:anim>
                                    <p:anim calcmode="lin" valueType="num">
                                      <p:cBhvr>
                                        <p:cTn id="16"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915917" grpId="0" animBg="1"/>
      <p:bldP spid="191591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52</a:t>
            </a:fld>
            <a:endParaRPr lang="en-US" smtClean="0"/>
          </a:p>
        </p:txBody>
      </p:sp>
      <p:sp>
        <p:nvSpPr>
          <p:cNvPr id="66566" name="Rectangle 11"/>
          <p:cNvSpPr>
            <a:spLocks noGrp="1" noChangeArrowheads="1"/>
          </p:cNvSpPr>
          <p:nvPr>
            <p:ph type="title"/>
          </p:nvPr>
        </p:nvSpPr>
        <p:spPr/>
        <p:txBody>
          <a:bodyPr/>
          <a:lstStyle/>
          <a:p>
            <a:r>
              <a:rPr lang="en-US" dirty="0" smtClean="0"/>
              <a:t>Value of Construction Put in Place,   January 2014 vs. January 2013*</a:t>
            </a:r>
          </a:p>
        </p:txBody>
      </p:sp>
      <p:graphicFrame>
        <p:nvGraphicFramePr>
          <p:cNvPr id="66562" name="Object 4"/>
          <p:cNvGraphicFramePr>
            <a:graphicFrameLocks noChangeAspect="1"/>
          </p:cNvGraphicFramePr>
          <p:nvPr>
            <p:extLst>
              <p:ext uri="{D42A27DB-BD31-4B8C-83A1-F6EECF244321}">
                <p14:modId xmlns:p14="http://schemas.microsoft.com/office/powerpoint/2010/main" val="2465718195"/>
              </p:ext>
            </p:extLst>
          </p:nvPr>
        </p:nvGraphicFramePr>
        <p:xfrm>
          <a:off x="39687" y="1689933"/>
          <a:ext cx="8867775" cy="3771900"/>
        </p:xfrm>
        <a:graphic>
          <a:graphicData uri="http://schemas.openxmlformats.org/presentationml/2006/ole">
            <mc:AlternateContent xmlns:mc="http://schemas.openxmlformats.org/markup-compatibility/2006">
              <mc:Choice xmlns:v="urn:schemas-microsoft-com:vml" Requires="v">
                <p:oleObj spid="_x0000_s3180553" name="Chart" r:id="rId4" imgW="8534451" imgH="3771782" progId="MSGraph.Chart.8">
                  <p:embed followColorScheme="full"/>
                </p:oleObj>
              </mc:Choice>
              <mc:Fallback>
                <p:oleObj name="Chart" r:id="rId4" imgW="8534451" imgH="3771782" progId="MSGraph.Chart.8">
                  <p:embed followColorScheme="full"/>
                  <p:pic>
                    <p:nvPicPr>
                      <p:cNvPr id="0" name=""/>
                      <p:cNvPicPr>
                        <a:picLocks noChangeAspect="1" noChangeArrowheads="1"/>
                      </p:cNvPicPr>
                      <p:nvPr/>
                    </p:nvPicPr>
                    <p:blipFill>
                      <a:blip r:embed="rId5"/>
                      <a:srcRect/>
                      <a:stretch>
                        <a:fillRect/>
                      </a:stretch>
                    </p:blipFill>
                    <p:spPr bwMode="gray">
                      <a:xfrm>
                        <a:off x="39687" y="1689933"/>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Overall Construction Activity is Up, But Growth Is Almost Entirely in the Private Sector as State/Local Government Budget Woes Continue</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1090709" y="3642053"/>
            <a:ext cx="2656417" cy="914398"/>
          </a:xfrm>
          <a:prstGeom prst="wedgeRectCallout">
            <a:avLst>
              <a:gd name="adj1" fmla="val 55613"/>
              <a:gd name="adj2" fmla="val -11000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Private sector construction activity is now up in the residential and nonresidential  segments</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
        <p:nvSpPr>
          <p:cNvPr id="17" name="Rectangle 3"/>
          <p:cNvSpPr>
            <a:spLocks noChangeArrowheads="1"/>
          </p:cNvSpPr>
          <p:nvPr/>
        </p:nvSpPr>
        <p:spPr bwMode="black">
          <a:xfrm>
            <a:off x="1090709" y="1433905"/>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Private: +12.3%</a:t>
            </a:r>
            <a:endParaRPr lang="en-US" sz="2400" b="1" u="sng" dirty="0">
              <a:solidFill>
                <a:srgbClr val="225A7A"/>
              </a:solidFill>
            </a:endParaRPr>
          </a:p>
        </p:txBody>
      </p:sp>
      <p:sp>
        <p:nvSpPr>
          <p:cNvPr id="18" name="Rectangle 3"/>
          <p:cNvSpPr>
            <a:spLocks noChangeArrowheads="1"/>
          </p:cNvSpPr>
          <p:nvPr/>
        </p:nvSpPr>
        <p:spPr bwMode="black">
          <a:xfrm>
            <a:off x="4726048" y="1434987"/>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Public: +2.5%</a:t>
            </a:r>
            <a:endParaRPr lang="en-US" sz="2400" b="1" u="sng" dirty="0">
              <a:solidFill>
                <a:srgbClr val="225A7A"/>
              </a:solidFill>
            </a:endParaRPr>
          </a:p>
        </p:txBody>
      </p:sp>
      <p:sp>
        <p:nvSpPr>
          <p:cNvPr id="12" name="AutoShape 9"/>
          <p:cNvSpPr>
            <a:spLocks noChangeArrowheads="1"/>
          </p:cNvSpPr>
          <p:nvPr/>
        </p:nvSpPr>
        <p:spPr bwMode="blackWhite">
          <a:xfrm>
            <a:off x="4473575" y="3524250"/>
            <a:ext cx="2030261" cy="914398"/>
          </a:xfrm>
          <a:prstGeom prst="wedgeRectCallout">
            <a:avLst>
              <a:gd name="adj1" fmla="val 54196"/>
              <a:gd name="adj2" fmla="val -8871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Public sector construction activity remains low but is no longer contracting</a:t>
            </a:r>
            <a:endParaRPr lang="en-US" sz="1400" b="1" dirty="0">
              <a:solidFill>
                <a:schemeClr val="bg1"/>
              </a:solidFill>
            </a:endParaRPr>
          </a:p>
        </p:txBody>
      </p:sp>
    </p:spTree>
    <p:extLst>
      <p:ext uri="{BB962C8B-B14F-4D97-AF65-F5344CB8AC3E}">
        <p14:creationId xmlns:p14="http://schemas.microsoft.com/office/powerpoint/2010/main" val="428344352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idx="4294967295"/>
          </p:nvPr>
        </p:nvSpPr>
        <p:spPr>
          <a:xfrm>
            <a:off x="400050" y="134938"/>
            <a:ext cx="7505700" cy="850900"/>
          </a:xfrm>
        </p:spPr>
        <p:txBody>
          <a:bodyPr lIns="92075" tIns="46038" rIns="92075" bIns="46038" anchor="b"/>
          <a:lstStyle/>
          <a:p>
            <a:r>
              <a:rPr lang="en-US" dirty="0" smtClean="0"/>
              <a:t>Average Square Footage of Completed New Homes in U.S., 1973-2012</a:t>
            </a:r>
          </a:p>
        </p:txBody>
      </p:sp>
      <p:graphicFrame>
        <p:nvGraphicFramePr>
          <p:cNvPr id="19458" name="Object 3"/>
          <p:cNvGraphicFramePr>
            <a:graphicFrameLocks noGrp="1" noChangeAspect="1"/>
          </p:cNvGraphicFramePr>
          <p:nvPr>
            <p:ph idx="4294967295"/>
            <p:extLst>
              <p:ext uri="{D42A27DB-BD31-4B8C-83A1-F6EECF244321}">
                <p14:modId xmlns:p14="http://schemas.microsoft.com/office/powerpoint/2010/main" val="3060007226"/>
              </p:ext>
            </p:extLst>
          </p:nvPr>
        </p:nvGraphicFramePr>
        <p:xfrm>
          <a:off x="-304800" y="790575"/>
          <a:ext cx="9229725" cy="5024438"/>
        </p:xfrm>
        <a:graphic>
          <a:graphicData uri="http://schemas.openxmlformats.org/presentationml/2006/ole">
            <mc:AlternateContent xmlns:mc="http://schemas.openxmlformats.org/markup-compatibility/2006">
              <mc:Choice xmlns:v="urn:schemas-microsoft-com:vml" Requires="v">
                <p:oleObj spid="_x0000_s19560" name="Chart" r:id="rId4" imgW="8905824" imgH="4590947" progId="MSGraph.Chart.8">
                  <p:embed followColorScheme="full"/>
                </p:oleObj>
              </mc:Choice>
              <mc:Fallback>
                <p:oleObj name="Chart" r:id="rId4" imgW="8905824" imgH="4590947" progId="MSGraph.Chart.8">
                  <p:embed followColorScheme="full"/>
                  <p:pic>
                    <p:nvPicPr>
                      <p:cNvPr id="0" name="Object 3"/>
                      <p:cNvPicPr>
                        <a:picLocks noChangeAspect="1" noChangeArrowheads="1"/>
                      </p:cNvPicPr>
                      <p:nvPr/>
                    </p:nvPicPr>
                    <p:blipFill>
                      <a:blip r:embed="rId5"/>
                      <a:srcRect/>
                      <a:stretch>
                        <a:fillRect/>
                      </a:stretch>
                    </p:blipFill>
                    <p:spPr bwMode="auto">
                      <a:xfrm>
                        <a:off x="-304800" y="790575"/>
                        <a:ext cx="9229725" cy="5024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460" name="Text Box 5"/>
          <p:cNvSpPr txBox="1">
            <a:spLocks noChangeArrowheads="1"/>
          </p:cNvSpPr>
          <p:nvPr/>
        </p:nvSpPr>
        <p:spPr bwMode="auto">
          <a:xfrm>
            <a:off x="374650" y="6356350"/>
            <a:ext cx="8318500" cy="363538"/>
          </a:xfrm>
          <a:prstGeom prst="rect">
            <a:avLst/>
          </a:prstGeom>
          <a:noFill/>
          <a:ln w="9525">
            <a:noFill/>
            <a:miter lim="800000"/>
            <a:headEnd/>
            <a:tailEnd/>
          </a:ln>
        </p:spPr>
        <p:txBody>
          <a:bodyPr lIns="92075" tIns="46038" rIns="92075" bIns="46038">
            <a:spAutoFit/>
          </a:bodyPr>
          <a:lstStyle/>
          <a:p>
            <a:pPr eaLnBrk="0" hangingPunct="0">
              <a:lnSpc>
                <a:spcPct val="80000"/>
              </a:lnSpc>
              <a:spcBef>
                <a:spcPct val="50000"/>
              </a:spcBef>
              <a:buClr>
                <a:srgbClr val="FF3300"/>
              </a:buClr>
              <a:buFont typeface="Wingdings" pitchFamily="2" charset="2"/>
              <a:buNone/>
            </a:pPr>
            <a:r>
              <a:rPr lang="en-US" sz="1100" dirty="0"/>
              <a:t/>
            </a:r>
            <a:br>
              <a:rPr lang="en-US" sz="1100" dirty="0"/>
            </a:br>
            <a:r>
              <a:rPr lang="en-US" sz="1100" dirty="0"/>
              <a:t>Source: U.S. Census Bureau: </a:t>
            </a:r>
            <a:r>
              <a:rPr lang="en-US" sz="1100" dirty="0">
                <a:hlinkClick r:id="rId6"/>
              </a:rPr>
              <a:t>https://</a:t>
            </a:r>
            <a:r>
              <a:rPr lang="en-US" sz="1100" dirty="0" smtClean="0">
                <a:hlinkClick r:id="rId6"/>
              </a:rPr>
              <a:t>www.census.gov/construction/chars/completed.html</a:t>
            </a:r>
            <a:r>
              <a:rPr lang="en-US" sz="1100" dirty="0"/>
              <a:t>;</a:t>
            </a:r>
            <a:r>
              <a:rPr lang="en-US" sz="1100" dirty="0" smtClean="0"/>
              <a:t> </a:t>
            </a:r>
            <a:r>
              <a:rPr lang="en-US" sz="1100" dirty="0"/>
              <a:t>Insurance Information Institute.</a:t>
            </a:r>
          </a:p>
        </p:txBody>
      </p:sp>
      <p:sp>
        <p:nvSpPr>
          <p:cNvPr id="19461" name="Text Box 8"/>
          <p:cNvSpPr txBox="1">
            <a:spLocks noChangeArrowheads="1"/>
          </p:cNvSpPr>
          <p:nvPr/>
        </p:nvSpPr>
        <p:spPr bwMode="auto">
          <a:xfrm>
            <a:off x="0" y="1035050"/>
            <a:ext cx="1244600" cy="366713"/>
          </a:xfrm>
          <a:prstGeom prst="rect">
            <a:avLst/>
          </a:prstGeom>
          <a:noFill/>
          <a:ln w="9525">
            <a:noFill/>
            <a:miter lim="800000"/>
            <a:headEnd/>
            <a:tailEnd/>
          </a:ln>
        </p:spPr>
        <p:txBody>
          <a:bodyPr>
            <a:spAutoFit/>
          </a:bodyPr>
          <a:lstStyle/>
          <a:p>
            <a:pPr>
              <a:spcBef>
                <a:spcPct val="50000"/>
              </a:spcBef>
            </a:pPr>
            <a:r>
              <a:rPr lang="en-US"/>
              <a:t>Square Ft</a:t>
            </a:r>
          </a:p>
        </p:txBody>
      </p:sp>
      <p:sp>
        <p:nvSpPr>
          <p:cNvPr id="9" name="AutoShape 14"/>
          <p:cNvSpPr>
            <a:spLocks noChangeArrowheads="1"/>
          </p:cNvSpPr>
          <p:nvPr/>
        </p:nvSpPr>
        <p:spPr bwMode="blackWhite">
          <a:xfrm>
            <a:off x="3940835" y="4174703"/>
            <a:ext cx="4378137" cy="833719"/>
          </a:xfrm>
          <a:prstGeom prst="wedgeRectCallout">
            <a:avLst>
              <a:gd name="adj1" fmla="val 49292"/>
              <a:gd name="adj2" fmla="val -21760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pPr>
            <a:r>
              <a:rPr lang="en-US" sz="1300" b="1" dirty="0">
                <a:solidFill>
                  <a:schemeClr val="bg1"/>
                </a:solidFill>
              </a:rPr>
              <a:t>The trend toward building larger homes reversed </a:t>
            </a:r>
            <a:r>
              <a:rPr lang="en-US" sz="1300" b="1" dirty="0" smtClean="0">
                <a:solidFill>
                  <a:schemeClr val="bg1"/>
                </a:solidFill>
              </a:rPr>
              <a:t>from 2008 - </a:t>
            </a:r>
            <a:r>
              <a:rPr lang="en-US" sz="1300" b="1" dirty="0">
                <a:solidFill>
                  <a:schemeClr val="bg1"/>
                </a:solidFill>
              </a:rPr>
              <a:t>2010, affecting exposure growth beyond the decline in number of units </a:t>
            </a:r>
            <a:r>
              <a:rPr lang="en-US" sz="1300" b="1" dirty="0" smtClean="0">
                <a:solidFill>
                  <a:schemeClr val="bg1"/>
                </a:solidFill>
              </a:rPr>
              <a:t>built.  Rising again in 2011-12 and could hit a new record in 2013 or 2014.</a:t>
            </a:r>
            <a:endParaRPr lang="en-US" sz="1300" b="1" i="1" dirty="0">
              <a:solidFill>
                <a:schemeClr val="bg1"/>
              </a:solidFill>
            </a:endParaRPr>
          </a:p>
        </p:txBody>
      </p:sp>
      <p:sp>
        <p:nvSpPr>
          <p:cNvPr id="11" name="AutoShape 14"/>
          <p:cNvSpPr>
            <a:spLocks noChangeArrowheads="1"/>
          </p:cNvSpPr>
          <p:nvPr/>
        </p:nvSpPr>
        <p:spPr bwMode="blackWhite">
          <a:xfrm>
            <a:off x="1952625" y="1193800"/>
            <a:ext cx="2962275" cy="863600"/>
          </a:xfrm>
          <a:prstGeom prst="wedgeRectCallout">
            <a:avLst>
              <a:gd name="adj1" fmla="val -18898"/>
              <a:gd name="adj2" fmla="val 28227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3300"/>
              </a:buClr>
              <a:buFont typeface="Wingdings" pitchFamily="2" charset="2"/>
              <a:buNone/>
            </a:pPr>
            <a:r>
              <a:rPr lang="en-US" sz="1300" b="1">
                <a:solidFill>
                  <a:schemeClr val="bg1"/>
                </a:solidFill>
              </a:rPr>
              <a:t>The average size of completed new homes often falls in recessions (yellow bars), but historically bounces back in expansions</a:t>
            </a:r>
          </a:p>
        </p:txBody>
      </p:sp>
      <p:sp>
        <p:nvSpPr>
          <p:cNvPr id="19464"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D3778C5C-E1E4-43E5-B7A2-CDF8DBF361BC}" type="slidenum">
              <a:rPr lang="en-US" sz="900"/>
              <a:pPr algn="r" eaLnBrk="0" hangingPunct="0">
                <a:lnSpc>
                  <a:spcPct val="85000"/>
                </a:lnSpc>
                <a:spcBef>
                  <a:spcPct val="20000"/>
                </a:spcBef>
              </a:pPr>
              <a:t>53</a:t>
            </a:fld>
            <a:endParaRPr lang="en-US" sz="900"/>
          </a:p>
        </p:txBody>
      </p:sp>
      <p:sp>
        <p:nvSpPr>
          <p:cNvPr id="10" name="Rectangle 5"/>
          <p:cNvSpPr>
            <a:spLocks noChangeArrowheads="1"/>
          </p:cNvSpPr>
          <p:nvPr/>
        </p:nvSpPr>
        <p:spPr bwMode="blackWhite">
          <a:xfrm>
            <a:off x="511175" y="5695950"/>
            <a:ext cx="8289925" cy="655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700" b="1" dirty="0">
                <a:solidFill>
                  <a:srgbClr val="FFFFFF"/>
                </a:solidFill>
              </a:rPr>
              <a:t>The average size of completed new homes fell by 147 square feet (5.75%) from 2008-2010. This </a:t>
            </a:r>
            <a:r>
              <a:rPr lang="en-US" sz="1700" b="1" dirty="0" smtClean="0">
                <a:solidFill>
                  <a:srgbClr val="FFFFFF"/>
                </a:solidFill>
              </a:rPr>
              <a:t>was </a:t>
            </a:r>
            <a:r>
              <a:rPr lang="en-US" sz="1700" b="1" dirty="0">
                <a:solidFill>
                  <a:srgbClr val="FFFFFF"/>
                </a:solidFill>
              </a:rPr>
              <a:t>the largest recession-based drop in nearly four decades.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0"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215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215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DC10415-E676-4ACF-AB36-D14E441C6D8D}" type="slidenum">
              <a:rPr lang="en-US" sz="900"/>
              <a:pPr algn="r" eaLnBrk="0" hangingPunct="0">
                <a:lnSpc>
                  <a:spcPct val="85000"/>
                </a:lnSpc>
                <a:spcBef>
                  <a:spcPct val="20000"/>
                </a:spcBef>
              </a:pPr>
              <a:t>54</a:t>
            </a:fld>
            <a:endParaRPr lang="en-US" sz="900"/>
          </a:p>
        </p:txBody>
      </p:sp>
      <p:sp>
        <p:nvSpPr>
          <p:cNvPr id="21510" name="Rectangle 2"/>
          <p:cNvSpPr>
            <a:spLocks noGrp="1" noChangeArrowheads="1"/>
          </p:cNvSpPr>
          <p:nvPr>
            <p:ph type="title" idx="4294967295"/>
          </p:nvPr>
        </p:nvSpPr>
        <p:spPr>
          <a:xfrm>
            <a:off x="441325" y="142875"/>
            <a:ext cx="7559675" cy="860425"/>
          </a:xfrm>
        </p:spPr>
        <p:txBody>
          <a:bodyPr/>
          <a:lstStyle/>
          <a:p>
            <a:r>
              <a:rPr lang="en-US" smtClean="0"/>
              <a:t>State Population Growth Rate Projections, 2010-2020*</a:t>
            </a:r>
          </a:p>
        </p:txBody>
      </p:sp>
      <p:sp>
        <p:nvSpPr>
          <p:cNvPr id="21511" name="Rectangle 4"/>
          <p:cNvSpPr>
            <a:spLocks noChangeArrowheads="1"/>
          </p:cNvSpPr>
          <p:nvPr/>
        </p:nvSpPr>
        <p:spPr bwMode="auto">
          <a:xfrm>
            <a:off x="0" y="6575425"/>
            <a:ext cx="756920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*based on 2000 census. Source: </a:t>
            </a:r>
            <a:r>
              <a:rPr lang="en-US" sz="1100">
                <a:hlinkClick r:id="rId4"/>
              </a:rPr>
              <a:t>http://www.census.gov/population/www/projections/projectionsagesex.html</a:t>
            </a:r>
            <a:r>
              <a:rPr lang="en-US" sz="1100"/>
              <a:t> Table 7</a:t>
            </a:r>
          </a:p>
        </p:txBody>
      </p:sp>
      <p:sp>
        <p:nvSpPr>
          <p:cNvPr id="1938437" name="Rectangle 5"/>
          <p:cNvSpPr>
            <a:spLocks noChangeArrowheads="1"/>
          </p:cNvSpPr>
          <p:nvPr/>
        </p:nvSpPr>
        <p:spPr bwMode="blackWhite">
          <a:xfrm>
            <a:off x="444500" y="5670550"/>
            <a:ext cx="8207375" cy="8048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700" b="1">
                <a:solidFill>
                  <a:srgbClr val="FFFFFF"/>
                </a:solidFill>
              </a:rPr>
              <a:t>The Mountain West region is projected to grow the most from now to 2020 (up 17.6%), followed by the South Atlantic (up 14.5%) and Pacific (up 11.2%).</a:t>
            </a:r>
            <a:br>
              <a:rPr lang="en-US" sz="1700" b="1">
                <a:solidFill>
                  <a:srgbClr val="FFFFFF"/>
                </a:solidFill>
              </a:rPr>
            </a:br>
            <a:r>
              <a:rPr lang="en-US" sz="1700" b="1">
                <a:solidFill>
                  <a:srgbClr val="FFFFFF"/>
                </a:solidFill>
              </a:rPr>
              <a:t>The Mid-Atlantic is projected to be the slowest-growing region (up 1.9%).</a:t>
            </a:r>
          </a:p>
        </p:txBody>
      </p:sp>
      <p:graphicFrame>
        <p:nvGraphicFramePr>
          <p:cNvPr id="21506" name="Object 7"/>
          <p:cNvGraphicFramePr>
            <a:graphicFrameLocks noChangeAspect="1"/>
          </p:cNvGraphicFramePr>
          <p:nvPr/>
        </p:nvGraphicFramePr>
        <p:xfrm>
          <a:off x="317500" y="1285875"/>
          <a:ext cx="8499475" cy="4286250"/>
        </p:xfrm>
        <a:graphic>
          <a:graphicData uri="http://schemas.openxmlformats.org/presentationml/2006/ole">
            <mc:AlternateContent xmlns:mc="http://schemas.openxmlformats.org/markup-compatibility/2006">
              <mc:Choice xmlns:v="urn:schemas-microsoft-com:vml" Requires="v">
                <p:oleObj spid="_x0000_s21609" name="Chart" r:id="rId5" imgW="8296224" imgH="3762296" progId="MSGraph.Chart.8">
                  <p:embed followColorScheme="full"/>
                </p:oleObj>
              </mc:Choice>
              <mc:Fallback>
                <p:oleObj name="Chart" r:id="rId5" imgW="8296224" imgH="3762296" progId="MSGraph.Chart.8">
                  <p:embed followColorScheme="full"/>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gray">
                      <a:xfrm>
                        <a:off x="317500" y="1285875"/>
                        <a:ext cx="8499475" cy="428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13" name="TextBox 8"/>
          <p:cNvSpPr txBox="1">
            <a:spLocks noChangeArrowheads="1"/>
          </p:cNvSpPr>
          <p:nvPr/>
        </p:nvSpPr>
        <p:spPr bwMode="auto">
          <a:xfrm>
            <a:off x="114300" y="1038225"/>
            <a:ext cx="2333625" cy="523875"/>
          </a:xfrm>
          <a:prstGeom prst="rect">
            <a:avLst/>
          </a:prstGeom>
          <a:noFill/>
          <a:ln w="9525">
            <a:noFill/>
            <a:miter lim="800000"/>
            <a:headEnd/>
            <a:tailEnd/>
          </a:ln>
        </p:spPr>
        <p:txBody>
          <a:bodyPr>
            <a:spAutoFit/>
          </a:bodyPr>
          <a:lstStyle/>
          <a:p>
            <a:r>
              <a:rPr lang="en-US" sz="1400"/>
              <a:t>Projected Population Growth </a:t>
            </a:r>
          </a:p>
        </p:txBody>
      </p:sp>
      <p:sp>
        <p:nvSpPr>
          <p:cNvPr id="21514" name="Text Box 12"/>
          <p:cNvSpPr txBox="1">
            <a:spLocks noChangeArrowheads="1"/>
          </p:cNvSpPr>
          <p:nvPr/>
        </p:nvSpPr>
        <p:spPr bwMode="auto">
          <a:xfrm>
            <a:off x="1617663" y="1398588"/>
            <a:ext cx="2430462" cy="646112"/>
          </a:xfrm>
          <a:prstGeom prst="rect">
            <a:avLst/>
          </a:prstGeom>
          <a:noFill/>
          <a:ln w="9525">
            <a:noFill/>
            <a:miter lim="800000"/>
            <a:headEnd/>
            <a:tailEnd/>
          </a:ln>
        </p:spPr>
        <p:txBody>
          <a:bodyPr>
            <a:spAutoFit/>
          </a:bodyPr>
          <a:lstStyle/>
          <a:p>
            <a:pPr algn="ctr">
              <a:spcBef>
                <a:spcPct val="50000"/>
              </a:spcBef>
            </a:pPr>
            <a:r>
              <a:rPr lang="en-US" b="1"/>
              <a:t>Highest Growth </a:t>
            </a:r>
            <a:r>
              <a:rPr lang="en-US" b="1" u="sng"/>
              <a:t>Rate States</a:t>
            </a:r>
          </a:p>
        </p:txBody>
      </p:sp>
      <p:sp>
        <p:nvSpPr>
          <p:cNvPr id="21515" name="Text Box 12"/>
          <p:cNvSpPr txBox="1">
            <a:spLocks noChangeArrowheads="1"/>
          </p:cNvSpPr>
          <p:nvPr/>
        </p:nvSpPr>
        <p:spPr bwMode="auto">
          <a:xfrm>
            <a:off x="5956300" y="1308100"/>
            <a:ext cx="2219325" cy="646113"/>
          </a:xfrm>
          <a:prstGeom prst="rect">
            <a:avLst/>
          </a:prstGeom>
          <a:noFill/>
          <a:ln w="9525">
            <a:noFill/>
            <a:miter lim="800000"/>
            <a:headEnd/>
            <a:tailEnd/>
          </a:ln>
        </p:spPr>
        <p:txBody>
          <a:bodyPr>
            <a:spAutoFit/>
          </a:bodyPr>
          <a:lstStyle/>
          <a:p>
            <a:pPr algn="ctr">
              <a:spcBef>
                <a:spcPct val="50000"/>
              </a:spcBef>
            </a:pPr>
            <a:r>
              <a:rPr lang="en-US" b="1"/>
              <a:t>Lowest Growth </a:t>
            </a:r>
            <a:r>
              <a:rPr lang="en-US" b="1" u="sng"/>
              <a:t>Rate States</a:t>
            </a:r>
          </a:p>
        </p:txBody>
      </p:sp>
      <p:sp>
        <p:nvSpPr>
          <p:cNvPr id="12" name="Line 6"/>
          <p:cNvSpPr>
            <a:spLocks noChangeShapeType="1"/>
          </p:cNvSpPr>
          <p:nvPr/>
        </p:nvSpPr>
        <p:spPr bwMode="ltGray">
          <a:xfrm flipH="1">
            <a:off x="1009650" y="3638550"/>
            <a:ext cx="7658100" cy="28575"/>
          </a:xfrm>
          <a:prstGeom prst="line">
            <a:avLst/>
          </a:prstGeom>
          <a:noFill/>
          <a:ln w="38100">
            <a:solidFill>
              <a:schemeClr val="hlink"/>
            </a:solidFill>
            <a:round/>
            <a:headEnd type="none" w="sm" len="sm"/>
            <a:tailEnd type="none" w="sm" len="sm"/>
          </a:ln>
        </p:spPr>
        <p:txBody>
          <a:bodyPr lIns="92075" tIns="46038" rIns="92075" bIns="46038">
            <a:spAutoFit/>
          </a:bodyPr>
          <a:lstStyle/>
          <a:p>
            <a:endParaRPr lang="en-US"/>
          </a:p>
        </p:txBody>
      </p:sp>
      <p:sp>
        <p:nvSpPr>
          <p:cNvPr id="13" name="AutoShape 38"/>
          <p:cNvSpPr>
            <a:spLocks noChangeArrowheads="1"/>
          </p:cNvSpPr>
          <p:nvPr/>
        </p:nvSpPr>
        <p:spPr bwMode="blackWhite">
          <a:xfrm>
            <a:off x="5951538" y="2111375"/>
            <a:ext cx="1271587" cy="514350"/>
          </a:xfrm>
          <a:prstGeom prst="wedgeRectCallout">
            <a:avLst>
              <a:gd name="adj1" fmla="val -125653"/>
              <a:gd name="adj2" fmla="val 23200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U.S. overall: +8.7%</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8437"/>
                                        </p:tgtEl>
                                        <p:attrNameLst>
                                          <p:attrName>style.visibility</p:attrName>
                                        </p:attrNameLst>
                                      </p:cBhvr>
                                      <p:to>
                                        <p:strVal val="visible"/>
                                      </p:to>
                                    </p:set>
                                    <p:anim calcmode="lin" valueType="num">
                                      <p:cBhvr>
                                        <p:cTn id="7" dur="500" fill="hold"/>
                                        <p:tgtEl>
                                          <p:spTgt spid="1938437"/>
                                        </p:tgtEl>
                                        <p:attrNameLst>
                                          <p:attrName>ppt_w</p:attrName>
                                        </p:attrNameLst>
                                      </p:cBhvr>
                                      <p:tavLst>
                                        <p:tav tm="0">
                                          <p:val>
                                            <p:fltVal val="0"/>
                                          </p:val>
                                        </p:tav>
                                        <p:tav tm="100000">
                                          <p:val>
                                            <p:strVal val="#ppt_w"/>
                                          </p:val>
                                        </p:tav>
                                      </p:tavLst>
                                    </p:anim>
                                    <p:anim calcmode="lin" valueType="num">
                                      <p:cBhvr>
                                        <p:cTn id="8" dur="500" fill="hold"/>
                                        <p:tgtEl>
                                          <p:spTgt spid="1938437"/>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10" presetClass="entr" presetSubtype="0" fill="hold" grpId="0" nodeType="afterEffect">
                                  <p:stCondLst>
                                    <p:cond delay="50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childTnLst>
                                </p:cTn>
                              </p:par>
                            </p:childTnLst>
                          </p:cTn>
                        </p:par>
                        <p:par>
                          <p:cTn id="13" fill="hold">
                            <p:stCondLst>
                              <p:cond delay="3000"/>
                            </p:stCondLst>
                            <p:childTnLst>
                              <p:par>
                                <p:cTn id="14" presetID="22" presetClass="entr" presetSubtype="8" fill="hold" grpId="0" nodeType="afterEffect">
                                  <p:stCondLst>
                                    <p:cond delay="50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8437" grpId="0" animBg="1"/>
      <p:bldP spid="12" grpId="0" animBg="1"/>
      <p:bldP spid="13"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105"/>
          <p:cNvSpPr>
            <a:spLocks noGrp="1" noChangeArrowheads="1"/>
          </p:cNvSpPr>
          <p:nvPr>
            <p:ph type="dt" sz="quarter" idx="10"/>
          </p:nvPr>
        </p:nvSpPr>
        <p:spPr>
          <a:noFill/>
        </p:spPr>
        <p:txBody>
          <a:bodyPr/>
          <a:lstStyle/>
          <a:p>
            <a:r>
              <a:rPr lang="en-US" smtClean="0">
                <a:latin typeface="Arial" pitchFamily="34" charset="0"/>
              </a:rPr>
              <a:t>12/01/09 - 9pm</a:t>
            </a:r>
          </a:p>
        </p:txBody>
      </p:sp>
      <p:sp>
        <p:nvSpPr>
          <p:cNvPr id="3076" name="Rectangle 106"/>
          <p:cNvSpPr>
            <a:spLocks noGrp="1" noChangeArrowheads="1"/>
          </p:cNvSpPr>
          <p:nvPr>
            <p:ph type="ftr" sz="quarter" idx="11"/>
          </p:nvPr>
        </p:nvSpPr>
        <p:spPr>
          <a:noFill/>
        </p:spPr>
        <p:txBody>
          <a:bodyPr/>
          <a:lstStyle/>
          <a:p>
            <a:r>
              <a:rPr lang="en-US" smtClean="0">
                <a:latin typeface="Arial" pitchFamily="34" charset="0"/>
              </a:rPr>
              <a:t>eSlide – P6466 – The Financial Crisis and the Future of the P/C</a:t>
            </a:r>
          </a:p>
        </p:txBody>
      </p:sp>
      <p:sp>
        <p:nvSpPr>
          <p:cNvPr id="3077" name="Rectangle 110"/>
          <p:cNvSpPr>
            <a:spLocks noGrp="1" noChangeArrowheads="1"/>
          </p:cNvSpPr>
          <p:nvPr>
            <p:ph type="sldNum" sz="quarter" idx="12"/>
          </p:nvPr>
        </p:nvSpPr>
        <p:spPr>
          <a:noFill/>
        </p:spPr>
        <p:txBody>
          <a:bodyPr/>
          <a:lstStyle/>
          <a:p>
            <a:fld id="{AB19D61C-75EB-4A25-93D1-A19BA1908D07}" type="slidenum">
              <a:rPr lang="en-US" smtClean="0">
                <a:latin typeface="Arial" pitchFamily="34" charset="0"/>
              </a:rPr>
              <a:pPr/>
              <a:t>55</a:t>
            </a:fld>
            <a:endParaRPr lang="en-US" smtClean="0">
              <a:latin typeface="Arial" pitchFamily="34" charset="0"/>
            </a:endParaRPr>
          </a:p>
        </p:txBody>
      </p:sp>
      <p:sp>
        <p:nvSpPr>
          <p:cNvPr id="3078" name="Rectangle 2"/>
          <p:cNvSpPr>
            <a:spLocks noGrp="1" noChangeArrowheads="1"/>
          </p:cNvSpPr>
          <p:nvPr>
            <p:ph type="title"/>
          </p:nvPr>
        </p:nvSpPr>
        <p:spPr/>
        <p:txBody>
          <a:bodyPr/>
          <a:lstStyle/>
          <a:p>
            <a:r>
              <a:rPr lang="en-US" dirty="0" smtClean="0">
                <a:latin typeface="Arial" pitchFamily="34" charset="0"/>
              </a:rPr>
              <a:t>Average Premium for</a:t>
            </a:r>
            <a:br>
              <a:rPr lang="en-US" dirty="0" smtClean="0">
                <a:latin typeface="Arial" pitchFamily="34" charset="0"/>
              </a:rPr>
            </a:br>
            <a:r>
              <a:rPr lang="en-US" dirty="0" smtClean="0">
                <a:latin typeface="Arial" pitchFamily="34" charset="0"/>
              </a:rPr>
              <a:t>Home Insurance Policies**</a:t>
            </a:r>
          </a:p>
        </p:txBody>
      </p:sp>
      <p:sp>
        <p:nvSpPr>
          <p:cNvPr id="3079" name="Rectangle 3"/>
          <p:cNvSpPr>
            <a:spLocks noChangeArrowheads="1"/>
          </p:cNvSpPr>
          <p:nvPr/>
        </p:nvSpPr>
        <p:spPr bwMode="auto">
          <a:xfrm>
            <a:off x="294968" y="6415088"/>
            <a:ext cx="7569200" cy="442912"/>
          </a:xfrm>
          <a:prstGeom prst="rect">
            <a:avLst/>
          </a:prstGeom>
          <a:noFill/>
          <a:ln w="9525" algn="ctr">
            <a:noFill/>
            <a:miter lim="800000"/>
            <a:headEnd/>
            <a:tailEnd/>
          </a:ln>
        </p:spPr>
        <p:txBody>
          <a:bodyPr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a:t>* 	Insurance Information Institute Estimates/Forecasts  **Excludes state-run insurers.</a:t>
            </a:r>
          </a:p>
          <a:p>
            <a:pPr marL="63500" indent="-63500" eaLnBrk="0" hangingPunct="0">
              <a:lnSpc>
                <a:spcPct val="90000"/>
              </a:lnSpc>
              <a:buClr>
                <a:schemeClr val="accent2"/>
              </a:buClr>
              <a:buFont typeface="Wingdings" pitchFamily="2" charset="2"/>
              <a:buNone/>
              <a:tabLst>
                <a:tab pos="112713" algn="r"/>
              </a:tabLst>
            </a:pPr>
            <a:r>
              <a:rPr lang="en-US" sz="1100" dirty="0" smtClean="0"/>
              <a:t>Sources: NAIC; </a:t>
            </a:r>
            <a:r>
              <a:rPr lang="en-US" sz="1100" dirty="0"/>
              <a:t>Insurance Information Institute </a:t>
            </a:r>
            <a:r>
              <a:rPr lang="en-US" sz="1100" dirty="0" smtClean="0"/>
              <a:t>estimates for 2012-2014 </a:t>
            </a:r>
            <a:r>
              <a:rPr lang="en-US" sz="1100" dirty="0"/>
              <a:t>based on CPI </a:t>
            </a:r>
            <a:r>
              <a:rPr lang="en-US" sz="1100" dirty="0" smtClean="0"/>
              <a:t>data and other data.</a:t>
            </a:r>
            <a:endParaRPr lang="en-US" sz="1100" dirty="0"/>
          </a:p>
        </p:txBody>
      </p:sp>
      <p:graphicFrame>
        <p:nvGraphicFramePr>
          <p:cNvPr id="3074" name="Object 3"/>
          <p:cNvGraphicFramePr>
            <a:graphicFrameLocks/>
          </p:cNvGraphicFramePr>
          <p:nvPr/>
        </p:nvGraphicFramePr>
        <p:xfrm>
          <a:off x="206068" y="1491687"/>
          <a:ext cx="8632825" cy="4260184"/>
        </p:xfrm>
        <a:graphic>
          <a:graphicData uri="http://schemas.openxmlformats.org/presentationml/2006/ole">
            <mc:AlternateContent xmlns:mc="http://schemas.openxmlformats.org/markup-compatibility/2006">
              <mc:Choice xmlns:v="urn:schemas-microsoft-com:vml" Requires="v">
                <p:oleObj spid="_x0000_s3084335" name="Chart" r:id="rId4" imgW="8610574" imgH="3990968" progId="MSGraph.Chart.8">
                  <p:embed followColorScheme="full"/>
                </p:oleObj>
              </mc:Choice>
              <mc:Fallback>
                <p:oleObj name="Chart" r:id="rId4" imgW="8610574" imgH="3990968" progId="MSGraph.Chart.8">
                  <p:embed followColorScheme="full"/>
                  <p:pic>
                    <p:nvPicPr>
                      <p:cNvPr id="0" name=""/>
                      <p:cNvPicPr>
                        <a:picLocks noChangeArrowheads="1"/>
                      </p:cNvPicPr>
                      <p:nvPr/>
                    </p:nvPicPr>
                    <p:blipFill>
                      <a:blip r:embed="rId5"/>
                      <a:srcRect/>
                      <a:stretch>
                        <a:fillRect/>
                      </a:stretch>
                    </p:blipFill>
                    <p:spPr bwMode="auto">
                      <a:xfrm>
                        <a:off x="206068" y="1491687"/>
                        <a:ext cx="8632825" cy="4260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40837" name="Rectangle 5"/>
          <p:cNvSpPr>
            <a:spLocks noChangeArrowheads="1"/>
          </p:cNvSpPr>
          <p:nvPr/>
        </p:nvSpPr>
        <p:spPr bwMode="blackWhite">
          <a:xfrm>
            <a:off x="560439" y="5715512"/>
            <a:ext cx="8034491"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Across the U.S., home </a:t>
            </a:r>
            <a:r>
              <a:rPr lang="en-US" b="1" dirty="0">
                <a:solidFill>
                  <a:srgbClr val="FFFFFF"/>
                </a:solidFill>
              </a:rPr>
              <a:t>i</a:t>
            </a:r>
            <a:r>
              <a:rPr lang="en-US" b="1" dirty="0" smtClean="0">
                <a:solidFill>
                  <a:srgbClr val="FFFFFF"/>
                </a:solidFill>
              </a:rPr>
              <a:t>nsurance </a:t>
            </a:r>
            <a:r>
              <a:rPr lang="en-US" b="1" dirty="0">
                <a:solidFill>
                  <a:srgbClr val="FFFFFF"/>
                </a:solidFill>
              </a:rPr>
              <a:t>e</a:t>
            </a:r>
            <a:r>
              <a:rPr lang="en-US" b="1" dirty="0" smtClean="0">
                <a:solidFill>
                  <a:srgbClr val="FFFFFF"/>
                </a:solidFill>
              </a:rPr>
              <a:t>xpenditures rose by </a:t>
            </a:r>
            <a:r>
              <a:rPr lang="en-US" b="1" dirty="0">
                <a:solidFill>
                  <a:srgbClr val="FFFFFF"/>
                </a:solidFill>
              </a:rPr>
              <a:t>an </a:t>
            </a:r>
            <a:r>
              <a:rPr lang="en-US" b="1" dirty="0" smtClean="0">
                <a:solidFill>
                  <a:srgbClr val="FFFFFF"/>
                </a:solidFill>
              </a:rPr>
              <a:t>estimated 4.0% in 2012-2014</a:t>
            </a:r>
            <a:endParaRPr lang="en-US" b="1" dirty="0">
              <a:solidFill>
                <a:srgbClr val="FFFFFF"/>
              </a:solidFill>
            </a:endParaRPr>
          </a:p>
        </p:txBody>
      </p:sp>
      <p:sp>
        <p:nvSpPr>
          <p:cNvPr id="9" name="TextBox 12"/>
          <p:cNvSpPr txBox="1">
            <a:spLocks noChangeArrowheads="1"/>
          </p:cNvSpPr>
          <p:nvPr/>
        </p:nvSpPr>
        <p:spPr bwMode="auto">
          <a:xfrm>
            <a:off x="1166863" y="1098602"/>
            <a:ext cx="1940131" cy="2677656"/>
          </a:xfrm>
          <a:prstGeom prst="rect">
            <a:avLst/>
          </a:prstGeom>
          <a:solidFill>
            <a:schemeClr val="accent1"/>
          </a:solidFill>
          <a:ln w="9525">
            <a:noFill/>
            <a:miter lim="800000"/>
            <a:headEnd/>
            <a:tailEnd/>
          </a:ln>
        </p:spPr>
        <p:txBody>
          <a:bodyPr wrap="square">
            <a:spAutoFit/>
          </a:bodyPr>
          <a:lstStyle/>
          <a:p>
            <a:r>
              <a:rPr lang="en-US" sz="1400" b="1" u="sng" dirty="0" smtClean="0">
                <a:solidFill>
                  <a:schemeClr val="bg1"/>
                </a:solidFill>
              </a:rPr>
              <a:t>Annual Pct Changes </a:t>
            </a:r>
            <a:r>
              <a:rPr lang="en-US" sz="1400" dirty="0">
                <a:solidFill>
                  <a:schemeClr val="bg1"/>
                </a:solidFill>
              </a:rPr>
              <a:t/>
            </a:r>
            <a:br>
              <a:rPr lang="en-US" sz="1400" dirty="0">
                <a:solidFill>
                  <a:schemeClr val="bg1"/>
                </a:solidFill>
              </a:rPr>
            </a:br>
            <a:r>
              <a:rPr lang="en-US" sz="1400" dirty="0" smtClean="0">
                <a:solidFill>
                  <a:schemeClr val="bg1"/>
                </a:solidFill>
              </a:rPr>
              <a:t>2001:    5.5%</a:t>
            </a:r>
            <a:r>
              <a:rPr lang="en-US" sz="1400" dirty="0">
                <a:solidFill>
                  <a:schemeClr val="bg1"/>
                </a:solidFill>
              </a:rPr>
              <a:t/>
            </a:r>
            <a:br>
              <a:rPr lang="en-US" sz="1400" dirty="0">
                <a:solidFill>
                  <a:schemeClr val="bg1"/>
                </a:solidFill>
              </a:rPr>
            </a:br>
            <a:r>
              <a:rPr lang="en-US" sz="1400" dirty="0" smtClean="0">
                <a:solidFill>
                  <a:schemeClr val="bg1"/>
                </a:solidFill>
              </a:rPr>
              <a:t>2002:  10.6%</a:t>
            </a:r>
            <a:r>
              <a:rPr lang="en-US" sz="1400" dirty="0">
                <a:solidFill>
                  <a:schemeClr val="bg1"/>
                </a:solidFill>
              </a:rPr>
              <a:t/>
            </a:r>
            <a:br>
              <a:rPr lang="en-US" sz="1400" dirty="0">
                <a:solidFill>
                  <a:schemeClr val="bg1"/>
                </a:solidFill>
              </a:rPr>
            </a:br>
            <a:r>
              <a:rPr lang="en-US" sz="1400" dirty="0" smtClean="0">
                <a:solidFill>
                  <a:schemeClr val="bg1"/>
                </a:solidFill>
              </a:rPr>
              <a:t>2003:  12.7%</a:t>
            </a:r>
            <a:endParaRPr lang="en-US" sz="1400" dirty="0">
              <a:solidFill>
                <a:schemeClr val="bg1"/>
              </a:solidFill>
            </a:endParaRPr>
          </a:p>
          <a:p>
            <a:r>
              <a:rPr lang="en-US" sz="1400" dirty="0" smtClean="0">
                <a:solidFill>
                  <a:schemeClr val="bg1"/>
                </a:solidFill>
              </a:rPr>
              <a:t>2004:   </a:t>
            </a:r>
            <a:r>
              <a:rPr lang="en-US" sz="1400" dirty="0">
                <a:solidFill>
                  <a:schemeClr val="bg1"/>
                </a:solidFill>
              </a:rPr>
              <a:t> </a:t>
            </a:r>
            <a:r>
              <a:rPr lang="en-US" sz="1400" dirty="0" smtClean="0">
                <a:solidFill>
                  <a:schemeClr val="bg1"/>
                </a:solidFill>
              </a:rPr>
              <a:t> 9.1%</a:t>
            </a:r>
            <a:br>
              <a:rPr lang="en-US" sz="1400" dirty="0" smtClean="0">
                <a:solidFill>
                  <a:schemeClr val="bg1"/>
                </a:solidFill>
              </a:rPr>
            </a:br>
            <a:r>
              <a:rPr lang="en-US" sz="1400" dirty="0" smtClean="0">
                <a:solidFill>
                  <a:schemeClr val="bg1"/>
                </a:solidFill>
              </a:rPr>
              <a:t>2005:     4.8%</a:t>
            </a:r>
            <a:br>
              <a:rPr lang="en-US" sz="1400" dirty="0" smtClean="0">
                <a:solidFill>
                  <a:schemeClr val="bg1"/>
                </a:solidFill>
              </a:rPr>
            </a:br>
            <a:r>
              <a:rPr lang="en-US" sz="1400" dirty="0" smtClean="0">
                <a:solidFill>
                  <a:schemeClr val="bg1"/>
                </a:solidFill>
              </a:rPr>
              <a:t>2006:     5.2%</a:t>
            </a:r>
            <a:br>
              <a:rPr lang="en-US" sz="1400" dirty="0" smtClean="0">
                <a:solidFill>
                  <a:schemeClr val="bg1"/>
                </a:solidFill>
              </a:rPr>
            </a:br>
            <a:r>
              <a:rPr lang="en-US" sz="1400" dirty="0" smtClean="0">
                <a:solidFill>
                  <a:schemeClr val="bg1"/>
                </a:solidFill>
              </a:rPr>
              <a:t>2007:     2.2%</a:t>
            </a:r>
            <a:br>
              <a:rPr lang="en-US" sz="1400" dirty="0" smtClean="0">
                <a:solidFill>
                  <a:schemeClr val="bg1"/>
                </a:solidFill>
              </a:rPr>
            </a:br>
            <a:r>
              <a:rPr lang="en-US" sz="1400" dirty="0" smtClean="0">
                <a:solidFill>
                  <a:schemeClr val="bg1"/>
                </a:solidFill>
              </a:rPr>
              <a:t>2008:     1.0%</a:t>
            </a:r>
            <a:br>
              <a:rPr lang="en-US" sz="1400" dirty="0" smtClean="0">
                <a:solidFill>
                  <a:schemeClr val="bg1"/>
                </a:solidFill>
              </a:rPr>
            </a:br>
            <a:r>
              <a:rPr lang="en-US" sz="1400" dirty="0" smtClean="0">
                <a:solidFill>
                  <a:schemeClr val="bg1"/>
                </a:solidFill>
              </a:rPr>
              <a:t>2009:     6.0%</a:t>
            </a:r>
            <a:br>
              <a:rPr lang="en-US" sz="1400" dirty="0" smtClean="0">
                <a:solidFill>
                  <a:schemeClr val="bg1"/>
                </a:solidFill>
              </a:rPr>
            </a:br>
            <a:r>
              <a:rPr lang="en-US" sz="1400" dirty="0" smtClean="0">
                <a:solidFill>
                  <a:schemeClr val="bg1"/>
                </a:solidFill>
              </a:rPr>
              <a:t>2010:     3.3%</a:t>
            </a:r>
            <a:br>
              <a:rPr lang="en-US" sz="1400" dirty="0" smtClean="0">
                <a:solidFill>
                  <a:schemeClr val="bg1"/>
                </a:solidFill>
              </a:rPr>
            </a:br>
            <a:r>
              <a:rPr lang="en-US" sz="1400" dirty="0" smtClean="0">
                <a:solidFill>
                  <a:schemeClr val="bg1"/>
                </a:solidFill>
              </a:rPr>
              <a:t>2011:     7.6%</a:t>
            </a:r>
            <a:endParaRPr lang="en-US" sz="1400" dirty="0">
              <a:solidFill>
                <a:schemeClr val="bg1"/>
              </a:solidFill>
            </a:endParaRPr>
          </a:p>
        </p:txBody>
      </p:sp>
    </p:spTree>
    <p:extLst>
      <p:ext uri="{BB962C8B-B14F-4D97-AF65-F5344CB8AC3E}">
        <p14:creationId xmlns:p14="http://schemas.microsoft.com/office/powerpoint/2010/main" val="29879313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40837"/>
                                        </p:tgtEl>
                                        <p:attrNameLst>
                                          <p:attrName>style.visibility</p:attrName>
                                        </p:attrNameLst>
                                      </p:cBhvr>
                                      <p:to>
                                        <p:strVal val="visible"/>
                                      </p:to>
                                    </p:set>
                                    <p:anim calcmode="lin" valueType="num">
                                      <p:cBhvr>
                                        <p:cTn id="7" dur="500" fill="hold"/>
                                        <p:tgtEl>
                                          <p:spTgt spid="2040837"/>
                                        </p:tgtEl>
                                        <p:attrNameLst>
                                          <p:attrName>ppt_w</p:attrName>
                                        </p:attrNameLst>
                                      </p:cBhvr>
                                      <p:tavLst>
                                        <p:tav tm="0">
                                          <p:val>
                                            <p:fltVal val="0"/>
                                          </p:val>
                                        </p:tav>
                                        <p:tav tm="100000">
                                          <p:val>
                                            <p:strVal val="#ppt_w"/>
                                          </p:val>
                                        </p:tav>
                                      </p:tavLst>
                                    </p:anim>
                                    <p:anim calcmode="lin" valueType="num">
                                      <p:cBhvr>
                                        <p:cTn id="8" dur="500" fill="hold"/>
                                        <p:tgtEl>
                                          <p:spTgt spid="204083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083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56</a:t>
            </a:fld>
            <a:endParaRPr lang="en-US" sz="900"/>
          </a:p>
        </p:txBody>
      </p:sp>
      <p:sp>
        <p:nvSpPr>
          <p:cNvPr id="31750" name="Rectangle 7"/>
          <p:cNvSpPr>
            <a:spLocks noGrp="1" noChangeArrowheads="1"/>
          </p:cNvSpPr>
          <p:nvPr>
            <p:ph type="title" idx="4294967295"/>
          </p:nvPr>
        </p:nvSpPr>
        <p:spPr>
          <a:xfrm>
            <a:off x="117984" y="103394"/>
            <a:ext cx="7667626" cy="860425"/>
          </a:xfrm>
        </p:spPr>
        <p:txBody>
          <a:bodyPr/>
          <a:lstStyle/>
          <a:p>
            <a:r>
              <a:rPr lang="en-US" dirty="0" smtClean="0"/>
              <a:t>Interest Rate on Convention 30-Year Mortgages: Headed Back Up, 1990–2014*</a:t>
            </a:r>
          </a:p>
        </p:txBody>
      </p:sp>
      <p:sp>
        <p:nvSpPr>
          <p:cNvPr id="31751" name="Text Box 5"/>
          <p:cNvSpPr txBox="1">
            <a:spLocks noChangeArrowheads="1"/>
          </p:cNvSpPr>
          <p:nvPr/>
        </p:nvSpPr>
        <p:spPr bwMode="auto">
          <a:xfrm>
            <a:off x="0" y="6285566"/>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a:t>
            </a:r>
            <a:r>
              <a:rPr lang="en-US" sz="1100" dirty="0" smtClean="0"/>
              <a:t>through February 2014.              </a:t>
            </a: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smtClean="0">
                <a:hlinkClick r:id="rId4"/>
              </a:rPr>
              <a:t>http://www.federalreserve.gov/releases/h15/data.htm</a:t>
            </a:r>
            <a:r>
              <a:rPr lang="en-US" sz="1100" dirty="0" smtClean="0"/>
              <a:t>.  </a:t>
            </a:r>
            <a:r>
              <a:rPr lang="en-US" sz="1100" dirty="0"/>
              <a:t/>
            </a:r>
            <a:br>
              <a:rPr lang="en-US" sz="1100" dirty="0"/>
            </a:br>
            <a:r>
              <a:rPr lang="en-US" sz="1100" dirty="0"/>
              <a:t>National Bureau of Economic Research (recession dates); Insurance Information Institutes.</a:t>
            </a:r>
          </a:p>
        </p:txBody>
      </p:sp>
      <p:graphicFrame>
        <p:nvGraphicFramePr>
          <p:cNvPr id="31746" name="Object 8"/>
          <p:cNvGraphicFramePr>
            <a:graphicFrameLocks noChangeAspect="1"/>
          </p:cNvGraphicFramePr>
          <p:nvPr>
            <p:extLst/>
          </p:nvPr>
        </p:nvGraphicFramePr>
        <p:xfrm>
          <a:off x="463550" y="977900"/>
          <a:ext cx="8404225" cy="4838700"/>
        </p:xfrm>
        <a:graphic>
          <a:graphicData uri="http://schemas.openxmlformats.org/presentationml/2006/ole">
            <mc:AlternateContent xmlns:mc="http://schemas.openxmlformats.org/markup-compatibility/2006">
              <mc:Choice xmlns:v="urn:schemas-microsoft-com:vml" Requires="v">
                <p:oleObj spid="_x0000_s3181577" name="Chart" r:id="rId5" imgW="8343872" imgH="4381562" progId="MSGraph.Chart.8">
                  <p:embed followColorScheme="full"/>
                </p:oleObj>
              </mc:Choice>
              <mc:Fallback>
                <p:oleObj name="Chart" r:id="rId5" imgW="8343872" imgH="4381562" progId="MSGraph.Chart.8">
                  <p:embed followColorScheme="full"/>
                  <p:pic>
                    <p:nvPicPr>
                      <p:cNvPr id="0" name=""/>
                      <p:cNvPicPr>
                        <a:picLocks noChangeAspect="1" noChangeArrowheads="1"/>
                      </p:cNvPicPr>
                      <p:nvPr/>
                    </p:nvPicPr>
                    <p:blipFill>
                      <a:blip r:embed="rId6"/>
                      <a:srcRect/>
                      <a:stretch>
                        <a:fillRect/>
                      </a:stretch>
                    </p:blipFill>
                    <p:spPr bwMode="auto">
                      <a:xfrm>
                        <a:off x="463550" y="977900"/>
                        <a:ext cx="840422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3054144" y="4073013"/>
            <a:ext cx="3066435" cy="809625"/>
          </a:xfrm>
          <a:prstGeom prst="wedgeRectCallout">
            <a:avLst>
              <a:gd name="adj1" fmla="val 81126"/>
              <a:gd name="adj2" fmla="val -12276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a:t>
            </a:r>
            <a:r>
              <a:rPr lang="en-US" sz="1400" b="1" dirty="0" smtClean="0">
                <a:solidFill>
                  <a:schemeClr val="bg1"/>
                </a:solidFill>
              </a:rPr>
              <a:t>30-Year mortgages have </a:t>
            </a:r>
            <a:r>
              <a:rPr lang="en-US" sz="1400" b="1" dirty="0">
                <a:solidFill>
                  <a:schemeClr val="bg1"/>
                </a:solidFill>
              </a:rPr>
              <a:t>been </a:t>
            </a:r>
            <a:r>
              <a:rPr lang="en-US" sz="1400" b="1" dirty="0" smtClean="0">
                <a:solidFill>
                  <a:schemeClr val="bg1"/>
                </a:solidFill>
              </a:rPr>
              <a:t>below 6% for a five years</a:t>
            </a:r>
            <a:endParaRPr lang="en-US" sz="1400" b="1" dirty="0">
              <a:solidFill>
                <a:schemeClr val="bg1"/>
              </a:solidFill>
            </a:endParaRPr>
          </a:p>
        </p:txBody>
      </p:sp>
      <p:sp>
        <p:nvSpPr>
          <p:cNvPr id="10" name="Oval 8"/>
          <p:cNvSpPr>
            <a:spLocks noChangeArrowheads="1"/>
          </p:cNvSpPr>
          <p:nvPr/>
        </p:nvSpPr>
        <p:spPr bwMode="auto">
          <a:xfrm rot="-5400000">
            <a:off x="8217771" y="3709682"/>
            <a:ext cx="1061884" cy="584095"/>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High mortgage interest should have only a marginal impact on home buying</a:t>
            </a:r>
            <a:endParaRPr lang="en-US" sz="1600" b="1" dirty="0">
              <a:solidFill>
                <a:schemeClr val="bg1"/>
              </a:solidFill>
            </a:endParaRPr>
          </a:p>
        </p:txBody>
      </p:sp>
      <p:sp>
        <p:nvSpPr>
          <p:cNvPr id="11" name="AutoShape 38"/>
          <p:cNvSpPr>
            <a:spLocks noChangeArrowheads="1"/>
          </p:cNvSpPr>
          <p:nvPr/>
        </p:nvSpPr>
        <p:spPr bwMode="blackWhite">
          <a:xfrm>
            <a:off x="5584723" y="1420454"/>
            <a:ext cx="3199785" cy="1190011"/>
          </a:xfrm>
          <a:prstGeom prst="wedgeRectCallout">
            <a:avLst>
              <a:gd name="adj1" fmla="val 41843"/>
              <a:gd name="adj2" fmla="val 12536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a:t>
            </a:r>
            <a:r>
              <a:rPr lang="en-US" sz="1400" b="1" dirty="0" smtClean="0">
                <a:solidFill>
                  <a:schemeClr val="bg1"/>
                </a:solidFill>
              </a:rPr>
              <a:t>30-Year Mortgages in the U.S. plunged to all time record lows in late 2012 and early 2013 but have risen as the Fed proceeds with tapering of its QE program</a:t>
            </a:r>
            <a:endParaRPr lang="en-US" sz="14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56</a:t>
            </a:fld>
            <a:endParaRPr lang="en-US"/>
          </a:p>
        </p:txBody>
      </p:sp>
      <p:sp>
        <p:nvSpPr>
          <p:cNvPr id="14" name="AutoShape 7"/>
          <p:cNvSpPr>
            <a:spLocks noChangeArrowheads="1"/>
          </p:cNvSpPr>
          <p:nvPr/>
        </p:nvSpPr>
        <p:spPr bwMode="blackWhite">
          <a:xfrm>
            <a:off x="6204155" y="4178710"/>
            <a:ext cx="2074606" cy="904568"/>
          </a:xfrm>
          <a:prstGeom prst="wedgeRectCallout">
            <a:avLst>
              <a:gd name="adj1" fmla="val 66688"/>
              <a:gd name="adj2" fmla="val -8239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30-yr. mortgage rates are up 80 basis points over the past 12 months</a:t>
            </a:r>
            <a:endParaRPr lang="en-US" sz="1400" b="1" dirty="0">
              <a:solidFill>
                <a:srgbClr val="FFFFFF"/>
              </a:solidFill>
              <a:latin typeface="Arial" charset="0"/>
              <a:cs typeface="Arial" charset="0"/>
            </a:endParaRPr>
          </a:p>
        </p:txBody>
      </p:sp>
    </p:spTree>
    <p:extLst>
      <p:ext uri="{BB962C8B-B14F-4D97-AF65-F5344CB8AC3E}">
        <p14:creationId xmlns:p14="http://schemas.microsoft.com/office/powerpoint/2010/main" val="164344015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3500"/>
                            </p:stCondLst>
                            <p:childTnLst>
                              <p:par>
                                <p:cTn id="20" presetID="22" presetClass="entr" presetSubtype="4" fill="hold" grpId="0" nodeType="afterEffect">
                                  <p:stCondLst>
                                    <p:cond delay="70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57</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Homeowners</a:t>
            </a:r>
            <a:br>
              <a:rPr lang="en-US" dirty="0" smtClean="0"/>
            </a:br>
            <a:r>
              <a:rPr lang="en-US" dirty="0" smtClean="0"/>
              <a:t>Percent Change by State, 2007-2012*</a:t>
            </a:r>
          </a:p>
        </p:txBody>
      </p:sp>
      <p:graphicFrame>
        <p:nvGraphicFramePr>
          <p:cNvPr id="83970" name="Object 3"/>
          <p:cNvGraphicFramePr>
            <a:graphicFrameLocks noGrp="1" noChangeAspect="1"/>
          </p:cNvGraphicFramePr>
          <p:nvPr>
            <p:ph idx="4294967295"/>
          </p:nvPr>
        </p:nvGraphicFramePr>
        <p:xfrm>
          <a:off x="4763" y="1674813"/>
          <a:ext cx="9132887" cy="4719637"/>
        </p:xfrm>
        <a:graphic>
          <a:graphicData uri="http://schemas.openxmlformats.org/presentationml/2006/ole">
            <mc:AlternateContent xmlns:mc="http://schemas.openxmlformats.org/markup-compatibility/2006">
              <mc:Choice xmlns:v="urn:schemas-microsoft-com:vml" Requires="v">
                <p:oleObj spid="_x0000_s3091503" name="Chart" r:id="rId4" imgW="8810600" imgH="4552970" progId="MSGraph.Chart.8">
                  <p:embed followColorScheme="full"/>
                </p:oleObj>
              </mc:Choice>
              <mc:Fallback>
                <p:oleObj name="Chart" r:id="rId4" imgW="8810600" imgH="4552970" progId="MSGraph.Chart.8">
                  <p:embed followColorScheme="full"/>
                  <p:pic>
                    <p:nvPicPr>
                      <p:cNvPr id="0" name=""/>
                      <p:cNvPicPr>
                        <a:picLocks noChangeAspect="1" noChangeArrowheads="1"/>
                      </p:cNvPicPr>
                      <p:nvPr/>
                    </p:nvPicPr>
                    <p:blipFill>
                      <a:blip r:embed="rId5"/>
                      <a:srcRect/>
                      <a:stretch>
                        <a:fillRect/>
                      </a:stretch>
                    </p:blipFill>
                    <p:spPr bwMode="auto">
                      <a:xfrm>
                        <a:off x="4763" y="1674813"/>
                        <a:ext cx="9132887" cy="471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57982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Tree>
    <p:extLst>
      <p:ext uri="{BB962C8B-B14F-4D97-AF65-F5344CB8AC3E}">
        <p14:creationId xmlns:p14="http://schemas.microsoft.com/office/powerpoint/2010/main" val="717358633"/>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58</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Homeowners</a:t>
            </a:r>
            <a:br>
              <a:rPr lang="en-US" dirty="0" smtClean="0"/>
            </a:br>
            <a:r>
              <a:rPr lang="en-US" dirty="0" smtClean="0"/>
              <a:t>Percent Change by State, 2007-2012*</a:t>
            </a:r>
          </a:p>
        </p:txBody>
      </p:sp>
      <p:graphicFrame>
        <p:nvGraphicFramePr>
          <p:cNvPr id="84994" name="Object 3"/>
          <p:cNvGraphicFramePr>
            <a:graphicFrameLocks noGrp="1" noChangeAspect="1"/>
          </p:cNvGraphicFramePr>
          <p:nvPr>
            <p:ph idx="4294967295"/>
          </p:nvPr>
        </p:nvGraphicFramePr>
        <p:xfrm>
          <a:off x="0" y="1787525"/>
          <a:ext cx="9144000" cy="4730750"/>
        </p:xfrm>
        <a:graphic>
          <a:graphicData uri="http://schemas.openxmlformats.org/presentationml/2006/ole">
            <mc:AlternateContent xmlns:mc="http://schemas.openxmlformats.org/markup-compatibility/2006">
              <mc:Choice xmlns:v="urn:schemas-microsoft-com:vml" Requires="v">
                <p:oleObj spid="_x0000_s3092527" name="Chart" r:id="rId4" imgW="8820048" imgH="4562417" progId="MSGraph.Chart.8">
                  <p:embed followColorScheme="full"/>
                </p:oleObj>
              </mc:Choice>
              <mc:Fallback>
                <p:oleObj name="Chart" r:id="rId4" imgW="8820048" imgH="4562417" progId="MSGraph.Chart.8">
                  <p:embed followColorScheme="full"/>
                  <p:pic>
                    <p:nvPicPr>
                      <p:cNvPr id="0" name=""/>
                      <p:cNvPicPr>
                        <a:picLocks noChangeAspect="1" noChangeArrowheads="1"/>
                      </p:cNvPicPr>
                      <p:nvPr/>
                    </p:nvPicPr>
                    <p:blipFill>
                      <a:blip r:embed="rId5"/>
                      <a:srcRect/>
                      <a:stretch>
                        <a:fillRect/>
                      </a:stretch>
                    </p:blipFill>
                    <p:spPr bwMode="auto">
                      <a:xfrm>
                        <a:off x="0" y="1787525"/>
                        <a:ext cx="9144000" cy="4730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Tree>
    <p:extLst>
      <p:ext uri="{BB962C8B-B14F-4D97-AF65-F5344CB8AC3E}">
        <p14:creationId xmlns:p14="http://schemas.microsoft.com/office/powerpoint/2010/main" val="4104096164"/>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59</a:t>
            </a:fld>
            <a:endParaRPr lang="en-US" smtClean="0"/>
          </a:p>
        </p:txBody>
      </p:sp>
      <p:sp>
        <p:nvSpPr>
          <p:cNvPr id="10" name="AutoShape 6"/>
          <p:cNvSpPr>
            <a:spLocks noChangeArrowheads="1"/>
          </p:cNvSpPr>
          <p:nvPr/>
        </p:nvSpPr>
        <p:spPr bwMode="blackWhite">
          <a:xfrm>
            <a:off x="3628103" y="1135047"/>
            <a:ext cx="2802194" cy="1799882"/>
          </a:xfrm>
          <a:prstGeom prst="wedgeRectCallout">
            <a:avLst>
              <a:gd name="adj1" fmla="val -16772"/>
              <a:gd name="adj2" fmla="val 4931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combined ratios for both personal and commercial lines improved substantially in 2013:H1</a:t>
            </a:r>
            <a:endParaRPr lang="en-US" b="1" dirty="0">
              <a:solidFill>
                <a:schemeClr val="bg1"/>
              </a:solidFill>
              <a:cs typeface="+mn-cs"/>
            </a:endParaRPr>
          </a:p>
        </p:txBody>
      </p:sp>
      <p:graphicFrame>
        <p:nvGraphicFramePr>
          <p:cNvPr id="24038403" name="Object 3"/>
          <p:cNvGraphicFramePr>
            <a:graphicFrameLocks noChangeAspect="1"/>
          </p:cNvGraphicFramePr>
          <p:nvPr/>
        </p:nvGraphicFramePr>
        <p:xfrm>
          <a:off x="130504" y="99020"/>
          <a:ext cx="8880763" cy="6530381"/>
        </p:xfrm>
        <a:graphic>
          <a:graphicData uri="http://schemas.openxmlformats.org/presentationml/2006/ole">
            <mc:AlternateContent xmlns:mc="http://schemas.openxmlformats.org/markup-compatibility/2006">
              <mc:Choice xmlns:v="urn:schemas-microsoft-com:vml" Requires="v">
                <p:oleObj spid="_x0000_s3165201" name="Slide" r:id="rId5" imgW="4210744" imgH="3156199" progId="PowerPoint.Slide.12">
                  <p:embed/>
                </p:oleObj>
              </mc:Choice>
              <mc:Fallback>
                <p:oleObj name="Slide" r:id="rId5" imgW="4210744" imgH="3156199" progId="PowerPoint.Slide.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0504" y="99020"/>
                        <a:ext cx="8880763" cy="65303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89653226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105"/>
          <p:cNvSpPr>
            <a:spLocks noGrp="1" noChangeArrowheads="1"/>
          </p:cNvSpPr>
          <p:nvPr>
            <p:ph type="dt" sz="quarter" idx="10"/>
          </p:nvPr>
        </p:nvSpPr>
        <p:spPr>
          <a:noFill/>
        </p:spPr>
        <p:txBody>
          <a:bodyPr/>
          <a:lstStyle/>
          <a:p>
            <a:r>
              <a:rPr lang="en-US" smtClean="0"/>
              <a:t>12/01/09 - 9pm</a:t>
            </a:r>
          </a:p>
        </p:txBody>
      </p:sp>
      <p:sp>
        <p:nvSpPr>
          <p:cNvPr id="1229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2293" name="Rectangle 110"/>
          <p:cNvSpPr>
            <a:spLocks noGrp="1" noChangeArrowheads="1"/>
          </p:cNvSpPr>
          <p:nvPr>
            <p:ph type="sldNum" sz="quarter" idx="12"/>
          </p:nvPr>
        </p:nvSpPr>
        <p:spPr>
          <a:noFill/>
        </p:spPr>
        <p:txBody>
          <a:bodyPr/>
          <a:lstStyle/>
          <a:p>
            <a:fld id="{5A610347-D1D2-4535-A206-C4B7BCB39CED}" type="slidenum">
              <a:rPr lang="en-US" smtClean="0"/>
              <a:pPr/>
              <a:t>6</a:t>
            </a:fld>
            <a:endParaRPr lang="en-US" smtClean="0"/>
          </a:p>
        </p:txBody>
      </p:sp>
      <p:graphicFrame>
        <p:nvGraphicFramePr>
          <p:cNvPr id="12290" name="Object 3"/>
          <p:cNvGraphicFramePr>
            <a:graphicFrameLocks/>
          </p:cNvGraphicFramePr>
          <p:nvPr>
            <p:extLst>
              <p:ext uri="{D42A27DB-BD31-4B8C-83A1-F6EECF244321}">
                <p14:modId xmlns:p14="http://schemas.microsoft.com/office/powerpoint/2010/main" val="613789683"/>
              </p:ext>
            </p:extLst>
          </p:nvPr>
        </p:nvGraphicFramePr>
        <p:xfrm>
          <a:off x="175559" y="2059641"/>
          <a:ext cx="8607425" cy="3989388"/>
        </p:xfrm>
        <a:graphic>
          <a:graphicData uri="http://schemas.openxmlformats.org/presentationml/2006/ole">
            <mc:AlternateContent xmlns:mc="http://schemas.openxmlformats.org/markup-compatibility/2006">
              <mc:Choice xmlns:v="urn:schemas-microsoft-com:vml" Requires="v">
                <p:oleObj spid="_x0000_s3046467" name="Chart" r:id="rId4" imgW="8610574" imgH="3990968" progId="MSGraph.Chart.8">
                  <p:embed followColorScheme="full"/>
                </p:oleObj>
              </mc:Choice>
              <mc:Fallback>
                <p:oleObj name="Chart" r:id="rId4" imgW="8610574" imgH="3990968" progId="MSGraph.Chart.8">
                  <p:embed followColorScheme="full"/>
                  <p:pic>
                    <p:nvPicPr>
                      <p:cNvPr id="0" name=""/>
                      <p:cNvPicPr>
                        <a:picLocks noChangeArrowheads="1"/>
                      </p:cNvPicPr>
                      <p:nvPr/>
                    </p:nvPicPr>
                    <p:blipFill>
                      <a:blip r:embed="rId5"/>
                      <a:srcRect/>
                      <a:stretch>
                        <a:fillRect/>
                      </a:stretch>
                    </p:blipFill>
                    <p:spPr bwMode="auto">
                      <a:xfrm>
                        <a:off x="175559" y="2059641"/>
                        <a:ext cx="8607425" cy="398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AutoShape 7"/>
          <p:cNvSpPr>
            <a:spLocks noChangeArrowheads="1"/>
          </p:cNvSpPr>
          <p:nvPr/>
        </p:nvSpPr>
        <p:spPr bwMode="blackWhite">
          <a:xfrm>
            <a:off x="3832411" y="3590364"/>
            <a:ext cx="4235823" cy="1909483"/>
          </a:xfrm>
          <a:prstGeom prst="wedgeRectCallout">
            <a:avLst>
              <a:gd name="adj1" fmla="val -50101"/>
              <a:gd name="adj2" fmla="val 2411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PP Auto premiums written </a:t>
            </a:r>
            <a:r>
              <a:rPr lang="en-US" b="1" dirty="0" smtClean="0">
                <a:solidFill>
                  <a:schemeClr val="bg1"/>
                </a:solidFill>
              </a:rPr>
              <a:t>are recovering from a period of flat growth attributable </a:t>
            </a:r>
            <a:r>
              <a:rPr lang="en-US" b="1" dirty="0">
                <a:solidFill>
                  <a:schemeClr val="bg1"/>
                </a:solidFill>
              </a:rPr>
              <a:t>to the weak economy impacting new vehicle sales, car choice, and increased price sensitivity among </a:t>
            </a:r>
            <a:r>
              <a:rPr lang="en-US" b="1" dirty="0" smtClean="0">
                <a:solidFill>
                  <a:schemeClr val="bg1"/>
                </a:solidFill>
              </a:rPr>
              <a:t>consumers</a:t>
            </a:r>
            <a:endParaRPr lang="en-US" b="1" dirty="0">
              <a:solidFill>
                <a:schemeClr val="bg1"/>
              </a:solidFill>
              <a:latin typeface="Arial" pitchFamily="34" charset="0"/>
            </a:endParaRPr>
          </a:p>
        </p:txBody>
      </p:sp>
      <p:sp>
        <p:nvSpPr>
          <p:cNvPr id="11" name="Rectangle 4"/>
          <p:cNvSpPr>
            <a:spLocks noChangeArrowheads="1"/>
          </p:cNvSpPr>
          <p:nvPr/>
        </p:nvSpPr>
        <p:spPr bwMode="auto">
          <a:xfrm>
            <a:off x="0" y="6389688"/>
            <a:ext cx="812165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A.M. Best; Insurance Information Institute. </a:t>
            </a:r>
          </a:p>
        </p:txBody>
      </p:sp>
      <p:sp>
        <p:nvSpPr>
          <p:cNvPr id="13" name="Rectangle 2"/>
          <p:cNvSpPr>
            <a:spLocks noGrp="1" noChangeArrowheads="1"/>
          </p:cNvSpPr>
          <p:nvPr>
            <p:ph type="title"/>
          </p:nvPr>
        </p:nvSpPr>
        <p:spPr>
          <a:xfrm>
            <a:off x="298450" y="90488"/>
            <a:ext cx="7400925" cy="860425"/>
          </a:xfrm>
        </p:spPr>
        <p:txBody>
          <a:bodyPr/>
          <a:lstStyle/>
          <a:p>
            <a:r>
              <a:rPr lang="en-US" dirty="0" smtClean="0"/>
              <a:t>Private Passenger Auto Insurance</a:t>
            </a:r>
            <a:br>
              <a:rPr lang="en-US" dirty="0" smtClean="0"/>
            </a:br>
            <a:r>
              <a:rPr lang="en-US" dirty="0" smtClean="0"/>
              <a:t>Net Written Premium, 2000–2015F</a:t>
            </a:r>
          </a:p>
        </p:txBody>
      </p:sp>
      <p:sp>
        <p:nvSpPr>
          <p:cNvPr id="14" name="TextBox 7"/>
          <p:cNvSpPr txBox="1">
            <a:spLocks noChangeArrowheads="1"/>
          </p:cNvSpPr>
          <p:nvPr/>
        </p:nvSpPr>
        <p:spPr bwMode="auto">
          <a:xfrm>
            <a:off x="257175" y="1257300"/>
            <a:ext cx="1304925" cy="338138"/>
          </a:xfrm>
          <a:prstGeom prst="rect">
            <a:avLst/>
          </a:prstGeom>
          <a:noFill/>
          <a:ln w="9525">
            <a:noFill/>
            <a:miter lim="800000"/>
            <a:headEnd/>
            <a:tailEnd/>
          </a:ln>
        </p:spPr>
        <p:txBody>
          <a:bodyPr>
            <a:spAutoFit/>
          </a:bodyPr>
          <a:lstStyle/>
          <a:p>
            <a:r>
              <a:rPr lang="en-US" sz="1600" dirty="0"/>
              <a:t>$ Billion</a:t>
            </a:r>
          </a:p>
        </p:txBody>
      </p:sp>
    </p:spTree>
    <p:extLst>
      <p:ext uri="{BB962C8B-B14F-4D97-AF65-F5344CB8AC3E}">
        <p14:creationId xmlns:p14="http://schemas.microsoft.com/office/powerpoint/2010/main" val="11818349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60</a:t>
            </a:fld>
            <a:endParaRPr lang="en-US" smtClean="0"/>
          </a:p>
        </p:txBody>
      </p:sp>
      <p:sp>
        <p:nvSpPr>
          <p:cNvPr id="2404762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047619" name="Object 3"/>
          <p:cNvGraphicFramePr>
            <a:graphicFrameLocks noChangeAspect="1"/>
          </p:cNvGraphicFramePr>
          <p:nvPr/>
        </p:nvGraphicFramePr>
        <p:xfrm>
          <a:off x="263525" y="200025"/>
          <a:ext cx="8607425" cy="6453188"/>
        </p:xfrm>
        <a:graphic>
          <a:graphicData uri="http://schemas.openxmlformats.org/presentationml/2006/ole">
            <mc:AlternateContent xmlns:mc="http://schemas.openxmlformats.org/markup-compatibility/2006">
              <mc:Choice xmlns:v="urn:schemas-microsoft-com:vml" Requires="v">
                <p:oleObj spid="_x0000_s3166224" name="Slide" r:id="rId5" imgW="3544809" imgH="2657946" progId="PowerPoint.Slide.12">
                  <p:embed/>
                </p:oleObj>
              </mc:Choice>
              <mc:Fallback>
                <p:oleObj name="Slide" r:id="rId5" imgW="3544809" imgH="2657946" progId="PowerPoint.Slide.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3525" y="200025"/>
                        <a:ext cx="8607425" cy="6453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14296042"/>
      </p:ext>
    </p:extLst>
  </p:cSld>
  <p:clrMapOvr>
    <a:masterClrMapping/>
  </p:clrMapOvr>
  <p:transition>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42"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12643"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7A38497-211C-4DBC-82CF-0857D7DDC949}" type="slidenum">
              <a:rPr lang="en-US" sz="900">
                <a:solidFill>
                  <a:schemeClr val="bg1"/>
                </a:solidFill>
              </a:rPr>
              <a:pPr algn="r" eaLnBrk="0" hangingPunct="0">
                <a:lnSpc>
                  <a:spcPct val="85000"/>
                </a:lnSpc>
                <a:spcBef>
                  <a:spcPct val="20000"/>
                </a:spcBef>
              </a:pPr>
              <a:t>61</a:t>
            </a:fld>
            <a:endParaRPr lang="en-US" sz="900">
              <a:solidFill>
                <a:schemeClr val="bg1"/>
              </a:solidFill>
            </a:endParaRPr>
          </a:p>
        </p:txBody>
      </p:sp>
      <p:pic>
        <p:nvPicPr>
          <p:cNvPr id="112644"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dirty="0">
                <a:solidFill>
                  <a:schemeClr val="bg1"/>
                </a:solidFill>
              </a:rPr>
              <a:t>Personal </a:t>
            </a:r>
            <a:r>
              <a:rPr lang="en-US" sz="4200" b="1" dirty="0" smtClean="0">
                <a:solidFill>
                  <a:schemeClr val="bg1"/>
                </a:solidFill>
              </a:rPr>
              <a:t>Auto Ad Spend Trends</a:t>
            </a:r>
            <a:endParaRPr lang="en-US" sz="4200" b="1" dirty="0">
              <a:solidFill>
                <a:schemeClr val="bg1"/>
              </a:solidFill>
            </a:endParaRPr>
          </a:p>
        </p:txBody>
      </p:sp>
      <p:sp>
        <p:nvSpPr>
          <p:cNvPr id="2152456" name="Rectangle 8"/>
          <p:cNvSpPr>
            <a:spLocks noChangeArrowheads="1"/>
          </p:cNvSpPr>
          <p:nvPr/>
        </p:nvSpPr>
        <p:spPr bwMode="auto">
          <a:xfrm>
            <a:off x="854075" y="4362450"/>
            <a:ext cx="7435850" cy="1754326"/>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Growth in Ad Spend Remains Robust Among Many Top Auto Insurers</a:t>
            </a:r>
            <a:endParaRPr lang="en-US" sz="4000" b="1" dirty="0">
              <a:solidFill>
                <a:srgbClr val="225A7A"/>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a:xfrm>
            <a:off x="187632" y="177902"/>
            <a:ext cx="7747000" cy="638175"/>
          </a:xfrm>
        </p:spPr>
        <p:txBody>
          <a:bodyPr/>
          <a:lstStyle/>
          <a:p>
            <a:pPr>
              <a:lnSpc>
                <a:spcPts val="3300"/>
              </a:lnSpc>
            </a:pPr>
            <a:r>
              <a:rPr lang="en-US" dirty="0" smtClean="0"/>
              <a:t>Advertising Expenditures by P/C Insurance Industry,</a:t>
            </a:r>
            <a:r>
              <a:rPr lang="en-US" sz="3200" dirty="0" smtClean="0"/>
              <a:t> 1999-2012</a:t>
            </a:r>
            <a:endParaRPr lang="en-US" sz="2800" dirty="0" smtClean="0"/>
          </a:p>
        </p:txBody>
      </p:sp>
      <p:graphicFrame>
        <p:nvGraphicFramePr>
          <p:cNvPr id="44034" name="Object 3"/>
          <p:cNvGraphicFramePr>
            <a:graphicFrameLocks noGrp="1" noChangeAspect="1"/>
          </p:cNvGraphicFramePr>
          <p:nvPr>
            <p:ph type="chart" idx="1"/>
          </p:nvPr>
        </p:nvGraphicFramePr>
        <p:xfrm>
          <a:off x="170170" y="1468284"/>
          <a:ext cx="8678862" cy="4814888"/>
        </p:xfrm>
        <a:graphic>
          <a:graphicData uri="http://schemas.openxmlformats.org/presentationml/2006/ole">
            <mc:AlternateContent xmlns:mc="http://schemas.openxmlformats.org/markup-compatibility/2006">
              <mc:Choice xmlns:v="urn:schemas-microsoft-com:vml" Requires="v">
                <p:oleObj spid="_x0000_s3093550" name="Chart" r:id="rId3" imgW="8620022" imgH="4781603" progId="MSGraph.Chart.8">
                  <p:embed followColorScheme="full"/>
                </p:oleObj>
              </mc:Choice>
              <mc:Fallback>
                <p:oleObj name="Chart" r:id="rId3" imgW="8620022" imgH="4781603" progId="MSGraph.Chart.8">
                  <p:embed followColorScheme="full"/>
                  <p:pic>
                    <p:nvPicPr>
                      <p:cNvPr id="0" name=""/>
                      <p:cNvPicPr>
                        <a:picLocks noChangeAspect="1" noChangeArrowheads="1"/>
                      </p:cNvPicPr>
                      <p:nvPr/>
                    </p:nvPicPr>
                    <p:blipFill>
                      <a:blip r:embed="rId4"/>
                      <a:srcRect/>
                      <a:stretch>
                        <a:fillRect/>
                      </a:stretch>
                    </p:blipFill>
                    <p:spPr bwMode="auto">
                      <a:xfrm>
                        <a:off x="170170" y="1468284"/>
                        <a:ext cx="8678862" cy="481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36" name="Rectangle 4"/>
          <p:cNvSpPr>
            <a:spLocks noChangeArrowheads="1"/>
          </p:cNvSpPr>
          <p:nvPr/>
        </p:nvSpPr>
        <p:spPr bwMode="auto">
          <a:xfrm>
            <a:off x="60430" y="6372427"/>
            <a:ext cx="7559762" cy="400752"/>
          </a:xfrm>
          <a:prstGeom prst="rect">
            <a:avLst/>
          </a:prstGeom>
          <a:noFill/>
          <a:ln w="9525">
            <a:noFill/>
            <a:miter lim="800000"/>
            <a:headEnd/>
            <a:tailEnd/>
          </a:ln>
        </p:spPr>
        <p:txBody>
          <a:bodyPr wrap="none" lIns="92075" tIns="46038" rIns="92075" bIns="46038">
            <a:spAutoFit/>
          </a:bodyPr>
          <a:lstStyle/>
          <a:p>
            <a:pPr>
              <a:spcBef>
                <a:spcPct val="0"/>
              </a:spcBef>
              <a:buClrTx/>
              <a:buFontTx/>
              <a:buNone/>
            </a:pPr>
            <a:endParaRPr lang="en-US" sz="1000" b="1" dirty="0">
              <a:latin typeface="Arial" charset="0"/>
            </a:endParaRPr>
          </a:p>
          <a:p>
            <a:pPr>
              <a:spcBef>
                <a:spcPct val="0"/>
              </a:spcBef>
              <a:buClrTx/>
              <a:buFontTx/>
              <a:buNone/>
            </a:pPr>
            <a:r>
              <a:rPr lang="en-US" sz="1000" b="1" dirty="0">
                <a:latin typeface="Arial" charset="0"/>
              </a:rPr>
              <a:t>Source: Insurance Information Institute from consolidated P/C Annual Statement </a:t>
            </a:r>
            <a:r>
              <a:rPr lang="en-US" sz="1000" b="1" dirty="0" smtClean="0">
                <a:latin typeface="Arial" charset="0"/>
              </a:rPr>
              <a:t>data, </a:t>
            </a:r>
            <a:r>
              <a:rPr lang="en-US" sz="1000" b="1" dirty="0" smtClean="0"/>
              <a:t>Insurance Expense Exhibit (Part I)</a:t>
            </a:r>
            <a:r>
              <a:rPr lang="en-US" sz="1000" b="1" dirty="0" smtClean="0">
                <a:latin typeface="Arial" charset="0"/>
              </a:rPr>
              <a:t>.</a:t>
            </a:r>
            <a:endParaRPr lang="en-US" sz="1000" b="1" dirty="0">
              <a:latin typeface="Arial" charset="0"/>
            </a:endParaRPr>
          </a:p>
        </p:txBody>
      </p:sp>
      <p:sp>
        <p:nvSpPr>
          <p:cNvPr id="6" name="Rectangle 7"/>
          <p:cNvSpPr>
            <a:spLocks noChangeArrowheads="1"/>
          </p:cNvSpPr>
          <p:nvPr/>
        </p:nvSpPr>
        <p:spPr bwMode="black">
          <a:xfrm>
            <a:off x="185738" y="1155700"/>
            <a:ext cx="1023937" cy="221599"/>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 Billions</a:t>
            </a:r>
            <a:endParaRPr lang="en-US" sz="1600" b="1" dirty="0">
              <a:solidFill>
                <a:srgbClr val="225A7A"/>
              </a:solidFill>
              <a:latin typeface="Arial" charset="0"/>
              <a:cs typeface="Arial" charset="0"/>
            </a:endParaRPr>
          </a:p>
        </p:txBody>
      </p:sp>
      <p:sp>
        <p:nvSpPr>
          <p:cNvPr id="7" name="AutoShape 9"/>
          <p:cNvSpPr>
            <a:spLocks noChangeArrowheads="1"/>
          </p:cNvSpPr>
          <p:nvPr/>
        </p:nvSpPr>
        <p:spPr bwMode="blackWhite">
          <a:xfrm>
            <a:off x="4935794" y="1130709"/>
            <a:ext cx="2231923" cy="1592826"/>
          </a:xfrm>
          <a:prstGeom prst="wedgeRectCallout">
            <a:avLst>
              <a:gd name="adj1" fmla="val 96608"/>
              <a:gd name="adj2" fmla="val 17069"/>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400" b="1" dirty="0" smtClean="0">
                <a:solidFill>
                  <a:srgbClr val="FFFFFF"/>
                </a:solidFill>
              </a:rPr>
              <a:t>P/C ad spend hit an all time record high of $6.088 billion in 2012, up 3.5% over 2011.  The pace of growth has slowed from 15.8% in 2011 and 23.8% in 2010</a:t>
            </a:r>
            <a:endParaRPr lang="en-US" sz="1400" b="1" dirty="0">
              <a:solidFill>
                <a:srgbClr val="FFFFFF"/>
              </a:solidFill>
            </a:endParaRPr>
          </a:p>
        </p:txBody>
      </p:sp>
      <p:sp>
        <p:nvSpPr>
          <p:cNvPr id="8" name="Text Box 17"/>
          <p:cNvSpPr txBox="1">
            <a:spLocks noChangeArrowheads="1"/>
          </p:cNvSpPr>
          <p:nvPr/>
        </p:nvSpPr>
        <p:spPr bwMode="auto">
          <a:xfrm>
            <a:off x="1403299" y="1589549"/>
            <a:ext cx="3316184" cy="923330"/>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rPr>
              <a:t>P/C ad spending has more than tripled since 2002     (up 256% from 2002-2012) </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2826327203"/>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1379"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101380" name="Rectangle 106"/>
          <p:cNvSpPr>
            <a:spLocks noGrp="1" noChangeArrowheads="1"/>
          </p:cNvSpPr>
          <p:nvPr>
            <p:ph type="ftr" sz="quarter" idx="11"/>
          </p:nvPr>
        </p:nvSpPr>
        <p:spPr>
          <a:noFill/>
        </p:spPr>
        <p:txBody>
          <a:bodyPr/>
          <a:lstStyle/>
          <a:p>
            <a:r>
              <a:rPr lang="en-US" smtClean="0">
                <a:solidFill>
                  <a:srgbClr val="FFFFFF"/>
                </a:solidFill>
              </a:rPr>
              <a:t>eSlide – P6466 – The Financial Crisis and the Future of the P/C</a:t>
            </a:r>
          </a:p>
        </p:txBody>
      </p:sp>
      <p:sp>
        <p:nvSpPr>
          <p:cNvPr id="101381" name="Rectangle 110"/>
          <p:cNvSpPr>
            <a:spLocks noGrp="1" noChangeArrowheads="1"/>
          </p:cNvSpPr>
          <p:nvPr>
            <p:ph type="sldNum" sz="quarter" idx="12"/>
          </p:nvPr>
        </p:nvSpPr>
        <p:spPr>
          <a:noFill/>
        </p:spPr>
        <p:txBody>
          <a:bodyPr/>
          <a:lstStyle/>
          <a:p>
            <a:fld id="{A87CD4B1-62DD-4C9F-B92F-E15EAAAF53A1}" type="slidenum">
              <a:rPr lang="en-US" smtClean="0">
                <a:solidFill>
                  <a:srgbClr val="000000"/>
                </a:solidFill>
              </a:rPr>
              <a:pPr/>
              <a:t>63</a:t>
            </a:fld>
            <a:endParaRPr lang="en-US" smtClean="0">
              <a:solidFill>
                <a:srgbClr val="000000"/>
              </a:solidFill>
            </a:endParaRPr>
          </a:p>
        </p:txBody>
      </p:sp>
      <p:sp>
        <p:nvSpPr>
          <p:cNvPr id="101382" name="Rectangle 2"/>
          <p:cNvSpPr>
            <a:spLocks noGrp="1" noChangeArrowheads="1"/>
          </p:cNvSpPr>
          <p:nvPr>
            <p:ph type="title"/>
          </p:nvPr>
        </p:nvSpPr>
        <p:spPr>
          <a:xfrm>
            <a:off x="235386" y="90488"/>
            <a:ext cx="7400925" cy="860425"/>
          </a:xfrm>
        </p:spPr>
        <p:txBody>
          <a:bodyPr/>
          <a:lstStyle/>
          <a:p>
            <a:r>
              <a:rPr lang="en-US" dirty="0" smtClean="0"/>
              <a:t>Advertising Spend Change by Select Personal Auto Writers:  2012 vs. 2011</a:t>
            </a:r>
          </a:p>
        </p:txBody>
      </p:sp>
      <p:sp>
        <p:nvSpPr>
          <p:cNvPr id="101383" name="Rectangle 4"/>
          <p:cNvSpPr>
            <a:spLocks noChangeArrowheads="1"/>
          </p:cNvSpPr>
          <p:nvPr/>
        </p:nvSpPr>
        <p:spPr bwMode="auto">
          <a:xfrm>
            <a:off x="0" y="6615956"/>
            <a:ext cx="7569200" cy="282385"/>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a:t>
            </a:r>
            <a:r>
              <a:rPr lang="en-US" sz="1100" dirty="0">
                <a:solidFill>
                  <a:srgbClr val="000000"/>
                </a:solidFill>
                <a:latin typeface="Arial" charset="0"/>
                <a:cs typeface="Arial" charset="0"/>
              </a:rPr>
              <a:t>: </a:t>
            </a:r>
            <a:r>
              <a:rPr lang="en-US" sz="1100" dirty="0" smtClean="0">
                <a:solidFill>
                  <a:srgbClr val="000000"/>
                </a:solidFill>
                <a:cs typeface="Arial" charset="0"/>
              </a:rPr>
              <a:t>SNL Financial;</a:t>
            </a:r>
            <a:r>
              <a:rPr lang="en-US" sz="1100" dirty="0" smtClean="0">
                <a:solidFill>
                  <a:srgbClr val="000000"/>
                </a:solidFill>
                <a:latin typeface="Arial" charset="0"/>
                <a:cs typeface="Arial" charset="0"/>
              </a:rPr>
              <a:t> </a:t>
            </a:r>
            <a:r>
              <a:rPr lang="en-US" sz="1100" dirty="0">
                <a:solidFill>
                  <a:srgbClr val="000000"/>
                </a:solidFill>
                <a:latin typeface="Arial" charset="0"/>
                <a:cs typeface="Arial" charset="0"/>
              </a:rPr>
              <a:t>Insurance Information Institute.</a:t>
            </a:r>
          </a:p>
        </p:txBody>
      </p:sp>
      <p:sp>
        <p:nvSpPr>
          <p:cNvPr id="1938437" name="Rectangle 5"/>
          <p:cNvSpPr>
            <a:spLocks noChangeArrowheads="1"/>
          </p:cNvSpPr>
          <p:nvPr/>
        </p:nvSpPr>
        <p:spPr bwMode="blackWhite">
          <a:xfrm>
            <a:off x="1183342" y="5499847"/>
            <a:ext cx="6952129" cy="87405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smtClean="0">
                <a:solidFill>
                  <a:srgbClr val="FFFFFF"/>
                </a:solidFill>
                <a:latin typeface="Arial" charset="0"/>
                <a:cs typeface="Arial" charset="0"/>
              </a:rPr>
              <a:t>Overall these carriers spent nearly $4 billion on advertising, up 4% from 2011 and two-thirds the industry total.</a:t>
            </a:r>
            <a:endParaRPr lang="en-US" b="1" dirty="0">
              <a:solidFill>
                <a:srgbClr val="FFFFFF"/>
              </a:solidFill>
              <a:latin typeface="Arial" charset="0"/>
              <a:cs typeface="Arial" charset="0"/>
            </a:endParaRPr>
          </a:p>
        </p:txBody>
      </p:sp>
      <p:sp>
        <p:nvSpPr>
          <p:cNvPr id="101385"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Percentage Change (%)</a:t>
            </a:r>
          </a:p>
        </p:txBody>
      </p:sp>
      <p:graphicFrame>
        <p:nvGraphicFramePr>
          <p:cNvPr id="101378" name="Object 7"/>
          <p:cNvGraphicFramePr>
            <a:graphicFrameLocks noChangeAspect="1"/>
          </p:cNvGraphicFramePr>
          <p:nvPr>
            <p:extLst>
              <p:ext uri="{D42A27DB-BD31-4B8C-83A1-F6EECF244321}">
                <p14:modId xmlns:p14="http://schemas.microsoft.com/office/powerpoint/2010/main" val="298395018"/>
              </p:ext>
            </p:extLst>
          </p:nvPr>
        </p:nvGraphicFramePr>
        <p:xfrm>
          <a:off x="407988" y="1684712"/>
          <a:ext cx="8296275" cy="3752850"/>
        </p:xfrm>
        <a:graphic>
          <a:graphicData uri="http://schemas.openxmlformats.org/presentationml/2006/ole">
            <mc:AlternateContent xmlns:mc="http://schemas.openxmlformats.org/markup-compatibility/2006">
              <mc:Choice xmlns:v="urn:schemas-microsoft-com:vml" Requires="v">
                <p:oleObj spid="_x0000_s2773100" name="Chart" r:id="rId4" imgW="8296224" imgH="3762296" progId="MSGraph.Chart.8">
                  <p:embed followColorScheme="full"/>
                </p:oleObj>
              </mc:Choice>
              <mc:Fallback>
                <p:oleObj name="Chart" r:id="rId4" imgW="8296224" imgH="3762296" progId="MSGraph.Chart.8">
                  <p:embed followColorScheme="full"/>
                  <p:pic>
                    <p:nvPicPr>
                      <p:cNvPr id="0" name="Object 7"/>
                      <p:cNvPicPr>
                        <a:picLocks noChangeAspect="1" noChangeArrowheads="1"/>
                      </p:cNvPicPr>
                      <p:nvPr/>
                    </p:nvPicPr>
                    <p:blipFill>
                      <a:blip r:embed="rId5"/>
                      <a:srcRect/>
                      <a:stretch>
                        <a:fillRect/>
                      </a:stretch>
                    </p:blipFill>
                    <p:spPr bwMode="gray">
                      <a:xfrm>
                        <a:off x="407988" y="1684712"/>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AutoShape 8"/>
          <p:cNvSpPr>
            <a:spLocks noChangeArrowheads="1"/>
          </p:cNvSpPr>
          <p:nvPr/>
        </p:nvSpPr>
        <p:spPr bwMode="blackWhite">
          <a:xfrm>
            <a:off x="2839913" y="3561137"/>
            <a:ext cx="2191869" cy="1545851"/>
          </a:xfrm>
          <a:prstGeom prst="wedgeRectCallout">
            <a:avLst>
              <a:gd name="adj1" fmla="val -91750"/>
              <a:gd name="adj2" fmla="val -13817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cs typeface="Arial" charset="0"/>
              </a:rPr>
              <a:t>Allstate led the industry in 2012 in terms of increase in personal auto ad spend</a:t>
            </a:r>
            <a:endParaRPr lang="en-US" b="1"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8437"/>
                                        </p:tgtEl>
                                        <p:attrNameLst>
                                          <p:attrName>style.visibility</p:attrName>
                                        </p:attrNameLst>
                                      </p:cBhvr>
                                      <p:to>
                                        <p:strVal val="visible"/>
                                      </p:to>
                                    </p:set>
                                    <p:anim calcmode="lin" valueType="num">
                                      <p:cBhvr>
                                        <p:cTn id="7" dur="500" fill="hold"/>
                                        <p:tgtEl>
                                          <p:spTgt spid="1938437"/>
                                        </p:tgtEl>
                                        <p:attrNameLst>
                                          <p:attrName>ppt_w</p:attrName>
                                        </p:attrNameLst>
                                      </p:cBhvr>
                                      <p:tavLst>
                                        <p:tav tm="0">
                                          <p:val>
                                            <p:fltVal val="0"/>
                                          </p:val>
                                        </p:tav>
                                        <p:tav tm="100000">
                                          <p:val>
                                            <p:strVal val="#ppt_w"/>
                                          </p:val>
                                        </p:tav>
                                      </p:tavLst>
                                    </p:anim>
                                    <p:anim calcmode="lin" valueType="num">
                                      <p:cBhvr>
                                        <p:cTn id="8" dur="500" fill="hold"/>
                                        <p:tgtEl>
                                          <p:spTgt spid="1938437"/>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8437" grpId="0" animBg="1"/>
      <p:bldP spid="10" grpId="0" animBg="1"/>
    </p:bld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42"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12643"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7A38497-211C-4DBC-82CF-0857D7DDC949}" type="slidenum">
              <a:rPr lang="en-US" sz="900">
                <a:solidFill>
                  <a:schemeClr val="bg1"/>
                </a:solidFill>
              </a:rPr>
              <a:pPr algn="r" eaLnBrk="0" hangingPunct="0">
                <a:lnSpc>
                  <a:spcPct val="85000"/>
                </a:lnSpc>
                <a:spcBef>
                  <a:spcPct val="20000"/>
                </a:spcBef>
              </a:pPr>
              <a:t>64</a:t>
            </a:fld>
            <a:endParaRPr lang="en-US" sz="900">
              <a:solidFill>
                <a:schemeClr val="bg1"/>
              </a:solidFill>
            </a:endParaRPr>
          </a:p>
        </p:txBody>
      </p:sp>
      <p:pic>
        <p:nvPicPr>
          <p:cNvPr id="112644"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a:solidFill>
                  <a:schemeClr val="bg1"/>
                </a:solidFill>
              </a:rPr>
              <a:t>Personal Lines                Profitability Analysis</a:t>
            </a:r>
          </a:p>
        </p:txBody>
      </p:sp>
      <p:sp>
        <p:nvSpPr>
          <p:cNvPr id="2152456" name="Rectangle 8"/>
          <p:cNvSpPr>
            <a:spLocks noChangeArrowheads="1"/>
          </p:cNvSpPr>
          <p:nvPr/>
        </p:nvSpPr>
        <p:spPr bwMode="auto">
          <a:xfrm>
            <a:off x="854075" y="4362450"/>
            <a:ext cx="7435850" cy="1754326"/>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Significant Variability </a:t>
            </a:r>
            <a:r>
              <a:rPr lang="en-US" sz="4000" b="1" dirty="0" smtClean="0">
                <a:solidFill>
                  <a:srgbClr val="225A7A"/>
                </a:solidFill>
              </a:rPr>
              <a:t>and Volatility Over </a:t>
            </a:r>
            <a:r>
              <a:rPr lang="en-US" sz="4000" b="1" dirty="0">
                <a:solidFill>
                  <a:srgbClr val="225A7A"/>
                </a:solidFill>
              </a:rPr>
              <a:t>Time and Across States</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C87F3B0-FD48-4542-946D-35DE26E8F8A8}" type="slidenum">
              <a:rPr lang="en-US" sz="900"/>
              <a:pPr algn="r" eaLnBrk="0" hangingPunct="0">
                <a:lnSpc>
                  <a:spcPct val="85000"/>
                </a:lnSpc>
                <a:spcBef>
                  <a:spcPct val="20000"/>
                </a:spcBef>
              </a:pPr>
              <a:t>65</a:t>
            </a:fld>
            <a:endParaRPr lang="en-US" sz="900"/>
          </a:p>
        </p:txBody>
      </p:sp>
      <p:sp>
        <p:nvSpPr>
          <p:cNvPr id="26628" name="Rectangle 2"/>
          <p:cNvSpPr>
            <a:spLocks noGrp="1" noChangeArrowheads="1"/>
          </p:cNvSpPr>
          <p:nvPr>
            <p:ph type="title" idx="4294967295"/>
          </p:nvPr>
        </p:nvSpPr>
        <p:spPr>
          <a:xfrm>
            <a:off x="0" y="90488"/>
            <a:ext cx="8001000" cy="860425"/>
          </a:xfrm>
        </p:spPr>
        <p:txBody>
          <a:bodyPr/>
          <a:lstStyle/>
          <a:p>
            <a:r>
              <a:rPr lang="en-US" dirty="0" smtClean="0"/>
              <a:t>Return on Net Worth: All P-C Lines vs. Homeowners &amp; Pvt. Pass. Auto, </a:t>
            </a:r>
            <a:r>
              <a:rPr lang="en-US" sz="2800" dirty="0" smtClean="0"/>
              <a:t>1990-2012*</a:t>
            </a:r>
          </a:p>
        </p:txBody>
      </p:sp>
      <p:sp>
        <p:nvSpPr>
          <p:cNvPr id="26629" name="Rectangle 3"/>
          <p:cNvSpPr>
            <a:spLocks noChangeArrowheads="1"/>
          </p:cNvSpPr>
          <p:nvPr/>
        </p:nvSpPr>
        <p:spPr bwMode="auto">
          <a:xfrm>
            <a:off x="-161925" y="6302375"/>
            <a:ext cx="7569200" cy="595313"/>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*Latest available.</a:t>
            </a:r>
          </a:p>
          <a:p>
            <a:pPr marL="133350" indent="-133350" eaLnBrk="0" hangingPunct="0">
              <a:lnSpc>
                <a:spcPct val="90000"/>
              </a:lnSpc>
              <a:buClr>
                <a:schemeClr val="accent2"/>
              </a:buClr>
              <a:buFont typeface="Wingdings" pitchFamily="2" charset="2"/>
              <a:buNone/>
              <a:tabLst>
                <a:tab pos="112713" algn="r"/>
              </a:tabLst>
            </a:pPr>
            <a:r>
              <a:rPr lang="en-US" sz="1100" dirty="0" smtClean="0"/>
              <a:t>**If 1992, </a:t>
            </a:r>
            <a:r>
              <a:rPr lang="en-US" sz="1100" dirty="0"/>
              <a:t>the </a:t>
            </a:r>
            <a:r>
              <a:rPr lang="en-US" sz="1100" dirty="0" smtClean="0"/>
              <a:t>year of Hurricane Andrew is excluded, the resulting </a:t>
            </a:r>
            <a:r>
              <a:rPr lang="en-US" sz="1100" dirty="0"/>
              <a:t>homeowners RNW </a:t>
            </a:r>
            <a:r>
              <a:rPr lang="en-US" sz="1100" dirty="0" smtClean="0"/>
              <a:t>is 3.4%.</a:t>
            </a:r>
            <a:r>
              <a:rPr lang="en-US" sz="1100" dirty="0"/>
              <a:t>	</a:t>
            </a:r>
          </a:p>
          <a:p>
            <a:pPr marL="133350" indent="-133350" eaLnBrk="0" hangingPunct="0">
              <a:lnSpc>
                <a:spcPct val="90000"/>
              </a:lnSpc>
              <a:buClr>
                <a:schemeClr val="accent2"/>
              </a:buClr>
              <a:buFont typeface="Wingdings" pitchFamily="2" charset="2"/>
              <a:buNone/>
              <a:tabLst>
                <a:tab pos="112713" algn="r"/>
              </a:tabLst>
            </a:pPr>
            <a:r>
              <a:rPr lang="en-US" sz="1100" dirty="0"/>
              <a:t>Sources: </a:t>
            </a:r>
            <a:r>
              <a:rPr lang="en-US" sz="1100" dirty="0" smtClean="0"/>
              <a:t>NAIC; Insurance Information Institute.</a:t>
            </a:r>
            <a:endParaRPr lang="en-US" sz="1100" dirty="0"/>
          </a:p>
        </p:txBody>
      </p:sp>
      <p:graphicFrame>
        <p:nvGraphicFramePr>
          <p:cNvPr id="2026500" name="Object 2"/>
          <p:cNvGraphicFramePr>
            <a:graphicFrameLocks/>
          </p:cNvGraphicFramePr>
          <p:nvPr>
            <p:extLst>
              <p:ext uri="{D42A27DB-BD31-4B8C-83A1-F6EECF244321}">
                <p14:modId xmlns:p14="http://schemas.microsoft.com/office/powerpoint/2010/main" val="2484372490"/>
              </p:ext>
            </p:extLst>
          </p:nvPr>
        </p:nvGraphicFramePr>
        <p:xfrm>
          <a:off x="238125" y="1162050"/>
          <a:ext cx="8569325" cy="4579938"/>
        </p:xfrm>
        <a:graphic>
          <a:graphicData uri="http://schemas.openxmlformats.org/presentationml/2006/ole">
            <mc:AlternateContent xmlns:mc="http://schemas.openxmlformats.org/markup-compatibility/2006">
              <mc:Choice xmlns:v="urn:schemas-microsoft-com:vml" Requires="v">
                <p:oleObj spid="_x0000_s3056705" name="Chart" r:id="rId4" imgW="8601024" imgH="4600673" progId="MSGraph.Chart.8">
                  <p:embed followColorScheme="full"/>
                </p:oleObj>
              </mc:Choice>
              <mc:Fallback>
                <p:oleObj name="Chart" r:id="rId4" imgW="8601024" imgH="4600673" progId="MSGraph.Chart.8">
                  <p:embed followColorScheme="full"/>
                  <p:pic>
                    <p:nvPicPr>
                      <p:cNvPr id="0" name=""/>
                      <p:cNvPicPr>
                        <a:picLocks noChangeArrowheads="1"/>
                      </p:cNvPicPr>
                      <p:nvPr/>
                    </p:nvPicPr>
                    <p:blipFill>
                      <a:blip r:embed="rId5"/>
                      <a:srcRect/>
                      <a:stretch>
                        <a:fillRect/>
                      </a:stretch>
                    </p:blipFill>
                    <p:spPr bwMode="gray">
                      <a:xfrm>
                        <a:off x="238125" y="1162050"/>
                        <a:ext cx="8569325" cy="4579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30" name="Rectangle 31"/>
          <p:cNvSpPr>
            <a:spLocks noChangeArrowheads="1"/>
          </p:cNvSpPr>
          <p:nvPr/>
        </p:nvSpPr>
        <p:spPr bwMode="black">
          <a:xfrm>
            <a:off x="347663" y="110013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8" name="AutoShape 7"/>
          <p:cNvSpPr>
            <a:spLocks noChangeArrowheads="1"/>
          </p:cNvSpPr>
          <p:nvPr/>
        </p:nvSpPr>
        <p:spPr bwMode="blackWhite">
          <a:xfrm>
            <a:off x="4572000" y="3455988"/>
            <a:ext cx="3481388" cy="1362075"/>
          </a:xfrm>
          <a:prstGeom prst="wedgeRectCallout">
            <a:avLst>
              <a:gd name="adj1" fmla="val -49991"/>
              <a:gd name="adj2" fmla="val 2476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u="sng" dirty="0">
                <a:solidFill>
                  <a:schemeClr val="bg1"/>
                </a:solidFill>
              </a:rPr>
              <a:t>Average RNW: </a:t>
            </a:r>
            <a:r>
              <a:rPr lang="en-US" b="1" u="sng" dirty="0" smtClean="0">
                <a:solidFill>
                  <a:schemeClr val="bg1"/>
                </a:solidFill>
              </a:rPr>
              <a:t>1990-2012*</a:t>
            </a:r>
            <a:endParaRPr lang="en-US" b="1" u="sng" dirty="0">
              <a:solidFill>
                <a:schemeClr val="bg1"/>
              </a:solidFill>
            </a:endParaRPr>
          </a:p>
          <a:p>
            <a:pPr algn="ctr" eaLnBrk="0" hangingPunct="0">
              <a:lnSpc>
                <a:spcPct val="90000"/>
              </a:lnSpc>
              <a:spcBef>
                <a:spcPct val="50000"/>
              </a:spcBef>
              <a:buClr>
                <a:schemeClr val="bg1"/>
              </a:buClr>
              <a:defRPr/>
            </a:pPr>
            <a:r>
              <a:rPr lang="en-US" b="1" dirty="0">
                <a:solidFill>
                  <a:schemeClr val="bg1"/>
                </a:solidFill>
                <a:latin typeface="Arial" pitchFamily="34" charset="0"/>
              </a:rPr>
              <a:t>All P-C Lines: </a:t>
            </a:r>
            <a:r>
              <a:rPr lang="en-US" b="1" dirty="0" smtClean="0">
                <a:solidFill>
                  <a:schemeClr val="bg1"/>
                </a:solidFill>
                <a:latin typeface="Arial" pitchFamily="34" charset="0"/>
              </a:rPr>
              <a:t>7.7%                   </a:t>
            </a:r>
            <a:r>
              <a:rPr lang="en-US" b="1" dirty="0">
                <a:solidFill>
                  <a:schemeClr val="bg1"/>
                </a:solidFill>
                <a:latin typeface="Arial" pitchFamily="34" charset="0"/>
              </a:rPr>
              <a:t>PP Auto: </a:t>
            </a:r>
            <a:r>
              <a:rPr lang="en-US" b="1" dirty="0" smtClean="0">
                <a:solidFill>
                  <a:schemeClr val="bg1"/>
                </a:solidFill>
                <a:latin typeface="Arial" pitchFamily="34" charset="0"/>
              </a:rPr>
              <a:t>8.4%             </a:t>
            </a:r>
            <a:r>
              <a:rPr lang="en-US" b="1" dirty="0">
                <a:solidFill>
                  <a:schemeClr val="bg1"/>
                </a:solidFill>
                <a:latin typeface="Arial" pitchFamily="34" charset="0"/>
              </a:rPr>
              <a:t>Homeowners: </a:t>
            </a:r>
            <a:r>
              <a:rPr lang="en-US" b="1" dirty="0" smtClean="0">
                <a:solidFill>
                  <a:schemeClr val="bg1"/>
                </a:solidFill>
                <a:latin typeface="Arial" pitchFamily="34" charset="0"/>
              </a:rPr>
              <a:t>0.9%**</a:t>
            </a:r>
            <a:endParaRPr lang="en-US" b="1" dirty="0">
              <a:solidFill>
                <a:schemeClr val="bg1"/>
              </a:solidFill>
              <a:latin typeface="Arial" pitchFamily="34" charset="0"/>
            </a:endParaRPr>
          </a:p>
        </p:txBody>
      </p:sp>
      <p:sp>
        <p:nvSpPr>
          <p:cNvPr id="26632" name="Rectangle 5"/>
          <p:cNvSpPr>
            <a:spLocks noChangeArrowheads="1"/>
          </p:cNvSpPr>
          <p:nvPr/>
        </p:nvSpPr>
        <p:spPr bwMode="blackWhite">
          <a:xfrm>
            <a:off x="174625" y="5567363"/>
            <a:ext cx="8740775" cy="6445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pt-BR" b="1">
                <a:solidFill>
                  <a:srgbClr val="FFFFFF"/>
                </a:solidFill>
              </a:rPr>
              <a:t>Pvt.Pass. Auto Has Consistently Outperformed the P-C Industry as  a Whole.  Homeowners Volatility is Associated Primarily With Coastal Exposure Issues</a:t>
            </a:r>
          </a:p>
        </p:txBody>
      </p:sp>
      <p:sp>
        <p:nvSpPr>
          <p:cNvPr id="12" name="AutoShape 23"/>
          <p:cNvSpPr>
            <a:spLocks noChangeArrowheads="1"/>
          </p:cNvSpPr>
          <p:nvPr/>
        </p:nvSpPr>
        <p:spPr bwMode="blackWhite">
          <a:xfrm>
            <a:off x="2619375" y="3859213"/>
            <a:ext cx="1522413" cy="623887"/>
          </a:xfrm>
          <a:prstGeom prst="wedgeRectCallout">
            <a:avLst>
              <a:gd name="adj1" fmla="val -86019"/>
              <a:gd name="adj2" fmla="val 75930"/>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rPr>
              <a:t>Hurricane Andrew</a:t>
            </a:r>
          </a:p>
        </p:txBody>
      </p:sp>
    </p:spTree>
    <p:extLst>
      <p:ext uri="{BB962C8B-B14F-4D97-AF65-F5344CB8AC3E}">
        <p14:creationId xmlns:p14="http://schemas.microsoft.com/office/powerpoint/2010/main" val="93906459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700"/>
                                  </p:stCondLst>
                                  <p:childTnLst>
                                    <p:set>
                                      <p:cBhvr>
                                        <p:cTn id="11" dur="1" fill="hold">
                                          <p:stCondLst>
                                            <p:cond delay="0"/>
                                          </p:stCondLst>
                                        </p:cTn>
                                        <p:tgtEl>
                                          <p:spTgt spid="2026500"/>
                                        </p:tgtEl>
                                        <p:attrNameLst>
                                          <p:attrName>style.visibility</p:attrName>
                                        </p:attrNameLst>
                                      </p:cBhvr>
                                      <p:to>
                                        <p:strVal val="visible"/>
                                      </p:to>
                                    </p:set>
                                    <p:animEffect transition="in" filter="wipe(left)">
                                      <p:cBhvr>
                                        <p:cTn id="12" dur="1000"/>
                                        <p:tgtEl>
                                          <p:spTgt spid="202650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700"/>
                                  </p:stCondLst>
                                  <p:childTnLst>
                                    <p:set>
                                      <p:cBhvr>
                                        <p:cTn id="16" dur="1" fill="hold">
                                          <p:stCondLst>
                                            <p:cond delay="0"/>
                                          </p:stCondLst>
                                        </p:cTn>
                                        <p:tgtEl>
                                          <p:spTgt spid="2026500"/>
                                        </p:tgtEl>
                                        <p:attrNameLst>
                                          <p:attrName>style.visibility</p:attrName>
                                        </p:attrNameLst>
                                      </p:cBhvr>
                                      <p:to>
                                        <p:strVal val="visible"/>
                                      </p:to>
                                    </p:set>
                                    <p:animEffect transition="in" filter="wipe(left)">
                                      <p:cBhvr>
                                        <p:cTn id="17" dur="1000"/>
                                        <p:tgtEl>
                                          <p:spTgt spid="2026500"/>
                                        </p:tgtEl>
                                      </p:cBhvr>
                                    </p:animEffect>
                                  </p:childTnLst>
                                </p:cTn>
                              </p:par>
                            </p:childTnLst>
                          </p:cTn>
                        </p:par>
                        <p:par>
                          <p:cTn id="18" fill="hold">
                            <p:stCondLst>
                              <p:cond delay="1700"/>
                            </p:stCondLst>
                            <p:childTnLst>
                              <p:par>
                                <p:cTn id="19" presetID="22" presetClass="entr" presetSubtype="2" fill="hold" grpId="0" nodeType="afterEffect">
                                  <p:stCondLst>
                                    <p:cond delay="70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par>
                          <p:cTn id="22" fill="hold">
                            <p:stCondLst>
                              <p:cond delay="2900"/>
                            </p:stCondLst>
                            <p:childTnLst>
                              <p:par>
                                <p:cTn id="23" presetID="22" presetClass="entr" presetSubtype="4"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8" grpId="0" animBg="1"/>
      <p:bldP spid="12" grpId="0" animBg="1"/>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C87F3B0-FD48-4542-946D-35DE26E8F8A8}" type="slidenum">
              <a:rPr lang="en-US" sz="900"/>
              <a:pPr algn="r" eaLnBrk="0" hangingPunct="0">
                <a:lnSpc>
                  <a:spcPct val="85000"/>
                </a:lnSpc>
                <a:spcBef>
                  <a:spcPct val="20000"/>
                </a:spcBef>
              </a:pPr>
              <a:t>66</a:t>
            </a:fld>
            <a:endParaRPr lang="en-US" sz="900"/>
          </a:p>
        </p:txBody>
      </p:sp>
      <p:sp>
        <p:nvSpPr>
          <p:cNvPr id="26628" name="Rectangle 2"/>
          <p:cNvSpPr>
            <a:spLocks noGrp="1" noChangeArrowheads="1"/>
          </p:cNvSpPr>
          <p:nvPr>
            <p:ph type="title" idx="4294967295"/>
          </p:nvPr>
        </p:nvSpPr>
        <p:spPr>
          <a:xfrm>
            <a:off x="0" y="90488"/>
            <a:ext cx="8001000" cy="860425"/>
          </a:xfrm>
        </p:spPr>
        <p:txBody>
          <a:bodyPr/>
          <a:lstStyle/>
          <a:p>
            <a:r>
              <a:rPr lang="en-US" dirty="0" smtClean="0"/>
              <a:t>Return on Net Worth: All P-C Lines vs. Homeowners &amp; Pvt. Pass. Auto, </a:t>
            </a:r>
            <a:r>
              <a:rPr lang="en-US" sz="2800" dirty="0" smtClean="0"/>
              <a:t>1990-2012*</a:t>
            </a:r>
          </a:p>
        </p:txBody>
      </p:sp>
      <p:sp>
        <p:nvSpPr>
          <p:cNvPr id="26629" name="Rectangle 3"/>
          <p:cNvSpPr>
            <a:spLocks noChangeArrowheads="1"/>
          </p:cNvSpPr>
          <p:nvPr/>
        </p:nvSpPr>
        <p:spPr bwMode="auto">
          <a:xfrm>
            <a:off x="-161925" y="6302140"/>
            <a:ext cx="7569200" cy="595548"/>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*Latest available.</a:t>
            </a:r>
          </a:p>
          <a:p>
            <a:pPr marL="133350" indent="-133350" eaLnBrk="0" hangingPunct="0">
              <a:lnSpc>
                <a:spcPct val="90000"/>
              </a:lnSpc>
              <a:buClr>
                <a:schemeClr val="accent2"/>
              </a:buClr>
              <a:buFont typeface="Wingdings" pitchFamily="2" charset="2"/>
              <a:buNone/>
              <a:tabLst>
                <a:tab pos="112713" algn="r"/>
              </a:tabLst>
            </a:pPr>
            <a:r>
              <a:rPr lang="en-US" sz="1100" dirty="0" smtClean="0"/>
              <a:t>**Excludes </a:t>
            </a:r>
            <a:r>
              <a:rPr lang="en-US" sz="1100" dirty="0"/>
              <a:t>1992, </a:t>
            </a:r>
            <a:r>
              <a:rPr lang="en-US" sz="1100" dirty="0" smtClean="0"/>
              <a:t>the year of </a:t>
            </a:r>
            <a:r>
              <a:rPr lang="en-US" sz="1100" dirty="0"/>
              <a:t>Hurricane </a:t>
            </a:r>
            <a:r>
              <a:rPr lang="en-US" sz="1100" dirty="0" smtClean="0"/>
              <a:t>Andrew.  If 1992 is included the resulting </a:t>
            </a:r>
            <a:r>
              <a:rPr lang="en-US" sz="1100" dirty="0"/>
              <a:t>homeowners RNW </a:t>
            </a:r>
            <a:r>
              <a:rPr lang="en-US" sz="1100" dirty="0" smtClean="0"/>
              <a:t>is 0.9%</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Sources</a:t>
            </a:r>
            <a:r>
              <a:rPr lang="en-US" sz="1100" dirty="0"/>
              <a:t>: </a:t>
            </a:r>
            <a:r>
              <a:rPr lang="en-US" sz="1100" dirty="0" smtClean="0"/>
              <a:t>NAIC; Insurance Information Institute.</a:t>
            </a:r>
            <a:endParaRPr lang="en-US" sz="1100" dirty="0"/>
          </a:p>
        </p:txBody>
      </p:sp>
      <p:graphicFrame>
        <p:nvGraphicFramePr>
          <p:cNvPr id="2026500" name="Object 2"/>
          <p:cNvGraphicFramePr>
            <a:graphicFrameLocks/>
          </p:cNvGraphicFramePr>
          <p:nvPr>
            <p:extLst>
              <p:ext uri="{D42A27DB-BD31-4B8C-83A1-F6EECF244321}">
                <p14:modId xmlns:p14="http://schemas.microsoft.com/office/powerpoint/2010/main" val="2223637792"/>
              </p:ext>
            </p:extLst>
          </p:nvPr>
        </p:nvGraphicFramePr>
        <p:xfrm>
          <a:off x="238125" y="1181506"/>
          <a:ext cx="8569325" cy="4579938"/>
        </p:xfrm>
        <a:graphic>
          <a:graphicData uri="http://schemas.openxmlformats.org/presentationml/2006/ole">
            <mc:AlternateContent xmlns:mc="http://schemas.openxmlformats.org/markup-compatibility/2006">
              <mc:Choice xmlns:v="urn:schemas-microsoft-com:vml" Requires="v">
                <p:oleObj spid="_x0000_s3123238" name="Chart" r:id="rId4" imgW="8601024" imgH="4600673" progId="MSGraph.Chart.8">
                  <p:embed followColorScheme="full"/>
                </p:oleObj>
              </mc:Choice>
              <mc:Fallback>
                <p:oleObj name="Chart" r:id="rId4" imgW="8601024" imgH="4600673" progId="MSGraph.Chart.8">
                  <p:embed followColorScheme="full"/>
                  <p:pic>
                    <p:nvPicPr>
                      <p:cNvPr id="0" name=""/>
                      <p:cNvPicPr>
                        <a:picLocks noChangeArrowheads="1"/>
                      </p:cNvPicPr>
                      <p:nvPr/>
                    </p:nvPicPr>
                    <p:blipFill>
                      <a:blip r:embed="rId5"/>
                      <a:srcRect/>
                      <a:stretch>
                        <a:fillRect/>
                      </a:stretch>
                    </p:blipFill>
                    <p:spPr bwMode="gray">
                      <a:xfrm>
                        <a:off x="238125" y="1181506"/>
                        <a:ext cx="8569325" cy="4579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30" name="Rectangle 31"/>
          <p:cNvSpPr>
            <a:spLocks noChangeArrowheads="1"/>
          </p:cNvSpPr>
          <p:nvPr/>
        </p:nvSpPr>
        <p:spPr bwMode="black">
          <a:xfrm>
            <a:off x="347663" y="110013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8" name="AutoShape 7"/>
          <p:cNvSpPr>
            <a:spLocks noChangeArrowheads="1"/>
          </p:cNvSpPr>
          <p:nvPr/>
        </p:nvSpPr>
        <p:spPr bwMode="blackWhite">
          <a:xfrm>
            <a:off x="1978421" y="1158597"/>
            <a:ext cx="3481388" cy="1362075"/>
          </a:xfrm>
          <a:prstGeom prst="wedgeRectCallout">
            <a:avLst>
              <a:gd name="adj1" fmla="val -49991"/>
              <a:gd name="adj2" fmla="val 2476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u="sng" dirty="0">
                <a:solidFill>
                  <a:schemeClr val="bg1"/>
                </a:solidFill>
              </a:rPr>
              <a:t>Average RNW: </a:t>
            </a:r>
            <a:r>
              <a:rPr lang="en-US" b="1" u="sng" dirty="0" smtClean="0">
                <a:solidFill>
                  <a:schemeClr val="bg1"/>
                </a:solidFill>
              </a:rPr>
              <a:t>1990-2012*</a:t>
            </a:r>
            <a:endParaRPr lang="en-US" b="1" u="sng" dirty="0">
              <a:solidFill>
                <a:schemeClr val="bg1"/>
              </a:solidFill>
            </a:endParaRPr>
          </a:p>
          <a:p>
            <a:pPr algn="ctr" eaLnBrk="0" hangingPunct="0">
              <a:lnSpc>
                <a:spcPct val="90000"/>
              </a:lnSpc>
              <a:spcBef>
                <a:spcPct val="50000"/>
              </a:spcBef>
              <a:buClr>
                <a:schemeClr val="bg1"/>
              </a:buClr>
              <a:defRPr/>
            </a:pPr>
            <a:r>
              <a:rPr lang="en-US" b="1" dirty="0">
                <a:solidFill>
                  <a:schemeClr val="bg1"/>
                </a:solidFill>
                <a:latin typeface="Arial" pitchFamily="34" charset="0"/>
              </a:rPr>
              <a:t>All P-C Lines: </a:t>
            </a:r>
            <a:r>
              <a:rPr lang="en-US" b="1" dirty="0" smtClean="0">
                <a:solidFill>
                  <a:schemeClr val="bg1"/>
                </a:solidFill>
                <a:latin typeface="Arial" pitchFamily="34" charset="0"/>
              </a:rPr>
              <a:t>7.7%                   </a:t>
            </a:r>
            <a:r>
              <a:rPr lang="en-US" b="1" dirty="0">
                <a:solidFill>
                  <a:schemeClr val="bg1"/>
                </a:solidFill>
                <a:latin typeface="Arial" pitchFamily="34" charset="0"/>
              </a:rPr>
              <a:t>PP Auto: </a:t>
            </a:r>
            <a:r>
              <a:rPr lang="en-US" b="1" dirty="0" smtClean="0">
                <a:solidFill>
                  <a:schemeClr val="bg1"/>
                </a:solidFill>
                <a:latin typeface="Arial" pitchFamily="34" charset="0"/>
              </a:rPr>
              <a:t>8.4%             </a:t>
            </a:r>
            <a:r>
              <a:rPr lang="en-US" b="1" dirty="0">
                <a:solidFill>
                  <a:schemeClr val="bg1"/>
                </a:solidFill>
                <a:latin typeface="Arial" pitchFamily="34" charset="0"/>
              </a:rPr>
              <a:t>Homeowners: </a:t>
            </a:r>
            <a:r>
              <a:rPr lang="en-US" b="1" dirty="0" smtClean="0">
                <a:solidFill>
                  <a:schemeClr val="bg1"/>
                </a:solidFill>
                <a:latin typeface="Arial" pitchFamily="34" charset="0"/>
              </a:rPr>
              <a:t>3.4%**</a:t>
            </a:r>
            <a:endParaRPr lang="en-US" b="1" dirty="0">
              <a:solidFill>
                <a:schemeClr val="bg1"/>
              </a:solidFill>
              <a:latin typeface="Arial" pitchFamily="34" charset="0"/>
            </a:endParaRPr>
          </a:p>
        </p:txBody>
      </p:sp>
      <p:sp>
        <p:nvSpPr>
          <p:cNvPr id="26632" name="Rectangle 5"/>
          <p:cNvSpPr>
            <a:spLocks noChangeArrowheads="1"/>
          </p:cNvSpPr>
          <p:nvPr/>
        </p:nvSpPr>
        <p:spPr bwMode="blackWhite">
          <a:xfrm>
            <a:off x="174625" y="5567363"/>
            <a:ext cx="8740775" cy="6445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pt-BR" b="1">
                <a:solidFill>
                  <a:srgbClr val="FFFFFF"/>
                </a:solidFill>
              </a:rPr>
              <a:t>Pvt.Pass. Auto Has Consistently Outperformed the P-C Industry as  a Whole.  Homeowners Volatility is Associated Primarily With Coastal Exposure Issues</a:t>
            </a:r>
          </a:p>
        </p:txBody>
      </p:sp>
      <p:sp>
        <p:nvSpPr>
          <p:cNvPr id="12" name="AutoShape 23"/>
          <p:cNvSpPr>
            <a:spLocks noChangeArrowheads="1"/>
          </p:cNvSpPr>
          <p:nvPr/>
        </p:nvSpPr>
        <p:spPr bwMode="blackWhite">
          <a:xfrm>
            <a:off x="2236449" y="4612502"/>
            <a:ext cx="1528155" cy="416700"/>
          </a:xfrm>
          <a:prstGeom prst="wedgeRectCallout">
            <a:avLst>
              <a:gd name="adj1" fmla="val -72015"/>
              <a:gd name="adj2" fmla="val -61803"/>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rPr>
              <a:t>Excluding 1992’s Hurricane </a:t>
            </a:r>
            <a:r>
              <a:rPr lang="en-US" sz="1200" b="1" dirty="0">
                <a:solidFill>
                  <a:schemeClr val="bg1"/>
                </a:solidFill>
              </a:rPr>
              <a:t>Andrew</a:t>
            </a:r>
          </a:p>
        </p:txBody>
      </p:sp>
    </p:spTree>
    <p:extLst>
      <p:ext uri="{BB962C8B-B14F-4D97-AF65-F5344CB8AC3E}">
        <p14:creationId xmlns:p14="http://schemas.microsoft.com/office/powerpoint/2010/main" val="55440080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700"/>
                                  </p:stCondLst>
                                  <p:childTnLst>
                                    <p:set>
                                      <p:cBhvr>
                                        <p:cTn id="11" dur="1" fill="hold">
                                          <p:stCondLst>
                                            <p:cond delay="0"/>
                                          </p:stCondLst>
                                        </p:cTn>
                                        <p:tgtEl>
                                          <p:spTgt spid="2026500"/>
                                        </p:tgtEl>
                                        <p:attrNameLst>
                                          <p:attrName>style.visibility</p:attrName>
                                        </p:attrNameLst>
                                      </p:cBhvr>
                                      <p:to>
                                        <p:strVal val="visible"/>
                                      </p:to>
                                    </p:set>
                                    <p:animEffect transition="in" filter="wipe(left)">
                                      <p:cBhvr>
                                        <p:cTn id="12" dur="1000"/>
                                        <p:tgtEl>
                                          <p:spTgt spid="202650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700"/>
                                  </p:stCondLst>
                                  <p:childTnLst>
                                    <p:set>
                                      <p:cBhvr>
                                        <p:cTn id="16" dur="1" fill="hold">
                                          <p:stCondLst>
                                            <p:cond delay="0"/>
                                          </p:stCondLst>
                                        </p:cTn>
                                        <p:tgtEl>
                                          <p:spTgt spid="2026500"/>
                                        </p:tgtEl>
                                        <p:attrNameLst>
                                          <p:attrName>style.visibility</p:attrName>
                                        </p:attrNameLst>
                                      </p:cBhvr>
                                      <p:to>
                                        <p:strVal val="visible"/>
                                      </p:to>
                                    </p:set>
                                    <p:animEffect transition="in" filter="wipe(left)">
                                      <p:cBhvr>
                                        <p:cTn id="17" dur="1000"/>
                                        <p:tgtEl>
                                          <p:spTgt spid="2026500"/>
                                        </p:tgtEl>
                                      </p:cBhvr>
                                    </p:animEffect>
                                  </p:childTnLst>
                                </p:cTn>
                              </p:par>
                            </p:childTnLst>
                          </p:cTn>
                        </p:par>
                        <p:par>
                          <p:cTn id="18" fill="hold">
                            <p:stCondLst>
                              <p:cond delay="1700"/>
                            </p:stCondLst>
                            <p:childTnLst>
                              <p:par>
                                <p:cTn id="19" presetID="22" presetClass="entr" presetSubtype="2" fill="hold" grpId="0" nodeType="afterEffect">
                                  <p:stCondLst>
                                    <p:cond delay="70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par>
                          <p:cTn id="22" fill="hold">
                            <p:stCondLst>
                              <p:cond delay="2900"/>
                            </p:stCondLst>
                            <p:childTnLst>
                              <p:par>
                                <p:cTn id="23" presetID="22" presetClass="entr" presetSubtype="4"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8" grpId="0" animBg="1"/>
      <p:bldP spid="12" grpId="0" animBg="1"/>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C87F3B0-FD48-4542-946D-35DE26E8F8A8}" type="slidenum">
              <a:rPr lang="en-US" sz="900"/>
              <a:pPr algn="r" eaLnBrk="0" hangingPunct="0">
                <a:lnSpc>
                  <a:spcPct val="85000"/>
                </a:lnSpc>
                <a:spcBef>
                  <a:spcPct val="20000"/>
                </a:spcBef>
              </a:pPr>
              <a:t>67</a:t>
            </a:fld>
            <a:endParaRPr lang="en-US" sz="900"/>
          </a:p>
        </p:txBody>
      </p:sp>
      <p:sp>
        <p:nvSpPr>
          <p:cNvPr id="26628" name="Rectangle 2"/>
          <p:cNvSpPr>
            <a:spLocks noGrp="1" noChangeArrowheads="1"/>
          </p:cNvSpPr>
          <p:nvPr>
            <p:ph type="title" idx="4294967295"/>
          </p:nvPr>
        </p:nvSpPr>
        <p:spPr>
          <a:xfrm>
            <a:off x="0" y="90488"/>
            <a:ext cx="8001000" cy="860425"/>
          </a:xfrm>
        </p:spPr>
        <p:txBody>
          <a:bodyPr/>
          <a:lstStyle/>
          <a:p>
            <a:r>
              <a:rPr lang="en-US" dirty="0" smtClean="0"/>
              <a:t>Return on Net Worth: All P-C Lines vs.   Pvt. Pass. Auto, </a:t>
            </a:r>
            <a:r>
              <a:rPr lang="en-US" sz="2800" dirty="0" smtClean="0"/>
              <a:t>1990-2012*</a:t>
            </a:r>
          </a:p>
        </p:txBody>
      </p:sp>
      <p:sp>
        <p:nvSpPr>
          <p:cNvPr id="26629" name="Rectangle 3"/>
          <p:cNvSpPr>
            <a:spLocks noChangeArrowheads="1"/>
          </p:cNvSpPr>
          <p:nvPr/>
        </p:nvSpPr>
        <p:spPr bwMode="auto">
          <a:xfrm>
            <a:off x="-161925" y="6454490"/>
            <a:ext cx="7569200" cy="443198"/>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*Latest available</a:t>
            </a:r>
            <a:r>
              <a:rPr lang="en-US" sz="1100" dirty="0" smtClean="0"/>
              <a:t>. </a:t>
            </a:r>
            <a:r>
              <a:rPr lang="en-US" sz="1100" dirty="0"/>
              <a:t>	</a:t>
            </a:r>
          </a:p>
          <a:p>
            <a:pPr marL="133350" indent="-133350" eaLnBrk="0" hangingPunct="0">
              <a:lnSpc>
                <a:spcPct val="90000"/>
              </a:lnSpc>
              <a:buClr>
                <a:schemeClr val="accent2"/>
              </a:buClr>
              <a:buFont typeface="Wingdings" pitchFamily="2" charset="2"/>
              <a:buNone/>
              <a:tabLst>
                <a:tab pos="112713" algn="r"/>
              </a:tabLst>
            </a:pPr>
            <a:r>
              <a:rPr lang="en-US" sz="1100" dirty="0"/>
              <a:t>Sources: NAIC.</a:t>
            </a:r>
          </a:p>
        </p:txBody>
      </p:sp>
      <p:graphicFrame>
        <p:nvGraphicFramePr>
          <p:cNvPr id="2026500" name="Object 2"/>
          <p:cNvGraphicFramePr>
            <a:graphicFrameLocks/>
          </p:cNvGraphicFramePr>
          <p:nvPr>
            <p:extLst/>
          </p:nvPr>
        </p:nvGraphicFramePr>
        <p:xfrm>
          <a:off x="238125" y="1162050"/>
          <a:ext cx="8569325" cy="4579938"/>
        </p:xfrm>
        <a:graphic>
          <a:graphicData uri="http://schemas.openxmlformats.org/presentationml/2006/ole">
            <mc:AlternateContent xmlns:mc="http://schemas.openxmlformats.org/markup-compatibility/2006">
              <mc:Choice xmlns:v="urn:schemas-microsoft-com:vml" Requires="v">
                <p:oleObj spid="_x0000_s3057730" name="Chart" r:id="rId4" imgW="8601024" imgH="4600673" progId="MSGraph.Chart.8">
                  <p:embed followColorScheme="full"/>
                </p:oleObj>
              </mc:Choice>
              <mc:Fallback>
                <p:oleObj name="Chart" r:id="rId4" imgW="8601024" imgH="4600673" progId="MSGraph.Chart.8">
                  <p:embed followColorScheme="full"/>
                  <p:pic>
                    <p:nvPicPr>
                      <p:cNvPr id="0" name=""/>
                      <p:cNvPicPr>
                        <a:picLocks noChangeArrowheads="1"/>
                      </p:cNvPicPr>
                      <p:nvPr/>
                    </p:nvPicPr>
                    <p:blipFill>
                      <a:blip r:embed="rId5"/>
                      <a:srcRect/>
                      <a:stretch>
                        <a:fillRect/>
                      </a:stretch>
                    </p:blipFill>
                    <p:spPr bwMode="gray">
                      <a:xfrm>
                        <a:off x="238125" y="1162050"/>
                        <a:ext cx="8569325" cy="4579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30" name="Rectangle 31"/>
          <p:cNvSpPr>
            <a:spLocks noChangeArrowheads="1"/>
          </p:cNvSpPr>
          <p:nvPr/>
        </p:nvSpPr>
        <p:spPr bwMode="black">
          <a:xfrm>
            <a:off x="347663" y="110013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8" name="AutoShape 7"/>
          <p:cNvSpPr>
            <a:spLocks noChangeArrowheads="1"/>
          </p:cNvSpPr>
          <p:nvPr/>
        </p:nvSpPr>
        <p:spPr bwMode="blackWhite">
          <a:xfrm>
            <a:off x="958168" y="3891064"/>
            <a:ext cx="3263637" cy="1115258"/>
          </a:xfrm>
          <a:prstGeom prst="wedgeRectCallout">
            <a:avLst>
              <a:gd name="adj1" fmla="val -49991"/>
              <a:gd name="adj2" fmla="val 2476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u="sng" dirty="0">
                <a:solidFill>
                  <a:schemeClr val="bg1"/>
                </a:solidFill>
              </a:rPr>
              <a:t>Average RNW: </a:t>
            </a:r>
            <a:r>
              <a:rPr lang="en-US" b="1" u="sng" dirty="0" smtClean="0">
                <a:solidFill>
                  <a:schemeClr val="bg1"/>
                </a:solidFill>
              </a:rPr>
              <a:t>1990-2012*</a:t>
            </a:r>
            <a:endParaRPr lang="en-US" b="1" u="sng" dirty="0">
              <a:solidFill>
                <a:schemeClr val="bg1"/>
              </a:solidFill>
            </a:endParaRPr>
          </a:p>
          <a:p>
            <a:pPr algn="ctr" eaLnBrk="0" hangingPunct="0">
              <a:lnSpc>
                <a:spcPct val="90000"/>
              </a:lnSpc>
              <a:spcBef>
                <a:spcPct val="50000"/>
              </a:spcBef>
              <a:buClr>
                <a:schemeClr val="bg1"/>
              </a:buClr>
              <a:defRPr/>
            </a:pPr>
            <a:r>
              <a:rPr lang="en-US" b="1" dirty="0">
                <a:solidFill>
                  <a:schemeClr val="bg1"/>
                </a:solidFill>
                <a:latin typeface="Arial" pitchFamily="34" charset="0"/>
              </a:rPr>
              <a:t>All P-C Lines: </a:t>
            </a:r>
            <a:r>
              <a:rPr lang="en-US" b="1" dirty="0" smtClean="0">
                <a:solidFill>
                  <a:schemeClr val="bg1"/>
                </a:solidFill>
                <a:latin typeface="Arial" pitchFamily="34" charset="0"/>
              </a:rPr>
              <a:t>7.7%                   </a:t>
            </a:r>
            <a:r>
              <a:rPr lang="en-US" b="1" dirty="0">
                <a:solidFill>
                  <a:schemeClr val="bg1"/>
                </a:solidFill>
                <a:latin typeface="Arial" pitchFamily="34" charset="0"/>
              </a:rPr>
              <a:t>PP Auto: </a:t>
            </a:r>
            <a:r>
              <a:rPr lang="en-US" b="1" dirty="0" smtClean="0">
                <a:solidFill>
                  <a:schemeClr val="bg1"/>
                </a:solidFill>
                <a:latin typeface="Arial" pitchFamily="34" charset="0"/>
              </a:rPr>
              <a:t>8.4%</a:t>
            </a:r>
            <a:endParaRPr lang="en-US" b="1" dirty="0">
              <a:solidFill>
                <a:schemeClr val="bg1"/>
              </a:solidFill>
              <a:latin typeface="Arial" pitchFamily="34" charset="0"/>
            </a:endParaRPr>
          </a:p>
        </p:txBody>
      </p:sp>
      <p:sp>
        <p:nvSpPr>
          <p:cNvPr id="10" name="Rectangle 5"/>
          <p:cNvSpPr>
            <a:spLocks noChangeArrowheads="1"/>
          </p:cNvSpPr>
          <p:nvPr/>
        </p:nvSpPr>
        <p:spPr bwMode="blackWhite">
          <a:xfrm>
            <a:off x="457200" y="5567363"/>
            <a:ext cx="8458200" cy="6445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pt-BR" b="1" dirty="0">
                <a:solidFill>
                  <a:srgbClr val="FFFFFF"/>
                </a:solidFill>
              </a:rPr>
              <a:t>Pvt.Pass. Auto Profitability Has Exceeded the P-C Industry as a Whole in 13 of the </a:t>
            </a:r>
            <a:r>
              <a:rPr lang="pt-BR" b="1" dirty="0" smtClean="0">
                <a:solidFill>
                  <a:srgbClr val="FFFFFF"/>
                </a:solidFill>
              </a:rPr>
              <a:t>23 </a:t>
            </a:r>
            <a:r>
              <a:rPr lang="pt-BR" b="1" dirty="0">
                <a:solidFill>
                  <a:srgbClr val="FFFFFF"/>
                </a:solidFill>
              </a:rPr>
              <a:t>Years from </a:t>
            </a:r>
            <a:r>
              <a:rPr lang="pt-BR" b="1" dirty="0" smtClean="0">
                <a:solidFill>
                  <a:srgbClr val="FFFFFF"/>
                </a:solidFill>
              </a:rPr>
              <a:t>1990-2012 </a:t>
            </a:r>
            <a:r>
              <a:rPr lang="pt-BR" b="1" dirty="0">
                <a:solidFill>
                  <a:srgbClr val="FFFFFF"/>
                </a:solidFill>
              </a:rPr>
              <a:t>(Inclusive)</a:t>
            </a:r>
          </a:p>
        </p:txBody>
      </p:sp>
    </p:spTree>
    <p:extLst>
      <p:ext uri="{BB962C8B-B14F-4D97-AF65-F5344CB8AC3E}">
        <p14:creationId xmlns:p14="http://schemas.microsoft.com/office/powerpoint/2010/main" val="336315290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700"/>
                                  </p:stCondLst>
                                  <p:childTnLst>
                                    <p:set>
                                      <p:cBhvr>
                                        <p:cTn id="11" dur="1" fill="hold">
                                          <p:stCondLst>
                                            <p:cond delay="0"/>
                                          </p:stCondLst>
                                        </p:cTn>
                                        <p:tgtEl>
                                          <p:spTgt spid="2026500"/>
                                        </p:tgtEl>
                                        <p:attrNameLst>
                                          <p:attrName>style.visibility</p:attrName>
                                        </p:attrNameLst>
                                      </p:cBhvr>
                                      <p:to>
                                        <p:strVal val="visible"/>
                                      </p:to>
                                    </p:set>
                                    <p:animEffect transition="in" filter="wipe(left)">
                                      <p:cBhvr>
                                        <p:cTn id="12" dur="1000"/>
                                        <p:tgtEl>
                                          <p:spTgt spid="2026500"/>
                                        </p:tgtEl>
                                      </p:cBhvr>
                                    </p:animEffect>
                                  </p:childTnLst>
                                </p:cTn>
                              </p:par>
                            </p:childTnLst>
                          </p:cTn>
                        </p:par>
                        <p:par>
                          <p:cTn id="13" fill="hold">
                            <p:stCondLst>
                              <p:cond delay="1700"/>
                            </p:stCondLst>
                            <p:childTnLst>
                              <p:par>
                                <p:cTn id="14" presetID="22" presetClass="entr" presetSubtype="2" fill="hold" grpId="0" nodeType="afterEffect">
                                  <p:stCondLst>
                                    <p:cond delay="700"/>
                                  </p:stCondLst>
                                  <p:childTnLst>
                                    <p:set>
                                      <p:cBhvr>
                                        <p:cTn id="15" dur="1" fill="hold">
                                          <p:stCondLst>
                                            <p:cond delay="0"/>
                                          </p:stCondLst>
                                        </p:cTn>
                                        <p:tgtEl>
                                          <p:spTgt spid="8"/>
                                        </p:tgtEl>
                                        <p:attrNameLst>
                                          <p:attrName>style.visibility</p:attrName>
                                        </p:attrNameLst>
                                      </p:cBhvr>
                                      <p:to>
                                        <p:strVal val="visible"/>
                                      </p:to>
                                    </p:set>
                                    <p:animEffect transition="in" filter="wipe(right)">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8" grpId="0" animBg="1"/>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C87F3B0-FD48-4542-946D-35DE26E8F8A8}" type="slidenum">
              <a:rPr lang="en-US" sz="900"/>
              <a:pPr algn="r" eaLnBrk="0" hangingPunct="0">
                <a:lnSpc>
                  <a:spcPct val="85000"/>
                </a:lnSpc>
                <a:spcBef>
                  <a:spcPct val="20000"/>
                </a:spcBef>
              </a:pPr>
              <a:t>68</a:t>
            </a:fld>
            <a:endParaRPr lang="en-US" sz="900"/>
          </a:p>
        </p:txBody>
      </p:sp>
      <p:sp>
        <p:nvSpPr>
          <p:cNvPr id="26628" name="Rectangle 2"/>
          <p:cNvSpPr>
            <a:spLocks noGrp="1" noChangeArrowheads="1"/>
          </p:cNvSpPr>
          <p:nvPr>
            <p:ph type="title" idx="4294967295"/>
          </p:nvPr>
        </p:nvSpPr>
        <p:spPr>
          <a:xfrm>
            <a:off x="0" y="90488"/>
            <a:ext cx="8001000" cy="860425"/>
          </a:xfrm>
        </p:spPr>
        <p:txBody>
          <a:bodyPr/>
          <a:lstStyle/>
          <a:p>
            <a:r>
              <a:rPr lang="en-US" dirty="0" smtClean="0"/>
              <a:t>Return on Net Worth: All P-C Lines vs. Homeowners, </a:t>
            </a:r>
            <a:r>
              <a:rPr lang="en-US" sz="2800" dirty="0" smtClean="0"/>
              <a:t>1990-2012*</a:t>
            </a:r>
          </a:p>
        </p:txBody>
      </p:sp>
      <p:sp>
        <p:nvSpPr>
          <p:cNvPr id="26629" name="Rectangle 3"/>
          <p:cNvSpPr>
            <a:spLocks noChangeArrowheads="1"/>
          </p:cNvSpPr>
          <p:nvPr/>
        </p:nvSpPr>
        <p:spPr bwMode="auto">
          <a:xfrm>
            <a:off x="-161925" y="6302140"/>
            <a:ext cx="7569200" cy="595548"/>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*Latest available.</a:t>
            </a:r>
          </a:p>
          <a:p>
            <a:pPr marL="133350" indent="-133350" eaLnBrk="0" hangingPunct="0">
              <a:lnSpc>
                <a:spcPct val="90000"/>
              </a:lnSpc>
              <a:buClr>
                <a:schemeClr val="accent2"/>
              </a:buClr>
              <a:buFont typeface="Wingdings" pitchFamily="2" charset="2"/>
              <a:buNone/>
              <a:tabLst>
                <a:tab pos="112713" algn="r"/>
              </a:tabLst>
            </a:pPr>
            <a:r>
              <a:rPr lang="en-US" sz="1100" dirty="0"/>
              <a:t>**Excluding </a:t>
            </a:r>
            <a:r>
              <a:rPr lang="en-US" sz="1100" dirty="0" smtClean="0"/>
              <a:t>Hurricane Andrew (1992); Including 1992 </a:t>
            </a:r>
            <a:r>
              <a:rPr lang="en-US" sz="1100" dirty="0"/>
              <a:t>produces </a:t>
            </a:r>
            <a:r>
              <a:rPr lang="en-US" sz="1100" dirty="0" smtClean="0"/>
              <a:t>an average </a:t>
            </a:r>
            <a:r>
              <a:rPr lang="en-US" sz="1100" dirty="0"/>
              <a:t>homeowners RNW of </a:t>
            </a:r>
            <a:r>
              <a:rPr lang="en-US" sz="1100" dirty="0" smtClean="0"/>
              <a:t>0.9%.</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NAIC.</a:t>
            </a:r>
          </a:p>
        </p:txBody>
      </p:sp>
      <p:graphicFrame>
        <p:nvGraphicFramePr>
          <p:cNvPr id="2026500" name="Object 2"/>
          <p:cNvGraphicFramePr>
            <a:graphicFrameLocks/>
          </p:cNvGraphicFramePr>
          <p:nvPr>
            <p:extLst>
              <p:ext uri="{D42A27DB-BD31-4B8C-83A1-F6EECF244321}">
                <p14:modId xmlns:p14="http://schemas.microsoft.com/office/powerpoint/2010/main" val="2809135267"/>
              </p:ext>
            </p:extLst>
          </p:nvPr>
        </p:nvGraphicFramePr>
        <p:xfrm>
          <a:off x="238125" y="1338322"/>
          <a:ext cx="8569325" cy="4579938"/>
        </p:xfrm>
        <a:graphic>
          <a:graphicData uri="http://schemas.openxmlformats.org/presentationml/2006/ole">
            <mc:AlternateContent xmlns:mc="http://schemas.openxmlformats.org/markup-compatibility/2006">
              <mc:Choice xmlns:v="urn:schemas-microsoft-com:vml" Requires="v">
                <p:oleObj spid="_x0000_s3058756" name="Chart" r:id="rId4" imgW="8601024" imgH="4600673" progId="MSGraph.Chart.8">
                  <p:embed followColorScheme="full"/>
                </p:oleObj>
              </mc:Choice>
              <mc:Fallback>
                <p:oleObj name="Chart" r:id="rId4" imgW="8601024" imgH="4600673" progId="MSGraph.Chart.8">
                  <p:embed followColorScheme="full"/>
                  <p:pic>
                    <p:nvPicPr>
                      <p:cNvPr id="0" name=""/>
                      <p:cNvPicPr>
                        <a:picLocks noChangeArrowheads="1"/>
                      </p:cNvPicPr>
                      <p:nvPr/>
                    </p:nvPicPr>
                    <p:blipFill>
                      <a:blip r:embed="rId5"/>
                      <a:srcRect/>
                      <a:stretch>
                        <a:fillRect/>
                      </a:stretch>
                    </p:blipFill>
                    <p:spPr bwMode="gray">
                      <a:xfrm>
                        <a:off x="238125" y="1338322"/>
                        <a:ext cx="8569325" cy="4579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30" name="Rectangle 31"/>
          <p:cNvSpPr>
            <a:spLocks noChangeArrowheads="1"/>
          </p:cNvSpPr>
          <p:nvPr/>
        </p:nvSpPr>
        <p:spPr bwMode="black">
          <a:xfrm>
            <a:off x="347663" y="110013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8" name="AutoShape 7"/>
          <p:cNvSpPr>
            <a:spLocks noChangeArrowheads="1"/>
          </p:cNvSpPr>
          <p:nvPr/>
        </p:nvSpPr>
        <p:spPr bwMode="blackWhite">
          <a:xfrm>
            <a:off x="2696366" y="1689105"/>
            <a:ext cx="3481388" cy="1304270"/>
          </a:xfrm>
          <a:prstGeom prst="wedgeRectCallout">
            <a:avLst>
              <a:gd name="adj1" fmla="val -49991"/>
              <a:gd name="adj2" fmla="val 2476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u="sng" dirty="0">
                <a:solidFill>
                  <a:schemeClr val="bg1"/>
                </a:solidFill>
              </a:rPr>
              <a:t>Average RNW: </a:t>
            </a:r>
            <a:r>
              <a:rPr lang="en-US" b="1" u="sng" dirty="0" smtClean="0">
                <a:solidFill>
                  <a:schemeClr val="bg1"/>
                </a:solidFill>
              </a:rPr>
              <a:t>1990-2012*</a:t>
            </a:r>
            <a:endParaRPr lang="en-US" b="1" u="sng" dirty="0">
              <a:solidFill>
                <a:schemeClr val="bg1"/>
              </a:solidFill>
            </a:endParaRPr>
          </a:p>
          <a:p>
            <a:pPr algn="ctr" eaLnBrk="0" hangingPunct="0">
              <a:lnSpc>
                <a:spcPct val="90000"/>
              </a:lnSpc>
              <a:spcBef>
                <a:spcPct val="50000"/>
              </a:spcBef>
              <a:buClr>
                <a:schemeClr val="bg1"/>
              </a:buClr>
              <a:defRPr/>
            </a:pPr>
            <a:r>
              <a:rPr lang="en-US" b="1" dirty="0">
                <a:solidFill>
                  <a:schemeClr val="bg1"/>
                </a:solidFill>
                <a:latin typeface="Arial" pitchFamily="34" charset="0"/>
              </a:rPr>
              <a:t>All P-C Lines: </a:t>
            </a:r>
            <a:r>
              <a:rPr lang="en-US" b="1" dirty="0" smtClean="0">
                <a:solidFill>
                  <a:schemeClr val="bg1"/>
                </a:solidFill>
                <a:latin typeface="Arial" pitchFamily="34" charset="0"/>
              </a:rPr>
              <a:t>7.7% Homeowners</a:t>
            </a:r>
            <a:r>
              <a:rPr lang="en-US" b="1" dirty="0">
                <a:solidFill>
                  <a:schemeClr val="bg1"/>
                </a:solidFill>
                <a:latin typeface="Arial" pitchFamily="34" charset="0"/>
              </a:rPr>
              <a:t>: </a:t>
            </a:r>
            <a:r>
              <a:rPr lang="en-US" b="1" dirty="0" smtClean="0">
                <a:solidFill>
                  <a:schemeClr val="bg1"/>
                </a:solidFill>
                <a:latin typeface="Arial" pitchFamily="34" charset="0"/>
              </a:rPr>
              <a:t>3.4%**</a:t>
            </a:r>
            <a:endParaRPr lang="en-US" b="1" dirty="0">
              <a:solidFill>
                <a:schemeClr val="bg1"/>
              </a:solidFill>
              <a:latin typeface="Arial" pitchFamily="34" charset="0"/>
            </a:endParaRPr>
          </a:p>
        </p:txBody>
      </p:sp>
      <p:sp>
        <p:nvSpPr>
          <p:cNvPr id="26632" name="Rectangle 5"/>
          <p:cNvSpPr>
            <a:spLocks noChangeArrowheads="1"/>
          </p:cNvSpPr>
          <p:nvPr/>
        </p:nvSpPr>
        <p:spPr bwMode="blackWhite">
          <a:xfrm>
            <a:off x="174625" y="5610227"/>
            <a:ext cx="8740775" cy="6445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pt-BR" b="1" dirty="0" smtClean="0">
                <a:solidFill>
                  <a:srgbClr val="FFFFFF"/>
                </a:solidFill>
              </a:rPr>
              <a:t>Homeowners Insurance Is Considerably More Volatile than the Market Overall Due to Coastal Exposure and Interior Wind/Hail Events</a:t>
            </a:r>
            <a:endParaRPr lang="pt-BR" b="1" dirty="0">
              <a:solidFill>
                <a:srgbClr val="FFFFFF"/>
              </a:solidFill>
            </a:endParaRPr>
          </a:p>
        </p:txBody>
      </p:sp>
    </p:spTree>
    <p:extLst>
      <p:ext uri="{BB962C8B-B14F-4D97-AF65-F5344CB8AC3E}">
        <p14:creationId xmlns:p14="http://schemas.microsoft.com/office/powerpoint/2010/main" val="68208499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700"/>
                                  </p:stCondLst>
                                  <p:childTnLst>
                                    <p:set>
                                      <p:cBhvr>
                                        <p:cTn id="11" dur="1" fill="hold">
                                          <p:stCondLst>
                                            <p:cond delay="0"/>
                                          </p:stCondLst>
                                        </p:cTn>
                                        <p:tgtEl>
                                          <p:spTgt spid="2026500"/>
                                        </p:tgtEl>
                                        <p:attrNameLst>
                                          <p:attrName>style.visibility</p:attrName>
                                        </p:attrNameLst>
                                      </p:cBhvr>
                                      <p:to>
                                        <p:strVal val="visible"/>
                                      </p:to>
                                    </p:set>
                                    <p:animEffect transition="in" filter="wipe(left)">
                                      <p:cBhvr>
                                        <p:cTn id="12" dur="1000"/>
                                        <p:tgtEl>
                                          <p:spTgt spid="202650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700"/>
                                  </p:stCondLst>
                                  <p:childTnLst>
                                    <p:set>
                                      <p:cBhvr>
                                        <p:cTn id="16" dur="1" fill="hold">
                                          <p:stCondLst>
                                            <p:cond delay="0"/>
                                          </p:stCondLst>
                                        </p:cTn>
                                        <p:tgtEl>
                                          <p:spTgt spid="2026500"/>
                                        </p:tgtEl>
                                        <p:attrNameLst>
                                          <p:attrName>style.visibility</p:attrName>
                                        </p:attrNameLst>
                                      </p:cBhvr>
                                      <p:to>
                                        <p:strVal val="visible"/>
                                      </p:to>
                                    </p:set>
                                    <p:animEffect transition="in" filter="wipe(left)">
                                      <p:cBhvr>
                                        <p:cTn id="17" dur="1000"/>
                                        <p:tgtEl>
                                          <p:spTgt spid="2026500"/>
                                        </p:tgtEl>
                                      </p:cBhvr>
                                    </p:animEffect>
                                  </p:childTnLst>
                                </p:cTn>
                              </p:par>
                            </p:childTnLst>
                          </p:cTn>
                        </p:par>
                        <p:par>
                          <p:cTn id="18" fill="hold">
                            <p:stCondLst>
                              <p:cond delay="1700"/>
                            </p:stCondLst>
                            <p:childTnLst>
                              <p:par>
                                <p:cTn id="19" presetID="22" presetClass="entr" presetSubtype="2" fill="hold" grpId="0" nodeType="afterEffect">
                                  <p:stCondLst>
                                    <p:cond delay="70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8"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110"/>
          <p:cNvSpPr>
            <a:spLocks noGrp="1" noChangeArrowheads="1"/>
          </p:cNvSpPr>
          <p:nvPr>
            <p:ph type="sldNum" sz="quarter" idx="12"/>
          </p:nvPr>
        </p:nvSpPr>
        <p:spPr>
          <a:noFill/>
        </p:spPr>
        <p:txBody>
          <a:bodyPr/>
          <a:lstStyle/>
          <a:p>
            <a:fld id="{1D7F8B17-BD70-4F79-AF71-BDCF5546CA07}" type="slidenum">
              <a:rPr lang="en-US" smtClean="0"/>
              <a:pPr/>
              <a:t>69</a:t>
            </a:fld>
            <a:endParaRPr lang="en-US" smtClean="0"/>
          </a:p>
        </p:txBody>
      </p:sp>
      <p:graphicFrame>
        <p:nvGraphicFramePr>
          <p:cNvPr id="29698" name="Object 3"/>
          <p:cNvGraphicFramePr>
            <a:graphicFrameLocks noGrp="1" noChangeAspect="1"/>
          </p:cNvGraphicFramePr>
          <p:nvPr>
            <p:ph idx="4294967295"/>
            <p:extLst/>
          </p:nvPr>
        </p:nvGraphicFramePr>
        <p:xfrm>
          <a:off x="0" y="1541463"/>
          <a:ext cx="9134475" cy="4733925"/>
        </p:xfrm>
        <a:graphic>
          <a:graphicData uri="http://schemas.openxmlformats.org/presentationml/2006/ole">
            <mc:AlternateContent xmlns:mc="http://schemas.openxmlformats.org/markup-compatibility/2006">
              <mc:Choice xmlns:v="urn:schemas-microsoft-com:vml" Requires="v">
                <p:oleObj spid="_x0000_s3059777" name="Chart" r:id="rId4" imgW="8820049" imgH="4572034" progId="MSGraph.Chart.8">
                  <p:embed followColorScheme="full"/>
                </p:oleObj>
              </mc:Choice>
              <mc:Fallback>
                <p:oleObj name="Chart" r:id="rId4" imgW="8820049" imgH="4572034" progId="MSGraph.Chart.8">
                  <p:embed followColorScheme="full"/>
                  <p:pic>
                    <p:nvPicPr>
                      <p:cNvPr id="0" name=""/>
                      <p:cNvPicPr>
                        <a:picLocks noChangeAspect="1" noChangeArrowheads="1"/>
                      </p:cNvPicPr>
                      <p:nvPr/>
                    </p:nvPicPr>
                    <p:blipFill>
                      <a:blip r:embed="rId5"/>
                      <a:srcRect/>
                      <a:stretch>
                        <a:fillRect/>
                      </a:stretch>
                    </p:blipFill>
                    <p:spPr bwMode="auto">
                      <a:xfrm>
                        <a:off x="0" y="1541463"/>
                        <a:ext cx="9134475" cy="4733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00" name="Text Box 4"/>
          <p:cNvSpPr txBox="1">
            <a:spLocks noChangeArrowheads="1"/>
          </p:cNvSpPr>
          <p:nvPr/>
        </p:nvSpPr>
        <p:spPr bwMode="auto">
          <a:xfrm>
            <a:off x="0" y="6367463"/>
            <a:ext cx="9017000" cy="417103"/>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t>*Latest available.</a:t>
            </a:r>
          </a:p>
          <a:p>
            <a:pPr eaLnBrk="0" hangingPunct="0">
              <a:lnSpc>
                <a:spcPct val="70000"/>
              </a:lnSpc>
              <a:spcBef>
                <a:spcPct val="50000"/>
              </a:spcBef>
              <a:buClr>
                <a:srgbClr val="FF3300"/>
              </a:buClr>
              <a:buFont typeface="Wingdings" pitchFamily="2" charset="2"/>
              <a:buNone/>
            </a:pPr>
            <a:r>
              <a:rPr lang="en-US" sz="1100" dirty="0" smtClean="0"/>
              <a:t>Sources</a:t>
            </a:r>
            <a:r>
              <a:rPr lang="en-US" sz="1100" dirty="0"/>
              <a:t>:  </a:t>
            </a:r>
            <a:r>
              <a:rPr lang="en-US" sz="1100" dirty="0" smtClean="0"/>
              <a:t>NAIC.</a:t>
            </a:r>
            <a:r>
              <a:rPr lang="en-US" sz="1100" dirty="0"/>
              <a:t>		</a:t>
            </a:r>
          </a:p>
        </p:txBody>
      </p:sp>
      <p:sp>
        <p:nvSpPr>
          <p:cNvPr id="2173958" name="AutoShape 6"/>
          <p:cNvSpPr>
            <a:spLocks noChangeArrowheads="1"/>
          </p:cNvSpPr>
          <p:nvPr/>
        </p:nvSpPr>
        <p:spPr bwMode="blackWhite">
          <a:xfrm>
            <a:off x="3433762" y="1865313"/>
            <a:ext cx="3800755" cy="824099"/>
          </a:xfrm>
          <a:prstGeom prst="wedgeRectCallout">
            <a:avLst>
              <a:gd name="adj1" fmla="val -102465"/>
              <a:gd name="adj2" fmla="val -2035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Hawaii </a:t>
            </a:r>
            <a:r>
              <a:rPr lang="en-US" sz="1600" b="1" dirty="0">
                <a:solidFill>
                  <a:schemeClr val="bg1"/>
                </a:solidFill>
              </a:rPr>
              <a:t>was the most profitable state for auto insurers from </a:t>
            </a:r>
            <a:r>
              <a:rPr lang="en-US" sz="1600" b="1" dirty="0" smtClean="0">
                <a:solidFill>
                  <a:schemeClr val="bg1"/>
                </a:solidFill>
              </a:rPr>
              <a:t>2003-2012</a:t>
            </a:r>
            <a:endParaRPr lang="en-US" sz="1600" b="1" dirty="0">
              <a:solidFill>
                <a:schemeClr val="bg1"/>
              </a:solidFill>
            </a:endParaRPr>
          </a:p>
        </p:txBody>
      </p:sp>
      <p:sp>
        <p:nvSpPr>
          <p:cNvPr id="29702" name="Rectangle 2"/>
          <p:cNvSpPr txBox="1">
            <a:spLocks noChangeArrowheads="1"/>
          </p:cNvSpPr>
          <p:nvPr/>
        </p:nvSpPr>
        <p:spPr bwMode="auto">
          <a:xfrm>
            <a:off x="26988" y="147638"/>
            <a:ext cx="8035925" cy="854075"/>
          </a:xfrm>
          <a:prstGeom prst="rect">
            <a:avLst/>
          </a:prstGeom>
          <a:noFill/>
          <a:ln w="9525">
            <a:noFill/>
            <a:miter lim="800000"/>
            <a:headEnd/>
            <a:tailEnd/>
          </a:ln>
        </p:spPr>
        <p:txBody>
          <a:bodyPr lIns="92075" tIns="46038" rIns="92075" bIns="46038" anchor="b"/>
          <a:lstStyle/>
          <a:p>
            <a:pPr eaLnBrk="0" hangingPunct="0"/>
            <a:r>
              <a:rPr lang="en-US" sz="2800" b="1" dirty="0">
                <a:solidFill>
                  <a:schemeClr val="accent1"/>
                </a:solidFill>
              </a:rPr>
              <a:t>Return on Net Worth: Pvt. Passenger Auto, </a:t>
            </a:r>
          </a:p>
          <a:p>
            <a:pPr eaLnBrk="0" hangingPunct="0"/>
            <a:r>
              <a:rPr lang="en-US" sz="2800" b="1" dirty="0">
                <a:solidFill>
                  <a:schemeClr val="accent1"/>
                </a:solidFill>
              </a:rPr>
              <a:t>10-Year Average </a:t>
            </a:r>
            <a:r>
              <a:rPr lang="en-US" sz="2800" b="1" dirty="0" smtClean="0">
                <a:solidFill>
                  <a:schemeClr val="accent1"/>
                </a:solidFill>
              </a:rPr>
              <a:t>(2003-2012*)</a:t>
            </a:r>
            <a:endParaRPr lang="en-US" sz="2800" b="1" dirty="0">
              <a:solidFill>
                <a:schemeClr val="accent1"/>
              </a:solidFill>
            </a:endParaRPr>
          </a:p>
        </p:txBody>
      </p:sp>
      <p:sp>
        <p:nvSpPr>
          <p:cNvPr id="29703" name="Rectangle 3"/>
          <p:cNvSpPr>
            <a:spLocks noChangeArrowheads="1"/>
          </p:cNvSpPr>
          <p:nvPr/>
        </p:nvSpPr>
        <p:spPr bwMode="black">
          <a:xfrm>
            <a:off x="293688" y="1200150"/>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29704" name="Rectangle 31"/>
          <p:cNvSpPr>
            <a:spLocks noChangeArrowheads="1"/>
          </p:cNvSpPr>
          <p:nvPr/>
        </p:nvSpPr>
        <p:spPr bwMode="black">
          <a:xfrm>
            <a:off x="266700" y="1398588"/>
            <a:ext cx="1884363"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Tree>
    <p:extLst>
      <p:ext uri="{BB962C8B-B14F-4D97-AF65-F5344CB8AC3E}">
        <p14:creationId xmlns:p14="http://schemas.microsoft.com/office/powerpoint/2010/main" val="29841404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173958"/>
                                        </p:tgtEl>
                                        <p:attrNameLst>
                                          <p:attrName>style.visibility</p:attrName>
                                        </p:attrNameLst>
                                      </p:cBhvr>
                                      <p:to>
                                        <p:strVal val="visible"/>
                                      </p:to>
                                    </p:set>
                                    <p:animEffect transition="in" filter="wipe(left)">
                                      <p:cBhvr>
                                        <p:cTn id="7" dur="500"/>
                                        <p:tgtEl>
                                          <p:spTgt spid="2173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3958"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105"/>
          <p:cNvSpPr>
            <a:spLocks noGrp="1" noChangeArrowheads="1"/>
          </p:cNvSpPr>
          <p:nvPr>
            <p:ph type="dt" sz="quarter" idx="10"/>
          </p:nvPr>
        </p:nvSpPr>
        <p:spPr>
          <a:noFill/>
        </p:spPr>
        <p:txBody>
          <a:bodyPr/>
          <a:lstStyle/>
          <a:p>
            <a:r>
              <a:rPr lang="en-US" smtClean="0"/>
              <a:t>12/01/09 - 9pm</a:t>
            </a:r>
          </a:p>
        </p:txBody>
      </p:sp>
      <p:sp>
        <p:nvSpPr>
          <p:cNvPr id="1229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2293" name="Rectangle 110"/>
          <p:cNvSpPr>
            <a:spLocks noGrp="1" noChangeArrowheads="1"/>
          </p:cNvSpPr>
          <p:nvPr>
            <p:ph type="sldNum" sz="quarter" idx="12"/>
          </p:nvPr>
        </p:nvSpPr>
        <p:spPr>
          <a:noFill/>
        </p:spPr>
        <p:txBody>
          <a:bodyPr/>
          <a:lstStyle/>
          <a:p>
            <a:fld id="{5A610347-D1D2-4535-A206-C4B7BCB39CED}" type="slidenum">
              <a:rPr lang="en-US" smtClean="0"/>
              <a:pPr/>
              <a:t>7</a:t>
            </a:fld>
            <a:endParaRPr lang="en-US" smtClean="0"/>
          </a:p>
        </p:txBody>
      </p:sp>
      <p:graphicFrame>
        <p:nvGraphicFramePr>
          <p:cNvPr id="12290" name="Object 3"/>
          <p:cNvGraphicFramePr>
            <a:graphicFrameLocks/>
          </p:cNvGraphicFramePr>
          <p:nvPr>
            <p:extLst>
              <p:ext uri="{D42A27DB-BD31-4B8C-83A1-F6EECF244321}">
                <p14:modId xmlns:p14="http://schemas.microsoft.com/office/powerpoint/2010/main" val="4199222102"/>
              </p:ext>
            </p:extLst>
          </p:nvPr>
        </p:nvGraphicFramePr>
        <p:xfrm>
          <a:off x="175559" y="2388257"/>
          <a:ext cx="8607425" cy="3989388"/>
        </p:xfrm>
        <a:graphic>
          <a:graphicData uri="http://schemas.openxmlformats.org/presentationml/2006/ole">
            <mc:AlternateContent xmlns:mc="http://schemas.openxmlformats.org/markup-compatibility/2006">
              <mc:Choice xmlns:v="urn:schemas-microsoft-com:vml" Requires="v">
                <p:oleObj spid="_x0000_s3047491" name="Chart" r:id="rId4" imgW="8620022" imgH="3990968" progId="MSGraph.Chart.8">
                  <p:embed followColorScheme="full"/>
                </p:oleObj>
              </mc:Choice>
              <mc:Fallback>
                <p:oleObj name="Chart" r:id="rId4" imgW="8620022" imgH="3990968" progId="MSGraph.Chart.8">
                  <p:embed followColorScheme="full"/>
                  <p:pic>
                    <p:nvPicPr>
                      <p:cNvPr id="0" name=""/>
                      <p:cNvPicPr>
                        <a:picLocks noChangeArrowheads="1"/>
                      </p:cNvPicPr>
                      <p:nvPr/>
                    </p:nvPicPr>
                    <p:blipFill>
                      <a:blip r:embed="rId5"/>
                      <a:srcRect/>
                      <a:stretch>
                        <a:fillRect/>
                      </a:stretch>
                    </p:blipFill>
                    <p:spPr bwMode="auto">
                      <a:xfrm>
                        <a:off x="175559" y="2388257"/>
                        <a:ext cx="8607425" cy="398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Rectangle 4"/>
          <p:cNvSpPr>
            <a:spLocks noChangeArrowheads="1"/>
          </p:cNvSpPr>
          <p:nvPr/>
        </p:nvSpPr>
        <p:spPr bwMode="auto">
          <a:xfrm>
            <a:off x="0" y="6389688"/>
            <a:ext cx="812165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A.M. Best; Insurance Information Institute. </a:t>
            </a:r>
          </a:p>
        </p:txBody>
      </p:sp>
      <p:sp>
        <p:nvSpPr>
          <p:cNvPr id="14" name="TextBox 7"/>
          <p:cNvSpPr txBox="1">
            <a:spLocks noChangeArrowheads="1"/>
          </p:cNvSpPr>
          <p:nvPr/>
        </p:nvSpPr>
        <p:spPr bwMode="auto">
          <a:xfrm>
            <a:off x="298450" y="1927741"/>
            <a:ext cx="1304925" cy="338138"/>
          </a:xfrm>
          <a:prstGeom prst="rect">
            <a:avLst/>
          </a:prstGeom>
          <a:noFill/>
          <a:ln w="9525">
            <a:noFill/>
            <a:miter lim="800000"/>
            <a:headEnd/>
            <a:tailEnd/>
          </a:ln>
        </p:spPr>
        <p:txBody>
          <a:bodyPr>
            <a:spAutoFit/>
          </a:bodyPr>
          <a:lstStyle/>
          <a:p>
            <a:r>
              <a:rPr lang="en-US" sz="1600" dirty="0"/>
              <a:t>$ Billion</a:t>
            </a:r>
          </a:p>
        </p:txBody>
      </p:sp>
      <p:sp>
        <p:nvSpPr>
          <p:cNvPr id="12" name="AutoShape 7"/>
          <p:cNvSpPr>
            <a:spLocks noChangeArrowheads="1"/>
          </p:cNvSpPr>
          <p:nvPr/>
        </p:nvSpPr>
        <p:spPr bwMode="blackWhite">
          <a:xfrm>
            <a:off x="3465138" y="1129640"/>
            <a:ext cx="5393111" cy="1643062"/>
          </a:xfrm>
          <a:prstGeom prst="wedgeRectCallout">
            <a:avLst>
              <a:gd name="adj1" fmla="val -48668"/>
              <a:gd name="adj2" fmla="val 2177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In contrast to </a:t>
            </a:r>
            <a:r>
              <a:rPr lang="en-US" b="1" dirty="0" smtClean="0">
                <a:solidFill>
                  <a:schemeClr val="bg1"/>
                </a:solidFill>
              </a:rPr>
              <a:t>positive </a:t>
            </a:r>
            <a:r>
              <a:rPr lang="en-US" b="1" dirty="0">
                <a:solidFill>
                  <a:schemeClr val="bg1"/>
                </a:solidFill>
              </a:rPr>
              <a:t>PP Auto </a:t>
            </a:r>
            <a:r>
              <a:rPr lang="en-US" b="1" dirty="0" smtClean="0">
                <a:solidFill>
                  <a:schemeClr val="bg1"/>
                </a:solidFill>
              </a:rPr>
              <a:t>NPW growth, </a:t>
            </a:r>
            <a:r>
              <a:rPr lang="en-US" b="1" dirty="0">
                <a:solidFill>
                  <a:schemeClr val="bg1"/>
                </a:solidFill>
              </a:rPr>
              <a:t>Commercial </a:t>
            </a:r>
            <a:r>
              <a:rPr lang="en-US" b="1" dirty="0" smtClean="0">
                <a:solidFill>
                  <a:schemeClr val="bg1"/>
                </a:solidFill>
              </a:rPr>
              <a:t>Auto </a:t>
            </a:r>
            <a:r>
              <a:rPr lang="en-US" b="1" dirty="0">
                <a:solidFill>
                  <a:schemeClr val="bg1"/>
                </a:solidFill>
              </a:rPr>
              <a:t>premiums </a:t>
            </a:r>
            <a:r>
              <a:rPr lang="en-US" b="1" dirty="0" smtClean="0">
                <a:solidFill>
                  <a:schemeClr val="bg1"/>
                </a:solidFill>
              </a:rPr>
              <a:t>fell 21.3% between 2005 and 2011 due </a:t>
            </a:r>
            <a:r>
              <a:rPr lang="en-US" b="1" dirty="0">
                <a:solidFill>
                  <a:schemeClr val="bg1"/>
                </a:solidFill>
              </a:rPr>
              <a:t>to soft market conditions in commercial lines and negative exposure </a:t>
            </a:r>
            <a:r>
              <a:rPr lang="en-US" b="1" dirty="0" smtClean="0">
                <a:solidFill>
                  <a:schemeClr val="bg1"/>
                </a:solidFill>
              </a:rPr>
              <a:t>trends, though growth resumed in 2012</a:t>
            </a:r>
            <a:endParaRPr lang="en-US" b="1" dirty="0">
              <a:solidFill>
                <a:schemeClr val="bg1"/>
              </a:solidFill>
              <a:latin typeface="Arial" pitchFamily="34" charset="0"/>
            </a:endParaRPr>
          </a:p>
        </p:txBody>
      </p:sp>
      <p:sp>
        <p:nvSpPr>
          <p:cNvPr id="16" name="Rectangle 2"/>
          <p:cNvSpPr>
            <a:spLocks noGrp="1" noChangeArrowheads="1"/>
          </p:cNvSpPr>
          <p:nvPr>
            <p:ph type="title"/>
          </p:nvPr>
        </p:nvSpPr>
        <p:spPr>
          <a:xfrm>
            <a:off x="298450" y="90488"/>
            <a:ext cx="7400925" cy="860425"/>
          </a:xfrm>
        </p:spPr>
        <p:txBody>
          <a:bodyPr/>
          <a:lstStyle/>
          <a:p>
            <a:r>
              <a:rPr lang="en-US" dirty="0" smtClean="0"/>
              <a:t>Commercial Auto Insurance</a:t>
            </a:r>
            <a:br>
              <a:rPr lang="en-US" dirty="0" smtClean="0"/>
            </a:br>
            <a:r>
              <a:rPr lang="en-US" dirty="0" smtClean="0"/>
              <a:t>Net Written Premium, 2000–2013P</a:t>
            </a:r>
          </a:p>
        </p:txBody>
      </p:sp>
    </p:spTree>
    <p:extLst>
      <p:ext uri="{BB962C8B-B14F-4D97-AF65-F5344CB8AC3E}">
        <p14:creationId xmlns:p14="http://schemas.microsoft.com/office/powerpoint/2010/main" val="218828239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110"/>
          <p:cNvSpPr>
            <a:spLocks noGrp="1" noChangeArrowheads="1"/>
          </p:cNvSpPr>
          <p:nvPr>
            <p:ph type="sldNum" sz="quarter" idx="12"/>
          </p:nvPr>
        </p:nvSpPr>
        <p:spPr>
          <a:noFill/>
        </p:spPr>
        <p:txBody>
          <a:bodyPr/>
          <a:lstStyle/>
          <a:p>
            <a:fld id="{689B6EC4-7BF0-43D4-A76D-31D42E8B3F7D}" type="slidenum">
              <a:rPr lang="en-US" smtClean="0"/>
              <a:pPr/>
              <a:t>70</a:t>
            </a:fld>
            <a:endParaRPr lang="en-US" smtClean="0"/>
          </a:p>
        </p:txBody>
      </p:sp>
      <p:graphicFrame>
        <p:nvGraphicFramePr>
          <p:cNvPr id="30722" name="Object 3"/>
          <p:cNvGraphicFramePr>
            <a:graphicFrameLocks noGrp="1" noChangeAspect="1"/>
          </p:cNvGraphicFramePr>
          <p:nvPr>
            <p:ph idx="4294967295"/>
            <p:extLst>
              <p:ext uri="{D42A27DB-BD31-4B8C-83A1-F6EECF244321}">
                <p14:modId xmlns:p14="http://schemas.microsoft.com/office/powerpoint/2010/main" val="2714381468"/>
              </p:ext>
            </p:extLst>
          </p:nvPr>
        </p:nvGraphicFramePr>
        <p:xfrm>
          <a:off x="-11112" y="1447800"/>
          <a:ext cx="9144000" cy="5410200"/>
        </p:xfrm>
        <a:graphic>
          <a:graphicData uri="http://schemas.openxmlformats.org/presentationml/2006/ole">
            <mc:AlternateContent xmlns:mc="http://schemas.openxmlformats.org/markup-compatibility/2006">
              <mc:Choice xmlns:v="urn:schemas-microsoft-com:vml" Requires="v">
                <p:oleObj spid="_x0000_s3060803" name="Chart" r:id="rId4" imgW="8820049" imgH="4572034" progId="MSGraph.Chart.8">
                  <p:embed followColorScheme="full"/>
                </p:oleObj>
              </mc:Choice>
              <mc:Fallback>
                <p:oleObj name="Chart" r:id="rId4" imgW="8820049" imgH="4572034" progId="MSGraph.Chart.8">
                  <p:embed followColorScheme="full"/>
                  <p:pic>
                    <p:nvPicPr>
                      <p:cNvPr id="0" name=""/>
                      <p:cNvPicPr>
                        <a:picLocks noChangeAspect="1" noChangeArrowheads="1"/>
                      </p:cNvPicPr>
                      <p:nvPr/>
                    </p:nvPicPr>
                    <p:blipFill>
                      <a:blip r:embed="rId5"/>
                      <a:srcRect/>
                      <a:stretch>
                        <a:fillRect/>
                      </a:stretch>
                    </p:blipFill>
                    <p:spPr bwMode="auto">
                      <a:xfrm>
                        <a:off x="-11112" y="1447800"/>
                        <a:ext cx="9144000" cy="541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24"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800" b="1" dirty="0">
                <a:solidFill>
                  <a:schemeClr val="accent1"/>
                </a:solidFill>
              </a:rPr>
              <a:t>Return on Net Worth: Pvt. Passenger Auto, </a:t>
            </a:r>
          </a:p>
          <a:p>
            <a:pPr eaLnBrk="0" hangingPunct="0"/>
            <a:r>
              <a:rPr lang="en-US" sz="2800" b="1" dirty="0">
                <a:solidFill>
                  <a:schemeClr val="accent1"/>
                </a:solidFill>
              </a:rPr>
              <a:t>10-Year Average </a:t>
            </a:r>
            <a:r>
              <a:rPr lang="en-US" sz="2800" b="1" dirty="0" smtClean="0">
                <a:solidFill>
                  <a:schemeClr val="accent1"/>
                </a:solidFill>
              </a:rPr>
              <a:t>(2003-2012*)</a:t>
            </a:r>
            <a:endParaRPr lang="en-US" sz="2800" b="1" dirty="0">
              <a:solidFill>
                <a:schemeClr val="accent1"/>
              </a:solidFill>
            </a:endParaRPr>
          </a:p>
        </p:txBody>
      </p:sp>
      <p:sp>
        <p:nvSpPr>
          <p:cNvPr id="30725" name="Rectangle 7"/>
          <p:cNvSpPr>
            <a:spLocks noChangeArrowheads="1"/>
          </p:cNvSpPr>
          <p:nvPr/>
        </p:nvSpPr>
        <p:spPr bwMode="auto">
          <a:xfrm>
            <a:off x="0" y="6402388"/>
            <a:ext cx="8750300" cy="430212"/>
          </a:xfrm>
          <a:prstGeom prst="rect">
            <a:avLst/>
          </a:prstGeom>
          <a:noFill/>
          <a:ln w="9525">
            <a:noFill/>
            <a:miter lim="800000"/>
            <a:headEnd/>
            <a:tailEnd/>
          </a:ln>
        </p:spPr>
        <p:txBody>
          <a:bodyPr>
            <a:spAutoFit/>
          </a:bodyPr>
          <a:lstStyle/>
          <a:p>
            <a:r>
              <a:rPr lang="en-US" sz="1100" dirty="0"/>
              <a:t>*Latest </a:t>
            </a:r>
            <a:r>
              <a:rPr lang="en-US" sz="1100" dirty="0" smtClean="0"/>
              <a:t>available</a:t>
            </a:r>
            <a:r>
              <a:rPr lang="en-US" sz="1100" dirty="0"/>
              <a:t>.</a:t>
            </a:r>
          </a:p>
          <a:p>
            <a:r>
              <a:rPr lang="en-US" sz="1100" dirty="0"/>
              <a:t>Sources:  NAIC</a:t>
            </a:r>
          </a:p>
        </p:txBody>
      </p:sp>
      <p:sp>
        <p:nvSpPr>
          <p:cNvPr id="7" name="AutoShape 6"/>
          <p:cNvSpPr>
            <a:spLocks noChangeArrowheads="1"/>
          </p:cNvSpPr>
          <p:nvPr/>
        </p:nvSpPr>
        <p:spPr bwMode="blackWhite">
          <a:xfrm>
            <a:off x="6856600" y="1447800"/>
            <a:ext cx="2123888" cy="1196788"/>
          </a:xfrm>
          <a:prstGeom prst="wedgeRectCallout">
            <a:avLst>
              <a:gd name="adj1" fmla="val 32880"/>
              <a:gd name="adj2" fmla="val 24212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Michigan </a:t>
            </a:r>
            <a:r>
              <a:rPr lang="en-US" sz="1400" b="1" dirty="0">
                <a:solidFill>
                  <a:schemeClr val="bg1"/>
                </a:solidFill>
              </a:rPr>
              <a:t>was the least profitable state for auto insurers from </a:t>
            </a:r>
            <a:r>
              <a:rPr lang="en-US" sz="1400" b="1" dirty="0" smtClean="0">
                <a:solidFill>
                  <a:schemeClr val="bg1"/>
                </a:solidFill>
              </a:rPr>
              <a:t>2003-2012  </a:t>
            </a:r>
            <a:endParaRPr lang="en-US" sz="1400" b="1" dirty="0">
              <a:solidFill>
                <a:schemeClr val="bg1"/>
              </a:solidFill>
            </a:endParaRPr>
          </a:p>
        </p:txBody>
      </p:sp>
      <p:sp>
        <p:nvSpPr>
          <p:cNvPr id="30727" name="Rectangle 31"/>
          <p:cNvSpPr>
            <a:spLocks noChangeArrowheads="1"/>
          </p:cNvSpPr>
          <p:nvPr/>
        </p:nvSpPr>
        <p:spPr bwMode="black">
          <a:xfrm>
            <a:off x="347663" y="1169988"/>
            <a:ext cx="1884362"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30728" name="Rectangle 3"/>
          <p:cNvSpPr>
            <a:spLocks noChangeArrowheads="1"/>
          </p:cNvSpPr>
          <p:nvPr/>
        </p:nvSpPr>
        <p:spPr bwMode="black">
          <a:xfrm>
            <a:off x="293688" y="1200150"/>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Tree>
    <p:extLst>
      <p:ext uri="{BB962C8B-B14F-4D97-AF65-F5344CB8AC3E}">
        <p14:creationId xmlns:p14="http://schemas.microsoft.com/office/powerpoint/2010/main" val="31214771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110"/>
          <p:cNvSpPr>
            <a:spLocks noGrp="1" noChangeArrowheads="1"/>
          </p:cNvSpPr>
          <p:nvPr>
            <p:ph type="sldNum" sz="quarter" idx="12"/>
          </p:nvPr>
        </p:nvSpPr>
        <p:spPr>
          <a:noFill/>
        </p:spPr>
        <p:txBody>
          <a:bodyPr/>
          <a:lstStyle/>
          <a:p>
            <a:fld id="{E9357574-7554-4BAA-80FF-85F8D37205EC}" type="slidenum">
              <a:rPr lang="en-US" smtClean="0"/>
              <a:pPr/>
              <a:t>71</a:t>
            </a:fld>
            <a:endParaRPr lang="en-US" smtClean="0"/>
          </a:p>
        </p:txBody>
      </p:sp>
      <p:graphicFrame>
        <p:nvGraphicFramePr>
          <p:cNvPr id="31746" name="Object 3"/>
          <p:cNvGraphicFramePr>
            <a:graphicFrameLocks noGrp="1" noChangeAspect="1"/>
          </p:cNvGraphicFramePr>
          <p:nvPr>
            <p:ph idx="4294967295"/>
            <p:extLst/>
          </p:nvPr>
        </p:nvGraphicFramePr>
        <p:xfrm>
          <a:off x="0" y="1447800"/>
          <a:ext cx="9144000" cy="5410200"/>
        </p:xfrm>
        <a:graphic>
          <a:graphicData uri="http://schemas.openxmlformats.org/presentationml/2006/ole">
            <mc:AlternateContent xmlns:mc="http://schemas.openxmlformats.org/markup-compatibility/2006">
              <mc:Choice xmlns:v="urn:schemas-microsoft-com:vml" Requires="v">
                <p:oleObj spid="_x0000_s3061825" name="Chart" r:id="rId4" imgW="8820049" imgH="4572034" progId="MSGraph.Chart.8">
                  <p:embed followColorScheme="full"/>
                </p:oleObj>
              </mc:Choice>
              <mc:Fallback>
                <p:oleObj name="Chart" r:id="rId4" imgW="8820049" imgH="4572034" progId="MSGraph.Chart.8">
                  <p:embed followColorScheme="full"/>
                  <p:pic>
                    <p:nvPicPr>
                      <p:cNvPr id="0" name=""/>
                      <p:cNvPicPr>
                        <a:picLocks noChangeAspect="1" noChangeArrowheads="1"/>
                      </p:cNvPicPr>
                      <p:nvPr/>
                    </p:nvPicPr>
                    <p:blipFill>
                      <a:blip r:embed="rId5"/>
                      <a:srcRect/>
                      <a:stretch>
                        <a:fillRect/>
                      </a:stretch>
                    </p:blipFill>
                    <p:spPr bwMode="auto">
                      <a:xfrm>
                        <a:off x="0" y="1447800"/>
                        <a:ext cx="9144000" cy="541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48" name="Text Box 4"/>
          <p:cNvSpPr txBox="1">
            <a:spLocks noChangeArrowheads="1"/>
          </p:cNvSpPr>
          <p:nvPr/>
        </p:nvSpPr>
        <p:spPr bwMode="auto">
          <a:xfrm>
            <a:off x="0" y="6367463"/>
            <a:ext cx="9017000" cy="417103"/>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t>*Latest available.</a:t>
            </a:r>
          </a:p>
          <a:p>
            <a:pPr eaLnBrk="0" hangingPunct="0">
              <a:lnSpc>
                <a:spcPct val="70000"/>
              </a:lnSpc>
              <a:spcBef>
                <a:spcPct val="50000"/>
              </a:spcBef>
              <a:buClr>
                <a:srgbClr val="FF3300"/>
              </a:buClr>
              <a:buFont typeface="Wingdings" pitchFamily="2" charset="2"/>
              <a:buNone/>
            </a:pPr>
            <a:r>
              <a:rPr lang="en-US" sz="1100" dirty="0" smtClean="0"/>
              <a:t>Sources</a:t>
            </a:r>
            <a:r>
              <a:rPr lang="en-US" sz="1100" dirty="0"/>
              <a:t>:  </a:t>
            </a:r>
            <a:r>
              <a:rPr lang="en-US" sz="1100" dirty="0" smtClean="0"/>
              <a:t>NAIC.</a:t>
            </a:r>
            <a:r>
              <a:rPr lang="en-US" sz="1100" dirty="0"/>
              <a:t>		</a:t>
            </a:r>
          </a:p>
        </p:txBody>
      </p:sp>
      <p:sp>
        <p:nvSpPr>
          <p:cNvPr id="31749" name="Rectangle 2"/>
          <p:cNvSpPr txBox="1">
            <a:spLocks noChangeArrowheads="1"/>
          </p:cNvSpPr>
          <p:nvPr/>
        </p:nvSpPr>
        <p:spPr bwMode="auto">
          <a:xfrm>
            <a:off x="-39688" y="39688"/>
            <a:ext cx="8035926" cy="854075"/>
          </a:xfrm>
          <a:prstGeom prst="rect">
            <a:avLst/>
          </a:prstGeom>
          <a:noFill/>
          <a:ln w="9525">
            <a:noFill/>
            <a:miter lim="800000"/>
            <a:headEnd/>
            <a:tailEnd/>
          </a:ln>
        </p:spPr>
        <p:txBody>
          <a:bodyPr lIns="92075" tIns="46038" rIns="92075" bIns="46038" anchor="b"/>
          <a:lstStyle/>
          <a:p>
            <a:pPr eaLnBrk="0" hangingPunct="0"/>
            <a:r>
              <a:rPr lang="en-US" sz="2800" b="1" dirty="0">
                <a:solidFill>
                  <a:schemeClr val="accent1"/>
                </a:solidFill>
              </a:rPr>
              <a:t>Return on Net Worth: Homeowners Insurance, </a:t>
            </a:r>
          </a:p>
          <a:p>
            <a:pPr eaLnBrk="0" hangingPunct="0"/>
            <a:r>
              <a:rPr lang="en-US" sz="2800" b="1" dirty="0">
                <a:solidFill>
                  <a:schemeClr val="accent1"/>
                </a:solidFill>
              </a:rPr>
              <a:t>10-Year Average </a:t>
            </a:r>
            <a:r>
              <a:rPr lang="en-US" sz="2800" b="1" dirty="0" smtClean="0">
                <a:solidFill>
                  <a:schemeClr val="accent1"/>
                </a:solidFill>
              </a:rPr>
              <a:t>(2003-2012*)</a:t>
            </a:r>
            <a:endParaRPr lang="en-US" sz="2800" b="1" dirty="0">
              <a:solidFill>
                <a:schemeClr val="accent1"/>
              </a:solidFill>
            </a:endParaRPr>
          </a:p>
        </p:txBody>
      </p:sp>
      <p:sp>
        <p:nvSpPr>
          <p:cNvPr id="8" name="AutoShape 6"/>
          <p:cNvSpPr>
            <a:spLocks noChangeArrowheads="1"/>
          </p:cNvSpPr>
          <p:nvPr/>
        </p:nvSpPr>
        <p:spPr bwMode="blackWhite">
          <a:xfrm>
            <a:off x="3068976" y="1705955"/>
            <a:ext cx="3276600" cy="1155700"/>
          </a:xfrm>
          <a:prstGeom prst="wedgeRectCallout">
            <a:avLst>
              <a:gd name="adj1" fmla="val -106330"/>
              <a:gd name="adj2" fmla="val 3986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Hawaii was the most profitable state for home insurers from </a:t>
            </a:r>
            <a:r>
              <a:rPr lang="en-US" sz="1600" b="1" dirty="0" smtClean="0">
                <a:solidFill>
                  <a:schemeClr val="bg1"/>
                </a:solidFill>
              </a:rPr>
              <a:t>2003-2012 </a:t>
            </a:r>
            <a:r>
              <a:rPr lang="en-US" sz="1600" b="1" dirty="0">
                <a:solidFill>
                  <a:schemeClr val="bg1"/>
                </a:solidFill>
              </a:rPr>
              <a:t>due to the absence of hurricanes during this period</a:t>
            </a:r>
          </a:p>
        </p:txBody>
      </p:sp>
      <p:sp>
        <p:nvSpPr>
          <p:cNvPr id="31751" name="Rectangle 31"/>
          <p:cNvSpPr>
            <a:spLocks noChangeArrowheads="1"/>
          </p:cNvSpPr>
          <p:nvPr/>
        </p:nvSpPr>
        <p:spPr bwMode="black">
          <a:xfrm>
            <a:off x="266700" y="1398588"/>
            <a:ext cx="1884363"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31752" name="Rectangle 3"/>
          <p:cNvSpPr>
            <a:spLocks noChangeArrowheads="1"/>
          </p:cNvSpPr>
          <p:nvPr/>
        </p:nvSpPr>
        <p:spPr bwMode="black">
          <a:xfrm>
            <a:off x="293688" y="1200150"/>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Tree>
    <p:extLst>
      <p:ext uri="{BB962C8B-B14F-4D97-AF65-F5344CB8AC3E}">
        <p14:creationId xmlns:p14="http://schemas.microsoft.com/office/powerpoint/2010/main" val="4548883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110"/>
          <p:cNvSpPr>
            <a:spLocks noGrp="1" noChangeArrowheads="1"/>
          </p:cNvSpPr>
          <p:nvPr>
            <p:ph type="sldNum" sz="quarter" idx="12"/>
          </p:nvPr>
        </p:nvSpPr>
        <p:spPr>
          <a:noFill/>
        </p:spPr>
        <p:txBody>
          <a:bodyPr/>
          <a:lstStyle/>
          <a:p>
            <a:fld id="{D43AB7AF-3AFC-4531-ABC2-5B0A2AD9774C}" type="slidenum">
              <a:rPr lang="en-US" smtClean="0"/>
              <a:pPr/>
              <a:t>72</a:t>
            </a:fld>
            <a:endParaRPr lang="en-US" smtClean="0"/>
          </a:p>
        </p:txBody>
      </p:sp>
      <p:graphicFrame>
        <p:nvGraphicFramePr>
          <p:cNvPr id="32770" name="Object 3"/>
          <p:cNvGraphicFramePr>
            <a:graphicFrameLocks noGrp="1" noChangeAspect="1"/>
          </p:cNvGraphicFramePr>
          <p:nvPr>
            <p:ph idx="4294967295"/>
            <p:extLst>
              <p:ext uri="{D42A27DB-BD31-4B8C-83A1-F6EECF244321}">
                <p14:modId xmlns:p14="http://schemas.microsoft.com/office/powerpoint/2010/main" val="1761508884"/>
              </p:ext>
            </p:extLst>
          </p:nvPr>
        </p:nvGraphicFramePr>
        <p:xfrm>
          <a:off x="53975" y="1398588"/>
          <a:ext cx="9090025" cy="4706937"/>
        </p:xfrm>
        <a:graphic>
          <a:graphicData uri="http://schemas.openxmlformats.org/presentationml/2006/ole">
            <mc:AlternateContent xmlns:mc="http://schemas.openxmlformats.org/markup-compatibility/2006">
              <mc:Choice xmlns:v="urn:schemas-microsoft-com:vml" Requires="v">
                <p:oleObj spid="_x0000_s3062850" name="Chart" r:id="rId4" imgW="8820049" imgH="4572034" progId="MSGraph.Chart.8">
                  <p:embed followColorScheme="full"/>
                </p:oleObj>
              </mc:Choice>
              <mc:Fallback>
                <p:oleObj name="Chart" r:id="rId4" imgW="8820049" imgH="4572034" progId="MSGraph.Chart.8">
                  <p:embed followColorScheme="full"/>
                  <p:pic>
                    <p:nvPicPr>
                      <p:cNvPr id="0" name=""/>
                      <p:cNvPicPr>
                        <a:picLocks noChangeAspect="1" noChangeArrowheads="1"/>
                      </p:cNvPicPr>
                      <p:nvPr/>
                    </p:nvPicPr>
                    <p:blipFill>
                      <a:blip r:embed="rId5"/>
                      <a:srcRect/>
                      <a:stretch>
                        <a:fillRect/>
                      </a:stretch>
                    </p:blipFill>
                    <p:spPr bwMode="auto">
                      <a:xfrm>
                        <a:off x="53975" y="1398588"/>
                        <a:ext cx="9090025" cy="4706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772" name="Rectangle 7"/>
          <p:cNvSpPr>
            <a:spLocks noChangeArrowheads="1"/>
          </p:cNvSpPr>
          <p:nvPr/>
        </p:nvSpPr>
        <p:spPr bwMode="auto">
          <a:xfrm>
            <a:off x="0" y="6362140"/>
            <a:ext cx="8750300" cy="430887"/>
          </a:xfrm>
          <a:prstGeom prst="rect">
            <a:avLst/>
          </a:prstGeom>
          <a:noFill/>
          <a:ln w="9525">
            <a:noFill/>
            <a:miter lim="800000"/>
            <a:headEnd/>
            <a:tailEnd/>
          </a:ln>
        </p:spPr>
        <p:txBody>
          <a:bodyPr>
            <a:spAutoFit/>
          </a:bodyPr>
          <a:lstStyle/>
          <a:p>
            <a:r>
              <a:rPr lang="en-US" sz="1100" dirty="0" smtClean="0"/>
              <a:t>*Latest available.</a:t>
            </a:r>
          </a:p>
          <a:p>
            <a:r>
              <a:rPr lang="en-US" sz="1100" dirty="0" smtClean="0"/>
              <a:t>Sources</a:t>
            </a:r>
            <a:r>
              <a:rPr lang="en-US" sz="1100" dirty="0"/>
              <a:t>:  NAIC</a:t>
            </a:r>
          </a:p>
        </p:txBody>
      </p:sp>
      <p:sp>
        <p:nvSpPr>
          <p:cNvPr id="7" name="AutoShape 6"/>
          <p:cNvSpPr>
            <a:spLocks noChangeArrowheads="1"/>
          </p:cNvSpPr>
          <p:nvPr/>
        </p:nvSpPr>
        <p:spPr bwMode="blackWhite">
          <a:xfrm>
            <a:off x="2506196" y="3939988"/>
            <a:ext cx="3708400" cy="1062038"/>
          </a:xfrm>
          <a:prstGeom prst="wedgeRectCallout">
            <a:avLst>
              <a:gd name="adj1" fmla="val 102896"/>
              <a:gd name="adj2" fmla="val 4223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Hurricanes Katrina and Rita made Louisiana and Mississippi the least profitable states for home insurers from </a:t>
            </a:r>
            <a:r>
              <a:rPr lang="en-US" sz="1600" b="1" dirty="0" smtClean="0">
                <a:solidFill>
                  <a:schemeClr val="bg1"/>
                </a:solidFill>
              </a:rPr>
              <a:t>2003-2012</a:t>
            </a:r>
            <a:endParaRPr lang="en-US" sz="1600" b="1" dirty="0">
              <a:solidFill>
                <a:schemeClr val="bg1"/>
              </a:solidFill>
            </a:endParaRPr>
          </a:p>
        </p:txBody>
      </p:sp>
      <p:sp>
        <p:nvSpPr>
          <p:cNvPr id="32774" name="Rectangle 3"/>
          <p:cNvSpPr>
            <a:spLocks noChangeArrowheads="1"/>
          </p:cNvSpPr>
          <p:nvPr/>
        </p:nvSpPr>
        <p:spPr bwMode="black">
          <a:xfrm>
            <a:off x="293688" y="1200150"/>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32775" name="Rectangle 31"/>
          <p:cNvSpPr>
            <a:spLocks noChangeArrowheads="1"/>
          </p:cNvSpPr>
          <p:nvPr/>
        </p:nvSpPr>
        <p:spPr bwMode="black">
          <a:xfrm>
            <a:off x="266700" y="1398588"/>
            <a:ext cx="1884363"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32776" name="Rectangle 2"/>
          <p:cNvSpPr txBox="1">
            <a:spLocks noChangeArrowheads="1"/>
          </p:cNvSpPr>
          <p:nvPr/>
        </p:nvSpPr>
        <p:spPr bwMode="auto">
          <a:xfrm>
            <a:off x="-39688" y="39688"/>
            <a:ext cx="8035926" cy="854075"/>
          </a:xfrm>
          <a:prstGeom prst="rect">
            <a:avLst/>
          </a:prstGeom>
          <a:noFill/>
          <a:ln w="9525">
            <a:noFill/>
            <a:miter lim="800000"/>
            <a:headEnd/>
            <a:tailEnd/>
          </a:ln>
        </p:spPr>
        <p:txBody>
          <a:bodyPr lIns="92075" tIns="46038" rIns="92075" bIns="46038" anchor="b"/>
          <a:lstStyle/>
          <a:p>
            <a:pPr eaLnBrk="0" hangingPunct="0"/>
            <a:r>
              <a:rPr lang="en-US" sz="2800" b="1" dirty="0">
                <a:solidFill>
                  <a:schemeClr val="accent1"/>
                </a:solidFill>
              </a:rPr>
              <a:t>Return on Net Worth: Homeowners Insurance, </a:t>
            </a:r>
          </a:p>
          <a:p>
            <a:pPr eaLnBrk="0" hangingPunct="0"/>
            <a:r>
              <a:rPr lang="en-US" sz="2800" b="1" dirty="0">
                <a:solidFill>
                  <a:schemeClr val="accent1"/>
                </a:solidFill>
              </a:rPr>
              <a:t>10-Year Average </a:t>
            </a:r>
            <a:r>
              <a:rPr lang="en-US" sz="2800" b="1" dirty="0" smtClean="0">
                <a:solidFill>
                  <a:schemeClr val="accent1"/>
                </a:solidFill>
              </a:rPr>
              <a:t>(2003-2012*)</a:t>
            </a:r>
            <a:endParaRPr lang="en-US" sz="2800" b="1" dirty="0">
              <a:solidFill>
                <a:schemeClr val="accent1"/>
              </a:solidFill>
            </a:endParaRPr>
          </a:p>
        </p:txBody>
      </p:sp>
    </p:spTree>
    <p:extLst>
      <p:ext uri="{BB962C8B-B14F-4D97-AF65-F5344CB8AC3E}">
        <p14:creationId xmlns:p14="http://schemas.microsoft.com/office/powerpoint/2010/main" val="3861594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73</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609600" y="1971675"/>
            <a:ext cx="8239125" cy="2076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smtClean="0">
                <a:solidFill>
                  <a:srgbClr val="FFFFFF"/>
                </a:solidFill>
              </a:rPr>
              <a:t>U.S. Insured Catastrophe Loss Update</a:t>
            </a:r>
          </a:p>
        </p:txBody>
      </p:sp>
      <p:sp>
        <p:nvSpPr>
          <p:cNvPr id="7" name="TextBox 5"/>
          <p:cNvSpPr txBox="1">
            <a:spLocks noChangeArrowheads="1"/>
          </p:cNvSpPr>
          <p:nvPr/>
        </p:nvSpPr>
        <p:spPr bwMode="auto">
          <a:xfrm>
            <a:off x="563476" y="4500611"/>
            <a:ext cx="8285557" cy="1077218"/>
          </a:xfrm>
          <a:prstGeom prst="rect">
            <a:avLst/>
          </a:prstGeom>
          <a:noFill/>
          <a:ln w="9525">
            <a:noFill/>
            <a:miter lim="800000"/>
            <a:headEnd/>
            <a:tailEnd/>
          </a:ln>
        </p:spPr>
        <p:txBody>
          <a:bodyPr wrap="square">
            <a:spAutoFit/>
          </a:bodyPr>
          <a:lstStyle/>
          <a:p>
            <a:pPr algn="ctr"/>
            <a:r>
              <a:rPr lang="en-US" sz="3200" b="1" dirty="0" smtClean="0">
                <a:solidFill>
                  <a:srgbClr val="225A7A"/>
                </a:solidFill>
              </a:rPr>
              <a:t>2013 Was a Welcome Respite from the High Catastrophe Losses in Recent Years</a:t>
            </a:r>
            <a:endParaRPr lang="en-US" sz="3200" b="1" i="1" dirty="0">
              <a:solidFill>
                <a:srgbClr val="C00000"/>
              </a:solidFill>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73</a:t>
            </a:fld>
            <a:endParaRPr lang="en-US"/>
          </a:p>
        </p:txBody>
      </p:sp>
    </p:spTree>
    <p:extLst>
      <p:ext uri="{BB962C8B-B14F-4D97-AF65-F5344CB8AC3E}">
        <p14:creationId xmlns:p14="http://schemas.microsoft.com/office/powerpoint/2010/main" val="355736433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rgbClr val="FFFFFF"/>
                </a:solidFill>
                <a:latin typeface="Times New Roman" pitchFamily="18" charset="0"/>
              </a:rPr>
              <a:t>12/01/09 - 9pm</a:t>
            </a:r>
          </a:p>
        </p:txBody>
      </p:sp>
      <p:sp>
        <p:nvSpPr>
          <p:cNvPr id="192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rgbClr val="FFFFFF"/>
                </a:solidFill>
                <a:latin typeface="Times New Roman" pitchFamily="18" charset="0"/>
              </a:rPr>
              <a:t>eSlide – P6466 – The Financial Crisis and the Future of the P/C</a:t>
            </a:r>
          </a:p>
        </p:txBody>
      </p:sp>
      <p:sp>
        <p:nvSpPr>
          <p:cNvPr id="192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BF83BB6-F6BE-4086-BDD1-22EA1B241088}" type="slidenum">
              <a:rPr lang="en-US" sz="900">
                <a:solidFill>
                  <a:srgbClr val="000000"/>
                </a:solidFill>
                <a:latin typeface="Times New Roman" pitchFamily="18" charset="0"/>
              </a:rPr>
              <a:pPr algn="r" eaLnBrk="0" hangingPunct="0">
                <a:lnSpc>
                  <a:spcPct val="85000"/>
                </a:lnSpc>
                <a:spcBef>
                  <a:spcPct val="20000"/>
                </a:spcBef>
              </a:pPr>
              <a:t>74</a:t>
            </a:fld>
            <a:endParaRPr lang="en-US" sz="900">
              <a:solidFill>
                <a:srgbClr val="000000"/>
              </a:solidFill>
              <a:latin typeface="Times New Roman" pitchFamily="18" charset="0"/>
            </a:endParaRPr>
          </a:p>
        </p:txBody>
      </p:sp>
      <p:graphicFrame>
        <p:nvGraphicFramePr>
          <p:cNvPr id="1929218" name="Object 2"/>
          <p:cNvGraphicFramePr>
            <a:graphicFrameLocks noChangeAspect="1"/>
          </p:cNvGraphicFramePr>
          <p:nvPr>
            <p:extLst>
              <p:ext uri="{D42A27DB-BD31-4B8C-83A1-F6EECF244321}">
                <p14:modId xmlns:p14="http://schemas.microsoft.com/office/powerpoint/2010/main" val="1671350054"/>
              </p:ext>
            </p:extLst>
          </p:nvPr>
        </p:nvGraphicFramePr>
        <p:xfrm>
          <a:off x="215900" y="1368425"/>
          <a:ext cx="8686800" cy="3475038"/>
        </p:xfrm>
        <a:graphic>
          <a:graphicData uri="http://schemas.openxmlformats.org/presentationml/2006/ole">
            <mc:AlternateContent xmlns:mc="http://schemas.openxmlformats.org/markup-compatibility/2006">
              <mc:Choice xmlns:v="urn:schemas-microsoft-com:vml" Requires="v">
                <p:oleObj spid="_x0000_s3094574" name="Chart" r:id="rId4" imgW="8543899" imgH="3552866" progId="MSGraph.Chart.8">
                  <p:embed followColorScheme="full"/>
                </p:oleObj>
              </mc:Choice>
              <mc:Fallback>
                <p:oleObj name="Chart" r:id="rId4" imgW="8543899" imgH="3552866" progId="MSGraph.Chart.8">
                  <p:embed followColorScheme="full"/>
                  <p:pic>
                    <p:nvPicPr>
                      <p:cNvPr id="0" name=""/>
                      <p:cNvPicPr>
                        <a:picLocks noChangeAspect="1" noChangeArrowheads="1"/>
                      </p:cNvPicPr>
                      <p:nvPr/>
                    </p:nvPicPr>
                    <p:blipFill>
                      <a:blip r:embed="rId5"/>
                      <a:srcRect/>
                      <a:stretch>
                        <a:fillRect/>
                      </a:stretch>
                    </p:blipFill>
                    <p:spPr bwMode="gray">
                      <a:xfrm>
                        <a:off x="215900" y="1368425"/>
                        <a:ext cx="8686800" cy="3475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9222" name="Rectangle 3"/>
          <p:cNvSpPr>
            <a:spLocks noGrp="1" noChangeArrowheads="1"/>
          </p:cNvSpPr>
          <p:nvPr>
            <p:ph type="title" idx="4294967295"/>
          </p:nvPr>
        </p:nvSpPr>
        <p:spPr/>
        <p:txBody>
          <a:bodyPr/>
          <a:lstStyle/>
          <a:p>
            <a:r>
              <a:rPr lang="en-US" dirty="0" smtClean="0"/>
              <a:t>U.S. Insured Catastrophe Losses</a:t>
            </a:r>
          </a:p>
        </p:txBody>
      </p:sp>
      <p:sp>
        <p:nvSpPr>
          <p:cNvPr id="1929223" name="Rectangle 4"/>
          <p:cNvSpPr>
            <a:spLocks noChangeArrowheads="1"/>
          </p:cNvSpPr>
          <p:nvPr/>
        </p:nvSpPr>
        <p:spPr bwMode="auto">
          <a:xfrm>
            <a:off x="0" y="5733846"/>
            <a:ext cx="9144000" cy="1124154"/>
          </a:xfrm>
          <a:prstGeom prst="rect">
            <a:avLst/>
          </a:prstGeom>
          <a:noFill/>
          <a:ln w="9525" algn="ctr">
            <a:noFill/>
            <a:miter lim="800000"/>
            <a:headEnd/>
            <a:tailEnd/>
          </a:ln>
        </p:spPr>
        <p:txBody>
          <a:bodyPr wrap="square" lIns="365760" tIns="0" rIns="0" bIns="137160" anchor="b">
            <a:spAutoFit/>
          </a:bodyPr>
          <a:lstStyle/>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r>
              <a:rPr lang="en-US" sz="1050" dirty="0" smtClean="0">
                <a:solidFill>
                  <a:srgbClr val="000000"/>
                </a:solidFill>
              </a:rPr>
              <a:t>*Through 12/31/13.</a:t>
            </a:r>
            <a:endParaRPr lang="en-US" sz="1050" dirty="0">
              <a:solidFill>
                <a:srgbClr val="000000"/>
              </a:solidFill>
            </a:endParaRPr>
          </a:p>
          <a:p>
            <a:pPr algn="l" eaLnBrk="0" hangingPunct="0">
              <a:lnSpc>
                <a:spcPct val="85000"/>
              </a:lnSpc>
              <a:spcBef>
                <a:spcPct val="25000"/>
              </a:spcBef>
              <a:buClr>
                <a:srgbClr val="FF6801"/>
              </a:buClr>
              <a:buFont typeface="Wingdings" pitchFamily="2" charset="2"/>
              <a:buNone/>
            </a:pPr>
            <a:r>
              <a:rPr lang="en-US" sz="1050" dirty="0">
                <a:solidFill>
                  <a:srgbClr val="000000"/>
                </a:solidFill>
              </a:rPr>
              <a:t>Note: 2001 figure includes $20.3B for 9/11 losses reported through 12/31/01 ($25.9B 2011 dollars). Includes only business and personal property claims, business interruption and auto claims. Non-prop/BI losses = $12.2B ($15.6B in 2011 dollars.)  </a:t>
            </a:r>
          </a:p>
          <a:p>
            <a:pPr algn="l" eaLnBrk="0" hangingPunct="0">
              <a:lnSpc>
                <a:spcPct val="85000"/>
              </a:lnSpc>
              <a:spcBef>
                <a:spcPct val="25000"/>
              </a:spcBef>
              <a:buClr>
                <a:srgbClr val="FF6801"/>
              </a:buClr>
              <a:buFont typeface="Wingdings" pitchFamily="2" charset="2"/>
              <a:buNone/>
            </a:pPr>
            <a:r>
              <a:rPr lang="en-US" sz="1050" dirty="0">
                <a:solidFill>
                  <a:srgbClr val="000000"/>
                </a:solidFill>
              </a:rPr>
              <a:t>Sources: Property Claims Service/ISO;  Insurance Information Institute.</a:t>
            </a:r>
          </a:p>
        </p:txBody>
      </p:sp>
      <p:sp>
        <p:nvSpPr>
          <p:cNvPr id="2120710" name="Rectangle 6"/>
          <p:cNvSpPr>
            <a:spLocks noChangeArrowheads="1"/>
          </p:cNvSpPr>
          <p:nvPr/>
        </p:nvSpPr>
        <p:spPr bwMode="blackWhite">
          <a:xfrm>
            <a:off x="206476" y="4811844"/>
            <a:ext cx="6778939" cy="11992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2012 Was the 3</a:t>
            </a:r>
            <a:r>
              <a:rPr lang="en-US" sz="2000" b="1" baseline="30000" dirty="0" smtClean="0">
                <a:solidFill>
                  <a:srgbClr val="FFFFFF"/>
                </a:solidFill>
              </a:rPr>
              <a:t>rd</a:t>
            </a:r>
            <a:r>
              <a:rPr lang="en-US" sz="2000" b="1" dirty="0" smtClean="0">
                <a:solidFill>
                  <a:srgbClr val="FFFFFF"/>
                </a:solidFill>
              </a:rPr>
              <a:t> Highest Year on Record for Insured Losses in U.S. History on an Inflation-Adj. Basis. 2011 Losses Were </a:t>
            </a:r>
            <a:r>
              <a:rPr lang="en-US" sz="2000" b="1" dirty="0">
                <a:solidFill>
                  <a:srgbClr val="FFFFFF"/>
                </a:solidFill>
              </a:rPr>
              <a:t>the </a:t>
            </a:r>
            <a:r>
              <a:rPr lang="en-US" sz="2000" b="1" dirty="0" smtClean="0">
                <a:solidFill>
                  <a:srgbClr val="FFFFFF"/>
                </a:solidFill>
              </a:rPr>
              <a:t>6</a:t>
            </a:r>
            <a:r>
              <a:rPr lang="en-US" sz="2000" b="1" baseline="30000" dirty="0" smtClean="0">
                <a:solidFill>
                  <a:srgbClr val="FFFFFF"/>
                </a:solidFill>
              </a:rPr>
              <a:t>th</a:t>
            </a:r>
            <a:r>
              <a:rPr lang="en-US" sz="2000" b="1" dirty="0" smtClean="0">
                <a:solidFill>
                  <a:srgbClr val="FFFFFF"/>
                </a:solidFill>
              </a:rPr>
              <a:t> Highest. YTD 2013 Running Well Below 2011 and </a:t>
            </a:r>
            <a:r>
              <a:rPr lang="en-US" sz="2000" b="1" smtClean="0">
                <a:solidFill>
                  <a:srgbClr val="FFFFFF"/>
                </a:solidFill>
              </a:rPr>
              <a:t>2012 YTD Totals</a:t>
            </a:r>
            <a:r>
              <a:rPr lang="en-US" sz="2000" b="1" dirty="0" smtClean="0">
                <a:solidFill>
                  <a:srgbClr val="FFFFFF"/>
                </a:solidFill>
              </a:rPr>
              <a:t>.</a:t>
            </a:r>
            <a:endParaRPr lang="en-US" sz="2000" b="1" i="1" dirty="0">
              <a:solidFill>
                <a:srgbClr val="FFFFFF"/>
              </a:solidFill>
            </a:endParaRPr>
          </a:p>
        </p:txBody>
      </p:sp>
      <p:sp>
        <p:nvSpPr>
          <p:cNvPr id="2120711" name="AutoShape 7"/>
          <p:cNvSpPr>
            <a:spLocks noChangeArrowheads="1"/>
          </p:cNvSpPr>
          <p:nvPr/>
        </p:nvSpPr>
        <p:spPr bwMode="blackWhite">
          <a:xfrm>
            <a:off x="6548284" y="1399642"/>
            <a:ext cx="2271251" cy="965657"/>
          </a:xfrm>
          <a:prstGeom prst="wedgeRectCallout">
            <a:avLst>
              <a:gd name="adj1" fmla="val 28716"/>
              <a:gd name="adj2" fmla="val 7872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 2012  was the third most expensive year ever for insured CAT losses</a:t>
            </a:r>
            <a:endParaRPr lang="en-US" sz="1400" b="1" dirty="0">
              <a:solidFill>
                <a:srgbClr val="FFFFFF"/>
              </a:solidFill>
              <a:latin typeface="Arial" pitchFamily="34" charset="0"/>
              <a:cs typeface="Arial" pitchFamily="34" charset="0"/>
            </a:endParaRPr>
          </a:p>
        </p:txBody>
      </p:sp>
      <p:sp>
        <p:nvSpPr>
          <p:cNvPr id="2120712" name="AutoShape 8"/>
          <p:cNvSpPr>
            <a:spLocks noChangeArrowheads="1"/>
          </p:cNvSpPr>
          <p:nvPr/>
        </p:nvSpPr>
        <p:spPr bwMode="blackWhite">
          <a:xfrm>
            <a:off x="7189654" y="4918307"/>
            <a:ext cx="1717675" cy="1004887"/>
          </a:xfrm>
          <a:prstGeom prst="wedgeRectCallout">
            <a:avLst>
              <a:gd name="adj1" fmla="val 1640"/>
              <a:gd name="adj2" fmla="val -6420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Record tornado losses caused 2011 </a:t>
            </a:r>
            <a:r>
              <a:rPr lang="en-US" sz="1400" b="1" dirty="0">
                <a:solidFill>
                  <a:srgbClr val="FFFFFF"/>
                </a:solidFill>
                <a:latin typeface="Arial" pitchFamily="34" charset="0"/>
                <a:cs typeface="Arial" pitchFamily="34" charset="0"/>
              </a:rPr>
              <a:t>CAT </a:t>
            </a:r>
            <a:r>
              <a:rPr lang="en-US" sz="1400" b="1" dirty="0" smtClean="0">
                <a:solidFill>
                  <a:srgbClr val="FFFFFF"/>
                </a:solidFill>
                <a:latin typeface="Arial" pitchFamily="34" charset="0"/>
                <a:cs typeface="Arial" pitchFamily="34" charset="0"/>
              </a:rPr>
              <a:t>losses </a:t>
            </a:r>
            <a:r>
              <a:rPr lang="en-US" sz="1400" b="1" dirty="0">
                <a:solidFill>
                  <a:srgbClr val="FFFFFF"/>
                </a:solidFill>
                <a:latin typeface="Arial" pitchFamily="34" charset="0"/>
                <a:cs typeface="Arial" pitchFamily="34" charset="0"/>
              </a:rPr>
              <a:t>to </a:t>
            </a:r>
            <a:r>
              <a:rPr lang="en-US" sz="1400" b="1" dirty="0" smtClean="0">
                <a:solidFill>
                  <a:srgbClr val="FFFFFF"/>
                </a:solidFill>
                <a:latin typeface="Arial" pitchFamily="34" charset="0"/>
                <a:cs typeface="Arial" pitchFamily="34" charset="0"/>
              </a:rPr>
              <a:t>surge</a:t>
            </a:r>
            <a:endParaRPr lang="en-US" sz="1400" b="1" dirty="0">
              <a:solidFill>
                <a:srgbClr val="FFFFFF"/>
              </a:solidFill>
              <a:latin typeface="Arial" pitchFamily="34" charset="0"/>
              <a:cs typeface="Arial" pitchFamily="34" charset="0"/>
            </a:endParaRPr>
          </a:p>
        </p:txBody>
      </p:sp>
      <p:sp>
        <p:nvSpPr>
          <p:cNvPr id="1929227" name="Rectangle 9"/>
          <p:cNvSpPr>
            <a:spLocks noChangeArrowheads="1"/>
          </p:cNvSpPr>
          <p:nvPr/>
        </p:nvSpPr>
        <p:spPr bwMode="black">
          <a:xfrm>
            <a:off x="110968" y="1162050"/>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 </a:t>
            </a:r>
            <a:r>
              <a:rPr lang="en-US" sz="1600" b="1" dirty="0" smtClean="0">
                <a:solidFill>
                  <a:srgbClr val="225A7A"/>
                </a:solidFill>
              </a:rPr>
              <a:t>$ 2012)</a:t>
            </a:r>
            <a:endParaRPr lang="en-US" sz="1600" b="1" dirty="0">
              <a:solidFill>
                <a:srgbClr val="225A7A"/>
              </a:solidFill>
            </a:endParaRPr>
          </a:p>
        </p:txBody>
      </p:sp>
      <p:sp>
        <p:nvSpPr>
          <p:cNvPr id="12" name="Date Placeholder 11"/>
          <p:cNvSpPr>
            <a:spLocks noGrp="1"/>
          </p:cNvSpPr>
          <p:nvPr>
            <p:ph type="dt" sz="quarter"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F6240343-96C3-4428-9289-DDDB4F32FA97}" type="slidenum">
              <a:rPr lang="en-US" smtClean="0"/>
              <a:pPr>
                <a:defRPr/>
              </a:pPr>
              <a:t>74</a:t>
            </a:fld>
            <a:endParaRPr lang="en-US"/>
          </a:p>
        </p:txBody>
      </p:sp>
      <p:pic>
        <p:nvPicPr>
          <p:cNvPr id="14" name="Picture 13" descr="Hartwig Med Center no logo.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094271" y="1120785"/>
            <a:ext cx="2285999" cy="1714499"/>
          </a:xfrm>
          <a:prstGeom prst="rect">
            <a:avLst/>
          </a:prstGeom>
        </p:spPr>
      </p:pic>
    </p:spTree>
    <p:extLst>
      <p:ext uri="{BB962C8B-B14F-4D97-AF65-F5344CB8AC3E}">
        <p14:creationId xmlns:p14="http://schemas.microsoft.com/office/powerpoint/2010/main" val="4617790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20712"/>
                                        </p:tgtEl>
                                        <p:attrNameLst>
                                          <p:attrName>style.visibility</p:attrName>
                                        </p:attrNameLst>
                                      </p:cBhvr>
                                      <p:to>
                                        <p:strVal val="visible"/>
                                      </p:to>
                                    </p:set>
                                    <p:animEffect transition="in" filter="wipe(down)">
                                      <p:cBhvr>
                                        <p:cTn id="7" dur="500"/>
                                        <p:tgtEl>
                                          <p:spTgt spid="2120712"/>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2120711"/>
                                        </p:tgtEl>
                                        <p:attrNameLst>
                                          <p:attrName>style.visibility</p:attrName>
                                        </p:attrNameLst>
                                      </p:cBhvr>
                                      <p:to>
                                        <p:strVal val="visible"/>
                                      </p:to>
                                    </p:set>
                                    <p:animEffect transition="in" filter="wipe(right)">
                                      <p:cBhvr>
                                        <p:cTn id="11" dur="500"/>
                                        <p:tgtEl>
                                          <p:spTgt spid="2120711"/>
                                        </p:tgtEl>
                                      </p:cBhvr>
                                    </p:animEffect>
                                  </p:childTnLst>
                                </p:cTn>
                              </p:par>
                            </p:childTnLst>
                          </p:cTn>
                        </p:par>
                        <p:par>
                          <p:cTn id="12" fill="hold">
                            <p:stCondLst>
                              <p:cond delay="2400"/>
                            </p:stCondLst>
                            <p:childTnLst>
                              <p:par>
                                <p:cTn id="13" presetID="53" presetClass="entr" presetSubtype="0" fill="hold" grpId="0" nodeType="afterEffect">
                                  <p:stCondLst>
                                    <p:cond delay="700"/>
                                  </p:stCondLst>
                                  <p:childTnLst>
                                    <p:set>
                                      <p:cBhvr>
                                        <p:cTn id="14" dur="1" fill="hold">
                                          <p:stCondLst>
                                            <p:cond delay="0"/>
                                          </p:stCondLst>
                                        </p:cTn>
                                        <p:tgtEl>
                                          <p:spTgt spid="2120710"/>
                                        </p:tgtEl>
                                        <p:attrNameLst>
                                          <p:attrName>style.visibility</p:attrName>
                                        </p:attrNameLst>
                                      </p:cBhvr>
                                      <p:to>
                                        <p:strVal val="visible"/>
                                      </p:to>
                                    </p:set>
                                    <p:anim calcmode="lin" valueType="num">
                                      <p:cBhvr>
                                        <p:cTn id="15" dur="500" fill="hold"/>
                                        <p:tgtEl>
                                          <p:spTgt spid="2120710"/>
                                        </p:tgtEl>
                                        <p:attrNameLst>
                                          <p:attrName>ppt_w</p:attrName>
                                        </p:attrNameLst>
                                      </p:cBhvr>
                                      <p:tavLst>
                                        <p:tav tm="0">
                                          <p:val>
                                            <p:fltVal val="0"/>
                                          </p:val>
                                        </p:tav>
                                        <p:tav tm="100000">
                                          <p:val>
                                            <p:strVal val="#ppt_w"/>
                                          </p:val>
                                        </p:tav>
                                      </p:tavLst>
                                    </p:anim>
                                    <p:anim calcmode="lin" valueType="num">
                                      <p:cBhvr>
                                        <p:cTn id="16" dur="500" fill="hold"/>
                                        <p:tgtEl>
                                          <p:spTgt spid="2120710"/>
                                        </p:tgtEl>
                                        <p:attrNameLst>
                                          <p:attrName>ppt_h</p:attrName>
                                        </p:attrNameLst>
                                      </p:cBhvr>
                                      <p:tavLst>
                                        <p:tav tm="0">
                                          <p:val>
                                            <p:fltVal val="0"/>
                                          </p:val>
                                        </p:tav>
                                        <p:tav tm="100000">
                                          <p:val>
                                            <p:strVal val="#ppt_h"/>
                                          </p:val>
                                        </p:tav>
                                      </p:tavLst>
                                    </p:anim>
                                    <p:animEffect transition="in" filter="fade">
                                      <p:cBhvr>
                                        <p:cTn id="17" dur="500"/>
                                        <p:tgtEl>
                                          <p:spTgt spid="2120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710" grpId="0" animBg="1"/>
      <p:bldP spid="2120711" grpId="0" animBg="1"/>
      <p:bldP spid="2120712"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0357" name="Rectangle 110"/>
          <p:cNvSpPr>
            <a:spLocks noGrp="1" noChangeArrowheads="1"/>
          </p:cNvSpPr>
          <p:nvPr>
            <p:ph type="sldNum" sz="quarter" idx="12"/>
          </p:nvPr>
        </p:nvSpPr>
        <p:spPr/>
        <p:txBody>
          <a:bodyPr/>
          <a:lstStyle/>
          <a:p>
            <a:pPr>
              <a:defRPr/>
            </a:pPr>
            <a:fld id="{CFBF3661-802E-4715-888C-25186D51C531}" type="slidenum">
              <a:rPr lang="en-US" smtClean="0">
                <a:solidFill>
                  <a:srgbClr val="000000"/>
                </a:solidFill>
              </a:rPr>
              <a:pPr>
                <a:defRPr/>
              </a:pPr>
              <a:t>75</a:t>
            </a:fld>
            <a:endParaRPr lang="en-US" smtClean="0">
              <a:solidFill>
                <a:srgbClr val="000000"/>
              </a:solidFill>
            </a:endParaRPr>
          </a:p>
        </p:txBody>
      </p:sp>
      <p:sp>
        <p:nvSpPr>
          <p:cNvPr id="32774" name="Rectangle 2"/>
          <p:cNvSpPr>
            <a:spLocks noGrp="1" noChangeArrowheads="1"/>
          </p:cNvSpPr>
          <p:nvPr>
            <p:ph type="title"/>
          </p:nvPr>
        </p:nvSpPr>
        <p:spPr/>
        <p:txBody>
          <a:bodyPr/>
          <a:lstStyle/>
          <a:p>
            <a:r>
              <a:rPr lang="en-US" dirty="0" smtClean="0"/>
              <a:t>Combined Ratio Points Associated with Catastrophe Losses: 1960 – 2013*</a:t>
            </a:r>
          </a:p>
        </p:txBody>
      </p:sp>
      <p:sp>
        <p:nvSpPr>
          <p:cNvPr id="32775" name="Rectangle 3"/>
          <p:cNvSpPr>
            <a:spLocks noChangeArrowheads="1"/>
          </p:cNvSpPr>
          <p:nvPr/>
        </p:nvSpPr>
        <p:spPr bwMode="auto">
          <a:xfrm>
            <a:off x="0" y="6093938"/>
            <a:ext cx="8888413" cy="79868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Wingdings" pitchFamily="2" charset="2"/>
              <a:buNone/>
            </a:pPr>
            <a:r>
              <a:rPr lang="en-US" sz="1100" dirty="0" smtClean="0">
                <a:solidFill>
                  <a:srgbClr val="000000"/>
                </a:solidFill>
              </a:rPr>
              <a:t>*2010s represent 2010-2013.</a:t>
            </a:r>
          </a:p>
          <a:p>
            <a:pPr eaLnBrk="0" hangingPunct="0">
              <a:lnSpc>
                <a:spcPct val="85000"/>
              </a:lnSpc>
              <a:spcBef>
                <a:spcPct val="25000"/>
              </a:spcBef>
              <a:buClr>
                <a:srgbClr val="FF6801"/>
              </a:buClr>
              <a:buFont typeface="Wingdings" pitchFamily="2" charset="2"/>
              <a:buNone/>
            </a:pPr>
            <a:r>
              <a:rPr lang="en-US" sz="1100" dirty="0" smtClean="0">
                <a:solidFill>
                  <a:srgbClr val="000000"/>
                </a:solidFill>
              </a:rPr>
              <a:t>Notes</a:t>
            </a:r>
            <a:r>
              <a:rPr lang="en-US" sz="1100" dirty="0">
                <a:solidFill>
                  <a:srgbClr val="000000"/>
                </a:solidFill>
              </a:rPr>
              <a:t>: Private carrier losses only.  Excludes loss adjustment expenses and reinsurance reinstatement premiums. Figures are adjusted for losses ultimately paid by foreign insurers and reinsurers.</a:t>
            </a:r>
          </a:p>
          <a:p>
            <a:pPr eaLnBrk="0" hangingPunct="0">
              <a:lnSpc>
                <a:spcPct val="85000"/>
              </a:lnSpc>
              <a:spcBef>
                <a:spcPct val="25000"/>
              </a:spcBef>
              <a:buClr>
                <a:srgbClr val="FF6801"/>
              </a:buClr>
              <a:buFont typeface="Wingdings" pitchFamily="2" charset="2"/>
              <a:buNone/>
            </a:pPr>
            <a:r>
              <a:rPr lang="en-US" sz="1100" dirty="0">
                <a:solidFill>
                  <a:srgbClr val="000000"/>
                </a:solidFill>
              </a:rPr>
              <a:t>Source: </a:t>
            </a:r>
            <a:r>
              <a:rPr lang="en-US" sz="1100" dirty="0" smtClean="0">
                <a:solidFill>
                  <a:srgbClr val="000000"/>
                </a:solidFill>
              </a:rPr>
              <a:t>ISO (1960-2011); A.M. Best (2012E) </a:t>
            </a:r>
            <a:r>
              <a:rPr lang="en-US" sz="1100" dirty="0">
                <a:solidFill>
                  <a:srgbClr val="000000"/>
                </a:solidFill>
              </a:rPr>
              <a:t>Insurance Information Institute.				</a:t>
            </a:r>
          </a:p>
        </p:txBody>
      </p:sp>
      <p:graphicFrame>
        <p:nvGraphicFramePr>
          <p:cNvPr id="32770" name="Object 2"/>
          <p:cNvGraphicFramePr>
            <a:graphicFrameLocks noChangeAspect="1"/>
          </p:cNvGraphicFramePr>
          <p:nvPr/>
        </p:nvGraphicFramePr>
        <p:xfrm>
          <a:off x="271463" y="1301750"/>
          <a:ext cx="8670925" cy="4243388"/>
        </p:xfrm>
        <a:graphic>
          <a:graphicData uri="http://schemas.openxmlformats.org/presentationml/2006/ole">
            <mc:AlternateContent xmlns:mc="http://schemas.openxmlformats.org/markup-compatibility/2006">
              <mc:Choice xmlns:v="urn:schemas-microsoft-com:vml" Requires="v">
                <p:oleObj spid="_x0000_s3095596" name="Chart" r:id="rId4" imgW="8572512" imgH="3743439" progId="MSGraph.Chart.8">
                  <p:embed followColorScheme="full"/>
                </p:oleObj>
              </mc:Choice>
              <mc:Fallback>
                <p:oleObj name="Chart" r:id="rId4" imgW="8572512" imgH="3743439" progId="MSGraph.Chart.8">
                  <p:embed followColorScheme="full"/>
                  <p:pic>
                    <p:nvPicPr>
                      <p:cNvPr id="0" name=""/>
                      <p:cNvPicPr>
                        <a:picLocks noChangeAspect="1" noChangeArrowheads="1"/>
                      </p:cNvPicPr>
                      <p:nvPr/>
                    </p:nvPicPr>
                    <p:blipFill>
                      <a:blip r:embed="rId5"/>
                      <a:srcRect/>
                      <a:stretch>
                        <a:fillRect/>
                      </a:stretch>
                    </p:blipFill>
                    <p:spPr bwMode="gray">
                      <a:xfrm>
                        <a:off x="271463" y="1301750"/>
                        <a:ext cx="8670925" cy="4243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6"/>
          <p:cNvSpPr>
            <a:spLocks noChangeArrowheads="1"/>
          </p:cNvSpPr>
          <p:nvPr/>
        </p:nvSpPr>
        <p:spPr bwMode="blackWhite">
          <a:xfrm>
            <a:off x="700088" y="5392644"/>
            <a:ext cx="7834312" cy="6429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The Catastrophe Loss Component of Private Insurer Losses Has Increased Sharply in Recent Decades</a:t>
            </a:r>
            <a:endParaRPr lang="en-US" b="1" i="1">
              <a:solidFill>
                <a:srgbClr val="FFFFFF"/>
              </a:solidFill>
            </a:endParaRPr>
          </a:p>
        </p:txBody>
      </p:sp>
      <p:sp>
        <p:nvSpPr>
          <p:cNvPr id="11" name="AutoShape 38"/>
          <p:cNvSpPr>
            <a:spLocks noChangeArrowheads="1"/>
          </p:cNvSpPr>
          <p:nvPr/>
        </p:nvSpPr>
        <p:spPr bwMode="blackWhite">
          <a:xfrm>
            <a:off x="2789238" y="1063625"/>
            <a:ext cx="2130425" cy="2668588"/>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Avg. CAT  Loss Component of the</a:t>
            </a:r>
            <a:r>
              <a:rPr lang="en-US" sz="1600" b="1" u="sng" dirty="0">
                <a:solidFill>
                  <a:schemeClr val="bg1"/>
                </a:solidFill>
              </a:rPr>
              <a:t> </a:t>
            </a:r>
            <a:r>
              <a:rPr lang="en-US" sz="1600" b="1" dirty="0">
                <a:solidFill>
                  <a:schemeClr val="bg1"/>
                </a:solidFill>
              </a:rPr>
              <a:t>Combined Ratio  </a:t>
            </a:r>
            <a:r>
              <a:rPr lang="en-US" sz="1600" b="1" u="sng" dirty="0">
                <a:solidFill>
                  <a:schemeClr val="bg1"/>
                </a:solidFill>
              </a:rPr>
              <a:t> by Decade</a:t>
            </a:r>
          </a:p>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1960s: 1.04       1970s: 0.85     1980s: 1.31     1990s: 3.39     2000s: 3.52     2010s: </a:t>
            </a:r>
            <a:r>
              <a:rPr lang="en-US" sz="1600" b="1" dirty="0" smtClean="0">
                <a:solidFill>
                  <a:schemeClr val="bg1"/>
                </a:solidFill>
              </a:rPr>
              <a:t>6.1E*</a:t>
            </a:r>
            <a:endParaRPr lang="en-US" sz="1600" b="1" dirty="0">
              <a:solidFill>
                <a:schemeClr val="bg1"/>
              </a:solidFill>
            </a:endParaRPr>
          </a:p>
        </p:txBody>
      </p:sp>
      <p:sp>
        <p:nvSpPr>
          <p:cNvPr id="32778" name="Rectangle 6"/>
          <p:cNvSpPr>
            <a:spLocks noChangeArrowheads="1"/>
          </p:cNvSpPr>
          <p:nvPr/>
        </p:nvSpPr>
        <p:spPr bwMode="black">
          <a:xfrm>
            <a:off x="201613" y="11318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Combined Ratio Points</a:t>
            </a:r>
          </a:p>
        </p:txBody>
      </p:sp>
      <p:sp>
        <p:nvSpPr>
          <p:cNvPr id="12" name="AutoShape 7"/>
          <p:cNvSpPr>
            <a:spLocks noChangeArrowheads="1"/>
          </p:cNvSpPr>
          <p:nvPr/>
        </p:nvSpPr>
        <p:spPr bwMode="blackWhite">
          <a:xfrm>
            <a:off x="5515898" y="1091381"/>
            <a:ext cx="2875936" cy="766916"/>
          </a:xfrm>
          <a:prstGeom prst="wedgeRectCallout">
            <a:avLst>
              <a:gd name="adj1" fmla="val 57755"/>
              <a:gd name="adj2" fmla="val 4080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Catastrophe losses as a share of all losses reached a record high in 2012</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139994747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1200"/>
                            </p:stCondLst>
                            <p:childTnLst>
                              <p:par>
                                <p:cTn id="11" presetID="22" presetClass="entr" presetSubtype="8" fill="hold" grpId="0" nodeType="afterEffect">
                                  <p:stCondLst>
                                    <p:cond delay="5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2200"/>
                            </p:stCondLst>
                            <p:childTnLst>
                              <p:par>
                                <p:cTn id="15" presetID="22" presetClass="entr" presetSubtype="4" fill="hold" grpId="0" nodeType="afterEffect">
                                  <p:stCondLst>
                                    <p:cond delay="70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07B60A3C-7945-48ED-8FB7-EBC2B54C404D}" type="slidenum">
              <a:rPr lang="en-US" smtClean="0">
                <a:solidFill>
                  <a:srgbClr val="000000"/>
                </a:solidFill>
              </a:rPr>
              <a:pPr/>
              <a:t>76</a:t>
            </a:fld>
            <a:endParaRPr lang="en-US" smtClean="0">
              <a:solidFill>
                <a:srgbClr val="000000"/>
              </a:solidFill>
            </a:endParaRPr>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3200" dirty="0" smtClean="0"/>
              <a:t>Top 10 States for Insured</a:t>
            </a:r>
            <a:br>
              <a:rPr lang="en-US" sz="3200" dirty="0" smtClean="0"/>
            </a:br>
            <a:r>
              <a:rPr lang="en-US" sz="3200" dirty="0" smtClean="0"/>
              <a:t>Catastrophe Losses, 2013</a:t>
            </a:r>
          </a:p>
        </p:txBody>
      </p:sp>
      <p:graphicFrame>
        <p:nvGraphicFramePr>
          <p:cNvPr id="1026" name="Object 3"/>
          <p:cNvGraphicFramePr>
            <a:graphicFrameLocks noGrp="1" noChangeAspect="1"/>
          </p:cNvGraphicFramePr>
          <p:nvPr>
            <p:ph idx="4294967295"/>
            <p:extLst>
              <p:ext uri="{D42A27DB-BD31-4B8C-83A1-F6EECF244321}">
                <p14:modId xmlns:p14="http://schemas.microsoft.com/office/powerpoint/2010/main" val="422535233"/>
              </p:ext>
            </p:extLst>
          </p:nvPr>
        </p:nvGraphicFramePr>
        <p:xfrm>
          <a:off x="0" y="1704975"/>
          <a:ext cx="9144000" cy="4749800"/>
        </p:xfrm>
        <a:graphic>
          <a:graphicData uri="http://schemas.openxmlformats.org/presentationml/2006/ole">
            <mc:AlternateContent xmlns:mc="http://schemas.openxmlformats.org/markup-compatibility/2006">
              <mc:Choice xmlns:v="urn:schemas-microsoft-com:vml" Requires="v">
                <p:oleObj spid="_x0000_s3096620" name="Chart" r:id="rId4" imgW="8820048" imgH="4581583" progId="MSGraph.Chart.8">
                  <p:embed followColorScheme="full"/>
                </p:oleObj>
              </mc:Choice>
              <mc:Fallback>
                <p:oleObj name="Chart" r:id="rId4" imgW="8820048" imgH="4581583" progId="MSGraph.Chart.8">
                  <p:embed followColorScheme="full"/>
                  <p:pic>
                    <p:nvPicPr>
                      <p:cNvPr id="0" name=""/>
                      <p:cNvPicPr>
                        <a:picLocks noChangeAspect="1" noChangeArrowheads="1"/>
                      </p:cNvPicPr>
                      <p:nvPr/>
                    </p:nvPicPr>
                    <p:blipFill>
                      <a:blip r:embed="rId5"/>
                      <a:srcRect/>
                      <a:stretch>
                        <a:fillRect/>
                      </a:stretch>
                    </p:blipFill>
                    <p:spPr bwMode="auto">
                      <a:xfrm>
                        <a:off x="0" y="1704975"/>
                        <a:ext cx="9144000" cy="474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Box 4"/>
          <p:cNvSpPr txBox="1">
            <a:spLocks noChangeArrowheads="1"/>
          </p:cNvSpPr>
          <p:nvPr/>
        </p:nvSpPr>
        <p:spPr bwMode="auto">
          <a:xfrm>
            <a:off x="0" y="6367463"/>
            <a:ext cx="9017000" cy="387608"/>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endParaRPr lang="en-US" sz="1000" dirty="0" smtClean="0">
              <a:latin typeface="Arial" pitchFamily="34" charset="0"/>
              <a:cs typeface="Arial" pitchFamily="34" charset="0"/>
            </a:endParaRPr>
          </a:p>
          <a:p>
            <a:pPr eaLnBrk="0" fontAlgn="base" hangingPunct="0">
              <a:lnSpc>
                <a:spcPct val="70000"/>
              </a:lnSpc>
              <a:spcBef>
                <a:spcPct val="50000"/>
              </a:spcBef>
              <a:spcAft>
                <a:spcPct val="0"/>
              </a:spcAft>
              <a:buClr>
                <a:srgbClr val="FF3300"/>
              </a:buClr>
              <a:buFont typeface="Wingdings" pitchFamily="2" charset="2"/>
              <a:buNone/>
            </a:pPr>
            <a:r>
              <a:rPr lang="en-US" sz="1000" dirty="0" smtClean="0">
                <a:latin typeface="Arial" pitchFamily="34" charset="0"/>
                <a:cs typeface="Arial" pitchFamily="34" charset="0"/>
              </a:rPr>
              <a:t>Source</a:t>
            </a:r>
            <a:r>
              <a:rPr lang="en-US" sz="1000" dirty="0">
                <a:latin typeface="Arial" pitchFamily="34" charset="0"/>
                <a:cs typeface="Arial" pitchFamily="34" charset="0"/>
              </a:rPr>
              <a:t>: The Property Claim Services (PCS) unit of ISO, a </a:t>
            </a:r>
            <a:r>
              <a:rPr lang="en-US" sz="1000" dirty="0" err="1">
                <a:latin typeface="Arial" pitchFamily="34" charset="0"/>
                <a:cs typeface="Arial" pitchFamily="34" charset="0"/>
              </a:rPr>
              <a:t>Verisk</a:t>
            </a:r>
            <a:r>
              <a:rPr lang="en-US" sz="1000" dirty="0">
                <a:latin typeface="Arial" pitchFamily="34" charset="0"/>
                <a:cs typeface="Arial" pitchFamily="34" charset="0"/>
              </a:rPr>
              <a:t> Analytics company.</a:t>
            </a:r>
            <a:r>
              <a:rPr lang="en-US" sz="1000" dirty="0" smtClean="0">
                <a:latin typeface="Arial" pitchFamily="34" charset="0"/>
                <a:cs typeface="Arial" pitchFamily="34" charset="0"/>
              </a:rPr>
              <a:t> </a:t>
            </a:r>
            <a:r>
              <a:rPr lang="en-US" sz="1000" dirty="0">
                <a:solidFill>
                  <a:srgbClr val="000000"/>
                </a:solidFill>
                <a:latin typeface="Arial" pitchFamily="34" charset="0"/>
                <a:cs typeface="Arial" pitchFamily="34" charset="0"/>
              </a:rPr>
              <a:t>		</a:t>
            </a:r>
          </a:p>
        </p:txBody>
      </p:sp>
      <p:sp>
        <p:nvSpPr>
          <p:cNvPr id="6" name="Rectangle 3"/>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 Millions</a:t>
            </a:r>
            <a:endParaRPr lang="en-US" sz="1600" b="1" dirty="0">
              <a:solidFill>
                <a:srgbClr val="225A7A"/>
              </a:solidFill>
              <a:latin typeface="Arial" charset="0"/>
              <a:cs typeface="Arial" charset="0"/>
            </a:endParaRPr>
          </a:p>
        </p:txBody>
      </p:sp>
      <p:sp>
        <p:nvSpPr>
          <p:cNvPr id="7" name="AutoShape 8"/>
          <p:cNvSpPr>
            <a:spLocks noChangeArrowheads="1"/>
          </p:cNvSpPr>
          <p:nvPr/>
        </p:nvSpPr>
        <p:spPr bwMode="blackWhite">
          <a:xfrm>
            <a:off x="3690804" y="1860768"/>
            <a:ext cx="2753516" cy="1336896"/>
          </a:xfrm>
          <a:prstGeom prst="wedgeRectCallout">
            <a:avLst>
              <a:gd name="adj1" fmla="val -105730"/>
              <a:gd name="adj2" fmla="val -364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smtClean="0">
                <a:solidFill>
                  <a:srgbClr val="FFFFFF"/>
                </a:solidFill>
                <a:latin typeface="Arial" pitchFamily="34" charset="0"/>
                <a:cs typeface="Arial" pitchFamily="34" charset="0"/>
              </a:rPr>
              <a:t>Oklahoma let the country in insured CAT losses in 2013</a:t>
            </a:r>
            <a:endParaRPr lang="en-US" sz="20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26082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77</a:t>
            </a:fld>
            <a:endParaRPr lang="en-US" smtClean="0"/>
          </a:p>
        </p:txBody>
      </p:sp>
      <p:graphicFrame>
        <p:nvGraphicFramePr>
          <p:cNvPr id="51202" name="Object 2"/>
          <p:cNvGraphicFramePr>
            <a:graphicFrameLocks/>
          </p:cNvGraphicFramePr>
          <p:nvPr/>
        </p:nvGraphicFramePr>
        <p:xfrm>
          <a:off x="300285" y="1610064"/>
          <a:ext cx="8493125" cy="4343400"/>
        </p:xfrm>
        <a:graphic>
          <a:graphicData uri="http://schemas.openxmlformats.org/presentationml/2006/ole">
            <mc:AlternateContent xmlns:mc="http://schemas.openxmlformats.org/markup-compatibility/2006">
              <mc:Choice xmlns:v="urn:schemas-microsoft-com:vml" Requires="v">
                <p:oleObj spid="_x0000_s3097645" name="Chart" r:id="rId4" imgW="8439161" imgH="4324336" progId="MSGraph.Chart.8">
                  <p:embed followColorScheme="full"/>
                </p:oleObj>
              </mc:Choice>
              <mc:Fallback>
                <p:oleObj name="Chart" r:id="rId4" imgW="8439161" imgH="4324336" progId="MSGraph.Chart.8">
                  <p:embed followColorScheme="full"/>
                  <p:pic>
                    <p:nvPicPr>
                      <p:cNvPr id="0" name=""/>
                      <p:cNvPicPr>
                        <a:picLocks noChangeArrowheads="1"/>
                      </p:cNvPicPr>
                      <p:nvPr/>
                    </p:nvPicPr>
                    <p:blipFill>
                      <a:blip r:embed="rId5"/>
                      <a:srcRect/>
                      <a:stretch>
                        <a:fillRect/>
                      </a:stretch>
                    </p:blipFill>
                    <p:spPr bwMode="auto">
                      <a:xfrm>
                        <a:off x="300285" y="1610064"/>
                        <a:ext cx="8493125"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4"/>
          <p:cNvSpPr>
            <a:spLocks noChangeArrowheads="1"/>
          </p:cNvSpPr>
          <p:nvPr/>
        </p:nvSpPr>
        <p:spPr bwMode="auto">
          <a:xfrm>
            <a:off x="-47625" y="6419417"/>
            <a:ext cx="9191625" cy="438582"/>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00" dirty="0" smtClean="0"/>
              <a:t>*Includes catastrophe losses of at least $25 million.</a:t>
            </a:r>
          </a:p>
          <a:p>
            <a:pPr eaLnBrk="0" hangingPunct="0">
              <a:lnSpc>
                <a:spcPct val="85000"/>
              </a:lnSpc>
              <a:spcBef>
                <a:spcPct val="25000"/>
              </a:spcBef>
              <a:buClr>
                <a:schemeClr val="accent2"/>
              </a:buClr>
              <a:buFont typeface="Wingdings" pitchFamily="2" charset="2"/>
              <a:buNone/>
            </a:pPr>
            <a:r>
              <a:rPr lang="en-US" sz="1000" dirty="0" smtClean="0"/>
              <a:t>Sources: PCS unit of ISO; Insurance Information Institute. </a:t>
            </a:r>
            <a:endParaRPr lang="en-US" sz="1000" dirty="0"/>
          </a:p>
        </p:txBody>
      </p:sp>
      <p:sp>
        <p:nvSpPr>
          <p:cNvPr id="14" name="Rectangle 2"/>
          <p:cNvSpPr txBox="1">
            <a:spLocks noChangeArrowheads="1"/>
          </p:cNvSpPr>
          <p:nvPr/>
        </p:nvSpPr>
        <p:spPr bwMode="black">
          <a:xfrm>
            <a:off x="111647" y="14990"/>
            <a:ext cx="7853643" cy="860425"/>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lang="en-US" sz="3000" b="1" kern="0" dirty="0" smtClean="0">
                <a:solidFill>
                  <a:srgbClr val="225A7A"/>
                </a:solidFill>
                <a:ea typeface="+mj-ea"/>
                <a:cs typeface="+mj-cs"/>
              </a:rPr>
              <a:t>Top 5 States by Insured Catastrophe Losses in 2012*</a:t>
            </a:r>
            <a:endParaRPr kumimoji="0" lang="en-US" sz="3000" b="1" i="0" u="none" strike="noStrike" kern="0" cap="none" spc="0" normalizeH="0" baseline="0" noProof="0" dirty="0" smtClean="0">
              <a:ln>
                <a:noFill/>
              </a:ln>
              <a:solidFill>
                <a:srgbClr val="225A7A"/>
              </a:solidFill>
              <a:effectLst/>
              <a:uLnTx/>
              <a:uFillTx/>
              <a:latin typeface="Arial" charset="0"/>
              <a:ea typeface="+mj-ea"/>
              <a:cs typeface="+mj-cs"/>
            </a:endParaRPr>
          </a:p>
        </p:txBody>
      </p:sp>
      <p:sp>
        <p:nvSpPr>
          <p:cNvPr id="15" name="AutoShape 8"/>
          <p:cNvSpPr>
            <a:spLocks noChangeArrowheads="1"/>
          </p:cNvSpPr>
          <p:nvPr/>
        </p:nvSpPr>
        <p:spPr bwMode="blackWhite">
          <a:xfrm>
            <a:off x="4885424" y="1757529"/>
            <a:ext cx="2753516" cy="1336896"/>
          </a:xfrm>
          <a:prstGeom prst="wedgeRectCallout">
            <a:avLst>
              <a:gd name="adj1" fmla="val -105730"/>
              <a:gd name="adj2" fmla="val 1952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smtClean="0">
                <a:solidFill>
                  <a:srgbClr val="FFFFFF"/>
                </a:solidFill>
                <a:latin typeface="Arial" pitchFamily="34" charset="0"/>
                <a:cs typeface="Arial" pitchFamily="34" charset="0"/>
              </a:rPr>
              <a:t>NY and NJ let the US in CAT losses in 2012 due Sandy</a:t>
            </a:r>
            <a:endParaRPr lang="en-US" sz="2000" b="1" dirty="0">
              <a:solidFill>
                <a:srgbClr val="FFFFFF"/>
              </a:solidFill>
              <a:latin typeface="Arial" pitchFamily="34" charset="0"/>
              <a:cs typeface="Arial" pitchFamily="34" charset="0"/>
            </a:endParaRPr>
          </a:p>
        </p:txBody>
      </p:sp>
      <p:sp>
        <p:nvSpPr>
          <p:cNvPr id="13"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t>
            </a:r>
            <a:r>
              <a:rPr lang="en-US" sz="1600" b="1" dirty="0" smtClean="0">
                <a:solidFill>
                  <a:srgbClr val="225A7A"/>
                </a:solidFill>
              </a:rPr>
              <a:t>2012, </a:t>
            </a:r>
            <a:r>
              <a:rPr lang="en-US" sz="1600" b="1" dirty="0">
                <a:solidFill>
                  <a:srgbClr val="225A7A"/>
                </a:solidFill>
              </a:rPr>
              <a:t>$ Billions)</a:t>
            </a:r>
          </a:p>
        </p:txBody>
      </p:sp>
    </p:spTree>
    <p:extLst>
      <p:ext uri="{BB962C8B-B14F-4D97-AF65-F5344CB8AC3E}">
        <p14:creationId xmlns:p14="http://schemas.microsoft.com/office/powerpoint/2010/main" val="357620962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95CD1B67-4464-4390-A588-0882E88C4C86}" type="slidenum">
              <a:rPr lang="en-US" smtClean="0"/>
              <a:pPr>
                <a:defRPr/>
              </a:pPr>
              <a:t>78</a:t>
            </a:fld>
            <a:endParaRPr lang="en-US" smtClean="0"/>
          </a:p>
        </p:txBody>
      </p:sp>
      <p:sp>
        <p:nvSpPr>
          <p:cNvPr id="44038" name="Freeform 2"/>
          <p:cNvSpPr>
            <a:spLocks/>
          </p:cNvSpPr>
          <p:nvPr/>
        </p:nvSpPr>
        <p:spPr bwMode="gray">
          <a:xfrm>
            <a:off x="4151676" y="2534874"/>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44039" name="Rectangle 3"/>
          <p:cNvSpPr>
            <a:spLocks noGrp="1" noChangeArrowheads="1"/>
          </p:cNvSpPr>
          <p:nvPr>
            <p:ph type="title"/>
          </p:nvPr>
        </p:nvSpPr>
        <p:spPr/>
        <p:txBody>
          <a:bodyPr/>
          <a:lstStyle/>
          <a:p>
            <a:r>
              <a:rPr lang="en-US" dirty="0" smtClean="0"/>
              <a:t>Top States by Inflation-Adjusted Insured Catastrophe Losses, 1983–2012</a:t>
            </a:r>
          </a:p>
        </p:txBody>
      </p:sp>
      <p:graphicFrame>
        <p:nvGraphicFramePr>
          <p:cNvPr id="6151176" name="Object 8"/>
          <p:cNvGraphicFramePr>
            <a:graphicFrameLocks noGrp="1"/>
          </p:cNvGraphicFramePr>
          <p:nvPr>
            <p:ph idx="4294967295"/>
          </p:nvPr>
        </p:nvGraphicFramePr>
        <p:xfrm>
          <a:off x="2245442" y="2677755"/>
          <a:ext cx="4486275" cy="3695700"/>
        </p:xfrm>
        <a:graphic>
          <a:graphicData uri="http://schemas.openxmlformats.org/presentationml/2006/ole">
            <mc:AlternateContent xmlns:mc="http://schemas.openxmlformats.org/markup-compatibility/2006">
              <mc:Choice xmlns:v="urn:schemas-microsoft-com:vml" Requires="v">
                <p:oleObj spid="_x0000_s3098668" name="Chart" r:id="rId4" imgW="4486147" imgH="3695661" progId="MSGraph.Chart.8">
                  <p:embed followColorScheme="full"/>
                </p:oleObj>
              </mc:Choice>
              <mc:Fallback>
                <p:oleObj name="Chart" r:id="rId4" imgW="4486147" imgH="3695661" progId="MSGraph.Chart.8">
                  <p:embed followColorScheme="full"/>
                  <p:pic>
                    <p:nvPicPr>
                      <p:cNvPr id="0" name=""/>
                      <p:cNvPicPr preferRelativeResize="0">
                        <a:picLocks noGrp="1" noChangeArrowheads="1"/>
                      </p:cNvPicPr>
                      <p:nvPr/>
                    </p:nvPicPr>
                    <p:blipFill>
                      <a:blip r:embed="rId5"/>
                      <a:srcRect/>
                      <a:stretch>
                        <a:fillRect/>
                      </a:stretch>
                    </p:blipFill>
                    <p:spPr bwMode="gray">
                      <a:xfrm>
                        <a:off x="2245442" y="2677755"/>
                        <a:ext cx="4486275"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40" name="Rectangle 5"/>
          <p:cNvSpPr>
            <a:spLocks noChangeArrowheads="1"/>
          </p:cNvSpPr>
          <p:nvPr/>
        </p:nvSpPr>
        <p:spPr bwMode="auto">
          <a:xfrm>
            <a:off x="0" y="6392863"/>
            <a:ext cx="8107363"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PCS unit of ISO, </a:t>
            </a:r>
            <a:r>
              <a:rPr lang="en-US" sz="1100" dirty="0" err="1" smtClean="0"/>
              <a:t>Verisk</a:t>
            </a:r>
            <a:r>
              <a:rPr lang="en-US" sz="1100" dirty="0" smtClean="0"/>
              <a:t> Company.; Insurance Information Institute.  </a:t>
            </a:r>
            <a:endParaRPr lang="en-US" sz="1100" dirty="0"/>
          </a:p>
        </p:txBody>
      </p:sp>
      <p:sp>
        <p:nvSpPr>
          <p:cNvPr id="2006022" name="Rectangle 6"/>
          <p:cNvSpPr>
            <a:spLocks noChangeArrowheads="1"/>
          </p:cNvSpPr>
          <p:nvPr/>
        </p:nvSpPr>
        <p:spPr bwMode="blackWhite">
          <a:xfrm>
            <a:off x="354013" y="1206500"/>
            <a:ext cx="8437562"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Over the Past  30 Years Florida Has Accounted for the Largest Share of Catastrophe Losses in the U.S., Followed by Texas and Louisiana </a:t>
            </a:r>
            <a:endParaRPr lang="en-US" b="1" dirty="0">
              <a:solidFill>
                <a:srgbClr val="FFFFFF"/>
              </a:solidFill>
            </a:endParaRPr>
          </a:p>
        </p:txBody>
      </p:sp>
      <p:sp>
        <p:nvSpPr>
          <p:cNvPr id="44042" name="Rectangle 7"/>
          <p:cNvSpPr>
            <a:spLocks noChangeArrowheads="1"/>
          </p:cNvSpPr>
          <p:nvPr/>
        </p:nvSpPr>
        <p:spPr bwMode="gray">
          <a:xfrm>
            <a:off x="6499429" y="3935068"/>
            <a:ext cx="1984375" cy="470898"/>
          </a:xfrm>
          <a:prstGeom prst="rect">
            <a:avLst/>
          </a:prstGeom>
          <a:noFill/>
          <a:ln w="9525">
            <a:noFill/>
            <a:miter lim="800000"/>
            <a:headEnd/>
            <a:tailEnd/>
          </a:ln>
        </p:spPr>
        <p:txBody>
          <a:bodyPr lIns="0" tIns="0" rIns="0" bIns="0" anchor="ctr">
            <a:spAutoFit/>
          </a:bodyPr>
          <a:lstStyle/>
          <a:p>
            <a:pPr algn="ctr">
              <a:lnSpc>
                <a:spcPct val="85000"/>
              </a:lnSpc>
            </a:pPr>
            <a:r>
              <a:rPr lang="en-US" b="1" dirty="0" smtClean="0">
                <a:effectLst>
                  <a:outerShdw blurRad="38100" dist="38100" dir="2700000" algn="tl">
                    <a:srgbClr val="000000">
                      <a:alpha val="43137"/>
                    </a:srgbClr>
                  </a:outerShdw>
                </a:effectLst>
              </a:rPr>
              <a:t>Rest of the U.S.</a:t>
            </a:r>
          </a:p>
          <a:p>
            <a:pPr algn="ctr">
              <a:lnSpc>
                <a:spcPct val="85000"/>
              </a:lnSpc>
            </a:pPr>
            <a:r>
              <a:rPr lang="en-US" b="1" dirty="0" smtClean="0">
                <a:effectLst>
                  <a:outerShdw blurRad="38100" dist="38100" dir="2700000" algn="tl">
                    <a:srgbClr val="000000">
                      <a:alpha val="43137"/>
                    </a:srgbClr>
                  </a:outerShdw>
                </a:effectLst>
              </a:rPr>
              <a:t>$309.9B</a:t>
            </a:r>
          </a:p>
        </p:txBody>
      </p:sp>
      <p:sp>
        <p:nvSpPr>
          <p:cNvPr id="18" name="Rectangle 7"/>
          <p:cNvSpPr>
            <a:spLocks noChangeArrowheads="1"/>
          </p:cNvSpPr>
          <p:nvPr/>
        </p:nvSpPr>
        <p:spPr bwMode="gray">
          <a:xfrm>
            <a:off x="1268669" y="4246363"/>
            <a:ext cx="1984375" cy="418576"/>
          </a:xfrm>
          <a:prstGeom prst="rect">
            <a:avLst/>
          </a:prstGeom>
          <a:noFill/>
          <a:ln w="9525">
            <a:noFill/>
            <a:miter lim="800000"/>
            <a:headEnd/>
            <a:tailEnd/>
          </a:ln>
        </p:spPr>
        <p:txBody>
          <a:bodyPr lIns="0" tIns="0" rIns="0" bIns="0" anchor="ctr">
            <a:spAutoFit/>
          </a:bodyPr>
          <a:lstStyle/>
          <a:p>
            <a:pPr algn="ctr">
              <a:lnSpc>
                <a:spcPct val="85000"/>
              </a:lnSpc>
            </a:pPr>
            <a:r>
              <a:rPr lang="en-US" sz="1600" b="1" dirty="0" smtClean="0">
                <a:effectLst>
                  <a:outerShdw blurRad="38100" dist="38100" dir="2700000" algn="tl">
                    <a:srgbClr val="000000">
                      <a:alpha val="43137"/>
                    </a:srgbClr>
                  </a:outerShdw>
                </a:effectLst>
              </a:rPr>
              <a:t>Florida</a:t>
            </a:r>
          </a:p>
          <a:p>
            <a:pPr algn="ctr">
              <a:lnSpc>
                <a:spcPct val="85000"/>
              </a:lnSpc>
            </a:pPr>
            <a:r>
              <a:rPr lang="en-US" sz="1600" b="1" dirty="0" smtClean="0">
                <a:effectLst>
                  <a:outerShdw blurRad="38100" dist="38100" dir="2700000" algn="tl">
                    <a:srgbClr val="000000">
                      <a:alpha val="43137"/>
                    </a:srgbClr>
                  </a:outerShdw>
                </a:effectLst>
              </a:rPr>
              <a:t>$66.7B</a:t>
            </a:r>
          </a:p>
        </p:txBody>
      </p:sp>
      <p:sp>
        <p:nvSpPr>
          <p:cNvPr id="19" name="Rectangle 7"/>
          <p:cNvSpPr>
            <a:spLocks noChangeArrowheads="1"/>
          </p:cNvSpPr>
          <p:nvPr/>
        </p:nvSpPr>
        <p:spPr bwMode="gray">
          <a:xfrm>
            <a:off x="1612797" y="2894428"/>
            <a:ext cx="1984375" cy="418576"/>
          </a:xfrm>
          <a:prstGeom prst="rect">
            <a:avLst/>
          </a:prstGeom>
          <a:noFill/>
          <a:ln w="9525">
            <a:noFill/>
            <a:miter lim="800000"/>
            <a:headEnd/>
            <a:tailEnd/>
          </a:ln>
        </p:spPr>
        <p:txBody>
          <a:bodyPr lIns="0" tIns="0" rIns="0" bIns="0" anchor="ctr">
            <a:spAutoFit/>
          </a:bodyPr>
          <a:lstStyle/>
          <a:p>
            <a:pPr algn="ctr">
              <a:lnSpc>
                <a:spcPct val="85000"/>
              </a:lnSpc>
            </a:pPr>
            <a:r>
              <a:rPr lang="en-US" sz="1600" b="1" dirty="0" smtClean="0">
                <a:effectLst>
                  <a:outerShdw blurRad="38100" dist="38100" dir="2700000" algn="tl">
                    <a:srgbClr val="000000">
                      <a:alpha val="43137"/>
                    </a:srgbClr>
                  </a:outerShdw>
                </a:effectLst>
              </a:rPr>
              <a:t>Texas</a:t>
            </a:r>
          </a:p>
          <a:p>
            <a:pPr algn="ctr">
              <a:lnSpc>
                <a:spcPct val="85000"/>
              </a:lnSpc>
            </a:pPr>
            <a:r>
              <a:rPr lang="en-US" sz="1600" b="1" dirty="0" smtClean="0">
                <a:effectLst>
                  <a:outerShdw blurRad="38100" dist="38100" dir="2700000" algn="tl">
                    <a:srgbClr val="000000">
                      <a:alpha val="43137"/>
                    </a:srgbClr>
                  </a:outerShdw>
                </a:effectLst>
              </a:rPr>
              <a:t>$48.8B</a:t>
            </a:r>
          </a:p>
        </p:txBody>
      </p:sp>
      <p:sp>
        <p:nvSpPr>
          <p:cNvPr id="20" name="Rectangle 7"/>
          <p:cNvSpPr>
            <a:spLocks noChangeArrowheads="1"/>
          </p:cNvSpPr>
          <p:nvPr/>
        </p:nvSpPr>
        <p:spPr bwMode="gray">
          <a:xfrm>
            <a:off x="3829987" y="2265160"/>
            <a:ext cx="1984375" cy="418576"/>
          </a:xfrm>
          <a:prstGeom prst="rect">
            <a:avLst/>
          </a:prstGeom>
          <a:noFill/>
          <a:ln w="9525">
            <a:noFill/>
            <a:miter lim="800000"/>
            <a:headEnd/>
            <a:tailEnd/>
          </a:ln>
        </p:spPr>
        <p:txBody>
          <a:bodyPr lIns="0" tIns="0" rIns="0" bIns="0" anchor="ctr">
            <a:spAutoFit/>
          </a:bodyPr>
          <a:lstStyle/>
          <a:p>
            <a:pPr algn="ctr">
              <a:lnSpc>
                <a:spcPct val="85000"/>
              </a:lnSpc>
            </a:pPr>
            <a:r>
              <a:rPr lang="en-US" sz="1600" b="1" dirty="0" smtClean="0">
                <a:effectLst>
                  <a:outerShdw blurRad="38100" dist="38100" dir="2700000" algn="tl">
                    <a:srgbClr val="000000">
                      <a:alpha val="43137"/>
                    </a:srgbClr>
                  </a:outerShdw>
                </a:effectLst>
              </a:rPr>
              <a:t>Louisiana</a:t>
            </a:r>
          </a:p>
          <a:p>
            <a:pPr algn="ctr">
              <a:lnSpc>
                <a:spcPct val="85000"/>
              </a:lnSpc>
            </a:pPr>
            <a:r>
              <a:rPr lang="en-US" sz="1600" b="1" dirty="0" smtClean="0">
                <a:effectLst>
                  <a:outerShdw blurRad="38100" dist="38100" dir="2700000" algn="tl">
                    <a:srgbClr val="000000">
                      <a:alpha val="43137"/>
                    </a:srgbClr>
                  </a:outerShdw>
                </a:effectLst>
              </a:rPr>
              <a:t>$42.0B</a:t>
            </a:r>
          </a:p>
        </p:txBody>
      </p:sp>
      <p:sp>
        <p:nvSpPr>
          <p:cNvPr id="21" name="Text Box 6"/>
          <p:cNvSpPr txBox="1">
            <a:spLocks noChangeArrowheads="1"/>
          </p:cNvSpPr>
          <p:nvPr/>
        </p:nvSpPr>
        <p:spPr bwMode="blackWhite">
          <a:xfrm>
            <a:off x="6459794" y="4822723"/>
            <a:ext cx="2684206" cy="1637941"/>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dirty="0" smtClean="0">
                <a:solidFill>
                  <a:srgbClr val="FFFFFF"/>
                </a:solidFill>
              </a:rPr>
              <a:t>Total: $467.5 Billion, an average of $16.6B per year or $1.3B per month</a:t>
            </a:r>
            <a:endParaRPr lang="en-US" sz="2000" b="1" dirty="0">
              <a:solidFill>
                <a:srgbClr val="FFFFFF"/>
              </a:solidFill>
            </a:endParaRPr>
          </a:p>
        </p:txBody>
      </p:sp>
      <p:sp>
        <p:nvSpPr>
          <p:cNvPr id="14" name="AutoShape 8"/>
          <p:cNvSpPr>
            <a:spLocks noChangeArrowheads="1"/>
          </p:cNvSpPr>
          <p:nvPr/>
        </p:nvSpPr>
        <p:spPr bwMode="blackWhite">
          <a:xfrm>
            <a:off x="88488" y="2182760"/>
            <a:ext cx="2061067" cy="2035279"/>
          </a:xfrm>
          <a:prstGeom prst="wedgeRectCallout">
            <a:avLst>
              <a:gd name="adj1" fmla="val 79548"/>
              <a:gd name="adj2" fmla="val 1854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FL is the most   costly state for CATs, with nearly $67B in insured losses over the past 30 years</a:t>
            </a:r>
            <a:endParaRPr lang="en-US"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38541536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70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P spid="14"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1FD7B5BD-624F-4B7E-8F48-4832CB39796A}" type="slidenum">
              <a:rPr lang="en-US" smtClean="0"/>
              <a:pPr>
                <a:defRPr/>
              </a:pPr>
              <a:t>79</a:t>
            </a:fld>
            <a:endParaRPr lang="en-US" smtClean="0"/>
          </a:p>
        </p:txBody>
      </p:sp>
      <p:sp>
        <p:nvSpPr>
          <p:cNvPr id="33798" name="Freeform 2"/>
          <p:cNvSpPr>
            <a:spLocks/>
          </p:cNvSpPr>
          <p:nvPr/>
        </p:nvSpPr>
        <p:spPr bwMode="gray">
          <a:xfrm>
            <a:off x="4424363" y="2084388"/>
            <a:ext cx="120650" cy="531812"/>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799" name="Rectangle 3"/>
          <p:cNvSpPr>
            <a:spLocks noGrp="1" noChangeArrowheads="1"/>
          </p:cNvSpPr>
          <p:nvPr>
            <p:ph type="title"/>
          </p:nvPr>
        </p:nvSpPr>
        <p:spPr>
          <a:xfrm>
            <a:off x="44450" y="90488"/>
            <a:ext cx="7699375" cy="860425"/>
          </a:xfrm>
        </p:spPr>
        <p:txBody>
          <a:bodyPr/>
          <a:lstStyle/>
          <a:p>
            <a:r>
              <a:rPr lang="en-US" dirty="0" smtClean="0"/>
              <a:t>Inflation Adjusted U.S. Catastrophe Losses by Cause of Loss, 1993–2012</a:t>
            </a:r>
            <a:r>
              <a:rPr lang="en-US" baseline="30000" dirty="0" smtClean="0"/>
              <a:t>1</a:t>
            </a:r>
          </a:p>
        </p:txBody>
      </p:sp>
      <p:graphicFrame>
        <p:nvGraphicFramePr>
          <p:cNvPr id="6151176" name="Object 8"/>
          <p:cNvGraphicFramePr>
            <a:graphicFrameLocks noGrp="1"/>
          </p:cNvGraphicFramePr>
          <p:nvPr>
            <p:ph idx="4294967295"/>
          </p:nvPr>
        </p:nvGraphicFramePr>
        <p:xfrm>
          <a:off x="2159000" y="1584325"/>
          <a:ext cx="4486275" cy="3695700"/>
        </p:xfrm>
        <a:graphic>
          <a:graphicData uri="http://schemas.openxmlformats.org/presentationml/2006/ole">
            <mc:AlternateContent xmlns:mc="http://schemas.openxmlformats.org/markup-compatibility/2006">
              <mc:Choice xmlns:v="urn:schemas-microsoft-com:vml" Requires="v">
                <p:oleObj spid="_x0000_s3099692" name="Chart" r:id="rId4" imgW="4486147" imgH="3695661" progId="MSGraph.Chart.8">
                  <p:embed followColorScheme="full"/>
                </p:oleObj>
              </mc:Choice>
              <mc:Fallback>
                <p:oleObj name="Chart" r:id="rId4" imgW="4486147" imgH="3695661" progId="MSGraph.Chart.8">
                  <p:embed followColorScheme="full"/>
                  <p:pic>
                    <p:nvPicPr>
                      <p:cNvPr id="0" name=""/>
                      <p:cNvPicPr preferRelativeResize="0">
                        <a:picLocks noGrp="1" noChangeArrowheads="1"/>
                      </p:cNvPicPr>
                      <p:nvPr/>
                    </p:nvPicPr>
                    <p:blipFill>
                      <a:blip r:embed="rId5"/>
                      <a:srcRect/>
                      <a:stretch>
                        <a:fillRect/>
                      </a:stretch>
                    </p:blipFill>
                    <p:spPr bwMode="gray">
                      <a:xfrm>
                        <a:off x="2159000" y="1584325"/>
                        <a:ext cx="4486275"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280" name="Rectangle 5"/>
          <p:cNvSpPr>
            <a:spLocks noChangeArrowheads="1"/>
          </p:cNvSpPr>
          <p:nvPr/>
        </p:nvSpPr>
        <p:spPr bwMode="auto">
          <a:xfrm>
            <a:off x="0" y="5457825"/>
            <a:ext cx="8821738" cy="14001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100" dirty="0"/>
              <a:t>							</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Catastrophes are defined as events causing direct insured losses to property of $25 million or more in </a:t>
            </a:r>
            <a:r>
              <a:rPr lang="en-US" sz="1100" dirty="0" smtClean="0"/>
              <a:t>2012 </a:t>
            </a:r>
            <a:r>
              <a:rPr lang="en-US" sz="1100" dirty="0"/>
              <a:t>dollars.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Excludes snow.</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Does not include NFIP flood losses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a:t>
            </a:r>
            <a:r>
              <a:rPr lang="en-US" sz="1100" dirty="0" err="1"/>
              <a:t>wildland</a:t>
            </a:r>
            <a:r>
              <a:rPr lang="en-US" sz="1100" dirty="0"/>
              <a:t> fires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civil disorders, water damage, utility disruptions and non-property losses such as those covered by workers compensation.</a:t>
            </a:r>
          </a:p>
          <a:p>
            <a:pPr eaLnBrk="0" hangingPunct="0">
              <a:lnSpc>
                <a:spcPct val="85000"/>
              </a:lnSpc>
              <a:spcBef>
                <a:spcPct val="25000"/>
              </a:spcBef>
              <a:buClr>
                <a:schemeClr val="accent2"/>
              </a:buClr>
              <a:buFont typeface="Wingdings" pitchFamily="2" charset="2"/>
              <a:buNone/>
              <a:defRPr/>
            </a:pPr>
            <a:r>
              <a:rPr lang="en-US" sz="1100" dirty="0"/>
              <a:t>Source: ISO’s Property Claim Services Unit.  </a:t>
            </a:r>
          </a:p>
        </p:txBody>
      </p:sp>
      <p:sp>
        <p:nvSpPr>
          <p:cNvPr id="33801" name="Rectangle 7"/>
          <p:cNvSpPr>
            <a:spLocks noChangeArrowheads="1"/>
          </p:cNvSpPr>
          <p:nvPr/>
        </p:nvSpPr>
        <p:spPr bwMode="gray">
          <a:xfrm>
            <a:off x="6396038" y="3287713"/>
            <a:ext cx="2532062" cy="366712"/>
          </a:xfrm>
          <a:prstGeom prst="rect">
            <a:avLst/>
          </a:prstGeom>
          <a:noFill/>
          <a:ln w="9525">
            <a:noFill/>
            <a:miter lim="800000"/>
            <a:headEnd/>
            <a:tailEnd/>
          </a:ln>
        </p:spPr>
        <p:txBody>
          <a:bodyPr lIns="0" tIns="0" rIns="0" bIns="0" anchor="ctr">
            <a:spAutoFit/>
          </a:bodyPr>
          <a:lstStyle/>
          <a:p>
            <a:pPr algn="ctr">
              <a:lnSpc>
                <a:spcPct val="85000"/>
              </a:lnSpc>
            </a:pPr>
            <a:r>
              <a:rPr lang="en-US" sz="1400" dirty="0"/>
              <a:t>Hurricanes &amp; Tropical Storms, $</a:t>
            </a:r>
            <a:r>
              <a:rPr lang="en-US" sz="1400" dirty="0" smtClean="0"/>
              <a:t>158.2</a:t>
            </a:r>
            <a:endParaRPr lang="en-US" sz="1400" dirty="0"/>
          </a:p>
        </p:txBody>
      </p:sp>
      <p:sp>
        <p:nvSpPr>
          <p:cNvPr id="33802" name="Rectangle 8"/>
          <p:cNvSpPr>
            <a:spLocks noChangeArrowheads="1"/>
          </p:cNvSpPr>
          <p:nvPr/>
        </p:nvSpPr>
        <p:spPr bwMode="gray">
          <a:xfrm>
            <a:off x="4957606" y="1213976"/>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Fires (4), </a:t>
            </a:r>
            <a:r>
              <a:rPr lang="en-US" sz="1400" dirty="0" smtClean="0"/>
              <a:t>$6.5</a:t>
            </a:r>
            <a:endParaRPr lang="en-US" sz="1400" dirty="0"/>
          </a:p>
        </p:txBody>
      </p:sp>
      <p:sp>
        <p:nvSpPr>
          <p:cNvPr id="33803" name="Rectangle 11"/>
          <p:cNvSpPr>
            <a:spLocks noChangeArrowheads="1"/>
          </p:cNvSpPr>
          <p:nvPr/>
        </p:nvSpPr>
        <p:spPr bwMode="gray">
          <a:xfrm>
            <a:off x="1547813" y="4851400"/>
            <a:ext cx="1831975" cy="184150"/>
          </a:xfrm>
          <a:prstGeom prst="rect">
            <a:avLst/>
          </a:prstGeom>
          <a:noFill/>
          <a:ln w="9525">
            <a:noFill/>
            <a:miter lim="800000"/>
            <a:headEnd/>
            <a:tailEnd/>
          </a:ln>
        </p:spPr>
        <p:txBody>
          <a:bodyPr lIns="0" tIns="0" rIns="0" bIns="0" anchor="ctr">
            <a:spAutoFit/>
          </a:bodyPr>
          <a:lstStyle/>
          <a:p>
            <a:pPr algn="r">
              <a:lnSpc>
                <a:spcPct val="85000"/>
              </a:lnSpc>
            </a:pPr>
            <a:r>
              <a:rPr lang="en-US" sz="1400" dirty="0"/>
              <a:t>Tornadoes (2), $</a:t>
            </a:r>
            <a:r>
              <a:rPr lang="en-US" sz="1400" dirty="0" smtClean="0"/>
              <a:t>140.9</a:t>
            </a:r>
            <a:endParaRPr lang="en-US" sz="1400" dirty="0"/>
          </a:p>
        </p:txBody>
      </p:sp>
      <p:sp>
        <p:nvSpPr>
          <p:cNvPr id="33804" name="Rectangle 13"/>
          <p:cNvSpPr>
            <a:spLocks noChangeArrowheads="1"/>
          </p:cNvSpPr>
          <p:nvPr/>
        </p:nvSpPr>
        <p:spPr bwMode="gray">
          <a:xfrm>
            <a:off x="737266" y="2856475"/>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dirty="0"/>
              <a:t>Winter Storms, </a:t>
            </a:r>
            <a:r>
              <a:rPr lang="en-US" sz="1400" dirty="0" smtClean="0"/>
              <a:t>$27.8</a:t>
            </a:r>
            <a:endParaRPr lang="en-US" sz="1400" i="1" dirty="0"/>
          </a:p>
        </p:txBody>
      </p:sp>
      <p:sp>
        <p:nvSpPr>
          <p:cNvPr id="33805" name="Rectangle 14"/>
          <p:cNvSpPr>
            <a:spLocks noChangeArrowheads="1"/>
          </p:cNvSpPr>
          <p:nvPr/>
        </p:nvSpPr>
        <p:spPr bwMode="gray">
          <a:xfrm>
            <a:off x="1831309" y="2119439"/>
            <a:ext cx="1344612" cy="183127"/>
          </a:xfrm>
          <a:prstGeom prst="rect">
            <a:avLst/>
          </a:prstGeom>
          <a:noFill/>
          <a:ln w="9525">
            <a:noFill/>
            <a:miter lim="800000"/>
            <a:headEnd/>
            <a:tailEnd/>
          </a:ln>
        </p:spPr>
        <p:txBody>
          <a:bodyPr lIns="0" tIns="0" rIns="0" bIns="0" anchor="ctr">
            <a:spAutoFit/>
          </a:bodyPr>
          <a:lstStyle/>
          <a:p>
            <a:pPr algn="r">
              <a:lnSpc>
                <a:spcPct val="85000"/>
              </a:lnSpc>
            </a:pPr>
            <a:r>
              <a:rPr lang="en-US" sz="1400" dirty="0"/>
              <a:t>Terrorism, $</a:t>
            </a:r>
            <a:r>
              <a:rPr lang="en-US" sz="1400" dirty="0" smtClean="0"/>
              <a:t>24.8</a:t>
            </a:r>
            <a:endParaRPr lang="en-US" sz="1400" dirty="0"/>
          </a:p>
        </p:txBody>
      </p:sp>
      <p:sp>
        <p:nvSpPr>
          <p:cNvPr id="33806" name="Rectangle 15"/>
          <p:cNvSpPr>
            <a:spLocks noChangeArrowheads="1"/>
          </p:cNvSpPr>
          <p:nvPr/>
        </p:nvSpPr>
        <p:spPr bwMode="gray">
          <a:xfrm>
            <a:off x="1089025" y="1730375"/>
            <a:ext cx="2614613"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Geological Events, $</a:t>
            </a:r>
            <a:r>
              <a:rPr lang="en-US" sz="1400" dirty="0" smtClean="0"/>
              <a:t>18.4</a:t>
            </a:r>
            <a:endParaRPr lang="en-US" sz="1400" dirty="0"/>
          </a:p>
        </p:txBody>
      </p:sp>
      <p:sp>
        <p:nvSpPr>
          <p:cNvPr id="33807" name="Rectangle 15"/>
          <p:cNvSpPr>
            <a:spLocks noChangeArrowheads="1"/>
          </p:cNvSpPr>
          <p:nvPr/>
        </p:nvSpPr>
        <p:spPr bwMode="gray">
          <a:xfrm>
            <a:off x="1317625" y="1155700"/>
            <a:ext cx="2203450"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Wind/Hail/Flood (3), $</a:t>
            </a:r>
            <a:r>
              <a:rPr lang="en-US" sz="1400" dirty="0" smtClean="0"/>
              <a:t>14.9</a:t>
            </a:r>
            <a:endParaRPr lang="en-US" sz="1400" dirty="0"/>
          </a:p>
        </p:txBody>
      </p:sp>
      <p:sp>
        <p:nvSpPr>
          <p:cNvPr id="33808" name="Freeform 2"/>
          <p:cNvSpPr>
            <a:spLocks/>
          </p:cNvSpPr>
          <p:nvPr/>
        </p:nvSpPr>
        <p:spPr bwMode="gray">
          <a:xfrm>
            <a:off x="4608767" y="1489742"/>
            <a:ext cx="425450" cy="187325"/>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09" name="Rectangle 8"/>
          <p:cNvSpPr>
            <a:spLocks noChangeArrowheads="1"/>
          </p:cNvSpPr>
          <p:nvPr/>
        </p:nvSpPr>
        <p:spPr bwMode="gray">
          <a:xfrm>
            <a:off x="5107036" y="1474788"/>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Other (5), </a:t>
            </a:r>
            <a:r>
              <a:rPr lang="en-US" sz="1400" dirty="0" smtClean="0"/>
              <a:t>$0.2</a:t>
            </a:r>
            <a:endParaRPr lang="en-US" sz="1400" dirty="0"/>
          </a:p>
        </p:txBody>
      </p:sp>
      <p:sp>
        <p:nvSpPr>
          <p:cNvPr id="33810" name="Freeform 2"/>
          <p:cNvSpPr>
            <a:spLocks/>
          </p:cNvSpPr>
          <p:nvPr/>
        </p:nvSpPr>
        <p:spPr bwMode="gray">
          <a:xfrm rot="5400000">
            <a:off x="3577432" y="1141746"/>
            <a:ext cx="501650" cy="630237"/>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1" name="Freeform 2"/>
          <p:cNvSpPr>
            <a:spLocks/>
          </p:cNvSpPr>
          <p:nvPr/>
        </p:nvSpPr>
        <p:spPr bwMode="gray">
          <a:xfrm>
            <a:off x="4488166" y="1304925"/>
            <a:ext cx="425450" cy="338138"/>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2" name="Text Box 6"/>
          <p:cNvSpPr txBox="1">
            <a:spLocks noChangeArrowheads="1"/>
          </p:cNvSpPr>
          <p:nvPr/>
        </p:nvSpPr>
        <p:spPr bwMode="blackWhite">
          <a:xfrm>
            <a:off x="6284913" y="4003675"/>
            <a:ext cx="2784475" cy="1404938"/>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a:solidFill>
                  <a:srgbClr val="FFFFFF"/>
                </a:solidFill>
              </a:rPr>
              <a:t>Wind losses are by far cause the most catastrophe losses, even if hurricanes/TS are excluded.</a:t>
            </a:r>
          </a:p>
        </p:txBody>
      </p:sp>
      <p:sp>
        <p:nvSpPr>
          <p:cNvPr id="21" name="AutoShape 7"/>
          <p:cNvSpPr>
            <a:spLocks noChangeArrowheads="1"/>
          </p:cNvSpPr>
          <p:nvPr/>
        </p:nvSpPr>
        <p:spPr bwMode="blackWhite">
          <a:xfrm>
            <a:off x="258763" y="3479800"/>
            <a:ext cx="2244725" cy="987425"/>
          </a:xfrm>
          <a:prstGeom prst="wedgeRectCallout">
            <a:avLst>
              <a:gd name="adj1" fmla="val 87148"/>
              <a:gd name="adj2" fmla="val 2308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cs typeface="+mn-cs"/>
              </a:rPr>
              <a:t>Tornado share of CAT losses is rising</a:t>
            </a:r>
          </a:p>
        </p:txBody>
      </p:sp>
      <p:sp>
        <p:nvSpPr>
          <p:cNvPr id="22" name="Text Box 6"/>
          <p:cNvSpPr txBox="1">
            <a:spLocks noChangeArrowheads="1"/>
          </p:cNvSpPr>
          <p:nvPr/>
        </p:nvSpPr>
        <p:spPr bwMode="blackWhite">
          <a:xfrm>
            <a:off x="6415550" y="1356852"/>
            <a:ext cx="2684206" cy="1637941"/>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dirty="0" smtClean="0">
                <a:solidFill>
                  <a:srgbClr val="FFFFFF"/>
                </a:solidFill>
              </a:rPr>
              <a:t>Insured cat losses from 1993-2012 totaled $391.7B, an average of $19.6B per year or $1.6B per month</a:t>
            </a:r>
            <a:endParaRPr lang="en-US" sz="2000" b="1" dirty="0">
              <a:solidFill>
                <a:srgbClr val="FFFFFF"/>
              </a:solidFill>
            </a:endParaRPr>
          </a:p>
        </p:txBody>
      </p:sp>
    </p:spTree>
    <p:extLst>
      <p:ext uri="{BB962C8B-B14F-4D97-AF65-F5344CB8AC3E}">
        <p14:creationId xmlns:p14="http://schemas.microsoft.com/office/powerpoint/2010/main" val="16451924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p:txBody>
          <a:bodyPr/>
          <a:lstStyle/>
          <a:p>
            <a:pPr>
              <a:defRPr/>
            </a:pPr>
            <a:fld id="{76FF5EE6-3516-4A33-A545-45166F6605EB}" type="slidenum">
              <a:rPr lang="en-US" smtClean="0">
                <a:solidFill>
                  <a:srgbClr val="000000"/>
                </a:solidFill>
              </a:rPr>
              <a:pPr>
                <a:defRPr/>
              </a:pPr>
              <a:t>8</a:t>
            </a:fld>
            <a:endParaRPr lang="en-US" smtClean="0">
              <a:solidFill>
                <a:srgbClr val="000000"/>
              </a:solidFill>
            </a:endParaRPr>
          </a:p>
        </p:txBody>
      </p:sp>
      <p:graphicFrame>
        <p:nvGraphicFramePr>
          <p:cNvPr id="9218" name="Object 3"/>
          <p:cNvGraphicFramePr>
            <a:graphicFrameLocks noGrp="1" noChangeAspect="1"/>
          </p:cNvGraphicFramePr>
          <p:nvPr>
            <p:ph idx="4294967295"/>
            <p:extLst>
              <p:ext uri="{D42A27DB-BD31-4B8C-83A1-F6EECF244321}">
                <p14:modId xmlns:p14="http://schemas.microsoft.com/office/powerpoint/2010/main" val="4294692772"/>
              </p:ext>
            </p:extLst>
          </p:nvPr>
        </p:nvGraphicFramePr>
        <p:xfrm>
          <a:off x="13447" y="1424175"/>
          <a:ext cx="9136063" cy="4721225"/>
        </p:xfrm>
        <a:graphic>
          <a:graphicData uri="http://schemas.openxmlformats.org/presentationml/2006/ole">
            <mc:AlternateContent xmlns:mc="http://schemas.openxmlformats.org/markup-compatibility/2006">
              <mc:Choice xmlns:v="urn:schemas-microsoft-com:vml" Requires="v">
                <p:oleObj spid="_x0000_s1990761" name="Chart" r:id="rId4" imgW="8829759" imgH="4562577" progId="MSGraph.Chart.8">
                  <p:embed followColorScheme="full"/>
                </p:oleObj>
              </mc:Choice>
              <mc:Fallback>
                <p:oleObj name="Chart" r:id="rId4" imgW="8829759" imgH="4562577" progId="MSGraph.Chart.8">
                  <p:embed followColorScheme="full"/>
                  <p:pic>
                    <p:nvPicPr>
                      <p:cNvPr id="0" name="Object 3"/>
                      <p:cNvPicPr>
                        <a:picLocks noChangeAspect="1" noChangeArrowheads="1"/>
                      </p:cNvPicPr>
                      <p:nvPr/>
                    </p:nvPicPr>
                    <p:blipFill>
                      <a:blip r:embed="rId5"/>
                      <a:srcRect/>
                      <a:stretch>
                        <a:fillRect/>
                      </a:stretch>
                    </p:blipFill>
                    <p:spPr bwMode="auto">
                      <a:xfrm>
                        <a:off x="13447" y="1424175"/>
                        <a:ext cx="9136063" cy="4721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0" name="Text Box 4"/>
          <p:cNvSpPr txBox="1">
            <a:spLocks noChangeArrowheads="1"/>
          </p:cNvSpPr>
          <p:nvPr/>
        </p:nvSpPr>
        <p:spPr bwMode="auto">
          <a:xfrm>
            <a:off x="307975" y="6516688"/>
            <a:ext cx="6854825" cy="211137"/>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solidFill>
                  <a:srgbClr val="000000"/>
                </a:solidFill>
              </a:rPr>
              <a:t>Sources:  SNL Financial </a:t>
            </a:r>
            <a:r>
              <a:rPr lang="en-US" sz="1100" dirty="0" smtClean="0">
                <a:solidFill>
                  <a:srgbClr val="000000"/>
                </a:solidFill>
              </a:rPr>
              <a:t>LLC</a:t>
            </a:r>
            <a:r>
              <a:rPr lang="en-US" sz="1100" dirty="0">
                <a:solidFill>
                  <a:srgbClr val="000000"/>
                </a:solidFill>
              </a:rPr>
              <a:t>; Insurance Information Institute.		</a:t>
            </a:r>
          </a:p>
        </p:txBody>
      </p:sp>
      <p:sp>
        <p:nvSpPr>
          <p:cNvPr id="9221" name="Rectangle 3"/>
          <p:cNvSpPr>
            <a:spLocks noChangeArrowheads="1"/>
          </p:cNvSpPr>
          <p:nvPr/>
        </p:nvSpPr>
        <p:spPr bwMode="black">
          <a:xfrm>
            <a:off x="295275" y="11144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dirty="0" smtClean="0">
                <a:solidFill>
                  <a:srgbClr val="225A7A"/>
                </a:solidFill>
              </a:rPr>
              <a:t>Top 25 States &amp; DC</a:t>
            </a:r>
            <a:endParaRPr lang="en-US" sz="2400" b="1" dirty="0">
              <a:solidFill>
                <a:srgbClr val="225A7A"/>
              </a:solidFill>
            </a:endParaRPr>
          </a:p>
        </p:txBody>
      </p:sp>
      <p:sp>
        <p:nvSpPr>
          <p:cNvPr id="10" name="Rectangle 2"/>
          <p:cNvSpPr txBox="1">
            <a:spLocks noChangeArrowheads="1"/>
          </p:cNvSpPr>
          <p:nvPr/>
        </p:nvSpPr>
        <p:spPr bwMode="black">
          <a:xfrm>
            <a:off x="114300" y="-80963"/>
            <a:ext cx="7543800" cy="1095376"/>
          </a:xfrm>
          <a:prstGeom prst="rect">
            <a:avLst/>
          </a:prstGeom>
          <a:noFill/>
          <a:ln w="9525">
            <a:noFill/>
            <a:miter lim="800000"/>
            <a:headEnd/>
            <a:tailEnd/>
          </a:ln>
        </p:spPr>
        <p:txBody>
          <a:bodyPr lIns="92075" tIns="46038" rIns="92075" bIns="46038" anchor="b"/>
          <a:lstStyle/>
          <a:p>
            <a:pPr defTabSz="114300" eaLnBrk="0" hangingPunct="0">
              <a:lnSpc>
                <a:spcPct val="90000"/>
              </a:lnSpc>
              <a:defRPr/>
            </a:pPr>
            <a:r>
              <a:rPr lang="en-US" sz="3000" b="1" kern="0" dirty="0">
                <a:solidFill>
                  <a:srgbClr val="225A7A"/>
                </a:solidFill>
                <a:ea typeface="+mj-ea"/>
                <a:cs typeface="+mj-cs"/>
              </a:rPr>
              <a:t>Direct Premiums Written: </a:t>
            </a:r>
            <a:r>
              <a:rPr lang="en-US" sz="3000" b="1" kern="0" dirty="0" smtClean="0">
                <a:solidFill>
                  <a:srgbClr val="225A7A"/>
                </a:solidFill>
                <a:ea typeface="+mj-ea"/>
                <a:cs typeface="+mj-cs"/>
              </a:rPr>
              <a:t>Auto</a:t>
            </a:r>
            <a:r>
              <a:rPr lang="en-US" sz="3000" b="1" kern="0" dirty="0">
                <a:solidFill>
                  <a:srgbClr val="225A7A"/>
                </a:solidFill>
                <a:ea typeface="+mj-ea"/>
                <a:cs typeface="+mj-cs"/>
              </a:rPr>
              <a:t/>
            </a:r>
            <a:br>
              <a:rPr lang="en-US" sz="3000" b="1" kern="0" dirty="0">
                <a:solidFill>
                  <a:srgbClr val="225A7A"/>
                </a:solidFill>
                <a:ea typeface="+mj-ea"/>
                <a:cs typeface="+mj-cs"/>
              </a:rPr>
            </a:br>
            <a:r>
              <a:rPr lang="en-US" sz="3000" b="1" kern="0" dirty="0">
                <a:solidFill>
                  <a:srgbClr val="225A7A"/>
                </a:solidFill>
                <a:ea typeface="+mj-ea"/>
                <a:cs typeface="+mj-cs"/>
              </a:rPr>
              <a:t>Percent Change by State, </a:t>
            </a:r>
            <a:r>
              <a:rPr lang="en-US" sz="3000" b="1" kern="0" dirty="0" smtClean="0">
                <a:solidFill>
                  <a:srgbClr val="225A7A"/>
                </a:solidFill>
                <a:ea typeface="+mj-ea"/>
                <a:cs typeface="+mj-cs"/>
              </a:rPr>
              <a:t>2007-2012</a:t>
            </a:r>
            <a:endParaRPr lang="en-US" sz="3000" b="1" kern="0" dirty="0">
              <a:solidFill>
                <a:srgbClr val="225A7A"/>
              </a:solidFill>
              <a:ea typeface="+mj-ea"/>
              <a:cs typeface="+mj-cs"/>
            </a:endParaRPr>
          </a:p>
        </p:txBody>
      </p:sp>
      <p:sp>
        <p:nvSpPr>
          <p:cNvPr id="11" name="Date Placeholder 10"/>
          <p:cNvSpPr>
            <a:spLocks noGrp="1"/>
          </p:cNvSpPr>
          <p:nvPr>
            <p:ph type="dt" sz="half" idx="10"/>
          </p:nvPr>
        </p:nvSpPr>
        <p:spPr/>
        <p:txBody>
          <a:bodyPr/>
          <a:lstStyle/>
          <a:p>
            <a:pPr>
              <a:defRPr/>
            </a:pPr>
            <a:r>
              <a:rPr lang="en-US" smtClean="0"/>
              <a:t>12/01/09 - 9pm</a:t>
            </a:r>
            <a:endParaRPr lang="en-US"/>
          </a:p>
        </p:txBody>
      </p:sp>
      <p:sp>
        <p:nvSpPr>
          <p:cNvPr id="8" name="AutoShape 23"/>
          <p:cNvSpPr>
            <a:spLocks noChangeArrowheads="1"/>
          </p:cNvSpPr>
          <p:nvPr/>
        </p:nvSpPr>
        <p:spPr bwMode="blackWhite">
          <a:xfrm>
            <a:off x="3305923" y="1761379"/>
            <a:ext cx="2705100" cy="946150"/>
          </a:xfrm>
          <a:prstGeom prst="wedgeRectCallout">
            <a:avLst>
              <a:gd name="adj1" fmla="val -123689"/>
              <a:gd name="adj2" fmla="val -23063"/>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ND was </a:t>
            </a:r>
            <a:r>
              <a:rPr lang="en-US" b="1" dirty="0">
                <a:solidFill>
                  <a:schemeClr val="bg1"/>
                </a:solidFill>
              </a:rPr>
              <a:t>the fastest growing state between </a:t>
            </a:r>
            <a:r>
              <a:rPr lang="en-US" b="1" dirty="0" smtClean="0">
                <a:solidFill>
                  <a:schemeClr val="bg1"/>
                </a:solidFill>
              </a:rPr>
              <a:t>2007 </a:t>
            </a:r>
            <a:r>
              <a:rPr lang="en-US" b="1" dirty="0">
                <a:solidFill>
                  <a:schemeClr val="bg1"/>
                </a:solidFill>
              </a:rPr>
              <a:t>and </a:t>
            </a:r>
            <a:r>
              <a:rPr lang="en-US" b="1" dirty="0" smtClean="0">
                <a:solidFill>
                  <a:schemeClr val="bg1"/>
                </a:solidFill>
              </a:rPr>
              <a:t>2012</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80</a:t>
            </a:fld>
            <a:endParaRPr lang="en-US" smtClean="0">
              <a:solidFill>
                <a:srgbClr val="000000"/>
              </a:solidFill>
            </a:endParaRPr>
          </a:p>
        </p:txBody>
      </p:sp>
      <p:sp>
        <p:nvSpPr>
          <p:cNvPr id="31750" name="Rectangle 2"/>
          <p:cNvSpPr>
            <a:spLocks noGrp="1" noChangeArrowheads="1"/>
          </p:cNvSpPr>
          <p:nvPr>
            <p:ph type="title"/>
          </p:nvPr>
        </p:nvSpPr>
        <p:spPr>
          <a:xfrm>
            <a:off x="228600" y="90488"/>
            <a:ext cx="7400925" cy="860425"/>
          </a:xfrm>
        </p:spPr>
        <p:txBody>
          <a:bodyPr/>
          <a:lstStyle/>
          <a:p>
            <a:r>
              <a:rPr lang="en-US" dirty="0" smtClean="0"/>
              <a:t>Top 16 Most Costly Disasters</a:t>
            </a:r>
            <a:br>
              <a:rPr lang="en-US" dirty="0" smtClean="0"/>
            </a:br>
            <a:r>
              <a:rPr lang="en-US" dirty="0" smtClean="0"/>
              <a:t>in U.S. History</a:t>
            </a:r>
          </a:p>
        </p:txBody>
      </p:sp>
      <p:sp>
        <p:nvSpPr>
          <p:cNvPr id="31751"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(Insured Losses, </a:t>
            </a:r>
            <a:r>
              <a:rPr lang="en-US" sz="1600" b="1" dirty="0" smtClean="0">
                <a:solidFill>
                  <a:srgbClr val="225A7A"/>
                </a:solidFill>
                <a:latin typeface="Arial" charset="0"/>
                <a:cs typeface="Arial" charset="0"/>
              </a:rPr>
              <a:t>2012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graphicFrame>
        <p:nvGraphicFramePr>
          <p:cNvPr id="31746" name="Object 5"/>
          <p:cNvGraphicFramePr>
            <a:graphicFrameLocks noChangeAspect="1"/>
          </p:cNvGraphicFramePr>
          <p:nvPr/>
        </p:nvGraphicFramePr>
        <p:xfrm>
          <a:off x="40341" y="2176463"/>
          <a:ext cx="8964613" cy="3348037"/>
        </p:xfrm>
        <a:graphic>
          <a:graphicData uri="http://schemas.openxmlformats.org/presentationml/2006/ole">
            <mc:AlternateContent xmlns:mc="http://schemas.openxmlformats.org/markup-compatibility/2006">
              <mc:Choice xmlns:v="urn:schemas-microsoft-com:vml" Requires="v">
                <p:oleObj spid="_x0000_s3100716" name="Chart" r:id="rId4" imgW="8419996" imgH="3371740" progId="MSGraph.Chart.8">
                  <p:embed followColorScheme="full"/>
                </p:oleObj>
              </mc:Choice>
              <mc:Fallback>
                <p:oleObj name="Chart" r:id="rId4" imgW="8419996" imgH="3371740" progId="MSGraph.Chart.8">
                  <p:embed followColorScheme="full"/>
                  <p:pic>
                    <p:nvPicPr>
                      <p:cNvPr id="0" name=""/>
                      <p:cNvPicPr>
                        <a:picLocks noChangeAspect="1" noChangeArrowheads="1"/>
                      </p:cNvPicPr>
                      <p:nvPr/>
                    </p:nvPicPr>
                    <p:blipFill>
                      <a:blip r:embed="rId5"/>
                      <a:srcRect/>
                      <a:stretch>
                        <a:fillRect/>
                      </a:stretch>
                    </p:blipFill>
                    <p:spPr bwMode="gray">
                      <a:xfrm>
                        <a:off x="40341" y="2176463"/>
                        <a:ext cx="8964613" cy="3348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7463" name="AutoShape 7"/>
          <p:cNvSpPr>
            <a:spLocks noChangeArrowheads="1"/>
          </p:cNvSpPr>
          <p:nvPr/>
        </p:nvSpPr>
        <p:spPr bwMode="blackWhite">
          <a:xfrm>
            <a:off x="3893574" y="1680913"/>
            <a:ext cx="3501005" cy="1487488"/>
          </a:xfrm>
          <a:prstGeom prst="wedgeRectCallout">
            <a:avLst>
              <a:gd name="adj1" fmla="val 26797"/>
              <a:gd name="adj2" fmla="val 7143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smtClean="0">
                <a:solidFill>
                  <a:srgbClr val="FFFFFF"/>
                </a:solidFill>
              </a:rPr>
              <a:t>Hurricane Sandy became the 5</a:t>
            </a:r>
            <a:r>
              <a:rPr lang="en-US" sz="2400" b="1" baseline="30000" dirty="0" smtClean="0">
                <a:solidFill>
                  <a:srgbClr val="FFFFFF"/>
                </a:solidFill>
              </a:rPr>
              <a:t>th</a:t>
            </a:r>
            <a:r>
              <a:rPr lang="en-US" sz="2400" b="1" dirty="0" smtClean="0">
                <a:solidFill>
                  <a:srgbClr val="FFFFFF"/>
                </a:solidFill>
              </a:rPr>
              <a:t> </a:t>
            </a:r>
            <a:r>
              <a:rPr lang="en-US" sz="2400" b="1" dirty="0" smtClean="0">
                <a:solidFill>
                  <a:srgbClr val="FFFFFF"/>
                </a:solidFill>
                <a:latin typeface="Arial" charset="0"/>
                <a:cs typeface="Arial" charset="0"/>
              </a:rPr>
              <a:t>costliest </a:t>
            </a:r>
            <a:r>
              <a:rPr lang="en-US" sz="2400" b="1" dirty="0">
                <a:solidFill>
                  <a:srgbClr val="FFFFFF"/>
                </a:solidFill>
                <a:latin typeface="Arial" charset="0"/>
                <a:cs typeface="Arial" charset="0"/>
              </a:rPr>
              <a:t>event in US insurance history</a:t>
            </a:r>
          </a:p>
        </p:txBody>
      </p:sp>
      <p:sp>
        <p:nvSpPr>
          <p:cNvPr id="10" name="AutoShape 7"/>
          <p:cNvSpPr>
            <a:spLocks noChangeArrowheads="1"/>
          </p:cNvSpPr>
          <p:nvPr/>
        </p:nvSpPr>
        <p:spPr bwMode="blackWhite">
          <a:xfrm>
            <a:off x="479927" y="5367130"/>
            <a:ext cx="3738112" cy="879943"/>
          </a:xfrm>
          <a:prstGeom prst="wedgeRectCallout">
            <a:avLst>
              <a:gd name="adj1" fmla="val -38733"/>
              <a:gd name="adj2" fmla="val -8026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Hurricane Irene became the 12</a:t>
            </a:r>
            <a:r>
              <a:rPr lang="en-US" sz="2000" b="1" baseline="30000" dirty="0" smtClean="0">
                <a:solidFill>
                  <a:srgbClr val="FFFFFF"/>
                </a:solidFill>
              </a:rPr>
              <a:t>th</a:t>
            </a:r>
            <a:r>
              <a:rPr lang="en-US" sz="2000" b="1" dirty="0" smtClean="0">
                <a:solidFill>
                  <a:srgbClr val="FFFFFF"/>
                </a:solidFill>
              </a:rPr>
              <a:t> most expense hurricane in US history in 2011</a:t>
            </a:r>
            <a:endParaRPr lang="en-US" sz="2000" b="1" dirty="0">
              <a:solidFill>
                <a:srgbClr val="FFFFFF"/>
              </a:solidFill>
              <a:latin typeface="Arial" charset="0"/>
              <a:cs typeface="Arial" charset="0"/>
            </a:endParaRPr>
          </a:p>
        </p:txBody>
      </p:sp>
      <p:sp>
        <p:nvSpPr>
          <p:cNvPr id="11" name="AutoShape 17"/>
          <p:cNvSpPr>
            <a:spLocks noChangeArrowheads="1"/>
          </p:cNvSpPr>
          <p:nvPr/>
        </p:nvSpPr>
        <p:spPr bwMode="blackWhite">
          <a:xfrm>
            <a:off x="870155" y="3278954"/>
            <a:ext cx="1589504" cy="711200"/>
          </a:xfrm>
          <a:prstGeom prst="wedgeRectCallout">
            <a:avLst>
              <a:gd name="adj1" fmla="val 79786"/>
              <a:gd name="adj2" fmla="val 72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Includes Tuscaloosa, AL, tornado</a:t>
            </a:r>
            <a:endParaRPr lang="en-US" sz="1400" b="1" dirty="0">
              <a:solidFill>
                <a:schemeClr val="bg1"/>
              </a:solidFill>
            </a:endParaRPr>
          </a:p>
        </p:txBody>
      </p:sp>
      <p:sp>
        <p:nvSpPr>
          <p:cNvPr id="12" name="AutoShape 17"/>
          <p:cNvSpPr>
            <a:spLocks noChangeArrowheads="1"/>
          </p:cNvSpPr>
          <p:nvPr/>
        </p:nvSpPr>
        <p:spPr bwMode="blackWhite">
          <a:xfrm>
            <a:off x="3145939" y="3254374"/>
            <a:ext cx="1265424" cy="711200"/>
          </a:xfrm>
          <a:prstGeom prst="wedgeRectCallout">
            <a:avLst>
              <a:gd name="adj1" fmla="val -23514"/>
              <a:gd name="adj2" fmla="val 787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eaLnBrk="0" hangingPunct="0">
              <a:lnSpc>
                <a:spcPct val="90000"/>
              </a:lnSpc>
              <a:spcBef>
                <a:spcPct val="50000"/>
              </a:spcBef>
              <a:buClr>
                <a:schemeClr val="bg1"/>
              </a:buClr>
              <a:defRPr/>
            </a:pPr>
            <a:r>
              <a:rPr lang="en-US" sz="1400" b="1" dirty="0" smtClean="0">
                <a:solidFill>
                  <a:schemeClr val="bg1"/>
                </a:solidFill>
              </a:rPr>
              <a:t>Includes Joplin, MO, tornado</a:t>
            </a:r>
            <a:endParaRPr lang="en-US" sz="1400" b="1" dirty="0">
              <a:solidFill>
                <a:schemeClr val="bg1"/>
              </a:solidFill>
            </a:endParaRPr>
          </a:p>
        </p:txBody>
      </p:sp>
      <p:sp>
        <p:nvSpPr>
          <p:cNvPr id="14" name="Rectangle 5"/>
          <p:cNvSpPr>
            <a:spLocks noChangeArrowheads="1"/>
          </p:cNvSpPr>
          <p:nvPr/>
        </p:nvSpPr>
        <p:spPr bwMode="blackWhite">
          <a:xfrm>
            <a:off x="4454005" y="5327341"/>
            <a:ext cx="4409769" cy="91122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12 of the 16 Most Expensive Events in US History Have Occurred Over the Past Decade</a:t>
            </a:r>
            <a:endParaRPr lang="en-US" sz="2000" b="1" dirty="0">
              <a:solidFill>
                <a:srgbClr val="FFFFFF"/>
              </a:solidFill>
              <a:latin typeface="Arial" charset="0"/>
              <a:cs typeface="Arial" charset="0"/>
            </a:endParaRPr>
          </a:p>
        </p:txBody>
      </p:sp>
      <p:sp>
        <p:nvSpPr>
          <p:cNvPr id="13" name="Rectangle 4"/>
          <p:cNvSpPr>
            <a:spLocks noChangeArrowheads="1"/>
          </p:cNvSpPr>
          <p:nvPr/>
        </p:nvSpPr>
        <p:spPr bwMode="auto">
          <a:xfrm>
            <a:off x="-104932" y="6248175"/>
            <a:ext cx="9144001" cy="654795"/>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*PCS estimate as of 4/12/13.</a:t>
            </a: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PCS; Insurance Information Institute inflation </a:t>
            </a:r>
            <a:r>
              <a:rPr lang="en-US" sz="1100" dirty="0" smtClean="0">
                <a:solidFill>
                  <a:srgbClr val="000000"/>
                </a:solidFill>
                <a:latin typeface="Arial" charset="0"/>
                <a:cs typeface="Arial" charset="0"/>
              </a:rPr>
              <a:t>adjustments to 2012 dollars using the CPI.</a:t>
            </a:r>
            <a:endParaRPr lang="en-US" sz="1100" dirty="0">
              <a:solidFill>
                <a:srgbClr val="000000"/>
              </a:solidFill>
              <a:latin typeface="Arial" charset="0"/>
              <a:cs typeface="Arial" charset="0"/>
            </a:endParaRPr>
          </a:p>
        </p:txBody>
      </p:sp>
    </p:spTree>
    <p:extLst>
      <p:ext uri="{BB962C8B-B14F-4D97-AF65-F5344CB8AC3E}">
        <p14:creationId xmlns:p14="http://schemas.microsoft.com/office/powerpoint/2010/main" val="31435352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par>
                          <p:cTn id="12" fill="hold">
                            <p:stCondLst>
                              <p:cond delay="24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2900"/>
                            </p:stCondLst>
                            <p:childTnLst>
                              <p:par>
                                <p:cTn id="17" presetID="22" presetClass="entr" presetSubtype="1"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par>
                          <p:cTn id="20" fill="hold">
                            <p:stCondLst>
                              <p:cond delay="3400"/>
                            </p:stCondLst>
                            <p:childTnLst>
                              <p:par>
                                <p:cTn id="21" presetID="23" presetClass="entr" presetSubtype="16" fill="hold" grpId="0" nodeType="afterEffect">
                                  <p:stCondLst>
                                    <p:cond delay="70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0" grpId="0" animBg="1"/>
      <p:bldP spid="11" grpId="0" animBg="1"/>
      <p:bldP spid="12" grpId="0" animBg="1"/>
      <p:bldP spid="14" grpId="0" animBg="1"/>
    </p:bldLst>
  </p:timing>
</p:sld>
</file>

<file path=ppt/slides/slide8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t>12/01/09 - 9pm</a:t>
            </a:r>
          </a:p>
        </p:txBody>
      </p:sp>
      <p:sp>
        <p:nvSpPr>
          <p:cNvPr id="102405" name="Rectangle 110"/>
          <p:cNvSpPr>
            <a:spLocks noGrp="1" noChangeArrowheads="1"/>
          </p:cNvSpPr>
          <p:nvPr>
            <p:ph type="sldNum" sz="quarter" idx="12"/>
          </p:nvPr>
        </p:nvSpPr>
        <p:spPr/>
        <p:txBody>
          <a:bodyPr/>
          <a:lstStyle/>
          <a:p>
            <a:pPr>
              <a:defRPr/>
            </a:pPr>
            <a:fld id="{5EA5DB72-8C09-4C0A-82C3-B6612C1471B3}" type="slidenum">
              <a:rPr lang="en-US" smtClean="0"/>
              <a:pPr>
                <a:defRPr/>
              </a:pPr>
              <a:t>81</a:t>
            </a:fld>
            <a:endParaRPr lang="en-US" smtClean="0"/>
          </a:p>
        </p:txBody>
      </p:sp>
      <p:sp>
        <p:nvSpPr>
          <p:cNvPr id="23558" name="Rectangle 2"/>
          <p:cNvSpPr>
            <a:spLocks noGrp="1" noChangeArrowheads="1"/>
          </p:cNvSpPr>
          <p:nvPr>
            <p:ph type="title"/>
          </p:nvPr>
        </p:nvSpPr>
        <p:spPr/>
        <p:txBody>
          <a:bodyPr/>
          <a:lstStyle/>
          <a:p>
            <a:r>
              <a:rPr lang="en-US" dirty="0" smtClean="0"/>
              <a:t>Top 16 Most Costly World Insurance Losses, 1970-2013*</a:t>
            </a:r>
          </a:p>
        </p:txBody>
      </p:sp>
      <p:sp>
        <p:nvSpPr>
          <p:cNvPr id="23559" name="Rectangle 3"/>
          <p:cNvSpPr>
            <a:spLocks noChangeArrowheads="1"/>
          </p:cNvSpPr>
          <p:nvPr/>
        </p:nvSpPr>
        <p:spPr bwMode="black">
          <a:xfrm>
            <a:off x="131353" y="1158774"/>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(Insured Losses, </a:t>
            </a:r>
            <a:r>
              <a:rPr lang="en-US" sz="1600" b="1" dirty="0" smtClean="0">
                <a:solidFill>
                  <a:srgbClr val="225A7A"/>
                </a:solidFill>
              </a:rPr>
              <a:t>2012 </a:t>
            </a:r>
            <a:r>
              <a:rPr lang="en-US" sz="1600" b="1" dirty="0">
                <a:solidFill>
                  <a:srgbClr val="225A7A"/>
                </a:solidFill>
              </a:rPr>
              <a:t>Dollars, $ Billions)</a:t>
            </a:r>
          </a:p>
        </p:txBody>
      </p:sp>
      <p:sp>
        <p:nvSpPr>
          <p:cNvPr id="23560" name="Rectangle 4"/>
          <p:cNvSpPr>
            <a:spLocks noChangeArrowheads="1"/>
          </p:cNvSpPr>
          <p:nvPr/>
        </p:nvSpPr>
        <p:spPr bwMode="auto">
          <a:xfrm>
            <a:off x="-208719" y="6203205"/>
            <a:ext cx="8689042" cy="654795"/>
          </a:xfrm>
          <a:prstGeom prst="rect">
            <a:avLst/>
          </a:prstGeom>
          <a:noFill/>
          <a:ln w="9525">
            <a:noFill/>
            <a:miter lim="800000"/>
            <a:headEnd/>
            <a:tailEnd/>
          </a:ln>
        </p:spPr>
        <p:txBody>
          <a:bodyPr wrap="square" lIns="365760" tIns="0" rIns="0" bIns="137160" anchor="b">
            <a:spAutoFit/>
          </a:bodyPr>
          <a:lstStyle/>
          <a:p>
            <a:pPr algn="l" eaLnBrk="0" hangingPunct="0">
              <a:lnSpc>
                <a:spcPct val="85000"/>
              </a:lnSpc>
              <a:spcBef>
                <a:spcPct val="25000"/>
              </a:spcBef>
              <a:buClr>
                <a:schemeClr val="accent2"/>
              </a:buClr>
            </a:pPr>
            <a:r>
              <a:rPr lang="en-US" sz="1100" dirty="0" smtClean="0"/>
              <a:t>*Figures do not include federally insured flood losses.</a:t>
            </a:r>
            <a:endParaRPr lang="en-US" sz="1100" dirty="0"/>
          </a:p>
          <a:p>
            <a:pPr algn="l" eaLnBrk="0" hangingPunct="0">
              <a:lnSpc>
                <a:spcPct val="85000"/>
              </a:lnSpc>
              <a:spcBef>
                <a:spcPct val="25000"/>
              </a:spcBef>
              <a:buClr>
                <a:schemeClr val="accent2"/>
              </a:buClr>
              <a:buFont typeface="Wingdings" pitchFamily="2" charset="2"/>
              <a:buNone/>
            </a:pPr>
            <a:r>
              <a:rPr lang="en-US" sz="1100" dirty="0" smtClean="0"/>
              <a:t>**Estimate based on PCS value of $18.75B as of 4/12/13.</a:t>
            </a:r>
          </a:p>
          <a:p>
            <a:pPr algn="l"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Munich Re; Swiss Re; Insurance </a:t>
            </a:r>
            <a:r>
              <a:rPr lang="en-US" sz="1100" dirty="0"/>
              <a:t>Information </a:t>
            </a:r>
            <a:r>
              <a:rPr lang="en-US" sz="1100" dirty="0" smtClean="0"/>
              <a:t>Institute research.</a:t>
            </a:r>
            <a:endParaRPr lang="en-US" sz="1100" dirty="0"/>
          </a:p>
        </p:txBody>
      </p:sp>
      <p:graphicFrame>
        <p:nvGraphicFramePr>
          <p:cNvPr id="23554" name="Object 5"/>
          <p:cNvGraphicFramePr>
            <a:graphicFrameLocks noChangeAspect="1"/>
          </p:cNvGraphicFramePr>
          <p:nvPr/>
        </p:nvGraphicFramePr>
        <p:xfrm>
          <a:off x="179387" y="2491253"/>
          <a:ext cx="8964613" cy="3348037"/>
        </p:xfrm>
        <a:graphic>
          <a:graphicData uri="http://schemas.openxmlformats.org/presentationml/2006/ole">
            <mc:AlternateContent xmlns:mc="http://schemas.openxmlformats.org/markup-compatibility/2006">
              <mc:Choice xmlns:v="urn:schemas-microsoft-com:vml" Requires="v">
                <p:oleObj spid="_x0000_s3101740" name="Chart" r:id="rId4" imgW="8401100" imgH="3371740" progId="MSGraph.Chart.8">
                  <p:embed followColorScheme="full"/>
                </p:oleObj>
              </mc:Choice>
              <mc:Fallback>
                <p:oleObj name="Chart" r:id="rId4" imgW="8401100" imgH="3371740" progId="MSGraph.Chart.8">
                  <p:embed followColorScheme="full"/>
                  <p:pic>
                    <p:nvPicPr>
                      <p:cNvPr id="0" name=""/>
                      <p:cNvPicPr>
                        <a:picLocks noChangeAspect="1" noChangeArrowheads="1"/>
                      </p:cNvPicPr>
                      <p:nvPr/>
                    </p:nvPicPr>
                    <p:blipFill>
                      <a:blip r:embed="rId5"/>
                      <a:srcRect/>
                      <a:stretch>
                        <a:fillRect/>
                      </a:stretch>
                    </p:blipFill>
                    <p:spPr bwMode="gray">
                      <a:xfrm>
                        <a:off x="179387" y="2491253"/>
                        <a:ext cx="8964613" cy="3348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AutoShape 7"/>
          <p:cNvSpPr>
            <a:spLocks noChangeArrowheads="1"/>
          </p:cNvSpPr>
          <p:nvPr/>
        </p:nvSpPr>
        <p:spPr bwMode="blackWhite">
          <a:xfrm>
            <a:off x="5383162" y="1268361"/>
            <a:ext cx="3362632" cy="1578078"/>
          </a:xfrm>
          <a:prstGeom prst="wedgeRectCallout">
            <a:avLst>
              <a:gd name="adj1" fmla="val 34057"/>
              <a:gd name="adj2" fmla="val 679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defRPr/>
            </a:pPr>
            <a:r>
              <a:rPr lang="en-US" b="1" dirty="0" smtClean="0">
                <a:solidFill>
                  <a:schemeClr val="bg1"/>
                </a:solidFill>
              </a:rPr>
              <a:t>5 </a:t>
            </a:r>
            <a:r>
              <a:rPr lang="en-US" b="1" dirty="0">
                <a:solidFill>
                  <a:schemeClr val="bg1"/>
                </a:solidFill>
              </a:rPr>
              <a:t>of the top </a:t>
            </a:r>
            <a:r>
              <a:rPr lang="en-US" b="1" dirty="0" smtClean="0">
                <a:solidFill>
                  <a:schemeClr val="bg1"/>
                </a:solidFill>
              </a:rPr>
              <a:t>14 </a:t>
            </a:r>
            <a:r>
              <a:rPr lang="en-US" b="1" dirty="0">
                <a:solidFill>
                  <a:schemeClr val="bg1"/>
                </a:solidFill>
              </a:rPr>
              <a:t>most expensive catastrophes in world history have occurred </a:t>
            </a:r>
            <a:r>
              <a:rPr lang="en-US" b="1" dirty="0" smtClean="0">
                <a:solidFill>
                  <a:schemeClr val="bg1"/>
                </a:solidFill>
              </a:rPr>
              <a:t>within </a:t>
            </a:r>
            <a:r>
              <a:rPr lang="en-US" b="1" dirty="0">
                <a:solidFill>
                  <a:schemeClr val="bg1"/>
                </a:solidFill>
              </a:rPr>
              <a:t>the past </a:t>
            </a:r>
            <a:r>
              <a:rPr lang="en-US" b="1" dirty="0" smtClean="0">
                <a:solidFill>
                  <a:schemeClr val="bg1"/>
                </a:solidFill>
              </a:rPr>
              <a:t>3 years  </a:t>
            </a:r>
            <a:r>
              <a:rPr lang="en-US" b="1" dirty="0" smtClean="0">
                <a:solidFill>
                  <a:schemeClr val="bg1"/>
                </a:solidFill>
                <a:latin typeface="Arial" pitchFamily="34" charset="0"/>
                <a:cs typeface="Arial" pitchFamily="34" charset="0"/>
              </a:rPr>
              <a:t>(2010-2012)</a:t>
            </a:r>
            <a:endParaRPr lang="en-US" b="1" dirty="0">
              <a:solidFill>
                <a:srgbClr val="FFFFFF"/>
              </a:solidFill>
              <a:latin typeface="Arial" pitchFamily="34" charset="0"/>
              <a:cs typeface="Arial" pitchFamily="34" charset="0"/>
            </a:endParaRPr>
          </a:p>
        </p:txBody>
      </p:sp>
      <p:sp>
        <p:nvSpPr>
          <p:cNvPr id="11" name="AutoShape 7"/>
          <p:cNvSpPr>
            <a:spLocks noChangeArrowheads="1"/>
          </p:cNvSpPr>
          <p:nvPr/>
        </p:nvSpPr>
        <p:spPr bwMode="blackWhite">
          <a:xfrm>
            <a:off x="840658" y="3038167"/>
            <a:ext cx="4586748" cy="1151049"/>
          </a:xfrm>
          <a:prstGeom prst="wedgeRectCallout">
            <a:avLst>
              <a:gd name="adj1" fmla="val 63061"/>
              <a:gd name="adj2" fmla="val 3098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400" b="1" dirty="0" smtClean="0">
                <a:solidFill>
                  <a:schemeClr val="bg1"/>
                </a:solidFill>
                <a:cs typeface="+mn-cs"/>
              </a:rPr>
              <a:t>Hurricane Sandy is now the 6</a:t>
            </a:r>
            <a:r>
              <a:rPr lang="en-US" sz="2400" b="1" baseline="30000" dirty="0" smtClean="0">
                <a:solidFill>
                  <a:schemeClr val="bg1"/>
                </a:solidFill>
                <a:cs typeface="+mn-cs"/>
              </a:rPr>
              <a:t>th</a:t>
            </a:r>
            <a:r>
              <a:rPr lang="en-US" sz="2400" b="1" dirty="0" smtClean="0">
                <a:solidFill>
                  <a:schemeClr val="bg1"/>
                </a:solidFill>
                <a:cs typeface="+mn-cs"/>
              </a:rPr>
              <a:t> </a:t>
            </a:r>
            <a:r>
              <a:rPr lang="en-US" sz="2400" b="1" dirty="0">
                <a:solidFill>
                  <a:schemeClr val="bg1"/>
                </a:solidFill>
                <a:cs typeface="+mn-cs"/>
              </a:rPr>
              <a:t>costliest event in global insurance history</a:t>
            </a:r>
          </a:p>
        </p:txBody>
      </p:sp>
      <p:sp>
        <p:nvSpPr>
          <p:cNvPr id="10" name="Text Box 6"/>
          <p:cNvSpPr txBox="1">
            <a:spLocks noChangeArrowheads="1"/>
          </p:cNvSpPr>
          <p:nvPr/>
        </p:nvSpPr>
        <p:spPr bwMode="blackWhite">
          <a:xfrm>
            <a:off x="899653" y="1548580"/>
            <a:ext cx="4222902" cy="1047137"/>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i="1" dirty="0" smtClean="0">
                <a:solidFill>
                  <a:srgbClr val="FFFFFF"/>
                </a:solidFill>
              </a:rPr>
              <a:t>2012 insured CAT Losses totaled $60B;  Economic losses totaled $140B, according to Swiss Re</a:t>
            </a:r>
            <a:endParaRPr lang="en-US" b="1" i="1" dirty="0">
              <a:solidFill>
                <a:srgbClr val="FFFFFF"/>
              </a:solidFill>
            </a:endParaRPr>
          </a:p>
        </p:txBody>
      </p:sp>
    </p:spTree>
    <p:extLst>
      <p:ext uri="{BB962C8B-B14F-4D97-AF65-F5344CB8AC3E}">
        <p14:creationId xmlns:p14="http://schemas.microsoft.com/office/powerpoint/2010/main" val="402964631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Lst>
  </p:timing>
</p:sld>
</file>

<file path=ppt/slides/slide8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82</a:t>
            </a:fld>
            <a:endParaRPr lang="en-US" smtClean="0">
              <a:solidFill>
                <a:srgbClr val="000000"/>
              </a:solidFill>
            </a:endParaRPr>
          </a:p>
        </p:txBody>
      </p:sp>
      <p:sp>
        <p:nvSpPr>
          <p:cNvPr id="31750" name="Rectangle 2"/>
          <p:cNvSpPr>
            <a:spLocks noGrp="1" noChangeArrowheads="1"/>
          </p:cNvSpPr>
          <p:nvPr>
            <p:ph type="title"/>
          </p:nvPr>
        </p:nvSpPr>
        <p:spPr>
          <a:xfrm>
            <a:off x="228600" y="90488"/>
            <a:ext cx="7400925" cy="860425"/>
          </a:xfrm>
        </p:spPr>
        <p:txBody>
          <a:bodyPr/>
          <a:lstStyle/>
          <a:p>
            <a:r>
              <a:rPr lang="en-US" dirty="0" smtClean="0"/>
              <a:t>Top 12 Most Costly Hurricanes</a:t>
            </a:r>
            <a:br>
              <a:rPr lang="en-US" dirty="0" smtClean="0"/>
            </a:br>
            <a:r>
              <a:rPr lang="en-US" dirty="0" smtClean="0"/>
              <a:t>in U.S. History</a:t>
            </a:r>
          </a:p>
        </p:txBody>
      </p:sp>
      <p:sp>
        <p:nvSpPr>
          <p:cNvPr id="31751" name="Rectangle 3"/>
          <p:cNvSpPr>
            <a:spLocks noChangeArrowheads="1"/>
          </p:cNvSpPr>
          <p:nvPr/>
        </p:nvSpPr>
        <p:spPr bwMode="black">
          <a:xfrm>
            <a:off x="117984"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(Insured Losses, </a:t>
            </a:r>
            <a:r>
              <a:rPr lang="en-US" sz="1600" b="1" dirty="0" smtClean="0">
                <a:solidFill>
                  <a:srgbClr val="225A7A"/>
                </a:solidFill>
                <a:latin typeface="Arial" charset="0"/>
                <a:cs typeface="Arial" charset="0"/>
              </a:rPr>
              <a:t>2012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sp>
        <p:nvSpPr>
          <p:cNvPr id="31752" name="Rectangle 4"/>
          <p:cNvSpPr>
            <a:spLocks noChangeArrowheads="1"/>
          </p:cNvSpPr>
          <p:nvPr/>
        </p:nvSpPr>
        <p:spPr bwMode="auto">
          <a:xfrm>
            <a:off x="-2" y="6203205"/>
            <a:ext cx="9144001" cy="654795"/>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*PCS  estimate as of </a:t>
            </a:r>
            <a:r>
              <a:rPr lang="en-US" sz="1100" dirty="0" smtClean="0">
                <a:solidFill>
                  <a:srgbClr val="000000"/>
                </a:solidFill>
              </a:rPr>
              <a:t>4/12/13</a:t>
            </a:r>
            <a:r>
              <a:rPr lang="en-US" sz="1100" dirty="0" smtClean="0">
                <a:solidFill>
                  <a:srgbClr val="000000"/>
                </a:solidFill>
                <a:latin typeface="Arial" charset="0"/>
                <a:cs typeface="Arial" charset="0"/>
              </a:rPr>
              <a:t>.</a:t>
            </a: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PCS; Insurance Information Institute inflation </a:t>
            </a:r>
            <a:r>
              <a:rPr lang="en-US" sz="1100" dirty="0" smtClean="0">
                <a:solidFill>
                  <a:srgbClr val="000000"/>
                </a:solidFill>
                <a:latin typeface="Arial" charset="0"/>
                <a:cs typeface="Arial" charset="0"/>
              </a:rPr>
              <a:t>adjustments to 2012 dollars using the CPI.</a:t>
            </a:r>
            <a:endParaRPr lang="en-US" sz="1100" dirty="0">
              <a:solidFill>
                <a:srgbClr val="000000"/>
              </a:solidFill>
              <a:latin typeface="Arial" charset="0"/>
              <a:cs typeface="Arial" charset="0"/>
            </a:endParaRPr>
          </a:p>
        </p:txBody>
      </p:sp>
      <p:graphicFrame>
        <p:nvGraphicFramePr>
          <p:cNvPr id="31746" name="Object 5"/>
          <p:cNvGraphicFramePr>
            <a:graphicFrameLocks noChangeAspect="1"/>
          </p:cNvGraphicFramePr>
          <p:nvPr/>
        </p:nvGraphicFramePr>
        <p:xfrm>
          <a:off x="73740" y="2884385"/>
          <a:ext cx="8964613" cy="3348037"/>
        </p:xfrm>
        <a:graphic>
          <a:graphicData uri="http://schemas.openxmlformats.org/presentationml/2006/ole">
            <mc:AlternateContent xmlns:mc="http://schemas.openxmlformats.org/markup-compatibility/2006">
              <mc:Choice xmlns:v="urn:schemas-microsoft-com:vml" Requires="v">
                <p:oleObj spid="_x0000_s3102764" name="Chart" r:id="rId4" imgW="8419996" imgH="3371740" progId="MSGraph.Chart.8">
                  <p:embed followColorScheme="full"/>
                </p:oleObj>
              </mc:Choice>
              <mc:Fallback>
                <p:oleObj name="Chart" r:id="rId4" imgW="8419996" imgH="3371740" progId="MSGraph.Chart.8">
                  <p:embed followColorScheme="full"/>
                  <p:pic>
                    <p:nvPicPr>
                      <p:cNvPr id="0" name=""/>
                      <p:cNvPicPr>
                        <a:picLocks noChangeAspect="1" noChangeArrowheads="1"/>
                      </p:cNvPicPr>
                      <p:nvPr/>
                    </p:nvPicPr>
                    <p:blipFill>
                      <a:blip r:embed="rId5"/>
                      <a:srcRect/>
                      <a:stretch>
                        <a:fillRect/>
                      </a:stretch>
                    </p:blipFill>
                    <p:spPr bwMode="gray">
                      <a:xfrm>
                        <a:off x="73740" y="2884385"/>
                        <a:ext cx="8964613" cy="3348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7463" name="AutoShape 7"/>
          <p:cNvSpPr>
            <a:spLocks noChangeArrowheads="1"/>
          </p:cNvSpPr>
          <p:nvPr/>
        </p:nvSpPr>
        <p:spPr bwMode="blackWhite">
          <a:xfrm>
            <a:off x="4807975" y="2787446"/>
            <a:ext cx="3229896" cy="1177366"/>
          </a:xfrm>
          <a:prstGeom prst="wedgeRectCallout">
            <a:avLst>
              <a:gd name="adj1" fmla="val 25955"/>
              <a:gd name="adj2" fmla="val 8531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Hurricane Sandy became the 3</a:t>
            </a:r>
            <a:r>
              <a:rPr lang="en-US" sz="2000" b="1" baseline="30000" dirty="0" smtClean="0">
                <a:solidFill>
                  <a:srgbClr val="FFFFFF"/>
                </a:solidFill>
              </a:rPr>
              <a:t>rd</a:t>
            </a:r>
            <a:r>
              <a:rPr lang="en-US" sz="2000" b="1" dirty="0" smtClean="0">
                <a:solidFill>
                  <a:srgbClr val="FFFFFF"/>
                </a:solidFill>
              </a:rPr>
              <a:t> </a:t>
            </a:r>
            <a:r>
              <a:rPr lang="en-US" sz="2000" b="1" dirty="0" smtClean="0">
                <a:solidFill>
                  <a:srgbClr val="FFFFFF"/>
                </a:solidFill>
                <a:latin typeface="Arial" charset="0"/>
                <a:cs typeface="Arial" charset="0"/>
              </a:rPr>
              <a:t>costliest </a:t>
            </a:r>
            <a:r>
              <a:rPr lang="en-US" sz="2000" b="1" dirty="0" smtClean="0">
                <a:solidFill>
                  <a:srgbClr val="FFFFFF"/>
                </a:solidFill>
              </a:rPr>
              <a:t>hurricane</a:t>
            </a:r>
            <a:r>
              <a:rPr lang="en-US" sz="2000" b="1" dirty="0" smtClean="0">
                <a:solidFill>
                  <a:srgbClr val="FFFFFF"/>
                </a:solidFill>
                <a:latin typeface="Arial" charset="0"/>
                <a:cs typeface="Arial" charset="0"/>
              </a:rPr>
              <a:t> </a:t>
            </a:r>
            <a:r>
              <a:rPr lang="en-US" sz="2000" b="1" dirty="0">
                <a:solidFill>
                  <a:srgbClr val="FFFFFF"/>
                </a:solidFill>
                <a:latin typeface="Arial" charset="0"/>
                <a:cs typeface="Arial" charset="0"/>
              </a:rPr>
              <a:t>in US insurance history</a:t>
            </a:r>
          </a:p>
        </p:txBody>
      </p:sp>
      <p:sp>
        <p:nvSpPr>
          <p:cNvPr id="10" name="AutoShape 7"/>
          <p:cNvSpPr>
            <a:spLocks noChangeArrowheads="1"/>
          </p:cNvSpPr>
          <p:nvPr/>
        </p:nvSpPr>
        <p:spPr bwMode="blackWhite">
          <a:xfrm>
            <a:off x="730649" y="3377380"/>
            <a:ext cx="2853209" cy="1291615"/>
          </a:xfrm>
          <a:prstGeom prst="wedgeRectCallout">
            <a:avLst>
              <a:gd name="adj1" fmla="val -42284"/>
              <a:gd name="adj2" fmla="val 8231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Hurricane Irene became the 12</a:t>
            </a:r>
            <a:r>
              <a:rPr lang="en-US" sz="2000" b="1" baseline="30000" dirty="0" smtClean="0">
                <a:solidFill>
                  <a:srgbClr val="FFFFFF"/>
                </a:solidFill>
              </a:rPr>
              <a:t>th</a:t>
            </a:r>
            <a:r>
              <a:rPr lang="en-US" sz="2000" b="1" dirty="0" smtClean="0">
                <a:solidFill>
                  <a:srgbClr val="FFFFFF"/>
                </a:solidFill>
              </a:rPr>
              <a:t> most expensive hurricane in US history in 2011</a:t>
            </a:r>
            <a:endParaRPr lang="en-US" sz="2000" b="1" dirty="0">
              <a:solidFill>
                <a:srgbClr val="FFFFFF"/>
              </a:solidFill>
              <a:latin typeface="Arial" charset="0"/>
              <a:cs typeface="Arial" charset="0"/>
            </a:endParaRPr>
          </a:p>
        </p:txBody>
      </p:sp>
      <p:sp>
        <p:nvSpPr>
          <p:cNvPr id="13" name="Text Box 17"/>
          <p:cNvSpPr txBox="1">
            <a:spLocks noChangeArrowheads="1"/>
          </p:cNvSpPr>
          <p:nvPr/>
        </p:nvSpPr>
        <p:spPr bwMode="auto">
          <a:xfrm>
            <a:off x="870156" y="1710813"/>
            <a:ext cx="7772400" cy="830997"/>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2400" b="1" dirty="0" smtClean="0">
                <a:solidFill>
                  <a:schemeClr val="bg1"/>
                </a:solidFill>
              </a:rPr>
              <a:t>10 of the 12 most costly hurricanes in insurance history occurred over the past 9 years (2004—2012)</a:t>
            </a:r>
          </a:p>
        </p:txBody>
      </p:sp>
    </p:spTree>
    <p:extLst>
      <p:ext uri="{BB962C8B-B14F-4D97-AF65-F5344CB8AC3E}">
        <p14:creationId xmlns:p14="http://schemas.microsoft.com/office/powerpoint/2010/main" val="415176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0" grpId="0" animBg="1"/>
    </p:bld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t>12/01/09 - 9pm</a:t>
            </a:r>
          </a:p>
        </p:txBody>
      </p:sp>
      <p:sp>
        <p:nvSpPr>
          <p:cNvPr id="11571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pPr/>
              <a:t>83</a:t>
            </a:fld>
            <a:endParaRPr lang="en-US" smtClean="0"/>
          </a:p>
        </p:txBody>
      </p:sp>
      <p:sp>
        <p:nvSpPr>
          <p:cNvPr id="115718" name="Rectangle 10"/>
          <p:cNvSpPr>
            <a:spLocks noGrp="1" noChangeArrowheads="1"/>
          </p:cNvSpPr>
          <p:nvPr>
            <p:ph type="title"/>
          </p:nvPr>
        </p:nvSpPr>
        <p:spPr/>
        <p:txBody>
          <a:bodyPr/>
          <a:lstStyle/>
          <a:p>
            <a:r>
              <a:rPr lang="en-US" dirty="0" smtClean="0"/>
              <a:t>Total Value of Insured Coastal Exposure in 2012</a:t>
            </a:r>
          </a:p>
        </p:txBody>
      </p:sp>
      <p:sp>
        <p:nvSpPr>
          <p:cNvPr id="115719"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t>
            </a:r>
            <a:r>
              <a:rPr lang="en-US" sz="1600" b="1" dirty="0" smtClean="0">
                <a:solidFill>
                  <a:srgbClr val="225A7A"/>
                </a:solidFill>
              </a:rPr>
              <a:t>2012, </a:t>
            </a:r>
            <a:r>
              <a:rPr lang="en-US" sz="1600" b="1" dirty="0">
                <a:solidFill>
                  <a:srgbClr val="225A7A"/>
                </a:solidFill>
              </a:rPr>
              <a:t>$ Billions)</a:t>
            </a:r>
          </a:p>
        </p:txBody>
      </p:sp>
      <p:sp>
        <p:nvSpPr>
          <p:cNvPr id="115720" name="Rectangle 4"/>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AIR Worldwide</a:t>
            </a:r>
          </a:p>
        </p:txBody>
      </p:sp>
      <p:graphicFrame>
        <p:nvGraphicFramePr>
          <p:cNvPr id="115714" name="Object 5"/>
          <p:cNvGraphicFramePr>
            <a:graphicFrameLocks noChangeAspect="1"/>
          </p:cNvGraphicFramePr>
          <p:nvPr/>
        </p:nvGraphicFramePr>
        <p:xfrm>
          <a:off x="265113" y="1554163"/>
          <a:ext cx="8447087" cy="4789487"/>
        </p:xfrm>
        <a:graphic>
          <a:graphicData uri="http://schemas.openxmlformats.org/presentationml/2006/ole">
            <mc:AlternateContent xmlns:mc="http://schemas.openxmlformats.org/markup-compatibility/2006">
              <mc:Choice xmlns:v="urn:schemas-microsoft-com:vml" Requires="v">
                <p:oleObj spid="_x0000_s3103788" name="Chart" r:id="rId4" imgW="8525003" imgH="4857725" progId="MSGraph.Chart.8">
                  <p:embed followColorScheme="full"/>
                </p:oleObj>
              </mc:Choice>
              <mc:Fallback>
                <p:oleObj name="Chart" r:id="rId4" imgW="8525003" imgH="4857725" progId="MSGraph.Chart.8">
                  <p:embed followColorScheme="full"/>
                  <p:pic>
                    <p:nvPicPr>
                      <p:cNvPr id="0" name=""/>
                      <p:cNvPicPr>
                        <a:picLocks noChangeAspect="1" noChangeArrowheads="1"/>
                      </p:cNvPicPr>
                      <p:nvPr/>
                    </p:nvPicPr>
                    <p:blipFill>
                      <a:blip r:embed="rId5"/>
                      <a:srcRect/>
                      <a:stretch>
                        <a:fillRect/>
                      </a:stretch>
                    </p:blipFill>
                    <p:spPr bwMode="gray">
                      <a:xfrm>
                        <a:off x="265113" y="1554163"/>
                        <a:ext cx="8447087" cy="4789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3607" name="Text Box 5"/>
          <p:cNvSpPr txBox="1">
            <a:spLocks noChangeArrowheads="1"/>
          </p:cNvSpPr>
          <p:nvPr/>
        </p:nvSpPr>
        <p:spPr bwMode="blackWhite">
          <a:xfrm>
            <a:off x="3171825" y="3709851"/>
            <a:ext cx="5378450" cy="1286012"/>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dirty="0">
                <a:solidFill>
                  <a:srgbClr val="FFFFFF"/>
                </a:solidFill>
              </a:rPr>
              <a:t>In </a:t>
            </a:r>
            <a:r>
              <a:rPr lang="en-US" sz="1600" b="1" dirty="0" smtClean="0">
                <a:solidFill>
                  <a:srgbClr val="FFFFFF"/>
                </a:solidFill>
              </a:rPr>
              <a:t>2012, New York </a:t>
            </a:r>
            <a:r>
              <a:rPr lang="en-US" sz="1600" b="1" dirty="0">
                <a:solidFill>
                  <a:srgbClr val="FFFFFF"/>
                </a:solidFill>
              </a:rPr>
              <a:t>Ranked as the #1 Most </a:t>
            </a:r>
            <a:br>
              <a:rPr lang="en-US" sz="1600" b="1" dirty="0">
                <a:solidFill>
                  <a:srgbClr val="FFFFFF"/>
                </a:solidFill>
              </a:rPr>
            </a:br>
            <a:r>
              <a:rPr lang="en-US" sz="1600" b="1" dirty="0">
                <a:solidFill>
                  <a:srgbClr val="FFFFFF"/>
                </a:solidFill>
              </a:rPr>
              <a:t>Exposed State to Hurricane Loss, </a:t>
            </a:r>
            <a:r>
              <a:rPr lang="en-US" sz="1600" b="1" dirty="0" smtClean="0">
                <a:solidFill>
                  <a:srgbClr val="FFFFFF"/>
                </a:solidFill>
              </a:rPr>
              <a:t>Overtaking Florida with $2.862 Trillion. </a:t>
            </a:r>
            <a:r>
              <a:rPr lang="en-US" sz="1600" b="1" dirty="0">
                <a:solidFill>
                  <a:srgbClr val="FFFFFF"/>
                </a:solidFill>
              </a:rPr>
              <a:t>Texas is very exposed too, and ranked #3 with </a:t>
            </a:r>
            <a:r>
              <a:rPr lang="en-US" sz="1600" b="1" dirty="0" smtClean="0">
                <a:solidFill>
                  <a:srgbClr val="FFFFFF"/>
                </a:solidFill>
              </a:rPr>
              <a:t>$1.175 Trillion</a:t>
            </a:r>
            <a:r>
              <a:rPr lang="en-US" sz="1600" b="1" dirty="0">
                <a:solidFill>
                  <a:srgbClr val="FFFFFF"/>
                </a:solidFill>
              </a:rPr>
              <a:t/>
            </a:r>
            <a:br>
              <a:rPr lang="en-US" sz="1600" b="1" dirty="0">
                <a:solidFill>
                  <a:srgbClr val="FFFFFF"/>
                </a:solidFill>
              </a:rPr>
            </a:br>
            <a:r>
              <a:rPr lang="en-US" sz="1600" b="1" dirty="0">
                <a:solidFill>
                  <a:srgbClr val="FFFFFF"/>
                </a:solidFill>
              </a:rPr>
              <a:t>in insured coastal exposure</a:t>
            </a:r>
          </a:p>
        </p:txBody>
      </p:sp>
      <p:sp>
        <p:nvSpPr>
          <p:cNvPr id="2073608" name="Text Box 5"/>
          <p:cNvSpPr txBox="1">
            <a:spLocks noChangeArrowheads="1"/>
          </p:cNvSpPr>
          <p:nvPr/>
        </p:nvSpPr>
        <p:spPr bwMode="blackWhite">
          <a:xfrm>
            <a:off x="3171825" y="5118100"/>
            <a:ext cx="5378450" cy="707934"/>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dirty="0">
                <a:solidFill>
                  <a:srgbClr val="FFFFFF"/>
                </a:solidFill>
              </a:rPr>
              <a:t>The Insured Value of All Coastal Property </a:t>
            </a:r>
            <a:r>
              <a:rPr lang="en-US" sz="1600" b="1" dirty="0" smtClean="0">
                <a:solidFill>
                  <a:srgbClr val="FFFFFF"/>
                </a:solidFill>
              </a:rPr>
              <a:t>Was $10.6 Trillion in 2012 , Up 20% from </a:t>
            </a:r>
            <a:r>
              <a:rPr lang="en-US" sz="1600" b="1" dirty="0">
                <a:solidFill>
                  <a:srgbClr val="FFFFFF"/>
                </a:solidFill>
              </a:rPr>
              <a:t>$8.9 Trillion in </a:t>
            </a:r>
            <a:r>
              <a:rPr lang="en-US" sz="1600" b="1" dirty="0" smtClean="0">
                <a:solidFill>
                  <a:srgbClr val="FFFFFF"/>
                </a:solidFill>
              </a:rPr>
              <a:t>2007 and Up 48% </a:t>
            </a:r>
            <a:r>
              <a:rPr lang="en-US" sz="1600" b="1" dirty="0">
                <a:solidFill>
                  <a:srgbClr val="FFFFFF"/>
                </a:solidFill>
              </a:rPr>
              <a:t>from $7.2 Trillion in 2004 </a:t>
            </a:r>
          </a:p>
        </p:txBody>
      </p:sp>
      <p:sp>
        <p:nvSpPr>
          <p:cNvPr id="11" name="AutoShape 7"/>
          <p:cNvSpPr>
            <a:spLocks noChangeArrowheads="1"/>
          </p:cNvSpPr>
          <p:nvPr/>
        </p:nvSpPr>
        <p:spPr bwMode="blackWhite">
          <a:xfrm>
            <a:off x="5287900" y="2507226"/>
            <a:ext cx="3649623" cy="1055640"/>
          </a:xfrm>
          <a:prstGeom prst="wedgeRectCallout">
            <a:avLst>
              <a:gd name="adj1" fmla="val -34584"/>
              <a:gd name="adj2" fmla="val -7847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NY and FL lead the US in the value of insured coastal exposure at $2.9 Trillion</a:t>
            </a:r>
            <a:endParaRPr lang="en-US" sz="2000" b="1" dirty="0">
              <a:solidFill>
                <a:srgbClr val="FFFFFF"/>
              </a:solidFill>
              <a:latin typeface="Arial" charset="0"/>
              <a:cs typeface="Arial" charset="0"/>
            </a:endParaRPr>
          </a:p>
        </p:txBody>
      </p:sp>
    </p:spTree>
    <p:extLst>
      <p:ext uri="{BB962C8B-B14F-4D97-AF65-F5344CB8AC3E}">
        <p14:creationId xmlns:p14="http://schemas.microsoft.com/office/powerpoint/2010/main" val="211969919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3607"/>
                                        </p:tgtEl>
                                        <p:attrNameLst>
                                          <p:attrName>style.visibility</p:attrName>
                                        </p:attrNameLst>
                                      </p:cBhvr>
                                      <p:to>
                                        <p:strVal val="visible"/>
                                      </p:to>
                                    </p:set>
                                    <p:anim calcmode="lin" valueType="num">
                                      <p:cBhvr>
                                        <p:cTn id="7" dur="500" fill="hold"/>
                                        <p:tgtEl>
                                          <p:spTgt spid="2073607"/>
                                        </p:tgtEl>
                                        <p:attrNameLst>
                                          <p:attrName>ppt_w</p:attrName>
                                        </p:attrNameLst>
                                      </p:cBhvr>
                                      <p:tavLst>
                                        <p:tav tm="0">
                                          <p:val>
                                            <p:fltVal val="0"/>
                                          </p:val>
                                        </p:tav>
                                        <p:tav tm="100000">
                                          <p:val>
                                            <p:strVal val="#ppt_w"/>
                                          </p:val>
                                        </p:tav>
                                      </p:tavLst>
                                    </p:anim>
                                    <p:anim calcmode="lin" valueType="num">
                                      <p:cBhvr>
                                        <p:cTn id="8" dur="500" fill="hold"/>
                                        <p:tgtEl>
                                          <p:spTgt spid="2073607"/>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3" presetClass="entr" presetSubtype="16" fill="hold" grpId="0" nodeType="afterEffect">
                                  <p:stCondLst>
                                    <p:cond delay="700"/>
                                  </p:stCondLst>
                                  <p:childTnLst>
                                    <p:set>
                                      <p:cBhvr>
                                        <p:cTn id="11" dur="1" fill="hold">
                                          <p:stCondLst>
                                            <p:cond delay="0"/>
                                          </p:stCondLst>
                                        </p:cTn>
                                        <p:tgtEl>
                                          <p:spTgt spid="2073608"/>
                                        </p:tgtEl>
                                        <p:attrNameLst>
                                          <p:attrName>style.visibility</p:attrName>
                                        </p:attrNameLst>
                                      </p:cBhvr>
                                      <p:to>
                                        <p:strVal val="visible"/>
                                      </p:to>
                                    </p:set>
                                    <p:anim calcmode="lin" valueType="num">
                                      <p:cBhvr>
                                        <p:cTn id="12" dur="500" fill="hold"/>
                                        <p:tgtEl>
                                          <p:spTgt spid="2073608"/>
                                        </p:tgtEl>
                                        <p:attrNameLst>
                                          <p:attrName>ppt_w</p:attrName>
                                        </p:attrNameLst>
                                      </p:cBhvr>
                                      <p:tavLst>
                                        <p:tav tm="0">
                                          <p:val>
                                            <p:fltVal val="0"/>
                                          </p:val>
                                        </p:tav>
                                        <p:tav tm="100000">
                                          <p:val>
                                            <p:strVal val="#ppt_w"/>
                                          </p:val>
                                        </p:tav>
                                      </p:tavLst>
                                    </p:anim>
                                    <p:anim calcmode="lin" valueType="num">
                                      <p:cBhvr>
                                        <p:cTn id="13" dur="500" fill="hold"/>
                                        <p:tgtEl>
                                          <p:spTgt spid="2073608"/>
                                        </p:tgtEl>
                                        <p:attrNameLst>
                                          <p:attrName>ppt_h</p:attrName>
                                        </p:attrNameLst>
                                      </p:cBhvr>
                                      <p:tavLst>
                                        <p:tav tm="0">
                                          <p:val>
                                            <p:fltVal val="0"/>
                                          </p:val>
                                        </p:tav>
                                        <p:tav tm="100000">
                                          <p:val>
                                            <p:strVal val="#ppt_h"/>
                                          </p:val>
                                        </p:tav>
                                      </p:tavLst>
                                    </p:anim>
                                  </p:childTnLst>
                                </p:cTn>
                              </p:par>
                            </p:childTnLst>
                          </p:cTn>
                        </p:par>
                        <p:par>
                          <p:cTn id="14" fill="hold">
                            <p:stCondLst>
                              <p:cond delay="2400"/>
                            </p:stCondLst>
                            <p:childTnLst>
                              <p:par>
                                <p:cTn id="15" presetID="22" presetClass="entr" presetSubtype="4" fill="hold" grpId="0" nodeType="afterEffect">
                                  <p:stCondLst>
                                    <p:cond delay="70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607" grpId="0" animBg="1"/>
      <p:bldP spid="2073608" grpId="0" animBg="1"/>
      <p:bldP spid="11" grpId="0" animBg="1"/>
    </p:bldLst>
  </p:timing>
</p:sld>
</file>

<file path=ppt/slides/slide8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t>12/01/09 - 9pm</a:t>
            </a:r>
          </a:p>
        </p:txBody>
      </p:sp>
      <p:sp>
        <p:nvSpPr>
          <p:cNvPr id="11571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pPr/>
              <a:t>84</a:t>
            </a:fld>
            <a:endParaRPr lang="en-US" smtClean="0"/>
          </a:p>
        </p:txBody>
      </p:sp>
      <p:sp>
        <p:nvSpPr>
          <p:cNvPr id="115718" name="Rectangle 10"/>
          <p:cNvSpPr>
            <a:spLocks noGrp="1" noChangeArrowheads="1"/>
          </p:cNvSpPr>
          <p:nvPr>
            <p:ph type="title"/>
          </p:nvPr>
        </p:nvSpPr>
        <p:spPr/>
        <p:txBody>
          <a:bodyPr/>
          <a:lstStyle/>
          <a:p>
            <a:r>
              <a:rPr lang="en-US" dirty="0" smtClean="0"/>
              <a:t>Total Value of Insured Coastal Exposure in 2007</a:t>
            </a:r>
          </a:p>
        </p:txBody>
      </p:sp>
      <p:sp>
        <p:nvSpPr>
          <p:cNvPr id="115719"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(2007, $ Billions)</a:t>
            </a:r>
          </a:p>
        </p:txBody>
      </p:sp>
      <p:sp>
        <p:nvSpPr>
          <p:cNvPr id="115720" name="Rectangle 4"/>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AIR Worldwide</a:t>
            </a:r>
          </a:p>
        </p:txBody>
      </p:sp>
      <p:graphicFrame>
        <p:nvGraphicFramePr>
          <p:cNvPr id="115714" name="Object 5"/>
          <p:cNvGraphicFramePr>
            <a:graphicFrameLocks noChangeAspect="1"/>
          </p:cNvGraphicFramePr>
          <p:nvPr/>
        </p:nvGraphicFramePr>
        <p:xfrm>
          <a:off x="333939" y="1367350"/>
          <a:ext cx="8447087" cy="4789487"/>
        </p:xfrm>
        <a:graphic>
          <a:graphicData uri="http://schemas.openxmlformats.org/presentationml/2006/ole">
            <mc:AlternateContent xmlns:mc="http://schemas.openxmlformats.org/markup-compatibility/2006">
              <mc:Choice xmlns:v="urn:schemas-microsoft-com:vml" Requires="v">
                <p:oleObj spid="_x0000_s3104812" name="Chart" r:id="rId4" imgW="8534451" imgH="4848277" progId="MSGraph.Chart.8">
                  <p:embed followColorScheme="full"/>
                </p:oleObj>
              </mc:Choice>
              <mc:Fallback>
                <p:oleObj name="Chart" r:id="rId4" imgW="8534451" imgH="4848277" progId="MSGraph.Chart.8">
                  <p:embed followColorScheme="full"/>
                  <p:pic>
                    <p:nvPicPr>
                      <p:cNvPr id="0" name=""/>
                      <p:cNvPicPr>
                        <a:picLocks noChangeAspect="1" noChangeArrowheads="1"/>
                      </p:cNvPicPr>
                      <p:nvPr/>
                    </p:nvPicPr>
                    <p:blipFill>
                      <a:blip r:embed="rId5"/>
                      <a:srcRect/>
                      <a:stretch>
                        <a:fillRect/>
                      </a:stretch>
                    </p:blipFill>
                    <p:spPr bwMode="gray">
                      <a:xfrm>
                        <a:off x="333939" y="1367350"/>
                        <a:ext cx="8447087" cy="4789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3607" name="Text Box 5"/>
          <p:cNvSpPr txBox="1">
            <a:spLocks noChangeArrowheads="1"/>
          </p:cNvSpPr>
          <p:nvPr/>
        </p:nvSpPr>
        <p:spPr bwMode="blackWhite">
          <a:xfrm>
            <a:off x="3171825" y="3876675"/>
            <a:ext cx="5378450" cy="1119188"/>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a:solidFill>
                  <a:srgbClr val="FFFFFF"/>
                </a:solidFill>
              </a:rPr>
              <a:t>In 2007, Florida Still Ranked as the #1 Most </a:t>
            </a:r>
            <a:br>
              <a:rPr lang="en-US" sz="1600" b="1">
                <a:solidFill>
                  <a:srgbClr val="FFFFFF"/>
                </a:solidFill>
              </a:rPr>
            </a:br>
            <a:r>
              <a:rPr lang="en-US" sz="1600" b="1">
                <a:solidFill>
                  <a:srgbClr val="FFFFFF"/>
                </a:solidFill>
              </a:rPr>
              <a:t>Exposed State to Hurricane Loss, with </a:t>
            </a:r>
            <a:br>
              <a:rPr lang="en-US" sz="1600" b="1">
                <a:solidFill>
                  <a:srgbClr val="FFFFFF"/>
                </a:solidFill>
              </a:rPr>
            </a:br>
            <a:r>
              <a:rPr lang="en-US" sz="1600" b="1">
                <a:solidFill>
                  <a:srgbClr val="FFFFFF"/>
                </a:solidFill>
              </a:rPr>
              <a:t>$2.459 Trillion Exposure, but Texas is very exposed too, and ranked #3 with $895B </a:t>
            </a:r>
            <a:br>
              <a:rPr lang="en-US" sz="1600" b="1">
                <a:solidFill>
                  <a:srgbClr val="FFFFFF"/>
                </a:solidFill>
              </a:rPr>
            </a:br>
            <a:r>
              <a:rPr lang="en-US" sz="1600" b="1">
                <a:solidFill>
                  <a:srgbClr val="FFFFFF"/>
                </a:solidFill>
              </a:rPr>
              <a:t>in insured coastal exposure</a:t>
            </a:r>
          </a:p>
        </p:txBody>
      </p:sp>
      <p:sp>
        <p:nvSpPr>
          <p:cNvPr id="2073608" name="Text Box 5"/>
          <p:cNvSpPr txBox="1">
            <a:spLocks noChangeArrowheads="1"/>
          </p:cNvSpPr>
          <p:nvPr/>
        </p:nvSpPr>
        <p:spPr bwMode="blackWhite">
          <a:xfrm>
            <a:off x="3171825" y="5118100"/>
            <a:ext cx="5378450" cy="669925"/>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a:solidFill>
                  <a:srgbClr val="FFFFFF"/>
                </a:solidFill>
              </a:rPr>
              <a:t>The Insured Value of All Coastal Property Was $8.9 Trillion in 2007, Up 24% from $7.2 Trillion in 2004 </a:t>
            </a:r>
          </a:p>
        </p:txBody>
      </p:sp>
    </p:spTree>
    <p:extLst>
      <p:ext uri="{BB962C8B-B14F-4D97-AF65-F5344CB8AC3E}">
        <p14:creationId xmlns:p14="http://schemas.microsoft.com/office/powerpoint/2010/main" val="345571110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3607"/>
                                        </p:tgtEl>
                                        <p:attrNameLst>
                                          <p:attrName>style.visibility</p:attrName>
                                        </p:attrNameLst>
                                      </p:cBhvr>
                                      <p:to>
                                        <p:strVal val="visible"/>
                                      </p:to>
                                    </p:set>
                                    <p:anim calcmode="lin" valueType="num">
                                      <p:cBhvr>
                                        <p:cTn id="7" dur="500" fill="hold"/>
                                        <p:tgtEl>
                                          <p:spTgt spid="2073607"/>
                                        </p:tgtEl>
                                        <p:attrNameLst>
                                          <p:attrName>ppt_w</p:attrName>
                                        </p:attrNameLst>
                                      </p:cBhvr>
                                      <p:tavLst>
                                        <p:tav tm="0">
                                          <p:val>
                                            <p:fltVal val="0"/>
                                          </p:val>
                                        </p:tav>
                                        <p:tav tm="100000">
                                          <p:val>
                                            <p:strVal val="#ppt_w"/>
                                          </p:val>
                                        </p:tav>
                                      </p:tavLst>
                                    </p:anim>
                                    <p:anim calcmode="lin" valueType="num">
                                      <p:cBhvr>
                                        <p:cTn id="8" dur="500" fill="hold"/>
                                        <p:tgtEl>
                                          <p:spTgt spid="2073607"/>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3" presetClass="entr" presetSubtype="16" fill="hold" grpId="0" nodeType="afterEffect">
                                  <p:stCondLst>
                                    <p:cond delay="700"/>
                                  </p:stCondLst>
                                  <p:childTnLst>
                                    <p:set>
                                      <p:cBhvr>
                                        <p:cTn id="11" dur="1" fill="hold">
                                          <p:stCondLst>
                                            <p:cond delay="0"/>
                                          </p:stCondLst>
                                        </p:cTn>
                                        <p:tgtEl>
                                          <p:spTgt spid="2073608"/>
                                        </p:tgtEl>
                                        <p:attrNameLst>
                                          <p:attrName>style.visibility</p:attrName>
                                        </p:attrNameLst>
                                      </p:cBhvr>
                                      <p:to>
                                        <p:strVal val="visible"/>
                                      </p:to>
                                    </p:set>
                                    <p:anim calcmode="lin" valueType="num">
                                      <p:cBhvr>
                                        <p:cTn id="12" dur="500" fill="hold"/>
                                        <p:tgtEl>
                                          <p:spTgt spid="2073608"/>
                                        </p:tgtEl>
                                        <p:attrNameLst>
                                          <p:attrName>ppt_w</p:attrName>
                                        </p:attrNameLst>
                                      </p:cBhvr>
                                      <p:tavLst>
                                        <p:tav tm="0">
                                          <p:val>
                                            <p:fltVal val="0"/>
                                          </p:val>
                                        </p:tav>
                                        <p:tav tm="100000">
                                          <p:val>
                                            <p:strVal val="#ppt_w"/>
                                          </p:val>
                                        </p:tav>
                                      </p:tavLst>
                                    </p:anim>
                                    <p:anim calcmode="lin" valueType="num">
                                      <p:cBhvr>
                                        <p:cTn id="13" dur="500" fill="hold"/>
                                        <p:tgtEl>
                                          <p:spTgt spid="20736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607" grpId="0" animBg="1"/>
      <p:bldP spid="2073608" grpId="0" animBg="1"/>
    </p:bld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85</a:t>
            </a:fld>
            <a:endParaRPr lang="en-US" smtClean="0"/>
          </a:p>
        </p:txBody>
      </p:sp>
      <p:graphicFrame>
        <p:nvGraphicFramePr>
          <p:cNvPr id="51202" name="Object 2"/>
          <p:cNvGraphicFramePr>
            <a:graphicFrameLocks/>
          </p:cNvGraphicFramePr>
          <p:nvPr/>
        </p:nvGraphicFramePr>
        <p:xfrm>
          <a:off x="329783" y="1034877"/>
          <a:ext cx="8493125" cy="4343400"/>
        </p:xfrm>
        <a:graphic>
          <a:graphicData uri="http://schemas.openxmlformats.org/presentationml/2006/ole">
            <mc:AlternateContent xmlns:mc="http://schemas.openxmlformats.org/markup-compatibility/2006">
              <mc:Choice xmlns:v="urn:schemas-microsoft-com:vml" Requires="v">
                <p:oleObj spid="_x0000_s3105836" name="Chart" r:id="rId4" imgW="8439161" imgH="4324336" progId="MSGraph.Chart.8">
                  <p:embed followColorScheme="full"/>
                </p:oleObj>
              </mc:Choice>
              <mc:Fallback>
                <p:oleObj name="Chart" r:id="rId4" imgW="8439161" imgH="4324336" progId="MSGraph.Chart.8">
                  <p:embed followColorScheme="full"/>
                  <p:pic>
                    <p:nvPicPr>
                      <p:cNvPr id="0" name=""/>
                      <p:cNvPicPr>
                        <a:picLocks noChangeArrowheads="1"/>
                      </p:cNvPicPr>
                      <p:nvPr/>
                    </p:nvPicPr>
                    <p:blipFill>
                      <a:blip r:embed="rId5"/>
                      <a:srcRect/>
                      <a:stretch>
                        <a:fillRect/>
                      </a:stretch>
                    </p:blipFill>
                    <p:spPr bwMode="auto">
                      <a:xfrm>
                        <a:off x="329783" y="1034877"/>
                        <a:ext cx="8493125"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AutoShape 8"/>
          <p:cNvSpPr>
            <a:spLocks noChangeArrowheads="1"/>
          </p:cNvSpPr>
          <p:nvPr/>
        </p:nvSpPr>
        <p:spPr bwMode="blackWhite">
          <a:xfrm>
            <a:off x="1405282" y="1734243"/>
            <a:ext cx="3348130" cy="1559859"/>
          </a:xfrm>
          <a:prstGeom prst="wedgeRectCallout">
            <a:avLst>
              <a:gd name="adj1" fmla="val 79497"/>
              <a:gd name="adj2" fmla="val 6259"/>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Commercial (i.e., business claims) are more expensive because the value of property is often higher as well as the impact of insured business interruption losses</a:t>
            </a:r>
            <a:endParaRPr lang="en-US" sz="1600" b="1" dirty="0">
              <a:solidFill>
                <a:schemeClr val="bg1"/>
              </a:solidFill>
            </a:endParaRPr>
          </a:p>
        </p:txBody>
      </p:sp>
      <p:sp>
        <p:nvSpPr>
          <p:cNvPr id="12" name="Rectangle 4"/>
          <p:cNvSpPr>
            <a:spLocks noChangeArrowheads="1"/>
          </p:cNvSpPr>
          <p:nvPr/>
        </p:nvSpPr>
        <p:spPr bwMode="auto">
          <a:xfrm>
            <a:off x="-47625" y="6419417"/>
            <a:ext cx="9191625" cy="438582"/>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00" dirty="0" smtClean="0"/>
              <a:t>*Includes rental and condo policies (excludes NFIP flood).   **As of Oct. 31, 2013.</a:t>
            </a:r>
          </a:p>
          <a:p>
            <a:pPr eaLnBrk="0" hangingPunct="0">
              <a:lnSpc>
                <a:spcPct val="85000"/>
              </a:lnSpc>
              <a:spcBef>
                <a:spcPct val="25000"/>
              </a:spcBef>
              <a:buClr>
                <a:schemeClr val="accent2"/>
              </a:buClr>
              <a:buFont typeface="Wingdings" pitchFamily="2" charset="2"/>
              <a:buNone/>
            </a:pPr>
            <a:r>
              <a:rPr lang="en-US" sz="1000" dirty="0" smtClean="0"/>
              <a:t>Sources: Catastrophe loss data is for Catastrophe Serial No. 90 (Oct. 28 – 31, 2012) from PCS as of March 2013; Insurance Information Institute. </a:t>
            </a:r>
            <a:endParaRPr lang="en-US" sz="1000" dirty="0"/>
          </a:p>
        </p:txBody>
      </p:sp>
      <p:sp>
        <p:nvSpPr>
          <p:cNvPr id="14" name="Rectangle 2"/>
          <p:cNvSpPr txBox="1">
            <a:spLocks noChangeArrowheads="1"/>
          </p:cNvSpPr>
          <p:nvPr/>
        </p:nvSpPr>
        <p:spPr bwMode="black">
          <a:xfrm>
            <a:off x="111647" y="14990"/>
            <a:ext cx="7853643" cy="860425"/>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Hurricane Sandy: Average Claim Payment by Type of Claim </a:t>
            </a:r>
          </a:p>
        </p:txBody>
      </p:sp>
      <p:sp>
        <p:nvSpPr>
          <p:cNvPr id="15" name="AutoShape 8"/>
          <p:cNvSpPr>
            <a:spLocks noChangeArrowheads="1"/>
          </p:cNvSpPr>
          <p:nvPr/>
        </p:nvSpPr>
        <p:spPr bwMode="blackWhite">
          <a:xfrm>
            <a:off x="5431114" y="3232368"/>
            <a:ext cx="2753516" cy="1336896"/>
          </a:xfrm>
          <a:prstGeom prst="wedgeRectCallout">
            <a:avLst>
              <a:gd name="adj1" fmla="val 31924"/>
              <a:gd name="adj2" fmla="val -13161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The average insured flood loss was nearly 9 times larger than the average non-flood  insured loss (mostly wind)</a:t>
            </a:r>
            <a:endParaRPr lang="en-US" sz="1600" b="1" dirty="0">
              <a:solidFill>
                <a:srgbClr val="FFFFFF"/>
              </a:solidFill>
              <a:latin typeface="Arial" pitchFamily="34" charset="0"/>
              <a:cs typeface="Arial" pitchFamily="34" charset="0"/>
            </a:endParaRPr>
          </a:p>
        </p:txBody>
      </p:sp>
      <p:sp>
        <p:nvSpPr>
          <p:cNvPr id="16" name="Rectangle 15"/>
          <p:cNvSpPr>
            <a:spLocks noChangeArrowheads="1"/>
          </p:cNvSpPr>
          <p:nvPr/>
        </p:nvSpPr>
        <p:spPr bwMode="blackWhite">
          <a:xfrm>
            <a:off x="454398" y="5353665"/>
            <a:ext cx="8232401" cy="89965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Post-Sandy, the I.I.I. worked very hard to make help media, consumers and regulators understand the distinction between a flood claim and a standard homeowners claim. </a:t>
            </a:r>
            <a:r>
              <a:rPr lang="en-US" b="1" i="1" dirty="0" smtClean="0">
                <a:solidFill>
                  <a:srgbClr val="FFFFFF"/>
                </a:solidFill>
              </a:rPr>
              <a:t>NFIP is $24B in debt.</a:t>
            </a:r>
            <a:endParaRPr lang="en-US" b="1" i="1" dirty="0">
              <a:solidFill>
                <a:srgbClr val="FFFFFF"/>
              </a:solidFill>
            </a:endParaRPr>
          </a:p>
        </p:txBody>
      </p:sp>
    </p:spTree>
    <p:extLst>
      <p:ext uri="{BB962C8B-B14F-4D97-AF65-F5344CB8AC3E}">
        <p14:creationId xmlns:p14="http://schemas.microsoft.com/office/powerpoint/2010/main" val="222708642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4" fill="hold" grpId="0" nodeType="afterEffect">
                                  <p:stCondLst>
                                    <p:cond delay="70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par>
                          <p:cTn id="12" fill="hold">
                            <p:stCondLst>
                              <p:cond delay="1700"/>
                            </p:stCondLst>
                            <p:childTnLst>
                              <p:par>
                                <p:cTn id="13" presetID="23" presetClass="entr" presetSubtype="16" fill="hold" grpId="0" nodeType="afterEffect">
                                  <p:stCondLst>
                                    <p:cond delay="70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Lst>
  </p:timing>
</p:sld>
</file>

<file path=ppt/slides/slide8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t>12/01/09 - 9pm</a:t>
            </a:r>
          </a:p>
        </p:txBody>
      </p:sp>
      <p:sp>
        <p:nvSpPr>
          <p:cNvPr id="11571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pPr/>
              <a:t>86</a:t>
            </a:fld>
            <a:endParaRPr lang="en-US" smtClean="0"/>
          </a:p>
        </p:txBody>
      </p:sp>
      <p:sp>
        <p:nvSpPr>
          <p:cNvPr id="115718" name="Rectangle 10"/>
          <p:cNvSpPr>
            <a:spLocks noGrp="1" noChangeArrowheads="1"/>
          </p:cNvSpPr>
          <p:nvPr>
            <p:ph type="title"/>
          </p:nvPr>
        </p:nvSpPr>
        <p:spPr/>
        <p:txBody>
          <a:bodyPr/>
          <a:lstStyle/>
          <a:p>
            <a:r>
              <a:rPr lang="en-US" dirty="0" smtClean="0"/>
              <a:t>Total Potential Home Value Exposure to Storm Surge Risk in 2013*</a:t>
            </a:r>
          </a:p>
        </p:txBody>
      </p:sp>
      <p:sp>
        <p:nvSpPr>
          <p:cNvPr id="115719"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a:t>
            </a:r>
            <a:r>
              <a:rPr lang="en-US" sz="1600" b="1" dirty="0">
                <a:solidFill>
                  <a:srgbClr val="225A7A"/>
                </a:solidFill>
              </a:rPr>
              <a:t>Billions)</a:t>
            </a:r>
          </a:p>
        </p:txBody>
      </p:sp>
      <p:sp>
        <p:nvSpPr>
          <p:cNvPr id="115720" name="Rectangle 4"/>
          <p:cNvSpPr>
            <a:spLocks noChangeArrowheads="1"/>
          </p:cNvSpPr>
          <p:nvPr/>
        </p:nvSpPr>
        <p:spPr bwMode="auto">
          <a:xfrm>
            <a:off x="0" y="6203205"/>
            <a:ext cx="7569200"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*Insured and uninsured  property.  Based on estimated property values as of April 2013.</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i="1" dirty="0" smtClean="0"/>
              <a:t>Storm Surge Report 2013, </a:t>
            </a:r>
            <a:r>
              <a:rPr lang="en-US" sz="1100" dirty="0" err="1" smtClean="0"/>
              <a:t>CoreLogic</a:t>
            </a:r>
            <a:r>
              <a:rPr lang="en-US" sz="1100" dirty="0" smtClean="0"/>
              <a:t>. </a:t>
            </a:r>
            <a:endParaRPr lang="en-US" sz="1100" dirty="0"/>
          </a:p>
        </p:txBody>
      </p:sp>
      <p:graphicFrame>
        <p:nvGraphicFramePr>
          <p:cNvPr id="115714" name="Object 5"/>
          <p:cNvGraphicFramePr>
            <a:graphicFrameLocks noChangeAspect="1"/>
          </p:cNvGraphicFramePr>
          <p:nvPr/>
        </p:nvGraphicFramePr>
        <p:xfrm>
          <a:off x="265113" y="1554163"/>
          <a:ext cx="8447087" cy="4789487"/>
        </p:xfrm>
        <a:graphic>
          <a:graphicData uri="http://schemas.openxmlformats.org/presentationml/2006/ole">
            <mc:AlternateContent xmlns:mc="http://schemas.openxmlformats.org/markup-compatibility/2006">
              <mc:Choice xmlns:v="urn:schemas-microsoft-com:vml" Requires="v">
                <p:oleObj spid="_x0000_s3106860" name="Chart" r:id="rId4" imgW="8543899" imgH="4848277" progId="MSGraph.Chart.8">
                  <p:embed followColorScheme="full"/>
                </p:oleObj>
              </mc:Choice>
              <mc:Fallback>
                <p:oleObj name="Chart" r:id="rId4" imgW="8543899" imgH="4848277" progId="MSGraph.Chart.8">
                  <p:embed followColorScheme="full"/>
                  <p:pic>
                    <p:nvPicPr>
                      <p:cNvPr id="0" name=""/>
                      <p:cNvPicPr>
                        <a:picLocks noChangeAspect="1" noChangeArrowheads="1"/>
                      </p:cNvPicPr>
                      <p:nvPr/>
                    </p:nvPicPr>
                    <p:blipFill>
                      <a:blip r:embed="rId5"/>
                      <a:srcRect/>
                      <a:stretch>
                        <a:fillRect/>
                      </a:stretch>
                    </p:blipFill>
                    <p:spPr bwMode="gray">
                      <a:xfrm>
                        <a:off x="265113" y="1554163"/>
                        <a:ext cx="8447087" cy="4789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3608" name="Text Box 5"/>
          <p:cNvSpPr txBox="1">
            <a:spLocks noChangeArrowheads="1"/>
          </p:cNvSpPr>
          <p:nvPr/>
        </p:nvSpPr>
        <p:spPr bwMode="blackWhite">
          <a:xfrm>
            <a:off x="3250202" y="4127863"/>
            <a:ext cx="5378450" cy="1240971"/>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dirty="0" smtClean="0">
                <a:solidFill>
                  <a:srgbClr val="FFFFFF"/>
                </a:solidFill>
              </a:rPr>
              <a:t>The Value </a:t>
            </a:r>
            <a:r>
              <a:rPr lang="en-US" sz="1600" b="1" dirty="0">
                <a:solidFill>
                  <a:srgbClr val="FFFFFF"/>
                </a:solidFill>
              </a:rPr>
              <a:t>of </a:t>
            </a:r>
            <a:r>
              <a:rPr lang="en-US" sz="1600" b="1" dirty="0" smtClean="0">
                <a:solidFill>
                  <a:srgbClr val="FFFFFF"/>
                </a:solidFill>
              </a:rPr>
              <a:t>Homes Exposed to Storm Surge was $1.147 Trillion in 2013.*  Only a fraction of this is insured, hence the huge demand for federal aid following major coastal flooding events.</a:t>
            </a:r>
            <a:endParaRPr lang="en-US" sz="1600" b="1" dirty="0">
              <a:solidFill>
                <a:srgbClr val="FFFFFF"/>
              </a:solidFill>
            </a:endParaRPr>
          </a:p>
        </p:txBody>
      </p:sp>
      <p:sp>
        <p:nvSpPr>
          <p:cNvPr id="10" name="AutoShape 7"/>
          <p:cNvSpPr>
            <a:spLocks noChangeArrowheads="1"/>
          </p:cNvSpPr>
          <p:nvPr/>
        </p:nvSpPr>
        <p:spPr bwMode="blackWhite">
          <a:xfrm>
            <a:off x="4963436" y="2684206"/>
            <a:ext cx="3561132" cy="1129383"/>
          </a:xfrm>
          <a:prstGeom prst="wedgeRectCallout">
            <a:avLst>
              <a:gd name="adj1" fmla="val -25729"/>
              <a:gd name="adj2" fmla="val -11972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Florida is by the state most vulnerable to storm surge.</a:t>
            </a:r>
            <a:endParaRPr lang="en-US" sz="2000" b="1" dirty="0">
              <a:solidFill>
                <a:srgbClr val="FFFFFF"/>
              </a:solidFill>
              <a:latin typeface="Arial" charset="0"/>
              <a:cs typeface="Arial" charset="0"/>
            </a:endParaRPr>
          </a:p>
        </p:txBody>
      </p:sp>
    </p:spTree>
    <p:extLst>
      <p:ext uri="{BB962C8B-B14F-4D97-AF65-F5344CB8AC3E}">
        <p14:creationId xmlns:p14="http://schemas.microsoft.com/office/powerpoint/2010/main" val="391583289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3608"/>
                                        </p:tgtEl>
                                        <p:attrNameLst>
                                          <p:attrName>style.visibility</p:attrName>
                                        </p:attrNameLst>
                                      </p:cBhvr>
                                      <p:to>
                                        <p:strVal val="visible"/>
                                      </p:to>
                                    </p:set>
                                    <p:anim calcmode="lin" valueType="num">
                                      <p:cBhvr>
                                        <p:cTn id="7" dur="500" fill="hold"/>
                                        <p:tgtEl>
                                          <p:spTgt spid="2073608"/>
                                        </p:tgtEl>
                                        <p:attrNameLst>
                                          <p:attrName>ppt_w</p:attrName>
                                        </p:attrNameLst>
                                      </p:cBhvr>
                                      <p:tavLst>
                                        <p:tav tm="0">
                                          <p:val>
                                            <p:fltVal val="0"/>
                                          </p:val>
                                        </p:tav>
                                        <p:tav tm="100000">
                                          <p:val>
                                            <p:strVal val="#ppt_w"/>
                                          </p:val>
                                        </p:tav>
                                      </p:tavLst>
                                    </p:anim>
                                    <p:anim calcmode="lin" valueType="num">
                                      <p:cBhvr>
                                        <p:cTn id="8" dur="500" fill="hold"/>
                                        <p:tgtEl>
                                          <p:spTgt spid="2073608"/>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70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608" grpId="0" animBg="1"/>
      <p:bldP spid="10"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Bildplatzhalter 7"/>
          <p:cNvGraphicFramePr>
            <a:graphicFrameLocks noGrp="1"/>
          </p:cNvGraphicFramePr>
          <p:nvPr>
            <p:ph type="pic" sz="quarter" idx="19"/>
            <p:extLst/>
          </p:nvPr>
        </p:nvGraphicFramePr>
        <p:xfrm>
          <a:off x="541309" y="1500326"/>
          <a:ext cx="7931482" cy="4824531"/>
        </p:xfrm>
        <a:graphic>
          <a:graphicData uri="http://schemas.openxmlformats.org/drawingml/2006/table">
            <a:tbl>
              <a:tblPr firstRow="1" bandRow="1">
                <a:tableStyleId>{7DF18680-E054-41AD-8BC1-D1AEF772440D}</a:tableStyleId>
              </a:tblPr>
              <a:tblGrid>
                <a:gridCol w="1676597"/>
                <a:gridCol w="914400"/>
                <a:gridCol w="2593579"/>
                <a:gridCol w="1728192"/>
                <a:gridCol w="1018714"/>
              </a:tblGrid>
              <a:tr h="1077821">
                <a:tc>
                  <a:txBody>
                    <a:bodyPr/>
                    <a:lstStyle/>
                    <a:p>
                      <a:pPr algn="ctr"/>
                      <a:endParaRPr lang="de-DE" sz="1400" dirty="0" smtClean="0">
                        <a:solidFill>
                          <a:schemeClr val="bg1"/>
                        </a:solidFill>
                        <a:latin typeface="Arial" panose="020B0604020202020204" pitchFamily="34" charset="0"/>
                        <a:cs typeface="Arial" panose="020B0604020202020204" pitchFamily="34" charset="0"/>
                      </a:endParaRPr>
                    </a:p>
                    <a:p>
                      <a:pPr algn="ctr"/>
                      <a:endParaRPr lang="de-DE" sz="1400" dirty="0" smtClean="0">
                        <a:solidFill>
                          <a:schemeClr val="bg1"/>
                        </a:solidFill>
                        <a:latin typeface="Arial" panose="020B0604020202020204" pitchFamily="34" charset="0"/>
                        <a:cs typeface="Arial" panose="020B0604020202020204" pitchFamily="34" charset="0"/>
                      </a:endParaRPr>
                    </a:p>
                    <a:p>
                      <a:pPr algn="ctr"/>
                      <a:endParaRPr lang="de-DE" sz="1400" dirty="0" smtClean="0">
                        <a:solidFill>
                          <a:schemeClr val="bg1"/>
                        </a:solidFill>
                        <a:latin typeface="Arial" panose="020B0604020202020204" pitchFamily="34" charset="0"/>
                        <a:cs typeface="Arial" panose="020B0604020202020204" pitchFamily="34" charset="0"/>
                      </a:endParaRPr>
                    </a:p>
                    <a:p>
                      <a:pPr algn="ctr"/>
                      <a:r>
                        <a:rPr lang="de-DE" sz="1400" dirty="0" smtClean="0">
                          <a:solidFill>
                            <a:schemeClr val="bg1"/>
                          </a:solidFill>
                          <a:latin typeface="Arial" panose="020B0604020202020204" pitchFamily="34" charset="0"/>
                          <a:cs typeface="Arial" panose="020B0604020202020204" pitchFamily="34" charset="0"/>
                        </a:rPr>
                        <a:t>Period</a:t>
                      </a:r>
                      <a:endParaRPr lang="en-US" sz="1400" dirty="0">
                        <a:solidFill>
                          <a:schemeClr val="bg1"/>
                        </a:solidFill>
                        <a:latin typeface="Arial" panose="020B0604020202020204" pitchFamily="34" charset="0"/>
                        <a:cs typeface="Arial" panose="020B0604020202020204" pitchFamily="34" charset="0"/>
                      </a:endParaRPr>
                    </a:p>
                  </a:txBody>
                  <a:tcPr>
                    <a:solidFill>
                      <a:srgbClr val="225A7A"/>
                    </a:solidFill>
                  </a:tcPr>
                </a:tc>
                <a:tc>
                  <a:txBody>
                    <a:bodyPr/>
                    <a:lstStyle/>
                    <a:p>
                      <a:pPr algn="ctr"/>
                      <a:endParaRPr lang="de-DE" sz="1400" dirty="0" smtClean="0">
                        <a:solidFill>
                          <a:schemeClr val="bg1"/>
                        </a:solidFill>
                        <a:latin typeface="Arial" panose="020B0604020202020204" pitchFamily="34" charset="0"/>
                        <a:cs typeface="Arial" panose="020B0604020202020204" pitchFamily="34" charset="0"/>
                      </a:endParaRPr>
                    </a:p>
                    <a:p>
                      <a:pPr algn="ctr"/>
                      <a:endParaRPr lang="de-DE" sz="1400" dirty="0" smtClean="0">
                        <a:solidFill>
                          <a:schemeClr val="bg1"/>
                        </a:solidFill>
                        <a:latin typeface="Arial" panose="020B0604020202020204" pitchFamily="34" charset="0"/>
                        <a:cs typeface="Arial" panose="020B0604020202020204" pitchFamily="34" charset="0"/>
                      </a:endParaRPr>
                    </a:p>
                    <a:p>
                      <a:pPr algn="ctr"/>
                      <a:endParaRPr lang="de-DE" sz="1400" dirty="0" smtClean="0">
                        <a:solidFill>
                          <a:schemeClr val="bg1"/>
                        </a:solidFill>
                        <a:latin typeface="Arial" panose="020B0604020202020204" pitchFamily="34" charset="0"/>
                        <a:cs typeface="Arial" panose="020B0604020202020204" pitchFamily="34" charset="0"/>
                      </a:endParaRPr>
                    </a:p>
                    <a:p>
                      <a:pPr algn="ctr"/>
                      <a:r>
                        <a:rPr lang="de-DE" sz="1400" dirty="0" smtClean="0">
                          <a:solidFill>
                            <a:schemeClr val="bg1"/>
                          </a:solidFill>
                          <a:latin typeface="Arial" panose="020B0604020202020204" pitchFamily="34" charset="0"/>
                          <a:cs typeface="Arial" panose="020B0604020202020204" pitchFamily="34" charset="0"/>
                        </a:rPr>
                        <a:t>Area</a:t>
                      </a:r>
                      <a:endParaRPr lang="en-US" sz="1400" dirty="0">
                        <a:solidFill>
                          <a:schemeClr val="bg1"/>
                        </a:solidFill>
                        <a:latin typeface="Arial" panose="020B0604020202020204" pitchFamily="34" charset="0"/>
                        <a:cs typeface="Arial" panose="020B0604020202020204" pitchFamily="34" charset="0"/>
                      </a:endParaRPr>
                    </a:p>
                  </a:txBody>
                  <a:tcPr>
                    <a:solidFill>
                      <a:srgbClr val="225A7A"/>
                    </a:solidFill>
                  </a:tcPr>
                </a:tc>
                <a:tc>
                  <a:txBody>
                    <a:bodyPr/>
                    <a:lstStyle/>
                    <a:p>
                      <a:pPr algn="ctr"/>
                      <a:endParaRPr lang="de-DE" sz="1400" dirty="0" smtClean="0">
                        <a:solidFill>
                          <a:schemeClr val="bg1"/>
                        </a:solidFill>
                        <a:latin typeface="Arial" panose="020B0604020202020204" pitchFamily="34" charset="0"/>
                        <a:cs typeface="Arial" panose="020B0604020202020204" pitchFamily="34" charset="0"/>
                      </a:endParaRPr>
                    </a:p>
                    <a:p>
                      <a:pPr algn="ctr"/>
                      <a:endParaRPr lang="de-DE" sz="1400" dirty="0" smtClean="0">
                        <a:solidFill>
                          <a:schemeClr val="bg1"/>
                        </a:solidFill>
                        <a:latin typeface="Arial" panose="020B0604020202020204" pitchFamily="34" charset="0"/>
                        <a:cs typeface="Arial" panose="020B0604020202020204" pitchFamily="34" charset="0"/>
                      </a:endParaRPr>
                    </a:p>
                    <a:p>
                      <a:pPr algn="ctr"/>
                      <a:r>
                        <a:rPr lang="de-DE" sz="1400" dirty="0" smtClean="0">
                          <a:solidFill>
                            <a:schemeClr val="bg1"/>
                          </a:solidFill>
                          <a:latin typeface="Arial" panose="020B0604020202020204" pitchFamily="34" charset="0"/>
                          <a:cs typeface="Arial" panose="020B0604020202020204" pitchFamily="34" charset="0"/>
                        </a:rPr>
                        <a:t>Economic</a:t>
                      </a:r>
                      <a:r>
                        <a:rPr lang="de-DE" sz="1400" baseline="0" dirty="0" smtClean="0">
                          <a:solidFill>
                            <a:schemeClr val="bg1"/>
                          </a:solidFill>
                          <a:latin typeface="Arial" panose="020B0604020202020204" pitchFamily="34" charset="0"/>
                          <a:cs typeface="Arial" panose="020B0604020202020204" pitchFamily="34" charset="0"/>
                        </a:rPr>
                        <a:t> Loss (in inflation-adjusted 2013 $US mill)</a:t>
                      </a:r>
                      <a:endParaRPr lang="en-US" sz="1400" dirty="0">
                        <a:solidFill>
                          <a:schemeClr val="bg1"/>
                        </a:solidFill>
                        <a:latin typeface="Arial" panose="020B0604020202020204" pitchFamily="34" charset="0"/>
                        <a:cs typeface="Arial" panose="020B0604020202020204" pitchFamily="34" charset="0"/>
                      </a:endParaRPr>
                    </a:p>
                  </a:txBody>
                  <a:tcPr>
                    <a:solidFill>
                      <a:srgbClr val="225A7A"/>
                    </a:solidFill>
                  </a:tcPr>
                </a:tc>
                <a:tc>
                  <a:txBody>
                    <a:bodyPr/>
                    <a:lstStyle/>
                    <a:p>
                      <a:pPr algn="ctr"/>
                      <a:endParaRPr lang="de-DE" sz="1400" dirty="0" smtClean="0">
                        <a:solidFill>
                          <a:schemeClr val="bg1"/>
                        </a:solidFill>
                        <a:latin typeface="Arial" panose="020B0604020202020204" pitchFamily="34" charset="0"/>
                        <a:cs typeface="Arial" panose="020B0604020202020204" pitchFamily="34" charset="0"/>
                      </a:endParaRPr>
                    </a:p>
                    <a:p>
                      <a:pPr algn="ctr"/>
                      <a:r>
                        <a:rPr lang="de-DE" sz="1400" dirty="0" smtClean="0">
                          <a:solidFill>
                            <a:schemeClr val="bg1"/>
                          </a:solidFill>
                          <a:latin typeface="Arial" panose="020B0604020202020204" pitchFamily="34" charset="0"/>
                          <a:cs typeface="Arial" panose="020B0604020202020204" pitchFamily="34" charset="0"/>
                        </a:rPr>
                        <a:t>Insured Loss (in inflation-adjusted</a:t>
                      </a:r>
                      <a:r>
                        <a:rPr lang="de-DE" sz="1400" baseline="0" dirty="0" smtClean="0">
                          <a:solidFill>
                            <a:schemeClr val="bg1"/>
                          </a:solidFill>
                          <a:latin typeface="Arial" panose="020B0604020202020204" pitchFamily="34" charset="0"/>
                          <a:cs typeface="Arial" panose="020B0604020202020204" pitchFamily="34" charset="0"/>
                        </a:rPr>
                        <a:t> 2013</a:t>
                      </a:r>
                      <a:r>
                        <a:rPr lang="de-DE" sz="1400" dirty="0" smtClean="0">
                          <a:solidFill>
                            <a:schemeClr val="bg1"/>
                          </a:solidFill>
                          <a:latin typeface="Arial" panose="020B0604020202020204" pitchFamily="34" charset="0"/>
                          <a:cs typeface="Arial" panose="020B0604020202020204" pitchFamily="34" charset="0"/>
                        </a:rPr>
                        <a:t> $US mill)</a:t>
                      </a:r>
                      <a:endParaRPr lang="en-US" sz="1400" dirty="0">
                        <a:solidFill>
                          <a:schemeClr val="bg1"/>
                        </a:solidFill>
                        <a:latin typeface="Arial" panose="020B0604020202020204" pitchFamily="34" charset="0"/>
                        <a:cs typeface="Arial" panose="020B0604020202020204" pitchFamily="34" charset="0"/>
                      </a:endParaRPr>
                    </a:p>
                  </a:txBody>
                  <a:tcPr>
                    <a:solidFill>
                      <a:srgbClr val="225A7A"/>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endParaRPr lang="de-DE" sz="1600" dirty="0" smtClean="0">
                        <a:solidFill>
                          <a:schemeClr val="bg1"/>
                        </a:solidFill>
                        <a:latin typeface="Arial" panose="020B0604020202020204" pitchFamily="34" charset="0"/>
                        <a:cs typeface="Arial" panose="020B0604020202020204" pitchFamily="34" charset="0"/>
                      </a:endParaRPr>
                    </a:p>
                    <a:p>
                      <a:pPr marL="0" marR="0" indent="0" algn="ctr" defTabSz="914400" eaLnBrk="1" fontAlgn="auto" latinLnBrk="0" hangingPunct="1">
                        <a:lnSpc>
                          <a:spcPct val="100000"/>
                        </a:lnSpc>
                        <a:spcBef>
                          <a:spcPts val="0"/>
                        </a:spcBef>
                        <a:spcAft>
                          <a:spcPts val="0"/>
                        </a:spcAft>
                        <a:buClrTx/>
                        <a:buSzTx/>
                        <a:buFontTx/>
                        <a:buNone/>
                        <a:tabLst/>
                        <a:defRPr/>
                      </a:pPr>
                      <a:endParaRPr lang="de-DE" sz="1600" dirty="0" smtClean="0">
                        <a:solidFill>
                          <a:schemeClr val="bg1"/>
                        </a:solidFill>
                        <a:latin typeface="Arial" panose="020B0604020202020204" pitchFamily="34" charset="0"/>
                        <a:cs typeface="Arial" panose="020B0604020202020204" pitchFamily="34" charset="0"/>
                      </a:endParaRPr>
                    </a:p>
                    <a:p>
                      <a:pPr marL="0" marR="0" indent="0" algn="ctr" defTabSz="914400" eaLnBrk="1" fontAlgn="auto" latinLnBrk="0" hangingPunct="1">
                        <a:lnSpc>
                          <a:spcPct val="100000"/>
                        </a:lnSpc>
                        <a:spcBef>
                          <a:spcPts val="0"/>
                        </a:spcBef>
                        <a:spcAft>
                          <a:spcPts val="0"/>
                        </a:spcAft>
                        <a:buClrTx/>
                        <a:buSzTx/>
                        <a:buFontTx/>
                        <a:buNone/>
                        <a:tabLst/>
                        <a:defRPr/>
                      </a:pPr>
                      <a:endParaRPr lang="en-US" sz="1400" dirty="0" smtClean="0">
                        <a:solidFill>
                          <a:schemeClr val="bg1"/>
                        </a:solidFill>
                        <a:latin typeface="Arial" panose="020B0604020202020204" pitchFamily="34" charset="0"/>
                        <a:cs typeface="Arial" panose="020B0604020202020204" pitchFamily="34" charset="0"/>
                      </a:endParaRPr>
                    </a:p>
                    <a:p>
                      <a:pPr marL="0" marR="0" indent="0" algn="ctr" defTabSz="914400" eaLnBrk="1" fontAlgn="auto" latinLnBrk="0" hangingPunct="1">
                        <a:lnSpc>
                          <a:spcPct val="100000"/>
                        </a:lnSpc>
                        <a:spcBef>
                          <a:spcPts val="0"/>
                        </a:spcBef>
                        <a:spcAft>
                          <a:spcPts val="0"/>
                        </a:spcAft>
                        <a:buClrTx/>
                        <a:buSzTx/>
                        <a:buFontTx/>
                        <a:buNone/>
                        <a:tabLst/>
                        <a:defRPr/>
                      </a:pPr>
                      <a:r>
                        <a:rPr lang="en-US" sz="1400" dirty="0" smtClean="0">
                          <a:solidFill>
                            <a:schemeClr val="bg1"/>
                          </a:solidFill>
                          <a:latin typeface="Arial" panose="020B0604020202020204" pitchFamily="34" charset="0"/>
                          <a:cs typeface="Arial" panose="020B0604020202020204" pitchFamily="34" charset="0"/>
                        </a:rPr>
                        <a:t>Fatalities</a:t>
                      </a:r>
                      <a:endParaRPr lang="en-US" sz="1600" dirty="0"/>
                    </a:p>
                  </a:txBody>
                  <a:tcPr>
                    <a:solidFill>
                      <a:srgbClr val="225A7A"/>
                    </a:solidFill>
                  </a:tcPr>
                </a:tc>
              </a:tr>
              <a:tr h="374671">
                <a:tc>
                  <a:txBody>
                    <a:bodyPr/>
                    <a:lstStyle/>
                    <a:p>
                      <a:r>
                        <a:rPr lang="de-DE" sz="1200" dirty="0" smtClean="0">
                          <a:latin typeface="Arial" panose="020B0604020202020204" pitchFamily="34" charset="0"/>
                          <a:cs typeface="Arial" panose="020B0604020202020204" pitchFamily="34" charset="0"/>
                        </a:rPr>
                        <a:t>Mar. 11-14, 1993</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dirty="0" smtClean="0">
                          <a:latin typeface="Arial" panose="020B0604020202020204" pitchFamily="34" charset="0"/>
                          <a:cs typeface="Arial" panose="020B0604020202020204" pitchFamily="34" charset="0"/>
                        </a:rPr>
                        <a:t>CAN, USA</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dirty="0" smtClean="0">
                          <a:latin typeface="Arial" panose="020B0604020202020204" pitchFamily="34" charset="0"/>
                          <a:cs typeface="Arial" panose="020B0604020202020204" pitchFamily="34" charset="0"/>
                        </a:rPr>
                        <a:t>8,061</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b="1" dirty="0" smtClean="0">
                          <a:latin typeface="Arial" panose="020B0604020202020204" pitchFamily="34" charset="0"/>
                          <a:cs typeface="Arial" panose="020B0604020202020204" pitchFamily="34" charset="0"/>
                        </a:rPr>
                        <a:t>3,224</a:t>
                      </a:r>
                      <a:endParaRPr lang="en-US" sz="1200" b="1" dirty="0">
                        <a:latin typeface="Arial" panose="020B0604020202020204" pitchFamily="34" charset="0"/>
                        <a:cs typeface="Arial" panose="020B0604020202020204" pitchFamily="34" charset="0"/>
                      </a:endParaRPr>
                    </a:p>
                  </a:txBody>
                  <a:tcPr/>
                </a:tc>
                <a:tc>
                  <a:txBody>
                    <a:bodyPr/>
                    <a:lstStyle/>
                    <a:p>
                      <a:pPr algn="ctr"/>
                      <a:r>
                        <a:rPr lang="en-US" sz="1200" b="0" dirty="0" smtClean="0">
                          <a:latin typeface="Arial" panose="020B0604020202020204" pitchFamily="34" charset="0"/>
                          <a:cs typeface="Arial" panose="020B0604020202020204" pitchFamily="34" charset="0"/>
                        </a:rPr>
                        <a:t>270</a:t>
                      </a:r>
                      <a:endParaRPr lang="en-US" sz="1200" b="0" dirty="0">
                        <a:latin typeface="Arial" panose="020B0604020202020204" pitchFamily="34" charset="0"/>
                        <a:cs typeface="Arial" panose="020B0604020202020204" pitchFamily="34" charset="0"/>
                      </a:endParaRPr>
                    </a:p>
                  </a:txBody>
                  <a:tcPr/>
                </a:tc>
              </a:tr>
              <a:tr h="374671">
                <a:tc>
                  <a:txBody>
                    <a:bodyPr/>
                    <a:lstStyle/>
                    <a:p>
                      <a:r>
                        <a:rPr lang="de-DE" sz="1200" dirty="0" smtClean="0">
                          <a:latin typeface="Arial" panose="020B0604020202020204" pitchFamily="34" charset="0"/>
                          <a:cs typeface="Arial" panose="020B0604020202020204" pitchFamily="34" charset="0"/>
                        </a:rPr>
                        <a:t>Dec. 17-30,1983</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dirty="0" smtClean="0">
                          <a:latin typeface="Arial" panose="020B0604020202020204" pitchFamily="34" charset="0"/>
                          <a:cs typeface="Arial" panose="020B0604020202020204" pitchFamily="34" charset="0"/>
                        </a:rPr>
                        <a:t>USA</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dirty="0" smtClean="0">
                          <a:latin typeface="Arial" panose="020B0604020202020204" pitchFamily="34" charset="0"/>
                          <a:cs typeface="Arial" panose="020B0604020202020204" pitchFamily="34" charset="0"/>
                        </a:rPr>
                        <a:t>2,339</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b="1" dirty="0" smtClean="0">
                          <a:latin typeface="Arial" panose="020B0604020202020204" pitchFamily="34" charset="0"/>
                          <a:cs typeface="Arial" panose="020B0604020202020204" pitchFamily="34" charset="0"/>
                        </a:rPr>
                        <a:t>2,058</a:t>
                      </a:r>
                      <a:endParaRPr lang="en-US" sz="1200" b="1" dirty="0">
                        <a:latin typeface="Arial" panose="020B0604020202020204" pitchFamily="34" charset="0"/>
                        <a:cs typeface="Arial" panose="020B0604020202020204" pitchFamily="34" charset="0"/>
                      </a:endParaRPr>
                    </a:p>
                  </a:txBody>
                  <a:tcPr/>
                </a:tc>
                <a:tc>
                  <a:txBody>
                    <a:bodyPr/>
                    <a:lstStyle/>
                    <a:p>
                      <a:pPr algn="ctr"/>
                      <a:r>
                        <a:rPr lang="de-DE" sz="1200" b="0" dirty="0" smtClean="0">
                          <a:latin typeface="Arial" panose="020B0604020202020204" pitchFamily="34" charset="0"/>
                          <a:cs typeface="Arial" panose="020B0604020202020204" pitchFamily="34" charset="0"/>
                        </a:rPr>
                        <a:t>500</a:t>
                      </a:r>
                      <a:endParaRPr lang="en-US" sz="1200" b="0" dirty="0">
                        <a:latin typeface="Arial" panose="020B0604020202020204" pitchFamily="34" charset="0"/>
                        <a:cs typeface="Arial" panose="020B0604020202020204" pitchFamily="34" charset="0"/>
                      </a:endParaRPr>
                    </a:p>
                  </a:txBody>
                  <a:tcPr/>
                </a:tc>
              </a:tr>
              <a:tr h="374671">
                <a:tc>
                  <a:txBody>
                    <a:bodyPr/>
                    <a:lstStyle/>
                    <a:p>
                      <a:r>
                        <a:rPr lang="de-DE" sz="1200" dirty="0" smtClean="0">
                          <a:latin typeface="Arial" panose="020B0604020202020204" pitchFamily="34" charset="0"/>
                          <a:cs typeface="Arial" panose="020B0604020202020204" pitchFamily="34" charset="0"/>
                        </a:rPr>
                        <a:t>Apr. 13-17, 2007</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dirty="0" smtClean="0">
                          <a:latin typeface="Arial" panose="020B0604020202020204" pitchFamily="34" charset="0"/>
                          <a:cs typeface="Arial" panose="020B0604020202020204" pitchFamily="34" charset="0"/>
                        </a:rPr>
                        <a:t>CAN,</a:t>
                      </a:r>
                      <a:r>
                        <a:rPr lang="de-DE" sz="1200" baseline="0" dirty="0" smtClean="0">
                          <a:latin typeface="Arial" panose="020B0604020202020204" pitchFamily="34" charset="0"/>
                          <a:cs typeface="Arial" panose="020B0604020202020204" pitchFamily="34" charset="0"/>
                        </a:rPr>
                        <a:t> USA</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dirty="0" smtClean="0">
                          <a:latin typeface="Arial" panose="020B0604020202020204" pitchFamily="34" charset="0"/>
                          <a:cs typeface="Arial" panose="020B0604020202020204" pitchFamily="34" charset="0"/>
                        </a:rPr>
                        <a:t>2,247</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b="1" dirty="0" smtClean="0">
                          <a:latin typeface="Arial" panose="020B0604020202020204" pitchFamily="34" charset="0"/>
                          <a:cs typeface="Arial" panose="020B0604020202020204" pitchFamily="34" charset="0"/>
                        </a:rPr>
                        <a:t>1,775</a:t>
                      </a:r>
                      <a:endParaRPr lang="en-US" sz="1200" b="1" dirty="0">
                        <a:latin typeface="Arial" panose="020B0604020202020204" pitchFamily="34" charset="0"/>
                        <a:cs typeface="Arial" panose="020B0604020202020204" pitchFamily="34" charset="0"/>
                      </a:endParaRPr>
                    </a:p>
                  </a:txBody>
                  <a:tcPr/>
                </a:tc>
                <a:tc>
                  <a:txBody>
                    <a:bodyPr/>
                    <a:lstStyle/>
                    <a:p>
                      <a:pPr algn="ctr"/>
                      <a:r>
                        <a:rPr lang="de-DE" sz="1200" b="0" dirty="0" smtClean="0">
                          <a:latin typeface="Arial" panose="020B0604020202020204" pitchFamily="34" charset="0"/>
                          <a:cs typeface="Arial" panose="020B0604020202020204" pitchFamily="34" charset="0"/>
                        </a:rPr>
                        <a:t>23</a:t>
                      </a:r>
                      <a:endParaRPr lang="en-US" sz="1200" b="0" dirty="0">
                        <a:latin typeface="Arial" panose="020B0604020202020204" pitchFamily="34" charset="0"/>
                        <a:cs typeface="Arial" panose="020B0604020202020204" pitchFamily="34" charset="0"/>
                      </a:endParaRPr>
                    </a:p>
                  </a:txBody>
                  <a:tcPr/>
                </a:tc>
              </a:tr>
              <a:tr h="374671">
                <a:tc>
                  <a:txBody>
                    <a:bodyPr/>
                    <a:lstStyle/>
                    <a:p>
                      <a:r>
                        <a:rPr lang="de-DE" sz="1200" dirty="0" smtClean="0">
                          <a:latin typeface="Arial" panose="020B0604020202020204" pitchFamily="34" charset="0"/>
                          <a:cs typeface="Arial" panose="020B0604020202020204" pitchFamily="34" charset="0"/>
                        </a:rPr>
                        <a:t>Dec. 10-13, 1992</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dirty="0" smtClean="0">
                          <a:latin typeface="Arial" panose="020B0604020202020204" pitchFamily="34" charset="0"/>
                          <a:cs typeface="Arial" panose="020B0604020202020204" pitchFamily="34" charset="0"/>
                        </a:rPr>
                        <a:t>USA</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dirty="0" smtClean="0">
                          <a:latin typeface="Arial" panose="020B0604020202020204" pitchFamily="34" charset="0"/>
                          <a:cs typeface="Arial" panose="020B0604020202020204" pitchFamily="34" charset="0"/>
                        </a:rPr>
                        <a:t>4,981</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b="1" dirty="0" smtClean="0">
                          <a:latin typeface="Arial" panose="020B0604020202020204" pitchFamily="34" charset="0"/>
                          <a:cs typeface="Arial" panose="020B0604020202020204" pitchFamily="34" charset="0"/>
                        </a:rPr>
                        <a:t>1,660</a:t>
                      </a:r>
                      <a:endParaRPr lang="en-US" sz="1200" b="1" dirty="0">
                        <a:latin typeface="Arial" panose="020B0604020202020204" pitchFamily="34" charset="0"/>
                        <a:cs typeface="Arial" panose="020B0604020202020204" pitchFamily="34" charset="0"/>
                      </a:endParaRPr>
                    </a:p>
                  </a:txBody>
                  <a:tcPr/>
                </a:tc>
                <a:tc>
                  <a:txBody>
                    <a:bodyPr/>
                    <a:lstStyle/>
                    <a:p>
                      <a:pPr algn="ctr"/>
                      <a:r>
                        <a:rPr lang="de-DE" sz="1200" b="0" dirty="0" smtClean="0">
                          <a:latin typeface="Arial" panose="020B0604020202020204" pitchFamily="34" charset="0"/>
                          <a:cs typeface="Arial" panose="020B0604020202020204" pitchFamily="34" charset="0"/>
                        </a:rPr>
                        <a:t>19</a:t>
                      </a:r>
                      <a:endParaRPr lang="en-US" sz="1200" b="0" dirty="0">
                        <a:latin typeface="Arial" panose="020B0604020202020204" pitchFamily="34" charset="0"/>
                        <a:cs typeface="Arial" panose="020B0604020202020204" pitchFamily="34" charset="0"/>
                      </a:endParaRPr>
                    </a:p>
                  </a:txBody>
                  <a:tcPr/>
                </a:tc>
              </a:tr>
              <a:tr h="374671">
                <a:tc>
                  <a:txBody>
                    <a:bodyPr/>
                    <a:lstStyle/>
                    <a:p>
                      <a:r>
                        <a:rPr lang="de-DE" sz="1200" dirty="0" smtClean="0">
                          <a:latin typeface="Arial" panose="020B0604020202020204" pitchFamily="34" charset="0"/>
                          <a:cs typeface="Arial" panose="020B0604020202020204" pitchFamily="34" charset="0"/>
                        </a:rPr>
                        <a:t>Jan.</a:t>
                      </a:r>
                      <a:r>
                        <a:rPr lang="de-DE" sz="1200" baseline="0" dirty="0" smtClean="0">
                          <a:latin typeface="Arial" panose="020B0604020202020204" pitchFamily="34" charset="0"/>
                          <a:cs typeface="Arial" panose="020B0604020202020204" pitchFamily="34" charset="0"/>
                        </a:rPr>
                        <a:t> 5-12, 1998</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dirty="0" smtClean="0">
                          <a:latin typeface="Arial" panose="020B0604020202020204" pitchFamily="34" charset="0"/>
                          <a:cs typeface="Arial" panose="020B0604020202020204" pitchFamily="34" charset="0"/>
                        </a:rPr>
                        <a:t>CAN,</a:t>
                      </a:r>
                      <a:r>
                        <a:rPr lang="de-DE" sz="1200" baseline="0" dirty="0" smtClean="0">
                          <a:latin typeface="Arial" panose="020B0604020202020204" pitchFamily="34" charset="0"/>
                          <a:cs typeface="Arial" panose="020B0604020202020204" pitchFamily="34" charset="0"/>
                        </a:rPr>
                        <a:t> USA</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dirty="0" smtClean="0">
                          <a:latin typeface="Arial" panose="020B0604020202020204" pitchFamily="34" charset="0"/>
                          <a:cs typeface="Arial" panose="020B0604020202020204" pitchFamily="34" charset="0"/>
                        </a:rPr>
                        <a:t>4,145</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b="1" dirty="0" smtClean="0">
                          <a:latin typeface="Arial" panose="020B0604020202020204" pitchFamily="34" charset="0"/>
                          <a:cs typeface="Arial" panose="020B0604020202020204" pitchFamily="34" charset="0"/>
                        </a:rPr>
                        <a:t>1,644</a:t>
                      </a:r>
                      <a:endParaRPr lang="en-US" sz="1200" b="1" dirty="0">
                        <a:latin typeface="Arial" panose="020B0604020202020204" pitchFamily="34" charset="0"/>
                        <a:cs typeface="Arial" panose="020B0604020202020204" pitchFamily="34" charset="0"/>
                      </a:endParaRPr>
                    </a:p>
                  </a:txBody>
                  <a:tcPr/>
                </a:tc>
                <a:tc>
                  <a:txBody>
                    <a:bodyPr/>
                    <a:lstStyle/>
                    <a:p>
                      <a:pPr algn="ctr"/>
                      <a:r>
                        <a:rPr lang="de-DE" sz="1200" b="0" dirty="0" smtClean="0">
                          <a:latin typeface="Arial" panose="020B0604020202020204" pitchFamily="34" charset="0"/>
                          <a:cs typeface="Arial" panose="020B0604020202020204" pitchFamily="34" charset="0"/>
                        </a:rPr>
                        <a:t>45</a:t>
                      </a:r>
                      <a:endParaRPr lang="en-US" sz="1200" b="0" dirty="0">
                        <a:latin typeface="Arial" panose="020B0604020202020204" pitchFamily="34" charset="0"/>
                        <a:cs typeface="Arial" panose="020B0604020202020204" pitchFamily="34" charset="0"/>
                      </a:endParaRPr>
                    </a:p>
                  </a:txBody>
                  <a:tcPr/>
                </a:tc>
              </a:tr>
              <a:tr h="374671">
                <a:tc>
                  <a:txBody>
                    <a:bodyPr/>
                    <a:lstStyle/>
                    <a:p>
                      <a:r>
                        <a:rPr lang="de-DE" sz="1200" dirty="0" smtClean="0">
                          <a:latin typeface="Arial" panose="020B0604020202020204" pitchFamily="34" charset="0"/>
                          <a:cs typeface="Arial" panose="020B0604020202020204" pitchFamily="34" charset="0"/>
                        </a:rPr>
                        <a:t>Feb. 10-12, 1994</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dirty="0" smtClean="0">
                          <a:latin typeface="Arial" panose="020B0604020202020204" pitchFamily="34" charset="0"/>
                          <a:cs typeface="Arial" panose="020B0604020202020204" pitchFamily="34" charset="0"/>
                        </a:rPr>
                        <a:t>USA</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dirty="0" smtClean="0">
                          <a:latin typeface="Arial" panose="020B0604020202020204" pitchFamily="34" charset="0"/>
                          <a:cs typeface="Arial" panose="020B0604020202020204" pitchFamily="34" charset="0"/>
                        </a:rPr>
                        <a:t>4,716</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b="1" dirty="0" smtClean="0">
                          <a:latin typeface="Arial" panose="020B0604020202020204" pitchFamily="34" charset="0"/>
                          <a:cs typeface="Arial" panose="020B0604020202020204" pitchFamily="34" charset="0"/>
                        </a:rPr>
                        <a:t>1,258</a:t>
                      </a:r>
                      <a:endParaRPr lang="en-US" sz="1200" b="1" dirty="0">
                        <a:latin typeface="Arial" panose="020B0604020202020204" pitchFamily="34" charset="0"/>
                        <a:cs typeface="Arial" panose="020B0604020202020204" pitchFamily="34" charset="0"/>
                      </a:endParaRPr>
                    </a:p>
                  </a:txBody>
                  <a:tcPr/>
                </a:tc>
                <a:tc>
                  <a:txBody>
                    <a:bodyPr/>
                    <a:lstStyle/>
                    <a:p>
                      <a:pPr algn="ctr"/>
                      <a:r>
                        <a:rPr lang="de-DE" sz="1200" b="0" dirty="0" smtClean="0">
                          <a:latin typeface="Arial" panose="020B0604020202020204" pitchFamily="34" charset="0"/>
                          <a:cs typeface="Arial" panose="020B0604020202020204" pitchFamily="34" charset="0"/>
                        </a:rPr>
                        <a:t>9</a:t>
                      </a:r>
                      <a:endParaRPr lang="en-US" sz="1200" b="0" dirty="0">
                        <a:latin typeface="Arial" panose="020B0604020202020204" pitchFamily="34" charset="0"/>
                        <a:cs typeface="Arial" panose="020B0604020202020204" pitchFamily="34" charset="0"/>
                      </a:endParaRPr>
                    </a:p>
                  </a:txBody>
                  <a:tcPr/>
                </a:tc>
              </a:tr>
              <a:tr h="374671">
                <a:tc>
                  <a:txBody>
                    <a:bodyPr/>
                    <a:lstStyle/>
                    <a:p>
                      <a:r>
                        <a:rPr lang="de-DE" sz="1200" dirty="0" smtClean="0">
                          <a:latin typeface="Arial" panose="020B0604020202020204" pitchFamily="34" charset="0"/>
                          <a:cs typeface="Arial" panose="020B0604020202020204" pitchFamily="34" charset="0"/>
                        </a:rPr>
                        <a:t>Jan. 17-20,</a:t>
                      </a:r>
                      <a:r>
                        <a:rPr lang="de-DE" sz="1200" baseline="0" dirty="0" smtClean="0">
                          <a:latin typeface="Arial" panose="020B0604020202020204" pitchFamily="34" charset="0"/>
                          <a:cs typeface="Arial" panose="020B0604020202020204" pitchFamily="34" charset="0"/>
                        </a:rPr>
                        <a:t> </a:t>
                      </a:r>
                      <a:r>
                        <a:rPr lang="de-DE" sz="1200" dirty="0" smtClean="0">
                          <a:latin typeface="Arial" panose="020B0604020202020204" pitchFamily="34" charset="0"/>
                          <a:cs typeface="Arial" panose="020B0604020202020204" pitchFamily="34" charset="0"/>
                        </a:rPr>
                        <a:t>1994</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dirty="0" smtClean="0">
                          <a:latin typeface="Arial" panose="020B0604020202020204" pitchFamily="34" charset="0"/>
                          <a:cs typeface="Arial" panose="020B0604020202020204" pitchFamily="34" charset="0"/>
                        </a:rPr>
                        <a:t>USA</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dirty="0" smtClean="0">
                          <a:latin typeface="Arial" panose="020B0604020202020204" pitchFamily="34" charset="0"/>
                          <a:cs typeface="Arial" panose="020B0604020202020204" pitchFamily="34" charset="0"/>
                        </a:rPr>
                        <a:t>1,572</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b="1" dirty="0" smtClean="0">
                          <a:latin typeface="Arial" panose="020B0604020202020204" pitchFamily="34" charset="0"/>
                          <a:cs typeface="Arial" panose="020B0604020202020204" pitchFamily="34" charset="0"/>
                        </a:rPr>
                        <a:t>1,258</a:t>
                      </a:r>
                      <a:endParaRPr lang="en-US" sz="1200" b="1" dirty="0">
                        <a:latin typeface="Arial" panose="020B0604020202020204" pitchFamily="34" charset="0"/>
                        <a:cs typeface="Arial" panose="020B0604020202020204" pitchFamily="34" charset="0"/>
                      </a:endParaRPr>
                    </a:p>
                  </a:txBody>
                  <a:tcPr/>
                </a:tc>
                <a:tc>
                  <a:txBody>
                    <a:bodyPr/>
                    <a:lstStyle/>
                    <a:p>
                      <a:pPr algn="ctr"/>
                      <a:r>
                        <a:rPr lang="en-US" sz="1200" b="0" dirty="0" smtClean="0">
                          <a:latin typeface="Arial" panose="020B0604020202020204" pitchFamily="34" charset="0"/>
                          <a:cs typeface="Arial" panose="020B0604020202020204" pitchFamily="34" charset="0"/>
                        </a:rPr>
                        <a:t>70</a:t>
                      </a:r>
                      <a:endParaRPr lang="en-US" sz="1200" b="0" dirty="0">
                        <a:latin typeface="Arial" panose="020B0604020202020204" pitchFamily="34" charset="0"/>
                        <a:cs typeface="Arial" panose="020B0604020202020204" pitchFamily="34" charset="0"/>
                      </a:endParaRPr>
                    </a:p>
                  </a:txBody>
                  <a:tcPr/>
                </a:tc>
              </a:tr>
              <a:tr h="374671">
                <a:tc>
                  <a:txBody>
                    <a:bodyPr/>
                    <a:lstStyle/>
                    <a:p>
                      <a:r>
                        <a:rPr lang="en-US" sz="1200" dirty="0" smtClean="0">
                          <a:latin typeface="Arial" panose="020B0604020202020204" pitchFamily="34" charset="0"/>
                          <a:cs typeface="Arial" panose="020B0604020202020204" pitchFamily="34" charset="0"/>
                        </a:rPr>
                        <a:t>Apr. 7-11,</a:t>
                      </a:r>
                      <a:r>
                        <a:rPr lang="en-US" sz="1200" baseline="0" dirty="0" smtClean="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2013</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dirty="0" smtClean="0">
                          <a:latin typeface="Arial" panose="020B0604020202020204" pitchFamily="34" charset="0"/>
                          <a:cs typeface="Arial" panose="020B0604020202020204" pitchFamily="34" charset="0"/>
                        </a:rPr>
                        <a:t>USA</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dirty="0" smtClean="0">
                          <a:latin typeface="Arial" panose="020B0604020202020204" pitchFamily="34" charset="0"/>
                          <a:cs typeface="Arial" panose="020B0604020202020204" pitchFamily="34" charset="0"/>
                        </a:rPr>
                        <a:t>1,600</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b="1" dirty="0" smtClean="0">
                          <a:latin typeface="Arial" panose="020B0604020202020204" pitchFamily="34" charset="0"/>
                          <a:cs typeface="Arial" panose="020B0604020202020204" pitchFamily="34" charset="0"/>
                        </a:rPr>
                        <a:t>1,200</a:t>
                      </a:r>
                      <a:endParaRPr lang="en-US" sz="1200" b="1" dirty="0">
                        <a:latin typeface="Arial" panose="020B0604020202020204" pitchFamily="34" charset="0"/>
                        <a:cs typeface="Arial" panose="020B0604020202020204" pitchFamily="34" charset="0"/>
                      </a:endParaRPr>
                    </a:p>
                  </a:txBody>
                  <a:tcPr/>
                </a:tc>
                <a:tc>
                  <a:txBody>
                    <a:bodyPr/>
                    <a:lstStyle/>
                    <a:p>
                      <a:pPr algn="ctr"/>
                      <a:r>
                        <a:rPr lang="en-US" sz="1200" b="0" dirty="0" smtClean="0">
                          <a:latin typeface="Arial" panose="020B0604020202020204" pitchFamily="34" charset="0"/>
                          <a:cs typeface="Arial" panose="020B0604020202020204" pitchFamily="34" charset="0"/>
                        </a:rPr>
                        <a:t>N/A</a:t>
                      </a:r>
                      <a:endParaRPr lang="en-US" sz="1200" b="0" dirty="0">
                        <a:latin typeface="Arial" panose="020B0604020202020204" pitchFamily="34" charset="0"/>
                        <a:cs typeface="Arial" panose="020B0604020202020204" pitchFamily="34" charset="0"/>
                      </a:endParaRPr>
                    </a:p>
                  </a:txBody>
                  <a:tcPr/>
                </a:tc>
              </a:tr>
              <a:tr h="374671">
                <a:tc>
                  <a:txBody>
                    <a:bodyPr/>
                    <a:lstStyle/>
                    <a:p>
                      <a:r>
                        <a:rPr lang="de-DE" sz="1200" dirty="0" smtClean="0">
                          <a:latin typeface="Arial" panose="020B0604020202020204" pitchFamily="34" charset="0"/>
                          <a:cs typeface="Arial" panose="020B0604020202020204" pitchFamily="34" charset="0"/>
                        </a:rPr>
                        <a:t>Jan. 1-4,    1999</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dirty="0" smtClean="0">
                          <a:latin typeface="Arial" panose="020B0604020202020204" pitchFamily="34" charset="0"/>
                          <a:cs typeface="Arial" panose="020B0604020202020204" pitchFamily="34" charset="0"/>
                        </a:rPr>
                        <a:t>CAN,</a:t>
                      </a:r>
                      <a:r>
                        <a:rPr lang="de-DE" sz="1200" baseline="0" dirty="0" smtClean="0">
                          <a:latin typeface="Arial" panose="020B0604020202020204" pitchFamily="34" charset="0"/>
                          <a:cs typeface="Arial" panose="020B0604020202020204" pitchFamily="34" charset="0"/>
                        </a:rPr>
                        <a:t> USA</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dirty="0" smtClean="0">
                          <a:latin typeface="Arial" panose="020B0604020202020204" pitchFamily="34" charset="0"/>
                          <a:cs typeface="Arial" panose="020B0604020202020204" pitchFamily="34" charset="0"/>
                        </a:rPr>
                        <a:t>1,398</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b="1" dirty="0" smtClean="0">
                          <a:latin typeface="Arial" panose="020B0604020202020204" pitchFamily="34" charset="0"/>
                          <a:cs typeface="Arial" panose="020B0604020202020204" pitchFamily="34" charset="0"/>
                        </a:rPr>
                        <a:t>1,084</a:t>
                      </a:r>
                      <a:endParaRPr lang="en-US" sz="1200" b="1" dirty="0">
                        <a:latin typeface="Arial" panose="020B0604020202020204" pitchFamily="34" charset="0"/>
                        <a:cs typeface="Arial" panose="020B0604020202020204" pitchFamily="34" charset="0"/>
                      </a:endParaRPr>
                    </a:p>
                  </a:txBody>
                  <a:tcPr/>
                </a:tc>
                <a:tc>
                  <a:txBody>
                    <a:bodyPr/>
                    <a:lstStyle/>
                    <a:p>
                      <a:pPr algn="ctr"/>
                      <a:r>
                        <a:rPr lang="de-DE" sz="1200" b="0" dirty="0" smtClean="0">
                          <a:latin typeface="Arial" panose="020B0604020202020204" pitchFamily="34" charset="0"/>
                          <a:cs typeface="Arial" panose="020B0604020202020204" pitchFamily="34" charset="0"/>
                        </a:rPr>
                        <a:t>25</a:t>
                      </a:r>
                      <a:endParaRPr lang="en-US" sz="1200" b="0" dirty="0">
                        <a:latin typeface="Arial" panose="020B0604020202020204" pitchFamily="34" charset="0"/>
                        <a:cs typeface="Arial" panose="020B0604020202020204" pitchFamily="34" charset="0"/>
                      </a:endParaRPr>
                    </a:p>
                  </a:txBody>
                  <a:tcPr/>
                </a:tc>
              </a:tr>
              <a:tr h="374671">
                <a:tc>
                  <a:txBody>
                    <a:bodyPr/>
                    <a:lstStyle/>
                    <a:p>
                      <a:r>
                        <a:rPr lang="de-DE" sz="1200" dirty="0" smtClean="0">
                          <a:latin typeface="Arial" panose="020B0604020202020204" pitchFamily="34" charset="0"/>
                          <a:cs typeface="Arial" panose="020B0604020202020204" pitchFamily="34" charset="0"/>
                        </a:rPr>
                        <a:t>Jan. 31-Feb. 2,</a:t>
                      </a:r>
                      <a:r>
                        <a:rPr lang="de-DE" sz="1200" baseline="0" dirty="0" smtClean="0">
                          <a:latin typeface="Arial" panose="020B0604020202020204" pitchFamily="34" charset="0"/>
                          <a:cs typeface="Arial" panose="020B0604020202020204" pitchFamily="34" charset="0"/>
                        </a:rPr>
                        <a:t> </a:t>
                      </a:r>
                      <a:r>
                        <a:rPr lang="de-DE" sz="1200" dirty="0" smtClean="0">
                          <a:latin typeface="Arial" panose="020B0604020202020204" pitchFamily="34" charset="0"/>
                          <a:cs typeface="Arial" panose="020B0604020202020204" pitchFamily="34" charset="0"/>
                        </a:rPr>
                        <a:t>2011</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dirty="0" smtClean="0">
                          <a:latin typeface="Arial" panose="020B0604020202020204" pitchFamily="34" charset="0"/>
                          <a:cs typeface="Arial" panose="020B0604020202020204" pitchFamily="34" charset="0"/>
                        </a:rPr>
                        <a:t>USA</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dirty="0" smtClean="0">
                          <a:latin typeface="Arial" panose="020B0604020202020204" pitchFamily="34" charset="0"/>
                          <a:cs typeface="Arial" panose="020B0604020202020204" pitchFamily="34" charset="0"/>
                        </a:rPr>
                        <a:t>1,346</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b="1" dirty="0" smtClean="0">
                          <a:latin typeface="Arial" panose="020B0604020202020204" pitchFamily="34" charset="0"/>
                          <a:cs typeface="Arial" panose="020B0604020202020204" pitchFamily="34" charset="0"/>
                        </a:rPr>
                        <a:t>1,010</a:t>
                      </a:r>
                      <a:endParaRPr lang="en-US" sz="1200" b="1" dirty="0">
                        <a:latin typeface="Arial" panose="020B0604020202020204" pitchFamily="34" charset="0"/>
                        <a:cs typeface="Arial" panose="020B0604020202020204" pitchFamily="34" charset="0"/>
                      </a:endParaRPr>
                    </a:p>
                  </a:txBody>
                  <a:tcPr/>
                </a:tc>
                <a:tc>
                  <a:txBody>
                    <a:bodyPr/>
                    <a:lstStyle/>
                    <a:p>
                      <a:pPr algn="ctr"/>
                      <a:r>
                        <a:rPr lang="de-DE" sz="1200" b="0" dirty="0" smtClean="0">
                          <a:latin typeface="Arial" panose="020B0604020202020204" pitchFamily="34" charset="0"/>
                          <a:cs typeface="Arial" panose="020B0604020202020204" pitchFamily="34" charset="0"/>
                        </a:rPr>
                        <a:t>36</a:t>
                      </a:r>
                      <a:endParaRPr lang="en-US" sz="1200" b="0" dirty="0">
                        <a:latin typeface="Arial" panose="020B0604020202020204" pitchFamily="34" charset="0"/>
                        <a:cs typeface="Arial" panose="020B0604020202020204" pitchFamily="34" charset="0"/>
                      </a:endParaRPr>
                    </a:p>
                  </a:txBody>
                  <a:tcPr/>
                </a:tc>
              </a:tr>
            </a:tbl>
          </a:graphicData>
        </a:graphic>
      </p:graphicFrame>
      <p:sp>
        <p:nvSpPr>
          <p:cNvPr id="5" name="TextBox 4"/>
          <p:cNvSpPr txBox="1"/>
          <p:nvPr/>
        </p:nvSpPr>
        <p:spPr>
          <a:xfrm>
            <a:off x="81783" y="6438434"/>
            <a:ext cx="8118633" cy="369332"/>
          </a:xfrm>
          <a:prstGeom prst="rect">
            <a:avLst/>
          </a:prstGeom>
          <a:noFill/>
          <a:effectLst/>
        </p:spPr>
        <p:txBody>
          <a:bodyPr wrap="square" rtlCol="0">
            <a:spAutoFit/>
          </a:bodyPr>
          <a:lstStyle/>
          <a:p>
            <a:r>
              <a:rPr lang="en-US" sz="900" dirty="0" smtClean="0"/>
              <a:t>*Top 10 events in original insured loss dollars were adjusted to and ranked by the Insurance Information Institute to 2013 inflation-adjusted values.</a:t>
            </a:r>
          </a:p>
          <a:p>
            <a:r>
              <a:rPr lang="en-US" sz="900" dirty="0" smtClean="0"/>
              <a:t>Sources: Munich Re </a:t>
            </a:r>
            <a:r>
              <a:rPr lang="en-US" sz="900" dirty="0" err="1" smtClean="0"/>
              <a:t>NatCatSERVICE</a:t>
            </a:r>
            <a:r>
              <a:rPr lang="en-US" sz="900" dirty="0" smtClean="0"/>
              <a:t>; Insurance Information Institute.</a:t>
            </a:r>
          </a:p>
        </p:txBody>
      </p:sp>
      <p:sp>
        <p:nvSpPr>
          <p:cNvPr id="6" name="Title 7"/>
          <p:cNvSpPr txBox="1">
            <a:spLocks/>
          </p:cNvSpPr>
          <p:nvPr/>
        </p:nvSpPr>
        <p:spPr bwMode="black">
          <a:xfrm>
            <a:off x="153929" y="73740"/>
            <a:ext cx="7608742" cy="8128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1200" cap="none" spc="0" normalizeH="0" baseline="0" noProof="0" dirty="0" smtClean="0">
                <a:ln>
                  <a:noFill/>
                </a:ln>
                <a:solidFill>
                  <a:srgbClr val="225A7A"/>
                </a:solidFill>
                <a:effectLst/>
                <a:uLnTx/>
                <a:uFillTx/>
                <a:latin typeface="Arial"/>
                <a:ea typeface="+mn-ea"/>
                <a:cs typeface="Arial"/>
              </a:rPr>
              <a:t>Top 10 Winter Storm and Winter Damage Events in the US and Canada, 1980-2013*</a:t>
            </a:r>
            <a:endParaRPr kumimoji="0" lang="en-US" sz="3000" b="1" i="0" u="none" strike="noStrike" kern="0" cap="none" spc="0" normalizeH="0" baseline="0" noProof="0" dirty="0">
              <a:ln>
                <a:noFill/>
              </a:ln>
              <a:solidFill>
                <a:srgbClr val="225A7A"/>
              </a:solidFill>
              <a:effectLst/>
              <a:uLnTx/>
              <a:uFillTx/>
              <a:latin typeface="Arial" charset="0"/>
              <a:ea typeface="+mj-ea"/>
              <a:cs typeface="+mj-cs"/>
            </a:endParaRPr>
          </a:p>
        </p:txBody>
      </p:sp>
      <p:sp>
        <p:nvSpPr>
          <p:cNvPr id="7" name="Rectangle 9"/>
          <p:cNvSpPr>
            <a:spLocks noChangeArrowheads="1"/>
          </p:cNvSpPr>
          <p:nvPr/>
        </p:nvSpPr>
        <p:spPr bwMode="black">
          <a:xfrm>
            <a:off x="110968" y="1162050"/>
            <a:ext cx="8534400" cy="276999"/>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000" b="1" dirty="0" smtClean="0">
                <a:solidFill>
                  <a:srgbClr val="225A7A"/>
                </a:solidFill>
              </a:rPr>
              <a:t>Ranked by Insured Loss, in Millions of $ 2013*</a:t>
            </a:r>
            <a:endParaRPr lang="en-US" sz="2000" b="1" dirty="0">
              <a:solidFill>
                <a:srgbClr val="225A7A"/>
              </a:solidFill>
            </a:endParaRPr>
          </a:p>
        </p:txBody>
      </p:sp>
    </p:spTree>
    <p:extLst>
      <p:ext uri="{BB962C8B-B14F-4D97-AF65-F5344CB8AC3E}">
        <p14:creationId xmlns:p14="http://schemas.microsoft.com/office/powerpoint/2010/main" val="218244405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415338" y="6551613"/>
            <a:ext cx="685800" cy="274637"/>
          </a:xfrm>
          <a:prstGeom prst="rect">
            <a:avLst/>
          </a:prstGeom>
          <a:noFill/>
        </p:spPr>
        <p:txBody>
          <a:bodyPr anchor="ctr"/>
          <a:lstStyle/>
          <a:p>
            <a:pPr algn="r">
              <a:defRPr/>
            </a:pPr>
            <a:fld id="{D131676E-5B39-464A-99D9-D8B8DE9BDE38}" type="slidenum">
              <a:rPr lang="en-US" sz="1000">
                <a:solidFill>
                  <a:schemeClr val="accent4">
                    <a:lumMod val="75000"/>
                  </a:schemeClr>
                </a:solidFill>
                <a:latin typeface="+mn-lt"/>
                <a:cs typeface="+mn-cs"/>
              </a:rPr>
              <a:pPr algn="r">
                <a:defRPr/>
              </a:pPr>
              <a:t>88</a:t>
            </a:fld>
            <a:endParaRPr lang="en-US" sz="1000" dirty="0">
              <a:solidFill>
                <a:schemeClr val="accent4">
                  <a:lumMod val="75000"/>
                </a:schemeClr>
              </a:solidFill>
              <a:latin typeface="+mn-lt"/>
              <a:cs typeface="+mn-cs"/>
            </a:endParaRPr>
          </a:p>
        </p:txBody>
      </p:sp>
      <p:sp>
        <p:nvSpPr>
          <p:cNvPr id="4557826" name="AutoShape 2" descr="U.S. Annual Tornado Trends">
            <a:hlinkClick r:id="rId3"/>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57828" name="AutoShape 4" descr="U.S. Annual Tornado Trends">
            <a:hlinkClick r:id="rId3"/>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57830" name="AutoShape 6" descr="U.S. Annual Tornado Trends">
            <a:hlinkClick r:id="rId3"/>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3491" y="1793640"/>
            <a:ext cx="6887381" cy="3845083"/>
          </a:xfrm>
          <a:prstGeom prst="rect">
            <a:avLst/>
          </a:prstGeom>
        </p:spPr>
      </p:pic>
      <p:sp>
        <p:nvSpPr>
          <p:cNvPr id="13" name="TextBox 12"/>
          <p:cNvSpPr txBox="1"/>
          <p:nvPr/>
        </p:nvSpPr>
        <p:spPr>
          <a:xfrm>
            <a:off x="81783" y="6567026"/>
            <a:ext cx="8118633" cy="230832"/>
          </a:xfrm>
          <a:prstGeom prst="rect">
            <a:avLst/>
          </a:prstGeom>
          <a:noFill/>
          <a:effectLst/>
        </p:spPr>
        <p:txBody>
          <a:bodyPr wrap="square" rtlCol="0">
            <a:spAutoFit/>
          </a:bodyPr>
          <a:lstStyle/>
          <a:p>
            <a:r>
              <a:rPr lang="en-US" sz="900" dirty="0" smtClean="0"/>
              <a:t>Sources: Munich Re </a:t>
            </a:r>
            <a:r>
              <a:rPr lang="en-US" sz="900" dirty="0" err="1" smtClean="0"/>
              <a:t>NatCatSERVICE</a:t>
            </a:r>
            <a:r>
              <a:rPr lang="en-US" sz="900" dirty="0" smtClean="0"/>
              <a:t>; Insurance Information Institute.</a:t>
            </a:r>
          </a:p>
        </p:txBody>
      </p:sp>
      <p:sp>
        <p:nvSpPr>
          <p:cNvPr id="17" name="Title 7"/>
          <p:cNvSpPr txBox="1">
            <a:spLocks/>
          </p:cNvSpPr>
          <p:nvPr/>
        </p:nvSpPr>
        <p:spPr bwMode="black">
          <a:xfrm>
            <a:off x="153929" y="73740"/>
            <a:ext cx="7608742" cy="8128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rgbClr val="225A7A"/>
                </a:solidFill>
                <a:effectLst/>
                <a:uLnTx/>
                <a:uFillTx/>
                <a:latin typeface="Arial"/>
                <a:cs typeface="Arial"/>
              </a:rPr>
              <a:t>Winter Storm and Winter Damage Events in the US and Canada, 1980-2013 (2013 US$)</a:t>
            </a:r>
            <a:endParaRPr kumimoji="0" lang="en-US" sz="2800" b="1" i="0" u="none" strike="noStrike" kern="0" cap="none" spc="0" normalizeH="0" baseline="0" noProof="0" dirty="0">
              <a:ln>
                <a:noFill/>
              </a:ln>
              <a:solidFill>
                <a:srgbClr val="225A7A"/>
              </a:solidFill>
              <a:effectLst/>
              <a:uLnTx/>
              <a:uFillTx/>
              <a:ea typeface="+mj-ea"/>
              <a:cs typeface="+mj-cs"/>
            </a:endParaRPr>
          </a:p>
        </p:txBody>
      </p:sp>
      <p:sp>
        <p:nvSpPr>
          <p:cNvPr id="18" name="AutoShape 7"/>
          <p:cNvSpPr>
            <a:spLocks noChangeArrowheads="1"/>
          </p:cNvSpPr>
          <p:nvPr/>
        </p:nvSpPr>
        <p:spPr bwMode="blackWhite">
          <a:xfrm>
            <a:off x="3850255" y="1212382"/>
            <a:ext cx="3912416" cy="1476847"/>
          </a:xfrm>
          <a:prstGeom prst="wedgeRectCallout">
            <a:avLst>
              <a:gd name="adj1" fmla="val -60498"/>
              <a:gd name="adj2" fmla="val 2486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Three of the four most costly years ever for insured losses from winter storms and damage occurred in the 1990s, led by the “Storm of the Century” in 1993.</a:t>
            </a:r>
            <a:endParaRPr lang="en-US" b="1" dirty="0">
              <a:solidFill>
                <a:srgbClr val="FFFFFF"/>
              </a:solidFill>
              <a:latin typeface="Arial" pitchFamily="34" charset="0"/>
              <a:cs typeface="Arial" pitchFamily="34" charset="0"/>
            </a:endParaRPr>
          </a:p>
        </p:txBody>
      </p:sp>
      <p:sp>
        <p:nvSpPr>
          <p:cNvPr id="11" name="AutoShape 7"/>
          <p:cNvSpPr>
            <a:spLocks noChangeArrowheads="1"/>
          </p:cNvSpPr>
          <p:nvPr/>
        </p:nvSpPr>
        <p:spPr bwMode="blackWhite">
          <a:xfrm>
            <a:off x="7363752" y="3343995"/>
            <a:ext cx="1693862" cy="1933070"/>
          </a:xfrm>
          <a:prstGeom prst="wedgeRectCallout">
            <a:avLst>
              <a:gd name="adj1" fmla="val -62266"/>
              <a:gd name="adj2" fmla="val -31615"/>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losses from severe winter events totaled $2 billion in 2013.</a:t>
            </a:r>
            <a:endParaRPr lang="en-US" b="1" dirty="0">
              <a:solidFill>
                <a:srgbClr val="FFFFFF"/>
              </a:solidFill>
              <a:latin typeface="Arial" pitchFamily="34" charset="0"/>
              <a:cs typeface="Arial" pitchFamily="34" charset="0"/>
            </a:endParaRPr>
          </a:p>
        </p:txBody>
      </p:sp>
      <p:sp>
        <p:nvSpPr>
          <p:cNvPr id="14" name="Rectangle 6"/>
          <p:cNvSpPr>
            <a:spLocks noChangeArrowheads="1"/>
          </p:cNvSpPr>
          <p:nvPr/>
        </p:nvSpPr>
        <p:spPr bwMode="blackWhite">
          <a:xfrm>
            <a:off x="333491" y="5629278"/>
            <a:ext cx="8724123" cy="92809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Insured winter storm and damage losses in</a:t>
            </a:r>
            <a:r>
              <a:rPr lang="en-US" sz="2000" b="1" dirty="0">
                <a:solidFill>
                  <a:srgbClr val="FFFFFF"/>
                </a:solidFill>
              </a:rPr>
              <a:t> </a:t>
            </a:r>
            <a:r>
              <a:rPr lang="en-US" sz="2000" b="1" dirty="0" smtClean="0">
                <a:solidFill>
                  <a:srgbClr val="FFFFFF"/>
                </a:solidFill>
              </a:rPr>
              <a:t>Jan. 2014 already totaled $1.5 billion. Continued severe weather since then makes it likely that 2014 will become one of the top 5 costliest winters since 1980.</a:t>
            </a:r>
            <a:endParaRPr lang="en-US" sz="2000" b="1" dirty="0">
              <a:solidFill>
                <a:srgbClr val="FFFFFF"/>
              </a:solidFill>
            </a:endParaRPr>
          </a:p>
        </p:txBody>
      </p:sp>
      <p:sp>
        <p:nvSpPr>
          <p:cNvPr id="15" name="Rectangle 9"/>
          <p:cNvSpPr>
            <a:spLocks noChangeArrowheads="1"/>
          </p:cNvSpPr>
          <p:nvPr/>
        </p:nvSpPr>
        <p:spPr bwMode="black">
          <a:xfrm>
            <a:off x="153929" y="1229290"/>
            <a:ext cx="6392197"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Insured Losses (Millions, $ 2013)</a:t>
            </a:r>
            <a:endParaRPr lang="en-US" sz="1600" b="1" dirty="0">
              <a:solidFill>
                <a:srgbClr val="225A7A"/>
              </a:solidFill>
            </a:endParaRPr>
          </a:p>
        </p:txBody>
      </p:sp>
      <p:sp>
        <p:nvSpPr>
          <p:cNvPr id="16" name="AutoShape 7"/>
          <p:cNvSpPr>
            <a:spLocks noChangeArrowheads="1"/>
          </p:cNvSpPr>
          <p:nvPr/>
        </p:nvSpPr>
        <p:spPr bwMode="blackWhite">
          <a:xfrm>
            <a:off x="1155161" y="2444888"/>
            <a:ext cx="1693862" cy="854597"/>
          </a:xfrm>
          <a:prstGeom prst="wedgeRectCallout">
            <a:avLst>
              <a:gd name="adj1" fmla="val 53292"/>
              <a:gd name="adj2" fmla="val 103804"/>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5-year running average</a:t>
            </a:r>
            <a:endParaRPr lang="en-US"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18603974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8"/>
                                        </p:tgtEl>
                                        <p:attrNameLst>
                                          <p:attrName>style.visibility</p:attrName>
                                        </p:attrNameLst>
                                      </p:cBhvr>
                                      <p:to>
                                        <p:strVal val="visible"/>
                                      </p:to>
                                    </p:set>
                                    <p:animEffect transition="in" filter="wipe(right)">
                                      <p:cBhvr>
                                        <p:cTn id="7" dur="500"/>
                                        <p:tgtEl>
                                          <p:spTgt spid="18"/>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par>
                          <p:cTn id="12" fill="hold">
                            <p:stCondLst>
                              <p:cond delay="2400"/>
                            </p:stCondLst>
                            <p:childTnLst>
                              <p:par>
                                <p:cTn id="13" presetID="53" presetClass="entr" presetSubtype="0" fill="hold" grpId="0" nodeType="afterEffect">
                                  <p:stCondLst>
                                    <p:cond delay="70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animEffect transition="in" filter="fade">
                                      <p:cBhvr>
                                        <p:cTn id="17" dur="500"/>
                                        <p:tgtEl>
                                          <p:spTgt spid="14"/>
                                        </p:tgtEl>
                                      </p:cBhvr>
                                    </p:animEffect>
                                  </p:childTnLst>
                                </p:cTn>
                              </p:par>
                            </p:childTnLst>
                          </p:cTn>
                        </p:par>
                        <p:par>
                          <p:cTn id="18" fill="hold">
                            <p:stCondLst>
                              <p:cond delay="3600"/>
                            </p:stCondLst>
                            <p:childTnLst>
                              <p:par>
                                <p:cTn id="19" presetID="22" presetClass="entr" presetSubtype="2" fill="hold" grpId="0" nodeType="afterEffect">
                                  <p:stCondLst>
                                    <p:cond delay="700"/>
                                  </p:stCondLst>
                                  <p:childTnLst>
                                    <p:set>
                                      <p:cBhvr>
                                        <p:cTn id="20" dur="1" fill="hold">
                                          <p:stCondLst>
                                            <p:cond delay="0"/>
                                          </p:stCondLst>
                                        </p:cTn>
                                        <p:tgtEl>
                                          <p:spTgt spid="16"/>
                                        </p:tgtEl>
                                        <p:attrNameLst>
                                          <p:attrName>style.visibility</p:attrName>
                                        </p:attrNameLst>
                                      </p:cBhvr>
                                      <p:to>
                                        <p:strVal val="visible"/>
                                      </p:to>
                                    </p:set>
                                    <p:animEffect transition="in" filter="wipe(right)">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1" grpId="0" animBg="1"/>
      <p:bldP spid="14" grpId="0" animBg="1"/>
      <p:bldP spid="16"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110"/>
          <p:cNvSpPr>
            <a:spLocks noGrp="1" noChangeArrowheads="1"/>
          </p:cNvSpPr>
          <p:nvPr>
            <p:ph type="sldNum" sz="quarter" idx="12"/>
          </p:nvPr>
        </p:nvSpPr>
        <p:spPr>
          <a:noFill/>
        </p:spPr>
        <p:txBody>
          <a:bodyPr/>
          <a:lstStyle/>
          <a:p>
            <a:fld id="{E6E5542E-88E5-495A-AC19-5D5EEA71753D}" type="slidenum">
              <a:rPr lang="en-US" smtClean="0"/>
              <a:pPr/>
              <a:t>89</a:t>
            </a:fld>
            <a:endParaRPr lang="en-US" smtClean="0"/>
          </a:p>
        </p:txBody>
      </p:sp>
      <p:sp>
        <p:nvSpPr>
          <p:cNvPr id="16388"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Insured Homeowners Losses Due</a:t>
            </a:r>
            <a:br>
              <a:rPr lang="en-US" dirty="0" smtClean="0"/>
            </a:br>
            <a:r>
              <a:rPr lang="en-US" dirty="0" smtClean="0"/>
              <a:t>to Lightning, 2004-2012</a:t>
            </a:r>
          </a:p>
        </p:txBody>
      </p:sp>
      <p:graphicFrame>
        <p:nvGraphicFramePr>
          <p:cNvPr id="16386" name="Object 3"/>
          <p:cNvGraphicFramePr>
            <a:graphicFrameLocks noGrp="1" noChangeAspect="1"/>
          </p:cNvGraphicFramePr>
          <p:nvPr>
            <p:ph idx="4294967295"/>
            <p:extLst>
              <p:ext uri="{D42A27DB-BD31-4B8C-83A1-F6EECF244321}">
                <p14:modId xmlns:p14="http://schemas.microsoft.com/office/powerpoint/2010/main" val="2049583579"/>
              </p:ext>
            </p:extLst>
          </p:nvPr>
        </p:nvGraphicFramePr>
        <p:xfrm>
          <a:off x="39688" y="1303991"/>
          <a:ext cx="9091612" cy="4706938"/>
        </p:xfrm>
        <a:graphic>
          <a:graphicData uri="http://schemas.openxmlformats.org/presentationml/2006/ole">
            <mc:AlternateContent xmlns:mc="http://schemas.openxmlformats.org/markup-compatibility/2006">
              <mc:Choice xmlns:v="urn:schemas-microsoft-com:vml" Requires="v">
                <p:oleObj spid="_x0000_s3107884" name="Chart" r:id="rId4" imgW="8820048" imgH="4572135" progId="MSGraph.Chart.8">
                  <p:embed followColorScheme="full"/>
                </p:oleObj>
              </mc:Choice>
              <mc:Fallback>
                <p:oleObj name="Chart" r:id="rId4" imgW="8820048" imgH="4572135" progId="MSGraph.Chart.8">
                  <p:embed followColorScheme="full"/>
                  <p:pic>
                    <p:nvPicPr>
                      <p:cNvPr id="0" name=""/>
                      <p:cNvPicPr>
                        <a:picLocks noChangeAspect="1" noChangeArrowheads="1"/>
                      </p:cNvPicPr>
                      <p:nvPr/>
                    </p:nvPicPr>
                    <p:blipFill>
                      <a:blip r:embed="rId5"/>
                      <a:srcRect/>
                      <a:stretch>
                        <a:fillRect/>
                      </a:stretch>
                    </p:blipFill>
                    <p:spPr bwMode="auto">
                      <a:xfrm>
                        <a:off x="39688" y="1303991"/>
                        <a:ext cx="9091612" cy="4706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89" name="Text Box 4"/>
          <p:cNvSpPr txBox="1">
            <a:spLocks noChangeArrowheads="1"/>
          </p:cNvSpPr>
          <p:nvPr/>
        </p:nvSpPr>
        <p:spPr bwMode="auto">
          <a:xfrm>
            <a:off x="113553" y="6390622"/>
            <a:ext cx="9017000" cy="417103"/>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endParaRPr lang="en-US" sz="1100" dirty="0" smtClean="0"/>
          </a:p>
          <a:p>
            <a:pPr eaLnBrk="0" hangingPunct="0">
              <a:lnSpc>
                <a:spcPct val="70000"/>
              </a:lnSpc>
              <a:spcBef>
                <a:spcPct val="50000"/>
              </a:spcBef>
              <a:buClr>
                <a:srgbClr val="FF3300"/>
              </a:buClr>
              <a:buFont typeface="Wingdings" pitchFamily="2" charset="2"/>
              <a:buNone/>
            </a:pPr>
            <a:r>
              <a:rPr lang="en-US" sz="1100" dirty="0" smtClean="0"/>
              <a:t>Source:  Insurance Information Institute.</a:t>
            </a:r>
            <a:r>
              <a:rPr lang="en-US" sz="1100" dirty="0"/>
              <a:t>		</a:t>
            </a:r>
          </a:p>
        </p:txBody>
      </p:sp>
      <p:sp>
        <p:nvSpPr>
          <p:cNvPr id="6" name="Rectangle 5"/>
          <p:cNvSpPr>
            <a:spLocks noChangeArrowheads="1"/>
          </p:cNvSpPr>
          <p:nvPr/>
        </p:nvSpPr>
        <p:spPr bwMode="blackWhite">
          <a:xfrm>
            <a:off x="874245" y="5650567"/>
            <a:ext cx="7515225" cy="87125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Increased Number and Value of Expensive Electronic Devices in Homes is Pushing the Total Lightning Claim Costs Up Even as the Number of Lightning Claims Falls</a:t>
            </a:r>
            <a:endParaRPr lang="en-US" b="1" dirty="0">
              <a:solidFill>
                <a:srgbClr val="FFFFFF"/>
              </a:solidFill>
            </a:endParaRPr>
          </a:p>
        </p:txBody>
      </p:sp>
      <p:sp>
        <p:nvSpPr>
          <p:cNvPr id="7" name="Rectangle 6"/>
          <p:cNvSpPr>
            <a:spLocks noChangeArrowheads="1"/>
          </p:cNvSpPr>
          <p:nvPr/>
        </p:nvSpPr>
        <p:spPr bwMode="black">
          <a:xfrm>
            <a:off x="201613" y="1172229"/>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Millions</a:t>
            </a:r>
            <a:endParaRPr lang="en-US" sz="1600" b="1" dirty="0">
              <a:solidFill>
                <a:srgbClr val="225A7A"/>
              </a:solidFill>
            </a:endParaRPr>
          </a:p>
        </p:txBody>
      </p:sp>
      <p:sp>
        <p:nvSpPr>
          <p:cNvPr id="8" name="AutoShape 7"/>
          <p:cNvSpPr>
            <a:spLocks noChangeArrowheads="1"/>
          </p:cNvSpPr>
          <p:nvPr/>
        </p:nvSpPr>
        <p:spPr bwMode="blackWhite">
          <a:xfrm>
            <a:off x="3229897" y="3557398"/>
            <a:ext cx="2740598" cy="1268360"/>
          </a:xfrm>
          <a:prstGeom prst="wedgeRectCallout">
            <a:avLst>
              <a:gd name="adj1" fmla="val 125175"/>
              <a:gd name="adj2" fmla="val -2398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Lightning claims cost insurers an estimated $969 million in 2012, 31.7% from $735.5 million in 2004</a:t>
            </a:r>
            <a:endParaRPr lang="en-US"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32619892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9</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PP Auto</a:t>
            </a:r>
            <a:br>
              <a:rPr lang="en-US" dirty="0" smtClean="0"/>
            </a:br>
            <a:r>
              <a:rPr lang="en-US" dirty="0" smtClean="0"/>
              <a:t>Percent Change by State, 2007-2012*</a:t>
            </a:r>
          </a:p>
        </p:txBody>
      </p:sp>
      <p:graphicFrame>
        <p:nvGraphicFramePr>
          <p:cNvPr id="84994" name="Object 3"/>
          <p:cNvGraphicFramePr>
            <a:graphicFrameLocks noGrp="1" noChangeAspect="1"/>
          </p:cNvGraphicFramePr>
          <p:nvPr>
            <p:ph idx="4294967295"/>
          </p:nvPr>
        </p:nvGraphicFramePr>
        <p:xfrm>
          <a:off x="3175" y="1787525"/>
          <a:ext cx="9136063" cy="4730750"/>
        </p:xfrm>
        <a:graphic>
          <a:graphicData uri="http://schemas.openxmlformats.org/presentationml/2006/ole">
            <mc:AlternateContent xmlns:mc="http://schemas.openxmlformats.org/markup-compatibility/2006">
              <mc:Choice xmlns:v="urn:schemas-microsoft-com:vml" Requires="v">
                <p:oleObj spid="_x0000_s3177482" name="Chart" r:id="rId4" imgW="8810600" imgH="4562417" progId="MSGraph.Chart.8">
                  <p:embed followColorScheme="full"/>
                </p:oleObj>
              </mc:Choice>
              <mc:Fallback>
                <p:oleObj name="Chart" r:id="rId4" imgW="8810600" imgH="4562417" progId="MSGraph.Chart.8">
                  <p:embed followColorScheme="full"/>
                  <p:pic>
                    <p:nvPicPr>
                      <p:cNvPr id="0" name=""/>
                      <p:cNvPicPr>
                        <a:picLocks noChangeAspect="1" noChangeArrowheads="1"/>
                      </p:cNvPicPr>
                      <p:nvPr/>
                    </p:nvPicPr>
                    <p:blipFill>
                      <a:blip r:embed="rId5"/>
                      <a:srcRect/>
                      <a:stretch>
                        <a:fillRect/>
                      </a:stretch>
                    </p:blipFill>
                    <p:spPr bwMode="auto">
                      <a:xfrm>
                        <a:off x="3175" y="1787525"/>
                        <a:ext cx="9136063" cy="4730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57410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23"/>
          <p:cNvSpPr>
            <a:spLocks noChangeArrowheads="1"/>
          </p:cNvSpPr>
          <p:nvPr/>
        </p:nvSpPr>
        <p:spPr bwMode="blackWhite">
          <a:xfrm>
            <a:off x="2215403" y="4152900"/>
            <a:ext cx="3146611" cy="995082"/>
          </a:xfrm>
          <a:prstGeom prst="wedgeRectCallout">
            <a:avLst>
              <a:gd name="adj1" fmla="val 135815"/>
              <a:gd name="adj2" fmla="val 81515"/>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Arizona saw </a:t>
            </a:r>
            <a:r>
              <a:rPr lang="en-US" b="1" dirty="0">
                <a:solidFill>
                  <a:schemeClr val="bg1"/>
                </a:solidFill>
              </a:rPr>
              <a:t>the biggest drop in premiums </a:t>
            </a:r>
            <a:r>
              <a:rPr lang="en-US" b="1" dirty="0" smtClean="0">
                <a:solidFill>
                  <a:schemeClr val="bg1"/>
                </a:solidFill>
              </a:rPr>
              <a:t>written between 2007 and 2012</a:t>
            </a:r>
            <a:endParaRPr lang="en-US" b="1" dirty="0">
              <a:solidFill>
                <a:schemeClr val="bg1"/>
              </a:solidFill>
            </a:endParaRPr>
          </a:p>
        </p:txBody>
      </p:sp>
    </p:spTree>
    <p:extLst>
      <p:ext uri="{BB962C8B-B14F-4D97-AF65-F5344CB8AC3E}">
        <p14:creationId xmlns:p14="http://schemas.microsoft.com/office/powerpoint/2010/main" val="24294774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110"/>
          <p:cNvSpPr>
            <a:spLocks noGrp="1" noChangeArrowheads="1"/>
          </p:cNvSpPr>
          <p:nvPr>
            <p:ph type="sldNum" sz="quarter" idx="12"/>
          </p:nvPr>
        </p:nvSpPr>
        <p:spPr>
          <a:noFill/>
        </p:spPr>
        <p:txBody>
          <a:bodyPr/>
          <a:lstStyle/>
          <a:p>
            <a:fld id="{E6E5542E-88E5-495A-AC19-5D5EEA71753D}" type="slidenum">
              <a:rPr lang="en-US" smtClean="0"/>
              <a:pPr/>
              <a:t>90</a:t>
            </a:fld>
            <a:endParaRPr lang="en-US" smtClean="0"/>
          </a:p>
        </p:txBody>
      </p:sp>
      <p:sp>
        <p:nvSpPr>
          <p:cNvPr id="16388"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Insured Homeowners Losses Due</a:t>
            </a:r>
            <a:br>
              <a:rPr lang="en-US" dirty="0" smtClean="0"/>
            </a:br>
            <a:r>
              <a:rPr lang="en-US" dirty="0" smtClean="0"/>
              <a:t>Dog Bite Liability Claims, 2003-2012</a:t>
            </a:r>
          </a:p>
        </p:txBody>
      </p:sp>
      <p:graphicFrame>
        <p:nvGraphicFramePr>
          <p:cNvPr id="16386" name="Object 3"/>
          <p:cNvGraphicFramePr>
            <a:graphicFrameLocks noGrp="1" noChangeAspect="1"/>
          </p:cNvGraphicFramePr>
          <p:nvPr>
            <p:ph idx="4294967295"/>
            <p:extLst/>
          </p:nvPr>
        </p:nvGraphicFramePr>
        <p:xfrm>
          <a:off x="39688" y="1303991"/>
          <a:ext cx="9091612" cy="4706938"/>
        </p:xfrm>
        <a:graphic>
          <a:graphicData uri="http://schemas.openxmlformats.org/presentationml/2006/ole">
            <mc:AlternateContent xmlns:mc="http://schemas.openxmlformats.org/markup-compatibility/2006">
              <mc:Choice xmlns:v="urn:schemas-microsoft-com:vml" Requires="v">
                <p:oleObj spid="_x0000_s3108907" name="Chart" r:id="rId4" imgW="8820049" imgH="4572034" progId="MSGraph.Chart.8">
                  <p:embed followColorScheme="full"/>
                </p:oleObj>
              </mc:Choice>
              <mc:Fallback>
                <p:oleObj name="Chart" r:id="rId4" imgW="8820049" imgH="4572034" progId="MSGraph.Chart.8">
                  <p:embed followColorScheme="full"/>
                  <p:pic>
                    <p:nvPicPr>
                      <p:cNvPr id="0" name=""/>
                      <p:cNvPicPr>
                        <a:picLocks noChangeAspect="1" noChangeArrowheads="1"/>
                      </p:cNvPicPr>
                      <p:nvPr/>
                    </p:nvPicPr>
                    <p:blipFill>
                      <a:blip r:embed="rId5"/>
                      <a:srcRect/>
                      <a:stretch>
                        <a:fillRect/>
                      </a:stretch>
                    </p:blipFill>
                    <p:spPr bwMode="auto">
                      <a:xfrm>
                        <a:off x="39688" y="1303991"/>
                        <a:ext cx="9091612" cy="4706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89" name="Text Box 4"/>
          <p:cNvSpPr txBox="1">
            <a:spLocks noChangeArrowheads="1"/>
          </p:cNvSpPr>
          <p:nvPr/>
        </p:nvSpPr>
        <p:spPr bwMode="auto">
          <a:xfrm>
            <a:off x="113553" y="6390622"/>
            <a:ext cx="9017000" cy="417103"/>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endParaRPr lang="en-US" sz="1100" dirty="0" smtClean="0"/>
          </a:p>
          <a:p>
            <a:pPr eaLnBrk="0" hangingPunct="0">
              <a:lnSpc>
                <a:spcPct val="70000"/>
              </a:lnSpc>
              <a:spcBef>
                <a:spcPct val="50000"/>
              </a:spcBef>
              <a:buClr>
                <a:srgbClr val="FF3300"/>
              </a:buClr>
              <a:buFont typeface="Wingdings" pitchFamily="2" charset="2"/>
              <a:buNone/>
            </a:pPr>
            <a:r>
              <a:rPr lang="en-US" sz="1100" dirty="0" smtClean="0"/>
              <a:t>Source:  Insurance Information Institute.</a:t>
            </a:r>
            <a:r>
              <a:rPr lang="en-US" sz="1100" dirty="0"/>
              <a:t>		</a:t>
            </a:r>
          </a:p>
        </p:txBody>
      </p:sp>
      <p:sp>
        <p:nvSpPr>
          <p:cNvPr id="6" name="Rectangle 5"/>
          <p:cNvSpPr>
            <a:spLocks noChangeArrowheads="1"/>
          </p:cNvSpPr>
          <p:nvPr/>
        </p:nvSpPr>
        <p:spPr bwMode="blackWhite">
          <a:xfrm>
            <a:off x="874245" y="5650567"/>
            <a:ext cx="7515225" cy="87125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Increased Average Cost per Dog Bite Claim is Pushing Total Dog Bite </a:t>
            </a:r>
            <a:r>
              <a:rPr lang="en-US" b="1" dirty="0" err="1" smtClean="0">
                <a:solidFill>
                  <a:srgbClr val="FFFFFF"/>
                </a:solidFill>
              </a:rPr>
              <a:t>Liabiity</a:t>
            </a:r>
            <a:r>
              <a:rPr lang="en-US" b="1" dirty="0" smtClean="0">
                <a:solidFill>
                  <a:srgbClr val="FFFFFF"/>
                </a:solidFill>
              </a:rPr>
              <a:t> Claim Costs Higher Even as the Number of Claims Remains Relatively Flat</a:t>
            </a:r>
            <a:endParaRPr lang="en-US" b="1" dirty="0">
              <a:solidFill>
                <a:srgbClr val="FFFFFF"/>
              </a:solidFill>
            </a:endParaRPr>
          </a:p>
        </p:txBody>
      </p:sp>
      <p:sp>
        <p:nvSpPr>
          <p:cNvPr id="7" name="Rectangle 6"/>
          <p:cNvSpPr>
            <a:spLocks noChangeArrowheads="1"/>
          </p:cNvSpPr>
          <p:nvPr/>
        </p:nvSpPr>
        <p:spPr bwMode="black">
          <a:xfrm>
            <a:off x="201613" y="1172229"/>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Millions</a:t>
            </a:r>
            <a:endParaRPr lang="en-US" sz="1600" b="1" dirty="0">
              <a:solidFill>
                <a:srgbClr val="225A7A"/>
              </a:solidFill>
            </a:endParaRPr>
          </a:p>
        </p:txBody>
      </p:sp>
      <p:sp>
        <p:nvSpPr>
          <p:cNvPr id="8" name="AutoShape 7"/>
          <p:cNvSpPr>
            <a:spLocks noChangeArrowheads="1"/>
          </p:cNvSpPr>
          <p:nvPr/>
        </p:nvSpPr>
        <p:spPr bwMode="blackWhite">
          <a:xfrm>
            <a:off x="2597885" y="1398494"/>
            <a:ext cx="2740598" cy="1611911"/>
          </a:xfrm>
          <a:prstGeom prst="wedgeRectCallout">
            <a:avLst>
              <a:gd name="adj1" fmla="val 149057"/>
              <a:gd name="adj2" fmla="val -607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Dog bite liability claims cost insurers an estimated $489.7 million in 2012, up 51.0% from $324.2 million in 2003</a:t>
            </a:r>
            <a:endParaRPr lang="en-US"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17254685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5"/>
          <p:cNvGraphicFramePr>
            <a:graphicFrameLocks/>
          </p:cNvGraphicFramePr>
          <p:nvPr/>
        </p:nvGraphicFramePr>
        <p:xfrm>
          <a:off x="344124" y="1342532"/>
          <a:ext cx="8532813" cy="4806068"/>
        </p:xfrm>
        <a:graphic>
          <a:graphicData uri="http://schemas.openxmlformats.org/drawingml/2006/table">
            <a:tbl>
              <a:tblPr>
                <a:effectLst/>
              </a:tblPr>
              <a:tblGrid>
                <a:gridCol w="1824735"/>
                <a:gridCol w="1235207"/>
                <a:gridCol w="1235207"/>
                <a:gridCol w="2117495"/>
                <a:gridCol w="2120169"/>
              </a:tblGrid>
              <a:tr h="621832">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defRPr/>
                      </a:pPr>
                      <a:r>
                        <a:rPr lang="en-US" sz="1200" b="1" dirty="0" smtClean="0">
                          <a:solidFill>
                            <a:srgbClr val="FFFFFF"/>
                          </a:solidFill>
                          <a:latin typeface="Arial" charset="0"/>
                        </a:rPr>
                        <a:t>As of December 31, 2013</a:t>
                      </a:r>
                      <a:endParaRPr lang="en-US" sz="1200" b="1" i="1" dirty="0" smtClean="0">
                        <a:solidFill>
                          <a:srgbClr val="FFFFFF"/>
                        </a:solidFill>
                        <a:latin typeface="Arial" charset="0"/>
                      </a:endParaRPr>
                    </a:p>
                  </a:txBody>
                  <a:tcPr anchor="b" horzOverflow="overflow">
                    <a:lnL w="285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Number of  Events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Fatalities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Estimated Overall Losses (US $m)</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Estimated Insured Losses (US $m)</a:t>
                      </a:r>
                    </a:p>
                  </a:txBody>
                  <a:tcPr anchor="b" horzOverflow="overflow">
                    <a:lnL w="127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r>
              <a:tr h="639173">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1" u="none" strike="noStrike" cap="none" normalizeH="0" baseline="0" dirty="0" smtClean="0">
                          <a:ln>
                            <a:noFill/>
                          </a:ln>
                          <a:solidFill>
                            <a:schemeClr val="tx1"/>
                          </a:solidFill>
                          <a:effectLst/>
                          <a:latin typeface="Arial" charset="0"/>
                        </a:rPr>
                        <a:t>Severe</a:t>
                      </a:r>
                      <a:br>
                        <a:rPr kumimoji="0" lang="en-US" sz="1600" b="1" i="1" u="none" strike="noStrike" cap="none" normalizeH="0" baseline="0" dirty="0" smtClean="0">
                          <a:ln>
                            <a:noFill/>
                          </a:ln>
                          <a:solidFill>
                            <a:schemeClr val="tx1"/>
                          </a:solidFill>
                          <a:effectLst/>
                          <a:latin typeface="Arial" charset="0"/>
                        </a:rPr>
                      </a:br>
                      <a:r>
                        <a:rPr kumimoji="0" lang="en-US" sz="1600" b="1" i="1" u="none" strike="noStrike" cap="none" normalizeH="0" baseline="0" dirty="0" smtClean="0">
                          <a:ln>
                            <a:noFill/>
                          </a:ln>
                          <a:solidFill>
                            <a:schemeClr val="tx1"/>
                          </a:solidFill>
                          <a:effectLst/>
                          <a:latin typeface="Arial" charset="0"/>
                        </a:rPr>
                        <a:t>Thunderstorm</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1" u="none" strike="noStrike" cap="none" normalizeH="0" baseline="0" dirty="0" smtClean="0">
                          <a:ln>
                            <a:noFill/>
                          </a:ln>
                          <a:solidFill>
                            <a:schemeClr val="tx1"/>
                          </a:solidFill>
                          <a:effectLst/>
                          <a:latin typeface="Arial" charset="0"/>
                        </a:rPr>
                        <a:t>69</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1" u="none" strike="noStrike" cap="none" normalizeH="0" baseline="0" dirty="0" smtClean="0">
                          <a:ln>
                            <a:noFill/>
                          </a:ln>
                          <a:solidFill>
                            <a:schemeClr val="tx1"/>
                          </a:solidFill>
                          <a:effectLst/>
                          <a:latin typeface="Arial" charset="0"/>
                        </a:rPr>
                        <a:t>110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1" u="none" strike="noStrike" cap="none" normalizeH="0" baseline="0" dirty="0" smtClean="0">
                          <a:ln>
                            <a:noFill/>
                          </a:ln>
                          <a:solidFill>
                            <a:schemeClr val="tx1"/>
                          </a:solidFill>
                          <a:effectLst/>
                          <a:latin typeface="Arial" charset="0"/>
                        </a:rPr>
                        <a:t>16,341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1" u="none" strike="noStrike" kern="1200" cap="none" normalizeH="0" baseline="0" dirty="0" smtClean="0">
                          <a:ln>
                            <a:noFill/>
                          </a:ln>
                          <a:solidFill>
                            <a:schemeClr val="tx1"/>
                          </a:solidFill>
                          <a:effectLst/>
                          <a:latin typeface="Arial" charset="0"/>
                          <a:ea typeface="+mn-ea"/>
                          <a:cs typeface="+mn-cs"/>
                        </a:rPr>
                        <a:t>10,274</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r>
              <a:tr h="553380">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Winter Storm</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43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2,935</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1,895</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569438">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Flood</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19</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1,929</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240</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621832">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Earthquake &amp; Geophysical</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6</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590975">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Tropical Cyclone</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621832">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Wildfire, Heat, &amp; Drought</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22</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29</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620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385</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569438">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Totals</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128</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solidFill>
                          <a:effectLst/>
                          <a:latin typeface="Arial" charset="0"/>
                        </a:rPr>
                        <a:t>207</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solidFill>
                          <a:effectLst/>
                          <a:latin typeface="Arial" charset="0"/>
                        </a:rPr>
                        <a:t>21,825</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solidFill>
                          <a:effectLst/>
                          <a:latin typeface="Arial" charset="0"/>
                        </a:rPr>
                        <a:t>12,794</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r>
            </a:tbl>
          </a:graphicData>
        </a:graphic>
      </p:graphicFrame>
      <p:sp>
        <p:nvSpPr>
          <p:cNvPr id="6" name="Title 7"/>
          <p:cNvSpPr>
            <a:spLocks noGrp="1"/>
          </p:cNvSpPr>
          <p:nvPr>
            <p:ph type="title"/>
          </p:nvPr>
        </p:nvSpPr>
        <p:spPr>
          <a:xfrm>
            <a:off x="282906" y="187352"/>
            <a:ext cx="6840000" cy="720000"/>
          </a:xfrm>
        </p:spPr>
        <p:txBody>
          <a:bodyPr/>
          <a:lstStyle/>
          <a:p>
            <a:r>
              <a:rPr lang="en-US" dirty="0" smtClean="0">
                <a:solidFill>
                  <a:srgbClr val="225A7A"/>
                </a:solidFill>
              </a:rPr>
              <a:t>Natural Disaster Losses in the United States, by Type, 2013</a:t>
            </a:r>
            <a:endParaRPr lang="en-US" dirty="0">
              <a:solidFill>
                <a:srgbClr val="225A7A"/>
              </a:solidFill>
            </a:endParaRPr>
          </a:p>
        </p:txBody>
      </p:sp>
      <p:sp>
        <p:nvSpPr>
          <p:cNvPr id="7" name="TextBox 6"/>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91</a:t>
            </a:fld>
            <a:endParaRPr lang="en-US" sz="1000" dirty="0">
              <a:solidFill>
                <a:schemeClr val="accent4">
                  <a:lumMod val="75000"/>
                </a:schemeClr>
              </a:solidFill>
              <a:latin typeface="+mn-lt"/>
            </a:endParaRPr>
          </a:p>
        </p:txBody>
      </p:sp>
      <p:sp>
        <p:nvSpPr>
          <p:cNvPr id="9" name="Rectangle 3"/>
          <p:cNvSpPr>
            <a:spLocks noChangeArrowheads="1"/>
          </p:cNvSpPr>
          <p:nvPr/>
        </p:nvSpPr>
        <p:spPr bwMode="auto">
          <a:xfrm>
            <a:off x="2" y="6554583"/>
            <a:ext cx="2895599" cy="246221"/>
          </a:xfrm>
          <a:prstGeom prst="rect">
            <a:avLst/>
          </a:prstGeom>
          <a:noFill/>
          <a:ln w="9525" algn="ctr">
            <a:noFill/>
            <a:miter lim="800000"/>
            <a:headEnd/>
            <a:tailEnd/>
          </a:ln>
        </p:spPr>
        <p:txBody>
          <a:bodyPr wrap="square" anchor="ctr">
            <a:spAutoFit/>
          </a:bodyPr>
          <a:lstStyle/>
          <a:p>
            <a:pPr eaLnBrk="1" hangingPunct="1">
              <a:buClrTx/>
              <a:buFontTx/>
              <a:buNone/>
            </a:pPr>
            <a:r>
              <a:rPr lang="en-US" sz="1000" dirty="0" smtClean="0">
                <a:solidFill>
                  <a:schemeClr val="accent4">
                    <a:lumMod val="75000"/>
                  </a:schemeClr>
                </a:solidFill>
                <a:latin typeface="Arial" charset="0"/>
              </a:rPr>
              <a:t>Source: Munich Re </a:t>
            </a:r>
            <a:r>
              <a:rPr lang="en-US" sz="1000" dirty="0" err="1" smtClean="0">
                <a:solidFill>
                  <a:schemeClr val="accent4">
                    <a:lumMod val="75000"/>
                  </a:schemeClr>
                </a:solidFill>
                <a:latin typeface="Arial" charset="0"/>
              </a:rPr>
              <a:t>NatCat</a:t>
            </a:r>
            <a:r>
              <a:rPr lang="en-US" sz="1000" i="1" dirty="0" err="1" smtClean="0">
                <a:solidFill>
                  <a:schemeClr val="accent4">
                    <a:lumMod val="75000"/>
                  </a:schemeClr>
                </a:solidFill>
                <a:latin typeface="Arial" charset="0"/>
              </a:rPr>
              <a:t>SERVICE</a:t>
            </a:r>
            <a:endParaRPr lang="en-US" sz="1000" i="1" dirty="0">
              <a:solidFill>
                <a:schemeClr val="accent4">
                  <a:lumMod val="75000"/>
                </a:schemeClr>
              </a:solidFill>
              <a:latin typeface="Arial" charset="0"/>
              <a:cs typeface="Arial" charset="0"/>
            </a:endParaRPr>
          </a:p>
        </p:txBody>
      </p:sp>
      <p:sp>
        <p:nvSpPr>
          <p:cNvPr id="10" name="TextBox 9"/>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91</a:t>
            </a:fld>
            <a:endParaRPr lang="en-US" sz="1000" dirty="0">
              <a:solidFill>
                <a:schemeClr val="accent4">
                  <a:lumMod val="75000"/>
                </a:schemeClr>
              </a:solidFill>
              <a:latin typeface="+mn-lt"/>
            </a:endParaRPr>
          </a:p>
        </p:txBody>
      </p:sp>
    </p:spTree>
    <p:custDataLst>
      <p:tags r:id="rId1"/>
    </p:custDataLst>
    <p:extLst>
      <p:ext uri="{BB962C8B-B14F-4D97-AF65-F5344CB8AC3E}">
        <p14:creationId xmlns:p14="http://schemas.microsoft.com/office/powerpoint/2010/main" val="368319865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Group 57"/>
          <p:cNvGraphicFramePr>
            <a:graphicFrameLocks noGrp="1"/>
          </p:cNvGraphicFramePr>
          <p:nvPr>
            <p:ph/>
          </p:nvPr>
        </p:nvGraphicFramePr>
        <p:xfrm>
          <a:off x="282574" y="1374929"/>
          <a:ext cx="8534401" cy="4787899"/>
        </p:xfrm>
        <a:graphic>
          <a:graphicData uri="http://schemas.openxmlformats.org/drawingml/2006/table">
            <a:tbl>
              <a:tblPr>
                <a:effectLst/>
              </a:tblPr>
              <a:tblGrid>
                <a:gridCol w="2016125"/>
                <a:gridCol w="2057400"/>
                <a:gridCol w="2326884"/>
                <a:gridCol w="2133992"/>
              </a:tblGrid>
              <a:tr h="631906">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Date </a:t>
                      </a:r>
                    </a:p>
                  </a:txBody>
                  <a:tcPr marT="91440" anchor="b"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Event</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Estimated Economic </a:t>
                      </a:r>
                      <a:br>
                        <a:rPr kumimoji="0" lang="en-US" sz="1600" b="1" i="0" u="none" strike="noStrike" cap="none" normalizeH="0" baseline="0" dirty="0" smtClean="0">
                          <a:ln>
                            <a:noFill/>
                          </a:ln>
                          <a:solidFill>
                            <a:schemeClr val="bg1"/>
                          </a:solidFill>
                          <a:effectLst/>
                          <a:latin typeface="Arial" charset="0"/>
                        </a:rPr>
                      </a:br>
                      <a:r>
                        <a:rPr kumimoji="0" lang="en-US" sz="1600" b="1" i="0" u="none" strike="noStrike" cap="none" normalizeH="0" baseline="0" dirty="0" smtClean="0">
                          <a:ln>
                            <a:noFill/>
                          </a:ln>
                          <a:solidFill>
                            <a:schemeClr val="bg1"/>
                          </a:solidFill>
                          <a:effectLst/>
                          <a:latin typeface="Arial" charset="0"/>
                        </a:rPr>
                        <a:t>Losses  (US $m)</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Estimated Insured              Losses  (US $m)</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February 24 – 25</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Winter Storm</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1,300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690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March 18 – 19</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2,200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1,600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April 7 – 11</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Winter Storm</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1,600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1,200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April 16 – 18</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1,100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560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May 18 – 20</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3,100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1,800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May 28 – 31</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mn-lt"/>
                        </a:rPr>
                        <a:t>2,800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1,400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August 6 – 7</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1,300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740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September 9 – 16</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Flooding</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1,500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160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November 17 - 18</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1,300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931</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bl>
          </a:graphicData>
        </a:graphic>
      </p:graphicFrame>
      <p:sp>
        <p:nvSpPr>
          <p:cNvPr id="11" name="Rectangle 3"/>
          <p:cNvSpPr>
            <a:spLocks noChangeArrowheads="1"/>
          </p:cNvSpPr>
          <p:nvPr/>
        </p:nvSpPr>
        <p:spPr bwMode="auto">
          <a:xfrm>
            <a:off x="2" y="6554583"/>
            <a:ext cx="2895599" cy="246221"/>
          </a:xfrm>
          <a:prstGeom prst="rect">
            <a:avLst/>
          </a:prstGeom>
          <a:noFill/>
          <a:ln w="9525" algn="ctr">
            <a:noFill/>
            <a:miter lim="800000"/>
            <a:headEnd/>
            <a:tailEnd/>
          </a:ln>
        </p:spPr>
        <p:txBody>
          <a:bodyPr wrap="square" anchor="ctr">
            <a:spAutoFit/>
          </a:bodyPr>
          <a:lstStyle/>
          <a:p>
            <a:pPr eaLnBrk="1" hangingPunct="1">
              <a:buClrTx/>
              <a:buFontTx/>
              <a:buNone/>
            </a:pPr>
            <a:r>
              <a:rPr lang="en-US" sz="1000" dirty="0" smtClean="0">
                <a:solidFill>
                  <a:schemeClr val="accent4">
                    <a:lumMod val="75000"/>
                  </a:schemeClr>
                </a:solidFill>
                <a:latin typeface="Arial" charset="0"/>
              </a:rPr>
              <a:t>Source: Munich Re </a:t>
            </a:r>
            <a:r>
              <a:rPr lang="en-US" sz="1000" dirty="0" err="1" smtClean="0">
                <a:solidFill>
                  <a:schemeClr val="accent4">
                    <a:lumMod val="75000"/>
                  </a:schemeClr>
                </a:solidFill>
                <a:latin typeface="Arial" charset="0"/>
              </a:rPr>
              <a:t>NatCat</a:t>
            </a:r>
            <a:r>
              <a:rPr lang="en-US" sz="1000" i="1" dirty="0" err="1" smtClean="0">
                <a:solidFill>
                  <a:schemeClr val="accent4">
                    <a:lumMod val="75000"/>
                  </a:schemeClr>
                </a:solidFill>
                <a:latin typeface="Arial" charset="0"/>
              </a:rPr>
              <a:t>SERVICE</a:t>
            </a:r>
            <a:endParaRPr lang="en-US" sz="1000" i="1" dirty="0">
              <a:solidFill>
                <a:schemeClr val="accent4">
                  <a:lumMod val="75000"/>
                </a:schemeClr>
              </a:solidFill>
              <a:latin typeface="Arial" charset="0"/>
              <a:cs typeface="Arial" charset="0"/>
            </a:endParaRPr>
          </a:p>
        </p:txBody>
      </p:sp>
      <p:sp>
        <p:nvSpPr>
          <p:cNvPr id="9" name="TextBox 8"/>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92</a:t>
            </a:fld>
            <a:endParaRPr lang="en-US" sz="1000" dirty="0">
              <a:solidFill>
                <a:schemeClr val="accent4">
                  <a:lumMod val="75000"/>
                </a:schemeClr>
              </a:solidFill>
              <a:latin typeface="+mn-lt"/>
            </a:endParaRPr>
          </a:p>
        </p:txBody>
      </p:sp>
      <p:sp>
        <p:nvSpPr>
          <p:cNvPr id="8" name="Title 7"/>
          <p:cNvSpPr txBox="1">
            <a:spLocks/>
          </p:cNvSpPr>
          <p:nvPr/>
        </p:nvSpPr>
        <p:spPr bwMode="black">
          <a:xfrm>
            <a:off x="231752" y="73740"/>
            <a:ext cx="7525899" cy="8128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1200" cap="none" spc="0" normalizeH="0" baseline="0" noProof="0" dirty="0" smtClean="0">
                <a:ln>
                  <a:noFill/>
                </a:ln>
                <a:solidFill>
                  <a:srgbClr val="225A7A"/>
                </a:solidFill>
                <a:effectLst/>
                <a:uLnTx/>
                <a:uFillTx/>
                <a:latin typeface="Arial"/>
                <a:ea typeface="+mn-ea"/>
                <a:cs typeface="Arial"/>
              </a:rPr>
              <a:t>Significant Natural Catastrophes, 2013</a:t>
            </a:r>
            <a:br>
              <a:rPr kumimoji="0" lang="en-US" sz="3000" b="1" i="0" u="none" strike="noStrike" kern="1200" cap="none" spc="0" normalizeH="0" baseline="0" noProof="0" dirty="0" smtClean="0">
                <a:ln>
                  <a:noFill/>
                </a:ln>
                <a:solidFill>
                  <a:srgbClr val="225A7A"/>
                </a:solidFill>
                <a:effectLst/>
                <a:uLnTx/>
                <a:uFillTx/>
                <a:latin typeface="Arial"/>
                <a:ea typeface="+mn-ea"/>
                <a:cs typeface="Arial"/>
              </a:rPr>
            </a:br>
            <a:r>
              <a:rPr kumimoji="0" lang="en-US" sz="1800" b="1" i="0" u="none" strike="noStrike" kern="1200" cap="none" spc="0" normalizeH="0" baseline="0" noProof="0" dirty="0" smtClean="0">
                <a:ln>
                  <a:noFill/>
                </a:ln>
                <a:solidFill>
                  <a:srgbClr val="225A7A"/>
                </a:solidFill>
                <a:effectLst/>
                <a:uLnTx/>
                <a:uFillTx/>
                <a:latin typeface="Arial"/>
                <a:ea typeface="+mn-ea"/>
                <a:cs typeface="Arial"/>
              </a:rPr>
              <a:t>(Events with</a:t>
            </a:r>
            <a:r>
              <a:rPr kumimoji="0" lang="en-US" sz="3000" b="1" i="0" u="none" strike="noStrike" kern="1200" cap="none" spc="0" normalizeH="0" baseline="0" noProof="0" dirty="0" smtClean="0">
                <a:ln>
                  <a:noFill/>
                </a:ln>
                <a:solidFill>
                  <a:srgbClr val="225A7A"/>
                </a:solidFill>
                <a:effectLst/>
                <a:uLnTx/>
                <a:uFillTx/>
                <a:latin typeface="Arial"/>
                <a:ea typeface="+mn-ea"/>
                <a:cs typeface="Arial"/>
              </a:rPr>
              <a:t> </a:t>
            </a:r>
            <a:r>
              <a:rPr kumimoji="0" lang="en-US" sz="1800" b="1" i="0" u="none" strike="noStrike" kern="0" cap="none" spc="0" normalizeH="0" baseline="0" noProof="0" dirty="0" smtClean="0">
                <a:ln>
                  <a:noFill/>
                </a:ln>
                <a:solidFill>
                  <a:srgbClr val="225A7A"/>
                </a:solidFill>
                <a:effectLst/>
                <a:uLnTx/>
                <a:uFillTx/>
                <a:latin typeface="Arial" charset="0"/>
                <a:ea typeface="+mj-ea"/>
                <a:cs typeface="Arial" charset="0"/>
              </a:rPr>
              <a:t>$1 billion economic loss and/or 50 fatalities)</a:t>
            </a:r>
            <a:endParaRPr kumimoji="0" lang="en-US" sz="3000" b="1" i="0" u="none" strike="noStrike" kern="0" cap="none" spc="0" normalizeH="0" baseline="0" noProof="0" dirty="0">
              <a:ln>
                <a:noFill/>
              </a:ln>
              <a:solidFill>
                <a:srgbClr val="225A7A"/>
              </a:solidFill>
              <a:effectLst/>
              <a:uLnTx/>
              <a:uFillTx/>
              <a:latin typeface="Arial" charset="0"/>
              <a:ea typeface="+mj-ea"/>
              <a:cs typeface="+mj-cs"/>
            </a:endParaRPr>
          </a:p>
        </p:txBody>
      </p:sp>
    </p:spTree>
    <p:custDataLst>
      <p:tags r:id="rId1"/>
    </p:custDataLst>
    <p:extLst>
      <p:ext uri="{BB962C8B-B14F-4D97-AF65-F5344CB8AC3E}">
        <p14:creationId xmlns:p14="http://schemas.microsoft.com/office/powerpoint/2010/main" val="2159154133"/>
      </p:ext>
    </p:extLst>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13"/>
          <p:cNvSpPr txBox="1">
            <a:spLocks noChangeArrowheads="1"/>
          </p:cNvSpPr>
          <p:nvPr/>
        </p:nvSpPr>
        <p:spPr bwMode="auto">
          <a:xfrm rot="-5400000">
            <a:off x="-170656" y="3382169"/>
            <a:ext cx="960437" cy="339725"/>
          </a:xfrm>
          <a:prstGeom prst="rect">
            <a:avLst/>
          </a:prstGeom>
          <a:noFill/>
          <a:ln w="9525">
            <a:noFill/>
            <a:miter lim="800000"/>
            <a:headEnd/>
            <a:tailEnd/>
          </a:ln>
        </p:spPr>
        <p:txBody>
          <a:bodyPr wrap="none">
            <a:spAutoFit/>
          </a:bodyPr>
          <a:lstStyle/>
          <a:p>
            <a:r>
              <a:rPr lang="en-GB" sz="1600" b="1">
                <a:solidFill>
                  <a:srgbClr val="2B7299"/>
                </a:solidFill>
              </a:rPr>
              <a:t>Number</a:t>
            </a:r>
          </a:p>
        </p:txBody>
      </p:sp>
      <p:sp>
        <p:nvSpPr>
          <p:cNvPr id="121859" name="Rectangle 5"/>
          <p:cNvSpPr>
            <a:spLocks noChangeArrowheads="1"/>
          </p:cNvSpPr>
          <p:nvPr/>
        </p:nvSpPr>
        <p:spPr bwMode="auto">
          <a:xfrm>
            <a:off x="1262063" y="5807075"/>
            <a:ext cx="165100" cy="152400"/>
          </a:xfrm>
          <a:prstGeom prst="rect">
            <a:avLst/>
          </a:prstGeom>
          <a:solidFill>
            <a:srgbClr val="C00000"/>
          </a:solidFill>
          <a:ln w="9525">
            <a:solidFill>
              <a:schemeClr val="tx1"/>
            </a:solidFill>
            <a:miter lim="800000"/>
            <a:headEnd/>
            <a:tailEnd/>
          </a:ln>
        </p:spPr>
        <p:txBody>
          <a:bodyPr wrap="none" anchor="ctr"/>
          <a:lstStyle/>
          <a:p>
            <a:endParaRPr lang="en-US"/>
          </a:p>
        </p:txBody>
      </p:sp>
      <p:sp>
        <p:nvSpPr>
          <p:cNvPr id="121860" name="Rectangle 6"/>
          <p:cNvSpPr>
            <a:spLocks noChangeArrowheads="1"/>
          </p:cNvSpPr>
          <p:nvPr/>
        </p:nvSpPr>
        <p:spPr bwMode="auto">
          <a:xfrm>
            <a:off x="3665538" y="5800725"/>
            <a:ext cx="165100" cy="152400"/>
          </a:xfrm>
          <a:prstGeom prst="rect">
            <a:avLst/>
          </a:prstGeom>
          <a:solidFill>
            <a:srgbClr val="92D050"/>
          </a:solidFill>
          <a:ln w="9525">
            <a:solidFill>
              <a:schemeClr val="tx1"/>
            </a:solidFill>
            <a:miter lim="800000"/>
            <a:headEnd/>
            <a:tailEnd/>
          </a:ln>
        </p:spPr>
        <p:txBody>
          <a:bodyPr wrap="none" anchor="ctr"/>
          <a:lstStyle/>
          <a:p>
            <a:endParaRPr lang="en-US"/>
          </a:p>
        </p:txBody>
      </p:sp>
      <p:sp>
        <p:nvSpPr>
          <p:cNvPr id="121861" name="Rectangle 7"/>
          <p:cNvSpPr>
            <a:spLocks noChangeArrowheads="1"/>
          </p:cNvSpPr>
          <p:nvPr/>
        </p:nvSpPr>
        <p:spPr bwMode="auto">
          <a:xfrm>
            <a:off x="3665538" y="6046788"/>
            <a:ext cx="165100" cy="152400"/>
          </a:xfrm>
          <a:prstGeom prst="rect">
            <a:avLst/>
          </a:prstGeom>
          <a:solidFill>
            <a:srgbClr val="2B7299"/>
          </a:solidFill>
          <a:ln w="9525">
            <a:solidFill>
              <a:schemeClr val="tx1"/>
            </a:solidFill>
            <a:miter lim="800000"/>
            <a:headEnd/>
            <a:tailEnd/>
          </a:ln>
        </p:spPr>
        <p:txBody>
          <a:bodyPr wrap="none" anchor="ctr"/>
          <a:lstStyle/>
          <a:p>
            <a:endParaRPr lang="en-US"/>
          </a:p>
        </p:txBody>
      </p:sp>
      <p:sp>
        <p:nvSpPr>
          <p:cNvPr id="121862" name="Rectangle 8"/>
          <p:cNvSpPr>
            <a:spLocks noChangeArrowheads="1"/>
          </p:cNvSpPr>
          <p:nvPr/>
        </p:nvSpPr>
        <p:spPr bwMode="auto">
          <a:xfrm>
            <a:off x="6584950" y="5803900"/>
            <a:ext cx="165100" cy="152400"/>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21863" name="Text Box 9"/>
          <p:cNvSpPr txBox="1">
            <a:spLocks noChangeArrowheads="1"/>
          </p:cNvSpPr>
          <p:nvPr/>
        </p:nvSpPr>
        <p:spPr bwMode="auto">
          <a:xfrm>
            <a:off x="1450975" y="5757863"/>
            <a:ext cx="1778000" cy="600075"/>
          </a:xfrm>
          <a:prstGeom prst="rect">
            <a:avLst/>
          </a:prstGeom>
          <a:noFill/>
          <a:ln w="9525">
            <a:noFill/>
            <a:miter lim="800000"/>
            <a:headEnd/>
            <a:tailEnd/>
          </a:ln>
        </p:spPr>
        <p:txBody>
          <a:bodyPr>
            <a:spAutoFit/>
          </a:bodyPr>
          <a:lstStyle/>
          <a:p>
            <a:r>
              <a:rPr lang="de-DE" sz="1100">
                <a:solidFill>
                  <a:srgbClr val="28688C"/>
                </a:solidFill>
              </a:rPr>
              <a:t>Geophysical </a:t>
            </a:r>
          </a:p>
          <a:p>
            <a:r>
              <a:rPr lang="de-DE" sz="1100">
                <a:solidFill>
                  <a:srgbClr val="28688C"/>
                </a:solidFill>
              </a:rPr>
              <a:t>(earthquake, tsunami, </a:t>
            </a:r>
          </a:p>
          <a:p>
            <a:r>
              <a:rPr lang="de-DE" sz="1100">
                <a:solidFill>
                  <a:srgbClr val="28688C"/>
                </a:solidFill>
              </a:rPr>
              <a:t>volcanic activity)</a:t>
            </a:r>
          </a:p>
        </p:txBody>
      </p:sp>
      <p:sp>
        <p:nvSpPr>
          <p:cNvPr id="121864" name="Text Box 10"/>
          <p:cNvSpPr txBox="1">
            <a:spLocks noChangeArrowheads="1"/>
          </p:cNvSpPr>
          <p:nvPr/>
        </p:nvSpPr>
        <p:spPr bwMode="auto">
          <a:xfrm>
            <a:off x="6764338" y="5741988"/>
            <a:ext cx="2124075" cy="601662"/>
          </a:xfrm>
          <a:prstGeom prst="rect">
            <a:avLst/>
          </a:prstGeom>
          <a:noFill/>
          <a:ln w="9525">
            <a:noFill/>
            <a:miter lim="800000"/>
            <a:headEnd/>
            <a:tailEnd/>
          </a:ln>
        </p:spPr>
        <p:txBody>
          <a:bodyPr>
            <a:spAutoFit/>
          </a:bodyPr>
          <a:lstStyle/>
          <a:p>
            <a:r>
              <a:rPr lang="de-DE" sz="1100">
                <a:solidFill>
                  <a:srgbClr val="28688C"/>
                </a:solidFill>
              </a:rPr>
              <a:t>Climatological </a:t>
            </a:r>
          </a:p>
          <a:p>
            <a:r>
              <a:rPr lang="de-DE" sz="1100">
                <a:solidFill>
                  <a:srgbClr val="28688C"/>
                </a:solidFill>
              </a:rPr>
              <a:t>(temperature extremes, </a:t>
            </a:r>
          </a:p>
          <a:p>
            <a:r>
              <a:rPr lang="de-DE" sz="1100">
                <a:solidFill>
                  <a:srgbClr val="28688C"/>
                </a:solidFill>
              </a:rPr>
              <a:t>drought, wildfire)</a:t>
            </a:r>
          </a:p>
        </p:txBody>
      </p:sp>
      <p:sp>
        <p:nvSpPr>
          <p:cNvPr id="121865" name="Text Box 11"/>
          <p:cNvSpPr txBox="1">
            <a:spLocks noChangeArrowheads="1"/>
          </p:cNvSpPr>
          <p:nvPr/>
        </p:nvSpPr>
        <p:spPr bwMode="auto">
          <a:xfrm>
            <a:off x="3881438" y="5740400"/>
            <a:ext cx="1981200" cy="261938"/>
          </a:xfrm>
          <a:prstGeom prst="rect">
            <a:avLst/>
          </a:prstGeom>
          <a:noFill/>
          <a:ln w="9525">
            <a:noFill/>
            <a:miter lim="800000"/>
            <a:headEnd/>
            <a:tailEnd/>
          </a:ln>
        </p:spPr>
        <p:txBody>
          <a:bodyPr>
            <a:spAutoFit/>
          </a:bodyPr>
          <a:lstStyle/>
          <a:p>
            <a:r>
              <a:rPr lang="de-DE" sz="1100">
                <a:solidFill>
                  <a:srgbClr val="28688C"/>
                </a:solidFill>
              </a:rPr>
              <a:t>Meteorological (storm)</a:t>
            </a:r>
          </a:p>
        </p:txBody>
      </p:sp>
      <p:sp>
        <p:nvSpPr>
          <p:cNvPr id="121866" name="Text Box 12"/>
          <p:cNvSpPr txBox="1">
            <a:spLocks noChangeArrowheads="1"/>
          </p:cNvSpPr>
          <p:nvPr/>
        </p:nvSpPr>
        <p:spPr bwMode="auto">
          <a:xfrm>
            <a:off x="3884613" y="5989638"/>
            <a:ext cx="3165475" cy="431800"/>
          </a:xfrm>
          <a:prstGeom prst="rect">
            <a:avLst/>
          </a:prstGeom>
          <a:noFill/>
          <a:ln w="9525">
            <a:noFill/>
            <a:miter lim="800000"/>
            <a:headEnd/>
            <a:tailEnd/>
          </a:ln>
        </p:spPr>
        <p:txBody>
          <a:bodyPr>
            <a:spAutoFit/>
          </a:bodyPr>
          <a:lstStyle/>
          <a:p>
            <a:r>
              <a:rPr lang="de-DE" sz="1100">
                <a:solidFill>
                  <a:srgbClr val="28688C"/>
                </a:solidFill>
              </a:rPr>
              <a:t>Hydrological </a:t>
            </a:r>
          </a:p>
          <a:p>
            <a:r>
              <a:rPr lang="de-DE" sz="1100">
                <a:solidFill>
                  <a:srgbClr val="28688C"/>
                </a:solidFill>
              </a:rPr>
              <a:t>(flood, mass movement)</a:t>
            </a:r>
          </a:p>
        </p:txBody>
      </p:sp>
      <p:sp>
        <p:nvSpPr>
          <p:cNvPr id="121867" name="Title 56"/>
          <p:cNvSpPr>
            <a:spLocks noGrp="1"/>
          </p:cNvSpPr>
          <p:nvPr>
            <p:ph type="title"/>
          </p:nvPr>
        </p:nvSpPr>
        <p:spPr>
          <a:xfrm>
            <a:off x="220663" y="341313"/>
            <a:ext cx="7343775" cy="719137"/>
          </a:xfrm>
        </p:spPr>
        <p:txBody>
          <a:bodyPr/>
          <a:lstStyle/>
          <a:p>
            <a:r>
              <a:rPr lang="en-US" dirty="0" smtClean="0">
                <a:solidFill>
                  <a:srgbClr val="28688C"/>
                </a:solidFill>
              </a:rPr>
              <a:t>Natural Disasters in the United States, 1980 – 2013</a:t>
            </a:r>
            <a:br>
              <a:rPr lang="en-US" dirty="0" smtClean="0">
                <a:solidFill>
                  <a:srgbClr val="28688C"/>
                </a:solidFill>
              </a:rPr>
            </a:br>
            <a:r>
              <a:rPr lang="en-US" sz="1800" dirty="0" smtClean="0">
                <a:solidFill>
                  <a:srgbClr val="28688C"/>
                </a:solidFill>
              </a:rPr>
              <a:t>Number of Events (Annual Totals 1980 – 2013)</a:t>
            </a:r>
            <a:br>
              <a:rPr lang="en-US" sz="1800" dirty="0" smtClean="0">
                <a:solidFill>
                  <a:srgbClr val="28688C"/>
                </a:solidFill>
              </a:rPr>
            </a:br>
            <a:endParaRPr lang="en-US" dirty="0" smtClean="0">
              <a:solidFill>
                <a:srgbClr val="28688C"/>
              </a:solidFill>
            </a:endParaRPr>
          </a:p>
        </p:txBody>
      </p:sp>
      <p:sp>
        <p:nvSpPr>
          <p:cNvPr id="28" name="Rectangle 3"/>
          <p:cNvSpPr>
            <a:spLocks noChangeArrowheads="1"/>
          </p:cNvSpPr>
          <p:nvPr/>
        </p:nvSpPr>
        <p:spPr bwMode="auto">
          <a:xfrm>
            <a:off x="26988" y="6391275"/>
            <a:ext cx="2895600" cy="400050"/>
          </a:xfrm>
          <a:prstGeom prst="rect">
            <a:avLst/>
          </a:prstGeom>
          <a:noFill/>
          <a:ln w="9525" algn="ctr">
            <a:noFill/>
            <a:miter lim="800000"/>
            <a:headEnd/>
            <a:tailEnd/>
          </a:ln>
        </p:spPr>
        <p:txBody>
          <a:bodyPr anchor="ctr">
            <a:spAutoFit/>
          </a:bodyPr>
          <a:lstStyle/>
          <a:p>
            <a:pPr fontAlgn="auto">
              <a:spcBef>
                <a:spcPts val="0"/>
              </a:spcBef>
              <a:spcAft>
                <a:spcPts val="0"/>
              </a:spcAft>
              <a:defRPr/>
            </a:pPr>
            <a:endParaRPr lang="en-US" sz="1000" dirty="0">
              <a:solidFill>
                <a:schemeClr val="accent4">
                  <a:lumMod val="75000"/>
                </a:schemeClr>
              </a:solidFill>
              <a:cs typeface="+mn-cs"/>
            </a:endParaRPr>
          </a:p>
          <a:p>
            <a:pPr fontAlgn="auto">
              <a:spcBef>
                <a:spcPts val="0"/>
              </a:spcBef>
              <a:spcAft>
                <a:spcPts val="0"/>
              </a:spcAft>
              <a:defRPr/>
            </a:pPr>
            <a:r>
              <a:rPr lang="en-US" sz="1000" dirty="0">
                <a:solidFill>
                  <a:schemeClr val="accent4">
                    <a:lumMod val="75000"/>
                  </a:schemeClr>
                </a:solidFill>
                <a:cs typeface="+mn-cs"/>
              </a:rPr>
              <a:t>Source: MR </a:t>
            </a:r>
            <a:r>
              <a:rPr lang="en-US" sz="1000" dirty="0" err="1">
                <a:solidFill>
                  <a:schemeClr val="accent4">
                    <a:lumMod val="75000"/>
                  </a:schemeClr>
                </a:solidFill>
                <a:cs typeface="+mn-cs"/>
              </a:rPr>
              <a:t>NatCat</a:t>
            </a:r>
            <a:r>
              <a:rPr lang="en-US" sz="1000" i="1" dirty="0" err="1">
                <a:solidFill>
                  <a:schemeClr val="accent4">
                    <a:lumMod val="75000"/>
                  </a:schemeClr>
                </a:solidFill>
                <a:cs typeface="+mn-cs"/>
              </a:rPr>
              <a:t>SERVICE</a:t>
            </a:r>
            <a:endParaRPr lang="en-US" sz="1000" dirty="0">
              <a:solidFill>
                <a:schemeClr val="accent4">
                  <a:lumMod val="75000"/>
                </a:schemeClr>
              </a:solidFill>
            </a:endParaRPr>
          </a:p>
        </p:txBody>
      </p:sp>
      <p:sp>
        <p:nvSpPr>
          <p:cNvPr id="29" name="TextBox 28"/>
          <p:cNvSpPr txBox="1"/>
          <p:nvPr/>
        </p:nvSpPr>
        <p:spPr>
          <a:xfrm>
            <a:off x="8415338" y="6540500"/>
            <a:ext cx="685800" cy="274638"/>
          </a:xfrm>
          <a:prstGeom prst="rect">
            <a:avLst/>
          </a:prstGeom>
          <a:noFill/>
        </p:spPr>
        <p:txBody>
          <a:bodyPr anchor="ctr">
            <a:spAutoFit/>
          </a:bodyPr>
          <a:lstStyle/>
          <a:p>
            <a:pPr algn="r" fontAlgn="auto">
              <a:spcBef>
                <a:spcPts val="0"/>
              </a:spcBef>
              <a:spcAft>
                <a:spcPts val="0"/>
              </a:spcAft>
              <a:defRPr/>
            </a:pPr>
            <a:fld id="{47E94D20-8B04-489F-865D-6565B0726539}" type="slidenum">
              <a:rPr lang="en-US" sz="1000">
                <a:solidFill>
                  <a:schemeClr val="accent4">
                    <a:lumMod val="75000"/>
                  </a:schemeClr>
                </a:solidFill>
                <a:latin typeface="+mn-lt"/>
                <a:cs typeface="+mn-cs"/>
              </a:rPr>
              <a:pPr algn="r" fontAlgn="auto">
                <a:spcBef>
                  <a:spcPts val="0"/>
                </a:spcBef>
                <a:spcAft>
                  <a:spcPts val="0"/>
                </a:spcAft>
                <a:defRPr/>
              </a:pPr>
              <a:t>93</a:t>
            </a:fld>
            <a:endParaRPr lang="en-US" sz="1000" dirty="0">
              <a:solidFill>
                <a:schemeClr val="accent4">
                  <a:lumMod val="75000"/>
                </a:schemeClr>
              </a:solidFill>
              <a:latin typeface="+mn-lt"/>
              <a:cs typeface="+mn-cs"/>
            </a:endParaRPr>
          </a:p>
        </p:txBody>
      </p:sp>
      <p:sp>
        <p:nvSpPr>
          <p:cNvPr id="121872" name="Textfeld 41"/>
          <p:cNvSpPr txBox="1">
            <a:spLocks noChangeArrowheads="1"/>
          </p:cNvSpPr>
          <p:nvPr/>
        </p:nvSpPr>
        <p:spPr bwMode="auto">
          <a:xfrm>
            <a:off x="8632825" y="4189413"/>
            <a:ext cx="457200" cy="246062"/>
          </a:xfrm>
          <a:prstGeom prst="rect">
            <a:avLst/>
          </a:prstGeom>
          <a:solidFill>
            <a:srgbClr val="FFC000"/>
          </a:solidFill>
          <a:ln w="9525">
            <a:noFill/>
            <a:miter lim="800000"/>
            <a:headEnd/>
            <a:tailEnd/>
          </a:ln>
        </p:spPr>
        <p:txBody>
          <a:bodyPr>
            <a:spAutoFit/>
          </a:bodyPr>
          <a:lstStyle/>
          <a:p>
            <a:pPr algn="ctr"/>
            <a:r>
              <a:rPr lang="de-DE" sz="1000" b="1" dirty="0" smtClean="0">
                <a:solidFill>
                  <a:schemeClr val="bg1"/>
                </a:solidFill>
              </a:rPr>
              <a:t>22</a:t>
            </a:r>
            <a:endParaRPr lang="de-DE" sz="1000" b="1" dirty="0">
              <a:solidFill>
                <a:schemeClr val="bg1"/>
              </a:solidFill>
            </a:endParaRPr>
          </a:p>
        </p:txBody>
      </p:sp>
      <p:sp>
        <p:nvSpPr>
          <p:cNvPr id="20" name="Textfeld 40"/>
          <p:cNvSpPr txBox="1"/>
          <p:nvPr/>
        </p:nvSpPr>
        <p:spPr>
          <a:xfrm>
            <a:off x="8623300" y="4570413"/>
            <a:ext cx="457200" cy="246062"/>
          </a:xfrm>
          <a:prstGeom prst="rect">
            <a:avLst/>
          </a:prstGeom>
          <a:solidFill>
            <a:schemeClr val="accent1">
              <a:lumMod val="75000"/>
            </a:schemeClr>
          </a:solidFill>
          <a:effectLst/>
        </p:spPr>
        <p:txBody>
          <a:bodyPr>
            <a:spAutoFit/>
          </a:bodyPr>
          <a:lstStyle/>
          <a:p>
            <a:pPr algn="ctr">
              <a:defRPr/>
            </a:pPr>
            <a:r>
              <a:rPr lang="de-DE" sz="1000" b="1" dirty="0" smtClean="0">
                <a:solidFill>
                  <a:schemeClr val="bg1"/>
                </a:solidFill>
              </a:rPr>
              <a:t>19</a:t>
            </a:r>
            <a:endParaRPr lang="de-DE" sz="1000" b="1" dirty="0">
              <a:solidFill>
                <a:schemeClr val="bg1"/>
              </a:solidFill>
            </a:endParaRPr>
          </a:p>
        </p:txBody>
      </p:sp>
      <p:sp>
        <p:nvSpPr>
          <p:cNvPr id="22" name="Textfeld 39"/>
          <p:cNvSpPr txBox="1"/>
          <p:nvPr/>
        </p:nvSpPr>
        <p:spPr>
          <a:xfrm>
            <a:off x="8610600" y="4887913"/>
            <a:ext cx="457200" cy="246062"/>
          </a:xfrm>
          <a:prstGeom prst="rect">
            <a:avLst/>
          </a:prstGeom>
          <a:solidFill>
            <a:srgbClr val="92D050"/>
          </a:solidFill>
          <a:ln>
            <a:solidFill>
              <a:srgbClr val="92D050"/>
            </a:solidFill>
          </a:ln>
          <a:effectLst/>
        </p:spPr>
        <p:txBody>
          <a:bodyPr>
            <a:spAutoFit/>
          </a:bodyPr>
          <a:lstStyle/>
          <a:p>
            <a:pPr algn="ctr">
              <a:defRPr/>
            </a:pPr>
            <a:r>
              <a:rPr lang="de-DE" sz="1000" b="1" dirty="0" smtClean="0">
                <a:solidFill>
                  <a:schemeClr val="bg1"/>
                </a:solidFill>
              </a:rPr>
              <a:t>81</a:t>
            </a:r>
            <a:endParaRPr lang="de-DE" sz="1000" b="1" dirty="0">
              <a:solidFill>
                <a:schemeClr val="bg1"/>
              </a:solidFill>
            </a:endParaRPr>
          </a:p>
        </p:txBody>
      </p:sp>
      <p:sp>
        <p:nvSpPr>
          <p:cNvPr id="121875" name="Textfeld 24"/>
          <p:cNvSpPr txBox="1">
            <a:spLocks noChangeArrowheads="1"/>
          </p:cNvSpPr>
          <p:nvPr/>
        </p:nvSpPr>
        <p:spPr bwMode="auto">
          <a:xfrm>
            <a:off x="8610600" y="5189538"/>
            <a:ext cx="457200" cy="246062"/>
          </a:xfrm>
          <a:prstGeom prst="rect">
            <a:avLst/>
          </a:prstGeom>
          <a:solidFill>
            <a:srgbClr val="C00000"/>
          </a:solidFill>
          <a:ln w="9525">
            <a:noFill/>
            <a:miter lim="800000"/>
            <a:headEnd/>
            <a:tailEnd/>
          </a:ln>
        </p:spPr>
        <p:txBody>
          <a:bodyPr>
            <a:spAutoFit/>
          </a:bodyPr>
          <a:lstStyle/>
          <a:p>
            <a:pPr algn="ctr"/>
            <a:r>
              <a:rPr lang="de-DE" sz="1000" b="1" dirty="0" smtClean="0">
                <a:solidFill>
                  <a:schemeClr val="bg1"/>
                </a:solidFill>
              </a:rPr>
              <a:t>6</a:t>
            </a:r>
            <a:endParaRPr lang="de-DE" sz="1000" b="1" dirty="0">
              <a:solidFill>
                <a:schemeClr val="bg1"/>
              </a:solidFill>
            </a:endParaRPr>
          </a:p>
        </p:txBody>
      </p:sp>
      <p:pic>
        <p:nvPicPr>
          <p:cNvPr id="21" name="Picture 2"/>
          <p:cNvPicPr>
            <a:picLocks noChangeAspect="1" noChangeArrowheads="1"/>
          </p:cNvPicPr>
          <p:nvPr>
            <p:custDataLst>
              <p:tags r:id="rId1"/>
            </p:custDataLst>
          </p:nvPr>
        </p:nvPicPr>
        <p:blipFill>
          <a:blip r:embed="rId3" cstate="email"/>
          <a:srcRect/>
          <a:stretch>
            <a:fillRect/>
          </a:stretch>
        </p:blipFill>
        <p:spPr bwMode="auto">
          <a:xfrm>
            <a:off x="359116" y="1322760"/>
            <a:ext cx="8112399" cy="4414363"/>
          </a:xfrm>
          <a:prstGeom prst="rect">
            <a:avLst/>
          </a:prstGeom>
          <a:noFill/>
          <a:ln w="9525">
            <a:noFill/>
            <a:miter lim="800000"/>
            <a:headEnd/>
            <a:tailEnd/>
          </a:ln>
          <a:effectLst/>
        </p:spPr>
      </p:pic>
      <p:sp>
        <p:nvSpPr>
          <p:cNvPr id="23" name="AutoShape 7"/>
          <p:cNvSpPr>
            <a:spLocks noChangeArrowheads="1"/>
          </p:cNvSpPr>
          <p:nvPr/>
        </p:nvSpPr>
        <p:spPr bwMode="blackWhite">
          <a:xfrm>
            <a:off x="3436373" y="1710813"/>
            <a:ext cx="3048415" cy="1206887"/>
          </a:xfrm>
          <a:prstGeom prst="wedgeRectCallout">
            <a:avLst>
              <a:gd name="adj1" fmla="val 102567"/>
              <a:gd name="adj2" fmla="val 2055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a:solidFill>
                  <a:srgbClr val="FFFFFF"/>
                </a:solidFill>
                <a:latin typeface="Arial" pitchFamily="34" charset="0"/>
                <a:cs typeface="Arial" pitchFamily="34" charset="0"/>
              </a:rPr>
              <a:t>There were </a:t>
            </a:r>
            <a:r>
              <a:rPr lang="en-US" sz="2000" b="1" dirty="0" smtClean="0">
                <a:solidFill>
                  <a:srgbClr val="FFFFFF"/>
                </a:solidFill>
                <a:latin typeface="Arial" pitchFamily="34" charset="0"/>
                <a:cs typeface="Arial" pitchFamily="34" charset="0"/>
              </a:rPr>
              <a:t>128 </a:t>
            </a:r>
            <a:r>
              <a:rPr lang="en-US" sz="2000" b="1" dirty="0">
                <a:solidFill>
                  <a:srgbClr val="FFFFFF"/>
                </a:solidFill>
                <a:latin typeface="Arial" pitchFamily="34" charset="0"/>
                <a:cs typeface="Arial" pitchFamily="34" charset="0"/>
              </a:rPr>
              <a:t>natural disaster events </a:t>
            </a:r>
            <a:r>
              <a:rPr lang="en-US" sz="2000" b="1" dirty="0" smtClean="0">
                <a:solidFill>
                  <a:srgbClr val="FFFFFF"/>
                </a:solidFill>
                <a:latin typeface="Arial" pitchFamily="34" charset="0"/>
                <a:cs typeface="Arial" pitchFamily="34" charset="0"/>
              </a:rPr>
              <a:t>in 2013</a:t>
            </a:r>
            <a:endParaRPr lang="en-US" sz="20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21482415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59959" y="121015"/>
            <a:ext cx="7914808" cy="720725"/>
          </a:xfrm>
        </p:spPr>
        <p:txBody>
          <a:bodyPr/>
          <a:lstStyle/>
          <a:p>
            <a:pPr eaLnBrk="1" hangingPunct="1">
              <a:defRPr/>
            </a:pPr>
            <a:r>
              <a:rPr lang="de-DE" sz="2800" kern="1200" dirty="0" smtClean="0">
                <a:solidFill>
                  <a:srgbClr val="28688C"/>
                </a:solidFill>
                <a:latin typeface="Arial"/>
                <a:ea typeface="Arial Unicode MS"/>
                <a:cs typeface="Arial"/>
              </a:rPr>
              <a:t>Losses Due to Natural Disasters in the US, 1980–2013</a:t>
            </a:r>
            <a:endParaRPr lang="en-US" kern="1200" dirty="0" smtClean="0">
              <a:solidFill>
                <a:srgbClr val="28688C"/>
              </a:solidFill>
              <a:latin typeface="Arial"/>
              <a:ea typeface="Arial Unicode MS"/>
              <a:cs typeface="Arial"/>
            </a:endParaRPr>
          </a:p>
        </p:txBody>
      </p:sp>
      <p:sp>
        <p:nvSpPr>
          <p:cNvPr id="33" name="TextBox 32"/>
          <p:cNvSpPr txBox="1"/>
          <p:nvPr/>
        </p:nvSpPr>
        <p:spPr>
          <a:xfrm>
            <a:off x="8415338" y="6543675"/>
            <a:ext cx="685800" cy="274638"/>
          </a:xfrm>
          <a:prstGeom prst="rect">
            <a:avLst/>
          </a:prstGeom>
          <a:noFill/>
        </p:spPr>
        <p:txBody>
          <a:bodyPr anchor="ctr">
            <a:spAutoFit/>
          </a:bodyPr>
          <a:lstStyle/>
          <a:p>
            <a:pPr algn="r">
              <a:defRPr/>
            </a:pPr>
            <a:fld id="{F5633247-1482-4DC6-B438-F0612B2BF3C0}" type="slidenum">
              <a:rPr lang="en-US" sz="1000">
                <a:solidFill>
                  <a:schemeClr val="accent4">
                    <a:lumMod val="75000"/>
                  </a:schemeClr>
                </a:solidFill>
                <a:latin typeface="+mn-lt"/>
              </a:rPr>
              <a:pPr algn="r">
                <a:defRPr/>
              </a:pPr>
              <a:t>94</a:t>
            </a:fld>
            <a:endParaRPr lang="en-US" sz="1000" dirty="0">
              <a:solidFill>
                <a:schemeClr val="accent4">
                  <a:lumMod val="75000"/>
                </a:schemeClr>
              </a:solidFill>
              <a:latin typeface="+mn-lt"/>
            </a:endParaRPr>
          </a:p>
        </p:txBody>
      </p:sp>
      <p:grpSp>
        <p:nvGrpSpPr>
          <p:cNvPr id="2" name="Gruppieren 18"/>
          <p:cNvGrpSpPr>
            <a:grpSpLocks/>
          </p:cNvGrpSpPr>
          <p:nvPr/>
        </p:nvGrpSpPr>
        <p:grpSpPr bwMode="auto">
          <a:xfrm>
            <a:off x="1683621" y="6255768"/>
            <a:ext cx="5823522" cy="267331"/>
            <a:chOff x="2021059" y="5197108"/>
            <a:chExt cx="4224036" cy="268913"/>
          </a:xfrm>
        </p:grpSpPr>
        <p:sp>
          <p:nvSpPr>
            <p:cNvPr id="106507" name="Textfeld 25"/>
            <p:cNvSpPr txBox="1">
              <a:spLocks noChangeArrowheads="1"/>
            </p:cNvSpPr>
            <p:nvPr/>
          </p:nvSpPr>
          <p:spPr bwMode="auto">
            <a:xfrm>
              <a:off x="2120552" y="5218343"/>
              <a:ext cx="1502471" cy="247678"/>
            </a:xfrm>
            <a:prstGeom prst="rect">
              <a:avLst/>
            </a:prstGeom>
            <a:noFill/>
            <a:ln w="9525">
              <a:noFill/>
              <a:miter lim="800000"/>
              <a:headEnd/>
              <a:tailEnd/>
            </a:ln>
          </p:spPr>
          <p:txBody>
            <a:bodyPr wrap="none">
              <a:spAutoFit/>
            </a:bodyPr>
            <a:lstStyle/>
            <a:p>
              <a:r>
                <a:rPr lang="de-DE" sz="1000" dirty="0"/>
                <a:t>Overall losses (in </a:t>
              </a:r>
              <a:r>
                <a:rPr lang="de-DE" sz="1000" dirty="0" smtClean="0"/>
                <a:t>2012 </a:t>
              </a:r>
              <a:r>
                <a:rPr lang="de-DE" sz="1000" dirty="0"/>
                <a:t>values)  </a:t>
              </a:r>
            </a:p>
          </p:txBody>
        </p:sp>
        <p:sp>
          <p:nvSpPr>
            <p:cNvPr id="106508" name="Textfeld 26"/>
            <p:cNvSpPr txBox="1">
              <a:spLocks noChangeArrowheads="1"/>
            </p:cNvSpPr>
            <p:nvPr/>
          </p:nvSpPr>
          <p:spPr bwMode="auto">
            <a:xfrm>
              <a:off x="4728671" y="5197108"/>
              <a:ext cx="1516424" cy="247678"/>
            </a:xfrm>
            <a:prstGeom prst="rect">
              <a:avLst/>
            </a:prstGeom>
            <a:noFill/>
            <a:ln w="9525">
              <a:noFill/>
              <a:miter lim="800000"/>
              <a:headEnd/>
              <a:tailEnd/>
            </a:ln>
          </p:spPr>
          <p:txBody>
            <a:bodyPr wrap="none">
              <a:spAutoFit/>
            </a:bodyPr>
            <a:lstStyle/>
            <a:p>
              <a:r>
                <a:rPr lang="de-DE" sz="1000" dirty="0"/>
                <a:t>Insured losses (in </a:t>
              </a:r>
              <a:r>
                <a:rPr lang="de-DE" sz="1000" dirty="0" smtClean="0"/>
                <a:t>2013 </a:t>
              </a:r>
              <a:r>
                <a:rPr lang="de-DE" sz="1000" dirty="0"/>
                <a:t>values)  </a:t>
              </a:r>
            </a:p>
          </p:txBody>
        </p:sp>
        <p:sp>
          <p:nvSpPr>
            <p:cNvPr id="106509" name="Rechteck 30"/>
            <p:cNvSpPr>
              <a:spLocks noChangeArrowheads="1"/>
            </p:cNvSpPr>
            <p:nvPr/>
          </p:nvSpPr>
          <p:spPr bwMode="auto">
            <a:xfrm>
              <a:off x="2021059" y="5265972"/>
              <a:ext cx="99493" cy="137618"/>
            </a:xfrm>
            <a:prstGeom prst="rect">
              <a:avLst/>
            </a:prstGeom>
            <a:solidFill>
              <a:srgbClr val="92D050"/>
            </a:solidFill>
            <a:ln w="9525" algn="ctr">
              <a:noFill/>
              <a:round/>
              <a:headEnd/>
              <a:tailEnd/>
            </a:ln>
          </p:spPr>
          <p:txBody>
            <a:bodyPr wrap="none">
              <a:spAutoFit/>
            </a:bodyPr>
            <a:lstStyle/>
            <a:p>
              <a:pPr marL="266700" indent="-265113"/>
              <a:endParaRPr lang="de-DE"/>
            </a:p>
          </p:txBody>
        </p:sp>
        <p:sp>
          <p:nvSpPr>
            <p:cNvPr id="106510" name="Rechteck 31"/>
            <p:cNvSpPr>
              <a:spLocks noChangeArrowheads="1"/>
            </p:cNvSpPr>
            <p:nvPr/>
          </p:nvSpPr>
          <p:spPr bwMode="auto">
            <a:xfrm>
              <a:off x="4609400" y="5265958"/>
              <a:ext cx="99493" cy="137618"/>
            </a:xfrm>
            <a:prstGeom prst="rect">
              <a:avLst/>
            </a:prstGeom>
            <a:solidFill>
              <a:srgbClr val="002060"/>
            </a:solidFill>
            <a:ln w="9525" algn="ctr">
              <a:noFill/>
              <a:round/>
              <a:headEnd/>
              <a:tailEnd/>
            </a:ln>
          </p:spPr>
          <p:txBody>
            <a:bodyPr>
              <a:spAutoFit/>
            </a:bodyPr>
            <a:lstStyle/>
            <a:p>
              <a:pPr marL="266700" indent="-265113"/>
              <a:endParaRPr lang="de-DE"/>
            </a:p>
          </p:txBody>
        </p:sp>
      </p:grpSp>
      <p:sp>
        <p:nvSpPr>
          <p:cNvPr id="17" name="Rectangle 3"/>
          <p:cNvSpPr>
            <a:spLocks noChangeArrowheads="1"/>
          </p:cNvSpPr>
          <p:nvPr/>
        </p:nvSpPr>
        <p:spPr bwMode="auto">
          <a:xfrm>
            <a:off x="39688" y="6383338"/>
            <a:ext cx="2895600" cy="400050"/>
          </a:xfrm>
          <a:prstGeom prst="rect">
            <a:avLst/>
          </a:prstGeom>
          <a:noFill/>
          <a:ln w="9525" algn="ctr">
            <a:noFill/>
            <a:miter lim="800000"/>
            <a:headEnd/>
            <a:tailEnd/>
          </a:ln>
        </p:spPr>
        <p:txBody>
          <a:bodyPr anchor="ctr">
            <a:spAutoFit/>
          </a:bodyPr>
          <a:lstStyle/>
          <a:p>
            <a:pPr>
              <a:defRPr/>
            </a:pPr>
            <a:endParaRPr lang="en-US" sz="1000" dirty="0">
              <a:solidFill>
                <a:schemeClr val="accent4">
                  <a:lumMod val="75000"/>
                </a:schemeClr>
              </a:solidFill>
            </a:endParaRPr>
          </a:p>
          <a:p>
            <a:pPr>
              <a:defRPr/>
            </a:pPr>
            <a:r>
              <a:rPr lang="en-US" sz="1000" dirty="0">
                <a:solidFill>
                  <a:schemeClr val="accent4">
                    <a:lumMod val="75000"/>
                  </a:schemeClr>
                </a:solidFill>
              </a:rPr>
              <a:t>Source: MR </a:t>
            </a:r>
            <a:r>
              <a:rPr lang="en-US" sz="1000" dirty="0" err="1">
                <a:solidFill>
                  <a:schemeClr val="accent4">
                    <a:lumMod val="75000"/>
                  </a:schemeClr>
                </a:solidFill>
              </a:rPr>
              <a:t>NatCat</a:t>
            </a:r>
            <a:r>
              <a:rPr lang="en-US" sz="1000" i="1" dirty="0" err="1">
                <a:solidFill>
                  <a:schemeClr val="accent4">
                    <a:lumMod val="75000"/>
                  </a:schemeClr>
                </a:solidFill>
              </a:rPr>
              <a:t>SERVICE</a:t>
            </a:r>
            <a:endParaRPr lang="en-US" sz="1000" dirty="0">
              <a:solidFill>
                <a:schemeClr val="accent4">
                  <a:lumMod val="75000"/>
                </a:schemeClr>
              </a:solidFill>
            </a:endParaRPr>
          </a:p>
        </p:txBody>
      </p:sp>
      <p:sp>
        <p:nvSpPr>
          <p:cNvPr id="16" name="Rectangle 3"/>
          <p:cNvSpPr>
            <a:spLocks noChangeArrowheads="1"/>
          </p:cNvSpPr>
          <p:nvPr/>
        </p:nvSpPr>
        <p:spPr bwMode="black">
          <a:xfrm>
            <a:off x="288669" y="1114527"/>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(2013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sp>
        <p:nvSpPr>
          <p:cNvPr id="23" name="Rectangle 3"/>
          <p:cNvSpPr>
            <a:spLocks noChangeArrowheads="1"/>
          </p:cNvSpPr>
          <p:nvPr/>
        </p:nvSpPr>
        <p:spPr bwMode="black">
          <a:xfrm>
            <a:off x="500063" y="1112920"/>
            <a:ext cx="8534400" cy="276999"/>
          </a:xfrm>
          <a:prstGeom prst="rect">
            <a:avLst/>
          </a:prstGeom>
          <a:noFill/>
          <a:ln w="9525" algn="ctr">
            <a:noFill/>
            <a:miter lim="800000"/>
            <a:headEnd/>
            <a:tailEnd/>
          </a:ln>
        </p:spPr>
        <p:txBody>
          <a:bodyPr lIns="0" tIns="0" rIns="0" bIns="0">
            <a:spAutoFit/>
          </a:bodyPr>
          <a:lstStyle/>
          <a:p>
            <a:pPr algn="ctr" defTabSz="114300" eaLnBrk="0" fontAlgn="base" hangingPunct="0">
              <a:lnSpc>
                <a:spcPct val="90000"/>
              </a:lnSpc>
              <a:spcBef>
                <a:spcPct val="20000"/>
              </a:spcBef>
              <a:spcAft>
                <a:spcPct val="0"/>
              </a:spcAft>
            </a:pPr>
            <a:r>
              <a:rPr lang="en-US" sz="2000" b="1" dirty="0" smtClean="0">
                <a:solidFill>
                  <a:srgbClr val="225A7A"/>
                </a:solidFill>
                <a:latin typeface="Arial" charset="0"/>
                <a:cs typeface="Arial" charset="0"/>
              </a:rPr>
              <a:t>(Overall and </a:t>
            </a:r>
            <a:r>
              <a:rPr lang="en-US" sz="2000" b="1" dirty="0" smtClean="0">
                <a:solidFill>
                  <a:srgbClr val="225A7A"/>
                </a:solidFill>
              </a:rPr>
              <a:t>Insured Losses)</a:t>
            </a:r>
            <a:endParaRPr lang="en-US" sz="2000" b="1" dirty="0">
              <a:solidFill>
                <a:srgbClr val="225A7A"/>
              </a:solidFill>
              <a:latin typeface="Arial" charset="0"/>
              <a:cs typeface="Arial" charset="0"/>
            </a:endParaRPr>
          </a:p>
        </p:txBody>
      </p:sp>
      <p:pic>
        <p:nvPicPr>
          <p:cNvPr id="22" name="Picture 2"/>
          <p:cNvPicPr>
            <a:picLocks noChangeAspect="1" noChangeArrowheads="1"/>
          </p:cNvPicPr>
          <p:nvPr>
            <p:custDataLst>
              <p:tags r:id="rId1"/>
            </p:custDataLst>
          </p:nvPr>
        </p:nvPicPr>
        <p:blipFill>
          <a:blip r:embed="rId3" cstate="email">
            <a:extLst>
              <a:ext uri="{28A0092B-C50C-407E-A947-70E740481C1C}">
                <a14:useLocalDpi xmlns:a14="http://schemas.microsoft.com/office/drawing/2010/main"/>
              </a:ext>
            </a:extLst>
          </a:blip>
          <a:srcRect t="11053"/>
          <a:stretch>
            <a:fillRect/>
          </a:stretch>
        </p:blipFill>
        <p:spPr bwMode="auto">
          <a:xfrm>
            <a:off x="197864" y="1941241"/>
            <a:ext cx="8626587" cy="4292600"/>
          </a:xfrm>
          <a:prstGeom prst="rect">
            <a:avLst/>
          </a:prstGeom>
          <a:noFill/>
          <a:ln w="9525">
            <a:noFill/>
            <a:miter lim="800000"/>
            <a:headEnd/>
            <a:tailEnd/>
          </a:ln>
          <a:effectLst/>
        </p:spPr>
      </p:pic>
      <p:sp>
        <p:nvSpPr>
          <p:cNvPr id="24" name="AutoShape 7"/>
          <p:cNvSpPr>
            <a:spLocks noChangeArrowheads="1"/>
          </p:cNvSpPr>
          <p:nvPr/>
        </p:nvSpPr>
        <p:spPr bwMode="blackWhite">
          <a:xfrm>
            <a:off x="6931736" y="1563329"/>
            <a:ext cx="2192242" cy="1386865"/>
          </a:xfrm>
          <a:prstGeom prst="wedgeRectCallout">
            <a:avLst>
              <a:gd name="adj1" fmla="val 27357"/>
              <a:gd name="adj2" fmla="val 21647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u="sng" dirty="0" smtClean="0">
                <a:solidFill>
                  <a:srgbClr val="FFFFFF"/>
                </a:solidFill>
                <a:latin typeface="Arial" pitchFamily="34" charset="0"/>
                <a:cs typeface="Arial" pitchFamily="34" charset="0"/>
              </a:rPr>
              <a:t>2013 CAT Losses</a:t>
            </a:r>
            <a:endParaRPr lang="en-US" b="1" u="sng"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Overall </a:t>
            </a:r>
            <a:r>
              <a:rPr lang="en-US" b="1" dirty="0" smtClean="0">
                <a:solidFill>
                  <a:srgbClr val="FFFFFF"/>
                </a:solidFill>
                <a:latin typeface="Arial" pitchFamily="34" charset="0"/>
                <a:cs typeface="Arial" pitchFamily="34" charset="0"/>
              </a:rPr>
              <a:t>: $21.8B</a:t>
            </a:r>
            <a:endParaRPr lang="en-US" b="1"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$12.8B</a:t>
            </a:r>
            <a:endParaRPr lang="en-US" b="1" dirty="0">
              <a:solidFill>
                <a:srgbClr val="FFFFFF"/>
              </a:solidFill>
              <a:latin typeface="Arial" pitchFamily="34" charset="0"/>
              <a:cs typeface="Arial" pitchFamily="34" charset="0"/>
            </a:endParaRPr>
          </a:p>
        </p:txBody>
      </p:sp>
      <p:sp>
        <p:nvSpPr>
          <p:cNvPr id="25" name="AutoShape 7"/>
          <p:cNvSpPr>
            <a:spLocks noChangeArrowheads="1"/>
          </p:cNvSpPr>
          <p:nvPr/>
        </p:nvSpPr>
        <p:spPr bwMode="blackWhite">
          <a:xfrm>
            <a:off x="3814916" y="1873046"/>
            <a:ext cx="2300749" cy="1617407"/>
          </a:xfrm>
          <a:prstGeom prst="wedgeRectCallout">
            <a:avLst>
              <a:gd name="adj1" fmla="val 67401"/>
              <a:gd name="adj2" fmla="val 7741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Indicates a great deal of losses are uninsured (~40%-50% in the US) = Growth Opportunity</a:t>
            </a:r>
            <a:endParaRPr lang="en-US" b="1" dirty="0">
              <a:solidFill>
                <a:srgbClr val="FFFFFF"/>
              </a:solidFill>
              <a:latin typeface="Arial" pitchFamily="34" charset="0"/>
              <a:cs typeface="Arial" pitchFamily="34" charset="0"/>
            </a:endParaRPr>
          </a:p>
        </p:txBody>
      </p:sp>
      <p:sp>
        <p:nvSpPr>
          <p:cNvPr id="26" name="AutoShape 7"/>
          <p:cNvSpPr>
            <a:spLocks noChangeArrowheads="1"/>
          </p:cNvSpPr>
          <p:nvPr/>
        </p:nvSpPr>
        <p:spPr bwMode="blackWhite">
          <a:xfrm>
            <a:off x="988394" y="2138515"/>
            <a:ext cx="2596292" cy="1489587"/>
          </a:xfrm>
          <a:prstGeom prst="wedgeRectCallout">
            <a:avLst>
              <a:gd name="adj1" fmla="val 47846"/>
              <a:gd name="adj2" fmla="val 1777"/>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charset="0"/>
                <a:cs typeface="Arial" charset="0"/>
              </a:rPr>
              <a:t>2013 losses were </a:t>
            </a:r>
            <a:r>
              <a:rPr lang="en-US" b="1" dirty="0" smtClean="0">
                <a:solidFill>
                  <a:srgbClr val="FFFFFF"/>
                </a:solidFill>
              </a:rPr>
              <a:t>far</a:t>
            </a:r>
            <a:r>
              <a:rPr lang="en-US" b="1" dirty="0" smtClean="0">
                <a:solidFill>
                  <a:srgbClr val="FFFFFF"/>
                </a:solidFill>
                <a:latin typeface="Arial" charset="0"/>
                <a:cs typeface="Arial" charset="0"/>
              </a:rPr>
              <a:t> below 2011 and 2012 and were 44% lower than the average from 2000-2012</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15997352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700"/>
                                  </p:stCondLst>
                                  <p:childTnLst>
                                    <p:set>
                                      <p:cBhvr>
                                        <p:cTn id="11" dur="1" fill="hold">
                                          <p:stCondLst>
                                            <p:cond delay="0"/>
                                          </p:stCondLst>
                                        </p:cTn>
                                        <p:tgtEl>
                                          <p:spTgt spid="25"/>
                                        </p:tgtEl>
                                        <p:attrNameLst>
                                          <p:attrName>style.visibility</p:attrName>
                                        </p:attrNameLst>
                                      </p:cBhvr>
                                      <p:to>
                                        <p:strVal val="visible"/>
                                      </p:to>
                                    </p:set>
                                    <p:animEffect transition="in" filter="wipe(right)">
                                      <p:cBhvr>
                                        <p:cTn id="12" dur="500"/>
                                        <p:tgtEl>
                                          <p:spTgt spid="25"/>
                                        </p:tgtEl>
                                      </p:cBhvr>
                                    </p:animEffect>
                                  </p:childTnLst>
                                </p:cTn>
                              </p:par>
                            </p:childTnLst>
                          </p:cTn>
                        </p:par>
                        <p:par>
                          <p:cTn id="13" fill="hold">
                            <p:stCondLst>
                              <p:cond delay="1700"/>
                            </p:stCondLst>
                            <p:childTnLst>
                              <p:par>
                                <p:cTn id="14" presetID="22" presetClass="entr" presetSubtype="4" fill="hold" grpId="0" nodeType="afterEffect">
                                  <p:stCondLst>
                                    <p:cond delay="700"/>
                                  </p:stCondLst>
                                  <p:childTnLst>
                                    <p:set>
                                      <p:cBhvr>
                                        <p:cTn id="15" dur="1" fill="hold">
                                          <p:stCondLst>
                                            <p:cond delay="0"/>
                                          </p:stCondLst>
                                        </p:cTn>
                                        <p:tgtEl>
                                          <p:spTgt spid="26"/>
                                        </p:tgtEl>
                                        <p:attrNameLst>
                                          <p:attrName>style.visibility</p:attrName>
                                        </p:attrNameLst>
                                      </p:cBhvr>
                                      <p:to>
                                        <p:strVal val="visible"/>
                                      </p:to>
                                    </p:set>
                                    <p:animEffect transition="in" filter="wipe(down)">
                                      <p:cBhvr>
                                        <p:cTn id="1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69876" y="2133600"/>
            <a:ext cx="8547099" cy="4176713"/>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7"/>
          <p:cNvSpPr txBox="1">
            <a:spLocks noChangeArrowheads="1"/>
          </p:cNvSpPr>
          <p:nvPr/>
        </p:nvSpPr>
        <p:spPr bwMode="auto">
          <a:xfrm>
            <a:off x="715811" y="1242194"/>
            <a:ext cx="7646525" cy="707886"/>
          </a:xfrm>
          <a:prstGeom prst="rect">
            <a:avLst/>
          </a:prstGeom>
          <a:solidFill>
            <a:srgbClr val="225A7A"/>
          </a:solidFill>
          <a:ln w="9525" algn="ctr">
            <a:noFill/>
            <a:miter lim="800000"/>
            <a:headEnd/>
            <a:tailEnd/>
          </a:ln>
          <a:effectLst/>
        </p:spPr>
        <p:txBody>
          <a:bodyPr wrap="square">
            <a:spAutoFit/>
          </a:bodyPr>
          <a:lstStyle/>
          <a:p>
            <a:pPr algn="ctr">
              <a:defRPr/>
            </a:pPr>
            <a:r>
              <a:rPr lang="en-US" sz="2000" b="1" dirty="0" smtClean="0">
                <a:solidFill>
                  <a:schemeClr val="bg1"/>
                </a:solidFill>
                <a:latin typeface="Arial" pitchFamily="34" charset="0"/>
                <a:cs typeface="Arial" pitchFamily="34" charset="0"/>
              </a:rPr>
              <a:t>The current 5-year average (2008 - 2013) insured tropical cyclone loss is $5.6 billion per year.</a:t>
            </a:r>
          </a:p>
        </p:txBody>
      </p:sp>
      <p:sp>
        <p:nvSpPr>
          <p:cNvPr id="20483" name="Rectangle 8"/>
          <p:cNvSpPr>
            <a:spLocks noGrp="1" noChangeArrowheads="1"/>
          </p:cNvSpPr>
          <p:nvPr>
            <p:ph type="title"/>
          </p:nvPr>
        </p:nvSpPr>
        <p:spPr>
          <a:xfrm>
            <a:off x="313659" y="58992"/>
            <a:ext cx="6837362" cy="812800"/>
          </a:xfrm>
          <a:noFill/>
        </p:spPr>
        <p:txBody>
          <a:bodyPr/>
          <a:lstStyle/>
          <a:p>
            <a:r>
              <a:rPr lang="en-US" dirty="0" smtClean="0">
                <a:solidFill>
                  <a:srgbClr val="225A7A"/>
                </a:solidFill>
              </a:rPr>
              <a:t>Insured US Tropical Cyclone Losses, 1980 - 2013 </a:t>
            </a:r>
          </a:p>
        </p:txBody>
      </p:sp>
      <p:sp>
        <p:nvSpPr>
          <p:cNvPr id="31749" name="Rectangle 16"/>
          <p:cNvSpPr>
            <a:spLocks noChangeArrowheads="1"/>
          </p:cNvSpPr>
          <p:nvPr/>
        </p:nvSpPr>
        <p:spPr bwMode="auto">
          <a:xfrm>
            <a:off x="0" y="6446793"/>
            <a:ext cx="2688609" cy="411207"/>
          </a:xfrm>
          <a:prstGeom prst="rect">
            <a:avLst/>
          </a:prstGeom>
          <a:noFill/>
          <a:ln w="9525" algn="ctr">
            <a:noFill/>
            <a:miter lim="800000"/>
            <a:headEnd/>
            <a:tailEnd/>
          </a:ln>
        </p:spPr>
        <p:txBody>
          <a:bodyPr wrap="square">
            <a:spAutoFit/>
          </a:bodyPr>
          <a:lstStyle/>
          <a:p>
            <a:pPr>
              <a:defRPr/>
            </a:pPr>
            <a:r>
              <a:rPr lang="en-US" sz="1000" dirty="0" smtClean="0">
                <a:solidFill>
                  <a:schemeClr val="accent4">
                    <a:lumMod val="75000"/>
                  </a:schemeClr>
                </a:solidFill>
                <a:latin typeface="+mn-lt"/>
              </a:rPr>
              <a:t>Sources: </a:t>
            </a:r>
            <a:r>
              <a:rPr lang="en-US" sz="1000" dirty="0">
                <a:solidFill>
                  <a:schemeClr val="accent4">
                    <a:lumMod val="75000"/>
                  </a:schemeClr>
                </a:solidFill>
                <a:latin typeface="+mn-lt"/>
              </a:rPr>
              <a:t>Property Claims Service, </a:t>
            </a:r>
            <a:r>
              <a:rPr lang="en-US" sz="1000" dirty="0" smtClean="0">
                <a:solidFill>
                  <a:schemeClr val="accent4">
                    <a:lumMod val="75000"/>
                  </a:schemeClr>
                </a:solidFill>
                <a:latin typeface="+mn-lt"/>
              </a:rPr>
              <a:t>Munich Re </a:t>
            </a:r>
            <a:r>
              <a:rPr lang="en-US" sz="1000" dirty="0" err="1">
                <a:solidFill>
                  <a:schemeClr val="accent4">
                    <a:lumMod val="75000"/>
                  </a:schemeClr>
                </a:solidFill>
                <a:latin typeface="+mn-lt"/>
              </a:rPr>
              <a:t>NatCat</a:t>
            </a:r>
            <a:r>
              <a:rPr lang="en-US" sz="1000" i="1" dirty="0" err="1">
                <a:solidFill>
                  <a:schemeClr val="accent4">
                    <a:lumMod val="75000"/>
                  </a:schemeClr>
                </a:solidFill>
                <a:latin typeface="+mn-lt"/>
              </a:rPr>
              <a:t>SERVICE</a:t>
            </a:r>
            <a:r>
              <a:rPr lang="en-US" sz="1000" i="1" dirty="0">
                <a:solidFill>
                  <a:schemeClr val="accent4">
                    <a:lumMod val="75000"/>
                  </a:schemeClr>
                </a:solidFill>
                <a:latin typeface="+mn-lt"/>
              </a:rPr>
              <a:t>, </a:t>
            </a:r>
            <a:r>
              <a:rPr lang="en-US" sz="1000" dirty="0" smtClean="0">
                <a:solidFill>
                  <a:schemeClr val="accent4">
                    <a:lumMod val="75000"/>
                  </a:schemeClr>
                </a:solidFill>
                <a:latin typeface="+mn-lt"/>
              </a:rPr>
              <a:t>NFIP</a:t>
            </a:r>
            <a:endParaRPr lang="en-US" sz="1000" dirty="0">
              <a:solidFill>
                <a:schemeClr val="accent4">
                  <a:lumMod val="75000"/>
                </a:schemeClr>
              </a:solidFill>
              <a:latin typeface="+mn-lt"/>
            </a:endParaRPr>
          </a:p>
        </p:txBody>
      </p:sp>
      <p:pic>
        <p:nvPicPr>
          <p:cNvPr id="55297" name="Picture 1"/>
          <p:cNvPicPr>
            <a:picLocks noChangeAspect="1" noChangeArrowheads="1"/>
          </p:cNvPicPr>
          <p:nvPr>
            <p:custDataLst>
              <p:tags r:id="rId2"/>
            </p:custDataLst>
          </p:nvPr>
        </p:nvPicPr>
        <p:blipFill>
          <a:blip r:embed="rId6" cstate="email">
            <a:extLst>
              <a:ext uri="{28A0092B-C50C-407E-A947-70E740481C1C}">
                <a14:useLocalDpi xmlns:a14="http://schemas.microsoft.com/office/drawing/2010/main"/>
              </a:ext>
            </a:extLst>
          </a:blip>
          <a:srcRect/>
          <a:stretch>
            <a:fillRect/>
          </a:stretch>
        </p:blipFill>
        <p:spPr bwMode="auto">
          <a:xfrm>
            <a:off x="427704" y="2093457"/>
            <a:ext cx="8170392" cy="4085803"/>
          </a:xfrm>
          <a:prstGeom prst="rect">
            <a:avLst/>
          </a:prstGeom>
          <a:noFill/>
          <a:ln w="9525">
            <a:noFill/>
            <a:miter lim="800000"/>
            <a:headEnd/>
            <a:tailEnd/>
          </a:ln>
        </p:spPr>
      </p:pic>
      <p:pic>
        <p:nvPicPr>
          <p:cNvPr id="10" name="PPTShape_0"/>
          <p:cNvPicPr>
            <a:picLocks noChangeAspect="1" noChangeArrowheads="1"/>
          </p:cNvPicPr>
          <p:nvPr>
            <p:custDataLst>
              <p:tags r:id="rId3"/>
            </p:custDataLst>
          </p:nvPr>
        </p:nvPicPr>
        <p:blipFill>
          <a:blip r:embed="rId7" cstate="email"/>
          <a:srcRect/>
          <a:stretch>
            <a:fillRect/>
          </a:stretch>
        </p:blipFill>
        <p:spPr bwMode="auto">
          <a:xfrm>
            <a:off x="1524000" y="2362200"/>
            <a:ext cx="2076449" cy="914400"/>
          </a:xfrm>
          <a:prstGeom prst="rect">
            <a:avLst/>
          </a:prstGeom>
          <a:noFill/>
          <a:ln w="9525">
            <a:noFill/>
            <a:miter lim="800000"/>
            <a:headEnd/>
            <a:tailEnd/>
          </a:ln>
        </p:spPr>
      </p:pic>
      <p:sp>
        <p:nvSpPr>
          <p:cNvPr id="13" name="TextBox 12"/>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95</a:t>
            </a:fld>
            <a:endParaRPr lang="en-US" sz="1000" dirty="0">
              <a:solidFill>
                <a:schemeClr val="accent4">
                  <a:lumMod val="75000"/>
                </a:schemeClr>
              </a:solidFill>
              <a:latin typeface="+mn-lt"/>
            </a:endParaRPr>
          </a:p>
        </p:txBody>
      </p:sp>
    </p:spTree>
    <p:custDataLst>
      <p:tags r:id="rId1"/>
    </p:custDataLst>
    <p:extLst>
      <p:ext uri="{BB962C8B-B14F-4D97-AF65-F5344CB8AC3E}">
        <p14:creationId xmlns:p14="http://schemas.microsoft.com/office/powerpoint/2010/main" val="3882866926"/>
      </p:ext>
    </p:extLst>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96</a:t>
            </a:fld>
            <a:endParaRPr lang="en-US" smtClean="0"/>
          </a:p>
        </p:txBody>
      </p:sp>
      <p:sp>
        <p:nvSpPr>
          <p:cNvPr id="10" name="AutoShape 6"/>
          <p:cNvSpPr>
            <a:spLocks noChangeArrowheads="1"/>
          </p:cNvSpPr>
          <p:nvPr/>
        </p:nvSpPr>
        <p:spPr bwMode="blackWhite">
          <a:xfrm>
            <a:off x="3628103" y="1135047"/>
            <a:ext cx="2802194" cy="1799882"/>
          </a:xfrm>
          <a:prstGeom prst="wedgeRectCallout">
            <a:avLst>
              <a:gd name="adj1" fmla="val -16772"/>
              <a:gd name="adj2" fmla="val 4931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combined ratios for both personal and commercial lines improved substantially in 2013:H1</a:t>
            </a:r>
            <a:endParaRPr lang="en-US" b="1" dirty="0">
              <a:solidFill>
                <a:schemeClr val="bg1"/>
              </a:solidFill>
              <a:cs typeface="+mn-cs"/>
            </a:endParaRPr>
          </a:p>
        </p:txBody>
      </p:sp>
      <p:graphicFrame>
        <p:nvGraphicFramePr>
          <p:cNvPr id="24038403" name="Object 3"/>
          <p:cNvGraphicFramePr>
            <a:graphicFrameLocks noChangeAspect="1"/>
          </p:cNvGraphicFramePr>
          <p:nvPr/>
        </p:nvGraphicFramePr>
        <p:xfrm>
          <a:off x="130504" y="99020"/>
          <a:ext cx="8880763" cy="6530381"/>
        </p:xfrm>
        <a:graphic>
          <a:graphicData uri="http://schemas.openxmlformats.org/presentationml/2006/ole">
            <mc:AlternateContent xmlns:mc="http://schemas.openxmlformats.org/markup-compatibility/2006">
              <mc:Choice xmlns:v="urn:schemas-microsoft-com:vml" Requires="v">
                <p:oleObj spid="_x0000_s3116075" name="Slide" r:id="rId5" imgW="4210744" imgH="3156199" progId="PowerPoint.Slide.12">
                  <p:embed/>
                </p:oleObj>
              </mc:Choice>
              <mc:Fallback>
                <p:oleObj name="Slide" r:id="rId5" imgW="4210744" imgH="3156199" progId="PowerPoint.Slide.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0504" y="99020"/>
                        <a:ext cx="8880763" cy="65303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6141499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97</a:t>
            </a:fld>
            <a:endParaRPr lang="en-US" smtClean="0"/>
          </a:p>
        </p:txBody>
      </p:sp>
      <p:sp>
        <p:nvSpPr>
          <p:cNvPr id="2404762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047619" name="Object 3"/>
          <p:cNvGraphicFramePr>
            <a:graphicFrameLocks noChangeAspect="1"/>
          </p:cNvGraphicFramePr>
          <p:nvPr/>
        </p:nvGraphicFramePr>
        <p:xfrm>
          <a:off x="263525" y="200025"/>
          <a:ext cx="8607425" cy="6453188"/>
        </p:xfrm>
        <a:graphic>
          <a:graphicData uri="http://schemas.openxmlformats.org/presentationml/2006/ole">
            <mc:AlternateContent xmlns:mc="http://schemas.openxmlformats.org/markup-compatibility/2006">
              <mc:Choice xmlns:v="urn:schemas-microsoft-com:vml" Requires="v">
                <p:oleObj spid="_x0000_s3117099" name="Slide" r:id="rId5" imgW="3544809" imgH="2657946" progId="PowerPoint.Slide.12">
                  <p:embed/>
                </p:oleObj>
              </mc:Choice>
              <mc:Fallback>
                <p:oleObj name="Slide" r:id="rId5" imgW="3544809" imgH="2657946" progId="PowerPoint.Slide.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3525" y="200025"/>
                        <a:ext cx="8607425" cy="6453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69219277"/>
      </p:ext>
    </p:extLst>
  </p:cSld>
  <p:clrMapOvr>
    <a:masterClrMapping/>
  </p:clrMapOvr>
  <p:transition>
    <p:wipe dir="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98</a:t>
            </a:fld>
            <a:endParaRPr lang="en-US" smtClean="0"/>
          </a:p>
        </p:txBody>
      </p:sp>
      <p:graphicFrame>
        <p:nvGraphicFramePr>
          <p:cNvPr id="51202" name="Object 2"/>
          <p:cNvGraphicFramePr>
            <a:graphicFrameLocks/>
          </p:cNvGraphicFramePr>
          <p:nvPr/>
        </p:nvGraphicFramePr>
        <p:xfrm>
          <a:off x="329783" y="1034877"/>
          <a:ext cx="8493125" cy="4343400"/>
        </p:xfrm>
        <a:graphic>
          <a:graphicData uri="http://schemas.openxmlformats.org/presentationml/2006/ole">
            <mc:AlternateContent xmlns:mc="http://schemas.openxmlformats.org/markup-compatibility/2006">
              <mc:Choice xmlns:v="urn:schemas-microsoft-com:vml" Requires="v">
                <p:oleObj spid="_x0000_s3119147" name="Chart" r:id="rId4" imgW="8439161" imgH="4324336" progId="MSGraph.Chart.8">
                  <p:embed followColorScheme="full"/>
                </p:oleObj>
              </mc:Choice>
              <mc:Fallback>
                <p:oleObj name="Chart" r:id="rId4" imgW="8439161" imgH="4324336" progId="MSGraph.Chart.8">
                  <p:embed followColorScheme="full"/>
                  <p:pic>
                    <p:nvPicPr>
                      <p:cNvPr id="0" name=""/>
                      <p:cNvPicPr>
                        <a:picLocks noChangeArrowheads="1"/>
                      </p:cNvPicPr>
                      <p:nvPr/>
                    </p:nvPicPr>
                    <p:blipFill>
                      <a:blip r:embed="rId5"/>
                      <a:srcRect/>
                      <a:stretch>
                        <a:fillRect/>
                      </a:stretch>
                    </p:blipFill>
                    <p:spPr bwMode="auto">
                      <a:xfrm>
                        <a:off x="329783" y="1034877"/>
                        <a:ext cx="8493125"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AutoShape 8"/>
          <p:cNvSpPr>
            <a:spLocks noChangeArrowheads="1"/>
          </p:cNvSpPr>
          <p:nvPr/>
        </p:nvSpPr>
        <p:spPr bwMode="blackWhite">
          <a:xfrm>
            <a:off x="1405282" y="1734243"/>
            <a:ext cx="3348130" cy="1559859"/>
          </a:xfrm>
          <a:prstGeom prst="wedgeRectCallout">
            <a:avLst>
              <a:gd name="adj1" fmla="val 79497"/>
              <a:gd name="adj2" fmla="val 6259"/>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Commercial (i.e., business claims) are more expensive because the value of property is often higher as well as the impact of insured business interruption losses</a:t>
            </a:r>
            <a:endParaRPr lang="en-US" sz="1600" b="1" dirty="0">
              <a:solidFill>
                <a:schemeClr val="bg1"/>
              </a:solidFill>
            </a:endParaRPr>
          </a:p>
        </p:txBody>
      </p:sp>
      <p:sp>
        <p:nvSpPr>
          <p:cNvPr id="12" name="Rectangle 4"/>
          <p:cNvSpPr>
            <a:spLocks noChangeArrowheads="1"/>
          </p:cNvSpPr>
          <p:nvPr/>
        </p:nvSpPr>
        <p:spPr bwMode="auto">
          <a:xfrm>
            <a:off x="-47625" y="6419417"/>
            <a:ext cx="9191625" cy="438582"/>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00" dirty="0" smtClean="0"/>
              <a:t>*Includes rental and condo policies (excludes NFIP flood).   **As of Oct. 31, 2013.</a:t>
            </a:r>
          </a:p>
          <a:p>
            <a:pPr eaLnBrk="0" hangingPunct="0">
              <a:lnSpc>
                <a:spcPct val="85000"/>
              </a:lnSpc>
              <a:spcBef>
                <a:spcPct val="25000"/>
              </a:spcBef>
              <a:buClr>
                <a:schemeClr val="accent2"/>
              </a:buClr>
              <a:buFont typeface="Wingdings" pitchFamily="2" charset="2"/>
              <a:buNone/>
            </a:pPr>
            <a:r>
              <a:rPr lang="en-US" sz="1000" dirty="0" smtClean="0"/>
              <a:t>Sources: Catastrophe loss data is for Catastrophe Serial No. 90 (Oct. 28 – 31, 2012) from PCS as of March 2013; Insurance Information Institute. </a:t>
            </a:r>
            <a:endParaRPr lang="en-US" sz="1000" dirty="0"/>
          </a:p>
        </p:txBody>
      </p:sp>
      <p:sp>
        <p:nvSpPr>
          <p:cNvPr id="14" name="Rectangle 2"/>
          <p:cNvSpPr txBox="1">
            <a:spLocks noChangeArrowheads="1"/>
          </p:cNvSpPr>
          <p:nvPr/>
        </p:nvSpPr>
        <p:spPr bwMode="black">
          <a:xfrm>
            <a:off x="111647" y="14990"/>
            <a:ext cx="7853643" cy="860425"/>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Hurricane Sandy: Average Claim Payment by Type of Claim </a:t>
            </a:r>
          </a:p>
        </p:txBody>
      </p:sp>
      <p:sp>
        <p:nvSpPr>
          <p:cNvPr id="15" name="AutoShape 8"/>
          <p:cNvSpPr>
            <a:spLocks noChangeArrowheads="1"/>
          </p:cNvSpPr>
          <p:nvPr/>
        </p:nvSpPr>
        <p:spPr bwMode="blackWhite">
          <a:xfrm>
            <a:off x="5431114" y="3232368"/>
            <a:ext cx="2753516" cy="1336896"/>
          </a:xfrm>
          <a:prstGeom prst="wedgeRectCallout">
            <a:avLst>
              <a:gd name="adj1" fmla="val 31924"/>
              <a:gd name="adj2" fmla="val -13161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The average insured flood loss was nearly 9 times larger than the average non-flood  insured loss (mostly wind)</a:t>
            </a:r>
            <a:endParaRPr lang="en-US" sz="1600" b="1" dirty="0">
              <a:solidFill>
                <a:srgbClr val="FFFFFF"/>
              </a:solidFill>
              <a:latin typeface="Arial" pitchFamily="34" charset="0"/>
              <a:cs typeface="Arial" pitchFamily="34" charset="0"/>
            </a:endParaRPr>
          </a:p>
        </p:txBody>
      </p:sp>
      <p:sp>
        <p:nvSpPr>
          <p:cNvPr id="16" name="Rectangle 15"/>
          <p:cNvSpPr>
            <a:spLocks noChangeArrowheads="1"/>
          </p:cNvSpPr>
          <p:nvPr/>
        </p:nvSpPr>
        <p:spPr bwMode="blackWhite">
          <a:xfrm>
            <a:off x="454398" y="5353665"/>
            <a:ext cx="8232401" cy="89965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Post-Sandy, the I.I.I. worked very hard to make help media, consumers and regulators understand the distinction between a flood claim and a standard homeowners claim. </a:t>
            </a:r>
            <a:r>
              <a:rPr lang="en-US" b="1" i="1" dirty="0" smtClean="0">
                <a:solidFill>
                  <a:srgbClr val="FFFFFF"/>
                </a:solidFill>
              </a:rPr>
              <a:t>NFIP is $24B in debt.</a:t>
            </a:r>
            <a:endParaRPr lang="en-US" b="1" i="1" dirty="0">
              <a:solidFill>
                <a:srgbClr val="FFFFFF"/>
              </a:solidFill>
            </a:endParaRPr>
          </a:p>
        </p:txBody>
      </p:sp>
    </p:spTree>
    <p:extLst>
      <p:ext uri="{BB962C8B-B14F-4D97-AF65-F5344CB8AC3E}">
        <p14:creationId xmlns:p14="http://schemas.microsoft.com/office/powerpoint/2010/main" val="62680110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4" fill="hold" grpId="0" nodeType="afterEffect">
                                  <p:stCondLst>
                                    <p:cond delay="70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par>
                          <p:cTn id="12" fill="hold">
                            <p:stCondLst>
                              <p:cond delay="1700"/>
                            </p:stCondLst>
                            <p:childTnLst>
                              <p:par>
                                <p:cTn id="13" presetID="23" presetClass="entr" presetSubtype="16" fill="hold" grpId="0" nodeType="afterEffect">
                                  <p:stCondLst>
                                    <p:cond delay="70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Lst>
  </p:timing>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7" name="PPTShape_0"/>
          <p:cNvSpPr txBox="1">
            <a:spLocks noChangeArrowheads="1"/>
          </p:cNvSpPr>
          <p:nvPr/>
        </p:nvSpPr>
        <p:spPr bwMode="auto">
          <a:xfrm>
            <a:off x="123854" y="6565692"/>
            <a:ext cx="4672998" cy="138499"/>
          </a:xfrm>
          <a:prstGeom prst="rect">
            <a:avLst/>
          </a:prstGeom>
          <a:noFill/>
          <a:ln w="9525">
            <a:noFill/>
            <a:miter lim="800000"/>
            <a:headEnd/>
            <a:tailEnd/>
          </a:ln>
        </p:spPr>
        <p:txBody>
          <a:bodyPr wrap="square" lIns="0" tIns="0" rIns="0" bIns="0">
            <a:spAutoFit/>
          </a:bodyPr>
          <a:lstStyle/>
          <a:p>
            <a:pPr>
              <a:spcBef>
                <a:spcPct val="10000"/>
              </a:spcBef>
            </a:pPr>
            <a:r>
              <a:rPr lang="de-DE" sz="900" dirty="0" smtClean="0">
                <a:solidFill>
                  <a:schemeClr val="accent4">
                    <a:lumMod val="75000"/>
                  </a:schemeClr>
                </a:solidFill>
              </a:rPr>
              <a:t>Source: Munich Re Geo Risks Research, NatCat</a:t>
            </a:r>
            <a:r>
              <a:rPr lang="de-DE" sz="900" i="1" dirty="0" smtClean="0">
                <a:solidFill>
                  <a:schemeClr val="accent4">
                    <a:lumMod val="75000"/>
                  </a:schemeClr>
                </a:solidFill>
              </a:rPr>
              <a:t>SERVICE</a:t>
            </a:r>
            <a:r>
              <a:rPr lang="de-DE" sz="900" dirty="0" smtClean="0">
                <a:solidFill>
                  <a:schemeClr val="accent4">
                    <a:lumMod val="75000"/>
                  </a:schemeClr>
                </a:solidFill>
              </a:rPr>
              <a:t> – as of January 2014.  </a:t>
            </a:r>
            <a:endParaRPr lang="en-US" sz="900" dirty="0">
              <a:solidFill>
                <a:schemeClr val="accent4">
                  <a:lumMod val="75000"/>
                </a:schemeClr>
              </a:solidFill>
            </a:endParaRPr>
          </a:p>
        </p:txBody>
      </p:sp>
      <p:sp>
        <p:nvSpPr>
          <p:cNvPr id="80" name="TextBox 79"/>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99</a:t>
            </a:fld>
            <a:endParaRPr lang="en-US" sz="1000" dirty="0">
              <a:solidFill>
                <a:schemeClr val="accent4">
                  <a:lumMod val="75000"/>
                </a:schemeClr>
              </a:solidFill>
              <a:latin typeface="+mn-lt"/>
            </a:endParaRPr>
          </a:p>
        </p:txBody>
      </p:sp>
      <p:sp>
        <p:nvSpPr>
          <p:cNvPr id="84" name="Rechteck 181"/>
          <p:cNvSpPr/>
          <p:nvPr/>
        </p:nvSpPr>
        <p:spPr>
          <a:xfrm>
            <a:off x="215516" y="1340768"/>
            <a:ext cx="8712968" cy="4176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 Box 6"/>
          <p:cNvSpPr txBox="1">
            <a:spLocks noChangeArrowheads="1"/>
          </p:cNvSpPr>
          <p:nvPr/>
        </p:nvSpPr>
        <p:spPr bwMode="auto">
          <a:xfrm>
            <a:off x="3365893" y="5637127"/>
            <a:ext cx="2611612" cy="430887"/>
          </a:xfrm>
          <a:prstGeom prst="rect">
            <a:avLst/>
          </a:prstGeom>
          <a:noFill/>
          <a:ln w="9525">
            <a:noFill/>
            <a:miter lim="800000"/>
            <a:headEnd/>
            <a:tailEnd/>
          </a:ln>
        </p:spPr>
        <p:txBody>
          <a:bodyPr wrap="none">
            <a:spAutoFit/>
          </a:bodyPr>
          <a:lstStyle/>
          <a:p>
            <a:pPr>
              <a:lnSpc>
                <a:spcPct val="100000"/>
              </a:lnSpc>
              <a:defRPr/>
            </a:pPr>
            <a:r>
              <a:rPr lang="en-US" sz="1100" b="1" dirty="0" smtClean="0">
                <a:solidFill>
                  <a:schemeClr val="tx2"/>
                </a:solidFill>
              </a:rPr>
              <a:t>Geophysical events</a:t>
            </a:r>
            <a:r>
              <a:rPr lang="en-US" sz="1100" dirty="0" smtClean="0">
                <a:solidFill>
                  <a:schemeClr val="tx2"/>
                </a:solidFill>
              </a:rPr>
              <a:t/>
            </a:r>
            <a:br>
              <a:rPr lang="en-US" sz="1100" dirty="0" smtClean="0">
                <a:solidFill>
                  <a:schemeClr val="tx2"/>
                </a:solidFill>
              </a:rPr>
            </a:br>
            <a:r>
              <a:rPr lang="en-US" sz="1100" dirty="0" smtClean="0">
                <a:solidFill>
                  <a:schemeClr val="tx2"/>
                </a:solidFill>
              </a:rPr>
              <a:t>(earthquake, tsunami, volcanic activity)</a:t>
            </a:r>
            <a:endParaRPr lang="en-US" sz="1100" dirty="0">
              <a:solidFill>
                <a:schemeClr val="tx2"/>
              </a:solidFill>
            </a:endParaRPr>
          </a:p>
        </p:txBody>
      </p:sp>
      <p:sp>
        <p:nvSpPr>
          <p:cNvPr id="86" name="Text Box 7"/>
          <p:cNvSpPr txBox="1">
            <a:spLocks noChangeArrowheads="1"/>
          </p:cNvSpPr>
          <p:nvPr/>
        </p:nvSpPr>
        <p:spPr bwMode="auto">
          <a:xfrm>
            <a:off x="3365893" y="6012957"/>
            <a:ext cx="3400425" cy="430887"/>
          </a:xfrm>
          <a:prstGeom prst="rect">
            <a:avLst/>
          </a:prstGeom>
          <a:noFill/>
          <a:ln w="9525">
            <a:noFill/>
            <a:miter lim="800000"/>
            <a:headEnd/>
            <a:tailEnd/>
          </a:ln>
        </p:spPr>
        <p:txBody>
          <a:bodyPr>
            <a:spAutoFit/>
          </a:bodyPr>
          <a:lstStyle/>
          <a:p>
            <a:pPr>
              <a:lnSpc>
                <a:spcPct val="100000"/>
              </a:lnSpc>
              <a:defRPr/>
            </a:pPr>
            <a:r>
              <a:rPr lang="en-US" sz="1100" b="1" dirty="0" smtClean="0">
                <a:solidFill>
                  <a:schemeClr val="tx2"/>
                </a:solidFill>
              </a:rPr>
              <a:t>Meteorological events </a:t>
            </a:r>
            <a:br>
              <a:rPr lang="en-US" sz="1100" b="1" dirty="0" smtClean="0">
                <a:solidFill>
                  <a:schemeClr val="tx2"/>
                </a:solidFill>
              </a:rPr>
            </a:br>
            <a:r>
              <a:rPr lang="en-US" sz="1100" dirty="0" smtClean="0">
                <a:solidFill>
                  <a:schemeClr val="tx2"/>
                </a:solidFill>
              </a:rPr>
              <a:t>(storm) </a:t>
            </a:r>
            <a:endParaRPr lang="en-US" sz="1100" dirty="0">
              <a:solidFill>
                <a:schemeClr val="tx2"/>
              </a:solidFill>
            </a:endParaRPr>
          </a:p>
        </p:txBody>
      </p:sp>
      <p:sp>
        <p:nvSpPr>
          <p:cNvPr id="87" name="Text Box 8"/>
          <p:cNvSpPr txBox="1">
            <a:spLocks noChangeArrowheads="1"/>
          </p:cNvSpPr>
          <p:nvPr/>
        </p:nvSpPr>
        <p:spPr bwMode="auto">
          <a:xfrm>
            <a:off x="6161263" y="5637128"/>
            <a:ext cx="1693092" cy="430887"/>
          </a:xfrm>
          <a:prstGeom prst="rect">
            <a:avLst/>
          </a:prstGeom>
          <a:noFill/>
          <a:ln w="9525">
            <a:noFill/>
            <a:miter lim="800000"/>
            <a:headEnd/>
            <a:tailEnd/>
          </a:ln>
        </p:spPr>
        <p:txBody>
          <a:bodyPr wrap="none">
            <a:spAutoFit/>
          </a:bodyPr>
          <a:lstStyle/>
          <a:p>
            <a:pPr>
              <a:lnSpc>
                <a:spcPct val="100000"/>
              </a:lnSpc>
              <a:defRPr/>
            </a:pPr>
            <a:r>
              <a:rPr lang="en-US" sz="1100" b="1" dirty="0" smtClean="0">
                <a:solidFill>
                  <a:schemeClr val="tx2"/>
                </a:solidFill>
              </a:rPr>
              <a:t>Hydrological events</a:t>
            </a:r>
            <a:br>
              <a:rPr lang="en-US" sz="1100" b="1" dirty="0" smtClean="0">
                <a:solidFill>
                  <a:schemeClr val="tx2"/>
                </a:solidFill>
              </a:rPr>
            </a:br>
            <a:r>
              <a:rPr lang="en-US" sz="1100" dirty="0" smtClean="0">
                <a:solidFill>
                  <a:schemeClr val="tx2"/>
                </a:solidFill>
              </a:rPr>
              <a:t>(flood, mass movement)</a:t>
            </a:r>
            <a:endParaRPr lang="en-US" sz="1100" dirty="0">
              <a:solidFill>
                <a:schemeClr val="tx2"/>
              </a:solidFill>
            </a:endParaRPr>
          </a:p>
        </p:txBody>
      </p:sp>
      <p:sp>
        <p:nvSpPr>
          <p:cNvPr id="88" name="Oval 11"/>
          <p:cNvSpPr>
            <a:spLocks noChangeArrowheads="1"/>
          </p:cNvSpPr>
          <p:nvPr/>
        </p:nvSpPr>
        <p:spPr bwMode="auto">
          <a:xfrm>
            <a:off x="5989813" y="6094247"/>
            <a:ext cx="84866" cy="84561"/>
          </a:xfrm>
          <a:prstGeom prst="ellipse">
            <a:avLst/>
          </a:prstGeom>
          <a:solidFill>
            <a:srgbClr val="F7941D"/>
          </a:solidFill>
          <a:ln w="3175">
            <a:solidFill>
              <a:schemeClr val="tx1"/>
            </a:solidFill>
            <a:round/>
            <a:headEnd/>
            <a:tailEnd/>
          </a:ln>
        </p:spPr>
        <p:txBody>
          <a:bodyPr wrap="none" anchor="ctr"/>
          <a:lstStyle/>
          <a:p>
            <a:endParaRPr lang="de-DE">
              <a:solidFill>
                <a:srgbClr val="111111"/>
              </a:solidFill>
            </a:endParaRPr>
          </a:p>
        </p:txBody>
      </p:sp>
      <p:sp>
        <p:nvSpPr>
          <p:cNvPr id="89" name="Oval 12"/>
          <p:cNvSpPr>
            <a:spLocks noChangeArrowheads="1"/>
          </p:cNvSpPr>
          <p:nvPr/>
        </p:nvSpPr>
        <p:spPr bwMode="auto">
          <a:xfrm>
            <a:off x="3194443" y="5736715"/>
            <a:ext cx="84866" cy="84561"/>
          </a:xfrm>
          <a:prstGeom prst="ellipse">
            <a:avLst/>
          </a:prstGeom>
          <a:solidFill>
            <a:srgbClr val="B72126"/>
          </a:solidFill>
          <a:ln w="3175">
            <a:solidFill>
              <a:schemeClr val="tx1"/>
            </a:solidFill>
            <a:round/>
            <a:headEnd/>
            <a:tailEnd/>
          </a:ln>
        </p:spPr>
        <p:txBody>
          <a:bodyPr wrap="none" anchor="ctr"/>
          <a:lstStyle/>
          <a:p>
            <a:endParaRPr lang="de-DE">
              <a:solidFill>
                <a:srgbClr val="111111"/>
              </a:solidFill>
            </a:endParaRPr>
          </a:p>
        </p:txBody>
      </p:sp>
      <p:sp>
        <p:nvSpPr>
          <p:cNvPr id="90" name="Oval 13"/>
          <p:cNvSpPr>
            <a:spLocks noChangeArrowheads="1"/>
          </p:cNvSpPr>
          <p:nvPr/>
        </p:nvSpPr>
        <p:spPr bwMode="auto">
          <a:xfrm>
            <a:off x="5989813" y="5737156"/>
            <a:ext cx="84866" cy="84561"/>
          </a:xfrm>
          <a:prstGeom prst="ellipse">
            <a:avLst/>
          </a:prstGeom>
          <a:solidFill>
            <a:srgbClr val="276C75"/>
          </a:solidFill>
          <a:ln w="3175">
            <a:solidFill>
              <a:schemeClr val="tx1"/>
            </a:solidFill>
            <a:round/>
            <a:headEnd/>
            <a:tailEnd/>
          </a:ln>
        </p:spPr>
        <p:txBody>
          <a:bodyPr wrap="none" anchor="ctr"/>
          <a:lstStyle/>
          <a:p>
            <a:endParaRPr lang="de-DE">
              <a:solidFill>
                <a:srgbClr val="111111"/>
              </a:solidFill>
            </a:endParaRPr>
          </a:p>
        </p:txBody>
      </p:sp>
      <p:sp>
        <p:nvSpPr>
          <p:cNvPr id="91" name="Oval 90"/>
          <p:cNvSpPr>
            <a:spLocks noChangeArrowheads="1"/>
          </p:cNvSpPr>
          <p:nvPr/>
        </p:nvSpPr>
        <p:spPr bwMode="auto">
          <a:xfrm>
            <a:off x="3194443" y="6109620"/>
            <a:ext cx="84866" cy="84561"/>
          </a:xfrm>
          <a:prstGeom prst="ellipse">
            <a:avLst/>
          </a:prstGeom>
          <a:solidFill>
            <a:srgbClr val="6A972D"/>
          </a:solidFill>
          <a:ln w="3175">
            <a:solidFill>
              <a:schemeClr val="tx1"/>
            </a:solidFill>
            <a:round/>
            <a:headEnd/>
            <a:tailEnd/>
          </a:ln>
        </p:spPr>
        <p:txBody>
          <a:bodyPr wrap="none" anchor="ctr"/>
          <a:lstStyle/>
          <a:p>
            <a:endParaRPr lang="de-DE">
              <a:solidFill>
                <a:srgbClr val="111111"/>
              </a:solidFill>
            </a:endParaRPr>
          </a:p>
        </p:txBody>
      </p:sp>
      <p:sp>
        <p:nvSpPr>
          <p:cNvPr id="92" name="Ellipse 15"/>
          <p:cNvSpPr>
            <a:spLocks noChangeAspect="1"/>
          </p:cNvSpPr>
          <p:nvPr/>
        </p:nvSpPr>
        <p:spPr>
          <a:xfrm>
            <a:off x="561327" y="5758363"/>
            <a:ext cx="49281" cy="504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4" name="Text Box 9"/>
          <p:cNvSpPr txBox="1">
            <a:spLocks noChangeArrowheads="1"/>
          </p:cNvSpPr>
          <p:nvPr/>
        </p:nvSpPr>
        <p:spPr bwMode="auto">
          <a:xfrm>
            <a:off x="6161263" y="6012310"/>
            <a:ext cx="3902075" cy="430887"/>
          </a:xfrm>
          <a:prstGeom prst="rect">
            <a:avLst/>
          </a:prstGeom>
          <a:noFill/>
          <a:ln w="9525">
            <a:noFill/>
            <a:miter lim="800000"/>
            <a:headEnd/>
            <a:tailEnd/>
          </a:ln>
        </p:spPr>
        <p:txBody>
          <a:bodyPr>
            <a:spAutoFit/>
          </a:bodyPr>
          <a:lstStyle/>
          <a:p>
            <a:pPr>
              <a:lnSpc>
                <a:spcPct val="100000"/>
              </a:lnSpc>
              <a:spcBef>
                <a:spcPts val="0"/>
              </a:spcBef>
              <a:defRPr/>
            </a:pPr>
            <a:r>
              <a:rPr lang="en-US" sz="1100" b="1" dirty="0" err="1" smtClean="0">
                <a:solidFill>
                  <a:schemeClr val="tx2"/>
                </a:solidFill>
              </a:rPr>
              <a:t>Climatological</a:t>
            </a:r>
            <a:r>
              <a:rPr lang="en-US" sz="1100" b="1" dirty="0" smtClean="0">
                <a:solidFill>
                  <a:schemeClr val="tx2"/>
                </a:solidFill>
              </a:rPr>
              <a:t> events</a:t>
            </a:r>
            <a:r>
              <a:rPr lang="en-US" sz="1100" dirty="0" smtClean="0">
                <a:solidFill>
                  <a:schemeClr val="tx2"/>
                </a:solidFill>
              </a:rPr>
              <a:t/>
            </a:r>
            <a:br>
              <a:rPr lang="en-US" sz="1100" dirty="0" smtClean="0">
                <a:solidFill>
                  <a:schemeClr val="tx2"/>
                </a:solidFill>
              </a:rPr>
            </a:br>
            <a:r>
              <a:rPr lang="en-US" sz="1100" dirty="0" smtClean="0">
                <a:solidFill>
                  <a:schemeClr val="tx2"/>
                </a:solidFill>
                <a:latin typeface="Arial" pitchFamily="34" charset="0"/>
                <a:cs typeface="Arial" pitchFamily="34" charset="0"/>
              </a:rPr>
              <a:t>(extreme temperature, drought, wildfire)</a:t>
            </a:r>
            <a:endParaRPr lang="en-US" sz="1100" dirty="0">
              <a:solidFill>
                <a:schemeClr val="tx2"/>
              </a:solidFill>
              <a:latin typeface="Arial" pitchFamily="34" charset="0"/>
              <a:cs typeface="Arial" pitchFamily="34" charset="0"/>
            </a:endParaRPr>
          </a:p>
        </p:txBody>
      </p:sp>
      <p:sp>
        <p:nvSpPr>
          <p:cNvPr id="96" name="Ellipse 50"/>
          <p:cNvSpPr>
            <a:spLocks/>
          </p:cNvSpPr>
          <p:nvPr/>
        </p:nvSpPr>
        <p:spPr>
          <a:xfrm>
            <a:off x="524550" y="6076575"/>
            <a:ext cx="126000" cy="1260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9" name="PPTShape_3"/>
          <p:cNvSpPr txBox="1">
            <a:spLocks noChangeArrowheads="1"/>
          </p:cNvSpPr>
          <p:nvPr/>
        </p:nvSpPr>
        <p:spPr bwMode="auto">
          <a:xfrm>
            <a:off x="6163200" y="6390853"/>
            <a:ext cx="2088232" cy="430887"/>
          </a:xfrm>
          <a:prstGeom prst="rect">
            <a:avLst/>
          </a:prstGeom>
          <a:noFill/>
          <a:ln w="9525">
            <a:noFill/>
            <a:miter lim="800000"/>
            <a:headEnd/>
            <a:tailEnd/>
          </a:ln>
        </p:spPr>
        <p:txBody>
          <a:bodyPr wrap="square">
            <a:spAutoFit/>
          </a:bodyPr>
          <a:lstStyle/>
          <a:p>
            <a:pPr>
              <a:lnSpc>
                <a:spcPct val="100000"/>
              </a:lnSpc>
              <a:spcBef>
                <a:spcPts val="0"/>
              </a:spcBef>
              <a:defRPr/>
            </a:pPr>
            <a:r>
              <a:rPr lang="en-US" sz="1100" b="1" dirty="0" smtClean="0"/>
              <a:t>Extraterrestrial events</a:t>
            </a:r>
            <a:r>
              <a:rPr lang="en-US" sz="1100" dirty="0" smtClean="0"/>
              <a:t/>
            </a:r>
            <a:br>
              <a:rPr lang="en-US" sz="1100" dirty="0" smtClean="0"/>
            </a:br>
            <a:r>
              <a:rPr lang="en-US" sz="1100" dirty="0" smtClean="0"/>
              <a:t>(Meteorite impact)</a:t>
            </a:r>
            <a:endParaRPr lang="en-US" sz="1100" dirty="0"/>
          </a:p>
        </p:txBody>
      </p:sp>
      <p:sp>
        <p:nvSpPr>
          <p:cNvPr id="100" name="PPTShape_4"/>
          <p:cNvSpPr>
            <a:spLocks noChangeArrowheads="1"/>
          </p:cNvSpPr>
          <p:nvPr/>
        </p:nvSpPr>
        <p:spPr bwMode="auto">
          <a:xfrm>
            <a:off x="5990400" y="6444018"/>
            <a:ext cx="84866" cy="84561"/>
          </a:xfrm>
          <a:prstGeom prst="ellipse">
            <a:avLst/>
          </a:prstGeom>
          <a:solidFill>
            <a:schemeClr val="tx1"/>
          </a:solidFill>
          <a:ln w="3175">
            <a:solidFill>
              <a:schemeClr val="tx1"/>
            </a:solidFill>
            <a:round/>
            <a:headEnd/>
            <a:tailEnd/>
          </a:ln>
        </p:spPr>
        <p:txBody>
          <a:bodyPr wrap="none" anchor="ctr"/>
          <a:lstStyle/>
          <a:p>
            <a:endParaRPr lang="de-DE">
              <a:solidFill>
                <a:srgbClr val="111111"/>
              </a:solidFill>
            </a:endParaRPr>
          </a:p>
        </p:txBody>
      </p:sp>
      <p:grpSp>
        <p:nvGrpSpPr>
          <p:cNvPr id="2" name="Gruppieren 182"/>
          <p:cNvGrpSpPr>
            <a:grpSpLocks noChangeAspect="1"/>
          </p:cNvGrpSpPr>
          <p:nvPr>
            <p:custDataLst>
              <p:tags r:id="rId2"/>
            </p:custDataLst>
          </p:nvPr>
        </p:nvGrpSpPr>
        <p:grpSpPr>
          <a:xfrm>
            <a:off x="332491" y="1406861"/>
            <a:ext cx="8487645" cy="4080726"/>
            <a:chOff x="242300" y="1115294"/>
            <a:chExt cx="7307095" cy="3513137"/>
          </a:xfrm>
        </p:grpSpPr>
        <p:pic>
          <p:nvPicPr>
            <p:cNvPr id="102" name="Picture 2" descr="V:\_GEO-CCC1\NatCatSERVICE\03_NCS User\Studenten\Baumgartner Theresa\Pressemitteilung Weltkarte\Loss events_world_ 2013_300dpi.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48269" y="1364776"/>
              <a:ext cx="6312089" cy="3261815"/>
            </a:xfrm>
            <a:prstGeom prst="rect">
              <a:avLst/>
            </a:prstGeom>
            <a:noFill/>
          </p:spPr>
        </p:pic>
        <p:grpSp>
          <p:nvGrpSpPr>
            <p:cNvPr id="3" name="Gruppieren 10"/>
            <p:cNvGrpSpPr/>
            <p:nvPr/>
          </p:nvGrpSpPr>
          <p:grpSpPr>
            <a:xfrm>
              <a:off x="264526" y="3703495"/>
              <a:ext cx="997892" cy="900000"/>
              <a:chOff x="393767" y="2521438"/>
              <a:chExt cx="1366647" cy="978831"/>
            </a:xfrm>
          </p:grpSpPr>
          <p:sp>
            <p:nvSpPr>
              <p:cNvPr id="152" name="Ellipse 233"/>
              <p:cNvSpPr/>
              <p:nvPr/>
            </p:nvSpPr>
            <p:spPr>
              <a:xfrm>
                <a:off x="453542" y="2521438"/>
                <a:ext cx="1232581" cy="978831"/>
              </a:xfrm>
              <a:prstGeom prst="ellipse">
                <a:avLst/>
              </a:prstGeom>
              <a:solidFill>
                <a:srgbClr val="7A9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feld 234"/>
              <p:cNvSpPr txBox="1"/>
              <p:nvPr/>
            </p:nvSpPr>
            <p:spPr>
              <a:xfrm>
                <a:off x="393767" y="2767808"/>
                <a:ext cx="1366647" cy="468628"/>
              </a:xfrm>
              <a:prstGeom prst="rect">
                <a:avLst/>
              </a:prstGeom>
              <a:noFill/>
              <a:effectLst/>
            </p:spPr>
            <p:txBody>
              <a:bodyPr wrap="square" rtlCol="0">
                <a:spAutoFit/>
              </a:bodyPr>
              <a:lstStyle/>
              <a:p>
                <a:pPr algn="ctr"/>
                <a:r>
                  <a:rPr lang="de-DE" sz="1100" b="1" dirty="0" smtClean="0">
                    <a:solidFill>
                      <a:schemeClr val="bg1"/>
                    </a:solidFill>
                  </a:rPr>
                  <a:t>880</a:t>
                </a:r>
              </a:p>
              <a:p>
                <a:pPr algn="ctr"/>
                <a:r>
                  <a:rPr lang="en-US" sz="1100" b="1" dirty="0" smtClean="0">
                    <a:solidFill>
                      <a:schemeClr val="bg1"/>
                    </a:solidFill>
                  </a:rPr>
                  <a:t>Loss events</a:t>
                </a:r>
              </a:p>
            </p:txBody>
          </p:sp>
        </p:grpSp>
        <p:sp>
          <p:nvSpPr>
            <p:cNvPr id="104" name="Textfeld 185"/>
            <p:cNvSpPr txBox="1"/>
            <p:nvPr/>
          </p:nvSpPr>
          <p:spPr>
            <a:xfrm>
              <a:off x="6438580" y="1515885"/>
              <a:ext cx="861133" cy="353943"/>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Earthquake</a:t>
              </a:r>
            </a:p>
            <a:p>
              <a:pPr>
                <a:defRPr/>
              </a:pPr>
              <a:r>
                <a:rPr lang="en-US" sz="800" dirty="0" smtClean="0">
                  <a:solidFill>
                    <a:srgbClr val="4D4E53"/>
                  </a:solidFill>
                </a:rPr>
                <a:t>China, 20 April</a:t>
              </a:r>
            </a:p>
          </p:txBody>
        </p:sp>
        <p:sp>
          <p:nvSpPr>
            <p:cNvPr id="105" name="Textfeld 186"/>
            <p:cNvSpPr txBox="1"/>
            <p:nvPr/>
          </p:nvSpPr>
          <p:spPr>
            <a:xfrm>
              <a:off x="2603540" y="2668978"/>
              <a:ext cx="1265601" cy="4924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Severe storms, tornadoes</a:t>
              </a:r>
            </a:p>
            <a:p>
              <a:pPr>
                <a:defRPr/>
              </a:pPr>
              <a:r>
                <a:rPr lang="en-US" sz="800" dirty="0" smtClean="0">
                  <a:solidFill>
                    <a:srgbClr val="4D4E53"/>
                  </a:solidFill>
                </a:rPr>
                <a:t>USA, 18–22 May</a:t>
              </a:r>
            </a:p>
          </p:txBody>
        </p:sp>
        <p:sp>
          <p:nvSpPr>
            <p:cNvPr id="106" name="Textfeld 187"/>
            <p:cNvSpPr txBox="1"/>
            <p:nvPr/>
          </p:nvSpPr>
          <p:spPr>
            <a:xfrm>
              <a:off x="5031707" y="3399911"/>
              <a:ext cx="1008609" cy="353943"/>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Floods</a:t>
              </a:r>
            </a:p>
            <a:p>
              <a:pPr>
                <a:defRPr/>
              </a:pPr>
              <a:r>
                <a:rPr lang="en-US" sz="800" dirty="0" smtClean="0">
                  <a:solidFill>
                    <a:srgbClr val="4D4E53"/>
                  </a:solidFill>
                </a:rPr>
                <a:t>India, 14–30 June</a:t>
              </a:r>
            </a:p>
          </p:txBody>
        </p:sp>
        <p:sp>
          <p:nvSpPr>
            <p:cNvPr id="107" name="Textfeld 188"/>
            <p:cNvSpPr txBox="1"/>
            <p:nvPr/>
          </p:nvSpPr>
          <p:spPr>
            <a:xfrm>
              <a:off x="2974927" y="2278465"/>
              <a:ext cx="878939" cy="410700"/>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Hailstorms</a:t>
              </a:r>
            </a:p>
            <a:p>
              <a:pPr>
                <a:defRPr/>
              </a:pPr>
              <a:r>
                <a:rPr lang="en-US" sz="800" dirty="0" smtClean="0">
                  <a:solidFill>
                    <a:srgbClr val="4D4E53"/>
                  </a:solidFill>
                </a:rPr>
                <a:t>Germany, </a:t>
              </a:r>
            </a:p>
            <a:p>
              <a:pPr>
                <a:defRPr/>
              </a:pPr>
              <a:r>
                <a:rPr lang="en-US" sz="800" smtClean="0">
                  <a:solidFill>
                    <a:srgbClr val="4D4E53"/>
                  </a:solidFill>
                </a:rPr>
                <a:t>27–28 </a:t>
              </a:r>
              <a:r>
                <a:rPr lang="en-US" sz="800" dirty="0" smtClean="0">
                  <a:solidFill>
                    <a:srgbClr val="4D4E53"/>
                  </a:solidFill>
                </a:rPr>
                <a:t>July</a:t>
              </a:r>
            </a:p>
          </p:txBody>
        </p:sp>
        <p:sp>
          <p:nvSpPr>
            <p:cNvPr id="108" name="Textfeld 189"/>
            <p:cNvSpPr txBox="1"/>
            <p:nvPr/>
          </p:nvSpPr>
          <p:spPr>
            <a:xfrm>
              <a:off x="2180823" y="1115294"/>
              <a:ext cx="2114370" cy="3539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Winter Storm Christian (St. Jude)</a:t>
              </a:r>
            </a:p>
            <a:p>
              <a:pPr>
                <a:defRPr/>
              </a:pPr>
              <a:r>
                <a:rPr lang="en-US" sz="800" dirty="0" smtClean="0">
                  <a:solidFill>
                    <a:srgbClr val="4D4E53"/>
                  </a:solidFill>
                </a:rPr>
                <a:t>Europe, 27–30 October</a:t>
              </a:r>
            </a:p>
          </p:txBody>
        </p:sp>
        <p:sp>
          <p:nvSpPr>
            <p:cNvPr id="109" name="Textfeld 190"/>
            <p:cNvSpPr txBox="1"/>
            <p:nvPr/>
          </p:nvSpPr>
          <p:spPr>
            <a:xfrm>
              <a:off x="6134141" y="2972118"/>
              <a:ext cx="1109784" cy="477054"/>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Typhoon </a:t>
              </a:r>
              <a:r>
                <a:rPr lang="en-US" sz="900" b="1" dirty="0" err="1" smtClean="0">
                  <a:solidFill>
                    <a:srgbClr val="4D4E53"/>
                  </a:solidFill>
                </a:rPr>
                <a:t>Haiyan</a:t>
              </a:r>
              <a:endParaRPr lang="en-US" sz="900" b="1" dirty="0" smtClean="0">
                <a:solidFill>
                  <a:srgbClr val="4D4E53"/>
                </a:solidFill>
              </a:endParaRPr>
            </a:p>
            <a:p>
              <a:pPr>
                <a:defRPr/>
              </a:pPr>
              <a:r>
                <a:rPr lang="en-US" sz="800" dirty="0" smtClean="0">
                  <a:solidFill>
                    <a:srgbClr val="4D4E53"/>
                  </a:solidFill>
                </a:rPr>
                <a:t>Philippines, </a:t>
              </a:r>
            </a:p>
            <a:p>
              <a:pPr>
                <a:defRPr/>
              </a:pPr>
              <a:r>
                <a:rPr lang="en-US" sz="800" dirty="0" smtClean="0">
                  <a:solidFill>
                    <a:srgbClr val="4D4E53"/>
                  </a:solidFill>
                </a:rPr>
                <a:t>8–12 November</a:t>
              </a:r>
            </a:p>
          </p:txBody>
        </p:sp>
        <p:sp>
          <p:nvSpPr>
            <p:cNvPr id="110" name="Textfeld 191"/>
            <p:cNvSpPr txBox="1"/>
            <p:nvPr/>
          </p:nvSpPr>
          <p:spPr>
            <a:xfrm>
              <a:off x="625185" y="3136789"/>
              <a:ext cx="1652992" cy="3539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Severe storms, tornadoes</a:t>
              </a:r>
            </a:p>
            <a:p>
              <a:pPr>
                <a:defRPr/>
              </a:pPr>
              <a:r>
                <a:rPr lang="en-US" sz="800" dirty="0" smtClean="0">
                  <a:solidFill>
                    <a:srgbClr val="4D4E53"/>
                  </a:solidFill>
                </a:rPr>
                <a:t>USA, 28–31 May</a:t>
              </a:r>
            </a:p>
          </p:txBody>
        </p:sp>
        <p:sp>
          <p:nvSpPr>
            <p:cNvPr id="111" name="Textfeld 192"/>
            <p:cNvSpPr txBox="1"/>
            <p:nvPr/>
          </p:nvSpPr>
          <p:spPr>
            <a:xfrm>
              <a:off x="1350446" y="3543964"/>
              <a:ext cx="1418847" cy="4924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Hurricanes Ingrid &amp; Manuel</a:t>
              </a:r>
            </a:p>
            <a:p>
              <a:pPr>
                <a:defRPr/>
              </a:pPr>
              <a:r>
                <a:rPr lang="en-US" sz="800" dirty="0" smtClean="0">
                  <a:solidFill>
                    <a:srgbClr val="4D4E53"/>
                  </a:solidFill>
                </a:rPr>
                <a:t>Mexico, 12–19 September</a:t>
              </a:r>
            </a:p>
          </p:txBody>
        </p:sp>
        <p:sp>
          <p:nvSpPr>
            <p:cNvPr id="112" name="Textfeld 193"/>
            <p:cNvSpPr txBox="1"/>
            <p:nvPr/>
          </p:nvSpPr>
          <p:spPr>
            <a:xfrm>
              <a:off x="242300" y="1609780"/>
              <a:ext cx="1146468" cy="353943"/>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Floods</a:t>
              </a:r>
            </a:p>
            <a:p>
              <a:pPr>
                <a:defRPr/>
              </a:pPr>
              <a:r>
                <a:rPr lang="en-US" sz="800" dirty="0" smtClean="0">
                  <a:solidFill>
                    <a:srgbClr val="4D4E53"/>
                  </a:solidFill>
                </a:rPr>
                <a:t>Canada, 19–24 June</a:t>
              </a:r>
            </a:p>
          </p:txBody>
        </p:sp>
        <p:sp>
          <p:nvSpPr>
            <p:cNvPr id="113" name="Textfeld 194"/>
            <p:cNvSpPr txBox="1"/>
            <p:nvPr/>
          </p:nvSpPr>
          <p:spPr>
            <a:xfrm>
              <a:off x="4052665" y="1145401"/>
              <a:ext cx="949299" cy="477054"/>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Floods</a:t>
              </a:r>
            </a:p>
            <a:p>
              <a:pPr>
                <a:defRPr/>
              </a:pPr>
              <a:r>
                <a:rPr lang="en-US" sz="800" dirty="0" smtClean="0">
                  <a:solidFill>
                    <a:srgbClr val="4D4E53"/>
                  </a:solidFill>
                </a:rPr>
                <a:t>Europe, </a:t>
              </a:r>
            </a:p>
            <a:p>
              <a:pPr>
                <a:defRPr/>
              </a:pPr>
              <a:r>
                <a:rPr lang="en-US" sz="800" dirty="0" smtClean="0">
                  <a:solidFill>
                    <a:srgbClr val="4D4E53"/>
                  </a:solidFill>
                </a:rPr>
                <a:t>30 May–19 June</a:t>
              </a:r>
            </a:p>
          </p:txBody>
        </p:sp>
        <p:sp>
          <p:nvSpPr>
            <p:cNvPr id="114" name="Textfeld 195"/>
            <p:cNvSpPr txBox="1"/>
            <p:nvPr/>
          </p:nvSpPr>
          <p:spPr>
            <a:xfrm>
              <a:off x="4829004" y="4274488"/>
              <a:ext cx="969840" cy="3539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Heat wave</a:t>
              </a:r>
            </a:p>
            <a:p>
              <a:pPr>
                <a:defRPr/>
              </a:pPr>
              <a:r>
                <a:rPr lang="en-US" sz="800" dirty="0" smtClean="0">
                  <a:solidFill>
                    <a:srgbClr val="4D4E53"/>
                  </a:solidFill>
                </a:rPr>
                <a:t>India, April–June</a:t>
              </a:r>
            </a:p>
          </p:txBody>
        </p:sp>
        <p:sp>
          <p:nvSpPr>
            <p:cNvPr id="115" name="Textfeld 196"/>
            <p:cNvSpPr txBox="1"/>
            <p:nvPr/>
          </p:nvSpPr>
          <p:spPr>
            <a:xfrm>
              <a:off x="6392839" y="2457711"/>
              <a:ext cx="1109784" cy="477054"/>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Typhoon </a:t>
              </a:r>
              <a:r>
                <a:rPr lang="en-US" sz="900" b="1" dirty="0" err="1" smtClean="0">
                  <a:solidFill>
                    <a:srgbClr val="4D4E53"/>
                  </a:solidFill>
                </a:rPr>
                <a:t>Fitow</a:t>
              </a:r>
              <a:endParaRPr lang="en-US" sz="900" b="1" dirty="0" smtClean="0">
                <a:solidFill>
                  <a:srgbClr val="4D4E53"/>
                </a:solidFill>
              </a:endParaRPr>
            </a:p>
            <a:p>
              <a:pPr>
                <a:defRPr/>
              </a:pPr>
              <a:r>
                <a:rPr lang="en-US" sz="800" dirty="0" smtClean="0">
                  <a:solidFill>
                    <a:srgbClr val="4D4E53"/>
                  </a:solidFill>
                </a:rPr>
                <a:t>China, Japan, </a:t>
              </a:r>
            </a:p>
            <a:p>
              <a:pPr>
                <a:defRPr/>
              </a:pPr>
              <a:r>
                <a:rPr lang="en-US" sz="800" dirty="0" smtClean="0">
                  <a:solidFill>
                    <a:srgbClr val="4D4E53"/>
                  </a:solidFill>
                </a:rPr>
                <a:t>5–9 October</a:t>
              </a:r>
            </a:p>
          </p:txBody>
        </p:sp>
        <p:sp>
          <p:nvSpPr>
            <p:cNvPr id="116" name="Textfeld 197"/>
            <p:cNvSpPr txBox="1"/>
            <p:nvPr/>
          </p:nvSpPr>
          <p:spPr>
            <a:xfrm>
              <a:off x="3470117" y="4095598"/>
              <a:ext cx="1571479" cy="3539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Earthquake (series)</a:t>
              </a:r>
            </a:p>
            <a:p>
              <a:pPr>
                <a:defRPr/>
              </a:pPr>
              <a:r>
                <a:rPr lang="en-US" sz="800" dirty="0" smtClean="0">
                  <a:solidFill>
                    <a:srgbClr val="4D4E53"/>
                  </a:solidFill>
                </a:rPr>
                <a:t>Pakistan, 24–28 September</a:t>
              </a:r>
            </a:p>
          </p:txBody>
        </p:sp>
        <p:cxnSp>
          <p:nvCxnSpPr>
            <p:cNvPr id="117" name="Gerade Verbindung 198"/>
            <p:cNvCxnSpPr/>
            <p:nvPr/>
          </p:nvCxnSpPr>
          <p:spPr>
            <a:xfrm rot="5400000" flipH="1">
              <a:off x="1889500" y="3352540"/>
              <a:ext cx="396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18" name="Gerade Verbindung 199"/>
            <p:cNvCxnSpPr/>
            <p:nvPr/>
          </p:nvCxnSpPr>
          <p:spPr>
            <a:xfrm flipH="1">
              <a:off x="1547402" y="2748633"/>
              <a:ext cx="50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19" name="Gerade Verbindung 200"/>
            <p:cNvCxnSpPr/>
            <p:nvPr/>
          </p:nvCxnSpPr>
          <p:spPr>
            <a:xfrm flipH="1">
              <a:off x="2195492" y="2764596"/>
              <a:ext cx="468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0" name="Gerade Verbindung 201"/>
            <p:cNvCxnSpPr/>
            <p:nvPr/>
          </p:nvCxnSpPr>
          <p:spPr>
            <a:xfrm rot="5400000" flipH="1">
              <a:off x="216609" y="2171329"/>
              <a:ext cx="576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1" name="Gerade Verbindung 202"/>
            <p:cNvCxnSpPr/>
            <p:nvPr/>
          </p:nvCxnSpPr>
          <p:spPr>
            <a:xfrm flipH="1">
              <a:off x="508984" y="2451055"/>
              <a:ext cx="133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2" name="Gerade Verbindung 203"/>
            <p:cNvCxnSpPr/>
            <p:nvPr/>
          </p:nvCxnSpPr>
          <p:spPr>
            <a:xfrm flipH="1">
              <a:off x="3507080" y="2492257"/>
              <a:ext cx="396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3" name="Gerade Verbindung 204"/>
            <p:cNvCxnSpPr/>
            <p:nvPr/>
          </p:nvCxnSpPr>
          <p:spPr>
            <a:xfrm rot="5400000" flipH="1">
              <a:off x="3424593" y="1761789"/>
              <a:ext cx="1080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4" name="Gerade Verbindung 205"/>
            <p:cNvCxnSpPr/>
            <p:nvPr/>
          </p:nvCxnSpPr>
          <p:spPr>
            <a:xfrm rot="5400000" flipH="1">
              <a:off x="3920695" y="2006165"/>
              <a:ext cx="97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5" name="Gerade Verbindung 206"/>
            <p:cNvCxnSpPr/>
            <p:nvPr/>
          </p:nvCxnSpPr>
          <p:spPr>
            <a:xfrm flipH="1">
              <a:off x="5947151" y="3074467"/>
              <a:ext cx="25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6" name="Gerade Verbindung 207"/>
            <p:cNvCxnSpPr/>
            <p:nvPr/>
          </p:nvCxnSpPr>
          <p:spPr>
            <a:xfrm rot="5400000" flipH="1">
              <a:off x="5915609" y="3113239"/>
              <a:ext cx="7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7" name="Gerade Verbindung 208"/>
            <p:cNvCxnSpPr/>
            <p:nvPr/>
          </p:nvCxnSpPr>
          <p:spPr>
            <a:xfrm flipH="1">
              <a:off x="5877690" y="2561227"/>
              <a:ext cx="576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8" name="Gerade Verbindung 209"/>
            <p:cNvCxnSpPr/>
            <p:nvPr/>
          </p:nvCxnSpPr>
          <p:spPr>
            <a:xfrm rot="5400000" flipH="1">
              <a:off x="5735389" y="2703445"/>
              <a:ext cx="288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9" name="Gerade Verbindung 210"/>
            <p:cNvCxnSpPr/>
            <p:nvPr/>
          </p:nvCxnSpPr>
          <p:spPr>
            <a:xfrm flipH="1">
              <a:off x="3819724" y="1225846"/>
              <a:ext cx="14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0" name="Gerade Verbindung 211"/>
            <p:cNvCxnSpPr/>
            <p:nvPr/>
          </p:nvCxnSpPr>
          <p:spPr>
            <a:xfrm rot="5400000" flipH="1">
              <a:off x="4982479" y="2211830"/>
              <a:ext cx="1188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1" name="Gerade Verbindung 212"/>
            <p:cNvCxnSpPr/>
            <p:nvPr/>
          </p:nvCxnSpPr>
          <p:spPr>
            <a:xfrm flipH="1">
              <a:off x="5574444" y="1616948"/>
              <a:ext cx="900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2" name="Gerade Verbindung 213"/>
            <p:cNvCxnSpPr/>
            <p:nvPr/>
          </p:nvCxnSpPr>
          <p:spPr>
            <a:xfrm flipH="1">
              <a:off x="5210207" y="2840079"/>
              <a:ext cx="7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3" name="Gerade Verbindung 214"/>
            <p:cNvCxnSpPr/>
            <p:nvPr/>
          </p:nvCxnSpPr>
          <p:spPr>
            <a:xfrm rot="5400000" flipH="1">
              <a:off x="4981337" y="3142263"/>
              <a:ext cx="61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4" name="Gerade Verbindung 215"/>
            <p:cNvCxnSpPr/>
            <p:nvPr/>
          </p:nvCxnSpPr>
          <p:spPr>
            <a:xfrm rot="5400000" flipH="1">
              <a:off x="4317291" y="3589154"/>
              <a:ext cx="122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5" name="Gerade Verbindung 216"/>
            <p:cNvCxnSpPr/>
            <p:nvPr/>
          </p:nvCxnSpPr>
          <p:spPr>
            <a:xfrm rot="5400000" flipH="1">
              <a:off x="4431556" y="3712990"/>
              <a:ext cx="122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6" name="Gerade Verbindung 217"/>
            <p:cNvCxnSpPr/>
            <p:nvPr/>
          </p:nvCxnSpPr>
          <p:spPr>
            <a:xfrm flipH="1">
              <a:off x="4496000" y="4196572"/>
              <a:ext cx="43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7" name="Gerade Verbindung 218"/>
            <p:cNvCxnSpPr/>
            <p:nvPr/>
          </p:nvCxnSpPr>
          <p:spPr>
            <a:xfrm flipH="1">
              <a:off x="5043329" y="3097988"/>
              <a:ext cx="7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8" name="Gerade Verbindung 219"/>
            <p:cNvCxnSpPr/>
            <p:nvPr/>
          </p:nvCxnSpPr>
          <p:spPr>
            <a:xfrm flipH="1">
              <a:off x="4081475" y="2487699"/>
              <a:ext cx="32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sp>
          <p:nvSpPr>
            <p:cNvPr id="140" name="Textfeld 221"/>
            <p:cNvSpPr txBox="1"/>
            <p:nvPr/>
          </p:nvSpPr>
          <p:spPr>
            <a:xfrm>
              <a:off x="6656694" y="3542194"/>
              <a:ext cx="892701" cy="477054"/>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Floods</a:t>
              </a:r>
            </a:p>
            <a:p>
              <a:pPr>
                <a:defRPr/>
              </a:pPr>
              <a:r>
                <a:rPr lang="en-US" sz="800" dirty="0" smtClean="0">
                  <a:solidFill>
                    <a:srgbClr val="4D4E53"/>
                  </a:solidFill>
                </a:rPr>
                <a:t>Australia, </a:t>
              </a:r>
            </a:p>
            <a:p>
              <a:pPr>
                <a:defRPr/>
              </a:pPr>
              <a:r>
                <a:rPr lang="en-US" sz="800" dirty="0" smtClean="0">
                  <a:solidFill>
                    <a:srgbClr val="4D4E53"/>
                  </a:solidFill>
                </a:rPr>
                <a:t>21–31 January </a:t>
              </a:r>
            </a:p>
          </p:txBody>
        </p:sp>
        <p:cxnSp>
          <p:nvCxnSpPr>
            <p:cNvPr id="141" name="Gerade Verbindung 222"/>
            <p:cNvCxnSpPr/>
            <p:nvPr/>
          </p:nvCxnSpPr>
          <p:spPr>
            <a:xfrm flipH="1">
              <a:off x="6417504" y="3638593"/>
              <a:ext cx="288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42" name="Gerade Verbindung 223"/>
            <p:cNvCxnSpPr/>
            <p:nvPr/>
          </p:nvCxnSpPr>
          <p:spPr>
            <a:xfrm rot="5400000" flipH="1">
              <a:off x="6349189" y="3708618"/>
              <a:ext cx="14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sp>
          <p:nvSpPr>
            <p:cNvPr id="143" name="Textfeld 224"/>
            <p:cNvSpPr txBox="1"/>
            <p:nvPr/>
          </p:nvSpPr>
          <p:spPr>
            <a:xfrm>
              <a:off x="4940041" y="1157470"/>
              <a:ext cx="1197100" cy="477054"/>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Meteorite impact</a:t>
              </a:r>
            </a:p>
            <a:p>
              <a:pPr>
                <a:defRPr/>
              </a:pPr>
              <a:r>
                <a:rPr lang="en-US" sz="800" dirty="0" smtClean="0">
                  <a:solidFill>
                    <a:srgbClr val="4D4E53"/>
                  </a:solidFill>
                </a:rPr>
                <a:t>Russian Federation, 15 February</a:t>
              </a:r>
            </a:p>
          </p:txBody>
        </p:sp>
        <p:cxnSp>
          <p:nvCxnSpPr>
            <p:cNvPr id="144" name="Gerade Verbindung 225"/>
            <p:cNvCxnSpPr/>
            <p:nvPr/>
          </p:nvCxnSpPr>
          <p:spPr>
            <a:xfrm rot="5400000" flipH="1">
              <a:off x="4854316" y="1939246"/>
              <a:ext cx="79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45" name="Gerade Verbindung 226"/>
            <p:cNvCxnSpPr/>
            <p:nvPr/>
          </p:nvCxnSpPr>
          <p:spPr>
            <a:xfrm flipH="1">
              <a:off x="4919486" y="2330345"/>
              <a:ext cx="32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sp>
          <p:nvSpPr>
            <p:cNvPr id="146" name="Textfeld 227"/>
            <p:cNvSpPr txBox="1"/>
            <p:nvPr/>
          </p:nvSpPr>
          <p:spPr>
            <a:xfrm>
              <a:off x="1030476" y="1313790"/>
              <a:ext cx="989373" cy="353943"/>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Flash floods</a:t>
              </a:r>
            </a:p>
            <a:p>
              <a:pPr>
                <a:defRPr/>
              </a:pPr>
              <a:r>
                <a:rPr lang="en-US" sz="800" dirty="0" smtClean="0">
                  <a:solidFill>
                    <a:srgbClr val="4D4E53"/>
                  </a:solidFill>
                </a:rPr>
                <a:t>Canada, 8–9 July</a:t>
              </a:r>
            </a:p>
          </p:txBody>
        </p:sp>
        <p:cxnSp>
          <p:nvCxnSpPr>
            <p:cNvPr id="147" name="Gerade Verbindung 228"/>
            <p:cNvCxnSpPr/>
            <p:nvPr/>
          </p:nvCxnSpPr>
          <p:spPr>
            <a:xfrm rot="5400000" flipH="1">
              <a:off x="1337020" y="2963243"/>
              <a:ext cx="43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48" name="Gerade Verbindung 229"/>
            <p:cNvCxnSpPr/>
            <p:nvPr/>
          </p:nvCxnSpPr>
          <p:spPr>
            <a:xfrm flipH="1">
              <a:off x="1824477" y="1522611"/>
              <a:ext cx="61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sp>
          <p:nvSpPr>
            <p:cNvPr id="149" name="Textfeld 230"/>
            <p:cNvSpPr txBox="1"/>
            <p:nvPr/>
          </p:nvSpPr>
          <p:spPr>
            <a:xfrm>
              <a:off x="353532" y="2562105"/>
              <a:ext cx="1218603" cy="353943"/>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Floods</a:t>
              </a:r>
            </a:p>
            <a:p>
              <a:pPr>
                <a:defRPr/>
              </a:pPr>
              <a:r>
                <a:rPr lang="en-US" sz="800" dirty="0" smtClean="0">
                  <a:solidFill>
                    <a:srgbClr val="4D4E53"/>
                  </a:solidFill>
                </a:rPr>
                <a:t>USA, 9–16 September</a:t>
              </a:r>
            </a:p>
          </p:txBody>
        </p:sp>
        <p:cxnSp>
          <p:nvCxnSpPr>
            <p:cNvPr id="150" name="Gerade Verbindung 231"/>
            <p:cNvCxnSpPr/>
            <p:nvPr/>
          </p:nvCxnSpPr>
          <p:spPr>
            <a:xfrm flipH="1">
              <a:off x="794941" y="2667669"/>
              <a:ext cx="115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51" name="Gerade Verbindung 232"/>
            <p:cNvCxnSpPr/>
            <p:nvPr/>
          </p:nvCxnSpPr>
          <p:spPr>
            <a:xfrm rot="5400000" flipH="1">
              <a:off x="1929129" y="2030590"/>
              <a:ext cx="1008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grpSp>
      <p:grpSp>
        <p:nvGrpSpPr>
          <p:cNvPr id="75" name="Gruppieren 253"/>
          <p:cNvGrpSpPr/>
          <p:nvPr>
            <p:custDataLst>
              <p:tags r:id="rId3"/>
            </p:custDataLst>
          </p:nvPr>
        </p:nvGrpSpPr>
        <p:grpSpPr>
          <a:xfrm>
            <a:off x="524550" y="5637128"/>
            <a:ext cx="8314650" cy="806716"/>
            <a:chOff x="524550" y="5637128"/>
            <a:chExt cx="8314650" cy="806716"/>
          </a:xfrm>
        </p:grpSpPr>
        <p:sp>
          <p:nvSpPr>
            <p:cNvPr id="76" name="Oval 11"/>
            <p:cNvSpPr>
              <a:spLocks noChangeArrowheads="1"/>
            </p:cNvSpPr>
            <p:nvPr/>
          </p:nvSpPr>
          <p:spPr bwMode="auto">
            <a:xfrm>
              <a:off x="5989813" y="6094247"/>
              <a:ext cx="84866" cy="84561"/>
            </a:xfrm>
            <a:prstGeom prst="ellipse">
              <a:avLst/>
            </a:prstGeom>
            <a:solidFill>
              <a:srgbClr val="F7941D"/>
            </a:solidFill>
            <a:ln w="3175">
              <a:solidFill>
                <a:schemeClr val="tx1"/>
              </a:solidFill>
              <a:round/>
              <a:headEnd/>
              <a:tailEnd/>
            </a:ln>
          </p:spPr>
          <p:txBody>
            <a:bodyPr wrap="none" anchor="ctr"/>
            <a:lstStyle/>
            <a:p>
              <a:endParaRPr lang="de-DE">
                <a:solidFill>
                  <a:srgbClr val="111111"/>
                </a:solidFill>
              </a:endParaRPr>
            </a:p>
          </p:txBody>
        </p:sp>
        <p:sp>
          <p:nvSpPr>
            <p:cNvPr id="77" name="Oval 12"/>
            <p:cNvSpPr>
              <a:spLocks noChangeArrowheads="1"/>
            </p:cNvSpPr>
            <p:nvPr/>
          </p:nvSpPr>
          <p:spPr bwMode="auto">
            <a:xfrm>
              <a:off x="3194443" y="5736715"/>
              <a:ext cx="84866" cy="84561"/>
            </a:xfrm>
            <a:prstGeom prst="ellipse">
              <a:avLst/>
            </a:prstGeom>
            <a:solidFill>
              <a:srgbClr val="B72126"/>
            </a:solidFill>
            <a:ln w="3175">
              <a:solidFill>
                <a:schemeClr val="tx1"/>
              </a:solidFill>
              <a:round/>
              <a:headEnd/>
              <a:tailEnd/>
            </a:ln>
          </p:spPr>
          <p:txBody>
            <a:bodyPr wrap="none" anchor="ctr"/>
            <a:lstStyle/>
            <a:p>
              <a:endParaRPr lang="de-DE">
                <a:solidFill>
                  <a:srgbClr val="111111"/>
                </a:solidFill>
              </a:endParaRPr>
            </a:p>
          </p:txBody>
        </p:sp>
        <p:sp>
          <p:nvSpPr>
            <p:cNvPr id="78" name="Oval 13"/>
            <p:cNvSpPr>
              <a:spLocks noChangeArrowheads="1"/>
            </p:cNvSpPr>
            <p:nvPr/>
          </p:nvSpPr>
          <p:spPr bwMode="auto">
            <a:xfrm>
              <a:off x="5989813" y="5737156"/>
              <a:ext cx="84866" cy="84561"/>
            </a:xfrm>
            <a:prstGeom prst="ellipse">
              <a:avLst/>
            </a:prstGeom>
            <a:solidFill>
              <a:srgbClr val="276C75"/>
            </a:solidFill>
            <a:ln w="3175">
              <a:solidFill>
                <a:schemeClr val="tx1"/>
              </a:solidFill>
              <a:round/>
              <a:headEnd/>
              <a:tailEnd/>
            </a:ln>
          </p:spPr>
          <p:txBody>
            <a:bodyPr wrap="none" anchor="ctr"/>
            <a:lstStyle/>
            <a:p>
              <a:endParaRPr lang="de-DE">
                <a:solidFill>
                  <a:srgbClr val="111111"/>
                </a:solidFill>
              </a:endParaRPr>
            </a:p>
          </p:txBody>
        </p:sp>
        <p:sp>
          <p:nvSpPr>
            <p:cNvPr id="82" name="Oval 81"/>
            <p:cNvSpPr>
              <a:spLocks noChangeArrowheads="1"/>
            </p:cNvSpPr>
            <p:nvPr/>
          </p:nvSpPr>
          <p:spPr bwMode="auto">
            <a:xfrm>
              <a:off x="3194443" y="6109620"/>
              <a:ext cx="84866" cy="84561"/>
            </a:xfrm>
            <a:prstGeom prst="ellipse">
              <a:avLst/>
            </a:prstGeom>
            <a:solidFill>
              <a:srgbClr val="6A972D"/>
            </a:solidFill>
            <a:ln w="3175">
              <a:solidFill>
                <a:schemeClr val="tx1"/>
              </a:solidFill>
              <a:round/>
              <a:headEnd/>
              <a:tailEnd/>
            </a:ln>
          </p:spPr>
          <p:txBody>
            <a:bodyPr wrap="none" anchor="ctr"/>
            <a:lstStyle/>
            <a:p>
              <a:endParaRPr lang="de-DE">
                <a:solidFill>
                  <a:srgbClr val="111111"/>
                </a:solidFill>
              </a:endParaRPr>
            </a:p>
          </p:txBody>
        </p:sp>
        <p:sp>
          <p:nvSpPr>
            <p:cNvPr id="83" name="Ellipse 15"/>
            <p:cNvSpPr>
              <a:spLocks noChangeAspect="1"/>
            </p:cNvSpPr>
            <p:nvPr/>
          </p:nvSpPr>
          <p:spPr>
            <a:xfrm>
              <a:off x="561327" y="5758363"/>
              <a:ext cx="49281" cy="504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97" name="Ellipse 50"/>
            <p:cNvSpPr>
              <a:spLocks/>
            </p:cNvSpPr>
            <p:nvPr/>
          </p:nvSpPr>
          <p:spPr>
            <a:xfrm>
              <a:off x="524550" y="6076575"/>
              <a:ext cx="126000" cy="1260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98" name="Text Box 6"/>
            <p:cNvSpPr txBox="1">
              <a:spLocks noChangeArrowheads="1"/>
            </p:cNvSpPr>
            <p:nvPr/>
          </p:nvSpPr>
          <p:spPr bwMode="auto">
            <a:xfrm>
              <a:off x="3365893" y="5640335"/>
              <a:ext cx="2611612" cy="430887"/>
            </a:xfrm>
            <a:prstGeom prst="rect">
              <a:avLst/>
            </a:prstGeom>
            <a:noFill/>
            <a:ln w="9525">
              <a:noFill/>
              <a:miter lim="800000"/>
              <a:headEnd/>
              <a:tailEnd/>
            </a:ln>
          </p:spPr>
          <p:txBody>
            <a:bodyPr wrap="none">
              <a:spAutoFit/>
            </a:bodyPr>
            <a:lstStyle/>
            <a:p>
              <a:pPr>
                <a:defRPr/>
              </a:pPr>
              <a:r>
                <a:rPr lang="en-US" sz="1100" b="1" dirty="0" smtClean="0">
                  <a:solidFill>
                    <a:srgbClr val="4D4E53"/>
                  </a:solidFill>
                </a:rPr>
                <a:t>Geophysical events</a:t>
              </a:r>
              <a:r>
                <a:rPr lang="en-US" sz="1100" dirty="0" smtClean="0">
                  <a:solidFill>
                    <a:srgbClr val="4D4E53"/>
                  </a:solidFill>
                </a:rPr>
                <a:t/>
              </a:r>
              <a:br>
                <a:rPr lang="en-US" sz="1100" dirty="0" smtClean="0">
                  <a:solidFill>
                    <a:srgbClr val="4D4E53"/>
                  </a:solidFill>
                </a:rPr>
              </a:br>
              <a:r>
                <a:rPr lang="en-US" sz="1100" dirty="0" smtClean="0">
                  <a:solidFill>
                    <a:srgbClr val="4D4E53"/>
                  </a:solidFill>
                </a:rPr>
                <a:t>(earthquake, tsunami, volcanic activity</a:t>
              </a:r>
              <a:r>
                <a:rPr lang="en-US" sz="1100" dirty="0" smtClean="0">
                  <a:solidFill>
                    <a:prstClr val="black"/>
                  </a:solidFill>
                </a:rPr>
                <a:t>)</a:t>
              </a:r>
              <a:endParaRPr lang="en-US" sz="1100" dirty="0">
                <a:solidFill>
                  <a:prstClr val="black"/>
                </a:solidFill>
              </a:endParaRPr>
            </a:p>
          </p:txBody>
        </p:sp>
        <p:sp>
          <p:nvSpPr>
            <p:cNvPr id="101" name="Text Box 7"/>
            <p:cNvSpPr txBox="1">
              <a:spLocks noChangeArrowheads="1"/>
            </p:cNvSpPr>
            <p:nvPr/>
          </p:nvSpPr>
          <p:spPr bwMode="auto">
            <a:xfrm>
              <a:off x="3365893" y="6012957"/>
              <a:ext cx="3400425" cy="430887"/>
            </a:xfrm>
            <a:prstGeom prst="rect">
              <a:avLst/>
            </a:prstGeom>
            <a:noFill/>
            <a:ln w="9525">
              <a:noFill/>
              <a:miter lim="800000"/>
              <a:headEnd/>
              <a:tailEnd/>
            </a:ln>
          </p:spPr>
          <p:txBody>
            <a:bodyPr>
              <a:spAutoFit/>
            </a:bodyPr>
            <a:lstStyle/>
            <a:p>
              <a:pPr>
                <a:defRPr/>
              </a:pPr>
              <a:r>
                <a:rPr lang="en-US" sz="1100" b="1" dirty="0" smtClean="0">
                  <a:solidFill>
                    <a:srgbClr val="4D4E53"/>
                  </a:solidFill>
                </a:rPr>
                <a:t>Meteorological events </a:t>
              </a:r>
              <a:br>
                <a:rPr lang="en-US" sz="1100" b="1" dirty="0" smtClean="0">
                  <a:solidFill>
                    <a:srgbClr val="4D4E53"/>
                  </a:solidFill>
                </a:rPr>
              </a:br>
              <a:r>
                <a:rPr lang="en-US" sz="1100" dirty="0" smtClean="0">
                  <a:solidFill>
                    <a:srgbClr val="4D4E53"/>
                  </a:solidFill>
                </a:rPr>
                <a:t>(storm) </a:t>
              </a:r>
              <a:endParaRPr lang="en-US" sz="1100" dirty="0">
                <a:solidFill>
                  <a:srgbClr val="4D4E53"/>
                </a:solidFill>
              </a:endParaRPr>
            </a:p>
          </p:txBody>
        </p:sp>
        <p:sp>
          <p:nvSpPr>
            <p:cNvPr id="103" name="Text Box 6"/>
            <p:cNvSpPr txBox="1">
              <a:spLocks noChangeArrowheads="1"/>
            </p:cNvSpPr>
            <p:nvPr/>
          </p:nvSpPr>
          <p:spPr bwMode="auto">
            <a:xfrm>
              <a:off x="727426" y="6007172"/>
              <a:ext cx="2244373" cy="430887"/>
            </a:xfrm>
            <a:prstGeom prst="rect">
              <a:avLst/>
            </a:prstGeom>
            <a:noFill/>
            <a:ln w="9525">
              <a:noFill/>
              <a:miter lim="800000"/>
              <a:headEnd/>
              <a:tailEnd/>
            </a:ln>
          </p:spPr>
          <p:txBody>
            <a:bodyPr wrap="square">
              <a:spAutoFit/>
            </a:bodyPr>
            <a:lstStyle/>
            <a:p>
              <a:pPr>
                <a:defRPr/>
              </a:pPr>
              <a:r>
                <a:rPr lang="en-US" sz="1100" b="1" dirty="0" smtClean="0">
                  <a:solidFill>
                    <a:srgbClr val="4D4E53"/>
                  </a:solidFill>
                </a:rPr>
                <a:t>Selection of significant </a:t>
              </a:r>
            </a:p>
            <a:p>
              <a:pPr>
                <a:defRPr/>
              </a:pPr>
              <a:r>
                <a:rPr lang="en-US" sz="1100" b="1" dirty="0" smtClean="0">
                  <a:solidFill>
                    <a:srgbClr val="4D4E53"/>
                  </a:solidFill>
                </a:rPr>
                <a:t>Natural catastrophes</a:t>
              </a:r>
              <a:endParaRPr lang="en-US" sz="1100" b="1" dirty="0">
                <a:solidFill>
                  <a:srgbClr val="4D4E53"/>
                </a:solidFill>
              </a:endParaRPr>
            </a:p>
          </p:txBody>
        </p:sp>
        <p:sp>
          <p:nvSpPr>
            <p:cNvPr id="154" name="Text Box 6"/>
            <p:cNvSpPr txBox="1">
              <a:spLocks noChangeArrowheads="1"/>
            </p:cNvSpPr>
            <p:nvPr/>
          </p:nvSpPr>
          <p:spPr bwMode="auto">
            <a:xfrm>
              <a:off x="736951" y="5652631"/>
              <a:ext cx="1587294" cy="261610"/>
            </a:xfrm>
            <a:prstGeom prst="rect">
              <a:avLst/>
            </a:prstGeom>
            <a:noFill/>
            <a:ln w="9525">
              <a:noFill/>
              <a:miter lim="800000"/>
              <a:headEnd/>
              <a:tailEnd/>
            </a:ln>
          </p:spPr>
          <p:txBody>
            <a:bodyPr wrap="none">
              <a:spAutoFit/>
            </a:bodyPr>
            <a:lstStyle/>
            <a:p>
              <a:pPr>
                <a:defRPr/>
              </a:pPr>
              <a:r>
                <a:rPr lang="en-US" sz="1100" b="1" dirty="0" smtClean="0">
                  <a:solidFill>
                    <a:srgbClr val="4D4E53"/>
                  </a:solidFill>
                </a:rPr>
                <a:t>Natural catastrophes</a:t>
              </a:r>
              <a:endParaRPr lang="en-US" sz="1100" b="1" dirty="0">
                <a:solidFill>
                  <a:srgbClr val="4D4E53"/>
                </a:solidFill>
              </a:endParaRPr>
            </a:p>
          </p:txBody>
        </p:sp>
        <p:sp>
          <p:nvSpPr>
            <p:cNvPr id="155" name="Text Box 8"/>
            <p:cNvSpPr txBox="1">
              <a:spLocks noChangeArrowheads="1"/>
            </p:cNvSpPr>
            <p:nvPr/>
          </p:nvSpPr>
          <p:spPr bwMode="auto">
            <a:xfrm>
              <a:off x="6161263" y="5637128"/>
              <a:ext cx="1693092" cy="430887"/>
            </a:xfrm>
            <a:prstGeom prst="rect">
              <a:avLst/>
            </a:prstGeom>
            <a:noFill/>
            <a:ln w="9525">
              <a:noFill/>
              <a:miter lim="800000"/>
              <a:headEnd/>
              <a:tailEnd/>
            </a:ln>
          </p:spPr>
          <p:txBody>
            <a:bodyPr wrap="none">
              <a:spAutoFit/>
            </a:bodyPr>
            <a:lstStyle/>
            <a:p>
              <a:pPr>
                <a:defRPr/>
              </a:pPr>
              <a:r>
                <a:rPr lang="en-US" sz="1100" b="1" dirty="0" smtClean="0">
                  <a:solidFill>
                    <a:srgbClr val="4D4E53"/>
                  </a:solidFill>
                </a:rPr>
                <a:t>Hydrological events</a:t>
              </a:r>
              <a:br>
                <a:rPr lang="en-US" sz="1100" b="1" dirty="0" smtClean="0">
                  <a:solidFill>
                    <a:srgbClr val="4D4E53"/>
                  </a:solidFill>
                </a:rPr>
              </a:br>
              <a:r>
                <a:rPr lang="en-US" sz="1100" dirty="0" smtClean="0">
                  <a:solidFill>
                    <a:srgbClr val="4D4E53"/>
                  </a:solidFill>
                </a:rPr>
                <a:t>(flood, mass movement)</a:t>
              </a:r>
              <a:endParaRPr lang="en-US" sz="1100" dirty="0">
                <a:solidFill>
                  <a:srgbClr val="4D4E53"/>
                </a:solidFill>
              </a:endParaRPr>
            </a:p>
          </p:txBody>
        </p:sp>
        <p:sp>
          <p:nvSpPr>
            <p:cNvPr id="156" name="Text Box 9"/>
            <p:cNvSpPr txBox="1">
              <a:spLocks noChangeArrowheads="1"/>
            </p:cNvSpPr>
            <p:nvPr/>
          </p:nvSpPr>
          <p:spPr bwMode="auto">
            <a:xfrm>
              <a:off x="6161263" y="6012957"/>
              <a:ext cx="2677937" cy="430887"/>
            </a:xfrm>
            <a:prstGeom prst="rect">
              <a:avLst/>
            </a:prstGeom>
            <a:noFill/>
            <a:ln w="9525">
              <a:noFill/>
              <a:miter lim="800000"/>
              <a:headEnd/>
              <a:tailEnd/>
            </a:ln>
          </p:spPr>
          <p:txBody>
            <a:bodyPr wrap="square">
              <a:spAutoFit/>
            </a:bodyPr>
            <a:lstStyle/>
            <a:p>
              <a:pPr>
                <a:defRPr/>
              </a:pPr>
              <a:r>
                <a:rPr lang="en-US" sz="1100" b="1" dirty="0" err="1" smtClean="0">
                  <a:solidFill>
                    <a:srgbClr val="4D4E53"/>
                  </a:solidFill>
                </a:rPr>
                <a:t>Climatological</a:t>
              </a:r>
              <a:r>
                <a:rPr lang="en-US" sz="1100" b="1" dirty="0" smtClean="0">
                  <a:solidFill>
                    <a:srgbClr val="4D4E53"/>
                  </a:solidFill>
                </a:rPr>
                <a:t> events</a:t>
              </a:r>
              <a:r>
                <a:rPr lang="en-US" sz="1100" dirty="0" smtClean="0">
                  <a:solidFill>
                    <a:srgbClr val="4D4E53"/>
                  </a:solidFill>
                </a:rPr>
                <a:t/>
              </a:r>
              <a:br>
                <a:rPr lang="en-US" sz="1100" dirty="0" smtClean="0">
                  <a:solidFill>
                    <a:srgbClr val="4D4E53"/>
                  </a:solidFill>
                </a:rPr>
              </a:br>
              <a:r>
                <a:rPr lang="en-US" sz="1100" dirty="0" smtClean="0">
                  <a:solidFill>
                    <a:srgbClr val="4D4E53"/>
                  </a:solidFill>
                </a:rPr>
                <a:t>(extreme temperature, drought, wildfire)</a:t>
              </a:r>
              <a:endParaRPr lang="en-US" sz="1100" dirty="0">
                <a:solidFill>
                  <a:srgbClr val="4D4E53"/>
                </a:solidFill>
              </a:endParaRPr>
            </a:p>
          </p:txBody>
        </p:sp>
      </p:grpSp>
      <p:sp>
        <p:nvSpPr>
          <p:cNvPr id="158" name="Title 85"/>
          <p:cNvSpPr txBox="1">
            <a:spLocks/>
          </p:cNvSpPr>
          <p:nvPr/>
        </p:nvSpPr>
        <p:spPr bwMode="black">
          <a:xfrm>
            <a:off x="199107" y="502738"/>
            <a:ext cx="6840538" cy="7207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1" fontAlgn="base" latinLnBrk="0" hangingPunct="1">
              <a:lnSpc>
                <a:spcPct val="90000"/>
              </a:lnSpc>
              <a:spcBef>
                <a:spcPct val="0"/>
              </a:spcBef>
              <a:spcAft>
                <a:spcPct val="0"/>
              </a:spcAft>
              <a:buClrTx/>
              <a:buSzTx/>
              <a:buFontTx/>
              <a:buNone/>
              <a:tabLst/>
              <a:defRPr/>
            </a:pPr>
            <a:r>
              <a:rPr kumimoji="0" lang="en-US" sz="3000" b="1" i="0" u="none" strike="noStrike" kern="1200" cap="none" spc="0" normalizeH="0" baseline="0" noProof="0" dirty="0" smtClean="0">
                <a:ln>
                  <a:noFill/>
                </a:ln>
                <a:solidFill>
                  <a:srgbClr val="28688C"/>
                </a:solidFill>
                <a:effectLst/>
                <a:uLnTx/>
                <a:uFillTx/>
                <a:latin typeface="Arial"/>
                <a:ea typeface="Arial Unicode MS"/>
                <a:cs typeface="Arial"/>
              </a:rPr>
              <a:t>Natural Loss Events:</a:t>
            </a:r>
          </a:p>
          <a:p>
            <a:pPr marL="0" marR="0" lvl="0" indent="0" algn="l" defTabSz="114300" rtl="0" eaLnBrk="1" fontAlgn="base" latinLnBrk="0" hangingPunct="1">
              <a:lnSpc>
                <a:spcPct val="90000"/>
              </a:lnSpc>
              <a:spcBef>
                <a:spcPct val="0"/>
              </a:spcBef>
              <a:spcAft>
                <a:spcPct val="0"/>
              </a:spcAft>
              <a:buClrTx/>
              <a:buSzTx/>
              <a:buFontTx/>
              <a:buNone/>
              <a:tabLst/>
              <a:defRPr/>
            </a:pPr>
            <a:r>
              <a:rPr lang="en-US" sz="3000" b="1" dirty="0" smtClean="0">
                <a:solidFill>
                  <a:srgbClr val="28688C"/>
                </a:solidFill>
                <a:latin typeface="Arial"/>
                <a:ea typeface="Arial Unicode MS"/>
                <a:cs typeface="Arial"/>
              </a:rPr>
              <a:t>Full Year 2013</a:t>
            </a:r>
            <a:r>
              <a:rPr kumimoji="0" lang="en-US" sz="3000" b="1" i="0" u="none" strike="noStrike" kern="1200" cap="none" spc="0" normalizeH="0" baseline="0" noProof="0" dirty="0" smtClean="0">
                <a:ln>
                  <a:noFill/>
                </a:ln>
                <a:solidFill>
                  <a:srgbClr val="28688C"/>
                </a:solidFill>
                <a:effectLst/>
                <a:uLnTx/>
                <a:uFillTx/>
                <a:latin typeface="Arial"/>
                <a:ea typeface="Arial Unicode MS"/>
                <a:cs typeface="Arial"/>
              </a:rPr>
              <a:t/>
            </a:r>
            <a:br>
              <a:rPr kumimoji="0" lang="en-US" sz="3000" b="1" i="0" u="none" strike="noStrike" kern="1200" cap="none" spc="0" normalizeH="0" baseline="0" noProof="0" dirty="0" smtClean="0">
                <a:ln>
                  <a:noFill/>
                </a:ln>
                <a:solidFill>
                  <a:srgbClr val="28688C"/>
                </a:solidFill>
                <a:effectLst/>
                <a:uLnTx/>
                <a:uFillTx/>
                <a:latin typeface="Arial"/>
                <a:ea typeface="Arial Unicode MS"/>
                <a:cs typeface="Arial"/>
              </a:rPr>
            </a:br>
            <a:r>
              <a:rPr kumimoji="0" lang="en-US" sz="3000" b="1" i="0" u="none" strike="noStrike" kern="0" cap="none" spc="0" normalizeH="0" baseline="0" noProof="0" dirty="0" smtClean="0">
                <a:ln>
                  <a:noFill/>
                </a:ln>
                <a:solidFill>
                  <a:srgbClr val="28688C"/>
                </a:solidFill>
                <a:effectLst/>
                <a:uLnTx/>
                <a:uFillTx/>
                <a:latin typeface="Arial" charset="0"/>
                <a:ea typeface="+mj-ea"/>
                <a:cs typeface="+mj-cs"/>
              </a:rPr>
              <a:t/>
            </a:r>
            <a:br>
              <a:rPr kumimoji="0" lang="en-US" sz="3000" b="1" i="0" u="none" strike="noStrike" kern="0" cap="none" spc="0" normalizeH="0" baseline="0" noProof="0" dirty="0" smtClean="0">
                <a:ln>
                  <a:noFill/>
                </a:ln>
                <a:solidFill>
                  <a:srgbClr val="28688C"/>
                </a:solidFill>
                <a:effectLst/>
                <a:uLnTx/>
                <a:uFillTx/>
                <a:latin typeface="Arial" charset="0"/>
                <a:ea typeface="+mj-ea"/>
                <a:cs typeface="+mj-cs"/>
              </a:rPr>
            </a:br>
            <a:r>
              <a:rPr kumimoji="0" lang="en-US" sz="2000" b="1" i="0" u="none" strike="noStrike" kern="1200" cap="none" spc="0" normalizeH="0" baseline="0" noProof="0" dirty="0" smtClean="0">
                <a:ln>
                  <a:noFill/>
                </a:ln>
                <a:solidFill>
                  <a:srgbClr val="28688C"/>
                </a:solidFill>
                <a:effectLst/>
                <a:uLnTx/>
                <a:uFillTx/>
                <a:latin typeface="Arial"/>
                <a:ea typeface="Arial Unicode MS"/>
                <a:cs typeface="Arial"/>
              </a:rPr>
              <a:t>World Map</a:t>
            </a:r>
          </a:p>
        </p:txBody>
      </p:sp>
    </p:spTree>
    <p:custDataLst>
      <p:tags r:id="rId1"/>
    </p:custDataLst>
    <p:extLst>
      <p:ext uri="{BB962C8B-B14F-4D97-AF65-F5344CB8AC3E}">
        <p14:creationId xmlns:p14="http://schemas.microsoft.com/office/powerpoint/2010/main" val="1740461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GUID" val="9a0d12d1-30ae-4c34-adac-1cb8505fb5fd"/>
  <p:tag name="ARTICULATE_SLIDE_NAV" val="7"/>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1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HvQZPV13_files\slide0001_image001.png"/>
</p:tagLst>
</file>

<file path=ppt/tags/tag1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K8FKxtPp_files\slide0001_image001.png"/>
</p:tagLst>
</file>

<file path=ppt/tags/tag15.xml><?xml version="1.0" encoding="utf-8"?>
<p:tagLst xmlns:a="http://schemas.openxmlformats.org/drawingml/2006/main" xmlns:r="http://schemas.openxmlformats.org/officeDocument/2006/relationships" xmlns:p="http://schemas.openxmlformats.org/presentationml/2006/main">
  <p:tag name="ARTICULATE_TITLE_TAG" val="P/C Insurance Industry Combined Ratio"/>
  <p:tag name="ARTICULATE_SLIDE_GUID" val="d597db85-55e1-4188-b89d-d656c2dd132a"/>
  <p:tag name="ARTICULATE_SLIDE_NAV" val="52"/>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6.xml><?xml version="1.0" encoding="utf-8"?>
<p:tagLst xmlns:a="http://schemas.openxmlformats.org/drawingml/2006/main" xmlns:r="http://schemas.openxmlformats.org/officeDocument/2006/relationships" xmlns:p="http://schemas.openxmlformats.org/presentationml/2006/main">
  <p:tag name="ARTICULATE_SLIDE_GUID" val="8d816a7d-974e-4f1a-9550-52aea7948b6c"/>
  <p:tag name="ARTICULATE_SLIDE_NAV" val="48"/>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7.xml><?xml version="1.0" encoding="utf-8"?>
<p:tagLst xmlns:a="http://schemas.openxmlformats.org/drawingml/2006/main" xmlns:r="http://schemas.openxmlformats.org/officeDocument/2006/relationships" xmlns:p="http://schemas.openxmlformats.org/presentationml/2006/main">
  <p:tag name="ARTICULATE_TITLE_TAG" val="P/C Net Income After Taxes"/>
  <p:tag name="ARTICULATE_SLIDE_GUID" val="b36d2394-cab0-4993-8a78-0afe809536e5"/>
  <p:tag name="ARTICULATE_SLIDE_NAV" val="43"/>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8.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9.xml><?xml version="1.0" encoding="utf-8"?>
<p:tagLst xmlns:a="http://schemas.openxmlformats.org/drawingml/2006/main" xmlns:r="http://schemas.openxmlformats.org/officeDocument/2006/relationships" xmlns:p="http://schemas.openxmlformats.org/presentationml/2006/main">
  <p:tag name="ARTICULATE_SLIDE_NAV" val="51"/>
  <p:tag name="ARTICULATE_SLIDE_GUID" val="d1b25dd7-2819-40d4-857e-0586fe15f666"/>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2.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os3r8EJO_files\slide0001_image001.emz"/>
</p:tagLst>
</file>

<file path=ppt/tags/tag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xml><?xml version="1.0" encoding="utf-8"?>
<p:tagLst xmlns:a="http://schemas.openxmlformats.org/drawingml/2006/main" xmlns:r="http://schemas.openxmlformats.org/officeDocument/2006/relationships" xmlns:p="http://schemas.openxmlformats.org/presentationml/2006/main">
  <p:tag name="ARTICULATE_SLIDE_GUID" val="7be9821b-a120-49e1-a4b0-5424a67bf919"/>
  <p:tag name="ARTICULATE_SLIDE_NAV" val="77"/>
  <p:tag name="ARTICULATE_SLIDE_PAUSE" val="0"/>
  <p:tag name="ARTICULATE_NAV_LEVEL" val="1"/>
  <p:tag name="ARTICULATE_PLAYLIST_ID" val="-1"/>
  <p:tag name="ARTICULATE_LOCK_SLIDE" val="0"/>
</p:tagLst>
</file>

<file path=ppt/tags/tag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nI3B4E7a_files\slide0001_image001.png"/>
</p:tagLst>
</file>

<file path=ppt/tags/tag8.xml><?xml version="1.0" encoding="utf-8"?>
<p:tagLst xmlns:a="http://schemas.openxmlformats.org/drawingml/2006/main" xmlns:r="http://schemas.openxmlformats.org/officeDocument/2006/relationships" xmlns:p="http://schemas.openxmlformats.org/presentationml/2006/main">
  <p:tag name="ARTICULATE_SLIDE_GUID" val="d0d72354-4a3f-4ac1-963c-0b6c95fdf0a2"/>
  <p:tag name="ARTICULATE_SLIDE_NAV" val="21"/>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9.xml><?xml version="1.0" encoding="utf-8"?>
<p:tagLst xmlns:a="http://schemas.openxmlformats.org/drawingml/2006/main" xmlns:r="http://schemas.openxmlformats.org/officeDocument/2006/relationships" xmlns:p="http://schemas.openxmlformats.org/presentationml/2006/main">
  <p:tag name="ARTICULATE_PUBLISH_MODE" val="2"/>
</p:tagLst>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64101</TotalTime>
  <Words>14421</Words>
  <Application>Microsoft Office PowerPoint</Application>
  <PresentationFormat>On-screen Show (4:3)</PresentationFormat>
  <Paragraphs>2057</Paragraphs>
  <Slides>206</Slides>
  <Notes>189</Notes>
  <HiddenSlides>81</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206</vt:i4>
      </vt:variant>
    </vt:vector>
  </HeadingPairs>
  <TitlesOfParts>
    <vt:vector size="216" baseType="lpstr">
      <vt:lpstr>Arial Unicode MS</vt:lpstr>
      <vt:lpstr>Arial</vt:lpstr>
      <vt:lpstr>Arial </vt:lpstr>
      <vt:lpstr>Symbol</vt:lpstr>
      <vt:lpstr>Times New Roman</vt:lpstr>
      <vt:lpstr>Verdana</vt:lpstr>
      <vt:lpstr>Wingdings</vt:lpstr>
      <vt:lpstr>Default Design</vt:lpstr>
      <vt:lpstr>Chart</vt:lpstr>
      <vt:lpstr>Slide</vt:lpstr>
      <vt:lpstr>Personal Lines P-C  Insurance Markets: Trends, Challenges &amp; Opportunities  for 2014 &amp; Beyond</vt:lpstr>
      <vt:lpstr>Presentation Outline</vt:lpstr>
      <vt:lpstr>PowerPoint Presentation</vt:lpstr>
      <vt:lpstr>Distribution of Direct Premiums Written by Segment/Line, 2012</vt:lpstr>
      <vt:lpstr>Auto &amp; Home vs. All Lines, Net Written Premium Growth, 2000–2013P</vt:lpstr>
      <vt:lpstr>Private Passenger Auto Insurance Net Written Premium, 2000–2015F</vt:lpstr>
      <vt:lpstr>Commercial Auto Insurance Net Written Premium, 2000–2013P</vt:lpstr>
      <vt:lpstr>PowerPoint Presentation</vt:lpstr>
      <vt:lpstr>Direct Premiums Written: PP Auto Percent Change by State, 2007-2012*</vt:lpstr>
      <vt:lpstr>Homeowners Insurance Net Written Premium, 2000–2015F</vt:lpstr>
      <vt:lpstr>Average Premiums For Home Insurance By State, 2011* (1)</vt:lpstr>
      <vt:lpstr>Average Premiums For Home Insurance By State, 2011* (1)</vt:lpstr>
      <vt:lpstr>Estimated Median Rate For Home Insurance By State, 2011* (1)</vt:lpstr>
      <vt:lpstr>Estimated Median Rate For Home Insurance By State, 2011* (1)</vt:lpstr>
      <vt:lpstr>Estimated Rate For Median U.S. Home Insurance By State, 2011* (1)</vt:lpstr>
      <vt:lpstr>Estimated Rate For Median U.S. Home Insurance By State, 2011* (1)</vt:lpstr>
      <vt:lpstr>PowerPoint Presentation</vt:lpstr>
      <vt:lpstr>PowerPoint Presentation</vt:lpstr>
      <vt:lpstr>PowerPoint Presentation</vt:lpstr>
      <vt:lpstr>PowerPoint Presentation</vt:lpstr>
      <vt:lpstr>Personal Lines Growth Drivers:  The Economy Is Creating Some Opportunities </vt:lpstr>
      <vt:lpstr>US Real GDP Growth*</vt:lpstr>
      <vt:lpstr>Real GDP by State Percent Change, 2012: Highest 25 States</vt:lpstr>
      <vt:lpstr>PowerPoint Presentation</vt:lpstr>
      <vt:lpstr>PowerPoint Presentation</vt:lpstr>
      <vt:lpstr>PowerPoint Presentation</vt:lpstr>
      <vt:lpstr>Net Worth of Households* Recently Hit A Historic High</vt:lpstr>
      <vt:lpstr>Household Financial Obligations Ratio Recently Hit A Historic Low</vt:lpstr>
      <vt:lpstr>Unemployment and Underemployment Rates: Still Too High, But Falling</vt:lpstr>
      <vt:lpstr>US Unemployment Rate Forecast</vt:lpstr>
      <vt:lpstr>PowerPoint Presentation</vt:lpstr>
      <vt:lpstr>PowerPoint Presentation</vt:lpstr>
      <vt:lpstr>PowerPoint Presentation</vt:lpstr>
      <vt:lpstr>Unemployment Rates by State, January 2014: Highest 25 States*</vt:lpstr>
      <vt:lpstr>PowerPoint Presentation</vt:lpstr>
      <vt:lpstr>Unemployment Rates by Age and Race: 2006, 2010 and 2013</vt:lpstr>
      <vt:lpstr>PowerPoint Presentation</vt:lpstr>
      <vt:lpstr>Monthly Change* in Auto Insurance Prices, 1991–2014*</vt:lpstr>
      <vt:lpstr>Monthly Change* in Auto Insurance Prices, January 2005 - December 2013</vt:lpstr>
      <vt:lpstr>PowerPoint Presentation</vt:lpstr>
      <vt:lpstr>Average Expenditures* on Auto Insurance, 1994-2014F</vt:lpstr>
      <vt:lpstr>Annual Pct. Change in Avg. Expenditures on Auto Insurance, vs. Auto Insurance Prices, 1995-2011</vt:lpstr>
      <vt:lpstr>Average Expenditures For Auto Insurance By State, 2011</vt:lpstr>
      <vt:lpstr>Average Expenditures For Auto Insurance By State, 2011 </vt:lpstr>
      <vt:lpstr>PowerPoint Presentation</vt:lpstr>
      <vt:lpstr>PowerPoint Presentation</vt:lpstr>
      <vt:lpstr>Auto/Light Truck Sales, 1999-2019F</vt:lpstr>
      <vt:lpstr>Advertising Expenditures by P/C Insurance Industry, 1999-2012</vt:lpstr>
      <vt:lpstr>Number of Insured Vehicles in the US,  2000-2011*</vt:lpstr>
      <vt:lpstr>Do Changes in Miles Driven Affect Auto Collision Claim Frequency?</vt:lpstr>
      <vt:lpstr>New Private Housing Starts, 1990-2019F</vt:lpstr>
      <vt:lpstr>Value of Construction Put in Place,   January 2014 vs. January 2013*</vt:lpstr>
      <vt:lpstr>Average Square Footage of Completed New Homes in U.S., 1973-2012</vt:lpstr>
      <vt:lpstr>State Population Growth Rate Projections, 2010-2020*</vt:lpstr>
      <vt:lpstr>Average Premium for Home Insurance Policies**</vt:lpstr>
      <vt:lpstr>Interest Rate on Convention 30-Year Mortgages: Headed Back Up, 1990–2014*</vt:lpstr>
      <vt:lpstr>Direct Premiums Written: Homeowners Percent Change by State, 2007-2012*</vt:lpstr>
      <vt:lpstr>Direct Premiums Written: Homeowners Percent Change by State, 2007-2012*</vt:lpstr>
      <vt:lpstr>PowerPoint Presentation</vt:lpstr>
      <vt:lpstr>PowerPoint Presentation</vt:lpstr>
      <vt:lpstr>PowerPoint Presentation</vt:lpstr>
      <vt:lpstr>Advertising Expenditures by P/C Insurance Industry, 1999-2012</vt:lpstr>
      <vt:lpstr>Advertising Spend Change by Select Personal Auto Writers:  2012 vs. 2011</vt:lpstr>
      <vt:lpstr>PowerPoint Presentation</vt:lpstr>
      <vt:lpstr>Return on Net Worth: All P-C Lines vs. Homeowners &amp; Pvt. Pass. Auto, 1990-2012*</vt:lpstr>
      <vt:lpstr>Return on Net Worth: All P-C Lines vs. Homeowners &amp; Pvt. Pass. Auto, 1990-2012*</vt:lpstr>
      <vt:lpstr>Return on Net Worth: All P-C Lines vs.   Pvt. Pass. Auto, 1990-2012*</vt:lpstr>
      <vt:lpstr>Return on Net Worth: All P-C Lines vs. Homeowners, 1990-2012*</vt:lpstr>
      <vt:lpstr>PowerPoint Presentation</vt:lpstr>
      <vt:lpstr>PowerPoint Presentation</vt:lpstr>
      <vt:lpstr>PowerPoint Presentation</vt:lpstr>
      <vt:lpstr>PowerPoint Presentation</vt:lpstr>
      <vt:lpstr>PowerPoint Presentation</vt:lpstr>
      <vt:lpstr>U.S. Insured Catastrophe Losses</vt:lpstr>
      <vt:lpstr>Combined Ratio Points Associated with Catastrophe Losses: 1960 – 2013*</vt:lpstr>
      <vt:lpstr>Top 10 States for Insured Catastrophe Losses, 2013</vt:lpstr>
      <vt:lpstr>PowerPoint Presentation</vt:lpstr>
      <vt:lpstr>Top States by Inflation-Adjusted Insured Catastrophe Losses, 1983–2012</vt:lpstr>
      <vt:lpstr>Inflation Adjusted U.S. Catastrophe Losses by Cause of Loss, 1993–20121</vt:lpstr>
      <vt:lpstr>Top 16 Most Costly Disasters in U.S. History</vt:lpstr>
      <vt:lpstr>Top 16 Most Costly World Insurance Losses, 1970-2013*</vt:lpstr>
      <vt:lpstr>Top 12 Most Costly Hurricanes in U.S. History</vt:lpstr>
      <vt:lpstr>Total Value of Insured Coastal Exposure in 2012</vt:lpstr>
      <vt:lpstr>Total Value of Insured Coastal Exposure in 2007</vt:lpstr>
      <vt:lpstr>PowerPoint Presentation</vt:lpstr>
      <vt:lpstr>Total Potential Home Value Exposure to Storm Surge Risk in 2013*</vt:lpstr>
      <vt:lpstr>PowerPoint Presentation</vt:lpstr>
      <vt:lpstr>PowerPoint Presentation</vt:lpstr>
      <vt:lpstr>Insured Homeowners Losses Due to Lightning, 2004-2012</vt:lpstr>
      <vt:lpstr>Insured Homeowners Losses Due Dog Bite Liability Claims, 2003-2012</vt:lpstr>
      <vt:lpstr>Natural Disaster Losses in the United States, by Type, 2013</vt:lpstr>
      <vt:lpstr>PowerPoint Presentation</vt:lpstr>
      <vt:lpstr>Natural Disasters in the United States, 1980 – 2013 Number of Events (Annual Totals 1980 – 2013) </vt:lpstr>
      <vt:lpstr>Losses Due to Natural Disasters in the US, 1980–2013</vt:lpstr>
      <vt:lpstr>Insured US Tropical Cyclone Losses, 1980 - 2013 </vt:lpstr>
      <vt:lpstr>PowerPoint Presentation</vt:lpstr>
      <vt:lpstr>PowerPoint Presentation</vt:lpstr>
      <vt:lpstr>PowerPoint Presentation</vt:lpstr>
      <vt:lpstr>PowerPoint Presentation</vt:lpstr>
      <vt:lpstr>Natural Disasters Worldwide, 1980 – 2013 (Number of Events) </vt:lpstr>
      <vt:lpstr>Losses Due to Natural Disasters Worldwide, 1980–2013 (Overall &amp; Insured Losses)</vt:lpstr>
      <vt:lpstr>PowerPoint Presentation</vt:lpstr>
      <vt:lpstr>Number of Federal Major Disaster Declarations, 1953-2014*</vt:lpstr>
      <vt:lpstr>Federal Disasters Declarations by State,  1953 – 2014: Highest 25 States*</vt:lpstr>
      <vt:lpstr>Federal Disasters Declarations by State,  1953 – 2014: Lowest 25 States*</vt:lpstr>
      <vt:lpstr>PowerPoint Presentation</vt:lpstr>
      <vt:lpstr>Location of Tornado Reports in 2013</vt:lpstr>
      <vt:lpstr>U.S. Tornado Count, 2005-2013* </vt:lpstr>
      <vt:lpstr>U.S. Thunderstorm Insured Loss Trends, 1980 – 2013</vt:lpstr>
      <vt:lpstr>Location of Large Hail Reports: 2013</vt:lpstr>
      <vt:lpstr>Location of High Wind Reports: 2013</vt:lpstr>
      <vt:lpstr>Severe Weather Reports: 2013</vt:lpstr>
      <vt:lpstr>Insurers Making a Difference in Impacted Communities</vt:lpstr>
      <vt:lpstr>PowerPoint Presentation</vt:lpstr>
      <vt:lpstr>P/C Insurance Industry  Combined Ratio, 2001–2013:Q3*</vt:lpstr>
      <vt:lpstr>Number of Years with Underwriting Profits by Decade, 1920s–2010s </vt:lpstr>
      <vt:lpstr>Underwriting Gain (Loss) 1975–2013:Q3*</vt:lpstr>
      <vt:lpstr>Combined Ratios by Predominant Business Segment, 2013:9M vs. 2012:9M*</vt:lpstr>
      <vt:lpstr>P/C Reserve Development, 1992–2015E</vt:lpstr>
      <vt:lpstr>P/C Estimated Loss Reserve Deficiency/ (Redundancy), Excl. Statutory Discount</vt:lpstr>
      <vt:lpstr>SURPLUS/CAPITAL/CAPACITY</vt:lpstr>
      <vt:lpstr>Policyholder Surplus,  2006:Q4–2013:Q3</vt:lpstr>
      <vt:lpstr>US Policyholder Surplus: 1975–2013*</vt:lpstr>
      <vt:lpstr>PowerPoint Presentation</vt:lpstr>
      <vt:lpstr>Private Passenger Auto Combined Ratio: 1993–2015F</vt:lpstr>
      <vt:lpstr>Homeowners Insurance Combined Ratio: 1990–2015F</vt:lpstr>
      <vt:lpstr>Homeowners Multi-Peril Loss &amp; ALAE Ratio, 2012: Highest 25 States</vt:lpstr>
      <vt:lpstr>Homeowners Multi-Peril Loss &amp; ALAE Ratio, 2012: Lowest 25 States and DC</vt:lpstr>
      <vt:lpstr>PowerPoint Presentation</vt:lpstr>
      <vt:lpstr>PP Auto Liability: Loss and LAE vs. Net Premiums Written, 1990-2012</vt:lpstr>
      <vt:lpstr>PowerPoint Presentation</vt:lpstr>
      <vt:lpstr>Reinsurance Pricing: Rate-on-Line Index    by Region, 1990 – 2014*</vt:lpstr>
      <vt:lpstr>Global Reinsurer Capital, 2007-2013:H1*</vt:lpstr>
      <vt:lpstr>Long-Term Evolution of Shareholders’ Funds for        the Guy Carpenter Global Reinsurance Composite  </vt:lpstr>
      <vt:lpstr>Alternative Capacity as a Percentage of Global Property Catastrophe Reinsurance Limit</vt:lpstr>
      <vt:lpstr>PowerPoint Presentation</vt:lpstr>
      <vt:lpstr>Alternative Capacity Development,  2001—2013:H1</vt:lpstr>
      <vt:lpstr>Non-Traditional Property Catastrophe Limits by Type, YE 2012 vs. YE 2015E</vt:lpstr>
      <vt:lpstr>Catastrophe Bonds: Issuance and Outstanding, 1997- 2013*</vt:lpstr>
      <vt:lpstr>PowerPoint Presentation</vt:lpstr>
      <vt:lpstr>Bodily Injury: Severity Trend Is Up, Frequency Decline Ended and Is Now Flat </vt:lpstr>
      <vt:lpstr>Property Damage Liability: Severity is Up, Frequency Nearly Flat Since 2008</vt:lpstr>
      <vt:lpstr>No-Fault (PIP) Liability: Adverse Trends May Be Moderating*</vt:lpstr>
      <vt:lpstr>Collision Coverage: Severity &amp; Frequency Trends Are Both Higher in 2013*</vt:lpstr>
      <vt:lpstr>Comprehensive Coverage: Severity  Trends Are Unfavorable</vt:lpstr>
      <vt:lpstr>PowerPoint Presentation</vt:lpstr>
      <vt:lpstr>Questionable Claims, Top 10 Loss States, All Lines: 2010–2012</vt:lpstr>
      <vt:lpstr>Total Number of Questionable Claims by State,  2012: Highest 25 States</vt:lpstr>
      <vt:lpstr>PowerPoint Presentation</vt:lpstr>
      <vt:lpstr>Total Number of Questionable Claims by State,  per 100K Persons, 2012: Highest 25 States</vt:lpstr>
      <vt:lpstr>Total Number of Questionable Claims by State,  per 100K Persons, 2012: Lowest 25 States</vt:lpstr>
      <vt:lpstr>PowerPoint Presentation</vt:lpstr>
      <vt:lpstr>PowerPoint Presentation</vt:lpstr>
      <vt:lpstr>PowerPoint Presentation</vt:lpstr>
      <vt:lpstr>All P/C Lines Distribution Channels, Direct vs. Independent Agents</vt:lpstr>
      <vt:lpstr>Commercial P/C Distribution Channels, Direct vs. Independent Agents</vt:lpstr>
      <vt:lpstr>Personal Lines Distribution Channels, Direct vs. Independent Agents</vt:lpstr>
      <vt:lpstr>PowerPoint Presentation</vt:lpstr>
      <vt:lpstr>Driving Behavior Data Is Very Predictive</vt:lpstr>
      <vt:lpstr>Why Is UBI Game-Changing?</vt:lpstr>
      <vt:lpstr>Appeals To The “Right” Consumers</vt:lpstr>
      <vt:lpstr>PowerPoint Presentation</vt:lpstr>
      <vt:lpstr>UBI In Personal Auto Around The Globe</vt:lpstr>
      <vt:lpstr>Top 50 U.S. Private Passenger Auto Companies</vt:lpstr>
      <vt:lpstr>Liberty Mutual</vt:lpstr>
      <vt:lpstr>Example Consumer Proposition – U.S.</vt:lpstr>
      <vt:lpstr>Progressive’s Snapshot SM</vt:lpstr>
      <vt:lpstr>Allstate Drive Wise SM</vt:lpstr>
      <vt:lpstr>State Farm In-Drive ®</vt:lpstr>
      <vt:lpstr>PowerPoint Presentation</vt:lpstr>
      <vt:lpstr>UBI Data Is Unlike Typical Insurance Data</vt:lpstr>
      <vt:lpstr>Data Must Be Scrubbed</vt:lpstr>
      <vt:lpstr>PowerPoint Presentation</vt:lpstr>
      <vt:lpstr>UBI Implementation Challenges</vt:lpstr>
      <vt:lpstr>PowerPoint Presentation</vt:lpstr>
      <vt:lpstr>P/C Net Income After Taxes 1991–2013:Q3 ($ Millions)</vt:lpstr>
      <vt:lpstr>Profitability Peaks &amp; Troughs in the P/C Insurance Industry, 1975 – 2013:Q3*</vt:lpstr>
      <vt:lpstr>A 100 Combined Ratio Isn’t What It Once Was: Investment Impact on ROEs</vt:lpstr>
      <vt:lpstr>ROE: Property/Casualty Insurance vs. Fortune 500, 1987–2013E*</vt:lpstr>
      <vt:lpstr>ROE: ROEs by Industry vs. Fortune 500, 1987–2012*</vt:lpstr>
      <vt:lpstr>RNW All Lines by State, 2003-2012 Average: Highest 25 States</vt:lpstr>
      <vt:lpstr>PowerPoint Presentation</vt:lpstr>
      <vt:lpstr>P/C Premium Growth Cycles</vt:lpstr>
      <vt:lpstr>Net Premium Growth: Annual Change,  1971—2013:Q3</vt:lpstr>
      <vt:lpstr>Growth in Direct Written Premium by Line, 2013-2015F*</vt:lpstr>
      <vt:lpstr>P/C Net Premiums Written: % Change, Quarter vs. Year-Prior Quarter</vt:lpstr>
      <vt:lpstr>Growth in Net Written Premium by Segment, 2013:9M vs. 2012:9M*</vt:lpstr>
      <vt:lpstr>INVESTMENTS:  THE NEW REALITY</vt:lpstr>
      <vt:lpstr>Distribution of P/C Insurance Industry’s Investment Portfolio</vt:lpstr>
      <vt:lpstr>Property/Casualty Insurance Industry Investment Income: 2000–2013*1</vt:lpstr>
      <vt:lpstr>Property/Casualty Insurance Industry Investment Income: 2000–2012F1</vt:lpstr>
      <vt:lpstr>P/C Insurer Net Realized  Capital Gains/Losses, 1990-2013:Q3</vt:lpstr>
      <vt:lpstr>Property/Casualty Insurance Industry Investment Gain: 1994–2013:Q31</vt:lpstr>
      <vt:lpstr>U.S. 10-Year Treasury Note Yields: A Long Downward Trend, 1990–2014*</vt:lpstr>
      <vt:lpstr>U.S. Treasury Security Yields: A Long Downward Trend, 1990–2014*</vt:lpstr>
      <vt:lpstr>Financial Strength &amp; Underwriting</vt:lpstr>
      <vt:lpstr>P/C Insurer Impairments, 1969–2012</vt:lpstr>
      <vt:lpstr>P/C Insurer Impairment Frequency vs. Combined Ratio, 1969-2011</vt:lpstr>
      <vt:lpstr>Reasons for US P/C Insurer Impairments, 1969–2010</vt:lpstr>
      <vt:lpstr>Top 10 Lines of Business for US P/C Impaired Insurers, 2000–2010</vt:lpstr>
      <vt:lpstr>Number of Recessions Endured by P/C Insurers, by Number of Years in Operation</vt:lpstr>
      <vt:lpstr>Inflation</vt:lpstr>
      <vt:lpstr>Annual Inflation Rates, (CPI-U, %), 1990–2017F</vt:lpstr>
      <vt:lpstr>Hospital-Related Personal Insurance Claim Cost Drivers Grow Faster Than CPI Suggests</vt:lpstr>
      <vt:lpstr>P/C Commercial Property Insurance Claim Cost Drivers Climb at About Rate of CPI</vt:lpstr>
      <vt:lpstr>PowerPoint Presentation</vt:lpstr>
    </vt:vector>
  </TitlesOfParts>
  <Company>insurance information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dc:creator>Call @ 866-2-eSlide</dc:creator>
  <cp:lastModifiedBy>Lewis, Shorna</cp:lastModifiedBy>
  <cp:revision>1600</cp:revision>
  <cp:lastPrinted>2014-02-27T14:33:00Z</cp:lastPrinted>
  <dcterms:modified xsi:type="dcterms:W3CDTF">2014-03-19T18:02:19Z</dcterms:modified>
</cp:coreProperties>
</file>