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slides/slide141.xml" ContentType="application/vnd.openxmlformats-officedocument.presentationml.slide+xml"/>
  <Override PartName="/ppt/slides/slide239.xml" ContentType="application/vnd.openxmlformats-officedocument.presentationml.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5"/>
  </p:notesMasterIdLst>
  <p:handoutMasterIdLst>
    <p:handoutMasterId r:id="rId246"/>
  </p:handoutMasterIdLst>
  <p:sldIdLst>
    <p:sldId id="3491" r:id="rId2"/>
    <p:sldId id="2574" r:id="rId3"/>
    <p:sldId id="3601" r:id="rId4"/>
    <p:sldId id="3348" r:id="rId5"/>
    <p:sldId id="3347" r:id="rId6"/>
    <p:sldId id="3780" r:id="rId7"/>
    <p:sldId id="3781" r:id="rId8"/>
    <p:sldId id="3782" r:id="rId9"/>
    <p:sldId id="3433" r:id="rId10"/>
    <p:sldId id="3602" r:id="rId11"/>
    <p:sldId id="3669" r:id="rId12"/>
    <p:sldId id="3670" r:id="rId13"/>
    <p:sldId id="3457" r:id="rId14"/>
    <p:sldId id="3458" r:id="rId15"/>
    <p:sldId id="3416" r:id="rId16"/>
    <p:sldId id="3603" r:id="rId17"/>
    <p:sldId id="3604" r:id="rId18"/>
    <p:sldId id="3381" r:id="rId19"/>
    <p:sldId id="3758" r:id="rId20"/>
    <p:sldId id="3247" r:id="rId21"/>
    <p:sldId id="3203" r:id="rId22"/>
    <p:sldId id="3605" r:id="rId23"/>
    <p:sldId id="3778" r:id="rId24"/>
    <p:sldId id="3779" r:id="rId25"/>
    <p:sldId id="3481" r:id="rId26"/>
    <p:sldId id="3606" r:id="rId27"/>
    <p:sldId id="3607" r:id="rId28"/>
    <p:sldId id="3523" r:id="rId29"/>
    <p:sldId id="3611" r:id="rId30"/>
    <p:sldId id="3480" r:id="rId31"/>
    <p:sldId id="3608" r:id="rId32"/>
    <p:sldId id="3609" r:id="rId33"/>
    <p:sldId id="3610" r:id="rId34"/>
    <p:sldId id="3612" r:id="rId35"/>
    <p:sldId id="3613" r:id="rId36"/>
    <p:sldId id="3614" r:id="rId37"/>
    <p:sldId id="3615" r:id="rId38"/>
    <p:sldId id="3616" r:id="rId39"/>
    <p:sldId id="3532" r:id="rId40"/>
    <p:sldId id="3533" r:id="rId41"/>
    <p:sldId id="3534" r:id="rId42"/>
    <p:sldId id="3535" r:id="rId43"/>
    <p:sldId id="2934" r:id="rId44"/>
    <p:sldId id="3096" r:id="rId45"/>
    <p:sldId id="3618" r:id="rId46"/>
    <p:sldId id="3797" r:id="rId47"/>
    <p:sldId id="3388" r:id="rId48"/>
    <p:sldId id="3324" r:id="rId49"/>
    <p:sldId id="3700" r:id="rId50"/>
    <p:sldId id="3698" r:id="rId51"/>
    <p:sldId id="3699" r:id="rId52"/>
    <p:sldId id="3431" r:id="rId53"/>
    <p:sldId id="3713" r:id="rId54"/>
    <p:sldId id="3428" r:id="rId55"/>
    <p:sldId id="3715" r:id="rId56"/>
    <p:sldId id="3429" r:id="rId57"/>
    <p:sldId id="3701" r:id="rId58"/>
    <p:sldId id="3716" r:id="rId59"/>
    <p:sldId id="3717" r:id="rId60"/>
    <p:sldId id="3740" r:id="rId61"/>
    <p:sldId id="3741" r:id="rId62"/>
    <p:sldId id="3743" r:id="rId63"/>
    <p:sldId id="3494" r:id="rId64"/>
    <p:sldId id="3492" r:id="rId65"/>
    <p:sldId id="3493" r:id="rId66"/>
    <p:sldId id="3689" r:id="rId67"/>
    <p:sldId id="3690" r:id="rId68"/>
    <p:sldId id="3691" r:id="rId69"/>
    <p:sldId id="3692" r:id="rId70"/>
    <p:sldId id="3693" r:id="rId71"/>
    <p:sldId id="2599" r:id="rId72"/>
    <p:sldId id="2600" r:id="rId73"/>
    <p:sldId id="2965" r:id="rId74"/>
    <p:sldId id="3415" r:id="rId75"/>
    <p:sldId id="3478" r:id="rId76"/>
    <p:sldId id="3702" r:id="rId77"/>
    <p:sldId id="3753" r:id="rId78"/>
    <p:sldId id="3754" r:id="rId79"/>
    <p:sldId id="3755" r:id="rId80"/>
    <p:sldId id="3580" r:id="rId81"/>
    <p:sldId id="3706" r:id="rId82"/>
    <p:sldId id="3710" r:id="rId83"/>
    <p:sldId id="3707" r:id="rId84"/>
    <p:sldId id="3708" r:id="rId85"/>
    <p:sldId id="3744" r:id="rId86"/>
    <p:sldId id="3582" r:id="rId87"/>
    <p:sldId id="3302" r:id="rId88"/>
    <p:sldId id="3625" r:id="rId89"/>
    <p:sldId id="3626" r:id="rId90"/>
    <p:sldId id="3697" r:id="rId91"/>
    <p:sldId id="3558" r:id="rId92"/>
    <p:sldId id="3511" r:id="rId93"/>
    <p:sldId id="3512" r:id="rId94"/>
    <p:sldId id="3513" r:id="rId95"/>
    <p:sldId id="3635" r:id="rId96"/>
    <p:sldId id="3639" r:id="rId97"/>
    <p:sldId id="3641" r:id="rId98"/>
    <p:sldId id="3642" r:id="rId99"/>
    <p:sldId id="3643" r:id="rId100"/>
    <p:sldId id="3645" r:id="rId101"/>
    <p:sldId id="3647" r:id="rId102"/>
    <p:sldId id="3269" r:id="rId103"/>
    <p:sldId id="3515" r:id="rId104"/>
    <p:sldId id="3516" r:id="rId105"/>
    <p:sldId id="3259" r:id="rId106"/>
    <p:sldId id="3260" r:id="rId107"/>
    <p:sldId id="3261" r:id="rId108"/>
    <p:sldId id="3262" r:id="rId109"/>
    <p:sldId id="3263" r:id="rId110"/>
    <p:sldId id="3264" r:id="rId111"/>
    <p:sldId id="3265" r:id="rId112"/>
    <p:sldId id="3266" r:id="rId113"/>
    <p:sldId id="3267" r:id="rId114"/>
    <p:sldId id="3268" r:id="rId115"/>
    <p:sldId id="2680" r:id="rId116"/>
    <p:sldId id="3672" r:id="rId117"/>
    <p:sldId id="3673" r:id="rId118"/>
    <p:sldId id="3674" r:id="rId119"/>
    <p:sldId id="3675" r:id="rId120"/>
    <p:sldId id="3676" r:id="rId121"/>
    <p:sldId id="3544" r:id="rId122"/>
    <p:sldId id="3745" r:id="rId123"/>
    <p:sldId id="3746" r:id="rId124"/>
    <p:sldId id="3547" r:id="rId125"/>
    <p:sldId id="3548" r:id="rId126"/>
    <p:sldId id="3549" r:id="rId127"/>
    <p:sldId id="3752" r:id="rId128"/>
    <p:sldId id="3551" r:id="rId129"/>
    <p:sldId id="3783" r:id="rId130"/>
    <p:sldId id="3784" r:id="rId131"/>
    <p:sldId id="3785" r:id="rId132"/>
    <p:sldId id="3786" r:id="rId133"/>
    <p:sldId id="3787" r:id="rId134"/>
    <p:sldId id="3788" r:id="rId135"/>
    <p:sldId id="3789" r:id="rId136"/>
    <p:sldId id="3790" r:id="rId137"/>
    <p:sldId id="3791" r:id="rId138"/>
    <p:sldId id="3792" r:id="rId139"/>
    <p:sldId id="3793" r:id="rId140"/>
    <p:sldId id="3794" r:id="rId141"/>
    <p:sldId id="3795" r:id="rId142"/>
    <p:sldId id="3796" r:id="rId143"/>
    <p:sldId id="3286" r:id="rId144"/>
    <p:sldId id="1693" r:id="rId145"/>
    <p:sldId id="3364" r:id="rId146"/>
    <p:sldId id="2882" r:id="rId147"/>
    <p:sldId id="2881" r:id="rId148"/>
    <p:sldId id="3678" r:id="rId149"/>
    <p:sldId id="3747" r:id="rId150"/>
    <p:sldId id="3748" r:id="rId151"/>
    <p:sldId id="3749" r:id="rId152"/>
    <p:sldId id="3471" r:id="rId153"/>
    <p:sldId id="3634" r:id="rId154"/>
    <p:sldId id="3679" r:id="rId155"/>
    <p:sldId id="3680" r:id="rId156"/>
    <p:sldId id="3681" r:id="rId157"/>
    <p:sldId id="1618" r:id="rId158"/>
    <p:sldId id="3553" r:id="rId159"/>
    <p:sldId id="1687" r:id="rId160"/>
    <p:sldId id="3365" r:id="rId161"/>
    <p:sldId id="3366" r:id="rId162"/>
    <p:sldId id="3367" r:id="rId163"/>
    <p:sldId id="3711" r:id="rId164"/>
    <p:sldId id="1748" r:id="rId165"/>
    <p:sldId id="2291" r:id="rId166"/>
    <p:sldId id="3109" r:id="rId167"/>
    <p:sldId id="3105" r:id="rId168"/>
    <p:sldId id="3106" r:id="rId169"/>
    <p:sldId id="3107" r:id="rId170"/>
    <p:sldId id="3108" r:id="rId171"/>
    <p:sldId id="2331" r:id="rId172"/>
    <p:sldId id="3010" r:id="rId173"/>
    <p:sldId id="3514" r:id="rId174"/>
    <p:sldId id="3013" r:id="rId175"/>
    <p:sldId id="3014" r:id="rId176"/>
    <p:sldId id="2432" r:id="rId177"/>
    <p:sldId id="2658" r:id="rId178"/>
    <p:sldId id="2642" r:id="rId179"/>
    <p:sldId id="3015" r:id="rId180"/>
    <p:sldId id="2643" r:id="rId181"/>
    <p:sldId id="2336" r:id="rId182"/>
    <p:sldId id="2659" r:id="rId183"/>
    <p:sldId id="2660" r:id="rId184"/>
    <p:sldId id="2685" r:id="rId185"/>
    <p:sldId id="3555" r:id="rId186"/>
    <p:sldId id="3684" r:id="rId187"/>
    <p:sldId id="3685" r:id="rId188"/>
    <p:sldId id="3147" r:id="rId189"/>
    <p:sldId id="3686" r:id="rId190"/>
    <p:sldId id="3687" r:id="rId191"/>
    <p:sldId id="3556" r:id="rId192"/>
    <p:sldId id="3682" r:id="rId193"/>
    <p:sldId id="2773" r:id="rId194"/>
    <p:sldId id="2670" r:id="rId195"/>
    <p:sldId id="3244" r:id="rId196"/>
    <p:sldId id="3284" r:id="rId197"/>
    <p:sldId id="3285" r:id="rId198"/>
    <p:sldId id="3683" r:id="rId199"/>
    <p:sldId id="2091" r:id="rId200"/>
    <p:sldId id="3671" r:id="rId201"/>
    <p:sldId id="3351" r:id="rId202"/>
    <p:sldId id="3586" r:id="rId203"/>
    <p:sldId id="2174" r:id="rId204"/>
    <p:sldId id="2638" r:id="rId205"/>
    <p:sldId id="3425" r:id="rId206"/>
    <p:sldId id="3694" r:id="rId207"/>
    <p:sldId id="3695" r:id="rId208"/>
    <p:sldId id="3584" r:id="rId209"/>
    <p:sldId id="3585" r:id="rId210"/>
    <p:sldId id="2185" r:id="rId211"/>
    <p:sldId id="3016" r:id="rId212"/>
    <p:sldId id="3368" r:id="rId213"/>
    <p:sldId id="3369" r:id="rId214"/>
    <p:sldId id="3370" r:id="rId215"/>
    <p:sldId id="3750" r:id="rId216"/>
    <p:sldId id="3331" r:id="rId217"/>
    <p:sldId id="3332" r:id="rId218"/>
    <p:sldId id="3333" r:id="rId219"/>
    <p:sldId id="3334" r:id="rId220"/>
    <p:sldId id="3751" r:id="rId221"/>
    <p:sldId id="3336" r:id="rId222"/>
    <p:sldId id="3469" r:id="rId223"/>
    <p:sldId id="1445" r:id="rId224"/>
    <p:sldId id="1450" r:id="rId225"/>
    <p:sldId id="2652" r:id="rId226"/>
    <p:sldId id="2655" r:id="rId227"/>
    <p:sldId id="3228" r:id="rId228"/>
    <p:sldId id="3757" r:id="rId229"/>
    <p:sldId id="3510" r:id="rId230"/>
    <p:sldId id="3497" r:id="rId231"/>
    <p:sldId id="3498" r:id="rId232"/>
    <p:sldId id="3499" r:id="rId233"/>
    <p:sldId id="3500" r:id="rId234"/>
    <p:sldId id="3501" r:id="rId235"/>
    <p:sldId id="3502" r:id="rId236"/>
    <p:sldId id="3503" r:id="rId237"/>
    <p:sldId id="3504" r:id="rId238"/>
    <p:sldId id="3505" r:id="rId239"/>
    <p:sldId id="3506" r:id="rId240"/>
    <p:sldId id="3507" r:id="rId241"/>
    <p:sldId id="3508" r:id="rId242"/>
    <p:sldId id="3509" r:id="rId243"/>
    <p:sldId id="1136" r:id="rId24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392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663E-2"/>
          <c:w val="0.93040188886645558"/>
          <c:h val="0.86296741032373836"/>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72715392"/>
        <c:axId val="172725376"/>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72736896"/>
        <c:axId val="172726912"/>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72715392"/>
        <c:axId val="172725376"/>
      </c:lineChart>
      <c:catAx>
        <c:axId val="17271539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2725376"/>
        <c:crosses val="autoZero"/>
        <c:lblAlgn val="ctr"/>
        <c:lblOffset val="100"/>
        <c:tickLblSkip val="1"/>
      </c:catAx>
      <c:valAx>
        <c:axId val="172725376"/>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2715392"/>
        <c:crosses val="autoZero"/>
        <c:crossBetween val="between"/>
        <c:majorUnit val="2"/>
      </c:valAx>
      <c:valAx>
        <c:axId val="172726912"/>
        <c:scaling>
          <c:orientation val="minMax"/>
          <c:max val="12"/>
          <c:min val="-10"/>
        </c:scaling>
        <c:axPos val="r"/>
        <c:numFmt formatCode="General" sourceLinked="1"/>
        <c:majorTickMark val="none"/>
        <c:tickLblPos val="none"/>
        <c:spPr>
          <a:ln>
            <a:noFill/>
          </a:ln>
        </c:spPr>
        <c:crossAx val="172736896"/>
        <c:crosses val="max"/>
        <c:crossBetween val="between"/>
        <c:majorUnit val="2"/>
      </c:valAx>
      <c:catAx>
        <c:axId val="172736896"/>
        <c:scaling>
          <c:orientation val="minMax"/>
        </c:scaling>
        <c:axPos val="t"/>
        <c:numFmt formatCode="General" sourceLinked="1"/>
        <c:majorTickMark val="none"/>
        <c:tickLblPos val="none"/>
        <c:spPr>
          <a:ln>
            <a:noFill/>
          </a:ln>
        </c:spPr>
        <c:crossAx val="172726912"/>
        <c:crosses val="max"/>
        <c:auto val="1"/>
        <c:lblAlgn val="ctr"/>
        <c:lblOffset val="100"/>
      </c:catAx>
    </c:plotArea>
    <c:legend>
      <c:legendPos val="r"/>
      <c:layout>
        <c:manualLayout>
          <c:xMode val="edge"/>
          <c:yMode val="edge"/>
          <c:x val="0.72894654193866759"/>
          <c:y val="0.27944814574562732"/>
          <c:w val="0.18040336741124383"/>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30.996355121000114</c:v>
                </c:pt>
                <c:pt idx="1">
                  <c:v>31.316294560999999</c:v>
                </c:pt>
                <c:pt idx="2">
                  <c:v>29.753761604000001</c:v>
                </c:pt>
                <c:pt idx="3">
                  <c:v>30.505050416000035</c:v>
                </c:pt>
                <c:pt idx="4">
                  <c:v>29.077386128000114</c:v>
                </c:pt>
                <c:pt idx="5">
                  <c:v>26.321967000000114</c:v>
                </c:pt>
                <c:pt idx="6">
                  <c:v>25.202254229000001</c:v>
                </c:pt>
                <c:pt idx="7">
                  <c:v>24.183790124000001</c:v>
                </c:pt>
                <c:pt idx="8">
                  <c:v>23.29464004299987</c:v>
                </c:pt>
                <c:pt idx="9">
                  <c:v>22.304646870999818</c:v>
                </c:pt>
                <c:pt idx="10">
                  <c:v>24.956931406999999</c:v>
                </c:pt>
                <c:pt idx="11">
                  <c:v>26.133928442000144</c:v>
                </c:pt>
                <c:pt idx="12">
                  <c:v>29.249614615000002</c:v>
                </c:pt>
                <c:pt idx="13">
                  <c:v>31.117596655999996</c:v>
                </c:pt>
                <c:pt idx="14">
                  <c:v>34.662006891000011</c:v>
                </c:pt>
                <c:pt idx="15">
                  <c:v>37.784561175999997</c:v>
                </c:pt>
                <c:pt idx="16">
                  <c:v>38.611554640000001</c:v>
                </c:pt>
                <c:pt idx="17">
                  <c:v>37.587669666999894</c:v>
                </c:pt>
                <c:pt idx="18">
                  <c:v>33.755330208000267</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2.702384602000012</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73176320"/>
        <c:axId val="173177856"/>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30.996355121000114</c:v>
                </c:pt>
                <c:pt idx="1">
                  <c:v>31.316294560999999</c:v>
                </c:pt>
                <c:pt idx="2">
                  <c:v>29.753761604000001</c:v>
                </c:pt>
                <c:pt idx="3">
                  <c:v>30.505050416000035</c:v>
                </c:pt>
                <c:pt idx="4">
                  <c:v>29.077386128000114</c:v>
                </c:pt>
                <c:pt idx="5">
                  <c:v>26.321967000000114</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73176320"/>
        <c:axId val="173177856"/>
      </c:lineChart>
      <c:catAx>
        <c:axId val="173176320"/>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73177856"/>
        <c:crosses val="autoZero"/>
        <c:lblAlgn val="ctr"/>
        <c:lblOffset val="100"/>
        <c:tickLblSkip val="1"/>
      </c:catAx>
      <c:valAx>
        <c:axId val="173177856"/>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7317632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523"/>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192"/>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73803392"/>
        <c:axId val="173804928"/>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73803392"/>
        <c:axId val="173804928"/>
      </c:lineChart>
      <c:catAx>
        <c:axId val="17380339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73804928"/>
        <c:crosses val="autoZero"/>
        <c:auto val="1"/>
        <c:lblAlgn val="ctr"/>
        <c:lblOffset val="100"/>
        <c:tickLblSkip val="1"/>
      </c:catAx>
      <c:valAx>
        <c:axId val="173804928"/>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7380339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221"/>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-2.1775707317073927</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0.39867826086957769</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-1.8806292682926655</c:v>
                </c:pt>
                <c:pt idx="1">
                  <c:v>-1.8784936170212778</c:v>
                </c:pt>
                <c:pt idx="2">
                  <c:v>-1.5839255813953499</c:v>
                </c:pt>
                <c:pt idx="3">
                  <c:v>-2.3684830188679746</c:v>
                </c:pt>
                <c:pt idx="4">
                  <c:v>-3.9327536231883444</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-1.7212234374999666</c:v>
                </c:pt>
                <c:pt idx="14">
                  <c:v>-3.0540000000000025</c:v>
                </c:pt>
                <c:pt idx="15">
                  <c:v>-4.3788906666666705</c:v>
                </c:pt>
                <c:pt idx="16">
                  <c:v>-6.2112022988505924</c:v>
                </c:pt>
                <c:pt idx="17">
                  <c:v>-7.5884831460674045</c:v>
                </c:pt>
                <c:pt idx="18">
                  <c:v>-7.8629379310343754</c:v>
                </c:pt>
                <c:pt idx="19">
                  <c:v>-8.2528853932584223</c:v>
                </c:pt>
                <c:pt idx="20">
                  <c:v>-7.8629379310343754</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-1.0999999999999759</c:v>
                </c:pt>
                <c:pt idx="20">
                  <c:v>-1</c:v>
                </c:pt>
              </c:numCache>
            </c:numRef>
          </c:val>
        </c:ser>
        <c:gapWidth val="70"/>
        <c:overlap val="100"/>
        <c:axId val="174185088"/>
        <c:axId val="17419916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92E-2"/>
                  <c:y val="-8.0643430600586694E-2"/>
                </c:manualLayout>
              </c:layout>
              <c:dLblPos val="r"/>
              <c:showVal val="1"/>
            </c:dLbl>
            <c:dLbl>
              <c:idx val="14"/>
              <c:layout>
                <c:manualLayout>
                  <c:x val="-2.180967262549692E-2"/>
                  <c:y val="-0.103180098811178"/>
                </c:manualLayout>
              </c:layout>
              <c:dLblPos val="r"/>
              <c:showVal val="1"/>
            </c:dLbl>
            <c:dLbl>
              <c:idx val="15"/>
              <c:layout>
                <c:manualLayout>
                  <c:x val="-2.5691162188411221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0.66500000000000614</c:v>
                </c:pt>
                <c:pt idx="15">
                  <c:v>-2.2376000000000054</c:v>
                </c:pt>
                <c:pt idx="16">
                  <c:v>-4.6586000000000007</c:v>
                </c:pt>
                <c:pt idx="17">
                  <c:v>-7.4049999999999905</c:v>
                </c:pt>
                <c:pt idx="18">
                  <c:v>-8.2702000000000009</c:v>
                </c:pt>
                <c:pt idx="19">
                  <c:v>-8.6574000000000026</c:v>
                </c:pt>
                <c:pt idx="20">
                  <c:v>-7.9702000000000934</c:v>
                </c:pt>
              </c:numCache>
            </c:numRef>
          </c:val>
        </c:ser>
        <c:marker val="1"/>
        <c:axId val="174202240"/>
        <c:axId val="174200704"/>
      </c:lineChart>
      <c:catAx>
        <c:axId val="174185088"/>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4199168"/>
        <c:crosses val="autoZero"/>
        <c:lblAlgn val="ctr"/>
        <c:lblOffset val="300"/>
        <c:tickLblSkip val="1"/>
      </c:catAx>
      <c:valAx>
        <c:axId val="17419916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4185088"/>
        <c:crosses val="autoZero"/>
        <c:crossBetween val="between"/>
        <c:majorUnit val="5"/>
      </c:valAx>
      <c:valAx>
        <c:axId val="174200704"/>
        <c:scaling>
          <c:orientation val="minMax"/>
          <c:max val="10"/>
          <c:min val="-25"/>
        </c:scaling>
        <c:axPos val="r"/>
        <c:numFmt formatCode="0.0" sourceLinked="1"/>
        <c:majorTickMark val="none"/>
        <c:tickLblPos val="none"/>
        <c:spPr>
          <a:ln>
            <a:noFill/>
          </a:ln>
        </c:spPr>
        <c:crossAx val="174202240"/>
        <c:crosses val="max"/>
        <c:crossBetween val="between"/>
        <c:majorUnit val="5"/>
      </c:valAx>
      <c:catAx>
        <c:axId val="174202240"/>
        <c:scaling>
          <c:orientation val="minMax"/>
        </c:scaling>
        <c:delete val="1"/>
        <c:axPos val="b"/>
        <c:numFmt formatCode="General" sourceLinked="1"/>
        <c:tickLblPos val="none"/>
        <c:crossAx val="174200704"/>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8903"/>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66.4410000000005</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84956672"/>
        <c:axId val="84958208"/>
      </c:lineChart>
      <c:catAx>
        <c:axId val="8495667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4958208"/>
        <c:crosses val="autoZero"/>
        <c:auto val="1"/>
        <c:lblAlgn val="ctr"/>
        <c:lblOffset val="100"/>
        <c:tickLblSkip val="1"/>
        <c:tickMarkSkip val="1"/>
      </c:catAx>
      <c:valAx>
        <c:axId val="84958208"/>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504E-2"/>
              <c:y val="0.40489130434782811"/>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4956672"/>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3.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8/19/2013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115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116</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670AE31-08D4-45AD-9471-79A02B0A266F}" type="slidenum">
              <a:rPr lang="en-US" smtClean="0"/>
              <a:pPr defTabSz="928787"/>
              <a:t>122</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B7BF5537-ED40-4489-9ABB-70F2E28CBBDF}" type="slidenum">
              <a:rPr lang="en-US" smtClean="0"/>
              <a:pPr defTabSz="928787"/>
              <a:t>123</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12</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126</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127</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128</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a:noFill/>
        </p:spPr>
        <p:txBody>
          <a:bodyPr/>
          <a:lstStyle/>
          <a:p>
            <a:fld id="{6E3178CF-37CC-460C-83D4-E0F4DDB697EF}" type="slidenum">
              <a:rPr lang="en-US" smtClean="0"/>
              <a:pPr/>
              <a:t>129</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6" tIns="46569" rIns="45956" bIns="46569" anchor="b">
            <a:spAutoFit/>
          </a:bodyPr>
          <a:lstStyle/>
          <a:p>
            <a:pPr algn="ctr" defTabSz="931863"/>
            <a:fld id="{2E8304E2-5C1C-4915-A568-3D98F826A2EE}" type="slidenum">
              <a:rPr lang="en-US" sz="1000"/>
              <a:pPr algn="ctr" defTabSz="931863"/>
              <a:t>130</a:t>
            </a:fld>
            <a:endParaRPr 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6" tIns="46569" rIns="45956" bIns="46569" anchor="b">
            <a:spAutoFit/>
          </a:bodyPr>
          <a:lstStyle/>
          <a:p>
            <a:pPr algn="ctr" defTabSz="931863"/>
            <a:fld id="{721DA957-E8A2-4F5E-AB69-8B701A143076}" type="slidenum">
              <a:rPr lang="en-US" sz="1000"/>
              <a:pPr algn="ctr" defTabSz="931863"/>
              <a:t>131</a:t>
            </a:fld>
            <a:endParaRPr lang="en-US" sz="10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6" tIns="46569" rIns="45956" bIns="46569" anchor="b">
            <a:spAutoFit/>
          </a:bodyPr>
          <a:lstStyle/>
          <a:p>
            <a:pPr algn="ctr" defTabSz="931863"/>
            <a:fld id="{9E5DAD85-4231-4DA2-A6C7-987571C0DF76}" type="slidenum">
              <a:rPr lang="en-US" sz="1000"/>
              <a:pPr algn="ctr" defTabSz="931863"/>
              <a:t>132</a:t>
            </a:fld>
            <a:endParaRPr 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81ABF966-798E-448E-8992-B82B7A656D6D}" type="slidenum">
              <a:rPr lang="en-US" sz="1000"/>
              <a:pPr algn="ctr" defTabSz="931863"/>
              <a:t>133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248663F5-C117-4726-BC6E-162EF41354F6}" type="slidenum">
              <a:rPr lang="en-US" sz="1000"/>
              <a:pPr algn="ctr" defTabSz="931863"/>
              <a:t>134</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fld id="{52D758BA-E260-4899-A98B-42CD47127873}" type="slidenum">
              <a:rPr lang="en-US" smtClean="0"/>
              <a:pPr/>
              <a:t>135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023D6199-6C6D-4D06-86D0-123A74AE5C81}" type="slidenum">
              <a:rPr lang="en-US" sz="1000"/>
              <a:pPr algn="ctr" defTabSz="931863"/>
              <a:t>136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46" tIns="46559" rIns="45946" bIns="46559" anchor="b">
            <a:spAutoFit/>
          </a:bodyPr>
          <a:lstStyle/>
          <a:p>
            <a:pPr algn="ctr" defTabSz="931863"/>
            <a:fld id="{0A90C846-8FF2-4EB0-8188-3E9BA74762E2}" type="slidenum">
              <a:rPr lang="en-US" sz="1000"/>
              <a:pPr algn="ctr" defTabSz="931863"/>
              <a:t>137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lIns="46125" tIns="46125" rIns="46125" bIns="46125"/>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46" tIns="46559" rIns="45946" bIns="46559" anchor="b">
            <a:spAutoFit/>
          </a:bodyPr>
          <a:lstStyle/>
          <a:p>
            <a:pPr algn="ctr" defTabSz="931863"/>
            <a:fld id="{BB38AC54-FCCC-4F70-A530-D26696D1196E}" type="slidenum">
              <a:rPr lang="en-US" sz="1000"/>
              <a:pPr algn="ctr" defTabSz="931863"/>
              <a:t>138</a:t>
            </a:fld>
            <a:endParaRPr 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lIns="46125" tIns="46125" rIns="46125" bIns="46125"/>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1FEA8D61-8E71-4E8D-85C1-55230F098C0B}" type="slidenum">
              <a:rPr lang="en-US" sz="1000"/>
              <a:pPr algn="ctr" defTabSz="931863"/>
              <a:t>139</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F0029224-227D-41D2-ABFA-1AE5EA98D520}" type="slidenum">
              <a:rPr lang="en-US" sz="1000"/>
              <a:pPr algn="ctr" defTabSz="931863"/>
              <a:t>140</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2A0793A9-5796-4CD3-BA02-9465F2F3E35B}" type="slidenum">
              <a:rPr lang="en-US" sz="1000"/>
              <a:pPr algn="ctr" defTabSz="931863"/>
              <a:t>141</a:t>
            </a:fld>
            <a:endParaRPr lang="en-US" sz="10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149369" y="9034803"/>
            <a:ext cx="702191" cy="247312"/>
          </a:xfrm>
          <a:prstGeom prst="rect">
            <a:avLst/>
          </a:prstGeom>
          <a:noFill/>
          <a:ln w="9525">
            <a:noFill/>
            <a:miter lim="800000"/>
            <a:headEnd/>
            <a:tailEnd/>
          </a:ln>
        </p:spPr>
        <p:txBody>
          <a:bodyPr lIns="45951" tIns="46564" rIns="45951" bIns="46564" anchor="b">
            <a:spAutoFit/>
          </a:bodyPr>
          <a:lstStyle/>
          <a:p>
            <a:pPr algn="ctr" defTabSz="931863"/>
            <a:fld id="{011D2851-FB81-4AF6-B924-3D264B7ED7B8}" type="slidenum">
              <a:rPr lang="en-US" sz="1000"/>
              <a:pPr algn="ctr" defTabSz="931863"/>
              <a:t>142</a:t>
            </a:fld>
            <a:endParaRPr 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143</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14</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149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151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153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158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160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163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165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167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168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169</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171</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17</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174</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175</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183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186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188</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193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194</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199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201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202</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203</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205</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a:defRPr/>
            </a:pPr>
            <a:fld id="{DCE71A6E-EC86-4CBB-BEA9-6ABDE2107F32}" type="slidenum">
              <a:rPr lang="en-US" smtClean="0"/>
              <a:pPr>
                <a:defRPr/>
              </a:pPr>
              <a:t>206</a:t>
            </a:fld>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210</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211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212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213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214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216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217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218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219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220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224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228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229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231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232</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233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234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235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237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238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239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240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241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23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242</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243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24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25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29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30</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35</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37</a:t>
            </a:fld>
            <a:endParaRPr 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40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41</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43</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44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882" tIns="46494" rIns="45882" bIns="46494" anchor="b">
            <a:spAutoFit/>
          </a:bodyPr>
          <a:lstStyle/>
          <a:p>
            <a:pPr algn="ctr" defTabSz="928787"/>
            <a:fld id="{14138CAD-3A22-40B9-ADE2-E9D273E7F01D}" type="slidenum">
              <a:rPr lang="en-US" sz="1000"/>
              <a:pPr algn="ctr" defTabSz="928787"/>
              <a:t>46</a:t>
            </a:fld>
            <a:endParaRPr lang="en-US" sz="10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47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48</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58</a:t>
            </a:fld>
            <a:endParaRPr lang="en-US" noProof="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59</a:t>
            </a:fld>
            <a:endParaRPr lang="en-US" noProof="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60</a:t>
            </a:fld>
            <a:endParaRPr lang="en-US" noProof="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61</a:t>
            </a:fld>
            <a:endParaRPr lang="en-US" noProof="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62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71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72</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74</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76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78</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79</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C8677072-D963-41B1-99FB-AA854F57271A}" type="slidenum">
              <a:rPr lang="en-US" sz="1000"/>
              <a:pPr algn="ctr" defTabSz="928688"/>
              <a:t>8</a:t>
            </a:fld>
            <a:endParaRPr lang="en-US" sz="10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80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87</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91</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95</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100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102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hyperlink" Target="http://www.bls.gov/ces/home.htm" TargetMode="External"/><Relationship Id="rId4" Type="http://schemas.openxmlformats.org/officeDocument/2006/relationships/oleObject" Target="../embeddings/oleObject69.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hyperlink" Target="http://www.bls.gov/ces/home.htm" TargetMode="External"/><Relationship Id="rId4" Type="http://schemas.openxmlformats.org/officeDocument/2006/relationships/oleObject" Target="../embeddings/oleObject70.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hyperlink" Target="http://www.bls.gov/ces/home.htm" TargetMode="External"/><Relationship Id="rId4"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hyperlink" Target="http://www.bls.gov/data/" TargetMode="External"/><Relationship Id="rId4" Type="http://schemas.openxmlformats.org/officeDocument/2006/relationships/oleObject" Target="../embeddings/oleObject72.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hyperlink" Target="http://www.bls.gov/data/" TargetMode="External"/><Relationship Id="rId4" Type="http://schemas.openxmlformats.org/officeDocument/2006/relationships/oleObject" Target="../embeddings/oleObject73.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120.jpeg"/><Relationship Id="rId5" Type="http://schemas.openxmlformats.org/officeDocument/2006/relationships/oleObject" Target="../embeddings/oleObject76.bin"/><Relationship Id="rId4" Type="http://schemas.openxmlformats.org/officeDocument/2006/relationships/hyperlink" Target="http://data.bls.gov/"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oleObject" Target="../embeddings/oleObject79.bin"/><Relationship Id="rId4" Type="http://schemas.openxmlformats.org/officeDocument/2006/relationships/hyperlink" Target="http://research.stlouisfed.org/fred2/series/WASCUR" TargetMode="Externa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80.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91.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2.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3.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oleObject" Target="../embeddings/oleObject94.bin"/><Relationship Id="rId4" Type="http://schemas.openxmlformats.org/officeDocument/2006/relationships/hyperlink" Target="http://www.federalreserve.gov/releases/h15/data.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oleObject" Target="../embeddings/oleObject95.bin"/><Relationship Id="rId4" Type="http://schemas.openxmlformats.org/officeDocument/2006/relationships/hyperlink" Target="http://www.federalreserve.gov/releases/h15/data.htm" TargetMode="Externa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6.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oleObject" Target="../embeddings/oleObject98.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99.vml"/><Relationship Id="rId4" Type="http://schemas.openxmlformats.org/officeDocument/2006/relationships/oleObject" Target="../embeddings/oleObject99.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3.vml"/><Relationship Id="rId4" Type="http://schemas.openxmlformats.org/officeDocument/2006/relationships/oleObject" Target="../embeddings/oleObject103.bin"/></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04.vml"/><Relationship Id="rId4" Type="http://schemas.openxmlformats.org/officeDocument/2006/relationships/oleObject" Target="../embeddings/oleObject104.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5.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06.vml"/><Relationship Id="rId4" Type="http://schemas.openxmlformats.org/officeDocument/2006/relationships/oleObject" Target="../embeddings/oleObject106.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7.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9.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0.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11.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3.vml"/><Relationship Id="rId4" Type="http://schemas.openxmlformats.org/officeDocument/2006/relationships/oleObject" Target="../embeddings/oleObject113.bin"/></Relationships>
</file>

<file path=ppt/slides/_rels/slide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14.vml"/><Relationship Id="rId4" Type="http://schemas.openxmlformats.org/officeDocument/2006/relationships/oleObject" Target="../embeddings/oleObject114.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5.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6.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7.bin"/></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2.xml"/><Relationship Id="rId1" Type="http://schemas.openxmlformats.org/officeDocument/2006/relationships/vmlDrawing" Target="../drawings/vmlDrawing118.v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9.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20.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1.vml"/><Relationship Id="rId4" Type="http://schemas.openxmlformats.org/officeDocument/2006/relationships/oleObject" Target="../embeddings/oleObject12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22.vml"/><Relationship Id="rId4" Type="http://schemas.openxmlformats.org/officeDocument/2006/relationships/oleObject" Target="../embeddings/oleObject122.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3.bin"/></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6.xml"/><Relationship Id="rId1" Type="http://schemas.openxmlformats.org/officeDocument/2006/relationships/vmlDrawing" Target="../drawings/vmlDrawing124.vml"/></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5.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Microsoft_Office_Excel_97-2003_Worksheet1.xls"/></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7.vml"/><Relationship Id="rId4" Type="http://schemas.openxmlformats.org/officeDocument/2006/relationships/oleObject" Target="../embeddings/oleObject126.bin"/></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128.v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29.vml"/><Relationship Id="rId4" Type="http://schemas.openxmlformats.org/officeDocument/2006/relationships/oleObject" Target="../embeddings/oleObject128.bin"/></Relationships>
</file>

<file path=ppt/slides/_rels/slide18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6.xml"/><Relationship Id="rId1" Type="http://schemas.openxmlformats.org/officeDocument/2006/relationships/vmlDrawing" Target="../drawings/vmlDrawing130.vml"/></Relationships>
</file>

<file path=ppt/slides/_rels/slide19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1.vml"/><Relationship Id="rId5" Type="http://schemas.openxmlformats.org/officeDocument/2006/relationships/oleObject" Target="../embeddings/oleObject130.bin"/><Relationship Id="rId4" Type="http://schemas.openxmlformats.org/officeDocument/2006/relationships/hyperlink" Target="http://research.stlouisfed.org/fred2/series/WASCUR" TargetMode="Externa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31.bin"/></Relationships>
</file>

<file path=ppt/slides/_rels/slide19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33.vml"/></Relationships>
</file>

<file path=ppt/slides/_rels/slide19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2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205.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vmlDrawing" Target="../drawings/vmlDrawing141.vml"/><Relationship Id="rId4" Type="http://schemas.openxmlformats.org/officeDocument/2006/relationships/oleObject" Target="../embeddings/oleObject139.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2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vmlDrawing" Target="../drawings/vmlDrawing143.vml"/><Relationship Id="rId5" Type="http://schemas.openxmlformats.org/officeDocument/2006/relationships/oleObject" Target="../embeddings/oleObject141.bin"/><Relationship Id="rId4" Type="http://schemas.openxmlformats.org/officeDocument/2006/relationships/notesSlide" Target="../notesSlides/notesSlide192.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1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7.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7.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53.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1.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2.bin"/></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vmlDrawing" Target="../drawings/vmlDrawing155.vml"/><Relationship Id="rId4" Type="http://schemas.openxmlformats.org/officeDocument/2006/relationships/oleObject" Target="../embeddings/oleObject153.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oleObject155.bin"/></Relationships>
</file>

<file path=ppt/slides/_rels/slide23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58.vml"/><Relationship Id="rId4" Type="http://schemas.openxmlformats.org/officeDocument/2006/relationships/oleObject" Target="../embeddings/oleObject156.bin"/></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6.xml"/><Relationship Id="rId1" Type="http://schemas.openxmlformats.org/officeDocument/2006/relationships/vmlDrawing" Target="../drawings/vmlDrawing159.vml"/><Relationship Id="rId4" Type="http://schemas.openxmlformats.org/officeDocument/2006/relationships/oleObject" Target="../embeddings/oleObject157.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7.xml"/><Relationship Id="rId1" Type="http://schemas.openxmlformats.org/officeDocument/2006/relationships/vmlDrawing" Target="../drawings/vmlDrawing160.vml"/><Relationship Id="rId4" Type="http://schemas.openxmlformats.org/officeDocument/2006/relationships/oleObject" Target="../embeddings/oleObject158.bin"/></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7.xml"/><Relationship Id="rId1" Type="http://schemas.openxmlformats.org/officeDocument/2006/relationships/vmlDrawing" Target="../drawings/vmlDrawing161.vml"/><Relationship Id="rId4" Type="http://schemas.openxmlformats.org/officeDocument/2006/relationships/oleObject" Target="../embeddings/oleObject159.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62.vml"/><Relationship Id="rId4" Type="http://schemas.openxmlformats.org/officeDocument/2006/relationships/oleObject" Target="../embeddings/oleObject160.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6.xml"/><Relationship Id="rId1" Type="http://schemas.openxmlformats.org/officeDocument/2006/relationships/vmlDrawing" Target="../drawings/vmlDrawing163.vml"/><Relationship Id="rId4" Type="http://schemas.openxmlformats.org/officeDocument/2006/relationships/oleObject" Target="../embeddings/oleObject161.bin"/></Relationships>
</file>

<file path=ppt/slides/_rels/slide24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hyperlink" Target="http://data.bls.gov/"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hyperlink" Target="http://research.stlouisfed.org/fred2/series/WASCUR"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hyperlink" Target="http://www2.fdic.gov/qbp/" TargetMode="External"/><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2.fdic.gov/qbp/" TargetMode="External"/><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hyperlink" Target="http://www.ism.ws/ismreport/mfgrob.cfm" TargetMode="External"/><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hyperlink" Target="http://www.census.gov/manufacturing/m3/" TargetMode="External"/><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hyperlink" Target="http://www.census.gov/manufacturing/m3/" TargetMode="External"/><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30.bin"/><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hyperlink" Target="http://data.bls.gov/" TargetMode="External"/><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hyperlink" Target="http://www.ism.ws/ismreport/nonmfgrob.cfm" TargetMode="External"/><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hyperlink" Target="http://www.bls.gov/news.release/cewbd.t08.htm" TargetMode="External"/><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1.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5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2.emf"/><Relationship Id="rId4"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3.emf"/><Relationship Id="rId5" Type="http://schemas.openxmlformats.org/officeDocument/2006/relationships/notesSlide" Target="../notesSlides/notesSlide53.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4.png"/><Relationship Id="rId4"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5.jpeg"/><Relationship Id="rId4"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6.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64.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hyperlink" Target="http://www.fema.gov/disasters" TargetMode="External"/><Relationship Id="rId4" Type="http://schemas.openxmlformats.org/officeDocument/2006/relationships/oleObject" Target="../embeddings/oleObject4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4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4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82.gif"/></Relationships>
</file>

<file path=ppt/slides/_rels/slide82.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72.xml"/><Relationship Id="rId1" Type="http://schemas.openxmlformats.org/officeDocument/2006/relationships/slideLayout" Target="../slideLayouts/slideLayout13.xml"/><Relationship Id="rId5" Type="http://schemas.openxmlformats.org/officeDocument/2006/relationships/hyperlink" Target="http://www.spc.noaa.gov/wcm/" TargetMode="External"/><Relationship Id="rId4" Type="http://schemas.openxmlformats.org/officeDocument/2006/relationships/image" Target="../media/image83.png"/></Relationships>
</file>

<file path=ppt/slides/_rels/slide8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84.gif"/></Relationships>
</file>

<file path=ppt/slides/_rels/slide8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85.gif"/></Relationships>
</file>

<file path=ppt/slides/_rels/slide8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86.gif"/></Relationships>
</file>

<file path=ppt/slides/_rels/slide86.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87.gif"/></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49.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83133"/>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t>in 2013 and Beyond</a:t>
            </a:r>
            <a:endParaRPr lang="en-US" sz="3400" i="1" dirty="0">
              <a:solidFill>
                <a:srgbClr val="C00000"/>
              </a:solidFill>
            </a:endParaRPr>
          </a:p>
        </p:txBody>
      </p:sp>
      <p:sp>
        <p:nvSpPr>
          <p:cNvPr id="94211" name="Rectangle 3"/>
          <p:cNvSpPr>
            <a:spLocks noGrp="1" noChangeArrowheads="1"/>
          </p:cNvSpPr>
          <p:nvPr>
            <p:ph type="subTitle" idx="1"/>
          </p:nvPr>
        </p:nvSpPr>
        <p:spPr>
          <a:xfrm>
            <a:off x="191729" y="4548259"/>
            <a:ext cx="8952271" cy="1284967"/>
          </a:xfrm>
        </p:spPr>
        <p:txBody>
          <a:bodyPr/>
          <a:lstStyle/>
          <a:p>
            <a:pPr>
              <a:lnSpc>
                <a:spcPct val="80000"/>
              </a:lnSpc>
            </a:pPr>
            <a:r>
              <a:rPr lang="en-US" dirty="0" smtClean="0"/>
              <a:t>P/C Insurance Company Survey Group Meeting</a:t>
            </a:r>
          </a:p>
          <a:p>
            <a:pPr>
              <a:lnSpc>
                <a:spcPct val="80000"/>
              </a:lnSpc>
            </a:pPr>
            <a:r>
              <a:rPr lang="en-US" dirty="0" smtClean="0"/>
              <a:t>Washington, DC</a:t>
            </a:r>
          </a:p>
          <a:p>
            <a:pPr>
              <a:lnSpc>
                <a:spcPct val="80000"/>
              </a:lnSpc>
            </a:pPr>
            <a:r>
              <a:rPr lang="en-US" sz="2800" dirty="0" smtClean="0"/>
              <a:t>August 19, 2013</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8/13;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100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102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778477" y="2559204"/>
            <a:ext cx="3677829" cy="1230312"/>
          </a:xfrm>
          <a:prstGeom prst="wedgeRectCallout">
            <a:avLst>
              <a:gd name="adj1" fmla="val -6057"/>
              <a:gd name="adj2" fmla="val 14759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Louisiana was a growth leader over the past 5 years even though premiums written only expanded by 4.5%</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8" imgH="4581490"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115</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116</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033538"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7.4% </a:t>
            </a:r>
            <a:r>
              <a:rPr lang="en-US" sz="1400" b="1" dirty="0">
                <a:cs typeface="+mn-cs"/>
              </a:rPr>
              <a:t>in </a:t>
            </a:r>
            <a:r>
              <a:rPr lang="en-US" sz="1400" b="1" dirty="0" smtClean="0">
                <a:cs typeface="+mn-cs"/>
              </a:rPr>
              <a:t>July 2013—its lowest level in more than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14.0% </a:t>
            </a:r>
            <a:r>
              <a:rPr lang="en-US" sz="1400" b="1" dirty="0">
                <a:solidFill>
                  <a:schemeClr val="bg1"/>
                </a:solidFill>
                <a:cs typeface="+mn-cs"/>
              </a:rPr>
              <a:t>in </a:t>
            </a:r>
            <a:r>
              <a:rPr lang="en-US" sz="1400" b="1" dirty="0" smtClean="0">
                <a:solidFill>
                  <a:schemeClr val="bg1"/>
                </a:solidFill>
                <a:cs typeface="+mn-cs"/>
              </a:rPr>
              <a:t>July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034562"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161,000 </a:t>
            </a:r>
            <a:r>
              <a:rPr lang="en-US" sz="1400" b="1" dirty="0">
                <a:cs typeface="+mn-cs"/>
              </a:rPr>
              <a:t>private sector jobs were created in </a:t>
            </a:r>
            <a:r>
              <a:rPr lang="en-US" sz="1400" b="1" dirty="0" smtClean="0">
                <a:cs typeface="+mn-cs"/>
              </a:rPr>
              <a:t>July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03558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7797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July</a:t>
            </a:r>
            <a:r>
              <a:rPr lang="en-US" sz="1400" b="1" dirty="0" smtClean="0">
                <a:cs typeface="+mn-cs"/>
              </a:rPr>
              <a:t> 2013 totaled 1.429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118</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45202" y="3515032"/>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036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July 2013 totaled 7.29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12</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20037634"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2010—July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July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628,000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625,000 jobs since Jan. 2010 even as private employers created 7.29 million jobs, though losses may now be stabilizing.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121</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2010—July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421,000 from Jan. 2010 through July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2.4% since the end of 2009 while Federal employment is down by 2.9%</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ECE6021F-8C18-4862-B87A-41E34404669B}" type="slidenum">
              <a:rPr lang="en-US" smtClean="0"/>
              <a:pPr/>
              <a:t>122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June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0464642" name="Chart" r:id="rId4" imgW="8810608" imgH="4581490"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June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47B5DAD2-8EA9-412E-82AC-FC3433B43D08}" type="slidenum">
              <a:rPr lang="en-US" smtClean="0"/>
              <a:pPr/>
              <a:t>123</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0465666"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June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June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2010—July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24.0%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125</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75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126</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127</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128</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09575" y="2533650"/>
            <a:ext cx="8324850" cy="1217613"/>
          </a:xfrm>
          <a:ln/>
        </p:spPr>
        <p:txBody>
          <a:bodyPr/>
          <a:lstStyle/>
          <a:p>
            <a:r>
              <a:rPr lang="en-US"/>
              <a:t> Insurance Industry Employment Trends: 1990-2013</a:t>
            </a:r>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EDFF012-E682-4913-93E2-5A41B5438620}" type="slidenum">
              <a:rPr lang="en-US" sz="900"/>
              <a:pPr algn="r" eaLnBrk="0" hangingPunct="0">
                <a:lnSpc>
                  <a:spcPct val="85000"/>
                </a:lnSpc>
                <a:spcBef>
                  <a:spcPct val="20000"/>
                </a:spcBef>
              </a:pPr>
              <a:t>130</a:t>
            </a:fld>
            <a:endParaRPr lang="en-US" sz="900"/>
          </a:p>
        </p:txBody>
      </p:sp>
      <p:sp>
        <p:nvSpPr>
          <p:cNvPr id="13317" name="Rectangle 2"/>
          <p:cNvSpPr>
            <a:spLocks noGrp="1" noChangeArrowheads="1"/>
          </p:cNvSpPr>
          <p:nvPr>
            <p:ph type="title" idx="4294967295"/>
          </p:nvPr>
        </p:nvSpPr>
        <p:spPr>
          <a:xfrm>
            <a:off x="603250" y="228600"/>
            <a:ext cx="7083425" cy="631825"/>
          </a:xfrm>
        </p:spPr>
        <p:txBody>
          <a:bodyPr/>
          <a:lstStyle/>
          <a:p>
            <a:r>
              <a:rPr lang="en-US" smtClean="0"/>
              <a:t>Overview of Insurance Sector Employment Changes*</a:t>
            </a:r>
          </a:p>
        </p:txBody>
      </p:sp>
      <p:sp>
        <p:nvSpPr>
          <p:cNvPr id="13318" name="Text Box 7"/>
          <p:cNvSpPr txBox="1">
            <a:spLocks noChangeArrowheads="1"/>
          </p:cNvSpPr>
          <p:nvPr/>
        </p:nvSpPr>
        <p:spPr bwMode="auto">
          <a:xfrm>
            <a:off x="533400" y="6426200"/>
            <a:ext cx="8267700" cy="260350"/>
          </a:xfrm>
          <a:prstGeom prst="rect">
            <a:avLst/>
          </a:prstGeom>
          <a:noFill/>
          <a:ln w="9525">
            <a:noFill/>
            <a:miter lim="800000"/>
            <a:headEnd/>
            <a:tailEnd/>
          </a:ln>
        </p:spPr>
        <p:txBody>
          <a:bodyPr>
            <a:spAutoFit/>
          </a:bodyPr>
          <a:lstStyle/>
          <a:p>
            <a:pPr>
              <a:spcBef>
                <a:spcPct val="50000"/>
              </a:spcBef>
            </a:pPr>
            <a:r>
              <a:rPr lang="en-US" sz="1100"/>
              <a:t>*Data are through June 2013 and are preliminary (i.e., subject to later revision); seasonally adjusted.</a:t>
            </a:r>
          </a:p>
        </p:txBody>
      </p:sp>
      <p:graphicFrame>
        <p:nvGraphicFramePr>
          <p:cNvPr id="8" name="Table 7"/>
          <p:cNvGraphicFramePr>
            <a:graphicFrameLocks noGrp="1"/>
          </p:cNvGraphicFramePr>
          <p:nvPr/>
        </p:nvGraphicFramePr>
        <p:xfrm>
          <a:off x="638175" y="1397000"/>
          <a:ext cx="8001000" cy="4535805"/>
        </p:xfrm>
        <a:graphic>
          <a:graphicData uri="http://schemas.openxmlformats.org/drawingml/2006/table">
            <a:tbl>
              <a:tblPr firstRow="1" bandRow="1">
                <a:tableStyleId>{5C22544A-7EE6-4342-B048-85BDC9FD1C3A}</a:tableStyleId>
              </a:tblPr>
              <a:tblGrid>
                <a:gridCol w="2952750"/>
                <a:gridCol w="1838325"/>
                <a:gridCol w="1790700"/>
                <a:gridCol w="1419225"/>
              </a:tblGrid>
              <a:tr h="370840">
                <a:tc>
                  <a:txBody>
                    <a:bodyPr/>
                    <a:lstStyle/>
                    <a:p>
                      <a:pPr algn="ctr"/>
                      <a:r>
                        <a:rPr lang="en-US" dirty="0" smtClean="0"/>
                        <a:t>Insurance Subsector</a:t>
                      </a:r>
                      <a:endParaRPr lang="en-US" dirty="0"/>
                    </a:p>
                  </a:txBody>
                  <a:tcPr anchor="ctr"/>
                </a:tc>
                <a:tc>
                  <a:txBody>
                    <a:bodyPr/>
                    <a:lstStyle/>
                    <a:p>
                      <a:pPr algn="ctr"/>
                      <a:r>
                        <a:rPr lang="en-US" dirty="0" smtClean="0"/>
                        <a:t>May 2013 Employment</a:t>
                      </a:r>
                      <a:endParaRPr lang="en-US" dirty="0"/>
                    </a:p>
                  </a:txBody>
                  <a:tcPr/>
                </a:tc>
                <a:tc>
                  <a:txBody>
                    <a:bodyPr/>
                    <a:lstStyle/>
                    <a:p>
                      <a:pPr algn="ctr"/>
                      <a:r>
                        <a:rPr lang="en-US" baseline="0" dirty="0" smtClean="0"/>
                        <a:t>June 2013</a:t>
                      </a:r>
                      <a:endParaRPr lang="en-US" dirty="0" smtClean="0"/>
                    </a:p>
                    <a:p>
                      <a:pPr algn="ctr"/>
                      <a:r>
                        <a:rPr lang="en-US" dirty="0" smtClean="0"/>
                        <a:t>Employment</a:t>
                      </a:r>
                      <a:endParaRPr lang="en-US" dirty="0"/>
                    </a:p>
                  </a:txBody>
                  <a:tcPr/>
                </a:tc>
                <a:tc>
                  <a:txBody>
                    <a:bodyPr/>
                    <a:lstStyle/>
                    <a:p>
                      <a:pPr algn="ctr"/>
                      <a:r>
                        <a:rPr lang="en-US" dirty="0" smtClean="0"/>
                        <a:t>Change</a:t>
                      </a:r>
                      <a:endParaRPr lang="en-US" dirty="0"/>
                    </a:p>
                  </a:txBody>
                  <a:tcPr anchor="ctr"/>
                </a:tc>
              </a:tr>
              <a:tr h="370840">
                <a:tc>
                  <a:txBody>
                    <a:bodyPr/>
                    <a:lstStyle/>
                    <a:p>
                      <a:pPr algn="l" fontAlgn="t"/>
                      <a:r>
                        <a:rPr lang="en-US" sz="1800" b="1" i="1" u="none" strike="noStrike" dirty="0">
                          <a:solidFill>
                            <a:schemeClr val="dk1"/>
                          </a:solidFill>
                          <a:latin typeface="Verdana"/>
                        </a:rPr>
                        <a:t>P-C Direct </a:t>
                      </a:r>
                      <a:endParaRPr lang="en-US" sz="1800" b="1" i="1" u="none" strike="noStrike" dirty="0">
                        <a:solidFill>
                          <a:srgbClr val="000000"/>
                        </a:solidFill>
                        <a:latin typeface="Verdana"/>
                      </a:endParaRPr>
                    </a:p>
                  </a:txBody>
                  <a:tcPr marL="9525" marR="9525" marT="9525" marB="0"/>
                </a:tc>
                <a:tc>
                  <a:txBody>
                    <a:bodyPr/>
                    <a:lstStyle/>
                    <a:p>
                      <a:pPr algn="r" fontAlgn="t"/>
                      <a:r>
                        <a:rPr lang="en-US" sz="1800" b="1" i="1" u="none" strike="noStrike" dirty="0" smtClean="0">
                          <a:solidFill>
                            <a:srgbClr val="000000"/>
                          </a:solidFill>
                          <a:latin typeface="Verdana"/>
                        </a:rPr>
                        <a:t>522,800</a:t>
                      </a:r>
                      <a:endParaRPr lang="en-US" sz="1800" b="1" i="1" u="none" strike="noStrike" dirty="0">
                        <a:solidFill>
                          <a:srgbClr val="000000"/>
                        </a:solidFill>
                        <a:latin typeface="Verdana"/>
                      </a:endParaRPr>
                    </a:p>
                  </a:txBody>
                  <a:tcPr marL="9525" marR="85725" marT="9525" marB="0"/>
                </a:tc>
                <a:tc>
                  <a:txBody>
                    <a:bodyPr/>
                    <a:lstStyle/>
                    <a:p>
                      <a:pPr algn="r" fontAlgn="t"/>
                      <a:r>
                        <a:rPr lang="en-US" sz="1800" b="1" i="1" u="none" strike="noStrike" dirty="0" smtClean="0">
                          <a:solidFill>
                            <a:srgbClr val="000000"/>
                          </a:solidFill>
                          <a:latin typeface="Verdana"/>
                        </a:rPr>
                        <a:t>523,600</a:t>
                      </a:r>
                      <a:endParaRPr lang="en-US" sz="1800" b="1" i="1" u="none" strike="noStrike" dirty="0">
                        <a:solidFill>
                          <a:srgbClr val="000000"/>
                        </a:solidFill>
                        <a:latin typeface="Verdana"/>
                      </a:endParaRPr>
                    </a:p>
                  </a:txBody>
                  <a:tcPr marL="9525" marR="85725" marT="9525" marB="0"/>
                </a:tc>
                <a:tc>
                  <a:txBody>
                    <a:bodyPr/>
                    <a:lstStyle/>
                    <a:p>
                      <a:pPr algn="r" fontAlgn="t"/>
                      <a:r>
                        <a:rPr lang="en-US" sz="1800" b="1" i="1" u="none" strike="noStrike" dirty="0" smtClean="0">
                          <a:solidFill>
                            <a:srgbClr val="000000"/>
                          </a:solidFill>
                          <a:latin typeface="Verdana"/>
                        </a:rPr>
                        <a:t>+800</a:t>
                      </a:r>
                      <a:endParaRPr lang="en-US" sz="1800" b="1" i="1" u="none" strike="noStrike" dirty="0">
                        <a:solidFill>
                          <a:srgbClr val="000000"/>
                        </a:solidFill>
                        <a:latin typeface="Verdana"/>
                      </a:endParaRPr>
                    </a:p>
                  </a:txBody>
                  <a:tcPr marL="9525" marR="85725" marT="9525" marB="0"/>
                </a:tc>
              </a:tr>
              <a:tr h="370840">
                <a:tc>
                  <a:txBody>
                    <a:bodyPr/>
                    <a:lstStyle/>
                    <a:p>
                      <a:pPr algn="l" fontAlgn="t"/>
                      <a:r>
                        <a:rPr lang="en-US" sz="1800" b="0" i="0" u="none" strike="noStrike" dirty="0">
                          <a:solidFill>
                            <a:schemeClr val="dk1"/>
                          </a:solidFill>
                          <a:latin typeface="Verdana"/>
                        </a:rPr>
                        <a:t>Reinsurers </a:t>
                      </a:r>
                      <a:endParaRPr lang="en-US" sz="1800" b="0" i="0" u="none" strike="noStrike" dirty="0">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26,300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27,000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+700</a:t>
                      </a:r>
                    </a:p>
                  </a:txBody>
                  <a:tcPr marL="9525" marR="85725" marT="9525" marB="0"/>
                </a:tc>
              </a:tr>
              <a:tr h="370840">
                <a:tc>
                  <a:txBody>
                    <a:bodyPr/>
                    <a:lstStyle/>
                    <a:p>
                      <a:pPr algn="l" fontAlgn="t"/>
                      <a:r>
                        <a:rPr lang="en-US" sz="1800" b="0" i="0" u="none" strike="noStrike">
                          <a:solidFill>
                            <a:schemeClr val="dk1"/>
                          </a:solidFill>
                          <a:latin typeface="Verdana"/>
                        </a:rPr>
                        <a:t>Claims Adjusters </a:t>
                      </a:r>
                      <a:endParaRPr lang="en-US" sz="1800" b="0" i="0" u="none" strike="noStrike">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50,700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51,000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+300</a:t>
                      </a:r>
                    </a:p>
                  </a:txBody>
                  <a:tcPr marL="9525" marR="85725" marT="9525" marB="0"/>
                </a:tc>
              </a:tr>
              <a:tr h="370840">
                <a:tc>
                  <a:txBody>
                    <a:bodyPr/>
                    <a:lstStyle/>
                    <a:p>
                      <a:pPr algn="l" fontAlgn="t"/>
                      <a:r>
                        <a:rPr lang="en-US" sz="1800" b="0" i="0" u="none" strike="noStrike" dirty="0">
                          <a:solidFill>
                            <a:schemeClr val="dk1"/>
                          </a:solidFill>
                          <a:latin typeface="Verdana"/>
                        </a:rPr>
                        <a:t>Agents/Brokers </a:t>
                      </a:r>
                      <a:endParaRPr lang="en-US" sz="1800" b="0" i="0" u="none" strike="noStrike" dirty="0">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661,000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662,500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+1,500</a:t>
                      </a:r>
                      <a:endParaRPr lang="en-US" sz="1800" b="0" i="0" u="none" strike="noStrike" dirty="0">
                        <a:solidFill>
                          <a:srgbClr val="000000"/>
                        </a:solidFill>
                        <a:latin typeface="Verdana"/>
                      </a:endParaRPr>
                    </a:p>
                  </a:txBody>
                  <a:tcPr marL="9525" marR="85725" marT="9525" marB="0"/>
                </a:tc>
              </a:tr>
              <a:tr h="370840">
                <a:tc>
                  <a:txBody>
                    <a:bodyPr/>
                    <a:lstStyle/>
                    <a:p>
                      <a:pPr algn="l" fontAlgn="t"/>
                      <a:r>
                        <a:rPr lang="en-US" sz="1800" b="0" i="0" u="none" strike="noStrike">
                          <a:solidFill>
                            <a:schemeClr val="dk1"/>
                          </a:solidFill>
                          <a:latin typeface="Verdana"/>
                        </a:rPr>
                        <a:t>Life Direct </a:t>
                      </a:r>
                      <a:endParaRPr lang="en-US" sz="1800" b="0" i="0" u="none" strike="noStrike">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335,500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335,700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+200</a:t>
                      </a:r>
                    </a:p>
                  </a:txBody>
                  <a:tcPr marL="9525" marR="85725" marT="9525" marB="0"/>
                </a:tc>
              </a:tr>
              <a:tr h="370840">
                <a:tc>
                  <a:txBody>
                    <a:bodyPr/>
                    <a:lstStyle/>
                    <a:p>
                      <a:pPr algn="l" fontAlgn="t"/>
                      <a:r>
                        <a:rPr lang="en-US" sz="1800" b="0" i="0" u="none" strike="noStrike" dirty="0">
                          <a:solidFill>
                            <a:schemeClr val="dk1"/>
                          </a:solidFill>
                          <a:latin typeface="Verdana"/>
                        </a:rPr>
                        <a:t>Health/Medical Direct </a:t>
                      </a:r>
                      <a:endParaRPr lang="en-US" sz="1800" b="0" i="0" u="none" strike="noStrike" dirty="0">
                        <a:solidFill>
                          <a:srgbClr val="000000"/>
                        </a:solidFill>
                        <a:latin typeface="Verdana"/>
                      </a:endParaRPr>
                    </a:p>
                  </a:txBody>
                  <a:tcPr marL="9525" marR="9525" marT="9525" marB="0"/>
                </a:tc>
                <a:tc>
                  <a:txBody>
                    <a:bodyPr/>
                    <a:lstStyle/>
                    <a:p>
                      <a:pPr algn="r"/>
                      <a:r>
                        <a:rPr lang="en-US" dirty="0" smtClean="0"/>
                        <a:t>469,100</a:t>
                      </a:r>
                      <a:endParaRPr lang="en-US" dirty="0"/>
                    </a:p>
                  </a:txBody>
                  <a:tcPr marL="9525" marR="85725" marT="9525" marB="0"/>
                </a:tc>
                <a:tc>
                  <a:txBody>
                    <a:bodyPr/>
                    <a:lstStyle/>
                    <a:p>
                      <a:pPr algn="r"/>
                      <a:r>
                        <a:rPr lang="en-US" dirty="0" smtClean="0"/>
                        <a:t>471,900</a:t>
                      </a:r>
                      <a:endParaRPr lang="en-US" dirty="0"/>
                    </a:p>
                  </a:txBody>
                  <a:tcPr marL="9525" marR="85725" marT="9525" marB="0"/>
                </a:tc>
                <a:tc>
                  <a:txBody>
                    <a:bodyPr/>
                    <a:lstStyle/>
                    <a:p>
                      <a:pPr algn="r"/>
                      <a:r>
                        <a:rPr lang="en-US" dirty="0" smtClean="0"/>
                        <a:t>+2,800</a:t>
                      </a:r>
                      <a:endParaRPr lang="en-US" dirty="0"/>
                    </a:p>
                  </a:txBody>
                  <a:tcPr marL="9525" marR="85725" marT="9525" marB="0"/>
                </a:tc>
              </a:tr>
              <a:tr h="370840">
                <a:tc>
                  <a:txBody>
                    <a:bodyPr/>
                    <a:lstStyle/>
                    <a:p>
                      <a:pPr algn="l" fontAlgn="t"/>
                      <a:r>
                        <a:rPr lang="en-US" sz="1800" b="0" i="0" u="none" strike="noStrike" dirty="0">
                          <a:solidFill>
                            <a:schemeClr val="dk1"/>
                          </a:solidFill>
                          <a:latin typeface="Verdana"/>
                        </a:rPr>
                        <a:t>Title &amp; other Direct </a:t>
                      </a:r>
                      <a:endParaRPr lang="en-US" sz="1800" b="0" i="0" u="none" strike="noStrike" dirty="0">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75,300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75,600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+300</a:t>
                      </a:r>
                      <a:endParaRPr lang="en-US" sz="1800" b="0" i="0" u="none" strike="noStrike" dirty="0">
                        <a:solidFill>
                          <a:srgbClr val="000000"/>
                        </a:solidFill>
                        <a:latin typeface="Verdana"/>
                      </a:endParaRPr>
                    </a:p>
                  </a:txBody>
                  <a:tcPr marL="9525" marR="85725" marT="9525" marB="0"/>
                </a:tc>
              </a:tr>
              <a:tr h="370840">
                <a:tc>
                  <a:txBody>
                    <a:bodyPr/>
                    <a:lstStyle/>
                    <a:p>
                      <a:pPr algn="l" fontAlgn="t"/>
                      <a:r>
                        <a:rPr lang="en-US" sz="1800" b="0" i="0" u="none" strike="noStrike" dirty="0" smtClean="0">
                          <a:solidFill>
                            <a:schemeClr val="dk1"/>
                          </a:solidFill>
                          <a:latin typeface="Verdana"/>
                        </a:rPr>
                        <a:t>3rd-Party </a:t>
                      </a:r>
                      <a:r>
                        <a:rPr lang="en-US" sz="1800" b="0" i="0" u="none" strike="noStrike" dirty="0">
                          <a:solidFill>
                            <a:schemeClr val="dk1"/>
                          </a:solidFill>
                          <a:latin typeface="Verdana"/>
                        </a:rPr>
                        <a:t>Administration </a:t>
                      </a:r>
                      <a:endParaRPr lang="en-US" sz="1800" b="0" i="0" u="none" strike="noStrike" dirty="0">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144,400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144,800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+400</a:t>
                      </a:r>
                      <a:endParaRPr lang="en-US" sz="1800" b="0" i="0" u="none" strike="noStrike" dirty="0">
                        <a:solidFill>
                          <a:srgbClr val="000000"/>
                        </a:solidFill>
                        <a:latin typeface="Verdana"/>
                      </a:endParaRPr>
                    </a:p>
                  </a:txBody>
                  <a:tcPr marL="9525" marR="85725" marT="9525" marB="0"/>
                </a:tc>
              </a:tr>
              <a:tr h="370840">
                <a:tc>
                  <a:txBody>
                    <a:bodyPr/>
                    <a:lstStyle/>
                    <a:p>
                      <a:pPr algn="l" fontAlgn="t"/>
                      <a:r>
                        <a:rPr lang="en-US" sz="1800" b="0" i="0" u="none" strike="noStrike" dirty="0">
                          <a:solidFill>
                            <a:schemeClr val="dk1"/>
                          </a:solidFill>
                          <a:latin typeface="Verdana"/>
                        </a:rPr>
                        <a:t>All other insurance-related activities </a:t>
                      </a:r>
                      <a:endParaRPr lang="en-US" sz="1800" b="0" i="0" u="none" strike="noStrike" dirty="0">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63,300</a:t>
                      </a:r>
                      <a:endParaRPr lang="en-US" sz="1800" b="0" i="0" u="none" strike="noStrike" dirty="0">
                        <a:solidFill>
                          <a:srgbClr val="000000"/>
                        </a:solidFill>
                        <a:latin typeface="Verdana"/>
                      </a:endParaRPr>
                    </a:p>
                  </a:txBody>
                  <a:tcPr marL="9525" marR="85725" marT="9525" marB="0" anchor="ctr"/>
                </a:tc>
                <a:tc>
                  <a:txBody>
                    <a:bodyPr/>
                    <a:lstStyle/>
                    <a:p>
                      <a:pPr algn="r" fontAlgn="t"/>
                      <a:r>
                        <a:rPr lang="en-US" sz="1800" b="0" i="0" u="none" strike="noStrike" dirty="0" smtClean="0">
                          <a:solidFill>
                            <a:srgbClr val="000000"/>
                          </a:solidFill>
                          <a:latin typeface="Verdana"/>
                        </a:rPr>
                        <a:t>63,300</a:t>
                      </a:r>
                      <a:endParaRPr lang="en-US" sz="1800" b="0" i="0" u="none" strike="noStrike" dirty="0">
                        <a:solidFill>
                          <a:srgbClr val="000000"/>
                        </a:solidFill>
                        <a:latin typeface="Verdana"/>
                      </a:endParaRPr>
                    </a:p>
                  </a:txBody>
                  <a:tcPr marL="9525" marR="85725" marT="9525" marB="0" anchor="ctr"/>
                </a:tc>
                <a:tc>
                  <a:txBody>
                    <a:bodyPr/>
                    <a:lstStyle/>
                    <a:p>
                      <a:pPr algn="r" fontAlgn="t"/>
                      <a:r>
                        <a:rPr lang="en-US" sz="1800" b="0" i="0" u="none" strike="noStrike" dirty="0" smtClean="0">
                          <a:solidFill>
                            <a:srgbClr val="000000"/>
                          </a:solidFill>
                          <a:latin typeface="Verdana"/>
                        </a:rPr>
                        <a:t>+0</a:t>
                      </a:r>
                      <a:endParaRPr lang="en-US" sz="1800" b="0" i="0" u="none" strike="noStrike" dirty="0">
                        <a:solidFill>
                          <a:srgbClr val="000000"/>
                        </a:solidFill>
                        <a:latin typeface="Verdana"/>
                      </a:endParaRPr>
                    </a:p>
                  </a:txBody>
                  <a:tcPr marL="9525" marR="85725" marT="9525" marB="0" anchor="ctr"/>
                </a:tc>
              </a:tr>
              <a:tr h="370840">
                <a:tc>
                  <a:txBody>
                    <a:bodyPr/>
                    <a:lstStyle/>
                    <a:p>
                      <a:pPr algn="l" fontAlgn="t"/>
                      <a:r>
                        <a:rPr lang="en-US" sz="1800" b="0" i="0" u="none" strike="noStrike" dirty="0">
                          <a:solidFill>
                            <a:schemeClr val="dk1"/>
                          </a:solidFill>
                          <a:latin typeface="Verdana"/>
                        </a:rPr>
                        <a:t>Net Total </a:t>
                      </a:r>
                      <a:endParaRPr lang="en-US" sz="1800" b="0" i="0" u="none" strike="noStrike" dirty="0">
                        <a:solidFill>
                          <a:srgbClr val="000000"/>
                        </a:solidFill>
                        <a:latin typeface="Verdana"/>
                      </a:endParaRPr>
                    </a:p>
                  </a:txBody>
                  <a:tcPr marL="9525" marR="9525" marT="9525" marB="0"/>
                </a:tc>
                <a:tc>
                  <a:txBody>
                    <a:bodyPr/>
                    <a:lstStyle/>
                    <a:p>
                      <a:pPr algn="r" fontAlgn="t"/>
                      <a:r>
                        <a:rPr lang="en-US" sz="1800" b="0" i="0" u="none" strike="noStrike" dirty="0" smtClean="0">
                          <a:solidFill>
                            <a:srgbClr val="000000"/>
                          </a:solidFill>
                          <a:latin typeface="Verdana"/>
                        </a:rPr>
                        <a:t>2,349,500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2,356,200</a:t>
                      </a:r>
                      <a:endParaRPr lang="en-US" sz="1800" b="0" i="0" u="none" strike="noStrike" dirty="0">
                        <a:solidFill>
                          <a:srgbClr val="000000"/>
                        </a:solidFill>
                        <a:latin typeface="Verdana"/>
                      </a:endParaRPr>
                    </a:p>
                  </a:txBody>
                  <a:tcPr marL="9525" marR="85725" marT="9525" marB="0"/>
                </a:tc>
                <a:tc>
                  <a:txBody>
                    <a:bodyPr/>
                    <a:lstStyle/>
                    <a:p>
                      <a:pPr algn="r" fontAlgn="t"/>
                      <a:r>
                        <a:rPr lang="en-US" sz="1800" b="0" i="0" u="none" strike="noStrike" dirty="0" smtClean="0">
                          <a:solidFill>
                            <a:srgbClr val="000000"/>
                          </a:solidFill>
                          <a:latin typeface="Verdana"/>
                        </a:rPr>
                        <a:t>+6,700</a:t>
                      </a:r>
                      <a:endParaRPr lang="en-US" sz="1800" b="0" i="0" u="none" strike="noStrike" dirty="0">
                        <a:solidFill>
                          <a:srgbClr val="000000"/>
                        </a:solidFill>
                        <a:latin typeface="Verdana"/>
                      </a:endParaRPr>
                    </a:p>
                  </a:txBody>
                  <a:tcPr marL="9525" marR="85725" marT="9525" marB="0"/>
                </a:tc>
              </a:tr>
            </a:tbl>
          </a:graphicData>
        </a:graphic>
      </p:graphicFrame>
    </p:spTree>
  </p:cSld>
  <p:clrMapOvr>
    <a:masterClrMapping/>
  </p:clrMapOvr>
  <p:transition>
    <p:wipe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BD534BF-0B27-44FA-ADC2-AE4B17F88392}" type="slidenum">
              <a:rPr lang="en-US" sz="900"/>
              <a:pPr algn="r" eaLnBrk="0" hangingPunct="0">
                <a:lnSpc>
                  <a:spcPct val="85000"/>
                </a:lnSpc>
                <a:spcBef>
                  <a:spcPct val="20000"/>
                </a:spcBef>
              </a:pPr>
              <a:t>131</a:t>
            </a:fld>
            <a:endParaRPr lang="en-US" sz="900"/>
          </a:p>
        </p:txBody>
      </p:sp>
      <p:sp>
        <p:nvSpPr>
          <p:cNvPr id="14341" name="Rectangle 2"/>
          <p:cNvSpPr>
            <a:spLocks noGrp="1" noChangeArrowheads="1"/>
          </p:cNvSpPr>
          <p:nvPr>
            <p:ph type="title" idx="4294967295"/>
          </p:nvPr>
        </p:nvSpPr>
        <p:spPr>
          <a:xfrm>
            <a:off x="603250" y="228600"/>
            <a:ext cx="7083425" cy="631825"/>
          </a:xfrm>
        </p:spPr>
        <p:txBody>
          <a:bodyPr/>
          <a:lstStyle/>
          <a:p>
            <a:r>
              <a:rPr lang="en-US" smtClean="0"/>
              <a:t>August 2013 Report:</a:t>
            </a:r>
            <a:br>
              <a:rPr lang="en-US" smtClean="0"/>
            </a:br>
            <a:r>
              <a:rPr lang="en-US" smtClean="0"/>
              <a:t>1-Month and 12-Month Changes*</a:t>
            </a:r>
          </a:p>
        </p:txBody>
      </p:sp>
      <p:sp>
        <p:nvSpPr>
          <p:cNvPr id="1922051" name="Rectangle 3"/>
          <p:cNvSpPr>
            <a:spLocks noGrp="1" noChangeArrowheads="1"/>
          </p:cNvSpPr>
          <p:nvPr>
            <p:ph type="body" idx="4294967295"/>
          </p:nvPr>
        </p:nvSpPr>
        <p:spPr>
          <a:xfrm>
            <a:off x="508000" y="1082675"/>
            <a:ext cx="8153400" cy="5376863"/>
          </a:xfrm>
        </p:spPr>
        <p:txBody>
          <a:bodyPr/>
          <a:lstStyle/>
          <a:p>
            <a:pPr>
              <a:lnSpc>
                <a:spcPct val="70000"/>
              </a:lnSpc>
              <a:spcBef>
                <a:spcPct val="50000"/>
              </a:spcBef>
            </a:pPr>
            <a:r>
              <a:rPr lang="en-US" sz="2000" b="1" i="1" dirty="0" smtClean="0"/>
              <a:t>P-C Insurers</a:t>
            </a:r>
          </a:p>
          <a:p>
            <a:pPr lvl="1">
              <a:lnSpc>
                <a:spcPct val="70000"/>
              </a:lnSpc>
              <a:spcBef>
                <a:spcPct val="25000"/>
              </a:spcBef>
            </a:pPr>
            <a:r>
              <a:rPr lang="en-US" sz="1800" b="1" i="1" dirty="0" smtClean="0"/>
              <a:t>Employment up by 800 (+0.2%) vs. May 2013</a:t>
            </a:r>
          </a:p>
          <a:p>
            <a:pPr lvl="1">
              <a:lnSpc>
                <a:spcPct val="70000"/>
              </a:lnSpc>
              <a:spcBef>
                <a:spcPct val="25000"/>
              </a:spcBef>
            </a:pPr>
            <a:r>
              <a:rPr lang="en-US" sz="1800" b="1" i="1" dirty="0" smtClean="0"/>
              <a:t>Employment up by 4,800 (+0.9%) vs. June 2012</a:t>
            </a:r>
          </a:p>
          <a:p>
            <a:pPr>
              <a:lnSpc>
                <a:spcPct val="70000"/>
              </a:lnSpc>
              <a:spcBef>
                <a:spcPct val="50000"/>
              </a:spcBef>
            </a:pPr>
            <a:r>
              <a:rPr lang="en-US" sz="2000" b="1" dirty="0" smtClean="0"/>
              <a:t>Reinsurers</a:t>
            </a:r>
          </a:p>
          <a:p>
            <a:pPr lvl="1">
              <a:lnSpc>
                <a:spcPct val="70000"/>
              </a:lnSpc>
              <a:spcBef>
                <a:spcPct val="25000"/>
              </a:spcBef>
            </a:pPr>
            <a:r>
              <a:rPr lang="en-US" sz="1800" dirty="0" smtClean="0"/>
              <a:t>Employment up by 700 (+2.7%) vs. May 2013</a:t>
            </a:r>
          </a:p>
          <a:p>
            <a:pPr lvl="1">
              <a:lnSpc>
                <a:spcPct val="70000"/>
              </a:lnSpc>
              <a:spcBef>
                <a:spcPct val="25000"/>
              </a:spcBef>
            </a:pPr>
            <a:r>
              <a:rPr lang="en-US" sz="1800" dirty="0" smtClean="0"/>
              <a:t>Employment up by 1,300 (+5.1%) vs. June 2012</a:t>
            </a:r>
          </a:p>
          <a:p>
            <a:pPr>
              <a:lnSpc>
                <a:spcPct val="70000"/>
              </a:lnSpc>
              <a:spcBef>
                <a:spcPct val="50000"/>
              </a:spcBef>
            </a:pPr>
            <a:r>
              <a:rPr lang="en-US" sz="2000" b="1" dirty="0" smtClean="0"/>
              <a:t>Claims Adjusters</a:t>
            </a:r>
          </a:p>
          <a:p>
            <a:pPr lvl="1">
              <a:lnSpc>
                <a:spcPct val="70000"/>
              </a:lnSpc>
              <a:spcBef>
                <a:spcPct val="25000"/>
              </a:spcBef>
            </a:pPr>
            <a:r>
              <a:rPr lang="en-US" sz="1800" dirty="0" smtClean="0"/>
              <a:t>Employment up by 300 (+0.6%) vs. May 2013</a:t>
            </a:r>
          </a:p>
          <a:p>
            <a:pPr lvl="1">
              <a:lnSpc>
                <a:spcPct val="70000"/>
              </a:lnSpc>
              <a:spcBef>
                <a:spcPct val="25000"/>
              </a:spcBef>
            </a:pPr>
            <a:r>
              <a:rPr lang="en-US" sz="1800" dirty="0" smtClean="0"/>
              <a:t>Employment down by 1,200 (-2.3%) vs. June 2012</a:t>
            </a:r>
            <a:endParaRPr lang="en-US" sz="2000" b="1" dirty="0" smtClean="0"/>
          </a:p>
          <a:p>
            <a:pPr>
              <a:lnSpc>
                <a:spcPct val="70000"/>
              </a:lnSpc>
              <a:spcBef>
                <a:spcPct val="50000"/>
              </a:spcBef>
            </a:pPr>
            <a:r>
              <a:rPr lang="en-US" sz="2000" b="1" dirty="0" smtClean="0"/>
              <a:t>Insurance Agents &amp; Brokers</a:t>
            </a:r>
          </a:p>
          <a:p>
            <a:pPr lvl="1">
              <a:lnSpc>
                <a:spcPct val="70000"/>
              </a:lnSpc>
              <a:spcBef>
                <a:spcPct val="25000"/>
              </a:spcBef>
            </a:pPr>
            <a:r>
              <a:rPr lang="en-US" sz="1800" dirty="0" smtClean="0"/>
              <a:t>Employment up by 1,500 (+0.2%) vs. May 2013</a:t>
            </a:r>
          </a:p>
          <a:p>
            <a:pPr lvl="1">
              <a:lnSpc>
                <a:spcPct val="70000"/>
              </a:lnSpc>
              <a:spcBef>
                <a:spcPct val="25000"/>
              </a:spcBef>
            </a:pPr>
            <a:r>
              <a:rPr lang="en-US" sz="1800" dirty="0" smtClean="0"/>
              <a:t>Employment up by 4,000 (+0.6%) vs. June 2012</a:t>
            </a:r>
          </a:p>
          <a:p>
            <a:pPr>
              <a:lnSpc>
                <a:spcPct val="70000"/>
              </a:lnSpc>
              <a:spcBef>
                <a:spcPct val="50000"/>
              </a:spcBef>
            </a:pPr>
            <a:r>
              <a:rPr lang="en-US" sz="2000" b="1" dirty="0" smtClean="0"/>
              <a:t>Life Insurers</a:t>
            </a:r>
          </a:p>
          <a:p>
            <a:pPr lvl="1">
              <a:lnSpc>
                <a:spcPct val="70000"/>
              </a:lnSpc>
              <a:spcBef>
                <a:spcPct val="25000"/>
              </a:spcBef>
            </a:pPr>
            <a:r>
              <a:rPr lang="en-US" sz="1800" dirty="0" smtClean="0"/>
              <a:t>Employment up by 200 (+0.1%) vs. May 2013</a:t>
            </a:r>
          </a:p>
          <a:p>
            <a:pPr lvl="1">
              <a:lnSpc>
                <a:spcPct val="70000"/>
              </a:lnSpc>
              <a:spcBef>
                <a:spcPct val="25000"/>
              </a:spcBef>
            </a:pPr>
            <a:r>
              <a:rPr lang="en-US" sz="1800" dirty="0" smtClean="0"/>
              <a:t>Employment down by 13,000 (-3.7%) vs. June 2012</a:t>
            </a:r>
          </a:p>
          <a:p>
            <a:pPr>
              <a:lnSpc>
                <a:spcPct val="70000"/>
              </a:lnSpc>
              <a:spcBef>
                <a:spcPct val="50000"/>
              </a:spcBef>
            </a:pPr>
            <a:r>
              <a:rPr lang="en-US" sz="2000" b="1" dirty="0" smtClean="0"/>
              <a:t>Health/Medical Insurers</a:t>
            </a:r>
          </a:p>
          <a:p>
            <a:pPr lvl="1">
              <a:lnSpc>
                <a:spcPct val="70000"/>
              </a:lnSpc>
              <a:spcBef>
                <a:spcPct val="25000"/>
              </a:spcBef>
            </a:pPr>
            <a:r>
              <a:rPr lang="en-US" sz="1800" dirty="0" smtClean="0"/>
              <a:t>Employment up by 2,800 (+0.6%) vs. May 2013</a:t>
            </a:r>
          </a:p>
          <a:p>
            <a:pPr lvl="1">
              <a:lnSpc>
                <a:spcPct val="70000"/>
              </a:lnSpc>
              <a:spcBef>
                <a:spcPct val="25000"/>
              </a:spcBef>
            </a:pPr>
            <a:r>
              <a:rPr lang="en-US" sz="1800" dirty="0" smtClean="0"/>
              <a:t>Employment up by 10,200 (+2.2%) vs. June 2012</a:t>
            </a:r>
            <a:endParaRPr lang="en-US" sz="2000" b="1" dirty="0" smtClean="0"/>
          </a:p>
        </p:txBody>
      </p:sp>
      <p:sp>
        <p:nvSpPr>
          <p:cNvPr id="14343" name="Text Box 7"/>
          <p:cNvSpPr txBox="1">
            <a:spLocks noChangeArrowheads="1"/>
          </p:cNvSpPr>
          <p:nvPr/>
        </p:nvSpPr>
        <p:spPr bwMode="auto">
          <a:xfrm>
            <a:off x="533400" y="6426200"/>
            <a:ext cx="8267700" cy="260350"/>
          </a:xfrm>
          <a:prstGeom prst="rect">
            <a:avLst/>
          </a:prstGeom>
          <a:noFill/>
          <a:ln w="9525">
            <a:noFill/>
            <a:miter lim="800000"/>
            <a:headEnd/>
            <a:tailEnd/>
          </a:ln>
        </p:spPr>
        <p:txBody>
          <a:bodyPr>
            <a:spAutoFit/>
          </a:bodyPr>
          <a:lstStyle/>
          <a:p>
            <a:pPr>
              <a:spcBef>
                <a:spcPct val="50000"/>
              </a:spcBef>
            </a:pPr>
            <a:r>
              <a:rPr lang="en-US" sz="1100"/>
              <a:t>*Data are through June 2013 and are preliminary (i.e., subject to later revision).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22051">
                                            <p:txEl>
                                              <p:pRg st="13" end="13"/>
                                            </p:txEl>
                                          </p:spTgt>
                                        </p:tgtEl>
                                        <p:attrNameLst>
                                          <p:attrName>style.visibility</p:attrName>
                                        </p:attrNameLst>
                                      </p:cBhvr>
                                      <p:to>
                                        <p:strVal val="visible"/>
                                      </p:to>
                                    </p:set>
                                    <p:animEffect transition="in" filter="wipe(left)">
                                      <p:cBhvr>
                                        <p:cTn id="54" dur="500"/>
                                        <p:tgtEl>
                                          <p:spTgt spid="1922051">
                                            <p:txEl>
                                              <p:pRg st="13" end="13"/>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22051">
                                            <p:txEl>
                                              <p:pRg st="14" end="14"/>
                                            </p:txEl>
                                          </p:spTgt>
                                        </p:tgtEl>
                                        <p:attrNameLst>
                                          <p:attrName>style.visibility</p:attrName>
                                        </p:attrNameLst>
                                      </p:cBhvr>
                                      <p:to>
                                        <p:strVal val="visible"/>
                                      </p:to>
                                    </p:set>
                                    <p:animEffect transition="in" filter="wipe(left)">
                                      <p:cBhvr>
                                        <p:cTn id="57" dur="500"/>
                                        <p:tgtEl>
                                          <p:spTgt spid="1922051">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5" end="15"/>
                                            </p:txEl>
                                          </p:spTgt>
                                        </p:tgtEl>
                                        <p:attrNameLst>
                                          <p:attrName>style.visibility</p:attrName>
                                        </p:attrNameLst>
                                      </p:cBhvr>
                                      <p:to>
                                        <p:strVal val="visible"/>
                                      </p:to>
                                    </p:set>
                                    <p:animEffect transition="in" filter="wipe(left)">
                                      <p:cBhvr>
                                        <p:cTn id="62" dur="500"/>
                                        <p:tgtEl>
                                          <p:spTgt spid="1922051">
                                            <p:txEl>
                                              <p:pRg st="15" end="15"/>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22051">
                                            <p:txEl>
                                              <p:pRg st="16" end="16"/>
                                            </p:txEl>
                                          </p:spTgt>
                                        </p:tgtEl>
                                        <p:attrNameLst>
                                          <p:attrName>style.visibility</p:attrName>
                                        </p:attrNameLst>
                                      </p:cBhvr>
                                      <p:to>
                                        <p:strVal val="visible"/>
                                      </p:to>
                                    </p:set>
                                    <p:animEffect transition="in" filter="wipe(left)">
                                      <p:cBhvr>
                                        <p:cTn id="65" dur="500"/>
                                        <p:tgtEl>
                                          <p:spTgt spid="1922051">
                                            <p:txEl>
                                              <p:pRg st="16" end="16"/>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22051">
                                            <p:txEl>
                                              <p:pRg st="17" end="17"/>
                                            </p:txEl>
                                          </p:spTgt>
                                        </p:tgtEl>
                                        <p:attrNameLst>
                                          <p:attrName>style.visibility</p:attrName>
                                        </p:attrNameLst>
                                      </p:cBhvr>
                                      <p:to>
                                        <p:strVal val="visible"/>
                                      </p:to>
                                    </p:set>
                                    <p:animEffect transition="in" filter="wipe(left)">
                                      <p:cBhvr>
                                        <p:cTn id="68"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3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895738-EF47-49F6-A284-59EEB5FDAC44}" type="slidenum">
              <a:rPr lang="en-US" sz="900">
                <a:solidFill>
                  <a:schemeClr val="bg1"/>
                </a:solidFill>
              </a:rPr>
              <a:pPr algn="r" eaLnBrk="0" hangingPunct="0">
                <a:lnSpc>
                  <a:spcPct val="85000"/>
                </a:lnSpc>
                <a:spcBef>
                  <a:spcPct val="20000"/>
                </a:spcBef>
              </a:pPr>
              <a:t>132</a:t>
            </a:fld>
            <a:endParaRPr lang="en-US" sz="900">
              <a:solidFill>
                <a:schemeClr val="bg1"/>
              </a:solidFill>
            </a:endParaRPr>
          </a:p>
        </p:txBody>
      </p:sp>
      <p:pic>
        <p:nvPicPr>
          <p:cNvPr id="1536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Baselines:</a:t>
            </a:r>
            <a:br>
              <a:rPr lang="en-US" sz="4000" b="1">
                <a:solidFill>
                  <a:srgbClr val="FFFFFF"/>
                </a:solidFill>
              </a:rPr>
            </a:br>
            <a:r>
              <a:rPr lang="en-US" sz="4000" b="1">
                <a:solidFill>
                  <a:srgbClr val="FFFFFF"/>
                </a:solidFill>
              </a:rPr>
              <a:t>U.S.  Employment Trends</a:t>
            </a:r>
            <a:endParaRPr lang="en-US" sz="4000" b="1" i="1">
              <a:solidFill>
                <a:srgbClr val="FFFFFF"/>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665F3BC-959D-46F1-8EED-4E0A3047BD08}" type="slidenum">
              <a:rPr lang="en-US" sz="900"/>
              <a:pPr algn="r" eaLnBrk="0" hangingPunct="0">
                <a:lnSpc>
                  <a:spcPct val="85000"/>
                </a:lnSpc>
                <a:spcBef>
                  <a:spcPct val="20000"/>
                </a:spcBef>
              </a:pPr>
              <a:t>133</a:t>
            </a:fld>
            <a:endParaRPr lang="en-US" sz="900"/>
          </a:p>
        </p:txBody>
      </p:sp>
      <p:sp>
        <p:nvSpPr>
          <p:cNvPr id="1030" name="Rectangle 7"/>
          <p:cNvSpPr>
            <a:spLocks noGrp="1" noChangeArrowheads="1"/>
          </p:cNvSpPr>
          <p:nvPr>
            <p:ph type="title" idx="4294967295"/>
          </p:nvPr>
        </p:nvSpPr>
        <p:spPr>
          <a:xfrm>
            <a:off x="450850" y="0"/>
            <a:ext cx="7400925" cy="860425"/>
          </a:xfrm>
        </p:spPr>
        <p:txBody>
          <a:bodyPr/>
          <a:lstStyle/>
          <a:p>
            <a:r>
              <a:rPr lang="en-US" smtClean="0"/>
              <a:t>U.S. Nonfarm Employment,</a:t>
            </a:r>
            <a:br>
              <a:rPr lang="en-US" smtClean="0"/>
            </a:br>
            <a:r>
              <a:rPr lang="en-US" smtClean="0"/>
              <a:t>Monthly, 1990–2013*</a:t>
            </a:r>
          </a:p>
        </p:txBody>
      </p:sp>
      <p:sp>
        <p:nvSpPr>
          <p:cNvPr id="103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July 2013; Seasonally adjusted.</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1032"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a:t>
            </a:r>
          </a:p>
        </p:txBody>
      </p:sp>
      <p:graphicFrame>
        <p:nvGraphicFramePr>
          <p:cNvPr id="1026" name="Object 8"/>
          <p:cNvGraphicFramePr>
            <a:graphicFrameLocks noChangeAspect="1"/>
          </p:cNvGraphicFramePr>
          <p:nvPr/>
        </p:nvGraphicFramePr>
        <p:xfrm>
          <a:off x="304800" y="1485900"/>
          <a:ext cx="8629650" cy="4610100"/>
        </p:xfrm>
        <a:graphic>
          <a:graphicData uri="http://schemas.openxmlformats.org/presentationml/2006/ole">
            <p:oleObj spid="_x0000_s21580802" name="Chart" r:id="rId4" imgW="7915359" imgH="4229172" progId="MSGraph.Chart.8">
              <p:embed followColorScheme="full"/>
            </p:oleObj>
          </a:graphicData>
        </a:graphic>
      </p:graphicFrame>
    </p:spTree>
  </p:cSld>
  <p:clrMapOvr>
    <a:masterClrMapping/>
  </p:clrMapOvr>
  <p:transition>
    <p:wipe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AE2D441-BE2D-4B6B-8415-10A55B0A5106}" type="slidenum">
              <a:rPr lang="en-US" sz="900"/>
              <a:pPr algn="r" eaLnBrk="0" hangingPunct="0">
                <a:lnSpc>
                  <a:spcPct val="85000"/>
                </a:lnSpc>
                <a:spcBef>
                  <a:spcPct val="20000"/>
                </a:spcBef>
              </a:pPr>
              <a:t>134</a:t>
            </a:fld>
            <a:endParaRPr lang="en-US" sz="900"/>
          </a:p>
        </p:txBody>
      </p:sp>
      <p:sp>
        <p:nvSpPr>
          <p:cNvPr id="2054" name="Rectangle 7"/>
          <p:cNvSpPr>
            <a:spLocks noGrp="1" noChangeArrowheads="1"/>
          </p:cNvSpPr>
          <p:nvPr>
            <p:ph type="title" idx="4294967295"/>
          </p:nvPr>
        </p:nvSpPr>
        <p:spPr>
          <a:xfrm>
            <a:off x="450850" y="0"/>
            <a:ext cx="7400925" cy="860425"/>
          </a:xfrm>
        </p:spPr>
        <p:txBody>
          <a:bodyPr/>
          <a:lstStyle/>
          <a:p>
            <a:r>
              <a:rPr lang="en-US" smtClean="0"/>
              <a:t>U.S. Employment in Service Industries,</a:t>
            </a:r>
            <a:br>
              <a:rPr lang="en-US" smtClean="0"/>
            </a:br>
            <a:r>
              <a:rPr lang="en-US" smtClean="0"/>
              <a:t>Monthly, 1990–2013*</a:t>
            </a:r>
          </a:p>
        </p:txBody>
      </p:sp>
      <p:sp>
        <p:nvSpPr>
          <p:cNvPr id="2055"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2056"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a:t>
            </a:r>
          </a:p>
        </p:txBody>
      </p:sp>
      <p:graphicFrame>
        <p:nvGraphicFramePr>
          <p:cNvPr id="2050" name="Object 8"/>
          <p:cNvGraphicFramePr>
            <a:graphicFrameLocks noChangeAspect="1"/>
          </p:cNvGraphicFramePr>
          <p:nvPr/>
        </p:nvGraphicFramePr>
        <p:xfrm>
          <a:off x="377825" y="1416050"/>
          <a:ext cx="8499475" cy="4838700"/>
        </p:xfrm>
        <a:graphic>
          <a:graphicData uri="http://schemas.openxmlformats.org/presentationml/2006/ole">
            <p:oleObj spid="_x0000_s21581826" name="Chart" r:id="rId4" imgW="8343967" imgH="4381555" progId="MSGraph.Chart.8">
              <p:embed followColorScheme="full"/>
            </p:oleObj>
          </a:graphicData>
        </a:graphic>
      </p:graphicFrame>
    </p:spTree>
  </p:cSld>
  <p:clrMapOvr>
    <a:masterClrMapping/>
  </p:clrMapOvr>
  <p:transition>
    <p:wipe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638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E6E3982-4091-4994-BB0F-A9FF30E16BE3}"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638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Insurance Industry  Employment Trends</a:t>
            </a:r>
            <a:endParaRPr lang="en-US" sz="4000" b="1" i="1">
              <a:solidFill>
                <a:srgbClr val="FFFFFF"/>
              </a:solidFill>
            </a:endParaRPr>
          </a:p>
        </p:txBody>
      </p:sp>
      <p:sp>
        <p:nvSpPr>
          <p:cNvPr id="1940487" name="Rectangle 7"/>
          <p:cNvSpPr>
            <a:spLocks noChangeArrowheads="1"/>
          </p:cNvSpPr>
          <p:nvPr/>
        </p:nvSpPr>
        <p:spPr bwMode="auto">
          <a:xfrm>
            <a:off x="666750" y="3929063"/>
            <a:ext cx="7677150" cy="15875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For the last 15 years, total industry employment has stayed in a narrow band of 2.29-2.38 million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60481AF-2CF7-4925-A9C0-461BD0D68FC4}" type="slidenum">
              <a:rPr lang="en-US" sz="900"/>
              <a:pPr algn="r" eaLnBrk="0" hangingPunct="0">
                <a:lnSpc>
                  <a:spcPct val="85000"/>
                </a:lnSpc>
                <a:spcBef>
                  <a:spcPct val="20000"/>
                </a:spcBef>
              </a:pPr>
              <a:t>136</a:t>
            </a:fld>
            <a:endParaRPr lang="en-US" sz="900"/>
          </a:p>
        </p:txBody>
      </p:sp>
      <p:sp>
        <p:nvSpPr>
          <p:cNvPr id="3078" name="Rectangle 7"/>
          <p:cNvSpPr>
            <a:spLocks noGrp="1" noChangeArrowheads="1"/>
          </p:cNvSpPr>
          <p:nvPr>
            <p:ph type="title" idx="4294967295"/>
          </p:nvPr>
        </p:nvSpPr>
        <p:spPr/>
        <p:txBody>
          <a:bodyPr/>
          <a:lstStyle/>
          <a:p>
            <a:r>
              <a:rPr lang="en-US" smtClean="0"/>
              <a:t>U.S. Employment in the Direct</a:t>
            </a:r>
            <a:br>
              <a:rPr lang="en-US" smtClean="0"/>
            </a:br>
            <a:r>
              <a:rPr lang="en-US" smtClean="0"/>
              <a:t>P/C Insurance Industry: 1990–2013*</a:t>
            </a:r>
          </a:p>
        </p:txBody>
      </p:sp>
      <p:sp>
        <p:nvSpPr>
          <p:cNvPr id="3079"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 Does not including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3080"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3074" name="Object 8"/>
          <p:cNvGraphicFramePr>
            <a:graphicFrameLocks noChangeAspect="1"/>
          </p:cNvGraphicFramePr>
          <p:nvPr/>
        </p:nvGraphicFramePr>
        <p:xfrm>
          <a:off x="377825" y="1416050"/>
          <a:ext cx="8499475" cy="4838700"/>
        </p:xfrm>
        <a:graphic>
          <a:graphicData uri="http://schemas.openxmlformats.org/presentationml/2006/ole">
            <p:oleObj spid="_x0000_s21582850" name="Chart" r:id="rId4" imgW="8343967" imgH="4381555" progId="MSGraph.Chart.8">
              <p:embed followColorScheme="full"/>
            </p:oleObj>
          </a:graphicData>
        </a:graphic>
      </p:graphicFrame>
    </p:spTree>
  </p:cSld>
  <p:clrMapOvr>
    <a:masterClrMapping/>
  </p:clrMapOvr>
  <p:transition>
    <p:wipe dir="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1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1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57DC3F-2782-45CA-93EF-C51A068D777C}" type="slidenum">
              <a:rPr lang="en-US" sz="900"/>
              <a:pPr algn="r" eaLnBrk="0" hangingPunct="0">
                <a:lnSpc>
                  <a:spcPct val="85000"/>
                </a:lnSpc>
                <a:spcBef>
                  <a:spcPct val="20000"/>
                </a:spcBef>
              </a:pPr>
              <a:t>137</a:t>
            </a:fld>
            <a:endParaRPr lang="en-US" sz="900"/>
          </a:p>
        </p:txBody>
      </p:sp>
      <p:sp>
        <p:nvSpPr>
          <p:cNvPr id="4102" name="Rectangle 7"/>
          <p:cNvSpPr>
            <a:spLocks noGrp="1" noChangeArrowheads="1"/>
          </p:cNvSpPr>
          <p:nvPr>
            <p:ph type="title" idx="4294967295"/>
          </p:nvPr>
        </p:nvSpPr>
        <p:spPr>
          <a:xfrm>
            <a:off x="266700" y="133350"/>
            <a:ext cx="7772400" cy="838200"/>
          </a:xfrm>
        </p:spPr>
        <p:txBody>
          <a:bodyPr/>
          <a:lstStyle/>
          <a:p>
            <a:pPr>
              <a:lnSpc>
                <a:spcPct val="85000"/>
              </a:lnSpc>
            </a:pPr>
            <a:r>
              <a:rPr lang="en-US" smtClean="0"/>
              <a:t>U.S. Employment in the Direct</a:t>
            </a:r>
            <a:br>
              <a:rPr lang="en-US" smtClean="0"/>
            </a:br>
            <a:r>
              <a:rPr lang="en-US" smtClean="0"/>
              <a:t>Life Insurance Industry: 1990–2013*</a:t>
            </a:r>
          </a:p>
        </p:txBody>
      </p:sp>
      <p:sp>
        <p:nvSpPr>
          <p:cNvPr id="4103"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 Does not including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4104" name="Rectangle 6"/>
          <p:cNvSpPr>
            <a:spLocks noChangeArrowheads="1"/>
          </p:cNvSpPr>
          <p:nvPr/>
        </p:nvSpPr>
        <p:spPr bwMode="black">
          <a:xfrm>
            <a:off x="152400" y="148907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4098" name="Object 8"/>
          <p:cNvGraphicFramePr>
            <a:graphicFrameLocks noChangeAspect="1"/>
          </p:cNvGraphicFramePr>
          <p:nvPr/>
        </p:nvGraphicFramePr>
        <p:xfrm>
          <a:off x="377825" y="1562100"/>
          <a:ext cx="8343900" cy="4654550"/>
        </p:xfrm>
        <a:graphic>
          <a:graphicData uri="http://schemas.openxmlformats.org/presentationml/2006/ole">
            <p:oleObj spid="_x0000_s21583874" name="Chart" r:id="rId4" imgW="8343967" imgH="4381555" progId="MSGraph.Chart.8">
              <p:embed followColorScheme="full"/>
            </p:oleObj>
          </a:graphicData>
        </a:graphic>
      </p:graphicFrame>
      <p:sp>
        <p:nvSpPr>
          <p:cNvPr id="9" name="AutoShape 38"/>
          <p:cNvSpPr>
            <a:spLocks noChangeArrowheads="1"/>
          </p:cNvSpPr>
          <p:nvPr/>
        </p:nvSpPr>
        <p:spPr bwMode="blackWhite">
          <a:xfrm>
            <a:off x="5334000" y="1152525"/>
            <a:ext cx="3616325" cy="1187450"/>
          </a:xfrm>
          <a:prstGeom prst="wedgeRectCallout">
            <a:avLst>
              <a:gd name="adj1" fmla="val 39315"/>
              <a:gd name="adj2" fmla="val 2404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As of June 2013, Life insurance industry employment was down by 18,500 (-5.2%) to 335,700 since the recession began in Dec. 2007 (vs. overall US employment decline of 1.6%).</a:t>
            </a:r>
          </a:p>
        </p:txBody>
      </p:sp>
      <p:sp>
        <p:nvSpPr>
          <p:cNvPr id="10" name="AutoShape 38"/>
          <p:cNvSpPr>
            <a:spLocks noChangeArrowheads="1"/>
          </p:cNvSpPr>
          <p:nvPr/>
        </p:nvSpPr>
        <p:spPr bwMode="blackWhite">
          <a:xfrm>
            <a:off x="1381125" y="3924300"/>
            <a:ext cx="3616325" cy="1187450"/>
          </a:xfrm>
          <a:prstGeom prst="wedgeRectCallout">
            <a:avLst>
              <a:gd name="adj1" fmla="val 68287"/>
              <a:gd name="adj2" fmla="val -9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Every 4-5 years BLS reconciles its data with census data; sometimes this reclassifies employment within industries. This drop, spread over March 2004-March 2005, moved some people to the Health/Medical Expense sector.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1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1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9FAFBF-B669-4F0F-87B1-76B3B720A93F}" type="slidenum">
              <a:rPr lang="en-US" sz="900"/>
              <a:pPr algn="r" eaLnBrk="0" hangingPunct="0">
                <a:lnSpc>
                  <a:spcPct val="85000"/>
                </a:lnSpc>
                <a:spcBef>
                  <a:spcPct val="20000"/>
                </a:spcBef>
              </a:pPr>
              <a:t>138</a:t>
            </a:fld>
            <a:endParaRPr lang="en-US" sz="900"/>
          </a:p>
        </p:txBody>
      </p:sp>
      <p:sp>
        <p:nvSpPr>
          <p:cNvPr id="5126" name="Rectangle 7"/>
          <p:cNvSpPr>
            <a:spLocks noGrp="1" noChangeArrowheads="1"/>
          </p:cNvSpPr>
          <p:nvPr>
            <p:ph type="title" idx="4294967295"/>
          </p:nvPr>
        </p:nvSpPr>
        <p:spPr>
          <a:xfrm>
            <a:off x="215900" y="114300"/>
            <a:ext cx="7772400" cy="762000"/>
          </a:xfrm>
        </p:spPr>
        <p:txBody>
          <a:bodyPr/>
          <a:lstStyle/>
          <a:p>
            <a:pPr>
              <a:lnSpc>
                <a:spcPct val="85000"/>
              </a:lnSpc>
            </a:pPr>
            <a:r>
              <a:rPr lang="en-US" smtClean="0"/>
              <a:t>U.S. Employment in the Direct Health-</a:t>
            </a:r>
            <a:br>
              <a:rPr lang="en-US" smtClean="0"/>
            </a:br>
            <a:r>
              <a:rPr lang="en-US" smtClean="0"/>
              <a:t>Medical Insurance Industry: 1990–2013*</a:t>
            </a:r>
          </a:p>
        </p:txBody>
      </p:sp>
      <p:sp>
        <p:nvSpPr>
          <p:cNvPr id="5127"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 Does not including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5128" name="Rectangle 6"/>
          <p:cNvSpPr>
            <a:spLocks noChangeArrowheads="1"/>
          </p:cNvSpPr>
          <p:nvPr/>
        </p:nvSpPr>
        <p:spPr bwMode="black">
          <a:xfrm>
            <a:off x="161925" y="127000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5122" name="Object 8"/>
          <p:cNvGraphicFramePr>
            <a:graphicFrameLocks noChangeAspect="1"/>
          </p:cNvGraphicFramePr>
          <p:nvPr/>
        </p:nvGraphicFramePr>
        <p:xfrm>
          <a:off x="381000" y="1600200"/>
          <a:ext cx="8553450" cy="4381500"/>
        </p:xfrm>
        <a:graphic>
          <a:graphicData uri="http://schemas.openxmlformats.org/presentationml/2006/ole">
            <p:oleObj spid="_x0000_s21584898" name="Chart" r:id="rId4" imgW="8553551" imgH="4381555" progId="MSGraph.Chart.8">
              <p:embed followColorScheme="full"/>
            </p:oleObj>
          </a:graphicData>
        </a:graphic>
      </p:graphicFrame>
      <p:sp>
        <p:nvSpPr>
          <p:cNvPr id="9" name="AutoShape 38"/>
          <p:cNvSpPr>
            <a:spLocks noChangeArrowheads="1"/>
          </p:cNvSpPr>
          <p:nvPr/>
        </p:nvSpPr>
        <p:spPr bwMode="blackWhite">
          <a:xfrm>
            <a:off x="4714875" y="3967163"/>
            <a:ext cx="3378200" cy="1398587"/>
          </a:xfrm>
          <a:prstGeom prst="wedgeRectCallout">
            <a:avLst>
              <a:gd name="adj1" fmla="val 67153"/>
              <a:gd name="adj2" fmla="val -1731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As of June 2013, Health-Medical insurance industry employment was up by 32,400 or 7.4% to 471,900 since the recession began in Dec. 2007 (vs. overall US employment decline of 1.6%).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1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1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3825063-60D4-4AAD-88CB-FAB7C1F24258}" type="slidenum">
              <a:rPr lang="en-US" sz="900"/>
              <a:pPr algn="r" eaLnBrk="0" hangingPunct="0">
                <a:lnSpc>
                  <a:spcPct val="85000"/>
                </a:lnSpc>
                <a:spcBef>
                  <a:spcPct val="20000"/>
                </a:spcBef>
              </a:pPr>
              <a:t>139</a:t>
            </a:fld>
            <a:endParaRPr lang="en-US" sz="900"/>
          </a:p>
        </p:txBody>
      </p:sp>
      <p:sp>
        <p:nvSpPr>
          <p:cNvPr id="6150" name="Rectangle 7"/>
          <p:cNvSpPr>
            <a:spLocks noGrp="1" noChangeArrowheads="1"/>
          </p:cNvSpPr>
          <p:nvPr>
            <p:ph type="title" idx="4294967295"/>
          </p:nvPr>
        </p:nvSpPr>
        <p:spPr/>
        <p:txBody>
          <a:bodyPr/>
          <a:lstStyle/>
          <a:p>
            <a:r>
              <a:rPr lang="en-US" smtClean="0"/>
              <a:t>U.S. Employment in the </a:t>
            </a:r>
            <a:br>
              <a:rPr lang="en-US" smtClean="0"/>
            </a:br>
            <a:r>
              <a:rPr lang="en-US" smtClean="0"/>
              <a:t>Reinsurance Industry: 1990–2013*</a:t>
            </a:r>
          </a:p>
        </p:txBody>
      </p:sp>
      <p:sp>
        <p:nvSpPr>
          <p:cNvPr id="6151"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6146" name="Object 8"/>
          <p:cNvGraphicFramePr>
            <a:graphicFrameLocks noChangeAspect="1"/>
          </p:cNvGraphicFramePr>
          <p:nvPr/>
        </p:nvGraphicFramePr>
        <p:xfrm>
          <a:off x="377825" y="1416050"/>
          <a:ext cx="8343900" cy="4838700"/>
        </p:xfrm>
        <a:graphic>
          <a:graphicData uri="http://schemas.openxmlformats.org/presentationml/2006/ole">
            <p:oleObj spid="_x0000_s21585922" name="Chart" r:id="rId4" imgW="8343967" imgH="4381555" progId="MSGraph.Chart.8">
              <p:embed followColorScheme="full"/>
            </p:oleObj>
          </a:graphicData>
        </a:graphic>
      </p:graphicFrame>
      <p:sp>
        <p:nvSpPr>
          <p:cNvPr id="6152"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 Does not including agents &amp; brokers.</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10" name="AutoShape 38"/>
          <p:cNvSpPr>
            <a:spLocks noChangeArrowheads="1"/>
          </p:cNvSpPr>
          <p:nvPr/>
        </p:nvSpPr>
        <p:spPr bwMode="blackWhite">
          <a:xfrm>
            <a:off x="5257800" y="1990725"/>
            <a:ext cx="3265488" cy="1484313"/>
          </a:xfrm>
          <a:prstGeom prst="wedgeRectCallout">
            <a:avLst>
              <a:gd name="adj1" fmla="val 48904"/>
              <a:gd name="adj2" fmla="val 14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As of June 2013, US employment in the reinsurance industry was down by 400 or 1.5% to 27,000 since the recession began in Dec. 2007 (vs. overall US employment decline of 1.6%).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14</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5C93B77-450E-4C6A-BD74-270CFD9C6E21}" type="slidenum">
              <a:rPr lang="en-US" sz="900"/>
              <a:pPr algn="r" eaLnBrk="0" hangingPunct="0">
                <a:lnSpc>
                  <a:spcPct val="85000"/>
                </a:lnSpc>
                <a:spcBef>
                  <a:spcPct val="20000"/>
                </a:spcBef>
              </a:pPr>
              <a:t>140</a:t>
            </a:fld>
            <a:endParaRPr lang="en-US" sz="900"/>
          </a:p>
        </p:txBody>
      </p:sp>
      <p:sp>
        <p:nvSpPr>
          <p:cNvPr id="7174" name="Rectangle 7"/>
          <p:cNvSpPr>
            <a:spLocks noGrp="1" noChangeArrowheads="1"/>
          </p:cNvSpPr>
          <p:nvPr>
            <p:ph type="title" idx="4294967295"/>
          </p:nvPr>
        </p:nvSpPr>
        <p:spPr/>
        <p:txBody>
          <a:bodyPr/>
          <a:lstStyle/>
          <a:p>
            <a:r>
              <a:rPr lang="en-US" smtClean="0"/>
              <a:t>U.S. Employment in Insurance </a:t>
            </a:r>
            <a:br>
              <a:rPr lang="en-US" smtClean="0"/>
            </a:br>
            <a:r>
              <a:rPr lang="en-US" smtClean="0"/>
              <a:t>Agencies &amp; Brokerages: 1990–2013*</a:t>
            </a:r>
          </a:p>
        </p:txBody>
      </p:sp>
      <p:sp>
        <p:nvSpPr>
          <p:cNvPr id="7175"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7170" name="Object 8"/>
          <p:cNvGraphicFramePr>
            <a:graphicFrameLocks noChangeAspect="1"/>
          </p:cNvGraphicFramePr>
          <p:nvPr/>
        </p:nvGraphicFramePr>
        <p:xfrm>
          <a:off x="377825" y="1425575"/>
          <a:ext cx="8343900" cy="4838700"/>
        </p:xfrm>
        <a:graphic>
          <a:graphicData uri="http://schemas.openxmlformats.org/presentationml/2006/ole">
            <p:oleObj spid="_x0000_s21586946" name="Chart" r:id="rId4" imgW="8343967" imgH="4381555" progId="MSGraph.Chart.8">
              <p:embed followColorScheme="full"/>
            </p:oleObj>
          </a:graphicData>
        </a:graphic>
      </p:graphicFrame>
      <p:sp>
        <p:nvSpPr>
          <p:cNvPr id="7176"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 Includes all types of insurance.</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10" name="AutoShape 38"/>
          <p:cNvSpPr>
            <a:spLocks noChangeArrowheads="1"/>
          </p:cNvSpPr>
          <p:nvPr/>
        </p:nvSpPr>
        <p:spPr bwMode="blackWhite">
          <a:xfrm>
            <a:off x="4962525" y="4114800"/>
            <a:ext cx="3313113" cy="1465263"/>
          </a:xfrm>
          <a:prstGeom prst="wedgeRectCallout">
            <a:avLst>
              <a:gd name="adj1" fmla="val 56633"/>
              <a:gd name="adj2" fmla="val -115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As of June 2013,  employment at insurance agencies and brokerages was down by 15,200 or 2.2% to 662,500 since the recession began in Dec. 2007 (vs. overall US employment decline of 1.6%).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364C220-8AE6-4E25-A549-6637F529601D}" type="slidenum">
              <a:rPr lang="en-US" sz="900"/>
              <a:pPr algn="r" eaLnBrk="0" hangingPunct="0">
                <a:lnSpc>
                  <a:spcPct val="85000"/>
                </a:lnSpc>
                <a:spcBef>
                  <a:spcPct val="20000"/>
                </a:spcBef>
              </a:pPr>
              <a:t>141</a:t>
            </a:fld>
            <a:endParaRPr lang="en-US" sz="900"/>
          </a:p>
        </p:txBody>
      </p:sp>
      <p:sp>
        <p:nvSpPr>
          <p:cNvPr id="8198" name="Rectangle 7"/>
          <p:cNvSpPr>
            <a:spLocks noGrp="1" noChangeArrowheads="1"/>
          </p:cNvSpPr>
          <p:nvPr>
            <p:ph type="title" idx="4294967295"/>
          </p:nvPr>
        </p:nvSpPr>
        <p:spPr/>
        <p:txBody>
          <a:bodyPr/>
          <a:lstStyle/>
          <a:p>
            <a:r>
              <a:rPr lang="en-US" smtClean="0"/>
              <a:t>U.S. Employment in Insurance </a:t>
            </a:r>
            <a:br>
              <a:rPr lang="en-US" smtClean="0"/>
            </a:br>
            <a:r>
              <a:rPr lang="en-US" smtClean="0"/>
              <a:t>Claims Adjusting: 1990–2013*</a:t>
            </a:r>
          </a:p>
        </p:txBody>
      </p:sp>
      <p:sp>
        <p:nvSpPr>
          <p:cNvPr id="8199"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8194" name="Object 8"/>
          <p:cNvGraphicFramePr>
            <a:graphicFrameLocks noChangeAspect="1"/>
          </p:cNvGraphicFramePr>
          <p:nvPr/>
        </p:nvGraphicFramePr>
        <p:xfrm>
          <a:off x="228600" y="1419225"/>
          <a:ext cx="8772525" cy="4552950"/>
        </p:xfrm>
        <a:graphic>
          <a:graphicData uri="http://schemas.openxmlformats.org/presentationml/2006/ole">
            <p:oleObj spid="_x0000_s21587970" name="Chart" r:id="rId4" imgW="8439184" imgH="4381555" progId="MSGraph.Chart.8">
              <p:embed followColorScheme="full"/>
            </p:oleObj>
          </a:graphicData>
        </a:graphic>
      </p:graphicFrame>
      <p:sp>
        <p:nvSpPr>
          <p:cNvPr id="8200"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10" name="AutoShape 38"/>
          <p:cNvSpPr>
            <a:spLocks noChangeArrowheads="1"/>
          </p:cNvSpPr>
          <p:nvPr/>
        </p:nvSpPr>
        <p:spPr bwMode="blackWhite">
          <a:xfrm>
            <a:off x="4203700" y="3952875"/>
            <a:ext cx="3770313" cy="1157288"/>
          </a:xfrm>
          <a:prstGeom prst="wedgeRectCallout">
            <a:avLst>
              <a:gd name="adj1" fmla="val 69833"/>
              <a:gd name="adj2" fmla="val -526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As of June 2013, claims adjusting employment was down by 1,400 or 2.7% to 51,000 since the recession began in Dec. 2007 (vs. overall US employment decline of 1.6%).</a:t>
            </a:r>
          </a:p>
        </p:txBody>
      </p:sp>
      <p:sp>
        <p:nvSpPr>
          <p:cNvPr id="2026509" name="Oval 13"/>
          <p:cNvSpPr>
            <a:spLocks noChangeArrowheads="1"/>
          </p:cNvSpPr>
          <p:nvPr/>
        </p:nvSpPr>
        <p:spPr bwMode="auto">
          <a:xfrm>
            <a:off x="6054725" y="2974975"/>
            <a:ext cx="358775" cy="533400"/>
          </a:xfrm>
          <a:prstGeom prst="ellipse">
            <a:avLst/>
          </a:prstGeom>
          <a:noFill/>
          <a:ln w="38100">
            <a:solidFill>
              <a:srgbClr val="FF6801"/>
            </a:solidFill>
            <a:round/>
            <a:headEnd/>
            <a:tailEnd/>
          </a:ln>
        </p:spPr>
        <p:txBody>
          <a:bodyPr wrap="none" anchor="ctr"/>
          <a:lstStyle/>
          <a:p>
            <a:endParaRPr lang="en-US"/>
          </a:p>
        </p:txBody>
      </p:sp>
      <p:sp>
        <p:nvSpPr>
          <p:cNvPr id="2" name="AutoShape 38"/>
          <p:cNvSpPr>
            <a:spLocks noChangeArrowheads="1"/>
          </p:cNvSpPr>
          <p:nvPr/>
        </p:nvSpPr>
        <p:spPr bwMode="blackWhite">
          <a:xfrm>
            <a:off x="3381375" y="2089150"/>
            <a:ext cx="2170113" cy="420688"/>
          </a:xfrm>
          <a:prstGeom prst="wedgeRectCallout">
            <a:avLst>
              <a:gd name="adj1" fmla="val 86944"/>
              <a:gd name="adj2" fmla="val 2039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Katrina, Rita, Wilma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2026509"/>
                                        </p:tgtEl>
                                        <p:attrNameLst>
                                          <p:attrName>style.visibility</p:attrName>
                                        </p:attrNameLst>
                                      </p:cBhvr>
                                      <p:to>
                                        <p:strVal val="visible"/>
                                      </p:to>
                                    </p:set>
                                    <p:animEffect transition="in" filter="fade">
                                      <p:cBhvr>
                                        <p:cTn id="11" dur="1000"/>
                                        <p:tgtEl>
                                          <p:spTgt spid="2026509"/>
                                        </p:tgtEl>
                                      </p:cBhvr>
                                    </p:animEffect>
                                  </p:childTnLst>
                                </p:cTn>
                              </p:par>
                            </p:childTnLst>
                          </p:cTn>
                        </p:par>
                        <p:par>
                          <p:cTn id="12" fill="hold">
                            <p:stCondLst>
                              <p:cond delay="27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26509" grpId="0" animBg="1"/>
      <p:bldP spid="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A3D03E-4E05-475D-B9A2-654C9C95E880}" type="slidenum">
              <a:rPr lang="en-US" sz="900"/>
              <a:pPr algn="r" eaLnBrk="0" hangingPunct="0">
                <a:lnSpc>
                  <a:spcPct val="85000"/>
                </a:lnSpc>
                <a:spcBef>
                  <a:spcPct val="20000"/>
                </a:spcBef>
              </a:pPr>
              <a:t>142</a:t>
            </a:fld>
            <a:endParaRPr lang="en-US" sz="900"/>
          </a:p>
        </p:txBody>
      </p:sp>
      <p:sp>
        <p:nvSpPr>
          <p:cNvPr id="9222" name="Rectangle 7"/>
          <p:cNvSpPr>
            <a:spLocks noGrp="1" noChangeArrowheads="1"/>
          </p:cNvSpPr>
          <p:nvPr>
            <p:ph type="title" idx="4294967295"/>
          </p:nvPr>
        </p:nvSpPr>
        <p:spPr/>
        <p:txBody>
          <a:bodyPr/>
          <a:lstStyle/>
          <a:p>
            <a:r>
              <a:rPr lang="en-US" sz="2600" smtClean="0"/>
              <a:t>U.S. Employment in Third-Party Administration of Insurance Funds: </a:t>
            </a:r>
            <a:r>
              <a:rPr lang="en-US" sz="2000" smtClean="0"/>
              <a:t>1990–2013*</a:t>
            </a:r>
          </a:p>
        </p:txBody>
      </p:sp>
      <p:sp>
        <p:nvSpPr>
          <p:cNvPr id="9223"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9218" name="Object 8"/>
          <p:cNvGraphicFramePr>
            <a:graphicFrameLocks noChangeAspect="1"/>
          </p:cNvGraphicFramePr>
          <p:nvPr/>
        </p:nvGraphicFramePr>
        <p:xfrm>
          <a:off x="377825" y="1425575"/>
          <a:ext cx="8343900" cy="4838700"/>
        </p:xfrm>
        <a:graphic>
          <a:graphicData uri="http://schemas.openxmlformats.org/presentationml/2006/ole">
            <p:oleObj spid="_x0000_s21588994" name="Chart" r:id="rId4" imgW="8343967" imgH="4381555" progId="MSGraph.Chart.8">
              <p:embed followColorScheme="full"/>
            </p:oleObj>
          </a:graphicData>
        </a:graphic>
      </p:graphicFrame>
      <p:sp>
        <p:nvSpPr>
          <p:cNvPr id="9224"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June 2013; Seasonally adjusted. Includes all types of insurance.</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Tree>
  </p:cSld>
  <p:clrMapOvr>
    <a:masterClrMapping/>
  </p:clrMapOvr>
  <p:transition>
    <p:wipe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143</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149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38603" y="417993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150</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151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153</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157</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158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July’s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160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162</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163</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164</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166</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167</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168</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169</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17</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171</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174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175</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176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18</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182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184</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185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186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189</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191</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193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194</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195</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196</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197</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a:t>
            </a:r>
            <a:r>
              <a:rPr lang="en-US" sz="1100"/>
              <a:t>through </a:t>
            </a:r>
            <a:r>
              <a:rPr lang="en-US" sz="1100" smtClean="0"/>
              <a:t>July </a:t>
            </a:r>
            <a:r>
              <a:rPr lang="en-US" sz="1100" dirty="0" smtClean="0"/>
              <a:t>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July 2013 reading of 3.6% is up from 3.4%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202</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203</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23083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Despite Heavy Global Catastrophe Activity in Recent Years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204</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205</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a:r>
              <a:rPr lang="en-US" sz="2400" b="1" dirty="0" smtClean="0">
                <a:solidFill>
                  <a:srgbClr val="225A7A"/>
                </a:solidFill>
              </a:rPr>
              <a:t>Change in Global Reinsurer Capital </a:t>
            </a:r>
            <a:endParaRPr lang="en-US" sz="2400" dirty="0" smtClean="0">
              <a:solidFill>
                <a:srgbClr val="225A7A"/>
              </a:solidFill>
            </a:endParaRPr>
          </a:p>
          <a:p>
            <a:endParaRPr lang="en-US" sz="2400" dirty="0">
              <a:solidFill>
                <a:srgbClr val="225A7A"/>
              </a:solidFill>
            </a:endParaRPr>
          </a:p>
        </p:txBody>
      </p:sp>
      <p:pic>
        <p:nvPicPr>
          <p:cNvPr id="9" name="Picture 8" descr="Ex2-page5.jpg"/>
          <p:cNvPicPr>
            <a:picLocks noChangeAspect="1"/>
          </p:cNvPicPr>
          <p:nvPr/>
        </p:nvPicPr>
        <p:blipFill>
          <a:blip r:embed="rId3"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endParaRPr lang="en-US" dirty="0"/>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Reinsurance Association of America from company reports and Aon Benfield Analytics.</a:t>
            </a:r>
            <a:endParaRPr lang="en-US" sz="1100" dirty="0"/>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208</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209</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21</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July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519525"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210</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211</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212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213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214</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215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216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217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218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219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220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223</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224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225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228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229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23</a:t>
            </a:fld>
            <a:endParaRPr lang="en-US" sz="900"/>
          </a:p>
        </p:txBody>
      </p:sp>
      <p:sp>
        <p:nvSpPr>
          <p:cNvPr id="84997" name="Rectangle 2"/>
          <p:cNvSpPr>
            <a:spLocks noGrp="1" noChangeArrowheads="1"/>
          </p:cNvSpPr>
          <p:nvPr>
            <p:ph type="title" idx="4294967295"/>
          </p:nvPr>
        </p:nvSpPr>
        <p:spPr/>
        <p:txBody>
          <a:bodyPr/>
          <a:lstStyle/>
          <a:p>
            <a:r>
              <a:rPr lang="en-US" dirty="0" smtClean="0"/>
              <a:t>Pvt. Passenger Auto: Industry’s Biggest </a:t>
            </a:r>
            <a:r>
              <a:rPr lang="en-US" dirty="0" err="1" smtClean="0"/>
              <a:t>Line</a:t>
            </a:r>
            <a:r>
              <a:rPr lang="en-US" dirty="0" err="1" smtClean="0">
                <a:sym typeface="Wingdings" pitchFamily="2" charset="2"/>
              </a:rPr>
              <a:t>Some</a:t>
            </a:r>
            <a:r>
              <a:rPr lang="en-US" dirty="0" smtClean="0">
                <a:sym typeface="Wingdings" pitchFamily="2" charset="2"/>
              </a:rPr>
              <a:t> of its Biggest Issues</a:t>
            </a:r>
            <a:endParaRPr lang="en-US" dirty="0" smtClean="0"/>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Growth</a:t>
            </a:r>
          </a:p>
          <a:p>
            <a:pPr>
              <a:lnSpc>
                <a:spcPts val="2200"/>
              </a:lnSpc>
              <a:spcBef>
                <a:spcPct val="50000"/>
              </a:spcBef>
            </a:pPr>
            <a:r>
              <a:rPr lang="en-US" sz="2000" b="1" dirty="0" smtClean="0"/>
              <a:t>Profitability</a:t>
            </a:r>
          </a:p>
          <a:p>
            <a:pPr>
              <a:lnSpc>
                <a:spcPts val="2200"/>
              </a:lnSpc>
              <a:spcBef>
                <a:spcPct val="50000"/>
              </a:spcBef>
            </a:pPr>
            <a:r>
              <a:rPr lang="en-US" sz="2000" b="1" dirty="0" smtClean="0"/>
              <a:t>Distribution Channels, Advertising</a:t>
            </a:r>
          </a:p>
          <a:p>
            <a:pPr>
              <a:lnSpc>
                <a:spcPts val="2200"/>
              </a:lnSpc>
              <a:spcBef>
                <a:spcPct val="50000"/>
              </a:spcBef>
            </a:pPr>
            <a:r>
              <a:rPr lang="en-US" sz="2000" b="1" dirty="0" smtClean="0"/>
              <a:t>Highly Competitive Markets </a:t>
            </a:r>
          </a:p>
          <a:p>
            <a:pPr>
              <a:lnSpc>
                <a:spcPts val="2200"/>
              </a:lnSpc>
              <a:spcBef>
                <a:spcPct val="50000"/>
              </a:spcBef>
            </a:pPr>
            <a:r>
              <a:rPr lang="en-US" sz="2000" b="1" dirty="0" smtClean="0"/>
              <a:t>Underwriting</a:t>
            </a:r>
          </a:p>
          <a:p>
            <a:pPr lvl="1">
              <a:lnSpc>
                <a:spcPts val="2200"/>
              </a:lnSpc>
            </a:pPr>
            <a:r>
              <a:rPr lang="en-US" sz="1800" b="1" dirty="0" smtClean="0"/>
              <a:t>Predictive analytics</a:t>
            </a:r>
          </a:p>
          <a:p>
            <a:pPr lvl="1">
              <a:lnSpc>
                <a:spcPts val="2200"/>
              </a:lnSpc>
            </a:pPr>
            <a:r>
              <a:rPr lang="en-US" sz="1800" b="1" dirty="0" smtClean="0"/>
              <a:t>“Big Data”</a:t>
            </a:r>
          </a:p>
          <a:p>
            <a:pPr lvl="1">
              <a:lnSpc>
                <a:spcPts val="2200"/>
              </a:lnSpc>
            </a:pPr>
            <a:r>
              <a:rPr lang="en-US" sz="2000" b="1" dirty="0" smtClean="0"/>
              <a:t>Usage-Based Insurance (UBI)</a:t>
            </a:r>
          </a:p>
          <a:p>
            <a:pPr>
              <a:lnSpc>
                <a:spcPts val="2200"/>
              </a:lnSpc>
              <a:spcBef>
                <a:spcPct val="50000"/>
              </a:spcBef>
            </a:pPr>
            <a:r>
              <a:rPr lang="en-US" sz="2000" b="1" dirty="0" smtClean="0"/>
              <a:t>No-Fault Issues</a:t>
            </a:r>
          </a:p>
          <a:p>
            <a:pPr lvl="1">
              <a:lnSpc>
                <a:spcPts val="2200"/>
              </a:lnSpc>
            </a:pPr>
            <a:r>
              <a:rPr lang="en-US" sz="1800" b="1" dirty="0" smtClean="0"/>
              <a:t>MI no-fault claim severity is up 88% since 2004</a:t>
            </a:r>
          </a:p>
          <a:p>
            <a:pPr>
              <a:lnSpc>
                <a:spcPts val="2200"/>
              </a:lnSpc>
              <a:spcBef>
                <a:spcPct val="50000"/>
              </a:spcBef>
            </a:pPr>
            <a:r>
              <a:rPr lang="en-US" sz="2000" b="1" dirty="0" smtClean="0"/>
              <a:t>Regulation</a:t>
            </a:r>
          </a:p>
          <a:p>
            <a:pPr lvl="1">
              <a:lnSpc>
                <a:spcPts val="2200"/>
              </a:lnSpc>
            </a:pPr>
            <a:r>
              <a:rPr lang="en-US" sz="1800" b="1" dirty="0" smtClean="0"/>
              <a:t>Attacks on underwriting criteria</a:t>
            </a:r>
          </a:p>
          <a:p>
            <a:pPr>
              <a:lnSpc>
                <a:spcPts val="2200"/>
              </a:lnSpc>
              <a:spcBef>
                <a:spcPct val="50000"/>
              </a:spcBef>
            </a:pPr>
            <a:r>
              <a:rPr lang="en-US" sz="2000" b="1" dirty="0" smtClean="0"/>
              <a:t>End of Motorization in America?</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2" end="12"/>
                                            </p:txEl>
                                          </p:spTgt>
                                        </p:tgtEl>
                                        <p:attrNameLst>
                                          <p:attrName>style.visibility</p:attrName>
                                        </p:attrNameLst>
                                      </p:cBhvr>
                                      <p:to>
                                        <p:strVal val="visible"/>
                                      </p:to>
                                    </p:set>
                                    <p:animEffect transition="in" filter="wipe(left)">
                                      <p:cBhvr>
                                        <p:cTn id="57"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231</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232</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233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234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235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237</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238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239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24</a:t>
            </a:fld>
            <a:endParaRPr lang="en-US" sz="900"/>
          </a:p>
        </p:txBody>
      </p:sp>
      <p:sp>
        <p:nvSpPr>
          <p:cNvPr id="84997" name="Rectangle 2"/>
          <p:cNvSpPr>
            <a:spLocks noGrp="1" noChangeArrowheads="1"/>
          </p:cNvSpPr>
          <p:nvPr>
            <p:ph type="title" idx="4294967295"/>
          </p:nvPr>
        </p:nvSpPr>
        <p:spPr/>
        <p:txBody>
          <a:bodyPr/>
          <a:lstStyle/>
          <a:p>
            <a:r>
              <a:rPr lang="en-US" dirty="0" smtClean="0"/>
              <a:t>Change Since Peak for </a:t>
            </a:r>
            <a:br>
              <a:rPr lang="en-US" dirty="0" smtClean="0"/>
            </a:br>
            <a:r>
              <a:rPr lang="en-US" dirty="0" smtClean="0"/>
              <a:t>Key Vehicle Metrics</a:t>
            </a:r>
          </a:p>
        </p:txBody>
      </p:sp>
      <p:pic>
        <p:nvPicPr>
          <p:cNvPr id="20943874" name="Picture 2"/>
          <p:cNvPicPr>
            <a:picLocks noChangeAspect="1" noChangeArrowheads="1"/>
          </p:cNvPicPr>
          <p:nvPr/>
        </p:nvPicPr>
        <p:blipFill>
          <a:blip r:embed="rId3" cstate="email"/>
          <a:srcRect/>
          <a:stretch>
            <a:fillRect/>
          </a:stretch>
        </p:blipFill>
        <p:spPr bwMode="auto">
          <a:xfrm>
            <a:off x="797449" y="1283111"/>
            <a:ext cx="6835759" cy="4566316"/>
          </a:xfrm>
          <a:prstGeom prst="rect">
            <a:avLst/>
          </a:prstGeom>
          <a:noFill/>
          <a:ln w="9525">
            <a:noFill/>
            <a:miter lim="800000"/>
            <a:headEnd/>
            <a:tailEnd/>
          </a:ln>
        </p:spPr>
      </p:pic>
      <p:sp>
        <p:nvSpPr>
          <p:cNvPr id="8" name="Rectangle 3"/>
          <p:cNvSpPr>
            <a:spLocks noChangeArrowheads="1"/>
          </p:cNvSpPr>
          <p:nvPr/>
        </p:nvSpPr>
        <p:spPr bwMode="auto">
          <a:xfrm>
            <a:off x="0" y="6208325"/>
            <a:ext cx="7569200" cy="443198"/>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a:t>
            </a:r>
            <a:r>
              <a:rPr lang="en-US" sz="1100" dirty="0" smtClean="0"/>
              <a:t> University of Michigan Transportation Research Institute: “Has Motorization in the U.S. Peaked? Part 2: Use of Light-Duty Vehicles,” by Michael </a:t>
            </a:r>
            <a:r>
              <a:rPr lang="en-US" sz="1100" dirty="0" err="1" smtClean="0"/>
              <a:t>Sivak</a:t>
            </a:r>
            <a:r>
              <a:rPr lang="en-US" sz="1100" dirty="0" smtClean="0"/>
              <a:t>, July 2013.</a:t>
            </a:r>
            <a:endParaRPr lang="en-US" sz="1100" dirty="0"/>
          </a:p>
        </p:txBody>
      </p:sp>
    </p:spTree>
  </p:cSld>
  <p:clrMapOvr>
    <a:masterClrMapping/>
  </p:clrMapOvr>
  <p:transition>
    <p:wipe dir="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240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241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242</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243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25</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2010—July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3472"/>
              <a:gd name="adj2" fmla="val -116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but flattened out by mid-2013.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27</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2003–July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2013 totaled 5.793 million, an increase of 358,000 jobs or 6.6%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29</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30</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2013 vs. June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-9.3%</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32</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2013 vs. June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Office segments, Private sector construction activity is remains mixed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2013 vs. June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43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35</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37</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June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38</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2010—July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4.5%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40</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41</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pic>
        <p:nvPicPr>
          <p:cNvPr id="20584450"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39328" y="1410541"/>
            <a:ext cx="7354529" cy="5022826"/>
          </a:xfrm>
          <a:prstGeom prst="rect">
            <a:avLst/>
          </a:prstGeom>
          <a:noFill/>
        </p:spPr>
      </p:pic>
      <p:sp>
        <p:nvSpPr>
          <p:cNvPr id="12" name="AutoShape 5"/>
          <p:cNvSpPr>
            <a:spLocks noChangeArrowheads="1"/>
          </p:cNvSpPr>
          <p:nvPr/>
        </p:nvSpPr>
        <p:spPr bwMode="blackWhite">
          <a:xfrm>
            <a:off x="5751870" y="2153265"/>
            <a:ext cx="3261709" cy="1445341"/>
          </a:xfrm>
          <a:prstGeom prst="wedgeRectCallout">
            <a:avLst>
              <a:gd name="adj1" fmla="val -18520"/>
              <a:gd name="adj2" fmla="val 846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43</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2E229C-011B-4738-89B6-AA6163C83852}" type="slidenum">
              <a:rPr lang="en-US" sz="900"/>
              <a:pPr algn="r" eaLnBrk="0" hangingPunct="0">
                <a:lnSpc>
                  <a:spcPct val="85000"/>
                </a:lnSpc>
                <a:spcBef>
                  <a:spcPct val="20000"/>
                </a:spcBef>
              </a:pPr>
              <a:t>46</a:t>
            </a:fld>
            <a:endParaRPr lang="en-US" sz="900"/>
          </a:p>
        </p:txBody>
      </p:sp>
      <p:sp>
        <p:nvSpPr>
          <p:cNvPr id="76805" name="Rectangle 2"/>
          <p:cNvSpPr>
            <a:spLocks noGrp="1" noChangeArrowheads="1"/>
          </p:cNvSpPr>
          <p:nvPr>
            <p:ph type="title" idx="4294967295"/>
          </p:nvPr>
        </p:nvSpPr>
        <p:spPr/>
        <p:txBody>
          <a:bodyPr/>
          <a:lstStyle/>
          <a:p>
            <a:r>
              <a:rPr lang="en-US" dirty="0" smtClean="0"/>
              <a:t>Moore, OK, Tornado: Media Coverage Was Generally Favorable</a:t>
            </a:r>
          </a:p>
        </p:txBody>
      </p:sp>
      <p:sp>
        <p:nvSpPr>
          <p:cNvPr id="1922051" name="Rectangle 3"/>
          <p:cNvSpPr>
            <a:spLocks noGrp="1" noChangeArrowheads="1"/>
          </p:cNvSpPr>
          <p:nvPr>
            <p:ph type="body" idx="4294967295"/>
          </p:nvPr>
        </p:nvSpPr>
        <p:spPr>
          <a:xfrm>
            <a:off x="0" y="1135821"/>
            <a:ext cx="7195279" cy="4652963"/>
          </a:xfrm>
        </p:spPr>
        <p:txBody>
          <a:bodyPr/>
          <a:lstStyle/>
          <a:p>
            <a:pPr>
              <a:lnSpc>
                <a:spcPct val="80000"/>
              </a:lnSpc>
              <a:spcBef>
                <a:spcPct val="50000"/>
              </a:spcBef>
            </a:pPr>
            <a:r>
              <a:rPr lang="en-US" sz="2600" dirty="0" smtClean="0"/>
              <a:t>Industry had a highly visible, rapid response as Catastrophe Response Teams massed at the “Command Center” at the First Baptist Church in Moore within 48 hours</a:t>
            </a:r>
          </a:p>
          <a:p>
            <a:pPr>
              <a:lnSpc>
                <a:spcPct val="80000"/>
              </a:lnSpc>
              <a:spcBef>
                <a:spcPct val="50000"/>
              </a:spcBef>
            </a:pPr>
            <a:r>
              <a:rPr lang="en-US" sz="2600" dirty="0" smtClean="0"/>
              <a:t>Developed good working relationship with   OK Insurance Commissioner John Doak</a:t>
            </a:r>
          </a:p>
        </p:txBody>
      </p:sp>
      <p:pic>
        <p:nvPicPr>
          <p:cNvPr id="13" name="Picture 12" descr="VAN Farmers.JPG"/>
          <p:cNvPicPr>
            <a:picLocks noChangeAspect="1"/>
          </p:cNvPicPr>
          <p:nvPr/>
        </p:nvPicPr>
        <p:blipFill>
          <a:blip r:embed="rId3" cstate="email"/>
          <a:stretch>
            <a:fillRect/>
          </a:stretch>
        </p:blipFill>
        <p:spPr>
          <a:xfrm>
            <a:off x="238177" y="3492708"/>
            <a:ext cx="2120275" cy="1590206"/>
          </a:xfrm>
          <a:prstGeom prst="rect">
            <a:avLst/>
          </a:prstGeom>
        </p:spPr>
      </p:pic>
      <p:pic>
        <p:nvPicPr>
          <p:cNvPr id="14" name="Picture 13" descr="VAN ALLSTATE2.JPG"/>
          <p:cNvPicPr>
            <a:picLocks noChangeAspect="1"/>
          </p:cNvPicPr>
          <p:nvPr/>
        </p:nvPicPr>
        <p:blipFill>
          <a:blip r:embed="rId4" cstate="email"/>
          <a:stretch>
            <a:fillRect/>
          </a:stretch>
        </p:blipFill>
        <p:spPr>
          <a:xfrm>
            <a:off x="2533338" y="3522688"/>
            <a:ext cx="2123606" cy="1592705"/>
          </a:xfrm>
          <a:prstGeom prst="rect">
            <a:avLst/>
          </a:prstGeom>
        </p:spPr>
      </p:pic>
      <p:pic>
        <p:nvPicPr>
          <p:cNvPr id="15" name="Picture 14" descr="VAN GEICO.JPG"/>
          <p:cNvPicPr>
            <a:picLocks noChangeAspect="1"/>
          </p:cNvPicPr>
          <p:nvPr/>
        </p:nvPicPr>
        <p:blipFill>
          <a:blip r:embed="rId5" cstate="email"/>
          <a:stretch>
            <a:fillRect/>
          </a:stretch>
        </p:blipFill>
        <p:spPr>
          <a:xfrm>
            <a:off x="4735225" y="3552669"/>
            <a:ext cx="2100287" cy="1575215"/>
          </a:xfrm>
          <a:prstGeom prst="rect">
            <a:avLst/>
          </a:prstGeom>
        </p:spPr>
      </p:pic>
      <p:pic>
        <p:nvPicPr>
          <p:cNvPr id="16" name="Picture 15" descr="VAN STATE FARM.JPG"/>
          <p:cNvPicPr>
            <a:picLocks noChangeAspect="1"/>
          </p:cNvPicPr>
          <p:nvPr/>
        </p:nvPicPr>
        <p:blipFill>
          <a:blip r:embed="rId6" cstate="email"/>
          <a:stretch>
            <a:fillRect/>
          </a:stretch>
        </p:blipFill>
        <p:spPr>
          <a:xfrm>
            <a:off x="223187" y="5160361"/>
            <a:ext cx="2055318" cy="1541489"/>
          </a:xfrm>
          <a:prstGeom prst="rect">
            <a:avLst/>
          </a:prstGeom>
        </p:spPr>
      </p:pic>
      <p:pic>
        <p:nvPicPr>
          <p:cNvPr id="17" name="Picture 16" descr="VAN TRAVELERS.JPG"/>
          <p:cNvPicPr>
            <a:picLocks noChangeAspect="1"/>
          </p:cNvPicPr>
          <p:nvPr/>
        </p:nvPicPr>
        <p:blipFill>
          <a:blip r:embed="rId7" cstate="email"/>
          <a:stretch>
            <a:fillRect/>
          </a:stretch>
        </p:blipFill>
        <p:spPr>
          <a:xfrm>
            <a:off x="2456722" y="5171606"/>
            <a:ext cx="2088629" cy="1566472"/>
          </a:xfrm>
          <a:prstGeom prst="rect">
            <a:avLst/>
          </a:prstGeom>
        </p:spPr>
      </p:pic>
      <p:pic>
        <p:nvPicPr>
          <p:cNvPr id="18" name="Picture 17" descr="VAN NATIONWIDE.JPG"/>
          <p:cNvPicPr>
            <a:picLocks noChangeAspect="1"/>
          </p:cNvPicPr>
          <p:nvPr/>
        </p:nvPicPr>
        <p:blipFill>
          <a:blip r:embed="rId8" cstate="email"/>
          <a:stretch>
            <a:fillRect/>
          </a:stretch>
        </p:blipFill>
        <p:spPr>
          <a:xfrm>
            <a:off x="4720236" y="5256550"/>
            <a:ext cx="1935397" cy="1451548"/>
          </a:xfrm>
          <a:prstGeom prst="rect">
            <a:avLst/>
          </a:prstGeom>
        </p:spPr>
      </p:pic>
      <p:pic>
        <p:nvPicPr>
          <p:cNvPr id="19" name="Picture 18" descr="VAN--USAA.JPG"/>
          <p:cNvPicPr>
            <a:picLocks noChangeAspect="1"/>
          </p:cNvPicPr>
          <p:nvPr/>
        </p:nvPicPr>
        <p:blipFill>
          <a:blip r:embed="rId9" cstate="email"/>
          <a:stretch>
            <a:fillRect/>
          </a:stretch>
        </p:blipFill>
        <p:spPr>
          <a:xfrm>
            <a:off x="6953770" y="3552668"/>
            <a:ext cx="1960380" cy="1470285"/>
          </a:xfrm>
          <a:prstGeom prst="rect">
            <a:avLst/>
          </a:prstGeom>
        </p:spPr>
      </p:pic>
      <p:pic>
        <p:nvPicPr>
          <p:cNvPr id="20" name="Picture 19" descr="VAN--LIBERTY.JPG"/>
          <p:cNvPicPr>
            <a:picLocks noChangeAspect="1"/>
          </p:cNvPicPr>
          <p:nvPr/>
        </p:nvPicPr>
        <p:blipFill>
          <a:blip r:embed="rId10" cstate="email"/>
          <a:stretch>
            <a:fillRect/>
          </a:stretch>
        </p:blipFill>
        <p:spPr>
          <a:xfrm>
            <a:off x="6908800" y="5194089"/>
            <a:ext cx="1950387" cy="1462791"/>
          </a:xfrm>
          <a:prstGeom prst="rect">
            <a:avLst/>
          </a:prstGeom>
        </p:spPr>
      </p:pic>
      <p:pic>
        <p:nvPicPr>
          <p:cNvPr id="21" name="Picture 20" descr="VAN HARTFORD.JPG"/>
          <p:cNvPicPr>
            <a:picLocks noChangeAspect="1"/>
          </p:cNvPicPr>
          <p:nvPr/>
        </p:nvPicPr>
        <p:blipFill>
          <a:blip r:embed="rId11" cstate="email"/>
          <a:stretch>
            <a:fillRect/>
          </a:stretch>
        </p:blipFill>
        <p:spPr>
          <a:xfrm>
            <a:off x="7298542" y="2304738"/>
            <a:ext cx="1605613" cy="1204210"/>
          </a:xfrm>
          <a:prstGeom prst="rect">
            <a:avLst/>
          </a:prstGeom>
        </p:spPr>
      </p:pic>
      <p:pic>
        <p:nvPicPr>
          <p:cNvPr id="22" name="Picture 21" descr="First Baptist Church.JPG"/>
          <p:cNvPicPr>
            <a:picLocks noChangeAspect="1"/>
          </p:cNvPicPr>
          <p:nvPr/>
        </p:nvPicPr>
        <p:blipFill>
          <a:blip r:embed="rId12" cstate="email"/>
          <a:stretch>
            <a:fillRect/>
          </a:stretch>
        </p:blipFill>
        <p:spPr>
          <a:xfrm>
            <a:off x="7315199" y="1064299"/>
            <a:ext cx="1633929" cy="1225447"/>
          </a:xfrm>
          <a:prstGeom prst="rect">
            <a:avLst/>
          </a:prstGeom>
        </p:spPr>
      </p:pic>
      <p:pic>
        <p:nvPicPr>
          <p:cNvPr id="23" name="Picture 22" descr="photo 19.JPG"/>
          <p:cNvPicPr>
            <a:picLocks noChangeAspect="1"/>
          </p:cNvPicPr>
          <p:nvPr/>
        </p:nvPicPr>
        <p:blipFill>
          <a:blip r:embed="rId13" cstate="email"/>
          <a:srcRect/>
          <a:stretch>
            <a:fillRect/>
          </a:stretch>
        </p:blipFill>
        <p:spPr>
          <a:xfrm rot="5400000">
            <a:off x="6209679" y="2346585"/>
            <a:ext cx="1288026" cy="842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48</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49</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50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51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52</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53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54</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55</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57</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58</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59</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1987–2012*</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829546"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793003"/>
            <a:ext cx="754062" cy="292100"/>
          </a:xfrm>
          <a:prstGeom prst="wedgeRectCallout">
            <a:avLst>
              <a:gd name="adj1" fmla="val 59151"/>
              <a:gd name="adj2" fmla="val -119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421978" y="3793938"/>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238157" y="4492999"/>
            <a:ext cx="1085850" cy="292100"/>
          </a:xfrm>
          <a:prstGeom prst="wedgeRectCallout">
            <a:avLst>
              <a:gd name="adj1" fmla="val 58979"/>
              <a:gd name="adj2" fmla="val -124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3027709"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334398" y="4781363"/>
            <a:ext cx="1162050" cy="292100"/>
          </a:xfrm>
          <a:prstGeom prst="wedgeRectCallout">
            <a:avLst>
              <a:gd name="adj1" fmla="val 25496"/>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943176"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539229" y="4016375"/>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5162001"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798290" y="3447957"/>
            <a:ext cx="958850" cy="292100"/>
          </a:xfrm>
          <a:prstGeom prst="wedgeRectCallout">
            <a:avLst>
              <a:gd name="adj1" fmla="val 4546"/>
              <a:gd name="adj2" fmla="val 325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39444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906532"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06962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76707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2794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74092" y="4805269"/>
            <a:ext cx="1152525" cy="546100"/>
          </a:xfrm>
          <a:prstGeom prst="wedgeRectCallout">
            <a:avLst>
              <a:gd name="adj1" fmla="val 43734"/>
              <a:gd name="adj2" fmla="val -1204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747819" y="4640826"/>
            <a:ext cx="1098599" cy="678425"/>
          </a:xfrm>
          <a:prstGeom prst="wedgeRectCallout">
            <a:avLst>
              <a:gd name="adj1" fmla="val -4124"/>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81594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0847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29601"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60</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61</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62</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68</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5029200"/>
            <a:ext cx="7924800" cy="609600"/>
          </a:xfrm>
        </p:spPr>
        <p:txBody>
          <a:bodyPr>
            <a:noAutofit/>
          </a:bodyPr>
          <a:lstStyle/>
          <a:p>
            <a:pPr marL="457200" indent="-457200">
              <a:spcBef>
                <a:spcPts val="0"/>
              </a:spcBef>
              <a:spcAft>
                <a:spcPts val="1200"/>
              </a:spcAft>
              <a:buFont typeface="Wingdings" pitchFamily="2" charset="2"/>
              <a:buChar char="q"/>
            </a:pPr>
            <a:r>
              <a:rPr lang="en-US" sz="2400" dirty="0" smtClean="0"/>
              <a:t>NHC shooting for mid-season for deployment.  First of many ways of distributing storm-surge forecasts. </a:t>
            </a:r>
            <a:endParaRPr lang="en-US" sz="2400" dirty="0"/>
          </a:p>
        </p:txBody>
      </p:sp>
      <p:sp>
        <p:nvSpPr>
          <p:cNvPr id="2" name="Title 1"/>
          <p:cNvSpPr>
            <a:spLocks noGrp="1"/>
          </p:cNvSpPr>
          <p:nvPr>
            <p:ph type="ctrTitle"/>
          </p:nvPr>
        </p:nvSpPr>
        <p:spPr>
          <a:xfrm>
            <a:off x="322007" y="213684"/>
            <a:ext cx="8305800" cy="563231"/>
          </a:xfrm>
        </p:spPr>
        <p:txBody>
          <a:bodyPr/>
          <a:lstStyle/>
          <a:p>
            <a:pPr marL="182880" indent="0" algn="ctr">
              <a:buNone/>
            </a:pPr>
            <a:r>
              <a:rPr lang="en-US" sz="36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Inundation Graphic</a:t>
            </a:r>
            <a:endParaRPr lang="en-US" sz="36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57200" y="5791200"/>
            <a:ext cx="811794" cy="81054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133600" y="1143000"/>
            <a:ext cx="4892814" cy="33528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600200" y="1109133"/>
            <a:ext cx="5943600" cy="3832141"/>
          </a:xfrm>
          <a:prstGeom prst="rect">
            <a:avLst/>
          </a:prstGeom>
        </p:spPr>
      </p:pic>
    </p:spTree>
    <p:extLst>
      <p:ext uri="{BB962C8B-B14F-4D97-AF65-F5344CB8AC3E}">
        <p14:creationId xmlns:p14="http://schemas.microsoft.com/office/powerpoint/2010/main" xmlns="" val="193080085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1987–2012:Q1*</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2012 Fortune 500 figure is III estimate.</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1987-2010</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13.4%      All Industries (F500): 13.2% Life/Health Insurance: 8.9%  P/C Insurance: 7.9%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097" y="1828800"/>
            <a:ext cx="7671303" cy="3200400"/>
          </a:xfrm>
        </p:spPr>
        <p:txBody>
          <a:bodyPr>
            <a:noAutofit/>
          </a:bodyPr>
          <a:lstStyle/>
          <a:p>
            <a:pPr marL="457200" indent="-457200">
              <a:spcBef>
                <a:spcPts val="0"/>
              </a:spcBef>
              <a:spcAft>
                <a:spcPts val="1800"/>
              </a:spcAft>
              <a:buFont typeface="Wingdings" pitchFamily="2" charset="2"/>
              <a:buChar char="q"/>
            </a:pPr>
            <a:r>
              <a:rPr lang="en-US" sz="2800" b="1" dirty="0" smtClean="0"/>
              <a:t>Separate from the Hurricane Warning</a:t>
            </a:r>
          </a:p>
          <a:p>
            <a:pPr marL="457200" indent="-457200">
              <a:spcBef>
                <a:spcPts val="0"/>
              </a:spcBef>
              <a:spcAft>
                <a:spcPts val="1800"/>
              </a:spcAft>
              <a:buFont typeface="Wingdings" pitchFamily="2" charset="2"/>
              <a:buChar char="q"/>
            </a:pPr>
            <a:r>
              <a:rPr lang="en-US" sz="2800" b="1" dirty="0" smtClean="0"/>
              <a:t>Different timing than Hurricane Warning</a:t>
            </a:r>
          </a:p>
          <a:p>
            <a:pPr marL="457200" indent="-457200">
              <a:spcBef>
                <a:spcPts val="0"/>
              </a:spcBef>
              <a:spcAft>
                <a:spcPts val="1800"/>
              </a:spcAft>
              <a:buFont typeface="Wingdings" pitchFamily="2" charset="2"/>
              <a:buChar char="q"/>
            </a:pPr>
            <a:r>
              <a:rPr lang="en-US" sz="2800" b="1" dirty="0" smtClean="0"/>
              <a:t>Development, plan, test in 2013 &amp; 2014</a:t>
            </a:r>
          </a:p>
          <a:p>
            <a:pPr marL="457200" indent="-457200">
              <a:spcBef>
                <a:spcPts val="0"/>
              </a:spcBef>
              <a:spcAft>
                <a:spcPts val="1800"/>
              </a:spcAft>
              <a:buFont typeface="Wingdings" pitchFamily="2" charset="2"/>
              <a:buChar char="q"/>
            </a:pPr>
            <a:r>
              <a:rPr lang="en-US" sz="2800" b="1" dirty="0" smtClean="0"/>
              <a:t>Deploy in 2015</a:t>
            </a:r>
          </a:p>
          <a:p>
            <a:endParaRPr lang="en-US" dirty="0"/>
          </a:p>
        </p:txBody>
      </p:sp>
      <p:sp>
        <p:nvSpPr>
          <p:cNvPr id="2" name="Title 1"/>
          <p:cNvSpPr>
            <a:spLocks noGrp="1"/>
          </p:cNvSpPr>
          <p:nvPr>
            <p:ph type="ctrTitle"/>
          </p:nvPr>
        </p:nvSpPr>
        <p:spPr>
          <a:xfrm>
            <a:off x="381000" y="542362"/>
            <a:ext cx="8305800" cy="667875"/>
          </a:xfrm>
        </p:spPr>
        <p:txBody>
          <a:bodyPr/>
          <a:lstStyle/>
          <a:p>
            <a:pPr marL="182880" indent="0" algn="ctr">
              <a:buNone/>
            </a:pPr>
            <a:r>
              <a:rPr lang="en-US" sz="44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Warning</a:t>
            </a:r>
            <a:endParaRPr lang="en-US" sz="44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57200" y="5791200"/>
            <a:ext cx="811794" cy="810547"/>
          </a:xfrm>
          <a:prstGeom prst="rect">
            <a:avLst/>
          </a:prstGeom>
        </p:spPr>
      </p:pic>
    </p:spTree>
    <p:extLst>
      <p:ext uri="{BB962C8B-B14F-4D97-AF65-F5344CB8AC3E}">
        <p14:creationId xmlns:p14="http://schemas.microsoft.com/office/powerpoint/2010/main" xmlns="" val="3023091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71</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72</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73</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74</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August 15</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40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78</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Aug. 7,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79</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7525"/>
          <a:ext cx="9113837" cy="4724400"/>
        </p:xfrm>
        <a:graphic>
          <a:graphicData uri="http://schemas.openxmlformats.org/presentationml/2006/ole">
            <p:oleObj spid="_x0000_s20730882" name="Chart" r:id="rId4" imgW="8839200" imgH="458149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Aug. 15,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2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32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32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9F27786-883F-42EF-91B8-8C6B9E4A4278}" type="slidenum">
              <a:rPr lang="en-US" sz="900"/>
              <a:pPr algn="r" eaLnBrk="0" hangingPunct="0">
                <a:lnSpc>
                  <a:spcPct val="85000"/>
                </a:lnSpc>
                <a:spcBef>
                  <a:spcPct val="20000"/>
                </a:spcBef>
              </a:pPr>
              <a:t>8</a:t>
            </a:fld>
            <a:endParaRPr lang="en-US" sz="900"/>
          </a:p>
        </p:txBody>
      </p:sp>
      <p:sp>
        <p:nvSpPr>
          <p:cNvPr id="53254" name="Rectangle 2"/>
          <p:cNvSpPr>
            <a:spLocks noGrp="1" noChangeArrowheads="1"/>
          </p:cNvSpPr>
          <p:nvPr>
            <p:ph type="title" idx="4294967295"/>
          </p:nvPr>
        </p:nvSpPr>
        <p:spPr/>
        <p:txBody>
          <a:bodyPr/>
          <a:lstStyle/>
          <a:p>
            <a:r>
              <a:rPr lang="en-US" dirty="0" smtClean="0"/>
              <a:t>ROE vs. Equity Cost of Capital:</a:t>
            </a:r>
            <a:br>
              <a:rPr lang="en-US" dirty="0" smtClean="0"/>
            </a:br>
            <a:r>
              <a:rPr lang="en-US" dirty="0" smtClean="0"/>
              <a:t>U.S. P/C Insurance:1991-2011*</a:t>
            </a:r>
          </a:p>
        </p:txBody>
      </p:sp>
      <p:sp>
        <p:nvSpPr>
          <p:cNvPr id="53255"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Return on average surplus in </a:t>
            </a:r>
            <a:r>
              <a:rPr lang="en-US" sz="1100" dirty="0" smtClean="0"/>
              <a:t>2008-2011 </a:t>
            </a:r>
            <a:r>
              <a:rPr lang="en-US" sz="1100" dirty="0"/>
              <a:t>excluding mortgage and financial guaranty insurers.</a:t>
            </a:r>
          </a:p>
          <a:p>
            <a:pPr marL="133350" indent="-133350" eaLnBrk="0" hangingPunct="0">
              <a:lnSpc>
                <a:spcPct val="90000"/>
              </a:lnSpc>
              <a:buClr>
                <a:schemeClr val="accent2"/>
              </a:buClr>
              <a:buFont typeface="Wingdings" pitchFamily="2" charset="2"/>
              <a:buNone/>
              <a:tabLst>
                <a:tab pos="112713" algn="r"/>
              </a:tabLst>
            </a:pPr>
            <a:r>
              <a:rPr lang="en-US" sz="1100" dirty="0"/>
              <a:t>	Source: The Geneva Association, Insurance Information Institute</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1261314" name="Chart" r:id="rId4" imgW="8601024" imgH="4648225" progId="MSGraph.Chart.8">
              <p:embed followColorScheme="full"/>
            </p:oleObj>
          </a:graphicData>
        </a:graphic>
      </p:graphicFrame>
      <p:sp>
        <p:nvSpPr>
          <p:cNvPr id="2028549" name="Line 5"/>
          <p:cNvSpPr>
            <a:spLocks noChangeShapeType="1"/>
          </p:cNvSpPr>
          <p:nvPr/>
        </p:nvSpPr>
        <p:spPr bwMode="auto">
          <a:xfrm>
            <a:off x="4871852" y="2982913"/>
            <a:ext cx="0" cy="2225675"/>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0" name="Line 6"/>
          <p:cNvSpPr>
            <a:spLocks noChangeShapeType="1"/>
          </p:cNvSpPr>
          <p:nvPr/>
        </p:nvSpPr>
        <p:spPr bwMode="auto">
          <a:xfrm>
            <a:off x="5215686" y="3117850"/>
            <a:ext cx="0" cy="1444625"/>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1" name="Line 7"/>
          <p:cNvSpPr>
            <a:spLocks noChangeShapeType="1"/>
          </p:cNvSpPr>
          <p:nvPr/>
        </p:nvSpPr>
        <p:spPr bwMode="auto">
          <a:xfrm>
            <a:off x="7132826" y="2906713"/>
            <a:ext cx="0" cy="268287"/>
          </a:xfrm>
          <a:prstGeom prst="line">
            <a:avLst/>
          </a:prstGeom>
          <a:noFill/>
          <a:ln w="28575">
            <a:solidFill>
              <a:schemeClr val="folHlink"/>
            </a:solidFill>
            <a:round/>
            <a:headEnd type="triangle" w="med" len="med"/>
            <a:tailEnd type="triangle" w="med" len="med"/>
          </a:ln>
        </p:spPr>
        <p:txBody>
          <a:bodyPr/>
          <a:lstStyle/>
          <a:p>
            <a:endParaRPr lang="en-US"/>
          </a:p>
        </p:txBody>
      </p:sp>
      <p:sp>
        <p:nvSpPr>
          <p:cNvPr id="2028552" name="Line 8"/>
          <p:cNvSpPr>
            <a:spLocks noChangeShapeType="1"/>
          </p:cNvSpPr>
          <p:nvPr/>
        </p:nvSpPr>
        <p:spPr bwMode="auto">
          <a:xfrm>
            <a:off x="6737632" y="2908300"/>
            <a:ext cx="0" cy="192088"/>
          </a:xfrm>
          <a:prstGeom prst="line">
            <a:avLst/>
          </a:prstGeom>
          <a:noFill/>
          <a:ln w="28575">
            <a:solidFill>
              <a:schemeClr val="folHlink"/>
            </a:solidFill>
            <a:round/>
            <a:headEnd type="triangle" w="med" len="med"/>
            <a:tailEnd type="triangle" w="med" len="med"/>
          </a:ln>
        </p:spPr>
        <p:txBody>
          <a:bodyPr/>
          <a:lstStyle/>
          <a:p>
            <a:endParaRPr lang="en-US"/>
          </a:p>
        </p:txBody>
      </p:sp>
      <p:sp>
        <p:nvSpPr>
          <p:cNvPr id="2028553" name="Line 9"/>
          <p:cNvSpPr>
            <a:spLocks noChangeShapeType="1"/>
          </p:cNvSpPr>
          <p:nvPr/>
        </p:nvSpPr>
        <p:spPr bwMode="auto">
          <a:xfrm>
            <a:off x="7491694" y="3175000"/>
            <a:ext cx="28575" cy="1031875"/>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4" name="Line 10"/>
          <p:cNvSpPr>
            <a:spLocks noChangeShapeType="1"/>
          </p:cNvSpPr>
          <p:nvPr/>
        </p:nvSpPr>
        <p:spPr bwMode="auto">
          <a:xfrm>
            <a:off x="7860181" y="3179763"/>
            <a:ext cx="0" cy="557212"/>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5" name="Text Box 8"/>
          <p:cNvSpPr txBox="1">
            <a:spLocks noChangeArrowheads="1"/>
          </p:cNvSpPr>
          <p:nvPr/>
        </p:nvSpPr>
        <p:spPr bwMode="auto">
          <a:xfrm rot="-5400000">
            <a:off x="4634427" y="3915569"/>
            <a:ext cx="717550" cy="182562"/>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-13.2 pts</a:t>
            </a:r>
          </a:p>
        </p:txBody>
      </p:sp>
      <p:sp>
        <p:nvSpPr>
          <p:cNvPr id="2028556" name="Text Box 11"/>
          <p:cNvSpPr txBox="1">
            <a:spLocks noChangeArrowheads="1"/>
          </p:cNvSpPr>
          <p:nvPr/>
        </p:nvSpPr>
        <p:spPr bwMode="auto">
          <a:xfrm rot="-5400000">
            <a:off x="6370873" y="3407569"/>
            <a:ext cx="717550" cy="185737"/>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+1.7 pts</a:t>
            </a:r>
          </a:p>
        </p:txBody>
      </p:sp>
      <p:sp>
        <p:nvSpPr>
          <p:cNvPr id="2028557" name="Text Box 12"/>
          <p:cNvSpPr txBox="1">
            <a:spLocks noChangeArrowheads="1"/>
          </p:cNvSpPr>
          <p:nvPr/>
        </p:nvSpPr>
        <p:spPr bwMode="auto">
          <a:xfrm rot="-5400000">
            <a:off x="6753368" y="3504029"/>
            <a:ext cx="717550" cy="182563"/>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+2.3 pts</a:t>
            </a:r>
          </a:p>
        </p:txBody>
      </p:sp>
      <p:sp>
        <p:nvSpPr>
          <p:cNvPr id="2028558" name="Text Box 14"/>
          <p:cNvSpPr txBox="1">
            <a:spLocks noChangeArrowheads="1"/>
          </p:cNvSpPr>
          <p:nvPr/>
        </p:nvSpPr>
        <p:spPr bwMode="auto">
          <a:xfrm rot="-5400000">
            <a:off x="4976674" y="3698081"/>
            <a:ext cx="717550" cy="182563"/>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-9.0 pts</a:t>
            </a:r>
          </a:p>
        </p:txBody>
      </p:sp>
      <p:sp>
        <p:nvSpPr>
          <p:cNvPr id="2028559" name="Text Box 17"/>
          <p:cNvSpPr txBox="1">
            <a:spLocks noChangeArrowheads="1"/>
          </p:cNvSpPr>
          <p:nvPr/>
        </p:nvSpPr>
        <p:spPr bwMode="auto">
          <a:xfrm rot="-5400000">
            <a:off x="7251188" y="3496750"/>
            <a:ext cx="717550" cy="182562"/>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-6.4 pts</a:t>
            </a:r>
          </a:p>
        </p:txBody>
      </p:sp>
      <p:sp>
        <p:nvSpPr>
          <p:cNvPr id="2028560" name="Text Box 17"/>
          <p:cNvSpPr txBox="1">
            <a:spLocks noChangeArrowheads="1"/>
          </p:cNvSpPr>
          <p:nvPr/>
        </p:nvSpPr>
        <p:spPr bwMode="auto">
          <a:xfrm rot="-5400000">
            <a:off x="7657028" y="3337719"/>
            <a:ext cx="622300" cy="182562"/>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-3.2 pts</a:t>
            </a:r>
          </a:p>
        </p:txBody>
      </p:sp>
      <p:sp>
        <p:nvSpPr>
          <p:cNvPr id="2028561" name="Rectangle 17"/>
          <p:cNvSpPr>
            <a:spLocks noChangeArrowheads="1"/>
          </p:cNvSpPr>
          <p:nvPr/>
        </p:nvSpPr>
        <p:spPr bwMode="blackWhite">
          <a:xfrm>
            <a:off x="2043953" y="1362075"/>
            <a:ext cx="57687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P/C Insurance Industry Fell Well</a:t>
            </a:r>
            <a:br>
              <a:rPr lang="en-US" b="1" dirty="0">
                <a:solidFill>
                  <a:srgbClr val="FFFFFF"/>
                </a:solidFill>
              </a:rPr>
            </a:br>
            <a:r>
              <a:rPr lang="en-US" b="1" dirty="0">
                <a:solidFill>
                  <a:srgbClr val="FFFFFF"/>
                </a:solidFill>
              </a:rPr>
              <a:t>Short of Its Cost of Capital </a:t>
            </a:r>
            <a:r>
              <a:rPr lang="en-US" b="1" dirty="0" smtClean="0">
                <a:solidFill>
                  <a:srgbClr val="FFFFFF"/>
                </a:solidFill>
              </a:rPr>
              <a:t>Every Year Since 2008</a:t>
            </a:r>
            <a:endParaRPr lang="pt-BR" b="1" dirty="0">
              <a:solidFill>
                <a:srgbClr val="FFFFFF"/>
              </a:solidFill>
            </a:endParaRPr>
          </a:p>
        </p:txBody>
      </p:sp>
      <p:sp>
        <p:nvSpPr>
          <p:cNvPr id="2028562" name="Rectangle 18"/>
          <p:cNvSpPr>
            <a:spLocks noChangeArrowheads="1"/>
          </p:cNvSpPr>
          <p:nvPr/>
        </p:nvSpPr>
        <p:spPr bwMode="blackWhite">
          <a:xfrm>
            <a:off x="932143" y="4502991"/>
            <a:ext cx="3639857" cy="8953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US P/C Insurers Missed Their Cost of Capital by an Average 6.7 Points from 1991 to 2002, but on Target or Better 2003-07, Fell Short in 2008-2010</a:t>
            </a:r>
            <a:endParaRPr lang="pt-BR" sz="1400" b="1" dirty="0">
              <a:solidFill>
                <a:schemeClr val="bg1"/>
              </a:solidFill>
            </a:endParaRPr>
          </a:p>
        </p:txBody>
      </p:sp>
      <p:sp>
        <p:nvSpPr>
          <p:cNvPr id="2028563" name="Rectangle 19"/>
          <p:cNvSpPr>
            <a:spLocks noChangeArrowheads="1"/>
          </p:cNvSpPr>
          <p:nvPr/>
        </p:nvSpPr>
        <p:spPr bwMode="blackWhite">
          <a:xfrm>
            <a:off x="5867400" y="4351338"/>
            <a:ext cx="2193925" cy="10604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a:t>
            </a:r>
            <a:r>
              <a:rPr lang="en-US" sz="1400" b="1" i="1" dirty="0">
                <a:solidFill>
                  <a:schemeClr val="bg1"/>
                </a:solidFill>
              </a:rPr>
              <a:t>Cost of Capital</a:t>
            </a:r>
            <a:r>
              <a:rPr lang="en-US" sz="1400" b="1" dirty="0">
                <a:solidFill>
                  <a:schemeClr val="bg1"/>
                </a:solidFill>
              </a:rPr>
              <a:t> is the Rate of Return Insurers Need to Attract and Retain Capital to the Business</a:t>
            </a:r>
            <a:endParaRPr lang="pt-BR" sz="1400" b="1" dirty="0">
              <a:solidFill>
                <a:schemeClr val="bg1"/>
              </a:solidFill>
            </a:endParaRPr>
          </a:p>
        </p:txBody>
      </p:sp>
      <p:sp>
        <p:nvSpPr>
          <p:cNvPr id="53271" name="Rectangle 20"/>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4" name="Text Box 17"/>
          <p:cNvSpPr txBox="1">
            <a:spLocks noChangeArrowheads="1"/>
          </p:cNvSpPr>
          <p:nvPr/>
        </p:nvSpPr>
        <p:spPr bwMode="auto">
          <a:xfrm rot="-5400000">
            <a:off x="8063428" y="3475083"/>
            <a:ext cx="622300" cy="185738"/>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a:t>
            </a:r>
            <a:r>
              <a:rPr lang="en-US" sz="1200" b="1" dirty="0" smtClean="0">
                <a:solidFill>
                  <a:schemeClr val="folHlink"/>
                </a:solidFill>
              </a:rPr>
              <a:t>2.4 </a:t>
            </a:r>
            <a:r>
              <a:rPr lang="en-US" sz="1200" b="1" dirty="0">
                <a:solidFill>
                  <a:schemeClr val="folHlink"/>
                </a:solidFill>
              </a:rPr>
              <a:t>pts</a:t>
            </a:r>
          </a:p>
        </p:txBody>
      </p:sp>
      <p:sp>
        <p:nvSpPr>
          <p:cNvPr id="25" name="Line 10"/>
          <p:cNvSpPr>
            <a:spLocks noChangeShapeType="1"/>
          </p:cNvSpPr>
          <p:nvPr/>
        </p:nvSpPr>
        <p:spPr bwMode="auto">
          <a:xfrm>
            <a:off x="8242675" y="3240649"/>
            <a:ext cx="13819" cy="403504"/>
          </a:xfrm>
          <a:prstGeom prst="line">
            <a:avLst/>
          </a:prstGeom>
          <a:noFill/>
          <a:ln w="28575">
            <a:solidFill>
              <a:schemeClr val="folHlink"/>
            </a:solidFill>
            <a:round/>
            <a:headEnd type="triangle" w="lg" len="lg"/>
            <a:tailEnd type="triangle" w="lg" len="lg"/>
          </a:ln>
        </p:spPr>
        <p:txBody>
          <a:bodyPr/>
          <a:lstStyle/>
          <a:p>
            <a:endParaRPr lang="en-US"/>
          </a:p>
        </p:txBody>
      </p:sp>
      <p:sp>
        <p:nvSpPr>
          <p:cNvPr id="26" name="Text Box 17"/>
          <p:cNvSpPr txBox="1">
            <a:spLocks noChangeArrowheads="1"/>
          </p:cNvSpPr>
          <p:nvPr/>
        </p:nvSpPr>
        <p:spPr bwMode="auto">
          <a:xfrm rot="-5400000">
            <a:off x="8430980" y="3600589"/>
            <a:ext cx="622300" cy="185738"/>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smtClean="0">
                <a:solidFill>
                  <a:schemeClr val="folHlink"/>
                </a:solidFill>
              </a:rPr>
              <a:t>-7.3 pts</a:t>
            </a:r>
            <a:endParaRPr lang="en-US" sz="1200" b="1" dirty="0">
              <a:solidFill>
                <a:schemeClr val="folHlink"/>
              </a:solidFill>
            </a:endParaRPr>
          </a:p>
        </p:txBody>
      </p:sp>
      <p:sp>
        <p:nvSpPr>
          <p:cNvPr id="27" name="Line 10"/>
          <p:cNvSpPr>
            <a:spLocks noChangeShapeType="1"/>
          </p:cNvSpPr>
          <p:nvPr/>
        </p:nvSpPr>
        <p:spPr bwMode="auto">
          <a:xfrm>
            <a:off x="8606118" y="2944906"/>
            <a:ext cx="13447" cy="1264023"/>
          </a:xfrm>
          <a:prstGeom prst="line">
            <a:avLst/>
          </a:prstGeom>
          <a:noFill/>
          <a:ln w="28575">
            <a:solidFill>
              <a:schemeClr val="folHlink"/>
            </a:solidFill>
            <a:round/>
            <a:headEnd type="triangle" w="lg" len="lg"/>
            <a:tailEnd type="triangle" w="lg" len="lg"/>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16" presetClass="entr" presetSubtype="42" fill="hold" grpId="0" nodeType="afterEffect">
                                  <p:stCondLst>
                                    <p:cond delay="1000"/>
                                  </p:stCondLst>
                                  <p:childTnLst>
                                    <p:set>
                                      <p:cBhvr>
                                        <p:cTn id="14" dur="1" fill="hold">
                                          <p:stCondLst>
                                            <p:cond delay="0"/>
                                          </p:stCondLst>
                                        </p:cTn>
                                        <p:tgtEl>
                                          <p:spTgt spid="2028549"/>
                                        </p:tgtEl>
                                        <p:attrNameLst>
                                          <p:attrName>style.visibility</p:attrName>
                                        </p:attrNameLst>
                                      </p:cBhvr>
                                      <p:to>
                                        <p:strVal val="visible"/>
                                      </p:to>
                                    </p:set>
                                    <p:animEffect transition="in" filter="barn(outHorizontal)">
                                      <p:cBhvr>
                                        <p:cTn id="15" dur="500"/>
                                        <p:tgtEl>
                                          <p:spTgt spid="202854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028555"/>
                                        </p:tgtEl>
                                        <p:attrNameLst>
                                          <p:attrName>style.visibility</p:attrName>
                                        </p:attrNameLst>
                                      </p:cBhvr>
                                      <p:to>
                                        <p:strVal val="visible"/>
                                      </p:to>
                                    </p:set>
                                    <p:animEffect transition="in" filter="fade">
                                      <p:cBhvr>
                                        <p:cTn id="19" dur="500"/>
                                        <p:tgtEl>
                                          <p:spTgt spid="2028555"/>
                                        </p:tgtEl>
                                      </p:cBhvr>
                                    </p:animEffect>
                                  </p:childTnLst>
                                </p:cTn>
                              </p:par>
                            </p:childTnLst>
                          </p:cTn>
                        </p:par>
                        <p:par>
                          <p:cTn id="20" fill="hold">
                            <p:stCondLst>
                              <p:cond delay="6000"/>
                            </p:stCondLst>
                            <p:childTnLst>
                              <p:par>
                                <p:cTn id="21" presetID="16" presetClass="entr" presetSubtype="42" fill="hold" grpId="0" nodeType="afterEffect">
                                  <p:stCondLst>
                                    <p:cond delay="1000"/>
                                  </p:stCondLst>
                                  <p:childTnLst>
                                    <p:set>
                                      <p:cBhvr>
                                        <p:cTn id="22" dur="1" fill="hold">
                                          <p:stCondLst>
                                            <p:cond delay="0"/>
                                          </p:stCondLst>
                                        </p:cTn>
                                        <p:tgtEl>
                                          <p:spTgt spid="2028550"/>
                                        </p:tgtEl>
                                        <p:attrNameLst>
                                          <p:attrName>style.visibility</p:attrName>
                                        </p:attrNameLst>
                                      </p:cBhvr>
                                      <p:to>
                                        <p:strVal val="visible"/>
                                      </p:to>
                                    </p:set>
                                    <p:animEffect transition="in" filter="barn(outHorizontal)">
                                      <p:cBhvr>
                                        <p:cTn id="23" dur="500"/>
                                        <p:tgtEl>
                                          <p:spTgt spid="2028550"/>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2028558"/>
                                        </p:tgtEl>
                                        <p:attrNameLst>
                                          <p:attrName>style.visibility</p:attrName>
                                        </p:attrNameLst>
                                      </p:cBhvr>
                                      <p:to>
                                        <p:strVal val="visible"/>
                                      </p:to>
                                    </p:set>
                                    <p:animEffect transition="in" filter="fade">
                                      <p:cBhvr>
                                        <p:cTn id="27" dur="500"/>
                                        <p:tgtEl>
                                          <p:spTgt spid="2028558"/>
                                        </p:tgtEl>
                                      </p:cBhvr>
                                    </p:animEffect>
                                  </p:childTnLst>
                                </p:cTn>
                              </p:par>
                            </p:childTnLst>
                          </p:cTn>
                        </p:par>
                        <p:par>
                          <p:cTn id="28" fill="hold">
                            <p:stCondLst>
                              <p:cond delay="9000"/>
                            </p:stCondLst>
                            <p:childTnLst>
                              <p:par>
                                <p:cTn id="29" presetID="16" presetClass="entr" presetSubtype="42" fill="hold" grpId="0" nodeType="afterEffect">
                                  <p:stCondLst>
                                    <p:cond delay="1000"/>
                                  </p:stCondLst>
                                  <p:childTnLst>
                                    <p:set>
                                      <p:cBhvr>
                                        <p:cTn id="30" dur="1" fill="hold">
                                          <p:stCondLst>
                                            <p:cond delay="0"/>
                                          </p:stCondLst>
                                        </p:cTn>
                                        <p:tgtEl>
                                          <p:spTgt spid="2028552"/>
                                        </p:tgtEl>
                                        <p:attrNameLst>
                                          <p:attrName>style.visibility</p:attrName>
                                        </p:attrNameLst>
                                      </p:cBhvr>
                                      <p:to>
                                        <p:strVal val="visible"/>
                                      </p:to>
                                    </p:set>
                                    <p:animEffect transition="in" filter="barn(outHorizontal)">
                                      <p:cBhvr>
                                        <p:cTn id="31" dur="500"/>
                                        <p:tgtEl>
                                          <p:spTgt spid="2028552"/>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2028556"/>
                                        </p:tgtEl>
                                        <p:attrNameLst>
                                          <p:attrName>style.visibility</p:attrName>
                                        </p:attrNameLst>
                                      </p:cBhvr>
                                      <p:to>
                                        <p:strVal val="visible"/>
                                      </p:to>
                                    </p:set>
                                    <p:animEffect transition="in" filter="fade">
                                      <p:cBhvr>
                                        <p:cTn id="35" dur="500"/>
                                        <p:tgtEl>
                                          <p:spTgt spid="2028556"/>
                                        </p:tgtEl>
                                      </p:cBhvr>
                                    </p:animEffect>
                                  </p:childTnLst>
                                </p:cTn>
                              </p:par>
                            </p:childTnLst>
                          </p:cTn>
                        </p:par>
                        <p:par>
                          <p:cTn id="36" fill="hold">
                            <p:stCondLst>
                              <p:cond delay="12000"/>
                            </p:stCondLst>
                            <p:childTnLst>
                              <p:par>
                                <p:cTn id="37" presetID="16" presetClass="entr" presetSubtype="42" fill="hold" grpId="0" nodeType="afterEffect">
                                  <p:stCondLst>
                                    <p:cond delay="1000"/>
                                  </p:stCondLst>
                                  <p:childTnLst>
                                    <p:set>
                                      <p:cBhvr>
                                        <p:cTn id="38" dur="1" fill="hold">
                                          <p:stCondLst>
                                            <p:cond delay="0"/>
                                          </p:stCondLst>
                                        </p:cTn>
                                        <p:tgtEl>
                                          <p:spTgt spid="2028551"/>
                                        </p:tgtEl>
                                        <p:attrNameLst>
                                          <p:attrName>style.visibility</p:attrName>
                                        </p:attrNameLst>
                                      </p:cBhvr>
                                      <p:to>
                                        <p:strVal val="visible"/>
                                      </p:to>
                                    </p:set>
                                    <p:animEffect transition="in" filter="barn(outHorizontal)">
                                      <p:cBhvr>
                                        <p:cTn id="39" dur="500"/>
                                        <p:tgtEl>
                                          <p:spTgt spid="2028551"/>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2028557"/>
                                        </p:tgtEl>
                                        <p:attrNameLst>
                                          <p:attrName>style.visibility</p:attrName>
                                        </p:attrNameLst>
                                      </p:cBhvr>
                                      <p:to>
                                        <p:strVal val="visible"/>
                                      </p:to>
                                    </p:set>
                                    <p:animEffect transition="in" filter="fade">
                                      <p:cBhvr>
                                        <p:cTn id="43" dur="500"/>
                                        <p:tgtEl>
                                          <p:spTgt spid="2028557"/>
                                        </p:tgtEl>
                                      </p:cBhvr>
                                    </p:animEffect>
                                  </p:childTnLst>
                                </p:cTn>
                              </p:par>
                            </p:childTnLst>
                          </p:cTn>
                        </p:par>
                        <p:par>
                          <p:cTn id="44" fill="hold">
                            <p:stCondLst>
                              <p:cond delay="15000"/>
                            </p:stCondLst>
                            <p:childTnLst>
                              <p:par>
                                <p:cTn id="45" presetID="16" presetClass="entr" presetSubtype="42" fill="hold" grpId="0" nodeType="afterEffect">
                                  <p:stCondLst>
                                    <p:cond delay="1000"/>
                                  </p:stCondLst>
                                  <p:childTnLst>
                                    <p:set>
                                      <p:cBhvr>
                                        <p:cTn id="46" dur="1" fill="hold">
                                          <p:stCondLst>
                                            <p:cond delay="0"/>
                                          </p:stCondLst>
                                        </p:cTn>
                                        <p:tgtEl>
                                          <p:spTgt spid="2028553"/>
                                        </p:tgtEl>
                                        <p:attrNameLst>
                                          <p:attrName>style.visibility</p:attrName>
                                        </p:attrNameLst>
                                      </p:cBhvr>
                                      <p:to>
                                        <p:strVal val="visible"/>
                                      </p:to>
                                    </p:set>
                                    <p:animEffect transition="in" filter="barn(outHorizontal)">
                                      <p:cBhvr>
                                        <p:cTn id="47" dur="500"/>
                                        <p:tgtEl>
                                          <p:spTgt spid="2028553"/>
                                        </p:tgtEl>
                                      </p:cBhvr>
                                    </p:animEffect>
                                  </p:childTnLst>
                                </p:cTn>
                              </p:par>
                            </p:childTnLst>
                          </p:cTn>
                        </p:par>
                        <p:par>
                          <p:cTn id="48" fill="hold">
                            <p:stCondLst>
                              <p:cond delay="16500"/>
                            </p:stCondLst>
                            <p:childTnLst>
                              <p:par>
                                <p:cTn id="49" presetID="10" presetClass="entr" presetSubtype="0" fill="hold" grpId="0" nodeType="afterEffect">
                                  <p:stCondLst>
                                    <p:cond delay="1000"/>
                                  </p:stCondLst>
                                  <p:childTnLst>
                                    <p:set>
                                      <p:cBhvr>
                                        <p:cTn id="50" dur="1" fill="hold">
                                          <p:stCondLst>
                                            <p:cond delay="0"/>
                                          </p:stCondLst>
                                        </p:cTn>
                                        <p:tgtEl>
                                          <p:spTgt spid="2028559"/>
                                        </p:tgtEl>
                                        <p:attrNameLst>
                                          <p:attrName>style.visibility</p:attrName>
                                        </p:attrNameLst>
                                      </p:cBhvr>
                                      <p:to>
                                        <p:strVal val="visible"/>
                                      </p:to>
                                    </p:set>
                                    <p:animEffect transition="in" filter="fade">
                                      <p:cBhvr>
                                        <p:cTn id="51" dur="500"/>
                                        <p:tgtEl>
                                          <p:spTgt spid="2028559"/>
                                        </p:tgtEl>
                                      </p:cBhvr>
                                    </p:animEffect>
                                  </p:childTnLst>
                                </p:cTn>
                              </p:par>
                            </p:childTnLst>
                          </p:cTn>
                        </p:par>
                        <p:par>
                          <p:cTn id="52" fill="hold">
                            <p:stCondLst>
                              <p:cond delay="18000"/>
                            </p:stCondLst>
                            <p:childTnLst>
                              <p:par>
                                <p:cTn id="53" presetID="16" presetClass="entr" presetSubtype="42" fill="hold" grpId="0" nodeType="afterEffect">
                                  <p:stCondLst>
                                    <p:cond delay="1000"/>
                                  </p:stCondLst>
                                  <p:childTnLst>
                                    <p:set>
                                      <p:cBhvr>
                                        <p:cTn id="54" dur="1" fill="hold">
                                          <p:stCondLst>
                                            <p:cond delay="0"/>
                                          </p:stCondLst>
                                        </p:cTn>
                                        <p:tgtEl>
                                          <p:spTgt spid="2028554"/>
                                        </p:tgtEl>
                                        <p:attrNameLst>
                                          <p:attrName>style.visibility</p:attrName>
                                        </p:attrNameLst>
                                      </p:cBhvr>
                                      <p:to>
                                        <p:strVal val="visible"/>
                                      </p:to>
                                    </p:set>
                                    <p:animEffect transition="in" filter="barn(outHorizontal)">
                                      <p:cBhvr>
                                        <p:cTn id="55" dur="500"/>
                                        <p:tgtEl>
                                          <p:spTgt spid="2028554"/>
                                        </p:tgtEl>
                                      </p:cBhvr>
                                    </p:animEffect>
                                  </p:childTnLst>
                                </p:cTn>
                              </p:par>
                            </p:childTnLst>
                          </p:cTn>
                        </p:par>
                        <p:par>
                          <p:cTn id="56" fill="hold">
                            <p:stCondLst>
                              <p:cond delay="19500"/>
                            </p:stCondLst>
                            <p:childTnLst>
                              <p:par>
                                <p:cTn id="57" presetID="10" presetClass="entr" presetSubtype="0" fill="hold" grpId="0" nodeType="afterEffect">
                                  <p:stCondLst>
                                    <p:cond delay="1000"/>
                                  </p:stCondLst>
                                  <p:childTnLst>
                                    <p:set>
                                      <p:cBhvr>
                                        <p:cTn id="58" dur="1" fill="hold">
                                          <p:stCondLst>
                                            <p:cond delay="0"/>
                                          </p:stCondLst>
                                        </p:cTn>
                                        <p:tgtEl>
                                          <p:spTgt spid="2028560"/>
                                        </p:tgtEl>
                                        <p:attrNameLst>
                                          <p:attrName>style.visibility</p:attrName>
                                        </p:attrNameLst>
                                      </p:cBhvr>
                                      <p:to>
                                        <p:strVal val="visible"/>
                                      </p:to>
                                    </p:set>
                                    <p:animEffect transition="in" filter="fade">
                                      <p:cBhvr>
                                        <p:cTn id="59" dur="500"/>
                                        <p:tgtEl>
                                          <p:spTgt spid="2028560"/>
                                        </p:tgtEl>
                                      </p:cBhvr>
                                    </p:animEffect>
                                  </p:childTnLst>
                                </p:cTn>
                              </p:par>
                            </p:childTnLst>
                          </p:cTn>
                        </p:par>
                        <p:par>
                          <p:cTn id="60" fill="hold">
                            <p:stCondLst>
                              <p:cond delay="21000"/>
                            </p:stCondLst>
                            <p:childTnLst>
                              <p:par>
                                <p:cTn id="61" presetID="23" presetClass="entr" presetSubtype="16" fill="hold" grpId="0" nodeType="afterEffect">
                                  <p:stCondLst>
                                    <p:cond delay="1000"/>
                                  </p:stCondLst>
                                  <p:childTnLst>
                                    <p:set>
                                      <p:cBhvr>
                                        <p:cTn id="62" dur="1" fill="hold">
                                          <p:stCondLst>
                                            <p:cond delay="0"/>
                                          </p:stCondLst>
                                        </p:cTn>
                                        <p:tgtEl>
                                          <p:spTgt spid="2028561"/>
                                        </p:tgtEl>
                                        <p:attrNameLst>
                                          <p:attrName>style.visibility</p:attrName>
                                        </p:attrNameLst>
                                      </p:cBhvr>
                                      <p:to>
                                        <p:strVal val="visible"/>
                                      </p:to>
                                    </p:set>
                                    <p:anim calcmode="lin" valueType="num">
                                      <p:cBhvr>
                                        <p:cTn id="63" dur="500" fill="hold"/>
                                        <p:tgtEl>
                                          <p:spTgt spid="2028561"/>
                                        </p:tgtEl>
                                        <p:attrNameLst>
                                          <p:attrName>ppt_w</p:attrName>
                                        </p:attrNameLst>
                                      </p:cBhvr>
                                      <p:tavLst>
                                        <p:tav tm="0">
                                          <p:val>
                                            <p:fltVal val="0"/>
                                          </p:val>
                                        </p:tav>
                                        <p:tav tm="100000">
                                          <p:val>
                                            <p:strVal val="#ppt_w"/>
                                          </p:val>
                                        </p:tav>
                                      </p:tavLst>
                                    </p:anim>
                                    <p:anim calcmode="lin" valueType="num">
                                      <p:cBhvr>
                                        <p:cTn id="64" dur="500" fill="hold"/>
                                        <p:tgtEl>
                                          <p:spTgt spid="2028561"/>
                                        </p:tgtEl>
                                        <p:attrNameLst>
                                          <p:attrName>ppt_h</p:attrName>
                                        </p:attrNameLst>
                                      </p:cBhvr>
                                      <p:tavLst>
                                        <p:tav tm="0">
                                          <p:val>
                                            <p:fltVal val="0"/>
                                          </p:val>
                                        </p:tav>
                                        <p:tav tm="100000">
                                          <p:val>
                                            <p:strVal val="#ppt_h"/>
                                          </p:val>
                                        </p:tav>
                                      </p:tavLst>
                                    </p:anim>
                                  </p:childTnLst>
                                </p:cTn>
                              </p:par>
                            </p:childTnLst>
                          </p:cTn>
                        </p:par>
                        <p:par>
                          <p:cTn id="65" fill="hold">
                            <p:stCondLst>
                              <p:cond delay="22500"/>
                            </p:stCondLst>
                            <p:childTnLst>
                              <p:par>
                                <p:cTn id="66" presetID="23" presetClass="entr" presetSubtype="16" fill="hold" grpId="0" nodeType="afterEffect">
                                  <p:stCondLst>
                                    <p:cond delay="1000"/>
                                  </p:stCondLst>
                                  <p:childTnLst>
                                    <p:set>
                                      <p:cBhvr>
                                        <p:cTn id="67" dur="1" fill="hold">
                                          <p:stCondLst>
                                            <p:cond delay="0"/>
                                          </p:stCondLst>
                                        </p:cTn>
                                        <p:tgtEl>
                                          <p:spTgt spid="2028562"/>
                                        </p:tgtEl>
                                        <p:attrNameLst>
                                          <p:attrName>style.visibility</p:attrName>
                                        </p:attrNameLst>
                                      </p:cBhvr>
                                      <p:to>
                                        <p:strVal val="visible"/>
                                      </p:to>
                                    </p:set>
                                    <p:anim calcmode="lin" valueType="num">
                                      <p:cBhvr>
                                        <p:cTn id="68" dur="500" fill="hold"/>
                                        <p:tgtEl>
                                          <p:spTgt spid="2028562"/>
                                        </p:tgtEl>
                                        <p:attrNameLst>
                                          <p:attrName>ppt_w</p:attrName>
                                        </p:attrNameLst>
                                      </p:cBhvr>
                                      <p:tavLst>
                                        <p:tav tm="0">
                                          <p:val>
                                            <p:fltVal val="0"/>
                                          </p:val>
                                        </p:tav>
                                        <p:tav tm="100000">
                                          <p:val>
                                            <p:strVal val="#ppt_w"/>
                                          </p:val>
                                        </p:tav>
                                      </p:tavLst>
                                    </p:anim>
                                    <p:anim calcmode="lin" valueType="num">
                                      <p:cBhvr>
                                        <p:cTn id="69" dur="500" fill="hold"/>
                                        <p:tgtEl>
                                          <p:spTgt spid="2028562"/>
                                        </p:tgtEl>
                                        <p:attrNameLst>
                                          <p:attrName>ppt_h</p:attrName>
                                        </p:attrNameLst>
                                      </p:cBhvr>
                                      <p:tavLst>
                                        <p:tav tm="0">
                                          <p:val>
                                            <p:fltVal val="0"/>
                                          </p:val>
                                        </p:tav>
                                        <p:tav tm="100000">
                                          <p:val>
                                            <p:strVal val="#ppt_h"/>
                                          </p:val>
                                        </p:tav>
                                      </p:tavLst>
                                    </p:anim>
                                  </p:childTnLst>
                                </p:cTn>
                              </p:par>
                            </p:childTnLst>
                          </p:cTn>
                        </p:par>
                        <p:par>
                          <p:cTn id="70" fill="hold">
                            <p:stCondLst>
                              <p:cond delay="24000"/>
                            </p:stCondLst>
                            <p:childTnLst>
                              <p:par>
                                <p:cTn id="71" presetID="23" presetClass="entr" presetSubtype="16" fill="hold" grpId="0" nodeType="afterEffect">
                                  <p:stCondLst>
                                    <p:cond delay="1000"/>
                                  </p:stCondLst>
                                  <p:childTnLst>
                                    <p:set>
                                      <p:cBhvr>
                                        <p:cTn id="72" dur="1" fill="hold">
                                          <p:stCondLst>
                                            <p:cond delay="0"/>
                                          </p:stCondLst>
                                        </p:cTn>
                                        <p:tgtEl>
                                          <p:spTgt spid="2028563"/>
                                        </p:tgtEl>
                                        <p:attrNameLst>
                                          <p:attrName>style.visibility</p:attrName>
                                        </p:attrNameLst>
                                      </p:cBhvr>
                                      <p:to>
                                        <p:strVal val="visible"/>
                                      </p:to>
                                    </p:set>
                                    <p:anim calcmode="lin" valueType="num">
                                      <p:cBhvr>
                                        <p:cTn id="73" dur="500" fill="hold"/>
                                        <p:tgtEl>
                                          <p:spTgt spid="2028563"/>
                                        </p:tgtEl>
                                        <p:attrNameLst>
                                          <p:attrName>ppt_w</p:attrName>
                                        </p:attrNameLst>
                                      </p:cBhvr>
                                      <p:tavLst>
                                        <p:tav tm="0">
                                          <p:val>
                                            <p:fltVal val="0"/>
                                          </p:val>
                                        </p:tav>
                                        <p:tav tm="100000">
                                          <p:val>
                                            <p:strVal val="#ppt_w"/>
                                          </p:val>
                                        </p:tav>
                                      </p:tavLst>
                                    </p:anim>
                                    <p:anim calcmode="lin" valueType="num">
                                      <p:cBhvr>
                                        <p:cTn id="74" dur="500" fill="hold"/>
                                        <p:tgtEl>
                                          <p:spTgt spid="2028563"/>
                                        </p:tgtEl>
                                        <p:attrNameLst>
                                          <p:attrName>ppt_h</p:attrName>
                                        </p:attrNameLst>
                                      </p:cBhvr>
                                      <p:tavLst>
                                        <p:tav tm="0">
                                          <p:val>
                                            <p:fltVal val="0"/>
                                          </p:val>
                                        </p:tav>
                                        <p:tav tm="100000">
                                          <p:val>
                                            <p:strVal val="#ppt_h"/>
                                          </p:val>
                                        </p:tav>
                                      </p:tavLst>
                                    </p:anim>
                                  </p:childTnLst>
                                </p:cTn>
                              </p:par>
                            </p:childTnLst>
                          </p:cTn>
                        </p:par>
                        <p:par>
                          <p:cTn id="75" fill="hold">
                            <p:stCondLst>
                              <p:cond delay="25500"/>
                            </p:stCondLst>
                            <p:childTnLst>
                              <p:par>
                                <p:cTn id="76" presetID="10" presetClass="entr" presetSubtype="0" fill="hold" grpId="0" nodeType="afterEffect">
                                  <p:stCondLst>
                                    <p:cond delay="10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27000"/>
                            </p:stCondLst>
                            <p:childTnLst>
                              <p:par>
                                <p:cTn id="80" presetID="16" presetClass="entr" presetSubtype="42" fill="hold" grpId="0" nodeType="afterEffect">
                                  <p:stCondLst>
                                    <p:cond delay="1000"/>
                                  </p:stCondLst>
                                  <p:childTnLst>
                                    <p:set>
                                      <p:cBhvr>
                                        <p:cTn id="81" dur="1" fill="hold">
                                          <p:stCondLst>
                                            <p:cond delay="0"/>
                                          </p:stCondLst>
                                        </p:cTn>
                                        <p:tgtEl>
                                          <p:spTgt spid="25"/>
                                        </p:tgtEl>
                                        <p:attrNameLst>
                                          <p:attrName>style.visibility</p:attrName>
                                        </p:attrNameLst>
                                      </p:cBhvr>
                                      <p:to>
                                        <p:strVal val="visible"/>
                                      </p:to>
                                    </p:set>
                                    <p:animEffect transition="in" filter="barn(outHorizontal)">
                                      <p:cBhvr>
                                        <p:cTn id="82" dur="500"/>
                                        <p:tgtEl>
                                          <p:spTgt spid="25"/>
                                        </p:tgtEl>
                                      </p:cBhvr>
                                    </p:animEffect>
                                  </p:childTnLst>
                                </p:cTn>
                              </p:par>
                            </p:childTnLst>
                          </p:cTn>
                        </p:par>
                        <p:par>
                          <p:cTn id="83" fill="hold">
                            <p:stCondLst>
                              <p:cond delay="28500"/>
                            </p:stCondLst>
                            <p:childTnLst>
                              <p:par>
                                <p:cTn id="84" presetID="10" presetClass="entr" presetSubtype="0" fill="hold" grpId="0" nodeType="afterEffect">
                                  <p:stCondLst>
                                    <p:cond delay="100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30000"/>
                            </p:stCondLst>
                            <p:childTnLst>
                              <p:par>
                                <p:cTn id="88" presetID="16" presetClass="entr" presetSubtype="42" fill="hold" grpId="0" nodeType="afterEffect">
                                  <p:stCondLst>
                                    <p:cond delay="1000"/>
                                  </p:stCondLst>
                                  <p:childTnLst>
                                    <p:set>
                                      <p:cBhvr>
                                        <p:cTn id="89" dur="1" fill="hold">
                                          <p:stCondLst>
                                            <p:cond delay="0"/>
                                          </p:stCondLst>
                                        </p:cTn>
                                        <p:tgtEl>
                                          <p:spTgt spid="27"/>
                                        </p:tgtEl>
                                        <p:attrNameLst>
                                          <p:attrName>style.visibility</p:attrName>
                                        </p:attrNameLst>
                                      </p:cBhvr>
                                      <p:to>
                                        <p:strVal val="visible"/>
                                      </p:to>
                                    </p:set>
                                    <p:animEffect transition="in" filter="barn(outHorizontal)">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49" grpId="0" animBg="1"/>
      <p:bldP spid="2028550" grpId="0" animBg="1"/>
      <p:bldP spid="2028551" grpId="0" animBg="1"/>
      <p:bldP spid="2028552" grpId="0" animBg="1"/>
      <p:bldP spid="2028553" grpId="0" animBg="1"/>
      <p:bldP spid="2028554" grpId="0" animBg="1"/>
      <p:bldP spid="2028555" grpId="0"/>
      <p:bldP spid="2028556" grpId="0"/>
      <p:bldP spid="2028557" grpId="0"/>
      <p:bldP spid="2028558" grpId="0"/>
      <p:bldP spid="2028559" grpId="0"/>
      <p:bldP spid="2028560" grpId="0"/>
      <p:bldP spid="2028561" grpId="0" animBg="1"/>
      <p:bldP spid="2028562" grpId="0" animBg="1"/>
      <p:bldP spid="2028563" grpId="0" animBg="1"/>
      <p:bldP spid="24" grpId="0"/>
      <p:bldP spid="25" grpId="0" animBg="1"/>
      <p:bldP spid="26" grpId="0"/>
      <p:bldP spid="2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cSld>
  <p:clrMapOvr>
    <a:masterClrMapping/>
  </p:clrMapOvr>
  <p:transition>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4,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0757506" name="Picture 2" descr="http://www.spc.noaa.gov/climo/online/monthly/2013_annual_map_torn.gif"/>
          <p:cNvPicPr>
            <a:picLocks noChangeAspect="1" noChangeArrowheads="1"/>
          </p:cNvPicPr>
          <p:nvPr/>
        </p:nvPicPr>
        <p:blipFill>
          <a:blip r:embed="rId4" cstate="email"/>
          <a:srcRect/>
          <a:stretch>
            <a:fillRect/>
          </a:stretch>
        </p:blipFill>
        <p:spPr bwMode="auto">
          <a:xfrm>
            <a:off x="197426" y="1192959"/>
            <a:ext cx="7265258" cy="5207841"/>
          </a:xfrm>
          <a:prstGeom prst="rect">
            <a:avLst/>
          </a:prstGeom>
          <a:noFill/>
        </p:spPr>
      </p:pic>
      <p:sp>
        <p:nvSpPr>
          <p:cNvPr id="11" name="AutoShape 7"/>
          <p:cNvSpPr>
            <a:spLocks noChangeArrowheads="1"/>
          </p:cNvSpPr>
          <p:nvPr/>
        </p:nvSpPr>
        <p:spPr bwMode="blackWhite">
          <a:xfrm>
            <a:off x="147487" y="2109020"/>
            <a:ext cx="2227006" cy="2757948"/>
          </a:xfrm>
          <a:prstGeom prst="wedgeRectCallout">
            <a:avLst>
              <a:gd name="adj1" fmla="val 104191"/>
              <a:gd name="adj2" fmla="val 230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6" name="AutoShape 7"/>
          <p:cNvSpPr>
            <a:spLocks noChangeArrowheads="1"/>
          </p:cNvSpPr>
          <p:nvPr/>
        </p:nvSpPr>
        <p:spPr bwMode="blackWhite">
          <a:xfrm>
            <a:off x="7093823" y="2861186"/>
            <a:ext cx="1976437" cy="2359743"/>
          </a:xfrm>
          <a:prstGeom prst="wedgeRectCallout">
            <a:avLst>
              <a:gd name="adj1" fmla="val -80908"/>
              <a:gd name="adj2" fmla="val -1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697 tornadoes through Aug. 4, causing extensive property damage in several states</a:t>
            </a:r>
            <a:endParaRPr lang="en-US" b="1" dirty="0">
              <a:solidFill>
                <a:srgbClr val="FFFFFF"/>
              </a:solidFill>
              <a:latin typeface="Arial" pitchFamily="34" charset="0"/>
              <a:cs typeface="Arial" pitchFamily="34" charset="0"/>
            </a:endParaRPr>
          </a:p>
        </p:txBody>
      </p:sp>
      <p:sp>
        <p:nvSpPr>
          <p:cNvPr id="20" name="Oval 8"/>
          <p:cNvSpPr>
            <a:spLocks noChangeArrowheads="1"/>
          </p:cNvSpPr>
          <p:nvPr/>
        </p:nvSpPr>
        <p:spPr bwMode="auto">
          <a:xfrm rot="-5400000">
            <a:off x="3397965" y="3486457"/>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ppt_h/2"/>
                                          </p:val>
                                        </p:tav>
                                        <p:tav tm="100000">
                                          <p:val>
                                            <p:strVal val="#ppt_y"/>
                                          </p:val>
                                        </p:tav>
                                      </p:tavLst>
                                    </p:anim>
                                    <p:anim calcmode="lin" valueType="num">
                                      <p:cBhvr>
                                        <p:cTn id="17" dur="500" fill="hold"/>
                                        <p:tgtEl>
                                          <p:spTgt spid="20"/>
                                        </p:tgtEl>
                                        <p:attrNameLst>
                                          <p:attrName>ppt_w</p:attrName>
                                        </p:attrNameLst>
                                      </p:cBhvr>
                                      <p:tavLst>
                                        <p:tav tm="0">
                                          <p:val>
                                            <p:strVal val="#ppt_w"/>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autoUpdateAnimBg="0"/>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82</a:t>
            </a:fld>
            <a:endParaRPr lang="en-US" sz="1000" dirty="0">
              <a:solidFill>
                <a:schemeClr val="accent4">
                  <a:lumMod val="75000"/>
                </a:schemeClr>
              </a:solidFill>
              <a:latin typeface="+mn-lt"/>
              <a:cs typeface="+mn-cs"/>
            </a:endParaRPr>
          </a:p>
        </p:txBody>
      </p:sp>
      <p:pic>
        <p:nvPicPr>
          <p:cNvPr id="20755458" name="Picture 2" descr="U.S. Annual Tornado Trends">
            <a:hlinkClick r:id="rId3"/>
          </p:cNvPr>
          <p:cNvPicPr>
            <a:picLocks noChangeAspect="1" noChangeArrowheads="1"/>
          </p:cNvPicPr>
          <p:nvPr/>
        </p:nvPicPr>
        <p:blipFill>
          <a:blip r:embed="rId4" cstate="email"/>
          <a:srcRect/>
          <a:stretch>
            <a:fillRect/>
          </a:stretch>
        </p:blipFill>
        <p:spPr bwMode="auto">
          <a:xfrm>
            <a:off x="-1" y="1072161"/>
            <a:ext cx="8893278" cy="5384782"/>
          </a:xfrm>
          <a:prstGeom prst="rect">
            <a:avLst/>
          </a:prstGeom>
          <a:noFill/>
        </p:spPr>
      </p:pic>
      <p:sp>
        <p:nvSpPr>
          <p:cNvPr id="10" name="AutoShape 7"/>
          <p:cNvSpPr>
            <a:spLocks noChangeArrowheads="1"/>
          </p:cNvSpPr>
          <p:nvPr/>
        </p:nvSpPr>
        <p:spPr bwMode="blackWhite">
          <a:xfrm>
            <a:off x="4527746" y="4763732"/>
            <a:ext cx="1827390" cy="936788"/>
          </a:xfrm>
          <a:prstGeom prst="wedgeRectCallout">
            <a:avLst>
              <a:gd name="adj1" fmla="val 5996"/>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August 5, 2013.</a:t>
            </a:r>
          </a:p>
          <a:p>
            <a:r>
              <a:rPr lang="en-US" sz="1200" dirty="0" smtClean="0"/>
              <a:t>Source</a:t>
            </a:r>
            <a:r>
              <a:rPr lang="en-US" sz="1200" dirty="0"/>
              <a:t>: </a:t>
            </a:r>
            <a:r>
              <a:rPr lang="en-US" sz="1200" dirty="0">
                <a:hlinkClick r:id="rId5"/>
              </a:rPr>
              <a:t>http://www.spc.noaa.gov/wcm</a:t>
            </a:r>
            <a:r>
              <a:rPr lang="en-US" sz="1200" dirty="0" smtClean="0">
                <a:hlinkClick r:id="rId5"/>
              </a:rPr>
              <a:t>/</a:t>
            </a:r>
            <a:r>
              <a:rPr lang="en-US" sz="1200" dirty="0" smtClean="0"/>
              <a:t>.</a:t>
            </a:r>
            <a:r>
              <a:rPr lang="en-U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4,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0753410" name="Picture 2" descr="http://www.spc.noaa.gov/climo/online/monthly/2013_annual_map_hail.gif"/>
          <p:cNvPicPr>
            <a:picLocks noChangeAspect="1" noChangeArrowheads="1"/>
          </p:cNvPicPr>
          <p:nvPr/>
        </p:nvPicPr>
        <p:blipFill>
          <a:blip r:embed="rId4" cstate="email"/>
          <a:srcRect/>
          <a:stretch>
            <a:fillRect/>
          </a:stretch>
        </p:blipFill>
        <p:spPr bwMode="auto">
          <a:xfrm>
            <a:off x="284726" y="1162941"/>
            <a:ext cx="7251700" cy="5198122"/>
          </a:xfrm>
          <a:prstGeom prst="rect">
            <a:avLst/>
          </a:prstGeom>
          <a:noFill/>
        </p:spPr>
      </p:pic>
      <p:sp>
        <p:nvSpPr>
          <p:cNvPr id="16"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4,559 “Large Hail” reports through Aug. 4,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4,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0751362" name="Picture 2" descr="http://www.spc.noaa.gov/climo/online/monthly/2013_annual_map_wind.gif"/>
          <p:cNvPicPr>
            <a:picLocks noChangeAspect="1" noChangeArrowheads="1"/>
          </p:cNvPicPr>
          <p:nvPr/>
        </p:nvPicPr>
        <p:blipFill>
          <a:blip r:embed="rId4" cstate="email"/>
          <a:srcRect/>
          <a:stretch>
            <a:fillRect/>
          </a:stretch>
        </p:blipFill>
        <p:spPr bwMode="auto">
          <a:xfrm>
            <a:off x="117032" y="1165123"/>
            <a:ext cx="7537381" cy="5324167"/>
          </a:xfrm>
          <a:prstGeom prst="rect">
            <a:avLst/>
          </a:prstGeom>
          <a:noFill/>
        </p:spPr>
      </p:pic>
      <p:sp>
        <p:nvSpPr>
          <p:cNvPr id="16" name="AutoShape 7"/>
          <p:cNvSpPr>
            <a:spLocks noChangeArrowheads="1"/>
          </p:cNvSpPr>
          <p:nvPr/>
        </p:nvSpPr>
        <p:spPr bwMode="blackWhite">
          <a:xfrm>
            <a:off x="7093816" y="2831689"/>
            <a:ext cx="1976437" cy="2389240"/>
          </a:xfrm>
          <a:prstGeom prst="wedgeRectCallout">
            <a:avLst>
              <a:gd name="adj1" fmla="val -66730"/>
              <a:gd name="adj2" fmla="val -330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9,621 “Wind Damage” reports through Aug. 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4,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0749314" name="Picture 2" descr="http://www.spc.noaa.gov/climo/online/monthly/2013_annual_map_all.gif"/>
          <p:cNvPicPr>
            <a:picLocks noChangeAspect="1" noChangeArrowheads="1"/>
          </p:cNvPicPr>
          <p:nvPr/>
        </p:nvPicPr>
        <p:blipFill>
          <a:blip r:embed="rId4" cstate="email"/>
          <a:srcRect/>
          <a:stretch>
            <a:fillRect/>
          </a:stretch>
        </p:blipFill>
        <p:spPr bwMode="auto">
          <a:xfrm>
            <a:off x="0" y="1300795"/>
            <a:ext cx="7285703" cy="5222495"/>
          </a:xfrm>
          <a:prstGeom prst="rect">
            <a:avLst/>
          </a:prstGeom>
          <a:noFill/>
        </p:spPr>
      </p:pic>
      <p:sp>
        <p:nvSpPr>
          <p:cNvPr id="11" name="AutoShape 7"/>
          <p:cNvSpPr>
            <a:spLocks noChangeArrowheads="1"/>
          </p:cNvSpPr>
          <p:nvPr/>
        </p:nvSpPr>
        <p:spPr bwMode="blackWhite">
          <a:xfrm>
            <a:off x="7093823" y="2684207"/>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14,877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Aug. 4;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696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4,559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9,621 </a:t>
            </a:r>
            <a:r>
              <a:rPr lang="en-US" b="1" dirty="0">
                <a:solidFill>
                  <a:srgbClr val="FFFFFF"/>
                </a:solidFill>
                <a:latin typeface="Arial" pitchFamily="34" charset="0"/>
                <a:cs typeface="Arial" pitchFamily="34" charset="0"/>
              </a:rPr>
              <a:t>high wind events</a:t>
            </a:r>
          </a:p>
        </p:txBody>
      </p:sp>
      <p:sp>
        <p:nvSpPr>
          <p:cNvPr id="13" name="AutoShape 7"/>
          <p:cNvSpPr>
            <a:spLocks noChangeArrowheads="1"/>
          </p:cNvSpPr>
          <p:nvPr/>
        </p:nvSpPr>
        <p:spPr bwMode="blackWhite">
          <a:xfrm>
            <a:off x="3318387" y="1091380"/>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88</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89</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91</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98</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99</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167131</TotalTime>
  <Words>18727</Words>
  <Application>Microsoft Office PowerPoint</Application>
  <PresentationFormat>On-screen Show (4:3)</PresentationFormat>
  <Paragraphs>2666</Paragraphs>
  <Slides>243</Slides>
  <Notes>221</Notes>
  <HiddenSlides>140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243</vt:i4>
      </vt:variant>
    </vt:vector>
  </HeadingPairs>
  <TitlesOfParts>
    <vt:vector size="246" baseType="lpstr">
      <vt:lpstr>Default Design</vt:lpstr>
      <vt:lpstr>Chart</vt:lpstr>
      <vt:lpstr>Worksheet</vt:lpstr>
      <vt:lpstr>Overview &amp; Outlook for the      P/C Insurance Industry: Trends, Challenges and Opportunities in 2013 and Beyond</vt:lpstr>
      <vt:lpstr>Slide 2</vt:lpstr>
      <vt:lpstr>P/C Net Income After Taxes 1991–2013:Q1 ($ Millions)</vt:lpstr>
      <vt:lpstr>Profitability Peaks &amp; Troughs in the P/C Insurance Industry, 1975 – 2013:Q1*</vt:lpstr>
      <vt:lpstr>A 100 Combined Ratio Isn’t What It Once Was: Investment Impact on ROEs</vt:lpstr>
      <vt:lpstr>ROE: Property/Casualty Insurance vs. Fortune 500, 1987–2012*</vt:lpstr>
      <vt:lpstr>ROE: ROEs by Industry vs. Fortune 500, 1987–2012:Q1*</vt:lpstr>
      <vt:lpstr>ROE vs. Equity Cost of Capital: U.S. P/C Insurance:1991-2011*</vt:lpstr>
      <vt:lpstr>The Strength of the Economy Will Influence P/C Insurer Growth Opportunities</vt:lpstr>
      <vt:lpstr>US Real GDP Growth*</vt:lpstr>
      <vt:lpstr>Real GDP by State Percent Change, 2012: Highest 25 States</vt:lpstr>
      <vt:lpstr>Slide 12</vt:lpstr>
      <vt:lpstr>Slide 13</vt:lpstr>
      <vt:lpstr>Defense and Non-Defense Federal Spending        as a Share of State GDP: Top 10 States*</vt:lpstr>
      <vt:lpstr>Slide 15</vt:lpstr>
      <vt:lpstr>Slide 16</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July 2013</vt:lpstr>
      <vt:lpstr>New Private Housing Starts, 1990-2019F</vt:lpstr>
      <vt:lpstr>Pvt. Passenger Auto: Industry’s Biggest LineSome of its Biggest Issues</vt:lpstr>
      <vt:lpstr>Change Since Peak for  Key Vehicle Metrics</vt:lpstr>
      <vt:lpstr>Average Premium for Home Insurance Policies**</vt:lpstr>
      <vt:lpstr>Construction Employment, Jan. 2010—July 2013*</vt:lpstr>
      <vt:lpstr>Construction Employment,  Jan. 2003–July 2013 </vt:lpstr>
      <vt:lpstr>Nonfarm Payroll (Wages and Salaries): Quarterly, 2005–2013:Q2</vt:lpstr>
      <vt:lpstr>Commercial &amp; Industrial Loans Outstanding at FDIC-Insured Banks, Quarterly, 2006-2013*</vt:lpstr>
      <vt:lpstr>Percent of Non-current Commercial &amp; Industrial Loans Outstanding at FDIC-Insured Banks, Quarterly, 2006-2012:Q4*</vt:lpstr>
      <vt:lpstr>Value of Construction Put in Place,   June 2013 vs. June 2012*</vt:lpstr>
      <vt:lpstr>Value of Private Construction Put in Place, by Segment,  June 2013 vs. June 2012*</vt:lpstr>
      <vt:lpstr>Value of Public Construction Put in Place, by Segment,  June 2013 vs. June 2012*</vt:lpstr>
      <vt:lpstr>Slide 34</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2010—July 2013*</vt:lpstr>
      <vt:lpstr>Slide 39</vt:lpstr>
      <vt:lpstr>Business Bankruptcy Filings, 1980-2012</vt:lpstr>
      <vt:lpstr>Private Sector Business Starts,  1993:Q2 – 2012:Q4*</vt:lpstr>
      <vt:lpstr>Slide 42</vt:lpstr>
      <vt:lpstr>12 Industries for the Next 10 Years: Insurance Solutions Needed</vt:lpstr>
      <vt:lpstr>Slide 44</vt:lpstr>
      <vt:lpstr>U.S. Insured Catastrophe Losses</vt:lpstr>
      <vt:lpstr>Moore, OK, Tornado: Media Coverage Was Generally Favorable</vt:lpstr>
      <vt:lpstr>Top 16 Most Costly Disasters in U.S. History</vt:lpstr>
      <vt:lpstr>Top 16 Most Costly World Insurance Losses, 1970-2012*</vt:lpstr>
      <vt:lpstr>Natural Disasters in the United States, 1980 – June 2013* Number of Events (Annual Totals 1980 – June 2013*) </vt:lpstr>
      <vt:lpstr>Natural Disasters Worldwide, 1980 – 2013* (Number of Events) </vt:lpstr>
      <vt:lpstr>Losses Due to Natural Disasters Worldwide, 1980–2013* (Overall &amp; Insured Losses)</vt:lpstr>
      <vt:lpstr>Losses Due to Natural Disasters in the US, 1980–2012 (Overall &amp; Insured Losses)</vt:lpstr>
      <vt:lpstr>Losses Due to Natural Disasters in the US, 1980–2013 (Jan.-June Only)</vt:lpstr>
      <vt:lpstr>Natural Disaster Losses in the United States: 2012</vt:lpstr>
      <vt:lpstr>Natural Disaster Losses in the United States: First Half 2013</vt:lpstr>
      <vt:lpstr>Significant Natural Catastrophes, 2012 (Events with $1 billion economic loss and/or 50 fatalities)</vt:lpstr>
      <vt:lpstr>U.S. Thunderstorm Loss Trends, 1980 – June 30, 2013</vt:lpstr>
      <vt:lpstr>Convective Loss Events in the U.S.  Number of events 1980 – 2012 and First Half 2013 </vt:lpstr>
      <vt:lpstr>Convective Loss Events in the U.S.  Overall and insured losses 1980 – 2012 and First Half 2013 </vt:lpstr>
      <vt:lpstr>New Research Suggests Increase in Convective Activity Is Costly for Insurers</vt:lpstr>
      <vt:lpstr>Natural Catastrophes January – June 2013  World map with significant events</vt:lpstr>
      <vt:lpstr>Slide 62</vt:lpstr>
      <vt:lpstr>Top 12 Most Costly Hurricanes in U.S. History</vt:lpstr>
      <vt:lpstr>Outlook for 2013 Hurricane Season:  75% Worse Than Average</vt:lpstr>
      <vt:lpstr>Landfall Probabilities for 2013 Hurricane Season: Above Average</vt:lpstr>
      <vt:lpstr>Total Value of Insured Coastal Exposure in 2012</vt:lpstr>
      <vt:lpstr>Total Value of Insured Coastal Exposure in 2007</vt:lpstr>
      <vt:lpstr>Total Potential Home Value Exposure to Storm Surge Risk in 2013*</vt:lpstr>
      <vt:lpstr>Storm Surge Inundation Graphic</vt:lpstr>
      <vt:lpstr>Storm Surge Warning</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76</vt:lpstr>
      <vt:lpstr>Number of Federal Disaster Declarations, 1953-2013*</vt:lpstr>
      <vt:lpstr>Federal Disasters Declarations by State,  1953 – 2013: Highest 25 States*</vt:lpstr>
      <vt:lpstr>Federal Disasters Declarations by State,  1953 – 2013: Lowest 25 States*</vt:lpstr>
      <vt:lpstr>Slide 80</vt:lpstr>
      <vt:lpstr>Location of Tornado Reports: Through August 4, 2013</vt:lpstr>
      <vt:lpstr>U.S. Tornado Count, 2005-2013* </vt:lpstr>
      <vt:lpstr>Location of Large Hail Reports: Through August 4, 2013</vt:lpstr>
      <vt:lpstr>Location of High Wind Reports: Through August 4, 2013</vt:lpstr>
      <vt:lpstr>Severe Weather Reports: Through August 4, 2013</vt:lpstr>
      <vt:lpstr>Severe Weather Reports, 2012</vt:lpstr>
      <vt:lpstr>Terrorism Update</vt:lpstr>
      <vt:lpstr>Terrorism Risk Insurance Program</vt:lpstr>
      <vt:lpstr>Terrorism Risk Insurance Program</vt:lpstr>
      <vt:lpstr>Summary of Terrorism Risk Insurance Program Extension Bills Introduced in 2013</vt:lpstr>
      <vt:lpstr>Terrorist Risk Index</vt:lpstr>
      <vt:lpstr>Loss Distribution by Type of Insurance from Sept. 11 Terrorist Attack ($ 2011)</vt:lpstr>
      <vt:lpstr>Terrorism Violates Traditional Requirements for Insurability</vt:lpstr>
      <vt:lpstr>Slide 94</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102</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115</vt:lpstr>
      <vt:lpstr>Unemployment and Underemployment Rates: Stubbornly High, But Falling</vt:lpstr>
      <vt:lpstr>Slide 117</vt:lpstr>
      <vt:lpstr>Slide 118</vt:lpstr>
      <vt:lpstr>Slide 119</vt:lpstr>
      <vt:lpstr>Slide 120</vt:lpstr>
      <vt:lpstr>Net Change in Government Employment: Jan. 2010—July 2013*</vt:lpstr>
      <vt:lpstr>Unemployment Rates by State, June 2013: Highest 25 States*</vt:lpstr>
      <vt:lpstr>Slide 123</vt:lpstr>
      <vt:lpstr>Oil &amp; Gas Extraction Employment, Jan. 2010—July 2013*</vt:lpstr>
      <vt:lpstr>US Unemployment Rate Forecast</vt:lpstr>
      <vt:lpstr>US Unemployment Rate Forecasts</vt:lpstr>
      <vt:lpstr>Nonfarm Payroll (Wages and Salaries): Quarterly, 2005–2013:Q2</vt:lpstr>
      <vt:lpstr>Payroll vs. Workers Comp Net Written Premiums, 1990-2012E</vt:lpstr>
      <vt:lpstr> Insurance Industry Employment Trends: 1990-2013</vt:lpstr>
      <vt:lpstr>Overview of Insurance Sector Employment Changes*</vt:lpstr>
      <vt:lpstr>August 2013 Report: 1-Month and 12-Month Changes*</vt:lpstr>
      <vt:lpstr>Slide 132</vt:lpstr>
      <vt:lpstr>U.S. Nonfarm Employment, Monthly, 1990–2013*</vt:lpstr>
      <vt:lpstr>U.S. Employment in Service Industries, Monthly, 1990–2013*</vt:lpstr>
      <vt:lpstr>Slide 135</vt:lpstr>
      <vt:lpstr>U.S. Employment in the Direct P/C Insurance Industry: 1990–2013*</vt:lpstr>
      <vt:lpstr>U.S. Employment in the Direct Life Insurance Industry: 1990–2013*</vt:lpstr>
      <vt:lpstr>U.S. Employment in the Direct Health- Medical Insurance Industry: 1990–2013*</vt:lpstr>
      <vt:lpstr>U.S. Employment in the  Reinsurance Industry: 1990–2013*</vt:lpstr>
      <vt:lpstr>U.S. Employment in Insurance  Agencies &amp; Brokerages: 1990–2013*</vt:lpstr>
      <vt:lpstr>U.S. Employment in Insurance  Claims Adjusting: 1990–2013*</vt:lpstr>
      <vt:lpstr>U.S. Employment in Third-Party Administration of Insurance Funds: 1990–2013*</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157</vt:lpstr>
      <vt:lpstr>Annual Inflation Rates, (CPI-U, %), 1990–2014F</vt:lpstr>
      <vt:lpstr>1. UNDERWRITING</vt:lpstr>
      <vt:lpstr>P/C Insurance Industry  Combined Ratio, 2001–2013:Q1*</vt:lpstr>
      <vt:lpstr>Underwriting Gain (Loss) 1975–2013:Q1*</vt:lpstr>
      <vt:lpstr>Combined Ratios by Predominant Business Segment, 2012 vs. 2011*</vt:lpstr>
      <vt:lpstr>P/C Reserve Development, 1992–2015E</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171</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188</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US Policyholder Surplus: 1975–2013*</vt:lpstr>
      <vt:lpstr>Policyholder Surplus,  2006:Q4–2013:Q1</vt:lpstr>
      <vt:lpstr>U.S. INSURANCE MERGERS AND ACQUISITIONS, 2002-2012 (1)</vt:lpstr>
      <vt:lpstr>Slide 203</vt:lpstr>
      <vt:lpstr>Reinsurer Share of Recent Significant Market Losses</vt:lpstr>
      <vt:lpstr>Regional Property Catastrophe Rate on Line Index, 1990—2013 (as of January 1)</vt:lpstr>
      <vt:lpstr>Reinsurance Capital Is at a Record High</vt:lpstr>
      <vt:lpstr>Long-Term Evolution of Shareholders’ Funds for        the Guy Carpenter Global Reinsurance Composite  </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(1Q:2004–2Q:2013)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2013:Q2</vt:lpstr>
      <vt:lpstr>CLIPS: Change in Written Price Level: All Lines, 2010:Q2 – 2012:Q4</vt:lpstr>
      <vt:lpstr>Workers Comp Rate Changes, 2008:Q4 – 2013:Q2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243</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3402</cp:revision>
  <dcterms:modified xsi:type="dcterms:W3CDTF">2013-08-19T18:04:47Z</dcterms:modified>
</cp:coreProperties>
</file>