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xml" ContentType="application/vnd.openxmlformats-officedocument.presentationml.tags+xml"/>
  <Override PartName="/ppt/notesSlides/notesSlide69.xml" ContentType="application/vnd.openxmlformats-officedocument.presentationml.notesSlide+xml"/>
  <Override PartName="/ppt/tags/tag2.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3.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2.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2.xml" ContentType="application/vnd.openxmlformats-officedocument.presentationml.notesSlide+xml"/>
  <Override PartName="/ppt/charts/chart5.xml" ContentType="application/vnd.openxmlformats-officedocument.drawingml.chart+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9"/>
  </p:notesMasterIdLst>
  <p:handoutMasterIdLst>
    <p:handoutMasterId r:id="rId120"/>
  </p:handoutMasterIdLst>
  <p:sldIdLst>
    <p:sldId id="4148" r:id="rId2"/>
    <p:sldId id="4232" r:id="rId3"/>
    <p:sldId id="4196" r:id="rId4"/>
    <p:sldId id="4197" r:id="rId5"/>
    <p:sldId id="4198" r:id="rId6"/>
    <p:sldId id="4199" r:id="rId7"/>
    <p:sldId id="4200" r:id="rId8"/>
    <p:sldId id="4201" r:id="rId9"/>
    <p:sldId id="4202" r:id="rId10"/>
    <p:sldId id="4203" r:id="rId11"/>
    <p:sldId id="4204" r:id="rId12"/>
    <p:sldId id="4205" r:id="rId13"/>
    <p:sldId id="4206" r:id="rId14"/>
    <p:sldId id="4207" r:id="rId15"/>
    <p:sldId id="4208" r:id="rId16"/>
    <p:sldId id="4209" r:id="rId17"/>
    <p:sldId id="4210" r:id="rId18"/>
    <p:sldId id="4211" r:id="rId19"/>
    <p:sldId id="4212" r:id="rId20"/>
    <p:sldId id="4213" r:id="rId21"/>
    <p:sldId id="4214" r:id="rId22"/>
    <p:sldId id="4215" r:id="rId23"/>
    <p:sldId id="4216" r:id="rId24"/>
    <p:sldId id="4217" r:id="rId25"/>
    <p:sldId id="4218" r:id="rId26"/>
    <p:sldId id="4219" r:id="rId27"/>
    <p:sldId id="4220" r:id="rId28"/>
    <p:sldId id="4221" r:id="rId29"/>
    <p:sldId id="4222" r:id="rId30"/>
    <p:sldId id="4223" r:id="rId31"/>
    <p:sldId id="4224" r:id="rId32"/>
    <p:sldId id="4225" r:id="rId33"/>
    <p:sldId id="4226" r:id="rId34"/>
    <p:sldId id="4227" r:id="rId35"/>
    <p:sldId id="4228" r:id="rId36"/>
    <p:sldId id="4229" r:id="rId37"/>
    <p:sldId id="4230" r:id="rId38"/>
    <p:sldId id="4231" r:id="rId39"/>
    <p:sldId id="4149" r:id="rId40"/>
    <p:sldId id="4150" r:id="rId41"/>
    <p:sldId id="4151" r:id="rId42"/>
    <p:sldId id="4152" r:id="rId43"/>
    <p:sldId id="4153" r:id="rId44"/>
    <p:sldId id="4234" r:id="rId45"/>
    <p:sldId id="4235" r:id="rId46"/>
    <p:sldId id="4154" r:id="rId47"/>
    <p:sldId id="4180" r:id="rId48"/>
    <p:sldId id="4156" r:id="rId49"/>
    <p:sldId id="4157" r:id="rId50"/>
    <p:sldId id="4158" r:id="rId51"/>
    <p:sldId id="4159" r:id="rId52"/>
    <p:sldId id="4160" r:id="rId53"/>
    <p:sldId id="4161" r:id="rId54"/>
    <p:sldId id="4162" r:id="rId55"/>
    <p:sldId id="4163" r:id="rId56"/>
    <p:sldId id="4164" r:id="rId57"/>
    <p:sldId id="4165" r:id="rId58"/>
    <p:sldId id="4166" r:id="rId59"/>
    <p:sldId id="4167" r:id="rId60"/>
    <p:sldId id="4168" r:id="rId61"/>
    <p:sldId id="4169" r:id="rId62"/>
    <p:sldId id="4170" r:id="rId63"/>
    <p:sldId id="4171" r:id="rId64"/>
    <p:sldId id="4194" r:id="rId65"/>
    <p:sldId id="4173" r:id="rId66"/>
    <p:sldId id="4174" r:id="rId67"/>
    <p:sldId id="4175" r:id="rId68"/>
    <p:sldId id="4176" r:id="rId69"/>
    <p:sldId id="4177" r:id="rId70"/>
    <p:sldId id="4178" r:id="rId71"/>
    <p:sldId id="4179" r:id="rId72"/>
    <p:sldId id="2574" r:id="rId73"/>
    <p:sldId id="4010" r:id="rId74"/>
    <p:sldId id="4011" r:id="rId75"/>
    <p:sldId id="3347" r:id="rId76"/>
    <p:sldId id="3780" r:id="rId77"/>
    <p:sldId id="3781" r:id="rId78"/>
    <p:sldId id="4061" r:id="rId79"/>
    <p:sldId id="4062" r:id="rId80"/>
    <p:sldId id="4233" r:id="rId81"/>
    <p:sldId id="4236" r:id="rId82"/>
    <p:sldId id="4238" r:id="rId83"/>
    <p:sldId id="4086" r:id="rId84"/>
    <p:sldId id="4087" r:id="rId85"/>
    <p:sldId id="4088" r:id="rId86"/>
    <p:sldId id="4089" r:id="rId87"/>
    <p:sldId id="4090" r:id="rId88"/>
    <p:sldId id="4091" r:id="rId89"/>
    <p:sldId id="4092" r:id="rId90"/>
    <p:sldId id="4093" r:id="rId91"/>
    <p:sldId id="4094" r:id="rId92"/>
    <p:sldId id="4106" r:id="rId93"/>
    <p:sldId id="4107" r:id="rId94"/>
    <p:sldId id="4108" r:id="rId95"/>
    <p:sldId id="4112" r:id="rId96"/>
    <p:sldId id="4113" r:id="rId97"/>
    <p:sldId id="4114" r:id="rId98"/>
    <p:sldId id="3302" r:id="rId99"/>
    <p:sldId id="3625" r:id="rId100"/>
    <p:sldId id="3626" r:id="rId101"/>
    <p:sldId id="3511" r:id="rId102"/>
    <p:sldId id="3898" r:id="rId103"/>
    <p:sldId id="3896" r:id="rId104"/>
    <p:sldId id="4052" r:id="rId105"/>
    <p:sldId id="4051" r:id="rId106"/>
    <p:sldId id="3897" r:id="rId107"/>
    <p:sldId id="3697" r:id="rId108"/>
    <p:sldId id="3558" r:id="rId109"/>
    <p:sldId id="3512" r:id="rId110"/>
    <p:sldId id="3513" r:id="rId111"/>
    <p:sldId id="2291" r:id="rId112"/>
    <p:sldId id="4136" r:id="rId113"/>
    <p:sldId id="4137" r:id="rId114"/>
    <p:sldId id="4138" r:id="rId115"/>
    <p:sldId id="4139" r:id="rId116"/>
    <p:sldId id="4140" r:id="rId117"/>
    <p:sldId id="1136" r:id="rId11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bh\Documents\World%20Ins%20Prem%201980-200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28688C"/>
                </a:solidFill>
                <a:latin typeface="SwissReSans"/>
                <a:ea typeface="SwissReSans"/>
                <a:cs typeface="SwissReSans"/>
              </a:defRPr>
            </a:pPr>
            <a:r>
              <a:rPr lang="en-US" b="1">
                <a:solidFill>
                  <a:srgbClr val="28688C"/>
                </a:solidFill>
              </a:rPr>
              <a:t>Real growth rates</a:t>
            </a:r>
          </a:p>
        </c:rich>
      </c:tx>
      <c:layout>
        <c:manualLayout>
          <c:xMode val="edge"/>
          <c:yMode val="edge"/>
          <c:x val="7.9069855775987477E-2"/>
          <c:y val="1.8691588785046884E-2"/>
        </c:manualLayout>
      </c:layout>
      <c:overlay val="0"/>
      <c:spPr>
        <a:noFill/>
        <a:ln w="25400">
          <a:noFill/>
        </a:ln>
      </c:spPr>
    </c:title>
    <c:autoTitleDeleted val="0"/>
    <c:plotArea>
      <c:layout>
        <c:manualLayout>
          <c:layoutTarget val="inner"/>
          <c:xMode val="edge"/>
          <c:yMode val="edge"/>
          <c:x val="0.10664454443194744"/>
          <c:y val="0.13631159043086141"/>
          <c:w val="0.85891472868217711"/>
          <c:h val="0.60046728971961716"/>
        </c:manualLayout>
      </c:layout>
      <c:barChart>
        <c:barDir val="col"/>
        <c:grouping val="clustered"/>
        <c:varyColors val="0"/>
        <c:ser>
          <c:idx val="2"/>
          <c:order val="2"/>
          <c:tx>
            <c:strRef>
              <c:f>Fig_5!$D$4</c:f>
              <c:strCache>
                <c:ptCount val="1"/>
                <c:pt idx="0">
                  <c:v>Total</c:v>
                </c:pt>
              </c:strCache>
            </c:strRef>
          </c:tx>
          <c:spPr>
            <a:solidFill>
              <a:srgbClr val="00A9E0"/>
            </a:solidFill>
            <a:ln w="12700">
              <a:solidFill>
                <a:srgbClr val="000000"/>
              </a:solidFill>
              <a:prstDash val="solid"/>
            </a:ln>
          </c:spPr>
          <c:invertIfNegative val="0"/>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Fig_5!$D$5:$D$35</c:f>
              <c:numCache>
                <c:formatCode>0.0%</c:formatCode>
                <c:ptCount val="31"/>
                <c:pt idx="0">
                  <c:v>-9.8853744566441692E-3</c:v>
                </c:pt>
                <c:pt idx="1">
                  <c:v>1.4221233315765932E-2</c:v>
                </c:pt>
                <c:pt idx="2">
                  <c:v>3.0832666903734252E-2</c:v>
                </c:pt>
                <c:pt idx="3">
                  <c:v>3.5758245736360612E-2</c:v>
                </c:pt>
                <c:pt idx="4">
                  <c:v>7.7313050627709143E-2</c:v>
                </c:pt>
                <c:pt idx="5">
                  <c:v>0.1183006092906001</c:v>
                </c:pt>
                <c:pt idx="6">
                  <c:v>0.17418219149112849</c:v>
                </c:pt>
                <c:pt idx="7">
                  <c:v>8.3269536495208726E-2</c:v>
                </c:pt>
                <c:pt idx="8">
                  <c:v>9.4181828200817247E-2</c:v>
                </c:pt>
                <c:pt idx="9">
                  <c:v>3.6364626139402383E-2</c:v>
                </c:pt>
                <c:pt idx="10">
                  <c:v>1.5506369993090643E-2</c:v>
                </c:pt>
                <c:pt idx="11">
                  <c:v>2.2578904405236296E-2</c:v>
                </c:pt>
                <c:pt idx="12">
                  <c:v>4.4957924634218972E-2</c:v>
                </c:pt>
                <c:pt idx="13">
                  <c:v>5.4326556622982122E-2</c:v>
                </c:pt>
                <c:pt idx="14">
                  <c:v>3.1754221767187119E-2</c:v>
                </c:pt>
                <c:pt idx="15">
                  <c:v>3.7478726357221652E-2</c:v>
                </c:pt>
                <c:pt idx="16">
                  <c:v>1.7918655648827751E-2</c:v>
                </c:pt>
                <c:pt idx="17">
                  <c:v>4.9362905323506075E-2</c:v>
                </c:pt>
                <c:pt idx="18">
                  <c:v>3.1162219122052252E-2</c:v>
                </c:pt>
                <c:pt idx="19">
                  <c:v>5.2985530346632406E-2</c:v>
                </c:pt>
                <c:pt idx="20">
                  <c:v>7.3824375867843822E-2</c:v>
                </c:pt>
                <c:pt idx="21">
                  <c:v>1.2653212994337082E-2</c:v>
                </c:pt>
                <c:pt idx="22">
                  <c:v>5.4814010858536946E-2</c:v>
                </c:pt>
                <c:pt idx="23">
                  <c:v>2.4999035522341811E-2</c:v>
                </c:pt>
                <c:pt idx="24">
                  <c:v>2.9079223051667383E-2</c:v>
                </c:pt>
                <c:pt idx="25">
                  <c:v>2.5183700025081652E-2</c:v>
                </c:pt>
                <c:pt idx="26">
                  <c:v>4.0945168584584433E-2</c:v>
                </c:pt>
                <c:pt idx="27">
                  <c:v>3.6656968295574438E-2</c:v>
                </c:pt>
                <c:pt idx="28">
                  <c:v>-3.6432374268770606E-2</c:v>
                </c:pt>
                <c:pt idx="29">
                  <c:v>3.0000000000000252E-3</c:v>
                </c:pt>
                <c:pt idx="30">
                  <c:v>2.1000000000000119E-2</c:v>
                </c:pt>
              </c:numCache>
            </c:numRef>
          </c:val>
        </c:ser>
        <c:dLbls>
          <c:showLegendKey val="0"/>
          <c:showVal val="0"/>
          <c:showCatName val="0"/>
          <c:showSerName val="0"/>
          <c:showPercent val="0"/>
          <c:showBubbleSize val="0"/>
        </c:dLbls>
        <c:gapWidth val="70"/>
        <c:axId val="866934640"/>
        <c:axId val="866935184"/>
      </c:barChart>
      <c:lineChart>
        <c:grouping val="standard"/>
        <c:varyColors val="0"/>
        <c:ser>
          <c:idx val="0"/>
          <c:order val="0"/>
          <c:tx>
            <c:strRef>
              <c:f>Fig_5!$B$4</c:f>
              <c:strCache>
                <c:ptCount val="1"/>
                <c:pt idx="0">
                  <c:v>Industrialised countries</c:v>
                </c:pt>
              </c:strCache>
            </c:strRef>
          </c:tx>
          <c:spPr>
            <a:ln w="28575">
              <a:solidFill>
                <a:srgbClr val="0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Fig_5!$B$5:$B$35</c:f>
              <c:numCache>
                <c:formatCode>0.0%</c:formatCode>
                <c:ptCount val="31"/>
                <c:pt idx="0">
                  <c:v>-1.3106624595820921E-2</c:v>
                </c:pt>
                <c:pt idx="1">
                  <c:v>1.0769379325211175E-2</c:v>
                </c:pt>
                <c:pt idx="2">
                  <c:v>2.9655240476131769E-2</c:v>
                </c:pt>
                <c:pt idx="3">
                  <c:v>3.3267814666032791E-2</c:v>
                </c:pt>
                <c:pt idx="4">
                  <c:v>7.8502930700779114E-2</c:v>
                </c:pt>
                <c:pt idx="5">
                  <c:v>0.12182813882827759</c:v>
                </c:pt>
                <c:pt idx="6">
                  <c:v>0.17697928845882588</c:v>
                </c:pt>
                <c:pt idx="7">
                  <c:v>8.2317322492599765E-2</c:v>
                </c:pt>
                <c:pt idx="8">
                  <c:v>9.4847150146961226E-2</c:v>
                </c:pt>
                <c:pt idx="9">
                  <c:v>3.3496789634227753E-2</c:v>
                </c:pt>
                <c:pt idx="10">
                  <c:v>1.3827796094119616E-2</c:v>
                </c:pt>
                <c:pt idx="11">
                  <c:v>2.1185157820582411E-2</c:v>
                </c:pt>
                <c:pt idx="12">
                  <c:v>4.2436663061380733E-2</c:v>
                </c:pt>
                <c:pt idx="13">
                  <c:v>5.1708430051804186E-2</c:v>
                </c:pt>
                <c:pt idx="14">
                  <c:v>2.8064779937267303E-2</c:v>
                </c:pt>
                <c:pt idx="15">
                  <c:v>3.4789726138114992E-2</c:v>
                </c:pt>
                <c:pt idx="16">
                  <c:v>1.7025565728545314E-2</c:v>
                </c:pt>
                <c:pt idx="17">
                  <c:v>4.6033136546612036E-2</c:v>
                </c:pt>
                <c:pt idx="18">
                  <c:v>2.9369588941335567E-2</c:v>
                </c:pt>
                <c:pt idx="19">
                  <c:v>5.1507845520973206E-2</c:v>
                </c:pt>
                <c:pt idx="20">
                  <c:v>7.092941552400589E-2</c:v>
                </c:pt>
                <c:pt idx="21">
                  <c:v>4.9339658580720433E-3</c:v>
                </c:pt>
                <c:pt idx="22">
                  <c:v>4.9599509686231918E-2</c:v>
                </c:pt>
                <c:pt idx="23">
                  <c:v>1.968464441597462E-2</c:v>
                </c:pt>
                <c:pt idx="24">
                  <c:v>2.4568663910031163E-2</c:v>
                </c:pt>
                <c:pt idx="25">
                  <c:v>2.1702853962779052E-2</c:v>
                </c:pt>
                <c:pt idx="26">
                  <c:v>3.1125240027904844E-2</c:v>
                </c:pt>
                <c:pt idx="27">
                  <c:v>2.7637552469969233E-2</c:v>
                </c:pt>
                <c:pt idx="28">
                  <c:v>-5.3087241947651284E-2</c:v>
                </c:pt>
                <c:pt idx="29">
                  <c:v>-2.0000000000000052E-2</c:v>
                </c:pt>
                <c:pt idx="30">
                  <c:v>1.0000000000000063E-2</c:v>
                </c:pt>
              </c:numCache>
            </c:numRef>
          </c:val>
          <c:smooth val="0"/>
        </c:ser>
        <c:ser>
          <c:idx val="1"/>
          <c:order val="1"/>
          <c:tx>
            <c:strRef>
              <c:f>Fig_5!$C$4</c:f>
              <c:strCache>
                <c:ptCount val="1"/>
                <c:pt idx="0">
                  <c:v>Emerging markets</c:v>
                </c:pt>
              </c:strCache>
            </c:strRef>
          </c:tx>
          <c:spPr>
            <a:ln w="31750">
              <a:solidFill>
                <a:srgbClr val="C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Fig_5!$C$5:$C$35</c:f>
              <c:numCache>
                <c:formatCode>0.0%</c:formatCode>
                <c:ptCount val="31"/>
                <c:pt idx="0">
                  <c:v>6.6004745662212358E-2</c:v>
                </c:pt>
                <c:pt idx="1">
                  <c:v>8.6697384715081136E-2</c:v>
                </c:pt>
                <c:pt idx="2">
                  <c:v>5.3668394684791593E-2</c:v>
                </c:pt>
                <c:pt idx="3">
                  <c:v>9.0034365653993365E-2</c:v>
                </c:pt>
                <c:pt idx="4">
                  <c:v>5.1111955195665359E-2</c:v>
                </c:pt>
                <c:pt idx="5">
                  <c:v>3.3672105520964148E-2</c:v>
                </c:pt>
                <c:pt idx="6">
                  <c:v>9.5693036913871765E-2</c:v>
                </c:pt>
                <c:pt idx="7">
                  <c:v>0.11298085749149299</c:v>
                </c:pt>
                <c:pt idx="8">
                  <c:v>7.0460498332977767E-2</c:v>
                </c:pt>
                <c:pt idx="9">
                  <c:v>0.13571773469448212</c:v>
                </c:pt>
                <c:pt idx="10">
                  <c:v>7.0905908942222914E-2</c:v>
                </c:pt>
                <c:pt idx="11">
                  <c:v>6.1424296349287033E-2</c:v>
                </c:pt>
                <c:pt idx="12">
                  <c:v>0.11291211843490602</c:v>
                </c:pt>
                <c:pt idx="13">
                  <c:v>0.1172215417027479</c:v>
                </c:pt>
                <c:pt idx="14">
                  <c:v>0.12067143619060515</c:v>
                </c:pt>
                <c:pt idx="15">
                  <c:v>9.7428888082504272E-2</c:v>
                </c:pt>
                <c:pt idx="16">
                  <c:v>3.5773057490587401E-2</c:v>
                </c:pt>
                <c:pt idx="17">
                  <c:v>0.11184589564800236</c:v>
                </c:pt>
                <c:pt idx="18">
                  <c:v>6.1607640236616509E-2</c:v>
                </c:pt>
                <c:pt idx="19">
                  <c:v>7.840302586555481E-2</c:v>
                </c:pt>
                <c:pt idx="20">
                  <c:v>0.12729537487030179</c:v>
                </c:pt>
                <c:pt idx="21">
                  <c:v>0.14569503068924061</c:v>
                </c:pt>
                <c:pt idx="22">
                  <c:v>0.13369202613830566</c:v>
                </c:pt>
                <c:pt idx="23">
                  <c:v>0.10568863153457642</c:v>
                </c:pt>
                <c:pt idx="24">
                  <c:v>9.2109248042106628E-2</c:v>
                </c:pt>
                <c:pt idx="25">
                  <c:v>7.0256143808364868E-2</c:v>
                </c:pt>
                <c:pt idx="26">
                  <c:v>0.15539924800395971</c:v>
                </c:pt>
                <c:pt idx="27">
                  <c:v>0.12767697870731337</c:v>
                </c:pt>
                <c:pt idx="28">
                  <c:v>0.10962638258934022</c:v>
                </c:pt>
                <c:pt idx="29">
                  <c:v>3.1000000000000225E-2</c:v>
                </c:pt>
                <c:pt idx="30">
                  <c:v>8.5000000000000048E-2</c:v>
                </c:pt>
              </c:numCache>
            </c:numRef>
          </c:val>
          <c:smooth val="0"/>
        </c:ser>
        <c:dLbls>
          <c:showLegendKey val="0"/>
          <c:showVal val="0"/>
          <c:showCatName val="0"/>
          <c:showSerName val="0"/>
          <c:showPercent val="0"/>
          <c:showBubbleSize val="0"/>
        </c:dLbls>
        <c:marker val="1"/>
        <c:smooth val="0"/>
        <c:axId val="866934640"/>
        <c:axId val="866935184"/>
      </c:lineChart>
      <c:catAx>
        <c:axId val="866934640"/>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300" b="0" i="0" u="none" strike="noStrike" baseline="0">
                <a:solidFill>
                  <a:srgbClr val="000000"/>
                </a:solidFill>
                <a:latin typeface="SwissReSans"/>
                <a:ea typeface="SwissReSans"/>
                <a:cs typeface="SwissReSans"/>
              </a:defRPr>
            </a:pPr>
            <a:endParaRPr lang="en-US"/>
          </a:p>
        </c:txPr>
        <c:crossAx val="866935184"/>
        <c:crossesAt val="0"/>
        <c:auto val="1"/>
        <c:lblAlgn val="ctr"/>
        <c:lblOffset val="100"/>
        <c:tickLblSkip val="1"/>
        <c:tickMarkSkip val="1"/>
        <c:noMultiLvlLbl val="0"/>
      </c:catAx>
      <c:valAx>
        <c:axId val="866935184"/>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en-US"/>
          </a:p>
        </c:txPr>
        <c:crossAx val="866934640"/>
        <c:crosses val="autoZero"/>
        <c:crossBetween val="between"/>
      </c:valAx>
      <c:spPr>
        <a:noFill/>
        <a:ln w="25400">
          <a:noFill/>
        </a:ln>
      </c:spPr>
    </c:plotArea>
    <c:legend>
      <c:legendPos val="b"/>
      <c:layout>
        <c:manualLayout>
          <c:xMode val="edge"/>
          <c:yMode val="edge"/>
          <c:x val="9.8859502185962636E-2"/>
          <c:y val="0.91822429906542069"/>
          <c:w val="0.88213042834190003"/>
          <c:h val="5.6074766355140193E-2"/>
        </c:manualLayout>
      </c:layout>
      <c:overlay val="0"/>
      <c:spPr>
        <a:solidFill>
          <a:srgbClr val="FFFFFF"/>
        </a:solidFill>
        <a:ln w="25400">
          <a:noFill/>
        </a:ln>
      </c:spPr>
      <c:txPr>
        <a:bodyPr/>
        <a:lstStyle/>
        <a:p>
          <a:pPr>
            <a:defRPr sz="1380" b="0" i="0" u="none" strike="noStrike" baseline="0">
              <a:solidFill>
                <a:srgbClr val="000000"/>
              </a:solidFill>
              <a:latin typeface="SwissReSans"/>
              <a:ea typeface="SwissReSans"/>
              <a:cs typeface="SwissReSans"/>
            </a:defRPr>
          </a:pPr>
          <a:endParaRPr lang="en-US"/>
        </a:p>
      </c:txPr>
    </c:legend>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866936272"/>
        <c:axId val="866930832"/>
      </c:barChart>
      <c:catAx>
        <c:axId val="86693627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66930832"/>
        <c:crosses val="autoZero"/>
        <c:auto val="0"/>
        <c:lblAlgn val="ctr"/>
        <c:lblOffset val="0"/>
        <c:tickLblSkip val="1"/>
        <c:tickMarkSkip val="1"/>
        <c:noMultiLvlLbl val="0"/>
      </c:catAx>
      <c:valAx>
        <c:axId val="866930832"/>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86693627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866944432"/>
        <c:axId val="866938448"/>
      </c:barChart>
      <c:catAx>
        <c:axId val="86694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938448"/>
        <c:crosses val="autoZero"/>
        <c:auto val="1"/>
        <c:lblAlgn val="ctr"/>
        <c:lblOffset val="100"/>
        <c:noMultiLvlLbl val="0"/>
      </c:catAx>
      <c:valAx>
        <c:axId val="8669384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94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1854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1855 MA</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RI 1856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VT, NH, IN 1852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1853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MS 1857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1858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1859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1850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1851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751C6B5F-0FE5-4F00-9817-9B7A9938912C}" srcId="{2AA3FB15-F47B-40EF-A147-41A385B1D89C}" destId="{91F0D76B-B5BD-489E-9F7D-7C937EA81BC6}" srcOrd="7" destOrd="0" parTransId="{677A7469-4628-48A1-A7D0-37C0338A20EE}" sibTransId="{26A1D989-C9BB-4521-AD32-E7B09F33573F}"/>
    <dgm:cxn modelId="{D86ADCC8-127D-43B5-8C8D-83C2DFCC8C10}" srcId="{2AA3FB15-F47B-40EF-A147-41A385B1D89C}" destId="{1E78472B-95B6-4DE2-AD12-CB9A3F218E0A}" srcOrd="8" destOrd="0" parTransId="{30839695-B157-4F2F-AE78-5A108B21197C}" sibTransId="{71D86775-A967-43B2-9B55-A1C50BA8C0C7}"/>
    <dgm:cxn modelId="{AE7DFBBB-EA14-4ED4-8081-B3BC9F3F44B9}" type="presOf" srcId="{075AEA25-2D6F-498E-ADE5-0349B04C2598}" destId="{16579A50-3433-42F2-ADC6-A4DE3494E7B7}" srcOrd="0" destOrd="0" presId="urn:microsoft.com/office/officeart/2005/8/layout/hProcess11"/>
    <dgm:cxn modelId="{5BC9DC35-1AE4-43BD-BDA6-CFE4A9578D3B}" type="presOf" srcId="{2AA3FB15-F47B-40EF-A147-41A385B1D89C}" destId="{CC499413-C201-4DA6-9A0C-BB7D8B197193}" srcOrd="0" destOrd="0" presId="urn:microsoft.com/office/officeart/2005/8/layout/hProcess11"/>
    <dgm:cxn modelId="{95FD2C48-DF46-4705-A3F8-4528A24E3330}" type="presOf" srcId="{E092001B-0CCE-4C3B-9E82-2E69ABC4C035}" destId="{5C7CA009-E82B-41BA-835C-FA4B93C701F8}" srcOrd="0" destOrd="0" presId="urn:microsoft.com/office/officeart/2005/8/layout/hProcess11"/>
    <dgm:cxn modelId="{FF56DA0B-896B-479B-BA02-943E9C8E806D}" type="presOf" srcId="{69A8F855-E7FE-431A-A44E-369B8451E09F}" destId="{F8AE3839-9CF0-4F0E-937C-2FE2CCF9E65F}"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0A29B8A3-0E02-4F2A-A199-911E6C9825C6}" srcId="{2AA3FB15-F47B-40EF-A147-41A385B1D89C}" destId="{E092001B-0CCE-4C3B-9E82-2E69ABC4C035}" srcOrd="0" destOrd="0" parTransId="{716F01C3-E808-440A-B95C-819CC0619C87}" sibTransId="{3D004D31-57B1-455B-B172-53BC0DC6F1CB}"/>
    <dgm:cxn modelId="{46F1B9E1-83CB-4C45-BB5D-E165474D60D3}" type="presOf" srcId="{91F0D76B-B5BD-489E-9F7D-7C937EA81BC6}" destId="{791D618C-31B5-4262-950E-0EFC73ACFE4E}" srcOrd="0" destOrd="0" presId="urn:microsoft.com/office/officeart/2005/8/layout/hProcess11"/>
    <dgm:cxn modelId="{46CFD99C-E297-4692-B049-59670EBD586A}" type="presOf" srcId="{6FFEC31A-16F9-4234-BA46-5D2B9117AC3D}" destId="{688A5E61-99AE-4DFC-AD80-4D8563D016FB}"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EFD4FF7E-873D-40D7-9A0C-A2DA41DEEAD0}" srcId="{2AA3FB15-F47B-40EF-A147-41A385B1D89C}" destId="{9C56A82A-9FBB-47A5-8E3D-EE7AF5DA8B53}" srcOrd="6" destOrd="0" parTransId="{FD86DC32-C5D0-41F9-BBE1-A75ED8145263}" sibTransId="{5AC4BCFE-E7C3-4305-BF6A-D950E90F4C04}"/>
    <dgm:cxn modelId="{9E557916-7244-41DA-939C-02F79D18C8A2}" type="presOf" srcId="{CD5A95FF-0D93-44E5-9463-BC396B3A481A}" destId="{445A96E3-649B-43A1-B686-EE6989F2626F}" srcOrd="0" destOrd="0" presId="urn:microsoft.com/office/officeart/2005/8/layout/hProcess11"/>
    <dgm:cxn modelId="{33A6CED4-5D6F-4104-AF72-1EDBC2A50C2F}" srcId="{2AA3FB15-F47B-40EF-A147-41A385B1D89C}" destId="{075AEA25-2D6F-498E-ADE5-0349B04C2598}" srcOrd="1" destOrd="0" parTransId="{E66B0291-5E1D-4292-B25C-CCBCDC6D2FA5}" sibTransId="{08FD5774-610F-4BA8-A91F-9E08181743A1}"/>
    <dgm:cxn modelId="{2AA42518-83B3-4E38-AB3C-3EC407C9292D}" type="presOf" srcId="{9C56A82A-9FBB-47A5-8E3D-EE7AF5DA8B53}" destId="{1ABEC0CF-F298-419C-87A9-C0DF653506CF}" srcOrd="0" destOrd="0" presId="urn:microsoft.com/office/officeart/2005/8/layout/hProcess11"/>
    <dgm:cxn modelId="{56FB4D35-1BAE-404D-A880-412A6956C54C}" type="presOf" srcId="{ECF619EC-A541-4492-B1DB-1F377D8F81CF}" destId="{23760FA5-9E98-4A01-A21C-9D9E999224B6}" srcOrd="0" destOrd="0" presId="urn:microsoft.com/office/officeart/2005/8/layout/hProcess11"/>
    <dgm:cxn modelId="{A8021782-47A2-4061-A4A5-37AA9C65B8B6}" type="presOf" srcId="{8B6B7D64-41A6-4715-8E57-0DEEEA5E9855}" destId="{80016843-20E4-45B2-A49D-D93558B4C22B}" srcOrd="0" destOrd="0" presId="urn:microsoft.com/office/officeart/2005/8/layout/hProcess11"/>
    <dgm:cxn modelId="{4ACFA4F4-77A8-417C-AAF2-B2CE8791D711}" type="presOf" srcId="{1E78472B-95B6-4DE2-AD12-CB9A3F218E0A}" destId="{2C8651C9-1F52-4C7C-AFE7-AC65312FD487}" srcOrd="0" destOrd="0" presId="urn:microsoft.com/office/officeart/2005/8/layout/hProcess11"/>
    <dgm:cxn modelId="{222C336A-F4EB-4D10-8ADE-EB37E2DDC693}" srcId="{2AA3FB15-F47B-40EF-A147-41A385B1D89C}" destId="{69A8F855-E7FE-431A-A44E-369B8451E09F}" srcOrd="4" destOrd="0" parTransId="{CA857A51-6D25-4390-BECE-9608B6F17CB9}" sibTransId="{08D70D70-19F3-4F48-8D6A-019A38684FB2}"/>
    <dgm:cxn modelId="{ACC900B4-ABC1-48F4-A226-9CA89E580D5A}" srcId="{2AA3FB15-F47B-40EF-A147-41A385B1D89C}" destId="{8B6B7D64-41A6-4715-8E57-0DEEEA5E9855}" srcOrd="3" destOrd="0" parTransId="{D8C483F0-76B2-49DE-BB32-3BB4733953D1}" sibTransId="{E382B8A5-9F9F-4EF2-BD9D-5D9A42BD6B90}"/>
    <dgm:cxn modelId="{2D8BD0A7-010F-4EB3-8CB8-1A4AF0313D25}" srcId="{2AA3FB15-F47B-40EF-A147-41A385B1D89C}" destId="{CD5A95FF-0D93-44E5-9463-BC396B3A481A}" srcOrd="9" destOrd="0" parTransId="{E9CA2DC2-BF48-477B-9A93-49DF4C2F9047}" sibTransId="{669C83AB-A895-49EE-B105-A6B024366191}"/>
    <dgm:cxn modelId="{E3BBEC16-8EBB-4B66-8D8D-7657771A96D4}" type="presParOf" srcId="{CC499413-C201-4DA6-9A0C-BB7D8B197193}" destId="{E72EDDFA-6CF2-4900-A04D-F2BCCBC3B600}" srcOrd="0" destOrd="0" presId="urn:microsoft.com/office/officeart/2005/8/layout/hProcess11"/>
    <dgm:cxn modelId="{5DCB1D6B-67A0-4753-B777-744FA09E5A92}" type="presParOf" srcId="{CC499413-C201-4DA6-9A0C-BB7D8B197193}" destId="{A0ED3B8C-20B0-42BD-B620-0D735CEF1DE7}" srcOrd="1" destOrd="0" presId="urn:microsoft.com/office/officeart/2005/8/layout/hProcess11"/>
    <dgm:cxn modelId="{3B4811F9-A081-4291-8173-A4FF52CBCD23}" type="presParOf" srcId="{A0ED3B8C-20B0-42BD-B620-0D735CEF1DE7}" destId="{BECDFB09-5807-49EB-A28F-29C3CBE75709}" srcOrd="0" destOrd="0" presId="urn:microsoft.com/office/officeart/2005/8/layout/hProcess11"/>
    <dgm:cxn modelId="{D1FE01CF-B2C6-4F92-B2C7-EABC0224B19F}" type="presParOf" srcId="{BECDFB09-5807-49EB-A28F-29C3CBE75709}" destId="{5C7CA009-E82B-41BA-835C-FA4B93C701F8}" srcOrd="0" destOrd="0" presId="urn:microsoft.com/office/officeart/2005/8/layout/hProcess11"/>
    <dgm:cxn modelId="{E23A5BA3-13A3-4B37-89E6-7ADDF6AACF78}" type="presParOf" srcId="{BECDFB09-5807-49EB-A28F-29C3CBE75709}" destId="{A1E920F0-6E3C-4497-B596-8A48333E2B53}" srcOrd="1" destOrd="0" presId="urn:microsoft.com/office/officeart/2005/8/layout/hProcess11"/>
    <dgm:cxn modelId="{CFC8F04F-B2F6-44E1-B5DF-C6A0E163AE60}" type="presParOf" srcId="{BECDFB09-5807-49EB-A28F-29C3CBE75709}" destId="{F79F1CD7-01E9-44EE-88B3-6821F7332A1F}" srcOrd="2" destOrd="0" presId="urn:microsoft.com/office/officeart/2005/8/layout/hProcess11"/>
    <dgm:cxn modelId="{A55CF20A-E3B1-4D03-8B41-9D3155E4FD4A}" type="presParOf" srcId="{A0ED3B8C-20B0-42BD-B620-0D735CEF1DE7}" destId="{087DBA00-1321-478F-8C2E-1EE51610D6EC}" srcOrd="1" destOrd="0" presId="urn:microsoft.com/office/officeart/2005/8/layout/hProcess11"/>
    <dgm:cxn modelId="{EE5CED73-6D44-4376-A01D-35BEC8840960}" type="presParOf" srcId="{A0ED3B8C-20B0-42BD-B620-0D735CEF1DE7}" destId="{F92E017C-33D5-4BCB-B8BB-407BC4AE3C2B}" srcOrd="2" destOrd="0" presId="urn:microsoft.com/office/officeart/2005/8/layout/hProcess11"/>
    <dgm:cxn modelId="{B4AEFD91-7E67-4D78-AB09-3EC7B3877052}" type="presParOf" srcId="{F92E017C-33D5-4BCB-B8BB-407BC4AE3C2B}" destId="{16579A50-3433-42F2-ADC6-A4DE3494E7B7}" srcOrd="0" destOrd="0" presId="urn:microsoft.com/office/officeart/2005/8/layout/hProcess11"/>
    <dgm:cxn modelId="{3D99DF73-940B-4419-A05C-1D99424EB8BE}" type="presParOf" srcId="{F92E017C-33D5-4BCB-B8BB-407BC4AE3C2B}" destId="{34C065E7-F483-470F-97B1-C5F856C9FBC0}" srcOrd="1" destOrd="0" presId="urn:microsoft.com/office/officeart/2005/8/layout/hProcess11"/>
    <dgm:cxn modelId="{0D4F8281-AEC7-4C0F-A51D-436F67A635B7}" type="presParOf" srcId="{F92E017C-33D5-4BCB-B8BB-407BC4AE3C2B}" destId="{37040F36-BE69-4581-933E-FB9ED5E3B354}" srcOrd="2" destOrd="0" presId="urn:microsoft.com/office/officeart/2005/8/layout/hProcess11"/>
    <dgm:cxn modelId="{CB631505-D7D2-4C27-8523-742A6019AFF6}" type="presParOf" srcId="{A0ED3B8C-20B0-42BD-B620-0D735CEF1DE7}" destId="{714EF945-6CE9-4AB1-B96B-50C852D9667C}" srcOrd="3" destOrd="0" presId="urn:microsoft.com/office/officeart/2005/8/layout/hProcess11"/>
    <dgm:cxn modelId="{73AC4425-0A0C-481D-B44C-264E6CE3B02C}" type="presParOf" srcId="{A0ED3B8C-20B0-42BD-B620-0D735CEF1DE7}" destId="{A2EEFFE4-6E4E-49E5-B4E5-8DCFF0DF927B}" srcOrd="4" destOrd="0" presId="urn:microsoft.com/office/officeart/2005/8/layout/hProcess11"/>
    <dgm:cxn modelId="{8990B2E2-9A61-4514-A20D-C23E4B5A18F9}" type="presParOf" srcId="{A2EEFFE4-6E4E-49E5-B4E5-8DCFF0DF927B}" destId="{688A5E61-99AE-4DFC-AD80-4D8563D016FB}" srcOrd="0" destOrd="0" presId="urn:microsoft.com/office/officeart/2005/8/layout/hProcess11"/>
    <dgm:cxn modelId="{FFA60C65-D362-44D6-B6D7-4969A861E3F3}" type="presParOf" srcId="{A2EEFFE4-6E4E-49E5-B4E5-8DCFF0DF927B}" destId="{63C52BCF-111B-4940-AECE-3FCFAC609569}" srcOrd="1" destOrd="0" presId="urn:microsoft.com/office/officeart/2005/8/layout/hProcess11"/>
    <dgm:cxn modelId="{F1DB08CD-EB39-431C-9B96-8A587DE97582}" type="presParOf" srcId="{A2EEFFE4-6E4E-49E5-B4E5-8DCFF0DF927B}" destId="{05D60FAE-9395-4BC7-9DC7-997B54395C24}" srcOrd="2" destOrd="0" presId="urn:microsoft.com/office/officeart/2005/8/layout/hProcess11"/>
    <dgm:cxn modelId="{68151EBE-FBEB-4471-B866-FBF6DDADACE2}" type="presParOf" srcId="{A0ED3B8C-20B0-42BD-B620-0D735CEF1DE7}" destId="{F99B7FEB-B13C-4C0B-8D94-1085E9FFDE36}" srcOrd="5" destOrd="0" presId="urn:microsoft.com/office/officeart/2005/8/layout/hProcess11"/>
    <dgm:cxn modelId="{E0C4E035-4DD5-4BFA-B24E-C35D0D66483C}" type="presParOf" srcId="{A0ED3B8C-20B0-42BD-B620-0D735CEF1DE7}" destId="{8157A56C-B02E-4404-9EE0-564718712FAD}" srcOrd="6" destOrd="0" presId="urn:microsoft.com/office/officeart/2005/8/layout/hProcess11"/>
    <dgm:cxn modelId="{CAD223DA-47F6-4DCB-B863-15644C0616BB}" type="presParOf" srcId="{8157A56C-B02E-4404-9EE0-564718712FAD}" destId="{80016843-20E4-45B2-A49D-D93558B4C22B}" srcOrd="0" destOrd="0" presId="urn:microsoft.com/office/officeart/2005/8/layout/hProcess11"/>
    <dgm:cxn modelId="{BB5977D0-21C5-4A03-BD63-F4579544DEE4}" type="presParOf" srcId="{8157A56C-B02E-4404-9EE0-564718712FAD}" destId="{9D85A4BA-30A6-4313-911B-8D8C9A934E8C}" srcOrd="1" destOrd="0" presId="urn:microsoft.com/office/officeart/2005/8/layout/hProcess11"/>
    <dgm:cxn modelId="{C5D819BE-054D-4021-B2A1-8FAD433B573E}" type="presParOf" srcId="{8157A56C-B02E-4404-9EE0-564718712FAD}" destId="{707E8648-DD20-4E75-9B47-AC2E09E7B28D}" srcOrd="2" destOrd="0" presId="urn:microsoft.com/office/officeart/2005/8/layout/hProcess11"/>
    <dgm:cxn modelId="{66EA4E1E-B659-49C5-9CC7-B68DD234929C}" type="presParOf" srcId="{A0ED3B8C-20B0-42BD-B620-0D735CEF1DE7}" destId="{99E517BF-405B-4D58-848D-4D3FF796E3FB}" srcOrd="7" destOrd="0" presId="urn:microsoft.com/office/officeart/2005/8/layout/hProcess11"/>
    <dgm:cxn modelId="{23ACB2F3-8297-480F-94E6-138749721084}" type="presParOf" srcId="{A0ED3B8C-20B0-42BD-B620-0D735CEF1DE7}" destId="{075AC118-E618-41F8-9D9A-47386C5225C0}" srcOrd="8" destOrd="0" presId="urn:microsoft.com/office/officeart/2005/8/layout/hProcess11"/>
    <dgm:cxn modelId="{B0A2C75D-FD38-4D9D-A5A3-13BF0082D209}" type="presParOf" srcId="{075AC118-E618-41F8-9D9A-47386C5225C0}" destId="{F8AE3839-9CF0-4F0E-937C-2FE2CCF9E65F}" srcOrd="0" destOrd="0" presId="urn:microsoft.com/office/officeart/2005/8/layout/hProcess11"/>
    <dgm:cxn modelId="{DB256E66-C657-47FC-A8F9-789AA1342F2C}" type="presParOf" srcId="{075AC118-E618-41F8-9D9A-47386C5225C0}" destId="{2F82A0B0-3C9D-4E79-82F4-9FF1F7803FA9}" srcOrd="1" destOrd="0" presId="urn:microsoft.com/office/officeart/2005/8/layout/hProcess11"/>
    <dgm:cxn modelId="{F7B15321-F79F-4E9E-BAC8-F510D61C15B5}" type="presParOf" srcId="{075AC118-E618-41F8-9D9A-47386C5225C0}" destId="{60067B71-2AB3-4AFB-8E59-4EDBF1D1CC6F}" srcOrd="2" destOrd="0" presId="urn:microsoft.com/office/officeart/2005/8/layout/hProcess11"/>
    <dgm:cxn modelId="{A3B971E5-0B4C-458A-A719-760EB0A6992B}" type="presParOf" srcId="{A0ED3B8C-20B0-42BD-B620-0D735CEF1DE7}" destId="{DDE49B4A-DC1E-4054-8198-16DD9CBDFCD2}" srcOrd="9" destOrd="0" presId="urn:microsoft.com/office/officeart/2005/8/layout/hProcess11"/>
    <dgm:cxn modelId="{609B3FD7-A011-406A-A5CD-178F547BCDE2}" type="presParOf" srcId="{A0ED3B8C-20B0-42BD-B620-0D735CEF1DE7}" destId="{8226FDD7-8B76-4814-9743-18EC06617E7D}" srcOrd="10" destOrd="0" presId="urn:microsoft.com/office/officeart/2005/8/layout/hProcess11"/>
    <dgm:cxn modelId="{BDFDF326-18A8-4B49-A4FD-DFDE6C953E6C}" type="presParOf" srcId="{8226FDD7-8B76-4814-9743-18EC06617E7D}" destId="{23760FA5-9E98-4A01-A21C-9D9E999224B6}" srcOrd="0" destOrd="0" presId="urn:microsoft.com/office/officeart/2005/8/layout/hProcess11"/>
    <dgm:cxn modelId="{7EDA53D0-753E-4EF5-AC2B-6912068D8A0D}" type="presParOf" srcId="{8226FDD7-8B76-4814-9743-18EC06617E7D}" destId="{39C60A1C-382C-4AC7-A6B7-3EA4B36778F0}" srcOrd="1" destOrd="0" presId="urn:microsoft.com/office/officeart/2005/8/layout/hProcess11"/>
    <dgm:cxn modelId="{17616287-AC0A-4E1C-8911-D25EEF7E12E0}" type="presParOf" srcId="{8226FDD7-8B76-4814-9743-18EC06617E7D}" destId="{54E86FE0-6407-417E-9734-C08791474DF7}" srcOrd="2" destOrd="0" presId="urn:microsoft.com/office/officeart/2005/8/layout/hProcess11"/>
    <dgm:cxn modelId="{6F4EE85A-36B9-498F-A42A-CC076372B8F5}" type="presParOf" srcId="{A0ED3B8C-20B0-42BD-B620-0D735CEF1DE7}" destId="{D3116371-B59A-4468-B7C6-134F1D240480}" srcOrd="11" destOrd="0" presId="urn:microsoft.com/office/officeart/2005/8/layout/hProcess11"/>
    <dgm:cxn modelId="{4D79A405-12CB-4D81-AA79-BE14B14189B8}" type="presParOf" srcId="{A0ED3B8C-20B0-42BD-B620-0D735CEF1DE7}" destId="{8F391D19-A910-44FF-A416-4ADC19A5A43D}" srcOrd="12" destOrd="0" presId="urn:microsoft.com/office/officeart/2005/8/layout/hProcess11"/>
    <dgm:cxn modelId="{3F22D6DE-9511-42C5-9D54-FFDDAE4CACC7}" type="presParOf" srcId="{8F391D19-A910-44FF-A416-4ADC19A5A43D}" destId="{1ABEC0CF-F298-419C-87A9-C0DF653506CF}" srcOrd="0" destOrd="0" presId="urn:microsoft.com/office/officeart/2005/8/layout/hProcess11"/>
    <dgm:cxn modelId="{602CF1B7-708E-48FD-8FE4-4C2FE173CAFF}" type="presParOf" srcId="{8F391D19-A910-44FF-A416-4ADC19A5A43D}" destId="{61F8A141-4655-4410-846B-2D023A176706}" srcOrd="1" destOrd="0" presId="urn:microsoft.com/office/officeart/2005/8/layout/hProcess11"/>
    <dgm:cxn modelId="{D0493534-E148-4F15-9ABB-73C1E10284EB}" type="presParOf" srcId="{8F391D19-A910-44FF-A416-4ADC19A5A43D}" destId="{F7C8EC46-45D8-4475-BD5F-54C1C137A850}" srcOrd="2" destOrd="0" presId="urn:microsoft.com/office/officeart/2005/8/layout/hProcess11"/>
    <dgm:cxn modelId="{4CF190BD-F84F-4E3E-95BE-48633E3D601A}" type="presParOf" srcId="{A0ED3B8C-20B0-42BD-B620-0D735CEF1DE7}" destId="{3E424D74-CCC8-47EC-86FA-8A8AD1BBCC07}" srcOrd="13" destOrd="0" presId="urn:microsoft.com/office/officeart/2005/8/layout/hProcess11"/>
    <dgm:cxn modelId="{4D561984-2780-4B02-A929-7813F920CFDA}" type="presParOf" srcId="{A0ED3B8C-20B0-42BD-B620-0D735CEF1DE7}" destId="{5C8E55E5-F07C-4157-9F25-D893E4E847FD}" srcOrd="14" destOrd="0" presId="urn:microsoft.com/office/officeart/2005/8/layout/hProcess11"/>
    <dgm:cxn modelId="{DA036956-D2E9-4E3A-8747-D5CFD3E9E7BB}" type="presParOf" srcId="{5C8E55E5-F07C-4157-9F25-D893E4E847FD}" destId="{791D618C-31B5-4262-950E-0EFC73ACFE4E}" srcOrd="0" destOrd="0" presId="urn:microsoft.com/office/officeart/2005/8/layout/hProcess11"/>
    <dgm:cxn modelId="{991DA13F-85F2-44AF-9A6C-965C36983998}" type="presParOf" srcId="{5C8E55E5-F07C-4157-9F25-D893E4E847FD}" destId="{B4C204FC-F7AD-41CC-9DB5-5E6AD4E93E51}" srcOrd="1" destOrd="0" presId="urn:microsoft.com/office/officeart/2005/8/layout/hProcess11"/>
    <dgm:cxn modelId="{9C4C60DF-392F-418C-96E5-0079310E736E}" type="presParOf" srcId="{5C8E55E5-F07C-4157-9F25-D893E4E847FD}" destId="{9FD9E5C4-33CF-4DE5-8F8F-7B01AF51D67E}" srcOrd="2" destOrd="0" presId="urn:microsoft.com/office/officeart/2005/8/layout/hProcess11"/>
    <dgm:cxn modelId="{636D3515-51B3-48A9-82B5-723314C2D89C}" type="presParOf" srcId="{A0ED3B8C-20B0-42BD-B620-0D735CEF1DE7}" destId="{57FA3600-DE84-428E-9A14-62653C641B95}" srcOrd="15" destOrd="0" presId="urn:microsoft.com/office/officeart/2005/8/layout/hProcess11"/>
    <dgm:cxn modelId="{6043D2C4-4B05-435B-BE5D-964B6B221384}" type="presParOf" srcId="{A0ED3B8C-20B0-42BD-B620-0D735CEF1DE7}" destId="{3F5B57FD-14D2-4161-A1BF-EDD537242363}" srcOrd="16" destOrd="0" presId="urn:microsoft.com/office/officeart/2005/8/layout/hProcess11"/>
    <dgm:cxn modelId="{719E68F5-455A-4609-BC89-51098B2B3980}" type="presParOf" srcId="{3F5B57FD-14D2-4161-A1BF-EDD537242363}" destId="{2C8651C9-1F52-4C7C-AFE7-AC65312FD487}" srcOrd="0" destOrd="0" presId="urn:microsoft.com/office/officeart/2005/8/layout/hProcess11"/>
    <dgm:cxn modelId="{F7032255-D906-4104-852B-2333772A480C}" type="presParOf" srcId="{3F5B57FD-14D2-4161-A1BF-EDD537242363}" destId="{F47D2838-6E38-4066-9C4C-CA2BFC7EBED7}" srcOrd="1" destOrd="0" presId="urn:microsoft.com/office/officeart/2005/8/layout/hProcess11"/>
    <dgm:cxn modelId="{CFDF0E82-E218-45AD-81AB-22C7D4E51081}" type="presParOf" srcId="{3F5B57FD-14D2-4161-A1BF-EDD537242363}" destId="{1C0A28A6-F4A6-465A-A963-134C6829D118}" srcOrd="2" destOrd="0" presId="urn:microsoft.com/office/officeart/2005/8/layout/hProcess11"/>
    <dgm:cxn modelId="{F7873D04-18DB-4471-A8C0-77D4C9FE3F85}" type="presParOf" srcId="{A0ED3B8C-20B0-42BD-B620-0D735CEF1DE7}" destId="{E797423F-4164-4F09-A3D1-83EC6F1292E1}" srcOrd="17" destOrd="0" presId="urn:microsoft.com/office/officeart/2005/8/layout/hProcess11"/>
    <dgm:cxn modelId="{302371C0-6626-40B9-94BF-7B5AD49D0818}" type="presParOf" srcId="{A0ED3B8C-20B0-42BD-B620-0D735CEF1DE7}" destId="{74CB2A8B-5717-4D5C-B9F4-F08D77FA620E}" srcOrd="18" destOrd="0" presId="urn:microsoft.com/office/officeart/2005/8/layout/hProcess11"/>
    <dgm:cxn modelId="{47F2B93A-B723-40F3-9135-EB202AF8AFAE}" type="presParOf" srcId="{74CB2A8B-5717-4D5C-B9F4-F08D77FA620E}" destId="{445A96E3-649B-43A1-B686-EE6989F2626F}" srcOrd="0" destOrd="0" presId="urn:microsoft.com/office/officeart/2005/8/layout/hProcess11"/>
    <dgm:cxn modelId="{A16E57C7-CC78-4148-A98D-B471D059970D}" type="presParOf" srcId="{74CB2A8B-5717-4D5C-B9F4-F08D77FA620E}" destId="{E83C5F29-965B-4AD1-BC42-31ACFFC0F890}" srcOrd="1" destOrd="0" presId="urn:microsoft.com/office/officeart/2005/8/layout/hProcess11"/>
    <dgm:cxn modelId="{5F5BA9CC-842B-4369-B8BB-D66B893B36E2}"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NV 1864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WV, CT 1865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VA 1866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1862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1863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WI, OH 1867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CA, IA, ME 1868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MO, GA, IL 1869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NY, AL 1860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1861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custScaleX="266528">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custScaleX="200994">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225205">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custScaleX="189909">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custScaleX="253451">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custScaleX="20314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custScaleX="233407">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301954">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289062">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A131E439-F743-4E9E-A214-C5BDF2A2E289}" srcId="{2AA3FB15-F47B-40EF-A147-41A385B1D89C}" destId="{ECF619EC-A541-4492-B1DB-1F377D8F81CF}" srcOrd="5" destOrd="0" parTransId="{5A2DF22D-24AA-4284-BDAF-BD2969711F2F}" sibTransId="{931CBDEE-33EA-4097-8149-11E434D3075D}"/>
    <dgm:cxn modelId="{ACC900B4-ABC1-48F4-A226-9CA89E580D5A}" srcId="{2AA3FB15-F47B-40EF-A147-41A385B1D89C}" destId="{8B6B7D64-41A6-4715-8E57-0DEEEA5E9855}" srcOrd="3" destOrd="0" parTransId="{D8C483F0-76B2-49DE-BB32-3BB4733953D1}" sibTransId="{E382B8A5-9F9F-4EF2-BD9D-5D9A42BD6B90}"/>
    <dgm:cxn modelId="{FDA0DCD2-7CEB-4FBD-99F9-0F883A71FF8A}" type="presOf" srcId="{2AA3FB15-F47B-40EF-A147-41A385B1D89C}" destId="{CC499413-C201-4DA6-9A0C-BB7D8B197193}" srcOrd="0" destOrd="0" presId="urn:microsoft.com/office/officeart/2005/8/layout/hProcess11"/>
    <dgm:cxn modelId="{7D17C872-90E8-47B0-ABBF-D381ED2B0945}" type="presOf" srcId="{CD5A95FF-0D93-44E5-9463-BC396B3A481A}" destId="{445A96E3-649B-43A1-B686-EE6989F2626F}" srcOrd="0" destOrd="0" presId="urn:microsoft.com/office/officeart/2005/8/layout/hProcess11"/>
    <dgm:cxn modelId="{716F41EF-59E5-42C2-B738-42F4320F7A6B}" type="presOf" srcId="{91F0D76B-B5BD-489E-9F7D-7C937EA81BC6}" destId="{791D618C-31B5-4262-950E-0EFC73ACFE4E}" srcOrd="0" destOrd="0" presId="urn:microsoft.com/office/officeart/2005/8/layout/hProcess11"/>
    <dgm:cxn modelId="{2D8BD0A7-010F-4EB3-8CB8-1A4AF0313D25}" srcId="{2AA3FB15-F47B-40EF-A147-41A385B1D89C}" destId="{CD5A95FF-0D93-44E5-9463-BC396B3A481A}" srcOrd="9" destOrd="0" parTransId="{E9CA2DC2-BF48-477B-9A93-49DF4C2F9047}" sibTransId="{669C83AB-A895-49EE-B105-A6B024366191}"/>
    <dgm:cxn modelId="{222C336A-F4EB-4D10-8ADE-EB37E2DDC693}" srcId="{2AA3FB15-F47B-40EF-A147-41A385B1D89C}" destId="{69A8F855-E7FE-431A-A44E-369B8451E09F}" srcOrd="4" destOrd="0" parTransId="{CA857A51-6D25-4390-BECE-9608B6F17CB9}" sibTransId="{08D70D70-19F3-4F48-8D6A-019A38684FB2}"/>
    <dgm:cxn modelId="{143EFDBD-439F-46DE-8BCE-A8B73079D8A4}" type="presOf" srcId="{1E78472B-95B6-4DE2-AD12-CB9A3F218E0A}" destId="{2C8651C9-1F52-4C7C-AFE7-AC65312FD487}" srcOrd="0" destOrd="0" presId="urn:microsoft.com/office/officeart/2005/8/layout/hProcess11"/>
    <dgm:cxn modelId="{E64126FF-7EE7-431E-BD49-32E5F865B1B1}" type="presOf" srcId="{ECF619EC-A541-4492-B1DB-1F377D8F81CF}" destId="{23760FA5-9E98-4A01-A21C-9D9E999224B6}" srcOrd="0" destOrd="0" presId="urn:microsoft.com/office/officeart/2005/8/layout/hProcess11"/>
    <dgm:cxn modelId="{33A6CED4-5D6F-4104-AF72-1EDBC2A50C2F}" srcId="{2AA3FB15-F47B-40EF-A147-41A385B1D89C}" destId="{075AEA25-2D6F-498E-ADE5-0349B04C2598}" srcOrd="1" destOrd="0" parTransId="{E66B0291-5E1D-4292-B25C-CCBCDC6D2FA5}" sibTransId="{08FD5774-610F-4BA8-A91F-9E08181743A1}"/>
    <dgm:cxn modelId="{1BC8EEBE-5C4B-459B-9040-9B09B82BDBAA}" type="presOf" srcId="{6FFEC31A-16F9-4234-BA46-5D2B9117AC3D}" destId="{688A5E61-99AE-4DFC-AD80-4D8563D016FB}"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EFD4FF7E-873D-40D7-9A0C-A2DA41DEEAD0}" srcId="{2AA3FB15-F47B-40EF-A147-41A385B1D89C}" destId="{9C56A82A-9FBB-47A5-8E3D-EE7AF5DA8B53}" srcOrd="6" destOrd="0" parTransId="{FD86DC32-C5D0-41F9-BBE1-A75ED8145263}" sibTransId="{5AC4BCFE-E7C3-4305-BF6A-D950E90F4C04}"/>
    <dgm:cxn modelId="{DDEE4E30-9CB8-4701-A665-6FD1ED90D5AA}" type="presOf" srcId="{8B6B7D64-41A6-4715-8E57-0DEEEA5E9855}" destId="{80016843-20E4-45B2-A49D-D93558B4C22B}" srcOrd="0" destOrd="0" presId="urn:microsoft.com/office/officeart/2005/8/layout/hProcess11"/>
    <dgm:cxn modelId="{751C6B5F-0FE5-4F00-9817-9B7A9938912C}" srcId="{2AA3FB15-F47B-40EF-A147-41A385B1D89C}" destId="{91F0D76B-B5BD-489E-9F7D-7C937EA81BC6}" srcOrd="7" destOrd="0" parTransId="{677A7469-4628-48A1-A7D0-37C0338A20EE}" sibTransId="{26A1D989-C9BB-4521-AD32-E7B09F33573F}"/>
    <dgm:cxn modelId="{87E214A2-DBEA-49A1-BFE4-3E4CBD353306}" type="presOf" srcId="{69A8F855-E7FE-431A-A44E-369B8451E09F}" destId="{F8AE3839-9CF0-4F0E-937C-2FE2CCF9E65F}" srcOrd="0" destOrd="0" presId="urn:microsoft.com/office/officeart/2005/8/layout/hProcess11"/>
    <dgm:cxn modelId="{771CC2D8-A381-4948-9352-B8220F3A2DC3}" type="presOf" srcId="{9C56A82A-9FBB-47A5-8E3D-EE7AF5DA8B53}" destId="{1ABEC0CF-F298-419C-87A9-C0DF653506CF}"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E751F73C-E43C-4F99-B9D4-883D2B6C4662}" type="presOf" srcId="{E092001B-0CCE-4C3B-9E82-2E69ABC4C035}" destId="{5C7CA009-E82B-41BA-835C-FA4B93C701F8}" srcOrd="0" destOrd="0" presId="urn:microsoft.com/office/officeart/2005/8/layout/hProcess11"/>
    <dgm:cxn modelId="{670A38BE-6452-4DA7-8DA3-E882F406BDE2}" type="presOf" srcId="{075AEA25-2D6F-498E-ADE5-0349B04C2598}" destId="{16579A50-3433-42F2-ADC6-A4DE3494E7B7}"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E5586D76-68B0-4A73-A4B6-124AEF2188B8}" type="presParOf" srcId="{CC499413-C201-4DA6-9A0C-BB7D8B197193}" destId="{E72EDDFA-6CF2-4900-A04D-F2BCCBC3B600}" srcOrd="0" destOrd="0" presId="urn:microsoft.com/office/officeart/2005/8/layout/hProcess11"/>
    <dgm:cxn modelId="{544E0E58-2B7E-4D4A-AF7D-061EA77B362E}" type="presParOf" srcId="{CC499413-C201-4DA6-9A0C-BB7D8B197193}" destId="{A0ED3B8C-20B0-42BD-B620-0D735CEF1DE7}" srcOrd="1" destOrd="0" presId="urn:microsoft.com/office/officeart/2005/8/layout/hProcess11"/>
    <dgm:cxn modelId="{766E39E9-205A-41A9-A1F7-EE0457948D41}" type="presParOf" srcId="{A0ED3B8C-20B0-42BD-B620-0D735CEF1DE7}" destId="{BECDFB09-5807-49EB-A28F-29C3CBE75709}" srcOrd="0" destOrd="0" presId="urn:microsoft.com/office/officeart/2005/8/layout/hProcess11"/>
    <dgm:cxn modelId="{A6DD85E7-1F08-4953-AFA1-B5A8C02A0FA2}" type="presParOf" srcId="{BECDFB09-5807-49EB-A28F-29C3CBE75709}" destId="{5C7CA009-E82B-41BA-835C-FA4B93C701F8}" srcOrd="0" destOrd="0" presId="urn:microsoft.com/office/officeart/2005/8/layout/hProcess11"/>
    <dgm:cxn modelId="{792D84A4-48F7-42B0-86A9-E3A453F4C4E4}" type="presParOf" srcId="{BECDFB09-5807-49EB-A28F-29C3CBE75709}" destId="{A1E920F0-6E3C-4497-B596-8A48333E2B53}" srcOrd="1" destOrd="0" presId="urn:microsoft.com/office/officeart/2005/8/layout/hProcess11"/>
    <dgm:cxn modelId="{20B90B9C-911E-4787-A14A-39681D3B9B3A}" type="presParOf" srcId="{BECDFB09-5807-49EB-A28F-29C3CBE75709}" destId="{F79F1CD7-01E9-44EE-88B3-6821F7332A1F}" srcOrd="2" destOrd="0" presId="urn:microsoft.com/office/officeart/2005/8/layout/hProcess11"/>
    <dgm:cxn modelId="{147923ED-6C2F-4867-80B2-B31B0770EBB3}" type="presParOf" srcId="{A0ED3B8C-20B0-42BD-B620-0D735CEF1DE7}" destId="{087DBA00-1321-478F-8C2E-1EE51610D6EC}" srcOrd="1" destOrd="0" presId="urn:microsoft.com/office/officeart/2005/8/layout/hProcess11"/>
    <dgm:cxn modelId="{173F2A39-680B-43F9-8571-C79184613317}" type="presParOf" srcId="{A0ED3B8C-20B0-42BD-B620-0D735CEF1DE7}" destId="{F92E017C-33D5-4BCB-B8BB-407BC4AE3C2B}" srcOrd="2" destOrd="0" presId="urn:microsoft.com/office/officeart/2005/8/layout/hProcess11"/>
    <dgm:cxn modelId="{73C9C9FC-20FD-4425-8DEC-3F18A47E7B89}" type="presParOf" srcId="{F92E017C-33D5-4BCB-B8BB-407BC4AE3C2B}" destId="{16579A50-3433-42F2-ADC6-A4DE3494E7B7}" srcOrd="0" destOrd="0" presId="urn:microsoft.com/office/officeart/2005/8/layout/hProcess11"/>
    <dgm:cxn modelId="{9417FD79-7566-42B6-9D28-1F39FB6C764E}" type="presParOf" srcId="{F92E017C-33D5-4BCB-B8BB-407BC4AE3C2B}" destId="{34C065E7-F483-470F-97B1-C5F856C9FBC0}" srcOrd="1" destOrd="0" presId="urn:microsoft.com/office/officeart/2005/8/layout/hProcess11"/>
    <dgm:cxn modelId="{8E6854C6-5CB6-4F63-8C0F-705DEA97430E}" type="presParOf" srcId="{F92E017C-33D5-4BCB-B8BB-407BC4AE3C2B}" destId="{37040F36-BE69-4581-933E-FB9ED5E3B354}" srcOrd="2" destOrd="0" presId="urn:microsoft.com/office/officeart/2005/8/layout/hProcess11"/>
    <dgm:cxn modelId="{B72B3393-FFFA-4785-B098-09DC04C72E84}" type="presParOf" srcId="{A0ED3B8C-20B0-42BD-B620-0D735CEF1DE7}" destId="{714EF945-6CE9-4AB1-B96B-50C852D9667C}" srcOrd="3" destOrd="0" presId="urn:microsoft.com/office/officeart/2005/8/layout/hProcess11"/>
    <dgm:cxn modelId="{9CD8171A-1AEC-4281-BE5E-6BB52A615828}" type="presParOf" srcId="{A0ED3B8C-20B0-42BD-B620-0D735CEF1DE7}" destId="{A2EEFFE4-6E4E-49E5-B4E5-8DCFF0DF927B}" srcOrd="4" destOrd="0" presId="urn:microsoft.com/office/officeart/2005/8/layout/hProcess11"/>
    <dgm:cxn modelId="{A615E8D0-E066-42C9-B5A5-F0C2422B3831}" type="presParOf" srcId="{A2EEFFE4-6E4E-49E5-B4E5-8DCFF0DF927B}" destId="{688A5E61-99AE-4DFC-AD80-4D8563D016FB}" srcOrd="0" destOrd="0" presId="urn:microsoft.com/office/officeart/2005/8/layout/hProcess11"/>
    <dgm:cxn modelId="{2B9EDCCD-F373-4748-9C48-E66173EC7534}" type="presParOf" srcId="{A2EEFFE4-6E4E-49E5-B4E5-8DCFF0DF927B}" destId="{63C52BCF-111B-4940-AECE-3FCFAC609569}" srcOrd="1" destOrd="0" presId="urn:microsoft.com/office/officeart/2005/8/layout/hProcess11"/>
    <dgm:cxn modelId="{BF9DDDE8-C1C8-4489-B4A3-DD3B0EC78E57}" type="presParOf" srcId="{A2EEFFE4-6E4E-49E5-B4E5-8DCFF0DF927B}" destId="{05D60FAE-9395-4BC7-9DC7-997B54395C24}" srcOrd="2" destOrd="0" presId="urn:microsoft.com/office/officeart/2005/8/layout/hProcess11"/>
    <dgm:cxn modelId="{18314414-5AD6-40E3-ADE5-F0138DF1FC08}" type="presParOf" srcId="{A0ED3B8C-20B0-42BD-B620-0D735CEF1DE7}" destId="{F99B7FEB-B13C-4C0B-8D94-1085E9FFDE36}" srcOrd="5" destOrd="0" presId="urn:microsoft.com/office/officeart/2005/8/layout/hProcess11"/>
    <dgm:cxn modelId="{7D75D698-32D6-46C5-9F46-DF8961763FE7}" type="presParOf" srcId="{A0ED3B8C-20B0-42BD-B620-0D735CEF1DE7}" destId="{8157A56C-B02E-4404-9EE0-564718712FAD}" srcOrd="6" destOrd="0" presId="urn:microsoft.com/office/officeart/2005/8/layout/hProcess11"/>
    <dgm:cxn modelId="{6B6A866C-E7FB-44EA-A0C6-C1D52E5EFFD3}" type="presParOf" srcId="{8157A56C-B02E-4404-9EE0-564718712FAD}" destId="{80016843-20E4-45B2-A49D-D93558B4C22B}" srcOrd="0" destOrd="0" presId="urn:microsoft.com/office/officeart/2005/8/layout/hProcess11"/>
    <dgm:cxn modelId="{28DBB755-E8A2-4BC8-834C-1B1D669CCF56}" type="presParOf" srcId="{8157A56C-B02E-4404-9EE0-564718712FAD}" destId="{9D85A4BA-30A6-4313-911B-8D8C9A934E8C}" srcOrd="1" destOrd="0" presId="urn:microsoft.com/office/officeart/2005/8/layout/hProcess11"/>
    <dgm:cxn modelId="{70D3BCAE-EE8B-48E9-96FE-577DCF03007B}" type="presParOf" srcId="{8157A56C-B02E-4404-9EE0-564718712FAD}" destId="{707E8648-DD20-4E75-9B47-AC2E09E7B28D}" srcOrd="2" destOrd="0" presId="urn:microsoft.com/office/officeart/2005/8/layout/hProcess11"/>
    <dgm:cxn modelId="{AE83D11F-B1CF-4781-9B17-B95153388B38}" type="presParOf" srcId="{A0ED3B8C-20B0-42BD-B620-0D735CEF1DE7}" destId="{99E517BF-405B-4D58-848D-4D3FF796E3FB}" srcOrd="7" destOrd="0" presId="urn:microsoft.com/office/officeart/2005/8/layout/hProcess11"/>
    <dgm:cxn modelId="{4CF40647-7D1F-4366-944A-A41C136A5365}" type="presParOf" srcId="{A0ED3B8C-20B0-42BD-B620-0D735CEF1DE7}" destId="{075AC118-E618-41F8-9D9A-47386C5225C0}" srcOrd="8" destOrd="0" presId="urn:microsoft.com/office/officeart/2005/8/layout/hProcess11"/>
    <dgm:cxn modelId="{04889197-DC76-4887-94C3-356B9CEEF71D}" type="presParOf" srcId="{075AC118-E618-41F8-9D9A-47386C5225C0}" destId="{F8AE3839-9CF0-4F0E-937C-2FE2CCF9E65F}" srcOrd="0" destOrd="0" presId="urn:microsoft.com/office/officeart/2005/8/layout/hProcess11"/>
    <dgm:cxn modelId="{8B92498A-EC57-4089-8A02-2A001EBDF9DC}" type="presParOf" srcId="{075AC118-E618-41F8-9D9A-47386C5225C0}" destId="{2F82A0B0-3C9D-4E79-82F4-9FF1F7803FA9}" srcOrd="1" destOrd="0" presId="urn:microsoft.com/office/officeart/2005/8/layout/hProcess11"/>
    <dgm:cxn modelId="{8E0CB9E9-8061-42C9-8296-1A7713086057}" type="presParOf" srcId="{075AC118-E618-41F8-9D9A-47386C5225C0}" destId="{60067B71-2AB3-4AFB-8E59-4EDBF1D1CC6F}" srcOrd="2" destOrd="0" presId="urn:microsoft.com/office/officeart/2005/8/layout/hProcess11"/>
    <dgm:cxn modelId="{56F895E3-B07C-423C-A414-B706CBF17E4E}" type="presParOf" srcId="{A0ED3B8C-20B0-42BD-B620-0D735CEF1DE7}" destId="{DDE49B4A-DC1E-4054-8198-16DD9CBDFCD2}" srcOrd="9" destOrd="0" presId="urn:microsoft.com/office/officeart/2005/8/layout/hProcess11"/>
    <dgm:cxn modelId="{A51E4DBC-B58D-42D1-ADE5-843CB5A4A658}" type="presParOf" srcId="{A0ED3B8C-20B0-42BD-B620-0D735CEF1DE7}" destId="{8226FDD7-8B76-4814-9743-18EC06617E7D}" srcOrd="10" destOrd="0" presId="urn:microsoft.com/office/officeart/2005/8/layout/hProcess11"/>
    <dgm:cxn modelId="{3131BF18-142F-4510-9E88-BCA9425004B6}" type="presParOf" srcId="{8226FDD7-8B76-4814-9743-18EC06617E7D}" destId="{23760FA5-9E98-4A01-A21C-9D9E999224B6}" srcOrd="0" destOrd="0" presId="urn:microsoft.com/office/officeart/2005/8/layout/hProcess11"/>
    <dgm:cxn modelId="{AC40CC61-BCC4-4420-AF49-2F57591F66EE}" type="presParOf" srcId="{8226FDD7-8B76-4814-9743-18EC06617E7D}" destId="{39C60A1C-382C-4AC7-A6B7-3EA4B36778F0}" srcOrd="1" destOrd="0" presId="urn:microsoft.com/office/officeart/2005/8/layout/hProcess11"/>
    <dgm:cxn modelId="{E6000AAD-02B9-4DCE-A1EA-39C30E55B306}" type="presParOf" srcId="{8226FDD7-8B76-4814-9743-18EC06617E7D}" destId="{54E86FE0-6407-417E-9734-C08791474DF7}" srcOrd="2" destOrd="0" presId="urn:microsoft.com/office/officeart/2005/8/layout/hProcess11"/>
    <dgm:cxn modelId="{87F72D11-90F1-42C9-990E-74188BCB2D5C}" type="presParOf" srcId="{A0ED3B8C-20B0-42BD-B620-0D735CEF1DE7}" destId="{D3116371-B59A-4468-B7C6-134F1D240480}" srcOrd="11" destOrd="0" presId="urn:microsoft.com/office/officeart/2005/8/layout/hProcess11"/>
    <dgm:cxn modelId="{E28D7477-5A57-49BB-B305-E192B0000F60}" type="presParOf" srcId="{A0ED3B8C-20B0-42BD-B620-0D735CEF1DE7}" destId="{8F391D19-A910-44FF-A416-4ADC19A5A43D}" srcOrd="12" destOrd="0" presId="urn:microsoft.com/office/officeart/2005/8/layout/hProcess11"/>
    <dgm:cxn modelId="{81E3541E-ABC7-40D1-BCEB-899A7E0F0B63}" type="presParOf" srcId="{8F391D19-A910-44FF-A416-4ADC19A5A43D}" destId="{1ABEC0CF-F298-419C-87A9-C0DF653506CF}" srcOrd="0" destOrd="0" presId="urn:microsoft.com/office/officeart/2005/8/layout/hProcess11"/>
    <dgm:cxn modelId="{3E7284A6-CDDD-4D08-AFF6-58ECCC84B891}" type="presParOf" srcId="{8F391D19-A910-44FF-A416-4ADC19A5A43D}" destId="{61F8A141-4655-4410-846B-2D023A176706}" srcOrd="1" destOrd="0" presId="urn:microsoft.com/office/officeart/2005/8/layout/hProcess11"/>
    <dgm:cxn modelId="{4C47DD9F-2063-4E98-8ACA-62A2AF892573}" type="presParOf" srcId="{8F391D19-A910-44FF-A416-4ADC19A5A43D}" destId="{F7C8EC46-45D8-4475-BD5F-54C1C137A850}" srcOrd="2" destOrd="0" presId="urn:microsoft.com/office/officeart/2005/8/layout/hProcess11"/>
    <dgm:cxn modelId="{ED261333-D174-43BA-BB1B-55A81BBDFDDE}" type="presParOf" srcId="{A0ED3B8C-20B0-42BD-B620-0D735CEF1DE7}" destId="{3E424D74-CCC8-47EC-86FA-8A8AD1BBCC07}" srcOrd="13" destOrd="0" presId="urn:microsoft.com/office/officeart/2005/8/layout/hProcess11"/>
    <dgm:cxn modelId="{753E534C-15DB-482C-9B90-F3EDAE6AA82C}" type="presParOf" srcId="{A0ED3B8C-20B0-42BD-B620-0D735CEF1DE7}" destId="{5C8E55E5-F07C-4157-9F25-D893E4E847FD}" srcOrd="14" destOrd="0" presId="urn:microsoft.com/office/officeart/2005/8/layout/hProcess11"/>
    <dgm:cxn modelId="{9D917F8A-4548-4722-98E8-A304A620BBD2}" type="presParOf" srcId="{5C8E55E5-F07C-4157-9F25-D893E4E847FD}" destId="{791D618C-31B5-4262-950E-0EFC73ACFE4E}" srcOrd="0" destOrd="0" presId="urn:microsoft.com/office/officeart/2005/8/layout/hProcess11"/>
    <dgm:cxn modelId="{CFFBF915-E97D-4FB6-A57F-B5BBFAD0A48C}" type="presParOf" srcId="{5C8E55E5-F07C-4157-9F25-D893E4E847FD}" destId="{B4C204FC-F7AD-41CC-9DB5-5E6AD4E93E51}" srcOrd="1" destOrd="0" presId="urn:microsoft.com/office/officeart/2005/8/layout/hProcess11"/>
    <dgm:cxn modelId="{99FFCB8E-5216-45C6-AA84-03B2DCAD464C}" type="presParOf" srcId="{5C8E55E5-F07C-4157-9F25-D893E4E847FD}" destId="{9FD9E5C4-33CF-4DE5-8F8F-7B01AF51D67E}" srcOrd="2" destOrd="0" presId="urn:microsoft.com/office/officeart/2005/8/layout/hProcess11"/>
    <dgm:cxn modelId="{80CB20D2-20E0-4386-B2B0-F827D4960D56}" type="presParOf" srcId="{A0ED3B8C-20B0-42BD-B620-0D735CEF1DE7}" destId="{57FA3600-DE84-428E-9A14-62653C641B95}" srcOrd="15" destOrd="0" presId="urn:microsoft.com/office/officeart/2005/8/layout/hProcess11"/>
    <dgm:cxn modelId="{1C67A90E-E133-4661-A705-D77C569E6CC9}" type="presParOf" srcId="{A0ED3B8C-20B0-42BD-B620-0D735CEF1DE7}" destId="{3F5B57FD-14D2-4161-A1BF-EDD537242363}" srcOrd="16" destOrd="0" presId="urn:microsoft.com/office/officeart/2005/8/layout/hProcess11"/>
    <dgm:cxn modelId="{A8537CD5-B52E-4006-8998-67B988023F30}" type="presParOf" srcId="{3F5B57FD-14D2-4161-A1BF-EDD537242363}" destId="{2C8651C9-1F52-4C7C-AFE7-AC65312FD487}" srcOrd="0" destOrd="0" presId="urn:microsoft.com/office/officeart/2005/8/layout/hProcess11"/>
    <dgm:cxn modelId="{24770D88-74F8-4436-84ED-F1031707E038}" type="presParOf" srcId="{3F5B57FD-14D2-4161-A1BF-EDD537242363}" destId="{F47D2838-6E38-4066-9C4C-CA2BFC7EBED7}" srcOrd="1" destOrd="0" presId="urn:microsoft.com/office/officeart/2005/8/layout/hProcess11"/>
    <dgm:cxn modelId="{5A4F6823-5B4A-4748-A9F3-366C6879A931}" type="presParOf" srcId="{3F5B57FD-14D2-4161-A1BF-EDD537242363}" destId="{1C0A28A6-F4A6-465A-A963-134C6829D118}" srcOrd="2" destOrd="0" presId="urn:microsoft.com/office/officeart/2005/8/layout/hProcess11"/>
    <dgm:cxn modelId="{5B80C813-F2DB-455B-9FEB-8067566EB0C7}" type="presParOf" srcId="{A0ED3B8C-20B0-42BD-B620-0D735CEF1DE7}" destId="{E797423F-4164-4F09-A3D1-83EC6F1292E1}" srcOrd="17" destOrd="0" presId="urn:microsoft.com/office/officeart/2005/8/layout/hProcess11"/>
    <dgm:cxn modelId="{4A2ACED4-1D62-4508-A2F6-EC49B476DC87}" type="presParOf" srcId="{A0ED3B8C-20B0-42BD-B620-0D735CEF1DE7}" destId="{74CB2A8B-5717-4D5C-B9F4-F08D77FA620E}" srcOrd="18" destOrd="0" presId="urn:microsoft.com/office/officeart/2005/8/layout/hProcess11"/>
    <dgm:cxn modelId="{DE6879DC-72F0-4637-8E4A-8B4FDB1C5747}" type="presParOf" srcId="{74CB2A8B-5717-4D5C-B9F4-F08D77FA620E}" destId="{445A96E3-649B-43A1-B686-EE6989F2626F}" srcOrd="0" destOrd="0" presId="urn:microsoft.com/office/officeart/2005/8/layout/hProcess11"/>
    <dgm:cxn modelId="{D8D391E9-496F-4643-8CE0-BC7030D01B5C}" type="presParOf" srcId="{74CB2A8B-5717-4D5C-B9F4-F08D77FA620E}" destId="{E83C5F29-965B-4AD1-BC42-31ACFFC0F890}" srcOrd="1" destOrd="0" presId="urn:microsoft.com/office/officeart/2005/8/layout/hProcess11"/>
    <dgm:cxn modelId="{0ABD69E5-7D3B-477A-A6F8-441EA644CAD3}"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1874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NJ 1875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TX, SC 1876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FL, MD, MN 1872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AR, NE, PA, TN 1873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WY 1877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1878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DE 1879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KY 1870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KS, MI 1871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custScaleX="132123">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custScaleX="177268">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269786">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350449">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custScaleX="193731">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custScaleX="14797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custScaleX="174082">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custScaleX="166452">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141439">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164528">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8C741054-7D42-4B96-849D-A9E83063543D}" type="presOf" srcId="{075AEA25-2D6F-498E-ADE5-0349B04C2598}" destId="{16579A50-3433-42F2-ADC6-A4DE3494E7B7}" srcOrd="0" destOrd="0" presId="urn:microsoft.com/office/officeart/2005/8/layout/hProcess11"/>
    <dgm:cxn modelId="{4CE22C47-0A43-4D78-8F1A-39F15548D54C}" type="presOf" srcId="{6FFEC31A-16F9-4234-BA46-5D2B9117AC3D}" destId="{688A5E61-99AE-4DFC-AD80-4D8563D016FB}"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ACC900B4-ABC1-48F4-A226-9CA89E580D5A}" srcId="{2AA3FB15-F47B-40EF-A147-41A385B1D89C}" destId="{8B6B7D64-41A6-4715-8E57-0DEEEA5E9855}" srcOrd="3" destOrd="0" parTransId="{D8C483F0-76B2-49DE-BB32-3BB4733953D1}" sibTransId="{E382B8A5-9F9F-4EF2-BD9D-5D9A42BD6B90}"/>
    <dgm:cxn modelId="{FF98BE63-2631-4161-82EB-484D688FEAD2}" type="presOf" srcId="{8B6B7D64-41A6-4715-8E57-0DEEEA5E9855}" destId="{80016843-20E4-45B2-A49D-D93558B4C22B}" srcOrd="0" destOrd="0" presId="urn:microsoft.com/office/officeart/2005/8/layout/hProcess11"/>
    <dgm:cxn modelId="{2D8BD0A7-010F-4EB3-8CB8-1A4AF0313D25}" srcId="{2AA3FB15-F47B-40EF-A147-41A385B1D89C}" destId="{CD5A95FF-0D93-44E5-9463-BC396B3A481A}" srcOrd="9" destOrd="0" parTransId="{E9CA2DC2-BF48-477B-9A93-49DF4C2F9047}" sibTransId="{669C83AB-A895-49EE-B105-A6B024366191}"/>
    <dgm:cxn modelId="{222C336A-F4EB-4D10-8ADE-EB37E2DDC693}" srcId="{2AA3FB15-F47B-40EF-A147-41A385B1D89C}" destId="{69A8F855-E7FE-431A-A44E-369B8451E09F}" srcOrd="4" destOrd="0" parTransId="{CA857A51-6D25-4390-BECE-9608B6F17CB9}" sibTransId="{08D70D70-19F3-4F48-8D6A-019A38684FB2}"/>
    <dgm:cxn modelId="{222E072A-E34B-4AE5-B442-5B9AEAF2E3FF}" type="presOf" srcId="{ECF619EC-A541-4492-B1DB-1F377D8F81CF}" destId="{23760FA5-9E98-4A01-A21C-9D9E999224B6}" srcOrd="0" destOrd="0" presId="urn:microsoft.com/office/officeart/2005/8/layout/hProcess11"/>
    <dgm:cxn modelId="{33A6CED4-5D6F-4104-AF72-1EDBC2A50C2F}" srcId="{2AA3FB15-F47B-40EF-A147-41A385B1D89C}" destId="{075AEA25-2D6F-498E-ADE5-0349B04C2598}" srcOrd="1" destOrd="0" parTransId="{E66B0291-5E1D-4292-B25C-CCBCDC6D2FA5}" sibTransId="{08FD5774-610F-4BA8-A91F-9E08181743A1}"/>
    <dgm:cxn modelId="{5F007390-5286-4B92-91D9-5298C7390D76}" type="presOf" srcId="{69A8F855-E7FE-431A-A44E-369B8451E09F}" destId="{F8AE3839-9CF0-4F0E-937C-2FE2CCF9E65F}" srcOrd="0" destOrd="0" presId="urn:microsoft.com/office/officeart/2005/8/layout/hProcess11"/>
    <dgm:cxn modelId="{31F4DA1C-0842-4520-9243-34053D7AF247}" type="presOf" srcId="{2AA3FB15-F47B-40EF-A147-41A385B1D89C}" destId="{CC499413-C201-4DA6-9A0C-BB7D8B197193}"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EFD4FF7E-873D-40D7-9A0C-A2DA41DEEAD0}" srcId="{2AA3FB15-F47B-40EF-A147-41A385B1D89C}" destId="{9C56A82A-9FBB-47A5-8E3D-EE7AF5DA8B53}" srcOrd="6" destOrd="0" parTransId="{FD86DC32-C5D0-41F9-BBE1-A75ED8145263}" sibTransId="{5AC4BCFE-E7C3-4305-BF6A-D950E90F4C04}"/>
    <dgm:cxn modelId="{751C6B5F-0FE5-4F00-9817-9B7A9938912C}" srcId="{2AA3FB15-F47B-40EF-A147-41A385B1D89C}" destId="{91F0D76B-B5BD-489E-9F7D-7C937EA81BC6}" srcOrd="7" destOrd="0" parTransId="{677A7469-4628-48A1-A7D0-37C0338A20EE}" sibTransId="{26A1D989-C9BB-4521-AD32-E7B09F33573F}"/>
    <dgm:cxn modelId="{F5BC47B4-A6E5-4A19-BF1A-E6AF06B619F0}" type="presOf" srcId="{E092001B-0CCE-4C3B-9E82-2E69ABC4C035}" destId="{5C7CA009-E82B-41BA-835C-FA4B93C701F8}" srcOrd="0" destOrd="0" presId="urn:microsoft.com/office/officeart/2005/8/layout/hProcess11"/>
    <dgm:cxn modelId="{5B132C59-6202-4510-A5BD-DE414493EBE3}" type="presOf" srcId="{91F0D76B-B5BD-489E-9F7D-7C937EA81BC6}" destId="{791D618C-31B5-4262-950E-0EFC73ACFE4E}"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494A1E05-EC1A-4513-AFE9-C4517D3DA201}" type="presOf" srcId="{9C56A82A-9FBB-47A5-8E3D-EE7AF5DA8B53}" destId="{1ABEC0CF-F298-419C-87A9-C0DF653506CF}" srcOrd="0" destOrd="0" presId="urn:microsoft.com/office/officeart/2005/8/layout/hProcess11"/>
    <dgm:cxn modelId="{C3AC7A80-E33E-45F4-9871-FB94B4B9D1B0}" type="presOf" srcId="{CD5A95FF-0D93-44E5-9463-BC396B3A481A}" destId="{445A96E3-649B-43A1-B686-EE6989F2626F}"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08813229-30EC-4B92-9502-18E65E80E7F2}" type="presOf" srcId="{1E78472B-95B6-4DE2-AD12-CB9A3F218E0A}" destId="{2C8651C9-1F52-4C7C-AFE7-AC65312FD487}" srcOrd="0" destOrd="0" presId="urn:microsoft.com/office/officeart/2005/8/layout/hProcess11"/>
    <dgm:cxn modelId="{03EF3EA0-2426-484C-A903-FADF86FCF330}" type="presParOf" srcId="{CC499413-C201-4DA6-9A0C-BB7D8B197193}" destId="{E72EDDFA-6CF2-4900-A04D-F2BCCBC3B600}" srcOrd="0" destOrd="0" presId="urn:microsoft.com/office/officeart/2005/8/layout/hProcess11"/>
    <dgm:cxn modelId="{5414F4A2-C92C-4166-9568-0E3B0A4FC2FE}" type="presParOf" srcId="{CC499413-C201-4DA6-9A0C-BB7D8B197193}" destId="{A0ED3B8C-20B0-42BD-B620-0D735CEF1DE7}" srcOrd="1" destOrd="0" presId="urn:microsoft.com/office/officeart/2005/8/layout/hProcess11"/>
    <dgm:cxn modelId="{B4D82B20-1222-42D6-B1E3-143F31826DA8}" type="presParOf" srcId="{A0ED3B8C-20B0-42BD-B620-0D735CEF1DE7}" destId="{BECDFB09-5807-49EB-A28F-29C3CBE75709}" srcOrd="0" destOrd="0" presId="urn:microsoft.com/office/officeart/2005/8/layout/hProcess11"/>
    <dgm:cxn modelId="{C5DD59A2-D10F-4C85-832A-CE2FA129A27E}" type="presParOf" srcId="{BECDFB09-5807-49EB-A28F-29C3CBE75709}" destId="{5C7CA009-E82B-41BA-835C-FA4B93C701F8}" srcOrd="0" destOrd="0" presId="urn:microsoft.com/office/officeart/2005/8/layout/hProcess11"/>
    <dgm:cxn modelId="{0544CC76-5186-460F-AEF9-E1B2FFAB939C}" type="presParOf" srcId="{BECDFB09-5807-49EB-A28F-29C3CBE75709}" destId="{A1E920F0-6E3C-4497-B596-8A48333E2B53}" srcOrd="1" destOrd="0" presId="urn:microsoft.com/office/officeart/2005/8/layout/hProcess11"/>
    <dgm:cxn modelId="{3CEE03CC-73B7-4B06-A1A2-3F3D0889C0B5}" type="presParOf" srcId="{BECDFB09-5807-49EB-A28F-29C3CBE75709}" destId="{F79F1CD7-01E9-44EE-88B3-6821F7332A1F}" srcOrd="2" destOrd="0" presId="urn:microsoft.com/office/officeart/2005/8/layout/hProcess11"/>
    <dgm:cxn modelId="{B08F8217-DC60-4EDA-8557-668BD8B739A4}" type="presParOf" srcId="{A0ED3B8C-20B0-42BD-B620-0D735CEF1DE7}" destId="{087DBA00-1321-478F-8C2E-1EE51610D6EC}" srcOrd="1" destOrd="0" presId="urn:microsoft.com/office/officeart/2005/8/layout/hProcess11"/>
    <dgm:cxn modelId="{15F8B05A-C474-4B6E-BBCE-EB4E166582D0}" type="presParOf" srcId="{A0ED3B8C-20B0-42BD-B620-0D735CEF1DE7}" destId="{F92E017C-33D5-4BCB-B8BB-407BC4AE3C2B}" srcOrd="2" destOrd="0" presId="urn:microsoft.com/office/officeart/2005/8/layout/hProcess11"/>
    <dgm:cxn modelId="{E6592A8B-B92E-474C-B5AF-E0CB09AF9455}" type="presParOf" srcId="{F92E017C-33D5-4BCB-B8BB-407BC4AE3C2B}" destId="{16579A50-3433-42F2-ADC6-A4DE3494E7B7}" srcOrd="0" destOrd="0" presId="urn:microsoft.com/office/officeart/2005/8/layout/hProcess11"/>
    <dgm:cxn modelId="{CC8B0392-8230-4AFE-98DB-2D2F8B560E81}" type="presParOf" srcId="{F92E017C-33D5-4BCB-B8BB-407BC4AE3C2B}" destId="{34C065E7-F483-470F-97B1-C5F856C9FBC0}" srcOrd="1" destOrd="0" presId="urn:microsoft.com/office/officeart/2005/8/layout/hProcess11"/>
    <dgm:cxn modelId="{09371956-53D2-4969-BE67-79BD31D71765}" type="presParOf" srcId="{F92E017C-33D5-4BCB-B8BB-407BC4AE3C2B}" destId="{37040F36-BE69-4581-933E-FB9ED5E3B354}" srcOrd="2" destOrd="0" presId="urn:microsoft.com/office/officeart/2005/8/layout/hProcess11"/>
    <dgm:cxn modelId="{4D9BC788-03D4-4B40-AB8D-7B2CD873FC93}" type="presParOf" srcId="{A0ED3B8C-20B0-42BD-B620-0D735CEF1DE7}" destId="{714EF945-6CE9-4AB1-B96B-50C852D9667C}" srcOrd="3" destOrd="0" presId="urn:microsoft.com/office/officeart/2005/8/layout/hProcess11"/>
    <dgm:cxn modelId="{0F1622EE-7107-4E01-96A0-C641A5A51710}" type="presParOf" srcId="{A0ED3B8C-20B0-42BD-B620-0D735CEF1DE7}" destId="{A2EEFFE4-6E4E-49E5-B4E5-8DCFF0DF927B}" srcOrd="4" destOrd="0" presId="urn:microsoft.com/office/officeart/2005/8/layout/hProcess11"/>
    <dgm:cxn modelId="{8277B3AA-1B6E-428E-8A34-6BC31D02F22B}" type="presParOf" srcId="{A2EEFFE4-6E4E-49E5-B4E5-8DCFF0DF927B}" destId="{688A5E61-99AE-4DFC-AD80-4D8563D016FB}" srcOrd="0" destOrd="0" presId="urn:microsoft.com/office/officeart/2005/8/layout/hProcess11"/>
    <dgm:cxn modelId="{69C180B3-D44C-492E-B11F-CD9F14CFC57D}" type="presParOf" srcId="{A2EEFFE4-6E4E-49E5-B4E5-8DCFF0DF927B}" destId="{63C52BCF-111B-4940-AECE-3FCFAC609569}" srcOrd="1" destOrd="0" presId="urn:microsoft.com/office/officeart/2005/8/layout/hProcess11"/>
    <dgm:cxn modelId="{5FB068B9-4B29-4C2D-B462-189E4D76B4AC}" type="presParOf" srcId="{A2EEFFE4-6E4E-49E5-B4E5-8DCFF0DF927B}" destId="{05D60FAE-9395-4BC7-9DC7-997B54395C24}" srcOrd="2" destOrd="0" presId="urn:microsoft.com/office/officeart/2005/8/layout/hProcess11"/>
    <dgm:cxn modelId="{4FEFDF6B-1944-43D0-8C31-0942B2C9659D}" type="presParOf" srcId="{A0ED3B8C-20B0-42BD-B620-0D735CEF1DE7}" destId="{F99B7FEB-B13C-4C0B-8D94-1085E9FFDE36}" srcOrd="5" destOrd="0" presId="urn:microsoft.com/office/officeart/2005/8/layout/hProcess11"/>
    <dgm:cxn modelId="{B54F56A9-297D-4F0B-8652-C0EC1F65F15A}" type="presParOf" srcId="{A0ED3B8C-20B0-42BD-B620-0D735CEF1DE7}" destId="{8157A56C-B02E-4404-9EE0-564718712FAD}" srcOrd="6" destOrd="0" presId="urn:microsoft.com/office/officeart/2005/8/layout/hProcess11"/>
    <dgm:cxn modelId="{59ECDFFB-0AD3-4935-B018-2999C891CEFF}" type="presParOf" srcId="{8157A56C-B02E-4404-9EE0-564718712FAD}" destId="{80016843-20E4-45B2-A49D-D93558B4C22B}" srcOrd="0" destOrd="0" presId="urn:microsoft.com/office/officeart/2005/8/layout/hProcess11"/>
    <dgm:cxn modelId="{DA8C496F-85CA-4DF3-BB08-27948EDD1EF0}" type="presParOf" srcId="{8157A56C-B02E-4404-9EE0-564718712FAD}" destId="{9D85A4BA-30A6-4313-911B-8D8C9A934E8C}" srcOrd="1" destOrd="0" presId="urn:microsoft.com/office/officeart/2005/8/layout/hProcess11"/>
    <dgm:cxn modelId="{D3F6C58E-ABE1-4262-A539-B46B9B2B2558}" type="presParOf" srcId="{8157A56C-B02E-4404-9EE0-564718712FAD}" destId="{707E8648-DD20-4E75-9B47-AC2E09E7B28D}" srcOrd="2" destOrd="0" presId="urn:microsoft.com/office/officeart/2005/8/layout/hProcess11"/>
    <dgm:cxn modelId="{5E789335-DC9A-4485-B4CB-8BFAE859A3E3}" type="presParOf" srcId="{A0ED3B8C-20B0-42BD-B620-0D735CEF1DE7}" destId="{99E517BF-405B-4D58-848D-4D3FF796E3FB}" srcOrd="7" destOrd="0" presId="urn:microsoft.com/office/officeart/2005/8/layout/hProcess11"/>
    <dgm:cxn modelId="{9881FBCA-C638-4D21-91E5-CDAEE060A664}" type="presParOf" srcId="{A0ED3B8C-20B0-42BD-B620-0D735CEF1DE7}" destId="{075AC118-E618-41F8-9D9A-47386C5225C0}" srcOrd="8" destOrd="0" presId="urn:microsoft.com/office/officeart/2005/8/layout/hProcess11"/>
    <dgm:cxn modelId="{FDF452BA-5A03-4FD8-B068-E466679D2281}" type="presParOf" srcId="{075AC118-E618-41F8-9D9A-47386C5225C0}" destId="{F8AE3839-9CF0-4F0E-937C-2FE2CCF9E65F}" srcOrd="0" destOrd="0" presId="urn:microsoft.com/office/officeart/2005/8/layout/hProcess11"/>
    <dgm:cxn modelId="{D0C59D96-6F76-4147-8C41-140ACC9B2EC4}" type="presParOf" srcId="{075AC118-E618-41F8-9D9A-47386C5225C0}" destId="{2F82A0B0-3C9D-4E79-82F4-9FF1F7803FA9}" srcOrd="1" destOrd="0" presId="urn:microsoft.com/office/officeart/2005/8/layout/hProcess11"/>
    <dgm:cxn modelId="{7E5323BD-95BC-4025-90F0-4B13A06FF5B0}" type="presParOf" srcId="{075AC118-E618-41F8-9D9A-47386C5225C0}" destId="{60067B71-2AB3-4AFB-8E59-4EDBF1D1CC6F}" srcOrd="2" destOrd="0" presId="urn:microsoft.com/office/officeart/2005/8/layout/hProcess11"/>
    <dgm:cxn modelId="{254EDD57-E860-4C0B-BE62-A5532ED2A3D6}" type="presParOf" srcId="{A0ED3B8C-20B0-42BD-B620-0D735CEF1DE7}" destId="{DDE49B4A-DC1E-4054-8198-16DD9CBDFCD2}" srcOrd="9" destOrd="0" presId="urn:microsoft.com/office/officeart/2005/8/layout/hProcess11"/>
    <dgm:cxn modelId="{85AFD9C5-BD30-4FBD-A829-D3636CCB0AB0}" type="presParOf" srcId="{A0ED3B8C-20B0-42BD-B620-0D735CEF1DE7}" destId="{8226FDD7-8B76-4814-9743-18EC06617E7D}" srcOrd="10" destOrd="0" presId="urn:microsoft.com/office/officeart/2005/8/layout/hProcess11"/>
    <dgm:cxn modelId="{468393C7-D593-4742-9921-0BC57D94E0B8}" type="presParOf" srcId="{8226FDD7-8B76-4814-9743-18EC06617E7D}" destId="{23760FA5-9E98-4A01-A21C-9D9E999224B6}" srcOrd="0" destOrd="0" presId="urn:microsoft.com/office/officeart/2005/8/layout/hProcess11"/>
    <dgm:cxn modelId="{3BCA0E2D-8F16-4A0B-8E5B-BC431EAAD2E3}" type="presParOf" srcId="{8226FDD7-8B76-4814-9743-18EC06617E7D}" destId="{39C60A1C-382C-4AC7-A6B7-3EA4B36778F0}" srcOrd="1" destOrd="0" presId="urn:microsoft.com/office/officeart/2005/8/layout/hProcess11"/>
    <dgm:cxn modelId="{AB865A04-6D9A-4B98-8E94-F1F4154007B3}" type="presParOf" srcId="{8226FDD7-8B76-4814-9743-18EC06617E7D}" destId="{54E86FE0-6407-417E-9734-C08791474DF7}" srcOrd="2" destOrd="0" presId="urn:microsoft.com/office/officeart/2005/8/layout/hProcess11"/>
    <dgm:cxn modelId="{81DF226A-FEAA-4942-8459-668F36DEEAE5}" type="presParOf" srcId="{A0ED3B8C-20B0-42BD-B620-0D735CEF1DE7}" destId="{D3116371-B59A-4468-B7C6-134F1D240480}" srcOrd="11" destOrd="0" presId="urn:microsoft.com/office/officeart/2005/8/layout/hProcess11"/>
    <dgm:cxn modelId="{49521915-8A1C-4D8B-BB3D-4D148EF05543}" type="presParOf" srcId="{A0ED3B8C-20B0-42BD-B620-0D735CEF1DE7}" destId="{8F391D19-A910-44FF-A416-4ADC19A5A43D}" srcOrd="12" destOrd="0" presId="urn:microsoft.com/office/officeart/2005/8/layout/hProcess11"/>
    <dgm:cxn modelId="{DA2DCD80-2CBA-4747-B0D4-4B4B20738DE7}" type="presParOf" srcId="{8F391D19-A910-44FF-A416-4ADC19A5A43D}" destId="{1ABEC0CF-F298-419C-87A9-C0DF653506CF}" srcOrd="0" destOrd="0" presId="urn:microsoft.com/office/officeart/2005/8/layout/hProcess11"/>
    <dgm:cxn modelId="{C70A64A5-877B-4330-9AB8-30AEC28D2D8A}" type="presParOf" srcId="{8F391D19-A910-44FF-A416-4ADC19A5A43D}" destId="{61F8A141-4655-4410-846B-2D023A176706}" srcOrd="1" destOrd="0" presId="urn:microsoft.com/office/officeart/2005/8/layout/hProcess11"/>
    <dgm:cxn modelId="{35EF91CF-0AC1-4EC1-868D-6BB39463B1AD}" type="presParOf" srcId="{8F391D19-A910-44FF-A416-4ADC19A5A43D}" destId="{F7C8EC46-45D8-4475-BD5F-54C1C137A850}" srcOrd="2" destOrd="0" presId="urn:microsoft.com/office/officeart/2005/8/layout/hProcess11"/>
    <dgm:cxn modelId="{9F486A84-0B41-453E-BF20-73723AD3014E}" type="presParOf" srcId="{A0ED3B8C-20B0-42BD-B620-0D735CEF1DE7}" destId="{3E424D74-CCC8-47EC-86FA-8A8AD1BBCC07}" srcOrd="13" destOrd="0" presId="urn:microsoft.com/office/officeart/2005/8/layout/hProcess11"/>
    <dgm:cxn modelId="{59BC821C-C7E5-4585-946C-DCEC3418FF53}" type="presParOf" srcId="{A0ED3B8C-20B0-42BD-B620-0D735CEF1DE7}" destId="{5C8E55E5-F07C-4157-9F25-D893E4E847FD}" srcOrd="14" destOrd="0" presId="urn:microsoft.com/office/officeart/2005/8/layout/hProcess11"/>
    <dgm:cxn modelId="{0B9B0712-F55A-4D78-9759-98527ABC0070}" type="presParOf" srcId="{5C8E55E5-F07C-4157-9F25-D893E4E847FD}" destId="{791D618C-31B5-4262-950E-0EFC73ACFE4E}" srcOrd="0" destOrd="0" presId="urn:microsoft.com/office/officeart/2005/8/layout/hProcess11"/>
    <dgm:cxn modelId="{CFBD424C-8276-45FB-AE36-A373C0E0B995}" type="presParOf" srcId="{5C8E55E5-F07C-4157-9F25-D893E4E847FD}" destId="{B4C204FC-F7AD-41CC-9DB5-5E6AD4E93E51}" srcOrd="1" destOrd="0" presId="urn:microsoft.com/office/officeart/2005/8/layout/hProcess11"/>
    <dgm:cxn modelId="{4854D33C-6B74-4A37-BF2A-3DB3E97CAAB6}" type="presParOf" srcId="{5C8E55E5-F07C-4157-9F25-D893E4E847FD}" destId="{9FD9E5C4-33CF-4DE5-8F8F-7B01AF51D67E}" srcOrd="2" destOrd="0" presId="urn:microsoft.com/office/officeart/2005/8/layout/hProcess11"/>
    <dgm:cxn modelId="{BF5CD82C-B8DF-4C39-8FD3-25761C353A4D}" type="presParOf" srcId="{A0ED3B8C-20B0-42BD-B620-0D735CEF1DE7}" destId="{57FA3600-DE84-428E-9A14-62653C641B95}" srcOrd="15" destOrd="0" presId="urn:microsoft.com/office/officeart/2005/8/layout/hProcess11"/>
    <dgm:cxn modelId="{55CB5A8B-601F-4500-A1DA-45BB75AD2C09}" type="presParOf" srcId="{A0ED3B8C-20B0-42BD-B620-0D735CEF1DE7}" destId="{3F5B57FD-14D2-4161-A1BF-EDD537242363}" srcOrd="16" destOrd="0" presId="urn:microsoft.com/office/officeart/2005/8/layout/hProcess11"/>
    <dgm:cxn modelId="{E714B666-03F6-4501-9FA6-82A16CFB7590}" type="presParOf" srcId="{3F5B57FD-14D2-4161-A1BF-EDD537242363}" destId="{2C8651C9-1F52-4C7C-AFE7-AC65312FD487}" srcOrd="0" destOrd="0" presId="urn:microsoft.com/office/officeart/2005/8/layout/hProcess11"/>
    <dgm:cxn modelId="{67D036D9-28DE-41CE-B41D-219BDCFC87FE}" type="presParOf" srcId="{3F5B57FD-14D2-4161-A1BF-EDD537242363}" destId="{F47D2838-6E38-4066-9C4C-CA2BFC7EBED7}" srcOrd="1" destOrd="0" presId="urn:microsoft.com/office/officeart/2005/8/layout/hProcess11"/>
    <dgm:cxn modelId="{7ECE9E93-6782-49B0-B8D8-CB8DB6F98CD2}" type="presParOf" srcId="{3F5B57FD-14D2-4161-A1BF-EDD537242363}" destId="{1C0A28A6-F4A6-465A-A963-134C6829D118}" srcOrd="2" destOrd="0" presId="urn:microsoft.com/office/officeart/2005/8/layout/hProcess11"/>
    <dgm:cxn modelId="{FF76796C-7261-4568-BB50-54B3D13B7A31}" type="presParOf" srcId="{A0ED3B8C-20B0-42BD-B620-0D735CEF1DE7}" destId="{E797423F-4164-4F09-A3D1-83EC6F1292E1}" srcOrd="17" destOrd="0" presId="urn:microsoft.com/office/officeart/2005/8/layout/hProcess11"/>
    <dgm:cxn modelId="{5CEEF7DF-D033-4CFC-AEAD-6DBE18CD5003}" type="presParOf" srcId="{A0ED3B8C-20B0-42BD-B620-0D735CEF1DE7}" destId="{74CB2A8B-5717-4D5C-B9F4-F08D77FA620E}" srcOrd="18" destOrd="0" presId="urn:microsoft.com/office/officeart/2005/8/layout/hProcess11"/>
    <dgm:cxn modelId="{2132C3F9-26D4-4538-8FCD-F633E69F7E27}" type="presParOf" srcId="{74CB2A8B-5717-4D5C-B9F4-F08D77FA620E}" destId="{445A96E3-649B-43A1-B686-EE6989F2626F}" srcOrd="0" destOrd="0" presId="urn:microsoft.com/office/officeart/2005/8/layout/hProcess11"/>
    <dgm:cxn modelId="{1AA4717E-AD36-43CB-AFD6-DBDB03D46BEA}" type="presParOf" srcId="{74CB2A8B-5717-4D5C-B9F4-F08D77FA620E}" destId="{E83C5F29-965B-4AD1-BC42-31ACFFC0F890}" srcOrd="1" destOrd="0" presId="urn:microsoft.com/office/officeart/2005/8/layout/hProcess11"/>
    <dgm:cxn modelId="{B8B5567C-8B63-4FE5-865F-3A5B900FEDD1}"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UT 1884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1885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1886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NM 1882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MT, CO 1883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AZ 1887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1888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ND, WA, SD 1889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1880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1881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141206">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106261">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169904">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A131E439-F743-4E9E-A214-C5BDF2A2E289}" srcId="{2AA3FB15-F47B-40EF-A147-41A385B1D89C}" destId="{ECF619EC-A541-4492-B1DB-1F377D8F81CF}" srcOrd="5" destOrd="0" parTransId="{5A2DF22D-24AA-4284-BDAF-BD2969711F2F}" sibTransId="{931CBDEE-33EA-4097-8149-11E434D3075D}"/>
    <dgm:cxn modelId="{ACC900B4-ABC1-48F4-A226-9CA89E580D5A}" srcId="{2AA3FB15-F47B-40EF-A147-41A385B1D89C}" destId="{8B6B7D64-41A6-4715-8E57-0DEEEA5E9855}" srcOrd="3" destOrd="0" parTransId="{D8C483F0-76B2-49DE-BB32-3BB4733953D1}" sibTransId="{E382B8A5-9F9F-4EF2-BD9D-5D9A42BD6B90}"/>
    <dgm:cxn modelId="{B3DE895B-2841-48A0-96F9-425F3B1143AE}" type="presOf" srcId="{CD5A95FF-0D93-44E5-9463-BC396B3A481A}" destId="{445A96E3-649B-43A1-B686-EE6989F2626F}" srcOrd="0" destOrd="0" presId="urn:microsoft.com/office/officeart/2005/8/layout/hProcess11"/>
    <dgm:cxn modelId="{2D8BD0A7-010F-4EB3-8CB8-1A4AF0313D25}" srcId="{2AA3FB15-F47B-40EF-A147-41A385B1D89C}" destId="{CD5A95FF-0D93-44E5-9463-BC396B3A481A}" srcOrd="9" destOrd="0" parTransId="{E9CA2DC2-BF48-477B-9A93-49DF4C2F9047}" sibTransId="{669C83AB-A895-49EE-B105-A6B024366191}"/>
    <dgm:cxn modelId="{DF4F6E00-A115-4389-BD19-A9362B57FE2B}" type="presOf" srcId="{6FFEC31A-16F9-4234-BA46-5D2B9117AC3D}" destId="{688A5E61-99AE-4DFC-AD80-4D8563D016FB}" srcOrd="0" destOrd="0" presId="urn:microsoft.com/office/officeart/2005/8/layout/hProcess11"/>
    <dgm:cxn modelId="{222C336A-F4EB-4D10-8ADE-EB37E2DDC693}" srcId="{2AA3FB15-F47B-40EF-A147-41A385B1D89C}" destId="{69A8F855-E7FE-431A-A44E-369B8451E09F}" srcOrd="4" destOrd="0" parTransId="{CA857A51-6D25-4390-BECE-9608B6F17CB9}" sibTransId="{08D70D70-19F3-4F48-8D6A-019A38684FB2}"/>
    <dgm:cxn modelId="{EA947F31-FBA4-41A8-A5FE-21D116037DD4}" type="presOf" srcId="{ECF619EC-A541-4492-B1DB-1F377D8F81CF}" destId="{23760FA5-9E98-4A01-A21C-9D9E999224B6}" srcOrd="0" destOrd="0" presId="urn:microsoft.com/office/officeart/2005/8/layout/hProcess11"/>
    <dgm:cxn modelId="{F2D84777-F5B7-4718-AAEC-FAF8029035C4}" type="presOf" srcId="{69A8F855-E7FE-431A-A44E-369B8451E09F}" destId="{F8AE3839-9CF0-4F0E-937C-2FE2CCF9E65F}" srcOrd="0" destOrd="0" presId="urn:microsoft.com/office/officeart/2005/8/layout/hProcess11"/>
    <dgm:cxn modelId="{33A6CED4-5D6F-4104-AF72-1EDBC2A50C2F}" srcId="{2AA3FB15-F47B-40EF-A147-41A385B1D89C}" destId="{075AEA25-2D6F-498E-ADE5-0349B04C2598}" srcOrd="1" destOrd="0" parTransId="{E66B0291-5E1D-4292-B25C-CCBCDC6D2FA5}" sibTransId="{08FD5774-610F-4BA8-A91F-9E08181743A1}"/>
    <dgm:cxn modelId="{BD59B823-3D60-4C3C-8C07-DD404AE8FDB1}" type="presOf" srcId="{075AEA25-2D6F-498E-ADE5-0349B04C2598}" destId="{16579A50-3433-42F2-ADC6-A4DE3494E7B7}"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EFD4FF7E-873D-40D7-9A0C-A2DA41DEEAD0}" srcId="{2AA3FB15-F47B-40EF-A147-41A385B1D89C}" destId="{9C56A82A-9FBB-47A5-8E3D-EE7AF5DA8B53}" srcOrd="6" destOrd="0" parTransId="{FD86DC32-C5D0-41F9-BBE1-A75ED8145263}" sibTransId="{5AC4BCFE-E7C3-4305-BF6A-D950E90F4C04}"/>
    <dgm:cxn modelId="{2291D828-2083-4343-BF1D-7E92644F28C2}" type="presOf" srcId="{8B6B7D64-41A6-4715-8E57-0DEEEA5E9855}" destId="{80016843-20E4-45B2-A49D-D93558B4C22B}" srcOrd="0" destOrd="0" presId="urn:microsoft.com/office/officeart/2005/8/layout/hProcess11"/>
    <dgm:cxn modelId="{751C6B5F-0FE5-4F00-9817-9B7A9938912C}" srcId="{2AA3FB15-F47B-40EF-A147-41A385B1D89C}" destId="{91F0D76B-B5BD-489E-9F7D-7C937EA81BC6}" srcOrd="7" destOrd="0" parTransId="{677A7469-4628-48A1-A7D0-37C0338A20EE}" sibTransId="{26A1D989-C9BB-4521-AD32-E7B09F33573F}"/>
    <dgm:cxn modelId="{2B0E9C60-E6CA-4D05-A724-10022AB72839}" type="presOf" srcId="{2AA3FB15-F47B-40EF-A147-41A385B1D89C}" destId="{CC499413-C201-4DA6-9A0C-BB7D8B197193}" srcOrd="0" destOrd="0" presId="urn:microsoft.com/office/officeart/2005/8/layout/hProcess11"/>
    <dgm:cxn modelId="{3F050B01-1E21-4ECF-918B-C20C31CB896F}" type="presOf" srcId="{91F0D76B-B5BD-489E-9F7D-7C937EA81BC6}" destId="{791D618C-31B5-4262-950E-0EFC73ACFE4E}" srcOrd="0" destOrd="0" presId="urn:microsoft.com/office/officeart/2005/8/layout/hProcess11"/>
    <dgm:cxn modelId="{36133097-CA01-468F-BC1D-282943FC8D61}" type="presOf" srcId="{E092001B-0CCE-4C3B-9E82-2E69ABC4C035}" destId="{5C7CA009-E82B-41BA-835C-FA4B93C701F8}"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8ACE0787-F97A-45B8-8112-5BBED7D25BEB}" type="presOf" srcId="{9C56A82A-9FBB-47A5-8E3D-EE7AF5DA8B53}" destId="{1ABEC0CF-F298-419C-87A9-C0DF653506CF}"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5B7C39CF-F8B8-474B-9002-86D9E8CFBABB}" type="presOf" srcId="{1E78472B-95B6-4DE2-AD12-CB9A3F218E0A}" destId="{2C8651C9-1F52-4C7C-AFE7-AC65312FD487}" srcOrd="0" destOrd="0" presId="urn:microsoft.com/office/officeart/2005/8/layout/hProcess11"/>
    <dgm:cxn modelId="{9A5C74C9-39C2-4F31-BA2B-67C899A888D5}" type="presParOf" srcId="{CC499413-C201-4DA6-9A0C-BB7D8B197193}" destId="{E72EDDFA-6CF2-4900-A04D-F2BCCBC3B600}" srcOrd="0" destOrd="0" presId="urn:microsoft.com/office/officeart/2005/8/layout/hProcess11"/>
    <dgm:cxn modelId="{272C2213-EAE0-4031-B19C-7A6570EF0B69}" type="presParOf" srcId="{CC499413-C201-4DA6-9A0C-BB7D8B197193}" destId="{A0ED3B8C-20B0-42BD-B620-0D735CEF1DE7}" srcOrd="1" destOrd="0" presId="urn:microsoft.com/office/officeart/2005/8/layout/hProcess11"/>
    <dgm:cxn modelId="{CC55344C-B30F-4ADE-BDB7-9B919269B914}" type="presParOf" srcId="{A0ED3B8C-20B0-42BD-B620-0D735CEF1DE7}" destId="{BECDFB09-5807-49EB-A28F-29C3CBE75709}" srcOrd="0" destOrd="0" presId="urn:microsoft.com/office/officeart/2005/8/layout/hProcess11"/>
    <dgm:cxn modelId="{FEFB91A0-F286-4BFB-A4DB-43C24C4713DE}" type="presParOf" srcId="{BECDFB09-5807-49EB-A28F-29C3CBE75709}" destId="{5C7CA009-E82B-41BA-835C-FA4B93C701F8}" srcOrd="0" destOrd="0" presId="urn:microsoft.com/office/officeart/2005/8/layout/hProcess11"/>
    <dgm:cxn modelId="{75BB3D56-9504-46B0-A2F2-0EDAE8FBA028}" type="presParOf" srcId="{BECDFB09-5807-49EB-A28F-29C3CBE75709}" destId="{A1E920F0-6E3C-4497-B596-8A48333E2B53}" srcOrd="1" destOrd="0" presId="urn:microsoft.com/office/officeart/2005/8/layout/hProcess11"/>
    <dgm:cxn modelId="{0F5C36E3-95D8-4623-805B-DBA3933EEABD}" type="presParOf" srcId="{BECDFB09-5807-49EB-A28F-29C3CBE75709}" destId="{F79F1CD7-01E9-44EE-88B3-6821F7332A1F}" srcOrd="2" destOrd="0" presId="urn:microsoft.com/office/officeart/2005/8/layout/hProcess11"/>
    <dgm:cxn modelId="{6D1B3F1A-BEF5-4DCC-B99E-3A3BB82577E9}" type="presParOf" srcId="{A0ED3B8C-20B0-42BD-B620-0D735CEF1DE7}" destId="{087DBA00-1321-478F-8C2E-1EE51610D6EC}" srcOrd="1" destOrd="0" presId="urn:microsoft.com/office/officeart/2005/8/layout/hProcess11"/>
    <dgm:cxn modelId="{A3C41F11-02DB-4F54-B528-C2972E14D3D3}" type="presParOf" srcId="{A0ED3B8C-20B0-42BD-B620-0D735CEF1DE7}" destId="{F92E017C-33D5-4BCB-B8BB-407BC4AE3C2B}" srcOrd="2" destOrd="0" presId="urn:microsoft.com/office/officeart/2005/8/layout/hProcess11"/>
    <dgm:cxn modelId="{C1274F6B-81B2-47DB-90FA-D5785C712D84}" type="presParOf" srcId="{F92E017C-33D5-4BCB-B8BB-407BC4AE3C2B}" destId="{16579A50-3433-42F2-ADC6-A4DE3494E7B7}" srcOrd="0" destOrd="0" presId="urn:microsoft.com/office/officeart/2005/8/layout/hProcess11"/>
    <dgm:cxn modelId="{E7ED1962-1CA9-46BB-ADF7-7EFA2C6A72EA}" type="presParOf" srcId="{F92E017C-33D5-4BCB-B8BB-407BC4AE3C2B}" destId="{34C065E7-F483-470F-97B1-C5F856C9FBC0}" srcOrd="1" destOrd="0" presId="urn:microsoft.com/office/officeart/2005/8/layout/hProcess11"/>
    <dgm:cxn modelId="{F6CF93CA-26A0-4820-8CC2-231D6B8749B2}" type="presParOf" srcId="{F92E017C-33D5-4BCB-B8BB-407BC4AE3C2B}" destId="{37040F36-BE69-4581-933E-FB9ED5E3B354}" srcOrd="2" destOrd="0" presId="urn:microsoft.com/office/officeart/2005/8/layout/hProcess11"/>
    <dgm:cxn modelId="{CFDBA312-1EF2-4451-80D9-14641DF912FC}" type="presParOf" srcId="{A0ED3B8C-20B0-42BD-B620-0D735CEF1DE7}" destId="{714EF945-6CE9-4AB1-B96B-50C852D9667C}" srcOrd="3" destOrd="0" presId="urn:microsoft.com/office/officeart/2005/8/layout/hProcess11"/>
    <dgm:cxn modelId="{4EC5A6F2-24C3-44FF-ADF9-A121B449E60E}" type="presParOf" srcId="{A0ED3B8C-20B0-42BD-B620-0D735CEF1DE7}" destId="{A2EEFFE4-6E4E-49E5-B4E5-8DCFF0DF927B}" srcOrd="4" destOrd="0" presId="urn:microsoft.com/office/officeart/2005/8/layout/hProcess11"/>
    <dgm:cxn modelId="{8B9482FA-B658-4A0B-9F69-5157B0C2FD97}" type="presParOf" srcId="{A2EEFFE4-6E4E-49E5-B4E5-8DCFF0DF927B}" destId="{688A5E61-99AE-4DFC-AD80-4D8563D016FB}" srcOrd="0" destOrd="0" presId="urn:microsoft.com/office/officeart/2005/8/layout/hProcess11"/>
    <dgm:cxn modelId="{47C97FD1-6708-4701-A90E-9C2AEA6F90F6}" type="presParOf" srcId="{A2EEFFE4-6E4E-49E5-B4E5-8DCFF0DF927B}" destId="{63C52BCF-111B-4940-AECE-3FCFAC609569}" srcOrd="1" destOrd="0" presId="urn:microsoft.com/office/officeart/2005/8/layout/hProcess11"/>
    <dgm:cxn modelId="{F5A989AA-C4CE-4469-BC61-AB411165841B}" type="presParOf" srcId="{A2EEFFE4-6E4E-49E5-B4E5-8DCFF0DF927B}" destId="{05D60FAE-9395-4BC7-9DC7-997B54395C24}" srcOrd="2" destOrd="0" presId="urn:microsoft.com/office/officeart/2005/8/layout/hProcess11"/>
    <dgm:cxn modelId="{ABC49E16-F976-4173-85EA-69B02870563C}" type="presParOf" srcId="{A0ED3B8C-20B0-42BD-B620-0D735CEF1DE7}" destId="{F99B7FEB-B13C-4C0B-8D94-1085E9FFDE36}" srcOrd="5" destOrd="0" presId="urn:microsoft.com/office/officeart/2005/8/layout/hProcess11"/>
    <dgm:cxn modelId="{3B8FBFBA-D308-4F07-BFE3-E2F907936979}" type="presParOf" srcId="{A0ED3B8C-20B0-42BD-B620-0D735CEF1DE7}" destId="{8157A56C-B02E-4404-9EE0-564718712FAD}" srcOrd="6" destOrd="0" presId="urn:microsoft.com/office/officeart/2005/8/layout/hProcess11"/>
    <dgm:cxn modelId="{5B084FF4-FCEA-4386-8341-9036C41199E0}" type="presParOf" srcId="{8157A56C-B02E-4404-9EE0-564718712FAD}" destId="{80016843-20E4-45B2-A49D-D93558B4C22B}" srcOrd="0" destOrd="0" presId="urn:microsoft.com/office/officeart/2005/8/layout/hProcess11"/>
    <dgm:cxn modelId="{DFF60736-4293-4A99-B736-B28238838FBA}" type="presParOf" srcId="{8157A56C-B02E-4404-9EE0-564718712FAD}" destId="{9D85A4BA-30A6-4313-911B-8D8C9A934E8C}" srcOrd="1" destOrd="0" presId="urn:microsoft.com/office/officeart/2005/8/layout/hProcess11"/>
    <dgm:cxn modelId="{4E47B0FB-4E1A-478D-9247-4939BE747B05}" type="presParOf" srcId="{8157A56C-B02E-4404-9EE0-564718712FAD}" destId="{707E8648-DD20-4E75-9B47-AC2E09E7B28D}" srcOrd="2" destOrd="0" presId="urn:microsoft.com/office/officeart/2005/8/layout/hProcess11"/>
    <dgm:cxn modelId="{C9E8181C-4570-4C3C-9A36-27C710439DF7}" type="presParOf" srcId="{A0ED3B8C-20B0-42BD-B620-0D735CEF1DE7}" destId="{99E517BF-405B-4D58-848D-4D3FF796E3FB}" srcOrd="7" destOrd="0" presId="urn:microsoft.com/office/officeart/2005/8/layout/hProcess11"/>
    <dgm:cxn modelId="{659EE38B-C0F1-40F7-8DB0-6AADEFBB5E3C}" type="presParOf" srcId="{A0ED3B8C-20B0-42BD-B620-0D735CEF1DE7}" destId="{075AC118-E618-41F8-9D9A-47386C5225C0}" srcOrd="8" destOrd="0" presId="urn:microsoft.com/office/officeart/2005/8/layout/hProcess11"/>
    <dgm:cxn modelId="{B3AC0A63-2B39-4FFF-B4A3-C4331E23134D}" type="presParOf" srcId="{075AC118-E618-41F8-9D9A-47386C5225C0}" destId="{F8AE3839-9CF0-4F0E-937C-2FE2CCF9E65F}" srcOrd="0" destOrd="0" presId="urn:microsoft.com/office/officeart/2005/8/layout/hProcess11"/>
    <dgm:cxn modelId="{D445C650-EEF1-4ECA-A716-4B4E71D6B1FC}" type="presParOf" srcId="{075AC118-E618-41F8-9D9A-47386C5225C0}" destId="{2F82A0B0-3C9D-4E79-82F4-9FF1F7803FA9}" srcOrd="1" destOrd="0" presId="urn:microsoft.com/office/officeart/2005/8/layout/hProcess11"/>
    <dgm:cxn modelId="{E2C24EB2-F565-4C54-9F61-03B20E241D48}" type="presParOf" srcId="{075AC118-E618-41F8-9D9A-47386C5225C0}" destId="{60067B71-2AB3-4AFB-8E59-4EDBF1D1CC6F}" srcOrd="2" destOrd="0" presId="urn:microsoft.com/office/officeart/2005/8/layout/hProcess11"/>
    <dgm:cxn modelId="{9C10F682-21F9-4DBA-9479-9F32461EEF56}" type="presParOf" srcId="{A0ED3B8C-20B0-42BD-B620-0D735CEF1DE7}" destId="{DDE49B4A-DC1E-4054-8198-16DD9CBDFCD2}" srcOrd="9" destOrd="0" presId="urn:microsoft.com/office/officeart/2005/8/layout/hProcess11"/>
    <dgm:cxn modelId="{FEBED0B5-B5D8-46AC-A7CA-18D0012D02C4}" type="presParOf" srcId="{A0ED3B8C-20B0-42BD-B620-0D735CEF1DE7}" destId="{8226FDD7-8B76-4814-9743-18EC06617E7D}" srcOrd="10" destOrd="0" presId="urn:microsoft.com/office/officeart/2005/8/layout/hProcess11"/>
    <dgm:cxn modelId="{101AEBB0-FA3D-4D24-979B-1D5F9E94CC17}" type="presParOf" srcId="{8226FDD7-8B76-4814-9743-18EC06617E7D}" destId="{23760FA5-9E98-4A01-A21C-9D9E999224B6}" srcOrd="0" destOrd="0" presId="urn:microsoft.com/office/officeart/2005/8/layout/hProcess11"/>
    <dgm:cxn modelId="{37ADFBC3-A3B3-40D3-9426-2037DBE5BCC2}" type="presParOf" srcId="{8226FDD7-8B76-4814-9743-18EC06617E7D}" destId="{39C60A1C-382C-4AC7-A6B7-3EA4B36778F0}" srcOrd="1" destOrd="0" presId="urn:microsoft.com/office/officeart/2005/8/layout/hProcess11"/>
    <dgm:cxn modelId="{FB8635C4-5956-4E8C-AF8E-93A748C0CAF1}" type="presParOf" srcId="{8226FDD7-8B76-4814-9743-18EC06617E7D}" destId="{54E86FE0-6407-417E-9734-C08791474DF7}" srcOrd="2" destOrd="0" presId="urn:microsoft.com/office/officeart/2005/8/layout/hProcess11"/>
    <dgm:cxn modelId="{B3C3D981-8972-4E43-B912-2A32F8865F32}" type="presParOf" srcId="{A0ED3B8C-20B0-42BD-B620-0D735CEF1DE7}" destId="{D3116371-B59A-4468-B7C6-134F1D240480}" srcOrd="11" destOrd="0" presId="urn:microsoft.com/office/officeart/2005/8/layout/hProcess11"/>
    <dgm:cxn modelId="{537362B5-9DAD-473C-8CAF-52CE827DBBDB}" type="presParOf" srcId="{A0ED3B8C-20B0-42BD-B620-0D735CEF1DE7}" destId="{8F391D19-A910-44FF-A416-4ADC19A5A43D}" srcOrd="12" destOrd="0" presId="urn:microsoft.com/office/officeart/2005/8/layout/hProcess11"/>
    <dgm:cxn modelId="{C8ECA1C8-72A5-4861-B7CF-0FBBFCC4A4CB}" type="presParOf" srcId="{8F391D19-A910-44FF-A416-4ADC19A5A43D}" destId="{1ABEC0CF-F298-419C-87A9-C0DF653506CF}" srcOrd="0" destOrd="0" presId="urn:microsoft.com/office/officeart/2005/8/layout/hProcess11"/>
    <dgm:cxn modelId="{35BAB4F6-4AF9-40D3-A05B-70F31C40C659}" type="presParOf" srcId="{8F391D19-A910-44FF-A416-4ADC19A5A43D}" destId="{61F8A141-4655-4410-846B-2D023A176706}" srcOrd="1" destOrd="0" presId="urn:microsoft.com/office/officeart/2005/8/layout/hProcess11"/>
    <dgm:cxn modelId="{41F2D6FF-8992-42AF-A589-C1E29BFAE02F}" type="presParOf" srcId="{8F391D19-A910-44FF-A416-4ADC19A5A43D}" destId="{F7C8EC46-45D8-4475-BD5F-54C1C137A850}" srcOrd="2" destOrd="0" presId="urn:microsoft.com/office/officeart/2005/8/layout/hProcess11"/>
    <dgm:cxn modelId="{0D3A060B-81B2-4635-8670-E7486DEE8DBF}" type="presParOf" srcId="{A0ED3B8C-20B0-42BD-B620-0D735CEF1DE7}" destId="{3E424D74-CCC8-47EC-86FA-8A8AD1BBCC07}" srcOrd="13" destOrd="0" presId="urn:microsoft.com/office/officeart/2005/8/layout/hProcess11"/>
    <dgm:cxn modelId="{1CF908C8-8E7F-4B74-BBBD-2A6E30246FA4}" type="presParOf" srcId="{A0ED3B8C-20B0-42BD-B620-0D735CEF1DE7}" destId="{5C8E55E5-F07C-4157-9F25-D893E4E847FD}" srcOrd="14" destOrd="0" presId="urn:microsoft.com/office/officeart/2005/8/layout/hProcess11"/>
    <dgm:cxn modelId="{08ABE774-9349-4F63-B375-7B7C579828D9}" type="presParOf" srcId="{5C8E55E5-F07C-4157-9F25-D893E4E847FD}" destId="{791D618C-31B5-4262-950E-0EFC73ACFE4E}" srcOrd="0" destOrd="0" presId="urn:microsoft.com/office/officeart/2005/8/layout/hProcess11"/>
    <dgm:cxn modelId="{5D9A7CC4-5575-4912-8D12-31524E322BA1}" type="presParOf" srcId="{5C8E55E5-F07C-4157-9F25-D893E4E847FD}" destId="{B4C204FC-F7AD-41CC-9DB5-5E6AD4E93E51}" srcOrd="1" destOrd="0" presId="urn:microsoft.com/office/officeart/2005/8/layout/hProcess11"/>
    <dgm:cxn modelId="{DA5A4C32-BAD9-4AEE-957B-E15731FB3C51}" type="presParOf" srcId="{5C8E55E5-F07C-4157-9F25-D893E4E847FD}" destId="{9FD9E5C4-33CF-4DE5-8F8F-7B01AF51D67E}" srcOrd="2" destOrd="0" presId="urn:microsoft.com/office/officeart/2005/8/layout/hProcess11"/>
    <dgm:cxn modelId="{D36A0DF5-C713-450F-8F6C-B1C992155EAF}" type="presParOf" srcId="{A0ED3B8C-20B0-42BD-B620-0D735CEF1DE7}" destId="{57FA3600-DE84-428E-9A14-62653C641B95}" srcOrd="15" destOrd="0" presId="urn:microsoft.com/office/officeart/2005/8/layout/hProcess11"/>
    <dgm:cxn modelId="{D5C4D7A2-E4CE-4FA4-904F-40E712FB6F31}" type="presParOf" srcId="{A0ED3B8C-20B0-42BD-B620-0D735CEF1DE7}" destId="{3F5B57FD-14D2-4161-A1BF-EDD537242363}" srcOrd="16" destOrd="0" presId="urn:microsoft.com/office/officeart/2005/8/layout/hProcess11"/>
    <dgm:cxn modelId="{673F76B0-2039-4693-BCAB-D7D17667D8B4}" type="presParOf" srcId="{3F5B57FD-14D2-4161-A1BF-EDD537242363}" destId="{2C8651C9-1F52-4C7C-AFE7-AC65312FD487}" srcOrd="0" destOrd="0" presId="urn:microsoft.com/office/officeart/2005/8/layout/hProcess11"/>
    <dgm:cxn modelId="{A393C606-0C76-4FD6-93A9-25E9F58D0295}" type="presParOf" srcId="{3F5B57FD-14D2-4161-A1BF-EDD537242363}" destId="{F47D2838-6E38-4066-9C4C-CA2BFC7EBED7}" srcOrd="1" destOrd="0" presId="urn:microsoft.com/office/officeart/2005/8/layout/hProcess11"/>
    <dgm:cxn modelId="{82D0DFC1-A51F-4B5F-9E20-EBF749383738}" type="presParOf" srcId="{3F5B57FD-14D2-4161-A1BF-EDD537242363}" destId="{1C0A28A6-F4A6-465A-A963-134C6829D118}" srcOrd="2" destOrd="0" presId="urn:microsoft.com/office/officeart/2005/8/layout/hProcess11"/>
    <dgm:cxn modelId="{3B5D02F5-24C9-4870-B703-384A3571D28E}" type="presParOf" srcId="{A0ED3B8C-20B0-42BD-B620-0D735CEF1DE7}" destId="{E797423F-4164-4F09-A3D1-83EC6F1292E1}" srcOrd="17" destOrd="0" presId="urn:microsoft.com/office/officeart/2005/8/layout/hProcess11"/>
    <dgm:cxn modelId="{D9145736-AC7E-40AE-B952-C8BA1EDF2576}" type="presParOf" srcId="{A0ED3B8C-20B0-42BD-B620-0D735CEF1DE7}" destId="{74CB2A8B-5717-4D5C-B9F4-F08D77FA620E}" srcOrd="18" destOrd="0" presId="urn:microsoft.com/office/officeart/2005/8/layout/hProcess11"/>
    <dgm:cxn modelId="{6BF828F9-8702-4DA3-B19A-1219A13B0A34}" type="presParOf" srcId="{74CB2A8B-5717-4D5C-B9F4-F08D77FA620E}" destId="{445A96E3-649B-43A1-B686-EE6989F2626F}" srcOrd="0" destOrd="0" presId="urn:microsoft.com/office/officeart/2005/8/layout/hProcess11"/>
    <dgm:cxn modelId="{1CC137A7-858C-4D9E-9A71-218DE57A52E4}" type="presParOf" srcId="{74CB2A8B-5717-4D5C-B9F4-F08D77FA620E}" destId="{E83C5F29-965B-4AD1-BC42-31ACFFC0F890}" srcOrd="1" destOrd="0" presId="urn:microsoft.com/office/officeart/2005/8/layout/hProcess11"/>
    <dgm:cxn modelId="{C56C722E-12D1-4A15-98A7-3706153C8925}"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1894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1895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1896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1892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1893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1897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LA 1898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AK 1900</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OK 1890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ID 1891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1C395AB2-DBD2-49C1-8802-56E4304896F6}">
      <dgm:prSet phldrT="[Text]" custT="1"/>
      <dgm:spPr/>
      <dgm:t>
        <a:bodyPr/>
        <a:lstStyle/>
        <a:p>
          <a:r>
            <a:rPr lang="en-US" sz="800" b="1" dirty="0" smtClean="0">
              <a:latin typeface="Arial "/>
            </a:rPr>
            <a:t>1899</a:t>
          </a:r>
          <a:endParaRPr lang="en-US" sz="800" b="1" dirty="0">
            <a:latin typeface="Arial "/>
          </a:endParaRPr>
        </a:p>
      </dgm:t>
    </dgm:pt>
    <dgm:pt modelId="{AACB1CC6-4C56-413F-BE8D-989AC9F2B9E1}" type="parTrans" cxnId="{128248CD-1D79-46BC-BB70-B7CD19066368}">
      <dgm:prSet/>
      <dgm:spPr/>
      <dgm:t>
        <a:bodyPr/>
        <a:lstStyle/>
        <a:p>
          <a:endParaRPr lang="en-US"/>
        </a:p>
      </dgm:t>
    </dgm:pt>
    <dgm:pt modelId="{CC99591B-D177-4119-A30D-CCFBE62CFB6D}" type="sibTrans" cxnId="{128248CD-1D79-46BC-BB70-B7CD19066368}">
      <dgm:prSet/>
      <dgm:spPr/>
      <dgm:t>
        <a:bodyPr/>
        <a:lstStyle/>
        <a:p>
          <a:endParaRPr lang="en-US"/>
        </a:p>
      </dgm:t>
    </dgm:pt>
    <dgm:pt modelId="{449AA816-B836-471A-9E73-0554F2C0A9E1}">
      <dgm:prSet phldrT="[Text]" custT="1"/>
      <dgm:spPr/>
      <dgm:t>
        <a:bodyPr/>
        <a:lstStyle/>
        <a:p>
          <a:r>
            <a:rPr lang="en-US" sz="800" b="1" dirty="0" smtClean="0">
              <a:latin typeface="Arial "/>
            </a:rPr>
            <a:t>1901</a:t>
          </a:r>
          <a:endParaRPr lang="en-US" sz="800" b="1" dirty="0">
            <a:latin typeface="Arial "/>
          </a:endParaRPr>
        </a:p>
      </dgm:t>
    </dgm:pt>
    <dgm:pt modelId="{F36A0CE9-7E11-4C21-B9A0-628EA5B257ED}" type="parTrans" cxnId="{45DEA798-B493-4BBB-AE5E-45506DAA6BCA}">
      <dgm:prSet/>
      <dgm:spPr/>
      <dgm:t>
        <a:bodyPr/>
        <a:lstStyle/>
        <a:p>
          <a:endParaRPr lang="en-US"/>
        </a:p>
      </dgm:t>
    </dgm:pt>
    <dgm:pt modelId="{FB5061EC-7278-479F-A400-273CEB3491BA}" type="sibTrans" cxnId="{45DEA798-B493-4BBB-AE5E-45506DAA6BCA}">
      <dgm:prSet/>
      <dgm:spPr/>
      <dgm:t>
        <a:bodyPr/>
        <a:lstStyle/>
        <a:p>
          <a:endParaRPr lang="en-US"/>
        </a:p>
      </dgm:t>
    </dgm:pt>
    <dgm:pt modelId="{8347FF5C-12D9-4FD3-8418-19D210053588}">
      <dgm:prSet phldrT="[Text]" custT="1"/>
      <dgm:spPr/>
      <dgm:t>
        <a:bodyPr/>
        <a:lstStyle/>
        <a:p>
          <a:r>
            <a:rPr lang="en-US" sz="800" b="1" dirty="0" smtClean="0">
              <a:latin typeface="Arial "/>
            </a:rPr>
            <a:t>DC 1902</a:t>
          </a:r>
          <a:endParaRPr lang="en-US" sz="800" b="1" dirty="0">
            <a:latin typeface="Arial "/>
          </a:endParaRPr>
        </a:p>
      </dgm:t>
    </dgm:pt>
    <dgm:pt modelId="{5BD23EC3-0AD7-4574-91D3-74D12210AAE3}" type="parTrans" cxnId="{790E0AC3-3EF6-44A8-AA1A-A38B173D99E4}">
      <dgm:prSet/>
      <dgm:spPr/>
      <dgm:t>
        <a:bodyPr/>
        <a:lstStyle/>
        <a:p>
          <a:endParaRPr lang="en-US"/>
        </a:p>
      </dgm:t>
    </dgm:pt>
    <dgm:pt modelId="{510214D7-F76B-4B30-AE3C-DF635464D0CD}" type="sibTrans" cxnId="{790E0AC3-3EF6-44A8-AA1A-A38B173D99E4}">
      <dgm:prSet/>
      <dgm:spPr/>
      <dgm:t>
        <a:bodyPr/>
        <a:lstStyle/>
        <a:p>
          <a:endParaRPr lang="en-US"/>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3">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3"/>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3">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3"/>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3"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3"/>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3">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3"/>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3">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3"/>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3">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3"/>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3">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3"/>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3">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3"/>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3" custScaleX="106261">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3"/>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08156728-A9A3-47D7-9742-68E2522082B5}" type="pres">
      <dgm:prSet presAssocID="{1C395AB2-DBD2-49C1-8802-56E4304896F6}" presName="compositeB" presStyleCnt="0"/>
      <dgm:spPr/>
    </dgm:pt>
    <dgm:pt modelId="{C5041670-D957-457D-8A08-9DB268875774}" type="pres">
      <dgm:prSet presAssocID="{1C395AB2-DBD2-49C1-8802-56E4304896F6}" presName="textB" presStyleLbl="revTx" presStyleIdx="9" presStyleCnt="13">
        <dgm:presLayoutVars>
          <dgm:bulletEnabled val="1"/>
        </dgm:presLayoutVars>
      </dgm:prSet>
      <dgm:spPr/>
      <dgm:t>
        <a:bodyPr/>
        <a:lstStyle/>
        <a:p>
          <a:endParaRPr lang="en-US"/>
        </a:p>
      </dgm:t>
    </dgm:pt>
    <dgm:pt modelId="{072B5652-9B07-4145-A563-33F4986CE36C}" type="pres">
      <dgm:prSet presAssocID="{1C395AB2-DBD2-49C1-8802-56E4304896F6}" presName="circleB" presStyleLbl="node1" presStyleIdx="9" presStyleCnt="13"/>
      <dgm:spPr/>
    </dgm:pt>
    <dgm:pt modelId="{256E73A7-9F31-4866-AAF7-DD63EDD5EEF7}" type="pres">
      <dgm:prSet presAssocID="{1C395AB2-DBD2-49C1-8802-56E4304896F6}" presName="spaceB" presStyleCnt="0"/>
      <dgm:spPr/>
    </dgm:pt>
    <dgm:pt modelId="{E7264B04-0063-41EA-B327-6D816EA904E7}" type="pres">
      <dgm:prSet presAssocID="{CC99591B-D177-4119-A30D-CCFBE62CFB6D}" presName="space" presStyleCnt="0"/>
      <dgm:spPr/>
    </dgm:pt>
    <dgm:pt modelId="{300E2282-8D11-4C34-A232-D1784B9BF0DD}" type="pres">
      <dgm:prSet presAssocID="{CD5A95FF-0D93-44E5-9463-BC396B3A481A}" presName="compositeA" presStyleCnt="0"/>
      <dgm:spPr/>
    </dgm:pt>
    <dgm:pt modelId="{E01D9760-FF91-4CE9-ABD9-8D9BE2CAC7A2}" type="pres">
      <dgm:prSet presAssocID="{CD5A95FF-0D93-44E5-9463-BC396B3A481A}" presName="textA" presStyleLbl="revTx" presStyleIdx="10" presStyleCnt="13">
        <dgm:presLayoutVars>
          <dgm:bulletEnabled val="1"/>
        </dgm:presLayoutVars>
      </dgm:prSet>
      <dgm:spPr/>
      <dgm:t>
        <a:bodyPr/>
        <a:lstStyle/>
        <a:p>
          <a:endParaRPr lang="en-US"/>
        </a:p>
      </dgm:t>
    </dgm:pt>
    <dgm:pt modelId="{7CE224F7-99FA-4341-91D6-2D11FA0FEAEC}" type="pres">
      <dgm:prSet presAssocID="{CD5A95FF-0D93-44E5-9463-BC396B3A481A}" presName="circleA" presStyleLbl="node1" presStyleIdx="10" presStyleCnt="13"/>
      <dgm:spPr/>
    </dgm:pt>
    <dgm:pt modelId="{C0DB5753-3AD3-4A0C-8DB3-6BE1CAE5C20D}" type="pres">
      <dgm:prSet presAssocID="{CD5A95FF-0D93-44E5-9463-BC396B3A481A}" presName="spaceA" presStyleCnt="0"/>
      <dgm:spPr/>
    </dgm:pt>
    <dgm:pt modelId="{BCF5F561-66E4-436B-8601-5B618F9826BC}" type="pres">
      <dgm:prSet presAssocID="{669C83AB-A895-49EE-B105-A6B024366191}" presName="space" presStyleCnt="0"/>
      <dgm:spPr/>
    </dgm:pt>
    <dgm:pt modelId="{C271A3ED-5B22-4E34-8E35-D490CA5345A4}" type="pres">
      <dgm:prSet presAssocID="{449AA816-B836-471A-9E73-0554F2C0A9E1}" presName="compositeB" presStyleCnt="0"/>
      <dgm:spPr/>
    </dgm:pt>
    <dgm:pt modelId="{4B414D63-BF0F-420A-AA80-F8CB114E0B1B}" type="pres">
      <dgm:prSet presAssocID="{449AA816-B836-471A-9E73-0554F2C0A9E1}" presName="textB" presStyleLbl="revTx" presStyleIdx="11" presStyleCnt="13">
        <dgm:presLayoutVars>
          <dgm:bulletEnabled val="1"/>
        </dgm:presLayoutVars>
      </dgm:prSet>
      <dgm:spPr/>
      <dgm:t>
        <a:bodyPr/>
        <a:lstStyle/>
        <a:p>
          <a:endParaRPr lang="en-US"/>
        </a:p>
      </dgm:t>
    </dgm:pt>
    <dgm:pt modelId="{056A2E14-1B71-458D-A4EF-96C222A5F4B2}" type="pres">
      <dgm:prSet presAssocID="{449AA816-B836-471A-9E73-0554F2C0A9E1}" presName="circleB" presStyleLbl="node1" presStyleIdx="11" presStyleCnt="13"/>
      <dgm:spPr/>
    </dgm:pt>
    <dgm:pt modelId="{73EB8D1D-17D0-4AE7-BD1C-9ABC60C0E020}" type="pres">
      <dgm:prSet presAssocID="{449AA816-B836-471A-9E73-0554F2C0A9E1}" presName="spaceB" presStyleCnt="0"/>
      <dgm:spPr/>
    </dgm:pt>
    <dgm:pt modelId="{933316E5-1B7A-4F95-BA6F-51012A574C75}" type="pres">
      <dgm:prSet presAssocID="{FB5061EC-7278-479F-A400-273CEB3491BA}" presName="space" presStyleCnt="0"/>
      <dgm:spPr/>
    </dgm:pt>
    <dgm:pt modelId="{0D351742-0CCB-4927-8ABE-91C62462AC09}" type="pres">
      <dgm:prSet presAssocID="{8347FF5C-12D9-4FD3-8418-19D210053588}" presName="compositeA" presStyleCnt="0"/>
      <dgm:spPr/>
    </dgm:pt>
    <dgm:pt modelId="{5242106A-F1D4-41D9-B339-10C90242FC51}" type="pres">
      <dgm:prSet presAssocID="{8347FF5C-12D9-4FD3-8418-19D210053588}" presName="textA" presStyleLbl="revTx" presStyleIdx="12" presStyleCnt="13">
        <dgm:presLayoutVars>
          <dgm:bulletEnabled val="1"/>
        </dgm:presLayoutVars>
      </dgm:prSet>
      <dgm:spPr/>
      <dgm:t>
        <a:bodyPr/>
        <a:lstStyle/>
        <a:p>
          <a:endParaRPr lang="en-US"/>
        </a:p>
      </dgm:t>
    </dgm:pt>
    <dgm:pt modelId="{96F2086D-3478-4152-A16A-361BDB76C5A1}" type="pres">
      <dgm:prSet presAssocID="{8347FF5C-12D9-4FD3-8418-19D210053588}" presName="circleA" presStyleLbl="node1" presStyleIdx="12" presStyleCnt="13"/>
      <dgm:spPr/>
    </dgm:pt>
    <dgm:pt modelId="{FF090595-A7F4-4A10-A206-AE77DF505022}" type="pres">
      <dgm:prSet presAssocID="{8347FF5C-12D9-4FD3-8418-19D210053588}" presName="spaceA" presStyleCnt="0"/>
      <dgm:spPr/>
    </dgm:pt>
  </dgm:ptLst>
  <dgm:cxnLst>
    <dgm:cxn modelId="{03CFA408-0B64-44AF-9122-7585DEC9098E}" type="presOf" srcId="{1E78472B-95B6-4DE2-AD12-CB9A3F218E0A}" destId="{2C8651C9-1F52-4C7C-AFE7-AC65312FD487}" srcOrd="0" destOrd="0" presId="urn:microsoft.com/office/officeart/2005/8/layout/hProcess11"/>
    <dgm:cxn modelId="{45DEA798-B493-4BBB-AE5E-45506DAA6BCA}" srcId="{2AA3FB15-F47B-40EF-A147-41A385B1D89C}" destId="{449AA816-B836-471A-9E73-0554F2C0A9E1}" srcOrd="11" destOrd="0" parTransId="{F36A0CE9-7E11-4C21-B9A0-628EA5B257ED}" sibTransId="{FB5061EC-7278-479F-A400-273CEB3491BA}"/>
    <dgm:cxn modelId="{222C336A-F4EB-4D10-8ADE-EB37E2DDC693}" srcId="{2AA3FB15-F47B-40EF-A147-41A385B1D89C}" destId="{69A8F855-E7FE-431A-A44E-369B8451E09F}" srcOrd="4" destOrd="0" parTransId="{CA857A51-6D25-4390-BECE-9608B6F17CB9}" sibTransId="{08D70D70-19F3-4F48-8D6A-019A38684FB2}"/>
    <dgm:cxn modelId="{ACC900B4-ABC1-48F4-A226-9CA89E580D5A}" srcId="{2AA3FB15-F47B-40EF-A147-41A385B1D89C}" destId="{8B6B7D64-41A6-4715-8E57-0DEEEA5E9855}" srcOrd="3" destOrd="0" parTransId="{D8C483F0-76B2-49DE-BB32-3BB4733953D1}" sibTransId="{E382B8A5-9F9F-4EF2-BD9D-5D9A42BD6B90}"/>
    <dgm:cxn modelId="{1A7B886B-EBC5-4A6D-8240-C6C1A78E5D83}" type="presOf" srcId="{9C56A82A-9FBB-47A5-8E3D-EE7AF5DA8B53}" destId="{1ABEC0CF-F298-419C-87A9-C0DF653506CF}"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751C6B5F-0FE5-4F00-9817-9B7A9938912C}" srcId="{2AA3FB15-F47B-40EF-A147-41A385B1D89C}" destId="{91F0D76B-B5BD-489E-9F7D-7C937EA81BC6}" srcOrd="7" destOrd="0" parTransId="{677A7469-4628-48A1-A7D0-37C0338A20EE}" sibTransId="{26A1D989-C9BB-4521-AD32-E7B09F33573F}"/>
    <dgm:cxn modelId="{2D8BD0A7-010F-4EB3-8CB8-1A4AF0313D25}" srcId="{2AA3FB15-F47B-40EF-A147-41A385B1D89C}" destId="{CD5A95FF-0D93-44E5-9463-BC396B3A481A}" srcOrd="10" destOrd="0" parTransId="{E9CA2DC2-BF48-477B-9A93-49DF4C2F9047}" sibTransId="{669C83AB-A895-49EE-B105-A6B024366191}"/>
    <dgm:cxn modelId="{128248CD-1D79-46BC-BB70-B7CD19066368}" srcId="{2AA3FB15-F47B-40EF-A147-41A385B1D89C}" destId="{1C395AB2-DBD2-49C1-8802-56E4304896F6}" srcOrd="9" destOrd="0" parTransId="{AACB1CC6-4C56-413F-BE8D-989AC9F2B9E1}" sibTransId="{CC99591B-D177-4119-A30D-CCFBE62CFB6D}"/>
    <dgm:cxn modelId="{E1C0C314-428B-4571-9CFD-291B8FAC626B}" type="presOf" srcId="{91F0D76B-B5BD-489E-9F7D-7C937EA81BC6}" destId="{791D618C-31B5-4262-950E-0EFC73ACFE4E}" srcOrd="0" destOrd="0" presId="urn:microsoft.com/office/officeart/2005/8/layout/hProcess11"/>
    <dgm:cxn modelId="{6EA4A23C-D3DB-4EBE-B7BC-E4AEC48F2042}" type="presOf" srcId="{CD5A95FF-0D93-44E5-9463-BC396B3A481A}" destId="{E01D9760-FF91-4CE9-ABD9-8D9BE2CAC7A2}" srcOrd="0" destOrd="0" presId="urn:microsoft.com/office/officeart/2005/8/layout/hProcess11"/>
    <dgm:cxn modelId="{451B7F68-3165-4FEF-A3DC-C1DFE59CE30A}" type="presOf" srcId="{449AA816-B836-471A-9E73-0554F2C0A9E1}" destId="{4B414D63-BF0F-420A-AA80-F8CB114E0B1B}" srcOrd="0" destOrd="0" presId="urn:microsoft.com/office/officeart/2005/8/layout/hProcess11"/>
    <dgm:cxn modelId="{EFD4FF7E-873D-40D7-9A0C-A2DA41DEEAD0}" srcId="{2AA3FB15-F47B-40EF-A147-41A385B1D89C}" destId="{9C56A82A-9FBB-47A5-8E3D-EE7AF5DA8B53}" srcOrd="6" destOrd="0" parTransId="{FD86DC32-C5D0-41F9-BBE1-A75ED8145263}" sibTransId="{5AC4BCFE-E7C3-4305-BF6A-D950E90F4C04}"/>
    <dgm:cxn modelId="{B989DDED-BF69-4C0F-B9B3-26FFE93001DD}" type="presOf" srcId="{69A8F855-E7FE-431A-A44E-369B8451E09F}" destId="{F8AE3839-9CF0-4F0E-937C-2FE2CCF9E65F}" srcOrd="0" destOrd="0" presId="urn:microsoft.com/office/officeart/2005/8/layout/hProcess11"/>
    <dgm:cxn modelId="{D002F0B0-E59F-430F-BCC1-51ADEA502B0F}" type="presOf" srcId="{8347FF5C-12D9-4FD3-8418-19D210053588}" destId="{5242106A-F1D4-41D9-B339-10C90242FC51}"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0A29B8A3-0E02-4F2A-A199-911E6C9825C6}" srcId="{2AA3FB15-F47B-40EF-A147-41A385B1D89C}" destId="{E092001B-0CCE-4C3B-9E82-2E69ABC4C035}" srcOrd="0" destOrd="0" parTransId="{716F01C3-E808-440A-B95C-819CC0619C87}" sibTransId="{3D004D31-57B1-455B-B172-53BC0DC6F1CB}"/>
    <dgm:cxn modelId="{F30B8DCB-7209-48CA-BF46-0A30989E8059}" type="presOf" srcId="{2AA3FB15-F47B-40EF-A147-41A385B1D89C}" destId="{CC499413-C201-4DA6-9A0C-BB7D8B197193}" srcOrd="0" destOrd="0" presId="urn:microsoft.com/office/officeart/2005/8/layout/hProcess11"/>
    <dgm:cxn modelId="{362763AF-C28E-4BBD-8522-87F848845245}" type="presOf" srcId="{075AEA25-2D6F-498E-ADE5-0349B04C2598}" destId="{16579A50-3433-42F2-ADC6-A4DE3494E7B7}" srcOrd="0" destOrd="0" presId="urn:microsoft.com/office/officeart/2005/8/layout/hProcess11"/>
    <dgm:cxn modelId="{7338E01C-B8B1-483B-BA15-E40BEFB5C65D}" type="presOf" srcId="{6FFEC31A-16F9-4234-BA46-5D2B9117AC3D}" destId="{688A5E61-99AE-4DFC-AD80-4D8563D016FB}" srcOrd="0" destOrd="0" presId="urn:microsoft.com/office/officeart/2005/8/layout/hProcess11"/>
    <dgm:cxn modelId="{790E0AC3-3EF6-44A8-AA1A-A38B173D99E4}" srcId="{2AA3FB15-F47B-40EF-A147-41A385B1D89C}" destId="{8347FF5C-12D9-4FD3-8418-19D210053588}" srcOrd="12" destOrd="0" parTransId="{5BD23EC3-0AD7-4574-91D3-74D12210AAE3}" sibTransId="{510214D7-F76B-4B30-AE3C-DF635464D0CD}"/>
    <dgm:cxn modelId="{33A6CED4-5D6F-4104-AF72-1EDBC2A50C2F}" srcId="{2AA3FB15-F47B-40EF-A147-41A385B1D89C}" destId="{075AEA25-2D6F-498E-ADE5-0349B04C2598}" srcOrd="1" destOrd="0" parTransId="{E66B0291-5E1D-4292-B25C-CCBCDC6D2FA5}" sibTransId="{08FD5774-610F-4BA8-A91F-9E08181743A1}"/>
    <dgm:cxn modelId="{4B1A0DA8-34BF-4BFC-A303-36A0830E7B9B}" type="presOf" srcId="{E092001B-0CCE-4C3B-9E82-2E69ABC4C035}" destId="{5C7CA009-E82B-41BA-835C-FA4B93C701F8}" srcOrd="0" destOrd="0" presId="urn:microsoft.com/office/officeart/2005/8/layout/hProcess11"/>
    <dgm:cxn modelId="{1DF8F3B9-F7B1-4E8D-A755-ED73E3DB954C}" type="presOf" srcId="{1C395AB2-DBD2-49C1-8802-56E4304896F6}" destId="{C5041670-D957-457D-8A08-9DB268875774}"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92F0AF08-DFA5-46EF-975B-2CD5B3437464}" type="presOf" srcId="{ECF619EC-A541-4492-B1DB-1F377D8F81CF}" destId="{23760FA5-9E98-4A01-A21C-9D9E999224B6}" srcOrd="0" destOrd="0" presId="urn:microsoft.com/office/officeart/2005/8/layout/hProcess11"/>
    <dgm:cxn modelId="{F0EC0ECA-3665-491D-A863-69ED1823ECF5}" type="presOf" srcId="{8B6B7D64-41A6-4715-8E57-0DEEEA5E9855}" destId="{80016843-20E4-45B2-A49D-D93558B4C22B}" srcOrd="0" destOrd="0" presId="urn:microsoft.com/office/officeart/2005/8/layout/hProcess11"/>
    <dgm:cxn modelId="{F06EF1E3-71A0-4C33-9182-82852D97D10C}" type="presParOf" srcId="{CC499413-C201-4DA6-9A0C-BB7D8B197193}" destId="{E72EDDFA-6CF2-4900-A04D-F2BCCBC3B600}" srcOrd="0" destOrd="0" presId="urn:microsoft.com/office/officeart/2005/8/layout/hProcess11"/>
    <dgm:cxn modelId="{4D9B1E7A-CB4A-424B-8266-15EAD33BCFB5}" type="presParOf" srcId="{CC499413-C201-4DA6-9A0C-BB7D8B197193}" destId="{A0ED3B8C-20B0-42BD-B620-0D735CEF1DE7}" srcOrd="1" destOrd="0" presId="urn:microsoft.com/office/officeart/2005/8/layout/hProcess11"/>
    <dgm:cxn modelId="{167E5D38-5842-4772-8681-648CFA3C7AC3}" type="presParOf" srcId="{A0ED3B8C-20B0-42BD-B620-0D735CEF1DE7}" destId="{BECDFB09-5807-49EB-A28F-29C3CBE75709}" srcOrd="0" destOrd="0" presId="urn:microsoft.com/office/officeart/2005/8/layout/hProcess11"/>
    <dgm:cxn modelId="{44F63ED8-45A8-4602-A81C-F91C23E1CE7D}" type="presParOf" srcId="{BECDFB09-5807-49EB-A28F-29C3CBE75709}" destId="{5C7CA009-E82B-41BA-835C-FA4B93C701F8}" srcOrd="0" destOrd="0" presId="urn:microsoft.com/office/officeart/2005/8/layout/hProcess11"/>
    <dgm:cxn modelId="{1D51C3DB-B1BE-4A44-87C1-0A19B31B7EC2}" type="presParOf" srcId="{BECDFB09-5807-49EB-A28F-29C3CBE75709}" destId="{A1E920F0-6E3C-4497-B596-8A48333E2B53}" srcOrd="1" destOrd="0" presId="urn:microsoft.com/office/officeart/2005/8/layout/hProcess11"/>
    <dgm:cxn modelId="{53129DDA-2F63-4C12-B6E1-CC56959A7E19}" type="presParOf" srcId="{BECDFB09-5807-49EB-A28F-29C3CBE75709}" destId="{F79F1CD7-01E9-44EE-88B3-6821F7332A1F}" srcOrd="2" destOrd="0" presId="urn:microsoft.com/office/officeart/2005/8/layout/hProcess11"/>
    <dgm:cxn modelId="{9DFB9053-06ED-4284-8C18-D2F93C09AB44}" type="presParOf" srcId="{A0ED3B8C-20B0-42BD-B620-0D735CEF1DE7}" destId="{087DBA00-1321-478F-8C2E-1EE51610D6EC}" srcOrd="1" destOrd="0" presId="urn:microsoft.com/office/officeart/2005/8/layout/hProcess11"/>
    <dgm:cxn modelId="{AF8F73C5-169E-4417-AC41-9F3CDE3F5321}" type="presParOf" srcId="{A0ED3B8C-20B0-42BD-B620-0D735CEF1DE7}" destId="{F92E017C-33D5-4BCB-B8BB-407BC4AE3C2B}" srcOrd="2" destOrd="0" presId="urn:microsoft.com/office/officeart/2005/8/layout/hProcess11"/>
    <dgm:cxn modelId="{72256FD8-D7DA-4F42-A65B-CC8F104854C7}" type="presParOf" srcId="{F92E017C-33D5-4BCB-B8BB-407BC4AE3C2B}" destId="{16579A50-3433-42F2-ADC6-A4DE3494E7B7}" srcOrd="0" destOrd="0" presId="urn:microsoft.com/office/officeart/2005/8/layout/hProcess11"/>
    <dgm:cxn modelId="{900B2CC0-367B-4E6A-98D0-776971060F94}" type="presParOf" srcId="{F92E017C-33D5-4BCB-B8BB-407BC4AE3C2B}" destId="{34C065E7-F483-470F-97B1-C5F856C9FBC0}" srcOrd="1" destOrd="0" presId="urn:microsoft.com/office/officeart/2005/8/layout/hProcess11"/>
    <dgm:cxn modelId="{0629AF35-9A76-48C7-9B8D-84B6E688B3C3}" type="presParOf" srcId="{F92E017C-33D5-4BCB-B8BB-407BC4AE3C2B}" destId="{37040F36-BE69-4581-933E-FB9ED5E3B354}" srcOrd="2" destOrd="0" presId="urn:microsoft.com/office/officeart/2005/8/layout/hProcess11"/>
    <dgm:cxn modelId="{7AE542DF-AD5C-42DF-A606-09DD78AD73BE}" type="presParOf" srcId="{A0ED3B8C-20B0-42BD-B620-0D735CEF1DE7}" destId="{714EF945-6CE9-4AB1-B96B-50C852D9667C}" srcOrd="3" destOrd="0" presId="urn:microsoft.com/office/officeart/2005/8/layout/hProcess11"/>
    <dgm:cxn modelId="{62E61BB0-AD75-4D35-B525-BF6B6D953321}" type="presParOf" srcId="{A0ED3B8C-20B0-42BD-B620-0D735CEF1DE7}" destId="{A2EEFFE4-6E4E-49E5-B4E5-8DCFF0DF927B}" srcOrd="4" destOrd="0" presId="urn:microsoft.com/office/officeart/2005/8/layout/hProcess11"/>
    <dgm:cxn modelId="{16067412-7747-4E28-BA09-C2461BD56CC1}" type="presParOf" srcId="{A2EEFFE4-6E4E-49E5-B4E5-8DCFF0DF927B}" destId="{688A5E61-99AE-4DFC-AD80-4D8563D016FB}" srcOrd="0" destOrd="0" presId="urn:microsoft.com/office/officeart/2005/8/layout/hProcess11"/>
    <dgm:cxn modelId="{27556D61-9CC0-4297-834C-46B37227E416}" type="presParOf" srcId="{A2EEFFE4-6E4E-49E5-B4E5-8DCFF0DF927B}" destId="{63C52BCF-111B-4940-AECE-3FCFAC609569}" srcOrd="1" destOrd="0" presId="urn:microsoft.com/office/officeart/2005/8/layout/hProcess11"/>
    <dgm:cxn modelId="{D9D784DD-92C3-4325-8751-C7CCC65C8264}" type="presParOf" srcId="{A2EEFFE4-6E4E-49E5-B4E5-8DCFF0DF927B}" destId="{05D60FAE-9395-4BC7-9DC7-997B54395C24}" srcOrd="2" destOrd="0" presId="urn:microsoft.com/office/officeart/2005/8/layout/hProcess11"/>
    <dgm:cxn modelId="{C54F0B29-A610-44F0-AB70-AB4F4F060DAC}" type="presParOf" srcId="{A0ED3B8C-20B0-42BD-B620-0D735CEF1DE7}" destId="{F99B7FEB-B13C-4C0B-8D94-1085E9FFDE36}" srcOrd="5" destOrd="0" presId="urn:microsoft.com/office/officeart/2005/8/layout/hProcess11"/>
    <dgm:cxn modelId="{24EE22A9-CD08-458D-9DF1-6F285E349CEC}" type="presParOf" srcId="{A0ED3B8C-20B0-42BD-B620-0D735CEF1DE7}" destId="{8157A56C-B02E-4404-9EE0-564718712FAD}" srcOrd="6" destOrd="0" presId="urn:microsoft.com/office/officeart/2005/8/layout/hProcess11"/>
    <dgm:cxn modelId="{DF2CC2DD-F4AA-476C-A74B-713F9A1DA45C}" type="presParOf" srcId="{8157A56C-B02E-4404-9EE0-564718712FAD}" destId="{80016843-20E4-45B2-A49D-D93558B4C22B}" srcOrd="0" destOrd="0" presId="urn:microsoft.com/office/officeart/2005/8/layout/hProcess11"/>
    <dgm:cxn modelId="{3DD9E47C-5A37-4069-8662-ECA5807433C8}" type="presParOf" srcId="{8157A56C-B02E-4404-9EE0-564718712FAD}" destId="{9D85A4BA-30A6-4313-911B-8D8C9A934E8C}" srcOrd="1" destOrd="0" presId="urn:microsoft.com/office/officeart/2005/8/layout/hProcess11"/>
    <dgm:cxn modelId="{B56B1EA9-0D03-4BCF-8F63-080587FE741B}" type="presParOf" srcId="{8157A56C-B02E-4404-9EE0-564718712FAD}" destId="{707E8648-DD20-4E75-9B47-AC2E09E7B28D}" srcOrd="2" destOrd="0" presId="urn:microsoft.com/office/officeart/2005/8/layout/hProcess11"/>
    <dgm:cxn modelId="{7E928508-1152-42F3-8A11-EFC63AD74DA8}" type="presParOf" srcId="{A0ED3B8C-20B0-42BD-B620-0D735CEF1DE7}" destId="{99E517BF-405B-4D58-848D-4D3FF796E3FB}" srcOrd="7" destOrd="0" presId="urn:microsoft.com/office/officeart/2005/8/layout/hProcess11"/>
    <dgm:cxn modelId="{7E9DFAD5-31D6-4FE3-BEA6-AF086602CDCB}" type="presParOf" srcId="{A0ED3B8C-20B0-42BD-B620-0D735CEF1DE7}" destId="{075AC118-E618-41F8-9D9A-47386C5225C0}" srcOrd="8" destOrd="0" presId="urn:microsoft.com/office/officeart/2005/8/layout/hProcess11"/>
    <dgm:cxn modelId="{27DED14F-9A58-4285-AA06-9D06405A7323}" type="presParOf" srcId="{075AC118-E618-41F8-9D9A-47386C5225C0}" destId="{F8AE3839-9CF0-4F0E-937C-2FE2CCF9E65F}" srcOrd="0" destOrd="0" presId="urn:microsoft.com/office/officeart/2005/8/layout/hProcess11"/>
    <dgm:cxn modelId="{9A57BCF1-AEAF-4CBD-B916-6D018BD028F2}" type="presParOf" srcId="{075AC118-E618-41F8-9D9A-47386C5225C0}" destId="{2F82A0B0-3C9D-4E79-82F4-9FF1F7803FA9}" srcOrd="1" destOrd="0" presId="urn:microsoft.com/office/officeart/2005/8/layout/hProcess11"/>
    <dgm:cxn modelId="{5551677A-955D-4B5C-BE07-BD6AA80BE9F2}" type="presParOf" srcId="{075AC118-E618-41F8-9D9A-47386C5225C0}" destId="{60067B71-2AB3-4AFB-8E59-4EDBF1D1CC6F}" srcOrd="2" destOrd="0" presId="urn:microsoft.com/office/officeart/2005/8/layout/hProcess11"/>
    <dgm:cxn modelId="{7A8E42D9-A2D7-41D6-A4DA-6FD4C42F9184}" type="presParOf" srcId="{A0ED3B8C-20B0-42BD-B620-0D735CEF1DE7}" destId="{DDE49B4A-DC1E-4054-8198-16DD9CBDFCD2}" srcOrd="9" destOrd="0" presId="urn:microsoft.com/office/officeart/2005/8/layout/hProcess11"/>
    <dgm:cxn modelId="{E0B83098-53FF-40FA-999C-9230EC1A6963}" type="presParOf" srcId="{A0ED3B8C-20B0-42BD-B620-0D735CEF1DE7}" destId="{8226FDD7-8B76-4814-9743-18EC06617E7D}" srcOrd="10" destOrd="0" presId="urn:microsoft.com/office/officeart/2005/8/layout/hProcess11"/>
    <dgm:cxn modelId="{87676430-BD8F-4BBF-A582-F738DD9E1245}" type="presParOf" srcId="{8226FDD7-8B76-4814-9743-18EC06617E7D}" destId="{23760FA5-9E98-4A01-A21C-9D9E999224B6}" srcOrd="0" destOrd="0" presId="urn:microsoft.com/office/officeart/2005/8/layout/hProcess11"/>
    <dgm:cxn modelId="{089D3C4C-1BAD-4B0D-9E7E-28492AE59C1D}" type="presParOf" srcId="{8226FDD7-8B76-4814-9743-18EC06617E7D}" destId="{39C60A1C-382C-4AC7-A6B7-3EA4B36778F0}" srcOrd="1" destOrd="0" presId="urn:microsoft.com/office/officeart/2005/8/layout/hProcess11"/>
    <dgm:cxn modelId="{53CEE828-DDE1-4F01-9A1B-4C7CF55A651B}" type="presParOf" srcId="{8226FDD7-8B76-4814-9743-18EC06617E7D}" destId="{54E86FE0-6407-417E-9734-C08791474DF7}" srcOrd="2" destOrd="0" presId="urn:microsoft.com/office/officeart/2005/8/layout/hProcess11"/>
    <dgm:cxn modelId="{2818B437-92C3-4277-AE2C-96C02489D4C9}" type="presParOf" srcId="{A0ED3B8C-20B0-42BD-B620-0D735CEF1DE7}" destId="{D3116371-B59A-4468-B7C6-134F1D240480}" srcOrd="11" destOrd="0" presId="urn:microsoft.com/office/officeart/2005/8/layout/hProcess11"/>
    <dgm:cxn modelId="{C6B5E447-0134-4EEC-B800-94AA041CE2CE}" type="presParOf" srcId="{A0ED3B8C-20B0-42BD-B620-0D735CEF1DE7}" destId="{8F391D19-A910-44FF-A416-4ADC19A5A43D}" srcOrd="12" destOrd="0" presId="urn:microsoft.com/office/officeart/2005/8/layout/hProcess11"/>
    <dgm:cxn modelId="{B20E6484-96B6-405B-A8C1-78B654A047DC}" type="presParOf" srcId="{8F391D19-A910-44FF-A416-4ADC19A5A43D}" destId="{1ABEC0CF-F298-419C-87A9-C0DF653506CF}" srcOrd="0" destOrd="0" presId="urn:microsoft.com/office/officeart/2005/8/layout/hProcess11"/>
    <dgm:cxn modelId="{C36D963E-03EB-47EB-84D6-284CD8F7C3D8}" type="presParOf" srcId="{8F391D19-A910-44FF-A416-4ADC19A5A43D}" destId="{61F8A141-4655-4410-846B-2D023A176706}" srcOrd="1" destOrd="0" presId="urn:microsoft.com/office/officeart/2005/8/layout/hProcess11"/>
    <dgm:cxn modelId="{CB081089-5510-43FE-91A3-7392BBAC1ADB}" type="presParOf" srcId="{8F391D19-A910-44FF-A416-4ADC19A5A43D}" destId="{F7C8EC46-45D8-4475-BD5F-54C1C137A850}" srcOrd="2" destOrd="0" presId="urn:microsoft.com/office/officeart/2005/8/layout/hProcess11"/>
    <dgm:cxn modelId="{5F910E9C-D07E-456D-8483-5A682191DFD8}" type="presParOf" srcId="{A0ED3B8C-20B0-42BD-B620-0D735CEF1DE7}" destId="{3E424D74-CCC8-47EC-86FA-8A8AD1BBCC07}" srcOrd="13" destOrd="0" presId="urn:microsoft.com/office/officeart/2005/8/layout/hProcess11"/>
    <dgm:cxn modelId="{96727D36-050F-4542-AEB7-538247F72979}" type="presParOf" srcId="{A0ED3B8C-20B0-42BD-B620-0D735CEF1DE7}" destId="{5C8E55E5-F07C-4157-9F25-D893E4E847FD}" srcOrd="14" destOrd="0" presId="urn:microsoft.com/office/officeart/2005/8/layout/hProcess11"/>
    <dgm:cxn modelId="{88FC02DB-E538-47D7-84C3-83C3F63803C8}" type="presParOf" srcId="{5C8E55E5-F07C-4157-9F25-D893E4E847FD}" destId="{791D618C-31B5-4262-950E-0EFC73ACFE4E}" srcOrd="0" destOrd="0" presId="urn:microsoft.com/office/officeart/2005/8/layout/hProcess11"/>
    <dgm:cxn modelId="{E71F30EC-9D97-4BA3-9E17-511263739DB7}" type="presParOf" srcId="{5C8E55E5-F07C-4157-9F25-D893E4E847FD}" destId="{B4C204FC-F7AD-41CC-9DB5-5E6AD4E93E51}" srcOrd="1" destOrd="0" presId="urn:microsoft.com/office/officeart/2005/8/layout/hProcess11"/>
    <dgm:cxn modelId="{E9583483-AD87-41BC-A145-39960701949B}" type="presParOf" srcId="{5C8E55E5-F07C-4157-9F25-D893E4E847FD}" destId="{9FD9E5C4-33CF-4DE5-8F8F-7B01AF51D67E}" srcOrd="2" destOrd="0" presId="urn:microsoft.com/office/officeart/2005/8/layout/hProcess11"/>
    <dgm:cxn modelId="{3C7D1915-C43E-4592-8921-95765E301B12}" type="presParOf" srcId="{A0ED3B8C-20B0-42BD-B620-0D735CEF1DE7}" destId="{57FA3600-DE84-428E-9A14-62653C641B95}" srcOrd="15" destOrd="0" presId="urn:microsoft.com/office/officeart/2005/8/layout/hProcess11"/>
    <dgm:cxn modelId="{D94FC0BF-67A4-42C0-9046-2E20C381D3B5}" type="presParOf" srcId="{A0ED3B8C-20B0-42BD-B620-0D735CEF1DE7}" destId="{3F5B57FD-14D2-4161-A1BF-EDD537242363}" srcOrd="16" destOrd="0" presId="urn:microsoft.com/office/officeart/2005/8/layout/hProcess11"/>
    <dgm:cxn modelId="{278D0D92-D1D5-4022-9FFC-A902650FDEF2}" type="presParOf" srcId="{3F5B57FD-14D2-4161-A1BF-EDD537242363}" destId="{2C8651C9-1F52-4C7C-AFE7-AC65312FD487}" srcOrd="0" destOrd="0" presId="urn:microsoft.com/office/officeart/2005/8/layout/hProcess11"/>
    <dgm:cxn modelId="{FE5542AF-B49D-4882-803F-1952A9EFCDCF}" type="presParOf" srcId="{3F5B57FD-14D2-4161-A1BF-EDD537242363}" destId="{F47D2838-6E38-4066-9C4C-CA2BFC7EBED7}" srcOrd="1" destOrd="0" presId="urn:microsoft.com/office/officeart/2005/8/layout/hProcess11"/>
    <dgm:cxn modelId="{D69EF553-DF32-4414-93C0-1EEB8C4210D2}" type="presParOf" srcId="{3F5B57FD-14D2-4161-A1BF-EDD537242363}" destId="{1C0A28A6-F4A6-465A-A963-134C6829D118}" srcOrd="2" destOrd="0" presId="urn:microsoft.com/office/officeart/2005/8/layout/hProcess11"/>
    <dgm:cxn modelId="{C7C4DD83-C871-4F86-9321-A73D59A8CB71}" type="presParOf" srcId="{A0ED3B8C-20B0-42BD-B620-0D735CEF1DE7}" destId="{E797423F-4164-4F09-A3D1-83EC6F1292E1}" srcOrd="17" destOrd="0" presId="urn:microsoft.com/office/officeart/2005/8/layout/hProcess11"/>
    <dgm:cxn modelId="{092AA4B7-9C3E-4DB5-93FF-D3E36F29294A}" type="presParOf" srcId="{A0ED3B8C-20B0-42BD-B620-0D735CEF1DE7}" destId="{08156728-A9A3-47D7-9742-68E2522082B5}" srcOrd="18" destOrd="0" presId="urn:microsoft.com/office/officeart/2005/8/layout/hProcess11"/>
    <dgm:cxn modelId="{D20EBE7A-3254-4439-A65C-7F7F7CEDA475}" type="presParOf" srcId="{08156728-A9A3-47D7-9742-68E2522082B5}" destId="{C5041670-D957-457D-8A08-9DB268875774}" srcOrd="0" destOrd="0" presId="urn:microsoft.com/office/officeart/2005/8/layout/hProcess11"/>
    <dgm:cxn modelId="{75BD3BB6-78E3-41B4-9CB9-7E9A6D08EDC2}" type="presParOf" srcId="{08156728-A9A3-47D7-9742-68E2522082B5}" destId="{072B5652-9B07-4145-A563-33F4986CE36C}" srcOrd="1" destOrd="0" presId="urn:microsoft.com/office/officeart/2005/8/layout/hProcess11"/>
    <dgm:cxn modelId="{C9889F52-CDD8-42C9-991C-C1ACA72A928C}" type="presParOf" srcId="{08156728-A9A3-47D7-9742-68E2522082B5}" destId="{256E73A7-9F31-4866-AAF7-DD63EDD5EEF7}" srcOrd="2" destOrd="0" presId="urn:microsoft.com/office/officeart/2005/8/layout/hProcess11"/>
    <dgm:cxn modelId="{5C704A4E-3A5B-410F-862C-9DD886500FC7}" type="presParOf" srcId="{A0ED3B8C-20B0-42BD-B620-0D735CEF1DE7}" destId="{E7264B04-0063-41EA-B327-6D816EA904E7}" srcOrd="19" destOrd="0" presId="urn:microsoft.com/office/officeart/2005/8/layout/hProcess11"/>
    <dgm:cxn modelId="{E90FB998-6E41-4BEF-8E9A-A52D02CBAA6F}" type="presParOf" srcId="{A0ED3B8C-20B0-42BD-B620-0D735CEF1DE7}" destId="{300E2282-8D11-4C34-A232-D1784B9BF0DD}" srcOrd="20" destOrd="0" presId="urn:microsoft.com/office/officeart/2005/8/layout/hProcess11"/>
    <dgm:cxn modelId="{43B87380-BB3A-4D0B-8F80-BA7858D5BADF}" type="presParOf" srcId="{300E2282-8D11-4C34-A232-D1784B9BF0DD}" destId="{E01D9760-FF91-4CE9-ABD9-8D9BE2CAC7A2}" srcOrd="0" destOrd="0" presId="urn:microsoft.com/office/officeart/2005/8/layout/hProcess11"/>
    <dgm:cxn modelId="{E65566AE-B4CD-4C97-93ED-7DD0D28180A0}" type="presParOf" srcId="{300E2282-8D11-4C34-A232-D1784B9BF0DD}" destId="{7CE224F7-99FA-4341-91D6-2D11FA0FEAEC}" srcOrd="1" destOrd="0" presId="urn:microsoft.com/office/officeart/2005/8/layout/hProcess11"/>
    <dgm:cxn modelId="{3261470F-32D3-4FC6-8BA4-5EDF07E8C772}" type="presParOf" srcId="{300E2282-8D11-4C34-A232-D1784B9BF0DD}" destId="{C0DB5753-3AD3-4A0C-8DB3-6BE1CAE5C20D}" srcOrd="2" destOrd="0" presId="urn:microsoft.com/office/officeart/2005/8/layout/hProcess11"/>
    <dgm:cxn modelId="{336FE7BE-2999-44DC-88F5-62AE94EB4BCE}" type="presParOf" srcId="{A0ED3B8C-20B0-42BD-B620-0D735CEF1DE7}" destId="{BCF5F561-66E4-436B-8601-5B618F9826BC}" srcOrd="21" destOrd="0" presId="urn:microsoft.com/office/officeart/2005/8/layout/hProcess11"/>
    <dgm:cxn modelId="{28CF3C00-A710-40FE-BA96-BEA91A6E930C}" type="presParOf" srcId="{A0ED3B8C-20B0-42BD-B620-0D735CEF1DE7}" destId="{C271A3ED-5B22-4E34-8E35-D490CA5345A4}" srcOrd="22" destOrd="0" presId="urn:microsoft.com/office/officeart/2005/8/layout/hProcess11"/>
    <dgm:cxn modelId="{DCB6A3E7-4892-4A1B-B0E2-C20CAD1A3A05}" type="presParOf" srcId="{C271A3ED-5B22-4E34-8E35-D490CA5345A4}" destId="{4B414D63-BF0F-420A-AA80-F8CB114E0B1B}" srcOrd="0" destOrd="0" presId="urn:microsoft.com/office/officeart/2005/8/layout/hProcess11"/>
    <dgm:cxn modelId="{2884C5CB-E209-4304-ADD2-EA1A2B765A2A}" type="presParOf" srcId="{C271A3ED-5B22-4E34-8E35-D490CA5345A4}" destId="{056A2E14-1B71-458D-A4EF-96C222A5F4B2}" srcOrd="1" destOrd="0" presId="urn:microsoft.com/office/officeart/2005/8/layout/hProcess11"/>
    <dgm:cxn modelId="{5D9C64C5-D646-4048-B8CB-96B8463FDC94}" type="presParOf" srcId="{C271A3ED-5B22-4E34-8E35-D490CA5345A4}" destId="{73EB8D1D-17D0-4AE7-BD1C-9ABC60C0E020}" srcOrd="2" destOrd="0" presId="urn:microsoft.com/office/officeart/2005/8/layout/hProcess11"/>
    <dgm:cxn modelId="{9B099678-8D09-4FA1-A966-FE17632EAEA0}" type="presParOf" srcId="{A0ED3B8C-20B0-42BD-B620-0D735CEF1DE7}" destId="{933316E5-1B7A-4F95-BA6F-51012A574C75}" srcOrd="23" destOrd="0" presId="urn:microsoft.com/office/officeart/2005/8/layout/hProcess11"/>
    <dgm:cxn modelId="{F1CADA26-3840-43A1-9EFC-D8725CA9AAB6}" type="presParOf" srcId="{A0ED3B8C-20B0-42BD-B620-0D735CEF1DE7}" destId="{0D351742-0CCB-4927-8ABE-91C62462AC09}" srcOrd="24" destOrd="0" presId="urn:microsoft.com/office/officeart/2005/8/layout/hProcess11"/>
    <dgm:cxn modelId="{ED9B91EE-A56F-4358-885C-443CF76CB76E}" type="presParOf" srcId="{0D351742-0CCB-4927-8ABE-91C62462AC09}" destId="{5242106A-F1D4-41D9-B339-10C90242FC51}" srcOrd="0" destOrd="0" presId="urn:microsoft.com/office/officeart/2005/8/layout/hProcess11"/>
    <dgm:cxn modelId="{B02DA188-DE74-406A-B879-34345CB39398}" type="presParOf" srcId="{0D351742-0CCB-4927-8ABE-91C62462AC09}" destId="{96F2086D-3478-4152-A16A-361BDB76C5A1}" srcOrd="1" destOrd="0" presId="urn:microsoft.com/office/officeart/2005/8/layout/hProcess11"/>
    <dgm:cxn modelId="{FF05CDA7-6718-422A-88EA-F28D6CEE8D0E}" type="presParOf" srcId="{0D351742-0CCB-4927-8ABE-91C62462AC09}" destId="{FF090595-A7F4-4A10-A206-AE77DF505022}" srcOrd="2" destOrd="0" presId="urn:microsoft.com/office/officeart/2005/8/layout/hProcess1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3/14/2014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2456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10181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113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114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6431A3C4-953E-479E-AB9F-C945280D9038}" type="slidenum">
              <a:rPr lang="en-US" smtClean="0"/>
              <a:pPr>
                <a:defRPr/>
              </a:pPr>
              <a:t>116</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117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537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87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824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349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bwMode="auto">
          <a:xfrm>
            <a:off x="3085167" y="9046678"/>
            <a:ext cx="690779" cy="248133"/>
          </a:xfrm>
          <a:noFill/>
          <a:ln>
            <a:miter lim="800000"/>
            <a:headEnd/>
            <a:tailEnd/>
          </a:ln>
        </p:spPr>
        <p:txBody>
          <a:bodyPr/>
          <a:lstStyle/>
          <a:p>
            <a:fld id="{7F6BAD5D-D42D-4DD9-9738-98351725A004}" type="slidenum">
              <a:rPr lang="en-US">
                <a:solidFill>
                  <a:srgbClr val="000000"/>
                </a:solidFill>
                <a:cs typeface="Arial" charset="0"/>
              </a:rPr>
              <a:pPr/>
              <a:t>16</a:t>
            </a:fld>
            <a:endParaRPr lang="en-US">
              <a:solidFill>
                <a:srgbClr val="000000"/>
              </a:solidFill>
              <a:cs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4981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193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759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187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895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4544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6892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874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687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11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410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427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373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0270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6017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651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1563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3950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33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88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470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975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85167" y="9046678"/>
            <a:ext cx="690779" cy="248133"/>
          </a:xfrm>
          <a:ln/>
        </p:spPr>
        <p:txBody>
          <a:bodyPr/>
          <a:lstStyle/>
          <a:p>
            <a:fld id="{8772A0E9-9CAF-4E5F-BF44-857484A95037}" type="slidenum">
              <a:rPr lang="en-US">
                <a:solidFill>
                  <a:prstClr val="black"/>
                </a:solidFill>
              </a:rPr>
              <a:pPr/>
              <a:t>36</a:t>
            </a:fld>
            <a:endParaRPr lang="en-US">
              <a:solidFill>
                <a:prstClr val="black"/>
              </a:solidFill>
            </a:endParaRPr>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42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8785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1192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7459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636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521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602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42</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291090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43</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671028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68862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45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0704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401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63092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49</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531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50</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4809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1679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424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6576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8525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087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5235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56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0302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57</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1955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59</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35914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60</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182281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61</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66078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62</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9905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63</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7759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3499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64</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2758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65</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72674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66</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96528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67</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86251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68</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62356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69</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05744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70</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380995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480BA99F-D2E6-42B3-B1BD-D83AB89B85E9}" type="slidenum">
              <a:rPr lang="en-US" sz="1000"/>
              <a:pPr algn="ctr" defTabSz="930275"/>
              <a:t>71</a:t>
            </a:fld>
            <a:endParaRPr lang="en-US" sz="1000"/>
          </a:p>
        </p:txBody>
      </p:sp>
      <p:sp>
        <p:nvSpPr>
          <p:cNvPr id="151555" name="Rectangle 2"/>
          <p:cNvSpPr>
            <a:spLocks noGrp="1" noRot="1" noChangeAspect="1" noChangeArrowheads="1" noTextEdit="1"/>
          </p:cNvSpPr>
          <p:nvPr>
            <p:ph type="sldImg"/>
          </p:nvPr>
        </p:nvSpPr>
        <p:spPr>
          <a:xfrm>
            <a:off x="1063625" y="687388"/>
            <a:ext cx="4679950" cy="3509962"/>
          </a:xfrm>
          <a:ln/>
        </p:spPr>
      </p:sp>
      <p:sp>
        <p:nvSpPr>
          <p:cNvPr id="151556"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smtClean="0"/>
          </a:p>
        </p:txBody>
      </p:sp>
    </p:spTree>
    <p:extLst>
      <p:ext uri="{BB962C8B-B14F-4D97-AF65-F5344CB8AC3E}">
        <p14:creationId xmlns:p14="http://schemas.microsoft.com/office/powerpoint/2010/main" val="2231776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92383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74</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76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0753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77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471044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87"/>
            <a:fld id="{5D11E945-B2AB-401C-B79F-AAE9AF6B9630}" type="slidenum">
              <a:rPr lang="en-US" smtClean="0"/>
              <a:pPr defTabSz="928787"/>
              <a:t>78</a:t>
            </a:fld>
            <a:endParaRPr lang="en-US" dirty="0" smtClean="0"/>
          </a:p>
        </p:txBody>
      </p:sp>
      <p:sp>
        <p:nvSpPr>
          <p:cNvPr id="6147" name="Slide Image Placeholder 1"/>
          <p:cNvSpPr>
            <a:spLocks noGrp="1" noRot="1" noChangeAspect="1" noTextEdit="1"/>
          </p:cNvSpPr>
          <p:nvPr>
            <p:ph type="sldImg"/>
          </p:nvPr>
        </p:nvSpPr>
        <p:spPr>
          <a:xfrm>
            <a:off x="1104900" y="698500"/>
            <a:ext cx="4648200" cy="3486150"/>
          </a:xfrm>
          <a:ln w="12700"/>
        </p:spPr>
      </p:sp>
      <p:sp>
        <p:nvSpPr>
          <p:cNvPr id="6148"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7" y="9046678"/>
            <a:ext cx="690779" cy="248133"/>
          </a:xfrm>
          <a:noFill/>
        </p:spPr>
        <p:txBody>
          <a:bodyPr/>
          <a:lstStyle/>
          <a:p>
            <a:pPr defTabSz="928787"/>
            <a:fld id="{CD578EAB-D2FC-49DD-9D39-674CBBC01DF6}" type="slidenum">
              <a:rPr lang="en-US" smtClean="0"/>
              <a:pPr defTabSz="928787"/>
              <a:t>79</a:t>
            </a:fld>
            <a:endParaRPr lang="en-US" dirty="0" smtClean="0"/>
          </a:p>
        </p:txBody>
      </p:sp>
      <p:sp>
        <p:nvSpPr>
          <p:cNvPr id="7171" name="Slide Image Placeholder 1"/>
          <p:cNvSpPr>
            <a:spLocks noGrp="1" noRot="1" noChangeAspect="1" noTextEdit="1"/>
          </p:cNvSpPr>
          <p:nvPr>
            <p:ph type="sldImg"/>
          </p:nvPr>
        </p:nvSpPr>
        <p:spPr>
          <a:xfrm>
            <a:off x="1104900" y="698500"/>
            <a:ext cx="4648200" cy="3486150"/>
          </a:xfrm>
          <a:ln w="12700"/>
        </p:spPr>
      </p:sp>
      <p:sp>
        <p:nvSpPr>
          <p:cNvPr id="7172"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56541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81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834031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07950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87917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23415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85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1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86</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38195430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3821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88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150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8221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90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41410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91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37049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7607969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95</a:t>
            </a:fld>
            <a:endParaRPr lang="en-US" noProof="0" dirty="0"/>
          </a:p>
        </p:txBody>
      </p:sp>
    </p:spTree>
    <p:extLst>
      <p:ext uri="{BB962C8B-B14F-4D97-AF65-F5344CB8AC3E}">
        <p14:creationId xmlns:p14="http://schemas.microsoft.com/office/powerpoint/2010/main" val="32485419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98</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38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46073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99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136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826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102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4268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9044530"/>
            <a:ext cx="690779" cy="250282"/>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103</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7187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9047163"/>
            <a:ext cx="689527" cy="247650"/>
          </a:xfrm>
        </p:spPr>
        <p:txBody>
          <a:bodyPr/>
          <a:lstStyle/>
          <a:p>
            <a:pPr defTabSz="928692">
              <a:defRPr/>
            </a:pPr>
            <a:fld id="{15A7F7DB-3A93-4CAB-8AF3-CD35918FB945}" type="slidenum">
              <a:rPr lang="en-US" smtClean="0"/>
              <a:pPr defTabSz="928692">
                <a:defRPr/>
              </a:pPr>
              <a:t>104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52355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085167" y="9046678"/>
            <a:ext cx="690779" cy="248133"/>
          </a:xfrm>
          <a:ln/>
        </p:spPr>
        <p:txBody>
          <a:bodyPr/>
          <a:lstStyle/>
          <a:p>
            <a:fld id="{479AA5C6-0126-4953-A099-89B1BCAD20C7}" type="slidenum">
              <a:rPr lang="en-GB"/>
              <a:pPr/>
              <a:t>106</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567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108</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0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111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0"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87.e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88.emf"/><Relationship Id="rId4" Type="http://schemas.openxmlformats.org/officeDocument/2006/relationships/oleObject" Target="../embeddings/oleObject32.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92.emf"/><Relationship Id="rId4" Type="http://schemas.openxmlformats.org/officeDocument/2006/relationships/oleObject" Target="../embeddings/oleObject33.bin"/></Relationships>
</file>

<file path=ppt/slides/_rels/slide1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source=images&amp;cd=&amp;cad=rja&amp;docid=YA4oRE0xuY299M&amp;tbnid=byRMLbe-mKoNHM:&amp;ved=0CAgQjRwwAA&amp;url=http://politicker.com/2013/07/eliot-spitzer-expects-to-win-comptrollers-race/&amp;ei=W5BoUuyGO82EkQfXgoHoAg&amp;psig=AFQjCNEs21-oC-Hs4gesrP_BYWCrGJHwag&amp;ust=138267081204477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hyperlink" Target="http://www.tdi.texas.gov/"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42.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7.jpeg"/><Relationship Id="rId5" Type="http://schemas.openxmlformats.org/officeDocument/2006/relationships/image" Target="../media/image26.emf"/><Relationship Id="rId10" Type="http://schemas.openxmlformats.org/officeDocument/2006/relationships/image" Target="../media/image31.jpeg"/><Relationship Id="rId4" Type="http://schemas.openxmlformats.org/officeDocument/2006/relationships/oleObject" Target="../embeddings/oleObject3.bin"/><Relationship Id="rId9"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e/e8/Prologue_Hammurabi_Code_Louvre_AO10237.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n.wikipedia.org/wiki/File:Claudius_(M.A.N._Madrid)_01.jpg"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6.e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7.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8.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2.emf"/><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48.emf"/><Relationship Id="rId4" Type="http://schemas.openxmlformats.org/officeDocument/2006/relationships/oleObject" Target="../embeddings/oleObject13.bin"/></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source=images&amp;cd=&amp;cad=rja&amp;docid=jQVgtLLAIjx8TM&amp;tbnid=YVXpxa9qWNl-IM:&amp;ved=0CAgQjRwwAA&amp;url=http://www.biography.com/people/francis-bacon-9194632&amp;ei=YWllUrOuFK-r4APZv4CwDg&amp;psig=AFQjCNFu_wo5QSNdUzY5mYHOpdeKT6aHiA&amp;ust=138246422539299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4.vml"/><Relationship Id="rId6" Type="http://schemas.openxmlformats.org/officeDocument/2006/relationships/image" Target="../media/image58.emf"/><Relationship Id="rId5" Type="http://schemas.openxmlformats.org/officeDocument/2006/relationships/oleObject" Target="../embeddings/oleObject14.bin"/><Relationship Id="rId4"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5.vml"/><Relationship Id="rId6" Type="http://schemas.openxmlformats.org/officeDocument/2006/relationships/image" Target="../media/image59.emf"/><Relationship Id="rId5" Type="http://schemas.openxmlformats.org/officeDocument/2006/relationships/oleObject" Target="../embeddings/oleObject15.bin"/><Relationship Id="rId4"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0.emf"/><Relationship Id="rId4" Type="http://schemas.openxmlformats.org/officeDocument/2006/relationships/oleObject" Target="../embeddings/oleObject1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1.emf"/><Relationship Id="rId4" Type="http://schemas.openxmlformats.org/officeDocument/2006/relationships/oleObject" Target="../embeddings/oleObject1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62.emf"/><Relationship Id="rId4" Type="http://schemas.openxmlformats.org/officeDocument/2006/relationships/oleObject" Target="../embeddings/oleObject18.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63.emf"/><Relationship Id="rId4" Type="http://schemas.openxmlformats.org/officeDocument/2006/relationships/oleObject" Target="../embeddings/oleObject19.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64.e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65.emf"/><Relationship Id="rId4" Type="http://schemas.openxmlformats.org/officeDocument/2006/relationships/oleObject" Target="../embeddings/oleObject21.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2.vml"/><Relationship Id="rId6" Type="http://schemas.openxmlformats.org/officeDocument/2006/relationships/image" Target="../media/image66.emf"/><Relationship Id="rId5" Type="http://schemas.openxmlformats.org/officeDocument/2006/relationships/oleObject" Target="../embeddings/oleObject22.bin"/><Relationship Id="rId4" Type="http://schemas.openxmlformats.org/officeDocument/2006/relationships/notesSlide" Target="../notesSlides/notesSlide77.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9.jpeg"/><Relationship Id="rId5" Type="http://schemas.openxmlformats.org/officeDocument/2006/relationships/image" Target="../media/image68.emf"/><Relationship Id="rId4" Type="http://schemas.openxmlformats.org/officeDocument/2006/relationships/oleObject" Target="../embeddings/oleObject23.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70.emf"/><Relationship Id="rId4" Type="http://schemas.openxmlformats.org/officeDocument/2006/relationships/oleObject" Target="../embeddings/oleObject2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71.emf"/><Relationship Id="rId4" Type="http://schemas.openxmlformats.org/officeDocument/2006/relationships/oleObject" Target="../embeddings/oleObject25.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72.emf"/><Relationship Id="rId4" Type="http://schemas.openxmlformats.org/officeDocument/2006/relationships/oleObject" Target="../embeddings/oleObject2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73.emf"/><Relationship Id="rId4" Type="http://schemas.openxmlformats.org/officeDocument/2006/relationships/oleObject" Target="../embeddings/oleObject2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74.emf"/><Relationship Id="rId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75.emf"/><Relationship Id="rId4" Type="http://schemas.openxmlformats.org/officeDocument/2006/relationships/oleObject" Target="../embeddings/oleObject29.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76.emf"/><Relationship Id="rId4" Type="http://schemas.openxmlformats.org/officeDocument/2006/relationships/oleObject" Target="../embeddings/oleObject30.bin"/></Relationships>
</file>

<file path=ppt/slides/_rels/slide9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8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9.png"/><Relationship Id="rId5" Type="http://schemas.openxmlformats.org/officeDocument/2006/relationships/notesSlide" Target="../notesSlides/notesSlide87.xml"/><Relationship Id="rId4"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1.jpeg"/><Relationship Id="rId5" Type="http://schemas.openxmlformats.org/officeDocument/2006/relationships/notesSlide" Target="../notesSlides/notesSlide88.xml"/><Relationship Id="rId4"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9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17671"/>
            <a:ext cx="9104313" cy="2289858"/>
          </a:xfrm>
          <a:ln/>
        </p:spPr>
        <p:txBody>
          <a:bodyPr/>
          <a:lstStyle/>
          <a:p>
            <a:r>
              <a:rPr lang="en-US" sz="4400" dirty="0" smtClean="0"/>
              <a:t>Insurance Regulatory Modernization and Industry Performance</a:t>
            </a:r>
            <a:r>
              <a:rPr lang="en-US" sz="4400" smtClean="0"/>
              <a:t/>
            </a:r>
            <a:br>
              <a:rPr lang="en-US" sz="4400" smtClean="0"/>
            </a:br>
            <a:r>
              <a:rPr lang="en-US" sz="3600" i="1" smtClean="0"/>
              <a:t>Past, </a:t>
            </a:r>
            <a:r>
              <a:rPr lang="en-US" sz="3600" i="1" dirty="0" smtClean="0"/>
              <a:t>Present and Future</a:t>
            </a:r>
            <a:endParaRPr lang="en-US" sz="3400" i="1" dirty="0">
              <a:solidFill>
                <a:srgbClr val="C00000"/>
              </a:solidFill>
            </a:endParaRPr>
          </a:p>
        </p:txBody>
      </p:sp>
      <p:sp>
        <p:nvSpPr>
          <p:cNvPr id="94211" name="Rectangle 3"/>
          <p:cNvSpPr>
            <a:spLocks noGrp="1" noChangeArrowheads="1"/>
          </p:cNvSpPr>
          <p:nvPr>
            <p:ph type="subTitle" idx="1"/>
          </p:nvPr>
        </p:nvSpPr>
        <p:spPr>
          <a:xfrm>
            <a:off x="138085" y="4270295"/>
            <a:ext cx="8952271" cy="1737399"/>
          </a:xfrm>
        </p:spPr>
        <p:txBody>
          <a:bodyPr/>
          <a:lstStyle/>
          <a:p>
            <a:pPr>
              <a:lnSpc>
                <a:spcPct val="80000"/>
              </a:lnSpc>
            </a:pPr>
            <a:r>
              <a:rPr lang="en-US" dirty="0" smtClean="0"/>
              <a:t>The Forum of Greater New York</a:t>
            </a:r>
            <a:endParaRPr lang="en-US" sz="2400" dirty="0"/>
          </a:p>
          <a:p>
            <a:pPr>
              <a:lnSpc>
                <a:spcPct val="80000"/>
              </a:lnSpc>
            </a:pPr>
            <a:r>
              <a:rPr lang="en-US" dirty="0" smtClean="0"/>
              <a:t>New York, NY</a:t>
            </a:r>
            <a:endParaRPr lang="en-US" dirty="0"/>
          </a:p>
          <a:p>
            <a:pPr>
              <a:lnSpc>
                <a:spcPct val="80000"/>
              </a:lnSpc>
            </a:pPr>
            <a:r>
              <a:rPr lang="en-US" sz="2800" dirty="0" smtClean="0"/>
              <a:t>March 13,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42274171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of Establishment of Insurance Regulator Supervision</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graphicFrame>
        <p:nvGraphicFramePr>
          <p:cNvPr id="6" name="Diagram 5"/>
          <p:cNvGraphicFramePr/>
          <p:nvPr/>
        </p:nvGraphicFramePr>
        <p:xfrm>
          <a:off x="206479" y="947829"/>
          <a:ext cx="5171766" cy="1288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01677" y="1401711"/>
            <a:ext cx="1740309" cy="369332"/>
          </a:xfrm>
          <a:prstGeom prst="rect">
            <a:avLst/>
          </a:prstGeom>
          <a:noFill/>
        </p:spPr>
        <p:txBody>
          <a:bodyPr wrap="square" rtlCol="0">
            <a:spAutoFit/>
          </a:bodyPr>
          <a:lstStyle/>
          <a:p>
            <a:r>
              <a:rPr lang="en-US" b="1" dirty="0" smtClean="0">
                <a:solidFill>
                  <a:srgbClr val="3691C4"/>
                </a:solidFill>
              </a:rPr>
              <a:t>1850s</a:t>
            </a:r>
            <a:endParaRPr lang="en-US" b="1" dirty="0">
              <a:solidFill>
                <a:srgbClr val="3691C4"/>
              </a:solidFill>
            </a:endParaRPr>
          </a:p>
        </p:txBody>
      </p:sp>
      <p:graphicFrame>
        <p:nvGraphicFramePr>
          <p:cNvPr id="9" name="Diagram 8"/>
          <p:cNvGraphicFramePr/>
          <p:nvPr/>
        </p:nvGraphicFramePr>
        <p:xfrm>
          <a:off x="541380" y="1957236"/>
          <a:ext cx="5928000" cy="1288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6343153" y="2399663"/>
            <a:ext cx="1740309" cy="369332"/>
          </a:xfrm>
          <a:prstGeom prst="rect">
            <a:avLst/>
          </a:prstGeom>
          <a:noFill/>
        </p:spPr>
        <p:txBody>
          <a:bodyPr wrap="square" rtlCol="0">
            <a:spAutoFit/>
          </a:bodyPr>
          <a:lstStyle/>
          <a:p>
            <a:r>
              <a:rPr lang="en-US" b="1" dirty="0" smtClean="0">
                <a:solidFill>
                  <a:srgbClr val="3691C4"/>
                </a:solidFill>
              </a:rPr>
              <a:t>1860s</a:t>
            </a:r>
            <a:endParaRPr lang="en-US" b="1" dirty="0">
              <a:solidFill>
                <a:srgbClr val="3691C4"/>
              </a:solidFill>
            </a:endParaRPr>
          </a:p>
        </p:txBody>
      </p:sp>
      <p:graphicFrame>
        <p:nvGraphicFramePr>
          <p:cNvPr id="12" name="Diagram 11"/>
          <p:cNvGraphicFramePr/>
          <p:nvPr/>
        </p:nvGraphicFramePr>
        <p:xfrm>
          <a:off x="1150980" y="3104046"/>
          <a:ext cx="5741309" cy="12880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nvGraphicFramePr>
        <p:xfrm>
          <a:off x="1554480" y="4239426"/>
          <a:ext cx="5875020" cy="12880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2530200" y="5352804"/>
          <a:ext cx="5607959" cy="128802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TextBox 14"/>
          <p:cNvSpPr txBox="1"/>
          <p:nvPr/>
        </p:nvSpPr>
        <p:spPr>
          <a:xfrm>
            <a:off x="6815593" y="3557903"/>
            <a:ext cx="1740309" cy="369332"/>
          </a:xfrm>
          <a:prstGeom prst="rect">
            <a:avLst/>
          </a:prstGeom>
          <a:noFill/>
        </p:spPr>
        <p:txBody>
          <a:bodyPr wrap="square" rtlCol="0">
            <a:spAutoFit/>
          </a:bodyPr>
          <a:lstStyle/>
          <a:p>
            <a:r>
              <a:rPr lang="en-US" b="1" dirty="0" smtClean="0">
                <a:solidFill>
                  <a:srgbClr val="3691C4"/>
                </a:solidFill>
              </a:rPr>
              <a:t>1870s</a:t>
            </a:r>
            <a:endParaRPr lang="en-US" b="1" dirty="0">
              <a:solidFill>
                <a:srgbClr val="3691C4"/>
              </a:solidFill>
            </a:endParaRPr>
          </a:p>
        </p:txBody>
      </p:sp>
      <p:sp>
        <p:nvSpPr>
          <p:cNvPr id="16" name="TextBox 15"/>
          <p:cNvSpPr txBox="1"/>
          <p:nvPr/>
        </p:nvSpPr>
        <p:spPr>
          <a:xfrm>
            <a:off x="7322323" y="4693283"/>
            <a:ext cx="1740309" cy="369332"/>
          </a:xfrm>
          <a:prstGeom prst="rect">
            <a:avLst/>
          </a:prstGeom>
          <a:noFill/>
        </p:spPr>
        <p:txBody>
          <a:bodyPr wrap="square" rtlCol="0">
            <a:spAutoFit/>
          </a:bodyPr>
          <a:lstStyle/>
          <a:p>
            <a:r>
              <a:rPr lang="en-US" b="1" dirty="0" smtClean="0">
                <a:solidFill>
                  <a:srgbClr val="3691C4"/>
                </a:solidFill>
              </a:rPr>
              <a:t>1880s</a:t>
            </a:r>
            <a:endParaRPr lang="en-US" b="1" dirty="0">
              <a:solidFill>
                <a:srgbClr val="3691C4"/>
              </a:solidFill>
            </a:endParaRPr>
          </a:p>
        </p:txBody>
      </p:sp>
      <p:sp>
        <p:nvSpPr>
          <p:cNvPr id="17" name="TextBox 16"/>
          <p:cNvSpPr txBox="1"/>
          <p:nvPr/>
        </p:nvSpPr>
        <p:spPr>
          <a:xfrm>
            <a:off x="8044268" y="5645783"/>
            <a:ext cx="859702" cy="646331"/>
          </a:xfrm>
          <a:prstGeom prst="rect">
            <a:avLst/>
          </a:prstGeom>
          <a:noFill/>
        </p:spPr>
        <p:txBody>
          <a:bodyPr wrap="square" rtlCol="0">
            <a:spAutoFit/>
          </a:bodyPr>
          <a:lstStyle/>
          <a:p>
            <a:r>
              <a:rPr lang="en-US" b="1" dirty="0" smtClean="0">
                <a:solidFill>
                  <a:srgbClr val="3691C4"/>
                </a:solidFill>
              </a:rPr>
              <a:t>1890-1902</a:t>
            </a:r>
            <a:endParaRPr lang="en-US" b="1" dirty="0">
              <a:solidFill>
                <a:srgbClr val="3691C4"/>
              </a:solidFill>
            </a:endParaRPr>
          </a:p>
        </p:txBody>
      </p:sp>
      <p:sp>
        <p:nvSpPr>
          <p:cNvPr id="18"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Insurance Information Institute based on information in Appendix IV of </a:t>
            </a:r>
            <a:r>
              <a:rPr lang="en-US" sz="1000" i="1" dirty="0" smtClean="0"/>
              <a:t>The History of the National Board of Fire Underwriters: Fifty Years of a Civilizing Force</a:t>
            </a:r>
            <a:r>
              <a:rPr lang="en-US" sz="1000" dirty="0" smtClean="0"/>
              <a:t>, Harry Chase </a:t>
            </a:r>
            <a:r>
              <a:rPr lang="en-US" sz="1000" dirty="0" err="1" smtClean="0"/>
              <a:t>Brearly</a:t>
            </a:r>
            <a:r>
              <a:rPr lang="en-US" sz="1000" dirty="0" smtClean="0"/>
              <a:t>, published by Frederick A. Stokes Co. (1916).</a:t>
            </a:r>
            <a:endParaRPr lang="en-US" sz="1000" dirty="0"/>
          </a:p>
        </p:txBody>
      </p:sp>
      <p:sp>
        <p:nvSpPr>
          <p:cNvPr id="19" name="Text Box 17"/>
          <p:cNvSpPr txBox="1">
            <a:spLocks noChangeArrowheads="1"/>
          </p:cNvSpPr>
          <p:nvPr/>
        </p:nvSpPr>
        <p:spPr bwMode="auto">
          <a:xfrm>
            <a:off x="7109460" y="1124437"/>
            <a:ext cx="1988820" cy="206210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rPr>
              <a:t>The half century from 1850-1900 bore witness to a massive wave of institutionalized regulation of the business of insurance</a:t>
            </a:r>
          </a:p>
        </p:txBody>
      </p:sp>
    </p:spTree>
    <p:extLst>
      <p:ext uri="{BB962C8B-B14F-4D97-AF65-F5344CB8AC3E}">
        <p14:creationId xmlns:p14="http://schemas.microsoft.com/office/powerpoint/2010/main" val="265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Graphic spid="12" grpId="0">
        <p:bldAsOne/>
      </p:bldGraphic>
      <p:bldGraphic spid="13" grpId="0">
        <p:bldAsOne/>
      </p:bldGraphic>
      <p:bldGraphic spid="14" grpId="0">
        <p:bldAsOne/>
      </p:bldGraphic>
      <p:bldP spid="15" grpId="0"/>
      <p:bldP spid="16" grpId="0"/>
      <p:bldP spid="17" grpId="0"/>
      <p:bldP spid="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100</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17543259" name="Chart" r:id="rId3" imgW="8486671" imgH="4848277" progId="MSGraph.Chart.8">
                  <p:embed followColorScheme="full"/>
                </p:oleObj>
              </mc:Choice>
              <mc:Fallback>
                <p:oleObj name="Chart" r:id="rId3" imgW="8486671" imgH="4848277"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102</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103</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3045211" name="Chart" r:id="rId4" imgW="8296363" imgH="4305171" progId="MSGraph.Chart.8">
                  <p:embed followColorScheme="full"/>
                </p:oleObj>
              </mc:Choice>
              <mc:Fallback>
                <p:oleObj name="Chart" r:id="rId4" imgW="8296363" imgH="430517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104</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09195"/>
            <a:ext cx="8716296" cy="5448301"/>
          </a:xfrm>
        </p:spPr>
        <p:txBody>
          <a:bodyPr/>
          <a:lstStyle/>
          <a:p>
            <a:pPr>
              <a:lnSpc>
                <a:spcPts val="1500"/>
              </a:lnSpc>
            </a:pPr>
            <a:r>
              <a:rPr lang="en-US" sz="2200" b="1" dirty="0" smtClean="0"/>
              <a:t>3 TRIA Reauthorization Bills Introduced in 2013</a:t>
            </a:r>
          </a:p>
          <a:p>
            <a:pPr>
              <a:lnSpc>
                <a:spcPts val="1500"/>
              </a:lnSpc>
            </a:pPr>
            <a:r>
              <a:rPr lang="en-US" sz="2200" b="1" dirty="0" smtClean="0"/>
              <a:t>Bumpy Road to Reauthorization Ahead</a:t>
            </a:r>
          </a:p>
          <a:p>
            <a:pPr lvl="1">
              <a:lnSpc>
                <a:spcPts val="1500"/>
              </a:lnSpc>
            </a:pPr>
            <a:r>
              <a:rPr lang="en-US" sz="2000" b="1" dirty="0" smtClean="0"/>
              <a:t>Senate: Generally supportive based on 9/25 hearing</a:t>
            </a:r>
          </a:p>
          <a:p>
            <a:pPr lvl="1">
              <a:lnSpc>
                <a:spcPts val="1800"/>
              </a:lnSpc>
            </a:pPr>
            <a:r>
              <a:rPr lang="en-US" sz="2000" b="1" dirty="0" smtClean="0"/>
              <a:t>House: Democrats supportive; Republicans skeptical but some seem willing to support reauthorization based on 11/13 hearing</a:t>
            </a:r>
          </a:p>
          <a:p>
            <a:pPr lvl="2">
              <a:lnSpc>
                <a:spcPts val="1800"/>
              </a:lnSpc>
            </a:pPr>
            <a:r>
              <a:rPr lang="en-US" sz="1800" b="1" dirty="0" smtClean="0"/>
              <a:t>Analogies to Affordable Care Act often mentioned by Republicans</a:t>
            </a:r>
            <a:endParaRPr lang="en-US" sz="2000" b="1" dirty="0" smtClean="0"/>
          </a:p>
          <a:p>
            <a:pPr>
              <a:lnSpc>
                <a:spcPts val="1500"/>
              </a:lnSpc>
            </a:pPr>
            <a:r>
              <a:rPr lang="en-US" sz="2200" b="1" dirty="0" smtClean="0"/>
              <a:t>House Committee Proposals Likely to Involve:</a:t>
            </a:r>
          </a:p>
          <a:p>
            <a:pPr lvl="1">
              <a:lnSpc>
                <a:spcPts val="1500"/>
              </a:lnSpc>
            </a:pPr>
            <a:r>
              <a:rPr lang="en-US" sz="2000" b="1" dirty="0" smtClean="0"/>
              <a:t>Increase in trigger (from current $100 million)</a:t>
            </a:r>
          </a:p>
          <a:p>
            <a:pPr lvl="1">
              <a:lnSpc>
                <a:spcPts val="1500"/>
              </a:lnSpc>
            </a:pPr>
            <a:r>
              <a:rPr lang="en-US" sz="2000" b="1" dirty="0" smtClean="0"/>
              <a:t>Increasing individual comp. retentions (from current 20% of DPE)</a:t>
            </a:r>
          </a:p>
          <a:p>
            <a:pPr lvl="1">
              <a:lnSpc>
                <a:spcPts val="1500"/>
              </a:lnSpc>
            </a:pPr>
            <a:r>
              <a:rPr lang="en-US" sz="2000" b="1" dirty="0" smtClean="0"/>
              <a:t>Also possible: Simple industry aggregate or NBCR only proposal</a:t>
            </a:r>
            <a:endParaRPr lang="en-US" b="1" dirty="0" smtClean="0"/>
          </a:p>
          <a:p>
            <a:pPr>
              <a:lnSpc>
                <a:spcPts val="1500"/>
              </a:lnSpc>
            </a:pPr>
            <a:r>
              <a:rPr lang="en-US" sz="2200" b="1" dirty="0" smtClean="0"/>
              <a:t>I.I.I.: Success of Current Structure &amp; Taxpayer Protections</a:t>
            </a:r>
          </a:p>
          <a:p>
            <a:pPr>
              <a:lnSpc>
                <a:spcPts val="1500"/>
              </a:lnSpc>
            </a:pPr>
            <a:r>
              <a:rPr lang="en-US" sz="2200" b="1" dirty="0" smtClean="0"/>
              <a:t>Also Focused on Importance of Small/Medium Insurers</a:t>
            </a:r>
          </a:p>
          <a:p>
            <a:pPr>
              <a:lnSpc>
                <a:spcPts val="1500"/>
              </a:lnSpc>
            </a:pPr>
            <a:r>
              <a:rPr lang="en-US" sz="2200" b="1" dirty="0" smtClean="0"/>
              <a:t>Limitations of Capacity in the Absence of TRIA</a:t>
            </a:r>
          </a:p>
          <a:p>
            <a:pPr>
              <a:lnSpc>
                <a:spcPts val="1500"/>
              </a:lnSpc>
            </a:pPr>
            <a:r>
              <a:rPr lang="en-US" sz="2200" b="1" i="1" dirty="0" smtClean="0">
                <a:solidFill>
                  <a:srgbClr val="FF0000"/>
                </a:solidFill>
              </a:rPr>
              <a:t>Media in 2014 Wants Stories of Economic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108</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mc:AlternateContent xmlns:mc="http://schemas.openxmlformats.org/markup-compatibility/2006">
              <mc:Choice xmlns:v="urn:schemas-microsoft-com:vml" Requires="v">
                <p:oleObj spid="_x0000_s28457997" name="Chart" r:id="rId4" imgW="8543841" imgH="3533721" progId="MSGraph.Chart.8">
                  <p:embed followColorScheme="full"/>
                </p:oleObj>
              </mc:Choice>
              <mc:Fallback>
                <p:oleObj name="Chart" r:id="rId4" imgW="8543841" imgH="3533721" progId="MSGraph.Chart.8">
                  <p:embed followColorScheme="full"/>
                  <p:pic>
                    <p:nvPicPr>
                      <p:cNvPr id="0" name=""/>
                      <p:cNvPicPr>
                        <a:picLocks noChangeAspect="1" noChangeArrowheads="1"/>
                      </p:cNvPicPr>
                      <p:nvPr/>
                    </p:nvPicPr>
                    <p:blipFill>
                      <a:blip r:embed="rId5"/>
                      <a:srcRect/>
                      <a:stretch>
                        <a:fillRect/>
                      </a:stretch>
                    </p:blipFill>
                    <p:spPr bwMode="gray">
                      <a:xfrm>
                        <a:off x="268381" y="1787804"/>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Longevity Requires an Insurer to Overcome Extreme Economic Adversity of Every Sort</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976284" y="1618276"/>
            <a:ext cx="3421623" cy="962692"/>
          </a:xfrm>
          <a:prstGeom prst="wedgeRectCallout">
            <a:avLst>
              <a:gd name="adj1" fmla="val 118779"/>
              <a:gd name="adj2" fmla="val -71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Insurers that have made it to the age of 150  have endured 32 recessions over the years</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extLst>
      <p:ext uri="{BB962C8B-B14F-4D97-AF65-F5344CB8AC3E}">
        <p14:creationId xmlns:p14="http://schemas.microsoft.com/office/powerpoint/2010/main" val="320693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113</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679"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114</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115</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116</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Supreme Court Reinforces (Establishes)  the Primacy of State Regulation of Insurance</a:t>
            </a:r>
          </a:p>
        </p:txBody>
      </p:sp>
      <p:sp>
        <p:nvSpPr>
          <p:cNvPr id="1922051" name="Rectangle 3"/>
          <p:cNvSpPr>
            <a:spLocks noGrp="1" noChangeArrowheads="1"/>
          </p:cNvSpPr>
          <p:nvPr>
            <p:ph type="body" idx="1"/>
          </p:nvPr>
        </p:nvSpPr>
        <p:spPr>
          <a:xfrm>
            <a:off x="205740" y="1084713"/>
            <a:ext cx="8810441" cy="5448301"/>
          </a:xfrm>
        </p:spPr>
        <p:txBody>
          <a:bodyPr/>
          <a:lstStyle/>
          <a:p>
            <a:pPr algn="ctr">
              <a:lnSpc>
                <a:spcPts val="1700"/>
              </a:lnSpc>
              <a:buNone/>
            </a:pPr>
            <a:r>
              <a:rPr lang="en-US" b="1" u="sng" dirty="0" smtClean="0">
                <a:solidFill>
                  <a:srgbClr val="225A7A"/>
                </a:solidFill>
              </a:rPr>
              <a:t>Paul vs. Virginia (1869)</a:t>
            </a:r>
            <a:endParaRPr lang="en-US" sz="2000" b="1" i="1" u="sng" dirty="0" smtClean="0">
              <a:solidFill>
                <a:srgbClr val="225A7A"/>
              </a:solidFill>
            </a:endParaRPr>
          </a:p>
          <a:p>
            <a:pPr>
              <a:lnSpc>
                <a:spcPts val="1700"/>
              </a:lnSpc>
            </a:pPr>
            <a:r>
              <a:rPr lang="en-US" sz="1800" b="1" dirty="0" smtClean="0"/>
              <a:t>Since its mid-18</a:t>
            </a:r>
            <a:r>
              <a:rPr lang="en-US" sz="1800" b="1" baseline="30000" dirty="0" smtClean="0"/>
              <a:t>th</a:t>
            </a:r>
            <a:r>
              <a:rPr lang="en-US" sz="1800" b="1" dirty="0" smtClean="0"/>
              <a:t> century origins in the US, insurance had been regulated under the general laws governing commerce in the states in which the insurer had been granted a charter/license to operate</a:t>
            </a:r>
          </a:p>
          <a:p>
            <a:pPr>
              <a:lnSpc>
                <a:spcPts val="1700"/>
              </a:lnSpc>
            </a:pPr>
            <a:r>
              <a:rPr lang="en-US" sz="1800" b="1" dirty="0" smtClean="0"/>
              <a:t>As the US economy expanded and insurers (based mostly in the Northeast) sought to expand along with the country, they wanted to avoid the cost and complexity of complying with the many and varied requirements promulgated by the states</a:t>
            </a:r>
          </a:p>
          <a:p>
            <a:pPr>
              <a:lnSpc>
                <a:spcPts val="1700"/>
              </a:lnSpc>
            </a:pPr>
            <a:r>
              <a:rPr lang="en-US" sz="1800" b="1" dirty="0" smtClean="0"/>
              <a:t>Virginia in 1866 enacted legislation requiring a $30,000+ bond be deposited with the state treasurer as a condition of licensure for out-of-state insurers (the agents representing them needed a license as well)</a:t>
            </a:r>
          </a:p>
          <a:p>
            <a:pPr>
              <a:lnSpc>
                <a:spcPts val="1700"/>
              </a:lnSpc>
            </a:pPr>
            <a:r>
              <a:rPr lang="en-US" sz="1800" b="1" dirty="0" smtClean="0"/>
              <a:t>Test Case: Insurers determined to challenge the law asserting that VA’s law interfered with the federal government’s constitutional power to regulate interstate commerce [Modern Historical Parallel: Pre-crisis push for OFC]</a:t>
            </a:r>
          </a:p>
          <a:p>
            <a:pPr lvl="1">
              <a:lnSpc>
                <a:spcPts val="1700"/>
              </a:lnSpc>
            </a:pPr>
            <a:r>
              <a:rPr lang="en-US" sz="1600" b="1" dirty="0" smtClean="0"/>
              <a:t>States opposed since they generated significant revenues from the taxation of premiums</a:t>
            </a:r>
          </a:p>
          <a:p>
            <a:pPr>
              <a:lnSpc>
                <a:spcPts val="1700"/>
              </a:lnSpc>
            </a:pPr>
            <a:r>
              <a:rPr lang="en-US" sz="1800" b="1" dirty="0" smtClean="0"/>
              <a:t>Several NY companies appointed as their agent in VA Samuel D. Paul, a Petersburg, VA, attorney. </a:t>
            </a:r>
          </a:p>
        </p:txBody>
      </p:sp>
      <p:sp>
        <p:nvSpPr>
          <p:cNvPr id="9" name="Rectangle 7"/>
          <p:cNvSpPr>
            <a:spLocks noChangeArrowheads="1"/>
          </p:cNvSpPr>
          <p:nvPr/>
        </p:nvSpPr>
        <p:spPr bwMode="auto">
          <a:xfrm>
            <a:off x="0" y="6463665"/>
            <a:ext cx="8750300" cy="369332"/>
          </a:xfrm>
          <a:prstGeom prst="rect">
            <a:avLst/>
          </a:prstGeom>
          <a:noFill/>
          <a:ln w="9525">
            <a:noFill/>
            <a:miter lim="800000"/>
            <a:headEnd/>
            <a:tailEnd/>
          </a:ln>
        </p:spPr>
        <p:txBody>
          <a:bodyPr>
            <a:spAutoFit/>
          </a:bodyPr>
          <a:lstStyle/>
          <a:p>
            <a:r>
              <a:rPr lang="en-US" sz="900" dirty="0" smtClean="0"/>
              <a:t>Sources:  </a:t>
            </a:r>
            <a:r>
              <a:rPr lang="en-US" sz="900" i="1" dirty="0" smtClean="0"/>
              <a:t>Insurance Perspectives</a:t>
            </a:r>
            <a:r>
              <a:rPr lang="en-US" sz="900" dirty="0" smtClean="0"/>
              <a:t>, G. Gibbons, G. </a:t>
            </a:r>
            <a:r>
              <a:rPr lang="en-US" sz="900" dirty="0" err="1" smtClean="0"/>
              <a:t>Rejda</a:t>
            </a:r>
            <a:r>
              <a:rPr lang="en-US" sz="900" dirty="0" smtClean="0"/>
              <a:t> and M. Elliott., American Institutes for CPCU  (1992); Introduction to Risk Management and Insurance, Mark S. </a:t>
            </a:r>
            <a:r>
              <a:rPr lang="en-US" sz="900" dirty="0" err="1" smtClean="0"/>
              <a:t>Dorfman</a:t>
            </a:r>
            <a:r>
              <a:rPr lang="en-US" sz="900" dirty="0" smtClean="0"/>
              <a:t>, Pearson/Prentice Hall (2007); Insurance Information Institute. </a:t>
            </a:r>
            <a:r>
              <a:rPr lang="en-US" sz="900" dirty="0"/>
              <a:t>	</a:t>
            </a:r>
          </a:p>
        </p:txBody>
      </p:sp>
    </p:spTree>
    <p:extLst>
      <p:ext uri="{BB962C8B-B14F-4D97-AF65-F5344CB8AC3E}">
        <p14:creationId xmlns:p14="http://schemas.microsoft.com/office/powerpoint/2010/main" val="3441542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Supreme Court Reinforces (Establishes)  the Primacy of State Regulation of Insurance</a:t>
            </a:r>
          </a:p>
        </p:txBody>
      </p:sp>
      <p:sp>
        <p:nvSpPr>
          <p:cNvPr id="1922051" name="Rectangle 3"/>
          <p:cNvSpPr>
            <a:spLocks noGrp="1" noChangeArrowheads="1"/>
          </p:cNvSpPr>
          <p:nvPr>
            <p:ph type="body" idx="1"/>
          </p:nvPr>
        </p:nvSpPr>
        <p:spPr>
          <a:xfrm>
            <a:off x="205740" y="1084713"/>
            <a:ext cx="8810441" cy="5448301"/>
          </a:xfrm>
        </p:spPr>
        <p:txBody>
          <a:bodyPr/>
          <a:lstStyle/>
          <a:p>
            <a:pPr algn="ctr">
              <a:lnSpc>
                <a:spcPts val="1800"/>
              </a:lnSpc>
              <a:buNone/>
            </a:pPr>
            <a:r>
              <a:rPr lang="en-US" b="1" u="sng" dirty="0" smtClean="0">
                <a:solidFill>
                  <a:srgbClr val="225A7A"/>
                </a:solidFill>
              </a:rPr>
              <a:t>Paul vs. Virginia (1869)</a:t>
            </a:r>
            <a:endParaRPr lang="en-US" sz="1400" b="1" dirty="0" smtClean="0"/>
          </a:p>
          <a:p>
            <a:pPr>
              <a:lnSpc>
                <a:spcPts val="1800"/>
              </a:lnSpc>
            </a:pPr>
            <a:r>
              <a:rPr lang="en-US" sz="1800" b="1" dirty="0" smtClean="0"/>
              <a:t>Paul applied for a license which was denied because the bond had not been deposited but continued to sell insurance</a:t>
            </a:r>
          </a:p>
          <a:p>
            <a:pPr>
              <a:lnSpc>
                <a:spcPts val="1800"/>
              </a:lnSpc>
            </a:pPr>
            <a:r>
              <a:rPr lang="en-US" sz="1800" b="1" dirty="0" smtClean="0"/>
              <a:t>Paul was indicted, convicted and fined ($50)</a:t>
            </a:r>
          </a:p>
          <a:p>
            <a:pPr>
              <a:lnSpc>
                <a:spcPts val="1800"/>
              </a:lnSpc>
            </a:pPr>
            <a:r>
              <a:rPr lang="en-US" sz="1800" b="1" dirty="0" smtClean="0"/>
              <a:t>Case was eventually appealed to the US Supreme Court which ruled </a:t>
            </a:r>
            <a:r>
              <a:rPr lang="en-US" sz="1800" b="1" i="1" u="sng" dirty="0" smtClean="0"/>
              <a:t>unanimously</a:t>
            </a:r>
            <a:r>
              <a:rPr lang="en-US" sz="1800" b="1" dirty="0" smtClean="0"/>
              <a:t> in VA’s favor</a:t>
            </a:r>
          </a:p>
          <a:p>
            <a:pPr>
              <a:lnSpc>
                <a:spcPts val="1800"/>
              </a:lnSpc>
            </a:pPr>
            <a:r>
              <a:rPr lang="en-US" sz="1800" b="1" dirty="0" smtClean="0"/>
              <a:t>Chief Justice Stephen J. Field delivered the court’s opinion that:</a:t>
            </a:r>
          </a:p>
          <a:p>
            <a:pPr lvl="1">
              <a:lnSpc>
                <a:spcPts val="1800"/>
              </a:lnSpc>
            </a:pPr>
            <a:r>
              <a:rPr lang="en-US" sz="1400" b="1" i="1" dirty="0" smtClean="0"/>
              <a:t>“</a:t>
            </a:r>
            <a:r>
              <a:rPr lang="en-US" sz="1400" b="1" i="1" dirty="0" smtClean="0">
                <a:solidFill>
                  <a:srgbClr val="C00000"/>
                </a:solidFill>
              </a:rPr>
              <a:t>Issuing a policy of insurance is not a transaction of commerce.</a:t>
            </a:r>
            <a:r>
              <a:rPr lang="en-US" sz="1400" b="1" i="1" dirty="0" smtClean="0"/>
              <a:t>  The policies are simple contracts of indemnity against loss by fire…They are not commodities to be shipped from one state to another, and put up for sale.  They are like personal contracts between parties which are completed by their signature and transfer of consideration…The policies do not take effect—are not executed contracts—until delivered by the agent in Virginia,  They are, then, local transactions, governed by local law.”</a:t>
            </a:r>
          </a:p>
          <a:p>
            <a:pPr>
              <a:lnSpc>
                <a:spcPts val="1800"/>
              </a:lnSpc>
            </a:pPr>
            <a:r>
              <a:rPr lang="en-US" sz="1800" b="1" dirty="0" smtClean="0"/>
              <a:t>This settled the law on the matter of state vs. federal regulation for the next </a:t>
            </a:r>
            <a:r>
              <a:rPr lang="en-US" sz="1800" b="1" i="1" u="sng" dirty="0" smtClean="0"/>
              <a:t>75</a:t>
            </a:r>
            <a:r>
              <a:rPr lang="en-US" sz="1800" b="1" dirty="0" smtClean="0"/>
              <a:t> years</a:t>
            </a:r>
          </a:p>
        </p:txBody>
      </p:sp>
      <p:sp>
        <p:nvSpPr>
          <p:cNvPr id="9" name="Rectangle 7"/>
          <p:cNvSpPr>
            <a:spLocks noChangeArrowheads="1"/>
          </p:cNvSpPr>
          <p:nvPr/>
        </p:nvSpPr>
        <p:spPr bwMode="auto">
          <a:xfrm>
            <a:off x="0" y="6429375"/>
            <a:ext cx="8750300" cy="369332"/>
          </a:xfrm>
          <a:prstGeom prst="rect">
            <a:avLst/>
          </a:prstGeom>
          <a:noFill/>
          <a:ln w="9525">
            <a:noFill/>
            <a:miter lim="800000"/>
            <a:headEnd/>
            <a:tailEnd/>
          </a:ln>
        </p:spPr>
        <p:txBody>
          <a:bodyPr>
            <a:spAutoFit/>
          </a:bodyPr>
          <a:lstStyle/>
          <a:p>
            <a:r>
              <a:rPr lang="en-US" sz="900" dirty="0" smtClean="0"/>
              <a:t>Sources:  </a:t>
            </a:r>
            <a:r>
              <a:rPr lang="en-US" sz="900" i="1" dirty="0" smtClean="0"/>
              <a:t>Insurance Perspectives</a:t>
            </a:r>
            <a:r>
              <a:rPr lang="en-US" sz="900" dirty="0" smtClean="0"/>
              <a:t>, G. Gibbons, G. </a:t>
            </a:r>
            <a:r>
              <a:rPr lang="en-US" sz="900" dirty="0" err="1" smtClean="0"/>
              <a:t>Rejda</a:t>
            </a:r>
            <a:r>
              <a:rPr lang="en-US" sz="900" dirty="0" smtClean="0"/>
              <a:t> and M. Elliott., American Institutes for CPCU  (1992); Introduction to Risk Management and Insurance, Mark S. </a:t>
            </a:r>
            <a:r>
              <a:rPr lang="en-US" sz="900" dirty="0" err="1" smtClean="0"/>
              <a:t>Dorfman</a:t>
            </a:r>
            <a:r>
              <a:rPr lang="en-US" sz="900" dirty="0" smtClean="0"/>
              <a:t>, Pearson/Prentice Hall (2007); Insurance Information Institute. </a:t>
            </a:r>
            <a:r>
              <a:rPr lang="en-US" sz="900" dirty="0"/>
              <a:t>	</a:t>
            </a:r>
          </a:p>
        </p:txBody>
      </p:sp>
    </p:spTree>
    <p:extLst>
      <p:ext uri="{BB962C8B-B14F-4D97-AF65-F5344CB8AC3E}">
        <p14:creationId xmlns:p14="http://schemas.microsoft.com/office/powerpoint/2010/main" val="25302059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#2</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1880- 1920</a:t>
            </a:r>
          </a:p>
          <a:p>
            <a:pPr algn="ctr"/>
            <a:r>
              <a:rPr lang="en-US" sz="3200" b="1" dirty="0" smtClean="0">
                <a:solidFill>
                  <a:srgbClr val="2B7299"/>
                </a:solidFill>
              </a:rPr>
              <a:t>Industrialization, Progressive Politics and the Assertion of Federal Regulatory Might</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40700146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Societal Changes Drive a Re-Evaluation of Insurance: Tidal Wave of Regulation</a:t>
            </a:r>
          </a:p>
        </p:txBody>
      </p:sp>
      <p:sp>
        <p:nvSpPr>
          <p:cNvPr id="1922051" name="Rectangle 3"/>
          <p:cNvSpPr>
            <a:spLocks noGrp="1" noChangeArrowheads="1"/>
          </p:cNvSpPr>
          <p:nvPr>
            <p:ph type="body" idx="1"/>
          </p:nvPr>
        </p:nvSpPr>
        <p:spPr>
          <a:xfrm>
            <a:off x="205740" y="1050423"/>
            <a:ext cx="8810441" cy="5448301"/>
          </a:xfrm>
        </p:spPr>
        <p:txBody>
          <a:bodyPr/>
          <a:lstStyle/>
          <a:p>
            <a:pPr>
              <a:lnSpc>
                <a:spcPts val="1800"/>
              </a:lnSpc>
            </a:pPr>
            <a:r>
              <a:rPr lang="en-US" sz="1800" b="1" dirty="0" smtClean="0"/>
              <a:t>Historically, the determination of pricing (in any industry) was not viewed as a function of government, but the outcome of negotiation between parties</a:t>
            </a:r>
          </a:p>
          <a:p>
            <a:pPr>
              <a:lnSpc>
                <a:spcPts val="1800"/>
              </a:lnSpc>
            </a:pPr>
            <a:r>
              <a:rPr lang="en-US" sz="1800" b="1" dirty="0" smtClean="0"/>
              <a:t>Societal views on this began to change in the period from 1887-1916 (roughly) with American industrialization and the rise of finance</a:t>
            </a:r>
          </a:p>
          <a:p>
            <a:pPr lvl="1">
              <a:lnSpc>
                <a:spcPts val="1800"/>
              </a:lnSpc>
            </a:pPr>
            <a:r>
              <a:rPr lang="en-US" sz="1600" b="1" dirty="0" smtClean="0"/>
              <a:t>Munn v. Illinois (1877) [Supreme Ct. affirmed authority of states to regulate prices in businesses affected with the public interest]</a:t>
            </a:r>
          </a:p>
          <a:p>
            <a:pPr lvl="1">
              <a:lnSpc>
                <a:spcPts val="1800"/>
              </a:lnSpc>
            </a:pPr>
            <a:r>
              <a:rPr lang="en-US" sz="1600" b="1" dirty="0" smtClean="0"/>
              <a:t>Interstate Commerce Act (1887)</a:t>
            </a:r>
          </a:p>
          <a:p>
            <a:pPr lvl="1">
              <a:lnSpc>
                <a:spcPts val="1800"/>
              </a:lnSpc>
            </a:pPr>
            <a:r>
              <a:rPr lang="en-US" sz="1600" b="1" dirty="0" smtClean="0"/>
              <a:t>Sherman Antitrust Act (1890)</a:t>
            </a:r>
          </a:p>
          <a:p>
            <a:pPr lvl="1">
              <a:lnSpc>
                <a:spcPts val="1800"/>
              </a:lnSpc>
            </a:pPr>
            <a:r>
              <a:rPr lang="en-US" sz="1600" b="1" dirty="0" smtClean="0"/>
              <a:t>Clayton Act (1914)  [amended the Sherman Act]</a:t>
            </a:r>
          </a:p>
          <a:p>
            <a:pPr lvl="1">
              <a:lnSpc>
                <a:spcPts val="1800"/>
              </a:lnSpc>
            </a:pPr>
            <a:r>
              <a:rPr lang="en-US" sz="1600" b="1" dirty="0" smtClean="0"/>
              <a:t>Federal Reserve Act (1913) </a:t>
            </a:r>
            <a:r>
              <a:rPr lang="en-US" sz="1600" b="1" i="1" dirty="0" smtClean="0"/>
              <a:t>[100 years later, the Fed has discovered insurance!]</a:t>
            </a:r>
          </a:p>
          <a:p>
            <a:pPr lvl="1">
              <a:lnSpc>
                <a:spcPts val="1800"/>
              </a:lnSpc>
            </a:pPr>
            <a:r>
              <a:rPr lang="en-US" sz="1600" b="1" dirty="0" smtClean="0"/>
              <a:t>16</a:t>
            </a:r>
            <a:r>
              <a:rPr lang="en-US" sz="1600" b="1" baseline="30000" dirty="0" smtClean="0"/>
              <a:t>th</a:t>
            </a:r>
            <a:r>
              <a:rPr lang="en-US" sz="1600" b="1" dirty="0" smtClean="0"/>
              <a:t> Amendment (1913) [permitted the establishment of a federal income tax]</a:t>
            </a:r>
          </a:p>
          <a:p>
            <a:pPr>
              <a:lnSpc>
                <a:spcPts val="1800"/>
              </a:lnSpc>
            </a:pPr>
            <a:r>
              <a:rPr lang="en-US" sz="1800" b="1" dirty="0" smtClean="0"/>
              <a:t>Kansas Rate Law (1909, Upheld by US Supreme Court in 1914): Court said that insurance was “a business affected with the public interest” and that insurance rate regulation was an appropriate function of government</a:t>
            </a:r>
          </a:p>
          <a:p>
            <a:pPr>
              <a:lnSpc>
                <a:spcPts val="1800"/>
              </a:lnSpc>
            </a:pPr>
            <a:r>
              <a:rPr lang="en-US" sz="1800" b="1" dirty="0" smtClean="0"/>
              <a:t>New York Rate Law of 1922: Required fire insurers to join approved rating bureau through which the NYID attempted to determine that rates were reasonable (neither inadequate nor excessive)</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extLst>
      <p:ext uri="{BB962C8B-B14F-4D97-AF65-F5344CB8AC3E}">
        <p14:creationId xmlns:p14="http://schemas.microsoft.com/office/powerpoint/2010/main" val="2010334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fontAlgn="base">
              <a:spcAft>
                <a:spcPct val="0"/>
              </a:spcAft>
              <a:defRPr/>
            </a:pPr>
            <a:r>
              <a:rPr lang="en-US" smtClean="0"/>
              <a:t>12/01/09 - 9pm</a:t>
            </a:r>
          </a:p>
        </p:txBody>
      </p:sp>
      <p:sp>
        <p:nvSpPr>
          <p:cNvPr id="4100" name="Rectangle 106"/>
          <p:cNvSpPr>
            <a:spLocks noGrp="1" noChangeArrowheads="1"/>
          </p:cNvSpPr>
          <p:nvPr>
            <p:ph type="ftr" sz="quarter" idx="11"/>
          </p:nvPr>
        </p:nvSpPr>
        <p:spPr>
          <a:noFill/>
        </p:spPr>
        <p:txBody>
          <a:bodyPr/>
          <a:lstStyle/>
          <a:p>
            <a:r>
              <a:rPr lang="en-US">
                <a:cs typeface="Arial" charset="0"/>
              </a:rPr>
              <a:t>eSlide – P6466 – The Financial Crisis and the Future of the P/C</a:t>
            </a:r>
          </a:p>
        </p:txBody>
      </p:sp>
      <p:sp>
        <p:nvSpPr>
          <p:cNvPr id="4101" name="Rectangle 110"/>
          <p:cNvSpPr>
            <a:spLocks noGrp="1" noChangeArrowheads="1"/>
          </p:cNvSpPr>
          <p:nvPr>
            <p:ph type="sldNum" sz="quarter" idx="12"/>
          </p:nvPr>
        </p:nvSpPr>
        <p:spPr>
          <a:noFill/>
        </p:spPr>
        <p:txBody>
          <a:bodyPr/>
          <a:lstStyle/>
          <a:p>
            <a:fld id="{CD2C87D4-CB0D-4345-BED0-C0DB01D1E52F}" type="slidenum">
              <a:rPr lang="en-US">
                <a:cs typeface="Arial" charset="0"/>
              </a:rPr>
              <a:pPr/>
              <a:t>16</a:t>
            </a:fld>
            <a:endParaRPr lang="en-US">
              <a:cs typeface="Arial" charset="0"/>
            </a:endParaRPr>
          </a:p>
        </p:txBody>
      </p:sp>
      <p:sp>
        <p:nvSpPr>
          <p:cNvPr id="4102" name="Rectangle 2"/>
          <p:cNvSpPr>
            <a:spLocks noGrp="1" noChangeArrowheads="1"/>
          </p:cNvSpPr>
          <p:nvPr>
            <p:ph type="title"/>
          </p:nvPr>
        </p:nvSpPr>
        <p:spPr/>
        <p:txBody>
          <a:bodyPr/>
          <a:lstStyle/>
          <a:p>
            <a:r>
              <a:rPr lang="en-US" sz="3200" dirty="0" smtClean="0"/>
              <a:t>Cumulative Number of WC Laws Passed, 1910-1920</a:t>
            </a:r>
            <a:endParaRPr lang="en-US" dirty="0" smtClean="0"/>
          </a:p>
        </p:txBody>
      </p:sp>
      <p:graphicFrame>
        <p:nvGraphicFramePr>
          <p:cNvPr id="4098" name="Object 2"/>
          <p:cNvGraphicFramePr>
            <a:graphicFrameLocks noGrp="1"/>
          </p:cNvGraphicFramePr>
          <p:nvPr>
            <p:ph idx="4294967295"/>
          </p:nvPr>
        </p:nvGraphicFramePr>
        <p:xfrm>
          <a:off x="353961" y="1474840"/>
          <a:ext cx="8214852" cy="4527754"/>
        </p:xfrm>
        <a:graphic>
          <a:graphicData uri="http://schemas.openxmlformats.org/presentationml/2006/ole">
            <mc:AlternateContent xmlns:mc="http://schemas.openxmlformats.org/markup-compatibility/2006">
              <mc:Choice xmlns:v="urn:schemas-microsoft-com:vml" Requires="v">
                <p:oleObj spid="_x0000_s28459021" name="Chart" r:id="rId4" imgW="7658033" imgH="3819575" progId="MSGraph.Chart.8">
                  <p:embed followColorScheme="full"/>
                </p:oleObj>
              </mc:Choice>
              <mc:Fallback>
                <p:oleObj name="Chart" r:id="rId4" imgW="7658033" imgH="3819575" progId="MSGraph.Chart.8">
                  <p:embed followColorScheme="full"/>
                  <p:pic>
                    <p:nvPicPr>
                      <p:cNvPr id="0" name=""/>
                      <p:cNvPicPr>
                        <a:picLocks noChangeArrowheads="1"/>
                      </p:cNvPicPr>
                      <p:nvPr/>
                    </p:nvPicPr>
                    <p:blipFill>
                      <a:blip r:embed="rId5"/>
                      <a:srcRect/>
                      <a:stretch>
                        <a:fillRect/>
                      </a:stretch>
                    </p:blipFill>
                    <p:spPr bwMode="gray">
                      <a:xfrm>
                        <a:off x="353961" y="1474840"/>
                        <a:ext cx="8214852" cy="4527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pPr>
            <a:r>
              <a:rPr lang="fr-FR" sz="1100">
                <a:solidFill>
                  <a:srgbClr val="000000"/>
                </a:solidFill>
              </a:rPr>
              <a:t>Source: http://eh.net/encyclopedia/article/fishback.workers.compensation; Insurance Information Institute</a:t>
            </a:r>
            <a:r>
              <a:rPr lang="en-US" sz="1100">
                <a:solidFill>
                  <a:srgbClr val="000000"/>
                </a:solidFill>
              </a:rPr>
              <a:t>.</a:t>
            </a:r>
          </a:p>
        </p:txBody>
      </p:sp>
      <p:sp>
        <p:nvSpPr>
          <p:cNvPr id="9" name="AutoShape 10"/>
          <p:cNvSpPr>
            <a:spLocks noChangeArrowheads="1"/>
          </p:cNvSpPr>
          <p:nvPr/>
        </p:nvSpPr>
        <p:spPr bwMode="blackWhite">
          <a:xfrm>
            <a:off x="4748982" y="3097163"/>
            <a:ext cx="3308556" cy="2094270"/>
          </a:xfrm>
          <a:prstGeom prst="wedgeRectCallout">
            <a:avLst>
              <a:gd name="adj1" fmla="val 21171"/>
              <a:gd name="adj2" fmla="val -87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defTabSz="114300" eaLnBrk="0" hangingPunct="0">
              <a:lnSpc>
                <a:spcPct val="90000"/>
              </a:lnSpc>
              <a:spcBef>
                <a:spcPct val="20000"/>
              </a:spcBef>
            </a:pPr>
            <a:r>
              <a:rPr lang="en-US" b="1" dirty="0" smtClean="0">
                <a:solidFill>
                  <a:schemeClr val="bg1"/>
                </a:solidFill>
              </a:rPr>
              <a:t>Insurance was quickly becoming part of the nation’s economic infrastructure.  Nearly every state adopted  “modern” workers comp laws between 1910 and 1920</a:t>
            </a:r>
            <a:endParaRPr lang="en-US" b="1" dirty="0">
              <a:solidFill>
                <a:schemeClr val="bg1"/>
              </a:solidFill>
            </a:endParaRPr>
          </a:p>
        </p:txBody>
      </p:sp>
    </p:spTree>
    <p:extLst>
      <p:ext uri="{BB962C8B-B14F-4D97-AF65-F5344CB8AC3E}">
        <p14:creationId xmlns:p14="http://schemas.microsoft.com/office/powerpoint/2010/main" val="1249959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#3</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1910- 1943</a:t>
            </a:r>
          </a:p>
          <a:p>
            <a:pPr algn="ctr"/>
            <a:r>
              <a:rPr lang="en-US" sz="3200" b="1" dirty="0" smtClean="0">
                <a:solidFill>
                  <a:srgbClr val="2B7299"/>
                </a:solidFill>
              </a:rPr>
              <a:t>The Genesis of Rate 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3018543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dirty="0" smtClean="0"/>
              <a:t>Regulation Oversight Tightens, </a:t>
            </a:r>
            <a:br>
              <a:rPr lang="en-US" dirty="0" smtClean="0"/>
            </a:br>
            <a:r>
              <a:rPr lang="en-US" dirty="0" smtClean="0"/>
              <a:t>Especially Over Rates</a:t>
            </a:r>
          </a:p>
        </p:txBody>
      </p:sp>
      <p:sp>
        <p:nvSpPr>
          <p:cNvPr id="1922051" name="Rectangle 3"/>
          <p:cNvSpPr>
            <a:spLocks noGrp="1" noChangeArrowheads="1"/>
          </p:cNvSpPr>
          <p:nvPr>
            <p:ph type="body" idx="1"/>
          </p:nvPr>
        </p:nvSpPr>
        <p:spPr>
          <a:xfrm>
            <a:off x="205740" y="1050423"/>
            <a:ext cx="8810441" cy="5448301"/>
          </a:xfrm>
        </p:spPr>
        <p:txBody>
          <a:bodyPr/>
          <a:lstStyle/>
          <a:p>
            <a:pPr>
              <a:lnSpc>
                <a:spcPts val="1800"/>
              </a:lnSpc>
            </a:pPr>
            <a:r>
              <a:rPr lang="en-US" sz="1800" b="1" dirty="0" smtClean="0"/>
              <a:t>Armstrong Committee (1905) and Merritt Committee: NY investigations into alleged inappropriate practices of life and fire insurers, respectively</a:t>
            </a:r>
          </a:p>
          <a:p>
            <a:pPr>
              <a:lnSpc>
                <a:spcPts val="1800"/>
              </a:lnSpc>
            </a:pPr>
            <a:r>
              <a:rPr lang="en-US" sz="1800" b="1" dirty="0" smtClean="0"/>
              <a:t>Investigations led to calls for federal regulation of the insurance industry coming both from the critics and from some in the industry itself.</a:t>
            </a:r>
          </a:p>
          <a:p>
            <a:pPr lvl="1">
              <a:lnSpc>
                <a:spcPts val="1800"/>
              </a:lnSpc>
            </a:pPr>
            <a:r>
              <a:rPr lang="en-US" sz="1600" b="1" dirty="0" smtClean="0"/>
              <a:t>NJ Senator John Dryden (also President of Prudential Life) advocated for federal regulation in 1905 considering it </a:t>
            </a:r>
            <a:r>
              <a:rPr lang="en-US" sz="1600" b="1" i="1" dirty="0" smtClean="0"/>
              <a:t>“infinitely preferable to the intolerable regulation [of the states].”  </a:t>
            </a:r>
            <a:r>
              <a:rPr lang="en-US" sz="1600" b="1" dirty="0" smtClean="0"/>
              <a:t>President Theodore Roosevelt that year even proposed that insurance be regulated and supervised by the Bureau of Corporation, but Congress did not act.</a:t>
            </a:r>
            <a:endParaRPr lang="en-US" sz="1600" b="1" i="1" dirty="0" smtClean="0"/>
          </a:p>
          <a:p>
            <a:pPr>
              <a:lnSpc>
                <a:spcPts val="1800"/>
              </a:lnSpc>
            </a:pPr>
            <a:r>
              <a:rPr lang="en-US" sz="1800" b="1" dirty="0" smtClean="0"/>
              <a:t>Southeastern Underwriters Case: After ~20 years of  experience with rating bureaus some states—led by Missouri—came to view insurers’ actions through these bureaus as collusive.</a:t>
            </a:r>
          </a:p>
          <a:p>
            <a:pPr lvl="1">
              <a:lnSpc>
                <a:spcPts val="1800"/>
              </a:lnSpc>
            </a:pPr>
            <a:r>
              <a:rPr lang="en-US" sz="1600" b="1" dirty="0" smtClean="0"/>
              <a:t>A federal investigation was launched and in 1942  the US Justice Department charged the Southeastern Underwriters Association and 9 of its member insurers with violations of the Sherman Antitrust Act. [The SEUA was owned by 200 private stock fire insurers that controlled 90%+ of the business in 6 southeastern states.]</a:t>
            </a:r>
          </a:p>
          <a:p>
            <a:pPr>
              <a:lnSpc>
                <a:spcPts val="1800"/>
              </a:lnSpc>
            </a:pPr>
            <a:r>
              <a:rPr lang="en-US" sz="1800" b="1" dirty="0" smtClean="0"/>
              <a:t>Case was ultimately appealed to the Supreme Court which in 1944 stunned the industry by finding that the SEUA had violated antitrust law</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extLst>
      <p:ext uri="{BB962C8B-B14F-4D97-AF65-F5344CB8AC3E}">
        <p14:creationId xmlns:p14="http://schemas.microsoft.com/office/powerpoint/2010/main" val="1872488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#4</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1944- Present</a:t>
            </a:r>
          </a:p>
          <a:p>
            <a:pPr algn="ctr"/>
            <a:r>
              <a:rPr lang="en-US" sz="3200" b="1" dirty="0" smtClean="0">
                <a:solidFill>
                  <a:srgbClr val="2B7299"/>
                </a:solidFill>
              </a:rPr>
              <a:t>Reversing Course: A Massive Display of Federal Power in Insurance 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42452706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100"/>
              </a:lnSpc>
            </a:pPr>
            <a:r>
              <a:rPr lang="en-US" b="1" dirty="0" smtClean="0"/>
              <a:t>A History of Insurance and Insurance Regulation</a:t>
            </a:r>
          </a:p>
          <a:p>
            <a:pPr>
              <a:lnSpc>
                <a:spcPts val="1100"/>
              </a:lnSpc>
            </a:pPr>
            <a:r>
              <a:rPr lang="en-US" b="1" dirty="0" smtClean="0"/>
              <a:t>The </a:t>
            </a:r>
            <a:r>
              <a:rPr lang="en-US" b="1" smtClean="0"/>
              <a:t>Eight Waves </a:t>
            </a:r>
            <a:r>
              <a:rPr lang="en-US" b="1" dirty="0" smtClean="0"/>
              <a:t>of Regulation in US Insurance History</a:t>
            </a:r>
          </a:p>
          <a:p>
            <a:pPr lvl="1">
              <a:lnSpc>
                <a:spcPts val="1100"/>
              </a:lnSpc>
            </a:pPr>
            <a:r>
              <a:rPr lang="en-US" sz="2000" b="1" dirty="0" smtClean="0"/>
              <a:t>The institutionalization of insurance regulation</a:t>
            </a:r>
          </a:p>
          <a:p>
            <a:pPr lvl="1">
              <a:lnSpc>
                <a:spcPts val="1100"/>
              </a:lnSpc>
            </a:pPr>
            <a:r>
              <a:rPr lang="en-US" sz="2000" b="1" dirty="0" smtClean="0"/>
              <a:t>Industrialization, progressive politics and federal power</a:t>
            </a:r>
          </a:p>
          <a:p>
            <a:pPr lvl="1">
              <a:lnSpc>
                <a:spcPts val="1100"/>
              </a:lnSpc>
            </a:pPr>
            <a:r>
              <a:rPr lang="en-US" sz="2000" b="1" dirty="0" smtClean="0"/>
              <a:t>The genesis of rate regulation</a:t>
            </a:r>
          </a:p>
          <a:p>
            <a:pPr lvl="1">
              <a:lnSpc>
                <a:spcPts val="1100"/>
              </a:lnSpc>
            </a:pPr>
            <a:r>
              <a:rPr lang="en-US" sz="2000" b="1" dirty="0" smtClean="0"/>
              <a:t>Reversing Course: A massive display of federal power</a:t>
            </a:r>
          </a:p>
          <a:p>
            <a:pPr lvl="1">
              <a:lnSpc>
                <a:spcPts val="1100"/>
              </a:lnSpc>
            </a:pPr>
            <a:r>
              <a:rPr lang="en-US" sz="2000" b="1" dirty="0" smtClean="0"/>
              <a:t>A deregulatory pulse</a:t>
            </a:r>
          </a:p>
          <a:p>
            <a:pPr lvl="1">
              <a:lnSpc>
                <a:spcPts val="1100"/>
              </a:lnSpc>
            </a:pPr>
            <a:r>
              <a:rPr lang="en-US" sz="2000" b="1" dirty="0" smtClean="0"/>
              <a:t>Crises and regulatory fury</a:t>
            </a:r>
          </a:p>
          <a:p>
            <a:pPr lvl="1">
              <a:lnSpc>
                <a:spcPts val="1100"/>
              </a:lnSpc>
            </a:pPr>
            <a:r>
              <a:rPr lang="en-US" sz="2000" b="1" dirty="0" smtClean="0"/>
              <a:t>Global Crises, Global Responses</a:t>
            </a:r>
          </a:p>
          <a:p>
            <a:pPr lvl="1">
              <a:lnSpc>
                <a:spcPts val="1100"/>
              </a:lnSpc>
            </a:pPr>
            <a:r>
              <a:rPr lang="en-US" sz="2000" b="1" dirty="0" smtClean="0"/>
              <a:t>Shadow Regulators</a:t>
            </a:r>
          </a:p>
          <a:p>
            <a:pPr>
              <a:lnSpc>
                <a:spcPts val="1100"/>
              </a:lnSpc>
            </a:pPr>
            <a:r>
              <a:rPr lang="en-US" b="1" dirty="0" smtClean="0"/>
              <a:t>Future Shock: Waves of Risk Near and Far</a:t>
            </a:r>
          </a:p>
          <a:p>
            <a:pPr lvl="1">
              <a:lnSpc>
                <a:spcPts val="1100"/>
              </a:lnSpc>
            </a:pPr>
            <a:r>
              <a:rPr lang="en-US" sz="2000" b="1" dirty="0" smtClean="0"/>
              <a:t>Health Insurance and the Affordable Care Act (“</a:t>
            </a:r>
            <a:r>
              <a:rPr lang="en-US" sz="2000" b="1" dirty="0" err="1" smtClean="0"/>
              <a:t>ObamaCare</a:t>
            </a:r>
            <a:r>
              <a:rPr lang="en-US" sz="2000" b="1" dirty="0" smtClean="0"/>
              <a:t>”)</a:t>
            </a:r>
          </a:p>
          <a:p>
            <a:pPr lvl="1">
              <a:lnSpc>
                <a:spcPts val="1100"/>
              </a:lnSpc>
            </a:pPr>
            <a:r>
              <a:rPr lang="en-US" sz="2000" b="1" dirty="0" smtClean="0"/>
              <a:t>Emerging Markets, Emerging Risks</a:t>
            </a:r>
            <a:endParaRPr lang="en-US" b="1" dirty="0" smtClean="0"/>
          </a:p>
          <a:p>
            <a:pPr>
              <a:lnSpc>
                <a:spcPts val="1100"/>
              </a:lnSpc>
            </a:pPr>
            <a:r>
              <a:rPr lang="en-US" b="1" dirty="0" smtClean="0"/>
              <a:t>Thoughts on Significant Near-Term Risks</a:t>
            </a:r>
          </a:p>
          <a:p>
            <a:pPr>
              <a:lnSpc>
                <a:spcPts val="1100"/>
              </a:lnSpc>
            </a:pPr>
            <a:r>
              <a:rPr lang="en-US" b="1" dirty="0" smtClean="0"/>
              <a:t>Summary</a:t>
            </a:r>
          </a:p>
          <a:p>
            <a:pPr>
              <a:lnSpc>
                <a:spcPts val="1100"/>
              </a:lnSpc>
            </a:pPr>
            <a:r>
              <a:rPr lang="en-US" b="1" dirty="0" smtClean="0"/>
              <a:t>Q&amp;A</a:t>
            </a:r>
          </a:p>
        </p:txBody>
      </p:sp>
    </p:spTree>
    <p:extLst>
      <p:ext uri="{BB962C8B-B14F-4D97-AF65-F5344CB8AC3E}">
        <p14:creationId xmlns:p14="http://schemas.microsoft.com/office/powerpoint/2010/main" val="38805503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2" end="12"/>
                                            </p:txEl>
                                          </p:spTgt>
                                        </p:tgtEl>
                                        <p:attrNameLst>
                                          <p:attrName>style.visibility</p:attrName>
                                        </p:attrNameLst>
                                      </p:cBhvr>
                                      <p:to>
                                        <p:strVal val="visible"/>
                                      </p:to>
                                    </p:set>
                                    <p:animEffect transition="in" filter="wipe(left)">
                                      <p:cBhvr>
                                        <p:cTn id="47" dur="500"/>
                                        <p:tgtEl>
                                          <p:spTgt spid="192205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5" end="15"/>
                                            </p:txEl>
                                          </p:spTgt>
                                        </p:tgtEl>
                                        <p:attrNameLst>
                                          <p:attrName>style.visibility</p:attrName>
                                        </p:attrNameLst>
                                      </p:cBhvr>
                                      <p:to>
                                        <p:strVal val="visible"/>
                                      </p:to>
                                    </p:set>
                                    <p:animEffect transition="in" filter="wipe(left)">
                                      <p:cBhvr>
                                        <p:cTn id="62" dur="500"/>
                                        <p:tgtEl>
                                          <p:spTgt spid="19220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dirty="0" smtClean="0"/>
              <a:t>Out With the Old…In With Dual Regulation</a:t>
            </a:r>
          </a:p>
        </p:txBody>
      </p:sp>
      <p:sp>
        <p:nvSpPr>
          <p:cNvPr id="1922051" name="Rectangle 3"/>
          <p:cNvSpPr>
            <a:spLocks noGrp="1" noChangeArrowheads="1"/>
          </p:cNvSpPr>
          <p:nvPr>
            <p:ph type="body" idx="1"/>
          </p:nvPr>
        </p:nvSpPr>
        <p:spPr>
          <a:xfrm>
            <a:off x="205740" y="1020927"/>
            <a:ext cx="8810441" cy="5448301"/>
          </a:xfrm>
        </p:spPr>
        <p:txBody>
          <a:bodyPr/>
          <a:lstStyle/>
          <a:p>
            <a:pPr>
              <a:lnSpc>
                <a:spcPts val="1800"/>
              </a:lnSpc>
            </a:pPr>
            <a:r>
              <a:rPr lang="en-US" sz="2000" b="1" dirty="0" smtClean="0"/>
              <a:t>1944 SEUA Supreme Court decision effectively overturned the 1869 Paul v. Virginia decision—after 75 years</a:t>
            </a:r>
          </a:p>
          <a:p>
            <a:pPr>
              <a:lnSpc>
                <a:spcPts val="1800"/>
              </a:lnSpc>
            </a:pPr>
            <a:r>
              <a:rPr lang="en-US" sz="2000" b="1" dirty="0" smtClean="0"/>
              <a:t>State </a:t>
            </a:r>
            <a:r>
              <a:rPr lang="en-US" sz="2000" b="1" u="sng" dirty="0" smtClean="0"/>
              <a:t>and</a:t>
            </a:r>
            <a:r>
              <a:rPr lang="en-US" sz="2000" b="1" dirty="0" smtClean="0"/>
              <a:t> Federal regulation of insurance were </a:t>
            </a:r>
            <a:r>
              <a:rPr lang="en-US" sz="2000" b="1" u="sng" dirty="0" smtClean="0"/>
              <a:t>both</a:t>
            </a:r>
            <a:r>
              <a:rPr lang="en-US" sz="2000" b="1" dirty="0" smtClean="0"/>
              <a:t> constitutional</a:t>
            </a:r>
          </a:p>
          <a:p>
            <a:pPr lvl="1">
              <a:lnSpc>
                <a:spcPts val="1800"/>
              </a:lnSpc>
            </a:pPr>
            <a:r>
              <a:rPr lang="en-US" sz="1800" b="1" dirty="0" smtClean="0"/>
              <a:t>This created an obvious dilemma with no obvious solution</a:t>
            </a:r>
          </a:p>
          <a:p>
            <a:pPr lvl="1">
              <a:lnSpc>
                <a:spcPts val="1800"/>
              </a:lnSpc>
            </a:pPr>
            <a:r>
              <a:rPr lang="en-US" sz="1800" b="1" dirty="0" smtClean="0"/>
              <a:t>Congress stepped into the void</a:t>
            </a:r>
          </a:p>
          <a:p>
            <a:pPr>
              <a:lnSpc>
                <a:spcPts val="1800"/>
              </a:lnSpc>
            </a:pPr>
            <a:r>
              <a:rPr lang="en-US" sz="2000" b="1" dirty="0" smtClean="0"/>
              <a:t>McCarran-Ferguson Act of 1945</a:t>
            </a:r>
          </a:p>
          <a:p>
            <a:pPr lvl="1">
              <a:lnSpc>
                <a:spcPts val="1800"/>
              </a:lnSpc>
            </a:pPr>
            <a:r>
              <a:rPr lang="en-US" sz="1800" b="1" dirty="0" smtClean="0"/>
              <a:t>Crafted a partial exemption of the business of insurance from the Sherman, Clayton and FTC Acts to the extent  it is regulated by the states</a:t>
            </a:r>
          </a:p>
          <a:p>
            <a:pPr lvl="1">
              <a:lnSpc>
                <a:spcPts val="1800"/>
              </a:lnSpc>
            </a:pPr>
            <a:r>
              <a:rPr lang="en-US" sz="1800" b="1" dirty="0" smtClean="0"/>
              <a:t>Maintained that federal antitrust laws do apply in cases of boycott, coercion or intimidation</a:t>
            </a:r>
          </a:p>
          <a:p>
            <a:pPr lvl="1">
              <a:lnSpc>
                <a:spcPts val="1800"/>
              </a:lnSpc>
            </a:pPr>
            <a:r>
              <a:rPr lang="en-US" sz="1800" b="1" dirty="0" smtClean="0"/>
              <a:t>Widely misunderstood by industry critics (including occasionally some members of Congress) as a blanket exemption from antitrust statutes</a:t>
            </a:r>
          </a:p>
          <a:p>
            <a:pPr>
              <a:lnSpc>
                <a:spcPts val="1800"/>
              </a:lnSpc>
            </a:pPr>
            <a:r>
              <a:rPr lang="en-US" sz="2000" b="1" dirty="0" smtClean="0"/>
              <a:t>NAIC’s 1946 All Industry Bill became the model law establishing a framework for regulation in the wake of McCarran-Ferguson</a:t>
            </a:r>
          </a:p>
          <a:p>
            <a:pPr>
              <a:lnSpc>
                <a:spcPts val="1800"/>
              </a:lnSpc>
            </a:pPr>
            <a:r>
              <a:rPr lang="en-US" sz="2000" b="1" dirty="0" smtClean="0"/>
              <a:t>Stringent rate regulation became the norm and by 1948 all states had enacted rate regulatory laws, usually in line with the All Industry Bill</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extLst>
      <p:ext uri="{BB962C8B-B14F-4D97-AF65-F5344CB8AC3E}">
        <p14:creationId xmlns:p14="http://schemas.microsoft.com/office/powerpoint/2010/main" val="3860177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#5</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1999- 2009</a:t>
            </a:r>
          </a:p>
          <a:p>
            <a:pPr algn="ctr"/>
            <a:r>
              <a:rPr lang="en-US" sz="3200" b="1" dirty="0" smtClean="0">
                <a:solidFill>
                  <a:srgbClr val="2B7299"/>
                </a:solidFill>
              </a:rPr>
              <a:t>A Pulse of Deregulation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25566070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Pendulum Swings: Financial Services Deregulation and Gramm-Leach-Bliley</a:t>
            </a:r>
          </a:p>
        </p:txBody>
      </p:sp>
      <p:sp>
        <p:nvSpPr>
          <p:cNvPr id="1922051" name="Rectangle 3"/>
          <p:cNvSpPr>
            <a:spLocks noGrp="1" noChangeArrowheads="1"/>
          </p:cNvSpPr>
          <p:nvPr>
            <p:ph type="body" idx="1"/>
          </p:nvPr>
        </p:nvSpPr>
        <p:spPr>
          <a:xfrm>
            <a:off x="205740" y="1020927"/>
            <a:ext cx="8810441" cy="5448301"/>
          </a:xfrm>
        </p:spPr>
        <p:txBody>
          <a:bodyPr/>
          <a:lstStyle/>
          <a:p>
            <a:pPr>
              <a:lnSpc>
                <a:spcPts val="1800"/>
              </a:lnSpc>
            </a:pPr>
            <a:r>
              <a:rPr lang="en-US" sz="2000" b="1" dirty="0" smtClean="0"/>
              <a:t>By the late 1990s, years of bull markets and merger mania led to the view that Depression Era legislation such as Glass-</a:t>
            </a:r>
            <a:r>
              <a:rPr lang="en-US" sz="2000" b="1" dirty="0" err="1" smtClean="0"/>
              <a:t>Steagal</a:t>
            </a:r>
            <a:r>
              <a:rPr lang="en-US" sz="2000" b="1" dirty="0" smtClean="0"/>
              <a:t>  (1933) prohibiting affiliations between commercial banks and securities firms were anachronistic</a:t>
            </a:r>
          </a:p>
          <a:p>
            <a:pPr>
              <a:lnSpc>
                <a:spcPts val="1800"/>
              </a:lnSpc>
            </a:pPr>
            <a:r>
              <a:rPr lang="en-US" sz="2000" b="1" dirty="0" smtClean="0"/>
              <a:t>Gramm-Leach-Bliley Act of 1999</a:t>
            </a:r>
          </a:p>
          <a:p>
            <a:pPr lvl="1">
              <a:lnSpc>
                <a:spcPts val="1800"/>
              </a:lnSpc>
            </a:pPr>
            <a:r>
              <a:rPr lang="en-US" sz="1800" b="1" dirty="0" smtClean="0"/>
              <a:t> Repealed Glass-</a:t>
            </a:r>
            <a:r>
              <a:rPr lang="en-US" sz="1800" b="1" dirty="0" err="1" smtClean="0"/>
              <a:t>Steagal</a:t>
            </a:r>
            <a:r>
              <a:rPr lang="en-US" sz="1800" b="1" dirty="0" smtClean="0"/>
              <a:t> </a:t>
            </a:r>
          </a:p>
          <a:p>
            <a:pPr lvl="1">
              <a:lnSpc>
                <a:spcPts val="1800"/>
              </a:lnSpc>
            </a:pPr>
            <a:r>
              <a:rPr lang="en-US" sz="1800" b="1" dirty="0" smtClean="0"/>
              <a:t>Allowed the formation of Financial Service Holding Companies that permitted combinations of banks, securities firms and insurers</a:t>
            </a:r>
          </a:p>
          <a:p>
            <a:pPr>
              <a:lnSpc>
                <a:spcPts val="1800"/>
              </a:lnSpc>
            </a:pPr>
            <a:r>
              <a:rPr lang="en-US" sz="2000" b="1" dirty="0" smtClean="0"/>
              <a:t>Preserved state-based regulation of insurance entities</a:t>
            </a:r>
            <a:endParaRPr lang="en-US" sz="1800" b="1" dirty="0" smtClean="0"/>
          </a:p>
          <a:p>
            <a:pPr>
              <a:lnSpc>
                <a:spcPts val="1800"/>
              </a:lnSpc>
            </a:pPr>
            <a:r>
              <a:rPr lang="en-US" sz="2000" b="1" dirty="0" smtClean="0"/>
              <a:t>Had little impact on insurance industry in the US</a:t>
            </a:r>
          </a:p>
          <a:p>
            <a:pPr>
              <a:lnSpc>
                <a:spcPts val="1800"/>
              </a:lnSpc>
            </a:pPr>
            <a:r>
              <a:rPr lang="en-US" sz="2000" b="1" dirty="0" smtClean="0"/>
              <a:t>Only one major transaction involving an insurer took place—merger between </a:t>
            </a:r>
            <a:r>
              <a:rPr lang="en-US" sz="2000" b="1" dirty="0" err="1" smtClean="0"/>
              <a:t>Citi</a:t>
            </a:r>
            <a:r>
              <a:rPr lang="en-US" sz="2000" b="1" dirty="0" smtClean="0"/>
              <a:t> and Travelers in 1998</a:t>
            </a:r>
          </a:p>
          <a:p>
            <a:pPr lvl="1">
              <a:lnSpc>
                <a:spcPts val="1800"/>
              </a:lnSpc>
            </a:pPr>
            <a:r>
              <a:rPr lang="en-US" sz="1800" b="1" dirty="0" smtClean="0"/>
              <a:t>Travelers was spun off in 2002</a:t>
            </a:r>
          </a:p>
          <a:p>
            <a:pPr>
              <a:lnSpc>
                <a:spcPts val="1800"/>
              </a:lnSpc>
            </a:pPr>
            <a:r>
              <a:rPr lang="en-US" sz="2000" b="1" dirty="0" smtClean="0"/>
              <a:t>The idea of banks in insurance (“</a:t>
            </a:r>
            <a:r>
              <a:rPr lang="en-US" sz="2000" b="1" dirty="0" err="1" smtClean="0"/>
              <a:t>bancassurance</a:t>
            </a:r>
            <a:r>
              <a:rPr lang="en-US" sz="2000" b="1" dirty="0" smtClean="0"/>
              <a:t>”) never caught on in the US but was somewhat popular in Europe until the financial crisis</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a:t>
            </a:r>
            <a:r>
              <a:rPr lang="en-US" sz="800" dirty="0" smtClean="0"/>
              <a:t>nsurance Information Institute research. </a:t>
            </a:r>
            <a:r>
              <a:rPr lang="en-US" sz="800" dirty="0"/>
              <a:t>	</a:t>
            </a:r>
          </a:p>
        </p:txBody>
      </p:sp>
    </p:spTree>
    <p:extLst>
      <p:ext uri="{BB962C8B-B14F-4D97-AF65-F5344CB8AC3E}">
        <p14:creationId xmlns:p14="http://schemas.microsoft.com/office/powerpoint/2010/main" val="3548955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#6</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2008 - Present</a:t>
            </a:r>
          </a:p>
          <a:p>
            <a:pPr algn="ctr"/>
            <a:r>
              <a:rPr lang="en-US" sz="3200" b="1" dirty="0" smtClean="0">
                <a:solidFill>
                  <a:srgbClr val="2B7299"/>
                </a:solidFill>
              </a:rPr>
              <a:t>Crisis and Regulatory Fury</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375849200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4152297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25</a:t>
            </a:fld>
            <a:endParaRPr lang="en-US" smtClean="0"/>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Insurers—as Non-Bank Financial Institutions—Have Escaped Some, though Not All of the Most Draconian Provision of Dodd-Frank</a:t>
            </a:r>
          </a:p>
          <a:p>
            <a:pPr lvl="1">
              <a:lnSpc>
                <a:spcPts val="2100"/>
              </a:lnSpc>
            </a:pPr>
            <a:r>
              <a:rPr lang="en-US" sz="1800" b="1" dirty="0" smtClean="0"/>
              <a:t>In particular, small number of large insurers will (are) receiving a designations as Systemically Important Financial Institutions (SIFIs)</a:t>
            </a:r>
          </a:p>
          <a:p>
            <a:pPr>
              <a:lnSpc>
                <a:spcPts val="2100"/>
              </a:lnSpc>
            </a:pPr>
            <a:r>
              <a:rPr lang="en-US" sz="2000" b="1" dirty="0" smtClean="0"/>
              <a:t>Insurers Generally Reject the Notion that Insurance Is Systemically Risky (or that any Individual Insurer is Systemically Important)</a:t>
            </a:r>
          </a:p>
          <a:p>
            <a:pPr>
              <a:lnSpc>
                <a:spcPts val="2100"/>
              </a:lnSpc>
            </a:pPr>
            <a:r>
              <a:rPr lang="en-US" sz="2000" b="1" dirty="0" smtClean="0"/>
              <a:t>Such a Designation Makes the Fed the Penultimate Regulator</a:t>
            </a:r>
          </a:p>
          <a:p>
            <a:pPr>
              <a:lnSpc>
                <a:spcPts val="2100"/>
              </a:lnSpc>
            </a:pPr>
            <a:r>
              <a:rPr lang="en-US" sz="2000" b="1" dirty="0" smtClean="0"/>
              <a:t>To Date: AIG, Prudential Have Been Designated as non-bank SIFIs by the FSOC</a:t>
            </a:r>
          </a:p>
          <a:p>
            <a:pPr lvl="1">
              <a:lnSpc>
                <a:spcPts val="2100"/>
              </a:lnSpc>
            </a:pPr>
            <a:r>
              <a:rPr lang="en-US" sz="1800" b="1" dirty="0" smtClean="0"/>
              <a:t>MetLife is still under evaluation</a:t>
            </a:r>
          </a:p>
          <a:p>
            <a:pPr>
              <a:lnSpc>
                <a:spcPts val="2100"/>
              </a:lnSpc>
            </a:pPr>
            <a:r>
              <a:rPr lang="en-US" sz="2000" b="1" dirty="0" smtClean="0"/>
              <a:t>Fed Reserve Seems Open to Developing a Tailored Capital Requirement Approach for Insurers</a:t>
            </a:r>
          </a:p>
          <a:p>
            <a:pPr lvl="1">
              <a:lnSpc>
                <a:spcPts val="2100"/>
              </a:lnSpc>
            </a:pPr>
            <a:r>
              <a:rPr lang="en-US" sz="1800" b="1" dirty="0" smtClean="0"/>
              <a:t>Conflicting language in the DFA make this somewhat difficult</a:t>
            </a:r>
          </a:p>
          <a:p>
            <a:pPr lvl="1">
              <a:lnSpc>
                <a:spcPts val="2100"/>
              </a:lnSpc>
            </a:pPr>
            <a:r>
              <a:rPr lang="en-US" sz="1800" b="1" dirty="0" smtClean="0"/>
              <a:t>SIFIs may need Fed approval to repurchase shares on increase dividend</a:t>
            </a:r>
          </a:p>
          <a:p>
            <a:pPr>
              <a:lnSpc>
                <a:spcPts val="2100"/>
              </a:lnSpc>
            </a:pPr>
            <a:endParaRPr lang="en-US" sz="2000" b="1" dirty="0" smtClean="0"/>
          </a:p>
        </p:txBody>
      </p:sp>
      <p:sp>
        <p:nvSpPr>
          <p:cNvPr id="8"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Tree>
    <p:extLst>
      <p:ext uri="{BB962C8B-B14F-4D97-AF65-F5344CB8AC3E}">
        <p14:creationId xmlns:p14="http://schemas.microsoft.com/office/powerpoint/2010/main" val="1623758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#7</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2010 - Present</a:t>
            </a:r>
          </a:p>
          <a:p>
            <a:pPr algn="ctr"/>
            <a:r>
              <a:rPr lang="en-US" sz="3200" b="1" dirty="0" smtClean="0">
                <a:solidFill>
                  <a:srgbClr val="2B7299"/>
                </a:solidFill>
              </a:rPr>
              <a:t>Global Crises, Global Response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extLst>
      <p:ext uri="{BB962C8B-B14F-4D97-AF65-F5344CB8AC3E}">
        <p14:creationId xmlns:p14="http://schemas.microsoft.com/office/powerpoint/2010/main" val="21086581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27</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extLst>
      <p:ext uri="{BB962C8B-B14F-4D97-AF65-F5344CB8AC3E}">
        <p14:creationId xmlns:p14="http://schemas.microsoft.com/office/powerpoint/2010/main" val="2351871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nvPr>
        </p:nvGraphicFramePr>
        <p:xfrm>
          <a:off x="250722" y="1529837"/>
          <a:ext cx="8554065" cy="3845560"/>
        </p:xfrm>
        <a:graphic>
          <a:graphicData uri="http://schemas.openxmlformats.org/drawingml/2006/table">
            <a:tbl>
              <a:tblPr firstRow="1" bandRow="1">
                <a:tableStyleId>{5C22544A-7EE6-4342-B048-85BDC9FD1C3A}</a:tableStyleId>
              </a:tblPr>
              <a:tblGrid>
                <a:gridCol w="2404783"/>
                <a:gridCol w="6149282"/>
              </a:tblGrid>
              <a:tr h="370840">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Tree>
    <p:extLst>
      <p:ext uri="{BB962C8B-B14F-4D97-AF65-F5344CB8AC3E}">
        <p14:creationId xmlns:p14="http://schemas.microsoft.com/office/powerpoint/2010/main" val="205463811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Risk…There’s More…</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IAIS Also Plans to Develop the First-Ever Risk-Based Global Insurance Capital Standards by 2016</a:t>
            </a:r>
          </a:p>
          <a:p>
            <a:pPr>
              <a:lnSpc>
                <a:spcPts val="2100"/>
              </a:lnSpc>
            </a:pPr>
            <a:r>
              <a:rPr lang="en-US" sz="2000" b="1" dirty="0" smtClean="0"/>
              <a:t>Would be Tested in 2017-2018; Implemented in 2019</a:t>
            </a:r>
          </a:p>
          <a:p>
            <a:pPr>
              <a:lnSpc>
                <a:spcPts val="2100"/>
              </a:lnSpc>
            </a:pPr>
            <a:r>
              <a:rPr lang="en-US" sz="2000" b="1" dirty="0" smtClean="0"/>
              <a:t>Would Be Included as Part of </a:t>
            </a:r>
            <a:r>
              <a:rPr lang="en-US" sz="2000" b="1" dirty="0" err="1" smtClean="0"/>
              <a:t>ComFrame</a:t>
            </a:r>
            <a:r>
              <a:rPr lang="en-US" sz="2000" b="1" dirty="0" smtClean="0"/>
              <a:t> and Apply to Internationally Active Insurance Groups (IAIGs): ~50 IAIGs Designations Likely</a:t>
            </a:r>
            <a:endParaRPr lang="en-US" sz="1800" b="1" dirty="0" smtClean="0"/>
          </a:p>
          <a:p>
            <a:pPr>
              <a:lnSpc>
                <a:spcPts val="2100"/>
              </a:lnSpc>
            </a:pPr>
            <a:r>
              <a:rPr lang="en-US" sz="2000" b="1" dirty="0" smtClean="0"/>
              <a:t>While Flexibility May Exist within the Standards, Doubts in the US Are Likely to Be Strong</a:t>
            </a:r>
          </a:p>
          <a:p>
            <a:pPr lvl="1">
              <a:lnSpc>
                <a:spcPts val="2100"/>
              </a:lnSpc>
            </a:pPr>
            <a:r>
              <a:rPr lang="en-US" sz="1800" b="1" dirty="0" smtClean="0"/>
              <a:t>Concern that the standards may be bank-centric</a:t>
            </a:r>
          </a:p>
          <a:p>
            <a:pPr lvl="1">
              <a:lnSpc>
                <a:spcPts val="2100"/>
              </a:lnSpc>
            </a:pPr>
            <a:r>
              <a:rPr lang="en-US" sz="1800" b="1" dirty="0" smtClean="0"/>
              <a:t>Questions as to whether such standards are even needed:</a:t>
            </a:r>
          </a:p>
          <a:p>
            <a:pPr lvl="1">
              <a:lnSpc>
                <a:spcPts val="2100"/>
              </a:lnSpc>
            </a:pPr>
            <a:r>
              <a:rPr lang="en-US" sz="1700" b="1" i="1" dirty="0" smtClean="0"/>
              <a:t>“Although US state insurance regulators continue to have doubts about the timing, necessity and complexity of developing a global capital standard given regulatory differences around the globe, we intend to remain fully engaged in the process to ensure that any development augments the strong legal entity capital requirements in the US that have provided proven and tested security for US policyholders and stable insurance markets for consumers and industry.”  --NAIC President Ben Nelson (P/C 360, Oct. 16, 2013)</a:t>
            </a:r>
            <a:endParaRPr lang="en-US" sz="1800" b="1" dirty="0" smtClean="0"/>
          </a:p>
        </p:txBody>
      </p:sp>
    </p:spTree>
    <p:extLst>
      <p:ext uri="{BB962C8B-B14F-4D97-AF65-F5344CB8AC3E}">
        <p14:creationId xmlns:p14="http://schemas.microsoft.com/office/powerpoint/2010/main" val="2334021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A History of Insurance and the Rise of Regulation</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9524" y="4676470"/>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Roots of Insurance Extend Back Thousands of Years</a:t>
            </a:r>
          </a:p>
          <a:p>
            <a:pPr algn="ctr"/>
            <a:r>
              <a:rPr lang="en-US" sz="3200" b="1" i="1" dirty="0" smtClean="0">
                <a:solidFill>
                  <a:srgbClr val="FF0000"/>
                </a:solidFill>
              </a:rPr>
              <a:t>Formal Regulation Came Much Later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19469258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#8</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Time Immemorial </a:t>
            </a:r>
            <a:r>
              <a:rPr lang="en-US" sz="3200" b="1" u="sng" dirty="0" smtClean="0">
                <a:solidFill>
                  <a:srgbClr val="2B7299"/>
                </a:solidFill>
                <a:sym typeface="Wingdings" pitchFamily="2" charset="2"/>
              </a:rPr>
              <a:t></a:t>
            </a:r>
            <a:r>
              <a:rPr lang="en-US" sz="3200" b="1" u="sng" dirty="0" smtClean="0">
                <a:solidFill>
                  <a:srgbClr val="2B7299"/>
                </a:solidFill>
              </a:rPr>
              <a:t> End of Time</a:t>
            </a:r>
          </a:p>
          <a:p>
            <a:pPr algn="ctr"/>
            <a:r>
              <a:rPr lang="en-US" sz="3200" b="1" dirty="0" smtClean="0">
                <a:solidFill>
                  <a:srgbClr val="2B7299"/>
                </a:solidFill>
              </a:rPr>
              <a:t>Shadow Regulators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19598669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31</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500"/>
              </a:lnSpc>
            </a:pPr>
            <a:r>
              <a:rPr lang="en-US" sz="2000" b="1" dirty="0" smtClean="0"/>
              <a:t>How Many Insurance Regulators Are There?</a:t>
            </a:r>
          </a:p>
          <a:p>
            <a:pPr>
              <a:lnSpc>
                <a:spcPts val="1500"/>
              </a:lnSpc>
            </a:pPr>
            <a:r>
              <a:rPr lang="en-US" sz="2000" b="1" dirty="0" smtClean="0"/>
              <a:t>50 State Departments of Insurance</a:t>
            </a:r>
          </a:p>
          <a:p>
            <a:pPr>
              <a:lnSpc>
                <a:spcPts val="1500"/>
              </a:lnSpc>
            </a:pPr>
            <a:r>
              <a:rPr lang="en-US" sz="2000" b="1" dirty="0" smtClean="0"/>
              <a:t>50 State Attorneys General, 50 Governors</a:t>
            </a:r>
          </a:p>
          <a:p>
            <a:pPr>
              <a:lnSpc>
                <a:spcPts val="1500"/>
              </a:lnSpc>
            </a:pPr>
            <a:r>
              <a:rPr lang="en-US" sz="2000" b="1" dirty="0" smtClean="0"/>
              <a:t>Thousands of State Legislators, Hundreds in Congress</a:t>
            </a:r>
          </a:p>
          <a:p>
            <a:pPr>
              <a:lnSpc>
                <a:spcPts val="1500"/>
              </a:lnSpc>
            </a:pPr>
            <a:r>
              <a:rPr lang="en-US" sz="2000" b="1" dirty="0" smtClean="0"/>
              <a:t>New Federal Entities (FIO, FSOC) and Fed</a:t>
            </a:r>
          </a:p>
          <a:p>
            <a:pPr>
              <a:lnSpc>
                <a:spcPts val="1500"/>
              </a:lnSpc>
            </a:pPr>
            <a:r>
              <a:rPr lang="en-US" sz="2000" b="1" dirty="0" smtClean="0"/>
              <a:t>Global Entities (IAIS, FSB)?</a:t>
            </a:r>
          </a:p>
          <a:p>
            <a:pPr>
              <a:lnSpc>
                <a:spcPts val="1500"/>
              </a:lnSpc>
            </a:pPr>
            <a:r>
              <a:rPr lang="en-US" sz="2000" b="1" dirty="0" smtClean="0"/>
              <a:t>Eliot Spitzer and contingent commission issue</a:t>
            </a:r>
          </a:p>
          <a:p>
            <a:pPr lvl="1">
              <a:lnSpc>
                <a:spcPts val="1400"/>
              </a:lnSpc>
            </a:pPr>
            <a:r>
              <a:rPr lang="en-US" sz="1800" b="1" dirty="0" smtClean="0"/>
              <a:t>Little substance to his accusations</a:t>
            </a:r>
          </a:p>
          <a:p>
            <a:pPr>
              <a:lnSpc>
                <a:spcPts val="1500"/>
              </a:lnSpc>
            </a:pPr>
            <a:r>
              <a:rPr lang="en-US" sz="2000" b="1" dirty="0" smtClean="0"/>
              <a:t>MS AG Jim Hood—post-Katrina in wind vs. water dispute</a:t>
            </a:r>
          </a:p>
          <a:p>
            <a:pPr>
              <a:lnSpc>
                <a:spcPts val="1500"/>
              </a:lnSpc>
            </a:pPr>
            <a:r>
              <a:rPr lang="en-US" sz="2000" b="1" dirty="0" smtClean="0"/>
              <a:t>Former Florida Governor Charlie Christ on rates, deductibles</a:t>
            </a:r>
          </a:p>
          <a:p>
            <a:pPr>
              <a:lnSpc>
                <a:spcPts val="1500"/>
              </a:lnSpc>
            </a:pPr>
            <a:r>
              <a:rPr lang="en-US" sz="2000" b="1" dirty="0" smtClean="0"/>
              <a:t>Governors on hurricane deductibles post-Sandy</a:t>
            </a:r>
          </a:p>
          <a:p>
            <a:pPr>
              <a:lnSpc>
                <a:spcPts val="1500"/>
              </a:lnSpc>
            </a:pPr>
            <a:r>
              <a:rPr lang="en-US" sz="2000" b="1" dirty="0" smtClean="0"/>
              <a:t>Shadow Regulators: A Source of Moral Hazard</a:t>
            </a:r>
          </a:p>
        </p:txBody>
      </p:sp>
      <p:sp>
        <p:nvSpPr>
          <p:cNvPr id="9" name="Rectangle 7"/>
          <p:cNvSpPr>
            <a:spLocks noChangeArrowheads="1"/>
          </p:cNvSpPr>
          <p:nvPr/>
        </p:nvSpPr>
        <p:spPr bwMode="auto">
          <a:xfrm>
            <a:off x="0" y="6406515"/>
            <a:ext cx="8750300" cy="428625"/>
          </a:xfrm>
          <a:prstGeom prst="rect">
            <a:avLst/>
          </a:prstGeom>
          <a:noFill/>
          <a:ln w="9525">
            <a:noFill/>
            <a:miter lim="800000"/>
            <a:headEnd/>
            <a:tailEnd/>
          </a:ln>
        </p:spPr>
        <p:txBody>
          <a:bodyPr>
            <a:spAutoFit/>
          </a:bodyPr>
          <a:lstStyle/>
          <a:p>
            <a:endParaRPr lang="en-US" sz="1050" dirty="0"/>
          </a:p>
          <a:p>
            <a:r>
              <a:rPr lang="en-US" sz="1050" dirty="0" smtClean="0"/>
              <a:t>Sources: </a:t>
            </a:r>
            <a:r>
              <a:rPr lang="en-US" sz="1050" dirty="0" err="1" smtClean="0"/>
              <a:t>Insuce</a:t>
            </a:r>
            <a:r>
              <a:rPr lang="en-US" sz="1050" dirty="0" smtClean="0"/>
              <a:t> Information Institute.</a:t>
            </a:r>
            <a:r>
              <a:rPr lang="en-US" sz="1050" dirty="0"/>
              <a:t>	</a:t>
            </a:r>
          </a:p>
        </p:txBody>
      </p:sp>
      <p:sp>
        <p:nvSpPr>
          <p:cNvPr id="12" name="Rectangle 2"/>
          <p:cNvSpPr>
            <a:spLocks noGrp="1" noChangeArrowheads="1"/>
          </p:cNvSpPr>
          <p:nvPr>
            <p:ph type="title"/>
          </p:nvPr>
        </p:nvSpPr>
        <p:spPr>
          <a:xfrm>
            <a:off x="39327" y="70824"/>
            <a:ext cx="8052622" cy="860425"/>
          </a:xfrm>
        </p:spPr>
        <p:txBody>
          <a:bodyPr/>
          <a:lstStyle/>
          <a:p>
            <a:r>
              <a:rPr lang="en-US" dirty="0" smtClean="0"/>
              <a:t>Shadow Regulators—A New and Unpredictable Regulatory Concern?</a:t>
            </a:r>
          </a:p>
        </p:txBody>
      </p:sp>
      <p:pic>
        <p:nvPicPr>
          <p:cNvPr id="25720834" name="Picture 2" descr="http://nyopoliticker.files.wordpress.com/2013/05/eliot-spitzer-getty2.jpg">
            <a:hlinkClick r:id="rId3"/>
          </p:cNvPr>
          <p:cNvPicPr>
            <a:picLocks noChangeAspect="1" noChangeArrowheads="1"/>
          </p:cNvPicPr>
          <p:nvPr/>
        </p:nvPicPr>
        <p:blipFill>
          <a:blip r:embed="rId4" cstate="email"/>
          <a:srcRect/>
          <a:stretch>
            <a:fillRect/>
          </a:stretch>
        </p:blipFill>
        <p:spPr bwMode="auto">
          <a:xfrm>
            <a:off x="7352789" y="2344996"/>
            <a:ext cx="1552918" cy="2433484"/>
          </a:xfrm>
          <a:prstGeom prst="rect">
            <a:avLst/>
          </a:prstGeom>
          <a:noFill/>
        </p:spPr>
      </p:pic>
    </p:spTree>
    <p:extLst>
      <p:ext uri="{BB962C8B-B14F-4D97-AF65-F5344CB8AC3E}">
        <p14:creationId xmlns:p14="http://schemas.microsoft.com/office/powerpoint/2010/main" val="211913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1" end="11"/>
                                            </p:txEl>
                                          </p:spTgt>
                                        </p:tgtEl>
                                        <p:attrNameLst>
                                          <p:attrName>style.visibility</p:attrName>
                                        </p:attrNameLst>
                                      </p:cBhvr>
                                      <p:to>
                                        <p:strVal val="visible"/>
                                      </p:to>
                                    </p:set>
                                    <p:animEffect transition="in" filter="wipe(left)">
                                      <p:cBhvr>
                                        <p:cTn id="60" dur="500"/>
                                        <p:tgtEl>
                                          <p:spTgt spid="1922051">
                                            <p:txEl>
                                              <p:pRg st="11" end="11"/>
                                            </p:txEl>
                                          </p:spTgt>
                                        </p:tgtEl>
                                      </p:cBhvr>
                                    </p:animEffect>
                                  </p:childTnLst>
                                </p:cTn>
                              </p:par>
                              <p:par>
                                <p:cTn id="61" presetID="2" presetClass="entr" presetSubtype="4" fill="hold" nodeType="withEffect">
                                  <p:stCondLst>
                                    <p:cond delay="0"/>
                                  </p:stCondLst>
                                  <p:childTnLst>
                                    <p:set>
                                      <p:cBhvr>
                                        <p:cTn id="62" dur="1" fill="hold">
                                          <p:stCondLst>
                                            <p:cond delay="0"/>
                                          </p:stCondLst>
                                        </p:cTn>
                                        <p:tgtEl>
                                          <p:spTgt spid="25720834"/>
                                        </p:tgtEl>
                                        <p:attrNameLst>
                                          <p:attrName>style.visibility</p:attrName>
                                        </p:attrNameLst>
                                      </p:cBhvr>
                                      <p:to>
                                        <p:strVal val="visible"/>
                                      </p:to>
                                    </p:set>
                                    <p:anim calcmode="lin" valueType="num">
                                      <p:cBhvr additive="base">
                                        <p:cTn id="63" dur="500" fill="hold"/>
                                        <p:tgtEl>
                                          <p:spTgt spid="25720834"/>
                                        </p:tgtEl>
                                        <p:attrNameLst>
                                          <p:attrName>ppt_x</p:attrName>
                                        </p:attrNameLst>
                                      </p:cBhvr>
                                      <p:tavLst>
                                        <p:tav tm="0">
                                          <p:val>
                                            <p:strVal val="#ppt_x"/>
                                          </p:val>
                                        </p:tav>
                                        <p:tav tm="100000">
                                          <p:val>
                                            <p:strVal val="#ppt_x"/>
                                          </p:val>
                                        </p:tav>
                                      </p:tavLst>
                                    </p:anim>
                                    <p:anim calcmode="lin" valueType="num">
                                      <p:cBhvr additive="base">
                                        <p:cTn id="64" dur="500" fill="hold"/>
                                        <p:tgtEl>
                                          <p:spTgt spid="25720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02719" y="-54798"/>
            <a:ext cx="8079176" cy="1143000"/>
          </a:xfrm>
        </p:spPr>
        <p:txBody>
          <a:bodyPr/>
          <a:lstStyle/>
          <a:p>
            <a:r>
              <a:rPr lang="en-US" sz="2900" dirty="0" smtClean="0"/>
              <a:t>Insurance Regulation and the</a:t>
            </a:r>
            <a:br>
              <a:rPr lang="en-US" sz="2900" dirty="0" smtClean="0"/>
            </a:br>
            <a:r>
              <a:rPr lang="en-US" sz="2900" dirty="0" smtClean="0"/>
              <a:t>Great Arc of the History</a:t>
            </a:r>
            <a:endParaRPr lang="en-US" sz="2900" dirty="0"/>
          </a:p>
        </p:txBody>
      </p:sp>
      <p:graphicFrame>
        <p:nvGraphicFramePr>
          <p:cNvPr id="2821123" name="Group 3"/>
          <p:cNvGraphicFramePr>
            <a:graphicFrameLocks noGrp="1"/>
          </p:cNvGraphicFramePr>
          <p:nvPr>
            <p:ph idx="1"/>
          </p:nvPr>
        </p:nvGraphicFramePr>
        <p:xfrm>
          <a:off x="206035" y="1094990"/>
          <a:ext cx="8739182" cy="5557270"/>
        </p:xfrm>
        <a:graphic>
          <a:graphicData uri="http://schemas.openxmlformats.org/drawingml/2006/table">
            <a:tbl>
              <a:tblPr/>
              <a:tblGrid>
                <a:gridCol w="4377395"/>
                <a:gridCol w="4361787"/>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That Was Then…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This is Now…</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“…misguided zealots, honest in intention but without knowledge of the special problems of underwriting present the greatest danger.  They usually are the authors of the most revolutionary plans and their pride of authorship makes them the most impatient of correction.”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228600" algn="l"/>
                        </a:tabLst>
                      </a:pPr>
                      <a:r>
                        <a:rPr kumimoji="0" lang="en-US" sz="1400" b="1" i="1" u="none" strike="noStrike" cap="none" normalizeH="0" baseline="0" dirty="0" smtClean="0">
                          <a:ln>
                            <a:noFill/>
                          </a:ln>
                          <a:solidFill>
                            <a:schemeClr val="tx1"/>
                          </a:solidFill>
                          <a:effectLst/>
                          <a:latin typeface="Arial" pitchFamily="34" charset="0"/>
                          <a:cs typeface="Arial" pitchFamily="34" charset="0"/>
                        </a:rPr>
                        <a:t>“Overzealous regulators are endangering the </a:t>
                      </a:r>
                      <a:r>
                        <a:rPr kumimoji="0" lang="en-US" sz="1400" b="1" i="1" u="none" strike="noStrike" cap="none" normalizeH="0" baseline="0" dirty="0" err="1" smtClean="0">
                          <a:ln>
                            <a:noFill/>
                          </a:ln>
                          <a:solidFill>
                            <a:schemeClr val="tx1"/>
                          </a:solidFill>
                          <a:effectLst/>
                          <a:latin typeface="Arial" pitchFamily="34" charset="0"/>
                          <a:cs typeface="Arial" pitchFamily="34" charset="0"/>
                        </a:rPr>
                        <a:t>vigour</a:t>
                      </a:r>
                      <a:r>
                        <a:rPr kumimoji="0" lang="en-US" sz="1400" b="1" i="1" u="none" strike="noStrike" cap="none" normalizeH="0" baseline="0" dirty="0" smtClean="0">
                          <a:ln>
                            <a:noFill/>
                          </a:ln>
                          <a:solidFill>
                            <a:schemeClr val="tx1"/>
                          </a:solidFill>
                          <a:effectLst/>
                          <a:latin typeface="Arial" pitchFamily="34" charset="0"/>
                          <a:cs typeface="Arial" pitchFamily="34" charset="0"/>
                        </a:rPr>
                        <a:t>, competitiveness and diversity of insurers in the US.”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“Public enjoyment of fair rates, sound protection, prompt adjustments, and freedom from discrimination is not due…to unwilling virtue under compulsion, but to the underwriters’ knowledge that any other course would be unprofitable—bad business.”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tab pos="228600" algn="l"/>
                        </a:tabLst>
                      </a:pPr>
                      <a:r>
                        <a:rPr kumimoji="0" lang="en-US" sz="1400" b="1" i="1" u="none" strike="noStrike" cap="none" normalizeH="0" baseline="0" dirty="0" smtClean="0">
                          <a:ln>
                            <a:noFill/>
                          </a:ln>
                          <a:solidFill>
                            <a:schemeClr val="tx1"/>
                          </a:solidFill>
                          <a:effectLst/>
                          <a:latin typeface="Arial" pitchFamily="34" charset="0"/>
                          <a:cs typeface="Arial" pitchFamily="34" charset="0"/>
                        </a:rPr>
                        <a:t>“If a policy is priced in a certain way on a certain basis, we cannot allow the terms and conditions simply to be overturned by political considerations.”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2281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2286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1"/>
          <p:cNvPicPr>
            <a:picLocks noChangeAspect="1" noChangeArrowheads="1"/>
          </p:cNvPicPr>
          <p:nvPr/>
        </p:nvPicPr>
        <p:blipFill>
          <a:blip r:embed="rId2" cstate="email"/>
          <a:srcRect/>
          <a:stretch>
            <a:fillRect/>
          </a:stretch>
        </p:blipFill>
        <p:spPr bwMode="auto">
          <a:xfrm>
            <a:off x="1687831" y="4600056"/>
            <a:ext cx="1409699" cy="1983649"/>
          </a:xfrm>
          <a:prstGeom prst="rect">
            <a:avLst/>
          </a:prstGeom>
          <a:noFill/>
          <a:ln w="9525">
            <a:noFill/>
            <a:miter lim="800000"/>
            <a:headEnd/>
            <a:tailEnd/>
          </a:ln>
        </p:spPr>
      </p:pic>
      <p:sp>
        <p:nvSpPr>
          <p:cNvPr id="8" name="TextBox 7"/>
          <p:cNvSpPr txBox="1"/>
          <p:nvPr/>
        </p:nvSpPr>
        <p:spPr>
          <a:xfrm>
            <a:off x="1931670" y="4274820"/>
            <a:ext cx="1005840" cy="369332"/>
          </a:xfrm>
          <a:prstGeom prst="rect">
            <a:avLst/>
          </a:prstGeom>
          <a:noFill/>
        </p:spPr>
        <p:txBody>
          <a:bodyPr wrap="square" rtlCol="0">
            <a:spAutoFit/>
          </a:bodyPr>
          <a:lstStyle/>
          <a:p>
            <a:pPr algn="ctr"/>
            <a:r>
              <a:rPr lang="en-US" b="1" u="sng" dirty="0" smtClean="0"/>
              <a:t>1916</a:t>
            </a:r>
            <a:endParaRPr lang="en-US" b="1" u="sng" dirty="0"/>
          </a:p>
        </p:txBody>
      </p:sp>
      <p:pic>
        <p:nvPicPr>
          <p:cNvPr id="10" name="Picture 2"/>
          <p:cNvPicPr>
            <a:picLocks noChangeAspect="1" noChangeArrowheads="1"/>
          </p:cNvPicPr>
          <p:nvPr/>
        </p:nvPicPr>
        <p:blipFill>
          <a:blip r:embed="rId3" cstate="email"/>
          <a:srcRect/>
          <a:stretch>
            <a:fillRect/>
          </a:stretch>
        </p:blipFill>
        <p:spPr bwMode="auto">
          <a:xfrm>
            <a:off x="5001750" y="4720886"/>
            <a:ext cx="3696480" cy="1375562"/>
          </a:xfrm>
          <a:prstGeom prst="rect">
            <a:avLst/>
          </a:prstGeom>
          <a:noFill/>
          <a:ln w="9525">
            <a:solidFill>
              <a:schemeClr val="accent1"/>
            </a:solidFill>
            <a:miter lim="800000"/>
            <a:headEnd/>
            <a:tailEnd/>
          </a:ln>
        </p:spPr>
      </p:pic>
      <p:sp>
        <p:nvSpPr>
          <p:cNvPr id="11" name="TextBox 10"/>
          <p:cNvSpPr txBox="1"/>
          <p:nvPr/>
        </p:nvSpPr>
        <p:spPr>
          <a:xfrm>
            <a:off x="5715000" y="4335780"/>
            <a:ext cx="2617470" cy="369332"/>
          </a:xfrm>
          <a:prstGeom prst="rect">
            <a:avLst/>
          </a:prstGeom>
          <a:noFill/>
        </p:spPr>
        <p:txBody>
          <a:bodyPr wrap="square" rtlCol="0">
            <a:spAutoFit/>
          </a:bodyPr>
          <a:lstStyle/>
          <a:p>
            <a:pPr algn="ctr"/>
            <a:r>
              <a:rPr lang="en-US" b="1" u="sng" dirty="0" smtClean="0"/>
              <a:t>2013 (Oct. 21)</a:t>
            </a:r>
            <a:endParaRPr lang="en-US" b="1" u="sng" dirty="0"/>
          </a:p>
        </p:txBody>
      </p:sp>
    </p:spTree>
    <p:extLst>
      <p:ext uri="{BB962C8B-B14F-4D97-AF65-F5344CB8AC3E}">
        <p14:creationId xmlns:p14="http://schemas.microsoft.com/office/powerpoint/2010/main" val="2466394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33</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ct val="100000"/>
              </a:lnSpc>
            </a:pPr>
            <a:r>
              <a:rPr lang="en-US" b="1" dirty="0" smtClean="0"/>
              <a:t>Is the Phenomenon of Shadow Regulators Really a New One?</a:t>
            </a:r>
          </a:p>
          <a:p>
            <a:pPr lvl="1">
              <a:lnSpc>
                <a:spcPct val="100000"/>
              </a:lnSpc>
            </a:pPr>
            <a:r>
              <a:rPr lang="en-US" sz="2000" b="1" i="1" dirty="0" smtClean="0"/>
              <a:t>“…one turns with a feeling of surprise, of bewilderment,  to the intense activity of…state legislators fairly seething with legislation on fire insurance.  Why should there be 2,500 bills in a single year unless the subject be one of immediate and overwhelming emergency…</a:t>
            </a:r>
            <a:r>
              <a:rPr lang="en-US" sz="2000" b="1" i="1" dirty="0" smtClean="0">
                <a:solidFill>
                  <a:srgbClr val="C00000"/>
                </a:solidFill>
              </a:rPr>
              <a:t>Many of the bills introduced are conceived in a spirit of indiscriminate hostility…from the time immemorial, politicians of a certain type have sought to pose as defenders of the people from the aggressions of capital</a:t>
            </a:r>
            <a:r>
              <a:rPr lang="en-US" sz="2000" b="1" i="1" dirty="0" smtClean="0"/>
              <a:t>…The politician has learned that popularity and applause may be most quickly attained by attacking largeness…’Big-game’ hunting…brings its political rewards.  Fire insurance companies seem to be the most accessible of the larger fauna.”</a:t>
            </a:r>
          </a:p>
          <a:p>
            <a:pPr lvl="2">
              <a:lnSpc>
                <a:spcPct val="100000"/>
              </a:lnSpc>
            </a:pPr>
            <a:r>
              <a:rPr lang="en-US" sz="1800" b="1" i="1" dirty="0" smtClean="0">
                <a:solidFill>
                  <a:srgbClr val="225A7A"/>
                </a:solidFill>
              </a:rPr>
              <a:t>Harry Chase Stokes, The History of the National Board of Fire Underwriters: Fifty Years of a Civilizing Force</a:t>
            </a:r>
            <a:r>
              <a:rPr lang="en-US" sz="1800" b="1" dirty="0" smtClean="0">
                <a:solidFill>
                  <a:srgbClr val="225A7A"/>
                </a:solidFill>
              </a:rPr>
              <a:t>, 1916.</a:t>
            </a:r>
          </a:p>
          <a:p>
            <a:pPr lvl="2">
              <a:lnSpc>
                <a:spcPct val="100000"/>
              </a:lnSpc>
            </a:pPr>
            <a:endParaRPr lang="en-US" sz="1800" b="1" dirty="0" smtClean="0"/>
          </a:p>
          <a:p>
            <a:pPr lvl="2">
              <a:lnSpc>
                <a:spcPct val="100000"/>
              </a:lnSpc>
            </a:pPr>
            <a:endParaRPr lang="en-US" sz="1800" b="1" dirty="0" smtClean="0"/>
          </a:p>
        </p:txBody>
      </p:sp>
      <p:sp>
        <p:nvSpPr>
          <p:cNvPr id="12" name="Rectangle 2"/>
          <p:cNvSpPr>
            <a:spLocks noGrp="1" noChangeArrowheads="1"/>
          </p:cNvSpPr>
          <p:nvPr>
            <p:ph type="title"/>
          </p:nvPr>
        </p:nvSpPr>
        <p:spPr>
          <a:xfrm>
            <a:off x="39327" y="70824"/>
            <a:ext cx="8052622" cy="860425"/>
          </a:xfrm>
        </p:spPr>
        <p:txBody>
          <a:bodyPr/>
          <a:lstStyle/>
          <a:p>
            <a:r>
              <a:rPr lang="en-US" dirty="0" smtClean="0"/>
              <a:t>Shadow Regulators—A New and Unpredictable Regulatory Concern?</a:t>
            </a:r>
          </a:p>
        </p:txBody>
      </p:sp>
    </p:spTree>
    <p:extLst>
      <p:ext uri="{BB962C8B-B14F-4D97-AF65-F5344CB8AC3E}">
        <p14:creationId xmlns:p14="http://schemas.microsoft.com/office/powerpoint/2010/main" val="1685997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Future Shock</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584775"/>
          </a:xfrm>
          <a:prstGeom prst="rect">
            <a:avLst/>
          </a:prstGeom>
          <a:noFill/>
          <a:ln w="9525">
            <a:noFill/>
            <a:miter lim="800000"/>
            <a:headEnd/>
            <a:tailEnd/>
          </a:ln>
        </p:spPr>
        <p:txBody>
          <a:bodyPr wrap="square">
            <a:spAutoFit/>
          </a:bodyPr>
          <a:lstStyle/>
          <a:p>
            <a:pPr algn="ctr"/>
            <a:r>
              <a:rPr lang="en-US" sz="3200" b="1" i="1" dirty="0" smtClean="0">
                <a:solidFill>
                  <a:srgbClr val="2B7299"/>
                </a:solidFill>
              </a:rPr>
              <a:t>Waves of Risk for the Immediate Future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42948071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A Rocky Start</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3664642" name="Picture 2"/>
          <p:cNvPicPr>
            <a:picLocks noChangeAspect="1" noChangeArrowheads="1"/>
          </p:cNvPicPr>
          <p:nvPr/>
        </p:nvPicPr>
        <p:blipFill>
          <a:blip r:embed="rId3" cstate="email"/>
          <a:srcRect/>
          <a:stretch>
            <a:fillRect/>
          </a:stretch>
        </p:blipFill>
        <p:spPr bwMode="auto">
          <a:xfrm>
            <a:off x="235974" y="1883556"/>
            <a:ext cx="8702040" cy="4637690"/>
          </a:xfrm>
          <a:prstGeom prst="rect">
            <a:avLst/>
          </a:prstGeom>
          <a:noFill/>
          <a:ln w="9525">
            <a:noFill/>
            <a:miter lim="800000"/>
            <a:headEnd/>
            <a:tailEnd/>
          </a:ln>
        </p:spPr>
      </p:pic>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Are Open But  Remain a Logistical     and Political Nightmare</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1, 2013 from www.HealthCare.gov; </a:t>
            </a:r>
            <a:r>
              <a:rPr lang="en-US" sz="1100" dirty="0"/>
              <a:t>Insurance Information Institute.		</a:t>
            </a:r>
          </a:p>
        </p:txBody>
      </p:sp>
    </p:spTree>
    <p:extLst>
      <p:ext uri="{BB962C8B-B14F-4D97-AF65-F5344CB8AC3E}">
        <p14:creationId xmlns:p14="http://schemas.microsoft.com/office/powerpoint/2010/main" val="372399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147"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148" name="Rectangle 110"/>
          <p:cNvSpPr>
            <a:spLocks noGrp="1" noChangeArrowheads="1"/>
          </p:cNvSpPr>
          <p:nvPr>
            <p:ph type="sldNum" sz="quarter" idx="12"/>
          </p:nvPr>
        </p:nvSpPr>
        <p:spPr>
          <a:ln/>
        </p:spPr>
        <p:txBody>
          <a:bodyPr/>
          <a:lstStyle/>
          <a:p>
            <a:fld id="{D7773D29-13C8-49B2-8A47-07BC670F419D}" type="slidenum">
              <a:rPr lang="en-US">
                <a:solidFill>
                  <a:srgbClr val="000000"/>
                </a:solidFill>
              </a:rPr>
              <a:pPr/>
              <a:t>36</a:t>
            </a:fld>
            <a:endParaRPr lang="en-US">
              <a:solidFill>
                <a:srgbClr val="000000"/>
              </a:solidFill>
            </a:endParaRPr>
          </a:p>
        </p:txBody>
      </p:sp>
      <p:grpSp>
        <p:nvGrpSpPr>
          <p:cNvPr id="2" name="Group 270"/>
          <p:cNvGrpSpPr>
            <a:grpSpLocks/>
          </p:cNvGrpSpPr>
          <p:nvPr/>
        </p:nvGrpSpPr>
        <p:grpSpPr bwMode="auto">
          <a:xfrm>
            <a:off x="322263" y="4554538"/>
            <a:ext cx="1585912" cy="1527175"/>
            <a:chOff x="203" y="2670"/>
            <a:chExt cx="999" cy="962"/>
          </a:xfrm>
        </p:grpSpPr>
        <p:grpSp>
          <p:nvGrpSpPr>
            <p:cNvPr id="3" name="Group 271"/>
            <p:cNvGrpSpPr>
              <a:grpSpLocks/>
            </p:cNvGrpSpPr>
            <p:nvPr/>
          </p:nvGrpSpPr>
          <p:grpSpPr bwMode="auto">
            <a:xfrm>
              <a:off x="203" y="2670"/>
              <a:ext cx="999" cy="962"/>
              <a:chOff x="203" y="2670"/>
              <a:chExt cx="999" cy="962"/>
            </a:xfrm>
          </p:grpSpPr>
          <p:sp>
            <p:nvSpPr>
              <p:cNvPr id="2162960" name="Freeform 272"/>
              <p:cNvSpPr>
                <a:spLocks/>
              </p:cNvSpPr>
              <p:nvPr/>
            </p:nvSpPr>
            <p:spPr bwMode="auto">
              <a:xfrm>
                <a:off x="245" y="3602"/>
                <a:ext cx="31" cy="30"/>
              </a:xfrm>
              <a:custGeom>
                <a:avLst/>
                <a:gdLst/>
                <a:ahLst/>
                <a:cxnLst>
                  <a:cxn ang="0">
                    <a:pos x="0" y="57"/>
                  </a:cxn>
                  <a:cxn ang="0">
                    <a:pos x="1" y="52"/>
                  </a:cxn>
                  <a:cxn ang="0">
                    <a:pos x="7" y="46"/>
                  </a:cxn>
                  <a:cxn ang="0">
                    <a:pos x="19" y="20"/>
                  </a:cxn>
                  <a:cxn ang="0">
                    <a:pos x="24" y="18"/>
                  </a:cxn>
                  <a:cxn ang="0">
                    <a:pos x="34" y="16"/>
                  </a:cxn>
                  <a:cxn ang="0">
                    <a:pos x="36" y="6"/>
                  </a:cxn>
                  <a:cxn ang="0">
                    <a:pos x="52" y="0"/>
                  </a:cxn>
                  <a:cxn ang="0">
                    <a:pos x="56" y="2"/>
                  </a:cxn>
                  <a:cxn ang="0">
                    <a:pos x="57" y="8"/>
                  </a:cxn>
                  <a:cxn ang="0">
                    <a:pos x="56" y="14"/>
                  </a:cxn>
                  <a:cxn ang="0">
                    <a:pos x="41" y="21"/>
                  </a:cxn>
                  <a:cxn ang="0">
                    <a:pos x="11" y="53"/>
                  </a:cxn>
                  <a:cxn ang="0">
                    <a:pos x="7" y="54"/>
                  </a:cxn>
                  <a:cxn ang="0">
                    <a:pos x="2" y="58"/>
                  </a:cxn>
                  <a:cxn ang="0">
                    <a:pos x="0" y="57"/>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1" name="Freeform 273"/>
              <p:cNvSpPr>
                <a:spLocks/>
              </p:cNvSpPr>
              <p:nvPr/>
            </p:nvSpPr>
            <p:spPr bwMode="auto">
              <a:xfrm>
                <a:off x="281" y="3584"/>
                <a:ext cx="33" cy="27"/>
              </a:xfrm>
              <a:custGeom>
                <a:avLst/>
                <a:gdLst/>
                <a:ahLst/>
                <a:cxnLst>
                  <a:cxn ang="0">
                    <a:pos x="4" y="53"/>
                  </a:cxn>
                  <a:cxn ang="0">
                    <a:pos x="0" y="49"/>
                  </a:cxn>
                  <a:cxn ang="0">
                    <a:pos x="1" y="48"/>
                  </a:cxn>
                  <a:cxn ang="0">
                    <a:pos x="20" y="43"/>
                  </a:cxn>
                  <a:cxn ang="0">
                    <a:pos x="26" y="38"/>
                  </a:cxn>
                  <a:cxn ang="0">
                    <a:pos x="27" y="30"/>
                  </a:cxn>
                  <a:cxn ang="0">
                    <a:pos x="32" y="22"/>
                  </a:cxn>
                  <a:cxn ang="0">
                    <a:pos x="37" y="26"/>
                  </a:cxn>
                  <a:cxn ang="0">
                    <a:pos x="41" y="22"/>
                  </a:cxn>
                  <a:cxn ang="0">
                    <a:pos x="39" y="18"/>
                  </a:cxn>
                  <a:cxn ang="0">
                    <a:pos x="33" y="18"/>
                  </a:cxn>
                  <a:cxn ang="0">
                    <a:pos x="29" y="11"/>
                  </a:cxn>
                  <a:cxn ang="0">
                    <a:pos x="30" y="6"/>
                  </a:cxn>
                  <a:cxn ang="0">
                    <a:pos x="36" y="3"/>
                  </a:cxn>
                  <a:cxn ang="0">
                    <a:pos x="42" y="2"/>
                  </a:cxn>
                  <a:cxn ang="0">
                    <a:pos x="48" y="5"/>
                  </a:cxn>
                  <a:cxn ang="0">
                    <a:pos x="50" y="11"/>
                  </a:cxn>
                  <a:cxn ang="0">
                    <a:pos x="58" y="0"/>
                  </a:cxn>
                  <a:cxn ang="0">
                    <a:pos x="61" y="1"/>
                  </a:cxn>
                  <a:cxn ang="0">
                    <a:pos x="64" y="5"/>
                  </a:cxn>
                  <a:cxn ang="0">
                    <a:pos x="62" y="11"/>
                  </a:cxn>
                  <a:cxn ang="0">
                    <a:pos x="55" y="17"/>
                  </a:cxn>
                  <a:cxn ang="0">
                    <a:pos x="54" y="22"/>
                  </a:cxn>
                  <a:cxn ang="0">
                    <a:pos x="58" y="19"/>
                  </a:cxn>
                  <a:cxn ang="0">
                    <a:pos x="59" y="25"/>
                  </a:cxn>
                  <a:cxn ang="0">
                    <a:pos x="55" y="30"/>
                  </a:cxn>
                  <a:cxn ang="0">
                    <a:pos x="45" y="35"/>
                  </a:cxn>
                  <a:cxn ang="0">
                    <a:pos x="42" y="40"/>
                  </a:cxn>
                  <a:cxn ang="0">
                    <a:pos x="35" y="41"/>
                  </a:cxn>
                  <a:cxn ang="0">
                    <a:pos x="22" y="51"/>
                  </a:cxn>
                  <a:cxn ang="0">
                    <a:pos x="4" y="53"/>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2" name="Freeform 274"/>
              <p:cNvSpPr>
                <a:spLocks/>
              </p:cNvSpPr>
              <p:nvPr/>
            </p:nvSpPr>
            <p:spPr bwMode="auto">
              <a:xfrm>
                <a:off x="321" y="3573"/>
                <a:ext cx="6" cy="8"/>
              </a:xfrm>
              <a:custGeom>
                <a:avLst/>
                <a:gdLst/>
                <a:ahLst/>
                <a:cxnLst>
                  <a:cxn ang="0">
                    <a:pos x="5" y="0"/>
                  </a:cxn>
                  <a:cxn ang="0">
                    <a:pos x="7" y="3"/>
                  </a:cxn>
                  <a:cxn ang="0">
                    <a:pos x="13" y="4"/>
                  </a:cxn>
                  <a:cxn ang="0">
                    <a:pos x="16" y="11"/>
                  </a:cxn>
                  <a:cxn ang="0">
                    <a:pos x="11" y="16"/>
                  </a:cxn>
                  <a:cxn ang="0">
                    <a:pos x="1" y="15"/>
                  </a:cxn>
                  <a:cxn ang="0">
                    <a:pos x="0" y="9"/>
                  </a:cxn>
                  <a:cxn ang="0">
                    <a:pos x="1" y="3"/>
                  </a:cxn>
                  <a:cxn ang="0">
                    <a:pos x="5" y="0"/>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3" name="Freeform 275"/>
              <p:cNvSpPr>
                <a:spLocks/>
              </p:cNvSpPr>
              <p:nvPr/>
            </p:nvSpPr>
            <p:spPr bwMode="auto">
              <a:xfrm>
                <a:off x="348" y="3539"/>
                <a:ext cx="42" cy="29"/>
              </a:xfrm>
              <a:custGeom>
                <a:avLst/>
                <a:gdLst/>
                <a:ahLst/>
                <a:cxnLst>
                  <a:cxn ang="0">
                    <a:pos x="0" y="36"/>
                  </a:cxn>
                  <a:cxn ang="0">
                    <a:pos x="15" y="21"/>
                  </a:cxn>
                  <a:cxn ang="0">
                    <a:pos x="20" y="10"/>
                  </a:cxn>
                  <a:cxn ang="0">
                    <a:pos x="32" y="11"/>
                  </a:cxn>
                  <a:cxn ang="0">
                    <a:pos x="40" y="9"/>
                  </a:cxn>
                  <a:cxn ang="0">
                    <a:pos x="55" y="0"/>
                  </a:cxn>
                  <a:cxn ang="0">
                    <a:pos x="61" y="2"/>
                  </a:cxn>
                  <a:cxn ang="0">
                    <a:pos x="65" y="18"/>
                  </a:cxn>
                  <a:cxn ang="0">
                    <a:pos x="73" y="24"/>
                  </a:cxn>
                  <a:cxn ang="0">
                    <a:pos x="76" y="24"/>
                  </a:cxn>
                  <a:cxn ang="0">
                    <a:pos x="78" y="25"/>
                  </a:cxn>
                  <a:cxn ang="0">
                    <a:pos x="79" y="29"/>
                  </a:cxn>
                  <a:cxn ang="0">
                    <a:pos x="78" y="30"/>
                  </a:cxn>
                  <a:cxn ang="0">
                    <a:pos x="71" y="28"/>
                  </a:cxn>
                  <a:cxn ang="0">
                    <a:pos x="65" y="33"/>
                  </a:cxn>
                  <a:cxn ang="0">
                    <a:pos x="55" y="35"/>
                  </a:cxn>
                  <a:cxn ang="0">
                    <a:pos x="36" y="35"/>
                  </a:cxn>
                  <a:cxn ang="0">
                    <a:pos x="15" y="57"/>
                  </a:cxn>
                  <a:cxn ang="0">
                    <a:pos x="5" y="49"/>
                  </a:cxn>
                  <a:cxn ang="0">
                    <a:pos x="0" y="36"/>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4" name="Freeform 276"/>
              <p:cNvSpPr>
                <a:spLocks/>
              </p:cNvSpPr>
              <p:nvPr/>
            </p:nvSpPr>
            <p:spPr bwMode="auto">
              <a:xfrm>
                <a:off x="399" y="3561"/>
                <a:ext cx="4" cy="5"/>
              </a:xfrm>
              <a:custGeom>
                <a:avLst/>
                <a:gdLst/>
                <a:ahLst/>
                <a:cxnLst>
                  <a:cxn ang="0">
                    <a:pos x="0" y="1"/>
                  </a:cxn>
                  <a:cxn ang="0">
                    <a:pos x="5" y="0"/>
                  </a:cxn>
                  <a:cxn ang="0">
                    <a:pos x="8" y="1"/>
                  </a:cxn>
                  <a:cxn ang="0">
                    <a:pos x="9" y="5"/>
                  </a:cxn>
                  <a:cxn ang="0">
                    <a:pos x="9" y="6"/>
                  </a:cxn>
                  <a:cxn ang="0">
                    <a:pos x="3" y="7"/>
                  </a:cxn>
                  <a:cxn ang="0">
                    <a:pos x="0" y="1"/>
                  </a:cxn>
                </a:cxnLst>
                <a:rect l="0" t="0" r="r" b="b"/>
                <a:pathLst>
                  <a:path w="9" h="7">
                    <a:moveTo>
                      <a:pt x="0" y="1"/>
                    </a:moveTo>
                    <a:lnTo>
                      <a:pt x="5" y="0"/>
                    </a:lnTo>
                    <a:lnTo>
                      <a:pt x="8" y="1"/>
                    </a:lnTo>
                    <a:lnTo>
                      <a:pt x="9" y="5"/>
                    </a:lnTo>
                    <a:lnTo>
                      <a:pt x="9" y="6"/>
                    </a:lnTo>
                    <a:lnTo>
                      <a:pt x="3" y="7"/>
                    </a:lnTo>
                    <a:lnTo>
                      <a:pt x="0"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4" name="Group 277"/>
              <p:cNvGrpSpPr>
                <a:grpSpLocks/>
              </p:cNvGrpSpPr>
              <p:nvPr/>
            </p:nvGrpSpPr>
            <p:grpSpPr bwMode="auto">
              <a:xfrm>
                <a:off x="203" y="2670"/>
                <a:ext cx="999" cy="901"/>
                <a:chOff x="395" y="1153"/>
                <a:chExt cx="207" cy="194"/>
              </a:xfrm>
            </p:grpSpPr>
            <p:sp>
              <p:nvSpPr>
                <p:cNvPr id="2162966" name="Freeform 278"/>
                <p:cNvSpPr>
                  <a:spLocks/>
                </p:cNvSpPr>
                <p:nvPr/>
              </p:nvSpPr>
              <p:spPr bwMode="auto">
                <a:xfrm>
                  <a:off x="573" y="1313"/>
                  <a:ext cx="4" cy="7"/>
                </a:xfrm>
                <a:custGeom>
                  <a:avLst/>
                  <a:gdLst/>
                  <a:ahLst/>
                  <a:cxnLst>
                    <a:cxn ang="0">
                      <a:pos x="5" y="1"/>
                    </a:cxn>
                    <a:cxn ang="0">
                      <a:pos x="5" y="1"/>
                    </a:cxn>
                    <a:cxn ang="0">
                      <a:pos x="4" y="0"/>
                    </a:cxn>
                    <a:cxn ang="0">
                      <a:pos x="1" y="1"/>
                    </a:cxn>
                    <a:cxn ang="0">
                      <a:pos x="0" y="1"/>
                    </a:cxn>
                    <a:cxn ang="0">
                      <a:pos x="0" y="4"/>
                    </a:cxn>
                    <a:cxn ang="0">
                      <a:pos x="0" y="6"/>
                    </a:cxn>
                    <a:cxn ang="0">
                      <a:pos x="1" y="10"/>
                    </a:cxn>
                    <a:cxn ang="0">
                      <a:pos x="1" y="10"/>
                    </a:cxn>
                    <a:cxn ang="0">
                      <a:pos x="2" y="11"/>
                    </a:cxn>
                    <a:cxn ang="0">
                      <a:pos x="5" y="13"/>
                    </a:cxn>
                    <a:cxn ang="0">
                      <a:pos x="6" y="11"/>
                    </a:cxn>
                    <a:cxn ang="0">
                      <a:pos x="8" y="10"/>
                    </a:cxn>
                    <a:cxn ang="0">
                      <a:pos x="8" y="6"/>
                    </a:cxn>
                    <a:cxn ang="0">
                      <a:pos x="5" y="1"/>
                    </a:cxn>
                    <a:cxn ang="0">
                      <a:pos x="5" y="1"/>
                    </a:cxn>
                  </a:cxnLst>
                  <a:rect l="0" t="0" r="r" b="b"/>
                  <a:pathLst>
                    <a:path w="8" h="13">
                      <a:moveTo>
                        <a:pt x="5" y="1"/>
                      </a:moveTo>
                      <a:lnTo>
                        <a:pt x="5" y="1"/>
                      </a:lnTo>
                      <a:lnTo>
                        <a:pt x="4" y="0"/>
                      </a:lnTo>
                      <a:lnTo>
                        <a:pt x="1" y="1"/>
                      </a:lnTo>
                      <a:lnTo>
                        <a:pt x="0" y="1"/>
                      </a:lnTo>
                      <a:lnTo>
                        <a:pt x="0" y="4"/>
                      </a:lnTo>
                      <a:lnTo>
                        <a:pt x="0" y="6"/>
                      </a:lnTo>
                      <a:lnTo>
                        <a:pt x="1" y="10"/>
                      </a:lnTo>
                      <a:lnTo>
                        <a:pt x="1" y="10"/>
                      </a:lnTo>
                      <a:lnTo>
                        <a:pt x="2" y="11"/>
                      </a:lnTo>
                      <a:lnTo>
                        <a:pt x="5" y="13"/>
                      </a:lnTo>
                      <a:lnTo>
                        <a:pt x="6" y="11"/>
                      </a:lnTo>
                      <a:lnTo>
                        <a:pt x="8" y="10"/>
                      </a:lnTo>
                      <a:lnTo>
                        <a:pt x="8" y="6"/>
                      </a:lnTo>
                      <a:lnTo>
                        <a:pt x="5" y="1"/>
                      </a:lnTo>
                      <a:lnTo>
                        <a:pt x="5"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7" name="Freeform 279"/>
                <p:cNvSpPr>
                  <a:spLocks/>
                </p:cNvSpPr>
                <p:nvPr/>
              </p:nvSpPr>
              <p:spPr bwMode="auto">
                <a:xfrm>
                  <a:off x="411" y="1153"/>
                  <a:ext cx="191" cy="194"/>
                </a:xfrm>
                <a:custGeom>
                  <a:avLst/>
                  <a:gdLst/>
                  <a:ahLst/>
                  <a:cxnLst>
                    <a:cxn ang="0">
                      <a:pos x="251" y="34"/>
                    </a:cxn>
                    <a:cxn ang="0">
                      <a:pos x="224" y="34"/>
                    </a:cxn>
                    <a:cxn ang="0">
                      <a:pos x="205" y="27"/>
                    </a:cxn>
                    <a:cxn ang="0">
                      <a:pos x="191" y="19"/>
                    </a:cxn>
                    <a:cxn ang="0">
                      <a:pos x="178" y="21"/>
                    </a:cxn>
                    <a:cxn ang="0">
                      <a:pos x="173" y="26"/>
                    </a:cxn>
                    <a:cxn ang="0">
                      <a:pos x="136" y="4"/>
                    </a:cxn>
                    <a:cxn ang="0">
                      <a:pos x="105" y="4"/>
                    </a:cxn>
                    <a:cxn ang="0">
                      <a:pos x="82" y="9"/>
                    </a:cxn>
                    <a:cxn ang="0">
                      <a:pos x="62" y="30"/>
                    </a:cxn>
                    <a:cxn ang="0">
                      <a:pos x="39" y="57"/>
                    </a:cxn>
                    <a:cxn ang="0">
                      <a:pos x="14" y="71"/>
                    </a:cxn>
                    <a:cxn ang="0">
                      <a:pos x="40" y="104"/>
                    </a:cxn>
                    <a:cxn ang="0">
                      <a:pos x="57" y="138"/>
                    </a:cxn>
                    <a:cxn ang="0">
                      <a:pos x="41" y="134"/>
                    </a:cxn>
                    <a:cxn ang="0">
                      <a:pos x="10" y="138"/>
                    </a:cxn>
                    <a:cxn ang="0">
                      <a:pos x="1" y="161"/>
                    </a:cxn>
                    <a:cxn ang="0">
                      <a:pos x="32" y="179"/>
                    </a:cxn>
                    <a:cxn ang="0">
                      <a:pos x="65" y="170"/>
                    </a:cxn>
                    <a:cxn ang="0">
                      <a:pos x="67" y="177"/>
                    </a:cxn>
                    <a:cxn ang="0">
                      <a:pos x="71" y="192"/>
                    </a:cxn>
                    <a:cxn ang="0">
                      <a:pos x="50" y="207"/>
                    </a:cxn>
                    <a:cxn ang="0">
                      <a:pos x="41" y="220"/>
                    </a:cxn>
                    <a:cxn ang="0">
                      <a:pos x="11" y="243"/>
                    </a:cxn>
                    <a:cxn ang="0">
                      <a:pos x="31" y="258"/>
                    </a:cxn>
                    <a:cxn ang="0">
                      <a:pos x="34" y="278"/>
                    </a:cxn>
                    <a:cxn ang="0">
                      <a:pos x="57" y="293"/>
                    </a:cxn>
                    <a:cxn ang="0">
                      <a:pos x="69" y="299"/>
                    </a:cxn>
                    <a:cxn ang="0">
                      <a:pos x="78" y="302"/>
                    </a:cxn>
                    <a:cxn ang="0">
                      <a:pos x="95" y="304"/>
                    </a:cxn>
                    <a:cxn ang="0">
                      <a:pos x="108" y="298"/>
                    </a:cxn>
                    <a:cxn ang="0">
                      <a:pos x="75" y="343"/>
                    </a:cxn>
                    <a:cxn ang="0">
                      <a:pos x="49" y="368"/>
                    </a:cxn>
                    <a:cxn ang="0">
                      <a:pos x="86" y="354"/>
                    </a:cxn>
                    <a:cxn ang="0">
                      <a:pos x="138" y="312"/>
                    </a:cxn>
                    <a:cxn ang="0">
                      <a:pos x="140" y="295"/>
                    </a:cxn>
                    <a:cxn ang="0">
                      <a:pos x="142" y="288"/>
                    </a:cxn>
                    <a:cxn ang="0">
                      <a:pos x="168" y="250"/>
                    </a:cxn>
                    <a:cxn ang="0">
                      <a:pos x="196" y="252"/>
                    </a:cxn>
                    <a:cxn ang="0">
                      <a:pos x="177" y="259"/>
                    </a:cxn>
                    <a:cxn ang="0">
                      <a:pos x="164" y="277"/>
                    </a:cxn>
                    <a:cxn ang="0">
                      <a:pos x="164" y="293"/>
                    </a:cxn>
                    <a:cxn ang="0">
                      <a:pos x="194" y="274"/>
                    </a:cxn>
                    <a:cxn ang="0">
                      <a:pos x="201" y="258"/>
                    </a:cxn>
                    <a:cxn ang="0">
                      <a:pos x="226" y="265"/>
                    </a:cxn>
                    <a:cxn ang="0">
                      <a:pos x="257" y="277"/>
                    </a:cxn>
                    <a:cxn ang="0">
                      <a:pos x="273" y="285"/>
                    </a:cxn>
                    <a:cxn ang="0">
                      <a:pos x="285" y="284"/>
                    </a:cxn>
                    <a:cxn ang="0">
                      <a:pos x="337" y="308"/>
                    </a:cxn>
                    <a:cxn ang="0">
                      <a:pos x="356" y="338"/>
                    </a:cxn>
                    <a:cxn ang="0">
                      <a:pos x="363" y="357"/>
                    </a:cxn>
                    <a:cxn ang="0">
                      <a:pos x="372" y="360"/>
                    </a:cxn>
                    <a:cxn ang="0">
                      <a:pos x="371" y="383"/>
                    </a:cxn>
                    <a:cxn ang="0">
                      <a:pos x="382" y="358"/>
                    </a:cxn>
                    <a:cxn ang="0">
                      <a:pos x="365" y="333"/>
                    </a:cxn>
                    <a:cxn ang="0">
                      <a:pos x="321" y="289"/>
                    </a:cxn>
                    <a:cxn ang="0">
                      <a:pos x="273" y="267"/>
                    </a:cxn>
                  </a:cxnLst>
                  <a:rect l="0" t="0" r="r" b="b"/>
                  <a:pathLst>
                    <a:path w="382" h="386">
                      <a:moveTo>
                        <a:pt x="263" y="38"/>
                      </a:moveTo>
                      <a:lnTo>
                        <a:pt x="263" y="38"/>
                      </a:lnTo>
                      <a:lnTo>
                        <a:pt x="261" y="36"/>
                      </a:lnTo>
                      <a:lnTo>
                        <a:pt x="257" y="34"/>
                      </a:lnTo>
                      <a:lnTo>
                        <a:pt x="254" y="34"/>
                      </a:lnTo>
                      <a:lnTo>
                        <a:pt x="251" y="34"/>
                      </a:lnTo>
                      <a:lnTo>
                        <a:pt x="247" y="34"/>
                      </a:lnTo>
                      <a:lnTo>
                        <a:pt x="242" y="36"/>
                      </a:lnTo>
                      <a:lnTo>
                        <a:pt x="242" y="36"/>
                      </a:lnTo>
                      <a:lnTo>
                        <a:pt x="234" y="36"/>
                      </a:lnTo>
                      <a:lnTo>
                        <a:pt x="227" y="35"/>
                      </a:lnTo>
                      <a:lnTo>
                        <a:pt x="224" y="34"/>
                      </a:lnTo>
                      <a:lnTo>
                        <a:pt x="220" y="31"/>
                      </a:lnTo>
                      <a:lnTo>
                        <a:pt x="220" y="31"/>
                      </a:lnTo>
                      <a:lnTo>
                        <a:pt x="218" y="31"/>
                      </a:lnTo>
                      <a:lnTo>
                        <a:pt x="213" y="31"/>
                      </a:lnTo>
                      <a:lnTo>
                        <a:pt x="207" y="28"/>
                      </a:lnTo>
                      <a:lnTo>
                        <a:pt x="205" y="27"/>
                      </a:lnTo>
                      <a:lnTo>
                        <a:pt x="204" y="25"/>
                      </a:lnTo>
                      <a:lnTo>
                        <a:pt x="204" y="25"/>
                      </a:lnTo>
                      <a:lnTo>
                        <a:pt x="199" y="22"/>
                      </a:lnTo>
                      <a:lnTo>
                        <a:pt x="195" y="21"/>
                      </a:lnTo>
                      <a:lnTo>
                        <a:pt x="191" y="19"/>
                      </a:lnTo>
                      <a:lnTo>
                        <a:pt x="191" y="19"/>
                      </a:lnTo>
                      <a:lnTo>
                        <a:pt x="186" y="17"/>
                      </a:lnTo>
                      <a:lnTo>
                        <a:pt x="181" y="15"/>
                      </a:lnTo>
                      <a:lnTo>
                        <a:pt x="179" y="17"/>
                      </a:lnTo>
                      <a:lnTo>
                        <a:pt x="178" y="17"/>
                      </a:lnTo>
                      <a:lnTo>
                        <a:pt x="178" y="17"/>
                      </a:lnTo>
                      <a:lnTo>
                        <a:pt x="178" y="21"/>
                      </a:lnTo>
                      <a:lnTo>
                        <a:pt x="179" y="25"/>
                      </a:lnTo>
                      <a:lnTo>
                        <a:pt x="179" y="27"/>
                      </a:lnTo>
                      <a:lnTo>
                        <a:pt x="178" y="28"/>
                      </a:lnTo>
                      <a:lnTo>
                        <a:pt x="177" y="28"/>
                      </a:lnTo>
                      <a:lnTo>
                        <a:pt x="177" y="28"/>
                      </a:lnTo>
                      <a:lnTo>
                        <a:pt x="173" y="26"/>
                      </a:lnTo>
                      <a:lnTo>
                        <a:pt x="170" y="23"/>
                      </a:lnTo>
                      <a:lnTo>
                        <a:pt x="166" y="19"/>
                      </a:lnTo>
                      <a:lnTo>
                        <a:pt x="162" y="15"/>
                      </a:lnTo>
                      <a:lnTo>
                        <a:pt x="162" y="15"/>
                      </a:lnTo>
                      <a:lnTo>
                        <a:pt x="136" y="4"/>
                      </a:lnTo>
                      <a:lnTo>
                        <a:pt x="136" y="4"/>
                      </a:lnTo>
                      <a:lnTo>
                        <a:pt x="134" y="2"/>
                      </a:lnTo>
                      <a:lnTo>
                        <a:pt x="127" y="0"/>
                      </a:lnTo>
                      <a:lnTo>
                        <a:pt x="123" y="0"/>
                      </a:lnTo>
                      <a:lnTo>
                        <a:pt x="118" y="0"/>
                      </a:lnTo>
                      <a:lnTo>
                        <a:pt x="112" y="1"/>
                      </a:lnTo>
                      <a:lnTo>
                        <a:pt x="105" y="4"/>
                      </a:lnTo>
                      <a:lnTo>
                        <a:pt x="105" y="4"/>
                      </a:lnTo>
                      <a:lnTo>
                        <a:pt x="95" y="8"/>
                      </a:lnTo>
                      <a:lnTo>
                        <a:pt x="90" y="9"/>
                      </a:lnTo>
                      <a:lnTo>
                        <a:pt x="86" y="9"/>
                      </a:lnTo>
                      <a:lnTo>
                        <a:pt x="82" y="9"/>
                      </a:lnTo>
                      <a:lnTo>
                        <a:pt x="82" y="9"/>
                      </a:lnTo>
                      <a:lnTo>
                        <a:pt x="77" y="10"/>
                      </a:lnTo>
                      <a:lnTo>
                        <a:pt x="71" y="13"/>
                      </a:lnTo>
                      <a:lnTo>
                        <a:pt x="67" y="17"/>
                      </a:lnTo>
                      <a:lnTo>
                        <a:pt x="65" y="21"/>
                      </a:lnTo>
                      <a:lnTo>
                        <a:pt x="65" y="21"/>
                      </a:lnTo>
                      <a:lnTo>
                        <a:pt x="62" y="30"/>
                      </a:lnTo>
                      <a:lnTo>
                        <a:pt x="56" y="41"/>
                      </a:lnTo>
                      <a:lnTo>
                        <a:pt x="52" y="48"/>
                      </a:lnTo>
                      <a:lnTo>
                        <a:pt x="48" y="53"/>
                      </a:lnTo>
                      <a:lnTo>
                        <a:pt x="43" y="56"/>
                      </a:lnTo>
                      <a:lnTo>
                        <a:pt x="39" y="57"/>
                      </a:lnTo>
                      <a:lnTo>
                        <a:pt x="39" y="57"/>
                      </a:lnTo>
                      <a:lnTo>
                        <a:pt x="30" y="58"/>
                      </a:lnTo>
                      <a:lnTo>
                        <a:pt x="22" y="61"/>
                      </a:lnTo>
                      <a:lnTo>
                        <a:pt x="19" y="62"/>
                      </a:lnTo>
                      <a:lnTo>
                        <a:pt x="17" y="65"/>
                      </a:lnTo>
                      <a:lnTo>
                        <a:pt x="14" y="68"/>
                      </a:lnTo>
                      <a:lnTo>
                        <a:pt x="14" y="71"/>
                      </a:lnTo>
                      <a:lnTo>
                        <a:pt x="14" y="71"/>
                      </a:lnTo>
                      <a:lnTo>
                        <a:pt x="15" y="77"/>
                      </a:lnTo>
                      <a:lnTo>
                        <a:pt x="18" y="82"/>
                      </a:lnTo>
                      <a:lnTo>
                        <a:pt x="31" y="94"/>
                      </a:lnTo>
                      <a:lnTo>
                        <a:pt x="31" y="94"/>
                      </a:lnTo>
                      <a:lnTo>
                        <a:pt x="40" y="104"/>
                      </a:lnTo>
                      <a:lnTo>
                        <a:pt x="52" y="117"/>
                      </a:lnTo>
                      <a:lnTo>
                        <a:pt x="56" y="122"/>
                      </a:lnTo>
                      <a:lnTo>
                        <a:pt x="58" y="129"/>
                      </a:lnTo>
                      <a:lnTo>
                        <a:pt x="58" y="134"/>
                      </a:lnTo>
                      <a:lnTo>
                        <a:pt x="58" y="135"/>
                      </a:lnTo>
                      <a:lnTo>
                        <a:pt x="57" y="138"/>
                      </a:lnTo>
                      <a:lnTo>
                        <a:pt x="57" y="138"/>
                      </a:lnTo>
                      <a:lnTo>
                        <a:pt x="53" y="139"/>
                      </a:lnTo>
                      <a:lnTo>
                        <a:pt x="50" y="140"/>
                      </a:lnTo>
                      <a:lnTo>
                        <a:pt x="48" y="139"/>
                      </a:lnTo>
                      <a:lnTo>
                        <a:pt x="45" y="138"/>
                      </a:lnTo>
                      <a:lnTo>
                        <a:pt x="41" y="134"/>
                      </a:lnTo>
                      <a:lnTo>
                        <a:pt x="36" y="130"/>
                      </a:lnTo>
                      <a:lnTo>
                        <a:pt x="36" y="130"/>
                      </a:lnTo>
                      <a:lnTo>
                        <a:pt x="30" y="130"/>
                      </a:lnTo>
                      <a:lnTo>
                        <a:pt x="22" y="131"/>
                      </a:lnTo>
                      <a:lnTo>
                        <a:pt x="14" y="135"/>
                      </a:lnTo>
                      <a:lnTo>
                        <a:pt x="10" y="138"/>
                      </a:lnTo>
                      <a:lnTo>
                        <a:pt x="8" y="142"/>
                      </a:lnTo>
                      <a:lnTo>
                        <a:pt x="8" y="142"/>
                      </a:lnTo>
                      <a:lnTo>
                        <a:pt x="2" y="148"/>
                      </a:lnTo>
                      <a:lnTo>
                        <a:pt x="0" y="155"/>
                      </a:lnTo>
                      <a:lnTo>
                        <a:pt x="0" y="159"/>
                      </a:lnTo>
                      <a:lnTo>
                        <a:pt x="1" y="161"/>
                      </a:lnTo>
                      <a:lnTo>
                        <a:pt x="4" y="165"/>
                      </a:lnTo>
                      <a:lnTo>
                        <a:pt x="8" y="168"/>
                      </a:lnTo>
                      <a:lnTo>
                        <a:pt x="8" y="168"/>
                      </a:lnTo>
                      <a:lnTo>
                        <a:pt x="17" y="174"/>
                      </a:lnTo>
                      <a:lnTo>
                        <a:pt x="27" y="178"/>
                      </a:lnTo>
                      <a:lnTo>
                        <a:pt x="32" y="179"/>
                      </a:lnTo>
                      <a:lnTo>
                        <a:pt x="37" y="179"/>
                      </a:lnTo>
                      <a:lnTo>
                        <a:pt x="44" y="179"/>
                      </a:lnTo>
                      <a:lnTo>
                        <a:pt x="49" y="177"/>
                      </a:lnTo>
                      <a:lnTo>
                        <a:pt x="49" y="177"/>
                      </a:lnTo>
                      <a:lnTo>
                        <a:pt x="58" y="173"/>
                      </a:lnTo>
                      <a:lnTo>
                        <a:pt x="65" y="170"/>
                      </a:lnTo>
                      <a:lnTo>
                        <a:pt x="67" y="170"/>
                      </a:lnTo>
                      <a:lnTo>
                        <a:pt x="69" y="172"/>
                      </a:lnTo>
                      <a:lnTo>
                        <a:pt x="69" y="172"/>
                      </a:lnTo>
                      <a:lnTo>
                        <a:pt x="70" y="174"/>
                      </a:lnTo>
                      <a:lnTo>
                        <a:pt x="70" y="176"/>
                      </a:lnTo>
                      <a:lnTo>
                        <a:pt x="67" y="177"/>
                      </a:lnTo>
                      <a:lnTo>
                        <a:pt x="66" y="179"/>
                      </a:lnTo>
                      <a:lnTo>
                        <a:pt x="66" y="181"/>
                      </a:lnTo>
                      <a:lnTo>
                        <a:pt x="66" y="183"/>
                      </a:lnTo>
                      <a:lnTo>
                        <a:pt x="66" y="183"/>
                      </a:lnTo>
                      <a:lnTo>
                        <a:pt x="71" y="191"/>
                      </a:lnTo>
                      <a:lnTo>
                        <a:pt x="71" y="192"/>
                      </a:lnTo>
                      <a:lnTo>
                        <a:pt x="71" y="194"/>
                      </a:lnTo>
                      <a:lnTo>
                        <a:pt x="70" y="196"/>
                      </a:lnTo>
                      <a:lnTo>
                        <a:pt x="67" y="199"/>
                      </a:lnTo>
                      <a:lnTo>
                        <a:pt x="67" y="199"/>
                      </a:lnTo>
                      <a:lnTo>
                        <a:pt x="60" y="203"/>
                      </a:lnTo>
                      <a:lnTo>
                        <a:pt x="50" y="207"/>
                      </a:lnTo>
                      <a:lnTo>
                        <a:pt x="47" y="209"/>
                      </a:lnTo>
                      <a:lnTo>
                        <a:pt x="44" y="212"/>
                      </a:lnTo>
                      <a:lnTo>
                        <a:pt x="41" y="216"/>
                      </a:lnTo>
                      <a:lnTo>
                        <a:pt x="41" y="220"/>
                      </a:lnTo>
                      <a:lnTo>
                        <a:pt x="41" y="220"/>
                      </a:lnTo>
                      <a:lnTo>
                        <a:pt x="41" y="220"/>
                      </a:lnTo>
                      <a:lnTo>
                        <a:pt x="41" y="221"/>
                      </a:lnTo>
                      <a:lnTo>
                        <a:pt x="30" y="229"/>
                      </a:lnTo>
                      <a:lnTo>
                        <a:pt x="30" y="229"/>
                      </a:lnTo>
                      <a:lnTo>
                        <a:pt x="19" y="235"/>
                      </a:lnTo>
                      <a:lnTo>
                        <a:pt x="13" y="241"/>
                      </a:lnTo>
                      <a:lnTo>
                        <a:pt x="11" y="243"/>
                      </a:lnTo>
                      <a:lnTo>
                        <a:pt x="13" y="246"/>
                      </a:lnTo>
                      <a:lnTo>
                        <a:pt x="14" y="248"/>
                      </a:lnTo>
                      <a:lnTo>
                        <a:pt x="17" y="252"/>
                      </a:lnTo>
                      <a:lnTo>
                        <a:pt x="17" y="252"/>
                      </a:lnTo>
                      <a:lnTo>
                        <a:pt x="21" y="255"/>
                      </a:lnTo>
                      <a:lnTo>
                        <a:pt x="31" y="258"/>
                      </a:lnTo>
                      <a:lnTo>
                        <a:pt x="31" y="258"/>
                      </a:lnTo>
                      <a:lnTo>
                        <a:pt x="30" y="260"/>
                      </a:lnTo>
                      <a:lnTo>
                        <a:pt x="30" y="267"/>
                      </a:lnTo>
                      <a:lnTo>
                        <a:pt x="30" y="271"/>
                      </a:lnTo>
                      <a:lnTo>
                        <a:pt x="31" y="274"/>
                      </a:lnTo>
                      <a:lnTo>
                        <a:pt x="34" y="278"/>
                      </a:lnTo>
                      <a:lnTo>
                        <a:pt x="37" y="281"/>
                      </a:lnTo>
                      <a:lnTo>
                        <a:pt x="37" y="281"/>
                      </a:lnTo>
                      <a:lnTo>
                        <a:pt x="53" y="281"/>
                      </a:lnTo>
                      <a:lnTo>
                        <a:pt x="53" y="281"/>
                      </a:lnTo>
                      <a:lnTo>
                        <a:pt x="56" y="286"/>
                      </a:lnTo>
                      <a:lnTo>
                        <a:pt x="57" y="293"/>
                      </a:lnTo>
                      <a:lnTo>
                        <a:pt x="58" y="299"/>
                      </a:lnTo>
                      <a:lnTo>
                        <a:pt x="58" y="299"/>
                      </a:lnTo>
                      <a:lnTo>
                        <a:pt x="60" y="301"/>
                      </a:lnTo>
                      <a:lnTo>
                        <a:pt x="62" y="302"/>
                      </a:lnTo>
                      <a:lnTo>
                        <a:pt x="66" y="301"/>
                      </a:lnTo>
                      <a:lnTo>
                        <a:pt x="69" y="299"/>
                      </a:lnTo>
                      <a:lnTo>
                        <a:pt x="70" y="297"/>
                      </a:lnTo>
                      <a:lnTo>
                        <a:pt x="70" y="297"/>
                      </a:lnTo>
                      <a:lnTo>
                        <a:pt x="74" y="297"/>
                      </a:lnTo>
                      <a:lnTo>
                        <a:pt x="77" y="298"/>
                      </a:lnTo>
                      <a:lnTo>
                        <a:pt x="78" y="302"/>
                      </a:lnTo>
                      <a:lnTo>
                        <a:pt x="78" y="302"/>
                      </a:lnTo>
                      <a:lnTo>
                        <a:pt x="78" y="304"/>
                      </a:lnTo>
                      <a:lnTo>
                        <a:pt x="82" y="307"/>
                      </a:lnTo>
                      <a:lnTo>
                        <a:pt x="83" y="308"/>
                      </a:lnTo>
                      <a:lnTo>
                        <a:pt x="87" y="308"/>
                      </a:lnTo>
                      <a:lnTo>
                        <a:pt x="90" y="307"/>
                      </a:lnTo>
                      <a:lnTo>
                        <a:pt x="95" y="304"/>
                      </a:lnTo>
                      <a:lnTo>
                        <a:pt x="95" y="304"/>
                      </a:lnTo>
                      <a:lnTo>
                        <a:pt x="101" y="298"/>
                      </a:lnTo>
                      <a:lnTo>
                        <a:pt x="105" y="295"/>
                      </a:lnTo>
                      <a:lnTo>
                        <a:pt x="108" y="295"/>
                      </a:lnTo>
                      <a:lnTo>
                        <a:pt x="108" y="298"/>
                      </a:lnTo>
                      <a:lnTo>
                        <a:pt x="108" y="298"/>
                      </a:lnTo>
                      <a:lnTo>
                        <a:pt x="105" y="308"/>
                      </a:lnTo>
                      <a:lnTo>
                        <a:pt x="103" y="316"/>
                      </a:lnTo>
                      <a:lnTo>
                        <a:pt x="99" y="324"/>
                      </a:lnTo>
                      <a:lnTo>
                        <a:pt x="99" y="324"/>
                      </a:lnTo>
                      <a:lnTo>
                        <a:pt x="86" y="334"/>
                      </a:lnTo>
                      <a:lnTo>
                        <a:pt x="75" y="343"/>
                      </a:lnTo>
                      <a:lnTo>
                        <a:pt x="66" y="353"/>
                      </a:lnTo>
                      <a:lnTo>
                        <a:pt x="66" y="353"/>
                      </a:lnTo>
                      <a:lnTo>
                        <a:pt x="60" y="357"/>
                      </a:lnTo>
                      <a:lnTo>
                        <a:pt x="53" y="362"/>
                      </a:lnTo>
                      <a:lnTo>
                        <a:pt x="50" y="364"/>
                      </a:lnTo>
                      <a:lnTo>
                        <a:pt x="49" y="368"/>
                      </a:lnTo>
                      <a:lnTo>
                        <a:pt x="49" y="368"/>
                      </a:lnTo>
                      <a:lnTo>
                        <a:pt x="56" y="366"/>
                      </a:lnTo>
                      <a:lnTo>
                        <a:pt x="74" y="360"/>
                      </a:lnTo>
                      <a:lnTo>
                        <a:pt x="74" y="360"/>
                      </a:lnTo>
                      <a:lnTo>
                        <a:pt x="79" y="358"/>
                      </a:lnTo>
                      <a:lnTo>
                        <a:pt x="86" y="354"/>
                      </a:lnTo>
                      <a:lnTo>
                        <a:pt x="100" y="343"/>
                      </a:lnTo>
                      <a:lnTo>
                        <a:pt x="113" y="332"/>
                      </a:lnTo>
                      <a:lnTo>
                        <a:pt x="125" y="320"/>
                      </a:lnTo>
                      <a:lnTo>
                        <a:pt x="125" y="320"/>
                      </a:lnTo>
                      <a:lnTo>
                        <a:pt x="129" y="317"/>
                      </a:lnTo>
                      <a:lnTo>
                        <a:pt x="138" y="312"/>
                      </a:lnTo>
                      <a:lnTo>
                        <a:pt x="142" y="308"/>
                      </a:lnTo>
                      <a:lnTo>
                        <a:pt x="144" y="304"/>
                      </a:lnTo>
                      <a:lnTo>
                        <a:pt x="144" y="301"/>
                      </a:lnTo>
                      <a:lnTo>
                        <a:pt x="142" y="297"/>
                      </a:lnTo>
                      <a:lnTo>
                        <a:pt x="142" y="297"/>
                      </a:lnTo>
                      <a:lnTo>
                        <a:pt x="140" y="295"/>
                      </a:lnTo>
                      <a:lnTo>
                        <a:pt x="138" y="294"/>
                      </a:lnTo>
                      <a:lnTo>
                        <a:pt x="138" y="293"/>
                      </a:lnTo>
                      <a:lnTo>
                        <a:pt x="138" y="291"/>
                      </a:lnTo>
                      <a:lnTo>
                        <a:pt x="139" y="290"/>
                      </a:lnTo>
                      <a:lnTo>
                        <a:pt x="142" y="288"/>
                      </a:lnTo>
                      <a:lnTo>
                        <a:pt x="142" y="288"/>
                      </a:lnTo>
                      <a:lnTo>
                        <a:pt x="149" y="276"/>
                      </a:lnTo>
                      <a:lnTo>
                        <a:pt x="156" y="265"/>
                      </a:lnTo>
                      <a:lnTo>
                        <a:pt x="160" y="255"/>
                      </a:lnTo>
                      <a:lnTo>
                        <a:pt x="160" y="255"/>
                      </a:lnTo>
                      <a:lnTo>
                        <a:pt x="161" y="254"/>
                      </a:lnTo>
                      <a:lnTo>
                        <a:pt x="168" y="250"/>
                      </a:lnTo>
                      <a:lnTo>
                        <a:pt x="177" y="247"/>
                      </a:lnTo>
                      <a:lnTo>
                        <a:pt x="183" y="247"/>
                      </a:lnTo>
                      <a:lnTo>
                        <a:pt x="190" y="247"/>
                      </a:lnTo>
                      <a:lnTo>
                        <a:pt x="190" y="247"/>
                      </a:lnTo>
                      <a:lnTo>
                        <a:pt x="194" y="250"/>
                      </a:lnTo>
                      <a:lnTo>
                        <a:pt x="196" y="252"/>
                      </a:lnTo>
                      <a:lnTo>
                        <a:pt x="195" y="254"/>
                      </a:lnTo>
                      <a:lnTo>
                        <a:pt x="194" y="255"/>
                      </a:lnTo>
                      <a:lnTo>
                        <a:pt x="194" y="255"/>
                      </a:lnTo>
                      <a:lnTo>
                        <a:pt x="190" y="255"/>
                      </a:lnTo>
                      <a:lnTo>
                        <a:pt x="182" y="258"/>
                      </a:lnTo>
                      <a:lnTo>
                        <a:pt x="177" y="259"/>
                      </a:lnTo>
                      <a:lnTo>
                        <a:pt x="172" y="261"/>
                      </a:lnTo>
                      <a:lnTo>
                        <a:pt x="169" y="264"/>
                      </a:lnTo>
                      <a:lnTo>
                        <a:pt x="166" y="269"/>
                      </a:lnTo>
                      <a:lnTo>
                        <a:pt x="166" y="269"/>
                      </a:lnTo>
                      <a:lnTo>
                        <a:pt x="165" y="273"/>
                      </a:lnTo>
                      <a:lnTo>
                        <a:pt x="164" y="277"/>
                      </a:lnTo>
                      <a:lnTo>
                        <a:pt x="161" y="280"/>
                      </a:lnTo>
                      <a:lnTo>
                        <a:pt x="161" y="280"/>
                      </a:lnTo>
                      <a:lnTo>
                        <a:pt x="160" y="282"/>
                      </a:lnTo>
                      <a:lnTo>
                        <a:pt x="161" y="288"/>
                      </a:lnTo>
                      <a:lnTo>
                        <a:pt x="162" y="290"/>
                      </a:lnTo>
                      <a:lnTo>
                        <a:pt x="164" y="293"/>
                      </a:lnTo>
                      <a:lnTo>
                        <a:pt x="168" y="293"/>
                      </a:lnTo>
                      <a:lnTo>
                        <a:pt x="172" y="291"/>
                      </a:lnTo>
                      <a:lnTo>
                        <a:pt x="172" y="291"/>
                      </a:lnTo>
                      <a:lnTo>
                        <a:pt x="183" y="284"/>
                      </a:lnTo>
                      <a:lnTo>
                        <a:pt x="191" y="277"/>
                      </a:lnTo>
                      <a:lnTo>
                        <a:pt x="194" y="274"/>
                      </a:lnTo>
                      <a:lnTo>
                        <a:pt x="195" y="272"/>
                      </a:lnTo>
                      <a:lnTo>
                        <a:pt x="195" y="272"/>
                      </a:lnTo>
                      <a:lnTo>
                        <a:pt x="195" y="268"/>
                      </a:lnTo>
                      <a:lnTo>
                        <a:pt x="198" y="261"/>
                      </a:lnTo>
                      <a:lnTo>
                        <a:pt x="199" y="259"/>
                      </a:lnTo>
                      <a:lnTo>
                        <a:pt x="201" y="258"/>
                      </a:lnTo>
                      <a:lnTo>
                        <a:pt x="205" y="259"/>
                      </a:lnTo>
                      <a:lnTo>
                        <a:pt x="211" y="261"/>
                      </a:lnTo>
                      <a:lnTo>
                        <a:pt x="211" y="261"/>
                      </a:lnTo>
                      <a:lnTo>
                        <a:pt x="213" y="263"/>
                      </a:lnTo>
                      <a:lnTo>
                        <a:pt x="220" y="263"/>
                      </a:lnTo>
                      <a:lnTo>
                        <a:pt x="226" y="265"/>
                      </a:lnTo>
                      <a:lnTo>
                        <a:pt x="229" y="268"/>
                      </a:lnTo>
                      <a:lnTo>
                        <a:pt x="231" y="272"/>
                      </a:lnTo>
                      <a:lnTo>
                        <a:pt x="231" y="272"/>
                      </a:lnTo>
                      <a:lnTo>
                        <a:pt x="238" y="273"/>
                      </a:lnTo>
                      <a:lnTo>
                        <a:pt x="246" y="276"/>
                      </a:lnTo>
                      <a:lnTo>
                        <a:pt x="257" y="277"/>
                      </a:lnTo>
                      <a:lnTo>
                        <a:pt x="257" y="277"/>
                      </a:lnTo>
                      <a:lnTo>
                        <a:pt x="263" y="280"/>
                      </a:lnTo>
                      <a:lnTo>
                        <a:pt x="268" y="282"/>
                      </a:lnTo>
                      <a:lnTo>
                        <a:pt x="270" y="286"/>
                      </a:lnTo>
                      <a:lnTo>
                        <a:pt x="270" y="286"/>
                      </a:lnTo>
                      <a:lnTo>
                        <a:pt x="273" y="285"/>
                      </a:lnTo>
                      <a:lnTo>
                        <a:pt x="277" y="282"/>
                      </a:lnTo>
                      <a:lnTo>
                        <a:pt x="278" y="281"/>
                      </a:lnTo>
                      <a:lnTo>
                        <a:pt x="281" y="281"/>
                      </a:lnTo>
                      <a:lnTo>
                        <a:pt x="283" y="282"/>
                      </a:lnTo>
                      <a:lnTo>
                        <a:pt x="285" y="284"/>
                      </a:lnTo>
                      <a:lnTo>
                        <a:pt x="285" y="284"/>
                      </a:lnTo>
                      <a:lnTo>
                        <a:pt x="291" y="293"/>
                      </a:lnTo>
                      <a:lnTo>
                        <a:pt x="303" y="304"/>
                      </a:lnTo>
                      <a:lnTo>
                        <a:pt x="319" y="319"/>
                      </a:lnTo>
                      <a:lnTo>
                        <a:pt x="329" y="299"/>
                      </a:lnTo>
                      <a:lnTo>
                        <a:pt x="329" y="299"/>
                      </a:lnTo>
                      <a:lnTo>
                        <a:pt x="337" y="308"/>
                      </a:lnTo>
                      <a:lnTo>
                        <a:pt x="341" y="316"/>
                      </a:lnTo>
                      <a:lnTo>
                        <a:pt x="345" y="324"/>
                      </a:lnTo>
                      <a:lnTo>
                        <a:pt x="345" y="324"/>
                      </a:lnTo>
                      <a:lnTo>
                        <a:pt x="349" y="329"/>
                      </a:lnTo>
                      <a:lnTo>
                        <a:pt x="356" y="338"/>
                      </a:lnTo>
                      <a:lnTo>
                        <a:pt x="356" y="338"/>
                      </a:lnTo>
                      <a:lnTo>
                        <a:pt x="356" y="345"/>
                      </a:lnTo>
                      <a:lnTo>
                        <a:pt x="359" y="351"/>
                      </a:lnTo>
                      <a:lnTo>
                        <a:pt x="360" y="354"/>
                      </a:lnTo>
                      <a:lnTo>
                        <a:pt x="363" y="357"/>
                      </a:lnTo>
                      <a:lnTo>
                        <a:pt x="363" y="357"/>
                      </a:lnTo>
                      <a:lnTo>
                        <a:pt x="363" y="357"/>
                      </a:lnTo>
                      <a:lnTo>
                        <a:pt x="363" y="359"/>
                      </a:lnTo>
                      <a:lnTo>
                        <a:pt x="365" y="359"/>
                      </a:lnTo>
                      <a:lnTo>
                        <a:pt x="371" y="357"/>
                      </a:lnTo>
                      <a:lnTo>
                        <a:pt x="371" y="357"/>
                      </a:lnTo>
                      <a:lnTo>
                        <a:pt x="372" y="358"/>
                      </a:lnTo>
                      <a:lnTo>
                        <a:pt x="372" y="360"/>
                      </a:lnTo>
                      <a:lnTo>
                        <a:pt x="373" y="368"/>
                      </a:lnTo>
                      <a:lnTo>
                        <a:pt x="373" y="368"/>
                      </a:lnTo>
                      <a:lnTo>
                        <a:pt x="372" y="371"/>
                      </a:lnTo>
                      <a:lnTo>
                        <a:pt x="371" y="376"/>
                      </a:lnTo>
                      <a:lnTo>
                        <a:pt x="371" y="380"/>
                      </a:lnTo>
                      <a:lnTo>
                        <a:pt x="371" y="383"/>
                      </a:lnTo>
                      <a:lnTo>
                        <a:pt x="373" y="385"/>
                      </a:lnTo>
                      <a:lnTo>
                        <a:pt x="377" y="386"/>
                      </a:lnTo>
                      <a:lnTo>
                        <a:pt x="377" y="386"/>
                      </a:lnTo>
                      <a:lnTo>
                        <a:pt x="381" y="373"/>
                      </a:lnTo>
                      <a:lnTo>
                        <a:pt x="382" y="362"/>
                      </a:lnTo>
                      <a:lnTo>
                        <a:pt x="382" y="358"/>
                      </a:lnTo>
                      <a:lnTo>
                        <a:pt x="382" y="355"/>
                      </a:lnTo>
                      <a:lnTo>
                        <a:pt x="382" y="355"/>
                      </a:lnTo>
                      <a:lnTo>
                        <a:pt x="376" y="349"/>
                      </a:lnTo>
                      <a:lnTo>
                        <a:pt x="371" y="342"/>
                      </a:lnTo>
                      <a:lnTo>
                        <a:pt x="365" y="333"/>
                      </a:lnTo>
                      <a:lnTo>
                        <a:pt x="365" y="333"/>
                      </a:lnTo>
                      <a:lnTo>
                        <a:pt x="349" y="310"/>
                      </a:lnTo>
                      <a:lnTo>
                        <a:pt x="335" y="293"/>
                      </a:lnTo>
                      <a:lnTo>
                        <a:pt x="330" y="286"/>
                      </a:lnTo>
                      <a:lnTo>
                        <a:pt x="326" y="284"/>
                      </a:lnTo>
                      <a:lnTo>
                        <a:pt x="326" y="284"/>
                      </a:lnTo>
                      <a:lnTo>
                        <a:pt x="321" y="289"/>
                      </a:lnTo>
                      <a:lnTo>
                        <a:pt x="316" y="291"/>
                      </a:lnTo>
                      <a:lnTo>
                        <a:pt x="309" y="294"/>
                      </a:lnTo>
                      <a:lnTo>
                        <a:pt x="309" y="294"/>
                      </a:lnTo>
                      <a:lnTo>
                        <a:pt x="294" y="281"/>
                      </a:lnTo>
                      <a:lnTo>
                        <a:pt x="282" y="272"/>
                      </a:lnTo>
                      <a:lnTo>
                        <a:pt x="273" y="267"/>
                      </a:lnTo>
                      <a:lnTo>
                        <a:pt x="263" y="264"/>
                      </a:lnTo>
                      <a:lnTo>
                        <a:pt x="263" y="38"/>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8" name="Freeform 280"/>
                <p:cNvSpPr>
                  <a:spLocks/>
                </p:cNvSpPr>
                <p:nvPr/>
              </p:nvSpPr>
              <p:spPr bwMode="auto">
                <a:xfrm>
                  <a:off x="395" y="1251"/>
                  <a:ext cx="10" cy="10"/>
                </a:xfrm>
                <a:custGeom>
                  <a:avLst/>
                  <a:gdLst/>
                  <a:ahLst/>
                  <a:cxnLst>
                    <a:cxn ang="0">
                      <a:pos x="11" y="2"/>
                    </a:cxn>
                    <a:cxn ang="0">
                      <a:pos x="11" y="2"/>
                    </a:cxn>
                    <a:cxn ang="0">
                      <a:pos x="8" y="0"/>
                    </a:cxn>
                    <a:cxn ang="0">
                      <a:pos x="3" y="0"/>
                    </a:cxn>
                    <a:cxn ang="0">
                      <a:pos x="2" y="0"/>
                    </a:cxn>
                    <a:cxn ang="0">
                      <a:pos x="0" y="3"/>
                    </a:cxn>
                    <a:cxn ang="0">
                      <a:pos x="0" y="6"/>
                    </a:cxn>
                    <a:cxn ang="0">
                      <a:pos x="3" y="11"/>
                    </a:cxn>
                    <a:cxn ang="0">
                      <a:pos x="3" y="11"/>
                    </a:cxn>
                    <a:cxn ang="0">
                      <a:pos x="8" y="15"/>
                    </a:cxn>
                    <a:cxn ang="0">
                      <a:pos x="12" y="17"/>
                    </a:cxn>
                    <a:cxn ang="0">
                      <a:pos x="15" y="19"/>
                    </a:cxn>
                    <a:cxn ang="0">
                      <a:pos x="15" y="19"/>
                    </a:cxn>
                    <a:cxn ang="0">
                      <a:pos x="18" y="17"/>
                    </a:cxn>
                    <a:cxn ang="0">
                      <a:pos x="21" y="15"/>
                    </a:cxn>
                    <a:cxn ang="0">
                      <a:pos x="21" y="11"/>
                    </a:cxn>
                    <a:cxn ang="0">
                      <a:pos x="21" y="10"/>
                    </a:cxn>
                    <a:cxn ang="0">
                      <a:pos x="20" y="8"/>
                    </a:cxn>
                    <a:cxn ang="0">
                      <a:pos x="20" y="8"/>
                    </a:cxn>
                    <a:cxn ang="0">
                      <a:pos x="13" y="3"/>
                    </a:cxn>
                    <a:cxn ang="0">
                      <a:pos x="11" y="2"/>
                    </a:cxn>
                    <a:cxn ang="0">
                      <a:pos x="11" y="2"/>
                    </a:cxn>
                  </a:cxnLst>
                  <a:rect l="0" t="0" r="r" b="b"/>
                  <a:pathLst>
                    <a:path w="21" h="19">
                      <a:moveTo>
                        <a:pt x="11" y="2"/>
                      </a:moveTo>
                      <a:lnTo>
                        <a:pt x="11" y="2"/>
                      </a:lnTo>
                      <a:lnTo>
                        <a:pt x="8" y="0"/>
                      </a:lnTo>
                      <a:lnTo>
                        <a:pt x="3" y="0"/>
                      </a:lnTo>
                      <a:lnTo>
                        <a:pt x="2" y="0"/>
                      </a:lnTo>
                      <a:lnTo>
                        <a:pt x="0" y="3"/>
                      </a:lnTo>
                      <a:lnTo>
                        <a:pt x="0" y="6"/>
                      </a:lnTo>
                      <a:lnTo>
                        <a:pt x="3" y="11"/>
                      </a:lnTo>
                      <a:lnTo>
                        <a:pt x="3" y="11"/>
                      </a:lnTo>
                      <a:lnTo>
                        <a:pt x="8" y="15"/>
                      </a:lnTo>
                      <a:lnTo>
                        <a:pt x="12" y="17"/>
                      </a:lnTo>
                      <a:lnTo>
                        <a:pt x="15" y="19"/>
                      </a:lnTo>
                      <a:lnTo>
                        <a:pt x="15" y="19"/>
                      </a:lnTo>
                      <a:lnTo>
                        <a:pt x="18" y="17"/>
                      </a:lnTo>
                      <a:lnTo>
                        <a:pt x="21" y="15"/>
                      </a:lnTo>
                      <a:lnTo>
                        <a:pt x="21" y="11"/>
                      </a:lnTo>
                      <a:lnTo>
                        <a:pt x="21" y="10"/>
                      </a:lnTo>
                      <a:lnTo>
                        <a:pt x="20" y="8"/>
                      </a:lnTo>
                      <a:lnTo>
                        <a:pt x="20" y="8"/>
                      </a:lnTo>
                      <a:lnTo>
                        <a:pt x="13" y="3"/>
                      </a:lnTo>
                      <a:lnTo>
                        <a:pt x="11" y="2"/>
                      </a:lnTo>
                      <a:lnTo>
                        <a:pt x="11" y="2"/>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9" name="Freeform 281"/>
                <p:cNvSpPr>
                  <a:spLocks/>
                </p:cNvSpPr>
                <p:nvPr/>
              </p:nvSpPr>
              <p:spPr bwMode="auto">
                <a:xfrm>
                  <a:off x="477" y="1315"/>
                  <a:ext cx="6" cy="8"/>
                </a:xfrm>
                <a:custGeom>
                  <a:avLst/>
                  <a:gdLst/>
                  <a:ahLst/>
                  <a:cxnLst>
                    <a:cxn ang="0">
                      <a:pos x="7" y="0"/>
                    </a:cxn>
                    <a:cxn ang="0">
                      <a:pos x="7" y="0"/>
                    </a:cxn>
                    <a:cxn ang="0">
                      <a:pos x="7" y="0"/>
                    </a:cxn>
                    <a:cxn ang="0">
                      <a:pos x="4" y="0"/>
                    </a:cxn>
                    <a:cxn ang="0">
                      <a:pos x="2" y="4"/>
                    </a:cxn>
                    <a:cxn ang="0">
                      <a:pos x="0" y="11"/>
                    </a:cxn>
                    <a:cxn ang="0">
                      <a:pos x="0" y="11"/>
                    </a:cxn>
                    <a:cxn ang="0">
                      <a:pos x="0" y="13"/>
                    </a:cxn>
                    <a:cxn ang="0">
                      <a:pos x="2" y="16"/>
                    </a:cxn>
                    <a:cxn ang="0">
                      <a:pos x="2" y="17"/>
                    </a:cxn>
                    <a:cxn ang="0">
                      <a:pos x="4" y="17"/>
                    </a:cxn>
                    <a:cxn ang="0">
                      <a:pos x="7" y="17"/>
                    </a:cxn>
                    <a:cxn ang="0">
                      <a:pos x="12" y="13"/>
                    </a:cxn>
                    <a:cxn ang="0">
                      <a:pos x="12" y="13"/>
                    </a:cxn>
                    <a:cxn ang="0">
                      <a:pos x="12" y="8"/>
                    </a:cxn>
                    <a:cxn ang="0">
                      <a:pos x="11" y="3"/>
                    </a:cxn>
                    <a:cxn ang="0">
                      <a:pos x="10" y="2"/>
                    </a:cxn>
                    <a:cxn ang="0">
                      <a:pos x="7" y="0"/>
                    </a:cxn>
                    <a:cxn ang="0">
                      <a:pos x="7" y="0"/>
                    </a:cxn>
                  </a:cxnLst>
                  <a:rect l="0" t="0" r="r" b="b"/>
                  <a:pathLst>
                    <a:path w="12" h="17">
                      <a:moveTo>
                        <a:pt x="7" y="0"/>
                      </a:moveTo>
                      <a:lnTo>
                        <a:pt x="7" y="0"/>
                      </a:lnTo>
                      <a:lnTo>
                        <a:pt x="7" y="0"/>
                      </a:lnTo>
                      <a:lnTo>
                        <a:pt x="4" y="0"/>
                      </a:lnTo>
                      <a:lnTo>
                        <a:pt x="2" y="4"/>
                      </a:lnTo>
                      <a:lnTo>
                        <a:pt x="0" y="11"/>
                      </a:lnTo>
                      <a:lnTo>
                        <a:pt x="0" y="11"/>
                      </a:lnTo>
                      <a:lnTo>
                        <a:pt x="0" y="13"/>
                      </a:lnTo>
                      <a:lnTo>
                        <a:pt x="2" y="16"/>
                      </a:lnTo>
                      <a:lnTo>
                        <a:pt x="2" y="17"/>
                      </a:lnTo>
                      <a:lnTo>
                        <a:pt x="4" y="17"/>
                      </a:lnTo>
                      <a:lnTo>
                        <a:pt x="7" y="17"/>
                      </a:lnTo>
                      <a:lnTo>
                        <a:pt x="12" y="13"/>
                      </a:lnTo>
                      <a:lnTo>
                        <a:pt x="12" y="13"/>
                      </a:lnTo>
                      <a:lnTo>
                        <a:pt x="12" y="8"/>
                      </a:lnTo>
                      <a:lnTo>
                        <a:pt x="11" y="3"/>
                      </a:lnTo>
                      <a:lnTo>
                        <a:pt x="10" y="2"/>
                      </a:lnTo>
                      <a:lnTo>
                        <a:pt x="7" y="0"/>
                      </a:lnTo>
                      <a:lnTo>
                        <a:pt x="7"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sp>
          <p:nvSpPr>
            <p:cNvPr id="2162970" name="Text Box 118"/>
            <p:cNvSpPr txBox="1">
              <a:spLocks noChangeArrowheads="1"/>
            </p:cNvSpPr>
            <p:nvPr/>
          </p:nvSpPr>
          <p:spPr bwMode="gray">
            <a:xfrm>
              <a:off x="581" y="2969"/>
              <a:ext cx="117" cy="87"/>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AK</a:t>
              </a:r>
            </a:p>
          </p:txBody>
        </p:sp>
      </p:grpSp>
      <p:sp>
        <p:nvSpPr>
          <p:cNvPr id="2162692" name="Rectangle 4"/>
          <p:cNvSpPr>
            <a:spLocks noGrp="1" noChangeArrowheads="1"/>
          </p:cNvSpPr>
          <p:nvPr>
            <p:ph type="title"/>
          </p:nvPr>
        </p:nvSpPr>
        <p:spPr/>
        <p:txBody>
          <a:bodyPr/>
          <a:lstStyle/>
          <a:p>
            <a:r>
              <a:rPr lang="en-US" dirty="0" smtClean="0"/>
              <a:t>States of Play | Management of Health-Insurance Exchanges</a:t>
            </a:r>
          </a:p>
        </p:txBody>
      </p:sp>
      <p:sp>
        <p:nvSpPr>
          <p:cNvPr id="2162768" name="Rectangle 80"/>
          <p:cNvSpPr>
            <a:spLocks noChangeArrowheads="1"/>
          </p:cNvSpPr>
          <p:nvPr/>
        </p:nvSpPr>
        <p:spPr bwMode="black">
          <a:xfrm>
            <a:off x="347663" y="1266825"/>
            <a:ext cx="8221662" cy="443198"/>
          </a:xfrm>
          <a:prstGeom prst="rect">
            <a:avLst/>
          </a:prstGeom>
          <a:noFill/>
          <a:ln w="9525" algn="ctr">
            <a:noFill/>
            <a:miter lim="800000"/>
            <a:headEnd/>
            <a:tailEnd/>
          </a:ln>
          <a:effectLst/>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rPr>
              <a:t>Some states are running new health-insurance exchanges on their own. Other are leaving some or all of the task to the federal government.</a:t>
            </a:r>
            <a:endParaRPr lang="en-US" sz="1600" b="1" dirty="0">
              <a:solidFill>
                <a:srgbClr val="225A7A"/>
              </a:solidFill>
              <a:latin typeface="Arial" charset="0"/>
            </a:endParaRPr>
          </a:p>
        </p:txBody>
      </p:sp>
      <p:grpSp>
        <p:nvGrpSpPr>
          <p:cNvPr id="5" name="Group 295"/>
          <p:cNvGrpSpPr>
            <a:grpSpLocks/>
          </p:cNvGrpSpPr>
          <p:nvPr/>
        </p:nvGrpSpPr>
        <p:grpSpPr bwMode="auto">
          <a:xfrm>
            <a:off x="1209675" y="1816100"/>
            <a:ext cx="7092950" cy="4335463"/>
            <a:chOff x="889" y="1144"/>
            <a:chExt cx="4468" cy="2731"/>
          </a:xfrm>
        </p:grpSpPr>
        <p:sp>
          <p:nvSpPr>
            <p:cNvPr id="2162952" name="Freeform 264"/>
            <p:cNvSpPr>
              <a:spLocks/>
            </p:cNvSpPr>
            <p:nvPr/>
          </p:nvSpPr>
          <p:spPr bwMode="auto">
            <a:xfrm>
              <a:off x="4485" y="2218"/>
              <a:ext cx="390" cy="186"/>
            </a:xfrm>
            <a:custGeom>
              <a:avLst/>
              <a:gdLst/>
              <a:ahLst/>
              <a:cxnLst>
                <a:cxn ang="0">
                  <a:pos x="265" y="14"/>
                </a:cxn>
                <a:cxn ang="0">
                  <a:pos x="17" y="132"/>
                </a:cxn>
                <a:cxn ang="0">
                  <a:pos x="26" y="121"/>
                </a:cxn>
                <a:cxn ang="0">
                  <a:pos x="54" y="95"/>
                </a:cxn>
                <a:cxn ang="0">
                  <a:pos x="71" y="78"/>
                </a:cxn>
                <a:cxn ang="0">
                  <a:pos x="80" y="73"/>
                </a:cxn>
                <a:cxn ang="0">
                  <a:pos x="106" y="71"/>
                </a:cxn>
                <a:cxn ang="0">
                  <a:pos x="139" y="52"/>
                </a:cxn>
                <a:cxn ang="0">
                  <a:pos x="154" y="59"/>
                </a:cxn>
                <a:cxn ang="0">
                  <a:pos x="165" y="64"/>
                </a:cxn>
                <a:cxn ang="0">
                  <a:pos x="182" y="90"/>
                </a:cxn>
                <a:cxn ang="0">
                  <a:pos x="196" y="92"/>
                </a:cxn>
                <a:cxn ang="0">
                  <a:pos x="203" y="104"/>
                </a:cxn>
                <a:cxn ang="0">
                  <a:pos x="232" y="118"/>
                </a:cxn>
                <a:cxn ang="0">
                  <a:pos x="253" y="130"/>
                </a:cxn>
                <a:cxn ang="0">
                  <a:pos x="258" y="147"/>
                </a:cxn>
                <a:cxn ang="0">
                  <a:pos x="241" y="189"/>
                </a:cxn>
                <a:cxn ang="0">
                  <a:pos x="255" y="206"/>
                </a:cxn>
                <a:cxn ang="0">
                  <a:pos x="279" y="208"/>
                </a:cxn>
                <a:cxn ang="0">
                  <a:pos x="286" y="208"/>
                </a:cxn>
                <a:cxn ang="0">
                  <a:pos x="314" y="206"/>
                </a:cxn>
                <a:cxn ang="0">
                  <a:pos x="343" y="218"/>
                </a:cxn>
                <a:cxn ang="0">
                  <a:pos x="347" y="213"/>
                </a:cxn>
                <a:cxn ang="0">
                  <a:pos x="333" y="192"/>
                </a:cxn>
                <a:cxn ang="0">
                  <a:pos x="324" y="187"/>
                </a:cxn>
                <a:cxn ang="0">
                  <a:pos x="328" y="184"/>
                </a:cxn>
                <a:cxn ang="0">
                  <a:pos x="321" y="173"/>
                </a:cxn>
                <a:cxn ang="0">
                  <a:pos x="307" y="140"/>
                </a:cxn>
                <a:cxn ang="0">
                  <a:pos x="302" y="118"/>
                </a:cxn>
                <a:cxn ang="0">
                  <a:pos x="307" y="90"/>
                </a:cxn>
                <a:cxn ang="0">
                  <a:pos x="300" y="78"/>
                </a:cxn>
                <a:cxn ang="0">
                  <a:pos x="307" y="69"/>
                </a:cxn>
                <a:cxn ang="0">
                  <a:pos x="326" y="47"/>
                </a:cxn>
                <a:cxn ang="0">
                  <a:pos x="333" y="28"/>
                </a:cxn>
                <a:cxn ang="0">
                  <a:pos x="347" y="36"/>
                </a:cxn>
                <a:cxn ang="0">
                  <a:pos x="333" y="59"/>
                </a:cxn>
                <a:cxn ang="0">
                  <a:pos x="321" y="76"/>
                </a:cxn>
                <a:cxn ang="0">
                  <a:pos x="336" y="92"/>
                </a:cxn>
                <a:cxn ang="0">
                  <a:pos x="340" y="118"/>
                </a:cxn>
                <a:cxn ang="0">
                  <a:pos x="328" y="132"/>
                </a:cxn>
                <a:cxn ang="0">
                  <a:pos x="343" y="140"/>
                </a:cxn>
                <a:cxn ang="0">
                  <a:pos x="343" y="158"/>
                </a:cxn>
                <a:cxn ang="0">
                  <a:pos x="347" y="180"/>
                </a:cxn>
                <a:cxn ang="0">
                  <a:pos x="369" y="189"/>
                </a:cxn>
                <a:cxn ang="0">
                  <a:pos x="383" y="184"/>
                </a:cxn>
                <a:cxn ang="0">
                  <a:pos x="383" y="194"/>
                </a:cxn>
                <a:cxn ang="0">
                  <a:pos x="392" y="213"/>
                </a:cxn>
                <a:cxn ang="0">
                  <a:pos x="409" y="220"/>
                </a:cxn>
                <a:cxn ang="0">
                  <a:pos x="418" y="213"/>
                </a:cxn>
                <a:cxn ang="0">
                  <a:pos x="451" y="196"/>
                </a:cxn>
                <a:cxn ang="0">
                  <a:pos x="461" y="147"/>
                </a:cxn>
                <a:cxn ang="0">
                  <a:pos x="395" y="156"/>
                </a:cxn>
                <a:cxn ang="0">
                  <a:pos x="350" y="0"/>
                </a:cxn>
              </a:cxnLst>
              <a:rect l="0" t="0" r="r" b="b"/>
              <a:pathLst>
                <a:path w="461" h="222">
                  <a:moveTo>
                    <a:pt x="350" y="0"/>
                  </a:moveTo>
                  <a:lnTo>
                    <a:pt x="265" y="14"/>
                  </a:lnTo>
                  <a:lnTo>
                    <a:pt x="0" y="66"/>
                  </a:lnTo>
                  <a:lnTo>
                    <a:pt x="17" y="132"/>
                  </a:lnTo>
                  <a:lnTo>
                    <a:pt x="21" y="123"/>
                  </a:lnTo>
                  <a:lnTo>
                    <a:pt x="26" y="121"/>
                  </a:lnTo>
                  <a:lnTo>
                    <a:pt x="47" y="97"/>
                  </a:lnTo>
                  <a:lnTo>
                    <a:pt x="54" y="95"/>
                  </a:lnTo>
                  <a:lnTo>
                    <a:pt x="61" y="83"/>
                  </a:lnTo>
                  <a:lnTo>
                    <a:pt x="71" y="78"/>
                  </a:lnTo>
                  <a:lnTo>
                    <a:pt x="76" y="66"/>
                  </a:lnTo>
                  <a:lnTo>
                    <a:pt x="80" y="73"/>
                  </a:lnTo>
                  <a:lnTo>
                    <a:pt x="92" y="76"/>
                  </a:lnTo>
                  <a:lnTo>
                    <a:pt x="106" y="71"/>
                  </a:lnTo>
                  <a:lnTo>
                    <a:pt x="109" y="64"/>
                  </a:lnTo>
                  <a:lnTo>
                    <a:pt x="139" y="52"/>
                  </a:lnTo>
                  <a:lnTo>
                    <a:pt x="146" y="57"/>
                  </a:lnTo>
                  <a:lnTo>
                    <a:pt x="154" y="59"/>
                  </a:lnTo>
                  <a:lnTo>
                    <a:pt x="163" y="52"/>
                  </a:lnTo>
                  <a:lnTo>
                    <a:pt x="165" y="64"/>
                  </a:lnTo>
                  <a:lnTo>
                    <a:pt x="172" y="66"/>
                  </a:lnTo>
                  <a:lnTo>
                    <a:pt x="182" y="90"/>
                  </a:lnTo>
                  <a:lnTo>
                    <a:pt x="189" y="88"/>
                  </a:lnTo>
                  <a:lnTo>
                    <a:pt x="196" y="92"/>
                  </a:lnTo>
                  <a:lnTo>
                    <a:pt x="208" y="95"/>
                  </a:lnTo>
                  <a:lnTo>
                    <a:pt x="203" y="104"/>
                  </a:lnTo>
                  <a:lnTo>
                    <a:pt x="213" y="118"/>
                  </a:lnTo>
                  <a:lnTo>
                    <a:pt x="232" y="118"/>
                  </a:lnTo>
                  <a:lnTo>
                    <a:pt x="241" y="125"/>
                  </a:lnTo>
                  <a:lnTo>
                    <a:pt x="253" y="130"/>
                  </a:lnTo>
                  <a:lnTo>
                    <a:pt x="260" y="140"/>
                  </a:lnTo>
                  <a:lnTo>
                    <a:pt x="258" y="147"/>
                  </a:lnTo>
                  <a:lnTo>
                    <a:pt x="246" y="168"/>
                  </a:lnTo>
                  <a:lnTo>
                    <a:pt x="241" y="189"/>
                  </a:lnTo>
                  <a:lnTo>
                    <a:pt x="241" y="203"/>
                  </a:lnTo>
                  <a:lnTo>
                    <a:pt x="255" y="206"/>
                  </a:lnTo>
                  <a:lnTo>
                    <a:pt x="267" y="194"/>
                  </a:lnTo>
                  <a:lnTo>
                    <a:pt x="279" y="208"/>
                  </a:lnTo>
                  <a:lnTo>
                    <a:pt x="286" y="210"/>
                  </a:lnTo>
                  <a:lnTo>
                    <a:pt x="286" y="208"/>
                  </a:lnTo>
                  <a:lnTo>
                    <a:pt x="295" y="206"/>
                  </a:lnTo>
                  <a:lnTo>
                    <a:pt x="314" y="206"/>
                  </a:lnTo>
                  <a:lnTo>
                    <a:pt x="333" y="213"/>
                  </a:lnTo>
                  <a:lnTo>
                    <a:pt x="343" y="218"/>
                  </a:lnTo>
                  <a:lnTo>
                    <a:pt x="347" y="218"/>
                  </a:lnTo>
                  <a:lnTo>
                    <a:pt x="347" y="213"/>
                  </a:lnTo>
                  <a:lnTo>
                    <a:pt x="343" y="208"/>
                  </a:lnTo>
                  <a:lnTo>
                    <a:pt x="333" y="192"/>
                  </a:lnTo>
                  <a:lnTo>
                    <a:pt x="326" y="189"/>
                  </a:lnTo>
                  <a:lnTo>
                    <a:pt x="324" y="187"/>
                  </a:lnTo>
                  <a:lnTo>
                    <a:pt x="326" y="184"/>
                  </a:lnTo>
                  <a:lnTo>
                    <a:pt x="328" y="184"/>
                  </a:lnTo>
                  <a:lnTo>
                    <a:pt x="331" y="180"/>
                  </a:lnTo>
                  <a:lnTo>
                    <a:pt x="321" y="173"/>
                  </a:lnTo>
                  <a:lnTo>
                    <a:pt x="314" y="161"/>
                  </a:lnTo>
                  <a:lnTo>
                    <a:pt x="307" y="140"/>
                  </a:lnTo>
                  <a:lnTo>
                    <a:pt x="302" y="132"/>
                  </a:lnTo>
                  <a:lnTo>
                    <a:pt x="302" y="118"/>
                  </a:lnTo>
                  <a:lnTo>
                    <a:pt x="307" y="95"/>
                  </a:lnTo>
                  <a:lnTo>
                    <a:pt x="307" y="90"/>
                  </a:lnTo>
                  <a:lnTo>
                    <a:pt x="300" y="88"/>
                  </a:lnTo>
                  <a:lnTo>
                    <a:pt x="300" y="78"/>
                  </a:lnTo>
                  <a:lnTo>
                    <a:pt x="302" y="73"/>
                  </a:lnTo>
                  <a:lnTo>
                    <a:pt x="307" y="69"/>
                  </a:lnTo>
                  <a:lnTo>
                    <a:pt x="310" y="62"/>
                  </a:lnTo>
                  <a:lnTo>
                    <a:pt x="326" y="47"/>
                  </a:lnTo>
                  <a:lnTo>
                    <a:pt x="328" y="45"/>
                  </a:lnTo>
                  <a:lnTo>
                    <a:pt x="333" y="28"/>
                  </a:lnTo>
                  <a:lnTo>
                    <a:pt x="345" y="28"/>
                  </a:lnTo>
                  <a:lnTo>
                    <a:pt x="347" y="36"/>
                  </a:lnTo>
                  <a:lnTo>
                    <a:pt x="340" y="47"/>
                  </a:lnTo>
                  <a:lnTo>
                    <a:pt x="333" y="59"/>
                  </a:lnTo>
                  <a:lnTo>
                    <a:pt x="326" y="66"/>
                  </a:lnTo>
                  <a:lnTo>
                    <a:pt x="321" y="76"/>
                  </a:lnTo>
                  <a:lnTo>
                    <a:pt x="328" y="90"/>
                  </a:lnTo>
                  <a:lnTo>
                    <a:pt x="336" y="92"/>
                  </a:lnTo>
                  <a:lnTo>
                    <a:pt x="343" y="116"/>
                  </a:lnTo>
                  <a:lnTo>
                    <a:pt x="340" y="118"/>
                  </a:lnTo>
                  <a:lnTo>
                    <a:pt x="326" y="128"/>
                  </a:lnTo>
                  <a:lnTo>
                    <a:pt x="328" y="132"/>
                  </a:lnTo>
                  <a:lnTo>
                    <a:pt x="340" y="135"/>
                  </a:lnTo>
                  <a:lnTo>
                    <a:pt x="343" y="140"/>
                  </a:lnTo>
                  <a:lnTo>
                    <a:pt x="340" y="151"/>
                  </a:lnTo>
                  <a:lnTo>
                    <a:pt x="343" y="158"/>
                  </a:lnTo>
                  <a:lnTo>
                    <a:pt x="343" y="163"/>
                  </a:lnTo>
                  <a:lnTo>
                    <a:pt x="347" y="180"/>
                  </a:lnTo>
                  <a:lnTo>
                    <a:pt x="362" y="189"/>
                  </a:lnTo>
                  <a:lnTo>
                    <a:pt x="369" y="189"/>
                  </a:lnTo>
                  <a:lnTo>
                    <a:pt x="373" y="184"/>
                  </a:lnTo>
                  <a:lnTo>
                    <a:pt x="383" y="184"/>
                  </a:lnTo>
                  <a:lnTo>
                    <a:pt x="385" y="187"/>
                  </a:lnTo>
                  <a:lnTo>
                    <a:pt x="383" y="194"/>
                  </a:lnTo>
                  <a:lnTo>
                    <a:pt x="390" y="208"/>
                  </a:lnTo>
                  <a:lnTo>
                    <a:pt x="392" y="213"/>
                  </a:lnTo>
                  <a:lnTo>
                    <a:pt x="395" y="220"/>
                  </a:lnTo>
                  <a:lnTo>
                    <a:pt x="409" y="220"/>
                  </a:lnTo>
                  <a:lnTo>
                    <a:pt x="411" y="222"/>
                  </a:lnTo>
                  <a:lnTo>
                    <a:pt x="418" y="213"/>
                  </a:lnTo>
                  <a:lnTo>
                    <a:pt x="449" y="203"/>
                  </a:lnTo>
                  <a:lnTo>
                    <a:pt x="451" y="196"/>
                  </a:lnTo>
                  <a:lnTo>
                    <a:pt x="454" y="189"/>
                  </a:lnTo>
                  <a:lnTo>
                    <a:pt x="461" y="147"/>
                  </a:lnTo>
                  <a:lnTo>
                    <a:pt x="458" y="144"/>
                  </a:lnTo>
                  <a:lnTo>
                    <a:pt x="395" y="156"/>
                  </a:lnTo>
                  <a:lnTo>
                    <a:pt x="350" y="0"/>
                  </a:lnTo>
                  <a:lnTo>
                    <a:pt x="350" y="0"/>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6" name="Group 269"/>
            <p:cNvGrpSpPr>
              <a:grpSpLocks/>
            </p:cNvGrpSpPr>
            <p:nvPr/>
          </p:nvGrpSpPr>
          <p:grpSpPr bwMode="auto">
            <a:xfrm>
              <a:off x="4199" y="2291"/>
              <a:ext cx="666" cy="367"/>
              <a:chOff x="4199" y="2291"/>
              <a:chExt cx="666" cy="367"/>
            </a:xfrm>
          </p:grpSpPr>
          <p:sp>
            <p:nvSpPr>
              <p:cNvPr id="2162842" name="Freeform 154"/>
              <p:cNvSpPr>
                <a:spLocks/>
              </p:cNvSpPr>
              <p:nvPr/>
            </p:nvSpPr>
            <p:spPr bwMode="auto">
              <a:xfrm>
                <a:off x="4199" y="2291"/>
                <a:ext cx="645" cy="367"/>
              </a:xfrm>
              <a:custGeom>
                <a:avLst/>
                <a:gdLst/>
                <a:ahLst/>
                <a:cxnLst>
                  <a:cxn ang="0">
                    <a:pos x="186" y="322"/>
                  </a:cxn>
                  <a:cxn ang="0">
                    <a:pos x="152" y="326"/>
                  </a:cxn>
                  <a:cxn ang="0">
                    <a:pos x="132" y="328"/>
                  </a:cxn>
                  <a:cxn ang="0">
                    <a:pos x="34" y="326"/>
                  </a:cxn>
                  <a:cxn ang="0">
                    <a:pos x="54" y="300"/>
                  </a:cxn>
                  <a:cxn ang="0">
                    <a:pos x="64" y="284"/>
                  </a:cxn>
                  <a:cxn ang="0">
                    <a:pos x="116" y="234"/>
                  </a:cxn>
                  <a:cxn ang="0">
                    <a:pos x="126" y="256"/>
                  </a:cxn>
                  <a:cxn ang="0">
                    <a:pos x="162" y="256"/>
                  </a:cxn>
                  <a:cxn ang="0">
                    <a:pos x="176" y="252"/>
                  </a:cxn>
                  <a:cxn ang="0">
                    <a:pos x="204" y="244"/>
                  </a:cxn>
                  <a:cxn ang="0">
                    <a:pos x="214" y="236"/>
                  </a:cxn>
                  <a:cxn ang="0">
                    <a:pos x="248" y="208"/>
                  </a:cxn>
                  <a:cxn ang="0">
                    <a:pos x="260" y="166"/>
                  </a:cxn>
                  <a:cxn ang="0">
                    <a:pos x="290" y="106"/>
                  </a:cxn>
                  <a:cxn ang="0">
                    <a:pos x="306" y="112"/>
                  </a:cxn>
                  <a:cxn ang="0">
                    <a:pos x="324" y="68"/>
                  </a:cxn>
                  <a:cxn ang="0">
                    <a:pos x="346" y="54"/>
                  </a:cxn>
                  <a:cxn ang="0">
                    <a:pos x="360" y="32"/>
                  </a:cxn>
                  <a:cxn ang="0">
                    <a:pos x="358" y="6"/>
                  </a:cxn>
                  <a:cxn ang="0">
                    <a:pos x="400" y="22"/>
                  </a:cxn>
                  <a:cxn ang="0">
                    <a:pos x="410" y="4"/>
                  </a:cxn>
                  <a:cxn ang="0">
                    <a:pos x="430" y="8"/>
                  </a:cxn>
                  <a:cxn ang="0">
                    <a:pos x="450" y="26"/>
                  </a:cxn>
                  <a:cxn ang="0">
                    <a:pos x="472" y="44"/>
                  </a:cxn>
                  <a:cxn ang="0">
                    <a:pos x="456" y="82"/>
                  </a:cxn>
                  <a:cxn ang="0">
                    <a:pos x="478" y="86"/>
                  </a:cxn>
                  <a:cxn ang="0">
                    <a:pos x="496" y="100"/>
                  </a:cxn>
                  <a:cxn ang="0">
                    <a:pos x="510" y="104"/>
                  </a:cxn>
                  <a:cxn ang="0">
                    <a:pos x="544" y="116"/>
                  </a:cxn>
                  <a:cxn ang="0">
                    <a:pos x="544" y="132"/>
                  </a:cxn>
                  <a:cxn ang="0">
                    <a:pos x="540" y="150"/>
                  </a:cxn>
                  <a:cxn ang="0">
                    <a:pos x="558" y="166"/>
                  </a:cxn>
                  <a:cxn ang="0">
                    <a:pos x="546" y="172"/>
                  </a:cxn>
                  <a:cxn ang="0">
                    <a:pos x="550" y="180"/>
                  </a:cxn>
                  <a:cxn ang="0">
                    <a:pos x="540" y="186"/>
                  </a:cxn>
                  <a:cxn ang="0">
                    <a:pos x="552" y="194"/>
                  </a:cxn>
                  <a:cxn ang="0">
                    <a:pos x="554" y="210"/>
                  </a:cxn>
                  <a:cxn ang="0">
                    <a:pos x="538" y="210"/>
                  </a:cxn>
                  <a:cxn ang="0">
                    <a:pos x="562" y="218"/>
                  </a:cxn>
                  <a:cxn ang="0">
                    <a:pos x="590" y="210"/>
                  </a:cxn>
                  <a:cxn ang="0">
                    <a:pos x="594" y="246"/>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54" name="Freeform 266"/>
              <p:cNvSpPr>
                <a:spLocks/>
              </p:cNvSpPr>
              <p:nvPr/>
            </p:nvSpPr>
            <p:spPr bwMode="auto">
              <a:xfrm>
                <a:off x="4833" y="2388"/>
                <a:ext cx="32" cy="80"/>
              </a:xfrm>
              <a:custGeom>
                <a:avLst/>
                <a:gdLst/>
                <a:ahLst/>
                <a:cxnLst>
                  <a:cxn ang="0">
                    <a:pos x="38" y="0"/>
                  </a:cxn>
                  <a:cxn ang="0">
                    <a:pos x="10" y="7"/>
                  </a:cxn>
                  <a:cxn ang="0">
                    <a:pos x="3" y="19"/>
                  </a:cxn>
                  <a:cxn ang="0">
                    <a:pos x="7" y="48"/>
                  </a:cxn>
                  <a:cxn ang="0">
                    <a:pos x="0" y="81"/>
                  </a:cxn>
                  <a:cxn ang="0">
                    <a:pos x="5" y="95"/>
                  </a:cxn>
                  <a:cxn ang="0">
                    <a:pos x="14" y="88"/>
                  </a:cxn>
                  <a:cxn ang="0">
                    <a:pos x="21" y="69"/>
                  </a:cxn>
                  <a:cxn ang="0">
                    <a:pos x="31" y="41"/>
                  </a:cxn>
                  <a:cxn ang="0">
                    <a:pos x="38" y="17"/>
                  </a:cxn>
                  <a:cxn ang="0">
                    <a:pos x="38" y="0"/>
                  </a:cxn>
                </a:cxnLst>
                <a:rect l="0" t="0" r="r" b="b"/>
                <a:pathLst>
                  <a:path w="38" h="95">
                    <a:moveTo>
                      <a:pt x="38" y="0"/>
                    </a:moveTo>
                    <a:lnTo>
                      <a:pt x="10" y="7"/>
                    </a:lnTo>
                    <a:lnTo>
                      <a:pt x="3" y="19"/>
                    </a:lnTo>
                    <a:lnTo>
                      <a:pt x="7" y="48"/>
                    </a:lnTo>
                    <a:lnTo>
                      <a:pt x="0" y="81"/>
                    </a:lnTo>
                    <a:lnTo>
                      <a:pt x="5" y="95"/>
                    </a:lnTo>
                    <a:lnTo>
                      <a:pt x="14" y="88"/>
                    </a:lnTo>
                    <a:lnTo>
                      <a:pt x="21" y="69"/>
                    </a:lnTo>
                    <a:lnTo>
                      <a:pt x="31" y="41"/>
                    </a:lnTo>
                    <a:lnTo>
                      <a:pt x="38" y="17"/>
                    </a:lnTo>
                    <a:lnTo>
                      <a:pt x="38" y="0"/>
                    </a:lnTo>
                    <a:close/>
                  </a:path>
                </a:pathLst>
              </a:custGeom>
              <a:solidFill>
                <a:schemeClr val="tx2"/>
              </a:solidFill>
              <a:ln w="9525" cap="flat" cmpd="sng">
                <a:solidFill>
                  <a:schemeClr val="tx1"/>
                </a:solidFill>
                <a:prstDash val="solid"/>
                <a:miter lim="800000"/>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23" name="Freeform 135"/>
            <p:cNvSpPr>
              <a:spLocks/>
            </p:cNvSpPr>
            <p:nvPr/>
          </p:nvSpPr>
          <p:spPr bwMode="auto">
            <a:xfrm>
              <a:off x="1098" y="1144"/>
              <a:ext cx="565" cy="412"/>
            </a:xfrm>
            <a:custGeom>
              <a:avLst/>
              <a:gdLst/>
              <a:ahLst/>
              <a:cxnLst>
                <a:cxn ang="0">
                  <a:pos x="6" y="232"/>
                </a:cxn>
                <a:cxn ang="0">
                  <a:pos x="0" y="232"/>
                </a:cxn>
                <a:cxn ang="0">
                  <a:pos x="4" y="216"/>
                </a:cxn>
                <a:cxn ang="0">
                  <a:pos x="6" y="206"/>
                </a:cxn>
                <a:cxn ang="0">
                  <a:pos x="8" y="202"/>
                </a:cxn>
                <a:cxn ang="0">
                  <a:pos x="12" y="210"/>
                </a:cxn>
                <a:cxn ang="0">
                  <a:pos x="10" y="216"/>
                </a:cxn>
                <a:cxn ang="0">
                  <a:pos x="20" y="210"/>
                </a:cxn>
                <a:cxn ang="0">
                  <a:pos x="18" y="202"/>
                </a:cxn>
                <a:cxn ang="0">
                  <a:pos x="20" y="192"/>
                </a:cxn>
                <a:cxn ang="0">
                  <a:pos x="14" y="176"/>
                </a:cxn>
                <a:cxn ang="0">
                  <a:pos x="20" y="176"/>
                </a:cxn>
                <a:cxn ang="0">
                  <a:pos x="32" y="170"/>
                </a:cxn>
                <a:cxn ang="0">
                  <a:pos x="24" y="162"/>
                </a:cxn>
                <a:cxn ang="0">
                  <a:pos x="16" y="166"/>
                </a:cxn>
                <a:cxn ang="0">
                  <a:pos x="16" y="148"/>
                </a:cxn>
                <a:cxn ang="0">
                  <a:pos x="18" y="126"/>
                </a:cxn>
                <a:cxn ang="0">
                  <a:pos x="18" y="98"/>
                </a:cxn>
                <a:cxn ang="0">
                  <a:pos x="12" y="62"/>
                </a:cxn>
                <a:cxn ang="0">
                  <a:pos x="14" y="34"/>
                </a:cxn>
                <a:cxn ang="0">
                  <a:pos x="68" y="54"/>
                </a:cxn>
                <a:cxn ang="0">
                  <a:pos x="112" y="74"/>
                </a:cxn>
                <a:cxn ang="0">
                  <a:pos x="134" y="82"/>
                </a:cxn>
                <a:cxn ang="0">
                  <a:pos x="142" y="88"/>
                </a:cxn>
                <a:cxn ang="0">
                  <a:pos x="142" y="118"/>
                </a:cxn>
                <a:cxn ang="0">
                  <a:pos x="130" y="134"/>
                </a:cxn>
                <a:cxn ang="0">
                  <a:pos x="132" y="148"/>
                </a:cxn>
                <a:cxn ang="0">
                  <a:pos x="130" y="156"/>
                </a:cxn>
                <a:cxn ang="0">
                  <a:pos x="134" y="166"/>
                </a:cxn>
                <a:cxn ang="0">
                  <a:pos x="148" y="138"/>
                </a:cxn>
                <a:cxn ang="0">
                  <a:pos x="158" y="124"/>
                </a:cxn>
                <a:cxn ang="0">
                  <a:pos x="170" y="106"/>
                </a:cxn>
                <a:cxn ang="0">
                  <a:pos x="154" y="58"/>
                </a:cxn>
                <a:cxn ang="0">
                  <a:pos x="158" y="52"/>
                </a:cxn>
                <a:cxn ang="0">
                  <a:pos x="170" y="42"/>
                </a:cxn>
                <a:cxn ang="0">
                  <a:pos x="160" y="26"/>
                </a:cxn>
                <a:cxn ang="0">
                  <a:pos x="158" y="0"/>
                </a:cxn>
                <a:cxn ang="0">
                  <a:pos x="362" y="54"/>
                </a:cxn>
                <a:cxn ang="0">
                  <a:pos x="526" y="92"/>
                </a:cxn>
                <a:cxn ang="0">
                  <a:pos x="470" y="342"/>
                </a:cxn>
                <a:cxn ang="0">
                  <a:pos x="466" y="350"/>
                </a:cxn>
                <a:cxn ang="0">
                  <a:pos x="470" y="358"/>
                </a:cxn>
                <a:cxn ang="0">
                  <a:pos x="472" y="366"/>
                </a:cxn>
                <a:cxn ang="0">
                  <a:pos x="466" y="372"/>
                </a:cxn>
                <a:cxn ang="0">
                  <a:pos x="468" y="384"/>
                </a:cxn>
                <a:cxn ang="0">
                  <a:pos x="318" y="354"/>
                </a:cxn>
                <a:cxn ang="0">
                  <a:pos x="304" y="352"/>
                </a:cxn>
                <a:cxn ang="0">
                  <a:pos x="290" y="350"/>
                </a:cxn>
                <a:cxn ang="0">
                  <a:pos x="276" y="352"/>
                </a:cxn>
                <a:cxn ang="0">
                  <a:pos x="256" y="350"/>
                </a:cxn>
                <a:cxn ang="0">
                  <a:pos x="238" y="356"/>
                </a:cxn>
                <a:cxn ang="0">
                  <a:pos x="218" y="352"/>
                </a:cxn>
                <a:cxn ang="0">
                  <a:pos x="176" y="352"/>
                </a:cxn>
                <a:cxn ang="0">
                  <a:pos x="144" y="334"/>
                </a:cxn>
                <a:cxn ang="0">
                  <a:pos x="114" y="334"/>
                </a:cxn>
                <a:cxn ang="0">
                  <a:pos x="70" y="324"/>
                </a:cxn>
                <a:cxn ang="0">
                  <a:pos x="68" y="290"/>
                </a:cxn>
                <a:cxn ang="0">
                  <a:pos x="66" y="270"/>
                </a:cxn>
                <a:cxn ang="0">
                  <a:pos x="40" y="258"/>
                </a:cxn>
                <a:cxn ang="0">
                  <a:pos x="34" y="248"/>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4" name="Freeform 136"/>
            <p:cNvSpPr>
              <a:spLocks/>
            </p:cNvSpPr>
            <p:nvPr/>
          </p:nvSpPr>
          <p:spPr bwMode="auto">
            <a:xfrm>
              <a:off x="946" y="1404"/>
              <a:ext cx="679" cy="566"/>
            </a:xfrm>
            <a:custGeom>
              <a:avLst/>
              <a:gdLst/>
              <a:ahLst/>
              <a:cxnLst>
                <a:cxn ang="0">
                  <a:pos x="6" y="392"/>
                </a:cxn>
                <a:cxn ang="0">
                  <a:pos x="4" y="362"/>
                </a:cxn>
                <a:cxn ang="0">
                  <a:pos x="10" y="338"/>
                </a:cxn>
                <a:cxn ang="0">
                  <a:pos x="12" y="300"/>
                </a:cxn>
                <a:cxn ang="0">
                  <a:pos x="22" y="292"/>
                </a:cxn>
                <a:cxn ang="0">
                  <a:pos x="30" y="278"/>
                </a:cxn>
                <a:cxn ang="0">
                  <a:pos x="34" y="262"/>
                </a:cxn>
                <a:cxn ang="0">
                  <a:pos x="62" y="220"/>
                </a:cxn>
                <a:cxn ang="0">
                  <a:pos x="98" y="134"/>
                </a:cxn>
                <a:cxn ang="0">
                  <a:pos x="122" y="76"/>
                </a:cxn>
                <a:cxn ang="0">
                  <a:pos x="142" y="20"/>
                </a:cxn>
                <a:cxn ang="0">
                  <a:pos x="144" y="2"/>
                </a:cxn>
                <a:cxn ang="0">
                  <a:pos x="158" y="2"/>
                </a:cxn>
                <a:cxn ang="0">
                  <a:pos x="176" y="6"/>
                </a:cxn>
                <a:cxn ang="0">
                  <a:pos x="182" y="16"/>
                </a:cxn>
                <a:cxn ang="0">
                  <a:pos x="208" y="28"/>
                </a:cxn>
                <a:cxn ang="0">
                  <a:pos x="210" y="48"/>
                </a:cxn>
                <a:cxn ang="0">
                  <a:pos x="212" y="82"/>
                </a:cxn>
                <a:cxn ang="0">
                  <a:pos x="256" y="92"/>
                </a:cxn>
                <a:cxn ang="0">
                  <a:pos x="286" y="92"/>
                </a:cxn>
                <a:cxn ang="0">
                  <a:pos x="318" y="110"/>
                </a:cxn>
                <a:cxn ang="0">
                  <a:pos x="360" y="110"/>
                </a:cxn>
                <a:cxn ang="0">
                  <a:pos x="380" y="114"/>
                </a:cxn>
                <a:cxn ang="0">
                  <a:pos x="398" y="108"/>
                </a:cxn>
                <a:cxn ang="0">
                  <a:pos x="418" y="110"/>
                </a:cxn>
                <a:cxn ang="0">
                  <a:pos x="432" y="108"/>
                </a:cxn>
                <a:cxn ang="0">
                  <a:pos x="446" y="110"/>
                </a:cxn>
                <a:cxn ang="0">
                  <a:pos x="460" y="112"/>
                </a:cxn>
                <a:cxn ang="0">
                  <a:pos x="610" y="142"/>
                </a:cxn>
                <a:cxn ang="0">
                  <a:pos x="618" y="160"/>
                </a:cxn>
                <a:cxn ang="0">
                  <a:pos x="632" y="168"/>
                </a:cxn>
                <a:cxn ang="0">
                  <a:pos x="600" y="234"/>
                </a:cxn>
                <a:cxn ang="0">
                  <a:pos x="592" y="246"/>
                </a:cxn>
                <a:cxn ang="0">
                  <a:pos x="574" y="260"/>
                </a:cxn>
                <a:cxn ang="0">
                  <a:pos x="554" y="298"/>
                </a:cxn>
                <a:cxn ang="0">
                  <a:pos x="568" y="310"/>
                </a:cxn>
                <a:cxn ang="0">
                  <a:pos x="570" y="324"/>
                </a:cxn>
                <a:cxn ang="0">
                  <a:pos x="566" y="328"/>
                </a:cxn>
                <a:cxn ang="0">
                  <a:pos x="556" y="352"/>
                </a:cxn>
                <a:cxn ang="0">
                  <a:pos x="304" y="478"/>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5" name="Freeform 137"/>
            <p:cNvSpPr>
              <a:spLocks/>
            </p:cNvSpPr>
            <p:nvPr/>
          </p:nvSpPr>
          <p:spPr bwMode="auto">
            <a:xfrm>
              <a:off x="889" y="1831"/>
              <a:ext cx="677" cy="1154"/>
            </a:xfrm>
            <a:custGeom>
              <a:avLst/>
              <a:gdLst/>
              <a:ahLst/>
              <a:cxnLst>
                <a:cxn ang="0">
                  <a:pos x="356" y="1050"/>
                </a:cxn>
                <a:cxn ang="0">
                  <a:pos x="358" y="1034"/>
                </a:cxn>
                <a:cxn ang="0">
                  <a:pos x="350" y="1022"/>
                </a:cxn>
                <a:cxn ang="0">
                  <a:pos x="334" y="952"/>
                </a:cxn>
                <a:cxn ang="0">
                  <a:pos x="296" y="912"/>
                </a:cxn>
                <a:cxn ang="0">
                  <a:pos x="282" y="896"/>
                </a:cxn>
                <a:cxn ang="0">
                  <a:pos x="274" y="876"/>
                </a:cxn>
                <a:cxn ang="0">
                  <a:pos x="228" y="858"/>
                </a:cxn>
                <a:cxn ang="0">
                  <a:pos x="194" y="822"/>
                </a:cxn>
                <a:cxn ang="0">
                  <a:pos x="132" y="798"/>
                </a:cxn>
                <a:cxn ang="0">
                  <a:pos x="128" y="774"/>
                </a:cxn>
                <a:cxn ang="0">
                  <a:pos x="136" y="740"/>
                </a:cxn>
                <a:cxn ang="0">
                  <a:pos x="124" y="712"/>
                </a:cxn>
                <a:cxn ang="0">
                  <a:pos x="128" y="700"/>
                </a:cxn>
                <a:cxn ang="0">
                  <a:pos x="94" y="638"/>
                </a:cxn>
                <a:cxn ang="0">
                  <a:pos x="70" y="594"/>
                </a:cxn>
                <a:cxn ang="0">
                  <a:pos x="82" y="564"/>
                </a:cxn>
                <a:cxn ang="0">
                  <a:pos x="86" y="532"/>
                </a:cxn>
                <a:cxn ang="0">
                  <a:pos x="56" y="502"/>
                </a:cxn>
                <a:cxn ang="0">
                  <a:pos x="58" y="456"/>
                </a:cxn>
                <a:cxn ang="0">
                  <a:pos x="68" y="438"/>
                </a:cxn>
                <a:cxn ang="0">
                  <a:pos x="72" y="460"/>
                </a:cxn>
                <a:cxn ang="0">
                  <a:pos x="88" y="456"/>
                </a:cxn>
                <a:cxn ang="0">
                  <a:pos x="82" y="414"/>
                </a:cxn>
                <a:cxn ang="0">
                  <a:pos x="70" y="426"/>
                </a:cxn>
                <a:cxn ang="0">
                  <a:pos x="46" y="412"/>
                </a:cxn>
                <a:cxn ang="0">
                  <a:pos x="38" y="396"/>
                </a:cxn>
                <a:cxn ang="0">
                  <a:pos x="18" y="330"/>
                </a:cxn>
                <a:cxn ang="0">
                  <a:pos x="10" y="280"/>
                </a:cxn>
                <a:cxn ang="0">
                  <a:pos x="22" y="240"/>
                </a:cxn>
                <a:cxn ang="0">
                  <a:pos x="12" y="192"/>
                </a:cxn>
                <a:cxn ang="0">
                  <a:pos x="4" y="176"/>
                </a:cxn>
                <a:cxn ang="0">
                  <a:pos x="2" y="150"/>
                </a:cxn>
                <a:cxn ang="0">
                  <a:pos x="40" y="94"/>
                </a:cxn>
                <a:cxn ang="0">
                  <a:pos x="48" y="70"/>
                </a:cxn>
                <a:cxn ang="0">
                  <a:pos x="50" y="18"/>
                </a:cxn>
                <a:cxn ang="0">
                  <a:pos x="356" y="80"/>
                </a:cxn>
                <a:cxn ang="0">
                  <a:pos x="606" y="866"/>
                </a:cxn>
                <a:cxn ang="0">
                  <a:pos x="612" y="888"/>
                </a:cxn>
                <a:cxn ang="0">
                  <a:pos x="618" y="916"/>
                </a:cxn>
                <a:cxn ang="0">
                  <a:pos x="630" y="934"/>
                </a:cxn>
                <a:cxn ang="0">
                  <a:pos x="616" y="944"/>
                </a:cxn>
                <a:cxn ang="0">
                  <a:pos x="588" y="986"/>
                </a:cxn>
                <a:cxn ang="0">
                  <a:pos x="564" y="1012"/>
                </a:cxn>
                <a:cxn ang="0">
                  <a:pos x="562" y="1038"/>
                </a:cxn>
                <a:cxn ang="0">
                  <a:pos x="578" y="1058"/>
                </a:cxn>
                <a:cxn ang="0">
                  <a:pos x="566" y="1076"/>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6" name="Freeform 138"/>
            <p:cNvSpPr>
              <a:spLocks/>
            </p:cNvSpPr>
            <p:nvPr/>
          </p:nvSpPr>
          <p:spPr bwMode="auto">
            <a:xfrm>
              <a:off x="1499" y="1241"/>
              <a:ext cx="504" cy="821"/>
            </a:xfrm>
            <a:custGeom>
              <a:avLst/>
              <a:gdLst/>
              <a:ahLst/>
              <a:cxnLst>
                <a:cxn ang="0">
                  <a:pos x="40" y="502"/>
                </a:cxn>
                <a:cxn ang="0">
                  <a:pos x="50" y="478"/>
                </a:cxn>
                <a:cxn ang="0">
                  <a:pos x="54" y="474"/>
                </a:cxn>
                <a:cxn ang="0">
                  <a:pos x="52" y="460"/>
                </a:cxn>
                <a:cxn ang="0">
                  <a:pos x="38" y="448"/>
                </a:cxn>
                <a:cxn ang="0">
                  <a:pos x="58" y="410"/>
                </a:cxn>
                <a:cxn ang="0">
                  <a:pos x="76" y="396"/>
                </a:cxn>
                <a:cxn ang="0">
                  <a:pos x="84" y="384"/>
                </a:cxn>
                <a:cxn ang="0">
                  <a:pos x="116" y="318"/>
                </a:cxn>
                <a:cxn ang="0">
                  <a:pos x="102" y="310"/>
                </a:cxn>
                <a:cxn ang="0">
                  <a:pos x="94" y="292"/>
                </a:cxn>
                <a:cxn ang="0">
                  <a:pos x="96" y="274"/>
                </a:cxn>
                <a:cxn ang="0">
                  <a:pos x="94" y="262"/>
                </a:cxn>
                <a:cxn ang="0">
                  <a:pos x="96" y="250"/>
                </a:cxn>
                <a:cxn ang="0">
                  <a:pos x="150" y="0"/>
                </a:cxn>
                <a:cxn ang="0">
                  <a:pos x="196" y="110"/>
                </a:cxn>
                <a:cxn ang="0">
                  <a:pos x="212" y="154"/>
                </a:cxn>
                <a:cxn ang="0">
                  <a:pos x="204" y="168"/>
                </a:cxn>
                <a:cxn ang="0">
                  <a:pos x="216" y="184"/>
                </a:cxn>
                <a:cxn ang="0">
                  <a:pos x="246" y="226"/>
                </a:cxn>
                <a:cxn ang="0">
                  <a:pos x="254" y="252"/>
                </a:cxn>
                <a:cxn ang="0">
                  <a:pos x="264" y="260"/>
                </a:cxn>
                <a:cxn ang="0">
                  <a:pos x="284" y="268"/>
                </a:cxn>
                <a:cxn ang="0">
                  <a:pos x="270" y="304"/>
                </a:cxn>
                <a:cxn ang="0">
                  <a:pos x="262" y="326"/>
                </a:cxn>
                <a:cxn ang="0">
                  <a:pos x="264" y="336"/>
                </a:cxn>
                <a:cxn ang="0">
                  <a:pos x="252" y="352"/>
                </a:cxn>
                <a:cxn ang="0">
                  <a:pos x="250" y="366"/>
                </a:cxn>
                <a:cxn ang="0">
                  <a:pos x="268" y="378"/>
                </a:cxn>
                <a:cxn ang="0">
                  <a:pos x="292" y="360"/>
                </a:cxn>
                <a:cxn ang="0">
                  <a:pos x="296" y="368"/>
                </a:cxn>
                <a:cxn ang="0">
                  <a:pos x="304" y="374"/>
                </a:cxn>
                <a:cxn ang="0">
                  <a:pos x="302" y="406"/>
                </a:cxn>
                <a:cxn ang="0">
                  <a:pos x="314" y="430"/>
                </a:cxn>
                <a:cxn ang="0">
                  <a:pos x="308" y="444"/>
                </a:cxn>
                <a:cxn ang="0">
                  <a:pos x="324" y="458"/>
                </a:cxn>
                <a:cxn ang="0">
                  <a:pos x="334" y="474"/>
                </a:cxn>
                <a:cxn ang="0">
                  <a:pos x="330" y="490"/>
                </a:cxn>
                <a:cxn ang="0">
                  <a:pos x="346" y="506"/>
                </a:cxn>
                <a:cxn ang="0">
                  <a:pos x="356" y="494"/>
                </a:cxn>
                <a:cxn ang="0">
                  <a:pos x="376" y="502"/>
                </a:cxn>
                <a:cxn ang="0">
                  <a:pos x="388" y="494"/>
                </a:cxn>
                <a:cxn ang="0">
                  <a:pos x="412" y="498"/>
                </a:cxn>
                <a:cxn ang="0">
                  <a:pos x="424" y="502"/>
                </a:cxn>
                <a:cxn ang="0">
                  <a:pos x="442" y="494"/>
                </a:cxn>
                <a:cxn ang="0">
                  <a:pos x="462" y="496"/>
                </a:cxn>
                <a:cxn ang="0">
                  <a:pos x="470" y="516"/>
                </a:cxn>
                <a:cxn ang="0">
                  <a:pos x="436" y="762"/>
                </a:cxn>
                <a:cxn ang="0">
                  <a:pos x="216" y="722"/>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70" y="516"/>
                  </a:lnTo>
                  <a:lnTo>
                    <a:pt x="436" y="762"/>
                  </a:lnTo>
                  <a:lnTo>
                    <a:pt x="434" y="762"/>
                  </a:lnTo>
                  <a:lnTo>
                    <a:pt x="216" y="722"/>
                  </a:lnTo>
                  <a:lnTo>
                    <a:pt x="0" y="678"/>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7" name="Freeform 139"/>
            <p:cNvSpPr>
              <a:spLocks/>
            </p:cNvSpPr>
            <p:nvPr/>
          </p:nvSpPr>
          <p:spPr bwMode="auto">
            <a:xfrm>
              <a:off x="1192" y="1918"/>
              <a:ext cx="538" cy="828"/>
            </a:xfrm>
            <a:custGeom>
              <a:avLst/>
              <a:gdLst/>
              <a:ahLst/>
              <a:cxnLst>
                <a:cxn ang="0">
                  <a:pos x="74" y="0"/>
                </a:cxn>
                <a:cxn ang="0">
                  <a:pos x="0" y="294"/>
                </a:cxn>
                <a:cxn ang="0">
                  <a:pos x="324" y="772"/>
                </a:cxn>
                <a:cxn ang="0">
                  <a:pos x="324" y="768"/>
                </a:cxn>
                <a:cxn ang="0">
                  <a:pos x="328" y="760"/>
                </a:cxn>
                <a:cxn ang="0">
                  <a:pos x="334" y="740"/>
                </a:cxn>
                <a:cxn ang="0">
                  <a:pos x="330" y="732"/>
                </a:cxn>
                <a:cxn ang="0">
                  <a:pos x="336" y="686"/>
                </a:cxn>
                <a:cxn ang="0">
                  <a:pos x="332" y="668"/>
                </a:cxn>
                <a:cxn ang="0">
                  <a:pos x="336" y="662"/>
                </a:cxn>
                <a:cxn ang="0">
                  <a:pos x="348" y="660"/>
                </a:cxn>
                <a:cxn ang="0">
                  <a:pos x="364" y="664"/>
                </a:cxn>
                <a:cxn ang="0">
                  <a:pos x="368" y="670"/>
                </a:cxn>
                <a:cxn ang="0">
                  <a:pos x="368" y="674"/>
                </a:cxn>
                <a:cxn ang="0">
                  <a:pos x="374" y="680"/>
                </a:cxn>
                <a:cxn ang="0">
                  <a:pos x="382" y="680"/>
                </a:cxn>
                <a:cxn ang="0">
                  <a:pos x="398" y="638"/>
                </a:cxn>
                <a:cxn ang="0">
                  <a:pos x="406" y="586"/>
                </a:cxn>
                <a:cxn ang="0">
                  <a:pos x="502" y="94"/>
                </a:cxn>
                <a:cxn ang="0">
                  <a:pos x="286" y="50"/>
                </a:cxn>
                <a:cxn ang="0">
                  <a:pos x="74" y="0"/>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8" name="Freeform 140"/>
            <p:cNvSpPr>
              <a:spLocks/>
            </p:cNvSpPr>
            <p:nvPr/>
          </p:nvSpPr>
          <p:spPr bwMode="auto">
            <a:xfrm>
              <a:off x="2050" y="2188"/>
              <a:ext cx="614" cy="486"/>
            </a:xfrm>
            <a:custGeom>
              <a:avLst/>
              <a:gdLst/>
              <a:ahLst/>
              <a:cxnLst>
                <a:cxn ang="0">
                  <a:pos x="0" y="396"/>
                </a:cxn>
                <a:cxn ang="0">
                  <a:pos x="54" y="0"/>
                </a:cxn>
                <a:cxn ang="0">
                  <a:pos x="424" y="42"/>
                </a:cxn>
                <a:cxn ang="0">
                  <a:pos x="572" y="54"/>
                </a:cxn>
                <a:cxn ang="0">
                  <a:pos x="566" y="154"/>
                </a:cxn>
                <a:cxn ang="0">
                  <a:pos x="548" y="454"/>
                </a:cxn>
                <a:cxn ang="0">
                  <a:pos x="472" y="448"/>
                </a:cxn>
                <a:cxn ang="0">
                  <a:pos x="0" y="396"/>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9" name="Freeform 141"/>
            <p:cNvSpPr>
              <a:spLocks/>
            </p:cNvSpPr>
            <p:nvPr/>
          </p:nvSpPr>
          <p:spPr bwMode="auto">
            <a:xfrm>
              <a:off x="1964" y="2612"/>
              <a:ext cx="591" cy="613"/>
            </a:xfrm>
            <a:custGeom>
              <a:avLst/>
              <a:gdLst/>
              <a:ahLst/>
              <a:cxnLst>
                <a:cxn ang="0">
                  <a:pos x="80" y="0"/>
                </a:cxn>
                <a:cxn ang="0">
                  <a:pos x="0" y="560"/>
                </a:cxn>
                <a:cxn ang="0">
                  <a:pos x="0" y="560"/>
                </a:cxn>
                <a:cxn ang="0">
                  <a:pos x="72" y="570"/>
                </a:cxn>
                <a:cxn ang="0">
                  <a:pos x="78" y="526"/>
                </a:cxn>
                <a:cxn ang="0">
                  <a:pos x="214" y="542"/>
                </a:cxn>
                <a:cxn ang="0">
                  <a:pos x="214" y="540"/>
                </a:cxn>
                <a:cxn ang="0">
                  <a:pos x="210" y="532"/>
                </a:cxn>
                <a:cxn ang="0">
                  <a:pos x="214" y="528"/>
                </a:cxn>
                <a:cxn ang="0">
                  <a:pos x="212" y="526"/>
                </a:cxn>
                <a:cxn ang="0">
                  <a:pos x="210" y="522"/>
                </a:cxn>
                <a:cxn ang="0">
                  <a:pos x="212" y="520"/>
                </a:cxn>
                <a:cxn ang="0">
                  <a:pos x="508" y="550"/>
                </a:cxn>
                <a:cxn ang="0">
                  <a:pos x="544" y="102"/>
                </a:cxn>
                <a:cxn ang="0">
                  <a:pos x="550" y="102"/>
                </a:cxn>
                <a:cxn ang="0">
                  <a:pos x="552" y="52"/>
                </a:cxn>
                <a:cxn ang="0">
                  <a:pos x="80" y="0"/>
                </a:cxn>
              </a:cxnLst>
              <a:rect l="0" t="0" r="r" b="b"/>
              <a:pathLst>
                <a:path w="552" h="570">
                  <a:moveTo>
                    <a:pt x="80" y="0"/>
                  </a:moveTo>
                  <a:lnTo>
                    <a:pt x="0" y="560"/>
                  </a:ln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0" name="Freeform 142"/>
            <p:cNvSpPr>
              <a:spLocks/>
            </p:cNvSpPr>
            <p:nvPr/>
          </p:nvSpPr>
          <p:spPr bwMode="auto">
            <a:xfrm>
              <a:off x="2504" y="2018"/>
              <a:ext cx="700" cy="345"/>
            </a:xfrm>
            <a:custGeom>
              <a:avLst/>
              <a:gdLst/>
              <a:ahLst/>
              <a:cxnLst>
                <a:cxn ang="0">
                  <a:pos x="0" y="200"/>
                </a:cxn>
                <a:cxn ang="0">
                  <a:pos x="16" y="0"/>
                </a:cxn>
                <a:cxn ang="0">
                  <a:pos x="418" y="22"/>
                </a:cxn>
                <a:cxn ang="0">
                  <a:pos x="428" y="38"/>
                </a:cxn>
                <a:cxn ang="0">
                  <a:pos x="442" y="38"/>
                </a:cxn>
                <a:cxn ang="0">
                  <a:pos x="452" y="34"/>
                </a:cxn>
                <a:cxn ang="0">
                  <a:pos x="460" y="40"/>
                </a:cxn>
                <a:cxn ang="0">
                  <a:pos x="464" y="52"/>
                </a:cxn>
                <a:cxn ang="0">
                  <a:pos x="476" y="56"/>
                </a:cxn>
                <a:cxn ang="0">
                  <a:pos x="486" y="52"/>
                </a:cxn>
                <a:cxn ang="0">
                  <a:pos x="496" y="46"/>
                </a:cxn>
                <a:cxn ang="0">
                  <a:pos x="510" y="46"/>
                </a:cxn>
                <a:cxn ang="0">
                  <a:pos x="518" y="48"/>
                </a:cxn>
                <a:cxn ang="0">
                  <a:pos x="550" y="68"/>
                </a:cxn>
                <a:cxn ang="0">
                  <a:pos x="564" y="80"/>
                </a:cxn>
                <a:cxn ang="0">
                  <a:pos x="566" y="90"/>
                </a:cxn>
                <a:cxn ang="0">
                  <a:pos x="576" y="96"/>
                </a:cxn>
                <a:cxn ang="0">
                  <a:pos x="576" y="102"/>
                </a:cxn>
                <a:cxn ang="0">
                  <a:pos x="570" y="116"/>
                </a:cxn>
                <a:cxn ang="0">
                  <a:pos x="578" y="124"/>
                </a:cxn>
                <a:cxn ang="0">
                  <a:pos x="584" y="140"/>
                </a:cxn>
                <a:cxn ang="0">
                  <a:pos x="592" y="148"/>
                </a:cxn>
                <a:cxn ang="0">
                  <a:pos x="590" y="156"/>
                </a:cxn>
                <a:cxn ang="0">
                  <a:pos x="592" y="164"/>
                </a:cxn>
                <a:cxn ang="0">
                  <a:pos x="602" y="172"/>
                </a:cxn>
                <a:cxn ang="0">
                  <a:pos x="604" y="180"/>
                </a:cxn>
                <a:cxn ang="0">
                  <a:pos x="602" y="188"/>
                </a:cxn>
                <a:cxn ang="0">
                  <a:pos x="600" y="204"/>
                </a:cxn>
                <a:cxn ang="0">
                  <a:pos x="610" y="208"/>
                </a:cxn>
                <a:cxn ang="0">
                  <a:pos x="612" y="216"/>
                </a:cxn>
                <a:cxn ang="0">
                  <a:pos x="608" y="224"/>
                </a:cxn>
                <a:cxn ang="0">
                  <a:pos x="610" y="232"/>
                </a:cxn>
                <a:cxn ang="0">
                  <a:pos x="616" y="240"/>
                </a:cxn>
                <a:cxn ang="0">
                  <a:pos x="612" y="248"/>
                </a:cxn>
                <a:cxn ang="0">
                  <a:pos x="616" y="258"/>
                </a:cxn>
                <a:cxn ang="0">
                  <a:pos x="618" y="262"/>
                </a:cxn>
                <a:cxn ang="0">
                  <a:pos x="624" y="272"/>
                </a:cxn>
                <a:cxn ang="0">
                  <a:pos x="632" y="280"/>
                </a:cxn>
                <a:cxn ang="0">
                  <a:pos x="634" y="294"/>
                </a:cxn>
                <a:cxn ang="0">
                  <a:pos x="644" y="306"/>
                </a:cxn>
                <a:cxn ang="0">
                  <a:pos x="650" y="308"/>
                </a:cxn>
                <a:cxn ang="0">
                  <a:pos x="648" y="320"/>
                </a:cxn>
                <a:cxn ang="0">
                  <a:pos x="648" y="322"/>
                </a:cxn>
                <a:cxn ang="0">
                  <a:pos x="142" y="312"/>
                </a:cxn>
                <a:cxn ang="0">
                  <a:pos x="148" y="212"/>
                </a:cxn>
                <a:cxn ang="0">
                  <a:pos x="0" y="200"/>
                </a:cxn>
                <a:cxn ang="0">
                  <a:pos x="0" y="200"/>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lnTo>
                    <a:pt x="0" y="20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1" name="Freeform 143"/>
            <p:cNvSpPr>
              <a:spLocks/>
            </p:cNvSpPr>
            <p:nvPr/>
          </p:nvSpPr>
          <p:spPr bwMode="auto">
            <a:xfrm>
              <a:off x="2638" y="2353"/>
              <a:ext cx="627" cy="334"/>
            </a:xfrm>
            <a:custGeom>
              <a:avLst/>
              <a:gdLst/>
              <a:ahLst/>
              <a:cxnLst>
                <a:cxn ang="0">
                  <a:pos x="18" y="0"/>
                </a:cxn>
                <a:cxn ang="0">
                  <a:pos x="524" y="10"/>
                </a:cxn>
                <a:cxn ang="0">
                  <a:pos x="558" y="36"/>
                </a:cxn>
                <a:cxn ang="0">
                  <a:pos x="548" y="48"/>
                </a:cxn>
                <a:cxn ang="0">
                  <a:pos x="546" y="60"/>
                </a:cxn>
                <a:cxn ang="0">
                  <a:pos x="550" y="66"/>
                </a:cxn>
                <a:cxn ang="0">
                  <a:pos x="558" y="70"/>
                </a:cxn>
                <a:cxn ang="0">
                  <a:pos x="564" y="88"/>
                </a:cxn>
                <a:cxn ang="0">
                  <a:pos x="572" y="92"/>
                </a:cxn>
                <a:cxn ang="0">
                  <a:pos x="578" y="94"/>
                </a:cxn>
                <a:cxn ang="0">
                  <a:pos x="582" y="96"/>
                </a:cxn>
                <a:cxn ang="0">
                  <a:pos x="584" y="312"/>
                </a:cxn>
                <a:cxn ang="0">
                  <a:pos x="0" y="300"/>
                </a:cxn>
                <a:cxn ang="0">
                  <a:pos x="18" y="0"/>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2" name="Freeform 144"/>
            <p:cNvSpPr>
              <a:spLocks/>
            </p:cNvSpPr>
            <p:nvPr/>
          </p:nvSpPr>
          <p:spPr bwMode="auto">
            <a:xfrm>
              <a:off x="3059" y="1365"/>
              <a:ext cx="559" cy="628"/>
            </a:xfrm>
            <a:custGeom>
              <a:avLst/>
              <a:gdLst/>
              <a:ahLst/>
              <a:cxnLst>
                <a:cxn ang="0">
                  <a:pos x="50" y="402"/>
                </a:cxn>
                <a:cxn ang="0">
                  <a:pos x="22" y="370"/>
                </a:cxn>
                <a:cxn ang="0">
                  <a:pos x="40" y="346"/>
                </a:cxn>
                <a:cxn ang="0">
                  <a:pos x="40" y="324"/>
                </a:cxn>
                <a:cxn ang="0">
                  <a:pos x="30" y="274"/>
                </a:cxn>
                <a:cxn ang="0">
                  <a:pos x="28" y="250"/>
                </a:cxn>
                <a:cxn ang="0">
                  <a:pos x="24" y="190"/>
                </a:cxn>
                <a:cxn ang="0">
                  <a:pos x="10" y="152"/>
                </a:cxn>
                <a:cxn ang="0">
                  <a:pos x="2" y="92"/>
                </a:cxn>
                <a:cxn ang="0">
                  <a:pos x="8" y="68"/>
                </a:cxn>
                <a:cxn ang="0">
                  <a:pos x="0" y="36"/>
                </a:cxn>
                <a:cxn ang="0">
                  <a:pos x="134" y="14"/>
                </a:cxn>
                <a:cxn ang="0">
                  <a:pos x="146" y="0"/>
                </a:cxn>
                <a:cxn ang="0">
                  <a:pos x="162" y="28"/>
                </a:cxn>
                <a:cxn ang="0">
                  <a:pos x="164" y="56"/>
                </a:cxn>
                <a:cxn ang="0">
                  <a:pos x="184" y="64"/>
                </a:cxn>
                <a:cxn ang="0">
                  <a:pos x="200" y="72"/>
                </a:cxn>
                <a:cxn ang="0">
                  <a:pos x="224" y="72"/>
                </a:cxn>
                <a:cxn ang="0">
                  <a:pos x="226" y="82"/>
                </a:cxn>
                <a:cxn ang="0">
                  <a:pos x="252" y="74"/>
                </a:cxn>
                <a:cxn ang="0">
                  <a:pos x="300" y="78"/>
                </a:cxn>
                <a:cxn ang="0">
                  <a:pos x="302" y="82"/>
                </a:cxn>
                <a:cxn ang="0">
                  <a:pos x="310" y="86"/>
                </a:cxn>
                <a:cxn ang="0">
                  <a:pos x="318" y="102"/>
                </a:cxn>
                <a:cxn ang="0">
                  <a:pos x="332" y="96"/>
                </a:cxn>
                <a:cxn ang="0">
                  <a:pos x="344" y="96"/>
                </a:cxn>
                <a:cxn ang="0">
                  <a:pos x="364" y="110"/>
                </a:cxn>
                <a:cxn ang="0">
                  <a:pos x="376" y="122"/>
                </a:cxn>
                <a:cxn ang="0">
                  <a:pos x="396" y="120"/>
                </a:cxn>
                <a:cxn ang="0">
                  <a:pos x="426" y="104"/>
                </a:cxn>
                <a:cxn ang="0">
                  <a:pos x="470" y="112"/>
                </a:cxn>
                <a:cxn ang="0">
                  <a:pos x="482" y="116"/>
                </a:cxn>
                <a:cxn ang="0">
                  <a:pos x="500" y="120"/>
                </a:cxn>
                <a:cxn ang="0">
                  <a:pos x="508" y="128"/>
                </a:cxn>
                <a:cxn ang="0">
                  <a:pos x="472" y="144"/>
                </a:cxn>
                <a:cxn ang="0">
                  <a:pos x="454" y="158"/>
                </a:cxn>
                <a:cxn ang="0">
                  <a:pos x="424" y="174"/>
                </a:cxn>
                <a:cxn ang="0">
                  <a:pos x="344" y="252"/>
                </a:cxn>
                <a:cxn ang="0">
                  <a:pos x="334" y="264"/>
                </a:cxn>
                <a:cxn ang="0">
                  <a:pos x="332" y="324"/>
                </a:cxn>
                <a:cxn ang="0">
                  <a:pos x="304" y="342"/>
                </a:cxn>
                <a:cxn ang="0">
                  <a:pos x="302" y="354"/>
                </a:cxn>
                <a:cxn ang="0">
                  <a:pos x="306" y="374"/>
                </a:cxn>
                <a:cxn ang="0">
                  <a:pos x="308" y="398"/>
                </a:cxn>
                <a:cxn ang="0">
                  <a:pos x="306" y="426"/>
                </a:cxn>
                <a:cxn ang="0">
                  <a:pos x="310" y="456"/>
                </a:cxn>
                <a:cxn ang="0">
                  <a:pos x="320" y="466"/>
                </a:cxn>
                <a:cxn ang="0">
                  <a:pos x="342" y="472"/>
                </a:cxn>
                <a:cxn ang="0">
                  <a:pos x="348" y="480"/>
                </a:cxn>
                <a:cxn ang="0">
                  <a:pos x="376" y="504"/>
                </a:cxn>
                <a:cxn ang="0">
                  <a:pos x="418" y="534"/>
                </a:cxn>
                <a:cxn ang="0">
                  <a:pos x="420" y="552"/>
                </a:cxn>
                <a:cxn ang="0">
                  <a:pos x="50" y="584"/>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3" name="Freeform 145"/>
            <p:cNvSpPr>
              <a:spLocks/>
            </p:cNvSpPr>
            <p:nvPr/>
          </p:nvSpPr>
          <p:spPr bwMode="auto">
            <a:xfrm>
              <a:off x="3168" y="2291"/>
              <a:ext cx="568" cy="488"/>
            </a:xfrm>
            <a:custGeom>
              <a:avLst/>
              <a:gdLst/>
              <a:ahLst/>
              <a:cxnLst>
                <a:cxn ang="0">
                  <a:pos x="444" y="404"/>
                </a:cxn>
                <a:cxn ang="0">
                  <a:pos x="450" y="414"/>
                </a:cxn>
                <a:cxn ang="0">
                  <a:pos x="452" y="430"/>
                </a:cxn>
                <a:cxn ang="0">
                  <a:pos x="432" y="450"/>
                </a:cxn>
                <a:cxn ang="0">
                  <a:pos x="484" y="452"/>
                </a:cxn>
                <a:cxn ang="0">
                  <a:pos x="486" y="432"/>
                </a:cxn>
                <a:cxn ang="0">
                  <a:pos x="496" y="402"/>
                </a:cxn>
                <a:cxn ang="0">
                  <a:pos x="512" y="390"/>
                </a:cxn>
                <a:cxn ang="0">
                  <a:pos x="520" y="388"/>
                </a:cxn>
                <a:cxn ang="0">
                  <a:pos x="526" y="354"/>
                </a:cxn>
                <a:cxn ang="0">
                  <a:pos x="518" y="350"/>
                </a:cxn>
                <a:cxn ang="0">
                  <a:pos x="516" y="346"/>
                </a:cxn>
                <a:cxn ang="0">
                  <a:pos x="510" y="350"/>
                </a:cxn>
                <a:cxn ang="0">
                  <a:pos x="490" y="324"/>
                </a:cxn>
                <a:cxn ang="0">
                  <a:pos x="496" y="314"/>
                </a:cxn>
                <a:cxn ang="0">
                  <a:pos x="490" y="302"/>
                </a:cxn>
                <a:cxn ang="0">
                  <a:pos x="464" y="264"/>
                </a:cxn>
                <a:cxn ang="0">
                  <a:pos x="430" y="248"/>
                </a:cxn>
                <a:cxn ang="0">
                  <a:pos x="412" y="224"/>
                </a:cxn>
                <a:cxn ang="0">
                  <a:pos x="430" y="200"/>
                </a:cxn>
                <a:cxn ang="0">
                  <a:pos x="432" y="174"/>
                </a:cxn>
                <a:cxn ang="0">
                  <a:pos x="410" y="158"/>
                </a:cxn>
                <a:cxn ang="0">
                  <a:pos x="396" y="170"/>
                </a:cxn>
                <a:cxn ang="0">
                  <a:pos x="380" y="130"/>
                </a:cxn>
                <a:cxn ang="0">
                  <a:pos x="350" y="106"/>
                </a:cxn>
                <a:cxn ang="0">
                  <a:pos x="328" y="72"/>
                </a:cxn>
                <a:cxn ang="0">
                  <a:pos x="320" y="38"/>
                </a:cxn>
                <a:cxn ang="0">
                  <a:pos x="324" y="22"/>
                </a:cxn>
                <a:cxn ang="0">
                  <a:pos x="0" y="8"/>
                </a:cxn>
                <a:cxn ang="0">
                  <a:pos x="14" y="26"/>
                </a:cxn>
                <a:cxn ang="0">
                  <a:pos x="26" y="52"/>
                </a:cxn>
                <a:cxn ang="0">
                  <a:pos x="30" y="66"/>
                </a:cxn>
                <a:cxn ang="0">
                  <a:pos x="64" y="94"/>
                </a:cxn>
                <a:cxn ang="0">
                  <a:pos x="52" y="118"/>
                </a:cxn>
                <a:cxn ang="0">
                  <a:pos x="64" y="128"/>
                </a:cxn>
                <a:cxn ang="0">
                  <a:pos x="78" y="150"/>
                </a:cxn>
                <a:cxn ang="0">
                  <a:pos x="88" y="154"/>
                </a:cxn>
                <a:cxn ang="0">
                  <a:pos x="92" y="420"/>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4" name="Freeform 146"/>
            <p:cNvSpPr>
              <a:spLocks/>
            </p:cNvSpPr>
            <p:nvPr/>
          </p:nvSpPr>
          <p:spPr bwMode="auto">
            <a:xfrm>
              <a:off x="3320" y="3103"/>
              <a:ext cx="483" cy="417"/>
            </a:xfrm>
            <a:custGeom>
              <a:avLst/>
              <a:gdLst/>
              <a:ahLst/>
              <a:cxnLst>
                <a:cxn ang="0">
                  <a:pos x="240" y="8"/>
                </a:cxn>
                <a:cxn ang="0">
                  <a:pos x="256" y="58"/>
                </a:cxn>
                <a:cxn ang="0">
                  <a:pos x="252" y="78"/>
                </a:cxn>
                <a:cxn ang="0">
                  <a:pos x="228" y="126"/>
                </a:cxn>
                <a:cxn ang="0">
                  <a:pos x="368" y="192"/>
                </a:cxn>
                <a:cxn ang="0">
                  <a:pos x="368" y="234"/>
                </a:cxn>
                <a:cxn ang="0">
                  <a:pos x="366" y="266"/>
                </a:cxn>
                <a:cxn ang="0">
                  <a:pos x="334" y="258"/>
                </a:cxn>
                <a:cxn ang="0">
                  <a:pos x="326" y="286"/>
                </a:cxn>
                <a:cxn ang="0">
                  <a:pos x="360" y="280"/>
                </a:cxn>
                <a:cxn ang="0">
                  <a:pos x="382" y="276"/>
                </a:cxn>
                <a:cxn ang="0">
                  <a:pos x="374" y="290"/>
                </a:cxn>
                <a:cxn ang="0">
                  <a:pos x="386" y="300"/>
                </a:cxn>
                <a:cxn ang="0">
                  <a:pos x="414" y="278"/>
                </a:cxn>
                <a:cxn ang="0">
                  <a:pos x="428" y="280"/>
                </a:cxn>
                <a:cxn ang="0">
                  <a:pos x="426" y="296"/>
                </a:cxn>
                <a:cxn ang="0">
                  <a:pos x="394" y="328"/>
                </a:cxn>
                <a:cxn ang="0">
                  <a:pos x="414" y="354"/>
                </a:cxn>
                <a:cxn ang="0">
                  <a:pos x="444" y="378"/>
                </a:cxn>
                <a:cxn ang="0">
                  <a:pos x="414" y="370"/>
                </a:cxn>
                <a:cxn ang="0">
                  <a:pos x="372" y="346"/>
                </a:cxn>
                <a:cxn ang="0">
                  <a:pos x="356" y="364"/>
                </a:cxn>
                <a:cxn ang="0">
                  <a:pos x="346" y="380"/>
                </a:cxn>
                <a:cxn ang="0">
                  <a:pos x="330" y="368"/>
                </a:cxn>
                <a:cxn ang="0">
                  <a:pos x="314" y="368"/>
                </a:cxn>
                <a:cxn ang="0">
                  <a:pos x="284" y="376"/>
                </a:cxn>
                <a:cxn ang="0">
                  <a:pos x="238" y="346"/>
                </a:cxn>
                <a:cxn ang="0">
                  <a:pos x="220" y="332"/>
                </a:cxn>
                <a:cxn ang="0">
                  <a:pos x="216" y="326"/>
                </a:cxn>
                <a:cxn ang="0">
                  <a:pos x="198" y="324"/>
                </a:cxn>
                <a:cxn ang="0">
                  <a:pos x="190" y="316"/>
                </a:cxn>
                <a:cxn ang="0">
                  <a:pos x="178" y="342"/>
                </a:cxn>
                <a:cxn ang="0">
                  <a:pos x="82" y="326"/>
                </a:cxn>
                <a:cxn ang="0">
                  <a:pos x="18" y="324"/>
                </a:cxn>
                <a:cxn ang="0">
                  <a:pos x="30" y="308"/>
                </a:cxn>
                <a:cxn ang="0">
                  <a:pos x="32" y="270"/>
                </a:cxn>
                <a:cxn ang="0">
                  <a:pos x="36" y="248"/>
                </a:cxn>
                <a:cxn ang="0">
                  <a:pos x="48" y="214"/>
                </a:cxn>
                <a:cxn ang="0">
                  <a:pos x="38" y="178"/>
                </a:cxn>
                <a:cxn ang="0">
                  <a:pos x="34" y="166"/>
                </a:cxn>
                <a:cxn ang="0">
                  <a:pos x="22" y="148"/>
                </a:cxn>
                <a:cxn ang="0">
                  <a:pos x="6" y="112"/>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5" name="Freeform 147"/>
            <p:cNvSpPr>
              <a:spLocks/>
            </p:cNvSpPr>
            <p:nvPr/>
          </p:nvSpPr>
          <p:spPr bwMode="auto">
            <a:xfrm>
              <a:off x="3512" y="2069"/>
              <a:ext cx="338" cy="599"/>
            </a:xfrm>
            <a:custGeom>
              <a:avLst/>
              <a:gdLst/>
              <a:ahLst/>
              <a:cxnLst>
                <a:cxn ang="0">
                  <a:pos x="52" y="14"/>
                </a:cxn>
                <a:cxn ang="0">
                  <a:pos x="70" y="30"/>
                </a:cxn>
                <a:cxn ang="0">
                  <a:pos x="86" y="46"/>
                </a:cxn>
                <a:cxn ang="0">
                  <a:pos x="90" y="72"/>
                </a:cxn>
                <a:cxn ang="0">
                  <a:pos x="80" y="88"/>
                </a:cxn>
                <a:cxn ang="0">
                  <a:pos x="68" y="110"/>
                </a:cxn>
                <a:cxn ang="0">
                  <a:pos x="52" y="118"/>
                </a:cxn>
                <a:cxn ang="0">
                  <a:pos x="30" y="124"/>
                </a:cxn>
                <a:cxn ang="0">
                  <a:pos x="26" y="142"/>
                </a:cxn>
                <a:cxn ang="0">
                  <a:pos x="38" y="158"/>
                </a:cxn>
                <a:cxn ang="0">
                  <a:pos x="24" y="198"/>
                </a:cxn>
                <a:cxn ang="0">
                  <a:pos x="8" y="212"/>
                </a:cxn>
                <a:cxn ang="0">
                  <a:pos x="4" y="228"/>
                </a:cxn>
                <a:cxn ang="0">
                  <a:pos x="0" y="244"/>
                </a:cxn>
                <a:cxn ang="0">
                  <a:pos x="8" y="278"/>
                </a:cxn>
                <a:cxn ang="0">
                  <a:pos x="30" y="312"/>
                </a:cxn>
                <a:cxn ang="0">
                  <a:pos x="60" y="336"/>
                </a:cxn>
                <a:cxn ang="0">
                  <a:pos x="76" y="376"/>
                </a:cxn>
                <a:cxn ang="0">
                  <a:pos x="90" y="364"/>
                </a:cxn>
                <a:cxn ang="0">
                  <a:pos x="112" y="380"/>
                </a:cxn>
                <a:cxn ang="0">
                  <a:pos x="110" y="406"/>
                </a:cxn>
                <a:cxn ang="0">
                  <a:pos x="92" y="430"/>
                </a:cxn>
                <a:cxn ang="0">
                  <a:pos x="110" y="454"/>
                </a:cxn>
                <a:cxn ang="0">
                  <a:pos x="144" y="470"/>
                </a:cxn>
                <a:cxn ang="0">
                  <a:pos x="170" y="508"/>
                </a:cxn>
                <a:cxn ang="0">
                  <a:pos x="176" y="520"/>
                </a:cxn>
                <a:cxn ang="0">
                  <a:pos x="170" y="530"/>
                </a:cxn>
                <a:cxn ang="0">
                  <a:pos x="190" y="556"/>
                </a:cxn>
                <a:cxn ang="0">
                  <a:pos x="196" y="552"/>
                </a:cxn>
                <a:cxn ang="0">
                  <a:pos x="202" y="538"/>
                </a:cxn>
                <a:cxn ang="0">
                  <a:pos x="224" y="534"/>
                </a:cxn>
                <a:cxn ang="0">
                  <a:pos x="244" y="546"/>
                </a:cxn>
                <a:cxn ang="0">
                  <a:pos x="250" y="522"/>
                </a:cxn>
                <a:cxn ang="0">
                  <a:pos x="256" y="506"/>
                </a:cxn>
                <a:cxn ang="0">
                  <a:pos x="282" y="498"/>
                </a:cxn>
                <a:cxn ang="0">
                  <a:pos x="272" y="484"/>
                </a:cxn>
                <a:cxn ang="0">
                  <a:pos x="278" y="474"/>
                </a:cxn>
                <a:cxn ang="0">
                  <a:pos x="280" y="468"/>
                </a:cxn>
                <a:cxn ang="0">
                  <a:pos x="278" y="460"/>
                </a:cxn>
                <a:cxn ang="0">
                  <a:pos x="284" y="428"/>
                </a:cxn>
                <a:cxn ang="0">
                  <a:pos x="302" y="400"/>
                </a:cxn>
                <a:cxn ang="0">
                  <a:pos x="314" y="374"/>
                </a:cxn>
                <a:cxn ang="0">
                  <a:pos x="302" y="336"/>
                </a:cxn>
                <a:cxn ang="0">
                  <a:pos x="302" y="314"/>
                </a:cxn>
                <a:cxn ang="0">
                  <a:pos x="286" y="74"/>
                </a:cxn>
                <a:cxn ang="0">
                  <a:pos x="280" y="66"/>
                </a:cxn>
                <a:cxn ang="0">
                  <a:pos x="272" y="38"/>
                </a:cxn>
                <a:cxn ang="0">
                  <a:pos x="258" y="18"/>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7" name="Group 148"/>
            <p:cNvGrpSpPr>
              <a:grpSpLocks/>
            </p:cNvGrpSpPr>
            <p:nvPr/>
          </p:nvGrpSpPr>
          <p:grpSpPr bwMode="auto">
            <a:xfrm>
              <a:off x="3558" y="1540"/>
              <a:ext cx="639" cy="602"/>
              <a:chOff x="3726" y="1454"/>
              <a:chExt cx="639" cy="602"/>
            </a:xfrm>
          </p:grpSpPr>
          <p:sp>
            <p:nvSpPr>
              <p:cNvPr id="2162837" name="Freeform 149"/>
              <p:cNvSpPr>
                <a:spLocks/>
              </p:cNvSpPr>
              <p:nvPr/>
            </p:nvSpPr>
            <p:spPr bwMode="auto">
              <a:xfrm>
                <a:off x="4035" y="1606"/>
                <a:ext cx="330" cy="450"/>
              </a:xfrm>
              <a:custGeom>
                <a:avLst/>
                <a:gdLst/>
                <a:ahLst/>
                <a:cxnLst>
                  <a:cxn ang="0">
                    <a:pos x="154" y="402"/>
                  </a:cxn>
                  <a:cxn ang="0">
                    <a:pos x="250" y="392"/>
                  </a:cxn>
                  <a:cxn ang="0">
                    <a:pos x="264" y="366"/>
                  </a:cxn>
                  <a:cxn ang="0">
                    <a:pos x="266" y="344"/>
                  </a:cxn>
                  <a:cxn ang="0">
                    <a:pos x="284" y="322"/>
                  </a:cxn>
                  <a:cxn ang="0">
                    <a:pos x="286" y="306"/>
                  </a:cxn>
                  <a:cxn ang="0">
                    <a:pos x="294" y="292"/>
                  </a:cxn>
                  <a:cxn ang="0">
                    <a:pos x="298" y="300"/>
                  </a:cxn>
                  <a:cxn ang="0">
                    <a:pos x="306" y="294"/>
                  </a:cxn>
                  <a:cxn ang="0">
                    <a:pos x="304" y="274"/>
                  </a:cxn>
                  <a:cxn ang="0">
                    <a:pos x="302" y="246"/>
                  </a:cxn>
                  <a:cxn ang="0">
                    <a:pos x="276" y="166"/>
                  </a:cxn>
                  <a:cxn ang="0">
                    <a:pos x="246" y="164"/>
                  </a:cxn>
                  <a:cxn ang="0">
                    <a:pos x="210" y="212"/>
                  </a:cxn>
                  <a:cxn ang="0">
                    <a:pos x="206" y="210"/>
                  </a:cxn>
                  <a:cxn ang="0">
                    <a:pos x="192" y="202"/>
                  </a:cxn>
                  <a:cxn ang="0">
                    <a:pos x="192" y="178"/>
                  </a:cxn>
                  <a:cxn ang="0">
                    <a:pos x="210" y="164"/>
                  </a:cxn>
                  <a:cxn ang="0">
                    <a:pos x="212" y="152"/>
                  </a:cxn>
                  <a:cxn ang="0">
                    <a:pos x="220" y="142"/>
                  </a:cxn>
                  <a:cxn ang="0">
                    <a:pos x="226" y="104"/>
                  </a:cxn>
                  <a:cxn ang="0">
                    <a:pos x="218" y="86"/>
                  </a:cxn>
                  <a:cxn ang="0">
                    <a:pos x="208" y="72"/>
                  </a:cxn>
                  <a:cxn ang="0">
                    <a:pos x="218" y="62"/>
                  </a:cxn>
                  <a:cxn ang="0">
                    <a:pos x="210" y="42"/>
                  </a:cxn>
                  <a:cxn ang="0">
                    <a:pos x="176" y="26"/>
                  </a:cxn>
                  <a:cxn ang="0">
                    <a:pos x="150" y="16"/>
                  </a:cxn>
                  <a:cxn ang="0">
                    <a:pos x="122" y="8"/>
                  </a:cxn>
                  <a:cxn ang="0">
                    <a:pos x="106" y="6"/>
                  </a:cxn>
                  <a:cxn ang="0">
                    <a:pos x="90" y="24"/>
                  </a:cxn>
                  <a:cxn ang="0">
                    <a:pos x="92" y="38"/>
                  </a:cxn>
                  <a:cxn ang="0">
                    <a:pos x="96" y="44"/>
                  </a:cxn>
                  <a:cxn ang="0">
                    <a:pos x="88" y="48"/>
                  </a:cxn>
                  <a:cxn ang="0">
                    <a:pos x="76" y="58"/>
                  </a:cxn>
                  <a:cxn ang="0">
                    <a:pos x="74" y="80"/>
                  </a:cxn>
                  <a:cxn ang="0">
                    <a:pos x="70" y="102"/>
                  </a:cxn>
                  <a:cxn ang="0">
                    <a:pos x="58" y="98"/>
                  </a:cxn>
                  <a:cxn ang="0">
                    <a:pos x="58" y="76"/>
                  </a:cxn>
                  <a:cxn ang="0">
                    <a:pos x="58" y="70"/>
                  </a:cxn>
                  <a:cxn ang="0">
                    <a:pos x="50" y="78"/>
                  </a:cxn>
                  <a:cxn ang="0">
                    <a:pos x="46" y="94"/>
                  </a:cxn>
                  <a:cxn ang="0">
                    <a:pos x="32" y="102"/>
                  </a:cxn>
                  <a:cxn ang="0">
                    <a:pos x="28" y="114"/>
                  </a:cxn>
                  <a:cxn ang="0">
                    <a:pos x="18" y="140"/>
                  </a:cxn>
                  <a:cxn ang="0">
                    <a:pos x="16" y="168"/>
                  </a:cxn>
                  <a:cxn ang="0">
                    <a:pos x="4" y="188"/>
                  </a:cxn>
                  <a:cxn ang="0">
                    <a:pos x="12" y="220"/>
                  </a:cxn>
                  <a:cxn ang="0">
                    <a:pos x="14" y="244"/>
                  </a:cxn>
                  <a:cxn ang="0">
                    <a:pos x="38" y="296"/>
                  </a:cxn>
                  <a:cxn ang="0">
                    <a:pos x="42" y="322"/>
                  </a:cxn>
                  <a:cxn ang="0">
                    <a:pos x="40" y="328"/>
                  </a:cxn>
                  <a:cxn ang="0">
                    <a:pos x="34" y="364"/>
                  </a:cxn>
                  <a:cxn ang="0">
                    <a:pos x="16" y="408"/>
                  </a:cxn>
                  <a:cxn ang="0">
                    <a:pos x="0" y="420"/>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8" name="Freeform 150"/>
              <p:cNvSpPr>
                <a:spLocks/>
              </p:cNvSpPr>
              <p:nvPr/>
            </p:nvSpPr>
            <p:spPr bwMode="auto">
              <a:xfrm>
                <a:off x="3726" y="1454"/>
                <a:ext cx="517" cy="252"/>
              </a:xfrm>
              <a:custGeom>
                <a:avLst/>
                <a:gdLst/>
                <a:ahLst/>
                <a:cxnLst>
                  <a:cxn ang="0">
                    <a:pos x="22" y="92"/>
                  </a:cxn>
                  <a:cxn ang="0">
                    <a:pos x="46" y="74"/>
                  </a:cxn>
                  <a:cxn ang="0">
                    <a:pos x="112" y="32"/>
                  </a:cxn>
                  <a:cxn ang="0">
                    <a:pos x="150" y="4"/>
                  </a:cxn>
                  <a:cxn ang="0">
                    <a:pos x="178" y="4"/>
                  </a:cxn>
                  <a:cxn ang="0">
                    <a:pos x="158" y="22"/>
                  </a:cxn>
                  <a:cxn ang="0">
                    <a:pos x="134" y="50"/>
                  </a:cxn>
                  <a:cxn ang="0">
                    <a:pos x="134" y="68"/>
                  </a:cxn>
                  <a:cxn ang="0">
                    <a:pos x="162" y="56"/>
                  </a:cxn>
                  <a:cxn ang="0">
                    <a:pos x="228" y="90"/>
                  </a:cxn>
                  <a:cxn ang="0">
                    <a:pos x="248" y="94"/>
                  </a:cxn>
                  <a:cxn ang="0">
                    <a:pos x="256" y="98"/>
                  </a:cxn>
                  <a:cxn ang="0">
                    <a:pos x="282" y="76"/>
                  </a:cxn>
                  <a:cxn ang="0">
                    <a:pos x="368" y="48"/>
                  </a:cxn>
                  <a:cxn ang="0">
                    <a:pos x="368" y="66"/>
                  </a:cxn>
                  <a:cxn ang="0">
                    <a:pos x="382" y="80"/>
                  </a:cxn>
                  <a:cxn ang="0">
                    <a:pos x="418" y="76"/>
                  </a:cxn>
                  <a:cxn ang="0">
                    <a:pos x="440" y="104"/>
                  </a:cxn>
                  <a:cxn ang="0">
                    <a:pos x="476" y="108"/>
                  </a:cxn>
                  <a:cxn ang="0">
                    <a:pos x="474" y="122"/>
                  </a:cxn>
                  <a:cxn ang="0">
                    <a:pos x="456" y="120"/>
                  </a:cxn>
                  <a:cxn ang="0">
                    <a:pos x="436" y="122"/>
                  </a:cxn>
                  <a:cxn ang="0">
                    <a:pos x="404" y="122"/>
                  </a:cxn>
                  <a:cxn ang="0">
                    <a:pos x="400" y="138"/>
                  </a:cxn>
                  <a:cxn ang="0">
                    <a:pos x="358" y="124"/>
                  </a:cxn>
                  <a:cxn ang="0">
                    <a:pos x="330" y="136"/>
                  </a:cxn>
                  <a:cxn ang="0">
                    <a:pos x="316" y="142"/>
                  </a:cxn>
                  <a:cxn ang="0">
                    <a:pos x="292" y="144"/>
                  </a:cxn>
                  <a:cxn ang="0">
                    <a:pos x="266" y="176"/>
                  </a:cxn>
                  <a:cxn ang="0">
                    <a:pos x="270" y="160"/>
                  </a:cxn>
                  <a:cxn ang="0">
                    <a:pos x="254" y="166"/>
                  </a:cxn>
                  <a:cxn ang="0">
                    <a:pos x="242" y="154"/>
                  </a:cxn>
                  <a:cxn ang="0">
                    <a:pos x="228" y="184"/>
                  </a:cxn>
                  <a:cxn ang="0">
                    <a:pos x="210" y="222"/>
                  </a:cxn>
                  <a:cxn ang="0">
                    <a:pos x="198" y="230"/>
                  </a:cxn>
                  <a:cxn ang="0">
                    <a:pos x="200" y="208"/>
                  </a:cxn>
                  <a:cxn ang="0">
                    <a:pos x="184" y="208"/>
                  </a:cxn>
                  <a:cxn ang="0">
                    <a:pos x="172" y="168"/>
                  </a:cxn>
                  <a:cxn ang="0">
                    <a:pos x="166" y="160"/>
                  </a:cxn>
                  <a:cxn ang="0">
                    <a:pos x="134" y="150"/>
                  </a:cxn>
                  <a:cxn ang="0">
                    <a:pos x="124" y="150"/>
                  </a:cxn>
                  <a:cxn ang="0">
                    <a:pos x="92" y="138"/>
                  </a:cxn>
                  <a:cxn ang="0">
                    <a:pos x="20" y="112"/>
                  </a:cxn>
                  <a:cxn ang="0">
                    <a:pos x="0" y="100"/>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39" name="Freeform 151"/>
            <p:cNvSpPr>
              <a:spLocks/>
            </p:cNvSpPr>
            <p:nvPr/>
          </p:nvSpPr>
          <p:spPr bwMode="auto">
            <a:xfrm>
              <a:off x="3810" y="2124"/>
              <a:ext cx="258" cy="450"/>
            </a:xfrm>
            <a:custGeom>
              <a:avLst/>
              <a:gdLst/>
              <a:ahLst/>
              <a:cxnLst>
                <a:cxn ang="0">
                  <a:pos x="8" y="24"/>
                </a:cxn>
                <a:cxn ang="0">
                  <a:pos x="28" y="260"/>
                </a:cxn>
                <a:cxn ang="0">
                  <a:pos x="24" y="264"/>
                </a:cxn>
                <a:cxn ang="0">
                  <a:pos x="26" y="274"/>
                </a:cxn>
                <a:cxn ang="0">
                  <a:pos x="24" y="286"/>
                </a:cxn>
                <a:cxn ang="0">
                  <a:pos x="32" y="304"/>
                </a:cxn>
                <a:cxn ang="0">
                  <a:pos x="36" y="324"/>
                </a:cxn>
                <a:cxn ang="0">
                  <a:pos x="24" y="344"/>
                </a:cxn>
                <a:cxn ang="0">
                  <a:pos x="24" y="350"/>
                </a:cxn>
                <a:cxn ang="0">
                  <a:pos x="16" y="366"/>
                </a:cxn>
                <a:cxn ang="0">
                  <a:pos x="6" y="378"/>
                </a:cxn>
                <a:cxn ang="0">
                  <a:pos x="6" y="392"/>
                </a:cxn>
                <a:cxn ang="0">
                  <a:pos x="0" y="410"/>
                </a:cxn>
                <a:cxn ang="0">
                  <a:pos x="0" y="414"/>
                </a:cxn>
                <a:cxn ang="0">
                  <a:pos x="2" y="418"/>
                </a:cxn>
                <a:cxn ang="0">
                  <a:pos x="2" y="418"/>
                </a:cxn>
                <a:cxn ang="0">
                  <a:pos x="8" y="420"/>
                </a:cxn>
                <a:cxn ang="0">
                  <a:pos x="14" y="418"/>
                </a:cxn>
                <a:cxn ang="0">
                  <a:pos x="12" y="414"/>
                </a:cxn>
                <a:cxn ang="0">
                  <a:pos x="16" y="406"/>
                </a:cxn>
                <a:cxn ang="0">
                  <a:pos x="30" y="408"/>
                </a:cxn>
                <a:cxn ang="0">
                  <a:pos x="48" y="400"/>
                </a:cxn>
                <a:cxn ang="0">
                  <a:pos x="72" y="412"/>
                </a:cxn>
                <a:cxn ang="0">
                  <a:pos x="74" y="414"/>
                </a:cxn>
                <a:cxn ang="0">
                  <a:pos x="78" y="412"/>
                </a:cxn>
                <a:cxn ang="0">
                  <a:pos x="84" y="398"/>
                </a:cxn>
                <a:cxn ang="0">
                  <a:pos x="96" y="392"/>
                </a:cxn>
                <a:cxn ang="0">
                  <a:pos x="102" y="400"/>
                </a:cxn>
                <a:cxn ang="0">
                  <a:pos x="110" y="404"/>
                </a:cxn>
                <a:cxn ang="0">
                  <a:pos x="116" y="400"/>
                </a:cxn>
                <a:cxn ang="0">
                  <a:pos x="122" y="380"/>
                </a:cxn>
                <a:cxn ang="0">
                  <a:pos x="128" y="372"/>
                </a:cxn>
                <a:cxn ang="0">
                  <a:pos x="132" y="374"/>
                </a:cxn>
                <a:cxn ang="0">
                  <a:pos x="142" y="384"/>
                </a:cxn>
                <a:cxn ang="0">
                  <a:pos x="162" y="382"/>
                </a:cxn>
                <a:cxn ang="0">
                  <a:pos x="166" y="366"/>
                </a:cxn>
                <a:cxn ang="0">
                  <a:pos x="198" y="324"/>
                </a:cxn>
                <a:cxn ang="0">
                  <a:pos x="198" y="310"/>
                </a:cxn>
                <a:cxn ang="0">
                  <a:pos x="204" y="306"/>
                </a:cxn>
                <a:cxn ang="0">
                  <a:pos x="216" y="308"/>
                </a:cxn>
                <a:cxn ang="0">
                  <a:pos x="226" y="300"/>
                </a:cxn>
                <a:cxn ang="0">
                  <a:pos x="236" y="298"/>
                </a:cxn>
                <a:cxn ang="0">
                  <a:pos x="240" y="292"/>
                </a:cxn>
                <a:cxn ang="0">
                  <a:pos x="234" y="274"/>
                </a:cxn>
                <a:cxn ang="0">
                  <a:pos x="234" y="270"/>
                </a:cxn>
                <a:cxn ang="0">
                  <a:pos x="236" y="262"/>
                </a:cxn>
                <a:cxn ang="0">
                  <a:pos x="208" y="4"/>
                </a:cxn>
                <a:cxn ang="0">
                  <a:pos x="208" y="0"/>
                </a:cxn>
                <a:cxn ang="0">
                  <a:pos x="54" y="18"/>
                </a:cxn>
                <a:cxn ang="0">
                  <a:pos x="50" y="22"/>
                </a:cxn>
                <a:cxn ang="0">
                  <a:pos x="40" y="26"/>
                </a:cxn>
                <a:cxn ang="0">
                  <a:pos x="32" y="30"/>
                </a:cxn>
                <a:cxn ang="0">
                  <a:pos x="18" y="32"/>
                </a:cxn>
                <a:cxn ang="0">
                  <a:pos x="8" y="24"/>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0" name="Freeform 152"/>
            <p:cNvSpPr>
              <a:spLocks/>
            </p:cNvSpPr>
            <p:nvPr/>
          </p:nvSpPr>
          <p:spPr bwMode="auto">
            <a:xfrm>
              <a:off x="3551" y="2872"/>
              <a:ext cx="295" cy="522"/>
            </a:xfrm>
            <a:custGeom>
              <a:avLst/>
              <a:gdLst/>
              <a:ahLst/>
              <a:cxnLst>
                <a:cxn ang="0">
                  <a:pos x="256" y="0"/>
                </a:cxn>
                <a:cxn ang="0">
                  <a:pos x="90" y="14"/>
                </a:cxn>
                <a:cxn ang="0">
                  <a:pos x="88" y="18"/>
                </a:cxn>
                <a:cxn ang="0">
                  <a:pos x="72" y="32"/>
                </a:cxn>
                <a:cxn ang="0">
                  <a:pos x="68" y="48"/>
                </a:cxn>
                <a:cxn ang="0">
                  <a:pos x="68" y="62"/>
                </a:cxn>
                <a:cxn ang="0">
                  <a:pos x="66" y="72"/>
                </a:cxn>
                <a:cxn ang="0">
                  <a:pos x="52" y="80"/>
                </a:cxn>
                <a:cxn ang="0">
                  <a:pos x="42" y="96"/>
                </a:cxn>
                <a:cxn ang="0">
                  <a:pos x="38" y="100"/>
                </a:cxn>
                <a:cxn ang="0">
                  <a:pos x="38" y="112"/>
                </a:cxn>
                <a:cxn ang="0">
                  <a:pos x="30" y="122"/>
                </a:cxn>
                <a:cxn ang="0">
                  <a:pos x="30" y="132"/>
                </a:cxn>
                <a:cxn ang="0">
                  <a:pos x="26" y="144"/>
                </a:cxn>
                <a:cxn ang="0">
                  <a:pos x="18" y="158"/>
                </a:cxn>
                <a:cxn ang="0">
                  <a:pos x="20" y="174"/>
                </a:cxn>
                <a:cxn ang="0">
                  <a:pos x="28" y="182"/>
                </a:cxn>
                <a:cxn ang="0">
                  <a:pos x="30" y="192"/>
                </a:cxn>
                <a:cxn ang="0">
                  <a:pos x="32" y="194"/>
                </a:cxn>
                <a:cxn ang="0">
                  <a:pos x="32" y="198"/>
                </a:cxn>
                <a:cxn ang="0">
                  <a:pos x="28" y="202"/>
                </a:cxn>
                <a:cxn ang="0">
                  <a:pos x="26" y="210"/>
                </a:cxn>
                <a:cxn ang="0">
                  <a:pos x="26" y="216"/>
                </a:cxn>
                <a:cxn ang="0">
                  <a:pos x="26" y="224"/>
                </a:cxn>
                <a:cxn ang="0">
                  <a:pos x="36" y="244"/>
                </a:cxn>
                <a:cxn ang="0">
                  <a:pos x="36" y="262"/>
                </a:cxn>
                <a:cxn ang="0">
                  <a:pos x="42" y="274"/>
                </a:cxn>
                <a:cxn ang="0">
                  <a:pos x="48" y="278"/>
                </a:cxn>
                <a:cxn ang="0">
                  <a:pos x="48" y="288"/>
                </a:cxn>
                <a:cxn ang="0">
                  <a:pos x="38" y="294"/>
                </a:cxn>
                <a:cxn ang="0">
                  <a:pos x="34" y="298"/>
                </a:cxn>
                <a:cxn ang="0">
                  <a:pos x="30" y="318"/>
                </a:cxn>
                <a:cxn ang="0">
                  <a:pos x="14" y="342"/>
                </a:cxn>
                <a:cxn ang="0">
                  <a:pos x="0" y="384"/>
                </a:cxn>
                <a:cxn ang="0">
                  <a:pos x="0" y="414"/>
                </a:cxn>
                <a:cxn ang="0">
                  <a:pos x="154" y="408"/>
                </a:cxn>
                <a:cxn ang="0">
                  <a:pos x="158" y="414"/>
                </a:cxn>
                <a:cxn ang="0">
                  <a:pos x="154" y="428"/>
                </a:cxn>
                <a:cxn ang="0">
                  <a:pos x="154" y="450"/>
                </a:cxn>
                <a:cxn ang="0">
                  <a:pos x="172" y="466"/>
                </a:cxn>
                <a:cxn ang="0">
                  <a:pos x="174" y="486"/>
                </a:cxn>
                <a:cxn ang="0">
                  <a:pos x="186" y="486"/>
                </a:cxn>
                <a:cxn ang="0">
                  <a:pos x="202" y="472"/>
                </a:cxn>
                <a:cxn ang="0">
                  <a:pos x="240" y="460"/>
                </a:cxn>
                <a:cxn ang="0">
                  <a:pos x="250" y="464"/>
                </a:cxn>
                <a:cxn ang="0">
                  <a:pos x="264" y="460"/>
                </a:cxn>
                <a:cxn ang="0">
                  <a:pos x="266" y="462"/>
                </a:cxn>
                <a:cxn ang="0">
                  <a:pos x="274" y="466"/>
                </a:cxn>
                <a:cxn ang="0">
                  <a:pos x="276" y="464"/>
                </a:cxn>
                <a:cxn ang="0">
                  <a:pos x="260" y="316"/>
                </a:cxn>
                <a:cxn ang="0">
                  <a:pos x="258" y="302"/>
                </a:cxn>
                <a:cxn ang="0">
                  <a:pos x="264" y="10"/>
                </a:cxn>
                <a:cxn ang="0">
                  <a:pos x="256" y="0"/>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1" name="Freeform 153"/>
            <p:cNvSpPr>
              <a:spLocks/>
            </p:cNvSpPr>
            <p:nvPr/>
          </p:nvSpPr>
          <p:spPr bwMode="auto">
            <a:xfrm>
              <a:off x="3826" y="2853"/>
              <a:ext cx="327" cy="520"/>
            </a:xfrm>
            <a:custGeom>
              <a:avLst/>
              <a:gdLst/>
              <a:ahLst/>
              <a:cxnLst>
                <a:cxn ang="0">
                  <a:pos x="0" y="18"/>
                </a:cxn>
                <a:cxn ang="0">
                  <a:pos x="8" y="28"/>
                </a:cxn>
                <a:cxn ang="0">
                  <a:pos x="2" y="320"/>
                </a:cxn>
                <a:cxn ang="0">
                  <a:pos x="4" y="334"/>
                </a:cxn>
                <a:cxn ang="0">
                  <a:pos x="20" y="482"/>
                </a:cxn>
                <a:cxn ang="0">
                  <a:pos x="24" y="478"/>
                </a:cxn>
                <a:cxn ang="0">
                  <a:pos x="30" y="476"/>
                </a:cxn>
                <a:cxn ang="0">
                  <a:pos x="42" y="480"/>
                </a:cxn>
                <a:cxn ang="0">
                  <a:pos x="46" y="474"/>
                </a:cxn>
                <a:cxn ang="0">
                  <a:pos x="48" y="452"/>
                </a:cxn>
                <a:cxn ang="0">
                  <a:pos x="54" y="438"/>
                </a:cxn>
                <a:cxn ang="0">
                  <a:pos x="62" y="452"/>
                </a:cxn>
                <a:cxn ang="0">
                  <a:pos x="60" y="458"/>
                </a:cxn>
                <a:cxn ang="0">
                  <a:pos x="64" y="470"/>
                </a:cxn>
                <a:cxn ang="0">
                  <a:pos x="74" y="484"/>
                </a:cxn>
                <a:cxn ang="0">
                  <a:pos x="82" y="484"/>
                </a:cxn>
                <a:cxn ang="0">
                  <a:pos x="90" y="484"/>
                </a:cxn>
                <a:cxn ang="0">
                  <a:pos x="100" y="472"/>
                </a:cxn>
                <a:cxn ang="0">
                  <a:pos x="102" y="472"/>
                </a:cxn>
                <a:cxn ang="0">
                  <a:pos x="106" y="468"/>
                </a:cxn>
                <a:cxn ang="0">
                  <a:pos x="106" y="466"/>
                </a:cxn>
                <a:cxn ang="0">
                  <a:pos x="106" y="464"/>
                </a:cxn>
                <a:cxn ang="0">
                  <a:pos x="100" y="460"/>
                </a:cxn>
                <a:cxn ang="0">
                  <a:pos x="100" y="458"/>
                </a:cxn>
                <a:cxn ang="0">
                  <a:pos x="104" y="450"/>
                </a:cxn>
                <a:cxn ang="0">
                  <a:pos x="104" y="446"/>
                </a:cxn>
                <a:cxn ang="0">
                  <a:pos x="96" y="442"/>
                </a:cxn>
                <a:cxn ang="0">
                  <a:pos x="94" y="440"/>
                </a:cxn>
                <a:cxn ang="0">
                  <a:pos x="90" y="436"/>
                </a:cxn>
                <a:cxn ang="0">
                  <a:pos x="84" y="428"/>
                </a:cxn>
                <a:cxn ang="0">
                  <a:pos x="82" y="420"/>
                </a:cxn>
                <a:cxn ang="0">
                  <a:pos x="86" y="418"/>
                </a:cxn>
                <a:cxn ang="0">
                  <a:pos x="84" y="416"/>
                </a:cxn>
                <a:cxn ang="0">
                  <a:pos x="84" y="410"/>
                </a:cxn>
                <a:cxn ang="0">
                  <a:pos x="304" y="390"/>
                </a:cxn>
                <a:cxn ang="0">
                  <a:pos x="302" y="384"/>
                </a:cxn>
                <a:cxn ang="0">
                  <a:pos x="292" y="368"/>
                </a:cxn>
                <a:cxn ang="0">
                  <a:pos x="294" y="342"/>
                </a:cxn>
                <a:cxn ang="0">
                  <a:pos x="284" y="320"/>
                </a:cxn>
                <a:cxn ang="0">
                  <a:pos x="282" y="304"/>
                </a:cxn>
                <a:cxn ang="0">
                  <a:pos x="288" y="292"/>
                </a:cxn>
                <a:cxn ang="0">
                  <a:pos x="288" y="278"/>
                </a:cxn>
                <a:cxn ang="0">
                  <a:pos x="296" y="266"/>
                </a:cxn>
                <a:cxn ang="0">
                  <a:pos x="296" y="264"/>
                </a:cxn>
                <a:cxn ang="0">
                  <a:pos x="290" y="256"/>
                </a:cxn>
                <a:cxn ang="0">
                  <a:pos x="292" y="246"/>
                </a:cxn>
                <a:cxn ang="0">
                  <a:pos x="286" y="242"/>
                </a:cxn>
                <a:cxn ang="0">
                  <a:pos x="278" y="236"/>
                </a:cxn>
                <a:cxn ang="0">
                  <a:pos x="276" y="230"/>
                </a:cxn>
                <a:cxn ang="0">
                  <a:pos x="272" y="214"/>
                </a:cxn>
                <a:cxn ang="0">
                  <a:pos x="266" y="210"/>
                </a:cxn>
                <a:cxn ang="0">
                  <a:pos x="208" y="0"/>
                </a:cxn>
                <a:cxn ang="0">
                  <a:pos x="0" y="18"/>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3" name="Freeform 155"/>
            <p:cNvSpPr>
              <a:spLocks/>
            </p:cNvSpPr>
            <p:nvPr/>
          </p:nvSpPr>
          <p:spPr bwMode="auto">
            <a:xfrm>
              <a:off x="4245" y="2782"/>
              <a:ext cx="435" cy="326"/>
            </a:xfrm>
            <a:custGeom>
              <a:avLst/>
              <a:gdLst/>
              <a:ahLst/>
              <a:cxnLst>
                <a:cxn ang="0">
                  <a:pos x="238" y="304"/>
                </a:cxn>
                <a:cxn ang="0">
                  <a:pos x="224" y="300"/>
                </a:cxn>
                <a:cxn ang="0">
                  <a:pos x="216" y="276"/>
                </a:cxn>
                <a:cxn ang="0">
                  <a:pos x="194" y="256"/>
                </a:cxn>
                <a:cxn ang="0">
                  <a:pos x="178" y="228"/>
                </a:cxn>
                <a:cxn ang="0">
                  <a:pos x="168" y="214"/>
                </a:cxn>
                <a:cxn ang="0">
                  <a:pos x="146" y="196"/>
                </a:cxn>
                <a:cxn ang="0">
                  <a:pos x="136" y="184"/>
                </a:cxn>
                <a:cxn ang="0">
                  <a:pos x="128" y="172"/>
                </a:cxn>
                <a:cxn ang="0">
                  <a:pos x="88" y="144"/>
                </a:cxn>
                <a:cxn ang="0">
                  <a:pos x="74" y="132"/>
                </a:cxn>
                <a:cxn ang="0">
                  <a:pos x="56" y="106"/>
                </a:cxn>
                <a:cxn ang="0">
                  <a:pos x="44" y="92"/>
                </a:cxn>
                <a:cxn ang="0">
                  <a:pos x="6" y="78"/>
                </a:cxn>
                <a:cxn ang="0">
                  <a:pos x="8" y="56"/>
                </a:cxn>
                <a:cxn ang="0">
                  <a:pos x="16" y="46"/>
                </a:cxn>
                <a:cxn ang="0">
                  <a:pos x="16" y="40"/>
                </a:cxn>
                <a:cxn ang="0">
                  <a:pos x="48" y="28"/>
                </a:cxn>
                <a:cxn ang="0">
                  <a:pos x="68" y="14"/>
                </a:cxn>
                <a:cxn ang="0">
                  <a:pos x="74" y="12"/>
                </a:cxn>
                <a:cxn ang="0">
                  <a:pos x="180" y="2"/>
                </a:cxn>
                <a:cxn ang="0">
                  <a:pos x="182" y="10"/>
                </a:cxn>
                <a:cxn ang="0">
                  <a:pos x="206" y="18"/>
                </a:cxn>
                <a:cxn ang="0">
                  <a:pos x="296" y="18"/>
                </a:cxn>
                <a:cxn ang="0">
                  <a:pos x="400" y="94"/>
                </a:cxn>
                <a:cxn ang="0">
                  <a:pos x="384" y="110"/>
                </a:cxn>
                <a:cxn ang="0">
                  <a:pos x="366" y="138"/>
                </a:cxn>
                <a:cxn ang="0">
                  <a:pos x="364" y="160"/>
                </a:cxn>
                <a:cxn ang="0">
                  <a:pos x="360" y="172"/>
                </a:cxn>
                <a:cxn ang="0">
                  <a:pos x="352" y="178"/>
                </a:cxn>
                <a:cxn ang="0">
                  <a:pos x="342" y="188"/>
                </a:cxn>
                <a:cxn ang="0">
                  <a:pos x="332" y="204"/>
                </a:cxn>
                <a:cxn ang="0">
                  <a:pos x="312" y="224"/>
                </a:cxn>
                <a:cxn ang="0">
                  <a:pos x="294" y="238"/>
                </a:cxn>
                <a:cxn ang="0">
                  <a:pos x="284" y="248"/>
                </a:cxn>
                <a:cxn ang="0">
                  <a:pos x="272" y="254"/>
                </a:cxn>
                <a:cxn ang="0">
                  <a:pos x="270" y="260"/>
                </a:cxn>
                <a:cxn ang="0">
                  <a:pos x="266" y="270"/>
                </a:cxn>
                <a:cxn ang="0">
                  <a:pos x="252" y="276"/>
                </a:cxn>
                <a:cxn ang="0">
                  <a:pos x="250" y="278"/>
                </a:cxn>
                <a:cxn ang="0">
                  <a:pos x="254" y="282"/>
                </a:cxn>
                <a:cxn ang="0">
                  <a:pos x="254" y="288"/>
                </a:cxn>
                <a:cxn ang="0">
                  <a:pos x="244" y="296"/>
                </a:cxn>
                <a:cxn ang="0">
                  <a:pos x="242" y="304"/>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4" name="Freeform 156"/>
            <p:cNvSpPr>
              <a:spLocks/>
            </p:cNvSpPr>
            <p:nvPr/>
          </p:nvSpPr>
          <p:spPr bwMode="auto">
            <a:xfrm>
              <a:off x="4050" y="2826"/>
              <a:ext cx="462" cy="477"/>
            </a:xfrm>
            <a:custGeom>
              <a:avLst/>
              <a:gdLst/>
              <a:ahLst/>
              <a:cxnLst>
                <a:cxn ang="0">
                  <a:pos x="58" y="236"/>
                </a:cxn>
                <a:cxn ang="0">
                  <a:pos x="68" y="256"/>
                </a:cxn>
                <a:cxn ang="0">
                  <a:pos x="78" y="268"/>
                </a:cxn>
                <a:cxn ang="0">
                  <a:pos x="82" y="282"/>
                </a:cxn>
                <a:cxn ang="0">
                  <a:pos x="88" y="292"/>
                </a:cxn>
                <a:cxn ang="0">
                  <a:pos x="80" y="318"/>
                </a:cxn>
                <a:cxn ang="0">
                  <a:pos x="76" y="346"/>
                </a:cxn>
                <a:cxn ang="0">
                  <a:pos x="84" y="394"/>
                </a:cxn>
                <a:cxn ang="0">
                  <a:pos x="96" y="416"/>
                </a:cxn>
                <a:cxn ang="0">
                  <a:pos x="104" y="428"/>
                </a:cxn>
                <a:cxn ang="0">
                  <a:pos x="110" y="442"/>
                </a:cxn>
                <a:cxn ang="0">
                  <a:pos x="340" y="440"/>
                </a:cxn>
                <a:cxn ang="0">
                  <a:pos x="354" y="446"/>
                </a:cxn>
                <a:cxn ang="0">
                  <a:pos x="350" y="412"/>
                </a:cxn>
                <a:cxn ang="0">
                  <a:pos x="352" y="400"/>
                </a:cxn>
                <a:cxn ang="0">
                  <a:pos x="376" y="402"/>
                </a:cxn>
                <a:cxn ang="0">
                  <a:pos x="396" y="402"/>
                </a:cxn>
                <a:cxn ang="0">
                  <a:pos x="392" y="376"/>
                </a:cxn>
                <a:cxn ang="0">
                  <a:pos x="394" y="358"/>
                </a:cxn>
                <a:cxn ang="0">
                  <a:pos x="408" y="310"/>
                </a:cxn>
                <a:cxn ang="0">
                  <a:pos x="420" y="280"/>
                </a:cxn>
                <a:cxn ang="0">
                  <a:pos x="430" y="272"/>
                </a:cxn>
                <a:cxn ang="0">
                  <a:pos x="426" y="266"/>
                </a:cxn>
                <a:cxn ang="0">
                  <a:pos x="422" y="264"/>
                </a:cxn>
                <a:cxn ang="0">
                  <a:pos x="408" y="260"/>
                </a:cxn>
                <a:cxn ang="0">
                  <a:pos x="400" y="236"/>
                </a:cxn>
                <a:cxn ang="0">
                  <a:pos x="378" y="216"/>
                </a:cxn>
                <a:cxn ang="0">
                  <a:pos x="362" y="188"/>
                </a:cxn>
                <a:cxn ang="0">
                  <a:pos x="352" y="174"/>
                </a:cxn>
                <a:cxn ang="0">
                  <a:pos x="330" y="156"/>
                </a:cxn>
                <a:cxn ang="0">
                  <a:pos x="320" y="144"/>
                </a:cxn>
                <a:cxn ang="0">
                  <a:pos x="312" y="132"/>
                </a:cxn>
                <a:cxn ang="0">
                  <a:pos x="272" y="104"/>
                </a:cxn>
                <a:cxn ang="0">
                  <a:pos x="258" y="92"/>
                </a:cxn>
                <a:cxn ang="0">
                  <a:pos x="240" y="66"/>
                </a:cxn>
                <a:cxn ang="0">
                  <a:pos x="228" y="52"/>
                </a:cxn>
                <a:cxn ang="0">
                  <a:pos x="190" y="38"/>
                </a:cxn>
                <a:cxn ang="0">
                  <a:pos x="192" y="16"/>
                </a:cxn>
                <a:cxn ang="0">
                  <a:pos x="200" y="6"/>
                </a:cxn>
                <a:cxn ang="0">
                  <a:pos x="200" y="0"/>
                </a:cxn>
                <a:cxn ang="0">
                  <a:pos x="0" y="26"/>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5" name="Freeform 157"/>
            <p:cNvSpPr>
              <a:spLocks/>
            </p:cNvSpPr>
            <p:nvPr/>
          </p:nvSpPr>
          <p:spPr bwMode="auto">
            <a:xfrm>
              <a:off x="3913" y="3250"/>
              <a:ext cx="774" cy="583"/>
            </a:xfrm>
            <a:custGeom>
              <a:avLst/>
              <a:gdLst/>
              <a:ahLst/>
              <a:cxnLst>
                <a:cxn ang="0">
                  <a:pos x="2" y="46"/>
                </a:cxn>
                <a:cxn ang="0">
                  <a:pos x="2" y="58"/>
                </a:cxn>
                <a:cxn ang="0">
                  <a:pos x="14" y="72"/>
                </a:cxn>
                <a:cxn ang="0">
                  <a:pos x="18" y="88"/>
                </a:cxn>
                <a:cxn ang="0">
                  <a:pos x="24" y="96"/>
                </a:cxn>
                <a:cxn ang="0">
                  <a:pos x="20" y="108"/>
                </a:cxn>
                <a:cxn ang="0">
                  <a:pos x="40" y="102"/>
                </a:cxn>
                <a:cxn ang="0">
                  <a:pos x="50" y="88"/>
                </a:cxn>
                <a:cxn ang="0">
                  <a:pos x="62" y="88"/>
                </a:cxn>
                <a:cxn ang="0">
                  <a:pos x="54" y="100"/>
                </a:cxn>
                <a:cxn ang="0">
                  <a:pos x="110" y="82"/>
                </a:cxn>
                <a:cxn ang="0">
                  <a:pos x="108" y="92"/>
                </a:cxn>
                <a:cxn ang="0">
                  <a:pos x="146" y="100"/>
                </a:cxn>
                <a:cxn ang="0">
                  <a:pos x="168" y="106"/>
                </a:cxn>
                <a:cxn ang="0">
                  <a:pos x="184" y="110"/>
                </a:cxn>
                <a:cxn ang="0">
                  <a:pos x="184" y="116"/>
                </a:cxn>
                <a:cxn ang="0">
                  <a:pos x="210" y="142"/>
                </a:cxn>
                <a:cxn ang="0">
                  <a:pos x="204" y="148"/>
                </a:cxn>
                <a:cxn ang="0">
                  <a:pos x="202" y="152"/>
                </a:cxn>
                <a:cxn ang="0">
                  <a:pos x="238" y="142"/>
                </a:cxn>
                <a:cxn ang="0">
                  <a:pos x="290" y="120"/>
                </a:cxn>
                <a:cxn ang="0">
                  <a:pos x="292" y="102"/>
                </a:cxn>
                <a:cxn ang="0">
                  <a:pos x="360" y="124"/>
                </a:cxn>
                <a:cxn ang="0">
                  <a:pos x="402" y="162"/>
                </a:cxn>
                <a:cxn ang="0">
                  <a:pos x="432" y="176"/>
                </a:cxn>
                <a:cxn ang="0">
                  <a:pos x="448" y="206"/>
                </a:cxn>
                <a:cxn ang="0">
                  <a:pos x="446" y="278"/>
                </a:cxn>
                <a:cxn ang="0">
                  <a:pos x="466" y="316"/>
                </a:cxn>
                <a:cxn ang="0">
                  <a:pos x="460" y="290"/>
                </a:cxn>
                <a:cxn ang="0">
                  <a:pos x="476" y="300"/>
                </a:cxn>
                <a:cxn ang="0">
                  <a:pos x="484" y="292"/>
                </a:cxn>
                <a:cxn ang="0">
                  <a:pos x="484" y="308"/>
                </a:cxn>
                <a:cxn ang="0">
                  <a:pos x="470" y="332"/>
                </a:cxn>
                <a:cxn ang="0">
                  <a:pos x="484" y="354"/>
                </a:cxn>
                <a:cxn ang="0">
                  <a:pos x="520" y="396"/>
                </a:cxn>
                <a:cxn ang="0">
                  <a:pos x="532" y="402"/>
                </a:cxn>
                <a:cxn ang="0">
                  <a:pos x="548" y="430"/>
                </a:cxn>
                <a:cxn ang="0">
                  <a:pos x="578" y="476"/>
                </a:cxn>
                <a:cxn ang="0">
                  <a:pos x="630" y="514"/>
                </a:cxn>
                <a:cxn ang="0">
                  <a:pos x="650" y="526"/>
                </a:cxn>
                <a:cxn ang="0">
                  <a:pos x="642" y="532"/>
                </a:cxn>
                <a:cxn ang="0">
                  <a:pos x="636" y="536"/>
                </a:cxn>
                <a:cxn ang="0">
                  <a:pos x="658" y="540"/>
                </a:cxn>
                <a:cxn ang="0">
                  <a:pos x="708" y="512"/>
                </a:cxn>
                <a:cxn ang="0">
                  <a:pos x="706" y="480"/>
                </a:cxn>
                <a:cxn ang="0">
                  <a:pos x="712" y="432"/>
                </a:cxn>
                <a:cxn ang="0">
                  <a:pos x="704" y="356"/>
                </a:cxn>
                <a:cxn ang="0">
                  <a:pos x="662" y="280"/>
                </a:cxn>
                <a:cxn ang="0">
                  <a:pos x="642" y="248"/>
                </a:cxn>
                <a:cxn ang="0">
                  <a:pos x="642" y="218"/>
                </a:cxn>
                <a:cxn ang="0">
                  <a:pos x="604" y="168"/>
                </a:cxn>
                <a:cxn ang="0">
                  <a:pos x="576" y="138"/>
                </a:cxn>
                <a:cxn ang="0">
                  <a:pos x="538" y="48"/>
                </a:cxn>
                <a:cxn ang="0">
                  <a:pos x="528" y="36"/>
                </a:cxn>
                <a:cxn ang="0">
                  <a:pos x="516" y="8"/>
                </a:cxn>
                <a:cxn ang="0">
                  <a:pos x="478" y="4"/>
                </a:cxn>
                <a:cxn ang="0">
                  <a:pos x="482" y="38"/>
                </a:cxn>
                <a:cxn ang="0">
                  <a:pos x="466" y="44"/>
                </a:cxn>
                <a:cxn ang="0">
                  <a:pos x="230" y="38"/>
                </a:cxn>
                <a:cxn ang="0">
                  <a:pos x="222" y="20"/>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7" name="Freeform 159"/>
            <p:cNvSpPr>
              <a:spLocks/>
            </p:cNvSpPr>
            <p:nvPr/>
          </p:nvSpPr>
          <p:spPr bwMode="auto">
            <a:xfrm>
              <a:off x="4780" y="2203"/>
              <a:ext cx="92" cy="147"/>
            </a:xfrm>
            <a:custGeom>
              <a:avLst/>
              <a:gdLst/>
              <a:ahLst/>
              <a:cxnLst>
                <a:cxn ang="0">
                  <a:pos x="86" y="128"/>
                </a:cxn>
                <a:cxn ang="0">
                  <a:pos x="86" y="118"/>
                </a:cxn>
                <a:cxn ang="0">
                  <a:pos x="80" y="104"/>
                </a:cxn>
                <a:cxn ang="0">
                  <a:pos x="70" y="94"/>
                </a:cxn>
                <a:cxn ang="0">
                  <a:pos x="56" y="86"/>
                </a:cxn>
                <a:cxn ang="0">
                  <a:pos x="52" y="80"/>
                </a:cxn>
                <a:cxn ang="0">
                  <a:pos x="48" y="72"/>
                </a:cxn>
                <a:cxn ang="0">
                  <a:pos x="38" y="54"/>
                </a:cxn>
                <a:cxn ang="0">
                  <a:pos x="34" y="46"/>
                </a:cxn>
                <a:cxn ang="0">
                  <a:pos x="24" y="36"/>
                </a:cxn>
                <a:cxn ang="0">
                  <a:pos x="22" y="30"/>
                </a:cxn>
                <a:cxn ang="0">
                  <a:pos x="20" y="24"/>
                </a:cxn>
                <a:cxn ang="0">
                  <a:pos x="20" y="22"/>
                </a:cxn>
                <a:cxn ang="0">
                  <a:pos x="20" y="20"/>
                </a:cxn>
                <a:cxn ang="0">
                  <a:pos x="26" y="2"/>
                </a:cxn>
                <a:cxn ang="0">
                  <a:pos x="20" y="0"/>
                </a:cxn>
                <a:cxn ang="0">
                  <a:pos x="12" y="0"/>
                </a:cxn>
                <a:cxn ang="0">
                  <a:pos x="4" y="8"/>
                </a:cxn>
                <a:cxn ang="0">
                  <a:pos x="4" y="14"/>
                </a:cxn>
                <a:cxn ang="0">
                  <a:pos x="2" y="14"/>
                </a:cxn>
                <a:cxn ang="0">
                  <a:pos x="0" y="16"/>
                </a:cxn>
                <a:cxn ang="0">
                  <a:pos x="36" y="138"/>
                </a:cxn>
                <a:cxn ang="0">
                  <a:pos x="86" y="128"/>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8" name="Freeform 160"/>
            <p:cNvSpPr>
              <a:spLocks/>
            </p:cNvSpPr>
            <p:nvPr/>
          </p:nvSpPr>
          <p:spPr bwMode="auto">
            <a:xfrm>
              <a:off x="4803" y="2029"/>
              <a:ext cx="119" cy="259"/>
            </a:xfrm>
            <a:custGeom>
              <a:avLst/>
              <a:gdLst/>
              <a:ahLst/>
              <a:cxnLst>
                <a:cxn ang="0">
                  <a:pos x="0" y="182"/>
                </a:cxn>
                <a:cxn ang="0">
                  <a:pos x="4" y="182"/>
                </a:cxn>
                <a:cxn ang="0">
                  <a:pos x="14" y="198"/>
                </a:cxn>
                <a:cxn ang="0">
                  <a:pos x="38" y="214"/>
                </a:cxn>
                <a:cxn ang="0">
                  <a:pos x="56" y="218"/>
                </a:cxn>
                <a:cxn ang="0">
                  <a:pos x="62" y="232"/>
                </a:cxn>
                <a:cxn ang="0">
                  <a:pos x="66" y="242"/>
                </a:cxn>
                <a:cxn ang="0">
                  <a:pos x="76" y="226"/>
                </a:cxn>
                <a:cxn ang="0">
                  <a:pos x="84" y="200"/>
                </a:cxn>
                <a:cxn ang="0">
                  <a:pos x="100" y="174"/>
                </a:cxn>
                <a:cxn ang="0">
                  <a:pos x="110" y="150"/>
                </a:cxn>
                <a:cxn ang="0">
                  <a:pos x="106" y="110"/>
                </a:cxn>
                <a:cxn ang="0">
                  <a:pos x="98" y="76"/>
                </a:cxn>
                <a:cxn ang="0">
                  <a:pos x="84" y="82"/>
                </a:cxn>
                <a:cxn ang="0">
                  <a:pos x="78" y="78"/>
                </a:cxn>
                <a:cxn ang="0">
                  <a:pos x="74" y="80"/>
                </a:cxn>
                <a:cxn ang="0">
                  <a:pos x="80" y="64"/>
                </a:cxn>
                <a:cxn ang="0">
                  <a:pos x="86" y="60"/>
                </a:cxn>
                <a:cxn ang="0">
                  <a:pos x="88" y="42"/>
                </a:cxn>
                <a:cxn ang="0">
                  <a:pos x="94" y="34"/>
                </a:cxn>
                <a:cxn ang="0">
                  <a:pos x="26" y="0"/>
                </a:cxn>
                <a:cxn ang="0">
                  <a:pos x="18" y="12"/>
                </a:cxn>
                <a:cxn ang="0">
                  <a:pos x="14" y="30"/>
                </a:cxn>
                <a:cxn ang="0">
                  <a:pos x="4" y="42"/>
                </a:cxn>
                <a:cxn ang="0">
                  <a:pos x="10" y="52"/>
                </a:cxn>
                <a:cxn ang="0">
                  <a:pos x="6" y="64"/>
                </a:cxn>
                <a:cxn ang="0">
                  <a:pos x="8" y="84"/>
                </a:cxn>
                <a:cxn ang="0">
                  <a:pos x="20" y="98"/>
                </a:cxn>
                <a:cxn ang="0">
                  <a:pos x="32" y="102"/>
                </a:cxn>
                <a:cxn ang="0">
                  <a:pos x="42" y="110"/>
                </a:cxn>
                <a:cxn ang="0">
                  <a:pos x="52" y="120"/>
                </a:cxn>
                <a:cxn ang="0">
                  <a:pos x="28" y="140"/>
                </a:cxn>
                <a:cxn ang="0">
                  <a:pos x="6" y="164"/>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9" name="Freeform 161"/>
            <p:cNvSpPr>
              <a:spLocks/>
            </p:cNvSpPr>
            <p:nvPr/>
          </p:nvSpPr>
          <p:spPr bwMode="auto">
            <a:xfrm>
              <a:off x="4908" y="1800"/>
              <a:ext cx="279" cy="143"/>
            </a:xfrm>
            <a:custGeom>
              <a:avLst/>
              <a:gdLst/>
              <a:ahLst/>
              <a:cxnLst>
                <a:cxn ang="0">
                  <a:pos x="52" y="44"/>
                </a:cxn>
                <a:cxn ang="0">
                  <a:pos x="138" y="22"/>
                </a:cxn>
                <a:cxn ang="0">
                  <a:pos x="144" y="22"/>
                </a:cxn>
                <a:cxn ang="0">
                  <a:pos x="144" y="14"/>
                </a:cxn>
                <a:cxn ang="0">
                  <a:pos x="156" y="0"/>
                </a:cxn>
                <a:cxn ang="0">
                  <a:pos x="166" y="2"/>
                </a:cxn>
                <a:cxn ang="0">
                  <a:pos x="180" y="22"/>
                </a:cxn>
                <a:cxn ang="0">
                  <a:pos x="182" y="30"/>
                </a:cxn>
                <a:cxn ang="0">
                  <a:pos x="172" y="42"/>
                </a:cxn>
                <a:cxn ang="0">
                  <a:pos x="168" y="58"/>
                </a:cxn>
                <a:cxn ang="0">
                  <a:pos x="190" y="64"/>
                </a:cxn>
                <a:cxn ang="0">
                  <a:pos x="210" y="88"/>
                </a:cxn>
                <a:cxn ang="0">
                  <a:pos x="234" y="98"/>
                </a:cxn>
                <a:cxn ang="0">
                  <a:pos x="250" y="82"/>
                </a:cxn>
                <a:cxn ang="0">
                  <a:pos x="240" y="72"/>
                </a:cxn>
                <a:cxn ang="0">
                  <a:pos x="232" y="64"/>
                </a:cxn>
                <a:cxn ang="0">
                  <a:pos x="242" y="64"/>
                </a:cxn>
                <a:cxn ang="0">
                  <a:pos x="260" y="98"/>
                </a:cxn>
                <a:cxn ang="0">
                  <a:pos x="252" y="100"/>
                </a:cxn>
                <a:cxn ang="0">
                  <a:pos x="232" y="112"/>
                </a:cxn>
                <a:cxn ang="0">
                  <a:pos x="214" y="124"/>
                </a:cxn>
                <a:cxn ang="0">
                  <a:pos x="214" y="116"/>
                </a:cxn>
                <a:cxn ang="0">
                  <a:pos x="208" y="108"/>
                </a:cxn>
                <a:cxn ang="0">
                  <a:pos x="192" y="132"/>
                </a:cxn>
                <a:cxn ang="0">
                  <a:pos x="184" y="128"/>
                </a:cxn>
                <a:cxn ang="0">
                  <a:pos x="180" y="126"/>
                </a:cxn>
                <a:cxn ang="0">
                  <a:pos x="174" y="120"/>
                </a:cxn>
                <a:cxn ang="0">
                  <a:pos x="160" y="112"/>
                </a:cxn>
                <a:cxn ang="0">
                  <a:pos x="152" y="102"/>
                </a:cxn>
                <a:cxn ang="0">
                  <a:pos x="122" y="98"/>
                </a:cxn>
                <a:cxn ang="0">
                  <a:pos x="52" y="120"/>
                </a:cxn>
                <a:cxn ang="0">
                  <a:pos x="48" y="116"/>
                </a:cxn>
                <a:cxn ang="0">
                  <a:pos x="0" y="124"/>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0" name="Freeform 162"/>
            <p:cNvSpPr>
              <a:spLocks/>
            </p:cNvSpPr>
            <p:nvPr/>
          </p:nvSpPr>
          <p:spPr bwMode="auto">
            <a:xfrm>
              <a:off x="5040" y="1897"/>
              <a:ext cx="72" cy="83"/>
            </a:xfrm>
            <a:custGeom>
              <a:avLst/>
              <a:gdLst/>
              <a:ahLst/>
              <a:cxnLst>
                <a:cxn ang="0">
                  <a:pos x="0" y="6"/>
                </a:cxn>
                <a:cxn ang="0">
                  <a:pos x="14" y="62"/>
                </a:cxn>
                <a:cxn ang="0">
                  <a:pos x="12" y="68"/>
                </a:cxn>
                <a:cxn ang="0">
                  <a:pos x="12" y="70"/>
                </a:cxn>
                <a:cxn ang="0">
                  <a:pos x="12" y="74"/>
                </a:cxn>
                <a:cxn ang="0">
                  <a:pos x="12" y="76"/>
                </a:cxn>
                <a:cxn ang="0">
                  <a:pos x="16" y="76"/>
                </a:cxn>
                <a:cxn ang="0">
                  <a:pos x="30" y="66"/>
                </a:cxn>
                <a:cxn ang="0">
                  <a:pos x="40" y="60"/>
                </a:cxn>
                <a:cxn ang="0">
                  <a:pos x="40" y="54"/>
                </a:cxn>
                <a:cxn ang="0">
                  <a:pos x="36" y="48"/>
                </a:cxn>
                <a:cxn ang="0">
                  <a:pos x="36" y="40"/>
                </a:cxn>
                <a:cxn ang="0">
                  <a:pos x="42" y="34"/>
                </a:cxn>
                <a:cxn ang="0">
                  <a:pos x="46" y="36"/>
                </a:cxn>
                <a:cxn ang="0">
                  <a:pos x="46" y="42"/>
                </a:cxn>
                <a:cxn ang="0">
                  <a:pos x="46" y="54"/>
                </a:cxn>
                <a:cxn ang="0">
                  <a:pos x="48" y="56"/>
                </a:cxn>
                <a:cxn ang="0">
                  <a:pos x="52" y="56"/>
                </a:cxn>
                <a:cxn ang="0">
                  <a:pos x="52" y="48"/>
                </a:cxn>
                <a:cxn ang="0">
                  <a:pos x="56" y="48"/>
                </a:cxn>
                <a:cxn ang="0">
                  <a:pos x="60" y="46"/>
                </a:cxn>
                <a:cxn ang="0">
                  <a:pos x="68" y="44"/>
                </a:cxn>
                <a:cxn ang="0">
                  <a:pos x="68" y="42"/>
                </a:cxn>
                <a:cxn ang="0">
                  <a:pos x="62" y="36"/>
                </a:cxn>
                <a:cxn ang="0">
                  <a:pos x="62" y="34"/>
                </a:cxn>
                <a:cxn ang="0">
                  <a:pos x="58" y="34"/>
                </a:cxn>
                <a:cxn ang="0">
                  <a:pos x="56" y="32"/>
                </a:cxn>
                <a:cxn ang="0">
                  <a:pos x="52" y="28"/>
                </a:cxn>
                <a:cxn ang="0">
                  <a:pos x="52" y="24"/>
                </a:cxn>
                <a:cxn ang="0">
                  <a:pos x="38" y="20"/>
                </a:cxn>
                <a:cxn ang="0">
                  <a:pos x="34" y="12"/>
                </a:cxn>
                <a:cxn ang="0">
                  <a:pos x="30" y="10"/>
                </a:cxn>
                <a:cxn ang="0">
                  <a:pos x="26" y="0"/>
                </a:cxn>
                <a:cxn ang="0">
                  <a:pos x="0" y="6"/>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1" name="Freeform 163"/>
            <p:cNvSpPr>
              <a:spLocks/>
            </p:cNvSpPr>
            <p:nvPr/>
          </p:nvSpPr>
          <p:spPr bwMode="auto">
            <a:xfrm>
              <a:off x="4839" y="1592"/>
              <a:ext cx="149" cy="267"/>
            </a:xfrm>
            <a:custGeom>
              <a:avLst/>
              <a:gdLst/>
              <a:ahLst/>
              <a:cxnLst>
                <a:cxn ang="0">
                  <a:pos x="0" y="32"/>
                </a:cxn>
                <a:cxn ang="0">
                  <a:pos x="6" y="42"/>
                </a:cxn>
                <a:cxn ang="0">
                  <a:pos x="4" y="46"/>
                </a:cxn>
                <a:cxn ang="0">
                  <a:pos x="8" y="50"/>
                </a:cxn>
                <a:cxn ang="0">
                  <a:pos x="8" y="54"/>
                </a:cxn>
                <a:cxn ang="0">
                  <a:pos x="20" y="82"/>
                </a:cxn>
                <a:cxn ang="0">
                  <a:pos x="24" y="102"/>
                </a:cxn>
                <a:cxn ang="0">
                  <a:pos x="18" y="114"/>
                </a:cxn>
                <a:cxn ang="0">
                  <a:pos x="20" y="124"/>
                </a:cxn>
                <a:cxn ang="0">
                  <a:pos x="32" y="152"/>
                </a:cxn>
                <a:cxn ang="0">
                  <a:pos x="30" y="164"/>
                </a:cxn>
                <a:cxn ang="0">
                  <a:pos x="32" y="170"/>
                </a:cxn>
                <a:cxn ang="0">
                  <a:pos x="34" y="168"/>
                </a:cxn>
                <a:cxn ang="0">
                  <a:pos x="34" y="166"/>
                </a:cxn>
                <a:cxn ang="0">
                  <a:pos x="38" y="164"/>
                </a:cxn>
                <a:cxn ang="0">
                  <a:pos x="46" y="178"/>
                </a:cxn>
                <a:cxn ang="0">
                  <a:pos x="50" y="202"/>
                </a:cxn>
                <a:cxn ang="0">
                  <a:pos x="50" y="216"/>
                </a:cxn>
                <a:cxn ang="0">
                  <a:pos x="56" y="232"/>
                </a:cxn>
                <a:cxn ang="0">
                  <a:pos x="64" y="248"/>
                </a:cxn>
                <a:cxn ang="0">
                  <a:pos x="116" y="236"/>
                </a:cxn>
                <a:cxn ang="0">
                  <a:pos x="116" y="232"/>
                </a:cxn>
                <a:cxn ang="0">
                  <a:pos x="110" y="226"/>
                </a:cxn>
                <a:cxn ang="0">
                  <a:pos x="110" y="216"/>
                </a:cxn>
                <a:cxn ang="0">
                  <a:pos x="112" y="212"/>
                </a:cxn>
                <a:cxn ang="0">
                  <a:pos x="110" y="202"/>
                </a:cxn>
                <a:cxn ang="0">
                  <a:pos x="106" y="162"/>
                </a:cxn>
                <a:cxn ang="0">
                  <a:pos x="106" y="150"/>
                </a:cxn>
                <a:cxn ang="0">
                  <a:pos x="110" y="126"/>
                </a:cxn>
                <a:cxn ang="0">
                  <a:pos x="114" y="110"/>
                </a:cxn>
                <a:cxn ang="0">
                  <a:pos x="116" y="100"/>
                </a:cxn>
                <a:cxn ang="0">
                  <a:pos x="110" y="90"/>
                </a:cxn>
                <a:cxn ang="0">
                  <a:pos x="110" y="82"/>
                </a:cxn>
                <a:cxn ang="0">
                  <a:pos x="114" y="76"/>
                </a:cxn>
                <a:cxn ang="0">
                  <a:pos x="130" y="64"/>
                </a:cxn>
                <a:cxn ang="0">
                  <a:pos x="138" y="42"/>
                </a:cxn>
                <a:cxn ang="0">
                  <a:pos x="130" y="28"/>
                </a:cxn>
                <a:cxn ang="0">
                  <a:pos x="128" y="22"/>
                </a:cxn>
                <a:cxn ang="0">
                  <a:pos x="132" y="18"/>
                </a:cxn>
                <a:cxn ang="0">
                  <a:pos x="130" y="14"/>
                </a:cxn>
                <a:cxn ang="0">
                  <a:pos x="126" y="0"/>
                </a:cxn>
                <a:cxn ang="0">
                  <a:pos x="0" y="32"/>
                </a:cxn>
                <a:cxn ang="0">
                  <a:pos x="0" y="32"/>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lnTo>
                    <a:pt x="0" y="32"/>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2" name="Freeform 164"/>
            <p:cNvSpPr>
              <a:spLocks/>
            </p:cNvSpPr>
            <p:nvPr/>
          </p:nvSpPr>
          <p:spPr bwMode="auto">
            <a:xfrm>
              <a:off x="4952" y="1552"/>
              <a:ext cx="136" cy="294"/>
            </a:xfrm>
            <a:custGeom>
              <a:avLst/>
              <a:gdLst/>
              <a:ahLst/>
              <a:cxnLst>
                <a:cxn ang="0">
                  <a:pos x="124" y="232"/>
                </a:cxn>
                <a:cxn ang="0">
                  <a:pos x="120" y="230"/>
                </a:cxn>
                <a:cxn ang="0">
                  <a:pos x="114" y="230"/>
                </a:cxn>
                <a:cxn ang="0">
                  <a:pos x="108" y="242"/>
                </a:cxn>
                <a:cxn ang="0">
                  <a:pos x="102" y="244"/>
                </a:cxn>
                <a:cxn ang="0">
                  <a:pos x="102" y="250"/>
                </a:cxn>
                <a:cxn ang="0">
                  <a:pos x="102" y="252"/>
                </a:cxn>
                <a:cxn ang="0">
                  <a:pos x="100" y="250"/>
                </a:cxn>
                <a:cxn ang="0">
                  <a:pos x="96" y="252"/>
                </a:cxn>
                <a:cxn ang="0">
                  <a:pos x="96" y="256"/>
                </a:cxn>
                <a:cxn ang="0">
                  <a:pos x="10" y="274"/>
                </a:cxn>
                <a:cxn ang="0">
                  <a:pos x="10" y="270"/>
                </a:cxn>
                <a:cxn ang="0">
                  <a:pos x="4" y="264"/>
                </a:cxn>
                <a:cxn ang="0">
                  <a:pos x="4" y="254"/>
                </a:cxn>
                <a:cxn ang="0">
                  <a:pos x="6" y="250"/>
                </a:cxn>
                <a:cxn ang="0">
                  <a:pos x="4" y="240"/>
                </a:cxn>
                <a:cxn ang="0">
                  <a:pos x="0" y="200"/>
                </a:cxn>
                <a:cxn ang="0">
                  <a:pos x="0" y="188"/>
                </a:cxn>
                <a:cxn ang="0">
                  <a:pos x="4" y="164"/>
                </a:cxn>
                <a:cxn ang="0">
                  <a:pos x="8" y="148"/>
                </a:cxn>
                <a:cxn ang="0">
                  <a:pos x="10" y="138"/>
                </a:cxn>
                <a:cxn ang="0">
                  <a:pos x="4" y="128"/>
                </a:cxn>
                <a:cxn ang="0">
                  <a:pos x="4" y="120"/>
                </a:cxn>
                <a:cxn ang="0">
                  <a:pos x="8" y="114"/>
                </a:cxn>
                <a:cxn ang="0">
                  <a:pos x="24" y="102"/>
                </a:cxn>
                <a:cxn ang="0">
                  <a:pos x="32" y="80"/>
                </a:cxn>
                <a:cxn ang="0">
                  <a:pos x="24" y="66"/>
                </a:cxn>
                <a:cxn ang="0">
                  <a:pos x="22" y="60"/>
                </a:cxn>
                <a:cxn ang="0">
                  <a:pos x="26" y="56"/>
                </a:cxn>
                <a:cxn ang="0">
                  <a:pos x="24" y="52"/>
                </a:cxn>
                <a:cxn ang="0">
                  <a:pos x="20" y="38"/>
                </a:cxn>
                <a:cxn ang="0">
                  <a:pos x="24" y="20"/>
                </a:cxn>
                <a:cxn ang="0">
                  <a:pos x="20" y="14"/>
                </a:cxn>
                <a:cxn ang="0">
                  <a:pos x="22" y="10"/>
                </a:cxn>
                <a:cxn ang="0">
                  <a:pos x="26" y="10"/>
                </a:cxn>
                <a:cxn ang="0">
                  <a:pos x="30" y="4"/>
                </a:cxn>
                <a:cxn ang="0">
                  <a:pos x="34" y="6"/>
                </a:cxn>
                <a:cxn ang="0">
                  <a:pos x="38" y="6"/>
                </a:cxn>
                <a:cxn ang="0">
                  <a:pos x="42" y="0"/>
                </a:cxn>
                <a:cxn ang="0">
                  <a:pos x="98" y="168"/>
                </a:cxn>
                <a:cxn ang="0">
                  <a:pos x="100" y="172"/>
                </a:cxn>
                <a:cxn ang="0">
                  <a:pos x="100" y="180"/>
                </a:cxn>
                <a:cxn ang="0">
                  <a:pos x="100" y="182"/>
                </a:cxn>
                <a:cxn ang="0">
                  <a:pos x="114" y="194"/>
                </a:cxn>
                <a:cxn ang="0">
                  <a:pos x="116" y="194"/>
                </a:cxn>
                <a:cxn ang="0">
                  <a:pos x="118" y="200"/>
                </a:cxn>
                <a:cxn ang="0">
                  <a:pos x="118" y="202"/>
                </a:cxn>
                <a:cxn ang="0">
                  <a:pos x="126" y="216"/>
                </a:cxn>
                <a:cxn ang="0">
                  <a:pos x="126" y="220"/>
                </a:cxn>
                <a:cxn ang="0">
                  <a:pos x="124" y="226"/>
                </a:cxn>
                <a:cxn ang="0">
                  <a:pos x="124" y="232"/>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3" name="Freeform 165"/>
            <p:cNvSpPr>
              <a:spLocks/>
            </p:cNvSpPr>
            <p:nvPr/>
          </p:nvSpPr>
          <p:spPr bwMode="auto">
            <a:xfrm>
              <a:off x="4998" y="1285"/>
              <a:ext cx="309" cy="500"/>
            </a:xfrm>
            <a:custGeom>
              <a:avLst/>
              <a:gdLst/>
              <a:ahLst/>
              <a:cxnLst>
                <a:cxn ang="0">
                  <a:pos x="56" y="416"/>
                </a:cxn>
                <a:cxn ang="0">
                  <a:pos x="58" y="428"/>
                </a:cxn>
                <a:cxn ang="0">
                  <a:pos x="72" y="442"/>
                </a:cxn>
                <a:cxn ang="0">
                  <a:pos x="76" y="448"/>
                </a:cxn>
                <a:cxn ang="0">
                  <a:pos x="84" y="464"/>
                </a:cxn>
                <a:cxn ang="0">
                  <a:pos x="88" y="450"/>
                </a:cxn>
                <a:cxn ang="0">
                  <a:pos x="94" y="426"/>
                </a:cxn>
                <a:cxn ang="0">
                  <a:pos x="106" y="400"/>
                </a:cxn>
                <a:cxn ang="0">
                  <a:pos x="104" y="394"/>
                </a:cxn>
                <a:cxn ang="0">
                  <a:pos x="118" y="366"/>
                </a:cxn>
                <a:cxn ang="0">
                  <a:pos x="124" y="376"/>
                </a:cxn>
                <a:cxn ang="0">
                  <a:pos x="130" y="376"/>
                </a:cxn>
                <a:cxn ang="0">
                  <a:pos x="130" y="362"/>
                </a:cxn>
                <a:cxn ang="0">
                  <a:pos x="150" y="356"/>
                </a:cxn>
                <a:cxn ang="0">
                  <a:pos x="154" y="346"/>
                </a:cxn>
                <a:cxn ang="0">
                  <a:pos x="166" y="342"/>
                </a:cxn>
                <a:cxn ang="0">
                  <a:pos x="172" y="328"/>
                </a:cxn>
                <a:cxn ang="0">
                  <a:pos x="178" y="308"/>
                </a:cxn>
                <a:cxn ang="0">
                  <a:pos x="182" y="302"/>
                </a:cxn>
                <a:cxn ang="0">
                  <a:pos x="198" y="300"/>
                </a:cxn>
                <a:cxn ang="0">
                  <a:pos x="204" y="286"/>
                </a:cxn>
                <a:cxn ang="0">
                  <a:pos x="216" y="274"/>
                </a:cxn>
                <a:cxn ang="0">
                  <a:pos x="234" y="282"/>
                </a:cxn>
                <a:cxn ang="0">
                  <a:pos x="252" y="258"/>
                </a:cxn>
                <a:cxn ang="0">
                  <a:pos x="272" y="238"/>
                </a:cxn>
                <a:cxn ang="0">
                  <a:pos x="278" y="236"/>
                </a:cxn>
                <a:cxn ang="0">
                  <a:pos x="288" y="226"/>
                </a:cxn>
                <a:cxn ang="0">
                  <a:pos x="282" y="216"/>
                </a:cxn>
                <a:cxn ang="0">
                  <a:pos x="276" y="214"/>
                </a:cxn>
                <a:cxn ang="0">
                  <a:pos x="282" y="206"/>
                </a:cxn>
                <a:cxn ang="0">
                  <a:pos x="276" y="188"/>
                </a:cxn>
                <a:cxn ang="0">
                  <a:pos x="262" y="184"/>
                </a:cxn>
                <a:cxn ang="0">
                  <a:pos x="254" y="190"/>
                </a:cxn>
                <a:cxn ang="0">
                  <a:pos x="240" y="162"/>
                </a:cxn>
                <a:cxn ang="0">
                  <a:pos x="242" y="154"/>
                </a:cxn>
                <a:cxn ang="0">
                  <a:pos x="236" y="152"/>
                </a:cxn>
                <a:cxn ang="0">
                  <a:pos x="222" y="150"/>
                </a:cxn>
                <a:cxn ang="0">
                  <a:pos x="212" y="148"/>
                </a:cxn>
                <a:cxn ang="0">
                  <a:pos x="208" y="130"/>
                </a:cxn>
                <a:cxn ang="0">
                  <a:pos x="142" y="2"/>
                </a:cxn>
                <a:cxn ang="0">
                  <a:pos x="128" y="2"/>
                </a:cxn>
                <a:cxn ang="0">
                  <a:pos x="122" y="12"/>
                </a:cxn>
                <a:cxn ang="0">
                  <a:pos x="108" y="16"/>
                </a:cxn>
                <a:cxn ang="0">
                  <a:pos x="88" y="30"/>
                </a:cxn>
                <a:cxn ang="0">
                  <a:pos x="82" y="12"/>
                </a:cxn>
                <a:cxn ang="0">
                  <a:pos x="74" y="8"/>
                </a:cxn>
                <a:cxn ang="0">
                  <a:pos x="38" y="96"/>
                </a:cxn>
                <a:cxn ang="0">
                  <a:pos x="42" y="114"/>
                </a:cxn>
                <a:cxn ang="0">
                  <a:pos x="40" y="130"/>
                </a:cxn>
                <a:cxn ang="0">
                  <a:pos x="32" y="142"/>
                </a:cxn>
                <a:cxn ang="0">
                  <a:pos x="36" y="188"/>
                </a:cxn>
                <a:cxn ang="0">
                  <a:pos x="24" y="214"/>
                </a:cxn>
                <a:cxn ang="0">
                  <a:pos x="26" y="230"/>
                </a:cxn>
                <a:cxn ang="0">
                  <a:pos x="18" y="232"/>
                </a:cxn>
                <a:cxn ang="0">
                  <a:pos x="18" y="246"/>
                </a:cxn>
                <a:cxn ang="0">
                  <a:pos x="8" y="244"/>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4" name="Freeform 166"/>
            <p:cNvSpPr>
              <a:spLocks/>
            </p:cNvSpPr>
            <p:nvPr/>
          </p:nvSpPr>
          <p:spPr bwMode="auto">
            <a:xfrm>
              <a:off x="3268" y="2723"/>
              <a:ext cx="420" cy="388"/>
            </a:xfrm>
            <a:custGeom>
              <a:avLst/>
              <a:gdLst/>
              <a:ahLst/>
              <a:cxnLst>
                <a:cxn ang="0">
                  <a:pos x="0" y="16"/>
                </a:cxn>
                <a:cxn ang="0">
                  <a:pos x="352" y="0"/>
                </a:cxn>
                <a:cxn ang="0">
                  <a:pos x="350" y="4"/>
                </a:cxn>
                <a:cxn ang="0">
                  <a:pos x="358" y="10"/>
                </a:cxn>
                <a:cxn ang="0">
                  <a:pos x="362" y="18"/>
                </a:cxn>
                <a:cxn ang="0">
                  <a:pos x="360" y="26"/>
                </a:cxn>
                <a:cxn ang="0">
                  <a:pos x="350" y="34"/>
                </a:cxn>
                <a:cxn ang="0">
                  <a:pos x="340" y="46"/>
                </a:cxn>
                <a:cxn ang="0">
                  <a:pos x="338" y="52"/>
                </a:cxn>
                <a:cxn ang="0">
                  <a:pos x="392" y="48"/>
                </a:cxn>
                <a:cxn ang="0">
                  <a:pos x="390" y="54"/>
                </a:cxn>
                <a:cxn ang="0">
                  <a:pos x="392" y="58"/>
                </a:cxn>
                <a:cxn ang="0">
                  <a:pos x="388" y="66"/>
                </a:cxn>
                <a:cxn ang="0">
                  <a:pos x="378" y="76"/>
                </a:cxn>
                <a:cxn ang="0">
                  <a:pos x="374" y="98"/>
                </a:cxn>
                <a:cxn ang="0">
                  <a:pos x="364" y="110"/>
                </a:cxn>
                <a:cxn ang="0">
                  <a:pos x="366" y="124"/>
                </a:cxn>
                <a:cxn ang="0">
                  <a:pos x="364" y="142"/>
                </a:cxn>
                <a:cxn ang="0">
                  <a:pos x="362" y="142"/>
                </a:cxn>
                <a:cxn ang="0">
                  <a:pos x="354" y="152"/>
                </a:cxn>
                <a:cxn ang="0">
                  <a:pos x="352" y="156"/>
                </a:cxn>
                <a:cxn ang="0">
                  <a:pos x="336" y="170"/>
                </a:cxn>
                <a:cxn ang="0">
                  <a:pos x="332" y="186"/>
                </a:cxn>
                <a:cxn ang="0">
                  <a:pos x="332" y="200"/>
                </a:cxn>
                <a:cxn ang="0">
                  <a:pos x="330" y="210"/>
                </a:cxn>
                <a:cxn ang="0">
                  <a:pos x="316" y="218"/>
                </a:cxn>
                <a:cxn ang="0">
                  <a:pos x="306" y="234"/>
                </a:cxn>
                <a:cxn ang="0">
                  <a:pos x="302" y="238"/>
                </a:cxn>
                <a:cxn ang="0">
                  <a:pos x="302" y="250"/>
                </a:cxn>
                <a:cxn ang="0">
                  <a:pos x="294" y="260"/>
                </a:cxn>
                <a:cxn ang="0">
                  <a:pos x="294" y="270"/>
                </a:cxn>
                <a:cxn ang="0">
                  <a:pos x="290" y="282"/>
                </a:cxn>
                <a:cxn ang="0">
                  <a:pos x="282" y="296"/>
                </a:cxn>
                <a:cxn ang="0">
                  <a:pos x="284" y="312"/>
                </a:cxn>
                <a:cxn ang="0">
                  <a:pos x="292" y="320"/>
                </a:cxn>
                <a:cxn ang="0">
                  <a:pos x="294" y="330"/>
                </a:cxn>
                <a:cxn ang="0">
                  <a:pos x="296" y="332"/>
                </a:cxn>
                <a:cxn ang="0">
                  <a:pos x="296" y="336"/>
                </a:cxn>
                <a:cxn ang="0">
                  <a:pos x="292" y="340"/>
                </a:cxn>
                <a:cxn ang="0">
                  <a:pos x="290" y="348"/>
                </a:cxn>
                <a:cxn ang="0">
                  <a:pos x="290" y="354"/>
                </a:cxn>
                <a:cxn ang="0">
                  <a:pos x="50" y="360"/>
                </a:cxn>
                <a:cxn ang="0">
                  <a:pos x="50" y="308"/>
                </a:cxn>
                <a:cxn ang="0">
                  <a:pos x="38" y="306"/>
                </a:cxn>
                <a:cxn ang="0">
                  <a:pos x="28" y="310"/>
                </a:cxn>
                <a:cxn ang="0">
                  <a:pos x="24" y="308"/>
                </a:cxn>
                <a:cxn ang="0">
                  <a:pos x="12" y="300"/>
                </a:cxn>
                <a:cxn ang="0">
                  <a:pos x="14" y="124"/>
                </a:cxn>
                <a:cxn ang="0">
                  <a:pos x="0" y="16"/>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5" name="Freeform 167"/>
            <p:cNvSpPr>
              <a:spLocks/>
            </p:cNvSpPr>
            <p:nvPr/>
          </p:nvSpPr>
          <p:spPr bwMode="auto">
            <a:xfrm>
              <a:off x="1627" y="2018"/>
              <a:ext cx="482" cy="594"/>
            </a:xfrm>
            <a:custGeom>
              <a:avLst/>
              <a:gdLst/>
              <a:ahLst/>
              <a:cxnLst>
                <a:cxn ang="0">
                  <a:pos x="392" y="554"/>
                </a:cxn>
                <a:cxn ang="0">
                  <a:pos x="446" y="158"/>
                </a:cxn>
                <a:cxn ang="0">
                  <a:pos x="300" y="136"/>
                </a:cxn>
                <a:cxn ang="0">
                  <a:pos x="314" y="40"/>
                </a:cxn>
                <a:cxn ang="0">
                  <a:pos x="96" y="0"/>
                </a:cxn>
                <a:cxn ang="0">
                  <a:pos x="0" y="492"/>
                </a:cxn>
                <a:cxn ang="0">
                  <a:pos x="0" y="492"/>
                </a:cxn>
                <a:cxn ang="0">
                  <a:pos x="392" y="554"/>
                </a:cxn>
              </a:cxnLst>
              <a:rect l="0" t="0" r="r" b="b"/>
              <a:pathLst>
                <a:path w="446" h="554">
                  <a:moveTo>
                    <a:pt x="392" y="554"/>
                  </a:moveTo>
                  <a:lnTo>
                    <a:pt x="446" y="158"/>
                  </a:lnTo>
                  <a:lnTo>
                    <a:pt x="300" y="136"/>
                  </a:lnTo>
                  <a:lnTo>
                    <a:pt x="314" y="40"/>
                  </a:lnTo>
                  <a:lnTo>
                    <a:pt x="96" y="0"/>
                  </a:lnTo>
                  <a:lnTo>
                    <a:pt x="0" y="492"/>
                  </a:lnTo>
                  <a:lnTo>
                    <a:pt x="0" y="492"/>
                  </a:lnTo>
                  <a:lnTo>
                    <a:pt x="392" y="554"/>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6" name="Freeform 168"/>
            <p:cNvSpPr>
              <a:spLocks/>
            </p:cNvSpPr>
            <p:nvPr/>
          </p:nvSpPr>
          <p:spPr bwMode="auto">
            <a:xfrm>
              <a:off x="1710" y="1260"/>
              <a:ext cx="866" cy="548"/>
            </a:xfrm>
            <a:custGeom>
              <a:avLst/>
              <a:gdLst/>
              <a:ahLst/>
              <a:cxnLst>
                <a:cxn ang="0">
                  <a:pos x="282" y="450"/>
                </a:cxn>
                <a:cxn ang="0">
                  <a:pos x="274" y="500"/>
                </a:cxn>
                <a:cxn ang="0">
                  <a:pos x="266" y="480"/>
                </a:cxn>
                <a:cxn ang="0">
                  <a:pos x="246" y="478"/>
                </a:cxn>
                <a:cxn ang="0">
                  <a:pos x="228" y="486"/>
                </a:cxn>
                <a:cxn ang="0">
                  <a:pos x="216" y="482"/>
                </a:cxn>
                <a:cxn ang="0">
                  <a:pos x="192" y="478"/>
                </a:cxn>
                <a:cxn ang="0">
                  <a:pos x="180" y="486"/>
                </a:cxn>
                <a:cxn ang="0">
                  <a:pos x="160" y="478"/>
                </a:cxn>
                <a:cxn ang="0">
                  <a:pos x="150" y="490"/>
                </a:cxn>
                <a:cxn ang="0">
                  <a:pos x="134" y="474"/>
                </a:cxn>
                <a:cxn ang="0">
                  <a:pos x="138" y="458"/>
                </a:cxn>
                <a:cxn ang="0">
                  <a:pos x="128" y="442"/>
                </a:cxn>
                <a:cxn ang="0">
                  <a:pos x="112" y="428"/>
                </a:cxn>
                <a:cxn ang="0">
                  <a:pos x="118" y="414"/>
                </a:cxn>
                <a:cxn ang="0">
                  <a:pos x="106" y="390"/>
                </a:cxn>
                <a:cxn ang="0">
                  <a:pos x="108" y="358"/>
                </a:cxn>
                <a:cxn ang="0">
                  <a:pos x="100" y="352"/>
                </a:cxn>
                <a:cxn ang="0">
                  <a:pos x="96" y="344"/>
                </a:cxn>
                <a:cxn ang="0">
                  <a:pos x="72" y="362"/>
                </a:cxn>
                <a:cxn ang="0">
                  <a:pos x="54" y="350"/>
                </a:cxn>
                <a:cxn ang="0">
                  <a:pos x="56" y="336"/>
                </a:cxn>
                <a:cxn ang="0">
                  <a:pos x="68" y="320"/>
                </a:cxn>
                <a:cxn ang="0">
                  <a:pos x="66" y="310"/>
                </a:cxn>
                <a:cxn ang="0">
                  <a:pos x="74" y="288"/>
                </a:cxn>
                <a:cxn ang="0">
                  <a:pos x="88" y="252"/>
                </a:cxn>
                <a:cxn ang="0">
                  <a:pos x="68" y="244"/>
                </a:cxn>
                <a:cxn ang="0">
                  <a:pos x="58" y="236"/>
                </a:cxn>
                <a:cxn ang="0">
                  <a:pos x="50" y="210"/>
                </a:cxn>
                <a:cxn ang="0">
                  <a:pos x="20" y="168"/>
                </a:cxn>
                <a:cxn ang="0">
                  <a:pos x="8" y="152"/>
                </a:cxn>
                <a:cxn ang="0">
                  <a:pos x="16" y="138"/>
                </a:cxn>
                <a:cxn ang="0">
                  <a:pos x="0" y="94"/>
                </a:cxn>
                <a:cxn ang="0">
                  <a:pos x="92" y="12"/>
                </a:cxn>
                <a:cxn ang="0">
                  <a:pos x="490" y="80"/>
                </a:cxn>
                <a:cxn ang="0">
                  <a:pos x="782" y="414"/>
                </a:cxn>
              </a:cxnLst>
              <a:rect l="0" t="0" r="r" b="b"/>
              <a:pathLst>
                <a:path w="806" h="510">
                  <a:moveTo>
                    <a:pt x="772" y="510"/>
                  </a:moveTo>
                  <a:lnTo>
                    <a:pt x="282" y="450"/>
                  </a:lnTo>
                  <a:lnTo>
                    <a:pt x="274" y="50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7" name="Freeform 169"/>
            <p:cNvSpPr>
              <a:spLocks/>
            </p:cNvSpPr>
            <p:nvPr/>
          </p:nvSpPr>
          <p:spPr bwMode="auto">
            <a:xfrm>
              <a:off x="1951" y="1743"/>
              <a:ext cx="587" cy="488"/>
            </a:xfrm>
            <a:custGeom>
              <a:avLst/>
              <a:gdLst/>
              <a:ahLst/>
              <a:cxnLst>
                <a:cxn ang="0">
                  <a:pos x="516" y="456"/>
                </a:cxn>
                <a:cxn ang="0">
                  <a:pos x="532" y="256"/>
                </a:cxn>
                <a:cxn ang="0">
                  <a:pos x="548" y="60"/>
                </a:cxn>
                <a:cxn ang="0">
                  <a:pos x="58" y="0"/>
                </a:cxn>
                <a:cxn ang="0">
                  <a:pos x="50" y="50"/>
                </a:cxn>
                <a:cxn ang="0">
                  <a:pos x="16" y="296"/>
                </a:cxn>
                <a:cxn ang="0">
                  <a:pos x="14" y="296"/>
                </a:cxn>
                <a:cxn ang="0">
                  <a:pos x="0" y="392"/>
                </a:cxn>
                <a:cxn ang="0">
                  <a:pos x="146" y="414"/>
                </a:cxn>
                <a:cxn ang="0">
                  <a:pos x="516" y="456"/>
                </a:cxn>
                <a:cxn ang="0">
                  <a:pos x="516" y="456"/>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lnTo>
                    <a:pt x="516" y="45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8" name="Freeform 170"/>
            <p:cNvSpPr>
              <a:spLocks/>
            </p:cNvSpPr>
            <p:nvPr/>
          </p:nvSpPr>
          <p:spPr bwMode="auto">
            <a:xfrm>
              <a:off x="2550" y="1381"/>
              <a:ext cx="553" cy="347"/>
            </a:xfrm>
            <a:custGeom>
              <a:avLst/>
              <a:gdLst/>
              <a:ahLst/>
              <a:cxnLst>
                <a:cxn ang="0">
                  <a:pos x="0" y="302"/>
                </a:cxn>
                <a:cxn ang="0">
                  <a:pos x="24" y="0"/>
                </a:cxn>
                <a:cxn ang="0">
                  <a:pos x="252" y="16"/>
                </a:cxn>
                <a:cxn ang="0">
                  <a:pos x="476" y="22"/>
                </a:cxn>
                <a:cxn ang="0">
                  <a:pos x="476" y="30"/>
                </a:cxn>
                <a:cxn ang="0">
                  <a:pos x="484" y="54"/>
                </a:cxn>
                <a:cxn ang="0">
                  <a:pos x="480" y="62"/>
                </a:cxn>
                <a:cxn ang="0">
                  <a:pos x="478" y="78"/>
                </a:cxn>
                <a:cxn ang="0">
                  <a:pos x="480" y="106"/>
                </a:cxn>
                <a:cxn ang="0">
                  <a:pos x="486" y="138"/>
                </a:cxn>
                <a:cxn ang="0">
                  <a:pos x="494" y="146"/>
                </a:cxn>
                <a:cxn ang="0">
                  <a:pos x="500" y="176"/>
                </a:cxn>
                <a:cxn ang="0">
                  <a:pos x="502" y="226"/>
                </a:cxn>
                <a:cxn ang="0">
                  <a:pos x="504" y="236"/>
                </a:cxn>
                <a:cxn ang="0">
                  <a:pos x="504" y="254"/>
                </a:cxn>
                <a:cxn ang="0">
                  <a:pos x="506" y="260"/>
                </a:cxn>
                <a:cxn ang="0">
                  <a:pos x="516" y="296"/>
                </a:cxn>
                <a:cxn ang="0">
                  <a:pos x="516" y="310"/>
                </a:cxn>
                <a:cxn ang="0">
                  <a:pos x="516" y="324"/>
                </a:cxn>
                <a:cxn ang="0">
                  <a:pos x="0" y="302"/>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9" name="Freeform 171"/>
            <p:cNvSpPr>
              <a:spLocks/>
            </p:cNvSpPr>
            <p:nvPr/>
          </p:nvSpPr>
          <p:spPr bwMode="auto">
            <a:xfrm>
              <a:off x="2523" y="1705"/>
              <a:ext cx="591" cy="398"/>
            </a:xfrm>
            <a:custGeom>
              <a:avLst/>
              <a:gdLst/>
              <a:ahLst/>
              <a:cxnLst>
                <a:cxn ang="0">
                  <a:pos x="0" y="292"/>
                </a:cxn>
                <a:cxn ang="0">
                  <a:pos x="16" y="96"/>
                </a:cxn>
                <a:cxn ang="0">
                  <a:pos x="26" y="0"/>
                </a:cxn>
                <a:cxn ang="0">
                  <a:pos x="542" y="22"/>
                </a:cxn>
                <a:cxn ang="0">
                  <a:pos x="542" y="30"/>
                </a:cxn>
                <a:cxn ang="0">
                  <a:pos x="538" y="40"/>
                </a:cxn>
                <a:cxn ang="0">
                  <a:pos x="524" y="54"/>
                </a:cxn>
                <a:cxn ang="0">
                  <a:pos x="526" y="62"/>
                </a:cxn>
                <a:cxn ang="0">
                  <a:pos x="552" y="86"/>
                </a:cxn>
                <a:cxn ang="0">
                  <a:pos x="552" y="268"/>
                </a:cxn>
                <a:cxn ang="0">
                  <a:pos x="546" y="266"/>
                </a:cxn>
                <a:cxn ang="0">
                  <a:pos x="540" y="268"/>
                </a:cxn>
                <a:cxn ang="0">
                  <a:pos x="544" y="274"/>
                </a:cxn>
                <a:cxn ang="0">
                  <a:pos x="546" y="280"/>
                </a:cxn>
                <a:cxn ang="0">
                  <a:pos x="542" y="290"/>
                </a:cxn>
                <a:cxn ang="0">
                  <a:pos x="548" y="294"/>
                </a:cxn>
                <a:cxn ang="0">
                  <a:pos x="552" y="310"/>
                </a:cxn>
                <a:cxn ang="0">
                  <a:pos x="546" y="314"/>
                </a:cxn>
                <a:cxn ang="0">
                  <a:pos x="546" y="324"/>
                </a:cxn>
                <a:cxn ang="0">
                  <a:pos x="540" y="340"/>
                </a:cxn>
                <a:cxn ang="0">
                  <a:pos x="546" y="358"/>
                </a:cxn>
                <a:cxn ang="0">
                  <a:pos x="550" y="368"/>
                </a:cxn>
                <a:cxn ang="0">
                  <a:pos x="548" y="372"/>
                </a:cxn>
                <a:cxn ang="0">
                  <a:pos x="534" y="360"/>
                </a:cxn>
                <a:cxn ang="0">
                  <a:pos x="502" y="340"/>
                </a:cxn>
                <a:cxn ang="0">
                  <a:pos x="494" y="338"/>
                </a:cxn>
                <a:cxn ang="0">
                  <a:pos x="480" y="338"/>
                </a:cxn>
                <a:cxn ang="0">
                  <a:pos x="470" y="344"/>
                </a:cxn>
                <a:cxn ang="0">
                  <a:pos x="460" y="348"/>
                </a:cxn>
                <a:cxn ang="0">
                  <a:pos x="448" y="344"/>
                </a:cxn>
                <a:cxn ang="0">
                  <a:pos x="444" y="332"/>
                </a:cxn>
                <a:cxn ang="0">
                  <a:pos x="436" y="326"/>
                </a:cxn>
                <a:cxn ang="0">
                  <a:pos x="426" y="330"/>
                </a:cxn>
                <a:cxn ang="0">
                  <a:pos x="412" y="330"/>
                </a:cxn>
                <a:cxn ang="0">
                  <a:pos x="402" y="314"/>
                </a:cxn>
                <a:cxn ang="0">
                  <a:pos x="0" y="292"/>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0" name="Freeform 172"/>
            <p:cNvSpPr>
              <a:spLocks/>
            </p:cNvSpPr>
            <p:nvPr/>
          </p:nvSpPr>
          <p:spPr bwMode="auto">
            <a:xfrm>
              <a:off x="3101" y="1980"/>
              <a:ext cx="509" cy="334"/>
            </a:xfrm>
            <a:custGeom>
              <a:avLst/>
              <a:gdLst/>
              <a:ahLst/>
              <a:cxnLst>
                <a:cxn ang="0">
                  <a:pos x="384" y="0"/>
                </a:cxn>
                <a:cxn ang="0">
                  <a:pos x="398" y="18"/>
                </a:cxn>
                <a:cxn ang="0">
                  <a:pos x="392" y="34"/>
                </a:cxn>
                <a:cxn ang="0">
                  <a:pos x="402" y="74"/>
                </a:cxn>
                <a:cxn ang="0">
                  <a:pos x="432" y="88"/>
                </a:cxn>
                <a:cxn ang="0">
                  <a:pos x="438" y="102"/>
                </a:cxn>
                <a:cxn ang="0">
                  <a:pos x="454" y="122"/>
                </a:cxn>
                <a:cxn ang="0">
                  <a:pos x="474" y="148"/>
                </a:cxn>
                <a:cxn ang="0">
                  <a:pos x="468" y="166"/>
                </a:cxn>
                <a:cxn ang="0">
                  <a:pos x="462" y="180"/>
                </a:cxn>
                <a:cxn ang="0">
                  <a:pos x="438" y="198"/>
                </a:cxn>
                <a:cxn ang="0">
                  <a:pos x="418" y="204"/>
                </a:cxn>
                <a:cxn ang="0">
                  <a:pos x="406" y="218"/>
                </a:cxn>
                <a:cxn ang="0">
                  <a:pos x="416" y="236"/>
                </a:cxn>
                <a:cxn ang="0">
                  <a:pos x="416" y="256"/>
                </a:cxn>
                <a:cxn ang="0">
                  <a:pos x="394" y="288"/>
                </a:cxn>
                <a:cxn ang="0">
                  <a:pos x="392" y="304"/>
                </a:cxn>
                <a:cxn ang="0">
                  <a:pos x="362" y="290"/>
                </a:cxn>
                <a:cxn ang="0">
                  <a:pos x="60" y="294"/>
                </a:cxn>
                <a:cxn ang="0">
                  <a:pos x="60" y="276"/>
                </a:cxn>
                <a:cxn ang="0">
                  <a:pos x="52" y="260"/>
                </a:cxn>
                <a:cxn ang="0">
                  <a:pos x="54" y="244"/>
                </a:cxn>
                <a:cxn ang="0">
                  <a:pos x="46" y="224"/>
                </a:cxn>
                <a:cxn ang="0">
                  <a:pos x="46" y="208"/>
                </a:cxn>
                <a:cxn ang="0">
                  <a:pos x="34" y="192"/>
                </a:cxn>
                <a:cxn ang="0">
                  <a:pos x="28" y="176"/>
                </a:cxn>
                <a:cxn ang="0">
                  <a:pos x="14" y="152"/>
                </a:cxn>
                <a:cxn ang="0">
                  <a:pos x="20" y="132"/>
                </a:cxn>
                <a:cxn ang="0">
                  <a:pos x="8" y="116"/>
                </a:cxn>
                <a:cxn ang="0">
                  <a:pos x="6" y="102"/>
                </a:cxn>
                <a:cxn ang="0">
                  <a:pos x="6" y="68"/>
                </a:cxn>
                <a:cxn ang="0">
                  <a:pos x="12" y="54"/>
                </a:cxn>
                <a:cxn ang="0">
                  <a:pos x="2" y="34"/>
                </a:cxn>
                <a:cxn ang="0">
                  <a:pos x="4" y="18"/>
                </a:cxn>
                <a:cxn ang="0">
                  <a:pos x="6" y="10"/>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1" name="Freeform 173"/>
            <p:cNvSpPr>
              <a:spLocks/>
            </p:cNvSpPr>
            <p:nvPr/>
          </p:nvSpPr>
          <p:spPr bwMode="auto">
            <a:xfrm>
              <a:off x="3379" y="1609"/>
              <a:ext cx="447" cy="476"/>
            </a:xfrm>
            <a:custGeom>
              <a:avLst/>
              <a:gdLst/>
              <a:ahLst/>
              <a:cxnLst>
                <a:cxn ang="0">
                  <a:pos x="174" y="432"/>
                </a:cxn>
                <a:cxn ang="0">
                  <a:pos x="144" y="418"/>
                </a:cxn>
                <a:cxn ang="0">
                  <a:pos x="134" y="378"/>
                </a:cxn>
                <a:cxn ang="0">
                  <a:pos x="140" y="362"/>
                </a:cxn>
                <a:cxn ang="0">
                  <a:pos x="126" y="344"/>
                </a:cxn>
                <a:cxn ang="0">
                  <a:pos x="124" y="312"/>
                </a:cxn>
                <a:cxn ang="0">
                  <a:pos x="100" y="292"/>
                </a:cxn>
                <a:cxn ang="0">
                  <a:pos x="72" y="262"/>
                </a:cxn>
                <a:cxn ang="0">
                  <a:pos x="46" y="248"/>
                </a:cxn>
                <a:cxn ang="0">
                  <a:pos x="42" y="242"/>
                </a:cxn>
                <a:cxn ang="0">
                  <a:pos x="22" y="234"/>
                </a:cxn>
                <a:cxn ang="0">
                  <a:pos x="10" y="222"/>
                </a:cxn>
                <a:cxn ang="0">
                  <a:pos x="14" y="180"/>
                </a:cxn>
                <a:cxn ang="0">
                  <a:pos x="18" y="160"/>
                </a:cxn>
                <a:cxn ang="0">
                  <a:pos x="0" y="142"/>
                </a:cxn>
                <a:cxn ang="0">
                  <a:pos x="8" y="124"/>
                </a:cxn>
                <a:cxn ang="0">
                  <a:pos x="28" y="98"/>
                </a:cxn>
                <a:cxn ang="0">
                  <a:pos x="40" y="90"/>
                </a:cxn>
                <a:cxn ang="0">
                  <a:pos x="44" y="32"/>
                </a:cxn>
                <a:cxn ang="0">
                  <a:pos x="56" y="28"/>
                </a:cxn>
                <a:cxn ang="0">
                  <a:pos x="78" y="30"/>
                </a:cxn>
                <a:cxn ang="0">
                  <a:pos x="130" y="0"/>
                </a:cxn>
                <a:cxn ang="0">
                  <a:pos x="140" y="2"/>
                </a:cxn>
                <a:cxn ang="0">
                  <a:pos x="136" y="16"/>
                </a:cxn>
                <a:cxn ang="0">
                  <a:pos x="132" y="34"/>
                </a:cxn>
                <a:cxn ang="0">
                  <a:pos x="152" y="28"/>
                </a:cxn>
                <a:cxn ang="0">
                  <a:pos x="168" y="34"/>
                </a:cxn>
                <a:cxn ang="0">
                  <a:pos x="182" y="42"/>
                </a:cxn>
                <a:cxn ang="0">
                  <a:pos x="190" y="56"/>
                </a:cxn>
                <a:cxn ang="0">
                  <a:pos x="260" y="72"/>
                </a:cxn>
                <a:cxn ang="0">
                  <a:pos x="282" y="84"/>
                </a:cxn>
                <a:cxn ang="0">
                  <a:pos x="294" y="88"/>
                </a:cxn>
                <a:cxn ang="0">
                  <a:pos x="302" y="84"/>
                </a:cxn>
                <a:cxn ang="0">
                  <a:pos x="328" y="90"/>
                </a:cxn>
                <a:cxn ang="0">
                  <a:pos x="330" y="96"/>
                </a:cxn>
                <a:cxn ang="0">
                  <a:pos x="340" y="102"/>
                </a:cxn>
                <a:cxn ang="0">
                  <a:pos x="356" y="118"/>
                </a:cxn>
                <a:cxn ang="0">
                  <a:pos x="354" y="144"/>
                </a:cxn>
                <a:cxn ang="0">
                  <a:pos x="368" y="142"/>
                </a:cxn>
                <a:cxn ang="0">
                  <a:pos x="362" y="152"/>
                </a:cxn>
                <a:cxn ang="0">
                  <a:pos x="376" y="170"/>
                </a:cxn>
                <a:cxn ang="0">
                  <a:pos x="360" y="188"/>
                </a:cxn>
                <a:cxn ang="0">
                  <a:pos x="348" y="218"/>
                </a:cxn>
                <a:cxn ang="0">
                  <a:pos x="350" y="228"/>
                </a:cxn>
                <a:cxn ang="0">
                  <a:pos x="372" y="200"/>
                </a:cxn>
                <a:cxn ang="0">
                  <a:pos x="390" y="188"/>
                </a:cxn>
                <a:cxn ang="0">
                  <a:pos x="398" y="176"/>
                </a:cxn>
                <a:cxn ang="0">
                  <a:pos x="400" y="162"/>
                </a:cxn>
                <a:cxn ang="0">
                  <a:pos x="404" y="154"/>
                </a:cxn>
                <a:cxn ang="0">
                  <a:pos x="410" y="146"/>
                </a:cxn>
                <a:cxn ang="0">
                  <a:pos x="416" y="150"/>
                </a:cxn>
                <a:cxn ang="0">
                  <a:pos x="404" y="188"/>
                </a:cxn>
                <a:cxn ang="0">
                  <a:pos x="396" y="202"/>
                </a:cxn>
                <a:cxn ang="0">
                  <a:pos x="388" y="228"/>
                </a:cxn>
                <a:cxn ang="0">
                  <a:pos x="386" y="258"/>
                </a:cxn>
                <a:cxn ang="0">
                  <a:pos x="376" y="274"/>
                </a:cxn>
                <a:cxn ang="0">
                  <a:pos x="380" y="312"/>
                </a:cxn>
                <a:cxn ang="0">
                  <a:pos x="368" y="342"/>
                </a:cxn>
                <a:cxn ang="0">
                  <a:pos x="382" y="404"/>
                </a:cxn>
                <a:cxn ang="0">
                  <a:pos x="382" y="412"/>
                </a:cxn>
                <a:cxn ang="0">
                  <a:pos x="382" y="428"/>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2" name="Freeform 174"/>
            <p:cNvSpPr>
              <a:spLocks/>
            </p:cNvSpPr>
            <p:nvPr/>
          </p:nvSpPr>
          <p:spPr bwMode="auto">
            <a:xfrm>
              <a:off x="1470" y="2546"/>
              <a:ext cx="580" cy="668"/>
            </a:xfrm>
            <a:custGeom>
              <a:avLst/>
              <a:gdLst/>
              <a:ahLst/>
              <a:cxnLst>
                <a:cxn ang="0">
                  <a:pos x="458" y="622"/>
                </a:cxn>
                <a:cxn ang="0">
                  <a:pos x="538" y="62"/>
                </a:cxn>
                <a:cxn ang="0">
                  <a:pos x="146" y="0"/>
                </a:cxn>
                <a:cxn ang="0">
                  <a:pos x="146" y="0"/>
                </a:cxn>
                <a:cxn ang="0">
                  <a:pos x="138" y="52"/>
                </a:cxn>
                <a:cxn ang="0">
                  <a:pos x="122" y="94"/>
                </a:cxn>
                <a:cxn ang="0">
                  <a:pos x="114" y="94"/>
                </a:cxn>
                <a:cxn ang="0">
                  <a:pos x="108" y="88"/>
                </a:cxn>
                <a:cxn ang="0">
                  <a:pos x="108" y="84"/>
                </a:cxn>
                <a:cxn ang="0">
                  <a:pos x="104" y="78"/>
                </a:cxn>
                <a:cxn ang="0">
                  <a:pos x="88" y="74"/>
                </a:cxn>
                <a:cxn ang="0">
                  <a:pos x="76" y="76"/>
                </a:cxn>
                <a:cxn ang="0">
                  <a:pos x="72" y="82"/>
                </a:cxn>
                <a:cxn ang="0">
                  <a:pos x="76" y="100"/>
                </a:cxn>
                <a:cxn ang="0">
                  <a:pos x="70" y="146"/>
                </a:cxn>
                <a:cxn ang="0">
                  <a:pos x="74" y="154"/>
                </a:cxn>
                <a:cxn ang="0">
                  <a:pos x="68" y="174"/>
                </a:cxn>
                <a:cxn ang="0">
                  <a:pos x="64" y="182"/>
                </a:cxn>
                <a:cxn ang="0">
                  <a:pos x="64" y="186"/>
                </a:cxn>
                <a:cxn ang="0">
                  <a:pos x="64" y="200"/>
                </a:cxn>
                <a:cxn ang="0">
                  <a:pos x="66" y="206"/>
                </a:cxn>
                <a:cxn ang="0">
                  <a:pos x="64" y="210"/>
                </a:cxn>
                <a:cxn ang="0">
                  <a:pos x="70" y="222"/>
                </a:cxn>
                <a:cxn ang="0">
                  <a:pos x="70" y="232"/>
                </a:cxn>
                <a:cxn ang="0">
                  <a:pos x="74" y="238"/>
                </a:cxn>
                <a:cxn ang="0">
                  <a:pos x="76" y="250"/>
                </a:cxn>
                <a:cxn ang="0">
                  <a:pos x="82" y="254"/>
                </a:cxn>
                <a:cxn ang="0">
                  <a:pos x="86" y="260"/>
                </a:cxn>
                <a:cxn ang="0">
                  <a:pos x="88" y="268"/>
                </a:cxn>
                <a:cxn ang="0">
                  <a:pos x="86" y="272"/>
                </a:cxn>
                <a:cxn ang="0">
                  <a:pos x="84" y="270"/>
                </a:cxn>
                <a:cxn ang="0">
                  <a:pos x="74" y="278"/>
                </a:cxn>
                <a:cxn ang="0">
                  <a:pos x="62" y="282"/>
                </a:cxn>
                <a:cxn ang="0">
                  <a:pos x="52" y="294"/>
                </a:cxn>
                <a:cxn ang="0">
                  <a:pos x="46" y="320"/>
                </a:cxn>
                <a:cxn ang="0">
                  <a:pos x="30" y="340"/>
                </a:cxn>
                <a:cxn ang="0">
                  <a:pos x="22" y="340"/>
                </a:cxn>
                <a:cxn ang="0">
                  <a:pos x="22" y="346"/>
                </a:cxn>
                <a:cxn ang="0">
                  <a:pos x="24" y="354"/>
                </a:cxn>
                <a:cxn ang="0">
                  <a:pos x="24" y="360"/>
                </a:cxn>
                <a:cxn ang="0">
                  <a:pos x="20" y="372"/>
                </a:cxn>
                <a:cxn ang="0">
                  <a:pos x="22" y="378"/>
                </a:cxn>
                <a:cxn ang="0">
                  <a:pos x="34" y="386"/>
                </a:cxn>
                <a:cxn ang="0">
                  <a:pos x="36" y="392"/>
                </a:cxn>
                <a:cxn ang="0">
                  <a:pos x="32" y="396"/>
                </a:cxn>
                <a:cxn ang="0">
                  <a:pos x="30" y="402"/>
                </a:cxn>
                <a:cxn ang="0">
                  <a:pos x="24" y="410"/>
                </a:cxn>
                <a:cxn ang="0">
                  <a:pos x="20" y="408"/>
                </a:cxn>
                <a:cxn ang="0">
                  <a:pos x="6" y="406"/>
                </a:cxn>
                <a:cxn ang="0">
                  <a:pos x="0" y="430"/>
                </a:cxn>
                <a:cxn ang="0">
                  <a:pos x="290" y="596"/>
                </a:cxn>
                <a:cxn ang="0">
                  <a:pos x="458" y="622"/>
                </a:cxn>
                <a:cxn ang="0">
                  <a:pos x="458" y="622"/>
                </a:cxn>
              </a:cxnLst>
              <a:rect l="0" t="0" r="r" b="b"/>
              <a:pathLst>
                <a:path w="538" h="622">
                  <a:moveTo>
                    <a:pt x="458" y="622"/>
                  </a:moveTo>
                  <a:lnTo>
                    <a:pt x="538" y="62"/>
                  </a:lnTo>
                  <a:lnTo>
                    <a:pt x="146" y="0"/>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lnTo>
                    <a:pt x="458" y="62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3" name="Freeform 175"/>
            <p:cNvSpPr>
              <a:spLocks/>
            </p:cNvSpPr>
            <p:nvPr/>
          </p:nvSpPr>
          <p:spPr bwMode="auto">
            <a:xfrm>
              <a:off x="2553" y="2668"/>
              <a:ext cx="727" cy="379"/>
            </a:xfrm>
            <a:custGeom>
              <a:avLst/>
              <a:gdLst/>
              <a:ahLst/>
              <a:cxnLst>
                <a:cxn ang="0">
                  <a:pos x="78" y="6"/>
                </a:cxn>
                <a:cxn ang="0">
                  <a:pos x="0" y="50"/>
                </a:cxn>
                <a:cxn ang="0">
                  <a:pos x="230" y="256"/>
                </a:cxn>
                <a:cxn ang="0">
                  <a:pos x="242" y="260"/>
                </a:cxn>
                <a:cxn ang="0">
                  <a:pos x="260" y="278"/>
                </a:cxn>
                <a:cxn ang="0">
                  <a:pos x="282" y="270"/>
                </a:cxn>
                <a:cxn ang="0">
                  <a:pos x="294" y="280"/>
                </a:cxn>
                <a:cxn ang="0">
                  <a:pos x="298" y="292"/>
                </a:cxn>
                <a:cxn ang="0">
                  <a:pos x="322" y="298"/>
                </a:cxn>
                <a:cxn ang="0">
                  <a:pos x="334" y="302"/>
                </a:cxn>
                <a:cxn ang="0">
                  <a:pos x="342" y="298"/>
                </a:cxn>
                <a:cxn ang="0">
                  <a:pos x="356" y="310"/>
                </a:cxn>
                <a:cxn ang="0">
                  <a:pos x="382" y="306"/>
                </a:cxn>
                <a:cxn ang="0">
                  <a:pos x="390" y="318"/>
                </a:cxn>
                <a:cxn ang="0">
                  <a:pos x="394" y="330"/>
                </a:cxn>
                <a:cxn ang="0">
                  <a:pos x="412" y="322"/>
                </a:cxn>
                <a:cxn ang="0">
                  <a:pos x="438" y="334"/>
                </a:cxn>
                <a:cxn ang="0">
                  <a:pos x="450" y="330"/>
                </a:cxn>
                <a:cxn ang="0">
                  <a:pos x="458" y="334"/>
                </a:cxn>
                <a:cxn ang="0">
                  <a:pos x="460" y="348"/>
                </a:cxn>
                <a:cxn ang="0">
                  <a:pos x="464" y="338"/>
                </a:cxn>
                <a:cxn ang="0">
                  <a:pos x="478" y="326"/>
                </a:cxn>
                <a:cxn ang="0">
                  <a:pos x="482" y="332"/>
                </a:cxn>
                <a:cxn ang="0">
                  <a:pos x="496" y="334"/>
                </a:cxn>
                <a:cxn ang="0">
                  <a:pos x="506" y="332"/>
                </a:cxn>
                <a:cxn ang="0">
                  <a:pos x="506" y="334"/>
                </a:cxn>
                <a:cxn ang="0">
                  <a:pos x="526" y="348"/>
                </a:cxn>
                <a:cxn ang="0">
                  <a:pos x="544" y="334"/>
                </a:cxn>
                <a:cxn ang="0">
                  <a:pos x="576" y="328"/>
                </a:cxn>
                <a:cxn ang="0">
                  <a:pos x="590" y="326"/>
                </a:cxn>
                <a:cxn ang="0">
                  <a:pos x="620" y="326"/>
                </a:cxn>
                <a:cxn ang="0">
                  <a:pos x="660" y="344"/>
                </a:cxn>
                <a:cxn ang="0">
                  <a:pos x="672" y="350"/>
                </a:cxn>
                <a:cxn ang="0">
                  <a:pos x="678" y="176"/>
                </a:cxn>
                <a:cxn ang="0">
                  <a:pos x="662" y="18"/>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4" name="Freeform 176"/>
            <p:cNvSpPr>
              <a:spLocks/>
            </p:cNvSpPr>
            <p:nvPr/>
          </p:nvSpPr>
          <p:spPr bwMode="auto">
            <a:xfrm>
              <a:off x="2188" y="2723"/>
              <a:ext cx="1183" cy="1152"/>
            </a:xfrm>
            <a:custGeom>
              <a:avLst/>
              <a:gdLst/>
              <a:ahLst/>
              <a:cxnLst>
                <a:cxn ang="0">
                  <a:pos x="1000" y="294"/>
                </a:cxn>
                <a:cxn ang="0">
                  <a:pos x="930" y="276"/>
                </a:cxn>
                <a:cxn ang="0">
                  <a:pos x="884" y="284"/>
                </a:cxn>
                <a:cxn ang="0">
                  <a:pos x="846" y="284"/>
                </a:cxn>
                <a:cxn ang="0">
                  <a:pos x="836" y="284"/>
                </a:cxn>
                <a:cxn ang="0">
                  <a:pos x="818" y="276"/>
                </a:cxn>
                <a:cxn ang="0">
                  <a:pos x="800" y="298"/>
                </a:cxn>
                <a:cxn ang="0">
                  <a:pos x="790" y="280"/>
                </a:cxn>
                <a:cxn ang="0">
                  <a:pos x="752" y="272"/>
                </a:cxn>
                <a:cxn ang="0">
                  <a:pos x="730" y="268"/>
                </a:cxn>
                <a:cxn ang="0">
                  <a:pos x="696" y="260"/>
                </a:cxn>
                <a:cxn ang="0">
                  <a:pos x="674" y="252"/>
                </a:cxn>
                <a:cxn ang="0">
                  <a:pos x="638" y="242"/>
                </a:cxn>
                <a:cxn ang="0">
                  <a:pos x="622" y="220"/>
                </a:cxn>
                <a:cxn ang="0">
                  <a:pos x="582" y="210"/>
                </a:cxn>
                <a:cxn ang="0">
                  <a:pos x="340" y="0"/>
                </a:cxn>
                <a:cxn ang="0">
                  <a:pos x="0" y="420"/>
                </a:cxn>
                <a:cxn ang="0">
                  <a:pos x="4" y="438"/>
                </a:cxn>
                <a:cxn ang="0">
                  <a:pos x="30" y="474"/>
                </a:cxn>
                <a:cxn ang="0">
                  <a:pos x="134" y="576"/>
                </a:cxn>
                <a:cxn ang="0">
                  <a:pos x="148" y="610"/>
                </a:cxn>
                <a:cxn ang="0">
                  <a:pos x="220" y="718"/>
                </a:cxn>
                <a:cxn ang="0">
                  <a:pos x="288" y="728"/>
                </a:cxn>
                <a:cxn ang="0">
                  <a:pos x="326" y="668"/>
                </a:cxn>
                <a:cxn ang="0">
                  <a:pos x="350" y="662"/>
                </a:cxn>
                <a:cxn ang="0">
                  <a:pos x="392" y="674"/>
                </a:cxn>
                <a:cxn ang="0">
                  <a:pos x="436" y="696"/>
                </a:cxn>
                <a:cxn ang="0">
                  <a:pos x="452" y="708"/>
                </a:cxn>
                <a:cxn ang="0">
                  <a:pos x="488" y="754"/>
                </a:cxn>
                <a:cxn ang="0">
                  <a:pos x="548" y="868"/>
                </a:cxn>
                <a:cxn ang="0">
                  <a:pos x="582" y="908"/>
                </a:cxn>
                <a:cxn ang="0">
                  <a:pos x="596" y="968"/>
                </a:cxn>
                <a:cxn ang="0">
                  <a:pos x="648" y="1028"/>
                </a:cxn>
                <a:cxn ang="0">
                  <a:pos x="738" y="1056"/>
                </a:cxn>
                <a:cxn ang="0">
                  <a:pos x="788" y="1064"/>
                </a:cxn>
                <a:cxn ang="0">
                  <a:pos x="782" y="1050"/>
                </a:cxn>
                <a:cxn ang="0">
                  <a:pos x="766" y="946"/>
                </a:cxn>
                <a:cxn ang="0">
                  <a:pos x="758" y="934"/>
                </a:cxn>
                <a:cxn ang="0">
                  <a:pos x="780" y="896"/>
                </a:cxn>
                <a:cxn ang="0">
                  <a:pos x="786" y="880"/>
                </a:cxn>
                <a:cxn ang="0">
                  <a:pos x="800" y="846"/>
                </a:cxn>
                <a:cxn ang="0">
                  <a:pos x="814" y="846"/>
                </a:cxn>
                <a:cxn ang="0">
                  <a:pos x="824" y="830"/>
                </a:cxn>
                <a:cxn ang="0">
                  <a:pos x="834" y="828"/>
                </a:cxn>
                <a:cxn ang="0">
                  <a:pos x="856" y="818"/>
                </a:cxn>
                <a:cxn ang="0">
                  <a:pos x="868" y="796"/>
                </a:cxn>
                <a:cxn ang="0">
                  <a:pos x="876" y="804"/>
                </a:cxn>
                <a:cxn ang="0">
                  <a:pos x="964" y="758"/>
                </a:cxn>
                <a:cxn ang="0">
                  <a:pos x="982" y="710"/>
                </a:cxn>
                <a:cxn ang="0">
                  <a:pos x="1000" y="704"/>
                </a:cxn>
                <a:cxn ang="0">
                  <a:pos x="1058" y="694"/>
                </a:cxn>
                <a:cxn ang="0">
                  <a:pos x="1074" y="686"/>
                </a:cxn>
                <a:cxn ang="0">
                  <a:pos x="1084" y="664"/>
                </a:cxn>
                <a:cxn ang="0">
                  <a:pos x="1088" y="622"/>
                </a:cxn>
                <a:cxn ang="0">
                  <a:pos x="1098" y="588"/>
                </a:cxn>
                <a:cxn ang="0">
                  <a:pos x="1092" y="534"/>
                </a:cxn>
                <a:cxn ang="0">
                  <a:pos x="1084" y="512"/>
                </a:cxn>
                <a:cxn ang="0">
                  <a:pos x="1072" y="480"/>
                </a:cxn>
                <a:cxn ang="0">
                  <a:pos x="1054" y="310"/>
                </a:cxn>
                <a:cxn ang="0">
                  <a:pos x="1016" y="302"/>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5" name="Freeform 177"/>
            <p:cNvSpPr>
              <a:spLocks/>
            </p:cNvSpPr>
            <p:nvPr/>
          </p:nvSpPr>
          <p:spPr bwMode="auto">
            <a:xfrm>
              <a:off x="3700" y="2401"/>
              <a:ext cx="623" cy="322"/>
            </a:xfrm>
            <a:custGeom>
              <a:avLst/>
              <a:gdLst/>
              <a:ahLst/>
              <a:cxnLst>
                <a:cxn ang="0">
                  <a:pos x="116" y="288"/>
                </a:cxn>
                <a:cxn ang="0">
                  <a:pos x="114" y="274"/>
                </a:cxn>
                <a:cxn ang="0">
                  <a:pos x="132" y="274"/>
                </a:cxn>
                <a:cxn ang="0">
                  <a:pos x="464" y="240"/>
                </a:cxn>
                <a:cxn ang="0">
                  <a:pos x="498" y="222"/>
                </a:cxn>
                <a:cxn ang="0">
                  <a:pos x="518" y="204"/>
                </a:cxn>
                <a:cxn ang="0">
                  <a:pos x="520" y="192"/>
                </a:cxn>
                <a:cxn ang="0">
                  <a:pos x="528" y="180"/>
                </a:cxn>
                <a:cxn ang="0">
                  <a:pos x="576" y="138"/>
                </a:cxn>
                <a:cxn ang="0">
                  <a:pos x="574" y="130"/>
                </a:cxn>
                <a:cxn ang="0">
                  <a:pos x="566" y="126"/>
                </a:cxn>
                <a:cxn ang="0">
                  <a:pos x="556" y="120"/>
                </a:cxn>
                <a:cxn ang="0">
                  <a:pos x="550" y="118"/>
                </a:cxn>
                <a:cxn ang="0">
                  <a:pos x="524" y="82"/>
                </a:cxn>
                <a:cxn ang="0">
                  <a:pos x="522" y="70"/>
                </a:cxn>
                <a:cxn ang="0">
                  <a:pos x="520" y="48"/>
                </a:cxn>
                <a:cxn ang="0">
                  <a:pos x="508" y="38"/>
                </a:cxn>
                <a:cxn ang="0">
                  <a:pos x="492" y="26"/>
                </a:cxn>
                <a:cxn ang="0">
                  <a:pos x="478" y="26"/>
                </a:cxn>
                <a:cxn ang="0">
                  <a:pos x="470" y="34"/>
                </a:cxn>
                <a:cxn ang="0">
                  <a:pos x="458" y="38"/>
                </a:cxn>
                <a:cxn ang="0">
                  <a:pos x="438" y="34"/>
                </a:cxn>
                <a:cxn ang="0">
                  <a:pos x="416" y="30"/>
                </a:cxn>
                <a:cxn ang="0">
                  <a:pos x="388" y="26"/>
                </a:cxn>
                <a:cxn ang="0">
                  <a:pos x="366" y="0"/>
                </a:cxn>
                <a:cxn ang="0">
                  <a:pos x="354" y="6"/>
                </a:cxn>
                <a:cxn ang="0">
                  <a:pos x="338" y="2"/>
                </a:cxn>
                <a:cxn ang="0">
                  <a:pos x="336" y="14"/>
                </a:cxn>
                <a:cxn ang="0">
                  <a:pos x="338" y="38"/>
                </a:cxn>
                <a:cxn ang="0">
                  <a:pos x="318" y="48"/>
                </a:cxn>
                <a:cxn ang="0">
                  <a:pos x="300" y="50"/>
                </a:cxn>
                <a:cxn ang="0">
                  <a:pos x="268" y="106"/>
                </a:cxn>
                <a:cxn ang="0">
                  <a:pos x="244" y="124"/>
                </a:cxn>
                <a:cxn ang="0">
                  <a:pos x="230" y="112"/>
                </a:cxn>
                <a:cxn ang="0">
                  <a:pos x="218" y="140"/>
                </a:cxn>
                <a:cxn ang="0">
                  <a:pos x="204" y="140"/>
                </a:cxn>
                <a:cxn ang="0">
                  <a:pos x="186" y="138"/>
                </a:cxn>
                <a:cxn ang="0">
                  <a:pos x="176" y="154"/>
                </a:cxn>
                <a:cxn ang="0">
                  <a:pos x="150" y="140"/>
                </a:cxn>
                <a:cxn ang="0">
                  <a:pos x="118" y="146"/>
                </a:cxn>
                <a:cxn ang="0">
                  <a:pos x="116" y="158"/>
                </a:cxn>
                <a:cxn ang="0">
                  <a:pos x="104" y="158"/>
                </a:cxn>
                <a:cxn ang="0">
                  <a:pos x="104" y="160"/>
                </a:cxn>
                <a:cxn ang="0">
                  <a:pos x="100" y="172"/>
                </a:cxn>
                <a:cxn ang="0">
                  <a:pos x="98" y="178"/>
                </a:cxn>
                <a:cxn ang="0">
                  <a:pos x="104" y="190"/>
                </a:cxn>
                <a:cxn ang="0">
                  <a:pos x="72" y="200"/>
                </a:cxn>
                <a:cxn ang="0">
                  <a:pos x="78" y="232"/>
                </a:cxn>
                <a:cxn ang="0">
                  <a:pos x="58" y="230"/>
                </a:cxn>
                <a:cxn ang="0">
                  <a:pos x="36" y="222"/>
                </a:cxn>
                <a:cxn ang="0">
                  <a:pos x="22" y="244"/>
                </a:cxn>
                <a:cxn ang="0">
                  <a:pos x="24" y="248"/>
                </a:cxn>
                <a:cxn ang="0">
                  <a:pos x="32" y="260"/>
                </a:cxn>
                <a:cxn ang="0">
                  <a:pos x="20" y="288"/>
                </a:cxn>
                <a:cxn ang="0">
                  <a:pos x="6" y="290"/>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6" name="Freeform 178"/>
            <p:cNvSpPr>
              <a:spLocks/>
            </p:cNvSpPr>
            <p:nvPr/>
          </p:nvSpPr>
          <p:spPr bwMode="auto">
            <a:xfrm>
              <a:off x="3646" y="2643"/>
              <a:ext cx="694" cy="244"/>
            </a:xfrm>
            <a:custGeom>
              <a:avLst/>
              <a:gdLst/>
              <a:ahLst/>
              <a:cxnLst>
                <a:cxn ang="0">
                  <a:pos x="646" y="0"/>
                </a:cxn>
                <a:cxn ang="0">
                  <a:pos x="514" y="16"/>
                </a:cxn>
                <a:cxn ang="0">
                  <a:pos x="508" y="22"/>
                </a:cxn>
                <a:cxn ang="0">
                  <a:pos x="182" y="50"/>
                </a:cxn>
                <a:cxn ang="0">
                  <a:pos x="176" y="48"/>
                </a:cxn>
                <a:cxn ang="0">
                  <a:pos x="164" y="50"/>
                </a:cxn>
                <a:cxn ang="0">
                  <a:pos x="166" y="54"/>
                </a:cxn>
                <a:cxn ang="0">
                  <a:pos x="166" y="64"/>
                </a:cxn>
                <a:cxn ang="0">
                  <a:pos x="50" y="74"/>
                </a:cxn>
                <a:cxn ang="0">
                  <a:pos x="44" y="88"/>
                </a:cxn>
                <a:cxn ang="0">
                  <a:pos x="40" y="104"/>
                </a:cxn>
                <a:cxn ang="0">
                  <a:pos x="42" y="110"/>
                </a:cxn>
                <a:cxn ang="0">
                  <a:pos x="38" y="124"/>
                </a:cxn>
                <a:cxn ang="0">
                  <a:pos x="36" y="130"/>
                </a:cxn>
                <a:cxn ang="0">
                  <a:pos x="38" y="134"/>
                </a:cxn>
                <a:cxn ang="0">
                  <a:pos x="34" y="142"/>
                </a:cxn>
                <a:cxn ang="0">
                  <a:pos x="24" y="152"/>
                </a:cxn>
                <a:cxn ang="0">
                  <a:pos x="20" y="174"/>
                </a:cxn>
                <a:cxn ang="0">
                  <a:pos x="10" y="186"/>
                </a:cxn>
                <a:cxn ang="0">
                  <a:pos x="12" y="200"/>
                </a:cxn>
                <a:cxn ang="0">
                  <a:pos x="10" y="218"/>
                </a:cxn>
                <a:cxn ang="0">
                  <a:pos x="8" y="218"/>
                </a:cxn>
                <a:cxn ang="0">
                  <a:pos x="0" y="228"/>
                </a:cxn>
                <a:cxn ang="0">
                  <a:pos x="166" y="214"/>
                </a:cxn>
                <a:cxn ang="0">
                  <a:pos x="374" y="196"/>
                </a:cxn>
                <a:cxn ang="0">
                  <a:pos x="454" y="188"/>
                </a:cxn>
                <a:cxn ang="0">
                  <a:pos x="456" y="164"/>
                </a:cxn>
                <a:cxn ang="0">
                  <a:pos x="464" y="164"/>
                </a:cxn>
                <a:cxn ang="0">
                  <a:pos x="468" y="164"/>
                </a:cxn>
                <a:cxn ang="0">
                  <a:pos x="474" y="158"/>
                </a:cxn>
                <a:cxn ang="0">
                  <a:pos x="474" y="152"/>
                </a:cxn>
                <a:cxn ang="0">
                  <a:pos x="474" y="146"/>
                </a:cxn>
                <a:cxn ang="0">
                  <a:pos x="476" y="140"/>
                </a:cxn>
                <a:cxn ang="0">
                  <a:pos x="482" y="134"/>
                </a:cxn>
                <a:cxn ang="0">
                  <a:pos x="498" y="126"/>
                </a:cxn>
                <a:cxn ang="0">
                  <a:pos x="518" y="122"/>
                </a:cxn>
                <a:cxn ang="0">
                  <a:pos x="536" y="106"/>
                </a:cxn>
                <a:cxn ang="0">
                  <a:pos x="542" y="102"/>
                </a:cxn>
                <a:cxn ang="0">
                  <a:pos x="554" y="92"/>
                </a:cxn>
                <a:cxn ang="0">
                  <a:pos x="556" y="82"/>
                </a:cxn>
                <a:cxn ang="0">
                  <a:pos x="560" y="82"/>
                </a:cxn>
                <a:cxn ang="0">
                  <a:pos x="564" y="82"/>
                </a:cxn>
                <a:cxn ang="0">
                  <a:pos x="568" y="78"/>
                </a:cxn>
                <a:cxn ang="0">
                  <a:pos x="568" y="76"/>
                </a:cxn>
                <a:cxn ang="0">
                  <a:pos x="574" y="70"/>
                </a:cxn>
                <a:cxn ang="0">
                  <a:pos x="578" y="70"/>
                </a:cxn>
                <a:cxn ang="0">
                  <a:pos x="582" y="74"/>
                </a:cxn>
                <a:cxn ang="0">
                  <a:pos x="588" y="70"/>
                </a:cxn>
                <a:cxn ang="0">
                  <a:pos x="590" y="66"/>
                </a:cxn>
                <a:cxn ang="0">
                  <a:pos x="598" y="58"/>
                </a:cxn>
                <a:cxn ang="0">
                  <a:pos x="606" y="56"/>
                </a:cxn>
                <a:cxn ang="0">
                  <a:pos x="618" y="56"/>
                </a:cxn>
                <a:cxn ang="0">
                  <a:pos x="632" y="34"/>
                </a:cxn>
                <a:cxn ang="0">
                  <a:pos x="642" y="26"/>
                </a:cxn>
                <a:cxn ang="0">
                  <a:pos x="644" y="20"/>
                </a:cxn>
                <a:cxn ang="0">
                  <a:pos x="646" y="14"/>
                </a:cxn>
                <a:cxn ang="0">
                  <a:pos x="644" y="6"/>
                </a:cxn>
                <a:cxn ang="0">
                  <a:pos x="646" y="0"/>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7" name="Freeform 179"/>
            <p:cNvSpPr>
              <a:spLocks/>
            </p:cNvSpPr>
            <p:nvPr/>
          </p:nvSpPr>
          <p:spPr bwMode="auto">
            <a:xfrm>
              <a:off x="4035" y="2057"/>
              <a:ext cx="354" cy="396"/>
            </a:xfrm>
            <a:custGeom>
              <a:avLst/>
              <a:gdLst/>
              <a:ahLst/>
              <a:cxnLst>
                <a:cxn ang="0">
                  <a:pos x="28" y="324"/>
                </a:cxn>
                <a:cxn ang="0">
                  <a:pos x="44" y="328"/>
                </a:cxn>
                <a:cxn ang="0">
                  <a:pos x="56" y="322"/>
                </a:cxn>
                <a:cxn ang="0">
                  <a:pos x="78" y="348"/>
                </a:cxn>
                <a:cxn ang="0">
                  <a:pos x="106" y="352"/>
                </a:cxn>
                <a:cxn ang="0">
                  <a:pos x="128" y="356"/>
                </a:cxn>
                <a:cxn ang="0">
                  <a:pos x="148" y="360"/>
                </a:cxn>
                <a:cxn ang="0">
                  <a:pos x="160" y="356"/>
                </a:cxn>
                <a:cxn ang="0">
                  <a:pos x="168" y="348"/>
                </a:cxn>
                <a:cxn ang="0">
                  <a:pos x="182" y="348"/>
                </a:cxn>
                <a:cxn ang="0">
                  <a:pos x="198" y="360"/>
                </a:cxn>
                <a:cxn ang="0">
                  <a:pos x="210" y="370"/>
                </a:cxn>
                <a:cxn ang="0">
                  <a:pos x="228" y="356"/>
                </a:cxn>
                <a:cxn ang="0">
                  <a:pos x="234" y="342"/>
                </a:cxn>
                <a:cxn ang="0">
                  <a:pos x="240" y="306"/>
                </a:cxn>
                <a:cxn ang="0">
                  <a:pos x="254" y="318"/>
                </a:cxn>
                <a:cxn ang="0">
                  <a:pos x="260" y="296"/>
                </a:cxn>
                <a:cxn ang="0">
                  <a:pos x="274" y="272"/>
                </a:cxn>
                <a:cxn ang="0">
                  <a:pos x="280" y="262"/>
                </a:cxn>
                <a:cxn ang="0">
                  <a:pos x="296" y="260"/>
                </a:cxn>
                <a:cxn ang="0">
                  <a:pos x="312" y="240"/>
                </a:cxn>
                <a:cxn ang="0">
                  <a:pos x="324" y="230"/>
                </a:cxn>
                <a:cxn ang="0">
                  <a:pos x="320" y="214"/>
                </a:cxn>
                <a:cxn ang="0">
                  <a:pos x="324" y="198"/>
                </a:cxn>
                <a:cxn ang="0">
                  <a:pos x="316" y="154"/>
                </a:cxn>
                <a:cxn ang="0">
                  <a:pos x="322" y="136"/>
                </a:cxn>
                <a:cxn ang="0">
                  <a:pos x="330" y="132"/>
                </a:cxn>
                <a:cxn ang="0">
                  <a:pos x="270" y="20"/>
                </a:cxn>
                <a:cxn ang="0">
                  <a:pos x="246" y="34"/>
                </a:cxn>
                <a:cxn ang="0">
                  <a:pos x="218" y="62"/>
                </a:cxn>
                <a:cxn ang="0">
                  <a:pos x="200" y="62"/>
                </a:cxn>
                <a:cxn ang="0">
                  <a:pos x="176" y="78"/>
                </a:cxn>
                <a:cxn ang="0">
                  <a:pos x="154" y="72"/>
                </a:cxn>
                <a:cxn ang="0">
                  <a:pos x="146" y="72"/>
                </a:cxn>
                <a:cxn ang="0">
                  <a:pos x="146" y="66"/>
                </a:cxn>
                <a:cxn ang="0">
                  <a:pos x="112" y="56"/>
                </a:cxn>
                <a:cxn ang="0">
                  <a:pos x="96" y="58"/>
                </a:cxn>
                <a:cxn ang="0">
                  <a:pos x="0" y="66"/>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8" name="Freeform 180"/>
            <p:cNvSpPr>
              <a:spLocks/>
            </p:cNvSpPr>
            <p:nvPr/>
          </p:nvSpPr>
          <p:spPr bwMode="auto">
            <a:xfrm>
              <a:off x="4415" y="1627"/>
              <a:ext cx="638" cy="489"/>
            </a:xfrm>
            <a:custGeom>
              <a:avLst/>
              <a:gdLst/>
              <a:ahLst/>
              <a:cxnLst>
                <a:cxn ang="0">
                  <a:pos x="454" y="408"/>
                </a:cxn>
                <a:cxn ang="0">
                  <a:pos x="446" y="424"/>
                </a:cxn>
                <a:cxn ang="0">
                  <a:pos x="440" y="438"/>
                </a:cxn>
                <a:cxn ang="0">
                  <a:pos x="436" y="456"/>
                </a:cxn>
                <a:cxn ang="0">
                  <a:pos x="450" y="440"/>
                </a:cxn>
                <a:cxn ang="0">
                  <a:pos x="474" y="438"/>
                </a:cxn>
                <a:cxn ang="0">
                  <a:pos x="506" y="424"/>
                </a:cxn>
                <a:cxn ang="0">
                  <a:pos x="560" y="386"/>
                </a:cxn>
                <a:cxn ang="0">
                  <a:pos x="578" y="372"/>
                </a:cxn>
                <a:cxn ang="0">
                  <a:pos x="594" y="356"/>
                </a:cxn>
                <a:cxn ang="0">
                  <a:pos x="586" y="360"/>
                </a:cxn>
                <a:cxn ang="0">
                  <a:pos x="564" y="370"/>
                </a:cxn>
                <a:cxn ang="0">
                  <a:pos x="550" y="378"/>
                </a:cxn>
                <a:cxn ang="0">
                  <a:pos x="566" y="352"/>
                </a:cxn>
                <a:cxn ang="0">
                  <a:pos x="554" y="364"/>
                </a:cxn>
                <a:cxn ang="0">
                  <a:pos x="504" y="392"/>
                </a:cxn>
                <a:cxn ang="0">
                  <a:pos x="466" y="418"/>
                </a:cxn>
                <a:cxn ang="0">
                  <a:pos x="464" y="398"/>
                </a:cxn>
                <a:cxn ang="0">
                  <a:pos x="474" y="372"/>
                </a:cxn>
                <a:cxn ang="0">
                  <a:pos x="460" y="288"/>
                </a:cxn>
                <a:cxn ang="0">
                  <a:pos x="450" y="200"/>
                </a:cxn>
                <a:cxn ang="0">
                  <a:pos x="440" y="146"/>
                </a:cxn>
                <a:cxn ang="0">
                  <a:pos x="428" y="136"/>
                </a:cxn>
                <a:cxn ang="0">
                  <a:pos x="426" y="120"/>
                </a:cxn>
                <a:cxn ang="0">
                  <a:pos x="418" y="70"/>
                </a:cxn>
                <a:cxn ang="0">
                  <a:pos x="402" y="18"/>
                </a:cxn>
                <a:cxn ang="0">
                  <a:pos x="394" y="0"/>
                </a:cxn>
                <a:cxn ang="0">
                  <a:pos x="300" y="20"/>
                </a:cxn>
                <a:cxn ang="0">
                  <a:pos x="266" y="48"/>
                </a:cxn>
                <a:cxn ang="0">
                  <a:pos x="242" y="90"/>
                </a:cxn>
                <a:cxn ang="0">
                  <a:pos x="210" y="130"/>
                </a:cxn>
                <a:cxn ang="0">
                  <a:pos x="214" y="146"/>
                </a:cxn>
                <a:cxn ang="0">
                  <a:pos x="226" y="154"/>
                </a:cxn>
                <a:cxn ang="0">
                  <a:pos x="228" y="174"/>
                </a:cxn>
                <a:cxn ang="0">
                  <a:pos x="190" y="218"/>
                </a:cxn>
                <a:cxn ang="0">
                  <a:pos x="124" y="230"/>
                </a:cxn>
                <a:cxn ang="0">
                  <a:pos x="72" y="234"/>
                </a:cxn>
                <a:cxn ang="0">
                  <a:pos x="38" y="262"/>
                </a:cxn>
                <a:cxn ang="0">
                  <a:pos x="56" y="296"/>
                </a:cxn>
                <a:cxn ang="0">
                  <a:pos x="42" y="320"/>
                </a:cxn>
                <a:cxn ang="0">
                  <a:pos x="6" y="386"/>
                </a:cxn>
                <a:cxn ang="0">
                  <a:pos x="332" y="330"/>
                </a:cxn>
                <a:cxn ang="0">
                  <a:pos x="340" y="336"/>
                </a:cxn>
                <a:cxn ang="0">
                  <a:pos x="356" y="362"/>
                </a:cxn>
                <a:cxn ang="0">
                  <a:pos x="380" y="370"/>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9" name="Freeform 181"/>
            <p:cNvSpPr>
              <a:spLocks/>
            </p:cNvSpPr>
            <p:nvPr/>
          </p:nvSpPr>
          <p:spPr bwMode="auto">
            <a:xfrm>
              <a:off x="4363" y="1972"/>
              <a:ext cx="494" cy="322"/>
            </a:xfrm>
            <a:custGeom>
              <a:avLst/>
              <a:gdLst/>
              <a:ahLst/>
              <a:cxnLst>
                <a:cxn ang="0">
                  <a:pos x="114" y="282"/>
                </a:cxn>
                <a:cxn ang="0">
                  <a:pos x="322" y="242"/>
                </a:cxn>
                <a:cxn ang="0">
                  <a:pos x="388" y="230"/>
                </a:cxn>
                <a:cxn ang="0">
                  <a:pos x="390" y="228"/>
                </a:cxn>
                <a:cxn ang="0">
                  <a:pos x="392" y="228"/>
                </a:cxn>
                <a:cxn ang="0">
                  <a:pos x="392" y="222"/>
                </a:cxn>
                <a:cxn ang="0">
                  <a:pos x="400" y="214"/>
                </a:cxn>
                <a:cxn ang="0">
                  <a:pos x="408" y="214"/>
                </a:cxn>
                <a:cxn ang="0">
                  <a:pos x="414" y="216"/>
                </a:cxn>
                <a:cxn ang="0">
                  <a:pos x="434" y="202"/>
                </a:cxn>
                <a:cxn ang="0">
                  <a:pos x="436" y="192"/>
                </a:cxn>
                <a:cxn ang="0">
                  <a:pos x="448" y="180"/>
                </a:cxn>
                <a:cxn ang="0">
                  <a:pos x="460" y="172"/>
                </a:cxn>
                <a:cxn ang="0">
                  <a:pos x="460" y="170"/>
                </a:cxn>
                <a:cxn ang="0">
                  <a:pos x="450" y="162"/>
                </a:cxn>
                <a:cxn ang="0">
                  <a:pos x="446" y="158"/>
                </a:cxn>
                <a:cxn ang="0">
                  <a:pos x="440" y="154"/>
                </a:cxn>
                <a:cxn ang="0">
                  <a:pos x="438" y="152"/>
                </a:cxn>
                <a:cxn ang="0">
                  <a:pos x="428" y="150"/>
                </a:cxn>
                <a:cxn ang="0">
                  <a:pos x="426" y="138"/>
                </a:cxn>
                <a:cxn ang="0">
                  <a:pos x="416" y="136"/>
                </a:cxn>
                <a:cxn ang="0">
                  <a:pos x="414" y="134"/>
                </a:cxn>
                <a:cxn ang="0">
                  <a:pos x="414" y="116"/>
                </a:cxn>
                <a:cxn ang="0">
                  <a:pos x="418" y="114"/>
                </a:cxn>
                <a:cxn ang="0">
                  <a:pos x="418" y="104"/>
                </a:cxn>
                <a:cxn ang="0">
                  <a:pos x="412" y="98"/>
                </a:cxn>
                <a:cxn ang="0">
                  <a:pos x="412" y="94"/>
                </a:cxn>
                <a:cxn ang="0">
                  <a:pos x="414" y="92"/>
                </a:cxn>
                <a:cxn ang="0">
                  <a:pos x="422" y="82"/>
                </a:cxn>
                <a:cxn ang="0">
                  <a:pos x="426" y="68"/>
                </a:cxn>
                <a:cxn ang="0">
                  <a:pos x="426" y="64"/>
                </a:cxn>
                <a:cxn ang="0">
                  <a:pos x="430" y="56"/>
                </a:cxn>
                <a:cxn ang="0">
                  <a:pos x="434" y="52"/>
                </a:cxn>
                <a:cxn ang="0">
                  <a:pos x="428" y="48"/>
                </a:cxn>
                <a:cxn ang="0">
                  <a:pos x="408" y="46"/>
                </a:cxn>
                <a:cxn ang="0">
                  <a:pos x="408" y="44"/>
                </a:cxn>
                <a:cxn ang="0">
                  <a:pos x="404" y="40"/>
                </a:cxn>
                <a:cxn ang="0">
                  <a:pos x="404" y="34"/>
                </a:cxn>
                <a:cxn ang="0">
                  <a:pos x="394" y="14"/>
                </a:cxn>
                <a:cxn ang="0">
                  <a:pos x="388" y="14"/>
                </a:cxn>
                <a:cxn ang="0">
                  <a:pos x="386" y="10"/>
                </a:cxn>
                <a:cxn ang="0">
                  <a:pos x="382" y="12"/>
                </a:cxn>
                <a:cxn ang="0">
                  <a:pos x="380" y="8"/>
                </a:cxn>
                <a:cxn ang="0">
                  <a:pos x="378" y="4"/>
                </a:cxn>
                <a:cxn ang="0">
                  <a:pos x="372" y="0"/>
                </a:cxn>
                <a:cxn ang="0">
                  <a:pos x="54" y="64"/>
                </a:cxn>
                <a:cxn ang="0">
                  <a:pos x="48" y="38"/>
                </a:cxn>
                <a:cxn ang="0">
                  <a:pos x="32" y="54"/>
                </a:cxn>
                <a:cxn ang="0">
                  <a:pos x="28" y="56"/>
                </a:cxn>
                <a:cxn ang="0">
                  <a:pos x="26" y="52"/>
                </a:cxn>
                <a:cxn ang="0">
                  <a:pos x="24" y="52"/>
                </a:cxn>
                <a:cxn ang="0">
                  <a:pos x="20" y="62"/>
                </a:cxn>
                <a:cxn ang="0">
                  <a:pos x="4" y="74"/>
                </a:cxn>
                <a:cxn ang="0">
                  <a:pos x="0" y="78"/>
                </a:cxn>
                <a:cxn ang="0">
                  <a:pos x="22" y="210"/>
                </a:cxn>
                <a:cxn ang="0">
                  <a:pos x="38" y="298"/>
                </a:cxn>
                <a:cxn ang="0">
                  <a:pos x="114" y="282"/>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0" name="Freeform 182"/>
            <p:cNvSpPr>
              <a:spLocks/>
            </p:cNvSpPr>
            <p:nvPr/>
          </p:nvSpPr>
          <p:spPr bwMode="auto">
            <a:xfrm>
              <a:off x="4134" y="2558"/>
              <a:ext cx="746" cy="322"/>
            </a:xfrm>
            <a:custGeom>
              <a:avLst/>
              <a:gdLst/>
              <a:ahLst/>
              <a:cxnLst>
                <a:cxn ang="0">
                  <a:pos x="10" y="242"/>
                </a:cxn>
                <a:cxn ang="0">
                  <a:pos x="20" y="230"/>
                </a:cxn>
                <a:cxn ang="0">
                  <a:pos x="28" y="212"/>
                </a:cxn>
                <a:cxn ang="0">
                  <a:pos x="82" y="184"/>
                </a:cxn>
                <a:cxn ang="0">
                  <a:pos x="102" y="160"/>
                </a:cxn>
                <a:cxn ang="0">
                  <a:pos x="114" y="156"/>
                </a:cxn>
                <a:cxn ang="0">
                  <a:pos x="124" y="148"/>
                </a:cxn>
                <a:cxn ang="0">
                  <a:pos x="136" y="144"/>
                </a:cxn>
                <a:cxn ang="0">
                  <a:pos x="164" y="134"/>
                </a:cxn>
                <a:cxn ang="0">
                  <a:pos x="190" y="98"/>
                </a:cxn>
                <a:cxn ang="0">
                  <a:pos x="192" y="78"/>
                </a:cxn>
                <a:cxn ang="0">
                  <a:pos x="212" y="76"/>
                </a:cxn>
                <a:cxn ang="0">
                  <a:pos x="246" y="72"/>
                </a:cxn>
                <a:cxn ang="0">
                  <a:pos x="656" y="4"/>
                </a:cxn>
                <a:cxn ang="0">
                  <a:pos x="666" y="12"/>
                </a:cxn>
                <a:cxn ang="0">
                  <a:pos x="678" y="30"/>
                </a:cxn>
                <a:cxn ang="0">
                  <a:pos x="674" y="32"/>
                </a:cxn>
                <a:cxn ang="0">
                  <a:pos x="662" y="32"/>
                </a:cxn>
                <a:cxn ang="0">
                  <a:pos x="658" y="34"/>
                </a:cxn>
                <a:cxn ang="0">
                  <a:pos x="634" y="50"/>
                </a:cxn>
                <a:cxn ang="0">
                  <a:pos x="612" y="66"/>
                </a:cxn>
                <a:cxn ang="0">
                  <a:pos x="620" y="68"/>
                </a:cxn>
                <a:cxn ang="0">
                  <a:pos x="652" y="54"/>
                </a:cxn>
                <a:cxn ang="0">
                  <a:pos x="664" y="64"/>
                </a:cxn>
                <a:cxn ang="0">
                  <a:pos x="672" y="68"/>
                </a:cxn>
                <a:cxn ang="0">
                  <a:pos x="686" y="54"/>
                </a:cxn>
                <a:cxn ang="0">
                  <a:pos x="694" y="84"/>
                </a:cxn>
                <a:cxn ang="0">
                  <a:pos x="682" y="102"/>
                </a:cxn>
                <a:cxn ang="0">
                  <a:pos x="666" y="114"/>
                </a:cxn>
                <a:cxn ang="0">
                  <a:pos x="642" y="116"/>
                </a:cxn>
                <a:cxn ang="0">
                  <a:pos x="638" y="110"/>
                </a:cxn>
                <a:cxn ang="0">
                  <a:pos x="632" y="104"/>
                </a:cxn>
                <a:cxn ang="0">
                  <a:pos x="630" y="122"/>
                </a:cxn>
                <a:cxn ang="0">
                  <a:pos x="638" y="128"/>
                </a:cxn>
                <a:cxn ang="0">
                  <a:pos x="642" y="144"/>
                </a:cxn>
                <a:cxn ang="0">
                  <a:pos x="614" y="162"/>
                </a:cxn>
                <a:cxn ang="0">
                  <a:pos x="612" y="168"/>
                </a:cxn>
                <a:cxn ang="0">
                  <a:pos x="652" y="156"/>
                </a:cxn>
                <a:cxn ang="0">
                  <a:pos x="664" y="158"/>
                </a:cxn>
                <a:cxn ang="0">
                  <a:pos x="632" y="186"/>
                </a:cxn>
                <a:cxn ang="0">
                  <a:pos x="598" y="212"/>
                </a:cxn>
                <a:cxn ang="0">
                  <a:pos x="592" y="218"/>
                </a:cxn>
                <a:cxn ang="0">
                  <a:pos x="560" y="258"/>
                </a:cxn>
                <a:cxn ang="0">
                  <a:pos x="542" y="292"/>
                </a:cxn>
                <a:cxn ang="0">
                  <a:pos x="400" y="226"/>
                </a:cxn>
                <a:cxn ang="0">
                  <a:pos x="292" y="212"/>
                </a:cxn>
                <a:cxn ang="0">
                  <a:pos x="284" y="210"/>
                </a:cxn>
                <a:cxn ang="0">
                  <a:pos x="174" y="218"/>
                </a:cxn>
                <a:cxn ang="0">
                  <a:pos x="152" y="236"/>
                </a:cxn>
                <a:cxn ang="0">
                  <a:pos x="0" y="266"/>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1" name="Freeform 183"/>
            <p:cNvSpPr>
              <a:spLocks/>
            </p:cNvSpPr>
            <p:nvPr/>
          </p:nvSpPr>
          <p:spPr bwMode="auto">
            <a:xfrm>
              <a:off x="4258" y="2195"/>
              <a:ext cx="380" cy="376"/>
            </a:xfrm>
            <a:custGeom>
              <a:avLst/>
              <a:gdLst/>
              <a:ahLst/>
              <a:cxnLst>
                <a:cxn ang="0">
                  <a:pos x="118" y="0"/>
                </a:cxn>
                <a:cxn ang="0">
                  <a:pos x="116" y="16"/>
                </a:cxn>
                <a:cxn ang="0">
                  <a:pos x="120" y="32"/>
                </a:cxn>
                <a:cxn ang="0">
                  <a:pos x="110" y="76"/>
                </a:cxn>
                <a:cxn ang="0">
                  <a:pos x="112" y="90"/>
                </a:cxn>
                <a:cxn ang="0">
                  <a:pos x="106" y="108"/>
                </a:cxn>
                <a:cxn ang="0">
                  <a:pos x="88" y="128"/>
                </a:cxn>
                <a:cxn ang="0">
                  <a:pos x="78" y="134"/>
                </a:cxn>
                <a:cxn ang="0">
                  <a:pos x="64" y="138"/>
                </a:cxn>
                <a:cxn ang="0">
                  <a:pos x="58" y="150"/>
                </a:cxn>
                <a:cxn ang="0">
                  <a:pos x="52" y="178"/>
                </a:cxn>
                <a:cxn ang="0">
                  <a:pos x="36" y="176"/>
                </a:cxn>
                <a:cxn ang="0">
                  <a:pos x="24" y="200"/>
                </a:cxn>
                <a:cxn ang="0">
                  <a:pos x="24" y="222"/>
                </a:cxn>
                <a:cxn ang="0">
                  <a:pos x="10" y="240"/>
                </a:cxn>
                <a:cxn ang="0">
                  <a:pos x="2" y="254"/>
                </a:cxn>
                <a:cxn ang="0">
                  <a:pos x="2" y="268"/>
                </a:cxn>
                <a:cxn ang="0">
                  <a:pos x="20" y="294"/>
                </a:cxn>
                <a:cxn ang="0">
                  <a:pos x="32" y="312"/>
                </a:cxn>
                <a:cxn ang="0">
                  <a:pos x="44" y="314"/>
                </a:cxn>
                <a:cxn ang="0">
                  <a:pos x="48" y="318"/>
                </a:cxn>
                <a:cxn ang="0">
                  <a:pos x="60" y="322"/>
                </a:cxn>
                <a:cxn ang="0">
                  <a:pos x="60" y="332"/>
                </a:cxn>
                <a:cxn ang="0">
                  <a:pos x="88" y="350"/>
                </a:cxn>
                <a:cxn ang="0">
                  <a:pos x="106" y="344"/>
                </a:cxn>
                <a:cxn ang="0">
                  <a:pos x="112" y="334"/>
                </a:cxn>
                <a:cxn ang="0">
                  <a:pos x="122" y="342"/>
                </a:cxn>
                <a:cxn ang="0">
                  <a:pos x="148" y="332"/>
                </a:cxn>
                <a:cxn ang="0">
                  <a:pos x="154" y="320"/>
                </a:cxn>
                <a:cxn ang="0">
                  <a:pos x="174" y="310"/>
                </a:cxn>
                <a:cxn ang="0">
                  <a:pos x="192" y="296"/>
                </a:cxn>
                <a:cxn ang="0">
                  <a:pos x="190" y="278"/>
                </a:cxn>
                <a:cxn ang="0">
                  <a:pos x="220" y="188"/>
                </a:cxn>
                <a:cxn ang="0">
                  <a:pos x="234" y="194"/>
                </a:cxn>
                <a:cxn ang="0">
                  <a:pos x="240" y="202"/>
                </a:cxn>
                <a:cxn ang="0">
                  <a:pos x="256" y="190"/>
                </a:cxn>
                <a:cxn ang="0">
                  <a:pos x="268" y="156"/>
                </a:cxn>
                <a:cxn ang="0">
                  <a:pos x="284" y="146"/>
                </a:cxn>
                <a:cxn ang="0">
                  <a:pos x="294" y="136"/>
                </a:cxn>
                <a:cxn ang="0">
                  <a:pos x="304" y="120"/>
                </a:cxn>
                <a:cxn ang="0">
                  <a:pos x="302" y="114"/>
                </a:cxn>
                <a:cxn ang="0">
                  <a:pos x="304" y="90"/>
                </a:cxn>
                <a:cxn ang="0">
                  <a:pos x="344" y="110"/>
                </a:cxn>
                <a:cxn ang="0">
                  <a:pos x="350" y="110"/>
                </a:cxn>
                <a:cxn ang="0">
                  <a:pos x="354" y="92"/>
                </a:cxn>
                <a:cxn ang="0">
                  <a:pos x="342" y="72"/>
                </a:cxn>
                <a:cxn ang="0">
                  <a:pos x="332" y="68"/>
                </a:cxn>
                <a:cxn ang="0">
                  <a:pos x="320" y="64"/>
                </a:cxn>
                <a:cxn ang="0">
                  <a:pos x="294" y="78"/>
                </a:cxn>
                <a:cxn ang="0">
                  <a:pos x="274" y="80"/>
                </a:cxn>
                <a:cxn ang="0">
                  <a:pos x="266" y="84"/>
                </a:cxn>
                <a:cxn ang="0">
                  <a:pos x="254" y="96"/>
                </a:cxn>
                <a:cxn ang="0">
                  <a:pos x="232" y="116"/>
                </a:cxn>
                <a:cxn ang="0">
                  <a:pos x="224" y="126"/>
                </a:cxn>
                <a:cxn ang="0">
                  <a:pos x="136" y="90"/>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2" name="Freeform 184"/>
            <p:cNvSpPr>
              <a:spLocks/>
            </p:cNvSpPr>
            <p:nvPr/>
          </p:nvSpPr>
          <p:spPr bwMode="auto">
            <a:xfrm>
              <a:off x="4908" y="1905"/>
              <a:ext cx="145" cy="141"/>
            </a:xfrm>
            <a:custGeom>
              <a:avLst/>
              <a:gdLst/>
              <a:ahLst/>
              <a:cxnLst>
                <a:cxn ang="0">
                  <a:pos x="0" y="30"/>
                </a:cxn>
                <a:cxn ang="0">
                  <a:pos x="46" y="18"/>
                </a:cxn>
                <a:cxn ang="0">
                  <a:pos x="50" y="24"/>
                </a:cxn>
                <a:cxn ang="0">
                  <a:pos x="50" y="22"/>
                </a:cxn>
                <a:cxn ang="0">
                  <a:pos x="52" y="18"/>
                </a:cxn>
                <a:cxn ang="0">
                  <a:pos x="120" y="0"/>
                </a:cxn>
                <a:cxn ang="0">
                  <a:pos x="134" y="56"/>
                </a:cxn>
                <a:cxn ang="0">
                  <a:pos x="132" y="62"/>
                </a:cxn>
                <a:cxn ang="0">
                  <a:pos x="132" y="64"/>
                </a:cxn>
                <a:cxn ang="0">
                  <a:pos x="132" y="68"/>
                </a:cxn>
                <a:cxn ang="0">
                  <a:pos x="132" y="70"/>
                </a:cxn>
                <a:cxn ang="0">
                  <a:pos x="124" y="70"/>
                </a:cxn>
                <a:cxn ang="0">
                  <a:pos x="102" y="80"/>
                </a:cxn>
                <a:cxn ang="0">
                  <a:pos x="96" y="80"/>
                </a:cxn>
                <a:cxn ang="0">
                  <a:pos x="94" y="82"/>
                </a:cxn>
                <a:cxn ang="0">
                  <a:pos x="92" y="86"/>
                </a:cxn>
                <a:cxn ang="0">
                  <a:pos x="92" y="88"/>
                </a:cxn>
                <a:cxn ang="0">
                  <a:pos x="78" y="90"/>
                </a:cxn>
                <a:cxn ang="0">
                  <a:pos x="60" y="98"/>
                </a:cxn>
                <a:cxn ang="0">
                  <a:pos x="58" y="94"/>
                </a:cxn>
                <a:cxn ang="0">
                  <a:pos x="46" y="106"/>
                </a:cxn>
                <a:cxn ang="0">
                  <a:pos x="20" y="128"/>
                </a:cxn>
                <a:cxn ang="0">
                  <a:pos x="10" y="134"/>
                </a:cxn>
                <a:cxn ang="0">
                  <a:pos x="2" y="126"/>
                </a:cxn>
                <a:cxn ang="0">
                  <a:pos x="14" y="114"/>
                </a:cxn>
                <a:cxn ang="0">
                  <a:pos x="14" y="110"/>
                </a:cxn>
                <a:cxn ang="0">
                  <a:pos x="10" y="102"/>
                </a:cxn>
                <a:cxn ang="0">
                  <a:pos x="0" y="30"/>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8" name="Group 191"/>
            <p:cNvGrpSpPr>
              <a:grpSpLocks/>
            </p:cNvGrpSpPr>
            <p:nvPr/>
          </p:nvGrpSpPr>
          <p:grpSpPr bwMode="auto">
            <a:xfrm>
              <a:off x="1104" y="1338"/>
              <a:ext cx="4253" cy="2238"/>
              <a:chOff x="1092" y="1167"/>
              <a:chExt cx="4253" cy="2238"/>
            </a:xfrm>
          </p:grpSpPr>
          <p:sp>
            <p:nvSpPr>
              <p:cNvPr id="2162880" name="Text Box 43"/>
              <p:cNvSpPr txBox="1">
                <a:spLocks noChangeArrowheads="1"/>
              </p:cNvSpPr>
              <p:nvPr/>
            </p:nvSpPr>
            <p:spPr bwMode="gray">
              <a:xfrm>
                <a:off x="5065" y="1283"/>
                <a:ext cx="12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ME</a:t>
                </a:r>
              </a:p>
            </p:txBody>
          </p:sp>
          <p:sp>
            <p:nvSpPr>
              <p:cNvPr id="2162881" name="Text Box 47"/>
              <p:cNvSpPr txBox="1">
                <a:spLocks noChangeArrowheads="1"/>
              </p:cNvSpPr>
              <p:nvPr/>
            </p:nvSpPr>
            <p:spPr bwMode="gray">
              <a:xfrm>
                <a:off x="4518" y="1920"/>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PA</a:t>
                </a:r>
              </a:p>
            </p:txBody>
          </p:sp>
          <p:sp>
            <p:nvSpPr>
              <p:cNvPr id="2162882" name="Text Box 48"/>
              <p:cNvSpPr txBox="1">
                <a:spLocks noChangeArrowheads="1"/>
              </p:cNvSpPr>
              <p:nvPr/>
            </p:nvSpPr>
            <p:spPr bwMode="gray">
              <a:xfrm>
                <a:off x="4316" y="2219"/>
                <a:ext cx="12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WV</a:t>
                </a:r>
              </a:p>
            </p:txBody>
          </p:sp>
          <p:sp>
            <p:nvSpPr>
              <p:cNvPr id="2162883" name="Text Box 49"/>
              <p:cNvSpPr txBox="1">
                <a:spLocks noChangeArrowheads="1"/>
              </p:cNvSpPr>
              <p:nvPr/>
            </p:nvSpPr>
            <p:spPr bwMode="gray">
              <a:xfrm>
                <a:off x="4559" y="2269"/>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VA</a:t>
                </a:r>
              </a:p>
            </p:txBody>
          </p:sp>
          <p:sp>
            <p:nvSpPr>
              <p:cNvPr id="2162884" name="Text Box 50"/>
              <p:cNvSpPr txBox="1">
                <a:spLocks noChangeArrowheads="1"/>
              </p:cNvSpPr>
              <p:nvPr/>
            </p:nvSpPr>
            <p:spPr bwMode="gray">
              <a:xfrm>
                <a:off x="4566" y="2492"/>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NC</a:t>
                </a:r>
              </a:p>
            </p:txBody>
          </p:sp>
          <p:sp>
            <p:nvSpPr>
              <p:cNvPr id="2162885" name="Text Box 51"/>
              <p:cNvSpPr txBox="1">
                <a:spLocks noChangeArrowheads="1"/>
              </p:cNvSpPr>
              <p:nvPr/>
            </p:nvSpPr>
            <p:spPr bwMode="gray">
              <a:xfrm>
                <a:off x="3399" y="3107"/>
                <a:ext cx="10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LA</a:t>
                </a:r>
              </a:p>
            </p:txBody>
          </p:sp>
          <p:sp>
            <p:nvSpPr>
              <p:cNvPr id="2162886" name="Text Box 52"/>
              <p:cNvSpPr txBox="1">
                <a:spLocks noChangeArrowheads="1"/>
              </p:cNvSpPr>
              <p:nvPr/>
            </p:nvSpPr>
            <p:spPr bwMode="gray">
              <a:xfrm>
                <a:off x="2822" y="3092"/>
                <a:ext cx="10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TX</a:t>
                </a:r>
              </a:p>
            </p:txBody>
          </p:sp>
          <p:sp>
            <p:nvSpPr>
              <p:cNvPr id="2162887" name="Text Box 53"/>
              <p:cNvSpPr txBox="1">
                <a:spLocks noChangeArrowheads="1"/>
              </p:cNvSpPr>
              <p:nvPr/>
            </p:nvSpPr>
            <p:spPr bwMode="gray">
              <a:xfrm>
                <a:off x="2975" y="2648"/>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OK</a:t>
                </a:r>
              </a:p>
            </p:txBody>
          </p:sp>
          <p:sp>
            <p:nvSpPr>
              <p:cNvPr id="2162888" name="Text Box 54"/>
              <p:cNvSpPr txBox="1">
                <a:spLocks noChangeArrowheads="1"/>
              </p:cNvSpPr>
              <p:nvPr/>
            </p:nvSpPr>
            <p:spPr bwMode="gray">
              <a:xfrm>
                <a:off x="2779" y="1986"/>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NE</a:t>
                </a:r>
              </a:p>
            </p:txBody>
          </p:sp>
          <p:sp>
            <p:nvSpPr>
              <p:cNvPr id="2162889" name="Text Box 55"/>
              <p:cNvSpPr txBox="1">
                <a:spLocks noChangeArrowheads="1"/>
              </p:cNvSpPr>
              <p:nvPr/>
            </p:nvSpPr>
            <p:spPr bwMode="gray">
              <a:xfrm>
                <a:off x="2753" y="1347"/>
                <a:ext cx="11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ND</a:t>
                </a:r>
              </a:p>
            </p:txBody>
          </p:sp>
          <p:sp>
            <p:nvSpPr>
              <p:cNvPr id="2162890" name="Text Box 56"/>
              <p:cNvSpPr txBox="1">
                <a:spLocks noChangeArrowheads="1"/>
              </p:cNvSpPr>
              <p:nvPr/>
            </p:nvSpPr>
            <p:spPr bwMode="gray">
              <a:xfrm>
                <a:off x="3164" y="1454"/>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MN</a:t>
                </a:r>
              </a:p>
            </p:txBody>
          </p:sp>
          <p:sp>
            <p:nvSpPr>
              <p:cNvPr id="2162891" name="Text Box 57"/>
              <p:cNvSpPr txBox="1">
                <a:spLocks noChangeArrowheads="1"/>
              </p:cNvSpPr>
              <p:nvPr/>
            </p:nvSpPr>
            <p:spPr bwMode="gray">
              <a:xfrm>
                <a:off x="3965" y="1775"/>
                <a:ext cx="8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MI</a:t>
                </a:r>
              </a:p>
            </p:txBody>
          </p:sp>
          <p:sp>
            <p:nvSpPr>
              <p:cNvPr id="2162892" name="Text Box 58"/>
              <p:cNvSpPr txBox="1">
                <a:spLocks noChangeArrowheads="1"/>
              </p:cNvSpPr>
              <p:nvPr/>
            </p:nvSpPr>
            <p:spPr bwMode="gray">
              <a:xfrm>
                <a:off x="3641" y="2098"/>
                <a:ext cx="7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IL</a:t>
                </a:r>
              </a:p>
            </p:txBody>
          </p:sp>
          <p:sp>
            <p:nvSpPr>
              <p:cNvPr id="2162893" name="Text Box 59"/>
              <p:cNvSpPr txBox="1">
                <a:spLocks noChangeArrowheads="1"/>
              </p:cNvSpPr>
              <p:nvPr/>
            </p:nvSpPr>
            <p:spPr bwMode="gray">
              <a:xfrm>
                <a:off x="3287" y="1932"/>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IA</a:t>
                </a:r>
              </a:p>
            </p:txBody>
          </p:sp>
          <p:sp>
            <p:nvSpPr>
              <p:cNvPr id="2162894" name="Text Box 60"/>
              <p:cNvSpPr txBox="1">
                <a:spLocks noChangeArrowheads="1"/>
              </p:cNvSpPr>
              <p:nvPr/>
            </p:nvSpPr>
            <p:spPr bwMode="gray">
              <a:xfrm>
                <a:off x="1653" y="1625"/>
                <a:ext cx="8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ID</a:t>
                </a:r>
              </a:p>
            </p:txBody>
          </p:sp>
          <p:sp>
            <p:nvSpPr>
              <p:cNvPr id="2162895" name="Text Box 61"/>
              <p:cNvSpPr txBox="1">
                <a:spLocks noChangeArrowheads="1"/>
              </p:cNvSpPr>
              <p:nvPr/>
            </p:nvSpPr>
            <p:spPr bwMode="gray">
              <a:xfrm>
                <a:off x="1311" y="1167"/>
                <a:ext cx="139" cy="86"/>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WA</a:t>
                </a:r>
              </a:p>
            </p:txBody>
          </p:sp>
          <p:sp>
            <p:nvSpPr>
              <p:cNvPr id="2162896" name="Text Box 62"/>
              <p:cNvSpPr txBox="1">
                <a:spLocks noChangeArrowheads="1"/>
              </p:cNvSpPr>
              <p:nvPr/>
            </p:nvSpPr>
            <p:spPr bwMode="gray">
              <a:xfrm>
                <a:off x="1190" y="1504"/>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OR</a:t>
                </a:r>
              </a:p>
            </p:txBody>
          </p:sp>
          <p:sp>
            <p:nvSpPr>
              <p:cNvPr id="2162897" name="Text Box 63"/>
              <p:cNvSpPr txBox="1">
                <a:spLocks noChangeArrowheads="1"/>
              </p:cNvSpPr>
              <p:nvPr/>
            </p:nvSpPr>
            <p:spPr bwMode="gray">
              <a:xfrm>
                <a:off x="1714" y="2656"/>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AZ</a:t>
                </a:r>
              </a:p>
            </p:txBody>
          </p:sp>
          <p:sp>
            <p:nvSpPr>
              <p:cNvPr id="2162898" name="Text Box 65"/>
              <p:cNvSpPr txBox="1">
                <a:spLocks noChangeArrowheads="1"/>
              </p:cNvSpPr>
              <p:nvPr/>
            </p:nvSpPr>
            <p:spPr bwMode="gray">
              <a:xfrm>
                <a:off x="4965" y="2009"/>
                <a:ext cx="10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NJ</a:t>
                </a:r>
              </a:p>
            </p:txBody>
          </p:sp>
          <p:sp>
            <p:nvSpPr>
              <p:cNvPr id="2162899" name="Text Box 99"/>
              <p:cNvSpPr txBox="1">
                <a:spLocks noChangeArrowheads="1"/>
              </p:cNvSpPr>
              <p:nvPr/>
            </p:nvSpPr>
            <p:spPr bwMode="gray">
              <a:xfrm>
                <a:off x="4849" y="1459"/>
                <a:ext cx="103"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VT</a:t>
                </a:r>
              </a:p>
            </p:txBody>
          </p:sp>
          <p:sp>
            <p:nvSpPr>
              <p:cNvPr id="2162900" name="Text Box 100"/>
              <p:cNvSpPr txBox="1">
                <a:spLocks noChangeArrowheads="1"/>
              </p:cNvSpPr>
              <p:nvPr/>
            </p:nvSpPr>
            <p:spPr bwMode="gray">
              <a:xfrm>
                <a:off x="4699" y="164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NY</a:t>
                </a:r>
              </a:p>
            </p:txBody>
          </p:sp>
          <p:sp>
            <p:nvSpPr>
              <p:cNvPr id="2162901" name="Text Box 102"/>
              <p:cNvSpPr txBox="1">
                <a:spLocks noChangeArrowheads="1"/>
              </p:cNvSpPr>
              <p:nvPr/>
            </p:nvSpPr>
            <p:spPr bwMode="gray">
              <a:xfrm>
                <a:off x="4424" y="2715"/>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SC</a:t>
                </a:r>
              </a:p>
            </p:txBody>
          </p:sp>
          <p:sp>
            <p:nvSpPr>
              <p:cNvPr id="2162902" name="Text Box 103"/>
              <p:cNvSpPr txBox="1">
                <a:spLocks noChangeArrowheads="1"/>
              </p:cNvSpPr>
              <p:nvPr/>
            </p:nvSpPr>
            <p:spPr bwMode="gray">
              <a:xfrm>
                <a:off x="4199" y="2870"/>
                <a:ext cx="120"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GA</a:t>
                </a:r>
              </a:p>
            </p:txBody>
          </p:sp>
          <p:sp>
            <p:nvSpPr>
              <p:cNvPr id="2162903" name="Text Box 104"/>
              <p:cNvSpPr txBox="1">
                <a:spLocks noChangeArrowheads="1"/>
              </p:cNvSpPr>
              <p:nvPr/>
            </p:nvSpPr>
            <p:spPr bwMode="gray">
              <a:xfrm>
                <a:off x="3901" y="2562"/>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latin typeface="Arial" charset="0"/>
                  </a:rPr>
                  <a:t>TN</a:t>
                </a:r>
              </a:p>
            </p:txBody>
          </p:sp>
          <p:sp>
            <p:nvSpPr>
              <p:cNvPr id="2162904" name="Text Box 105"/>
              <p:cNvSpPr txBox="1">
                <a:spLocks noChangeArrowheads="1"/>
              </p:cNvSpPr>
              <p:nvPr/>
            </p:nvSpPr>
            <p:spPr bwMode="gray">
              <a:xfrm>
                <a:off x="3899" y="2879"/>
                <a:ext cx="10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AL</a:t>
                </a:r>
              </a:p>
            </p:txBody>
          </p:sp>
          <p:sp>
            <p:nvSpPr>
              <p:cNvPr id="2162905" name="Text Box 106"/>
              <p:cNvSpPr txBox="1">
                <a:spLocks noChangeArrowheads="1"/>
              </p:cNvSpPr>
              <p:nvPr/>
            </p:nvSpPr>
            <p:spPr bwMode="gray">
              <a:xfrm>
                <a:off x="4442" y="3318"/>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FL</a:t>
                </a:r>
              </a:p>
            </p:txBody>
          </p:sp>
          <p:sp>
            <p:nvSpPr>
              <p:cNvPr id="2162906" name="Text Box 107"/>
              <p:cNvSpPr txBox="1">
                <a:spLocks noChangeArrowheads="1"/>
              </p:cNvSpPr>
              <p:nvPr/>
            </p:nvSpPr>
            <p:spPr bwMode="gray">
              <a:xfrm>
                <a:off x="3636" y="2892"/>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MS</a:t>
                </a:r>
              </a:p>
            </p:txBody>
          </p:sp>
          <p:sp>
            <p:nvSpPr>
              <p:cNvPr id="2162907" name="Text Box 108"/>
              <p:cNvSpPr txBox="1">
                <a:spLocks noChangeArrowheads="1"/>
              </p:cNvSpPr>
              <p:nvPr/>
            </p:nvSpPr>
            <p:spPr bwMode="gray">
              <a:xfrm>
                <a:off x="3384" y="2704"/>
                <a:ext cx="114"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AR</a:t>
                </a:r>
              </a:p>
            </p:txBody>
          </p:sp>
          <p:sp>
            <p:nvSpPr>
              <p:cNvPr id="2162908" name="Text Box 109"/>
              <p:cNvSpPr txBox="1">
                <a:spLocks noChangeArrowheads="1"/>
              </p:cNvSpPr>
              <p:nvPr/>
            </p:nvSpPr>
            <p:spPr bwMode="gray">
              <a:xfrm>
                <a:off x="2183" y="2681"/>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NM</a:t>
                </a:r>
              </a:p>
            </p:txBody>
          </p:sp>
          <p:sp>
            <p:nvSpPr>
              <p:cNvPr id="2162909" name="Text Box 110"/>
              <p:cNvSpPr txBox="1">
                <a:spLocks noChangeArrowheads="1"/>
              </p:cNvSpPr>
              <p:nvPr/>
            </p:nvSpPr>
            <p:spPr bwMode="gray">
              <a:xfrm>
                <a:off x="4023" y="2351"/>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KY</a:t>
                </a:r>
              </a:p>
            </p:txBody>
          </p:sp>
          <p:sp>
            <p:nvSpPr>
              <p:cNvPr id="2162910" name="Text Box 111"/>
              <p:cNvSpPr txBox="1">
                <a:spLocks noChangeArrowheads="1"/>
              </p:cNvSpPr>
              <p:nvPr/>
            </p:nvSpPr>
            <p:spPr bwMode="gray">
              <a:xfrm>
                <a:off x="3356" y="2331"/>
                <a:ext cx="12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MO</a:t>
                </a:r>
              </a:p>
            </p:txBody>
          </p:sp>
          <p:sp>
            <p:nvSpPr>
              <p:cNvPr id="2162911" name="Text Box 112"/>
              <p:cNvSpPr txBox="1">
                <a:spLocks noChangeArrowheads="1"/>
              </p:cNvSpPr>
              <p:nvPr/>
            </p:nvSpPr>
            <p:spPr bwMode="gray">
              <a:xfrm>
                <a:off x="2873" y="2308"/>
                <a:ext cx="10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KS</a:t>
                </a:r>
              </a:p>
            </p:txBody>
          </p:sp>
          <p:sp>
            <p:nvSpPr>
              <p:cNvPr id="2162912" name="Text Box 113"/>
              <p:cNvSpPr txBox="1">
                <a:spLocks noChangeArrowheads="1"/>
              </p:cNvSpPr>
              <p:nvPr/>
            </p:nvSpPr>
            <p:spPr bwMode="gray">
              <a:xfrm>
                <a:off x="2753" y="166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SD</a:t>
                </a:r>
              </a:p>
            </p:txBody>
          </p:sp>
          <p:sp>
            <p:nvSpPr>
              <p:cNvPr id="2162913" name="Text Box 114"/>
              <p:cNvSpPr txBox="1">
                <a:spLocks noChangeArrowheads="1"/>
              </p:cNvSpPr>
              <p:nvPr/>
            </p:nvSpPr>
            <p:spPr bwMode="gray">
              <a:xfrm>
                <a:off x="3545" y="1629"/>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WI</a:t>
                </a:r>
              </a:p>
            </p:txBody>
          </p:sp>
          <p:sp>
            <p:nvSpPr>
              <p:cNvPr id="2162914" name="Text Box 115"/>
              <p:cNvSpPr txBox="1">
                <a:spLocks noChangeArrowheads="1"/>
              </p:cNvSpPr>
              <p:nvPr/>
            </p:nvSpPr>
            <p:spPr bwMode="gray">
              <a:xfrm>
                <a:off x="3896" y="2098"/>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IN</a:t>
                </a:r>
              </a:p>
            </p:txBody>
          </p:sp>
          <p:sp>
            <p:nvSpPr>
              <p:cNvPr id="2162915" name="Text Box 116"/>
              <p:cNvSpPr txBox="1">
                <a:spLocks noChangeArrowheads="1"/>
              </p:cNvSpPr>
              <p:nvPr/>
            </p:nvSpPr>
            <p:spPr bwMode="gray">
              <a:xfrm>
                <a:off x="4129" y="206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OH</a:t>
                </a:r>
              </a:p>
            </p:txBody>
          </p:sp>
          <p:sp>
            <p:nvSpPr>
              <p:cNvPr id="2162916" name="Text Box 117"/>
              <p:cNvSpPr txBox="1">
                <a:spLocks noChangeArrowheads="1"/>
              </p:cNvSpPr>
              <p:nvPr/>
            </p:nvSpPr>
            <p:spPr bwMode="gray">
              <a:xfrm>
                <a:off x="2095" y="1331"/>
                <a:ext cx="11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MT</a:t>
                </a:r>
              </a:p>
            </p:txBody>
          </p:sp>
          <p:sp>
            <p:nvSpPr>
              <p:cNvPr id="2162917" name="Text Box 118"/>
              <p:cNvSpPr txBox="1">
                <a:spLocks noChangeArrowheads="1"/>
              </p:cNvSpPr>
              <p:nvPr/>
            </p:nvSpPr>
            <p:spPr bwMode="gray">
              <a:xfrm>
                <a:off x="1092" y="2297"/>
                <a:ext cx="11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CA</a:t>
                </a:r>
              </a:p>
            </p:txBody>
          </p:sp>
          <p:sp>
            <p:nvSpPr>
              <p:cNvPr id="2162918" name="Text Box 119"/>
              <p:cNvSpPr txBox="1">
                <a:spLocks noChangeArrowheads="1"/>
              </p:cNvSpPr>
              <p:nvPr/>
            </p:nvSpPr>
            <p:spPr bwMode="gray">
              <a:xfrm>
                <a:off x="1357" y="2022"/>
                <a:ext cx="11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NV</a:t>
                </a:r>
              </a:p>
            </p:txBody>
          </p:sp>
          <p:sp>
            <p:nvSpPr>
              <p:cNvPr id="2162919" name="Text Box 120"/>
              <p:cNvSpPr txBox="1">
                <a:spLocks noChangeArrowheads="1"/>
              </p:cNvSpPr>
              <p:nvPr/>
            </p:nvSpPr>
            <p:spPr bwMode="gray">
              <a:xfrm>
                <a:off x="1820" y="2143"/>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UT</a:t>
                </a:r>
              </a:p>
            </p:txBody>
          </p:sp>
          <p:sp>
            <p:nvSpPr>
              <p:cNvPr id="2162920" name="Text Box 121"/>
              <p:cNvSpPr txBox="1">
                <a:spLocks noChangeArrowheads="1"/>
              </p:cNvSpPr>
              <p:nvPr/>
            </p:nvSpPr>
            <p:spPr bwMode="gray">
              <a:xfrm>
                <a:off x="2170" y="1759"/>
                <a:ext cx="12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WY</a:t>
                </a:r>
              </a:p>
            </p:txBody>
          </p:sp>
          <p:sp>
            <p:nvSpPr>
              <p:cNvPr id="2162921" name="Text Box 122"/>
              <p:cNvSpPr txBox="1">
                <a:spLocks noChangeArrowheads="1"/>
              </p:cNvSpPr>
              <p:nvPr/>
            </p:nvSpPr>
            <p:spPr bwMode="gray">
              <a:xfrm>
                <a:off x="2282" y="221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CO</a:t>
                </a:r>
              </a:p>
            </p:txBody>
          </p:sp>
          <p:sp>
            <p:nvSpPr>
              <p:cNvPr id="2162922" name="Text Box 99"/>
              <p:cNvSpPr txBox="1">
                <a:spLocks noChangeArrowheads="1"/>
              </p:cNvSpPr>
              <p:nvPr/>
            </p:nvSpPr>
            <p:spPr bwMode="gray">
              <a:xfrm>
                <a:off x="4945" y="1568"/>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NH</a:t>
                </a:r>
              </a:p>
            </p:txBody>
          </p:sp>
          <p:sp>
            <p:nvSpPr>
              <p:cNvPr id="2162923" name="Text Box 65"/>
              <p:cNvSpPr txBox="1">
                <a:spLocks noChangeArrowheads="1"/>
              </p:cNvSpPr>
              <p:nvPr/>
            </p:nvSpPr>
            <p:spPr bwMode="gray">
              <a:xfrm>
                <a:off x="4961" y="2121"/>
                <a:ext cx="11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DE</a:t>
                </a:r>
              </a:p>
            </p:txBody>
          </p:sp>
          <p:sp>
            <p:nvSpPr>
              <p:cNvPr id="2162924" name="Text Box 65"/>
              <p:cNvSpPr txBox="1">
                <a:spLocks noChangeArrowheads="1"/>
              </p:cNvSpPr>
              <p:nvPr/>
            </p:nvSpPr>
            <p:spPr bwMode="gray">
              <a:xfrm>
                <a:off x="4953" y="2234"/>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MD</a:t>
                </a:r>
              </a:p>
            </p:txBody>
          </p:sp>
          <p:sp>
            <p:nvSpPr>
              <p:cNvPr id="2162925" name="Text Box 65"/>
              <p:cNvSpPr txBox="1">
                <a:spLocks noChangeArrowheads="1"/>
              </p:cNvSpPr>
              <p:nvPr/>
            </p:nvSpPr>
            <p:spPr bwMode="gray">
              <a:xfrm>
                <a:off x="5220" y="1651"/>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MA</a:t>
                </a:r>
              </a:p>
            </p:txBody>
          </p:sp>
          <p:sp>
            <p:nvSpPr>
              <p:cNvPr id="2162926" name="Text Box 65"/>
              <p:cNvSpPr txBox="1">
                <a:spLocks noChangeArrowheads="1"/>
              </p:cNvSpPr>
              <p:nvPr/>
            </p:nvSpPr>
            <p:spPr bwMode="gray">
              <a:xfrm>
                <a:off x="5243" y="1763"/>
                <a:ext cx="8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RI</a:t>
                </a:r>
              </a:p>
            </p:txBody>
          </p:sp>
          <p:sp>
            <p:nvSpPr>
              <p:cNvPr id="2162927" name="Text Box 65"/>
              <p:cNvSpPr txBox="1">
                <a:spLocks noChangeArrowheads="1"/>
              </p:cNvSpPr>
              <p:nvPr/>
            </p:nvSpPr>
            <p:spPr bwMode="gray">
              <a:xfrm>
                <a:off x="5229" y="1876"/>
                <a:ext cx="10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CT</a:t>
                </a:r>
              </a:p>
            </p:txBody>
          </p:sp>
        </p:grpSp>
      </p:grpSp>
      <p:grpSp>
        <p:nvGrpSpPr>
          <p:cNvPr id="9" name="Group 294"/>
          <p:cNvGrpSpPr>
            <a:grpSpLocks/>
          </p:cNvGrpSpPr>
          <p:nvPr/>
        </p:nvGrpSpPr>
        <p:grpSpPr bwMode="auto">
          <a:xfrm>
            <a:off x="1773238" y="5186363"/>
            <a:ext cx="1089025" cy="735012"/>
            <a:chOff x="1117" y="3267"/>
            <a:chExt cx="686" cy="463"/>
          </a:xfrm>
          <a:solidFill>
            <a:schemeClr val="accent1"/>
          </a:solidFill>
        </p:grpSpPr>
        <p:grpSp>
          <p:nvGrpSpPr>
            <p:cNvPr id="10" name="Group 248"/>
            <p:cNvGrpSpPr>
              <a:grpSpLocks/>
            </p:cNvGrpSpPr>
            <p:nvPr/>
          </p:nvGrpSpPr>
          <p:grpSpPr bwMode="auto">
            <a:xfrm>
              <a:off x="1117" y="3267"/>
              <a:ext cx="686" cy="463"/>
              <a:chOff x="4817" y="3316"/>
              <a:chExt cx="1149" cy="776"/>
            </a:xfrm>
            <a:grpFill/>
          </p:grpSpPr>
          <p:sp>
            <p:nvSpPr>
              <p:cNvPr id="2162937" name="Freeform 249"/>
              <p:cNvSpPr>
                <a:spLocks/>
              </p:cNvSpPr>
              <p:nvPr/>
            </p:nvSpPr>
            <p:spPr bwMode="auto">
              <a:xfrm>
                <a:off x="5680" y="3787"/>
                <a:ext cx="286" cy="305"/>
              </a:xfrm>
              <a:custGeom>
                <a:avLst/>
                <a:gdLst/>
                <a:ahLst/>
                <a:cxnLst>
                  <a:cxn ang="0">
                    <a:pos x="275" y="890"/>
                  </a:cxn>
                  <a:cxn ang="0">
                    <a:pos x="339" y="869"/>
                  </a:cxn>
                  <a:cxn ang="0">
                    <a:pos x="331" y="834"/>
                  </a:cxn>
                  <a:cxn ang="0">
                    <a:pos x="431" y="776"/>
                  </a:cxn>
                  <a:cxn ang="0">
                    <a:pos x="514" y="669"/>
                  </a:cxn>
                  <a:cxn ang="0">
                    <a:pos x="570" y="718"/>
                  </a:cxn>
                  <a:cxn ang="0">
                    <a:pos x="679" y="659"/>
                  </a:cxn>
                  <a:cxn ang="0">
                    <a:pos x="735" y="624"/>
                  </a:cxn>
                  <a:cxn ang="0">
                    <a:pos x="763" y="568"/>
                  </a:cxn>
                  <a:cxn ang="0">
                    <a:pos x="845" y="520"/>
                  </a:cxn>
                  <a:cxn ang="0">
                    <a:pos x="856" y="474"/>
                  </a:cxn>
                  <a:cxn ang="0">
                    <a:pos x="772" y="451"/>
                  </a:cxn>
                  <a:cxn ang="0">
                    <a:pos x="735" y="326"/>
                  </a:cxn>
                  <a:cxn ang="0">
                    <a:pos x="654" y="345"/>
                  </a:cxn>
                  <a:cxn ang="0">
                    <a:pos x="654" y="266"/>
                  </a:cxn>
                  <a:cxn ang="0">
                    <a:pos x="615" y="221"/>
                  </a:cxn>
                  <a:cxn ang="0">
                    <a:pos x="487" y="140"/>
                  </a:cxn>
                  <a:cxn ang="0">
                    <a:pos x="393" y="128"/>
                  </a:cxn>
                  <a:cxn ang="0">
                    <a:pos x="348" y="82"/>
                  </a:cxn>
                  <a:cxn ang="0">
                    <a:pos x="146" y="0"/>
                  </a:cxn>
                  <a:cxn ang="0">
                    <a:pos x="119" y="24"/>
                  </a:cxn>
                  <a:cxn ang="0">
                    <a:pos x="119" y="93"/>
                  </a:cxn>
                  <a:cxn ang="0">
                    <a:pos x="156" y="114"/>
                  </a:cxn>
                  <a:cxn ang="0">
                    <a:pos x="156" y="187"/>
                  </a:cxn>
                  <a:cxn ang="0">
                    <a:pos x="127" y="232"/>
                  </a:cxn>
                  <a:cxn ang="0">
                    <a:pos x="99" y="266"/>
                  </a:cxn>
                  <a:cxn ang="0">
                    <a:pos x="47" y="279"/>
                  </a:cxn>
                  <a:cxn ang="0">
                    <a:pos x="0" y="368"/>
                  </a:cxn>
                  <a:cxn ang="0">
                    <a:pos x="109" y="602"/>
                  </a:cxn>
                  <a:cxn ang="0">
                    <a:pos x="109" y="752"/>
                  </a:cxn>
                  <a:cxn ang="0">
                    <a:pos x="89" y="796"/>
                  </a:cxn>
                  <a:cxn ang="0">
                    <a:pos x="109" y="856"/>
                  </a:cxn>
                  <a:cxn ang="0">
                    <a:pos x="237" y="914"/>
                  </a:cxn>
                  <a:cxn ang="0">
                    <a:pos x="275" y="890"/>
                  </a:cxn>
                  <a:cxn ang="0">
                    <a:pos x="275" y="890"/>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lnTo>
                      <a:pt x="275" y="890"/>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8" name="Freeform 250"/>
              <p:cNvSpPr>
                <a:spLocks/>
              </p:cNvSpPr>
              <p:nvPr/>
            </p:nvSpPr>
            <p:spPr bwMode="auto">
              <a:xfrm>
                <a:off x="5523" y="3590"/>
                <a:ext cx="169" cy="108"/>
              </a:xfrm>
              <a:custGeom>
                <a:avLst/>
                <a:gdLst/>
                <a:ahLst/>
                <a:cxnLst>
                  <a:cxn ang="0">
                    <a:pos x="506" y="219"/>
                  </a:cxn>
                  <a:cxn ang="0">
                    <a:pos x="506" y="152"/>
                  </a:cxn>
                  <a:cxn ang="0">
                    <a:pos x="415" y="128"/>
                  </a:cxn>
                  <a:cxn ang="0">
                    <a:pos x="398" y="80"/>
                  </a:cxn>
                  <a:cxn ang="0">
                    <a:pos x="359" y="80"/>
                  </a:cxn>
                  <a:cxn ang="0">
                    <a:pos x="323" y="27"/>
                  </a:cxn>
                  <a:cxn ang="0">
                    <a:pos x="222" y="27"/>
                  </a:cxn>
                  <a:cxn ang="0">
                    <a:pos x="150" y="80"/>
                  </a:cxn>
                  <a:cxn ang="0">
                    <a:pos x="94" y="0"/>
                  </a:cxn>
                  <a:cxn ang="0">
                    <a:pos x="48" y="0"/>
                  </a:cxn>
                  <a:cxn ang="0">
                    <a:pos x="0" y="48"/>
                  </a:cxn>
                  <a:cxn ang="0">
                    <a:pos x="30" y="128"/>
                  </a:cxn>
                  <a:cxn ang="0">
                    <a:pos x="111" y="176"/>
                  </a:cxn>
                  <a:cxn ang="0">
                    <a:pos x="174" y="244"/>
                  </a:cxn>
                  <a:cxn ang="0">
                    <a:pos x="158" y="280"/>
                  </a:cxn>
                  <a:cxn ang="0">
                    <a:pos x="270" y="324"/>
                  </a:cxn>
                  <a:cxn ang="0">
                    <a:pos x="350" y="268"/>
                  </a:cxn>
                  <a:cxn ang="0">
                    <a:pos x="445" y="268"/>
                  </a:cxn>
                  <a:cxn ang="0">
                    <a:pos x="506" y="219"/>
                  </a:cxn>
                  <a:cxn ang="0">
                    <a:pos x="506" y="21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lnTo>
                      <a:pt x="506" y="219"/>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9" name="Freeform 251"/>
              <p:cNvSpPr>
                <a:spLocks/>
              </p:cNvSpPr>
              <p:nvPr/>
            </p:nvSpPr>
            <p:spPr bwMode="auto">
              <a:xfrm>
                <a:off x="5529" y="3675"/>
                <a:ext cx="37" cy="39"/>
              </a:xfrm>
              <a:custGeom>
                <a:avLst/>
                <a:gdLst/>
                <a:ahLst/>
                <a:cxnLst>
                  <a:cxn ang="0">
                    <a:pos x="110" y="107"/>
                  </a:cxn>
                  <a:cxn ang="0">
                    <a:pos x="92" y="0"/>
                  </a:cxn>
                  <a:cxn ang="0">
                    <a:pos x="0" y="91"/>
                  </a:cxn>
                  <a:cxn ang="0">
                    <a:pos x="11" y="115"/>
                  </a:cxn>
                  <a:cxn ang="0">
                    <a:pos x="110" y="107"/>
                  </a:cxn>
                  <a:cxn ang="0">
                    <a:pos x="110" y="107"/>
                  </a:cxn>
                </a:cxnLst>
                <a:rect l="0" t="0" r="r" b="b"/>
                <a:pathLst>
                  <a:path w="110" h="115">
                    <a:moveTo>
                      <a:pt x="110" y="107"/>
                    </a:moveTo>
                    <a:lnTo>
                      <a:pt x="92" y="0"/>
                    </a:lnTo>
                    <a:lnTo>
                      <a:pt x="0" y="91"/>
                    </a:lnTo>
                    <a:lnTo>
                      <a:pt x="11" y="115"/>
                    </a:lnTo>
                    <a:lnTo>
                      <a:pt x="110" y="107"/>
                    </a:lnTo>
                    <a:lnTo>
                      <a:pt x="110" y="10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0" name="Freeform 252"/>
              <p:cNvSpPr>
                <a:spLocks/>
              </p:cNvSpPr>
              <p:nvPr/>
            </p:nvSpPr>
            <p:spPr bwMode="auto">
              <a:xfrm>
                <a:off x="5441" y="3606"/>
                <a:ext cx="58" cy="54"/>
              </a:xfrm>
              <a:custGeom>
                <a:avLst/>
                <a:gdLst/>
                <a:ahLst/>
                <a:cxnLst>
                  <a:cxn ang="0">
                    <a:pos x="155" y="161"/>
                  </a:cxn>
                  <a:cxn ang="0">
                    <a:pos x="173" y="104"/>
                  </a:cxn>
                  <a:cxn ang="0">
                    <a:pos x="116" y="47"/>
                  </a:cxn>
                  <a:cxn ang="0">
                    <a:pos x="110" y="0"/>
                  </a:cxn>
                  <a:cxn ang="0">
                    <a:pos x="0" y="0"/>
                  </a:cxn>
                  <a:cxn ang="0">
                    <a:pos x="0" y="56"/>
                  </a:cxn>
                  <a:cxn ang="0">
                    <a:pos x="54" y="104"/>
                  </a:cxn>
                  <a:cxn ang="0">
                    <a:pos x="155" y="161"/>
                  </a:cxn>
                  <a:cxn ang="0">
                    <a:pos x="155" y="161"/>
                  </a:cxn>
                </a:cxnLst>
                <a:rect l="0" t="0" r="r" b="b"/>
                <a:pathLst>
                  <a:path w="173" h="161">
                    <a:moveTo>
                      <a:pt x="155" y="161"/>
                    </a:moveTo>
                    <a:lnTo>
                      <a:pt x="173" y="104"/>
                    </a:lnTo>
                    <a:lnTo>
                      <a:pt x="116" y="47"/>
                    </a:lnTo>
                    <a:lnTo>
                      <a:pt x="110" y="0"/>
                    </a:lnTo>
                    <a:lnTo>
                      <a:pt x="0" y="0"/>
                    </a:lnTo>
                    <a:lnTo>
                      <a:pt x="0" y="56"/>
                    </a:lnTo>
                    <a:lnTo>
                      <a:pt x="54" y="104"/>
                    </a:lnTo>
                    <a:lnTo>
                      <a:pt x="155" y="161"/>
                    </a:lnTo>
                    <a:lnTo>
                      <a:pt x="155" y="161"/>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1" name="Freeform 253"/>
              <p:cNvSpPr>
                <a:spLocks/>
              </p:cNvSpPr>
              <p:nvPr/>
            </p:nvSpPr>
            <p:spPr bwMode="auto">
              <a:xfrm>
                <a:off x="5385" y="3537"/>
                <a:ext cx="135" cy="46"/>
              </a:xfrm>
              <a:custGeom>
                <a:avLst/>
                <a:gdLst/>
                <a:ahLst/>
                <a:cxnLst>
                  <a:cxn ang="0">
                    <a:pos x="407" y="57"/>
                  </a:cxn>
                  <a:cxn ang="0">
                    <a:pos x="369" y="22"/>
                  </a:cxn>
                  <a:cxn ang="0">
                    <a:pos x="269" y="57"/>
                  </a:cxn>
                  <a:cxn ang="0">
                    <a:pos x="29" y="0"/>
                  </a:cxn>
                  <a:cxn ang="0">
                    <a:pos x="0" y="70"/>
                  </a:cxn>
                  <a:cxn ang="0">
                    <a:pos x="0" y="104"/>
                  </a:cxn>
                  <a:cxn ang="0">
                    <a:pos x="113" y="115"/>
                  </a:cxn>
                  <a:cxn ang="0">
                    <a:pos x="169" y="87"/>
                  </a:cxn>
                  <a:cxn ang="0">
                    <a:pos x="223" y="139"/>
                  </a:cxn>
                  <a:cxn ang="0">
                    <a:pos x="314" y="139"/>
                  </a:cxn>
                  <a:cxn ang="0">
                    <a:pos x="369" y="104"/>
                  </a:cxn>
                  <a:cxn ang="0">
                    <a:pos x="407" y="57"/>
                  </a:cxn>
                  <a:cxn ang="0">
                    <a:pos x="407" y="57"/>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lnTo>
                      <a:pt x="407" y="5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2" name="Freeform 254"/>
              <p:cNvSpPr>
                <a:spLocks/>
              </p:cNvSpPr>
              <p:nvPr/>
            </p:nvSpPr>
            <p:spPr bwMode="auto">
              <a:xfrm>
                <a:off x="5161" y="3429"/>
                <a:ext cx="144" cy="108"/>
              </a:xfrm>
              <a:custGeom>
                <a:avLst/>
                <a:gdLst/>
                <a:ahLst/>
                <a:cxnLst>
                  <a:cxn ang="0">
                    <a:pos x="425" y="287"/>
                  </a:cxn>
                  <a:cxn ang="0">
                    <a:pos x="433" y="252"/>
                  </a:cxn>
                  <a:cxn ang="0">
                    <a:pos x="388" y="241"/>
                  </a:cxn>
                  <a:cxn ang="0">
                    <a:pos x="388" y="161"/>
                  </a:cxn>
                  <a:cxn ang="0">
                    <a:pos x="341" y="195"/>
                  </a:cxn>
                  <a:cxn ang="0">
                    <a:pos x="296" y="115"/>
                  </a:cxn>
                  <a:cxn ang="0">
                    <a:pos x="332" y="115"/>
                  </a:cxn>
                  <a:cxn ang="0">
                    <a:pos x="240" y="0"/>
                  </a:cxn>
                  <a:cxn ang="0">
                    <a:pos x="184" y="0"/>
                  </a:cxn>
                  <a:cxn ang="0">
                    <a:pos x="128" y="92"/>
                  </a:cxn>
                  <a:cxn ang="0">
                    <a:pos x="0" y="92"/>
                  </a:cxn>
                  <a:cxn ang="0">
                    <a:pos x="48" y="207"/>
                  </a:cxn>
                  <a:cxn ang="0">
                    <a:pos x="100" y="299"/>
                  </a:cxn>
                  <a:cxn ang="0">
                    <a:pos x="221" y="299"/>
                  </a:cxn>
                  <a:cxn ang="0">
                    <a:pos x="195" y="252"/>
                  </a:cxn>
                  <a:cxn ang="0">
                    <a:pos x="258" y="252"/>
                  </a:cxn>
                  <a:cxn ang="0">
                    <a:pos x="286" y="266"/>
                  </a:cxn>
                  <a:cxn ang="0">
                    <a:pos x="321" y="323"/>
                  </a:cxn>
                  <a:cxn ang="0">
                    <a:pos x="425" y="287"/>
                  </a:cxn>
                  <a:cxn ang="0">
                    <a:pos x="425" y="287"/>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lnTo>
                      <a:pt x="425" y="28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3" name="Freeform 255"/>
              <p:cNvSpPr>
                <a:spLocks/>
              </p:cNvSpPr>
              <p:nvPr/>
            </p:nvSpPr>
            <p:spPr bwMode="auto">
              <a:xfrm>
                <a:off x="4918" y="3316"/>
                <a:ext cx="117" cy="96"/>
              </a:xfrm>
              <a:custGeom>
                <a:avLst/>
                <a:gdLst/>
                <a:ahLst/>
                <a:cxnLst>
                  <a:cxn ang="0">
                    <a:pos x="240" y="254"/>
                  </a:cxn>
                  <a:cxn ang="0">
                    <a:pos x="269" y="222"/>
                  </a:cxn>
                  <a:cxn ang="0">
                    <a:pos x="285" y="197"/>
                  </a:cxn>
                  <a:cxn ang="0">
                    <a:pos x="285" y="139"/>
                  </a:cxn>
                  <a:cxn ang="0">
                    <a:pos x="350" y="103"/>
                  </a:cxn>
                  <a:cxn ang="0">
                    <a:pos x="350" y="47"/>
                  </a:cxn>
                  <a:cxn ang="0">
                    <a:pos x="313" y="0"/>
                  </a:cxn>
                  <a:cxn ang="0">
                    <a:pos x="212" y="0"/>
                  </a:cxn>
                  <a:cxn ang="0">
                    <a:pos x="164" y="10"/>
                  </a:cxn>
                  <a:cxn ang="0">
                    <a:pos x="47" y="59"/>
                  </a:cxn>
                  <a:cxn ang="0">
                    <a:pos x="0" y="127"/>
                  </a:cxn>
                  <a:cxn ang="0">
                    <a:pos x="0" y="208"/>
                  </a:cxn>
                  <a:cxn ang="0">
                    <a:pos x="121" y="222"/>
                  </a:cxn>
                  <a:cxn ang="0">
                    <a:pos x="156" y="288"/>
                  </a:cxn>
                  <a:cxn ang="0">
                    <a:pos x="212" y="264"/>
                  </a:cxn>
                  <a:cxn ang="0">
                    <a:pos x="240" y="254"/>
                  </a:cxn>
                  <a:cxn ang="0">
                    <a:pos x="240" y="254"/>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lnTo>
                      <a:pt x="240" y="25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4" name="Freeform 256"/>
              <p:cNvSpPr>
                <a:spLocks/>
              </p:cNvSpPr>
              <p:nvPr/>
            </p:nvSpPr>
            <p:spPr bwMode="auto">
              <a:xfrm>
                <a:off x="4817" y="3373"/>
                <a:ext cx="51" cy="58"/>
              </a:xfrm>
              <a:custGeom>
                <a:avLst/>
                <a:gdLst/>
                <a:ahLst/>
                <a:cxnLst>
                  <a:cxn ang="0">
                    <a:pos x="17" y="174"/>
                  </a:cxn>
                  <a:cxn ang="0">
                    <a:pos x="42" y="104"/>
                  </a:cxn>
                  <a:cxn ang="0">
                    <a:pos x="117" y="69"/>
                  </a:cxn>
                  <a:cxn ang="0">
                    <a:pos x="117" y="49"/>
                  </a:cxn>
                  <a:cxn ang="0">
                    <a:pos x="154" y="0"/>
                  </a:cxn>
                  <a:cxn ang="0">
                    <a:pos x="99" y="0"/>
                  </a:cxn>
                  <a:cxn ang="0">
                    <a:pos x="63" y="59"/>
                  </a:cxn>
                  <a:cxn ang="0">
                    <a:pos x="7" y="69"/>
                  </a:cxn>
                  <a:cxn ang="0">
                    <a:pos x="0" y="174"/>
                  </a:cxn>
                  <a:cxn ang="0">
                    <a:pos x="17" y="174"/>
                  </a:cxn>
                  <a:cxn ang="0">
                    <a:pos x="17" y="174"/>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lnTo>
                      <a:pt x="17" y="17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45" name="Text Box 118"/>
            <p:cNvSpPr txBox="1">
              <a:spLocks noChangeArrowheads="1"/>
            </p:cNvSpPr>
            <p:nvPr/>
          </p:nvSpPr>
          <p:spPr bwMode="gray">
            <a:xfrm>
              <a:off x="1668" y="3602"/>
              <a:ext cx="80" cy="86"/>
            </a:xfrm>
            <a:prstGeom prst="rect">
              <a:avLst/>
            </a:prstGeom>
            <a:grp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HI</a:t>
              </a:r>
            </a:p>
          </p:txBody>
        </p:sp>
      </p:grpSp>
      <p:sp>
        <p:nvSpPr>
          <p:cNvPr id="6083587" name="Rectangle 3"/>
          <p:cNvSpPr>
            <a:spLocks noChangeArrowheads="1"/>
          </p:cNvSpPr>
          <p:nvPr/>
        </p:nvSpPr>
        <p:spPr bwMode="auto">
          <a:xfrm>
            <a:off x="0" y="6575615"/>
            <a:ext cx="7985125"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rPr>
              <a:t>Source: </a:t>
            </a:r>
            <a:r>
              <a:rPr lang="en-US" sz="1100" dirty="0" smtClean="0">
                <a:solidFill>
                  <a:srgbClr val="000000"/>
                </a:solidFill>
                <a:latin typeface="Arial" charset="0"/>
              </a:rPr>
              <a:t>Wall Street Journal, September 20, 2013.</a:t>
            </a:r>
            <a:endParaRPr lang="en-US" sz="1100" dirty="0">
              <a:solidFill>
                <a:srgbClr val="000000"/>
              </a:solidFill>
              <a:latin typeface="Arial" charset="0"/>
            </a:endParaRPr>
          </a:p>
        </p:txBody>
      </p:sp>
      <p:grpSp>
        <p:nvGrpSpPr>
          <p:cNvPr id="11" name="Group 293"/>
          <p:cNvGrpSpPr>
            <a:grpSpLocks/>
          </p:cNvGrpSpPr>
          <p:nvPr/>
        </p:nvGrpSpPr>
        <p:grpSpPr bwMode="auto">
          <a:xfrm>
            <a:off x="0" y="2209800"/>
            <a:ext cx="1271587" cy="1381125"/>
            <a:chOff x="4857" y="3009"/>
            <a:chExt cx="801" cy="870"/>
          </a:xfrm>
        </p:grpSpPr>
        <p:grpSp>
          <p:nvGrpSpPr>
            <p:cNvPr id="12" name="Group 286"/>
            <p:cNvGrpSpPr>
              <a:grpSpLocks/>
            </p:cNvGrpSpPr>
            <p:nvPr/>
          </p:nvGrpSpPr>
          <p:grpSpPr bwMode="auto">
            <a:xfrm>
              <a:off x="4943" y="3109"/>
              <a:ext cx="89" cy="576"/>
              <a:chOff x="4929" y="3093"/>
              <a:chExt cx="103" cy="663"/>
            </a:xfrm>
          </p:grpSpPr>
          <p:sp>
            <p:nvSpPr>
              <p:cNvPr id="2162874" name="Rectangle 186"/>
              <p:cNvSpPr>
                <a:spLocks noChangeArrowheads="1"/>
              </p:cNvSpPr>
              <p:nvPr/>
            </p:nvSpPr>
            <p:spPr bwMode="auto">
              <a:xfrm>
                <a:off x="4929" y="3093"/>
                <a:ext cx="103" cy="103"/>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5" name="Rectangle 187"/>
              <p:cNvSpPr>
                <a:spLocks noChangeArrowheads="1"/>
              </p:cNvSpPr>
              <p:nvPr/>
            </p:nvSpPr>
            <p:spPr bwMode="auto">
              <a:xfrm>
                <a:off x="4929" y="3376"/>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6" name="Rectangle 188"/>
              <p:cNvSpPr>
                <a:spLocks noChangeArrowheads="1"/>
              </p:cNvSpPr>
              <p:nvPr/>
            </p:nvSpPr>
            <p:spPr bwMode="auto">
              <a:xfrm>
                <a:off x="4929" y="3653"/>
                <a:ext cx="103" cy="103"/>
              </a:xfrm>
              <a:prstGeom prst="rect">
                <a:avLst/>
              </a:prstGeom>
              <a:solidFill>
                <a:srgbClr val="92D050"/>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73" name="Text Box 285"/>
            <p:cNvSpPr txBox="1">
              <a:spLocks noChangeArrowheads="1"/>
            </p:cNvSpPr>
            <p:nvPr/>
          </p:nvSpPr>
          <p:spPr bwMode="gray">
            <a:xfrm>
              <a:off x="5074" y="3108"/>
              <a:ext cx="577"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Federally  Run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5" name="Text Box 287"/>
            <p:cNvSpPr txBox="1">
              <a:spLocks noChangeArrowheads="1"/>
            </p:cNvSpPr>
            <p:nvPr/>
          </p:nvSpPr>
          <p:spPr bwMode="gray">
            <a:xfrm>
              <a:off x="5074" y="3348"/>
              <a:ext cx="371"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State-run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6" name="Text Box 288"/>
            <p:cNvSpPr txBox="1">
              <a:spLocks noChangeArrowheads="1"/>
            </p:cNvSpPr>
            <p:nvPr/>
          </p:nvSpPr>
          <p:spPr bwMode="gray">
            <a:xfrm>
              <a:off x="5074" y="3566"/>
              <a:ext cx="538" cy="26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 and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s</a:t>
              </a:r>
              <a:r>
                <a:rPr lang="en-US" sz="1000" b="1" dirty="0" smtClean="0">
                  <a:solidFill>
                    <a:srgbClr val="000000"/>
                  </a:solidFill>
                  <a:latin typeface="Arial" charset="0"/>
                </a:rPr>
                <a:t>tate joint-run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80"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13" name="Group 293"/>
          <p:cNvGrpSpPr>
            <a:grpSpLocks/>
          </p:cNvGrpSpPr>
          <p:nvPr/>
        </p:nvGrpSpPr>
        <p:grpSpPr bwMode="auto">
          <a:xfrm>
            <a:off x="7543800" y="4648200"/>
            <a:ext cx="1371600" cy="1676400"/>
            <a:chOff x="4857" y="3009"/>
            <a:chExt cx="801" cy="870"/>
          </a:xfrm>
        </p:grpSpPr>
        <p:grpSp>
          <p:nvGrpSpPr>
            <p:cNvPr id="14" name="Group 286"/>
            <p:cNvGrpSpPr>
              <a:grpSpLocks/>
            </p:cNvGrpSpPr>
            <p:nvPr/>
          </p:nvGrpSpPr>
          <p:grpSpPr bwMode="auto">
            <a:xfrm>
              <a:off x="4943" y="3040"/>
              <a:ext cx="89" cy="401"/>
              <a:chOff x="4929" y="3009"/>
              <a:chExt cx="103" cy="461"/>
            </a:xfrm>
          </p:grpSpPr>
          <p:sp>
            <p:nvSpPr>
              <p:cNvPr id="152" name="Rectangle 186"/>
              <p:cNvSpPr>
                <a:spLocks noChangeArrowheads="1"/>
              </p:cNvSpPr>
              <p:nvPr/>
            </p:nvSpPr>
            <p:spPr bwMode="auto">
              <a:xfrm>
                <a:off x="4929" y="3009"/>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3" name="Rectangle 187"/>
              <p:cNvSpPr>
                <a:spLocks noChangeArrowheads="1"/>
              </p:cNvSpPr>
              <p:nvPr/>
            </p:nvSpPr>
            <p:spPr bwMode="auto">
              <a:xfrm>
                <a:off x="4929" y="3192"/>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4" name="Rectangle 188"/>
              <p:cNvSpPr>
                <a:spLocks noChangeArrowheads="1"/>
              </p:cNvSpPr>
              <p:nvPr/>
            </p:nvSpPr>
            <p:spPr bwMode="auto">
              <a:xfrm>
                <a:off x="4929" y="3367"/>
                <a:ext cx="103" cy="103"/>
              </a:xfrm>
              <a:prstGeom prst="rect">
                <a:avLst/>
              </a:prstGeom>
              <a:solidFill>
                <a:schemeClr val="tx2"/>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45" name="Text Box 285"/>
            <p:cNvSpPr txBox="1">
              <a:spLocks noChangeArrowheads="1"/>
            </p:cNvSpPr>
            <p:nvPr/>
          </p:nvSpPr>
          <p:spPr bwMode="gray">
            <a:xfrm>
              <a:off x="5074" y="3056"/>
              <a:ext cx="75" cy="7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RI</a:t>
              </a:r>
              <a:endParaRPr lang="en-US" sz="1000" b="1" dirty="0">
                <a:solidFill>
                  <a:srgbClr val="000000"/>
                </a:solidFill>
                <a:latin typeface="Arial" charset="0"/>
              </a:endParaRPr>
            </a:p>
          </p:txBody>
        </p:sp>
        <p:sp>
          <p:nvSpPr>
            <p:cNvPr id="149" name="Text Box 287"/>
            <p:cNvSpPr txBox="1">
              <a:spLocks noChangeArrowheads="1"/>
            </p:cNvSpPr>
            <p:nvPr/>
          </p:nvSpPr>
          <p:spPr bwMode="gray">
            <a:xfrm>
              <a:off x="5074" y="3207"/>
              <a:ext cx="108"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CT</a:t>
              </a:r>
              <a:endParaRPr lang="en-US" sz="1000" b="1" dirty="0">
                <a:solidFill>
                  <a:srgbClr val="000000"/>
                </a:solidFill>
                <a:latin typeface="Arial" charset="0"/>
              </a:endParaRPr>
            </a:p>
          </p:txBody>
        </p:sp>
        <p:sp>
          <p:nvSpPr>
            <p:cNvPr id="150" name="Text Box 288"/>
            <p:cNvSpPr txBox="1">
              <a:spLocks noChangeArrowheads="1"/>
            </p:cNvSpPr>
            <p:nvPr/>
          </p:nvSpPr>
          <p:spPr bwMode="gray">
            <a:xfrm>
              <a:off x="5074" y="3365"/>
              <a:ext cx="103"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NJ</a:t>
              </a:r>
              <a:endParaRPr lang="en-US" sz="1000" b="1" dirty="0">
                <a:solidFill>
                  <a:srgbClr val="000000"/>
                </a:solidFill>
                <a:latin typeface="Arial" charset="0"/>
              </a:endParaRPr>
            </a:p>
          </p:txBody>
        </p:sp>
        <p:sp>
          <p:nvSpPr>
            <p:cNvPr id="151"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55" name="Rectangle 186"/>
          <p:cNvSpPr>
            <a:spLocks noChangeArrowheads="1"/>
          </p:cNvSpPr>
          <p:nvPr/>
        </p:nvSpPr>
        <p:spPr bwMode="auto">
          <a:xfrm>
            <a:off x="7696200" y="5572944"/>
            <a:ext cx="141287" cy="142056"/>
          </a:xfrm>
          <a:prstGeom prst="rect">
            <a:avLst/>
          </a:prstGeom>
          <a:solidFill>
            <a:srgbClr val="92D050"/>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6" name="Rectangle 186"/>
          <p:cNvSpPr>
            <a:spLocks noChangeArrowheads="1"/>
          </p:cNvSpPr>
          <p:nvPr/>
        </p:nvSpPr>
        <p:spPr bwMode="auto">
          <a:xfrm>
            <a:off x="7696200" y="57912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7" name="Rectangle 186"/>
          <p:cNvSpPr>
            <a:spLocks noChangeArrowheads="1"/>
          </p:cNvSpPr>
          <p:nvPr/>
        </p:nvSpPr>
        <p:spPr bwMode="auto">
          <a:xfrm>
            <a:off x="7696200" y="60198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8" name="Text Box 288"/>
          <p:cNvSpPr txBox="1">
            <a:spLocks noChangeArrowheads="1"/>
          </p:cNvSpPr>
          <p:nvPr/>
        </p:nvSpPr>
        <p:spPr bwMode="gray">
          <a:xfrm>
            <a:off x="7924800" y="5577170"/>
            <a:ext cx="177934"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DE</a:t>
            </a:r>
            <a:endParaRPr lang="en-US" sz="1000" b="1" dirty="0">
              <a:solidFill>
                <a:srgbClr val="000000"/>
              </a:solidFill>
              <a:latin typeface="Arial" charset="0"/>
            </a:endParaRPr>
          </a:p>
        </p:txBody>
      </p:sp>
      <p:sp>
        <p:nvSpPr>
          <p:cNvPr id="159" name="Text Box 288"/>
          <p:cNvSpPr txBox="1">
            <a:spLocks noChangeArrowheads="1"/>
          </p:cNvSpPr>
          <p:nvPr/>
        </p:nvSpPr>
        <p:spPr bwMode="gray">
          <a:xfrm>
            <a:off x="7924800" y="5805770"/>
            <a:ext cx="200376"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MD</a:t>
            </a:r>
            <a:endParaRPr lang="en-US" sz="1000" b="1" dirty="0">
              <a:solidFill>
                <a:srgbClr val="000000"/>
              </a:solidFill>
              <a:latin typeface="Arial" charset="0"/>
            </a:endParaRPr>
          </a:p>
        </p:txBody>
      </p:sp>
      <p:sp>
        <p:nvSpPr>
          <p:cNvPr id="160" name="Text Box 288"/>
          <p:cNvSpPr txBox="1">
            <a:spLocks noChangeArrowheads="1"/>
          </p:cNvSpPr>
          <p:nvPr/>
        </p:nvSpPr>
        <p:spPr bwMode="gray">
          <a:xfrm>
            <a:off x="7900827" y="6019130"/>
            <a:ext cx="185948"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DC</a:t>
            </a:r>
            <a:endParaRPr lang="en-US" sz="1000" b="1" dirty="0">
              <a:solidFill>
                <a:srgbClr val="000000"/>
              </a:solidFill>
              <a:latin typeface="Arial" charset="0"/>
            </a:endParaRPr>
          </a:p>
        </p:txBody>
      </p:sp>
    </p:spTree>
    <p:extLst>
      <p:ext uri="{BB962C8B-B14F-4D97-AF65-F5344CB8AC3E}">
        <p14:creationId xmlns:p14="http://schemas.microsoft.com/office/powerpoint/2010/main" val="335504598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October 1</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But Info About Health Insurance Is Much More  Available on Some State’s Websites Than Others</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24, 2013 from Insurance.Illinois.gov; </a:t>
            </a:r>
            <a:r>
              <a:rPr lang="en-US" sz="1100" dirty="0"/>
              <a:t>Insurance Information Institute.		</a:t>
            </a:r>
          </a:p>
        </p:txBody>
      </p:sp>
      <p:pic>
        <p:nvPicPr>
          <p:cNvPr id="25793540" name="Picture 4" descr="DOI"/>
          <p:cNvPicPr>
            <a:picLocks noChangeAspect="1" noChangeArrowheads="1"/>
          </p:cNvPicPr>
          <p:nvPr/>
        </p:nvPicPr>
        <p:blipFill>
          <a:blip r:embed="rId3" cstate="email"/>
          <a:srcRect/>
          <a:stretch>
            <a:fillRect/>
          </a:stretch>
        </p:blipFill>
        <p:spPr bwMode="auto">
          <a:xfrm>
            <a:off x="0" y="1930143"/>
            <a:ext cx="9144000" cy="628651"/>
          </a:xfrm>
          <a:prstGeom prst="rect">
            <a:avLst/>
          </a:prstGeom>
          <a:noFill/>
        </p:spPr>
      </p:pic>
      <p:pic>
        <p:nvPicPr>
          <p:cNvPr id="25793541" name="Picture 5"/>
          <p:cNvPicPr>
            <a:picLocks noChangeAspect="1" noChangeArrowheads="1"/>
          </p:cNvPicPr>
          <p:nvPr/>
        </p:nvPicPr>
        <p:blipFill>
          <a:blip r:embed="rId4" cstate="email"/>
          <a:srcRect/>
          <a:stretch>
            <a:fillRect/>
          </a:stretch>
        </p:blipFill>
        <p:spPr bwMode="auto">
          <a:xfrm>
            <a:off x="1295543" y="2560320"/>
            <a:ext cx="6442699" cy="3947188"/>
          </a:xfrm>
          <a:prstGeom prst="rect">
            <a:avLst/>
          </a:prstGeom>
          <a:noFill/>
          <a:ln w="9525">
            <a:noFill/>
            <a:miter lim="800000"/>
            <a:headEnd/>
            <a:tailEnd/>
          </a:ln>
        </p:spPr>
      </p:pic>
    </p:spTree>
    <p:extLst>
      <p:ext uri="{BB962C8B-B14F-4D97-AF65-F5344CB8AC3E}">
        <p14:creationId xmlns:p14="http://schemas.microsoft.com/office/powerpoint/2010/main" val="1761513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October 1</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But Info About Health Insurance Is Much More  Available on Some State’s Websites Than Others</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24, 2013 from </a:t>
            </a:r>
            <a:r>
              <a:rPr lang="en-US" sz="1100" dirty="0" smtClean="0">
                <a:hlinkClick r:id="rId3"/>
              </a:rPr>
              <a:t>TDI.Texas.gov</a:t>
            </a:r>
            <a:r>
              <a:rPr lang="en-US" sz="1100" dirty="0" smtClean="0"/>
              <a:t>  ; </a:t>
            </a:r>
            <a:r>
              <a:rPr lang="en-US" sz="1100" dirty="0"/>
              <a:t>Insurance Information Institute.		</a:t>
            </a:r>
          </a:p>
        </p:txBody>
      </p:sp>
      <p:pic>
        <p:nvPicPr>
          <p:cNvPr id="25793538" name="Picture 2"/>
          <p:cNvPicPr>
            <a:picLocks noChangeAspect="1" noChangeArrowheads="1"/>
          </p:cNvPicPr>
          <p:nvPr/>
        </p:nvPicPr>
        <p:blipFill>
          <a:blip r:embed="rId4" cstate="email"/>
          <a:srcRect/>
          <a:stretch>
            <a:fillRect/>
          </a:stretch>
        </p:blipFill>
        <p:spPr bwMode="auto">
          <a:xfrm>
            <a:off x="609790" y="1901916"/>
            <a:ext cx="8046530" cy="4559799"/>
          </a:xfrm>
          <a:prstGeom prst="rect">
            <a:avLst/>
          </a:prstGeom>
          <a:noFill/>
          <a:ln w="9525">
            <a:noFill/>
            <a:miter lim="800000"/>
            <a:headEnd/>
            <a:tailEnd/>
          </a:ln>
        </p:spPr>
      </p:pic>
    </p:spTree>
    <p:extLst>
      <p:ext uri="{BB962C8B-B14F-4D97-AF65-F5344CB8AC3E}">
        <p14:creationId xmlns:p14="http://schemas.microsoft.com/office/powerpoint/2010/main" val="3167496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634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&amp; Insurance</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366712" y="4343400"/>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Is the World Becoming a          </a:t>
            </a:r>
            <a:r>
              <a:rPr lang="en-US" sz="3600" b="1" dirty="0" smtClean="0">
                <a:solidFill>
                  <a:srgbClr val="225A7A"/>
                </a:solidFill>
              </a:rPr>
              <a:t>Riskier, More Uncertain </a:t>
            </a:r>
            <a:r>
              <a:rPr lang="en-US" sz="3600" b="1" dirty="0">
                <a:solidFill>
                  <a:srgbClr val="225A7A"/>
                </a:solidFill>
              </a:rPr>
              <a:t>Place?</a:t>
            </a:r>
          </a:p>
        </p:txBody>
      </p:sp>
    </p:spTree>
    <p:extLst>
      <p:ext uri="{BB962C8B-B14F-4D97-AF65-F5344CB8AC3E}">
        <p14:creationId xmlns:p14="http://schemas.microsoft.com/office/powerpoint/2010/main" val="40040288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 the Beginning…</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01446" y="4794457"/>
            <a:ext cx="8429570"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Civilizations Long Ago Discovered the Benefits of Risk Pooling and Risk Transfer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extLst>
      <p:ext uri="{BB962C8B-B14F-4D97-AF65-F5344CB8AC3E}">
        <p14:creationId xmlns:p14="http://schemas.microsoft.com/office/powerpoint/2010/main" val="19808322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40</a:t>
            </a:fld>
            <a:endParaRPr lang="en-US" smtClean="0"/>
          </a:p>
        </p:txBody>
      </p:sp>
      <p:sp>
        <p:nvSpPr>
          <p:cNvPr id="64517" name="Rectangle 2"/>
          <p:cNvSpPr>
            <a:spLocks noGrp="1" noChangeArrowheads="1"/>
          </p:cNvSpPr>
          <p:nvPr>
            <p:ph type="title"/>
          </p:nvPr>
        </p:nvSpPr>
        <p:spPr/>
        <p:txBody>
          <a:bodyPr/>
          <a:lstStyle/>
          <a:p>
            <a:r>
              <a:rPr lang="en-US" dirty="0" smtClean="0"/>
              <a:t>Uncertainty, Risk and Fear Abound: Insurance Can Help Mitigate Risk</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70000"/>
              </a:lnSpc>
              <a:spcBef>
                <a:spcPct val="50000"/>
              </a:spcBef>
            </a:pPr>
            <a:r>
              <a:rPr lang="en-US" sz="2000" b="1" dirty="0" smtClean="0"/>
              <a:t>Economic Issues in US, Europe</a:t>
            </a:r>
          </a:p>
          <a:p>
            <a:pPr>
              <a:lnSpc>
                <a:spcPct val="70000"/>
              </a:lnSpc>
              <a:spcBef>
                <a:spcPct val="50000"/>
              </a:spcBef>
            </a:pPr>
            <a:r>
              <a:rPr lang="en-US" sz="2000" b="1" dirty="0" smtClean="0"/>
              <a:t>Weakness </a:t>
            </a:r>
            <a:r>
              <a:rPr lang="en-US" sz="2000" b="1" dirty="0"/>
              <a:t>in China/Emerging Economies</a:t>
            </a:r>
            <a:endParaRPr lang="en-US" sz="2000" dirty="0" smtClean="0"/>
          </a:p>
          <a:p>
            <a:pPr>
              <a:lnSpc>
                <a:spcPct val="70000"/>
              </a:lnSpc>
              <a:spcBef>
                <a:spcPct val="50000"/>
              </a:spcBef>
            </a:pPr>
            <a:r>
              <a:rPr lang="en-US" sz="2000" b="1" dirty="0" smtClean="0"/>
              <a:t>Political Gridlock in the US, Europe, Japan</a:t>
            </a:r>
          </a:p>
          <a:p>
            <a:pPr>
              <a:lnSpc>
                <a:spcPct val="70000"/>
              </a:lnSpc>
              <a:spcBef>
                <a:spcPct val="50000"/>
              </a:spcBef>
            </a:pPr>
            <a:r>
              <a:rPr lang="en-US" sz="2000" b="1" dirty="0" smtClean="0"/>
              <a:t>Fiscal Imbalances</a:t>
            </a:r>
          </a:p>
          <a:p>
            <a:pPr>
              <a:lnSpc>
                <a:spcPct val="70000"/>
              </a:lnSpc>
              <a:spcBef>
                <a:spcPct val="50000"/>
              </a:spcBef>
            </a:pPr>
            <a:r>
              <a:rPr lang="en-US" sz="2000" b="1" dirty="0" smtClean="0"/>
              <a:t>Monetary Policy/Tapering/Low Interest Rates</a:t>
            </a:r>
          </a:p>
          <a:p>
            <a:pPr>
              <a:lnSpc>
                <a:spcPct val="70000"/>
              </a:lnSpc>
              <a:spcBef>
                <a:spcPct val="50000"/>
              </a:spcBef>
            </a:pPr>
            <a:r>
              <a:rPr lang="en-US" sz="2000" b="1" dirty="0" smtClean="0"/>
              <a:t>Unemployment</a:t>
            </a:r>
          </a:p>
          <a:p>
            <a:pPr>
              <a:lnSpc>
                <a:spcPct val="70000"/>
              </a:lnSpc>
              <a:spcBef>
                <a:spcPct val="50000"/>
              </a:spcBef>
            </a:pPr>
            <a:r>
              <a:rPr lang="en-US" sz="2000" b="1" dirty="0" smtClean="0"/>
              <a:t>Political Upheaval in the Ukraine, Middle East</a:t>
            </a:r>
          </a:p>
          <a:p>
            <a:pPr lvl="1">
              <a:lnSpc>
                <a:spcPct val="70000"/>
              </a:lnSpc>
            </a:pPr>
            <a:r>
              <a:rPr lang="en-US" sz="1800" b="1" dirty="0" smtClean="0"/>
              <a:t>Argentina, Venezuela, Thailand</a:t>
            </a:r>
            <a:endParaRPr lang="en-US" sz="1600" b="1" dirty="0" smtClean="0"/>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p>
          <a:p>
            <a:pPr>
              <a:lnSpc>
                <a:spcPct val="70000"/>
              </a:lnSpc>
              <a:spcBef>
                <a:spcPct val="50000"/>
              </a:spcBef>
            </a:pPr>
            <a:r>
              <a:rPr lang="en-US" sz="2000" b="1" dirty="0" smtClean="0"/>
              <a:t>(Over)Regulation</a:t>
            </a:r>
          </a:p>
          <a:p>
            <a:pPr>
              <a:lnSpc>
                <a:spcPct val="7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558021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1" end="11"/>
                                            </p:txEl>
                                          </p:spTgt>
                                        </p:tgtEl>
                                        <p:attrNameLst>
                                          <p:attrName>style.visibility</p:attrName>
                                        </p:attrNameLst>
                                      </p:cBhvr>
                                      <p:to>
                                        <p:strVal val="visible"/>
                                      </p:to>
                                    </p:set>
                                    <p:animEffect transition="in" filter="wipe(left)">
                                      <p:cBhvr>
                                        <p:cTn id="60" dur="500"/>
                                        <p:tgtEl>
                                          <p:spTgt spid="1922051">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22051">
                                            <p:txEl>
                                              <p:pRg st="12" end="12"/>
                                            </p:txEl>
                                          </p:spTgt>
                                        </p:tgtEl>
                                        <p:attrNameLst>
                                          <p:attrName>style.visibility</p:attrName>
                                        </p:attrNameLst>
                                      </p:cBhvr>
                                      <p:to>
                                        <p:strVal val="visible"/>
                                      </p:to>
                                    </p:set>
                                    <p:animEffect transition="in" filter="wipe(left)">
                                      <p:cBhvr>
                                        <p:cTn id="65" dur="500"/>
                                        <p:tgtEl>
                                          <p:spTgt spid="1922051">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22051">
                                            <p:txEl>
                                              <p:pRg st="13" end="13"/>
                                            </p:txEl>
                                          </p:spTgt>
                                        </p:tgtEl>
                                        <p:attrNameLst>
                                          <p:attrName>style.visibility</p:attrName>
                                        </p:attrNameLst>
                                      </p:cBhvr>
                                      <p:to>
                                        <p:strVal val="visible"/>
                                      </p:to>
                                    </p:set>
                                    <p:animEffect transition="in" filter="wipe(left)">
                                      <p:cBhvr>
                                        <p:cTn id="70" dur="500"/>
                                        <p:tgtEl>
                                          <p:spTgt spid="1922051">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22051">
                                            <p:txEl>
                                              <p:pRg st="14" end="14"/>
                                            </p:txEl>
                                          </p:spTgt>
                                        </p:tgtEl>
                                        <p:attrNameLst>
                                          <p:attrName>style.visibility</p:attrName>
                                        </p:attrNameLst>
                                      </p:cBhvr>
                                      <p:to>
                                        <p:strVal val="visible"/>
                                      </p:to>
                                    </p:set>
                                    <p:animEffect transition="in" filter="wipe(left)">
                                      <p:cBhvr>
                                        <p:cTn id="75" dur="500"/>
                                        <p:tgtEl>
                                          <p:spTgt spid="1922051">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22051">
                                            <p:txEl>
                                              <p:pRg st="15" end="15"/>
                                            </p:txEl>
                                          </p:spTgt>
                                        </p:tgtEl>
                                        <p:attrNameLst>
                                          <p:attrName>style.visibility</p:attrName>
                                        </p:attrNameLst>
                                      </p:cBhvr>
                                      <p:to>
                                        <p:strVal val="visible"/>
                                      </p:to>
                                    </p:set>
                                    <p:animEffect transition="in" filter="wipe(left)">
                                      <p:cBhvr>
                                        <p:cTn id="80" dur="500"/>
                                        <p:tgtEl>
                                          <p:spTgt spid="1922051">
                                            <p:txEl>
                                              <p:pRg st="15" end="15"/>
                                            </p:txEl>
                                          </p:spTgt>
                                        </p:tgtEl>
                                      </p:cBhvr>
                                    </p:animEffect>
                                  </p:childTnLst>
                                </p:cTn>
                              </p:par>
                            </p:childTnLst>
                          </p:cTn>
                        </p:par>
                        <p:par>
                          <p:cTn id="81" fill="hold">
                            <p:stCondLst>
                              <p:cond delay="500"/>
                            </p:stCondLst>
                            <p:childTnLst>
                              <p:par>
                                <p:cTn id="82" presetID="22" presetClass="entr" presetSubtype="2" fill="hold" grpId="0" nodeType="afterEffect">
                                  <p:stCondLst>
                                    <p:cond delay="500"/>
                                  </p:stCondLst>
                                  <p:childTnLst>
                                    <p:set>
                                      <p:cBhvr>
                                        <p:cTn id="83" dur="1" fill="hold">
                                          <p:stCondLst>
                                            <p:cond delay="0"/>
                                          </p:stCondLst>
                                        </p:cTn>
                                        <p:tgtEl>
                                          <p:spTgt spid="10"/>
                                        </p:tgtEl>
                                        <p:attrNameLst>
                                          <p:attrName>style.visibility</p:attrName>
                                        </p:attrNameLst>
                                      </p:cBhvr>
                                      <p:to>
                                        <p:strVal val="visible"/>
                                      </p:to>
                                    </p:set>
                                    <p:animEffect transition="in" filter="wipe(right)">
                                      <p:cBhvr>
                                        <p:cTn id="84" dur="500"/>
                                        <p:tgtEl>
                                          <p:spTgt spid="10"/>
                                        </p:tgtEl>
                                      </p:cBhvr>
                                    </p:animEffect>
                                  </p:childTnLst>
                                </p:cTn>
                              </p:par>
                              <p:par>
                                <p:cTn id="85" presetID="6" presetClass="entr" presetSubtype="16" fill="hold" nodeType="withEffect">
                                  <p:stCondLst>
                                    <p:cond delay="500"/>
                                  </p:stCondLst>
                                  <p:childTnLst>
                                    <p:set>
                                      <p:cBhvr>
                                        <p:cTn id="86" dur="1" fill="hold">
                                          <p:stCondLst>
                                            <p:cond delay="0"/>
                                          </p:stCondLst>
                                        </p:cTn>
                                        <p:tgtEl>
                                          <p:spTgt spid="9"/>
                                        </p:tgtEl>
                                        <p:attrNameLst>
                                          <p:attrName>style.visibility</p:attrName>
                                        </p:attrNameLst>
                                      </p:cBhvr>
                                      <p:to>
                                        <p:strVal val="visible"/>
                                      </p:to>
                                    </p:set>
                                    <p:animEffect transition="in" filter="circle(in)">
                                      <p:cBhvr>
                                        <p:cTn id="8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41</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2898406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42</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2014 Includes a Mix of Environmental Economic, Social and Environmental Risks</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85725" y="1269817"/>
            <a:ext cx="7887988" cy="4245158"/>
          </a:xfrm>
          <a:prstGeom prst="rect">
            <a:avLst/>
          </a:prstGeom>
        </p:spPr>
      </p:pic>
      <p:sp>
        <p:nvSpPr>
          <p:cNvPr id="12"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societal and environ-mental issues dominated frequency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37055"/>
            <a:ext cx="6757881" cy="317578"/>
          </a:xfrm>
          <a:prstGeom prst="rect">
            <a:avLst/>
          </a:prstGeom>
        </p:spPr>
      </p:pic>
    </p:spTree>
    <p:extLst>
      <p:ext uri="{BB962C8B-B14F-4D97-AF65-F5344CB8AC3E}">
        <p14:creationId xmlns:p14="http://schemas.microsoft.com/office/powerpoint/2010/main" val="277979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43</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2014, but Societal, Environment and Technological Risks Also Loom Large</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247891" y="1070777"/>
            <a:ext cx="7651412" cy="4537280"/>
          </a:xfrm>
          <a:prstGeom prst="rect">
            <a:avLst/>
          </a:prstGeom>
        </p:spPr>
      </p:pic>
      <p:sp>
        <p:nvSpPr>
          <p:cNvPr id="16"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economic and environ-mental issues dominated severity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81018"/>
            <a:ext cx="6757881" cy="317578"/>
          </a:xfrm>
          <a:prstGeom prst="rect">
            <a:avLst/>
          </a:prstGeom>
        </p:spPr>
      </p:pic>
    </p:spTree>
    <p:extLst>
      <p:ext uri="{BB962C8B-B14F-4D97-AF65-F5344CB8AC3E}">
        <p14:creationId xmlns:p14="http://schemas.microsoft.com/office/powerpoint/2010/main" val="25871011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461064"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4073588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45</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462088" name="Chart" r:id="rId4" imgW="8715311" imgH="4524357" progId="MSGraph.Chart.8">
                  <p:embed followColorScheme="full"/>
                </p:oleObj>
              </mc:Choice>
              <mc:Fallback>
                <p:oleObj name="Chart" r:id="rId4" imgW="8715311" imgH="4524357" progId="MSGraph.Chart.8">
                  <p:embed followColorScheme="full"/>
                  <p:pic>
                    <p:nvPicPr>
                      <p:cNvPr id="0" nam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51447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The Global Economy Creates and Transmits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extLst>
      <p:ext uri="{BB962C8B-B14F-4D97-AF65-F5344CB8AC3E}">
        <p14:creationId xmlns:p14="http://schemas.microsoft.com/office/powerpoint/2010/main" val="31363668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53906"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361314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ext uri="{D42A27DB-BD31-4B8C-83A1-F6EECF244321}">
                <p14:modId xmlns:p14="http://schemas.microsoft.com/office/powerpoint/2010/main" val="316889960"/>
              </p:ext>
            </p:extLst>
          </p:nvPr>
        </p:nvGraphicFramePr>
        <p:xfrm>
          <a:off x="12700" y="1608138"/>
          <a:ext cx="9067800" cy="4743450"/>
        </p:xfrm>
        <a:graphic>
          <a:graphicData uri="http://schemas.openxmlformats.org/presentationml/2006/ole">
            <mc:AlternateContent xmlns:mc="http://schemas.openxmlformats.org/markup-compatibility/2006">
              <mc:Choice xmlns:v="urn:schemas-microsoft-com:vml" Requires="v">
                <p:oleObj spid="_x0000_s28445716" name="Chart" r:id="rId3" imgW="8505808" imgH="4581490" progId="MSGraph.Chart.8">
                  <p:embed followColorScheme="full"/>
                </p:oleObj>
              </mc:Choice>
              <mc:Fallback>
                <p:oleObj name="Chart" r:id="rId3" imgW="8505808" imgH="4581490" progId="MSGraph.Chart.8">
                  <p:embed followColorScheme="full"/>
                  <p:pic>
                    <p:nvPicPr>
                      <p:cNvPr id="0" name=""/>
                      <p:cNvPicPr>
                        <a:picLocks noChangeAspect="1" noChangeArrowheads="1"/>
                      </p:cNvPicPr>
                      <p:nvPr/>
                    </p:nvPicPr>
                    <p:blipFill>
                      <a:blip r:embed="rId4"/>
                      <a:srcRect/>
                      <a:stretch>
                        <a:fillRect/>
                      </a:stretch>
                    </p:blipFill>
                    <p:spPr bwMode="auto">
                      <a:xfrm>
                        <a:off x="12700" y="1608138"/>
                        <a:ext cx="9067800" cy="474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712048"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January 2014 </a:t>
            </a:r>
            <a:r>
              <a:rPr lang="en-US" sz="1200" i="1" dirty="0" smtClean="0"/>
              <a:t>WEO Update</a:t>
            </a:r>
            <a:r>
              <a:rPr lang="en-US" sz="1200" dirty="0" smtClean="0"/>
              <a:t>; </a:t>
            </a:r>
            <a:r>
              <a:rPr lang="en-US" sz="1200" dirty="0"/>
              <a:t>Ins. Info. 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5.1% </a:t>
            </a:r>
            <a:r>
              <a:rPr lang="en-US" b="1" dirty="0">
                <a:solidFill>
                  <a:schemeClr val="bg1"/>
                </a:solidFill>
              </a:rPr>
              <a:t>in </a:t>
            </a:r>
            <a:r>
              <a:rPr lang="en-US" b="1" dirty="0" smtClean="0">
                <a:solidFill>
                  <a:schemeClr val="bg1"/>
                </a:solidFill>
              </a:rPr>
              <a:t>2014 and 5.4% </a:t>
            </a:r>
            <a:r>
              <a:rPr lang="en-US" b="1" dirty="0">
                <a:solidFill>
                  <a:schemeClr val="bg1"/>
                </a:solidFill>
              </a:rPr>
              <a:t>in </a:t>
            </a:r>
            <a:r>
              <a:rPr lang="en-US" b="1" dirty="0" smtClean="0">
                <a:solidFill>
                  <a:schemeClr val="bg1"/>
                </a:solidFill>
              </a:rPr>
              <a:t>2015.</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1970-2015F</a:t>
            </a:r>
          </a:p>
        </p:txBody>
      </p:sp>
      <p:sp>
        <p:nvSpPr>
          <p:cNvPr id="6250502" name="Oval 12"/>
          <p:cNvSpPr>
            <a:spLocks noChangeArrowheads="1"/>
          </p:cNvSpPr>
          <p:nvPr/>
        </p:nvSpPr>
        <p:spPr bwMode="auto">
          <a:xfrm>
            <a:off x="8807450" y="3715776"/>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2.2% </a:t>
            </a:r>
            <a:r>
              <a:rPr lang="en-US" b="1" dirty="0">
                <a:solidFill>
                  <a:srgbClr val="FFFFFF"/>
                </a:solidFill>
              </a:rPr>
              <a:t>in </a:t>
            </a:r>
            <a:r>
              <a:rPr lang="en-US" b="1" dirty="0" smtClean="0">
                <a:solidFill>
                  <a:srgbClr val="FFFFFF"/>
                </a:solidFill>
              </a:rPr>
              <a:t>2014 and to 2.3%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6250504" name="Oval 14"/>
          <p:cNvSpPr>
            <a:spLocks noChangeArrowheads="1"/>
          </p:cNvSpPr>
          <p:nvPr/>
        </p:nvSpPr>
        <p:spPr bwMode="auto">
          <a:xfrm>
            <a:off x="8783638"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805863"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3.7% </a:t>
            </a:r>
            <a:r>
              <a:rPr lang="en-US" b="1" dirty="0">
                <a:solidFill>
                  <a:srgbClr val="FFFFFF"/>
                </a:solidFill>
              </a:rPr>
              <a:t>in </a:t>
            </a:r>
            <a:r>
              <a:rPr lang="en-US" b="1" dirty="0" smtClean="0">
                <a:solidFill>
                  <a:srgbClr val="FFFFFF"/>
                </a:solidFill>
              </a:rPr>
              <a:t>2014 </a:t>
            </a:r>
            <a:r>
              <a:rPr lang="en-US" b="1" dirty="0">
                <a:solidFill>
                  <a:srgbClr val="FFFFFF"/>
                </a:solidFill>
              </a:rPr>
              <a:t>and </a:t>
            </a:r>
            <a:r>
              <a:rPr lang="en-US" b="1" dirty="0" smtClean="0">
                <a:solidFill>
                  <a:srgbClr val="FFFFFF"/>
                </a:solidFill>
              </a:rPr>
              <a:t>3.9% </a:t>
            </a:r>
            <a:r>
              <a:rPr lang="en-US" b="1" dirty="0">
                <a:solidFill>
                  <a:srgbClr val="FFFFFF"/>
                </a:solidFill>
              </a:rPr>
              <a:t>in </a:t>
            </a:r>
            <a:r>
              <a:rPr lang="en-US" b="1" dirty="0" smtClean="0">
                <a:solidFill>
                  <a:srgbClr val="FFFFFF"/>
                </a:solidFill>
              </a:rPr>
              <a:t>2015.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extLst>
      <p:ext uri="{BB962C8B-B14F-4D97-AF65-F5344CB8AC3E}">
        <p14:creationId xmlns:p14="http://schemas.microsoft.com/office/powerpoint/2010/main" val="2746375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49</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(2/2014 </a:t>
            </a:r>
            <a:r>
              <a:rPr lang="en-US" sz="1100" dirty="0"/>
              <a:t>issue</a:t>
            </a:r>
            <a:r>
              <a:rPr lang="en-US" sz="1100" dirty="0" smtClean="0"/>
              <a:t>); IMF;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2709928274"/>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446739"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Returning in </a:t>
            </a:r>
            <a:r>
              <a:rPr lang="en-US" b="1" dirty="0">
                <a:solidFill>
                  <a:schemeClr val="bg1"/>
                </a:solidFill>
              </a:rPr>
              <a:t>the US, </a:t>
            </a:r>
            <a:r>
              <a:rPr lang="en-US" b="1" dirty="0" smtClean="0">
                <a:solidFill>
                  <a:schemeClr val="bg1"/>
                </a:solidFill>
              </a:rPr>
              <a:t>Recession </a:t>
            </a:r>
            <a:r>
              <a:rPr lang="en-US" b="1" dirty="0">
                <a:solidFill>
                  <a:schemeClr val="bg1"/>
                </a:solidFill>
              </a:rPr>
              <a:t>in the </a:t>
            </a:r>
            <a:r>
              <a:rPr lang="en-US" b="1" dirty="0" err="1">
                <a:solidFill>
                  <a:schemeClr val="bg1"/>
                </a:solidFill>
              </a:rPr>
              <a:t>Eurozone</a:t>
            </a:r>
            <a:r>
              <a:rPr lang="en-US" b="1" dirty="0">
                <a:solidFill>
                  <a:schemeClr val="bg1"/>
                </a:solidFill>
              </a:rPr>
              <a:t>, </a:t>
            </a:r>
            <a:r>
              <a:rPr lang="en-US" b="1" dirty="0" smtClean="0">
                <a:solidFill>
                  <a:schemeClr val="bg1"/>
                </a:solidFill>
              </a:rPr>
              <a:t>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extLst>
      <p:ext uri="{BB962C8B-B14F-4D97-AF65-F5344CB8AC3E}">
        <p14:creationId xmlns:p14="http://schemas.microsoft.com/office/powerpoint/2010/main" val="335033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900"/>
              </a:lnSpc>
            </a:pPr>
            <a:r>
              <a:rPr lang="en-US" sz="2000" b="1" dirty="0" smtClean="0"/>
              <a:t>Earliest Forms of Insurance Date to 1800 BC in Babylon</a:t>
            </a:r>
          </a:p>
          <a:p>
            <a:pPr lvl="1">
              <a:lnSpc>
                <a:spcPts val="1900"/>
              </a:lnSpc>
            </a:pPr>
            <a:r>
              <a:rPr lang="en-US" sz="1800" b="1" dirty="0" smtClean="0"/>
              <a:t>Code of Hammurabi</a:t>
            </a:r>
          </a:p>
          <a:p>
            <a:pPr lvl="1">
              <a:lnSpc>
                <a:spcPts val="1900"/>
              </a:lnSpc>
            </a:pPr>
            <a:r>
              <a:rPr lang="en-US" sz="1800" b="1" dirty="0" smtClean="0"/>
              <a:t>282 clauses on the topic of “</a:t>
            </a:r>
            <a:r>
              <a:rPr lang="en-US" sz="1800" b="1" dirty="0" err="1" smtClean="0"/>
              <a:t>bottomery</a:t>
            </a:r>
            <a:r>
              <a:rPr lang="en-US" sz="1800" b="1" dirty="0" smtClean="0"/>
              <a:t>”</a:t>
            </a:r>
          </a:p>
          <a:p>
            <a:pPr lvl="1">
              <a:lnSpc>
                <a:spcPts val="1900"/>
              </a:lnSpc>
            </a:pPr>
            <a:r>
              <a:rPr lang="en-US" sz="1800" b="1" i="1" dirty="0" err="1" smtClean="0"/>
              <a:t>Bottomery</a:t>
            </a:r>
            <a:r>
              <a:rPr lang="en-US" sz="1800" b="1" dirty="0" smtClean="0"/>
              <a:t> is a loan taken out by the owner of a 	                             ship to finance its voyage (no premium involved)</a:t>
            </a:r>
          </a:p>
          <a:p>
            <a:pPr lvl="1">
              <a:lnSpc>
                <a:spcPts val="1900"/>
              </a:lnSpc>
            </a:pPr>
            <a:r>
              <a:rPr lang="en-US" sz="1800" b="1" dirty="0" smtClean="0"/>
              <a:t>If ship was lost, loan didn’t have to be repaid</a:t>
            </a:r>
          </a:p>
          <a:p>
            <a:pPr>
              <a:lnSpc>
                <a:spcPts val="1900"/>
              </a:lnSpc>
            </a:pPr>
            <a:r>
              <a:rPr lang="en-US" sz="2000" b="1" dirty="0" smtClean="0"/>
              <a:t>Roman Emperor Claudius (10BC – 54AD)</a:t>
            </a:r>
          </a:p>
          <a:p>
            <a:pPr lvl="1">
              <a:lnSpc>
                <a:spcPts val="1900"/>
              </a:lnSpc>
            </a:pPr>
            <a:r>
              <a:rPr lang="en-US" sz="1800" b="1" dirty="0" smtClean="0"/>
              <a:t>Eager to boost grain trade, Claudius became a 1-man,                      premium free insurance company by personally                       guaranteeing the storm losses of Roman merchants                                 </a:t>
            </a:r>
            <a:r>
              <a:rPr lang="en-US" sz="1800" b="1" i="1" dirty="0" smtClean="0"/>
              <a:t>(also granted citizenship to sailors and exempted them                         from laws that penalized adultery and celibacy)</a:t>
            </a:r>
          </a:p>
          <a:p>
            <a:pPr lvl="1">
              <a:lnSpc>
                <a:spcPts val="1900"/>
              </a:lnSpc>
            </a:pPr>
            <a:r>
              <a:rPr lang="en-US" sz="1800" b="1" dirty="0" smtClean="0"/>
              <a:t>Reduced taxes on communities impacted by drought                                  or famine (form of ancient disaster aid)</a:t>
            </a:r>
          </a:p>
          <a:p>
            <a:pPr>
              <a:lnSpc>
                <a:spcPts val="1900"/>
              </a:lnSpc>
            </a:pPr>
            <a:r>
              <a:rPr lang="en-US" sz="2000" b="1" dirty="0" smtClean="0"/>
              <a:t>Greek/Roman Occupational </a:t>
            </a:r>
            <a:r>
              <a:rPr lang="en-US" sz="2000" b="1" dirty="0" err="1" smtClean="0"/>
              <a:t>Guilds</a:t>
            </a:r>
            <a:r>
              <a:rPr lang="en-US" sz="2000" b="1" dirty="0" err="1" smtClean="0">
                <a:sym typeface="Wingdings" pitchFamily="2" charset="2"/>
              </a:rPr>
              <a:t>Early</a:t>
            </a:r>
            <a:r>
              <a:rPr lang="en-US" sz="2000" b="1" dirty="0" smtClean="0">
                <a:sym typeface="Wingdings" pitchFamily="2" charset="2"/>
              </a:rPr>
              <a:t> Life Insurance</a:t>
            </a:r>
            <a:endParaRPr lang="en-US" sz="2000" b="1" dirty="0" smtClean="0"/>
          </a:p>
          <a:p>
            <a:pPr lvl="1">
              <a:lnSpc>
                <a:spcPts val="1900"/>
              </a:lnSpc>
            </a:pPr>
            <a:r>
              <a:rPr lang="en-US" sz="1800" b="1" dirty="0" smtClean="0"/>
              <a:t>Paid into pool that made payment to deceased member’s family</a:t>
            </a:r>
            <a:endParaRPr lang="en-US" sz="2000" b="1" dirty="0" smtClean="0"/>
          </a:p>
        </p:txBody>
      </p:sp>
      <p:pic>
        <p:nvPicPr>
          <p:cNvPr id="25100290" name="Picture 2" descr="File:Prologue Hammurabi Code Louvre AO10237.jpg">
            <a:hlinkClick r:id="rId3"/>
          </p:cNvPr>
          <p:cNvPicPr>
            <a:picLocks noChangeAspect="1" noChangeArrowheads="1"/>
          </p:cNvPicPr>
          <p:nvPr/>
        </p:nvPicPr>
        <p:blipFill>
          <a:blip r:embed="rId4" cstate="email"/>
          <a:srcRect/>
          <a:stretch>
            <a:fillRect/>
          </a:stretch>
        </p:blipFill>
        <p:spPr bwMode="auto">
          <a:xfrm>
            <a:off x="7180602" y="1435755"/>
            <a:ext cx="1670014" cy="2218045"/>
          </a:xfrm>
          <a:prstGeom prst="rect">
            <a:avLst/>
          </a:prstGeom>
          <a:noFill/>
        </p:spPr>
      </p:pic>
      <p:pic>
        <p:nvPicPr>
          <p:cNvPr id="25153538" name="Picture 2" descr="Claudius (M.A.N. Madrid) 01.jpg">
            <a:hlinkClick r:id="rId5"/>
          </p:cNvPr>
          <p:cNvPicPr>
            <a:picLocks noChangeAspect="1" noChangeArrowheads="1"/>
          </p:cNvPicPr>
          <p:nvPr/>
        </p:nvPicPr>
        <p:blipFill>
          <a:blip r:embed="rId6" cstate="email"/>
          <a:srcRect/>
          <a:stretch>
            <a:fillRect/>
          </a:stretch>
        </p:blipFill>
        <p:spPr bwMode="auto">
          <a:xfrm>
            <a:off x="7422719" y="3864815"/>
            <a:ext cx="1342126" cy="2312118"/>
          </a:xfrm>
          <a:prstGeom prst="rect">
            <a:avLst/>
          </a:prstGeom>
          <a:noFill/>
        </p:spPr>
      </p:pic>
      <p:sp>
        <p:nvSpPr>
          <p:cNvPr id="9" name="Rectangle 7"/>
          <p:cNvSpPr>
            <a:spLocks noChangeArrowheads="1"/>
          </p:cNvSpPr>
          <p:nvPr/>
        </p:nvSpPr>
        <p:spPr bwMode="auto">
          <a:xfrm>
            <a:off x="0" y="6406515"/>
            <a:ext cx="8750300" cy="428625"/>
          </a:xfrm>
          <a:prstGeom prst="rect">
            <a:avLst/>
          </a:prstGeom>
          <a:noFill/>
          <a:ln w="9525">
            <a:noFill/>
            <a:miter lim="800000"/>
            <a:headEnd/>
            <a:tailEnd/>
          </a:ln>
        </p:spPr>
        <p:txBody>
          <a:bodyPr>
            <a:spAutoFit/>
          </a:bodyPr>
          <a:lstStyle/>
          <a:p>
            <a:endParaRPr lang="en-US" sz="1050" dirty="0"/>
          </a:p>
          <a:p>
            <a:r>
              <a:rPr lang="en-US" sz="1050" dirty="0" smtClean="0"/>
              <a:t>Sources: Elements drawn from </a:t>
            </a:r>
            <a:r>
              <a:rPr lang="en-US" sz="1050" i="1" dirty="0" smtClean="0"/>
              <a:t>Against the Gods: The Remarkable Story of Risk, </a:t>
            </a:r>
            <a:r>
              <a:rPr lang="en-US" sz="1050" dirty="0" smtClean="0"/>
              <a:t>Peter L. Bernstein; Insurance Information Institute.</a:t>
            </a:r>
            <a:r>
              <a:rPr lang="en-US" sz="1050" dirty="0"/>
              <a:t>	</a:t>
            </a:r>
          </a:p>
        </p:txBody>
      </p:sp>
      <p:sp>
        <p:nvSpPr>
          <p:cNvPr id="12"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spTree>
    <p:extLst>
      <p:ext uri="{BB962C8B-B14F-4D97-AF65-F5344CB8AC3E}">
        <p14:creationId xmlns:p14="http://schemas.microsoft.com/office/powerpoint/2010/main" val="2867668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100290"/>
                                        </p:tgtEl>
                                        <p:attrNameLst>
                                          <p:attrName>style.visibility</p:attrName>
                                        </p:attrNameLst>
                                      </p:cBhvr>
                                      <p:to>
                                        <p:strVal val="visible"/>
                                      </p:to>
                                    </p:set>
                                    <p:anim calcmode="lin" valueType="num">
                                      <p:cBhvr additive="base">
                                        <p:cTn id="7" dur="500" fill="hold"/>
                                        <p:tgtEl>
                                          <p:spTgt spid="25100290"/>
                                        </p:tgtEl>
                                        <p:attrNameLst>
                                          <p:attrName>ppt_x</p:attrName>
                                        </p:attrNameLst>
                                      </p:cBhvr>
                                      <p:tavLst>
                                        <p:tav tm="0">
                                          <p:val>
                                            <p:strVal val="#ppt_x"/>
                                          </p:val>
                                        </p:tav>
                                        <p:tav tm="100000">
                                          <p:val>
                                            <p:strVal val="#ppt_x"/>
                                          </p:val>
                                        </p:tav>
                                      </p:tavLst>
                                    </p:anim>
                                    <p:anim calcmode="lin" valueType="num">
                                      <p:cBhvr additive="base">
                                        <p:cTn id="8" dur="500" fill="hold"/>
                                        <p:tgtEl>
                                          <p:spTgt spid="25100290"/>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922051">
                                            <p:txEl>
                                              <p:pRg st="0" end="0"/>
                                            </p:txEl>
                                          </p:spTgt>
                                        </p:tgtEl>
                                        <p:attrNameLst>
                                          <p:attrName>style.visibility</p:attrName>
                                        </p:attrNameLst>
                                      </p:cBhvr>
                                      <p:to>
                                        <p:strVal val="visible"/>
                                      </p:to>
                                    </p:set>
                                    <p:animEffect transition="in" filter="wipe(left)">
                                      <p:cBhvr>
                                        <p:cTn id="11" dur="500"/>
                                        <p:tgtEl>
                                          <p:spTgt spid="1922051">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22051">
                                            <p:txEl>
                                              <p:pRg st="1" end="1"/>
                                            </p:txEl>
                                          </p:spTgt>
                                        </p:tgtEl>
                                        <p:attrNameLst>
                                          <p:attrName>style.visibility</p:attrName>
                                        </p:attrNameLst>
                                      </p:cBhvr>
                                      <p:to>
                                        <p:strVal val="visible"/>
                                      </p:to>
                                    </p:set>
                                    <p:animEffect transition="in" filter="wipe(left)">
                                      <p:cBhvr>
                                        <p:cTn id="14" dur="500"/>
                                        <p:tgtEl>
                                          <p:spTgt spid="1922051">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25153538"/>
                                        </p:tgtEl>
                                        <p:attrNameLst>
                                          <p:attrName>style.visibility</p:attrName>
                                        </p:attrNameLst>
                                      </p:cBhvr>
                                      <p:to>
                                        <p:strVal val="visible"/>
                                      </p:to>
                                    </p:set>
                                    <p:anim calcmode="lin" valueType="num">
                                      <p:cBhvr additive="base">
                                        <p:cTn id="45" dur="500" fill="hold"/>
                                        <p:tgtEl>
                                          <p:spTgt spid="25153538"/>
                                        </p:tgtEl>
                                        <p:attrNameLst>
                                          <p:attrName>ppt_x</p:attrName>
                                        </p:attrNameLst>
                                      </p:cBhvr>
                                      <p:tavLst>
                                        <p:tav tm="0">
                                          <p:val>
                                            <p:strVal val="#ppt_x"/>
                                          </p:val>
                                        </p:tav>
                                        <p:tav tm="100000">
                                          <p:val>
                                            <p:strVal val="#ppt_x"/>
                                          </p:val>
                                        </p:tav>
                                      </p:tavLst>
                                    </p:anim>
                                    <p:anim calcmode="lin" valueType="num">
                                      <p:cBhvr additive="base">
                                        <p:cTn id="46" dur="500" fill="hold"/>
                                        <p:tgtEl>
                                          <p:spTgt spid="25153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50</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42261" y="1576644"/>
          <a:ext cx="8743950" cy="4324350"/>
        </p:xfrm>
        <a:graphic>
          <a:graphicData uri="http://schemas.openxmlformats.org/presentationml/2006/ole">
            <mc:AlternateContent xmlns:mc="http://schemas.openxmlformats.org/markup-compatibility/2006">
              <mc:Choice xmlns:v="urn:schemas-microsoft-com:vml" Requires="v">
                <p:oleObj spid="_x0000_s28447762"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576644"/>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Outside the US, Europe and Japan is Relatively Strong</a:t>
            </a:r>
            <a:endParaRPr lang="en-US" b="1" dirty="0">
              <a:solidFill>
                <a:schemeClr val="bg1"/>
              </a:solidFill>
            </a:endParaRPr>
          </a:p>
        </p:txBody>
      </p:sp>
      <p:sp>
        <p:nvSpPr>
          <p:cNvPr id="9" name="AutoShape 10"/>
          <p:cNvSpPr>
            <a:spLocks noChangeArrowheads="1"/>
          </p:cNvSpPr>
          <p:nvPr/>
        </p:nvSpPr>
        <p:spPr bwMode="blackWhite">
          <a:xfrm>
            <a:off x="4616245" y="1295247"/>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Tree>
    <p:extLst>
      <p:ext uri="{BB962C8B-B14F-4D97-AF65-F5344CB8AC3E}">
        <p14:creationId xmlns:p14="http://schemas.microsoft.com/office/powerpoint/2010/main" val="2709622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Global GDP: 1948—2013F</a:t>
            </a:r>
          </a:p>
        </p:txBody>
      </p:sp>
      <p:graphicFrame>
        <p:nvGraphicFramePr>
          <p:cNvPr id="39938" name="Object 3"/>
          <p:cNvGraphicFramePr>
            <a:graphicFrameLocks noChangeAspect="1"/>
          </p:cNvGraphicFramePr>
          <p:nvPr/>
        </p:nvGraphicFramePr>
        <p:xfrm>
          <a:off x="258548" y="2131931"/>
          <a:ext cx="8445500" cy="3497262"/>
        </p:xfrm>
        <a:graphic>
          <a:graphicData uri="http://schemas.openxmlformats.org/presentationml/2006/ole">
            <mc:AlternateContent xmlns:mc="http://schemas.openxmlformats.org/markup-compatibility/2006">
              <mc:Choice xmlns:v="urn:schemas-microsoft-com:vml" Requires="v">
                <p:oleObj spid="_x0000_s28448786" name="Chart" r:id="rId4" imgW="8543841" imgH="3524265" progId="MSGraph.Chart.8">
                  <p:embed followColorScheme="full"/>
                </p:oleObj>
              </mc:Choice>
              <mc:Fallback>
                <p:oleObj name="Chart" r:id="rId4" imgW="8543841" imgH="3524265" progId="MSGraph.Chart.8">
                  <p:embed followColorScheme="full"/>
                  <p:pic>
                    <p:nvPicPr>
                      <p:cNvPr id="0" name=""/>
                      <p:cNvPicPr>
                        <a:picLocks noChangeAspect="1" noChangeArrowheads="1"/>
                      </p:cNvPicPr>
                      <p:nvPr/>
                    </p:nvPicPr>
                    <p:blipFill>
                      <a:blip r:embed="rId5"/>
                      <a:srcRect/>
                      <a:stretch>
                        <a:fillRect/>
                      </a:stretch>
                    </p:blipFill>
                    <p:spPr bwMode="gray">
                      <a:xfrm>
                        <a:off x="258548" y="21319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45525"/>
            <a:ext cx="76168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2011; Insurance </a:t>
            </a:r>
            <a:r>
              <a:rPr lang="en-US" sz="1100" dirty="0"/>
              <a:t>Information </a:t>
            </a:r>
            <a:r>
              <a:rPr lang="en-US" sz="1100" dirty="0" smtClean="0"/>
              <a:t>Institute estimate for 2013 based on IMF forecasts as of July 2013.</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993923" y="1578077"/>
            <a:ext cx="3991896" cy="1135626"/>
          </a:xfrm>
          <a:prstGeom prst="wedgeRectCallout">
            <a:avLst>
              <a:gd name="adj1" fmla="val 68831"/>
              <a:gd name="adj2" fmla="val 60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approach $19 trillion in 2013, a 155%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3869079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World Trade Volume: 1948—2013F</a:t>
            </a:r>
          </a:p>
        </p:txBody>
      </p:sp>
      <p:graphicFrame>
        <p:nvGraphicFramePr>
          <p:cNvPr id="39938" name="Object 3"/>
          <p:cNvGraphicFramePr>
            <a:graphicFrameLocks noChangeAspect="1"/>
          </p:cNvGraphicFramePr>
          <p:nvPr/>
        </p:nvGraphicFramePr>
        <p:xfrm>
          <a:off x="258548" y="2131931"/>
          <a:ext cx="8445500" cy="3497262"/>
        </p:xfrm>
        <a:graphic>
          <a:graphicData uri="http://schemas.openxmlformats.org/presentationml/2006/ole">
            <mc:AlternateContent xmlns:mc="http://schemas.openxmlformats.org/markup-compatibility/2006">
              <mc:Choice xmlns:v="urn:schemas-microsoft-com:vml" Requires="v">
                <p:oleObj spid="_x0000_s28449810" name="Chart" r:id="rId4" imgW="8543841" imgH="3524265" progId="MSGraph.Chart.8">
                  <p:embed followColorScheme="full"/>
                </p:oleObj>
              </mc:Choice>
              <mc:Fallback>
                <p:oleObj name="Chart" r:id="rId4" imgW="8543841" imgH="3524265" progId="MSGraph.Chart.8">
                  <p:embed followColorScheme="full"/>
                  <p:pic>
                    <p:nvPicPr>
                      <p:cNvPr id="0" name=""/>
                      <p:cNvPicPr>
                        <a:picLocks noChangeAspect="1" noChangeArrowheads="1"/>
                      </p:cNvPicPr>
                      <p:nvPr/>
                    </p:nvPicPr>
                    <p:blipFill>
                      <a:blip r:embed="rId5"/>
                      <a:srcRect/>
                      <a:stretch>
                        <a:fillRect/>
                      </a:stretch>
                    </p:blipFill>
                    <p:spPr bwMode="gray">
                      <a:xfrm>
                        <a:off x="258548" y="21319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45525"/>
            <a:ext cx="76168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2011; Insurance </a:t>
            </a:r>
            <a:r>
              <a:rPr lang="en-US" sz="1100" dirty="0"/>
              <a:t>Information </a:t>
            </a:r>
            <a:r>
              <a:rPr lang="en-US" sz="1100" dirty="0" smtClean="0"/>
              <a:t>Institute estimate for 2013 based on IMF forecasts as of July 2013.</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993923" y="1578077"/>
            <a:ext cx="3991896" cy="1135626"/>
          </a:xfrm>
          <a:prstGeom prst="wedgeRectCallout">
            <a:avLst>
              <a:gd name="adj1" fmla="val 68831"/>
              <a:gd name="adj2" fmla="val 60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approach $19 trillion in 2013, a 155%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12550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53</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pic>
        <p:nvPicPr>
          <p:cNvPr id="250542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78" y="1150375"/>
            <a:ext cx="6297562" cy="5241025"/>
          </a:xfrm>
          <a:prstGeom prst="rect">
            <a:avLst/>
          </a:prstGeom>
          <a:noFill/>
          <a:ln w="9525">
            <a:noFill/>
            <a:miter lim="800000"/>
            <a:headEnd/>
            <a:tailEnd/>
          </a:ln>
        </p:spPr>
      </p:pic>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World Population Growth: 2010—2100F</a:t>
            </a:r>
          </a:p>
        </p:txBody>
      </p:sp>
      <p:sp>
        <p:nvSpPr>
          <p:cNvPr id="20" name="AutoShape 8"/>
          <p:cNvSpPr>
            <a:spLocks noChangeArrowheads="1"/>
          </p:cNvSpPr>
          <p:nvPr/>
        </p:nvSpPr>
        <p:spPr bwMode="blackWhite">
          <a:xfrm>
            <a:off x="6858001" y="1563328"/>
            <a:ext cx="2109018" cy="3731343"/>
          </a:xfrm>
          <a:prstGeom prst="wedgeRectCallout">
            <a:avLst>
              <a:gd name="adj1" fmla="val -69119"/>
              <a:gd name="adj2" fmla="val -111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Mid-range scenarios suggest  a massive slowdown in the number of available lives to insure.  Growth will be increasing dependent on product penetration rates in emerging economies</a:t>
            </a:r>
            <a:endParaRPr lang="en-US" b="1" dirty="0">
              <a:solidFill>
                <a:srgbClr val="FFFFFF"/>
              </a:solidFill>
              <a:latin typeface="Arial" pitchFamily="34" charset="0"/>
              <a:cs typeface="Arial" pitchFamily="34" charset="0"/>
            </a:endParaRPr>
          </a:p>
        </p:txBody>
      </p:sp>
      <p:sp>
        <p:nvSpPr>
          <p:cNvPr id="21" name="AutoShape 8"/>
          <p:cNvSpPr>
            <a:spLocks noChangeArrowheads="1"/>
          </p:cNvSpPr>
          <p:nvPr/>
        </p:nvSpPr>
        <p:spPr bwMode="blackWhite">
          <a:xfrm>
            <a:off x="1297859" y="1224119"/>
            <a:ext cx="2168013" cy="2713703"/>
          </a:xfrm>
          <a:prstGeom prst="wedgeRectCallout">
            <a:avLst>
              <a:gd name="adj1" fmla="val 109647"/>
              <a:gd name="adj2" fmla="val 192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future of insurance will be tied global population growth—life insurance more closely than nonlife.</a:t>
            </a:r>
            <a:endParaRPr lang="en-US" sz="2000" b="1" i="1" dirty="0">
              <a:solidFill>
                <a:schemeClr val="bg1"/>
              </a:solidFill>
              <a:cs typeface="+mn-cs"/>
            </a:endParaRPr>
          </a:p>
        </p:txBody>
      </p:sp>
    </p:spTree>
    <p:extLst>
      <p:ext uri="{BB962C8B-B14F-4D97-AF65-F5344CB8AC3E}">
        <p14:creationId xmlns:p14="http://schemas.microsoft.com/office/powerpoint/2010/main" val="3499721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54</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Population Growth: Developed vs. Less Developed Countries 2010—2100F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pic>
        <p:nvPicPr>
          <p:cNvPr id="25054213" name="Picture 5" descr="Population Growth by Current Socioeconomic Level"/>
          <p:cNvPicPr>
            <a:picLocks noChangeAspect="1" noChangeArrowheads="1"/>
          </p:cNvPicPr>
          <p:nvPr/>
        </p:nvPicPr>
        <p:blipFill>
          <a:blip r:embed="rId3" cstate="print"/>
          <a:srcRect/>
          <a:stretch>
            <a:fillRect/>
          </a:stretch>
        </p:blipFill>
        <p:spPr bwMode="auto">
          <a:xfrm>
            <a:off x="228184" y="1328700"/>
            <a:ext cx="8635598" cy="5035090"/>
          </a:xfrm>
          <a:prstGeom prst="rect">
            <a:avLst/>
          </a:prstGeom>
          <a:noFill/>
        </p:spPr>
      </p:pic>
      <p:sp>
        <p:nvSpPr>
          <p:cNvPr id="14" name="AutoShape 8"/>
          <p:cNvSpPr>
            <a:spLocks noChangeArrowheads="1"/>
          </p:cNvSpPr>
          <p:nvPr/>
        </p:nvSpPr>
        <p:spPr bwMode="blackWhite">
          <a:xfrm>
            <a:off x="4866968" y="3362632"/>
            <a:ext cx="3991896" cy="1135626"/>
          </a:xfrm>
          <a:prstGeom prst="wedgeRectCallout">
            <a:avLst>
              <a:gd name="adj1" fmla="val 20801"/>
              <a:gd name="adj2" fmla="val -1370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Virtually all of the world’s population growth through the end of the 21</a:t>
            </a:r>
            <a:r>
              <a:rPr lang="en-US" sz="2000" b="1" baseline="30000" dirty="0" smtClean="0">
                <a:solidFill>
                  <a:schemeClr val="bg1"/>
                </a:solidFill>
                <a:cs typeface="+mn-cs"/>
              </a:rPr>
              <a:t>st</a:t>
            </a:r>
            <a:r>
              <a:rPr lang="en-US" sz="2000" b="1" dirty="0" smtClean="0">
                <a:solidFill>
                  <a:schemeClr val="bg1"/>
                </a:solidFill>
                <a:cs typeface="+mn-cs"/>
              </a:rPr>
              <a:t> century will occur in the developing world</a:t>
            </a:r>
            <a:endParaRPr lang="en-US" sz="2000" b="1" i="1" dirty="0">
              <a:solidFill>
                <a:schemeClr val="bg1"/>
              </a:solidFill>
              <a:cs typeface="+mn-cs"/>
            </a:endParaRPr>
          </a:p>
        </p:txBody>
      </p:sp>
    </p:spTree>
    <p:extLst>
      <p:ext uri="{BB962C8B-B14F-4D97-AF65-F5344CB8AC3E}">
        <p14:creationId xmlns:p14="http://schemas.microsoft.com/office/powerpoint/2010/main" val="42755593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55</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8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pic>
        <p:nvPicPr>
          <p:cNvPr id="25098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16848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br>
              <a:rPr lang="en-US" sz="4200" dirty="0" smtClean="0">
                <a:solidFill>
                  <a:schemeClr val="bg1"/>
                </a:solidFill>
              </a:rPr>
            </a:br>
            <a:r>
              <a:rPr lang="en-US" sz="4200" dirty="0" smtClean="0">
                <a:solidFill>
                  <a:schemeClr val="bg1"/>
                </a:solidFill>
              </a:rPr>
              <a:t> Life and Non-Life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820155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57</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mc:AlternateContent xmlns:mc="http://schemas.openxmlformats.org/markup-compatibility/2006">
              <mc:Choice xmlns:v="urn:schemas-microsoft-com:vml" Requires="v">
                <p:oleObj spid="_x0000_s28450834"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700978"/>
                        <a:ext cx="8743950" cy="4111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extLst>
      <p:ext uri="{BB962C8B-B14F-4D97-AF65-F5344CB8AC3E}">
        <p14:creationId xmlns:p14="http://schemas.microsoft.com/office/powerpoint/2010/main" val="3209823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8451858"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58</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extLst>
      <p:ext uri="{BB962C8B-B14F-4D97-AF65-F5344CB8AC3E}">
        <p14:creationId xmlns:p14="http://schemas.microsoft.com/office/powerpoint/2010/main" val="3850443385"/>
      </p:ext>
    </p:extLst>
  </p:cSld>
  <p:clrMapOvr>
    <a:masterClrMapping/>
  </p:clrMapOvr>
  <p:transition>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59</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pic>
        <p:nvPicPr>
          <p:cNvPr id="22636546" name="Picture 2"/>
          <p:cNvPicPr>
            <a:picLocks noChangeAspect="1" noChangeArrowheads="1"/>
          </p:cNvPicPr>
          <p:nvPr/>
        </p:nvPicPr>
        <p:blipFill>
          <a:blip r:embed="rId3" cstate="print"/>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580109" y="474045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i="1" dirty="0" smtClean="0"/>
                        <a:t>Emerging</a:t>
                      </a:r>
                      <a:endParaRPr lang="en-US" b="1" i="1" dirty="0"/>
                    </a:p>
                  </a:txBody>
                  <a:tcPr/>
                </a:tc>
                <a:tc>
                  <a:txBody>
                    <a:bodyPr/>
                    <a:lstStyle/>
                    <a:p>
                      <a:pPr algn="ctr"/>
                      <a:r>
                        <a:rPr lang="en-US" b="1" i="1" dirty="0" smtClean="0"/>
                        <a:t>4.9</a:t>
                      </a:r>
                      <a:endParaRPr lang="en-US" b="1" i="1" dirty="0"/>
                    </a:p>
                  </a:txBody>
                  <a:tcPr/>
                </a:tc>
                <a:tc>
                  <a:txBody>
                    <a:bodyPr/>
                    <a:lstStyle/>
                    <a:p>
                      <a:pPr algn="ctr"/>
                      <a:r>
                        <a:rPr lang="en-US" b="1" i="1" dirty="0" smtClean="0"/>
                        <a:t>8.6</a:t>
                      </a:r>
                      <a:endParaRPr lang="en-US" b="1" i="1" dirty="0"/>
                    </a:p>
                  </a:txBody>
                  <a:tcPr/>
                </a:tc>
                <a:tc>
                  <a:txBody>
                    <a:bodyPr/>
                    <a:lstStyle/>
                    <a:p>
                      <a:pPr algn="ctr"/>
                      <a:r>
                        <a:rPr lang="en-US" b="1" i="1" dirty="0" smtClean="0">
                          <a:solidFill>
                            <a:srgbClr val="FF0000"/>
                          </a:solidFill>
                        </a:rPr>
                        <a:t>6.8</a:t>
                      </a:r>
                      <a:endParaRPr lang="en-US" b="1" i="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
        <p:nvSpPr>
          <p:cNvPr id="10" name="AutoShape 8"/>
          <p:cNvSpPr>
            <a:spLocks noChangeArrowheads="1"/>
          </p:cNvSpPr>
          <p:nvPr/>
        </p:nvSpPr>
        <p:spPr bwMode="blackWhite">
          <a:xfrm>
            <a:off x="7034982" y="4262284"/>
            <a:ext cx="1932037" cy="2094271"/>
          </a:xfrm>
          <a:prstGeom prst="wedgeRectCallout">
            <a:avLst>
              <a:gd name="adj1" fmla="val -72616"/>
              <a:gd name="adj2" fmla="val 170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Premium growth in emerging markets was 4 times that of advanced economies in 2012</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394487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a:t>
            </a:fld>
            <a:endParaRPr lang="en-US" smtClean="0"/>
          </a:p>
        </p:txBody>
      </p:sp>
      <p:sp>
        <p:nvSpPr>
          <p:cNvPr id="82949"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sp>
        <p:nvSpPr>
          <p:cNvPr id="1922051" name="Rectangle 3"/>
          <p:cNvSpPr>
            <a:spLocks noGrp="1" noChangeArrowheads="1"/>
          </p:cNvSpPr>
          <p:nvPr>
            <p:ph type="body" idx="1"/>
          </p:nvPr>
        </p:nvSpPr>
        <p:spPr>
          <a:xfrm>
            <a:off x="205740" y="1084713"/>
            <a:ext cx="8810441" cy="5448301"/>
          </a:xfrm>
        </p:spPr>
        <p:txBody>
          <a:bodyPr/>
          <a:lstStyle/>
          <a:p>
            <a:pPr>
              <a:lnSpc>
                <a:spcPts val="1800"/>
              </a:lnSpc>
            </a:pPr>
            <a:r>
              <a:rPr lang="en-US" sz="2000" b="1" dirty="0" smtClean="0"/>
              <a:t>The Rise of Long Distance Trade: The Explosion of Risk and Reward</a:t>
            </a:r>
            <a:endParaRPr lang="en-US" sz="1800" b="1" i="1" dirty="0" smtClean="0"/>
          </a:p>
          <a:p>
            <a:pPr lvl="1">
              <a:lnSpc>
                <a:spcPts val="1800"/>
              </a:lnSpc>
            </a:pPr>
            <a:r>
              <a:rPr lang="en-US" sz="1800" b="1" dirty="0" smtClean="0"/>
              <a:t>14</a:t>
            </a:r>
            <a:r>
              <a:rPr lang="en-US" sz="1800" b="1" baseline="30000" dirty="0" smtClean="0"/>
              <a:t>th</a:t>
            </a:r>
            <a:r>
              <a:rPr lang="en-US" sz="1800" b="1" dirty="0" smtClean="0"/>
              <a:t> Century: Italian city states of Venice, Florence, Genoa and Pisa became global epicenters for trade and are where the earliest written insurance contract originated</a:t>
            </a:r>
          </a:p>
          <a:p>
            <a:pPr lvl="2">
              <a:lnSpc>
                <a:spcPts val="1800"/>
              </a:lnSpc>
            </a:pPr>
            <a:r>
              <a:rPr lang="en-US" sz="1600" b="1" dirty="0" smtClean="0"/>
              <a:t> The word “</a:t>
            </a:r>
            <a:r>
              <a:rPr lang="en-US" sz="1600" b="1" i="1" dirty="0" smtClean="0"/>
              <a:t>policy</a:t>
            </a:r>
            <a:r>
              <a:rPr lang="en-US" sz="1600" b="1" dirty="0" smtClean="0"/>
              <a:t>” is from the Italian “</a:t>
            </a:r>
            <a:r>
              <a:rPr lang="en-US" sz="1600" b="1" i="1" dirty="0" err="1" smtClean="0"/>
              <a:t>polizza</a:t>
            </a:r>
            <a:r>
              <a:rPr lang="en-US" sz="1600" b="1" dirty="0" smtClean="0"/>
              <a:t>” meaning </a:t>
            </a:r>
            <a:r>
              <a:rPr lang="en-US" sz="1600" b="1" i="1" dirty="0" smtClean="0"/>
              <a:t>promise</a:t>
            </a:r>
            <a:r>
              <a:rPr lang="en-US" sz="1600" b="1" dirty="0" smtClean="0"/>
              <a:t> or </a:t>
            </a:r>
            <a:r>
              <a:rPr lang="en-US" sz="1600" b="1" i="1" dirty="0" smtClean="0"/>
              <a:t>undertaking</a:t>
            </a:r>
            <a:endParaRPr lang="en-US" sz="1600" b="1" dirty="0" smtClean="0"/>
          </a:p>
          <a:p>
            <a:pPr lvl="1">
              <a:lnSpc>
                <a:spcPts val="1800"/>
              </a:lnSpc>
            </a:pPr>
            <a:r>
              <a:rPr lang="en-US" sz="1800" b="1" dirty="0" smtClean="0"/>
              <a:t>Bruges, Antwerp followed in the 15</a:t>
            </a:r>
            <a:r>
              <a:rPr lang="en-US" sz="1800" b="1" baseline="30000" dirty="0" smtClean="0"/>
              <a:t>th</a:t>
            </a:r>
            <a:r>
              <a:rPr lang="en-US" sz="1800" b="1" dirty="0" smtClean="0"/>
              <a:t> century, Amsterdam by 17</a:t>
            </a:r>
            <a:r>
              <a:rPr lang="en-US" sz="1800" b="1" baseline="30000" dirty="0" smtClean="0"/>
              <a:t>th</a:t>
            </a:r>
            <a:r>
              <a:rPr lang="en-US" sz="1800" b="1" dirty="0" smtClean="0"/>
              <a:t> century</a:t>
            </a:r>
          </a:p>
          <a:p>
            <a:pPr lvl="1">
              <a:lnSpc>
                <a:spcPts val="1800"/>
              </a:lnSpc>
            </a:pPr>
            <a:r>
              <a:rPr lang="en-US" sz="1800" b="1" dirty="0" smtClean="0"/>
              <a:t>By 1600 England had become a major trading nation</a:t>
            </a:r>
          </a:p>
          <a:p>
            <a:pPr>
              <a:lnSpc>
                <a:spcPts val="1800"/>
              </a:lnSpc>
            </a:pPr>
            <a:r>
              <a:rPr lang="en-US" sz="2000" b="1" dirty="0" smtClean="0"/>
              <a:t>From Expensive Cargo/Ships Arose Disputes and the Need for Certainty and the Foundations for Insurance Regulation Were Laid</a:t>
            </a:r>
          </a:p>
          <a:p>
            <a:pPr lvl="1">
              <a:lnSpc>
                <a:spcPts val="1800"/>
              </a:lnSpc>
            </a:pPr>
            <a:r>
              <a:rPr lang="en-US" sz="1800" b="1" i="1" dirty="0" smtClean="0"/>
              <a:t>“For whom they insure, it is sweet to them to take the monies; but when disaster comes, it is otherwise, and each man draws his rump back and strives not to pay.”</a:t>
            </a:r>
          </a:p>
          <a:p>
            <a:pPr lvl="2">
              <a:lnSpc>
                <a:spcPts val="1800"/>
              </a:lnSpc>
            </a:pPr>
            <a:r>
              <a:rPr lang="en-US" sz="1400" b="1" dirty="0" err="1" smtClean="0"/>
              <a:t>Franceso</a:t>
            </a:r>
            <a:r>
              <a:rPr lang="en-US" sz="1400" b="1" dirty="0" smtClean="0"/>
              <a:t> </a:t>
            </a:r>
            <a:r>
              <a:rPr lang="en-US" sz="1400" b="1" dirty="0" err="1" smtClean="0"/>
              <a:t>di</a:t>
            </a:r>
            <a:r>
              <a:rPr lang="en-US" sz="1400" b="1" dirty="0" smtClean="0"/>
              <a:t> Marco </a:t>
            </a:r>
            <a:r>
              <a:rPr lang="en-US" sz="1400" b="1" dirty="0" err="1" smtClean="0"/>
              <a:t>Datini</a:t>
            </a:r>
            <a:r>
              <a:rPr lang="en-US" sz="1400" b="1" dirty="0" smtClean="0"/>
              <a:t>, Florentine Merchant, 14</a:t>
            </a:r>
            <a:r>
              <a:rPr lang="en-US" sz="1400" b="1" baseline="30000" dirty="0" smtClean="0"/>
              <a:t>th</a:t>
            </a:r>
            <a:r>
              <a:rPr lang="en-US" sz="1400" b="1" dirty="0" smtClean="0"/>
              <a:t> Century, complaining about insurers of his era (</a:t>
            </a:r>
            <a:r>
              <a:rPr lang="en-US" sz="1400" b="1" dirty="0" err="1" smtClean="0"/>
              <a:t>Datini</a:t>
            </a:r>
            <a:r>
              <a:rPr lang="en-US" sz="1400" b="1" dirty="0" smtClean="0"/>
              <a:t> left 400 marine insurance policies in his estate when he died)</a:t>
            </a:r>
            <a:endParaRPr lang="en-US" sz="1100" b="1" dirty="0" smtClean="0"/>
          </a:p>
          <a:p>
            <a:pPr lvl="1">
              <a:lnSpc>
                <a:spcPts val="1800"/>
              </a:lnSpc>
            </a:pPr>
            <a:r>
              <a:rPr lang="en-US" sz="1800" b="1" i="1" dirty="0" smtClean="0"/>
              <a:t>“For even though I were to live a thousand years, never again would I underwrite insurance.”</a:t>
            </a:r>
          </a:p>
          <a:p>
            <a:pPr lvl="2">
              <a:lnSpc>
                <a:spcPts val="1800"/>
              </a:lnSpc>
            </a:pPr>
            <a:r>
              <a:rPr lang="en-US" sz="1400" b="1" dirty="0" err="1" smtClean="0"/>
              <a:t>Guiglielmo</a:t>
            </a:r>
            <a:r>
              <a:rPr lang="en-US" sz="1400" b="1" dirty="0" smtClean="0"/>
              <a:t> </a:t>
            </a:r>
            <a:r>
              <a:rPr lang="en-US" sz="1400" b="1" dirty="0" err="1" smtClean="0"/>
              <a:t>Barberi</a:t>
            </a:r>
            <a:r>
              <a:rPr lang="en-US" sz="1400" b="1" dirty="0" smtClean="0"/>
              <a:t>, 14</a:t>
            </a:r>
            <a:r>
              <a:rPr lang="en-US" sz="1400" b="1" baseline="30000" dirty="0" smtClean="0"/>
              <a:t>th</a:t>
            </a:r>
            <a:r>
              <a:rPr lang="en-US" sz="1400" b="1" dirty="0" smtClean="0"/>
              <a:t> Century, lamenting the loss of a bale of cloth and a barrel of furs he had underwritten on a ship that had been plundered by pirates, but had no ability to pay</a:t>
            </a:r>
          </a:p>
          <a:p>
            <a:pPr lvl="2">
              <a:lnSpc>
                <a:spcPts val="1800"/>
              </a:lnSpc>
            </a:pPr>
            <a:endParaRPr lang="en-US" sz="1600" b="1" dirty="0" smtClean="0"/>
          </a:p>
        </p:txBody>
      </p:sp>
      <p:sp>
        <p:nvSpPr>
          <p:cNvPr id="9"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Elements drawn from </a:t>
            </a:r>
            <a:r>
              <a:rPr lang="en-US" sz="1000" i="1" dirty="0" smtClean="0"/>
              <a:t>Against the Gods: The Remarkable Story of Risk </a:t>
            </a:r>
            <a:r>
              <a:rPr lang="en-US" sz="1000" dirty="0" smtClean="0"/>
              <a:t>by</a:t>
            </a:r>
            <a:r>
              <a:rPr lang="en-US" sz="1000" i="1" dirty="0" smtClean="0"/>
              <a:t> </a:t>
            </a:r>
            <a:r>
              <a:rPr lang="en-US" sz="1000" dirty="0" smtClean="0"/>
              <a:t>Peter L. Bernstein, J. Wiley &amp; Sons (1996);  </a:t>
            </a:r>
            <a:r>
              <a:rPr lang="en-US" sz="1000" i="1" dirty="0" smtClean="0"/>
              <a:t>Insurance Perspectives</a:t>
            </a:r>
            <a:r>
              <a:rPr lang="en-US" sz="1000" dirty="0" smtClean="0"/>
              <a:t>, G. Gibbons, G. </a:t>
            </a:r>
            <a:r>
              <a:rPr lang="en-US" sz="1000" dirty="0" err="1" smtClean="0"/>
              <a:t>Rejda</a:t>
            </a:r>
            <a:r>
              <a:rPr lang="en-US" sz="1000" dirty="0" smtClean="0"/>
              <a:t> and M. Elliott., American Institutes for CPCU  (1992); Insurance Information Institute. </a:t>
            </a:r>
            <a:r>
              <a:rPr lang="en-US" sz="1000" dirty="0"/>
              <a:t>	</a:t>
            </a:r>
          </a:p>
        </p:txBody>
      </p:sp>
    </p:spTree>
    <p:extLst>
      <p:ext uri="{BB962C8B-B14F-4D97-AF65-F5344CB8AC3E}">
        <p14:creationId xmlns:p14="http://schemas.microsoft.com/office/powerpoint/2010/main" val="3669852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60</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2" name="Table 11"/>
          <p:cNvGraphicFramePr>
            <a:graphicFrameLocks noGrp="1"/>
          </p:cNvGraphicFramePr>
          <p:nvPr/>
        </p:nvGraphicFramePr>
        <p:xfrm>
          <a:off x="1022559" y="497642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b="1" dirty="0" smtClean="0">
                          <a:solidFill>
                            <a:srgbClr val="FF0000"/>
                          </a:solidFill>
                        </a:rPr>
                        <a:t>Life</a:t>
                      </a:r>
                      <a:endParaRPr lang="en-US" b="1" dirty="0">
                        <a:solidFill>
                          <a:srgbClr val="FF0000"/>
                        </a:solidFill>
                      </a:endParaRPr>
                    </a:p>
                  </a:txBody>
                  <a:tcPr>
                    <a:solidFill>
                      <a:srgbClr val="FFFF00"/>
                    </a:solidFill>
                  </a:tcPr>
                </a:tc>
                <a:tc>
                  <a:txBody>
                    <a:bodyPr/>
                    <a:lstStyle/>
                    <a:p>
                      <a:pPr algn="ctr"/>
                      <a:r>
                        <a:rPr lang="en-US" dirty="0" smtClean="0"/>
                        <a:t>Non-Life</a:t>
                      </a:r>
                      <a:endParaRPr lang="en-US" dirty="0"/>
                    </a:p>
                  </a:txBody>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b="1" dirty="0" smtClean="0">
                          <a:solidFill>
                            <a:srgbClr val="FF0000"/>
                          </a:solidFill>
                        </a:rPr>
                        <a:t>4.9</a:t>
                      </a:r>
                      <a:endParaRPr lang="en-US" b="1" dirty="0">
                        <a:solidFill>
                          <a:srgbClr val="FF0000"/>
                        </a:solidFill>
                      </a:endParaRPr>
                    </a:p>
                  </a:txBody>
                  <a:tcPr>
                    <a:solidFill>
                      <a:srgbClr val="FFFF00"/>
                    </a:solidFill>
                  </a:tcPr>
                </a:tc>
                <a:tc>
                  <a:txBody>
                    <a:bodyPr/>
                    <a:lstStyle/>
                    <a:p>
                      <a:pPr algn="ctr"/>
                      <a:r>
                        <a:rPr lang="en-US" dirty="0" smtClean="0"/>
                        <a:t>8.6</a:t>
                      </a:r>
                      <a:endParaRPr lang="en-US" dirty="0"/>
                    </a:p>
                  </a:txBody>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2.6</a:t>
                      </a:r>
                      <a:endParaRPr lang="en-US" dirty="0"/>
                    </a:p>
                  </a:txBody>
                  <a:tcPr/>
                </a:tc>
                <a:tc>
                  <a:txBody>
                    <a:bodyPr/>
                    <a:lstStyle/>
                    <a:p>
                      <a:pPr algn="ctr"/>
                      <a:r>
                        <a:rPr lang="en-US" dirty="0" smtClean="0"/>
                        <a:t>2.4</a:t>
                      </a:r>
                      <a:endParaRPr lang="en-US" dirty="0"/>
                    </a:p>
                  </a:txBody>
                  <a:tcPr/>
                </a:tc>
              </a:tr>
            </a:tbl>
          </a:graphicData>
        </a:graphic>
      </p:graphicFrame>
      <p:pic>
        <p:nvPicPr>
          <p:cNvPr id="22637570" name="Picture 2"/>
          <p:cNvPicPr>
            <a:picLocks noChangeAspect="1" noChangeArrowheads="1"/>
          </p:cNvPicPr>
          <p:nvPr/>
        </p:nvPicPr>
        <p:blipFill>
          <a:blip r:embed="rId3" cstate="print"/>
          <a:srcRect/>
          <a:stretch>
            <a:fillRect/>
          </a:stretch>
        </p:blipFill>
        <p:spPr bwMode="auto">
          <a:xfrm>
            <a:off x="831022" y="1359167"/>
            <a:ext cx="6449774" cy="3537298"/>
          </a:xfrm>
          <a:prstGeom prst="rect">
            <a:avLst/>
          </a:prstGeom>
          <a:noFill/>
          <a:ln w="9525">
            <a:noFill/>
            <a:miter lim="800000"/>
            <a:headEnd/>
            <a:tailEnd/>
          </a:ln>
        </p:spPr>
      </p:pic>
      <p:sp>
        <p:nvSpPr>
          <p:cNvPr id="11" name="AutoShape 14"/>
          <p:cNvSpPr>
            <a:spLocks noChangeArrowheads="1"/>
          </p:cNvSpPr>
          <p:nvPr/>
        </p:nvSpPr>
        <p:spPr bwMode="blackWhite">
          <a:xfrm>
            <a:off x="6754763" y="2541587"/>
            <a:ext cx="2315497" cy="1425728"/>
          </a:xfrm>
          <a:prstGeom prst="wedgeRectCallout">
            <a:avLst>
              <a:gd name="adj1" fmla="val -85497"/>
              <a:gd name="adj2" fmla="val -2171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life insurance premiums was a bit slower in China than the US</a:t>
            </a:r>
            <a:endParaRPr lang="en-US" sz="1600" b="1" dirty="0">
              <a:solidFill>
                <a:schemeClr val="bg1"/>
              </a:solidFill>
            </a:endParaRPr>
          </a:p>
        </p:txBody>
      </p:sp>
    </p:spTree>
    <p:extLst>
      <p:ext uri="{BB962C8B-B14F-4D97-AF65-F5344CB8AC3E}">
        <p14:creationId xmlns:p14="http://schemas.microsoft.com/office/powerpoint/2010/main" val="10015551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2" name="Picture 2"/>
          <p:cNvPicPr>
            <a:picLocks noChangeAspect="1" noChangeArrowheads="1"/>
          </p:cNvPicPr>
          <p:nvPr/>
        </p:nvPicPr>
        <p:blipFill>
          <a:blip r:embed="rId3" cstate="print"/>
          <a:srcRect/>
          <a:stretch>
            <a:fillRect/>
          </a:stretch>
        </p:blipFill>
        <p:spPr bwMode="auto">
          <a:xfrm>
            <a:off x="374087" y="1274129"/>
            <a:ext cx="7649036" cy="5020052"/>
          </a:xfrm>
          <a:prstGeom prst="rect">
            <a:avLst/>
          </a:prstGeom>
          <a:noFill/>
          <a:ln w="9525">
            <a:noFill/>
            <a:miter lim="800000"/>
            <a:headEnd/>
            <a:tailEnd/>
          </a:ln>
        </p:spPr>
      </p:pic>
      <p:sp>
        <p:nvSpPr>
          <p:cNvPr id="10" name="AutoShape 14"/>
          <p:cNvSpPr>
            <a:spLocks noChangeArrowheads="1"/>
          </p:cNvSpPr>
          <p:nvPr/>
        </p:nvSpPr>
        <p:spPr bwMode="blackWhite">
          <a:xfrm>
            <a:off x="6386048" y="1287974"/>
            <a:ext cx="2698955" cy="2841574"/>
          </a:xfrm>
          <a:prstGeom prst="wedgeRectCallout">
            <a:avLst>
              <a:gd name="adj1" fmla="val -83457"/>
              <a:gd name="adj2" fmla="val -42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Life Insurance growth in 2012 was lower than the pre-crisis average but above than the post-crisis average.  Advanced Asia economies like China saw stronger growth on average than before or after the crisis.</a:t>
            </a:r>
            <a:endParaRPr lang="en-US" b="1" dirty="0">
              <a:solidFill>
                <a:schemeClr val="bg1"/>
              </a:solidFill>
            </a:endParaRPr>
          </a:p>
        </p:txBody>
      </p:sp>
    </p:spTree>
    <p:extLst>
      <p:ext uri="{BB962C8B-B14F-4D97-AF65-F5344CB8AC3E}">
        <p14:creationId xmlns:p14="http://schemas.microsoft.com/office/powerpoint/2010/main" val="36407883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0" name="Table 9"/>
          <p:cNvGraphicFramePr>
            <a:graphicFrameLocks noGrp="1"/>
          </p:cNvGraphicFramePr>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b="1" dirty="0" smtClean="0">
                          <a:solidFill>
                            <a:srgbClr val="FF0000"/>
                          </a:solidFill>
                        </a:rPr>
                        <a:t>1.5</a:t>
                      </a:r>
                      <a:endParaRPr lang="en-US" b="1" dirty="0">
                        <a:solidFill>
                          <a:srgbClr val="FF0000"/>
                        </a:solidFill>
                      </a:endParaRPr>
                    </a:p>
                  </a:txBody>
                  <a:tcPr>
                    <a:solidFill>
                      <a:srgbClr val="FFFF00"/>
                    </a:solidFill>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b="1" dirty="0" smtClean="0">
                          <a:solidFill>
                            <a:srgbClr val="FF0000"/>
                          </a:solidFill>
                        </a:rPr>
                        <a:t>8.6</a:t>
                      </a:r>
                      <a:endParaRPr lang="en-US" b="1" dirty="0">
                        <a:solidFill>
                          <a:srgbClr val="FF0000"/>
                        </a:solidFill>
                      </a:endParaRPr>
                    </a:p>
                  </a:txBody>
                  <a:tcPr>
                    <a:solidFill>
                      <a:srgbClr val="FFFF00"/>
                    </a:solidFill>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b="1" dirty="0" smtClean="0">
                          <a:solidFill>
                            <a:srgbClr val="FF0000"/>
                          </a:solidFill>
                        </a:rPr>
                        <a:t>2.6</a:t>
                      </a:r>
                      <a:endParaRPr lang="en-US" b="1" dirty="0">
                        <a:solidFill>
                          <a:srgbClr val="FF0000"/>
                        </a:solidFill>
                      </a:endParaRPr>
                    </a:p>
                  </a:txBody>
                  <a:tcPr>
                    <a:solidFill>
                      <a:srgbClr val="FFFF00"/>
                    </a:solidFill>
                  </a:tcPr>
                </a:tc>
                <a:tc>
                  <a:txBody>
                    <a:bodyPr/>
                    <a:lstStyle/>
                    <a:p>
                      <a:pPr algn="ctr"/>
                      <a:r>
                        <a:rPr lang="en-US" dirty="0" smtClean="0"/>
                        <a:t>2.4</a:t>
                      </a:r>
                      <a:endParaRPr lang="en-US" dirty="0"/>
                    </a:p>
                  </a:txBody>
                  <a:tcPr/>
                </a:tc>
              </a:tr>
            </a:tbl>
          </a:graphicData>
        </a:graphic>
      </p:graphicFrame>
      <p:pic>
        <p:nvPicPr>
          <p:cNvPr id="22638594" name="Picture 2"/>
          <p:cNvPicPr>
            <a:picLocks noChangeAspect="1" noChangeArrowheads="1"/>
          </p:cNvPicPr>
          <p:nvPr/>
        </p:nvPicPr>
        <p:blipFill>
          <a:blip r:embed="rId3" cstate="print"/>
          <a:srcRect/>
          <a:stretch>
            <a:fillRect/>
          </a:stretch>
        </p:blipFill>
        <p:spPr bwMode="auto">
          <a:xfrm>
            <a:off x="512587" y="1106130"/>
            <a:ext cx="6832109" cy="3806160"/>
          </a:xfrm>
          <a:prstGeom prst="rect">
            <a:avLst/>
          </a:prstGeom>
          <a:noFill/>
          <a:ln w="9525">
            <a:noFill/>
            <a:miter lim="800000"/>
            <a:headEnd/>
            <a:tailEnd/>
          </a:ln>
        </p:spPr>
      </p:pic>
      <p:sp>
        <p:nvSpPr>
          <p:cNvPr id="13" name="AutoShape 14"/>
          <p:cNvSpPr>
            <a:spLocks noChangeArrowheads="1"/>
          </p:cNvSpPr>
          <p:nvPr/>
        </p:nvSpPr>
        <p:spPr bwMode="blackWhite">
          <a:xfrm>
            <a:off x="6754763" y="2541587"/>
            <a:ext cx="2315497" cy="1425728"/>
          </a:xfrm>
          <a:prstGeom prst="wedgeRectCallout">
            <a:avLst>
              <a:gd name="adj1" fmla="val -88682"/>
              <a:gd name="adj2" fmla="val -2585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than the US</a:t>
            </a:r>
            <a:endParaRPr lang="en-US" sz="1600" b="1" dirty="0">
              <a:solidFill>
                <a:schemeClr val="bg1"/>
              </a:solidFill>
            </a:endParaRPr>
          </a:p>
        </p:txBody>
      </p:sp>
    </p:spTree>
    <p:extLst>
      <p:ext uri="{BB962C8B-B14F-4D97-AF65-F5344CB8AC3E}">
        <p14:creationId xmlns:p14="http://schemas.microsoft.com/office/powerpoint/2010/main" val="17100421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63</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Nonlife</a:t>
            </a:r>
            <a:br>
              <a:rPr lang="en-US" dirty="0" smtClean="0"/>
            </a:br>
            <a:r>
              <a:rPr lang="en-US" dirty="0" smtClean="0"/>
              <a:t>Premium Growth: 1980-2010</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2/2010.</a:t>
            </a:r>
          </a:p>
        </p:txBody>
      </p:sp>
      <p:graphicFrame>
        <p:nvGraphicFramePr>
          <p:cNvPr id="14" name="Chart 13"/>
          <p:cNvGraphicFramePr>
            <a:graphicFrameLocks/>
          </p:cNvGraphicFramePr>
          <p:nvPr/>
        </p:nvGraphicFramePr>
        <p:xfrm>
          <a:off x="188259" y="1573306"/>
          <a:ext cx="8633012" cy="4821892"/>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Nonlife premium growth in emerging markets has exceeded that of industrialized countries in </a:t>
            </a:r>
            <a:r>
              <a:rPr lang="en-US" sz="1400" b="1" dirty="0" smtClean="0">
                <a:solidFill>
                  <a:schemeClr val="bg1"/>
                </a:solidFill>
              </a:rPr>
              <a:t>27 </a:t>
            </a:r>
            <a:r>
              <a:rPr lang="en-US" sz="1400" b="1" dirty="0">
                <a:solidFill>
                  <a:schemeClr val="bg1"/>
                </a:solidFill>
              </a:rPr>
              <a:t>of the past </a:t>
            </a:r>
            <a:r>
              <a:rPr lang="en-US" sz="1400" b="1" dirty="0" smtClean="0">
                <a:solidFill>
                  <a:schemeClr val="bg1"/>
                </a:solidFill>
              </a:rPr>
              <a:t>31 </a:t>
            </a:r>
            <a:r>
              <a:rPr lang="en-US" sz="1400" b="1" dirty="0">
                <a:solidFill>
                  <a:schemeClr val="bg1"/>
                </a:solidFill>
              </a:rPr>
              <a:t>years, including the entirety of the global financial crisis..</a:t>
            </a:r>
          </a:p>
        </p:txBody>
      </p:sp>
      <p:sp>
        <p:nvSpPr>
          <p:cNvPr id="16" name="AutoShape 14"/>
          <p:cNvSpPr>
            <a:spLocks noChangeArrowheads="1"/>
          </p:cNvSpPr>
          <p:nvPr/>
        </p:nvSpPr>
        <p:spPr bwMode="blackWhite">
          <a:xfrm>
            <a:off x="1223963" y="4370388"/>
            <a:ext cx="4370387" cy="698500"/>
          </a:xfrm>
          <a:prstGeom prst="wedgeRectCallout">
            <a:avLst>
              <a:gd name="adj1" fmla="val 13230"/>
              <a:gd name="adj2" fmla="val -169639"/>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Real nonlife premium growth is very erratic in part to inflation volatility in emerging markets as well as a lack of consistent cyclicality</a:t>
            </a:r>
          </a:p>
        </p:txBody>
      </p:sp>
      <p:sp>
        <p:nvSpPr>
          <p:cNvPr id="44042" name="Rectangle 16"/>
          <p:cNvSpPr>
            <a:spLocks noChangeArrowheads="1"/>
          </p:cNvSpPr>
          <p:nvPr/>
        </p:nvSpPr>
        <p:spPr bwMode="blackWhite">
          <a:xfrm>
            <a:off x="2932113" y="1182688"/>
            <a:ext cx="2998787" cy="1265237"/>
          </a:xfrm>
          <a:prstGeom prst="rect">
            <a:avLst/>
          </a:prstGeom>
          <a:gradFill rotWithShape="1">
            <a:gsLst>
              <a:gs pos="0">
                <a:srgbClr val="225A7A"/>
              </a:gs>
              <a:gs pos="100000">
                <a:srgbClr val="173C51"/>
              </a:gs>
            </a:gsLst>
            <a:lin ang="5400000" scaled="1"/>
          </a:gradFill>
          <a:ln w="28575" algn="ctr">
            <a:solidFill>
              <a:srgbClr val="FFFFFF"/>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u="sng" dirty="0" smtClean="0">
                <a:solidFill>
                  <a:srgbClr val="FFFFFF"/>
                </a:solidFill>
                <a:cs typeface="Arial" charset="0"/>
              </a:rPr>
              <a:t>Average</a:t>
            </a:r>
            <a:r>
              <a:rPr lang="en-US" sz="1600" b="1" u="sng" dirty="0">
                <a:solidFill>
                  <a:srgbClr val="FFFFFF"/>
                </a:solidFill>
                <a:cs typeface="Arial" charset="0"/>
              </a:rPr>
              <a:t>: </a:t>
            </a:r>
            <a:r>
              <a:rPr lang="en-US" sz="1600" b="1" u="sng" dirty="0" smtClean="0">
                <a:solidFill>
                  <a:srgbClr val="FFFFFF"/>
                </a:solidFill>
                <a:cs typeface="Arial" charset="0"/>
              </a:rPr>
              <a:t>1980-2010</a:t>
            </a:r>
            <a:endParaRPr lang="en-US" sz="1600" b="1" u="sng"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Industrialized Countries: </a:t>
            </a:r>
            <a:r>
              <a:rPr lang="en-US" sz="1400" b="1" dirty="0" smtClean="0">
                <a:solidFill>
                  <a:srgbClr val="FFFFFF"/>
                </a:solidFill>
                <a:cs typeface="Arial" charset="0"/>
              </a:rPr>
              <a:t>3.8%</a:t>
            </a:r>
            <a:endParaRPr lang="en-US" sz="1400" b="1"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Emerging Markets: 9.2%</a:t>
            </a: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Overall Total: 4.2%</a:t>
            </a:r>
            <a:endParaRPr lang="pt-BR" sz="1400" b="1" dirty="0">
              <a:solidFill>
                <a:srgbClr val="FFFFFF"/>
              </a:solidFill>
              <a:cs typeface="Arial" charset="0"/>
            </a:endParaRPr>
          </a:p>
        </p:txBody>
      </p:sp>
    </p:spTree>
    <p:extLst>
      <p:ext uri="{BB962C8B-B14F-4D97-AF65-F5344CB8AC3E}">
        <p14:creationId xmlns:p14="http://schemas.microsoft.com/office/powerpoint/2010/main" val="14777144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64</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28455950"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360010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print"/>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extLst>
      <p:ext uri="{BB962C8B-B14F-4D97-AF65-F5344CB8AC3E}">
        <p14:creationId xmlns:p14="http://schemas.microsoft.com/office/powerpoint/2010/main" val="715592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and Non-Life Insurance Penetration</a:t>
            </a:r>
            <a:br>
              <a:rPr lang="en-US" dirty="0" smtClean="0"/>
            </a:br>
            <a:r>
              <a:rPr lang="en-US" dirty="0" smtClean="0"/>
              <a:t>as a % of GDP: 1962-2012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1666" name="Picture 2"/>
          <p:cNvPicPr>
            <a:picLocks noChangeAspect="1" noChangeArrowheads="1"/>
          </p:cNvPicPr>
          <p:nvPr/>
        </p:nvPicPr>
        <p:blipFill>
          <a:blip r:embed="rId3" cstate="print"/>
          <a:srcRect/>
          <a:stretch>
            <a:fillRect/>
          </a:stretch>
        </p:blipFill>
        <p:spPr bwMode="auto">
          <a:xfrm>
            <a:off x="661401" y="1828796"/>
            <a:ext cx="7759915" cy="4549263"/>
          </a:xfrm>
          <a:prstGeom prst="rect">
            <a:avLst/>
          </a:prstGeom>
          <a:noFill/>
          <a:ln w="9525">
            <a:noFill/>
            <a:miter lim="800000"/>
            <a:headEnd/>
            <a:tailEnd/>
          </a:ln>
        </p:spPr>
      </p:pic>
      <p:sp>
        <p:nvSpPr>
          <p:cNvPr id="10" name="AutoShape 14"/>
          <p:cNvSpPr>
            <a:spLocks noChangeArrowheads="1"/>
          </p:cNvSpPr>
          <p:nvPr/>
        </p:nvSpPr>
        <p:spPr bwMode="blackWhite">
          <a:xfrm>
            <a:off x="4262284" y="1091381"/>
            <a:ext cx="3539612" cy="914400"/>
          </a:xfrm>
          <a:prstGeom prst="wedgeRectCallout">
            <a:avLst>
              <a:gd name="adj1" fmla="val 17424"/>
              <a:gd name="adj2" fmla="val 81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Life insurance in emerging markets has experienced the fastest in recent decades</a:t>
            </a:r>
            <a:endParaRPr lang="en-US" b="1" dirty="0">
              <a:solidFill>
                <a:schemeClr val="bg1"/>
              </a:solidFill>
            </a:endParaRPr>
          </a:p>
        </p:txBody>
      </p:sp>
      <p:sp>
        <p:nvSpPr>
          <p:cNvPr id="12" name="AutoShape 7"/>
          <p:cNvSpPr>
            <a:spLocks noChangeArrowheads="1"/>
          </p:cNvSpPr>
          <p:nvPr/>
        </p:nvSpPr>
        <p:spPr bwMode="blackWhite">
          <a:xfrm>
            <a:off x="4252434" y="4395021"/>
            <a:ext cx="3328222" cy="575187"/>
          </a:xfrm>
          <a:prstGeom prst="wedgeRectCallout">
            <a:avLst>
              <a:gd name="adj1" fmla="val 26614"/>
              <a:gd name="adj2" fmla="val -1010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Non-life markets have been slower to grow than life</a:t>
            </a:r>
            <a:endParaRPr lang="en-US" b="1" dirty="0">
              <a:solidFill>
                <a:srgbClr val="FFFFFF"/>
              </a:solidFill>
              <a:latin typeface="Arial" charset="0"/>
              <a:cs typeface="Arial" charset="0"/>
            </a:endParaRPr>
          </a:p>
        </p:txBody>
      </p:sp>
      <p:sp>
        <p:nvSpPr>
          <p:cNvPr id="13" name="TextBox 12"/>
          <p:cNvSpPr txBox="1"/>
          <p:nvPr/>
        </p:nvSpPr>
        <p:spPr>
          <a:xfrm rot="5400000">
            <a:off x="7329949" y="3318388"/>
            <a:ext cx="2728452" cy="369332"/>
          </a:xfrm>
          <a:prstGeom prst="rect">
            <a:avLst/>
          </a:prstGeom>
          <a:noFill/>
        </p:spPr>
        <p:txBody>
          <a:bodyPr wrap="square" rtlCol="0">
            <a:spAutoFit/>
          </a:bodyPr>
          <a:lstStyle/>
          <a:p>
            <a:pPr algn="ctr"/>
            <a:r>
              <a:rPr lang="en-US" b="1" dirty="0" smtClean="0">
                <a:solidFill>
                  <a:srgbClr val="225A7A"/>
                </a:solidFill>
              </a:rPr>
              <a:t>Emerging Markets</a:t>
            </a:r>
            <a:endParaRPr lang="en-US" b="1" dirty="0">
              <a:solidFill>
                <a:srgbClr val="225A7A"/>
              </a:solidFill>
            </a:endParaRPr>
          </a:p>
        </p:txBody>
      </p:sp>
      <p:sp>
        <p:nvSpPr>
          <p:cNvPr id="14" name="TextBox 13"/>
          <p:cNvSpPr txBox="1"/>
          <p:nvPr/>
        </p:nvSpPr>
        <p:spPr>
          <a:xfrm rot="16200000">
            <a:off x="-924232" y="3323305"/>
            <a:ext cx="2728452" cy="369332"/>
          </a:xfrm>
          <a:prstGeom prst="rect">
            <a:avLst/>
          </a:prstGeom>
          <a:noFill/>
        </p:spPr>
        <p:txBody>
          <a:bodyPr wrap="square" rtlCol="0">
            <a:spAutoFit/>
          </a:bodyPr>
          <a:lstStyle/>
          <a:p>
            <a:pPr algn="ctr"/>
            <a:r>
              <a:rPr lang="en-US" b="1" dirty="0" smtClean="0">
                <a:solidFill>
                  <a:srgbClr val="225A7A"/>
                </a:solidFill>
              </a:rPr>
              <a:t>Advanced Markets</a:t>
            </a:r>
            <a:endParaRPr lang="en-US" b="1" dirty="0">
              <a:solidFill>
                <a:srgbClr val="225A7A"/>
              </a:solidFill>
            </a:endParaRPr>
          </a:p>
        </p:txBody>
      </p:sp>
    </p:spTree>
    <p:extLst>
      <p:ext uri="{BB962C8B-B14F-4D97-AF65-F5344CB8AC3E}">
        <p14:creationId xmlns:p14="http://schemas.microsoft.com/office/powerpoint/2010/main" val="34038830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print"/>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extLst>
      <p:ext uri="{BB962C8B-B14F-4D97-AF65-F5344CB8AC3E}">
        <p14:creationId xmlns:p14="http://schemas.microsoft.com/office/powerpoint/2010/main" val="1288135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print"/>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extLst>
      <p:ext uri="{BB962C8B-B14F-4D97-AF65-F5344CB8AC3E}">
        <p14:creationId xmlns:p14="http://schemas.microsoft.com/office/powerpoint/2010/main" val="2639397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extLst>
      <p:ext uri="{BB962C8B-B14F-4D97-AF65-F5344CB8AC3E}">
        <p14:creationId xmlns:p14="http://schemas.microsoft.com/office/powerpoint/2010/main" val="3873983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900"/>
              </a:lnSpc>
            </a:pPr>
            <a:r>
              <a:rPr lang="en-US" sz="2000" b="1" dirty="0" smtClean="0"/>
              <a:t>London and the Dawn of Insurance Regulation</a:t>
            </a:r>
          </a:p>
          <a:p>
            <a:pPr lvl="1">
              <a:lnSpc>
                <a:spcPts val="1900"/>
              </a:lnSpc>
            </a:pPr>
            <a:r>
              <a:rPr lang="en-US" sz="1800" b="1" dirty="0" smtClean="0"/>
              <a:t>Italian forms of marine insurance contracts were used in London since at least the 15</a:t>
            </a:r>
            <a:r>
              <a:rPr lang="en-US" sz="1800" b="1" baseline="30000" dirty="0" smtClean="0"/>
              <a:t>th</a:t>
            </a:r>
            <a:r>
              <a:rPr lang="en-US" sz="1800" b="1" dirty="0" smtClean="0"/>
              <a:t> century</a:t>
            </a:r>
          </a:p>
          <a:p>
            <a:pPr lvl="1">
              <a:lnSpc>
                <a:spcPts val="1900"/>
              </a:lnSpc>
            </a:pPr>
            <a:r>
              <a:rPr lang="en-US" sz="1800" b="1" dirty="0" smtClean="0"/>
              <a:t>London merchants frequently acted as underwriters</a:t>
            </a:r>
          </a:p>
          <a:p>
            <a:pPr lvl="1">
              <a:lnSpc>
                <a:spcPts val="1900"/>
              </a:lnSpc>
            </a:pPr>
            <a:r>
              <a:rPr lang="en-US" sz="1800" b="1" dirty="0" smtClean="0"/>
              <a:t>Contracts were negotiated by commodity brokers</a:t>
            </a:r>
          </a:p>
          <a:p>
            <a:pPr lvl="1">
              <a:lnSpc>
                <a:spcPts val="1900"/>
              </a:lnSpc>
            </a:pPr>
            <a:r>
              <a:rPr lang="en-US" sz="1800" b="1" dirty="0" smtClean="0"/>
              <a:t>Notaries drafted/delivered policies and kept registers of policies written</a:t>
            </a:r>
          </a:p>
          <a:p>
            <a:pPr lvl="1">
              <a:lnSpc>
                <a:spcPts val="1900"/>
              </a:lnSpc>
            </a:pPr>
            <a:r>
              <a:rPr lang="en-US" sz="1800" b="1" dirty="0" smtClean="0"/>
              <a:t>Chamber of Assurances established in 1576 and until 1690 all policies had to be registered in its office in the Royal Exchange</a:t>
            </a:r>
          </a:p>
          <a:p>
            <a:pPr>
              <a:lnSpc>
                <a:spcPts val="1900"/>
              </a:lnSpc>
            </a:pPr>
            <a:r>
              <a:rPr lang="en-US" sz="2000" b="1" dirty="0" smtClean="0"/>
              <a:t>1601: Francis Bacon Introduces Bill to Regulate Insurance Policies</a:t>
            </a:r>
          </a:p>
          <a:p>
            <a:pPr lvl="1">
              <a:lnSpc>
                <a:spcPts val="1900"/>
              </a:lnSpc>
            </a:pPr>
            <a:r>
              <a:rPr lang="en-US" sz="1800" b="1" dirty="0" smtClean="0"/>
              <a:t>Bacon recognized the ubiquity and of utility of insurance              contracts which were </a:t>
            </a:r>
            <a:r>
              <a:rPr lang="en-US" sz="1800" b="1" i="1" dirty="0" smtClean="0"/>
              <a:t>“</a:t>
            </a:r>
            <a:r>
              <a:rPr lang="en-US" sz="1800" b="1" i="1" dirty="0" err="1" smtClean="0"/>
              <a:t>tyme</a:t>
            </a:r>
            <a:r>
              <a:rPr lang="en-US" sz="1800" b="1" i="1" dirty="0" smtClean="0"/>
              <a:t> out of </a:t>
            </a:r>
            <a:r>
              <a:rPr lang="en-US" sz="1800" b="1" i="1" dirty="0" err="1" smtClean="0"/>
              <a:t>mynde</a:t>
            </a:r>
            <a:r>
              <a:rPr lang="en-US" sz="1800" b="1" i="1" dirty="0" smtClean="0"/>
              <a:t> an usage </a:t>
            </a:r>
            <a:r>
              <a:rPr lang="en-US" sz="1800" b="1" i="1" dirty="0" err="1" smtClean="0"/>
              <a:t>amonste</a:t>
            </a:r>
            <a:r>
              <a:rPr lang="en-US" sz="1800" b="1" i="1" dirty="0" smtClean="0"/>
              <a:t>     merchants, both of this realm and of </a:t>
            </a:r>
            <a:r>
              <a:rPr lang="en-US" sz="1800" b="1" i="1" dirty="0" err="1" smtClean="0"/>
              <a:t>forraine</a:t>
            </a:r>
            <a:r>
              <a:rPr lang="en-US" sz="1800" b="1" i="1" dirty="0" smtClean="0"/>
              <a:t> </a:t>
            </a:r>
            <a:r>
              <a:rPr lang="en-US" sz="1800" b="1" i="1" dirty="0" err="1" smtClean="0"/>
              <a:t>nacyons</a:t>
            </a:r>
            <a:r>
              <a:rPr lang="en-US" sz="1800" b="1" i="1" dirty="0" smtClean="0"/>
              <a:t>.”</a:t>
            </a:r>
          </a:p>
          <a:p>
            <a:pPr lvl="1">
              <a:lnSpc>
                <a:spcPts val="1900"/>
              </a:lnSpc>
            </a:pPr>
            <a:r>
              <a:rPr lang="en-US" sz="1800" b="1" dirty="0" smtClean="0"/>
              <a:t>Led to 1601 Act of Parliament that formally recognized that                      the benefits of insurance justified legal sanction, with the        government willing to enforce insurance contracts and resolve disputes</a:t>
            </a:r>
            <a:endParaRPr lang="en-US" sz="2000" b="1" dirty="0" smtClean="0"/>
          </a:p>
        </p:txBody>
      </p:sp>
      <p:sp>
        <p:nvSpPr>
          <p:cNvPr id="11"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pic>
        <p:nvPicPr>
          <p:cNvPr id="25427970" name="Picture 2" descr="http://www.biography.com/imported/images/Biography/Images/Profiles/B/Francis-Bacon-9194632-1-402.jpg">
            <a:hlinkClick r:id="rId3"/>
          </p:cNvPr>
          <p:cNvPicPr>
            <a:picLocks noChangeAspect="1" noChangeArrowheads="1"/>
          </p:cNvPicPr>
          <p:nvPr/>
        </p:nvPicPr>
        <p:blipFill>
          <a:blip r:embed="rId4" cstate="email"/>
          <a:srcRect/>
          <a:stretch>
            <a:fillRect/>
          </a:stretch>
        </p:blipFill>
        <p:spPr bwMode="auto">
          <a:xfrm>
            <a:off x="7604093" y="4263390"/>
            <a:ext cx="1500823" cy="1500823"/>
          </a:xfrm>
          <a:prstGeom prst="rect">
            <a:avLst/>
          </a:prstGeom>
          <a:noFill/>
        </p:spPr>
      </p:pic>
      <p:sp>
        <p:nvSpPr>
          <p:cNvPr id="13"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Elements drawn from </a:t>
            </a:r>
            <a:r>
              <a:rPr lang="en-US" sz="1000" i="1" dirty="0" smtClean="0"/>
              <a:t>Against the Gods: The Remarkable Story of Risk </a:t>
            </a:r>
            <a:r>
              <a:rPr lang="en-US" sz="1000" dirty="0" smtClean="0"/>
              <a:t>by</a:t>
            </a:r>
            <a:r>
              <a:rPr lang="en-US" sz="1000" i="1" dirty="0" smtClean="0"/>
              <a:t> </a:t>
            </a:r>
            <a:r>
              <a:rPr lang="en-US" sz="1000" dirty="0" smtClean="0"/>
              <a:t>Peter L. Bernstein, J. Wiley &amp; Sons (1996);  </a:t>
            </a:r>
            <a:r>
              <a:rPr lang="en-US" sz="1000" i="1" dirty="0" smtClean="0"/>
              <a:t>Insurance Perspectives</a:t>
            </a:r>
            <a:r>
              <a:rPr lang="en-US" sz="1000" dirty="0" smtClean="0"/>
              <a:t>, G. Gibbons, G. </a:t>
            </a:r>
            <a:r>
              <a:rPr lang="en-US" sz="1000" dirty="0" err="1" smtClean="0"/>
              <a:t>Rejda</a:t>
            </a:r>
            <a:r>
              <a:rPr lang="en-US" sz="1000" dirty="0" smtClean="0"/>
              <a:t> and M. Elliott., American Institutes for CPCU  (1992); Insurance Information Institute. </a:t>
            </a:r>
            <a:r>
              <a:rPr lang="en-US" sz="1000" dirty="0"/>
              <a:t>	</a:t>
            </a:r>
          </a:p>
        </p:txBody>
      </p:sp>
    </p:spTree>
    <p:extLst>
      <p:ext uri="{BB962C8B-B14F-4D97-AF65-F5344CB8AC3E}">
        <p14:creationId xmlns:p14="http://schemas.microsoft.com/office/powerpoint/2010/main" val="471427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25427970"/>
                                        </p:tgtEl>
                                        <p:attrNameLst>
                                          <p:attrName>style.visibility</p:attrName>
                                        </p:attrNameLst>
                                      </p:cBhvr>
                                      <p:to>
                                        <p:strVal val="visible"/>
                                      </p:to>
                                    </p:set>
                                    <p:anim calcmode="lin" valueType="num">
                                      <p:cBhvr additive="base">
                                        <p:cTn id="36" dur="500" fill="hold"/>
                                        <p:tgtEl>
                                          <p:spTgt spid="25427970"/>
                                        </p:tgtEl>
                                        <p:attrNameLst>
                                          <p:attrName>ppt_x</p:attrName>
                                        </p:attrNameLst>
                                      </p:cBhvr>
                                      <p:tavLst>
                                        <p:tav tm="0">
                                          <p:val>
                                            <p:strVal val="#ppt_x"/>
                                          </p:val>
                                        </p:tav>
                                        <p:tav tm="100000">
                                          <p:val>
                                            <p:strVal val="#ppt_x"/>
                                          </p:val>
                                        </p:tav>
                                      </p:tavLst>
                                    </p:anim>
                                    <p:anim calcmode="lin" valueType="num">
                                      <p:cBhvr additive="base">
                                        <p:cTn id="37" dur="500" fill="hold"/>
                                        <p:tgtEl>
                                          <p:spTgt spid="25427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70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5" name="AutoShape 7"/>
          <p:cNvSpPr>
            <a:spLocks noChangeArrowheads="1"/>
          </p:cNvSpPr>
          <p:nvPr/>
        </p:nvSpPr>
        <p:spPr bwMode="blackWhite">
          <a:xfrm>
            <a:off x="7138218" y="3136490"/>
            <a:ext cx="1622323" cy="1108541"/>
          </a:xfrm>
          <a:prstGeom prst="wedgeRectCallout">
            <a:avLst>
              <a:gd name="adj1" fmla="val -57372"/>
              <a:gd name="adj2" fmla="val -979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Spending and penetration are highly variable in emerging markets</a:t>
            </a:r>
            <a:endParaRPr lang="en-US" sz="1400" b="1" dirty="0">
              <a:solidFill>
                <a:srgbClr val="FFFFFF"/>
              </a:solidFill>
              <a:latin typeface="Arial" charset="0"/>
              <a:cs typeface="Arial" charset="0"/>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954395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2700"/>
                            </p:stCondLst>
                            <p:childTnLst>
                              <p:par>
                                <p:cTn id="17" presetID="22" presetClass="entr" presetSubtype="4" fill="hold" grpId="0" nodeType="afterEffect">
                                  <p:stCondLst>
                                    <p:cond delay="7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20AE7FE-8064-45B8-9775-03960101FA17}" type="slidenum">
              <a:rPr lang="en-US" sz="900"/>
              <a:pPr algn="r" eaLnBrk="0" hangingPunct="0">
                <a:lnSpc>
                  <a:spcPct val="85000"/>
                </a:lnSpc>
                <a:spcBef>
                  <a:spcPct val="20000"/>
                </a:spcBef>
              </a:pPr>
              <a:t>71</a:t>
            </a:fld>
            <a:endParaRPr lang="en-US" sz="900"/>
          </a:p>
        </p:txBody>
      </p:sp>
      <p:sp>
        <p:nvSpPr>
          <p:cNvPr id="437250"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2011/12: Greatest Business Opportunities Are Often in Risky Nations </a:t>
            </a:r>
            <a:endParaRPr lang="en-US" dirty="0" smtClean="0">
              <a:solidFill>
                <a:srgbClr val="28688C"/>
              </a:solidFill>
            </a:endParaRPr>
          </a:p>
        </p:txBody>
      </p:sp>
      <p:sp>
        <p:nvSpPr>
          <p:cNvPr id="89094"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Maplecroft</a:t>
            </a:r>
          </a:p>
        </p:txBody>
      </p:sp>
      <p:pic>
        <p:nvPicPr>
          <p:cNvPr id="89095" name="Picture 2"/>
          <p:cNvPicPr>
            <a:picLocks noChangeAspect="1" noChangeArrowheads="1"/>
          </p:cNvPicPr>
          <p:nvPr/>
        </p:nvPicPr>
        <p:blipFill>
          <a:blip r:embed="rId3" cstate="print"/>
          <a:srcRect/>
          <a:stretch>
            <a:fillRect/>
          </a:stretch>
        </p:blipFill>
        <p:spPr bwMode="auto">
          <a:xfrm>
            <a:off x="373063" y="1344613"/>
            <a:ext cx="8567737" cy="5016500"/>
          </a:xfrm>
          <a:prstGeom prst="rect">
            <a:avLst/>
          </a:prstGeom>
          <a:noFill/>
          <a:ln w="9525">
            <a:noFill/>
            <a:miter lim="800000"/>
            <a:headEnd/>
            <a:tailEnd/>
          </a:ln>
        </p:spPr>
      </p:pic>
      <p:sp>
        <p:nvSpPr>
          <p:cNvPr id="10" name="AutoShape 13"/>
          <p:cNvSpPr>
            <a:spLocks noChangeArrowheads="1"/>
          </p:cNvSpPr>
          <p:nvPr/>
        </p:nvSpPr>
        <p:spPr bwMode="blackWhite">
          <a:xfrm>
            <a:off x="6575613" y="1102659"/>
            <a:ext cx="2352488" cy="1061104"/>
          </a:xfrm>
          <a:prstGeom prst="wedgeRectCallout">
            <a:avLst>
              <a:gd name="adj1" fmla="val -32685"/>
              <a:gd name="adj2" fmla="val 1319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a:t>
            </a:r>
            <a:endParaRPr lang="en-US" sz="1400" b="1" dirty="0">
              <a:solidFill>
                <a:schemeClr val="bg1"/>
              </a:solidFill>
            </a:endParaRPr>
          </a:p>
        </p:txBody>
      </p:sp>
      <p:sp>
        <p:nvSpPr>
          <p:cNvPr id="9" name="AutoShape 13"/>
          <p:cNvSpPr>
            <a:spLocks noChangeArrowheads="1"/>
          </p:cNvSpPr>
          <p:nvPr/>
        </p:nvSpPr>
        <p:spPr bwMode="blackWhite">
          <a:xfrm>
            <a:off x="7540625" y="2895600"/>
            <a:ext cx="1603375" cy="927100"/>
          </a:xfrm>
          <a:prstGeom prst="wedgeRectCallout">
            <a:avLst>
              <a:gd name="adj1" fmla="val -18760"/>
              <a:gd name="adj2" fmla="val -482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Heightened risk has </a:t>
            </a:r>
            <a:r>
              <a:rPr lang="en-US" sz="1400" b="1" dirty="0" smtClean="0">
                <a:solidFill>
                  <a:schemeClr val="bg1"/>
                </a:solidFill>
              </a:rPr>
              <a:t>economic and insurance implications</a:t>
            </a:r>
            <a:endParaRPr lang="en-US" sz="1400" b="1" dirty="0">
              <a:solidFill>
                <a:schemeClr val="bg1"/>
              </a:solidFill>
            </a:endParaRPr>
          </a:p>
        </p:txBody>
      </p:sp>
      <p:sp>
        <p:nvSpPr>
          <p:cNvPr id="11" name="Rectangle 7"/>
          <p:cNvSpPr>
            <a:spLocks noChangeArrowheads="1"/>
          </p:cNvSpPr>
          <p:nvPr/>
        </p:nvSpPr>
        <p:spPr bwMode="grayWhite">
          <a:xfrm>
            <a:off x="4195482" y="2944905"/>
            <a:ext cx="2084295" cy="874059"/>
          </a:xfrm>
          <a:prstGeom prst="rect">
            <a:avLst/>
          </a:prstGeom>
          <a:noFill/>
          <a:ln w="28575">
            <a:solidFill>
              <a:schemeClr val="folHlink"/>
            </a:solidFill>
            <a:miter lim="800000"/>
            <a:headEnd/>
            <a:tailEnd/>
          </a:ln>
        </p:spPr>
        <p:txBody>
          <a:bodyPr wrap="none" anchor="ctr"/>
          <a:lstStyle/>
          <a:p>
            <a:endParaRPr lang="en-US"/>
          </a:p>
        </p:txBody>
      </p:sp>
      <p:sp>
        <p:nvSpPr>
          <p:cNvPr id="12" name="AutoShape 13"/>
          <p:cNvSpPr>
            <a:spLocks noChangeArrowheads="1"/>
          </p:cNvSpPr>
          <p:nvPr/>
        </p:nvSpPr>
        <p:spPr bwMode="blackWhite">
          <a:xfrm>
            <a:off x="4188541" y="5407164"/>
            <a:ext cx="1928835" cy="1061104"/>
          </a:xfrm>
          <a:prstGeom prst="wedgeRectCallout">
            <a:avLst>
              <a:gd name="adj1" fmla="val 120758"/>
              <a:gd name="adj2" fmla="val -55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Australia and NZ rate well but most neighbors do not</a:t>
            </a:r>
            <a:endParaRPr lang="en-US" sz="1600" b="1" dirty="0">
              <a:solidFill>
                <a:schemeClr val="bg1"/>
              </a:solidFill>
            </a:endParaRPr>
          </a:p>
        </p:txBody>
      </p:sp>
    </p:spTree>
    <p:extLst>
      <p:ext uri="{BB962C8B-B14F-4D97-AF65-F5344CB8AC3E}">
        <p14:creationId xmlns:p14="http://schemas.microsoft.com/office/powerpoint/2010/main" val="19758515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par>
                          <p:cTn id="19" fill="hold">
                            <p:stCondLst>
                              <p:cond delay="3000"/>
                            </p:stCondLst>
                            <p:childTnLst>
                              <p:par>
                                <p:cTn id="20" presetID="22" presetClass="entr" presetSubtype="2"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9"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387" name="Chart" r:id="rId5" imgW="8715392" imgH="5057822" progId="MSGraph.Chart.8">
                  <p:embed followColorScheme="full"/>
                </p:oleObj>
              </mc:Choice>
              <mc:Fallback>
                <p:oleObj name="Chart" r:id="rId5" imgW="8715392" imgH="5057822"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42126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412" name="Chart" r:id="rId5" imgW="8258301" imgH="5515013" progId="MSGraph.Chart.8">
                  <p:embed followColorScheme="full"/>
                </p:oleObj>
              </mc:Choice>
              <mc:Fallback>
                <p:oleObj name="Chart" r:id="rId5" imgW="8258301" imgH="5515013"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203"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008819165"/>
              </p:ext>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356"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2026503"/>
                                        </p:tgtEl>
                                        <p:attrNameLst>
                                          <p:attrName>style.visibility</p:attrName>
                                        </p:attrNameLst>
                                      </p:cBhvr>
                                      <p:to>
                                        <p:strVal val="visible"/>
                                      </p:to>
                                    </p:set>
                                    <p:animEffect transition="in" filter="fade">
                                      <p:cBhvr>
                                        <p:cTn id="15" dur="1000"/>
                                        <p:tgtEl>
                                          <p:spTgt spid="2026503"/>
                                        </p:tgtEl>
                                      </p:cBhvr>
                                    </p:animEffect>
                                  </p:childTnLst>
                                </p:cTn>
                              </p:par>
                            </p:childTnLst>
                          </p:cTn>
                        </p:par>
                        <p:par>
                          <p:cTn id="16" fill="hold">
                            <p:stCondLst>
                              <p:cond delay="5100"/>
                            </p:stCondLst>
                            <p:childTnLst>
                              <p:par>
                                <p:cTn id="17" presetID="22" presetClass="entr" presetSubtype="1" fill="hold" grpId="0" nodeType="afterEffect">
                                  <p:stCondLst>
                                    <p:cond delay="0"/>
                                  </p:stCondLst>
                                  <p:childTnLst>
                                    <p:set>
                                      <p:cBhvr>
                                        <p:cTn id="18" dur="1" fill="hold">
                                          <p:stCondLst>
                                            <p:cond delay="0"/>
                                          </p:stCondLst>
                                        </p:cTn>
                                        <p:tgtEl>
                                          <p:spTgt spid="2026504"/>
                                        </p:tgtEl>
                                        <p:attrNameLst>
                                          <p:attrName>style.visibility</p:attrName>
                                        </p:attrNameLst>
                                      </p:cBhvr>
                                      <p:to>
                                        <p:strVal val="visible"/>
                                      </p:to>
                                    </p:set>
                                    <p:animEffect transition="in" filter="wipe(up)">
                                      <p:cBhvr>
                                        <p:cTn id="19" dur="500"/>
                                        <p:tgtEl>
                                          <p:spTgt spid="2026504"/>
                                        </p:tgtEl>
                                      </p:cBhvr>
                                    </p:animEffect>
                                  </p:childTnLst>
                                </p:cTn>
                              </p:par>
                            </p:childTnLst>
                          </p:cTn>
                        </p:par>
                        <p:par>
                          <p:cTn id="20" fill="hold">
                            <p:stCondLst>
                              <p:cond delay="5600"/>
                            </p:stCondLst>
                            <p:childTnLst>
                              <p:par>
                                <p:cTn id="21" presetID="10" presetClass="entr" presetSubtype="0" fill="hold" grpId="0" nodeType="afterEffect">
                                  <p:stCondLst>
                                    <p:cond delay="700"/>
                                  </p:stCondLst>
                                  <p:childTnLst>
                                    <p:set>
                                      <p:cBhvr>
                                        <p:cTn id="22" dur="1" fill="hold">
                                          <p:stCondLst>
                                            <p:cond delay="0"/>
                                          </p:stCondLst>
                                        </p:cTn>
                                        <p:tgtEl>
                                          <p:spTgt spid="2026506"/>
                                        </p:tgtEl>
                                        <p:attrNameLst>
                                          <p:attrName>style.visibility</p:attrName>
                                        </p:attrNameLst>
                                      </p:cBhvr>
                                      <p:to>
                                        <p:strVal val="visible"/>
                                      </p:to>
                                    </p:set>
                                    <p:animEffect transition="in" filter="fade">
                                      <p:cBhvr>
                                        <p:cTn id="23" dur="1000"/>
                                        <p:tgtEl>
                                          <p:spTgt spid="2026506"/>
                                        </p:tgtEl>
                                      </p:cBhvr>
                                    </p:animEffect>
                                  </p:childTnLst>
                                </p:cTn>
                              </p:par>
                            </p:childTnLst>
                          </p:cTn>
                        </p:par>
                        <p:par>
                          <p:cTn id="24" fill="hold">
                            <p:stCondLst>
                              <p:cond delay="7300"/>
                            </p:stCondLst>
                            <p:childTnLst>
                              <p:par>
                                <p:cTn id="25" presetID="22" presetClass="entr" presetSubtype="1" fill="hold" grpId="0" nodeType="afterEffect">
                                  <p:stCondLst>
                                    <p:cond delay="0"/>
                                  </p:stCondLst>
                                  <p:childTnLst>
                                    <p:set>
                                      <p:cBhvr>
                                        <p:cTn id="26" dur="1" fill="hold">
                                          <p:stCondLst>
                                            <p:cond delay="0"/>
                                          </p:stCondLst>
                                        </p:cTn>
                                        <p:tgtEl>
                                          <p:spTgt spid="2026507"/>
                                        </p:tgtEl>
                                        <p:attrNameLst>
                                          <p:attrName>style.visibility</p:attrName>
                                        </p:attrNameLst>
                                      </p:cBhvr>
                                      <p:to>
                                        <p:strVal val="visible"/>
                                      </p:to>
                                    </p:set>
                                    <p:animEffect transition="in" filter="wipe(up)">
                                      <p:cBhvr>
                                        <p:cTn id="27" dur="500"/>
                                        <p:tgtEl>
                                          <p:spTgt spid="2026507"/>
                                        </p:tgtEl>
                                      </p:cBhvr>
                                    </p:animEffect>
                                  </p:childTnLst>
                                </p:cTn>
                              </p:par>
                            </p:childTnLst>
                          </p:cTn>
                        </p:par>
                        <p:par>
                          <p:cTn id="28" fill="hold">
                            <p:stCondLst>
                              <p:cond delay="7800"/>
                            </p:stCondLst>
                            <p:childTnLst>
                              <p:par>
                                <p:cTn id="29" presetID="10" presetClass="entr" presetSubtype="0" fill="hold" grpId="0" nodeType="afterEffect">
                                  <p:stCondLst>
                                    <p:cond delay="700"/>
                                  </p:stCondLst>
                                  <p:childTnLst>
                                    <p:set>
                                      <p:cBhvr>
                                        <p:cTn id="30" dur="1" fill="hold">
                                          <p:stCondLst>
                                            <p:cond delay="0"/>
                                          </p:stCondLst>
                                        </p:cTn>
                                        <p:tgtEl>
                                          <p:spTgt spid="2026509"/>
                                        </p:tgtEl>
                                        <p:attrNameLst>
                                          <p:attrName>style.visibility</p:attrName>
                                        </p:attrNameLst>
                                      </p:cBhvr>
                                      <p:to>
                                        <p:strVal val="visible"/>
                                      </p:to>
                                    </p:set>
                                    <p:animEffect transition="in" filter="fade">
                                      <p:cBhvr>
                                        <p:cTn id="31" dur="1000"/>
                                        <p:tgtEl>
                                          <p:spTgt spid="2026509"/>
                                        </p:tgtEl>
                                      </p:cBhvr>
                                    </p:animEffect>
                                  </p:childTnLst>
                                </p:cTn>
                              </p:par>
                            </p:childTnLst>
                          </p:cTn>
                        </p:par>
                        <p:par>
                          <p:cTn id="32" fill="hold">
                            <p:stCondLst>
                              <p:cond delay="9500"/>
                            </p:stCondLst>
                            <p:childTnLst>
                              <p:par>
                                <p:cTn id="33" presetID="22" presetClass="entr" presetSubtype="1" fill="hold" grpId="0" nodeType="afterEffect">
                                  <p:stCondLst>
                                    <p:cond delay="0"/>
                                  </p:stCondLst>
                                  <p:childTnLst>
                                    <p:set>
                                      <p:cBhvr>
                                        <p:cTn id="34" dur="1" fill="hold">
                                          <p:stCondLst>
                                            <p:cond delay="0"/>
                                          </p:stCondLst>
                                        </p:cTn>
                                        <p:tgtEl>
                                          <p:spTgt spid="2026510"/>
                                        </p:tgtEl>
                                        <p:attrNameLst>
                                          <p:attrName>style.visibility</p:attrName>
                                        </p:attrNameLst>
                                      </p:cBhvr>
                                      <p:to>
                                        <p:strVal val="visible"/>
                                      </p:to>
                                    </p:set>
                                    <p:animEffect transition="in" filter="wipe(up)">
                                      <p:cBhvr>
                                        <p:cTn id="35" dur="500"/>
                                        <p:tgtEl>
                                          <p:spTgt spid="2026510"/>
                                        </p:tgtEl>
                                      </p:cBhvr>
                                    </p:animEffect>
                                  </p:childTnLst>
                                </p:cTn>
                              </p:par>
                            </p:childTnLst>
                          </p:cTn>
                        </p:par>
                        <p:par>
                          <p:cTn id="36" fill="hold">
                            <p:stCondLst>
                              <p:cond delay="10000"/>
                            </p:stCondLst>
                            <p:childTnLst>
                              <p:par>
                                <p:cTn id="37" presetID="10" presetClass="entr" presetSubtype="0" fill="hold" grpId="0" nodeType="afterEffect">
                                  <p:stCondLst>
                                    <p:cond delay="700"/>
                                  </p:stCondLst>
                                  <p:childTnLst>
                                    <p:set>
                                      <p:cBhvr>
                                        <p:cTn id="38" dur="1" fill="hold">
                                          <p:stCondLst>
                                            <p:cond delay="0"/>
                                          </p:stCondLst>
                                        </p:cTn>
                                        <p:tgtEl>
                                          <p:spTgt spid="2026512"/>
                                        </p:tgtEl>
                                        <p:attrNameLst>
                                          <p:attrName>style.visibility</p:attrName>
                                        </p:attrNameLst>
                                      </p:cBhvr>
                                      <p:to>
                                        <p:strVal val="visible"/>
                                      </p:to>
                                    </p:set>
                                    <p:animEffect transition="in" filter="fade">
                                      <p:cBhvr>
                                        <p:cTn id="39" dur="1000"/>
                                        <p:tgtEl>
                                          <p:spTgt spid="2026512"/>
                                        </p:tgtEl>
                                      </p:cBhvr>
                                    </p:animEffect>
                                  </p:childTnLst>
                                </p:cTn>
                              </p:par>
                            </p:childTnLst>
                          </p:cTn>
                        </p:par>
                        <p:par>
                          <p:cTn id="40" fill="hold">
                            <p:stCondLst>
                              <p:cond delay="11700"/>
                            </p:stCondLst>
                            <p:childTnLst>
                              <p:par>
                                <p:cTn id="41" presetID="22" presetClass="entr" presetSubtype="1" fill="hold" grpId="0" nodeType="afterEffect">
                                  <p:stCondLst>
                                    <p:cond delay="0"/>
                                  </p:stCondLst>
                                  <p:childTnLst>
                                    <p:set>
                                      <p:cBhvr>
                                        <p:cTn id="42" dur="1" fill="hold">
                                          <p:stCondLst>
                                            <p:cond delay="0"/>
                                          </p:stCondLst>
                                        </p:cTn>
                                        <p:tgtEl>
                                          <p:spTgt spid="2026513"/>
                                        </p:tgtEl>
                                        <p:attrNameLst>
                                          <p:attrName>style.visibility</p:attrName>
                                        </p:attrNameLst>
                                      </p:cBhvr>
                                      <p:to>
                                        <p:strVal val="visible"/>
                                      </p:to>
                                    </p:set>
                                    <p:animEffect transition="in" filter="wipe(up)">
                                      <p:cBhvr>
                                        <p:cTn id="43" dur="500"/>
                                        <p:tgtEl>
                                          <p:spTgt spid="2026513"/>
                                        </p:tgtEl>
                                      </p:cBhvr>
                                    </p:animEffect>
                                  </p:childTnLst>
                                </p:cTn>
                              </p:par>
                            </p:childTnLst>
                          </p:cTn>
                        </p:par>
                        <p:par>
                          <p:cTn id="44" fill="hold">
                            <p:stCondLst>
                              <p:cond delay="12200"/>
                            </p:stCondLst>
                            <p:childTnLst>
                              <p:par>
                                <p:cTn id="45" presetID="10" presetClass="entr" presetSubtype="0" fill="hold" grpId="0" nodeType="afterEffect">
                                  <p:stCondLst>
                                    <p:cond delay="700"/>
                                  </p:stCondLst>
                                  <p:childTnLst>
                                    <p:set>
                                      <p:cBhvr>
                                        <p:cTn id="46" dur="1" fill="hold">
                                          <p:stCondLst>
                                            <p:cond delay="0"/>
                                          </p:stCondLst>
                                        </p:cTn>
                                        <p:tgtEl>
                                          <p:spTgt spid="2026515"/>
                                        </p:tgtEl>
                                        <p:attrNameLst>
                                          <p:attrName>style.visibility</p:attrName>
                                        </p:attrNameLst>
                                      </p:cBhvr>
                                      <p:to>
                                        <p:strVal val="visible"/>
                                      </p:to>
                                    </p:set>
                                    <p:animEffect transition="in" filter="fade">
                                      <p:cBhvr>
                                        <p:cTn id="47" dur="1000"/>
                                        <p:tgtEl>
                                          <p:spTgt spid="2026515"/>
                                        </p:tgtEl>
                                      </p:cBhvr>
                                    </p:animEffect>
                                  </p:childTnLst>
                                </p:cTn>
                              </p:par>
                            </p:childTnLst>
                          </p:cTn>
                        </p:par>
                        <p:par>
                          <p:cTn id="48" fill="hold">
                            <p:stCondLst>
                              <p:cond delay="13900"/>
                            </p:stCondLst>
                            <p:childTnLst>
                              <p:par>
                                <p:cTn id="49" presetID="22" presetClass="entr" presetSubtype="4" fill="hold" grpId="0" nodeType="afterEffect">
                                  <p:stCondLst>
                                    <p:cond delay="0"/>
                                  </p:stCondLst>
                                  <p:childTnLst>
                                    <p:set>
                                      <p:cBhvr>
                                        <p:cTn id="50" dur="1" fill="hold">
                                          <p:stCondLst>
                                            <p:cond delay="0"/>
                                          </p:stCondLst>
                                        </p:cTn>
                                        <p:tgtEl>
                                          <p:spTgt spid="2026516"/>
                                        </p:tgtEl>
                                        <p:attrNameLst>
                                          <p:attrName>style.visibility</p:attrName>
                                        </p:attrNameLst>
                                      </p:cBhvr>
                                      <p:to>
                                        <p:strVal val="visible"/>
                                      </p:to>
                                    </p:set>
                                    <p:animEffect transition="in" filter="wipe(down)">
                                      <p:cBhvr>
                                        <p:cTn id="51" dur="500"/>
                                        <p:tgtEl>
                                          <p:spTgt spid="2026516"/>
                                        </p:tgtEl>
                                      </p:cBhvr>
                                    </p:animEffect>
                                  </p:childTnLst>
                                </p:cTn>
                              </p:par>
                            </p:childTnLst>
                          </p:cTn>
                        </p:par>
                        <p:par>
                          <p:cTn id="52" fill="hold">
                            <p:stCondLst>
                              <p:cond delay="14400"/>
                            </p:stCondLst>
                            <p:childTnLst>
                              <p:par>
                                <p:cTn id="53" presetID="10" presetClass="entr" presetSubtype="0" fill="hold" grpId="0" nodeType="afterEffect">
                                  <p:stCondLst>
                                    <p:cond delay="700"/>
                                  </p:stCondLst>
                                  <p:childTnLst>
                                    <p:set>
                                      <p:cBhvr>
                                        <p:cTn id="54" dur="1" fill="hold">
                                          <p:stCondLst>
                                            <p:cond delay="0"/>
                                          </p:stCondLst>
                                        </p:cTn>
                                        <p:tgtEl>
                                          <p:spTgt spid="2026521"/>
                                        </p:tgtEl>
                                        <p:attrNameLst>
                                          <p:attrName>style.visibility</p:attrName>
                                        </p:attrNameLst>
                                      </p:cBhvr>
                                      <p:to>
                                        <p:strVal val="visible"/>
                                      </p:to>
                                    </p:set>
                                    <p:animEffect transition="in" filter="fade">
                                      <p:cBhvr>
                                        <p:cTn id="55" dur="1000"/>
                                        <p:tgtEl>
                                          <p:spTgt spid="2026521"/>
                                        </p:tgtEl>
                                      </p:cBhvr>
                                    </p:animEffect>
                                  </p:childTnLst>
                                </p:cTn>
                              </p:par>
                            </p:childTnLst>
                          </p:cTn>
                        </p:par>
                        <p:par>
                          <p:cTn id="56" fill="hold">
                            <p:stCondLst>
                              <p:cond delay="16100"/>
                            </p:stCondLst>
                            <p:childTnLst>
                              <p:par>
                                <p:cTn id="57" presetID="22" presetClass="entr" presetSubtype="1" fill="hold" grpId="0" nodeType="afterEffect">
                                  <p:stCondLst>
                                    <p:cond delay="0"/>
                                  </p:stCondLst>
                                  <p:childTnLst>
                                    <p:set>
                                      <p:cBhvr>
                                        <p:cTn id="58" dur="1" fill="hold">
                                          <p:stCondLst>
                                            <p:cond delay="0"/>
                                          </p:stCondLst>
                                        </p:cTn>
                                        <p:tgtEl>
                                          <p:spTgt spid="2026522"/>
                                        </p:tgtEl>
                                        <p:attrNameLst>
                                          <p:attrName>style.visibility</p:attrName>
                                        </p:attrNameLst>
                                      </p:cBhvr>
                                      <p:to>
                                        <p:strVal val="visible"/>
                                      </p:to>
                                    </p:set>
                                    <p:animEffect transition="in" filter="wipe(up)">
                                      <p:cBhvr>
                                        <p:cTn id="59" dur="500"/>
                                        <p:tgtEl>
                                          <p:spTgt spid="2026522"/>
                                        </p:tgtEl>
                                      </p:cBhvr>
                                    </p:animEffect>
                                  </p:childTnLst>
                                </p:cTn>
                              </p:par>
                            </p:childTnLst>
                          </p:cTn>
                        </p:par>
                        <p:par>
                          <p:cTn id="60" fill="hold">
                            <p:stCondLst>
                              <p:cond delay="16600"/>
                            </p:stCondLst>
                            <p:childTnLst>
                              <p:par>
                                <p:cTn id="61" presetID="10" presetClass="entr" presetSubtype="0" fill="hold" grpId="0" nodeType="afterEffect">
                                  <p:stCondLst>
                                    <p:cond delay="700"/>
                                  </p:stCondLst>
                                  <p:childTnLst>
                                    <p:set>
                                      <p:cBhvr>
                                        <p:cTn id="62" dur="1" fill="hold">
                                          <p:stCondLst>
                                            <p:cond delay="0"/>
                                          </p:stCondLst>
                                        </p:cTn>
                                        <p:tgtEl>
                                          <p:spTgt spid="2026518"/>
                                        </p:tgtEl>
                                        <p:attrNameLst>
                                          <p:attrName>style.visibility</p:attrName>
                                        </p:attrNameLst>
                                      </p:cBhvr>
                                      <p:to>
                                        <p:strVal val="visible"/>
                                      </p:to>
                                    </p:set>
                                    <p:animEffect transition="in" filter="fade">
                                      <p:cBhvr>
                                        <p:cTn id="63" dur="1000"/>
                                        <p:tgtEl>
                                          <p:spTgt spid="2026518"/>
                                        </p:tgtEl>
                                      </p:cBhvr>
                                    </p:animEffect>
                                  </p:childTnLst>
                                </p:cTn>
                              </p:par>
                            </p:childTnLst>
                          </p:cTn>
                        </p:par>
                        <p:par>
                          <p:cTn id="64" fill="hold">
                            <p:stCondLst>
                              <p:cond delay="18300"/>
                            </p:stCondLst>
                            <p:childTnLst>
                              <p:par>
                                <p:cTn id="65" presetID="22" presetClass="entr" presetSubtype="4" fill="hold" grpId="0" nodeType="afterEffect">
                                  <p:stCondLst>
                                    <p:cond delay="0"/>
                                  </p:stCondLst>
                                  <p:childTnLst>
                                    <p:set>
                                      <p:cBhvr>
                                        <p:cTn id="66" dur="1" fill="hold">
                                          <p:stCondLst>
                                            <p:cond delay="0"/>
                                          </p:stCondLst>
                                        </p:cTn>
                                        <p:tgtEl>
                                          <p:spTgt spid="2026519"/>
                                        </p:tgtEl>
                                        <p:attrNameLst>
                                          <p:attrName>style.visibility</p:attrName>
                                        </p:attrNameLst>
                                      </p:cBhvr>
                                      <p:to>
                                        <p:strVal val="visible"/>
                                      </p:to>
                                    </p:set>
                                    <p:animEffect transition="in" filter="wipe(down)">
                                      <p:cBhvr>
                                        <p:cTn id="67" dur="500"/>
                                        <p:tgtEl>
                                          <p:spTgt spid="2026519"/>
                                        </p:tgtEl>
                                      </p:cBhvr>
                                    </p:animEffect>
                                  </p:childTnLst>
                                </p:cTn>
                              </p:par>
                            </p:childTnLst>
                          </p:cTn>
                        </p:par>
                        <p:par>
                          <p:cTn id="68" fill="hold">
                            <p:stCondLst>
                              <p:cond delay="18800"/>
                            </p:stCondLst>
                            <p:childTnLst>
                              <p:par>
                                <p:cTn id="69" presetID="10" presetClass="entr" presetSubtype="0" fill="hold" grpId="0" nodeType="afterEffect">
                                  <p:stCondLst>
                                    <p:cond delay="700"/>
                                  </p:stCondLst>
                                  <p:childTnLst>
                                    <p:set>
                                      <p:cBhvr>
                                        <p:cTn id="70" dur="1" fill="hold">
                                          <p:stCondLst>
                                            <p:cond delay="0"/>
                                          </p:stCondLst>
                                        </p:cTn>
                                        <p:tgtEl>
                                          <p:spTgt spid="2026524"/>
                                        </p:tgtEl>
                                        <p:attrNameLst>
                                          <p:attrName>style.visibility</p:attrName>
                                        </p:attrNameLst>
                                      </p:cBhvr>
                                      <p:to>
                                        <p:strVal val="visible"/>
                                      </p:to>
                                    </p:set>
                                    <p:animEffect transition="in" filter="fade">
                                      <p:cBhvr>
                                        <p:cTn id="71" dur="1000"/>
                                        <p:tgtEl>
                                          <p:spTgt spid="2026524"/>
                                        </p:tgtEl>
                                      </p:cBhvr>
                                    </p:animEffect>
                                  </p:childTnLst>
                                </p:cTn>
                              </p:par>
                            </p:childTnLst>
                          </p:cTn>
                        </p:par>
                        <p:par>
                          <p:cTn id="72" fill="hold">
                            <p:stCondLst>
                              <p:cond delay="20500"/>
                            </p:stCondLst>
                            <p:childTnLst>
                              <p:par>
                                <p:cTn id="73" presetID="22" presetClass="entr" presetSubtype="1" fill="hold" grpId="0" nodeType="afterEffect">
                                  <p:stCondLst>
                                    <p:cond delay="0"/>
                                  </p:stCondLst>
                                  <p:childTnLst>
                                    <p:set>
                                      <p:cBhvr>
                                        <p:cTn id="74" dur="1" fill="hold">
                                          <p:stCondLst>
                                            <p:cond delay="0"/>
                                          </p:stCondLst>
                                        </p:cTn>
                                        <p:tgtEl>
                                          <p:spTgt spid="2026525"/>
                                        </p:tgtEl>
                                        <p:attrNameLst>
                                          <p:attrName>style.visibility</p:attrName>
                                        </p:attrNameLst>
                                      </p:cBhvr>
                                      <p:to>
                                        <p:strVal val="visible"/>
                                      </p:to>
                                    </p:set>
                                    <p:animEffect transition="in" filter="wipe(up)">
                                      <p:cBhvr>
                                        <p:cTn id="75" dur="500"/>
                                        <p:tgtEl>
                                          <p:spTgt spid="2026525"/>
                                        </p:tgtEl>
                                      </p:cBhvr>
                                    </p:animEffect>
                                  </p:childTnLst>
                                </p:cTn>
                              </p:par>
                            </p:childTnLst>
                          </p:cTn>
                        </p:par>
                        <p:par>
                          <p:cTn id="76" fill="hold">
                            <p:stCondLst>
                              <p:cond delay="21000"/>
                            </p:stCondLst>
                            <p:childTnLst>
                              <p:par>
                                <p:cTn id="77" presetID="22" presetClass="entr" presetSubtype="1"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childTnLst>
                                </p:cTn>
                              </p:par>
                            </p:childTnLst>
                          </p:cTn>
                        </p:par>
                        <p:par>
                          <p:cTn id="84" fill="hold">
                            <p:stCondLst>
                              <p:cond delay="23200"/>
                            </p:stCondLst>
                            <p:childTnLst>
                              <p:par>
                                <p:cTn id="85" presetID="10" presetClass="entr" presetSubtype="0" fill="hold" grpId="0" nodeType="afterEffect">
                                  <p:stCondLst>
                                    <p:cond delay="70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childTnLst>
                                </p:cTn>
                              </p:par>
                            </p:childTnLst>
                          </p:cTn>
                        </p:par>
                        <p:par>
                          <p:cTn id="88" fill="hold">
                            <p:stCondLst>
                              <p:cond delay="24900"/>
                            </p:stCondLst>
                            <p:childTnLst>
                              <p:par>
                                <p:cTn id="89" presetID="22" presetClass="entr" presetSubtype="1"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up)">
                                      <p:cBhvr>
                                        <p:cTn id="9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77</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21260380"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78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395"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79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420"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8 Stages (Waves) of Insurance Regulation in the United States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696065" y="4794457"/>
            <a:ext cx="6223820"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Regulation in the U.S. Has Been Characterized by Periodic Pulses of Activity</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41193736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60041"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264056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463112"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2284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2561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Global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Tree>
    <p:extLst>
      <p:ext uri="{BB962C8B-B14F-4D97-AF65-F5344CB8AC3E}">
        <p14:creationId xmlns:p14="http://schemas.microsoft.com/office/powerpoint/2010/main" val="33683946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410948"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84</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36913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1972"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17083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86</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412996"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507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87</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414020"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92734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88</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415044"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6315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416068"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802546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#1</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1850- 1900</a:t>
            </a:r>
          </a:p>
          <a:p>
            <a:pPr algn="ctr"/>
            <a:r>
              <a:rPr lang="en-US" sz="3200" b="1" dirty="0" smtClean="0">
                <a:solidFill>
                  <a:srgbClr val="2B7299"/>
                </a:solidFill>
              </a:rPr>
              <a:t>The Institutionalization of State-Based Insurance Regulatory Schemes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29434672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417092"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526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418116" name="Chart" r:id="rId4" imgW="8401151" imgH="3371882" progId="MSGraph.Chart.8">
                  <p:embed followColorScheme="full"/>
                </p:oleObj>
              </mc:Choice>
              <mc:Fallback>
                <p:oleObj name="Chart" r:id="rId4" imgW="8401151" imgH="3371882"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331793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6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31263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94</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66327068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95</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2369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96</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9845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5545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Down to the Wire? Boston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99</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196874</TotalTime>
  <Words>10373</Words>
  <Application>Microsoft Office PowerPoint</Application>
  <PresentationFormat>On-screen Show (4:3)</PresentationFormat>
  <Paragraphs>1472</Paragraphs>
  <Slides>117</Slides>
  <Notes>103</Notes>
  <HiddenSlides>28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7" baseType="lpstr">
      <vt:lpstr>Arial Unicode MS</vt:lpstr>
      <vt:lpstr>Arial</vt:lpstr>
      <vt:lpstr>Arial </vt:lpstr>
      <vt:lpstr>SwissReSans</vt:lpstr>
      <vt:lpstr>Symbol</vt:lpstr>
      <vt:lpstr>Times New Roman</vt:lpstr>
      <vt:lpstr>Verdana</vt:lpstr>
      <vt:lpstr>Wingdings</vt:lpstr>
      <vt:lpstr>Default Design</vt:lpstr>
      <vt:lpstr>Chart</vt:lpstr>
      <vt:lpstr>Insurance Regulatory Modernization and Industry Performance Past, Present and Future</vt:lpstr>
      <vt:lpstr>Presentation Outline</vt:lpstr>
      <vt:lpstr>A History of Insurance and the Rise of Regulation</vt:lpstr>
      <vt:lpstr>In the Beginning…</vt:lpstr>
      <vt:lpstr>Origins of Insurance…and Insurance Regulation</vt:lpstr>
      <vt:lpstr>Origins of Insurance…and Insurance Regulation</vt:lpstr>
      <vt:lpstr>Origins of Insurance…and Insurance Regulation</vt:lpstr>
      <vt:lpstr>The 8 Stages (Waves) of Insurance Regulation in the United States</vt:lpstr>
      <vt:lpstr>Regulatory Wave #1</vt:lpstr>
      <vt:lpstr>Year of Establishment of Insurance Regulator Supervision</vt:lpstr>
      <vt:lpstr>Number of Recessions Endured by P/C Insurers, by Number of Years in Operation</vt:lpstr>
      <vt:lpstr>The Supreme Court Reinforces (Establishes)  the Primacy of State Regulation of Insurance</vt:lpstr>
      <vt:lpstr>The Supreme Court Reinforces (Establishes)  the Primacy of State Regulation of Insurance</vt:lpstr>
      <vt:lpstr>Regulatory Wave #2</vt:lpstr>
      <vt:lpstr>Societal Changes Drive a Re-Evaluation of Insurance: Tidal Wave of Regulation</vt:lpstr>
      <vt:lpstr>Cumulative Number of WC Laws Passed, 1910-1920</vt:lpstr>
      <vt:lpstr>Regulatory Wave #3</vt:lpstr>
      <vt:lpstr>Regulation Oversight Tightens,  Especially Over Rates</vt:lpstr>
      <vt:lpstr>Regulatory Wave #4</vt:lpstr>
      <vt:lpstr>Out With the Old…In With Dual Regulation</vt:lpstr>
      <vt:lpstr>Regulatory Wave #5</vt:lpstr>
      <vt:lpstr>The Pendulum Swings: Financial Services Deregulation and Gramm-Leach-Bliley</vt:lpstr>
      <vt:lpstr>Regulatory Wave #6</vt:lpstr>
      <vt:lpstr>The Global Financial Crisis: The Pendulum Swings Again: Dodd-Frank &amp; Systemic Risk</vt:lpstr>
      <vt:lpstr>The Global Financial Crisis: The Pendulum Swings Again: Dodd-Frank &amp; Systemic Risk</vt:lpstr>
      <vt:lpstr>Regulatory Wave #7</vt:lpstr>
      <vt:lpstr>Global Financial Crises &amp;  Global Systemic Risk</vt:lpstr>
      <vt:lpstr>Global Financial Crises &amp;  Global Systemic Risk: Key Dates  </vt:lpstr>
      <vt:lpstr>Global Financial Crises &amp;  Global Systemic Risk…There’s More…</vt:lpstr>
      <vt:lpstr>Regulatory Wave #8</vt:lpstr>
      <vt:lpstr>Shadow Regulators—A New and Unpredictable Regulatory Concern?</vt:lpstr>
      <vt:lpstr>Insurance Regulation and the Great Arc of the History</vt:lpstr>
      <vt:lpstr>Shadow Regulators—A New and Unpredictable Regulatory Concern?</vt:lpstr>
      <vt:lpstr>Future Shock</vt:lpstr>
      <vt:lpstr>PowerPoint Presentation</vt:lpstr>
      <vt:lpstr>States of Play | Management of Health-Insurance Exchanges</vt:lpstr>
      <vt:lpstr>PowerPoint Presentation</vt:lpstr>
      <vt:lpstr>PowerPoint Presentation</vt:lpstr>
      <vt:lpstr>PowerPoint Presentation</vt:lpstr>
      <vt:lpstr>Uncertainty, Risk and Fear Abound: Insurance Can Help Mitigate Risk</vt:lpstr>
      <vt:lpstr>5 Major Categories for Global Risks, Uncertainties and Fears: Insurance Solutions</vt:lpstr>
      <vt:lpstr>Top 5 Global Risks in Terms of Likelihood, 2007—2014: Insurance Can Help With Most </vt:lpstr>
      <vt:lpstr>Top 5 Global Risks in Terms of Impact, 2007—2014: Insurance Can Help With Most </vt:lpstr>
      <vt:lpstr>Data Breaches 2005-2013, by Number of Breaches and Records Exposed</vt:lpstr>
      <vt:lpstr>Over the Last Three Decades, Total Tort Costs as a % of GDP Appear Somewhat Cyclical, 1980-2013E</vt:lpstr>
      <vt:lpstr>Globalization: The Global Economy Creates and Transmits Risks</vt:lpstr>
      <vt:lpstr>US Real GDP Growth*</vt:lpstr>
      <vt:lpstr>GDP Growth: Advanced &amp; Emerging Economies vs. World, 1970-2015F</vt:lpstr>
      <vt:lpstr>Real GDP Growth Forecasts:  Major Economies: 2011 – 2015F</vt:lpstr>
      <vt:lpstr>Real GDP Growth Forecasts:  Selected Economies: 2011 – 2014F</vt:lpstr>
      <vt:lpstr>Global GDP: 1948—2013F</vt:lpstr>
      <vt:lpstr>World Trade Volume: 1948—2013F</vt:lpstr>
      <vt:lpstr>PowerPoint Presentation</vt:lpstr>
      <vt:lpstr>Population Growth: Developed vs. Less Developed Countries 2010—2100F</vt:lpstr>
      <vt:lpstr>Potential Output of Total Economy: US,  China, India, Indonesia and Japan, 2000-2060F</vt:lpstr>
      <vt:lpstr>Global Insurance Premium Growth Trends:  Life and Non-Life</vt:lpstr>
      <vt:lpstr>Premium Growth by Region, 2012</vt:lpstr>
      <vt:lpstr>PowerPoint Presentation</vt:lpstr>
      <vt:lpstr>Global Real (Inflation Adjusted) Premium Growth (Life and Non-Life): 2012</vt:lpstr>
      <vt:lpstr>Life Insurance: Global Real (Inflation Adjusted) Premium Growth, 2012</vt:lpstr>
      <vt:lpstr>Life Insurance: Global Real (Inflation Adjusted) Premium Growth, 2012</vt:lpstr>
      <vt:lpstr>Non-Life Insurance: Global Real (Inflation Adjusted) Premium Growth, 2012</vt:lpstr>
      <vt:lpstr>Global Real (Inflation Adjusted) Nonlife Premium Growth: 1980-2010</vt:lpstr>
      <vt:lpstr>Net Premium Growth: Annual Change,  1971—2013:Q3</vt:lpstr>
      <vt:lpstr>Non-Life Insurance: Global Real (Inflation Adjusted) Premium Growth, 2012</vt:lpstr>
      <vt:lpstr>Life and Non-Life Insurance Penetration as a % of GDP: 1962-2012 </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Political Risk in 2011/12: Greatest Business Opportunities Are Often in Risky Nations </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ROE: Property/Casualty Insurance vs. Fortune 500, 1987–2013E*</vt:lpstr>
      <vt:lpstr>ROE: ROEs by Industry vs. Fortune 500, 1987–2012*</vt:lpstr>
      <vt:lpstr>RNW All Lines by State, 2003-2012 Average: Highest 25 States</vt:lpstr>
      <vt:lpstr>PowerPoint Presentation</vt:lpstr>
      <vt:lpstr>Property/Casualty Insurance Industry Investment Income: 2000–2013*1</vt:lpstr>
      <vt:lpstr>Policyholder Surplus,  2006:Q4–2013:Q3</vt:lpstr>
      <vt:lpstr>Alternative Capacity as a Percentage of Global Property Catastrophe Reinsurance Limit</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Natural Disasters in the United States, 1980 – 2013 Number of Events (Annual Totals 1980 – 2013) </vt:lpstr>
      <vt:lpstr>Losses Due to Natural Disasters in the US, 1980–2013</vt:lpstr>
      <vt:lpstr>Insured US Tropical Cyclone Losses, 1980 - 2013 </vt:lpstr>
      <vt:lpstr>PowerPoint Presentation</vt:lpstr>
      <vt:lpstr>Natural Disasters Worldwide, 1980 – 2013 (Number of Events) </vt:lpstr>
      <vt:lpstr>Losses Due to Natural Disasters Worldwide, 1980–2013 (Overall &amp; Insured Losses)</vt:lpstr>
      <vt:lpstr>Terrorism Update</vt:lpstr>
      <vt:lpstr>Terrorism Risk Insurance Program</vt:lpstr>
      <vt:lpstr>Terrorism Risk Insurance Program</vt:lpstr>
      <vt:lpstr>Loss Distribution by Type of Insurance from Sept. 11 Terrorist Attack ($ 2011)</vt:lpstr>
      <vt:lpstr>TRIA Outlook </vt:lpstr>
      <vt:lpstr>Terrorism Insurance Take-up Rates, By Year, 2003-2012</vt:lpstr>
      <vt:lpstr>TRIA Outlook </vt:lpstr>
      <vt:lpstr>Terrorism Risk Insurance Program</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PowerPoint Presentation</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3904</cp:revision>
  <cp:lastPrinted>2014-03-13T21:08:28Z</cp:lastPrinted>
  <dcterms:modified xsi:type="dcterms:W3CDTF">2014-03-14T11:43:04Z</dcterms:modified>
</cp:coreProperties>
</file>