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tags/tag8.xml" ContentType="application/vnd.openxmlformats-officedocument.presentationml.tags+xml"/>
  <Override PartName="/ppt/notesSlides/notesSlide98.xml" ContentType="application/vnd.openxmlformats-officedocument.presentationml.notesSlide+xml"/>
  <Override PartName="/ppt/tags/tag9.xml" ContentType="application/vnd.openxmlformats-officedocument.presentationml.tags+xml"/>
  <Override PartName="/ppt/notesSlides/notesSlide99.xml" ContentType="application/vnd.openxmlformats-officedocument.presentationml.notesSlide+xml"/>
  <Override PartName="/ppt/tags/tag10.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0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tags/tag23.xml" ContentType="application/vnd.openxmlformats-officedocument.presentationml.tags+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tags/tag24.xml" ContentType="application/vnd.openxmlformats-officedocument.presentationml.tags+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charts/chart1.xml" ContentType="application/vnd.openxmlformats-officedocument.drawingml.chart+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3.xml" ContentType="application/vnd.openxmlformats-officedocument.presentationml.notesSlide+xml"/>
  <Override PartName="/ppt/charts/chart4.xml" ContentType="application/vnd.openxmlformats-officedocument.drawingml.chart+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tags/tag25.xml" ContentType="application/vnd.openxmlformats-officedocument.presentationml.tags+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tags/tag26.xml" ContentType="application/vnd.openxmlformats-officedocument.presentationml.tags+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7"/>
  </p:notesMasterIdLst>
  <p:handoutMasterIdLst>
    <p:handoutMasterId r:id="rId268"/>
  </p:handoutMasterIdLst>
  <p:sldIdLst>
    <p:sldId id="3491" r:id="rId2"/>
    <p:sldId id="3936" r:id="rId3"/>
    <p:sldId id="2574" r:id="rId4"/>
    <p:sldId id="4010" r:id="rId5"/>
    <p:sldId id="4011" r:id="rId6"/>
    <p:sldId id="3347" r:id="rId7"/>
    <p:sldId id="3780" r:id="rId8"/>
    <p:sldId id="3781" r:id="rId9"/>
    <p:sldId id="4061" r:id="rId10"/>
    <p:sldId id="4062" r:id="rId11"/>
    <p:sldId id="3433" r:id="rId12"/>
    <p:sldId id="4079" r:id="rId13"/>
    <p:sldId id="3669" r:id="rId14"/>
    <p:sldId id="3670" r:id="rId15"/>
    <p:sldId id="4015" r:id="rId16"/>
    <p:sldId id="3603" r:id="rId17"/>
    <p:sldId id="4042" r:id="rId18"/>
    <p:sldId id="4043" r:id="rId19"/>
    <p:sldId id="3888" r:id="rId20"/>
    <p:sldId id="3381" r:id="rId21"/>
    <p:sldId id="3758" r:id="rId22"/>
    <p:sldId id="4080" r:id="rId23"/>
    <p:sldId id="3203" r:id="rId24"/>
    <p:sldId id="3416" r:id="rId25"/>
    <p:sldId id="4066" r:id="rId26"/>
    <p:sldId id="4067" r:id="rId27"/>
    <p:sldId id="3889" r:id="rId28"/>
    <p:sldId id="4068" r:id="rId29"/>
    <p:sldId id="4119" r:id="rId30"/>
    <p:sldId id="4120" r:id="rId31"/>
    <p:sldId id="4121" r:id="rId32"/>
    <p:sldId id="4122" r:id="rId33"/>
    <p:sldId id="4123" r:id="rId34"/>
    <p:sldId id="3861" r:id="rId35"/>
    <p:sldId id="3892" r:id="rId36"/>
    <p:sldId id="3851" r:id="rId37"/>
    <p:sldId id="3852" r:id="rId38"/>
    <p:sldId id="3856" r:id="rId39"/>
    <p:sldId id="4060" r:id="rId40"/>
    <p:sldId id="4045" r:id="rId41"/>
    <p:sldId id="4059" r:id="rId42"/>
    <p:sldId id="3858" r:id="rId43"/>
    <p:sldId id="4069" r:id="rId44"/>
    <p:sldId id="3859" r:id="rId45"/>
    <p:sldId id="4064" r:id="rId46"/>
    <p:sldId id="3532" r:id="rId47"/>
    <p:sldId id="3533" r:id="rId48"/>
    <p:sldId id="3534" r:id="rId49"/>
    <p:sldId id="3535" r:id="rId50"/>
    <p:sldId id="2934" r:id="rId51"/>
    <p:sldId id="3941" r:id="rId52"/>
    <p:sldId id="3942" r:id="rId53"/>
    <p:sldId id="3944" r:id="rId54"/>
    <p:sldId id="3945" r:id="rId55"/>
    <p:sldId id="3946" r:id="rId56"/>
    <p:sldId id="3947" r:id="rId57"/>
    <p:sldId id="3948" r:id="rId58"/>
    <p:sldId id="4126" r:id="rId59"/>
    <p:sldId id="4127" r:id="rId60"/>
    <p:sldId id="4128" r:id="rId61"/>
    <p:sldId id="4129" r:id="rId62"/>
    <p:sldId id="4070" r:id="rId63"/>
    <p:sldId id="3949" r:id="rId64"/>
    <p:sldId id="3950" r:id="rId65"/>
    <p:sldId id="4077" r:id="rId66"/>
    <p:sldId id="4078" r:id="rId67"/>
    <p:sldId id="4046" r:id="rId68"/>
    <p:sldId id="3891" r:id="rId69"/>
    <p:sldId id="2680" r:id="rId70"/>
    <p:sldId id="4081" r:id="rId71"/>
    <p:sldId id="4082" r:id="rId72"/>
    <p:sldId id="4083" r:id="rId73"/>
    <p:sldId id="3865" r:id="rId74"/>
    <p:sldId id="3866" r:id="rId75"/>
    <p:sldId id="3955" r:id="rId76"/>
    <p:sldId id="3956" r:id="rId77"/>
    <p:sldId id="4084" r:id="rId78"/>
    <p:sldId id="4085" r:id="rId79"/>
    <p:sldId id="3957" r:id="rId80"/>
    <p:sldId id="3549" r:id="rId81"/>
    <p:sldId id="4074" r:id="rId82"/>
    <p:sldId id="3551" r:id="rId83"/>
    <p:sldId id="4086" r:id="rId84"/>
    <p:sldId id="4087" r:id="rId85"/>
    <p:sldId id="4088" r:id="rId86"/>
    <p:sldId id="4089" r:id="rId87"/>
    <p:sldId id="4090" r:id="rId88"/>
    <p:sldId id="4091" r:id="rId89"/>
    <p:sldId id="4092" r:id="rId90"/>
    <p:sldId id="4093" r:id="rId91"/>
    <p:sldId id="4094" r:id="rId92"/>
    <p:sldId id="4130" r:id="rId93"/>
    <p:sldId id="4095" r:id="rId94"/>
    <p:sldId id="4096" r:id="rId95"/>
    <p:sldId id="4097" r:id="rId96"/>
    <p:sldId id="4098" r:id="rId97"/>
    <p:sldId id="4099" r:id="rId98"/>
    <p:sldId id="4100" r:id="rId99"/>
    <p:sldId id="4101" r:id="rId100"/>
    <p:sldId id="4103" r:id="rId101"/>
    <p:sldId id="4104" r:id="rId102"/>
    <p:sldId id="4105" r:id="rId103"/>
    <p:sldId id="4133" r:id="rId104"/>
    <p:sldId id="4134" r:id="rId105"/>
    <p:sldId id="4106" r:id="rId106"/>
    <p:sldId id="4132" r:id="rId107"/>
    <p:sldId id="4107" r:id="rId108"/>
    <p:sldId id="4108" r:id="rId109"/>
    <p:sldId id="4109" r:id="rId110"/>
    <p:sldId id="4110" r:id="rId111"/>
    <p:sldId id="4111" r:id="rId112"/>
    <p:sldId id="4135" r:id="rId113"/>
    <p:sldId id="4112" r:id="rId114"/>
    <p:sldId id="4113" r:id="rId115"/>
    <p:sldId id="4114" r:id="rId116"/>
    <p:sldId id="4053" r:id="rId117"/>
    <p:sldId id="4054" r:id="rId118"/>
    <p:sldId id="4124" r:id="rId119"/>
    <p:sldId id="4055" r:id="rId120"/>
    <p:sldId id="4056" r:id="rId121"/>
    <p:sldId id="4057" r:id="rId122"/>
    <p:sldId id="4058" r:id="rId123"/>
    <p:sldId id="3924" r:id="rId124"/>
    <p:sldId id="3925" r:id="rId125"/>
    <p:sldId id="3478" r:id="rId126"/>
    <p:sldId id="3702" r:id="rId127"/>
    <p:sldId id="4115" r:id="rId128"/>
    <p:sldId id="4116" r:id="rId129"/>
    <p:sldId id="4117" r:id="rId130"/>
    <p:sldId id="3580" r:id="rId131"/>
    <p:sldId id="3706" r:id="rId132"/>
    <p:sldId id="4038" r:id="rId133"/>
    <p:sldId id="3707" r:id="rId134"/>
    <p:sldId id="3921" r:id="rId135"/>
    <p:sldId id="3744" r:id="rId136"/>
    <p:sldId id="3302" r:id="rId137"/>
    <p:sldId id="3625" r:id="rId138"/>
    <p:sldId id="3626" r:id="rId139"/>
    <p:sldId id="3511" r:id="rId140"/>
    <p:sldId id="3898" r:id="rId141"/>
    <p:sldId id="3896" r:id="rId142"/>
    <p:sldId id="4052" r:id="rId143"/>
    <p:sldId id="4051" r:id="rId144"/>
    <p:sldId id="3897" r:id="rId145"/>
    <p:sldId id="3697" r:id="rId146"/>
    <p:sldId id="3558" r:id="rId147"/>
    <p:sldId id="3512" r:id="rId148"/>
    <p:sldId id="3513" r:id="rId149"/>
    <p:sldId id="3269" r:id="rId150"/>
    <p:sldId id="3828" r:id="rId151"/>
    <p:sldId id="3829" r:id="rId152"/>
    <p:sldId id="3830" r:id="rId153"/>
    <p:sldId id="3831" r:id="rId154"/>
    <p:sldId id="3937" r:id="rId155"/>
    <p:sldId id="3832" r:id="rId156"/>
    <p:sldId id="3833" r:id="rId157"/>
    <p:sldId id="3834" r:id="rId158"/>
    <p:sldId id="3835" r:id="rId159"/>
    <p:sldId id="3836" r:id="rId160"/>
    <p:sldId id="3837" r:id="rId161"/>
    <p:sldId id="3844" r:id="rId162"/>
    <p:sldId id="3845" r:id="rId163"/>
    <p:sldId id="3846" r:id="rId164"/>
    <p:sldId id="3847" r:id="rId165"/>
    <p:sldId id="3286" r:id="rId166"/>
    <p:sldId id="1693" r:id="rId167"/>
    <p:sldId id="3364" r:id="rId168"/>
    <p:sldId id="2882" r:id="rId169"/>
    <p:sldId id="2881" r:id="rId170"/>
    <p:sldId id="1618" r:id="rId171"/>
    <p:sldId id="3747" r:id="rId172"/>
    <p:sldId id="3748" r:id="rId173"/>
    <p:sldId id="3749" r:id="rId174"/>
    <p:sldId id="3471" r:id="rId175"/>
    <p:sldId id="3634" r:id="rId176"/>
    <p:sldId id="3679" r:id="rId177"/>
    <p:sldId id="1687" r:id="rId178"/>
    <p:sldId id="4039" r:id="rId179"/>
    <p:sldId id="1748" r:id="rId180"/>
    <p:sldId id="3366" r:id="rId181"/>
    <p:sldId id="3367" r:id="rId182"/>
    <p:sldId id="3711" r:id="rId183"/>
    <p:sldId id="3913" r:id="rId184"/>
    <p:sldId id="3914" r:id="rId185"/>
    <p:sldId id="3915" r:id="rId186"/>
    <p:sldId id="3916" r:id="rId187"/>
    <p:sldId id="3917" r:id="rId188"/>
    <p:sldId id="3918" r:id="rId189"/>
    <p:sldId id="3919" r:id="rId190"/>
    <p:sldId id="3920" r:id="rId191"/>
    <p:sldId id="2291" r:id="rId192"/>
    <p:sldId id="4136" r:id="rId193"/>
    <p:sldId id="4137" r:id="rId194"/>
    <p:sldId id="4138" r:id="rId195"/>
    <p:sldId id="4139" r:id="rId196"/>
    <p:sldId id="4140" r:id="rId197"/>
    <p:sldId id="2331" r:id="rId198"/>
    <p:sldId id="3010" r:id="rId199"/>
    <p:sldId id="3514" r:id="rId200"/>
    <p:sldId id="2432" r:id="rId201"/>
    <p:sldId id="2658" r:id="rId202"/>
    <p:sldId id="2642" r:id="rId203"/>
    <p:sldId id="3015" r:id="rId204"/>
    <p:sldId id="2643" r:id="rId205"/>
    <p:sldId id="2336" r:id="rId206"/>
    <p:sldId id="2659" r:id="rId207"/>
    <p:sldId id="2091" r:id="rId208"/>
    <p:sldId id="4040" r:id="rId209"/>
    <p:sldId id="3671" r:id="rId210"/>
    <p:sldId id="3586" r:id="rId211"/>
    <p:sldId id="2174" r:id="rId212"/>
    <p:sldId id="3874" r:id="rId213"/>
    <p:sldId id="3695" r:id="rId214"/>
    <p:sldId id="4065" r:id="rId215"/>
    <p:sldId id="3876" r:id="rId216"/>
    <p:sldId id="3875" r:id="rId217"/>
    <p:sldId id="3877" r:id="rId218"/>
    <p:sldId id="4141" r:id="rId219"/>
    <p:sldId id="3880" r:id="rId220"/>
    <p:sldId id="4125" r:id="rId221"/>
    <p:sldId id="3584" r:id="rId222"/>
    <p:sldId id="3585" r:id="rId223"/>
    <p:sldId id="3878" r:id="rId224"/>
    <p:sldId id="3879" r:id="rId225"/>
    <p:sldId id="3881" r:id="rId226"/>
    <p:sldId id="3883" r:id="rId227"/>
    <p:sldId id="3884" r:id="rId228"/>
    <p:sldId id="3885" r:id="rId229"/>
    <p:sldId id="3886" r:id="rId230"/>
    <p:sldId id="2638" r:id="rId231"/>
    <p:sldId id="3882" r:id="rId232"/>
    <p:sldId id="2185" r:id="rId233"/>
    <p:sldId id="3368" r:id="rId234"/>
    <p:sldId id="3923" r:id="rId235"/>
    <p:sldId id="3369" r:id="rId236"/>
    <p:sldId id="3370" r:id="rId237"/>
    <p:sldId id="3750" r:id="rId238"/>
    <p:sldId id="3331" r:id="rId239"/>
    <p:sldId id="3332" r:id="rId240"/>
    <p:sldId id="3333" r:id="rId241"/>
    <p:sldId id="3334" r:id="rId242"/>
    <p:sldId id="3751" r:id="rId243"/>
    <p:sldId id="3336" r:id="rId244"/>
    <p:sldId id="3469" r:id="rId245"/>
    <p:sldId id="1445" r:id="rId246"/>
    <p:sldId id="1450" r:id="rId247"/>
    <p:sldId id="2652" r:id="rId248"/>
    <p:sldId id="2655" r:id="rId249"/>
    <p:sldId id="3228" r:id="rId250"/>
    <p:sldId id="3757" r:id="rId251"/>
    <p:sldId id="3510" r:id="rId252"/>
    <p:sldId id="4041" r:id="rId253"/>
    <p:sldId id="3498" r:id="rId254"/>
    <p:sldId id="3499" r:id="rId255"/>
    <p:sldId id="3500" r:id="rId256"/>
    <p:sldId id="3501" r:id="rId257"/>
    <p:sldId id="3502" r:id="rId258"/>
    <p:sldId id="3503" r:id="rId259"/>
    <p:sldId id="3504" r:id="rId260"/>
    <p:sldId id="3505" r:id="rId261"/>
    <p:sldId id="3506" r:id="rId262"/>
    <p:sldId id="3507" r:id="rId263"/>
    <p:sldId id="3508" r:id="rId264"/>
    <p:sldId id="3509" r:id="rId265"/>
    <p:sldId id="1136" r:id="rId266"/>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4">
          <p15:clr>
            <a:srgbClr val="A4A3A4"/>
          </p15:clr>
        </p15:guide>
        <p15:guide id="2" pos="22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5" d="100"/>
          <a:sy n="105" d="100"/>
        </p:scale>
        <p:origin x="966"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Impairments</c:v>
                </c:pt>
              </c:strCache>
            </c:strRef>
          </c:tx>
          <c:spPr>
            <a:solidFill>
              <a:schemeClr val="accent1"/>
            </a:solidFill>
            <a:ln w="25351">
              <a:noFill/>
            </a:ln>
          </c:spPr>
          <c:invertIfNegative val="0"/>
          <c:dLbls>
            <c:dLbl>
              <c:idx val="38"/>
              <c:spPr>
                <a:noFill/>
                <a:ln w="25351">
                  <a:noFill/>
                </a:ln>
              </c:spPr>
              <c:txPr>
                <a:bodyPr rot="-5400000" vert="horz"/>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397"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Sheet1!$B$1:$AS$1</c:f>
              <c:strCache>
                <c:ptCount val="44"/>
                <c:pt idx="0">
                  <c:v>69</c:v>
                </c:pt>
                <c:pt idx="1">
                  <c:v>70</c:v>
                </c:pt>
                <c:pt idx="2">
                  <c:v>71</c:v>
                </c:pt>
                <c:pt idx="3">
                  <c:v>72</c:v>
                </c:pt>
                <c:pt idx="4">
                  <c:v>73</c:v>
                </c:pt>
                <c:pt idx="5">
                  <c:v>74</c:v>
                </c:pt>
                <c:pt idx="6">
                  <c:v>75</c:v>
                </c:pt>
                <c:pt idx="7">
                  <c:v>76</c:v>
                </c:pt>
                <c:pt idx="8">
                  <c:v>77</c:v>
                </c:pt>
                <c:pt idx="9">
                  <c:v>78</c:v>
                </c:pt>
                <c:pt idx="10">
                  <c:v>79</c:v>
                </c:pt>
                <c:pt idx="11">
                  <c:v>80</c:v>
                </c:pt>
                <c:pt idx="12">
                  <c:v>81</c:v>
                </c:pt>
                <c:pt idx="13">
                  <c:v>82</c:v>
                </c:pt>
                <c:pt idx="14">
                  <c:v>83</c:v>
                </c:pt>
                <c:pt idx="15">
                  <c:v>84</c:v>
                </c:pt>
                <c:pt idx="16">
                  <c:v>85</c:v>
                </c:pt>
                <c:pt idx="17">
                  <c:v>86</c:v>
                </c:pt>
                <c:pt idx="18">
                  <c:v>87</c:v>
                </c:pt>
                <c:pt idx="19">
                  <c:v>88</c:v>
                </c:pt>
                <c:pt idx="20">
                  <c:v>89</c:v>
                </c:pt>
                <c:pt idx="21">
                  <c:v>90</c:v>
                </c:pt>
                <c:pt idx="22">
                  <c:v>91</c:v>
                </c:pt>
                <c:pt idx="23">
                  <c:v>92</c:v>
                </c:pt>
                <c:pt idx="24">
                  <c:v>93</c:v>
                </c:pt>
                <c:pt idx="25">
                  <c:v>94</c:v>
                </c:pt>
                <c:pt idx="26">
                  <c:v>95</c:v>
                </c:pt>
                <c:pt idx="27">
                  <c:v>96</c:v>
                </c:pt>
                <c:pt idx="28">
                  <c:v>97</c:v>
                </c:pt>
                <c:pt idx="29">
                  <c:v>98</c:v>
                </c:pt>
                <c:pt idx="30">
                  <c:v>99</c:v>
                </c:pt>
                <c:pt idx="31">
                  <c:v>00</c:v>
                </c:pt>
                <c:pt idx="32">
                  <c:v>01</c:v>
                </c:pt>
                <c:pt idx="33">
                  <c:v>02</c:v>
                </c:pt>
                <c:pt idx="34">
                  <c:v>03</c:v>
                </c:pt>
                <c:pt idx="35">
                  <c:v>04</c:v>
                </c:pt>
                <c:pt idx="36">
                  <c:v>05</c:v>
                </c:pt>
                <c:pt idx="37">
                  <c:v>06</c:v>
                </c:pt>
                <c:pt idx="38">
                  <c:v>07</c:v>
                </c:pt>
                <c:pt idx="39">
                  <c:v>08</c:v>
                </c:pt>
                <c:pt idx="40">
                  <c:v>09</c:v>
                </c:pt>
                <c:pt idx="41">
                  <c:v>10</c:v>
                </c:pt>
                <c:pt idx="42">
                  <c:v>11</c:v>
                </c:pt>
                <c:pt idx="43">
                  <c:v>12</c:v>
                </c:pt>
              </c:strCache>
            </c:strRef>
          </c:cat>
          <c:val>
            <c:numRef>
              <c:f>Sheet1!$B$2:$AS$2</c:f>
              <c:numCache>
                <c:formatCode>General</c:formatCode>
                <c:ptCount val="44"/>
                <c:pt idx="0">
                  <c:v>8</c:v>
                </c:pt>
                <c:pt idx="1">
                  <c:v>15</c:v>
                </c:pt>
                <c:pt idx="2">
                  <c:v>12</c:v>
                </c:pt>
                <c:pt idx="3">
                  <c:v>7</c:v>
                </c:pt>
                <c:pt idx="4">
                  <c:v>11</c:v>
                </c:pt>
                <c:pt idx="5">
                  <c:v>9</c:v>
                </c:pt>
                <c:pt idx="6">
                  <c:v>34</c:v>
                </c:pt>
                <c:pt idx="7">
                  <c:v>9</c:v>
                </c:pt>
                <c:pt idx="8">
                  <c:v>13</c:v>
                </c:pt>
                <c:pt idx="9">
                  <c:v>12</c:v>
                </c:pt>
                <c:pt idx="10">
                  <c:v>19</c:v>
                </c:pt>
                <c:pt idx="11">
                  <c:v>9</c:v>
                </c:pt>
                <c:pt idx="12">
                  <c:v>16</c:v>
                </c:pt>
                <c:pt idx="13">
                  <c:v>14</c:v>
                </c:pt>
                <c:pt idx="14">
                  <c:v>13</c:v>
                </c:pt>
                <c:pt idx="15">
                  <c:v>36</c:v>
                </c:pt>
                <c:pt idx="16">
                  <c:v>49</c:v>
                </c:pt>
                <c:pt idx="17">
                  <c:v>31</c:v>
                </c:pt>
                <c:pt idx="18">
                  <c:v>34</c:v>
                </c:pt>
                <c:pt idx="19">
                  <c:v>50</c:v>
                </c:pt>
                <c:pt idx="20">
                  <c:v>48</c:v>
                </c:pt>
                <c:pt idx="21">
                  <c:v>55</c:v>
                </c:pt>
                <c:pt idx="22">
                  <c:v>60</c:v>
                </c:pt>
                <c:pt idx="23">
                  <c:v>58</c:v>
                </c:pt>
                <c:pt idx="24">
                  <c:v>41</c:v>
                </c:pt>
                <c:pt idx="25">
                  <c:v>29</c:v>
                </c:pt>
                <c:pt idx="26">
                  <c:v>16</c:v>
                </c:pt>
                <c:pt idx="27">
                  <c:v>12</c:v>
                </c:pt>
                <c:pt idx="28">
                  <c:v>31</c:v>
                </c:pt>
                <c:pt idx="29">
                  <c:v>18</c:v>
                </c:pt>
                <c:pt idx="30">
                  <c:v>19</c:v>
                </c:pt>
                <c:pt idx="31">
                  <c:v>49</c:v>
                </c:pt>
                <c:pt idx="32">
                  <c:v>50</c:v>
                </c:pt>
                <c:pt idx="33">
                  <c:v>47</c:v>
                </c:pt>
                <c:pt idx="34">
                  <c:v>35</c:v>
                </c:pt>
                <c:pt idx="35">
                  <c:v>18</c:v>
                </c:pt>
                <c:pt idx="36">
                  <c:v>14</c:v>
                </c:pt>
                <c:pt idx="37">
                  <c:v>15</c:v>
                </c:pt>
                <c:pt idx="38">
                  <c:v>5</c:v>
                </c:pt>
                <c:pt idx="39">
                  <c:v>16</c:v>
                </c:pt>
                <c:pt idx="40">
                  <c:v>19</c:v>
                </c:pt>
                <c:pt idx="41">
                  <c:v>21</c:v>
                </c:pt>
                <c:pt idx="42">
                  <c:v>34</c:v>
                </c:pt>
                <c:pt idx="43">
                  <c:v>21</c:v>
                </c:pt>
              </c:numCache>
            </c:numRef>
          </c:val>
        </c:ser>
        <c:dLbls>
          <c:showLegendKey val="0"/>
          <c:showVal val="0"/>
          <c:showCatName val="0"/>
          <c:showSerName val="0"/>
          <c:showPercent val="0"/>
          <c:showBubbleSize val="0"/>
        </c:dLbls>
        <c:gapWidth val="60"/>
        <c:axId val="-392203056"/>
        <c:axId val="-392195440"/>
      </c:barChart>
      <c:catAx>
        <c:axId val="-39220305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92195440"/>
        <c:crosses val="autoZero"/>
        <c:auto val="0"/>
        <c:lblAlgn val="ctr"/>
        <c:lblOffset val="0"/>
        <c:tickLblSkip val="1"/>
        <c:tickMarkSkip val="1"/>
        <c:noMultiLvlLbl val="0"/>
      </c:catAx>
      <c:valAx>
        <c:axId val="-392195440"/>
        <c:scaling>
          <c:orientation val="minMax"/>
        </c:scaling>
        <c:delete val="0"/>
        <c:axPos val="l"/>
        <c:numFmt formatCode="#,##0_);[Red]\(#,##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latin typeface="Arial"/>
                <a:ea typeface="Arial"/>
                <a:cs typeface="Arial"/>
              </a:defRPr>
            </a:pPr>
            <a:endParaRPr lang="en-US"/>
          </a:p>
        </c:txPr>
        <c:crossAx val="-39220305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explosion val="19"/>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Lbls>
            <c:dLbl>
              <c:idx val="0"/>
              <c:layout>
                <c:manualLayout>
                  <c:x val="-9.5412473589393643E-2"/>
                  <c:y val="5.38148470546011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6.0598397294501005E-2"/>
                  <c:y val="-7.5365976779404487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9.5871254009122997E-2"/>
                  <c:y val="-0.109757511170938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3701106942840394"/>
                  <c:y val="-9.8325957194102198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15714149188543164"/>
                  <c:y val="-3.1155113266907675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0845986984815618"/>
                  <c:y val="3.8485495555693972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0.12398404633709495"/>
                  <c:y val="0.10544588728529075"/>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8.8511925786875001E-2"/>
                  <c:y val="8.2010582010582006E-2"/>
                </c:manualLayout>
              </c:layout>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8"/>
              <c:numFmt formatCode="0.0%" sourceLinked="0"/>
              <c:spPr>
                <a:noFill/>
                <a:ln w="25400">
                  <a:noFill/>
                </a:ln>
              </c:spPr>
              <c:txPr>
                <a:bodyPr/>
                <a:lstStyle/>
                <a:p>
                  <a:pPr>
                    <a:defRPr sz="1400" b="1" i="0" u="none" strike="noStrike" baseline="0">
                      <a:solidFill>
                        <a:schemeClr val="tx1"/>
                      </a:solidFill>
                      <a:latin typeface="Arial"/>
                      <a:ea typeface="Arial"/>
                      <a:cs typeface="Arial"/>
                    </a:defRPr>
                  </a:pPr>
                  <a:endParaRPr lang="en-US"/>
                </a:p>
              </c:txPr>
              <c:dLblPos val="inEnd"/>
              <c:showLegendKey val="0"/>
              <c:showVal val="0"/>
              <c:showCatName val="0"/>
              <c:showSerName val="0"/>
              <c:showPercent val="1"/>
              <c:showBubbleSize val="0"/>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Sheet1!$B$1:$J$1</c:f>
              <c:strCache>
                <c:ptCount val="9"/>
                <c:pt idx="0">
                  <c:v>Deficient Loss Reserves/Inadequate Pricing</c:v>
                </c:pt>
                <c:pt idx="1">
                  <c:v>Rapid Growth</c:v>
                </c:pt>
                <c:pt idx="2">
                  <c:v>Alleged Fraud</c:v>
                </c:pt>
                <c:pt idx="3">
                  <c:v>Catastrophe Losses</c:v>
                </c:pt>
                <c:pt idx="4">
                  <c:v>Affiliate Impairment</c:v>
                </c:pt>
                <c:pt idx="5">
                  <c:v>Investment Problems (Overstatement of Assets)</c:v>
                </c:pt>
                <c:pt idx="6">
                  <c:v>Misc.</c:v>
                </c:pt>
                <c:pt idx="7">
                  <c:v>Sig. Change in Business</c:v>
                </c:pt>
                <c:pt idx="8">
                  <c:v>Reinsurance Failure</c:v>
                </c:pt>
              </c:strCache>
            </c:strRef>
          </c:cat>
          <c:val>
            <c:numRef>
              <c:f>Sheet1!$B$2:$J$2</c:f>
              <c:numCache>
                <c:formatCode>0.0%</c:formatCode>
                <c:ptCount val="9"/>
                <c:pt idx="0">
                  <c:v>0.434</c:v>
                </c:pt>
                <c:pt idx="1">
                  <c:v>0.126</c:v>
                </c:pt>
                <c:pt idx="2">
                  <c:v>7.1999999999999995E-2</c:v>
                </c:pt>
                <c:pt idx="3">
                  <c:v>7.0999999999999994E-2</c:v>
                </c:pt>
                <c:pt idx="4">
                  <c:v>0.08</c:v>
                </c:pt>
                <c:pt idx="5">
                  <c:v>6.6000000000000003E-2</c:v>
                </c:pt>
                <c:pt idx="6">
                  <c:v>8.4000000000000005E-2</c:v>
                </c:pt>
                <c:pt idx="7">
                  <c:v>3.5000000000000003E-2</c:v>
                </c:pt>
                <c:pt idx="8">
                  <c:v>3.1E-2</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Annualized</a:t>
            </a:r>
            <a:r>
              <a:rPr lang="en-US" baseline="0" dirty="0" smtClean="0"/>
              <a:t> Growth in Final Years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3.1446540880503146E-3"/>
                  <c:y val="-0.15215286794178784"/>
                </c:manualLayout>
              </c:layout>
              <c:tx>
                <c:rich>
                  <a:bodyPr/>
                  <a:lstStyle/>
                  <a:p>
                    <a:fld id="{4DB275D7-A5B6-4A41-9F44-E9A62B4D0EC7}"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1446540880503146E-3"/>
                  <c:y val="-0.24165455496636878"/>
                </c:manualLayout>
              </c:layout>
              <c:tx>
                <c:rich>
                  <a:bodyPr/>
                  <a:lstStyle/>
                  <a:p>
                    <a:fld id="{C8E49FBC-9F10-4F47-A7DE-A8448D42543B}"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6.2893081761006293E-3"/>
                  <c:y val="-0.33115624199094978"/>
                </c:manualLayout>
              </c:layout>
              <c:tx>
                <c:rich>
                  <a:bodyPr/>
                  <a:lstStyle/>
                  <a:p>
                    <a:fld id="{69EE3015-DF69-4528-A586-D173CD6B63DA}" type="VALUE">
                      <a:rPr lang="en-US" b="1"/>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Tower Insurance (2013)</c:v>
                </c:pt>
                <c:pt idx="1">
                  <c:v>Legion (2001)</c:v>
                </c:pt>
                <c:pt idx="2">
                  <c:v>Reliance National (1999)</c:v>
                </c:pt>
              </c:strCache>
            </c:strRef>
          </c:cat>
          <c:val>
            <c:numRef>
              <c:f>Sheet1!$B$2:$B$4</c:f>
              <c:numCache>
                <c:formatCode>0.0%</c:formatCode>
                <c:ptCount val="3"/>
                <c:pt idx="0">
                  <c:v>0.16229325413624829</c:v>
                </c:pt>
                <c:pt idx="1">
                  <c:v>0.27684665813692</c:v>
                </c:pt>
                <c:pt idx="2">
                  <c:v>0.3947079119366943</c:v>
                </c:pt>
              </c:numCache>
            </c:numRef>
          </c:val>
        </c:ser>
        <c:dLbls>
          <c:showLegendKey val="0"/>
          <c:showVal val="0"/>
          <c:showCatName val="0"/>
          <c:showSerName val="0"/>
          <c:showPercent val="0"/>
          <c:showBubbleSize val="0"/>
        </c:dLbls>
        <c:gapWidth val="150"/>
        <c:overlap val="100"/>
        <c:axId val="-392201424"/>
        <c:axId val="-392199248"/>
      </c:barChart>
      <c:catAx>
        <c:axId val="-39220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199248"/>
        <c:crosses val="autoZero"/>
        <c:auto val="1"/>
        <c:lblAlgn val="ctr"/>
        <c:lblOffset val="100"/>
        <c:noMultiLvlLbl val="0"/>
      </c:catAx>
      <c:valAx>
        <c:axId val="-3921992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20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65943600867678"/>
          <c:y val="5.2910052910052907E-3"/>
          <c:w val="0.81778741865509763"/>
          <c:h val="0.99735449735449733"/>
        </c:manualLayout>
      </c:layout>
      <c:pieChart>
        <c:varyColors val="1"/>
        <c:ser>
          <c:idx val="0"/>
          <c:order val="0"/>
          <c:tx>
            <c:strRef>
              <c:f>Sheet1!$A$2</c:f>
              <c:strCache>
                <c:ptCount val="1"/>
                <c:pt idx="0">
                  <c:v>Rating</c:v>
                </c:pt>
              </c:strCache>
            </c:strRef>
          </c:tx>
          <c:spPr>
            <a:solidFill>
              <a:schemeClr val="accent1"/>
            </a:solidFill>
            <a:ln w="25400">
              <a:noFill/>
            </a:ln>
          </c:spPr>
          <c:dPt>
            <c:idx val="0"/>
            <c:bubble3D val="0"/>
          </c:dPt>
          <c:dPt>
            <c:idx val="1"/>
            <c:bubble3D val="0"/>
            <c:spPr>
              <a:solidFill>
                <a:schemeClr val="accent2"/>
              </a:solidFill>
              <a:ln w="25400">
                <a:noFill/>
              </a:ln>
            </c:spPr>
          </c:dPt>
          <c:dPt>
            <c:idx val="2"/>
            <c:bubble3D val="0"/>
            <c:spPr>
              <a:solidFill>
                <a:schemeClr val="hlink"/>
              </a:solidFill>
              <a:ln w="25400">
                <a:noFill/>
              </a:ln>
            </c:spPr>
          </c:dPt>
          <c:dPt>
            <c:idx val="3"/>
            <c:bubble3D val="0"/>
            <c:spPr>
              <a:solidFill>
                <a:schemeClr val="folHlink"/>
              </a:solidFill>
              <a:ln w="25400">
                <a:noFill/>
              </a:ln>
            </c:spPr>
          </c:dPt>
          <c:dPt>
            <c:idx val="4"/>
            <c:bubble3D val="0"/>
            <c:spPr>
              <a:solidFill>
                <a:schemeClr val="bg2"/>
              </a:solidFill>
              <a:ln w="25400">
                <a:noFill/>
              </a:ln>
            </c:spPr>
          </c:dPt>
          <c:dPt>
            <c:idx val="5"/>
            <c:bubble3D val="0"/>
            <c:spPr>
              <a:solidFill>
                <a:schemeClr val="tx2"/>
              </a:solidFill>
              <a:ln w="25400">
                <a:noFill/>
              </a:ln>
            </c:spPr>
          </c:dPt>
          <c:dPt>
            <c:idx val="6"/>
            <c:bubble3D val="0"/>
            <c:spPr>
              <a:solidFill>
                <a:srgbClr val="0066CC"/>
              </a:solidFill>
              <a:ln w="25400">
                <a:noFill/>
              </a:ln>
            </c:spPr>
          </c:dPt>
          <c:dPt>
            <c:idx val="7"/>
            <c:bubble3D val="0"/>
            <c:spPr>
              <a:solidFill>
                <a:srgbClr val="99CC00"/>
              </a:solidFill>
              <a:ln w="25400">
                <a:noFill/>
              </a:ln>
            </c:spPr>
          </c:dPt>
          <c:dPt>
            <c:idx val="8"/>
            <c:bubble3D val="0"/>
            <c:spPr>
              <a:solidFill>
                <a:srgbClr val="CCCCFF"/>
              </a:solidFill>
              <a:ln w="25400">
                <a:noFill/>
              </a:ln>
            </c:spPr>
          </c:dPt>
          <c:dPt>
            <c:idx val="9"/>
            <c:bubble3D val="0"/>
            <c:spPr>
              <a:solidFill>
                <a:schemeClr val="accent6">
                  <a:lumMod val="60000"/>
                  <a:lumOff val="40000"/>
                </a:schemeClr>
              </a:solidFill>
              <a:ln w="25400">
                <a:noFill/>
              </a:ln>
            </c:spPr>
          </c:dPt>
          <c:dLbls>
            <c:dLbl>
              <c:idx val="0"/>
              <c:layout>
                <c:manualLayout>
                  <c:x val="-0.14940116499976308"/>
                  <c:y val="0.13336409362257279"/>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4900519603335938"/>
                  <c:y val="-0.14425355693906927"/>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4.4738093473290601E-2"/>
                  <c:y val="-8.3302356640048966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0552093370660316"/>
                  <c:y val="-7.476809215102542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0.15050009407766823"/>
                  <c:y val="-0.11479702846331488"/>
                </c:manualLayout>
              </c:layout>
              <c:tx>
                <c:rich>
                  <a:bodyPr/>
                  <a:lstStyle/>
                  <a:p>
                    <a:pPr>
                      <a:defRPr sz="1400" b="1" i="0" u="none" strike="noStrike" baseline="0">
                        <a:solidFill>
                          <a:schemeClr val="tx1"/>
                        </a:solidFill>
                        <a:latin typeface="Arial"/>
                        <a:ea typeface="Arial"/>
                        <a:cs typeface="Arial"/>
                      </a:defRPr>
                    </a:pPr>
                    <a:fld id="{FFFDD089-F9B6-43E6-8CA2-526B533E3253}" type="PERCENTAGE">
                      <a:rPr lang="en-US" baseline="0" dirty="0">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5"/>
              <c:layout>
                <c:manualLayout>
                  <c:x val="0.18830778374002222"/>
                  <c:y val="2.5489926244496197E-2"/>
                </c:manualLayout>
              </c:layout>
              <c:tx>
                <c:rich>
                  <a:bodyPr/>
                  <a:lstStyle/>
                  <a:p>
                    <a:pPr>
                      <a:defRPr sz="1400" b="1" i="0" u="none" strike="noStrike" baseline="0">
                        <a:solidFill>
                          <a:schemeClr val="tx1"/>
                        </a:solidFill>
                        <a:latin typeface="Arial"/>
                        <a:ea typeface="Arial"/>
                        <a:cs typeface="Arial"/>
                      </a:defRPr>
                    </a:pPr>
                    <a:fld id="{49A96776-E400-433E-B310-65EA1EA38883}"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6"/>
              <c:layout>
                <c:manualLayout>
                  <c:x val="0.1639779622397359"/>
                  <c:y val="9.527433481886613E-2"/>
                </c:manualLayout>
              </c:layout>
              <c:numFmt formatCode="0.0%" sourceLinked="0"/>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0.13128804726806376"/>
                  <c:y val="0.10582010582010581"/>
                </c:manualLayout>
              </c:layout>
              <c:tx>
                <c:rich>
                  <a:bodyPr/>
                  <a:lstStyle/>
                  <a:p>
                    <a:pPr>
                      <a:defRPr sz="1400" b="1" i="0" u="none" strike="noStrike" baseline="0">
                        <a:solidFill>
                          <a:schemeClr val="tx1"/>
                        </a:solidFill>
                        <a:latin typeface="Arial"/>
                        <a:ea typeface="Arial"/>
                        <a:cs typeface="Arial"/>
                      </a:defRPr>
                    </a:pPr>
                    <a:fld id="{6C11CE36-9CDB-4C17-AF9E-2A5A7F121F95}"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8"/>
              <c:layout>
                <c:manualLayout>
                  <c:x val="0.10118971189426811"/>
                  <c:y val="8.115995659553156E-2"/>
                </c:manualLayout>
              </c:layout>
              <c:tx>
                <c:rich>
                  <a:bodyPr/>
                  <a:lstStyle/>
                  <a:p>
                    <a:pPr>
                      <a:defRPr sz="1400" b="1" i="0" u="none" strike="noStrike" baseline="0">
                        <a:solidFill>
                          <a:schemeClr val="tx1"/>
                        </a:solidFill>
                        <a:latin typeface="Arial"/>
                        <a:ea typeface="Arial"/>
                        <a:cs typeface="Arial"/>
                      </a:defRPr>
                    </a:pPr>
                    <a:fld id="{7FC62D54-CC92-4983-A493-13393773F6DD}"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9"/>
              <c:layout>
                <c:manualLayout>
                  <c:x val="6.241739695644484E-2"/>
                  <c:y val="5.9182549177819212E-2"/>
                </c:manualLayout>
              </c:layout>
              <c:tx>
                <c:rich>
                  <a:bodyPr/>
                  <a:lstStyle/>
                  <a:p>
                    <a:pPr>
                      <a:defRPr sz="1400" b="1" i="0" u="none" strike="noStrike" baseline="0">
                        <a:solidFill>
                          <a:schemeClr val="tx1"/>
                        </a:solidFill>
                        <a:latin typeface="Arial"/>
                        <a:ea typeface="Arial"/>
                        <a:cs typeface="Arial"/>
                      </a:defRPr>
                    </a:pPr>
                    <a:fld id="{7454F577-86E0-4A5C-B0C0-4D09A121909C}" type="PERCENTAGE">
                      <a:rPr lang="en-US">
                        <a:solidFill>
                          <a:schemeClr val="bg1"/>
                        </a:solidFill>
                      </a:rPr>
                      <a:pPr>
                        <a:defRPr sz="1400" b="1" i="0" u="none" strike="noStrike" baseline="0">
                          <a:solidFill>
                            <a:schemeClr val="tx1"/>
                          </a:solidFill>
                          <a:latin typeface="Arial"/>
                          <a:ea typeface="Arial"/>
                          <a:cs typeface="Arial"/>
                        </a:defRPr>
                      </a:pPr>
                      <a:t>[PERCENTAGE]</a:t>
                    </a:fld>
                    <a:endParaRPr lang="en-US"/>
                  </a:p>
                </c:rich>
              </c:tx>
              <c:numFmt formatCode="0.0%" sourceLinked="0"/>
              <c:spPr>
                <a:noFill/>
                <a:ln w="25400">
                  <a:noFill/>
                </a:ln>
              </c:spPr>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numFmt formatCode="0.0%" sourceLinked="0"/>
            <c:spPr>
              <a:noFill/>
              <a:ln w="25400">
                <a:noFill/>
              </a:ln>
            </c:spPr>
            <c:txPr>
              <a:bodyPr wrap="square" lIns="38100" tIns="19050" rIns="38100" bIns="19050" anchor="ctr">
                <a:spAutoFit/>
              </a:bodyPr>
              <a:lstStyle/>
              <a:p>
                <a:pPr>
                  <a:defRPr sz="1400" b="1" i="0" u="none" strike="noStrike" baseline="0">
                    <a:solidFill>
                      <a:srgbClr val="FFFFFF"/>
                    </a:solidFill>
                    <a:latin typeface="Arial"/>
                    <a:ea typeface="Arial"/>
                    <a:cs typeface="Arial"/>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Sheet1!$B$1:$K$1</c:f>
              <c:strCache>
                <c:ptCount val="10"/>
                <c:pt idx="0">
                  <c:v>Workers Comp</c:v>
                </c:pt>
                <c:pt idx="1">
                  <c:v>Pvt Pass Auto</c:v>
                </c:pt>
                <c:pt idx="2">
                  <c:v>HO</c:v>
                </c:pt>
                <c:pt idx="3">
                  <c:v>CMP</c:v>
                </c:pt>
                <c:pt idx="4">
                  <c:v>Comml Auto Liab</c:v>
                </c:pt>
                <c:pt idx="5">
                  <c:v>Other Liability</c:v>
                </c:pt>
                <c:pt idx="6">
                  <c:v>Med Mal</c:v>
                </c:pt>
                <c:pt idx="7">
                  <c:v>Surety</c:v>
                </c:pt>
                <c:pt idx="8">
                  <c:v>Title</c:v>
                </c:pt>
                <c:pt idx="9">
                  <c:v>Other</c:v>
                </c:pt>
              </c:strCache>
            </c:strRef>
          </c:cat>
          <c:val>
            <c:numRef>
              <c:f>Sheet1!$B$2:$K$2</c:f>
              <c:numCache>
                <c:formatCode>0</c:formatCode>
                <c:ptCount val="10"/>
                <c:pt idx="0">
                  <c:v>94</c:v>
                </c:pt>
                <c:pt idx="1">
                  <c:v>106</c:v>
                </c:pt>
                <c:pt idx="2">
                  <c:v>44</c:v>
                </c:pt>
                <c:pt idx="3">
                  <c:v>42</c:v>
                </c:pt>
                <c:pt idx="4">
                  <c:v>35</c:v>
                </c:pt>
                <c:pt idx="5">
                  <c:v>41</c:v>
                </c:pt>
                <c:pt idx="6">
                  <c:v>32</c:v>
                </c:pt>
                <c:pt idx="7">
                  <c:v>23</c:v>
                </c:pt>
                <c:pt idx="8">
                  <c:v>19</c:v>
                </c:pt>
                <c:pt idx="9">
                  <c:v>41</c:v>
                </c:pt>
              </c:numCache>
            </c:numRef>
          </c:val>
        </c:ser>
        <c:dLbls>
          <c:showLegendKey val="0"/>
          <c:showVal val="1"/>
          <c:showCatName val="1"/>
          <c:showSerName val="0"/>
          <c:showPercent val="0"/>
          <c:showBubbleSize val="0"/>
          <c:separator>
</c:separator>
          <c:showLeaderLines val="0"/>
        </c:dLbls>
        <c:firstSliceAng val="0"/>
      </c:pieChart>
      <c:spPr>
        <a:noFill/>
        <a:ln w="25400">
          <a:noFill/>
        </a:ln>
      </c:spPr>
    </c:plotArea>
    <c:plotVisOnly val="1"/>
    <c:dispBlanksAs val="zero"/>
    <c:showDLblsOverMax val="0"/>
  </c:chart>
  <c:spPr>
    <a:noFill/>
    <a:ln>
      <a:noFill/>
    </a:ln>
  </c:spPr>
  <c:txPr>
    <a:bodyPr/>
    <a:lstStyle/>
    <a:p>
      <a:pPr>
        <a:defRPr sz="102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16214639836689"/>
          <c:y val="8.7833163999661568E-2"/>
          <c:w val="0.85017493924125798"/>
          <c:h val="0.70923913043479403"/>
        </c:manualLayout>
      </c:layout>
      <c:lineChart>
        <c:grouping val="standard"/>
        <c:varyColors val="0"/>
        <c:ser>
          <c:idx val="0"/>
          <c:order val="0"/>
          <c:marker>
            <c:symbol val="none"/>
          </c:marker>
          <c:dPt>
            <c:idx val="14"/>
            <c:bubble3D val="0"/>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mooth val="0"/>
        </c:ser>
        <c:dLbls>
          <c:showLegendKey val="0"/>
          <c:showVal val="0"/>
          <c:showCatName val="0"/>
          <c:showSerName val="0"/>
          <c:showPercent val="0"/>
          <c:showBubbleSize val="0"/>
        </c:dLbls>
        <c:smooth val="0"/>
        <c:axId val="-450702080"/>
        <c:axId val="-450703168"/>
      </c:lineChart>
      <c:catAx>
        <c:axId val="-4507020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50703168"/>
        <c:crosses val="autoZero"/>
        <c:auto val="1"/>
        <c:lblAlgn val="ctr"/>
        <c:lblOffset val="100"/>
        <c:tickLblSkip val="1"/>
        <c:tickMarkSkip val="1"/>
        <c:noMultiLvlLbl val="0"/>
      </c:catAx>
      <c:valAx>
        <c:axId val="-450703168"/>
        <c:scaling>
          <c:orientation val="minMax"/>
          <c:max val="200"/>
          <c:min val="60"/>
        </c:scaling>
        <c:delete val="0"/>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95E-2"/>
              <c:y val="0.40489130434782838"/>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450702080"/>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27.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28.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29.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0.emf"/></Relationships>
</file>

<file path=ppt/drawings/drawing1.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3/7/2014</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2006629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3059369469"/>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8497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10</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778871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439963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104</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22255403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106</a:t>
            </a:fld>
            <a:endParaRPr lang="en-US"/>
          </a:p>
        </p:txBody>
      </p:sp>
    </p:spTree>
    <p:extLst>
      <p:ext uri="{BB962C8B-B14F-4D97-AF65-F5344CB8AC3E}">
        <p14:creationId xmlns:p14="http://schemas.microsoft.com/office/powerpoint/2010/main" val="27087177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a:prstGeom prst="rect">
            <a:avLst/>
          </a:prstGeom>
          <a:noFill/>
          <a:ln w="12700">
            <a:solidFill>
              <a:prstClr val="black"/>
            </a:solidFill>
          </a:ln>
        </p:spPr>
      </p:sp>
      <p:sp>
        <p:nvSpPr>
          <p:cNvPr id="3" name="Notes Placeholder 2"/>
          <p:cNvSpPr>
            <a:spLocks noGrp="1"/>
          </p:cNvSpPr>
          <p:nvPr>
            <p:ph type="body" idx="1"/>
          </p:nvPr>
        </p:nvSpPr>
        <p:spPr>
          <a:xfrm>
            <a:off x="699934" y="4410077"/>
            <a:ext cx="5597842" cy="4176713"/>
          </a:xfrm>
          <a:prstGeom prst="rect">
            <a:avLst/>
          </a:prstGeom>
        </p:spPr>
        <p:txBody>
          <a:bodyPr lIns="96884" tIns="48442" rIns="96884" bIns="48442">
            <a:normAutofit/>
          </a:bodyPr>
          <a:lstStyle/>
          <a:p>
            <a:endParaRPr lang="en-US"/>
          </a:p>
        </p:txBody>
      </p:sp>
    </p:spTree>
    <p:extLst>
      <p:ext uri="{BB962C8B-B14F-4D97-AF65-F5344CB8AC3E}">
        <p14:creationId xmlns:p14="http://schemas.microsoft.com/office/powerpoint/2010/main" val="76079694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109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52244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79285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111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28109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39763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113</a:t>
            </a:fld>
            <a:endParaRPr lang="en-US" noProof="0" dirty="0"/>
          </a:p>
        </p:txBody>
      </p:sp>
    </p:spTree>
    <p:extLst>
      <p:ext uri="{BB962C8B-B14F-4D97-AF65-F5344CB8AC3E}">
        <p14:creationId xmlns:p14="http://schemas.microsoft.com/office/powerpoint/2010/main" val="32485419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a:noFill/>
        </p:spPr>
        <p:txBody>
          <a:bodyPr/>
          <a:lstStyle/>
          <a:p>
            <a:pPr defTabSz="928705"/>
            <a:fld id="{578A657D-9F19-4B10-AA0F-79ABBD03F38C}" type="slidenum">
              <a:rPr lang="en-US" smtClean="0"/>
              <a:pPr defTabSz="928705"/>
              <a:t>116</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88087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463153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117</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20109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5C1989CA-1A92-4DB6-A85A-D489C0504DE6}" type="slidenum">
              <a:rPr lang="en-US" sz="1000"/>
              <a:pPr algn="ctr" defTabSz="928787"/>
              <a:t>118</a:t>
            </a:fld>
            <a:endParaRPr lang="en-US" sz="1000"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48048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119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181017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09531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184011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98519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38098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124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656696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123640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126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470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6147461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3694407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128</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3510817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129</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extLst>
      <p:ext uri="{BB962C8B-B14F-4D97-AF65-F5344CB8AC3E}">
        <p14:creationId xmlns:p14="http://schemas.microsoft.com/office/powerpoint/2010/main" val="21381387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130</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7339789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570590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8244493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8685801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25054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30927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136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0238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99948920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851367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138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340826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140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442688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141</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77187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1" y="9034803"/>
            <a:ext cx="703573" cy="247312"/>
          </a:xfrm>
        </p:spPr>
        <p:txBody>
          <a:bodyPr/>
          <a:lstStyle/>
          <a:p>
            <a:pPr defTabSz="928692">
              <a:defRPr/>
            </a:pPr>
            <a:fld id="{15A7F7DB-3A93-4CAB-8AF3-CD35918FB945}" type="slidenum">
              <a:rPr lang="en-US" smtClean="0"/>
              <a:pPr defTabSz="928692">
                <a:defRPr/>
              </a:pPr>
              <a:t>142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9523557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143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0332193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144</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56780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146</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03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149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129600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83450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14095091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55191765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35983425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64564254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7313094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30146281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4357789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36622475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159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147388579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160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extLst>
      <p:ext uri="{BB962C8B-B14F-4D97-AF65-F5344CB8AC3E}">
        <p14:creationId xmlns:p14="http://schemas.microsoft.com/office/powerpoint/2010/main" val="284121944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161</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186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923385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162</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3484239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163</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165172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164</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02345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165</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179177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125143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2050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168</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409663767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03865847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170</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234153223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171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45602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533621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172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extLst>
      <p:ext uri="{BB962C8B-B14F-4D97-AF65-F5344CB8AC3E}">
        <p14:creationId xmlns:p14="http://schemas.microsoft.com/office/powerpoint/2010/main" val="192469559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173</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0628153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174</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274150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175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698492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243375028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177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167547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5"/>
            <a:ext cx="704850" cy="247650"/>
          </a:xfrm>
        </p:spPr>
        <p:txBody>
          <a:bodyPr/>
          <a:lstStyle/>
          <a:p>
            <a:pPr defTabSz="927140">
              <a:defRPr/>
            </a:pPr>
            <a:fld id="{5858BD08-603D-48F8-9A20-C039EB7A66EE}" type="slidenum">
              <a:rPr lang="en-US" smtClean="0">
                <a:solidFill>
                  <a:srgbClr val="000000"/>
                </a:solidFill>
              </a:rPr>
              <a:pPr defTabSz="927140">
                <a:defRPr/>
              </a:pPr>
              <a:t>178</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4875937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179</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728000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883093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734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25616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182</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8046243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183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498554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36409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185</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58771796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186</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38558660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187</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05951987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188</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53792565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5026430"/>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4653167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191</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45428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20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503725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9009785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193</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3173499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194</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7729253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196</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8793446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197</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6215388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68078638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234414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24646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717137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73880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689138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427900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2959907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207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588524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682"/>
            <a:ext cx="704850" cy="247432"/>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208</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2515495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741317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210</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790838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211</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587779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7783722"/>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0918746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857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625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362695298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970292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229</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7220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05505215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232</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4855581"/>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233</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86064099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31936575"/>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235</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2861261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243152"/>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237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730956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238</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59762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705196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239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356148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8013870"/>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62276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242</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201100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8369125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65079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245</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7582734"/>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246</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0162345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86409263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789539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201470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250</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0967626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251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4600101"/>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02557315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253</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07901736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254</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67159210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255</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63560293"/>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256</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417217747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257</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1172586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extLst>
      <p:ext uri="{BB962C8B-B14F-4D97-AF65-F5344CB8AC3E}">
        <p14:creationId xmlns:p14="http://schemas.microsoft.com/office/powerpoint/2010/main" val="151035497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259</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27319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58078244"/>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260</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94443663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261</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49945472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262</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203041241"/>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263</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16820560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264</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82689377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258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26</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60276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27</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91375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53726" y="9046678"/>
            <a:ext cx="706129" cy="248133"/>
          </a:xfrm>
          <a:noFill/>
        </p:spPr>
        <p:txBody>
          <a:bodyPr/>
          <a:lstStyle/>
          <a:p>
            <a:pPr defTabSz="930301"/>
            <a:fld id="{FFF15467-B734-4D13-B337-6BBFA5D46509}" type="slidenum">
              <a:rPr lang="en-US" smtClean="0">
                <a:latin typeface="Arial" pitchFamily="34" charset="0"/>
              </a:rPr>
              <a:pPr defTabSz="930301"/>
              <a:t>28</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3181387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153726" y="9046822"/>
            <a:ext cx="706129" cy="247989"/>
          </a:xfrm>
          <a:noFill/>
        </p:spPr>
        <p:txBody>
          <a:bodyPr/>
          <a:lstStyle/>
          <a:p>
            <a:fld id="{D0D84C73-9606-46E6-9550-423BDB710760}" type="slidenum">
              <a:rPr lang="en-US" smtClean="0"/>
              <a:pPr/>
              <a:t>29</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6584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30</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29470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sldNum" sz="quarter" idx="5"/>
          </p:nvPr>
        </p:nvSpPr>
        <p:spPr>
          <a:xfrm>
            <a:off x="3095880" y="9046822"/>
            <a:ext cx="693177" cy="247989"/>
          </a:xfrm>
          <a:noFill/>
        </p:spPr>
        <p:txBody>
          <a:bodyPr/>
          <a:lstStyle/>
          <a:p>
            <a:fld id="{A207B1EC-5A22-4195-BE11-69299B381604}" type="slidenum">
              <a:rPr lang="en-US" smtClean="0">
                <a:solidFill>
                  <a:srgbClr val="000000"/>
                </a:solidFill>
              </a:rPr>
              <a:pPr/>
              <a:t>31</a:t>
            </a:fld>
            <a:endParaRPr lang="en-US" smtClean="0">
              <a:solidFill>
                <a:srgbClr val="000000"/>
              </a:solidFill>
            </a:endParaRPr>
          </a:p>
        </p:txBody>
      </p:sp>
      <p:sp>
        <p:nvSpPr>
          <p:cNvPr id="150531" name="Slide Image Placeholder 1"/>
          <p:cNvSpPr>
            <a:spLocks noGrp="1" noRot="1" noChangeAspect="1" noTextEdit="1"/>
          </p:cNvSpPr>
          <p:nvPr>
            <p:ph type="sldImg"/>
          </p:nvPr>
        </p:nvSpPr>
        <p:spPr>
          <a:xfrm>
            <a:off x="1117600" y="698500"/>
            <a:ext cx="4646613" cy="3486150"/>
          </a:xfrm>
          <a:ln w="12700"/>
        </p:spPr>
      </p:sp>
      <p:sp>
        <p:nvSpPr>
          <p:cNvPr id="150532"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634363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3</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04051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32</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72695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sldNum" sz="quarter" idx="5"/>
          </p:nvPr>
        </p:nvSpPr>
        <p:spPr>
          <a:xfrm>
            <a:off x="3095880" y="9046822"/>
            <a:ext cx="693177" cy="247989"/>
          </a:xfrm>
          <a:noFill/>
        </p:spPr>
        <p:txBody>
          <a:bodyPr/>
          <a:lstStyle/>
          <a:p>
            <a:fld id="{9C3E4613-92D4-4654-9AD5-DF563C27E92F}" type="slidenum">
              <a:rPr lang="en-US" smtClean="0">
                <a:solidFill>
                  <a:srgbClr val="000000"/>
                </a:solidFill>
              </a:rPr>
              <a:pPr/>
              <a:t>33</a:t>
            </a:fld>
            <a:endParaRPr lang="en-US" smtClean="0">
              <a:solidFill>
                <a:srgbClr val="000000"/>
              </a:solidFill>
            </a:endParaRPr>
          </a:p>
        </p:txBody>
      </p:sp>
      <p:sp>
        <p:nvSpPr>
          <p:cNvPr id="149507" name="Slide Image Placeholder 1"/>
          <p:cNvSpPr>
            <a:spLocks noGrp="1" noRot="1" noChangeAspect="1" noTextEdit="1"/>
          </p:cNvSpPr>
          <p:nvPr>
            <p:ph type="sldImg"/>
          </p:nvPr>
        </p:nvSpPr>
        <p:spPr>
          <a:xfrm>
            <a:off x="1117600" y="698500"/>
            <a:ext cx="4646613" cy="3486150"/>
          </a:xfrm>
          <a:ln w="12700"/>
        </p:spPr>
      </p:sp>
      <p:sp>
        <p:nvSpPr>
          <p:cNvPr id="149508" name="Notes Placeholder 2"/>
          <p:cNvSpPr>
            <a:spLocks noGrp="1"/>
          </p:cNvSpPr>
          <p:nvPr>
            <p:ph type="body" idx="1"/>
          </p:nvPr>
        </p:nvSpPr>
        <p:spPr>
          <a:xfrm>
            <a:off x="688494" y="4416108"/>
            <a:ext cx="5504826"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641500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34</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082047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35</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637593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36</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73425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37</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7809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243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7" tIns="46489" rIns="45877" bIns="46489" anchor="b">
            <a:spAutoFit/>
          </a:bodyPr>
          <a:lstStyle/>
          <a:p>
            <a:pPr algn="ctr" defTabSz="928787"/>
            <a:fld id="{E50E95F2-1135-4372-9204-625316A33F45}" type="slidenum">
              <a:rPr lang="en-US" sz="1000"/>
              <a:pPr algn="ctr" defTabSz="928787"/>
              <a:t>39</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74645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2F97931E-18E9-494E-8641-F6F22D608404}" type="slidenum">
              <a:rPr lang="en-US" sz="1000"/>
              <a:pPr algn="ctr" defTabSz="928787"/>
              <a:t>40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4221871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41</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328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extLst>
      <p:ext uri="{BB962C8B-B14F-4D97-AF65-F5344CB8AC3E}">
        <p14:creationId xmlns:p14="http://schemas.microsoft.com/office/powerpoint/2010/main" val="551305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87965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38415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44</a:t>
            </a:fld>
            <a:endParaRPr lang="en-US" sz="1000"/>
          </a:p>
        </p:txBody>
      </p:sp>
    </p:spTree>
    <p:extLst>
      <p:ext uri="{BB962C8B-B14F-4D97-AF65-F5344CB8AC3E}">
        <p14:creationId xmlns:p14="http://schemas.microsoft.com/office/powerpoint/2010/main" val="1538335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45</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090692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28730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47</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262702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48</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510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2914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50</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2039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51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251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5</a:t>
            </a:fld>
            <a:endParaRPr lang="en-US" noProof="0" dirty="0"/>
          </a:p>
        </p:txBody>
      </p:sp>
    </p:spTree>
    <p:extLst>
      <p:ext uri="{BB962C8B-B14F-4D97-AF65-F5344CB8AC3E}">
        <p14:creationId xmlns:p14="http://schemas.microsoft.com/office/powerpoint/2010/main" val="2799999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52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124026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53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96728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839406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46176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75721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57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76351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7FB1E36C-DE75-4740-8666-46AC2F8A2D0A}" type="slidenum">
              <a:rPr lang="en-US" sz="1000"/>
              <a:pPr algn="ctr" defTabSz="930275"/>
              <a:t>58</a:t>
            </a:fld>
            <a:endParaRPr lang="en-US" sz="10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356603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59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9090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60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698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65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9310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62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8583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47566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64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2182230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ldNum" sz="quarter" idx="5"/>
          </p:nvPr>
        </p:nvSpPr>
        <p:spPr>
          <a:noFill/>
        </p:spPr>
        <p:txBody>
          <a:bodyPr/>
          <a:lstStyle/>
          <a:p>
            <a:fld id="{9209DDC9-A45F-4908-9C1A-C7BF4BE7AC0C}" type="slidenum">
              <a:rPr lang="en-US" smtClean="0"/>
              <a:pPr/>
              <a:t>65</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14100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noFill/>
        </p:spPr>
        <p:txBody>
          <a:bodyPr/>
          <a:lstStyle/>
          <a:p>
            <a:fld id="{CE21E40F-A2CC-49C2-8E01-BCB74AA6F993}" type="slidenum">
              <a:rPr lang="en-US" smtClean="0"/>
              <a:pPr/>
              <a:t>66</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3752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72" tIns="46485" rIns="45872" bIns="46485" anchor="b">
            <a:spAutoFit/>
          </a:bodyPr>
          <a:lstStyle/>
          <a:p>
            <a:pPr algn="ctr" defTabSz="928787"/>
            <a:fld id="{E7F16FBB-7AEE-4DA5-B0F2-DB9341F37734}" type="slidenum">
              <a:rPr lang="en-US" sz="1000"/>
              <a:pPr algn="ctr" defTabSz="928787"/>
              <a:t>67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6051" tIns="46051" rIns="46051" bIns="46051"/>
          <a:lstStyle/>
          <a:p>
            <a:endParaRPr lang="en-US" smtClean="0"/>
          </a:p>
        </p:txBody>
      </p:sp>
    </p:spTree>
    <p:extLst>
      <p:ext uri="{BB962C8B-B14F-4D97-AF65-F5344CB8AC3E}">
        <p14:creationId xmlns:p14="http://schemas.microsoft.com/office/powerpoint/2010/main" val="18549997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68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1161321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69</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1865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48649" y="9034803"/>
            <a:ext cx="703573" cy="247312"/>
          </a:xfrm>
          <a:prstGeom prst="rect">
            <a:avLst/>
          </a:prstGeom>
          <a:noFill/>
          <a:ln w="9525">
            <a:noFill/>
            <a:miter lim="800000"/>
            <a:headEnd/>
            <a:tailEnd/>
          </a:ln>
        </p:spPr>
        <p:txBody>
          <a:bodyPr lIns="45882" tIns="46494" rIns="45882" bIns="46494" anchor="b">
            <a:spAutoFit/>
          </a:bodyPr>
          <a:lstStyle/>
          <a:p>
            <a:pPr algn="ctr" defTabSz="928787"/>
            <a:fld id="{7B4316D7-5E5D-414D-8028-D6CC0CAC2BE5}" type="slidenum">
              <a:rPr lang="en-US" sz="1000"/>
              <a:pPr algn="ctr" defTabSz="928787"/>
              <a:t>70</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416084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71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7898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7</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307533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542842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294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95321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391287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76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10104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5E281C76-DAE0-4B5B-8A02-CE6E4DE655A0}" type="slidenum">
              <a:rPr lang="en-US" sz="1000"/>
              <a:pPr>
                <a:lnSpc>
                  <a:spcPct val="100000"/>
                </a:lnSpc>
                <a:spcBef>
                  <a:spcPct val="0"/>
                </a:spcBef>
                <a:buClrTx/>
                <a:buSzTx/>
                <a:buFontTx/>
                <a:buNone/>
              </a:pPr>
              <a:t>77</a:t>
            </a:fld>
            <a:endParaRPr lang="en-US" sz="100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23449833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ADA6F73B-BAAF-490D-88C7-0B0CA67049AE}" type="slidenum">
              <a:rPr lang="en-US" sz="1000"/>
              <a:pPr>
                <a:lnSpc>
                  <a:spcPct val="100000"/>
                </a:lnSpc>
                <a:spcBef>
                  <a:spcPct val="0"/>
                </a:spcBef>
                <a:buClrTx/>
                <a:buSzTx/>
                <a:buFontTx/>
                <a:buNone/>
              </a:pPr>
              <a:t>78</a:t>
            </a:fld>
            <a:endParaRPr lang="en-US" sz="100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smtClean="0">
              <a:latin typeface="Arial" panose="020B0604020202020204" pitchFamily="34" charset="0"/>
            </a:endParaRPr>
          </a:p>
        </p:txBody>
      </p:sp>
    </p:spTree>
    <p:extLst>
      <p:ext uri="{BB962C8B-B14F-4D97-AF65-F5344CB8AC3E}">
        <p14:creationId xmlns:p14="http://schemas.microsoft.com/office/powerpoint/2010/main" val="20023855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79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2675641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80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38476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81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371196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471044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82</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79688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07950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38791753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85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93513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63"/>
            <a:fld id="{C2B5FA5F-BEB6-44D3-B00D-B1810101F93B}" type="slidenum">
              <a:rPr lang="en-US">
                <a:solidFill>
                  <a:prstClr val="black"/>
                </a:solidFill>
              </a:rPr>
              <a:pPr defTabSz="928763"/>
              <a:t>86</a:t>
            </a:fld>
            <a:endParaRPr lang="en-US" dirty="0">
              <a:solidFill>
                <a:prstClr val="black"/>
              </a:solidFill>
            </a:endParaRPr>
          </a:p>
        </p:txBody>
      </p:sp>
      <p:sp>
        <p:nvSpPr>
          <p:cNvPr id="6147" name="Slide Image Placeholder 1"/>
          <p:cNvSpPr>
            <a:spLocks noGrp="1" noRot="1" noChangeAspect="1" noTextEdit="1"/>
          </p:cNvSpPr>
          <p:nvPr>
            <p:ph type="sldImg"/>
          </p:nvPr>
        </p:nvSpPr>
        <p:spPr>
          <a:xfrm>
            <a:off x="1177925" y="698500"/>
            <a:ext cx="4641850" cy="3481388"/>
          </a:xfrm>
          <a:ln w="12700"/>
        </p:spPr>
      </p:sp>
      <p:sp>
        <p:nvSpPr>
          <p:cNvPr id="6148" name="Notes Placeholder 2"/>
          <p:cNvSpPr>
            <a:spLocks noGrp="1"/>
          </p:cNvSpPr>
          <p:nvPr>
            <p:ph type="body" idx="1"/>
          </p:nvPr>
        </p:nvSpPr>
        <p:spPr>
          <a:xfrm>
            <a:off x="700404" y="4410392"/>
            <a:ext cx="5596893" cy="4175762"/>
          </a:xfrm>
          <a:noFill/>
          <a:ln/>
        </p:spPr>
        <p:txBody>
          <a:bodyPr lIns="91418" tIns="45710" rIns="91418" bIns="45710"/>
          <a:lstStyle/>
          <a:p>
            <a:endParaRPr lang="en-US" dirty="0" smtClean="0"/>
          </a:p>
        </p:txBody>
      </p:sp>
    </p:spTree>
    <p:extLst>
      <p:ext uri="{BB962C8B-B14F-4D97-AF65-F5344CB8AC3E}">
        <p14:creationId xmlns:p14="http://schemas.microsoft.com/office/powerpoint/2010/main" val="38195430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87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863821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88</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871507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89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482216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41410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91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370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9676240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92</a:t>
            </a:fld>
            <a:endParaRPr lang="en-US" noProof="0" dirty="0"/>
          </a:p>
        </p:txBody>
      </p:sp>
    </p:spTree>
    <p:extLst>
      <p:ext uri="{BB962C8B-B14F-4D97-AF65-F5344CB8AC3E}">
        <p14:creationId xmlns:p14="http://schemas.microsoft.com/office/powerpoint/2010/main" val="8545783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93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527897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02903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478326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67007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97</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47907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1142816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sldNum" sz="quarter" idx="5"/>
          </p:nvPr>
        </p:nvSpPr>
        <p:spPr>
          <a:noFill/>
        </p:spPr>
        <p:txBody>
          <a:bodyPr/>
          <a:lstStyle/>
          <a:p>
            <a:fld id="{AEAA0B20-AE0D-43AC-A81C-9DE34FD40019}" type="slidenum">
              <a:rPr lang="en-US" smtClean="0"/>
              <a:pPr/>
              <a:t>100</a:t>
            </a:fld>
            <a:endParaRPr lang="en-US" smtClean="0"/>
          </a:p>
        </p:txBody>
      </p:sp>
      <p:sp>
        <p:nvSpPr>
          <p:cNvPr id="158723" name="Slide Image Placeholder 1"/>
          <p:cNvSpPr>
            <a:spLocks noGrp="1" noRot="1" noChangeAspect="1" noTextEdit="1"/>
          </p:cNvSpPr>
          <p:nvPr>
            <p:ph type="sldImg"/>
          </p:nvPr>
        </p:nvSpPr>
        <p:spPr>
          <a:xfrm>
            <a:off x="1117600" y="698500"/>
            <a:ext cx="4646613" cy="3486150"/>
          </a:xfrm>
          <a:ln w="12700"/>
        </p:spPr>
      </p:sp>
      <p:sp>
        <p:nvSpPr>
          <p:cNvPr id="158724" name="Notes Placeholder 2"/>
          <p:cNvSpPr>
            <a:spLocks noGrp="1"/>
          </p:cNvSpPr>
          <p:nvPr>
            <p:ph type="body" idx="1"/>
          </p:nvPr>
        </p:nvSpPr>
        <p:spPr>
          <a:xfrm>
            <a:off x="688494" y="4416108"/>
            <a:ext cx="5504826" cy="4182427"/>
          </a:xfrm>
          <a:noFill/>
          <a:ln/>
        </p:spPr>
        <p:txBody>
          <a:bodyPr lIns="91430" tIns="45715" rIns="91430" bIns="45715"/>
          <a:lstStyle/>
          <a:p>
            <a:pPr marL="0" indent="0"/>
            <a:endParaRPr lang="en-US" smtClean="0"/>
          </a:p>
        </p:txBody>
      </p:sp>
    </p:spTree>
    <p:extLst>
      <p:ext uri="{BB962C8B-B14F-4D97-AF65-F5344CB8AC3E}">
        <p14:creationId xmlns:p14="http://schemas.microsoft.com/office/powerpoint/2010/main" val="41856112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6349CA-7964-46F8-9AF2-4ABE1A925F7D}" type="slidenum">
              <a:rPr lang="en-US" smtClean="0"/>
              <a:pPr/>
              <a:t>101</a:t>
            </a:fld>
            <a:endParaRPr lang="en-US" dirty="0"/>
          </a:p>
        </p:txBody>
      </p:sp>
    </p:spTree>
    <p:extLst>
      <p:ext uri="{BB962C8B-B14F-4D97-AF65-F5344CB8AC3E}">
        <p14:creationId xmlns:p14="http://schemas.microsoft.com/office/powerpoint/2010/main" val="207962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102</a:t>
            </a:fld>
            <a:endParaRPr lang="en-US" dirty="0"/>
          </a:p>
        </p:txBody>
      </p:sp>
    </p:spTree>
    <p:extLst>
      <p:ext uri="{BB962C8B-B14F-4D97-AF65-F5344CB8AC3E}">
        <p14:creationId xmlns:p14="http://schemas.microsoft.com/office/powerpoint/2010/main" val="2523931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55200"/>
            <a:ext cx="2700000" cy="478224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400" b="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p:txBody>
      </p:sp>
      <p:sp>
        <p:nvSpPr>
          <p:cNvPr id="8" name="Titel 7"/>
          <p:cNvSpPr>
            <a:spLocks noGrp="1"/>
          </p:cNvSpPr>
          <p:nvPr>
            <p:ph type="title"/>
          </p:nvPr>
        </p:nvSpPr>
        <p:spPr/>
        <p:txBody>
          <a:bodyPr/>
          <a:lstStyle/>
          <a:p>
            <a:r>
              <a:rPr lang="de-DE" noProof="0" dirty="0" smtClean="0"/>
              <a:t>Titelmasterformat durch Klicken bearbeiten</a:t>
            </a:r>
            <a:endParaRPr lang="de-DE" noProof="0" dirty="0"/>
          </a:p>
        </p:txBody>
      </p:sp>
      <p:sp>
        <p:nvSpPr>
          <p:cNvPr id="14" name="Bildplatzhalter 13"/>
          <p:cNvSpPr>
            <a:spLocks noGrp="1"/>
          </p:cNvSpPr>
          <p:nvPr>
            <p:ph type="pic" sz="quarter" idx="19"/>
          </p:nvPr>
        </p:nvSpPr>
        <p:spPr>
          <a:xfrm>
            <a:off x="324000" y="1555200"/>
            <a:ext cx="5364000" cy="4782240"/>
          </a:xfrm>
        </p:spPr>
        <p:txBody>
          <a:bodyPr/>
          <a:lstStyle>
            <a:lvl1pPr>
              <a:buNone/>
              <a:defRPr/>
            </a:lvl1pPr>
          </a:lstStyle>
          <a:p>
            <a:r>
              <a:rPr lang="de-DE" smtClean="0"/>
              <a:t>Bild durch Klicken auf Symbol hinzufügen</a:t>
            </a:r>
            <a:endParaRPr lang="de-DE" dirty="0"/>
          </a:p>
        </p:txBody>
      </p:sp>
      <p:sp>
        <p:nvSpPr>
          <p:cNvPr id="12" name="Datumsplatzhalter 11"/>
          <p:cNvSpPr>
            <a:spLocks noGrp="1"/>
          </p:cNvSpPr>
          <p:nvPr>
            <p:ph type="dt" sz="half" idx="20"/>
          </p:nvPr>
        </p:nvSpPr>
        <p:spPr/>
        <p:txBody>
          <a:bodyPr/>
          <a:lstStyle/>
          <a:p>
            <a:fld id="{F52A2DD4-D636-47A5-8494-86B198D7F93E}" type="datetime1">
              <a:rPr lang="de-DE" smtClean="0"/>
              <a:pPr/>
              <a:t>07.03.2014</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smtClean="0"/>
              <a:t>Titel der Präsentation und Name des Redners</a:t>
            </a:r>
            <a:endParaRPr lang="de-DE" dirty="0"/>
          </a:p>
        </p:txBody>
      </p:sp>
    </p:spTree>
    <p:extLst>
      <p:ext uri="{BB962C8B-B14F-4D97-AF65-F5344CB8AC3E}">
        <p14:creationId xmlns:p14="http://schemas.microsoft.com/office/powerpoint/2010/main" val="88678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arten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567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 id="2147485440" r:id="rId15"/>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98.emf"/><Relationship Id="rId4" Type="http://schemas.openxmlformats.org/officeDocument/2006/relationships/oleObject" Target="../embeddings/oleObject85.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99.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0.emf"/><Relationship Id="rId4" Type="http://schemas.openxmlformats.org/officeDocument/2006/relationships/oleObject" Target="../embeddings/oleObject86.bin"/></Relationships>
</file>

<file path=ppt/slides/_rels/slide105.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02.png"/><Relationship Id="rId4" Type="http://schemas.openxmlformats.org/officeDocument/2006/relationships/notesSlide" Target="../notesSlides/notesSlide10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08.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04.png"/><Relationship Id="rId5" Type="http://schemas.openxmlformats.org/officeDocument/2006/relationships/notesSlide" Target="../notesSlides/notesSlide103.xml"/><Relationship Id="rId4"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7.vml"/><Relationship Id="rId5" Type="http://schemas.openxmlformats.org/officeDocument/2006/relationships/image" Target="../media/image106.emf"/><Relationship Id="rId4" Type="http://schemas.openxmlformats.org/officeDocument/2006/relationships/package" Target="../embeddings/Microsoft_PowerPoint_Slide1.sldx"/></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07.emf"/><Relationship Id="rId4" Type="http://schemas.openxmlformats.org/officeDocument/2006/relationships/package" Target="../embeddings/Microsoft_PowerPoint_Slide2.sldx"/></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08.emf"/><Relationship Id="rId4" Type="http://schemas.openxmlformats.org/officeDocument/2006/relationships/oleObject" Target="../embeddings/oleObject87.bin"/></Relationships>
</file>

<file path=ppt/slides/_rels/slide11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10.jpeg"/><Relationship Id="rId5" Type="http://schemas.openxmlformats.org/officeDocument/2006/relationships/notesSlide" Target="../notesSlides/notesSlide108.xml"/><Relationship Id="rId4"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115.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1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113.emf"/><Relationship Id="rId4" Type="http://schemas.openxmlformats.org/officeDocument/2006/relationships/oleObject" Target="../embeddings/oleObject8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91.vml"/><Relationship Id="rId5" Type="http://schemas.openxmlformats.org/officeDocument/2006/relationships/image" Target="../media/image114.emf"/><Relationship Id="rId4" Type="http://schemas.openxmlformats.org/officeDocument/2006/relationships/oleObject" Target="../embeddings/oleObject89.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5.emf"/><Relationship Id="rId4" Type="http://schemas.openxmlformats.org/officeDocument/2006/relationships/oleObject" Target="../embeddings/oleObject90.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6.emf"/><Relationship Id="rId4" Type="http://schemas.openxmlformats.org/officeDocument/2006/relationships/oleObject" Target="../embeddings/oleObject91.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06.emf"/><Relationship Id="rId4" Type="http://schemas.openxmlformats.org/officeDocument/2006/relationships/package" Target="../embeddings/Microsoft_PowerPoint_Slide3.sldx"/></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07.emf"/><Relationship Id="rId4" Type="http://schemas.openxmlformats.org/officeDocument/2006/relationships/package" Target="../embeddings/Microsoft_PowerPoint_Slide4.sldx"/></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17.emf"/><Relationship Id="rId4" Type="http://schemas.openxmlformats.org/officeDocument/2006/relationships/oleObject" Target="../embeddings/oleObject92.bin"/></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hyperlink" Target="http://www.fema.gov/disasters" TargetMode="External"/><Relationship Id="rId5" Type="http://schemas.openxmlformats.org/officeDocument/2006/relationships/image" Target="../media/image118.emf"/><Relationship Id="rId4" Type="http://schemas.openxmlformats.org/officeDocument/2006/relationships/oleObject" Target="../embeddings/oleObject9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hyperlink" Target="http://www.fema.gov/news/disaster_totals_annual.fema" TargetMode="External"/><Relationship Id="rId5" Type="http://schemas.openxmlformats.org/officeDocument/2006/relationships/image" Target="../media/image119.emf"/><Relationship Id="rId4" Type="http://schemas.openxmlformats.org/officeDocument/2006/relationships/oleObject" Target="../embeddings/oleObject94.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hyperlink" Target="http://www.fema.gov/news/disaster_totals_annual.fema" TargetMode="External"/><Relationship Id="rId5" Type="http://schemas.openxmlformats.org/officeDocument/2006/relationships/image" Target="../media/image120.emf"/><Relationship Id="rId4" Type="http://schemas.openxmlformats.org/officeDocument/2006/relationships/oleObject" Target="../embeddings/oleObject9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4.xml"/><Relationship Id="rId1" Type="http://schemas.openxmlformats.org/officeDocument/2006/relationships/slideLayout" Target="../slideLayouts/slideLayout13.xml"/><Relationship Id="rId4" Type="http://schemas.openxmlformats.org/officeDocument/2006/relationships/image" Target="../media/image121.gif"/></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122.png"/><Relationship Id="rId5" Type="http://schemas.openxmlformats.org/officeDocument/2006/relationships/hyperlink" Target="http://www.spc.noaa.gov/wcm/torngraph-big.png" TargetMode="External"/><Relationship Id="rId4" Type="http://schemas.openxmlformats.org/officeDocument/2006/relationships/hyperlink" Target="http://www.spc.noaa.gov/wcm/"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6.xml"/><Relationship Id="rId1" Type="http://schemas.openxmlformats.org/officeDocument/2006/relationships/slideLayout" Target="../slideLayouts/slideLayout13.xml"/><Relationship Id="rId4" Type="http://schemas.openxmlformats.org/officeDocument/2006/relationships/image" Target="../media/image123.gif"/></Relationships>
</file>

<file path=ppt/slides/_rels/slide13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7.xml"/><Relationship Id="rId1" Type="http://schemas.openxmlformats.org/officeDocument/2006/relationships/slideLayout" Target="../slideLayouts/slideLayout13.xml"/><Relationship Id="rId4" Type="http://schemas.openxmlformats.org/officeDocument/2006/relationships/image" Target="../media/image124.gif"/></Relationships>
</file>

<file path=ppt/slides/_rels/slide13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28.xml"/><Relationship Id="rId1" Type="http://schemas.openxmlformats.org/officeDocument/2006/relationships/slideLayout" Target="../slideLayouts/slideLayout13.xml"/><Relationship Id="rId4" Type="http://schemas.openxmlformats.org/officeDocument/2006/relationships/image" Target="../media/image125.gif"/></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30.xml"/><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2.xml"/><Relationship Id="rId1" Type="http://schemas.openxmlformats.org/officeDocument/2006/relationships/vmlDrawing" Target="../drawings/vmlDrawing100.vml"/><Relationship Id="rId4" Type="http://schemas.openxmlformats.org/officeDocument/2006/relationships/image" Target="../media/image12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1.vml"/><Relationship Id="rId5" Type="http://schemas.openxmlformats.org/officeDocument/2006/relationships/image" Target="../media/image130.emf"/><Relationship Id="rId4" Type="http://schemas.openxmlformats.org/officeDocument/2006/relationships/oleObject" Target="../embeddings/oleObject97.bin"/></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35.xml"/><Relationship Id="rId1" Type="http://schemas.openxmlformats.org/officeDocument/2006/relationships/slideLayout" Target="../slideLayouts/slideLayout7.xml"/><Relationship Id="rId4" Type="http://schemas.openxmlformats.org/officeDocument/2006/relationships/image" Target="../media/image132.jpe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2.vml"/><Relationship Id="rId5" Type="http://schemas.openxmlformats.org/officeDocument/2006/relationships/image" Target="../media/image134.emf"/><Relationship Id="rId4" Type="http://schemas.openxmlformats.org/officeDocument/2006/relationships/oleObject" Target="../embeddings/oleObject98.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35.emf"/><Relationship Id="rId4" Type="http://schemas.openxmlformats.org/officeDocument/2006/relationships/oleObject" Target="../embeddings/oleObject99.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36.emf"/><Relationship Id="rId4" Type="http://schemas.openxmlformats.org/officeDocument/2006/relationships/oleObject" Target="../embeddings/oleObject100.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37.emf"/><Relationship Id="rId4" Type="http://schemas.openxmlformats.org/officeDocument/2006/relationships/oleObject" Target="../embeddings/oleObject101.bin"/></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2.xml"/><Relationship Id="rId1" Type="http://schemas.openxmlformats.org/officeDocument/2006/relationships/vmlDrawing" Target="../drawings/vmlDrawing106.vml"/><Relationship Id="rId4" Type="http://schemas.openxmlformats.org/officeDocument/2006/relationships/image" Target="../media/image138.emf"/></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39.emf"/><Relationship Id="rId4" Type="http://schemas.openxmlformats.org/officeDocument/2006/relationships/oleObject" Target="../embeddings/oleObject103.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40.emf"/><Relationship Id="rId4" Type="http://schemas.openxmlformats.org/officeDocument/2006/relationships/oleObject" Target="../embeddings/oleObject104.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41.emf"/><Relationship Id="rId4" Type="http://schemas.openxmlformats.org/officeDocument/2006/relationships/oleObject" Target="../embeddings/oleObject105.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42.emf"/><Relationship Id="rId4" Type="http://schemas.openxmlformats.org/officeDocument/2006/relationships/oleObject" Target="../embeddings/oleObject106.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143.emf"/><Relationship Id="rId4" Type="http://schemas.openxmlformats.org/officeDocument/2006/relationships/oleObject" Target="../embeddings/oleObject10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44.emf"/><Relationship Id="rId4" Type="http://schemas.openxmlformats.org/officeDocument/2006/relationships/oleObject" Target="../embeddings/oleObject108.bin"/></Relationships>
</file>

<file path=ppt/slides/_rels/slide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45.emf"/><Relationship Id="rId4" Type="http://schemas.openxmlformats.org/officeDocument/2006/relationships/oleObject" Target="../embeddings/oleObject109.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14.vml"/><Relationship Id="rId5" Type="http://schemas.openxmlformats.org/officeDocument/2006/relationships/image" Target="../media/image146.emf"/><Relationship Id="rId4" Type="http://schemas.openxmlformats.org/officeDocument/2006/relationships/oleObject" Target="../embeddings/oleObject110.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5.vml"/><Relationship Id="rId5" Type="http://schemas.openxmlformats.org/officeDocument/2006/relationships/image" Target="../media/image147.emf"/><Relationship Id="rId4" Type="http://schemas.openxmlformats.org/officeDocument/2006/relationships/oleObject" Target="../embeddings/oleObject111.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6.vml"/><Relationship Id="rId5" Type="http://schemas.openxmlformats.org/officeDocument/2006/relationships/image" Target="../media/image148.emf"/><Relationship Id="rId4" Type="http://schemas.openxmlformats.org/officeDocument/2006/relationships/oleObject" Target="../embeddings/oleObject112.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49.emf"/><Relationship Id="rId4" Type="http://schemas.openxmlformats.org/officeDocument/2006/relationships/oleObject" Target="../embeddings/oleObject113.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150.emf"/><Relationship Id="rId4" Type="http://schemas.openxmlformats.org/officeDocument/2006/relationships/oleObject" Target="../embeddings/oleObject11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6.emf"/></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51.emf"/><Relationship Id="rId4" Type="http://schemas.openxmlformats.org/officeDocument/2006/relationships/oleObject" Target="../embeddings/oleObject115.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20.vml"/><Relationship Id="rId6" Type="http://schemas.openxmlformats.org/officeDocument/2006/relationships/image" Target="../media/image152.emf"/><Relationship Id="rId5" Type="http://schemas.openxmlformats.org/officeDocument/2006/relationships/oleObject" Target="../embeddings/oleObject116.bin"/><Relationship Id="rId4" Type="http://schemas.openxmlformats.org/officeDocument/2006/relationships/hyperlink" Target="http://www.federalreserve.gov/releases/h15/data.htm" TargetMode="Externa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1.vml"/><Relationship Id="rId6" Type="http://schemas.openxmlformats.org/officeDocument/2006/relationships/image" Target="../media/image153.emf"/><Relationship Id="rId5" Type="http://schemas.openxmlformats.org/officeDocument/2006/relationships/oleObject" Target="../embeddings/oleObject117.bin"/><Relationship Id="rId4" Type="http://schemas.openxmlformats.org/officeDocument/2006/relationships/hyperlink" Target="http://www.federalreserve.gov/releases/h15/data.htm" TargetMode="Externa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54.emf"/><Relationship Id="rId4" Type="http://schemas.openxmlformats.org/officeDocument/2006/relationships/oleObject" Target="../embeddings/oleObject1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3.vml"/><Relationship Id="rId5" Type="http://schemas.openxmlformats.org/officeDocument/2006/relationships/image" Target="../media/image155.emf"/><Relationship Id="rId4" Type="http://schemas.openxmlformats.org/officeDocument/2006/relationships/oleObject" Target="../embeddings/oleObject119.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56.emf"/><Relationship Id="rId4" Type="http://schemas.openxmlformats.org/officeDocument/2006/relationships/oleObject" Target="../embeddings/oleObject120.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25.vml"/><Relationship Id="rId5" Type="http://schemas.openxmlformats.org/officeDocument/2006/relationships/image" Target="../media/image157.emf"/><Relationship Id="rId4" Type="http://schemas.openxmlformats.org/officeDocument/2006/relationships/oleObject" Target="../embeddings/oleObject121.bin"/></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vmlDrawing" Target="../drawings/vmlDrawing126.vml"/><Relationship Id="rId6" Type="http://schemas.openxmlformats.org/officeDocument/2006/relationships/image" Target="../media/image158.emf"/><Relationship Id="rId5" Type="http://schemas.openxmlformats.org/officeDocument/2006/relationships/oleObject" Target="../embeddings/oleObject122.bin"/><Relationship Id="rId4" Type="http://schemas.openxmlformats.org/officeDocument/2006/relationships/notesSlide" Target="../notesSlides/notesSlide166.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159.emf"/><Relationship Id="rId4" Type="http://schemas.openxmlformats.org/officeDocument/2006/relationships/oleObject" Target="../embeddings/oleObject12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hyperlink" Target="http://www.federalreserve.gov/releases/housedebt" TargetMode="External"/><Relationship Id="rId4" Type="http://schemas.openxmlformats.org/officeDocument/2006/relationships/image" Target="../media/image17.emf"/></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28.vml"/><Relationship Id="rId5" Type="http://schemas.openxmlformats.org/officeDocument/2006/relationships/image" Target="../media/image160.emf"/><Relationship Id="rId4" Type="http://schemas.openxmlformats.org/officeDocument/2006/relationships/oleObject" Target="../embeddings/oleObject124.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9.vml"/><Relationship Id="rId5" Type="http://schemas.openxmlformats.org/officeDocument/2006/relationships/image" Target="../media/image161.emf"/><Relationship Id="rId4" Type="http://schemas.openxmlformats.org/officeDocument/2006/relationships/oleObject" Target="../embeddings/oleObject125.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62.emf"/><Relationship Id="rId4" Type="http://schemas.openxmlformats.org/officeDocument/2006/relationships/oleObject" Target="../embeddings/oleObject126.bin"/></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63.emf"/><Relationship Id="rId4" Type="http://schemas.openxmlformats.org/officeDocument/2006/relationships/oleObject" Target="../embeddings/oleObject127.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image" Target="../media/image164.emf"/><Relationship Id="rId4" Type="http://schemas.openxmlformats.org/officeDocument/2006/relationships/oleObject" Target="../embeddings/oleObject128.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65.emf"/><Relationship Id="rId4" Type="http://schemas.openxmlformats.org/officeDocument/2006/relationships/oleObject" Target="../embeddings/oleObject129.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34.vml"/><Relationship Id="rId5" Type="http://schemas.openxmlformats.org/officeDocument/2006/relationships/image" Target="../media/image166.emf"/><Relationship Id="rId4" Type="http://schemas.openxmlformats.org/officeDocument/2006/relationships/oleObject" Target="../embeddings/oleObject130.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35.vml"/><Relationship Id="rId5" Type="http://schemas.openxmlformats.org/officeDocument/2006/relationships/image" Target="../media/image167.emf"/><Relationship Id="rId4" Type="http://schemas.openxmlformats.org/officeDocument/2006/relationships/oleObject" Target="../embeddings/oleObject131.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6.vml"/><Relationship Id="rId5" Type="http://schemas.openxmlformats.org/officeDocument/2006/relationships/image" Target="../media/image168.emf"/><Relationship Id="rId4" Type="http://schemas.openxmlformats.org/officeDocument/2006/relationships/oleObject" Target="../embeddings/oleObject13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7.vml"/><Relationship Id="rId5" Type="http://schemas.openxmlformats.org/officeDocument/2006/relationships/image" Target="../media/image169.emf"/><Relationship Id="rId4" Type="http://schemas.openxmlformats.org/officeDocument/2006/relationships/oleObject" Target="../embeddings/oleObject133.bin"/></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38.vml"/><Relationship Id="rId5" Type="http://schemas.openxmlformats.org/officeDocument/2006/relationships/image" Target="../media/image170.emf"/><Relationship Id="rId4" Type="http://schemas.openxmlformats.org/officeDocument/2006/relationships/oleObject" Target="../embeddings/oleObject134.bin"/></Relationships>
</file>

<file path=ppt/slides/_rels/slide19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image" Target="../media/image171.emf"/><Relationship Id="rId4" Type="http://schemas.openxmlformats.org/officeDocument/2006/relationships/oleObject" Target="../embeddings/oleObject135.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image" Target="../media/image172.emf"/><Relationship Id="rId4" Type="http://schemas.openxmlformats.org/officeDocument/2006/relationships/oleObject" Target="../embeddings/oleObject13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12.xml"/><Relationship Id="rId1" Type="http://schemas.openxmlformats.org/officeDocument/2006/relationships/vmlDrawing" Target="../drawings/vmlDrawing141.vml"/><Relationship Id="rId4" Type="http://schemas.openxmlformats.org/officeDocument/2006/relationships/image" Target="../media/image173.emf"/></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6.xml"/><Relationship Id="rId1" Type="http://schemas.openxmlformats.org/officeDocument/2006/relationships/vmlDrawing" Target="../drawings/vmlDrawing142.vml"/><Relationship Id="rId5" Type="http://schemas.openxmlformats.org/officeDocument/2006/relationships/image" Target="../media/image174.emf"/><Relationship Id="rId4" Type="http://schemas.openxmlformats.org/officeDocument/2006/relationships/oleObject" Target="../embeddings/oleObject138.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3.vml"/><Relationship Id="rId5" Type="http://schemas.openxmlformats.org/officeDocument/2006/relationships/image" Target="../media/image175.emf"/><Relationship Id="rId4" Type="http://schemas.openxmlformats.org/officeDocument/2006/relationships/oleObject" Target="../embeddings/oleObject139.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4.vml"/><Relationship Id="rId5" Type="http://schemas.openxmlformats.org/officeDocument/2006/relationships/image" Target="../media/image176.emf"/><Relationship Id="rId4" Type="http://schemas.openxmlformats.org/officeDocument/2006/relationships/oleObject" Target="../embeddings/oleObject140.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6.xml"/><Relationship Id="rId1" Type="http://schemas.openxmlformats.org/officeDocument/2006/relationships/vmlDrawing" Target="../drawings/vmlDrawing145.vml"/><Relationship Id="rId5" Type="http://schemas.openxmlformats.org/officeDocument/2006/relationships/image" Target="../media/image177.emf"/><Relationship Id="rId4" Type="http://schemas.openxmlformats.org/officeDocument/2006/relationships/oleObject" Target="../embeddings/oleObject141.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6.xml"/><Relationship Id="rId1" Type="http://schemas.openxmlformats.org/officeDocument/2006/relationships/vmlDrawing" Target="../drawings/vmlDrawing146.vml"/><Relationship Id="rId5" Type="http://schemas.openxmlformats.org/officeDocument/2006/relationships/image" Target="../media/image178.emf"/><Relationship Id="rId4" Type="http://schemas.openxmlformats.org/officeDocument/2006/relationships/oleObject" Target="../embeddings/oleObject142.bin"/></Relationships>
</file>

<file path=ppt/slides/_rels/slide206.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6.xml"/><Relationship Id="rId1" Type="http://schemas.openxmlformats.org/officeDocument/2006/relationships/vmlDrawing" Target="../drawings/vmlDrawing147.vml"/><Relationship Id="rId4" Type="http://schemas.openxmlformats.org/officeDocument/2006/relationships/image" Target="../media/image179.emf"/></Relationships>
</file>

<file path=ppt/slides/_rels/slide2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vmlDrawing" Target="../drawings/vmlDrawing148.vml"/><Relationship Id="rId6" Type="http://schemas.openxmlformats.org/officeDocument/2006/relationships/image" Target="../media/image180.emf"/><Relationship Id="rId5" Type="http://schemas.openxmlformats.org/officeDocument/2006/relationships/oleObject" Target="../embeddings/oleObject144.bin"/><Relationship Id="rId4" Type="http://schemas.openxmlformats.org/officeDocument/2006/relationships/notesSlide" Target="../notesSlides/notesSlide193.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49.vml"/><Relationship Id="rId5" Type="http://schemas.openxmlformats.org/officeDocument/2006/relationships/image" Target="../media/image181.emf"/><Relationship Id="rId4" Type="http://schemas.openxmlformats.org/officeDocument/2006/relationships/oleObject" Target="../embeddings/oleObject14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50.vml"/><Relationship Id="rId5" Type="http://schemas.openxmlformats.org/officeDocument/2006/relationships/image" Target="../media/image182.emf"/><Relationship Id="rId4" Type="http://schemas.openxmlformats.org/officeDocument/2006/relationships/oleObject" Target="../embeddings/oleObject146.bin"/></Relationships>
</file>

<file path=ppt/slides/_rels/slide2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51.vml"/><Relationship Id="rId5" Type="http://schemas.openxmlformats.org/officeDocument/2006/relationships/image" Target="../media/image183.emf"/><Relationship Id="rId4" Type="http://schemas.openxmlformats.org/officeDocument/2006/relationships/oleObject" Target="../embeddings/oleObject147.bin"/></Relationships>
</file>

<file path=ppt/slides/_rels/slide2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12.xml"/><Relationship Id="rId1" Type="http://schemas.openxmlformats.org/officeDocument/2006/relationships/vmlDrawing" Target="../drawings/vmlDrawing152.vml"/><Relationship Id="rId4" Type="http://schemas.openxmlformats.org/officeDocument/2006/relationships/image" Target="../media/image186.emf"/></Relationships>
</file>

<file path=ppt/slides/_rels/slide217.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6.xml"/></Relationships>
</file>

<file path=ppt/slides/_rels/slide219.x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3.vml"/><Relationship Id="rId5" Type="http://schemas.openxmlformats.org/officeDocument/2006/relationships/image" Target="../media/image190.emf"/><Relationship Id="rId4" Type="http://schemas.openxmlformats.org/officeDocument/2006/relationships/oleObject" Target="../embeddings/oleObject149.bin"/></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4.vml"/><Relationship Id="rId5" Type="http://schemas.openxmlformats.org/officeDocument/2006/relationships/image" Target="../media/image191.emf"/><Relationship Id="rId4" Type="http://schemas.openxmlformats.org/officeDocument/2006/relationships/oleObject" Target="../embeddings/oleObject150.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5.vml"/><Relationship Id="rId5" Type="http://schemas.openxmlformats.org/officeDocument/2006/relationships/image" Target="../media/image192.emf"/><Relationship Id="rId4" Type="http://schemas.openxmlformats.org/officeDocument/2006/relationships/oleObject" Target="../embeddings/oleObject151.bin"/></Relationships>
</file>

<file path=ppt/slides/_rels/slide223.xml.rels><?xml version="1.0" encoding="UTF-8" standalone="yes"?>
<Relationships xmlns="http://schemas.openxmlformats.org/package/2006/relationships"><Relationship Id="rId2" Type="http://schemas.openxmlformats.org/officeDocument/2006/relationships/image" Target="../media/image193.png"/><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image" Target="../media/image194.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7.xml"/><Relationship Id="rId1" Type="http://schemas.openxmlformats.org/officeDocument/2006/relationships/vmlDrawing" Target="../drawings/vmlDrawing156.vml"/><Relationship Id="rId5" Type="http://schemas.openxmlformats.org/officeDocument/2006/relationships/image" Target="../media/image197.emf"/><Relationship Id="rId4" Type="http://schemas.openxmlformats.org/officeDocument/2006/relationships/oleObject" Target="../embeddings/oleObject152.bin"/></Relationships>
</file>

<file path=ppt/slides/_rels/slide23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6.xml"/><Relationship Id="rId1" Type="http://schemas.openxmlformats.org/officeDocument/2006/relationships/vmlDrawing" Target="../drawings/vmlDrawing157.vml"/><Relationship Id="rId5" Type="http://schemas.openxmlformats.org/officeDocument/2006/relationships/image" Target="../media/image200.emf"/><Relationship Id="rId4" Type="http://schemas.openxmlformats.org/officeDocument/2006/relationships/oleObject" Target="../embeddings/oleObject153.bin"/></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58.vml"/><Relationship Id="rId5" Type="http://schemas.openxmlformats.org/officeDocument/2006/relationships/image" Target="../media/image201.emf"/><Relationship Id="rId4" Type="http://schemas.openxmlformats.org/officeDocument/2006/relationships/oleObject" Target="../embeddings/oleObject154.bin"/></Relationships>
</file>

<file path=ppt/slides/_rels/slide2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vmlDrawing" Target="../drawings/vmlDrawing159.vml"/><Relationship Id="rId6" Type="http://schemas.openxmlformats.org/officeDocument/2006/relationships/image" Target="../media/image202.emf"/><Relationship Id="rId5" Type="http://schemas.openxmlformats.org/officeDocument/2006/relationships/oleObject" Target="../embeddings/oleObject155.bin"/><Relationship Id="rId4" Type="http://schemas.openxmlformats.org/officeDocument/2006/relationships/notesSlide" Target="../notesSlides/notesSlide206.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6.xml"/><Relationship Id="rId1" Type="http://schemas.openxmlformats.org/officeDocument/2006/relationships/vmlDrawing" Target="../drawings/vmlDrawing160.vml"/><Relationship Id="rId5" Type="http://schemas.openxmlformats.org/officeDocument/2006/relationships/image" Target="../media/image203.emf"/><Relationship Id="rId4" Type="http://schemas.openxmlformats.org/officeDocument/2006/relationships/oleObject" Target="../embeddings/oleObject156.bin"/></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61.vml"/><Relationship Id="rId5" Type="http://schemas.openxmlformats.org/officeDocument/2006/relationships/image" Target="../media/image204.emf"/><Relationship Id="rId4" Type="http://schemas.openxmlformats.org/officeDocument/2006/relationships/oleObject" Target="../embeddings/oleObject157.bin"/></Relationships>
</file>

<file path=ppt/slides/_rels/slide238.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09.xml"/><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6.xml"/><Relationship Id="rId1" Type="http://schemas.openxmlformats.org/officeDocument/2006/relationships/vmlDrawing" Target="../drawings/vmlDrawing162.vml"/><Relationship Id="rId5" Type="http://schemas.openxmlformats.org/officeDocument/2006/relationships/image" Target="../media/image209.emf"/><Relationship Id="rId4" Type="http://schemas.openxmlformats.org/officeDocument/2006/relationships/oleObject" Target="../embeddings/oleObject158.bin"/></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7.xml"/><Relationship Id="rId1" Type="http://schemas.openxmlformats.org/officeDocument/2006/relationships/vmlDrawing" Target="../drawings/vmlDrawing163.vml"/><Relationship Id="rId5" Type="http://schemas.openxmlformats.org/officeDocument/2006/relationships/image" Target="../media/image210.emf"/><Relationship Id="rId4" Type="http://schemas.openxmlformats.org/officeDocument/2006/relationships/oleObject" Target="../embeddings/oleObject159.bin"/></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64.vml"/><Relationship Id="rId5" Type="http://schemas.openxmlformats.org/officeDocument/2006/relationships/image" Target="../media/image211.emf"/><Relationship Id="rId4" Type="http://schemas.openxmlformats.org/officeDocument/2006/relationships/oleObject" Target="../embeddings/oleObject160.bin"/></Relationships>
</file>

<file path=ppt/slides/_rels/slide2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6.xml"/><Relationship Id="rId1" Type="http://schemas.openxmlformats.org/officeDocument/2006/relationships/vmlDrawing" Target="../drawings/vmlDrawing165.vml"/><Relationship Id="rId5" Type="http://schemas.openxmlformats.org/officeDocument/2006/relationships/image" Target="../media/image212.emf"/><Relationship Id="rId4" Type="http://schemas.openxmlformats.org/officeDocument/2006/relationships/oleObject" Target="../embeddings/oleObject161.bin"/></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7.xml"/><Relationship Id="rId1" Type="http://schemas.openxmlformats.org/officeDocument/2006/relationships/vmlDrawing" Target="../drawings/vmlDrawing166.vml"/><Relationship Id="rId5" Type="http://schemas.openxmlformats.org/officeDocument/2006/relationships/image" Target="../media/image213.emf"/><Relationship Id="rId4" Type="http://schemas.openxmlformats.org/officeDocument/2006/relationships/oleObject" Target="../embeddings/oleObject162.bin"/></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67.vml"/><Relationship Id="rId5" Type="http://schemas.openxmlformats.org/officeDocument/2006/relationships/image" Target="../media/image214.emf"/><Relationship Id="rId4" Type="http://schemas.openxmlformats.org/officeDocument/2006/relationships/oleObject" Target="../embeddings/oleObject163.bin"/></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6.xml"/></Relationships>
</file>

<file path=ppt/slides/_rels/slide2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1.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52.xml.rels><?xml version="1.0" encoding="UTF-8" standalone="yes"?>
<Relationships xmlns="http://schemas.openxmlformats.org/package/2006/relationships"><Relationship Id="rId8" Type="http://schemas.openxmlformats.org/officeDocument/2006/relationships/image" Target="../media/image218.jpeg"/><Relationship Id="rId3" Type="http://schemas.openxmlformats.org/officeDocument/2006/relationships/notesSlide" Target="../notesSlides/notesSlide222.xml"/><Relationship Id="rId7" Type="http://schemas.openxmlformats.org/officeDocument/2006/relationships/image" Target="../media/image217.jpeg"/><Relationship Id="rId2" Type="http://schemas.openxmlformats.org/officeDocument/2006/relationships/slideLayout" Target="../slideLayouts/slideLayout6.xml"/><Relationship Id="rId1" Type="http://schemas.openxmlformats.org/officeDocument/2006/relationships/vmlDrawing" Target="../drawings/vmlDrawing168.vml"/><Relationship Id="rId6" Type="http://schemas.openxmlformats.org/officeDocument/2006/relationships/image" Target="../media/image216.jpeg"/><Relationship Id="rId5" Type="http://schemas.openxmlformats.org/officeDocument/2006/relationships/image" Target="../media/image215.emf"/><Relationship Id="rId10" Type="http://schemas.openxmlformats.org/officeDocument/2006/relationships/image" Target="../media/image220.jpeg"/><Relationship Id="rId4" Type="http://schemas.openxmlformats.org/officeDocument/2006/relationships/oleObject" Target="../embeddings/oleObject164.bin"/><Relationship Id="rId9" Type="http://schemas.openxmlformats.org/officeDocument/2006/relationships/image" Target="../media/image219.jpeg"/></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6.xml"/><Relationship Id="rId1" Type="http://schemas.openxmlformats.org/officeDocument/2006/relationships/vmlDrawing" Target="../drawings/vmlDrawing169.vml"/><Relationship Id="rId6" Type="http://schemas.openxmlformats.org/officeDocument/2006/relationships/hyperlink" Target="http://www.idtheftcenter.org/ITRC%20Breach%20Report%202012.pdf" TargetMode="External"/><Relationship Id="rId5" Type="http://schemas.openxmlformats.org/officeDocument/2006/relationships/image" Target="../media/image221.emf"/><Relationship Id="rId4" Type="http://schemas.openxmlformats.org/officeDocument/2006/relationships/oleObject" Target="../embeddings/oleObject165.bin"/></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6.xml"/><Relationship Id="rId1" Type="http://schemas.openxmlformats.org/officeDocument/2006/relationships/vmlDrawing" Target="../drawings/vmlDrawing170.vml"/><Relationship Id="rId6" Type="http://schemas.openxmlformats.org/officeDocument/2006/relationships/hyperlink" Target="http://www.idtheftcenter.org/ITRC%20Breach%20Report%202012.pdf" TargetMode="External"/><Relationship Id="rId5" Type="http://schemas.openxmlformats.org/officeDocument/2006/relationships/image" Target="../media/image222.emf"/><Relationship Id="rId4" Type="http://schemas.openxmlformats.org/officeDocument/2006/relationships/oleObject" Target="../embeddings/oleObject166.bin"/></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7.xml"/><Relationship Id="rId1" Type="http://schemas.openxmlformats.org/officeDocument/2006/relationships/vmlDrawing" Target="../drawings/vmlDrawing171.vml"/><Relationship Id="rId5" Type="http://schemas.openxmlformats.org/officeDocument/2006/relationships/image" Target="../media/image223.emf"/><Relationship Id="rId4" Type="http://schemas.openxmlformats.org/officeDocument/2006/relationships/oleObject" Target="../embeddings/oleObject167.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6.xml"/><Relationship Id="rId1" Type="http://schemas.openxmlformats.org/officeDocument/2006/relationships/vmlDrawing" Target="../drawings/vmlDrawing172.vml"/><Relationship Id="rId5" Type="http://schemas.openxmlformats.org/officeDocument/2006/relationships/image" Target="../media/image224.emf"/><Relationship Id="rId4" Type="http://schemas.openxmlformats.org/officeDocument/2006/relationships/oleObject" Target="../embeddings/oleObject168.bin"/></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6.xml"/><Relationship Id="rId1" Type="http://schemas.openxmlformats.org/officeDocument/2006/relationships/vmlDrawing" Target="../drawings/vmlDrawing173.vml"/><Relationship Id="rId5" Type="http://schemas.openxmlformats.org/officeDocument/2006/relationships/image" Target="../media/image225.emf"/><Relationship Id="rId4" Type="http://schemas.openxmlformats.org/officeDocument/2006/relationships/oleObject" Target="../embeddings/oleObject169.bin"/></Relationships>
</file>

<file path=ppt/slides/_rels/slide258.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7.xml"/><Relationship Id="rId1" Type="http://schemas.openxmlformats.org/officeDocument/2006/relationships/vmlDrawing" Target="../drawings/vmlDrawing174.vml"/><Relationship Id="rId5" Type="http://schemas.openxmlformats.org/officeDocument/2006/relationships/image" Target="../media/image226.emf"/><Relationship Id="rId4" Type="http://schemas.openxmlformats.org/officeDocument/2006/relationships/oleObject" Target="../embeddings/oleObject17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6.xml"/><Relationship Id="rId1" Type="http://schemas.openxmlformats.org/officeDocument/2006/relationships/vmlDrawing" Target="../drawings/vmlDrawing175.vml"/><Relationship Id="rId5" Type="http://schemas.openxmlformats.org/officeDocument/2006/relationships/image" Target="../media/image227.emf"/><Relationship Id="rId4" Type="http://schemas.openxmlformats.org/officeDocument/2006/relationships/oleObject" Target="../embeddings/oleObject171.bin"/></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7.xml"/><Relationship Id="rId1" Type="http://schemas.openxmlformats.org/officeDocument/2006/relationships/vmlDrawing" Target="../drawings/vmlDrawing176.vml"/><Relationship Id="rId5" Type="http://schemas.openxmlformats.org/officeDocument/2006/relationships/image" Target="../media/image228.emf"/><Relationship Id="rId4" Type="http://schemas.openxmlformats.org/officeDocument/2006/relationships/oleObject" Target="../embeddings/oleObject172.bin"/></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vmlDrawing" Target="../drawings/vmlDrawing177.vml"/><Relationship Id="rId5" Type="http://schemas.openxmlformats.org/officeDocument/2006/relationships/image" Target="../media/image229.emf"/><Relationship Id="rId4" Type="http://schemas.openxmlformats.org/officeDocument/2006/relationships/oleObject" Target="../embeddings/oleObject173.bin"/></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vmlDrawing" Target="../drawings/vmlDrawing178.vml"/><Relationship Id="rId5" Type="http://schemas.openxmlformats.org/officeDocument/2006/relationships/image" Target="../media/image230.emf"/><Relationship Id="rId4" Type="http://schemas.openxmlformats.org/officeDocument/2006/relationships/oleObject" Target="../embeddings/oleObject174.bin"/></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6.xml"/><Relationship Id="rId1" Type="http://schemas.openxmlformats.org/officeDocument/2006/relationships/vmlDrawing" Target="../drawings/vmlDrawing179.vml"/><Relationship Id="rId5" Type="http://schemas.openxmlformats.org/officeDocument/2006/relationships/image" Target="../media/image231.emf"/><Relationship Id="rId4" Type="http://schemas.openxmlformats.org/officeDocument/2006/relationships/oleObject" Target="../embeddings/oleObject175.bin"/></Relationships>
</file>

<file path=ppt/slides/_rels/slide26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3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33.emf"/><Relationship Id="rId5" Type="http://schemas.openxmlformats.org/officeDocument/2006/relationships/oleObject" Target="../embeddings/oleObject28.bin"/><Relationship Id="rId4" Type="http://schemas.openxmlformats.org/officeDocument/2006/relationships/hyperlink" Target="http://www.federalreserve.gov/releases/h15/data.htm"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www.federalreserve.gov/releases/h15/data.htm" TargetMode="External"/><Relationship Id="rId2" Type="http://schemas.openxmlformats.org/officeDocument/2006/relationships/tags" Target="../tags/tag3.xml"/><Relationship Id="rId1" Type="http://schemas.openxmlformats.org/officeDocument/2006/relationships/vmlDrawing" Target="../drawings/vmlDrawing29.vml"/><Relationship Id="rId6" Type="http://schemas.openxmlformats.org/officeDocument/2006/relationships/image" Target="../media/image34.emf"/><Relationship Id="rId5" Type="http://schemas.openxmlformats.org/officeDocument/2006/relationships/oleObject" Target="../embeddings/oleObject29.bin"/><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hyperlink" Target="http://www2.fdic.gov/qbp/" TargetMode="Externa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hyperlink" Target="http://www2.fdic.gov/qbp/" TargetMode="External"/><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hyperlink" Target="http://www.ism.ws/ismreport/mfgrob.cfm" TargetMode="Externa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hyperlink" Target="http://www.census.gov/manufacturing/m3/" TargetMode="Externa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hyperlink" Target="http://data.bls.gov/" TargetMode="Externa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hyperlink" Target="http://www.census.gov/manufacturing/m3/" TargetMode="Externa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hyperlink" Target="http://www.census.gov/manufacturing/m3/" TargetMode="Externa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43.emf"/><Relationship Id="rId5" Type="http://schemas.openxmlformats.org/officeDocument/2006/relationships/oleObject" Target="../embeddings/oleObject38.bin"/><Relationship Id="rId4" Type="http://schemas.openxmlformats.org/officeDocument/2006/relationships/audio" Target="../media/audio1.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44.emf"/><Relationship Id="rId5" Type="http://schemas.openxmlformats.org/officeDocument/2006/relationships/oleObject" Target="../embeddings/oleObject39.bin"/><Relationship Id="rId4" Type="http://schemas.openxmlformats.org/officeDocument/2006/relationships/hyperlink" Target="http://research.stlouisfed.org/fred2/series/WASCUR"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hyperlink" Target="http://www.ism.ws/ismreport/nonmfgrob.cfm" TargetMode="Externa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hyperlink" Target="http://www.bls.gov/news.release/cewbd.t08.htm" TargetMode="Externa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49.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0.emf"/><Relationship Id="rId4" Type="http://schemas.openxmlformats.org/officeDocument/2006/relationships/oleObject" Target="../embeddings/oleObject44.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1.emf"/><Relationship Id="rId4" Type="http://schemas.openxmlformats.org/officeDocument/2006/relationships/oleObject" Target="../embeddings/oleObject4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hyperlink" Target="http://www.census.gov/construction/c30/c30index.html" TargetMode="External"/><Relationship Id="rId5" Type="http://schemas.openxmlformats.org/officeDocument/2006/relationships/image" Target="../media/image52.emf"/><Relationship Id="rId4"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hyperlink" Target="http://www.census.gov/construction/c30/c30index.html" TargetMode="External"/><Relationship Id="rId5" Type="http://schemas.openxmlformats.org/officeDocument/2006/relationships/image" Target="../media/image53.emf"/><Relationship Id="rId4" Type="http://schemas.openxmlformats.org/officeDocument/2006/relationships/oleObject" Target="../embeddings/oleObject47.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hyperlink" Target="http://www.census.gov/construction/c30/c30index.html" TargetMode="External"/><Relationship Id="rId5" Type="http://schemas.openxmlformats.org/officeDocument/2006/relationships/image" Target="../media/image54.emf"/><Relationship Id="rId4" Type="http://schemas.openxmlformats.org/officeDocument/2006/relationships/oleObject" Target="../embeddings/oleObject48.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4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6.emf"/><Relationship Id="rId4" Type="http://schemas.openxmlformats.org/officeDocument/2006/relationships/oleObject" Target="../embeddings/oleObject5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hyperlink" Target="http://iec.ucf.edu/post/2014/01/07/Florida-Metro-Forecast-December-2013.aspx" TargetMode="External"/><Relationship Id="rId5" Type="http://schemas.openxmlformats.org/officeDocument/2006/relationships/image" Target="../media/image57.emf"/><Relationship Id="rId4" Type="http://schemas.openxmlformats.org/officeDocument/2006/relationships/oleObject" Target="../embeddings/oleObject51.bin"/></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hyperlink" Target="http://iec.ucf.edu/post/2014/01/07/Florida-Metro-Forecast-December-2013.aspx"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3.vml"/><Relationship Id="rId6" Type="http://schemas.openxmlformats.org/officeDocument/2006/relationships/hyperlink" Target="http://www.census.gov/construction/c30/c30index.html" TargetMode="Externa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4.vml"/><Relationship Id="rId6" Type="http://schemas.openxmlformats.org/officeDocument/2006/relationships/hyperlink" Target="http://www.census.gov/construction/c30/c30index.html" TargetMode="Externa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2.emf"/><Relationship Id="rId4" Type="http://schemas.openxmlformats.org/officeDocument/2006/relationships/oleObject" Target="../embeddings/oleObject55.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64.emf"/><Relationship Id="rId5" Type="http://schemas.openxmlformats.org/officeDocument/2006/relationships/oleObject" Target="../embeddings/oleObject57.bin"/><Relationship Id="rId4" Type="http://schemas.openxmlformats.org/officeDocument/2006/relationships/hyperlink" Target="http://data.bls.gov/"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65.emf"/><Relationship Id="rId4" Type="http://schemas.openxmlformats.org/officeDocument/2006/relationships/oleObject" Target="../embeddings/oleObject58.bin"/></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66.emf"/><Relationship Id="rId4" Type="http://schemas.openxmlformats.org/officeDocument/2006/relationships/oleObject" Target="../embeddings/oleObject59.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67.emf"/><Relationship Id="rId4" Type="http://schemas.openxmlformats.org/officeDocument/2006/relationships/oleObject" Target="../embeddings/oleObject6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hyperlink" Target="http://www.bls.gov/ces/home.htm" TargetMode="External"/><Relationship Id="rId5" Type="http://schemas.openxmlformats.org/officeDocument/2006/relationships/image" Target="../media/image68.emf"/><Relationship Id="rId4" Type="http://schemas.openxmlformats.org/officeDocument/2006/relationships/oleObject" Target="../embeddings/oleObject61.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www.bls.gov/ces/home.htm" TargetMode="External"/><Relationship Id="rId5" Type="http://schemas.openxmlformats.org/officeDocument/2006/relationships/image" Target="../media/image69.emf"/><Relationship Id="rId4" Type="http://schemas.openxmlformats.org/officeDocument/2006/relationships/oleObject" Target="../embeddings/oleObject6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www.bls.gov/ces/home.htm" TargetMode="External"/><Relationship Id="rId5" Type="http://schemas.openxmlformats.org/officeDocument/2006/relationships/image" Target="../media/image70.emf"/><Relationship Id="rId4" Type="http://schemas.openxmlformats.org/officeDocument/2006/relationships/oleObject" Target="../embeddings/oleObject63.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hyperlink" Target="http://www.bls.gov/data/" TargetMode="External"/><Relationship Id="rId5" Type="http://schemas.openxmlformats.org/officeDocument/2006/relationships/image" Target="../media/image71.emf"/><Relationship Id="rId4" Type="http://schemas.openxmlformats.org/officeDocument/2006/relationships/oleObject" Target="../embeddings/oleObject64.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bls.gov/data/" TargetMode="External"/><Relationship Id="rId5" Type="http://schemas.openxmlformats.org/officeDocument/2006/relationships/image" Target="../media/image72.emf"/><Relationship Id="rId4" Type="http://schemas.openxmlformats.org/officeDocument/2006/relationships/oleObject" Target="../embeddings/oleObject65.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73.emf"/><Relationship Id="rId4" Type="http://schemas.openxmlformats.org/officeDocument/2006/relationships/oleObject" Target="../embeddings/oleObject66.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74.emf"/><Relationship Id="rId4" Type="http://schemas.openxmlformats.org/officeDocument/2006/relationships/oleObject" Target="../embeddings/oleObject67.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76.jpeg"/><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image" Target="../media/image75.emf"/><Relationship Id="rId5" Type="http://schemas.openxmlformats.org/officeDocument/2006/relationships/oleObject" Target="../embeddings/oleObject68.bin"/><Relationship Id="rId4" Type="http://schemas.openxmlformats.org/officeDocument/2006/relationships/hyperlink" Target="http://data.bls.gov/"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77.emf"/><Relationship Id="rId4" Type="http://schemas.openxmlformats.org/officeDocument/2006/relationships/oleObject" Target="../embeddings/oleObject69.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78.emf"/><Relationship Id="rId5" Type="http://schemas.openxmlformats.org/officeDocument/2006/relationships/oleObject" Target="../embeddings/oleObject70.bin"/><Relationship Id="rId4" Type="http://schemas.openxmlformats.org/officeDocument/2006/relationships/hyperlink" Target="http://research.stlouisfed.org/fred2/series/WASCUR"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71.vml"/><Relationship Id="rId6" Type="http://schemas.openxmlformats.org/officeDocument/2006/relationships/hyperlink" Target="http://research.stlouisfed.org/fred2/series/WASCUR" TargetMode="External"/><Relationship Id="rId5" Type="http://schemas.openxmlformats.org/officeDocument/2006/relationships/image" Target="../media/image79.emf"/><Relationship Id="rId4" Type="http://schemas.openxmlformats.org/officeDocument/2006/relationships/oleObject" Target="../embeddings/oleObject71.bin"/></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81.jpeg"/><Relationship Id="rId5" Type="http://schemas.openxmlformats.org/officeDocument/2006/relationships/image" Target="../media/image80.emf"/><Relationship Id="rId4" Type="http://schemas.openxmlformats.org/officeDocument/2006/relationships/oleObject" Target="../embeddings/oleObject72.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82.emf"/><Relationship Id="rId4" Type="http://schemas.openxmlformats.org/officeDocument/2006/relationships/oleObject" Target="../embeddings/oleObject7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3.emf"/><Relationship Id="rId4" Type="http://schemas.openxmlformats.org/officeDocument/2006/relationships/oleObject" Target="../embeddings/oleObject74.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84.emf"/><Relationship Id="rId4" Type="http://schemas.openxmlformats.org/officeDocument/2006/relationships/oleObject" Target="../embeddings/oleObject75.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5.emf"/><Relationship Id="rId4" Type="http://schemas.openxmlformats.org/officeDocument/2006/relationships/oleObject" Target="../embeddings/oleObject76.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86.emf"/><Relationship Id="rId4" Type="http://schemas.openxmlformats.org/officeDocument/2006/relationships/oleObject" Target="../embeddings/oleObject7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87.emf"/><Relationship Id="rId4" Type="http://schemas.openxmlformats.org/officeDocument/2006/relationships/oleObject" Target="../embeddings/oleObject78.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88.emf"/><Relationship Id="rId4" Type="http://schemas.openxmlformats.org/officeDocument/2006/relationships/oleObject" Target="../embeddings/oleObject79.bin"/></Relationships>
</file>

<file path=ppt/slides/_rels/slide92.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6.xml"/><Relationship Id="rId7" Type="http://schemas.openxmlformats.org/officeDocument/2006/relationships/image" Target="../media/image8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90.xml"/><Relationship Id="rId5" Type="http://schemas.openxmlformats.org/officeDocument/2006/relationships/slideLayout" Target="../slideLayouts/slideLayout6.xml"/><Relationship Id="rId4" Type="http://schemas.openxmlformats.org/officeDocument/2006/relationships/tags" Target="../tags/tag7.xml"/><Relationship Id="rId9" Type="http://schemas.openxmlformats.org/officeDocument/2006/relationships/image" Target="../media/image91.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3.emf"/><Relationship Id="rId4" Type="http://schemas.openxmlformats.org/officeDocument/2006/relationships/oleObject" Target="../embeddings/oleObject81.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94.emf"/><Relationship Id="rId4" Type="http://schemas.openxmlformats.org/officeDocument/2006/relationships/oleObject" Target="../embeddings/oleObject82.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95.emf"/><Relationship Id="rId4" Type="http://schemas.openxmlformats.org/officeDocument/2006/relationships/oleObject" Target="../embeddings/oleObject83.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96.emf"/><Relationship Id="rId4" Type="http://schemas.openxmlformats.org/officeDocument/2006/relationships/oleObject" Target="../embeddings/oleObject84.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hyperlink" Target="http://www.spc.noaa.gov/wcm/torngraph-big.png" TargetMode="External"/><Relationship Id="rId2" Type="http://schemas.openxmlformats.org/officeDocument/2006/relationships/notesSlide" Target="../notesSlides/notesSlide96.xml"/><Relationship Id="rId1" Type="http://schemas.openxmlformats.org/officeDocument/2006/relationships/slideLayout" Target="../slideLayouts/slideLayout13.xml"/><Relationship Id="rId4" Type="http://schemas.openxmlformats.org/officeDocument/2006/relationships/image" Target="../media/image9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49449"/>
            <a:ext cx="9104313" cy="1818959"/>
          </a:xfrm>
          <a:ln/>
        </p:spPr>
        <p:txBody>
          <a:bodyPr/>
          <a:lstStyle/>
          <a:p>
            <a:r>
              <a:rPr lang="en-US" sz="4400" dirty="0" smtClean="0"/>
              <a:t>Overview &amp; Outlook for the      </a:t>
            </a:r>
            <a:r>
              <a:rPr lang="en-US" sz="4400" dirty="0" smtClean="0"/>
              <a:t>P/C </a:t>
            </a:r>
            <a:r>
              <a:rPr lang="en-US" sz="4400" dirty="0" smtClean="0"/>
              <a:t>Insurance </a:t>
            </a:r>
            <a:r>
              <a:rPr lang="en-US" sz="4400" dirty="0" smtClean="0"/>
              <a:t>Industry</a:t>
            </a:r>
            <a:br>
              <a:rPr lang="en-US" sz="4400" dirty="0" smtClean="0"/>
            </a:br>
            <a:r>
              <a:rPr lang="en-US" sz="4400" dirty="0" smtClean="0"/>
              <a:t>for </a:t>
            </a:r>
            <a:r>
              <a:rPr lang="en-US" sz="4400" dirty="0" smtClean="0"/>
              <a:t>2014 and Beyond</a:t>
            </a:r>
            <a:endParaRPr lang="en-US" sz="3400" i="1" dirty="0">
              <a:solidFill>
                <a:srgbClr val="FF0000"/>
              </a:solidFill>
            </a:endParaRPr>
          </a:p>
        </p:txBody>
      </p:sp>
      <p:sp>
        <p:nvSpPr>
          <p:cNvPr id="94211" name="Rectangle 3"/>
          <p:cNvSpPr>
            <a:spLocks noGrp="1" noChangeArrowheads="1"/>
          </p:cNvSpPr>
          <p:nvPr>
            <p:ph type="subTitle" idx="1"/>
          </p:nvPr>
        </p:nvSpPr>
        <p:spPr>
          <a:xfrm>
            <a:off x="0" y="4049627"/>
            <a:ext cx="8952271" cy="1794337"/>
          </a:xfrm>
        </p:spPr>
        <p:txBody>
          <a:bodyPr/>
          <a:lstStyle/>
          <a:p>
            <a:pPr>
              <a:lnSpc>
                <a:spcPct val="80000"/>
              </a:lnSpc>
            </a:pPr>
            <a:r>
              <a:rPr lang="en-US" sz="2800" dirty="0" smtClean="0"/>
              <a:t>Philadelphia Reinsurance Symposium</a:t>
            </a:r>
          </a:p>
          <a:p>
            <a:pPr>
              <a:lnSpc>
                <a:spcPct val="80000"/>
              </a:lnSpc>
            </a:pPr>
            <a:r>
              <a:rPr lang="en-US" sz="2800" dirty="0" smtClean="0"/>
              <a:t>Philadelphia, PA</a:t>
            </a:r>
          </a:p>
          <a:p>
            <a:pPr>
              <a:lnSpc>
                <a:spcPct val="80000"/>
              </a:lnSpc>
            </a:pPr>
            <a:r>
              <a:rPr lang="en-US" sz="2800" dirty="0" smtClean="0"/>
              <a:t>March 6</a:t>
            </a:r>
            <a:r>
              <a:rPr lang="en-US" sz="2800" dirty="0" smtClean="0"/>
              <a:t>, 2014</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096730494"/>
              </p:ext>
            </p:extLst>
          </p:nvPr>
        </p:nvGraphicFramePr>
        <p:xfrm>
          <a:off x="0" y="1793875"/>
          <a:ext cx="9144000" cy="4749800"/>
        </p:xfrm>
        <a:graphic>
          <a:graphicData uri="http://schemas.openxmlformats.org/presentationml/2006/ole">
            <mc:AlternateContent xmlns:mc="http://schemas.openxmlformats.org/markup-compatibility/2006">
              <mc:Choice xmlns:v="urn:schemas-microsoft-com:vml" Requires="v">
                <p:oleObj spid="_x0000_s28387374" name="Chart" r:id="rId4" imgW="8820049" imgH="4581490" progId="MSGraph.Chart.8">
                  <p:embed followColorScheme="full"/>
                </p:oleObj>
              </mc:Choice>
              <mc:Fallback>
                <p:oleObj name="Chart" r:id="rId4" imgW="8820049" imgH="4581490" progId="MSGraph.Chart.8">
                  <p:embed followColorScheme="full"/>
                  <p:pic>
                    <p:nvPicPr>
                      <p:cNvPr id="0" name="Object 3"/>
                      <p:cNvPicPr>
                        <a:picLocks noChangeAspect="1" noChangeArrowheads="1"/>
                      </p:cNvPicPr>
                      <p:nvPr/>
                    </p:nvPicPr>
                    <p:blipFill>
                      <a:blip r:embed="rId5"/>
                      <a:srcRect/>
                      <a:stretch>
                        <a:fillRect/>
                      </a:stretch>
                    </p:blipFill>
                    <p:spPr bwMode="auto">
                      <a:xfrm>
                        <a:off x="0" y="17938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2003-2012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100</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Dog Bite Liability Claims, 2003-2012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25238"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Average Cost per Dog Bite Claim is Pushing Total Dog Bite </a:t>
            </a:r>
            <a:r>
              <a:rPr lang="en-US" b="1" dirty="0" err="1" smtClean="0">
                <a:solidFill>
                  <a:srgbClr val="FFFFFF"/>
                </a:solidFill>
              </a:rPr>
              <a:t>Liabiity</a:t>
            </a:r>
            <a:r>
              <a:rPr lang="en-US" b="1" dirty="0" smtClean="0">
                <a:solidFill>
                  <a:srgbClr val="FFFFFF"/>
                </a:solidFill>
              </a:rPr>
              <a:t> Claim Costs Higher Even as the Number of Claims Remains Relatively Flat</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2597885" y="1398494"/>
            <a:ext cx="2740598" cy="1611911"/>
          </a:xfrm>
          <a:prstGeom prst="wedgeRectCallout">
            <a:avLst>
              <a:gd name="adj1" fmla="val 149057"/>
              <a:gd name="adj2" fmla="val -6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Dog bite liability claims cost insurers an estimated $489.7 million in 2012, up 51.0% from $324.2 million in 2003</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0196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344124" y="1342532"/>
          <a:ext cx="8532813" cy="4806068"/>
        </p:xfrm>
        <a:graphic>
          <a:graphicData uri="http://schemas.openxmlformats.org/drawingml/2006/table">
            <a:tbl>
              <a:tblPr>
                <a:effectLst/>
              </a:tblPr>
              <a:tblGrid>
                <a:gridCol w="1824735"/>
                <a:gridCol w="1235207"/>
                <a:gridCol w="1235207"/>
                <a:gridCol w="2117495"/>
                <a:gridCol w="2120169"/>
              </a:tblGrid>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December 31,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391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Severe</a:t>
                      </a:r>
                      <a:br>
                        <a:rPr kumimoji="0" lang="en-US" sz="1600" b="1" i="1" u="none" strike="noStrike" cap="none" normalizeH="0" baseline="0" dirty="0" smtClean="0">
                          <a:ln>
                            <a:noFill/>
                          </a:ln>
                          <a:solidFill>
                            <a:schemeClr val="tx1"/>
                          </a:solidFill>
                          <a:effectLst/>
                          <a:latin typeface="Arial" charset="0"/>
                        </a:rPr>
                      </a:br>
                      <a:r>
                        <a:rPr kumimoji="0" lang="en-US" sz="1600" b="1" i="1"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69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cap="none" normalizeH="0" baseline="0" dirty="0" smtClean="0">
                          <a:ln>
                            <a:noFill/>
                          </a:ln>
                          <a:solidFill>
                            <a:schemeClr val="tx1"/>
                          </a:solidFill>
                          <a:effectLst/>
                          <a:latin typeface="Arial" charset="0"/>
                        </a:rPr>
                        <a:t>16,341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1" u="none" strike="noStrike" kern="1200" cap="none" normalizeH="0" baseline="0" dirty="0" smtClean="0">
                          <a:ln>
                            <a:noFill/>
                          </a:ln>
                          <a:solidFill>
                            <a:schemeClr val="tx1"/>
                          </a:solidFill>
                          <a:effectLst/>
                          <a:latin typeface="Arial" charset="0"/>
                          <a:ea typeface="+mn-ea"/>
                          <a:cs typeface="+mn-cs"/>
                        </a:rPr>
                        <a:t>10,274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55338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2,935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1,895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1,929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240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9097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2183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620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385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56943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128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207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21,825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12,794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6" name="Title 7"/>
          <p:cNvSpPr>
            <a:spLocks noGrp="1"/>
          </p:cNvSpPr>
          <p:nvPr>
            <p:ph type="title"/>
          </p:nvPr>
        </p:nvSpPr>
        <p:spPr>
          <a:xfrm>
            <a:off x="282906" y="187352"/>
            <a:ext cx="6840000" cy="720000"/>
          </a:xfrm>
        </p:spPr>
        <p:txBody>
          <a:bodyPr/>
          <a:lstStyle/>
          <a:p>
            <a:r>
              <a:rPr lang="en-US" dirty="0" smtClean="0">
                <a:solidFill>
                  <a:srgbClr val="225A7A"/>
                </a:solidFill>
              </a:rPr>
              <a:t>Natural Disaster Losses in the United States, by Type, 2013</a:t>
            </a:r>
            <a:endParaRPr lang="en-US" dirty="0">
              <a:solidFill>
                <a:srgbClr val="225A7A"/>
              </a:solidFill>
            </a:endParaRPr>
          </a:p>
        </p:txBody>
      </p:sp>
      <p:sp>
        <p:nvSpPr>
          <p:cNvPr id="7" name="TextBox 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101</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10" name="TextBox 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101</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160805705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nvPr>
        </p:nvGraphicFramePr>
        <p:xfrm>
          <a:off x="282574" y="1374929"/>
          <a:ext cx="8534401" cy="4787899"/>
        </p:xfrm>
        <a:graphic>
          <a:graphicData uri="http://schemas.openxmlformats.org/drawingml/2006/table">
            <a:tbl>
              <a:tblPr>
                <a:effectLst/>
              </a:tblPr>
              <a:tblGrid>
                <a:gridCol w="2016125"/>
                <a:gridCol w="2057400"/>
                <a:gridCol w="2326884"/>
                <a:gridCol w="2133992"/>
              </a:tblGrid>
              <a:tr h="631906">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February 24 – 25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690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March 18 – 19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7 – 11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Winter Storm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1,600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1,200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April 16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560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18 – 20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3,100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May 28 – 31</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mn-lt"/>
                        </a:rPr>
                        <a:t>2,800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August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740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September 9 – 16</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Flooding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160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November 17 - 18</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1,300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931</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Munich Re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102</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Significant Natural Catastrophes, 2013</a:t>
            </a:r>
            <a:br>
              <a:rPr kumimoji="0" lang="en-US" sz="3000" b="1" i="0" u="none" strike="noStrike" kern="1200" cap="none" spc="0" normalizeH="0" baseline="0" noProof="0" dirty="0" smtClean="0">
                <a:ln>
                  <a:noFill/>
                </a:ln>
                <a:solidFill>
                  <a:srgbClr val="225A7A"/>
                </a:solidFill>
                <a:effectLst/>
                <a:uLnTx/>
                <a:uFillTx/>
                <a:latin typeface="Arial"/>
                <a:ea typeface="+mn-ea"/>
                <a:cs typeface="Arial"/>
              </a:rPr>
            </a:br>
            <a:r>
              <a:rPr kumimoji="0" lang="en-US" sz="1800" b="1" i="0" u="none" strike="noStrike" kern="1200" cap="none" spc="0" normalizeH="0" baseline="0" noProof="0" dirty="0" smtClean="0">
                <a:ln>
                  <a:noFill/>
                </a:ln>
                <a:solidFill>
                  <a:srgbClr val="225A7A"/>
                </a:solidFill>
                <a:effectLst/>
                <a:uLnTx/>
                <a:uFillTx/>
                <a:latin typeface="Arial"/>
                <a:ea typeface="+mn-ea"/>
                <a:cs typeface="Arial"/>
              </a:rPr>
              <a:t>(Events with</a:t>
            </a: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 </a:t>
            </a:r>
            <a:r>
              <a:rPr kumimoji="0" lang="en-US" sz="1800" b="1" i="0" u="none" strike="noStrike" kern="0" cap="none" spc="0" normalizeH="0" baseline="0" noProof="0" dirty="0" smtClean="0">
                <a:ln>
                  <a:noFill/>
                </a:ln>
                <a:solidFill>
                  <a:srgbClr val="225A7A"/>
                </a:solidFill>
                <a:effectLst/>
                <a:uLnTx/>
                <a:uFillTx/>
                <a:latin typeface="Arial" charset="0"/>
                <a:ea typeface="+mj-ea"/>
                <a:cs typeface="Arial" charset="0"/>
              </a:rPr>
              <a:t>$1 billion economic loss and/or 50 fatalities)</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73956092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6240" y="149590"/>
            <a:ext cx="7528706" cy="720725"/>
          </a:xfrm>
        </p:spPr>
        <p:txBody>
          <a:bodyPr/>
          <a:lstStyle/>
          <a:p>
            <a:pPr>
              <a:defRPr/>
            </a:pPr>
            <a:r>
              <a:rPr lang="en-US" kern="1200" dirty="0" smtClean="0">
                <a:solidFill>
                  <a:srgbClr val="28688C"/>
                </a:solidFill>
                <a:latin typeface="Arial"/>
                <a:ea typeface="Arial Unicode MS"/>
                <a:cs typeface="Arial"/>
              </a:rPr>
              <a:t>U.S. Thunderstorm Insured Loss Trends, </a:t>
            </a:r>
            <a:r>
              <a:rPr lang="en-US" dirty="0" smtClean="0">
                <a:solidFill>
                  <a:srgbClr val="28688C"/>
                </a:solidFill>
              </a:rPr>
              <a:t>1980 –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103</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426786"/>
            <a:ext cx="4267200" cy="338554"/>
          </a:xfrm>
          <a:prstGeom prst="rect">
            <a:avLst/>
          </a:prstGeom>
          <a:noFill/>
          <a:ln w="9525" algn="ctr">
            <a:noFill/>
            <a:miter lim="800000"/>
            <a:headEnd/>
            <a:tailEnd/>
          </a:ln>
        </p:spPr>
        <p:txBody>
          <a:bodyPr anchor="ctr">
            <a:spAutoFit/>
          </a:bodyPr>
          <a:lstStyle/>
          <a:p>
            <a:pPr>
              <a:defRPr/>
            </a:pPr>
            <a:endParaRPr lang="en-US" sz="800" dirty="0">
              <a:solidFill>
                <a:schemeClr val="accent4">
                  <a:lumMod val="75000"/>
                </a:schemeClr>
              </a:solidFill>
              <a:cs typeface="+mn-cs"/>
            </a:endParaRPr>
          </a:p>
          <a:p>
            <a:pPr>
              <a:defRPr/>
            </a:pPr>
            <a:r>
              <a:rPr lang="en-US" sz="800" dirty="0">
                <a:solidFill>
                  <a:schemeClr val="accent4">
                    <a:lumMod val="75000"/>
                  </a:schemeClr>
                </a:solidFill>
                <a:cs typeface="+mn-cs"/>
              </a:rPr>
              <a:t>Source: Property Claims Service</a:t>
            </a:r>
            <a:r>
              <a:rPr lang="en-US" sz="800" dirty="0" smtClean="0">
                <a:solidFill>
                  <a:schemeClr val="accent4">
                    <a:lumMod val="75000"/>
                  </a:schemeClr>
                </a:solidFill>
                <a:cs typeface="+mn-cs"/>
              </a:rPr>
              <a:t>, and MR </a:t>
            </a:r>
            <a:r>
              <a:rPr lang="en-US" sz="800" dirty="0" err="1">
                <a:solidFill>
                  <a:schemeClr val="accent4">
                    <a:lumMod val="75000"/>
                  </a:schemeClr>
                </a:solidFill>
                <a:cs typeface="+mn-cs"/>
              </a:rPr>
              <a:t>NatCat</a:t>
            </a:r>
            <a:r>
              <a:rPr lang="en-US" sz="800" i="1" dirty="0" err="1">
                <a:solidFill>
                  <a:schemeClr val="accent4">
                    <a:lumMod val="75000"/>
                  </a:schemeClr>
                </a:solidFill>
                <a:cs typeface="+mn-cs"/>
              </a:rPr>
              <a:t>SERVICE</a:t>
            </a:r>
            <a:endParaRPr lang="en-US" sz="800" i="1" dirty="0">
              <a:solidFill>
                <a:schemeClr val="accent4">
                  <a:lumMod val="75000"/>
                </a:schemeClr>
              </a:solidFill>
              <a:cs typeface="+mn-cs"/>
            </a:endParaRPr>
          </a:p>
        </p:txBody>
      </p:sp>
      <p:pic>
        <p:nvPicPr>
          <p:cNvPr id="14" name="Picture 1"/>
          <p:cNvPicPr>
            <a:picLocks noChangeAspect="1" noChangeArrowheads="1"/>
          </p:cNvPicPr>
          <p:nvPr>
            <p:custDataLst>
              <p:tags r:id="rId1"/>
            </p:custDataLst>
          </p:nvPr>
        </p:nvPicPr>
        <p:blipFill>
          <a:blip r:embed="rId4" cstate="email"/>
          <a:srcRect/>
          <a:stretch>
            <a:fillRect/>
          </a:stretch>
        </p:blipFill>
        <p:spPr bwMode="auto">
          <a:xfrm>
            <a:off x="124678" y="1454046"/>
            <a:ext cx="8888802" cy="5111100"/>
          </a:xfrm>
          <a:prstGeom prst="rect">
            <a:avLst/>
          </a:prstGeom>
          <a:noFill/>
          <a:ln w="9525">
            <a:noFill/>
            <a:miter lim="800000"/>
            <a:headEnd/>
            <a:tailEnd/>
          </a:ln>
        </p:spPr>
      </p:pic>
      <p:sp>
        <p:nvSpPr>
          <p:cNvPr id="16" name="AutoShape 7"/>
          <p:cNvSpPr>
            <a:spLocks noChangeArrowheads="1"/>
          </p:cNvSpPr>
          <p:nvPr/>
        </p:nvSpPr>
        <p:spPr bwMode="blackWhite">
          <a:xfrm>
            <a:off x="3620367" y="3128505"/>
            <a:ext cx="3531191" cy="975657"/>
          </a:xfrm>
          <a:prstGeom prst="wedgeRectCallout">
            <a:avLst>
              <a:gd name="adj1" fmla="val 97028"/>
              <a:gd name="adj2" fmla="val 16832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$10.3 billion, the 6</a:t>
            </a:r>
            <a:r>
              <a:rPr lang="en-US" b="1" baseline="30000" dirty="0" smtClean="0">
                <a:solidFill>
                  <a:srgbClr val="FFFFFF"/>
                </a:solidFill>
                <a:latin typeface="Arial" pitchFamily="34" charset="0"/>
                <a:cs typeface="Arial" pitchFamily="34" charset="0"/>
              </a:rPr>
              <a:t>th</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
        <p:nvSpPr>
          <p:cNvPr id="17"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5-year running average loss is up sharply</a:t>
            </a:r>
            <a:endParaRPr lang="en-US" b="1" dirty="0">
              <a:solidFill>
                <a:schemeClr val="bg1"/>
              </a:solidFill>
              <a:latin typeface="Arial" pitchFamily="34" charset="0"/>
              <a:cs typeface="Arial" pitchFamily="34" charset="0"/>
            </a:endParaRPr>
          </a:p>
        </p:txBody>
      </p:sp>
      <p:sp>
        <p:nvSpPr>
          <p:cNvPr id="18"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i="1" dirty="0" smtClean="0">
                <a:solidFill>
                  <a:schemeClr val="bg1"/>
                </a:solidFill>
                <a:latin typeface="Arial" pitchFamily="34" charset="0"/>
                <a:cs typeface="Arial" pitchFamily="34" charset="0"/>
              </a:rPr>
              <a:t>2008-2013 </a:t>
            </a:r>
            <a:r>
              <a:rPr lang="en-US" b="1" i="1" dirty="0">
                <a:solidFill>
                  <a:schemeClr val="bg1"/>
                </a:solidFill>
                <a:latin typeface="Arial" pitchFamily="34" charset="0"/>
                <a:cs typeface="Arial" pitchFamily="34" charset="0"/>
              </a:rPr>
              <a:t>are the most expensive years on </a:t>
            </a:r>
            <a:r>
              <a:rPr lang="en-US" b="1" i="1" dirty="0" smtClean="0">
                <a:solidFill>
                  <a:schemeClr val="bg1"/>
                </a:solidFill>
                <a:latin typeface="Arial" pitchFamily="34" charset="0"/>
                <a:cs typeface="Arial" pitchFamily="34" charset="0"/>
              </a:rPr>
              <a:t>record.</a:t>
            </a:r>
            <a:endParaRPr lang="en-US"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12004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10"/>
          <p:cNvSpPr>
            <a:spLocks noGrp="1" noChangeArrowheads="1"/>
          </p:cNvSpPr>
          <p:nvPr>
            <p:ph type="sldNum" sz="quarter" idx="12"/>
          </p:nvPr>
        </p:nvSpPr>
        <p:spPr>
          <a:noFill/>
        </p:spPr>
        <p:txBody>
          <a:bodyPr/>
          <a:lstStyle/>
          <a:p>
            <a:fld id="{E6E5542E-88E5-495A-AC19-5D5EEA71753D}" type="slidenum">
              <a:rPr lang="en-US" smtClean="0"/>
              <a:pPr/>
              <a:t>104</a:t>
            </a:fld>
            <a:endParaRPr lang="en-US" smtClean="0"/>
          </a:p>
        </p:txBody>
      </p:sp>
      <p:sp>
        <p:nvSpPr>
          <p:cNvPr id="1638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Insured Homeowners Losses Due</a:t>
            </a:r>
            <a:br>
              <a:rPr lang="en-US" dirty="0" smtClean="0"/>
            </a:br>
            <a:r>
              <a:rPr lang="en-US" dirty="0" smtClean="0"/>
              <a:t>to Lightning, 2004-2012</a:t>
            </a:r>
          </a:p>
        </p:txBody>
      </p:sp>
      <p:graphicFrame>
        <p:nvGraphicFramePr>
          <p:cNvPr id="16386" name="Object 3"/>
          <p:cNvGraphicFramePr>
            <a:graphicFrameLocks noGrp="1" noChangeAspect="1"/>
          </p:cNvGraphicFramePr>
          <p:nvPr>
            <p:ph idx="4294967295"/>
            <p:extLst/>
          </p:nvPr>
        </p:nvGraphicFramePr>
        <p:xfrm>
          <a:off x="39688" y="1303991"/>
          <a:ext cx="9091612" cy="4706938"/>
        </p:xfrm>
        <a:graphic>
          <a:graphicData uri="http://schemas.openxmlformats.org/presentationml/2006/ole">
            <mc:AlternateContent xmlns:mc="http://schemas.openxmlformats.org/markup-compatibility/2006">
              <mc:Choice xmlns:v="urn:schemas-microsoft-com:vml" Requires="v">
                <p:oleObj spid="_x0000_s28441609"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39688" y="1303991"/>
                        <a:ext cx="9091612" cy="470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Text Box 4"/>
          <p:cNvSpPr txBox="1">
            <a:spLocks noChangeArrowheads="1"/>
          </p:cNvSpPr>
          <p:nvPr/>
        </p:nvSpPr>
        <p:spPr bwMode="auto">
          <a:xfrm>
            <a:off x="113553" y="6390622"/>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smtClean="0"/>
          </a:p>
          <a:p>
            <a:pPr eaLnBrk="0" hangingPunct="0">
              <a:lnSpc>
                <a:spcPct val="70000"/>
              </a:lnSpc>
              <a:spcBef>
                <a:spcPct val="50000"/>
              </a:spcBef>
              <a:buClr>
                <a:srgbClr val="FF3300"/>
              </a:buClr>
              <a:buFont typeface="Wingdings" pitchFamily="2" charset="2"/>
              <a:buNone/>
            </a:pPr>
            <a:r>
              <a:rPr lang="en-US" sz="1100" dirty="0" smtClean="0"/>
              <a:t>Source:  Insurance Information Institute.</a:t>
            </a:r>
            <a:r>
              <a:rPr lang="en-US" sz="1100" dirty="0"/>
              <a:t>		</a:t>
            </a:r>
          </a:p>
        </p:txBody>
      </p:sp>
      <p:sp>
        <p:nvSpPr>
          <p:cNvPr id="6" name="Rectangle 5"/>
          <p:cNvSpPr>
            <a:spLocks noChangeArrowheads="1"/>
          </p:cNvSpPr>
          <p:nvPr/>
        </p:nvSpPr>
        <p:spPr bwMode="blackWhite">
          <a:xfrm>
            <a:off x="874245" y="5650567"/>
            <a:ext cx="7515225" cy="87125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Increased Number and Value of Expensive Electronic Devices in Homes is Pushing the Total Lightning Claim Costs Up Even as the Number of Lightning Claims Falls</a:t>
            </a:r>
            <a:endParaRPr lang="en-US" b="1" dirty="0">
              <a:solidFill>
                <a:srgbClr val="FFFFFF"/>
              </a:solidFill>
            </a:endParaRPr>
          </a:p>
        </p:txBody>
      </p:sp>
      <p:sp>
        <p:nvSpPr>
          <p:cNvPr id="7" name="Rectangle 6"/>
          <p:cNvSpPr>
            <a:spLocks noChangeArrowheads="1"/>
          </p:cNvSpPr>
          <p:nvPr/>
        </p:nvSpPr>
        <p:spPr bwMode="black">
          <a:xfrm>
            <a:off x="201613" y="1172229"/>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8" name="AutoShape 7"/>
          <p:cNvSpPr>
            <a:spLocks noChangeArrowheads="1"/>
          </p:cNvSpPr>
          <p:nvPr/>
        </p:nvSpPr>
        <p:spPr bwMode="blackWhite">
          <a:xfrm>
            <a:off x="3229897" y="3557398"/>
            <a:ext cx="2740598" cy="1268360"/>
          </a:xfrm>
          <a:prstGeom prst="wedgeRectCallout">
            <a:avLst>
              <a:gd name="adj1" fmla="val 125175"/>
              <a:gd name="adj2" fmla="val -239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Lightning claims cost insurers an estimated $969 million in 2012, 31.7% from $735.5 million in 2004</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726258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41313"/>
            <a:ext cx="7343775" cy="719137"/>
          </a:xfrm>
        </p:spPr>
        <p:txBody>
          <a:bodyPr/>
          <a:lstStyle/>
          <a:p>
            <a:r>
              <a:rPr lang="en-US" dirty="0" smtClean="0">
                <a:solidFill>
                  <a:srgbClr val="28688C"/>
                </a:solidFill>
              </a:rPr>
              <a:t>Natural Disasters in the United States, 1980 – 2013</a:t>
            </a:r>
            <a:br>
              <a:rPr lang="en-US" dirty="0" smtClean="0">
                <a:solidFill>
                  <a:srgbClr val="28688C"/>
                </a:solidFill>
              </a:rPr>
            </a:br>
            <a:r>
              <a:rPr lang="en-US" sz="1800" dirty="0" smtClean="0">
                <a:solidFill>
                  <a:srgbClr val="28688C"/>
                </a:solidFill>
              </a:rPr>
              <a:t>Number of Events (Annual Totals 1980 –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105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22</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81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6</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359116" y="1322760"/>
            <a:ext cx="8112399" cy="4414363"/>
          </a:xfrm>
          <a:prstGeom prst="rect">
            <a:avLst/>
          </a:prstGeom>
          <a:noFill/>
          <a:ln w="9525">
            <a:noFill/>
            <a:miter lim="800000"/>
            <a:headEnd/>
            <a:tailEnd/>
          </a:ln>
          <a:effectLst/>
        </p:spPr>
      </p:pic>
      <p:sp>
        <p:nvSpPr>
          <p:cNvPr id="23" name="AutoShape 7"/>
          <p:cNvSpPr>
            <a:spLocks noChangeArrowheads="1"/>
          </p:cNvSpPr>
          <p:nvPr/>
        </p:nvSpPr>
        <p:spPr bwMode="blackWhite">
          <a:xfrm>
            <a:off x="3436373" y="1710813"/>
            <a:ext cx="3048415" cy="1206887"/>
          </a:xfrm>
          <a:prstGeom prst="wedgeRectCallout">
            <a:avLst>
              <a:gd name="adj1" fmla="val 102567"/>
              <a:gd name="adj2" fmla="val 2055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128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643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bwMode="auto">
          <a:xfrm>
            <a:off x="255804" y="1522413"/>
            <a:ext cx="8578633" cy="4786312"/>
          </a:xfrm>
          <a:prstGeom prst="rect">
            <a:avLst/>
          </a:prstGeom>
          <a:solidFill>
            <a:srgbClr val="FFFFFF"/>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
                <a:srgbClr val="FF3300"/>
              </a:buClr>
              <a:buSzTx/>
              <a:buFont typeface="Wingdings" pitchFamily="2" charset="2"/>
              <a:buNone/>
              <a:tabLst/>
            </a:pPr>
            <a:endParaRPr kumimoji="0" lang="en-US" sz="1600" b="0" i="0" u="none" strike="noStrike" cap="none" normalizeH="0" baseline="0" dirty="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225170" y="73740"/>
            <a:ext cx="6840000" cy="720000"/>
          </a:xfrm>
        </p:spPr>
        <p:txBody>
          <a:bodyPr/>
          <a:lstStyle/>
          <a:p>
            <a:pPr lvl="0"/>
            <a:r>
              <a:rPr lang="en-US" dirty="0" smtClean="0">
                <a:solidFill>
                  <a:srgbClr val="225A7A"/>
                </a:solidFill>
              </a:rPr>
              <a:t>Number of Acres Burned in Wildfires, 1980 – 2013</a:t>
            </a:r>
            <a:endParaRPr lang="en-US" dirty="0">
              <a:solidFill>
                <a:srgbClr val="225A7A"/>
              </a:solidFill>
            </a:endParaRPr>
          </a:p>
        </p:txBody>
      </p:sp>
      <p:sp>
        <p:nvSpPr>
          <p:cNvPr id="10" name="PPTShape_0"/>
          <p:cNvSpPr>
            <a:spLocks noChangeArrowheads="1"/>
          </p:cNvSpPr>
          <p:nvPr/>
        </p:nvSpPr>
        <p:spPr bwMode="auto">
          <a:xfrm>
            <a:off x="0" y="6543539"/>
            <a:ext cx="2502608" cy="246221"/>
          </a:xfrm>
          <a:prstGeom prst="rect">
            <a:avLst/>
          </a:prstGeom>
          <a:noFill/>
          <a:ln w="9525" algn="ctr">
            <a:noFill/>
            <a:miter lim="800000"/>
            <a:headEnd/>
            <a:tailEnd/>
          </a:ln>
        </p:spPr>
        <p:txBody>
          <a:bodyPr wrap="none">
            <a:spAutoFit/>
          </a:bodyPr>
          <a:lstStyle/>
          <a:p>
            <a:pPr eaLnBrk="1" hangingPunct="1">
              <a:buClrTx/>
              <a:buFontTx/>
              <a:buNone/>
            </a:pPr>
            <a:r>
              <a:rPr lang="en-US" sz="1000" dirty="0">
                <a:solidFill>
                  <a:schemeClr val="accent4">
                    <a:lumMod val="75000"/>
                  </a:schemeClr>
                </a:solidFill>
                <a:latin typeface="Arial" charset="0"/>
              </a:rPr>
              <a:t>Source: </a:t>
            </a:r>
            <a:r>
              <a:rPr lang="en-US" sz="1000" dirty="0" smtClean="0">
                <a:solidFill>
                  <a:schemeClr val="accent4">
                    <a:lumMod val="75000"/>
                  </a:schemeClr>
                </a:solidFill>
                <a:latin typeface="Arial" charset="0"/>
              </a:rPr>
              <a:t>National Interagency Fire Center</a:t>
            </a:r>
          </a:p>
        </p:txBody>
      </p:sp>
      <p:pic>
        <p:nvPicPr>
          <p:cNvPr id="34817" name="Picture 1"/>
          <p:cNvPicPr>
            <a:picLocks noChangeAspect="1" noChangeArrowheads="1"/>
          </p:cNvPicPr>
          <p:nvPr>
            <p:custDataLst>
              <p:tags r:id="rId2"/>
            </p:custDataLst>
          </p:nvPr>
        </p:nvPicPr>
        <p:blipFill>
          <a:blip r:embed="rId5" cstate="email"/>
          <a:srcRect/>
          <a:stretch>
            <a:fillRect/>
          </a:stretch>
        </p:blipFill>
        <p:spPr bwMode="auto">
          <a:xfrm>
            <a:off x="368710" y="1243335"/>
            <a:ext cx="8381981" cy="5157465"/>
          </a:xfrm>
          <a:prstGeom prst="rect">
            <a:avLst/>
          </a:prstGeom>
          <a:noFill/>
          <a:ln w="9525">
            <a:noFill/>
            <a:miter lim="800000"/>
            <a:headEnd/>
            <a:tailEnd/>
          </a:ln>
        </p:spPr>
      </p:pic>
      <p:sp>
        <p:nvSpPr>
          <p:cNvPr id="11" name="TextBox 10"/>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106</a:t>
            </a:fld>
            <a:endParaRPr lang="en-US" sz="1000" dirty="0">
              <a:solidFill>
                <a:schemeClr val="accent4">
                  <a:lumMod val="75000"/>
                </a:schemeClr>
              </a:solidFill>
              <a:latin typeface="+mn-lt"/>
            </a:endParaRPr>
          </a:p>
        </p:txBody>
      </p:sp>
      <p:sp>
        <p:nvSpPr>
          <p:cNvPr id="12" name="AutoShape 7"/>
          <p:cNvSpPr>
            <a:spLocks noChangeArrowheads="1"/>
          </p:cNvSpPr>
          <p:nvPr/>
        </p:nvSpPr>
        <p:spPr bwMode="blackWhite">
          <a:xfrm>
            <a:off x="2875936" y="1135628"/>
            <a:ext cx="3082412" cy="1220173"/>
          </a:xfrm>
          <a:prstGeom prst="wedgeRectCallout">
            <a:avLst>
              <a:gd name="adj1" fmla="val 118906"/>
              <a:gd name="adj2" fmla="val 954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TX experienced significant wildfire losses in 2011 (Bastrop fire insured losses ~$500 million)</a:t>
            </a:r>
            <a:endParaRPr lang="en-US" b="1" dirty="0">
              <a:solidFill>
                <a:srgbClr val="FFFFFF"/>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9379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107</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823522" cy="267331"/>
            <a:chOff x="2021059" y="5197108"/>
            <a:chExt cx="422403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516424" cy="247678"/>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288669" y="111452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1053"/>
          <a:stretch>
            <a:fillRect/>
          </a:stretch>
        </p:blipFill>
        <p:spPr bwMode="auto">
          <a:xfrm>
            <a:off x="197864" y="1941241"/>
            <a:ext cx="8626587" cy="4292600"/>
          </a:xfrm>
          <a:prstGeom prst="rect">
            <a:avLst/>
          </a:prstGeom>
          <a:noFill/>
          <a:ln w="9525">
            <a:noFill/>
            <a:miter lim="800000"/>
            <a:headEnd/>
            <a:tailEnd/>
          </a:ln>
          <a:effectLst/>
        </p:spPr>
      </p:pic>
      <p:sp>
        <p:nvSpPr>
          <p:cNvPr id="24" name="AutoShape 7"/>
          <p:cNvSpPr>
            <a:spLocks noChangeArrowheads="1"/>
          </p:cNvSpPr>
          <p:nvPr/>
        </p:nvSpPr>
        <p:spPr bwMode="blackWhite">
          <a:xfrm>
            <a:off x="6931736"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CAT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$21.8B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$12.8B</a:t>
            </a:r>
            <a:endParaRPr lang="en-US" b="1" dirty="0">
              <a:solidFill>
                <a:srgbClr val="FFFFFF"/>
              </a:solidFill>
              <a:latin typeface="Arial" pitchFamily="34" charset="0"/>
              <a:cs typeface="Arial" pitchFamily="34" charset="0"/>
            </a:endParaRPr>
          </a:p>
        </p:txBody>
      </p:sp>
      <p:sp>
        <p:nvSpPr>
          <p:cNvPr id="25" name="AutoShape 7"/>
          <p:cNvSpPr>
            <a:spLocks noChangeArrowheads="1"/>
          </p:cNvSpPr>
          <p:nvPr/>
        </p:nvSpPr>
        <p:spPr bwMode="blackWhite">
          <a:xfrm>
            <a:off x="3814916" y="1873046"/>
            <a:ext cx="2300749" cy="1617407"/>
          </a:xfrm>
          <a:prstGeom prst="wedgeRectCallout">
            <a:avLst>
              <a:gd name="adj1" fmla="val 67401"/>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988394" y="2138515"/>
            <a:ext cx="2596292" cy="1489587"/>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2013 losses were </a:t>
            </a:r>
            <a:r>
              <a:rPr lang="en-US" b="1" dirty="0" smtClean="0">
                <a:solidFill>
                  <a:srgbClr val="FFFFFF"/>
                </a:solidFill>
              </a:rPr>
              <a:t>far</a:t>
            </a:r>
            <a:r>
              <a:rPr lang="en-US" b="1" dirty="0" smtClean="0">
                <a:solidFill>
                  <a:srgbClr val="FFFFFF"/>
                </a:solidFill>
                <a:latin typeface="Arial" charset="0"/>
                <a:cs typeface="Arial" charset="0"/>
              </a:rPr>
              <a:t> below 2011 and 2012 and were 44% lower than the average from 2000-2012</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731263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70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700"/>
                            </p:stCondLst>
                            <p:childTnLst>
                              <p:par>
                                <p:cTn id="14" presetID="22" presetClass="entr" presetSubtype="4" fill="hold" grpId="0" nodeType="afterEffect">
                                  <p:stCondLst>
                                    <p:cond delay="70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876" y="2133600"/>
            <a:ext cx="8547099" cy="417671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7"/>
          <p:cNvSpPr txBox="1">
            <a:spLocks noChangeArrowheads="1"/>
          </p:cNvSpPr>
          <p:nvPr/>
        </p:nvSpPr>
        <p:spPr bwMode="auto">
          <a:xfrm>
            <a:off x="715811" y="1242194"/>
            <a:ext cx="7646525" cy="707886"/>
          </a:xfrm>
          <a:prstGeom prst="rect">
            <a:avLst/>
          </a:prstGeom>
          <a:solidFill>
            <a:srgbClr val="225A7A"/>
          </a:solidFill>
          <a:ln w="9525" algn="ctr">
            <a:noFill/>
            <a:miter lim="800000"/>
            <a:headEnd/>
            <a:tailEnd/>
          </a:ln>
          <a:effectLst/>
        </p:spPr>
        <p:txBody>
          <a:bodyPr wrap="square">
            <a:spAutoFit/>
          </a:bodyPr>
          <a:lstStyle/>
          <a:p>
            <a:pPr algn="ctr">
              <a:defRPr/>
            </a:pPr>
            <a:r>
              <a:rPr lang="en-US" sz="2000" b="1" dirty="0" smtClean="0">
                <a:solidFill>
                  <a:schemeClr val="bg1"/>
                </a:solidFill>
                <a:latin typeface="Arial" pitchFamily="34" charset="0"/>
                <a:cs typeface="Arial" pitchFamily="34" charset="0"/>
              </a:rPr>
              <a:t>The current 5-year average (2008 - 2013) insured tropical cyclone loss is $5.6 billion per year.</a:t>
            </a:r>
          </a:p>
        </p:txBody>
      </p:sp>
      <p:sp>
        <p:nvSpPr>
          <p:cNvPr id="20483" name="Rectangle 8"/>
          <p:cNvSpPr>
            <a:spLocks noGrp="1" noChangeArrowheads="1"/>
          </p:cNvSpPr>
          <p:nvPr>
            <p:ph type="title"/>
          </p:nvPr>
        </p:nvSpPr>
        <p:spPr>
          <a:xfrm>
            <a:off x="313659" y="58992"/>
            <a:ext cx="6837362" cy="812800"/>
          </a:xfrm>
          <a:noFill/>
        </p:spPr>
        <p:txBody>
          <a:bodyPr/>
          <a:lstStyle/>
          <a:p>
            <a:r>
              <a:rPr lang="en-US" dirty="0" smtClean="0">
                <a:solidFill>
                  <a:srgbClr val="225A7A"/>
                </a:solidFill>
              </a:rPr>
              <a:t>Insured US Tropical Cyclone Losses, 1980 - 2013 </a:t>
            </a:r>
          </a:p>
        </p:txBody>
      </p:sp>
      <p:sp>
        <p:nvSpPr>
          <p:cNvPr id="31749" name="Rectangle 16"/>
          <p:cNvSpPr>
            <a:spLocks noChangeArrowheads="1"/>
          </p:cNvSpPr>
          <p:nvPr/>
        </p:nvSpPr>
        <p:spPr bwMode="auto">
          <a:xfrm>
            <a:off x="0" y="6446793"/>
            <a:ext cx="2688609" cy="411207"/>
          </a:xfrm>
          <a:prstGeom prst="rect">
            <a:avLst/>
          </a:prstGeom>
          <a:noFill/>
          <a:ln w="9525" algn="ctr">
            <a:noFill/>
            <a:miter lim="800000"/>
            <a:headEnd/>
            <a:tailEnd/>
          </a:ln>
        </p:spPr>
        <p:txBody>
          <a:bodyPr wrap="square">
            <a:spAutoFit/>
          </a:bodyPr>
          <a:lstStyle/>
          <a:p>
            <a:pPr>
              <a:defRPr/>
            </a:pPr>
            <a:r>
              <a:rPr lang="en-US" sz="1000" dirty="0" smtClean="0">
                <a:solidFill>
                  <a:schemeClr val="accent4">
                    <a:lumMod val="75000"/>
                  </a:schemeClr>
                </a:solidFill>
                <a:latin typeface="+mn-lt"/>
              </a:rPr>
              <a:t>Sources: </a:t>
            </a:r>
            <a:r>
              <a:rPr lang="en-US" sz="1000" dirty="0">
                <a:solidFill>
                  <a:schemeClr val="accent4">
                    <a:lumMod val="75000"/>
                  </a:schemeClr>
                </a:solidFill>
                <a:latin typeface="+mn-lt"/>
              </a:rPr>
              <a:t>Property Claims Service, </a:t>
            </a:r>
            <a:r>
              <a:rPr lang="en-US" sz="1000" dirty="0" smtClean="0">
                <a:solidFill>
                  <a:schemeClr val="accent4">
                    <a:lumMod val="75000"/>
                  </a:schemeClr>
                </a:solidFill>
                <a:latin typeface="+mn-lt"/>
              </a:rPr>
              <a:t>Munich Re </a:t>
            </a:r>
            <a:r>
              <a:rPr lang="en-US" sz="1000" dirty="0" err="1">
                <a:solidFill>
                  <a:schemeClr val="accent4">
                    <a:lumMod val="75000"/>
                  </a:schemeClr>
                </a:solidFill>
                <a:latin typeface="+mn-lt"/>
              </a:rPr>
              <a:t>NatCat</a:t>
            </a:r>
            <a:r>
              <a:rPr lang="en-US" sz="1000" i="1" dirty="0" err="1">
                <a:solidFill>
                  <a:schemeClr val="accent4">
                    <a:lumMod val="75000"/>
                  </a:schemeClr>
                </a:solidFill>
                <a:latin typeface="+mn-lt"/>
              </a:rPr>
              <a:t>SERVICE</a:t>
            </a:r>
            <a:r>
              <a:rPr lang="en-US" sz="1000" i="1" dirty="0">
                <a:solidFill>
                  <a:schemeClr val="accent4">
                    <a:lumMod val="75000"/>
                  </a:schemeClr>
                </a:solidFill>
                <a:latin typeface="+mn-lt"/>
              </a:rPr>
              <a:t>, </a:t>
            </a:r>
            <a:r>
              <a:rPr lang="en-US" sz="1000" dirty="0" smtClean="0">
                <a:solidFill>
                  <a:schemeClr val="accent4">
                    <a:lumMod val="75000"/>
                  </a:schemeClr>
                </a:solidFill>
                <a:latin typeface="+mn-lt"/>
              </a:rPr>
              <a:t>NFIP</a:t>
            </a:r>
            <a:endParaRPr lang="en-US" sz="1000" dirty="0">
              <a:solidFill>
                <a:schemeClr val="accent4">
                  <a:lumMod val="75000"/>
                </a:schemeClr>
              </a:solidFill>
              <a:latin typeface="+mn-lt"/>
            </a:endParaRPr>
          </a:p>
        </p:txBody>
      </p:sp>
      <p:pic>
        <p:nvPicPr>
          <p:cNvPr id="55297" name="Picture 1"/>
          <p:cNvPicPr>
            <a:picLocks noChangeAspect="1" noChangeArrowheads="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427704" y="2093457"/>
            <a:ext cx="8170392" cy="4085803"/>
          </a:xfrm>
          <a:prstGeom prst="rect">
            <a:avLst/>
          </a:prstGeom>
          <a:noFill/>
          <a:ln w="9525">
            <a:noFill/>
            <a:miter lim="800000"/>
            <a:headEnd/>
            <a:tailEnd/>
          </a:ln>
        </p:spPr>
      </p:pic>
      <p:pic>
        <p:nvPicPr>
          <p:cNvPr id="10" name="PPTShape_0"/>
          <p:cNvPicPr>
            <a:picLocks noChangeAspect="1" noChangeArrowheads="1"/>
          </p:cNvPicPr>
          <p:nvPr>
            <p:custDataLst>
              <p:tags r:id="rId3"/>
            </p:custDataLst>
          </p:nvPr>
        </p:nvPicPr>
        <p:blipFill>
          <a:blip r:embed="rId7" cstate="email"/>
          <a:srcRect/>
          <a:stretch>
            <a:fillRect/>
          </a:stretch>
        </p:blipFill>
        <p:spPr bwMode="auto">
          <a:xfrm>
            <a:off x="1524000" y="2362200"/>
            <a:ext cx="2076449" cy="914400"/>
          </a:xfrm>
          <a:prstGeom prst="rect">
            <a:avLst/>
          </a:prstGeom>
          <a:noFill/>
          <a:ln w="9525">
            <a:noFill/>
            <a:miter lim="800000"/>
            <a:headEnd/>
            <a:tailEnd/>
          </a:ln>
        </p:spPr>
      </p:pic>
      <p:sp>
        <p:nvSpPr>
          <p:cNvPr id="13" name="TextBox 12"/>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108</a:t>
            </a:fld>
            <a:endParaRPr lang="en-US" sz="1000" dirty="0">
              <a:solidFill>
                <a:schemeClr val="accent4">
                  <a:lumMod val="75000"/>
                </a:schemeClr>
              </a:solidFill>
              <a:latin typeface="+mn-lt"/>
            </a:endParaRPr>
          </a:p>
        </p:txBody>
      </p:sp>
    </p:spTree>
    <p:custDataLst>
      <p:tags r:id="rId1"/>
    </p:custDataLst>
    <p:extLst>
      <p:ext uri="{BB962C8B-B14F-4D97-AF65-F5344CB8AC3E}">
        <p14:creationId xmlns:p14="http://schemas.microsoft.com/office/powerpoint/2010/main" val="2663270687"/>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109</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8426262" name="Slide" r:id="rId4" imgW="4210744" imgH="3156199" progId="PowerPoint.Slide.12">
                  <p:embed/>
                </p:oleObj>
              </mc:Choice>
              <mc:Fallback>
                <p:oleObj name="Slide" r:id="rId4" imgW="4210744" imgH="3156199"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616249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p>
          <a:p>
            <a:pPr algn="ctr"/>
            <a:r>
              <a:rPr lang="en-US" sz="3200" b="1" i="1" dirty="0" smtClean="0">
                <a:solidFill>
                  <a:srgbClr val="2B7299"/>
                </a:solidFill>
              </a:rPr>
              <a:t>Especially Commercial Lines</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110</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8427286" name="Slide" r:id="rId4" imgW="3544809" imgH="2657946" progId="PowerPoint.Slide.12">
                  <p:embed/>
                </p:oleObj>
              </mc:Choice>
              <mc:Fallback>
                <p:oleObj name="Slide" r:id="rId4" imgW="3544809" imgH="2657946"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68524918"/>
      </p:ext>
    </p:extLst>
  </p:cSld>
  <p:clrMapOvr>
    <a:masterClrMapping/>
  </p:clrMapOvr>
  <p:transition>
    <p:wipe dir="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111</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428310"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919429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112</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07658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PPTShape_0"/>
          <p:cNvSpPr txBox="1">
            <a:spLocks noChangeArrowheads="1"/>
          </p:cNvSpPr>
          <p:nvPr/>
        </p:nvSpPr>
        <p:spPr bwMode="auto">
          <a:xfrm>
            <a:off x="123854" y="6565692"/>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
        <p:nvSpPr>
          <p:cNvPr id="80" name="TextBox 79"/>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113</a:t>
            </a:fld>
            <a:endParaRPr lang="en-US" sz="1000" dirty="0">
              <a:solidFill>
                <a:schemeClr val="accent4">
                  <a:lumMod val="75000"/>
                </a:schemeClr>
              </a:solidFill>
              <a:latin typeface="+mn-lt"/>
            </a:endParaRPr>
          </a:p>
        </p:txBody>
      </p:sp>
      <p:sp>
        <p:nvSpPr>
          <p:cNvPr id="84" name="Rechteck 181"/>
          <p:cNvSpPr/>
          <p:nvPr/>
        </p:nvSpPr>
        <p:spPr>
          <a:xfrm>
            <a:off x="215516" y="1340768"/>
            <a:ext cx="8712968"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Geophysical events</a:t>
            </a:r>
            <a:r>
              <a:rPr lang="en-US" sz="1100" dirty="0" smtClean="0">
                <a:solidFill>
                  <a:schemeClr val="tx2"/>
                </a:solidFill>
              </a:rPr>
              <a:t/>
            </a:r>
            <a:br>
              <a:rPr lang="en-US" sz="1100" dirty="0" smtClean="0">
                <a:solidFill>
                  <a:schemeClr val="tx2"/>
                </a:solidFill>
              </a:rPr>
            </a:br>
            <a:r>
              <a:rPr lang="en-US" sz="1100" dirty="0" smtClean="0">
                <a:solidFill>
                  <a:schemeClr val="tx2"/>
                </a:solidFill>
              </a:rPr>
              <a:t>(earthquake, tsunami, volcanic activity)</a:t>
            </a:r>
            <a:endParaRPr lang="en-US" sz="1100" dirty="0">
              <a:solidFill>
                <a:schemeClr val="tx2"/>
              </a:solidFill>
            </a:endParaRPr>
          </a:p>
        </p:txBody>
      </p:sp>
      <p:sp>
        <p:nvSpPr>
          <p:cNvPr id="86"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solidFill>
                  <a:schemeClr val="tx2"/>
                </a:solidFill>
              </a:rPr>
              <a:t>Meteorological events </a:t>
            </a:r>
            <a:br>
              <a:rPr lang="en-US" sz="1100" b="1" dirty="0" smtClean="0">
                <a:solidFill>
                  <a:schemeClr val="tx2"/>
                </a:solidFill>
              </a:rPr>
            </a:br>
            <a:r>
              <a:rPr lang="en-US" sz="1100" dirty="0" smtClean="0">
                <a:solidFill>
                  <a:schemeClr val="tx2"/>
                </a:solidFill>
              </a:rPr>
              <a:t>(storm) </a:t>
            </a:r>
            <a:endParaRPr lang="en-US" sz="1100" dirty="0">
              <a:solidFill>
                <a:schemeClr val="tx2"/>
              </a:solidFill>
            </a:endParaRPr>
          </a:p>
        </p:txBody>
      </p:sp>
      <p:sp>
        <p:nvSpPr>
          <p:cNvPr id="87"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solidFill>
                  <a:schemeClr val="tx2"/>
                </a:solidFill>
              </a:rPr>
              <a:t>Hydrological events</a:t>
            </a:r>
            <a:br>
              <a:rPr lang="en-US" sz="1100" b="1" dirty="0" smtClean="0">
                <a:solidFill>
                  <a:schemeClr val="tx2"/>
                </a:solidFill>
              </a:rPr>
            </a:br>
            <a:r>
              <a:rPr lang="en-US" sz="1100" dirty="0" smtClean="0">
                <a:solidFill>
                  <a:schemeClr val="tx2"/>
                </a:solidFill>
              </a:rPr>
              <a:t>(flood, mass movement)</a:t>
            </a:r>
            <a:endParaRPr lang="en-US" sz="1100" dirty="0">
              <a:solidFill>
                <a:schemeClr val="tx2"/>
              </a:solidFill>
            </a:endParaRPr>
          </a:p>
        </p:txBody>
      </p:sp>
      <p:sp>
        <p:nvSpPr>
          <p:cNvPr id="88"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89"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0"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1" name="Oval 90"/>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2"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 Box 9"/>
          <p:cNvSpPr txBox="1">
            <a:spLocks noChangeArrowheads="1"/>
          </p:cNvSpPr>
          <p:nvPr/>
        </p:nvSpPr>
        <p:spPr bwMode="auto">
          <a:xfrm>
            <a:off x="6161263" y="6012310"/>
            <a:ext cx="3902075" cy="430887"/>
          </a:xfrm>
          <a:prstGeom prst="rect">
            <a:avLst/>
          </a:prstGeom>
          <a:noFill/>
          <a:ln w="9525">
            <a:noFill/>
            <a:miter lim="800000"/>
            <a:headEnd/>
            <a:tailEnd/>
          </a:ln>
        </p:spPr>
        <p:txBody>
          <a:bodyPr>
            <a:spAutoFit/>
          </a:bodyPr>
          <a:lstStyle/>
          <a:p>
            <a:pPr>
              <a:lnSpc>
                <a:spcPct val="100000"/>
              </a:lnSpc>
              <a:spcBef>
                <a:spcPts val="0"/>
              </a:spcBef>
              <a:defRPr/>
            </a:pPr>
            <a:r>
              <a:rPr lang="en-US" sz="1100" b="1" dirty="0" err="1" smtClean="0">
                <a:solidFill>
                  <a:schemeClr val="tx2"/>
                </a:solidFill>
              </a:rPr>
              <a:t>Climatological</a:t>
            </a:r>
            <a:r>
              <a:rPr lang="en-US" sz="1100" b="1" dirty="0" smtClean="0">
                <a:solidFill>
                  <a:schemeClr val="tx2"/>
                </a:solidFill>
              </a:rPr>
              <a:t> events</a:t>
            </a:r>
            <a:r>
              <a:rPr lang="en-US" sz="1100" dirty="0" smtClean="0">
                <a:solidFill>
                  <a:schemeClr val="tx2"/>
                </a:solidFill>
              </a:rPr>
              <a:t/>
            </a:r>
            <a:br>
              <a:rPr lang="en-US" sz="1100" dirty="0" smtClean="0">
                <a:solidFill>
                  <a:schemeClr val="tx2"/>
                </a:solidFill>
              </a:rPr>
            </a:br>
            <a:r>
              <a:rPr lang="en-US" sz="1100" dirty="0" smtClean="0">
                <a:solidFill>
                  <a:schemeClr val="tx2"/>
                </a:solidFill>
                <a:latin typeface="Arial" pitchFamily="34" charset="0"/>
                <a:cs typeface="Arial" pitchFamily="34" charset="0"/>
              </a:rPr>
              <a:t>(extreme temperature, drought, wildfire)</a:t>
            </a:r>
            <a:endParaRPr lang="en-US" sz="1100" dirty="0">
              <a:solidFill>
                <a:schemeClr val="tx2"/>
              </a:solidFill>
              <a:latin typeface="Arial" pitchFamily="34" charset="0"/>
              <a:cs typeface="Arial" pitchFamily="34" charset="0"/>
            </a:endParaRPr>
          </a:p>
        </p:txBody>
      </p:sp>
      <p:sp>
        <p:nvSpPr>
          <p:cNvPr id="96"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 name="PPTShape_3"/>
          <p:cNvSpPr txBox="1">
            <a:spLocks noChangeArrowheads="1"/>
          </p:cNvSpPr>
          <p:nvPr/>
        </p:nvSpPr>
        <p:spPr bwMode="auto">
          <a:xfrm>
            <a:off x="6163200" y="6390853"/>
            <a:ext cx="2088232"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smtClean="0"/>
              <a:t>Extraterrestrial events</a:t>
            </a:r>
            <a:r>
              <a:rPr lang="en-US" sz="1100" dirty="0" smtClean="0"/>
              <a:t/>
            </a:r>
            <a:br>
              <a:rPr lang="en-US" sz="1100" dirty="0" smtClean="0"/>
            </a:br>
            <a:r>
              <a:rPr lang="en-US" sz="1100" dirty="0" smtClean="0"/>
              <a:t>(Meteorite impact)</a:t>
            </a:r>
            <a:endParaRPr lang="en-US" sz="1100" dirty="0"/>
          </a:p>
        </p:txBody>
      </p:sp>
      <p:sp>
        <p:nvSpPr>
          <p:cNvPr id="100" name="PPTShape_4"/>
          <p:cNvSpPr>
            <a:spLocks noChangeArrowheads="1"/>
          </p:cNvSpPr>
          <p:nvPr/>
        </p:nvSpPr>
        <p:spPr bwMode="auto">
          <a:xfrm>
            <a:off x="5990400" y="6444018"/>
            <a:ext cx="84866" cy="84561"/>
          </a:xfrm>
          <a:prstGeom prst="ellipse">
            <a:avLst/>
          </a:prstGeom>
          <a:solidFill>
            <a:schemeClr val="tx1"/>
          </a:solidFill>
          <a:ln w="3175">
            <a:solidFill>
              <a:schemeClr val="tx1"/>
            </a:solidFill>
            <a:round/>
            <a:headEnd/>
            <a:tailEnd/>
          </a:ln>
        </p:spPr>
        <p:txBody>
          <a:bodyPr wrap="none" anchor="ctr"/>
          <a:lstStyle/>
          <a:p>
            <a:endParaRPr lang="de-DE">
              <a:solidFill>
                <a:srgbClr val="111111"/>
              </a:solidFill>
            </a:endParaRPr>
          </a:p>
        </p:txBody>
      </p:sp>
      <p:grpSp>
        <p:nvGrpSpPr>
          <p:cNvPr id="2" name="Gruppieren 182"/>
          <p:cNvGrpSpPr>
            <a:grpSpLocks noChangeAspect="1"/>
          </p:cNvGrpSpPr>
          <p:nvPr>
            <p:custDataLst>
              <p:tags r:id="rId2"/>
            </p:custDataLst>
          </p:nvPr>
        </p:nvGrpSpPr>
        <p:grpSpPr>
          <a:xfrm>
            <a:off x="332491" y="1406861"/>
            <a:ext cx="8487645" cy="4080726"/>
            <a:chOff x="242300" y="1115294"/>
            <a:chExt cx="7307095" cy="3513137"/>
          </a:xfrm>
        </p:grpSpPr>
        <p:pic>
          <p:nvPicPr>
            <p:cNvPr id="102" name="Picture 2" descr="V:\_GEO-CCC1\NatCatSERVICE\03_NCS User\Studenten\Baumgartner Theresa\Pressemitteilung Weltkarte\Loss events_world_ 2013_300dpi.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8269" y="1364776"/>
              <a:ext cx="6312089" cy="3261815"/>
            </a:xfrm>
            <a:prstGeom prst="rect">
              <a:avLst/>
            </a:prstGeom>
            <a:noFill/>
          </p:spPr>
        </p:pic>
        <p:grpSp>
          <p:nvGrpSpPr>
            <p:cNvPr id="3" name="Gruppieren 10"/>
            <p:cNvGrpSpPr/>
            <p:nvPr/>
          </p:nvGrpSpPr>
          <p:grpSpPr>
            <a:xfrm>
              <a:off x="264526" y="3703495"/>
              <a:ext cx="997892" cy="900000"/>
              <a:chOff x="393767" y="2521438"/>
              <a:chExt cx="1366647" cy="978831"/>
            </a:xfrm>
          </p:grpSpPr>
          <p:sp>
            <p:nvSpPr>
              <p:cNvPr id="152" name="Ellipse 233"/>
              <p:cNvSpPr/>
              <p:nvPr/>
            </p:nvSpPr>
            <p:spPr>
              <a:xfrm>
                <a:off x="453542" y="2521438"/>
                <a:ext cx="1232581" cy="978831"/>
              </a:xfrm>
              <a:prstGeom prst="ellipse">
                <a:avLst/>
              </a:prstGeom>
              <a:solidFill>
                <a:srgbClr val="7A9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feld 234"/>
              <p:cNvSpPr txBox="1"/>
              <p:nvPr/>
            </p:nvSpPr>
            <p:spPr>
              <a:xfrm>
                <a:off x="393767" y="2767808"/>
                <a:ext cx="1366647" cy="468628"/>
              </a:xfrm>
              <a:prstGeom prst="rect">
                <a:avLst/>
              </a:prstGeom>
              <a:noFill/>
              <a:effectLst/>
            </p:spPr>
            <p:txBody>
              <a:bodyPr wrap="square" rtlCol="0">
                <a:spAutoFit/>
              </a:bodyPr>
              <a:lstStyle/>
              <a:p>
                <a:pPr algn="ctr"/>
                <a:r>
                  <a:rPr lang="de-DE" sz="1100" b="1" dirty="0" smtClean="0">
                    <a:solidFill>
                      <a:schemeClr val="bg1"/>
                    </a:solidFill>
                  </a:rPr>
                  <a:t>880</a:t>
                </a:r>
              </a:p>
              <a:p>
                <a:pPr algn="ctr"/>
                <a:r>
                  <a:rPr lang="en-US" sz="1100" b="1" dirty="0" smtClean="0">
                    <a:solidFill>
                      <a:schemeClr val="bg1"/>
                    </a:solidFill>
                  </a:rPr>
                  <a:t>Loss events</a:t>
                </a:r>
              </a:p>
            </p:txBody>
          </p:sp>
        </p:grpSp>
        <p:sp>
          <p:nvSpPr>
            <p:cNvPr id="104" name="Textfeld 185"/>
            <p:cNvSpPr txBox="1"/>
            <p:nvPr/>
          </p:nvSpPr>
          <p:spPr>
            <a:xfrm>
              <a:off x="6438580" y="1515885"/>
              <a:ext cx="86113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Earthquake</a:t>
              </a:r>
            </a:p>
            <a:p>
              <a:pPr>
                <a:defRPr/>
              </a:pPr>
              <a:r>
                <a:rPr lang="en-US" sz="800" dirty="0" smtClean="0">
                  <a:solidFill>
                    <a:srgbClr val="4D4E53"/>
                  </a:solidFill>
                </a:rPr>
                <a:t>China, 20 April</a:t>
              </a:r>
            </a:p>
          </p:txBody>
        </p:sp>
        <p:sp>
          <p:nvSpPr>
            <p:cNvPr id="105" name="Textfeld 186"/>
            <p:cNvSpPr txBox="1"/>
            <p:nvPr/>
          </p:nvSpPr>
          <p:spPr>
            <a:xfrm>
              <a:off x="2603540" y="2668978"/>
              <a:ext cx="1265601"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18–22 May</a:t>
              </a:r>
            </a:p>
          </p:txBody>
        </p:sp>
        <p:sp>
          <p:nvSpPr>
            <p:cNvPr id="106" name="Textfeld 187"/>
            <p:cNvSpPr txBox="1"/>
            <p:nvPr/>
          </p:nvSpPr>
          <p:spPr>
            <a:xfrm>
              <a:off x="5031707" y="3399911"/>
              <a:ext cx="1008609"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India, 14–30 June</a:t>
              </a:r>
            </a:p>
          </p:txBody>
        </p:sp>
        <p:sp>
          <p:nvSpPr>
            <p:cNvPr id="107" name="Textfeld 188"/>
            <p:cNvSpPr txBox="1"/>
            <p:nvPr/>
          </p:nvSpPr>
          <p:spPr>
            <a:xfrm>
              <a:off x="2974927" y="2278465"/>
              <a:ext cx="878939" cy="410700"/>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Hailstorms</a:t>
              </a:r>
            </a:p>
            <a:p>
              <a:pPr>
                <a:defRPr/>
              </a:pPr>
              <a:r>
                <a:rPr lang="en-US" sz="800" dirty="0" smtClean="0">
                  <a:solidFill>
                    <a:srgbClr val="4D4E53"/>
                  </a:solidFill>
                </a:rPr>
                <a:t>Germany, </a:t>
              </a:r>
            </a:p>
            <a:p>
              <a:pPr>
                <a:defRPr/>
              </a:pPr>
              <a:r>
                <a:rPr lang="en-US" sz="800" smtClean="0">
                  <a:solidFill>
                    <a:srgbClr val="4D4E53"/>
                  </a:solidFill>
                </a:rPr>
                <a:t>27–28 </a:t>
              </a:r>
              <a:r>
                <a:rPr lang="en-US" sz="800" dirty="0" smtClean="0">
                  <a:solidFill>
                    <a:srgbClr val="4D4E53"/>
                  </a:solidFill>
                </a:rPr>
                <a:t>July</a:t>
              </a:r>
            </a:p>
          </p:txBody>
        </p:sp>
        <p:sp>
          <p:nvSpPr>
            <p:cNvPr id="108" name="Textfeld 189"/>
            <p:cNvSpPr txBox="1"/>
            <p:nvPr/>
          </p:nvSpPr>
          <p:spPr>
            <a:xfrm>
              <a:off x="2180823" y="1115294"/>
              <a:ext cx="211437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Winter Storm Christian (St. Jude)</a:t>
              </a:r>
            </a:p>
            <a:p>
              <a:pPr>
                <a:defRPr/>
              </a:pPr>
              <a:r>
                <a:rPr lang="en-US" sz="800" dirty="0" smtClean="0">
                  <a:solidFill>
                    <a:srgbClr val="4D4E53"/>
                  </a:solidFill>
                </a:rPr>
                <a:t>Europe, 27–30 October</a:t>
              </a:r>
            </a:p>
          </p:txBody>
        </p:sp>
        <p:sp>
          <p:nvSpPr>
            <p:cNvPr id="109" name="Textfeld 190"/>
            <p:cNvSpPr txBox="1"/>
            <p:nvPr/>
          </p:nvSpPr>
          <p:spPr>
            <a:xfrm>
              <a:off x="6134141" y="2972118"/>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Haiyan</a:t>
              </a:r>
              <a:endParaRPr lang="en-US" sz="900" b="1" dirty="0" smtClean="0">
                <a:solidFill>
                  <a:srgbClr val="4D4E53"/>
                </a:solidFill>
              </a:endParaRPr>
            </a:p>
            <a:p>
              <a:pPr>
                <a:defRPr/>
              </a:pPr>
              <a:r>
                <a:rPr lang="en-US" sz="800" dirty="0" smtClean="0">
                  <a:solidFill>
                    <a:srgbClr val="4D4E53"/>
                  </a:solidFill>
                </a:rPr>
                <a:t>Philippines, </a:t>
              </a:r>
            </a:p>
            <a:p>
              <a:pPr>
                <a:defRPr/>
              </a:pPr>
              <a:r>
                <a:rPr lang="en-US" sz="800" dirty="0" smtClean="0">
                  <a:solidFill>
                    <a:srgbClr val="4D4E53"/>
                  </a:solidFill>
                </a:rPr>
                <a:t>8–12 November</a:t>
              </a:r>
            </a:p>
          </p:txBody>
        </p:sp>
        <p:sp>
          <p:nvSpPr>
            <p:cNvPr id="110" name="Textfeld 191"/>
            <p:cNvSpPr txBox="1"/>
            <p:nvPr/>
          </p:nvSpPr>
          <p:spPr>
            <a:xfrm>
              <a:off x="625185" y="3136789"/>
              <a:ext cx="1652992"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Severe storms, tornadoes</a:t>
              </a:r>
            </a:p>
            <a:p>
              <a:pPr>
                <a:defRPr/>
              </a:pPr>
              <a:r>
                <a:rPr lang="en-US" sz="800" dirty="0" smtClean="0">
                  <a:solidFill>
                    <a:srgbClr val="4D4E53"/>
                  </a:solidFill>
                </a:rPr>
                <a:t>USA, 28–31 May</a:t>
              </a:r>
            </a:p>
          </p:txBody>
        </p:sp>
        <p:sp>
          <p:nvSpPr>
            <p:cNvPr id="111" name="Textfeld 192"/>
            <p:cNvSpPr txBox="1"/>
            <p:nvPr/>
          </p:nvSpPr>
          <p:spPr>
            <a:xfrm>
              <a:off x="1350446" y="3543964"/>
              <a:ext cx="1418847" cy="4924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Hurricanes Ingrid &amp; Manuel</a:t>
              </a:r>
            </a:p>
            <a:p>
              <a:pPr>
                <a:defRPr/>
              </a:pPr>
              <a:r>
                <a:rPr lang="en-US" sz="800" dirty="0" smtClean="0">
                  <a:solidFill>
                    <a:srgbClr val="4D4E53"/>
                  </a:solidFill>
                </a:rPr>
                <a:t>Mexico, 12–19 September</a:t>
              </a:r>
            </a:p>
          </p:txBody>
        </p:sp>
        <p:sp>
          <p:nvSpPr>
            <p:cNvPr id="112" name="Textfeld 193"/>
            <p:cNvSpPr txBox="1"/>
            <p:nvPr/>
          </p:nvSpPr>
          <p:spPr>
            <a:xfrm>
              <a:off x="242300" y="1609780"/>
              <a:ext cx="1146468"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Canada, 19–24 June</a:t>
              </a:r>
            </a:p>
          </p:txBody>
        </p:sp>
        <p:sp>
          <p:nvSpPr>
            <p:cNvPr id="113" name="Textfeld 194"/>
            <p:cNvSpPr txBox="1"/>
            <p:nvPr/>
          </p:nvSpPr>
          <p:spPr>
            <a:xfrm>
              <a:off x="4052665" y="1145401"/>
              <a:ext cx="949299" cy="477054"/>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Europe, </a:t>
              </a:r>
            </a:p>
            <a:p>
              <a:pPr>
                <a:defRPr/>
              </a:pPr>
              <a:r>
                <a:rPr lang="en-US" sz="800" dirty="0" smtClean="0">
                  <a:solidFill>
                    <a:srgbClr val="4D4E53"/>
                  </a:solidFill>
                </a:rPr>
                <a:t>30 May–19 June</a:t>
              </a:r>
            </a:p>
          </p:txBody>
        </p:sp>
        <p:sp>
          <p:nvSpPr>
            <p:cNvPr id="114" name="Textfeld 195"/>
            <p:cNvSpPr txBox="1"/>
            <p:nvPr/>
          </p:nvSpPr>
          <p:spPr>
            <a:xfrm>
              <a:off x="4829004" y="4274488"/>
              <a:ext cx="969840"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Heat wave</a:t>
              </a:r>
            </a:p>
            <a:p>
              <a:pPr>
                <a:defRPr/>
              </a:pPr>
              <a:r>
                <a:rPr lang="en-US" sz="800" dirty="0" smtClean="0">
                  <a:solidFill>
                    <a:srgbClr val="4D4E53"/>
                  </a:solidFill>
                </a:rPr>
                <a:t>India, April–June</a:t>
              </a:r>
            </a:p>
          </p:txBody>
        </p:sp>
        <p:sp>
          <p:nvSpPr>
            <p:cNvPr id="115" name="Textfeld 196"/>
            <p:cNvSpPr txBox="1"/>
            <p:nvPr/>
          </p:nvSpPr>
          <p:spPr>
            <a:xfrm>
              <a:off x="6392839" y="2457711"/>
              <a:ext cx="1109784"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Typhoon </a:t>
              </a:r>
              <a:r>
                <a:rPr lang="en-US" sz="900" b="1" dirty="0" err="1" smtClean="0">
                  <a:solidFill>
                    <a:srgbClr val="4D4E53"/>
                  </a:solidFill>
                </a:rPr>
                <a:t>Fitow</a:t>
              </a:r>
              <a:endParaRPr lang="en-US" sz="900" b="1" dirty="0" smtClean="0">
                <a:solidFill>
                  <a:srgbClr val="4D4E53"/>
                </a:solidFill>
              </a:endParaRPr>
            </a:p>
            <a:p>
              <a:pPr>
                <a:defRPr/>
              </a:pPr>
              <a:r>
                <a:rPr lang="en-US" sz="800" dirty="0" smtClean="0">
                  <a:solidFill>
                    <a:srgbClr val="4D4E53"/>
                  </a:solidFill>
                </a:rPr>
                <a:t>China, Japan, </a:t>
              </a:r>
            </a:p>
            <a:p>
              <a:pPr>
                <a:defRPr/>
              </a:pPr>
              <a:r>
                <a:rPr lang="en-US" sz="800" dirty="0" smtClean="0">
                  <a:solidFill>
                    <a:srgbClr val="4D4E53"/>
                  </a:solidFill>
                </a:rPr>
                <a:t>5–9 October</a:t>
              </a:r>
            </a:p>
          </p:txBody>
        </p:sp>
        <p:sp>
          <p:nvSpPr>
            <p:cNvPr id="116" name="Textfeld 197"/>
            <p:cNvSpPr txBox="1"/>
            <p:nvPr/>
          </p:nvSpPr>
          <p:spPr>
            <a:xfrm>
              <a:off x="3470117" y="4095598"/>
              <a:ext cx="1571479" cy="353943"/>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Earthquake (series)</a:t>
              </a:r>
            </a:p>
            <a:p>
              <a:pPr>
                <a:defRPr/>
              </a:pPr>
              <a:r>
                <a:rPr lang="en-US" sz="800" dirty="0" smtClean="0">
                  <a:solidFill>
                    <a:srgbClr val="4D4E53"/>
                  </a:solidFill>
                </a:rPr>
                <a:t>Pakistan, 24–28 September</a:t>
              </a:r>
            </a:p>
          </p:txBody>
        </p:sp>
        <p:cxnSp>
          <p:nvCxnSpPr>
            <p:cNvPr id="117" name="Gerade Verbindung 198"/>
            <p:cNvCxnSpPr/>
            <p:nvPr/>
          </p:nvCxnSpPr>
          <p:spPr>
            <a:xfrm rot="5400000" flipH="1">
              <a:off x="1889500" y="3352540"/>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8" name="Gerade Verbindung 199"/>
            <p:cNvCxnSpPr/>
            <p:nvPr/>
          </p:nvCxnSpPr>
          <p:spPr>
            <a:xfrm flipH="1">
              <a:off x="1547402" y="2748633"/>
              <a:ext cx="50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19" name="Gerade Verbindung 200"/>
            <p:cNvCxnSpPr/>
            <p:nvPr/>
          </p:nvCxnSpPr>
          <p:spPr>
            <a:xfrm flipH="1">
              <a:off x="2195492" y="2764596"/>
              <a:ext cx="46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0" name="Gerade Verbindung 201"/>
            <p:cNvCxnSpPr/>
            <p:nvPr/>
          </p:nvCxnSpPr>
          <p:spPr>
            <a:xfrm rot="5400000" flipH="1">
              <a:off x="216609" y="2171329"/>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1" name="Gerade Verbindung 202"/>
            <p:cNvCxnSpPr/>
            <p:nvPr/>
          </p:nvCxnSpPr>
          <p:spPr>
            <a:xfrm flipH="1">
              <a:off x="508984" y="2451055"/>
              <a:ext cx="13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2" name="Gerade Verbindung 203"/>
            <p:cNvCxnSpPr/>
            <p:nvPr/>
          </p:nvCxnSpPr>
          <p:spPr>
            <a:xfrm flipH="1">
              <a:off x="3507080" y="2492257"/>
              <a:ext cx="39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3" name="Gerade Verbindung 204"/>
            <p:cNvCxnSpPr/>
            <p:nvPr/>
          </p:nvCxnSpPr>
          <p:spPr>
            <a:xfrm rot="5400000" flipH="1">
              <a:off x="3424593" y="1761789"/>
              <a:ext cx="108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4" name="Gerade Verbindung 205"/>
            <p:cNvCxnSpPr/>
            <p:nvPr/>
          </p:nvCxnSpPr>
          <p:spPr>
            <a:xfrm rot="5400000" flipH="1">
              <a:off x="3920695" y="2006165"/>
              <a:ext cx="9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5" name="Gerade Verbindung 206"/>
            <p:cNvCxnSpPr/>
            <p:nvPr/>
          </p:nvCxnSpPr>
          <p:spPr>
            <a:xfrm flipH="1">
              <a:off x="5947151" y="3074467"/>
              <a:ext cx="2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6" name="Gerade Verbindung 207"/>
            <p:cNvCxnSpPr/>
            <p:nvPr/>
          </p:nvCxnSpPr>
          <p:spPr>
            <a:xfrm rot="5400000" flipH="1">
              <a:off x="5915609" y="311323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7" name="Gerade Verbindung 208"/>
            <p:cNvCxnSpPr/>
            <p:nvPr/>
          </p:nvCxnSpPr>
          <p:spPr>
            <a:xfrm flipH="1">
              <a:off x="5877690" y="2561227"/>
              <a:ext cx="576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8" name="Gerade Verbindung 209"/>
            <p:cNvCxnSpPr/>
            <p:nvPr/>
          </p:nvCxnSpPr>
          <p:spPr>
            <a:xfrm rot="5400000" flipH="1">
              <a:off x="5735389" y="2703445"/>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29" name="Gerade Verbindung 210"/>
            <p:cNvCxnSpPr/>
            <p:nvPr/>
          </p:nvCxnSpPr>
          <p:spPr>
            <a:xfrm flipH="1">
              <a:off x="3819724" y="1225846"/>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0" name="Gerade Verbindung 211"/>
            <p:cNvCxnSpPr/>
            <p:nvPr/>
          </p:nvCxnSpPr>
          <p:spPr>
            <a:xfrm rot="5400000" flipH="1">
              <a:off x="4982479" y="2211830"/>
              <a:ext cx="11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1" name="Gerade Verbindung 212"/>
            <p:cNvCxnSpPr/>
            <p:nvPr/>
          </p:nvCxnSpPr>
          <p:spPr>
            <a:xfrm flipH="1">
              <a:off x="5574444" y="1616948"/>
              <a:ext cx="900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2" name="Gerade Verbindung 213"/>
            <p:cNvCxnSpPr/>
            <p:nvPr/>
          </p:nvCxnSpPr>
          <p:spPr>
            <a:xfrm flipH="1">
              <a:off x="5210207" y="2840079"/>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3" name="Gerade Verbindung 214"/>
            <p:cNvCxnSpPr/>
            <p:nvPr/>
          </p:nvCxnSpPr>
          <p:spPr>
            <a:xfrm rot="5400000" flipH="1">
              <a:off x="4981337" y="3142263"/>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4" name="Gerade Verbindung 215"/>
            <p:cNvCxnSpPr/>
            <p:nvPr/>
          </p:nvCxnSpPr>
          <p:spPr>
            <a:xfrm rot="5400000" flipH="1">
              <a:off x="4317291" y="3589154"/>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5" name="Gerade Verbindung 216"/>
            <p:cNvCxnSpPr/>
            <p:nvPr/>
          </p:nvCxnSpPr>
          <p:spPr>
            <a:xfrm rot="5400000" flipH="1">
              <a:off x="4431556" y="3712990"/>
              <a:ext cx="12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6" name="Gerade Verbindung 217"/>
            <p:cNvCxnSpPr/>
            <p:nvPr/>
          </p:nvCxnSpPr>
          <p:spPr>
            <a:xfrm flipH="1">
              <a:off x="4496000" y="4196572"/>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7" name="Gerade Verbindung 218"/>
            <p:cNvCxnSpPr/>
            <p:nvPr/>
          </p:nvCxnSpPr>
          <p:spPr>
            <a:xfrm flipH="1">
              <a:off x="5043329" y="3097988"/>
              <a:ext cx="7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38" name="Gerade Verbindung 219"/>
            <p:cNvCxnSpPr/>
            <p:nvPr/>
          </p:nvCxnSpPr>
          <p:spPr>
            <a:xfrm flipH="1">
              <a:off x="4081475" y="2487699"/>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0" name="Textfeld 221"/>
            <p:cNvSpPr txBox="1"/>
            <p:nvPr/>
          </p:nvSpPr>
          <p:spPr>
            <a:xfrm>
              <a:off x="6656694" y="3542194"/>
              <a:ext cx="892701"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Floods</a:t>
              </a:r>
            </a:p>
            <a:p>
              <a:pPr>
                <a:defRPr/>
              </a:pPr>
              <a:r>
                <a:rPr lang="en-US" sz="800" dirty="0" smtClean="0">
                  <a:solidFill>
                    <a:srgbClr val="4D4E53"/>
                  </a:solidFill>
                </a:rPr>
                <a:t>Australia, </a:t>
              </a:r>
            </a:p>
            <a:p>
              <a:pPr>
                <a:defRPr/>
              </a:pPr>
              <a:r>
                <a:rPr lang="en-US" sz="800" dirty="0" smtClean="0">
                  <a:solidFill>
                    <a:srgbClr val="4D4E53"/>
                  </a:solidFill>
                </a:rPr>
                <a:t>21–31 January </a:t>
              </a:r>
            </a:p>
          </p:txBody>
        </p:sp>
        <p:cxnSp>
          <p:nvCxnSpPr>
            <p:cNvPr id="141" name="Gerade Verbindung 222"/>
            <p:cNvCxnSpPr/>
            <p:nvPr/>
          </p:nvCxnSpPr>
          <p:spPr>
            <a:xfrm flipH="1">
              <a:off x="6417504" y="3638593"/>
              <a:ext cx="28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2" name="Gerade Verbindung 223"/>
            <p:cNvCxnSpPr/>
            <p:nvPr/>
          </p:nvCxnSpPr>
          <p:spPr>
            <a:xfrm rot="5400000" flipH="1">
              <a:off x="6349189" y="3708618"/>
              <a:ext cx="14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3" name="Textfeld 224"/>
            <p:cNvSpPr txBox="1"/>
            <p:nvPr/>
          </p:nvSpPr>
          <p:spPr>
            <a:xfrm>
              <a:off x="4940041" y="1157470"/>
              <a:ext cx="1197100" cy="477054"/>
            </a:xfrm>
            <a:prstGeom prst="rect">
              <a:avLst/>
            </a:prstGeom>
            <a:noFill/>
            <a:ln w="9525">
              <a:noFill/>
              <a:miter lim="800000"/>
              <a:headEnd/>
              <a:tailEnd/>
            </a:ln>
          </p:spPr>
          <p:txBody>
            <a:bodyPr wrap="square">
              <a:spAutoFit/>
            </a:bodyPr>
            <a:lstStyle/>
            <a:p>
              <a:pPr>
                <a:defRPr/>
              </a:pPr>
              <a:r>
                <a:rPr lang="en-US" sz="900" b="1" dirty="0" smtClean="0">
                  <a:solidFill>
                    <a:srgbClr val="4D4E53"/>
                  </a:solidFill>
                </a:rPr>
                <a:t>Meteorite impact</a:t>
              </a:r>
            </a:p>
            <a:p>
              <a:pPr>
                <a:defRPr/>
              </a:pPr>
              <a:r>
                <a:rPr lang="en-US" sz="800" dirty="0" smtClean="0">
                  <a:solidFill>
                    <a:srgbClr val="4D4E53"/>
                  </a:solidFill>
                </a:rPr>
                <a:t>Russian Federation, 15 February</a:t>
              </a:r>
            </a:p>
          </p:txBody>
        </p:sp>
        <p:cxnSp>
          <p:nvCxnSpPr>
            <p:cNvPr id="144" name="Gerade Verbindung 225"/>
            <p:cNvCxnSpPr/>
            <p:nvPr/>
          </p:nvCxnSpPr>
          <p:spPr>
            <a:xfrm rot="5400000" flipH="1">
              <a:off x="4854316" y="1939246"/>
              <a:ext cx="79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5" name="Gerade Verbindung 226"/>
            <p:cNvCxnSpPr/>
            <p:nvPr/>
          </p:nvCxnSpPr>
          <p:spPr>
            <a:xfrm flipH="1">
              <a:off x="4919486" y="2330345"/>
              <a:ext cx="324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6" name="Textfeld 227"/>
            <p:cNvSpPr txBox="1"/>
            <p:nvPr/>
          </p:nvSpPr>
          <p:spPr>
            <a:xfrm>
              <a:off x="1030476" y="1313790"/>
              <a:ext cx="98937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Flash floods</a:t>
              </a:r>
            </a:p>
            <a:p>
              <a:pPr>
                <a:defRPr/>
              </a:pPr>
              <a:r>
                <a:rPr lang="en-US" sz="800" dirty="0" smtClean="0">
                  <a:solidFill>
                    <a:srgbClr val="4D4E53"/>
                  </a:solidFill>
                </a:rPr>
                <a:t>Canada, 8–9 July</a:t>
              </a:r>
            </a:p>
          </p:txBody>
        </p:sp>
        <p:cxnSp>
          <p:nvCxnSpPr>
            <p:cNvPr id="147" name="Gerade Verbindung 228"/>
            <p:cNvCxnSpPr/>
            <p:nvPr/>
          </p:nvCxnSpPr>
          <p:spPr>
            <a:xfrm rot="5400000" flipH="1">
              <a:off x="1337020" y="2963243"/>
              <a:ext cx="43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48" name="Gerade Verbindung 229"/>
            <p:cNvCxnSpPr/>
            <p:nvPr/>
          </p:nvCxnSpPr>
          <p:spPr>
            <a:xfrm flipH="1">
              <a:off x="1824477" y="1522611"/>
              <a:ext cx="61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sp>
          <p:nvSpPr>
            <p:cNvPr id="149" name="Textfeld 230"/>
            <p:cNvSpPr txBox="1"/>
            <p:nvPr/>
          </p:nvSpPr>
          <p:spPr>
            <a:xfrm>
              <a:off x="353532" y="2562105"/>
              <a:ext cx="1218603" cy="353943"/>
            </a:xfrm>
            <a:prstGeom prst="rect">
              <a:avLst/>
            </a:prstGeom>
            <a:noFill/>
            <a:ln w="9525">
              <a:noFill/>
              <a:miter lim="800000"/>
              <a:headEnd/>
              <a:tailEnd/>
            </a:ln>
          </p:spPr>
          <p:txBody>
            <a:bodyPr wrap="none">
              <a:spAutoFit/>
            </a:bodyPr>
            <a:lstStyle/>
            <a:p>
              <a:pPr>
                <a:defRPr/>
              </a:pPr>
              <a:r>
                <a:rPr lang="en-US" sz="900" b="1" dirty="0" smtClean="0">
                  <a:solidFill>
                    <a:srgbClr val="4D4E53"/>
                  </a:solidFill>
                </a:rPr>
                <a:t>Floods</a:t>
              </a:r>
            </a:p>
            <a:p>
              <a:pPr>
                <a:defRPr/>
              </a:pPr>
              <a:r>
                <a:rPr lang="en-US" sz="800" dirty="0" smtClean="0">
                  <a:solidFill>
                    <a:srgbClr val="4D4E53"/>
                  </a:solidFill>
                </a:rPr>
                <a:t>USA, 9–16 September</a:t>
              </a:r>
            </a:p>
          </p:txBody>
        </p:sp>
        <p:cxnSp>
          <p:nvCxnSpPr>
            <p:cNvPr id="150" name="Gerade Verbindung 231"/>
            <p:cNvCxnSpPr/>
            <p:nvPr/>
          </p:nvCxnSpPr>
          <p:spPr>
            <a:xfrm flipH="1">
              <a:off x="794941" y="2667669"/>
              <a:ext cx="1152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cxnSp>
          <p:nvCxnSpPr>
            <p:cNvPr id="151" name="Gerade Verbindung 232"/>
            <p:cNvCxnSpPr/>
            <p:nvPr/>
          </p:nvCxnSpPr>
          <p:spPr>
            <a:xfrm rot="5400000" flipH="1">
              <a:off x="1929129" y="2030590"/>
              <a:ext cx="1008000" cy="0"/>
            </a:xfrm>
            <a:prstGeom prst="line">
              <a:avLst/>
            </a:prstGeom>
            <a:ln>
              <a:solidFill>
                <a:srgbClr val="4D4E53"/>
              </a:solidFill>
            </a:ln>
          </p:spPr>
          <p:style>
            <a:lnRef idx="1">
              <a:schemeClr val="dk1"/>
            </a:lnRef>
            <a:fillRef idx="0">
              <a:schemeClr val="dk1"/>
            </a:fillRef>
            <a:effectRef idx="0">
              <a:schemeClr val="dk1"/>
            </a:effectRef>
            <a:fontRef idx="minor">
              <a:schemeClr val="tx1"/>
            </a:fontRef>
          </p:style>
        </p:cxnSp>
      </p:grpSp>
      <p:grpSp>
        <p:nvGrpSpPr>
          <p:cNvPr id="75" name="Gruppieren 253"/>
          <p:cNvGrpSpPr/>
          <p:nvPr>
            <p:custDataLst>
              <p:tags r:id="rId3"/>
            </p:custDataLst>
          </p:nvPr>
        </p:nvGrpSpPr>
        <p:grpSpPr>
          <a:xfrm>
            <a:off x="524550" y="5637128"/>
            <a:ext cx="8314650" cy="806716"/>
            <a:chOff x="524550" y="5637128"/>
            <a:chExt cx="8314650" cy="806716"/>
          </a:xfrm>
        </p:grpSpPr>
        <p:sp>
          <p:nvSpPr>
            <p:cNvPr id="76"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7"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8"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82" name="Oval 81"/>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83"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7"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8"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101"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103"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154"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155"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156"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15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2013</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extLst>
      <p:ext uri="{BB962C8B-B14F-4D97-AF65-F5344CB8AC3E}">
        <p14:creationId xmlns:p14="http://schemas.microsoft.com/office/powerpoint/2010/main" val="32369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468189"/>
            <a:ext cx="2895600" cy="246221"/>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114</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endParaRPr lang="de-DE" sz="1000" b="1" dirty="0">
              <a:solidFill>
                <a:schemeClr val="bg1"/>
              </a:solidFill>
            </a:endParaRPr>
          </a:p>
        </p:txBody>
      </p:sp>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pic>
        <p:nvPicPr>
          <p:cNvPr id="21" name="Picture 2"/>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6316"/>
          <a:stretch>
            <a:fillRect/>
          </a:stretch>
        </p:blipFill>
        <p:spPr bwMode="auto">
          <a:xfrm>
            <a:off x="380284" y="1400296"/>
            <a:ext cx="8308975" cy="4393364"/>
          </a:xfrm>
          <a:prstGeom prst="rect">
            <a:avLst/>
          </a:prstGeom>
          <a:noFill/>
          <a:ln w="9525">
            <a:noFill/>
            <a:miter lim="800000"/>
            <a:headEnd/>
            <a:tailEnd/>
          </a:ln>
          <a:effectLst/>
        </p:spPr>
      </p:pic>
      <p:sp>
        <p:nvSpPr>
          <p:cNvPr id="23" name="AutoShape 7"/>
          <p:cNvSpPr>
            <a:spLocks noChangeArrowheads="1"/>
          </p:cNvSpPr>
          <p:nvPr/>
        </p:nvSpPr>
        <p:spPr bwMode="blackWhite">
          <a:xfrm>
            <a:off x="2079523" y="1106129"/>
            <a:ext cx="3908322" cy="1206887"/>
          </a:xfrm>
          <a:prstGeom prst="wedgeRectCallout">
            <a:avLst>
              <a:gd name="adj1" fmla="val 108308"/>
              <a:gd name="adj2" fmla="val 64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880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2013 compared to 905 in 2012</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19845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115</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2013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2013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08"/>
            <a:ext cx="2895600" cy="40011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(2013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8" name="Picture 17"/>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a:ext>
            </a:extLst>
          </a:blip>
          <a:srcRect t="1579"/>
          <a:stretch>
            <a:fillRect/>
          </a:stretch>
        </p:blipFill>
        <p:spPr bwMode="auto">
          <a:xfrm>
            <a:off x="260557" y="1773123"/>
            <a:ext cx="8474516" cy="4446587"/>
          </a:xfrm>
          <a:prstGeom prst="rect">
            <a:avLst/>
          </a:prstGeom>
          <a:noFill/>
          <a:ln w="9525">
            <a:noFill/>
            <a:miter lim="800000"/>
            <a:headEnd/>
            <a:tailEnd/>
          </a:ln>
          <a:effectLst/>
        </p:spPr>
      </p:pic>
      <p:sp>
        <p:nvSpPr>
          <p:cNvPr id="19" name="AutoShape 7"/>
          <p:cNvSpPr>
            <a:spLocks noChangeArrowheads="1"/>
          </p:cNvSpPr>
          <p:nvPr/>
        </p:nvSpPr>
        <p:spPr bwMode="blackWhite">
          <a:xfrm>
            <a:off x="5132437" y="1925029"/>
            <a:ext cx="2192242" cy="1290638"/>
          </a:xfrm>
          <a:prstGeom prst="wedgeRectCallout">
            <a:avLst>
              <a:gd name="adj1" fmla="val 98220"/>
              <a:gd name="adj2" fmla="val 1977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$125B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$34B</a:t>
            </a:r>
            <a:endParaRPr lang="en-US" b="1" dirty="0">
              <a:solidFill>
                <a:srgbClr val="FFFFFF"/>
              </a:solidFill>
              <a:latin typeface="Arial" pitchFamily="34" charset="0"/>
              <a:cs typeface="Arial" pitchFamily="34" charset="0"/>
            </a:endParaRPr>
          </a:p>
        </p:txBody>
      </p:sp>
      <p:sp>
        <p:nvSpPr>
          <p:cNvPr id="24"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31" name="AutoShape 7"/>
          <p:cNvSpPr>
            <a:spLocks noChangeArrowheads="1"/>
          </p:cNvSpPr>
          <p:nvPr/>
        </p:nvSpPr>
        <p:spPr bwMode="blackWhite">
          <a:xfrm>
            <a:off x="2359742" y="1634977"/>
            <a:ext cx="2359388" cy="1290638"/>
          </a:xfrm>
          <a:prstGeom prst="wedgeRectCallout">
            <a:avLst>
              <a:gd name="adj1" fmla="val 41709"/>
              <a:gd name="adj2" fmla="val 48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10-Yr. Avg.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$184B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$56B</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05545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31"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25996" y="1833824"/>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Flood Insurance</a:t>
            </a:r>
          </a:p>
        </p:txBody>
      </p:sp>
      <p:sp>
        <p:nvSpPr>
          <p:cNvPr id="2253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253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3E4101-911F-43F0-9538-21D7BC818D03}" type="slidenum">
              <a:rPr lang="en-US" sz="900">
                <a:solidFill>
                  <a:schemeClr val="bg1"/>
                </a:solidFill>
              </a:rPr>
              <a:pPr algn="r" eaLnBrk="0" hangingPunct="0">
                <a:lnSpc>
                  <a:spcPct val="85000"/>
                </a:lnSpc>
                <a:spcBef>
                  <a:spcPct val="20000"/>
                </a:spcBef>
              </a:pPr>
              <a:t>116</a:t>
            </a:fld>
            <a:endParaRPr lang="en-US" sz="900">
              <a:solidFill>
                <a:schemeClr val="bg1"/>
              </a:solidFill>
            </a:endParaRPr>
          </a:p>
        </p:txBody>
      </p:sp>
      <p:pic>
        <p:nvPicPr>
          <p:cNvPr id="2253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14793" y="3554767"/>
            <a:ext cx="8829207" cy="590931"/>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pPr>
            <a:r>
              <a:rPr lang="en-US" sz="3600" b="1" dirty="0" smtClean="0">
                <a:solidFill>
                  <a:srgbClr val="225A7A"/>
                </a:solidFill>
              </a:rPr>
              <a:t>I.I.I. Survey: Public Conflicted on Flood</a:t>
            </a:r>
            <a:endParaRPr lang="en-US" sz="3600" b="1" dirty="0">
              <a:solidFill>
                <a:srgbClr val="225A7A"/>
              </a:solidFill>
              <a:latin typeface="Arial" charset="0"/>
              <a:cs typeface="Arial" charset="0"/>
            </a:endParaRPr>
          </a:p>
        </p:txBody>
      </p:sp>
      <p:sp>
        <p:nvSpPr>
          <p:cNvPr id="7" name="Rectangle 8"/>
          <p:cNvSpPr>
            <a:spLocks noChangeArrowheads="1"/>
          </p:cNvSpPr>
          <p:nvPr/>
        </p:nvSpPr>
        <p:spPr bwMode="auto">
          <a:xfrm>
            <a:off x="0" y="4141881"/>
            <a:ext cx="8499424" cy="23637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Flood Should Reflect True Risk</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Keep the Subsidies</a:t>
            </a:r>
          </a:p>
          <a:p>
            <a:pPr marL="292100" indent="-292100" algn="ctr" eaLnBrk="0" fontAlgn="base" hangingPunct="0">
              <a:lnSpc>
                <a:spcPct val="90000"/>
              </a:lnSpc>
              <a:spcBef>
                <a:spcPct val="25000"/>
              </a:spcBef>
              <a:spcAft>
                <a:spcPct val="0"/>
              </a:spcAft>
              <a:buClr>
                <a:srgbClr val="FF6801"/>
              </a:buClr>
              <a:buFont typeface="Arial" pitchFamily="34" charset="0"/>
              <a:buChar char="•"/>
            </a:pPr>
            <a:r>
              <a:rPr lang="en-US" sz="3600" b="1" i="1" dirty="0" smtClean="0">
                <a:solidFill>
                  <a:srgbClr val="C00000"/>
                </a:solidFill>
              </a:rPr>
              <a:t>Would Prefer to Purchase from Private Insurers</a:t>
            </a:r>
            <a:endParaRPr lang="en-US" sz="3600" b="1" i="1" dirty="0">
              <a:solidFill>
                <a:srgbClr val="C00000"/>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117</a:t>
            </a:fld>
            <a:endParaRPr lang="en-US" sz="900"/>
          </a:p>
        </p:txBody>
      </p:sp>
      <p:sp>
        <p:nvSpPr>
          <p:cNvPr id="65541" name="Rectangle 2"/>
          <p:cNvSpPr>
            <a:spLocks noGrp="1" noChangeArrowheads="1"/>
          </p:cNvSpPr>
          <p:nvPr>
            <p:ph type="title" idx="4294967295"/>
          </p:nvPr>
        </p:nvSpPr>
        <p:spPr/>
        <p:txBody>
          <a:bodyPr/>
          <a:lstStyle/>
          <a:p>
            <a:r>
              <a:rPr lang="en-US" dirty="0" smtClean="0"/>
              <a:t>Biggert-Waters: Media and Congressional Maelstrom </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ts val="1900"/>
              </a:lnSpc>
              <a:spcBef>
                <a:spcPct val="50000"/>
              </a:spcBef>
            </a:pPr>
            <a:r>
              <a:rPr lang="en-US" sz="2100" b="1" dirty="0" smtClean="0"/>
              <a:t>BW-12 Rate Increases to Phase Out Subsidies Began in 2013</a:t>
            </a:r>
          </a:p>
          <a:p>
            <a:pPr lvl="1">
              <a:lnSpc>
                <a:spcPts val="1900"/>
              </a:lnSpc>
            </a:pPr>
            <a:r>
              <a:rPr lang="en-US" sz="1900" b="1" dirty="0" smtClean="0"/>
              <a:t>Note: Only 20% of NFIP policies are subsidized</a:t>
            </a:r>
          </a:p>
          <a:p>
            <a:pPr>
              <a:lnSpc>
                <a:spcPts val="1900"/>
              </a:lnSpc>
              <a:spcBef>
                <a:spcPct val="50000"/>
              </a:spcBef>
            </a:pPr>
            <a:r>
              <a:rPr lang="en-US" sz="2100" b="1" dirty="0" smtClean="0"/>
              <a:t>Jan. 1, 2013: Non-Primary/Secondary Residences</a:t>
            </a:r>
          </a:p>
          <a:p>
            <a:pPr lvl="1">
              <a:lnSpc>
                <a:spcPts val="1900"/>
              </a:lnSpc>
            </a:pPr>
            <a:r>
              <a:rPr lang="en-US" sz="1900" b="1" dirty="0" smtClean="0"/>
              <a:t>Increases of 25% per year until full-risk rate achieved</a:t>
            </a:r>
            <a:endParaRPr lang="en-US" sz="1900" b="1" i="1" dirty="0" smtClean="0"/>
          </a:p>
          <a:p>
            <a:pPr lvl="1">
              <a:lnSpc>
                <a:spcPts val="1900"/>
              </a:lnSpc>
            </a:pPr>
            <a:r>
              <a:rPr lang="en-US" sz="1900" b="1" i="1" dirty="0" smtClean="0"/>
              <a:t>Reaction: Very muted; Vacation homes/wealthier owners</a:t>
            </a:r>
          </a:p>
          <a:p>
            <a:pPr>
              <a:lnSpc>
                <a:spcPts val="1900"/>
              </a:lnSpc>
            </a:pPr>
            <a:r>
              <a:rPr lang="en-US" sz="2100" b="1" dirty="0" smtClean="0"/>
              <a:t>Oct. 1, 2013: S</a:t>
            </a:r>
            <a:r>
              <a:rPr lang="en-US" sz="2000" b="1" dirty="0" smtClean="0"/>
              <a:t>ubsidized Severe or Repetitive Loss Policies and Owners of Business/Non-Residential Properties</a:t>
            </a:r>
          </a:p>
          <a:p>
            <a:pPr lvl="1">
              <a:lnSpc>
                <a:spcPts val="1900"/>
              </a:lnSpc>
            </a:pPr>
            <a:r>
              <a:rPr lang="en-US" sz="2000" b="1" dirty="0" smtClean="0"/>
              <a:t>Increases of 25% per year until full-risk rate achieved</a:t>
            </a:r>
            <a:r>
              <a:rPr lang="en-US" sz="1800" b="1" dirty="0" smtClean="0"/>
              <a:t> </a:t>
            </a:r>
          </a:p>
          <a:p>
            <a:pPr lvl="1">
              <a:lnSpc>
                <a:spcPts val="1900"/>
              </a:lnSpc>
            </a:pPr>
            <a:r>
              <a:rPr lang="en-US" sz="2000" b="1" i="1" dirty="0" smtClean="0"/>
              <a:t>Reaction: Huge consumer backlash, intense media coverage leading to a Congressional effort to delay BW-12 by 4 years (effectively killing it). Even Maxine Waters supports delay… </a:t>
            </a:r>
            <a:endParaRPr lang="en-US" sz="2100" b="1" dirty="0" smtClean="0"/>
          </a:p>
          <a:p>
            <a:pPr>
              <a:lnSpc>
                <a:spcPts val="1900"/>
              </a:lnSpc>
              <a:spcBef>
                <a:spcPct val="50000"/>
              </a:spcBef>
            </a:pPr>
            <a:r>
              <a:rPr lang="en-US" sz="2100" b="1" dirty="0" smtClean="0"/>
              <a:t>Subsidy Lost if Policy Lapses, Severe Repeated, New Policy</a:t>
            </a:r>
          </a:p>
          <a:p>
            <a:pPr>
              <a:lnSpc>
                <a:spcPts val="1900"/>
              </a:lnSpc>
              <a:spcBef>
                <a:spcPct val="50000"/>
              </a:spcBef>
            </a:pPr>
            <a:r>
              <a:rPr lang="en-US" sz="2100" b="1" dirty="0" smtClean="0"/>
              <a:t>House and Senate Bills to Reduce Burden Need to be Reconciled</a:t>
            </a:r>
          </a:p>
          <a:p>
            <a:pPr>
              <a:lnSpc>
                <a:spcPts val="1900"/>
              </a:lnSpc>
              <a:spcBef>
                <a:spcPct val="50000"/>
              </a:spcBef>
            </a:pPr>
            <a:r>
              <a:rPr lang="en-US" sz="2100" b="1" dirty="0" smtClean="0"/>
              <a:t>Future Pvt. Insurer Flood Participation Impacted by BW-12 Debate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118</a:t>
            </a:fld>
            <a:endParaRPr lang="en-US" sz="900"/>
          </a:p>
        </p:txBody>
      </p:sp>
      <p:sp>
        <p:nvSpPr>
          <p:cNvPr id="65541" name="Rectangle 2"/>
          <p:cNvSpPr>
            <a:spLocks noGrp="1" noChangeArrowheads="1"/>
          </p:cNvSpPr>
          <p:nvPr>
            <p:ph type="title" idx="4294967295"/>
          </p:nvPr>
        </p:nvSpPr>
        <p:spPr/>
        <p:txBody>
          <a:bodyPr/>
          <a:lstStyle/>
          <a:p>
            <a:r>
              <a:rPr lang="en-US" dirty="0" smtClean="0"/>
              <a:t>Summary of House Bill</a:t>
            </a:r>
            <a:br>
              <a:rPr lang="en-US" dirty="0" smtClean="0"/>
            </a:br>
            <a:r>
              <a:rPr lang="en-US" i="1" dirty="0" smtClean="0"/>
              <a:t>(Passed March 4, 2014)</a:t>
            </a:r>
          </a:p>
        </p:txBody>
      </p:sp>
      <p:sp>
        <p:nvSpPr>
          <p:cNvPr id="1922051" name="Rectangle 3"/>
          <p:cNvSpPr>
            <a:spLocks noGrp="1" noChangeArrowheads="1"/>
          </p:cNvSpPr>
          <p:nvPr>
            <p:ph type="body" idx="4294967295"/>
          </p:nvPr>
        </p:nvSpPr>
        <p:spPr>
          <a:xfrm>
            <a:off x="160802" y="1089410"/>
            <a:ext cx="8773335" cy="4652963"/>
          </a:xfrm>
        </p:spPr>
        <p:txBody>
          <a:bodyPr/>
          <a:lstStyle/>
          <a:p>
            <a:pPr>
              <a:lnSpc>
                <a:spcPct val="100000"/>
              </a:lnSpc>
              <a:spcBef>
                <a:spcPct val="50000"/>
              </a:spcBef>
            </a:pPr>
            <a:r>
              <a:rPr lang="en-US" sz="2100" b="1" dirty="0" smtClean="0"/>
              <a:t>9 Premium classifications with increases capped at 18%</a:t>
            </a:r>
          </a:p>
          <a:p>
            <a:pPr>
              <a:lnSpc>
                <a:spcPct val="100000"/>
              </a:lnSpc>
              <a:spcBef>
                <a:spcPct val="50000"/>
              </a:spcBef>
            </a:pPr>
            <a:r>
              <a:rPr lang="en-US" sz="2100" b="1" dirty="0" smtClean="0"/>
              <a:t>$25 surcharge on primary residences; $250 for non-primary</a:t>
            </a:r>
          </a:p>
          <a:p>
            <a:pPr>
              <a:lnSpc>
                <a:spcPct val="100000"/>
              </a:lnSpc>
              <a:spcBef>
                <a:spcPct val="50000"/>
              </a:spcBef>
            </a:pPr>
            <a:r>
              <a:rPr lang="en-US" sz="2100" b="1" dirty="0" smtClean="0"/>
              <a:t>Restoration of “grandfather” clause allowing continued subsidies for homes that were compliant under old FEMA maps but no longer are</a:t>
            </a:r>
          </a:p>
          <a:p>
            <a:pPr>
              <a:lnSpc>
                <a:spcPct val="100000"/>
              </a:lnSpc>
              <a:spcBef>
                <a:spcPct val="50000"/>
              </a:spcBef>
            </a:pPr>
            <a:r>
              <a:rPr lang="en-US" sz="2100" b="1" dirty="0" smtClean="0"/>
              <a:t>Eliminates property sales trigger</a:t>
            </a:r>
          </a:p>
          <a:p>
            <a:pPr>
              <a:lnSpc>
                <a:spcPct val="100000"/>
              </a:lnSpc>
              <a:spcBef>
                <a:spcPct val="50000"/>
              </a:spcBef>
            </a:pPr>
            <a:r>
              <a:rPr lang="en-US" sz="2100" b="1" dirty="0" smtClean="0"/>
              <a:t>Reimburses home owners for successful FEMA map challenges</a:t>
            </a:r>
          </a:p>
          <a:p>
            <a:pPr>
              <a:lnSpc>
                <a:spcPct val="100000"/>
              </a:lnSpc>
              <a:spcBef>
                <a:spcPct val="50000"/>
              </a:spcBef>
            </a:pPr>
            <a:r>
              <a:rPr lang="en-US" sz="2100" b="1" dirty="0" smtClean="0"/>
              <a:t>Creates a “flood insurance advocate”</a:t>
            </a:r>
          </a:p>
          <a:p>
            <a:pPr>
              <a:lnSpc>
                <a:spcPct val="100000"/>
              </a:lnSpc>
              <a:spcBef>
                <a:spcPct val="50000"/>
              </a:spcBef>
            </a:pPr>
            <a:r>
              <a:rPr lang="en-US" sz="2100" b="1" dirty="0" smtClean="0"/>
              <a:t>Refunds policyholders who were charged higher rates under BW-12 for homes built before FEMA established flood-risk maps</a:t>
            </a:r>
          </a:p>
          <a:p>
            <a:pPr>
              <a:lnSpc>
                <a:spcPct val="100000"/>
              </a:lnSpc>
              <a:spcBef>
                <a:spcPct val="50000"/>
              </a:spcBef>
            </a:pPr>
            <a:r>
              <a:rPr lang="en-US" sz="2100" b="1" dirty="0" smtClean="0"/>
              <a:t>CBO scoring of bill said that it will not increase the deficit</a:t>
            </a:r>
          </a:p>
          <a:p>
            <a:pPr lvl="1">
              <a:lnSpc>
                <a:spcPct val="100000"/>
              </a:lnSpc>
            </a:pPr>
            <a:r>
              <a:rPr lang="en-US" sz="1900" b="1" dirty="0" smtClean="0"/>
              <a:t>Didn’t say that it would eliminate the current $24 bill deficit</a:t>
            </a:r>
          </a:p>
        </p:txBody>
      </p:sp>
    </p:spTree>
    <p:extLst>
      <p:ext uri="{BB962C8B-B14F-4D97-AF65-F5344CB8AC3E}">
        <p14:creationId xmlns:p14="http://schemas.microsoft.com/office/powerpoint/2010/main" val="2135587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7" end="7"/>
                                            </p:txEl>
                                          </p:spTgt>
                                        </p:tgtEl>
                                        <p:attrNameLst>
                                          <p:attrName>style.visibility</p:attrName>
                                        </p:attrNameLst>
                                      </p:cBhvr>
                                      <p:to>
                                        <p:strVal val="visible"/>
                                      </p:to>
                                    </p:set>
                                    <p:animEffect transition="in" filter="wipe(left)">
                                      <p:cBhvr>
                                        <p:cTn id="42" dur="500"/>
                                        <p:tgtEl>
                                          <p:spTgt spid="1922051">
                                            <p:txEl>
                                              <p:pRg st="7" end="7"/>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8" end="8"/>
                                            </p:txEl>
                                          </p:spTgt>
                                        </p:tgtEl>
                                        <p:attrNameLst>
                                          <p:attrName>style.visibility</p:attrName>
                                        </p:attrNameLst>
                                      </p:cBhvr>
                                      <p:to>
                                        <p:strVal val="visible"/>
                                      </p:to>
                                    </p:set>
                                    <p:animEffect transition="in" filter="wipe(left)">
                                      <p:cBhvr>
                                        <p:cTn id="45"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119</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46905"/>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it is fair that flood insurance premium increases are higher if people who live in high flood risk areas and rebuild their homes do not elevate them?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336499"/>
            <a:ext cx="8518525" cy="91825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that it is fair that flood insurance premiums be raised for people who live in high flood risk areas and rebuild their homes after a flood but do not elevate them.</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1133"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5" y="3337478"/>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/14;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03736" name="Chart" r:id="rId4" imgW="8620176" imgH="3772022" progId="MSGraph.Chart.8">
                  <p:embed followColorScheme="full"/>
                </p:oleObj>
              </mc:Choice>
              <mc:Fallback>
                <p:oleObj name="Chart" r:id="rId4" imgW="8620176" imgH="3772022"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2014/15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30679" y="3316796"/>
            <a:ext cx="2102689" cy="1415116"/>
          </a:xfrm>
          <a:prstGeom prst="wedgeRectCallout">
            <a:avLst>
              <a:gd name="adj1" fmla="val 42691"/>
              <a:gd name="adj2" fmla="val -631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377"/>
              <a:gd name="adj2" fmla="val 21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430297" y="3598601"/>
            <a:ext cx="1961532"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2014/15 are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057838" y="3049483"/>
            <a:ext cx="929148"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030529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120</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02693" y="110193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Do you think flood insurance premiums should reflect the risk of flooding no matter what the cost or do you think the government should subsidize the cost of flood insurance with taxpayers’ dollars?</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a:t>
            </a:r>
            <a:r>
              <a:rPr lang="en-US" sz="1100" dirty="0" smtClean="0"/>
              <a:t>Survey (Nov. 2013).</a:t>
            </a:r>
            <a:endParaRPr lang="en-US" sz="1100" dirty="0"/>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Almost two-thirds of Americans think flood insurance premiums should be raised to reflect the risk of flooding.</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2157"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1" y="3796449"/>
            <a:ext cx="1533783"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Premiums should reflect flood risk</a:t>
            </a:r>
            <a:endParaRPr lang="en-US" sz="1400" b="1" dirty="0"/>
          </a:p>
        </p:txBody>
      </p:sp>
      <p:sp>
        <p:nvSpPr>
          <p:cNvPr id="14348" name="Text Box 10"/>
          <p:cNvSpPr txBox="1">
            <a:spLocks noChangeArrowheads="1"/>
          </p:cNvSpPr>
          <p:nvPr/>
        </p:nvSpPr>
        <p:spPr bwMode="auto">
          <a:xfrm>
            <a:off x="1467295" y="3015878"/>
            <a:ext cx="166857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Government should subsidize cost with taxpayers’ dollars</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17682" y="1116924"/>
            <a:ext cx="8534400" cy="14465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The federal government provides insurance coverage at taxpayer-subsidized rates for damage from floods through the National Flood Insurance Plan. A new law eliminates the subsidy and raises rates. Do you think the rate increase should be repealed?</a:t>
            </a:r>
          </a:p>
          <a:p>
            <a:pPr defTabSz="114300" eaLnBrk="0" hangingPunct="0">
              <a:lnSpc>
                <a:spcPct val="90000"/>
              </a:lnSpc>
              <a:spcBef>
                <a:spcPct val="20000"/>
              </a:spcBef>
            </a:pP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9" y="5503863"/>
            <a:ext cx="7901872" cy="94190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More than half of Americans polled for the November 2013 Pulse thought that hikes in National Flood Insurance premiums should be repealed.</a:t>
            </a:r>
            <a:endParaRPr lang="en-US" sz="2000" b="1" dirty="0">
              <a:solidFill>
                <a:srgbClr val="FFFFFF"/>
              </a:solidFill>
            </a:endParaRPr>
          </a:p>
        </p:txBody>
      </p:sp>
      <p:graphicFrame>
        <p:nvGraphicFramePr>
          <p:cNvPr id="14338" name="Object 2"/>
          <p:cNvGraphicFramePr>
            <a:graphicFrameLocks/>
          </p:cNvGraphicFramePr>
          <p:nvPr/>
        </p:nvGraphicFramePr>
        <p:xfrm>
          <a:off x="2930525" y="2616274"/>
          <a:ext cx="3041650" cy="2720975"/>
        </p:xfrm>
        <a:graphic>
          <a:graphicData uri="http://schemas.openxmlformats.org/presentationml/2006/ole">
            <mc:AlternateContent xmlns:mc="http://schemas.openxmlformats.org/markup-compatibility/2006">
              <mc:Choice xmlns:v="urn:schemas-microsoft-com:vml" Requires="v">
                <p:oleObj spid="_x0000_s28123181"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616274"/>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62339" y="2324838"/>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34710" y="3932902"/>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737339" y="2077278"/>
            <a:ext cx="2158409" cy="3240157"/>
          </a:xfrm>
          <a:prstGeom prst="wedgeRectCallout">
            <a:avLst>
              <a:gd name="adj1" fmla="val -105978"/>
              <a:gd name="adj2" fmla="val -87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It is inconsistent for the public to support full-risk rates but maintain subsidies, but this exactly mirrors Congressional sentiments, with supporters of BW-12 and even Tea Party conservatives supporting continuation of the subsidies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122</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Flood Insurance</a:t>
            </a:r>
          </a:p>
        </p:txBody>
      </p:sp>
      <p:sp>
        <p:nvSpPr>
          <p:cNvPr id="14343" name="Rectangle 3"/>
          <p:cNvSpPr>
            <a:spLocks noChangeArrowheads="1"/>
          </p:cNvSpPr>
          <p:nvPr/>
        </p:nvSpPr>
        <p:spPr bwMode="black">
          <a:xfrm>
            <a:off x="347663" y="1131913"/>
            <a:ext cx="8534400" cy="8309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2000" b="1" dirty="0">
                <a:solidFill>
                  <a:srgbClr val="225A7A"/>
                </a:solidFill>
              </a:rPr>
              <a:t>Q. </a:t>
            </a:r>
            <a:r>
              <a:rPr lang="en-US" sz="2000" b="1" dirty="0" smtClean="0">
                <a:solidFill>
                  <a:srgbClr val="225A7A"/>
                </a:solidFill>
              </a:rPr>
              <a:t>If the costs were similar, would you prefer to buy flood insurance from a private insurance company or from the federal government through the National Flood Insurance Program?</a:t>
            </a:r>
            <a:endParaRPr lang="en-US" sz="20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276539"/>
            <a:ext cx="8518525" cy="978212"/>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sz="2000" b="1" dirty="0" smtClean="0">
                <a:solidFill>
                  <a:srgbClr val="FFFFFF"/>
                </a:solidFill>
              </a:rPr>
              <a:t>Six out of 10 Americans would prefer to buy flood insurance from a private insurance company as opposed to the federal government, if costs were similar.</a:t>
            </a:r>
            <a:endParaRPr lang="en-US" sz="2000"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mc:AlternateContent xmlns:mc="http://schemas.openxmlformats.org/markup-compatibility/2006">
              <mc:Choice xmlns:v="urn:schemas-microsoft-com:vml" Requires="v">
                <p:oleObj spid="_x0000_s28124205" name="Chart" r:id="rId4" imgW="4467251" imgH="3800395" progId="MSGraph.Chart.8">
                  <p:embed followColorScheme="full"/>
                </p:oleObj>
              </mc:Choice>
              <mc:Fallback>
                <p:oleObj name="Chart" r:id="rId4" imgW="4467251" imgH="3800395" progId="MSGraph.Chart.8">
                  <p:embed followColorScheme="full"/>
                  <p:pic>
                    <p:nvPicPr>
                      <p:cNvPr id="0" name="Object 2"/>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30525" y="2371725"/>
                        <a:ext cx="3041650" cy="272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Text Box 8"/>
          <p:cNvSpPr txBox="1">
            <a:spLocks noChangeArrowheads="1"/>
          </p:cNvSpPr>
          <p:nvPr/>
        </p:nvSpPr>
        <p:spPr bwMode="auto">
          <a:xfrm>
            <a:off x="3772971" y="2016494"/>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0" y="3796449"/>
            <a:ext cx="1555049" cy="3877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Private insurance company</a:t>
            </a:r>
            <a:endParaRPr lang="en-US" sz="1400" b="1" dirty="0"/>
          </a:p>
        </p:txBody>
      </p:sp>
      <p:sp>
        <p:nvSpPr>
          <p:cNvPr id="14348" name="Text Box 10"/>
          <p:cNvSpPr txBox="1">
            <a:spLocks noChangeArrowheads="1"/>
          </p:cNvSpPr>
          <p:nvPr/>
        </p:nvSpPr>
        <p:spPr bwMode="auto">
          <a:xfrm>
            <a:off x="1414131" y="3388018"/>
            <a:ext cx="1509086"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dirty="0" smtClean="0"/>
              <a:t>The federal government through the </a:t>
            </a:r>
            <a:r>
              <a:rPr lang="en-US" sz="1400" dirty="0" err="1" smtClean="0"/>
              <a:t>NFIP</a:t>
            </a:r>
            <a:endParaRPr lang="en-US" sz="1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123</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mc:AlternateContent xmlns:mc="http://schemas.openxmlformats.org/markup-compatibility/2006">
              <mc:Choice xmlns:v="urn:schemas-microsoft-com:vml" Requires="v">
                <p:oleObj spid="_x0000_s24049709" name="Slide" r:id="rId4" imgW="4210744" imgH="3156199" progId="PowerPoint.Slide.12">
                  <p:embed/>
                </p:oleObj>
              </mc:Choice>
              <mc:Fallback>
                <p:oleObj name="Slide" r:id="rId4" imgW="4210744" imgH="3156199"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04" y="99020"/>
                        <a:ext cx="8880763" cy="65303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124</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mc:AlternateContent xmlns:mc="http://schemas.openxmlformats.org/markup-compatibility/2006">
              <mc:Choice xmlns:v="urn:schemas-microsoft-com:vml" Requires="v">
                <p:oleObj spid="_x0000_s24050733" name="Slide" r:id="rId4" imgW="3544809" imgH="2657946" progId="PowerPoint.Slide.12">
                  <p:embed/>
                </p:oleObj>
              </mc:Choice>
              <mc:Fallback>
                <p:oleObj name="Slide" r:id="rId4" imgW="3544809" imgH="2657946"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200025"/>
                        <a:ext cx="8607425" cy="645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6580653" name="Chart" r:id="rId4" imgW="8439161" imgH="3648152" progId="MSGraph.Chart.8">
                  <p:embed followColorScheme="full"/>
                </p:oleObj>
              </mc:Choice>
              <mc:Fallback>
                <p:oleObj name="Chart" r:id="rId4" imgW="8439161" imgH="364815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1953-2014*</a:t>
            </a:r>
          </a:p>
        </p:txBody>
      </p:sp>
      <p:graphicFrame>
        <p:nvGraphicFramePr>
          <p:cNvPr id="34818" name="Object 3"/>
          <p:cNvGraphicFramePr>
            <a:graphicFrameLocks noGrp="1"/>
          </p:cNvGraphicFramePr>
          <p:nvPr>
            <p:ph idx="4294967295"/>
            <p:extLst/>
          </p:nvPr>
        </p:nvGraphicFramePr>
        <p:xfrm>
          <a:off x="206375" y="1300163"/>
          <a:ext cx="8564563" cy="4068762"/>
        </p:xfrm>
        <a:graphic>
          <a:graphicData uri="http://schemas.openxmlformats.org/presentationml/2006/ole">
            <mc:AlternateContent xmlns:mc="http://schemas.openxmlformats.org/markup-compatibility/2006">
              <mc:Choice xmlns:v="urn:schemas-microsoft-com:vml" Requires="v">
                <p:oleObj spid="_x0000_s28429334" name="Chart" r:id="rId4" imgW="8601024" imgH="4086245" progId="MSGraph.Chart.8">
                  <p:embed followColorScheme="full"/>
                </p:oleObj>
              </mc:Choice>
              <mc:Fallback>
                <p:oleObj name="Chart" r:id="rId4" imgW="8601024" imgH="4086245" progId="MSGraph.Chart.8">
                  <p:embed followColorScheme="full"/>
                  <p:pic>
                    <p:nvPicPr>
                      <p:cNvPr id="0" name=""/>
                      <p:cNvPicPr preferRelativeResize="0">
                        <a:picLocks noChangeArrowheads="1"/>
                      </p:cNvPicPr>
                      <p:nvPr/>
                    </p:nvPicPr>
                    <p:blipFill>
                      <a:blip r:embed="rId5"/>
                      <a:srcRect/>
                      <a:stretch>
                        <a:fillRect/>
                      </a:stretch>
                    </p:blipFill>
                    <p:spPr bwMode="gray">
                      <a:xfrm>
                        <a:off x="206375" y="1300163"/>
                        <a:ext cx="8564563"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March 2</a:t>
            </a:r>
            <a:r>
              <a:rPr lang="en-US" sz="1100" dirty="0" smtClean="0">
                <a:solidFill>
                  <a:srgbClr val="000000"/>
                </a:solidFill>
                <a:latin typeface="Arial" charset="0"/>
                <a:cs typeface="Arial" charset="0"/>
              </a:rPr>
              <a:t>, 2014.</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2,153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1953-2013,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1862"/>
              <a:gd name="adj2" fmla="val 57761"/>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a:t>
            </a:r>
            <a:r>
              <a:rPr lang="en-US" sz="1600" b="1" dirty="0" smtClean="0">
                <a:solidFill>
                  <a:srgbClr val="FFFFFF"/>
                </a:solidFill>
                <a:latin typeface="Arial" charset="0"/>
                <a:cs typeface="Arial" charset="0"/>
              </a:rPr>
              <a:t>federal disasters were declared so far in 2014*</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127</a:t>
            </a:fld>
            <a:endParaRPr lang="en-US"/>
          </a:p>
        </p:txBody>
      </p:sp>
    </p:spTree>
    <p:extLst>
      <p:ext uri="{BB962C8B-B14F-4D97-AF65-F5344CB8AC3E}">
        <p14:creationId xmlns:p14="http://schemas.microsoft.com/office/powerpoint/2010/main" val="124255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128</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2014: Highest 25 States*</a:t>
            </a:r>
          </a:p>
        </p:txBody>
      </p:sp>
      <p:graphicFrame>
        <p:nvGraphicFramePr>
          <p:cNvPr id="35842" name="Object 3"/>
          <p:cNvGraphicFramePr>
            <a:graphicFrameLocks noGrp="1" noChangeAspect="1"/>
          </p:cNvGraphicFramePr>
          <p:nvPr>
            <p:ph idx="4294967295"/>
            <p:extLst/>
          </p:nvPr>
        </p:nvGraphicFramePr>
        <p:xfrm>
          <a:off x="9525" y="1833563"/>
          <a:ext cx="9134475" cy="4724400"/>
        </p:xfrm>
        <a:graphic>
          <a:graphicData uri="http://schemas.openxmlformats.org/presentationml/2006/ole">
            <mc:AlternateContent xmlns:mc="http://schemas.openxmlformats.org/markup-compatibility/2006">
              <mc:Choice xmlns:v="urn:schemas-microsoft-com:vml" Requires="v">
                <p:oleObj spid="_x0000_s28430358" name="Chart" r:id="rId4" imgW="8820049" imgH="4562577" progId="MSGraph.Chart.8">
                  <p:embed followColorScheme="full"/>
                </p:oleObj>
              </mc:Choice>
              <mc:Fallback>
                <p:oleObj name="Chart" r:id="rId4" imgW="8820049" imgH="4562577" progId="MSGraph.Chart.8">
                  <p:embed followColorScheme="full"/>
                  <p:pic>
                    <p:nvPicPr>
                      <p:cNvPr id="0" name=""/>
                      <p:cNvPicPr>
                        <a:picLocks noChangeAspect="1" noChangeArrowheads="1"/>
                      </p:cNvPicPr>
                      <p:nvPr/>
                    </p:nvPicPr>
                    <p:blipFill>
                      <a:blip r:embed="rId5"/>
                      <a:srcRect/>
                      <a:stretch>
                        <a:fillRect/>
                      </a:stretch>
                    </p:blipFill>
                    <p:spPr bwMode="auto">
                      <a:xfrm>
                        <a:off x="9525" y="1833563"/>
                        <a:ext cx="9134475"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a:t>
            </a:r>
            <a:r>
              <a:rPr lang="en-US" sz="1100" dirty="0">
                <a:solidFill>
                  <a:srgbClr val="000000"/>
                </a:solidFill>
              </a:rPr>
              <a:t>2</a:t>
            </a:r>
            <a:r>
              <a:rPr lang="en-US" sz="1100" dirty="0" smtClean="0">
                <a:solidFill>
                  <a:srgbClr val="000000"/>
                </a:solidFill>
              </a:rPr>
              <a:t>,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005170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129</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2014: Lowest 25 States*</a:t>
            </a:r>
          </a:p>
        </p:txBody>
      </p:sp>
      <p:graphicFrame>
        <p:nvGraphicFramePr>
          <p:cNvPr id="36866" name="Object 3"/>
          <p:cNvGraphicFramePr>
            <a:graphicFrameLocks noGrp="1" noChangeAspect="1"/>
          </p:cNvGraphicFramePr>
          <p:nvPr>
            <p:ph idx="4294967295"/>
            <p:extLst/>
          </p:nvPr>
        </p:nvGraphicFramePr>
        <p:xfrm>
          <a:off x="25400" y="1790700"/>
          <a:ext cx="9055100" cy="4713288"/>
        </p:xfrm>
        <a:graphic>
          <a:graphicData uri="http://schemas.openxmlformats.org/presentationml/2006/ole">
            <mc:AlternateContent xmlns:mc="http://schemas.openxmlformats.org/markup-compatibility/2006">
              <mc:Choice xmlns:v="urn:schemas-microsoft-com:vml" Requires="v">
                <p:oleObj spid="_x0000_s28431382" name="Chart" r:id="rId4" imgW="8820049" imgH="4590947" progId="MSGraph.Chart.8">
                  <p:embed followColorScheme="full"/>
                </p:oleObj>
              </mc:Choice>
              <mc:Fallback>
                <p:oleObj name="Chart" r:id="rId4" imgW="8820049" imgH="4590947" progId="MSGraph.Chart.8">
                  <p:embed followColorScheme="full"/>
                  <p:pic>
                    <p:nvPicPr>
                      <p:cNvPr id="0" name=""/>
                      <p:cNvPicPr>
                        <a:picLocks noChangeAspect="1" noChangeArrowheads="1"/>
                      </p:cNvPicPr>
                      <p:nvPr/>
                    </p:nvPicPr>
                    <p:blipFill>
                      <a:blip r:embed="rId5"/>
                      <a:srcRect/>
                      <a:stretch>
                        <a:fillRect/>
                      </a:stretch>
                    </p:blipFill>
                    <p:spPr bwMode="auto">
                      <a:xfrm>
                        <a:off x="25400" y="1790700"/>
                        <a:ext cx="9055100" cy="471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March 2, 2014</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4182685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1974378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15929"/>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130</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zoom dir="in"/>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 in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7573250" name="Picture 2" descr="http://www.spc.noaa.gov/climo/online/monthly/2013_annual_map_torn.gif"/>
          <p:cNvPicPr>
            <a:picLocks noChangeAspect="1" noChangeArrowheads="1"/>
          </p:cNvPicPr>
          <p:nvPr/>
        </p:nvPicPr>
        <p:blipFill>
          <a:blip r:embed="rId4" cstate="print"/>
          <a:srcRect/>
          <a:stretch>
            <a:fillRect/>
          </a:stretch>
        </p:blipFill>
        <p:spPr bwMode="auto">
          <a:xfrm>
            <a:off x="461706" y="1268361"/>
            <a:ext cx="7186932" cy="5151695"/>
          </a:xfrm>
          <a:prstGeom prst="rect">
            <a:avLst/>
          </a:prstGeom>
          <a:noFill/>
        </p:spPr>
      </p:pic>
      <p:sp>
        <p:nvSpPr>
          <p:cNvPr id="13"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943 tornadoes through Dec. 31,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31060" y="1396179"/>
            <a:ext cx="2285997" cy="2625213"/>
          </a:xfrm>
          <a:prstGeom prst="wedgeRectCallout">
            <a:avLst>
              <a:gd name="adj1" fmla="val 85209"/>
              <a:gd name="adj2" fmla="val 493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5" name="Oval 8"/>
          <p:cNvSpPr>
            <a:spLocks noChangeArrowheads="1"/>
          </p:cNvSpPr>
          <p:nvPr/>
        </p:nvSpPr>
        <p:spPr bwMode="auto">
          <a:xfrm rot="-5400000">
            <a:off x="3599525" y="349137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Oval 8"/>
          <p:cNvSpPr>
            <a:spLocks noChangeArrowheads="1"/>
          </p:cNvSpPr>
          <p:nvPr/>
        </p:nvSpPr>
        <p:spPr bwMode="auto">
          <a:xfrm rot="-5400000">
            <a:off x="4603952" y="2686666"/>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par>
                          <p:cTn id="19" fill="hold">
                            <p:stCondLst>
                              <p:cond delay="3899"/>
                            </p:stCondLst>
                            <p:childTnLst>
                              <p:par>
                                <p:cTn id="20" presetID="17" presetClass="entr" presetSubtype="4" fill="hold" grpId="0" nodeType="afterEffect">
                                  <p:stCondLst>
                                    <p:cond delay="10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ppt_h/2"/>
                                          </p:val>
                                        </p:tav>
                                        <p:tav tm="100000">
                                          <p:val>
                                            <p:strVal val="#ppt_y"/>
                                          </p:val>
                                        </p:tav>
                                      </p:tavLst>
                                    </p:anim>
                                    <p:anim calcmode="lin" valueType="num">
                                      <p:cBhvr>
                                        <p:cTn id="24" dur="500" fill="hold"/>
                                        <p:tgtEl>
                                          <p:spTgt spid="18"/>
                                        </p:tgtEl>
                                        <p:attrNameLst>
                                          <p:attrName>ppt_w</p:attrName>
                                        </p:attrNameLst>
                                      </p:cBhvr>
                                      <p:tavLst>
                                        <p:tav tm="0">
                                          <p:val>
                                            <p:strVal val="#ppt_w"/>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P spid="1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132</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Dec. 31, 2013.</a:t>
            </a:r>
          </a:p>
          <a:p>
            <a:r>
              <a:rPr lang="en-US" sz="1200" dirty="0" smtClean="0"/>
              <a:t>Source</a:t>
            </a:r>
            <a:r>
              <a:rPr lang="en-US" sz="1200" dirty="0"/>
              <a:t>: </a:t>
            </a:r>
            <a:r>
              <a:rPr lang="en-US" sz="1200" dirty="0">
                <a:hlinkClick r:id="rId4"/>
              </a:rPr>
              <a:t>http://www.spc.noaa.gov/wcm</a:t>
            </a:r>
            <a:r>
              <a:rPr lang="en-US" sz="1200" dirty="0" smtClean="0">
                <a:hlinkClick r:id="rId4"/>
              </a:rPr>
              <a:t>/</a:t>
            </a:r>
            <a:r>
              <a:rPr lang="en-US" sz="1200" dirty="0" smtClean="0"/>
              <a:t>.</a:t>
            </a:r>
            <a:r>
              <a:rPr lang="en-US" sz="1200" dirty="0"/>
              <a:t>					</a:t>
            </a:r>
          </a:p>
        </p:txBody>
      </p:sp>
      <p:sp>
        <p:nvSpPr>
          <p:cNvPr id="4557826" name="AutoShape 2"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5"/>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http://www.spc.noaa.gov/wcm/2013/torngraph-big.png"/>
          <p:cNvPicPr>
            <a:picLocks noChangeAspect="1" noChangeArrowheads="1"/>
          </p:cNvPicPr>
          <p:nvPr>
            <p:custDataLst>
              <p:tags r:id="rId1"/>
            </p:custDataLst>
          </p:nvPr>
        </p:nvPicPr>
        <p:blipFill>
          <a:blip r:embed="rId6" cstate="email"/>
          <a:srcRect/>
          <a:stretch>
            <a:fillRect/>
          </a:stretch>
        </p:blipFill>
        <p:spPr bwMode="auto">
          <a:xfrm>
            <a:off x="259377" y="1180209"/>
            <a:ext cx="8021156" cy="5130650"/>
          </a:xfrm>
          <a:prstGeom prst="rect">
            <a:avLst/>
          </a:prstGeom>
          <a:noFill/>
        </p:spPr>
      </p:pic>
      <p:sp>
        <p:nvSpPr>
          <p:cNvPr id="13" name="AutoShape 7"/>
          <p:cNvSpPr>
            <a:spLocks noChangeArrowheads="1"/>
          </p:cNvSpPr>
          <p:nvPr/>
        </p:nvSpPr>
        <p:spPr bwMode="blackWhite">
          <a:xfrm>
            <a:off x="2779958" y="1480219"/>
            <a:ext cx="3199063" cy="1191986"/>
          </a:xfrm>
          <a:prstGeom prst="wedgeRectCallout">
            <a:avLst>
              <a:gd name="adj1" fmla="val 71575"/>
              <a:gd name="adj2" fmla="val 475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5" name="AutoShape 7"/>
          <p:cNvSpPr>
            <a:spLocks noChangeArrowheads="1"/>
          </p:cNvSpPr>
          <p:nvPr/>
        </p:nvSpPr>
        <p:spPr bwMode="blackWhite">
          <a:xfrm>
            <a:off x="7405168" y="4582974"/>
            <a:ext cx="1693862" cy="1118507"/>
          </a:xfrm>
          <a:prstGeom prst="wedgeRectCallout">
            <a:avLst>
              <a:gd name="adj1" fmla="val -35275"/>
              <a:gd name="adj2" fmla="val -83861"/>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was the lowest in a decade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9154" name="Picture 2" descr="http://www.spc.noaa.gov/climo/online/monthly/2013_annual_map_hail.gif"/>
          <p:cNvPicPr>
            <a:picLocks noChangeAspect="1" noChangeArrowheads="1"/>
          </p:cNvPicPr>
          <p:nvPr/>
        </p:nvPicPr>
        <p:blipFill>
          <a:blip r:embed="rId4" cstate="print"/>
          <a:srcRect/>
          <a:stretch>
            <a:fillRect/>
          </a:stretch>
        </p:blipFill>
        <p:spPr bwMode="auto">
          <a:xfrm>
            <a:off x="210982" y="1165123"/>
            <a:ext cx="7330955" cy="5254932"/>
          </a:xfrm>
          <a:prstGeom prst="rect">
            <a:avLst/>
          </a:prstGeom>
          <a:noFill/>
        </p:spPr>
      </p:pic>
      <p:sp>
        <p:nvSpPr>
          <p:cNvPr id="11"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5,457 “Large Hail” reports in 2013,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7106" name="Picture 2" descr="http://www.spc.noaa.gov/climo/online/monthly/2013_annual_map_wind.gif"/>
          <p:cNvPicPr>
            <a:picLocks noChangeAspect="1" noChangeArrowheads="1"/>
          </p:cNvPicPr>
          <p:nvPr/>
        </p:nvPicPr>
        <p:blipFill>
          <a:blip r:embed="rId4" cstate="print"/>
          <a:srcRect/>
          <a:stretch>
            <a:fillRect/>
          </a:stretch>
        </p:blipFill>
        <p:spPr bwMode="auto">
          <a:xfrm>
            <a:off x="240480" y="1238865"/>
            <a:ext cx="7001758" cy="5018959"/>
          </a:xfrm>
          <a:prstGeom prst="rect">
            <a:avLst/>
          </a:prstGeom>
          <a:noFill/>
        </p:spPr>
      </p:pic>
      <p:sp>
        <p:nvSpPr>
          <p:cNvPr id="13" name="AutoShape 7"/>
          <p:cNvSpPr>
            <a:spLocks noChangeArrowheads="1"/>
          </p:cNvSpPr>
          <p:nvPr/>
        </p:nvSpPr>
        <p:spPr bwMode="blackWhite">
          <a:xfrm>
            <a:off x="6887337" y="2654710"/>
            <a:ext cx="1976437" cy="2202426"/>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12,942 “Wind Damage” in 2013,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135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7565058" name="Picture 2" descr="http://www.spc.noaa.gov/climo/online/monthly/2013_annual_map_all.gif"/>
          <p:cNvPicPr>
            <a:picLocks noChangeAspect="1" noChangeArrowheads="1"/>
          </p:cNvPicPr>
          <p:nvPr/>
        </p:nvPicPr>
        <p:blipFill>
          <a:blip r:embed="rId4" cstate="print"/>
          <a:srcRect/>
          <a:stretch>
            <a:fillRect/>
          </a:stretch>
        </p:blipFill>
        <p:spPr bwMode="auto">
          <a:xfrm>
            <a:off x="210983" y="1131224"/>
            <a:ext cx="7295946" cy="5229837"/>
          </a:xfrm>
          <a:prstGeom prst="rect">
            <a:avLst/>
          </a:prstGeom>
          <a:noFill/>
        </p:spPr>
      </p:pic>
      <p:sp>
        <p:nvSpPr>
          <p:cNvPr id="13" name="AutoShape 7"/>
          <p:cNvSpPr>
            <a:spLocks noChangeArrowheads="1"/>
          </p:cNvSpPr>
          <p:nvPr/>
        </p:nvSpPr>
        <p:spPr bwMode="blackWhite">
          <a:xfrm>
            <a:off x="3023420"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7"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19,342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2013;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942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5,457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12,942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0240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Down to the Wire? Boston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print"/>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138</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Grp="1" noChangeAspect="1"/>
          </p:cNvGraphicFramePr>
          <p:nvPr>
            <p:ph type="chart" idx="1"/>
          </p:nvPr>
        </p:nvGraphicFramePr>
        <p:xfrm>
          <a:off x="439738" y="1034844"/>
          <a:ext cx="8458200" cy="4832350"/>
        </p:xfrm>
        <a:graphic>
          <a:graphicData uri="http://schemas.openxmlformats.org/presentationml/2006/ole">
            <mc:AlternateContent xmlns:mc="http://schemas.openxmlformats.org/markup-compatibility/2006">
              <mc:Choice xmlns:v="urn:schemas-microsoft-com:vml" Requires="v">
                <p:oleObj spid="_x0000_s17543213" name="Chart" r:id="rId3" imgW="8486671" imgH="4848277" progId="MSGraph.Chart.8">
                  <p:embed followColorScheme="full"/>
                </p:oleObj>
              </mc:Choice>
              <mc:Fallback>
                <p:oleObj name="Chart" r:id="rId3" imgW="8486671" imgH="4848277"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38" y="1034844"/>
                        <a:ext cx="8458200" cy="483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14</a:t>
            </a:fld>
            <a:endParaRPr lang="en-US" smtClean="0"/>
          </a:p>
        </p:txBody>
      </p:sp>
      <p:graphicFrame>
        <p:nvGraphicFramePr>
          <p:cNvPr id="2050" name="Object 3"/>
          <p:cNvGraphicFramePr>
            <a:graphicFrameLocks noGrp="1" noChangeAspect="1"/>
          </p:cNvGraphicFramePr>
          <p:nvPr>
            <p:ph idx="4294967295"/>
          </p:nvPr>
        </p:nvGraphicFramePr>
        <p:xfrm>
          <a:off x="9525" y="1781175"/>
          <a:ext cx="9153525" cy="4760913"/>
        </p:xfrm>
        <a:graphic>
          <a:graphicData uri="http://schemas.openxmlformats.org/presentationml/2006/ole">
            <mc:AlternateContent xmlns:mc="http://schemas.openxmlformats.org/markup-compatibility/2006">
              <mc:Choice xmlns:v="urn:schemas-microsoft-com:vml" Requires="v">
                <p:oleObj spid="_x0000_s19744813"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781175"/>
                        <a:ext cx="9153525" cy="4760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140</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141</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mc:AlternateContent xmlns:mc="http://schemas.openxmlformats.org/markup-compatibility/2006">
              <mc:Choice xmlns:v="urn:schemas-microsoft-com:vml" Requires="v">
                <p:oleObj spid="_x0000_s23045165" name="Chart" r:id="rId4" imgW="8296363" imgH="4305171" progId="MSGraph.Chart.8">
                  <p:embed followColorScheme="full"/>
                </p:oleObj>
              </mc:Choice>
              <mc:Fallback>
                <p:oleObj name="Chart" r:id="rId4" imgW="8296363" imgH="4305171"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371600"/>
                        <a:ext cx="8382000"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142</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09195"/>
            <a:ext cx="8716296" cy="5448301"/>
          </a:xfrm>
        </p:spPr>
        <p:txBody>
          <a:bodyPr/>
          <a:lstStyle/>
          <a:p>
            <a:pPr>
              <a:lnSpc>
                <a:spcPts val="1500"/>
              </a:lnSpc>
            </a:pPr>
            <a:r>
              <a:rPr lang="en-US" sz="2200" b="1" dirty="0" smtClean="0"/>
              <a:t>3 TRIA Reauthorization Bills Introduced in 2013</a:t>
            </a:r>
          </a:p>
          <a:p>
            <a:pPr>
              <a:lnSpc>
                <a:spcPts val="1500"/>
              </a:lnSpc>
            </a:pPr>
            <a:r>
              <a:rPr lang="en-US" sz="2200" b="1" dirty="0" smtClean="0"/>
              <a:t>Bumpy Road to Reauthorization Ahead</a:t>
            </a:r>
          </a:p>
          <a:p>
            <a:pPr lvl="1">
              <a:lnSpc>
                <a:spcPts val="1500"/>
              </a:lnSpc>
            </a:pPr>
            <a:r>
              <a:rPr lang="en-US" sz="2000" b="1" dirty="0" smtClean="0"/>
              <a:t>Senate: Generally supportive based on 9/25 hearing</a:t>
            </a:r>
          </a:p>
          <a:p>
            <a:pPr lvl="1">
              <a:lnSpc>
                <a:spcPts val="1800"/>
              </a:lnSpc>
            </a:pPr>
            <a:r>
              <a:rPr lang="en-US" sz="2000" b="1" dirty="0" smtClean="0"/>
              <a:t>House: Democrats supportive; Republicans skeptical but some seem willing to support reauthorization based on 11/13 hearing</a:t>
            </a:r>
          </a:p>
          <a:p>
            <a:pPr lvl="2">
              <a:lnSpc>
                <a:spcPts val="1800"/>
              </a:lnSpc>
            </a:pPr>
            <a:r>
              <a:rPr lang="en-US" sz="1800" b="1" dirty="0" smtClean="0"/>
              <a:t>Analogies to Affordable Care Act often mentioned by Republicans</a:t>
            </a:r>
            <a:endParaRPr lang="en-US" sz="2000" b="1" dirty="0" smtClean="0"/>
          </a:p>
          <a:p>
            <a:pPr>
              <a:lnSpc>
                <a:spcPts val="1500"/>
              </a:lnSpc>
            </a:pPr>
            <a:r>
              <a:rPr lang="en-US" sz="2200" b="1" dirty="0" smtClean="0"/>
              <a:t>House Committee Proposals Likely to Involve:</a:t>
            </a:r>
          </a:p>
          <a:p>
            <a:pPr lvl="1">
              <a:lnSpc>
                <a:spcPts val="1500"/>
              </a:lnSpc>
            </a:pPr>
            <a:r>
              <a:rPr lang="en-US" sz="2000" b="1" dirty="0" smtClean="0"/>
              <a:t>Increase in trigger (from current $100 million)</a:t>
            </a:r>
          </a:p>
          <a:p>
            <a:pPr lvl="1">
              <a:lnSpc>
                <a:spcPts val="1500"/>
              </a:lnSpc>
            </a:pPr>
            <a:r>
              <a:rPr lang="en-US" sz="2000" b="1" dirty="0" smtClean="0"/>
              <a:t>Increasing individual comp. retentions (from current 20% of DPE)</a:t>
            </a:r>
          </a:p>
          <a:p>
            <a:pPr lvl="1">
              <a:lnSpc>
                <a:spcPts val="1500"/>
              </a:lnSpc>
            </a:pPr>
            <a:r>
              <a:rPr lang="en-US" sz="2000" b="1" dirty="0" smtClean="0"/>
              <a:t>Also possible: Simple industry aggregate or NBCR only proposal</a:t>
            </a:r>
            <a:endParaRPr lang="en-US" b="1" dirty="0" smtClean="0"/>
          </a:p>
          <a:p>
            <a:pPr>
              <a:lnSpc>
                <a:spcPts val="1500"/>
              </a:lnSpc>
            </a:pPr>
            <a:r>
              <a:rPr lang="en-US" sz="2200" b="1" dirty="0" smtClean="0"/>
              <a:t>I.I.I.: Success of Current Structure &amp; Taxpayer Protections</a:t>
            </a:r>
          </a:p>
          <a:p>
            <a:pPr>
              <a:lnSpc>
                <a:spcPts val="1500"/>
              </a:lnSpc>
            </a:pPr>
            <a:r>
              <a:rPr lang="en-US" sz="2200" b="1" dirty="0" smtClean="0"/>
              <a:t>Also Focused on Importance of Small/Medium Insurers</a:t>
            </a:r>
          </a:p>
          <a:p>
            <a:pPr>
              <a:lnSpc>
                <a:spcPts val="1500"/>
              </a:lnSpc>
            </a:pPr>
            <a:r>
              <a:rPr lang="en-US" sz="2200" b="1" dirty="0" smtClean="0"/>
              <a:t>Limitations of Capacity in the Absence of TRIA</a:t>
            </a:r>
          </a:p>
          <a:p>
            <a:pPr>
              <a:lnSpc>
                <a:spcPts val="1500"/>
              </a:lnSpc>
            </a:pPr>
            <a:r>
              <a:rPr lang="en-US" sz="2200" b="1" i="1" dirty="0" smtClean="0">
                <a:solidFill>
                  <a:srgbClr val="FF0000"/>
                </a:solidFill>
              </a:rPr>
              <a:t>Media in 2014 Wants Stories of Economic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143</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Testified before Senate Banking </a:t>
            </a:r>
            <a:r>
              <a:rPr lang="en-US" b="1" dirty="0" err="1" smtClean="0"/>
              <a:t>Cmte</a:t>
            </a:r>
            <a:r>
              <a:rPr lang="en-US" b="1" dirty="0" smtClean="0"/>
              <a:t>. in Sept. 2013</a:t>
            </a:r>
          </a:p>
          <a:p>
            <a:pPr>
              <a:lnSpc>
                <a:spcPts val="2200"/>
              </a:lnSpc>
              <a:spcBef>
                <a:spcPct val="50000"/>
              </a:spcBef>
            </a:pPr>
            <a:r>
              <a:rPr lang="en-US" b="1" dirty="0" smtClean="0"/>
              <a:t>Testified before House Financial Services Nov. 2013</a:t>
            </a:r>
          </a:p>
          <a:p>
            <a:pPr>
              <a:lnSpc>
                <a:spcPts val="2200"/>
              </a:lnSpc>
              <a:spcBef>
                <a:spcPct val="50000"/>
              </a:spcBef>
            </a:pPr>
            <a:r>
              <a:rPr lang="en-US" b="1" dirty="0" smtClean="0"/>
              <a:t>Provided testimony at NYC hearing on June 2013</a:t>
            </a:r>
          </a:p>
          <a:p>
            <a:pPr>
              <a:lnSpc>
                <a:spcPts val="2200"/>
              </a:lnSpc>
              <a:spcBef>
                <a:spcPct val="50000"/>
              </a:spcBef>
            </a:pPr>
            <a:r>
              <a:rPr lang="en-US" b="1" dirty="0" smtClean="0"/>
              <a:t>I.I.I. Accelerated Planned Study on Terrorism Risk and Insurance in the Wake of Boston and Hearings; Was Well Received and Widely Circulated</a:t>
            </a:r>
          </a:p>
          <a:p>
            <a:pPr>
              <a:lnSpc>
                <a:spcPts val="2200"/>
              </a:lnSpc>
              <a:spcBef>
                <a:spcPct val="50000"/>
              </a:spcBef>
            </a:pPr>
            <a:r>
              <a:rPr lang="en-US" b="1" dirty="0" smtClean="0"/>
              <a:t>Working with Trades, Congressional Staff, GAO &amp; Others</a:t>
            </a:r>
          </a:p>
        </p:txBody>
      </p:sp>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265" y="3797091"/>
            <a:ext cx="4457252" cy="2541972"/>
          </a:xfrm>
          <a:prstGeom prst="rect">
            <a:avLst/>
          </a:prstGeom>
          <a:noFill/>
          <a:ln w="9525">
            <a:noFill/>
            <a:miter lim="800000"/>
            <a:headEnd/>
            <a:tailEnd/>
          </a:ln>
        </p:spPr>
      </p:pic>
      <p:pic>
        <p:nvPicPr>
          <p:cNvPr id="44933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94" y="3792514"/>
            <a:ext cx="4010343" cy="2514114"/>
          </a:xfrm>
          <a:prstGeom prst="rect">
            <a:avLst/>
          </a:prstGeom>
          <a:noFill/>
          <a:ln w="9525">
            <a:noFill/>
            <a:miter lim="800000"/>
            <a:headEnd/>
            <a:tailEnd/>
          </a:ln>
        </p:spPr>
      </p:pic>
      <p:sp>
        <p:nvSpPr>
          <p:cNvPr id="9" name="TextBox 8"/>
          <p:cNvSpPr txBox="1"/>
          <p:nvPr/>
        </p:nvSpPr>
        <p:spPr>
          <a:xfrm>
            <a:off x="194874" y="6400802"/>
            <a:ext cx="4482059" cy="369332"/>
          </a:xfrm>
          <a:prstGeom prst="rect">
            <a:avLst/>
          </a:prstGeom>
          <a:noFill/>
        </p:spPr>
        <p:txBody>
          <a:bodyPr wrap="square" rtlCol="0">
            <a:spAutoFit/>
          </a:bodyPr>
          <a:lstStyle/>
          <a:p>
            <a:r>
              <a:rPr lang="en-US" b="1" dirty="0" smtClean="0"/>
              <a:t>Senate Banking Committee, 9/25/13</a:t>
            </a:r>
            <a:endParaRPr lang="en-US" b="1" dirty="0"/>
          </a:p>
        </p:txBody>
      </p:sp>
      <p:sp>
        <p:nvSpPr>
          <p:cNvPr id="11" name="TextBox 10"/>
          <p:cNvSpPr txBox="1"/>
          <p:nvPr/>
        </p:nvSpPr>
        <p:spPr>
          <a:xfrm>
            <a:off x="4527031" y="6218848"/>
            <a:ext cx="4482059" cy="646331"/>
          </a:xfrm>
          <a:prstGeom prst="rect">
            <a:avLst/>
          </a:prstGeom>
          <a:noFill/>
        </p:spPr>
        <p:txBody>
          <a:bodyPr wrap="square" rtlCol="0">
            <a:spAutoFit/>
          </a:bodyPr>
          <a:lstStyle/>
          <a:p>
            <a:pPr algn="ctr"/>
            <a:r>
              <a:rPr lang="en-US" b="1" dirty="0" smtClean="0"/>
              <a:t>House Financial Services Subcommittee, 11/13/13</a:t>
            </a:r>
            <a:endParaRPr lang="en-US"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146</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print"/>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2014:Q2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15</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74" y="1274323"/>
            <a:ext cx="6595191" cy="5089289"/>
          </a:xfrm>
          <a:prstGeom prst="rect">
            <a:avLst/>
          </a:prstGeom>
        </p:spPr>
      </p:pic>
      <p:sp>
        <p:nvSpPr>
          <p:cNvPr id="13"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074941462"/>
              </p:ext>
            </p:extLst>
          </p:nvPr>
        </p:nvGraphicFramePr>
        <p:xfrm>
          <a:off x="4763" y="1682750"/>
          <a:ext cx="9132887" cy="4703763"/>
        </p:xfrm>
        <a:graphic>
          <a:graphicData uri="http://schemas.openxmlformats.org/presentationml/2006/ole">
            <mc:AlternateContent xmlns:mc="http://schemas.openxmlformats.org/markup-compatibility/2006">
              <mc:Choice xmlns:v="urn:schemas-microsoft-com:vml" Requires="v">
                <p:oleObj spid="_x0000_s22013998" name="Chart" r:id="rId4" imgW="8820048" imgH="4543522" progId="MSGraph.Chart.8">
                  <p:embed followColorScheme="full"/>
                </p:oleObj>
              </mc:Choice>
              <mc:Fallback>
                <p:oleObj name="Chart" r:id="rId4" imgW="8820048" imgH="4543522" progId="MSGraph.Chart.8">
                  <p:embed followColorScheme="full"/>
                  <p:pic>
                    <p:nvPicPr>
                      <p:cNvPr id="0" name="Object 3"/>
                      <p:cNvPicPr>
                        <a:picLocks noChangeAspect="1" noChangeArrowheads="1"/>
                      </p:cNvPicPr>
                      <p:nvPr/>
                    </p:nvPicPr>
                    <p:blipFill>
                      <a:blip r:embed="rId5"/>
                      <a:srcRect/>
                      <a:stretch>
                        <a:fillRect/>
                      </a:stretch>
                    </p:blipFill>
                    <p:spPr bwMode="auto">
                      <a:xfrm>
                        <a:off x="4763" y="1682750"/>
                        <a:ext cx="9132887"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4763" y="1792288"/>
          <a:ext cx="9132887" cy="4719637"/>
        </p:xfrm>
        <a:graphic>
          <a:graphicData uri="http://schemas.openxmlformats.org/presentationml/2006/ole">
            <mc:AlternateContent xmlns:mc="http://schemas.openxmlformats.org/markup-compatibility/2006">
              <mc:Choice xmlns:v="urn:schemas-microsoft-com:vml" Requires="v">
                <p:oleObj spid="_x0000_s22015021" name="Chart" r:id="rId4" imgW="8810608" imgH="4552851" progId="MSGraph.Chart.8">
                  <p:embed followColorScheme="full"/>
                </p:oleObj>
              </mc:Choice>
              <mc:Fallback>
                <p:oleObj name="Chart" r:id="rId4" imgW="8810608" imgH="455285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792288"/>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3175" y="1670050"/>
          <a:ext cx="9136063" cy="4730750"/>
        </p:xfrm>
        <a:graphic>
          <a:graphicData uri="http://schemas.openxmlformats.org/presentationml/2006/ole">
            <mc:AlternateContent xmlns:mc="http://schemas.openxmlformats.org/markup-compatibility/2006">
              <mc:Choice xmlns:v="urn:schemas-microsoft-com:vml" Requires="v">
                <p:oleObj spid="_x0000_s22016046" name="Chart" r:id="rId4" imgW="8810600" imgH="4562417" progId="MSGraph.Chart.8">
                  <p:embed followColorScheme="full"/>
                </p:oleObj>
              </mc:Choice>
              <mc:Fallback>
                <p:oleObj name="Chart" r:id="rId4" imgW="8810600"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670050"/>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3175" y="1787525"/>
          <a:ext cx="9136063" cy="4730750"/>
        </p:xfrm>
        <a:graphic>
          <a:graphicData uri="http://schemas.openxmlformats.org/presentationml/2006/ole">
            <mc:AlternateContent xmlns:mc="http://schemas.openxmlformats.org/markup-compatibility/2006">
              <mc:Choice xmlns:v="urn:schemas-microsoft-com:vml" Requires="v">
                <p:oleObj spid="_x0000_s22017070" name="Chart" r:id="rId4" imgW="8810608" imgH="4562577" progId="MSGraph.Chart.8">
                  <p:embed followColorScheme="full"/>
                </p:oleObj>
              </mc:Choice>
              <mc:Fallback>
                <p:oleObj name="Chart" r:id="rId4" imgW="8810608" imgH="456257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1787525"/>
                        <a:ext cx="9136063"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Grp="1" noChangeAspect="1"/>
          </p:cNvGraphicFramePr>
          <p:nvPr>
            <p:ph type="chart" idx="1"/>
          </p:nvPr>
        </p:nvGraphicFramePr>
        <p:xfrm>
          <a:off x="170170" y="1468284"/>
          <a:ext cx="8678862" cy="4814888"/>
        </p:xfrm>
        <a:graphic>
          <a:graphicData uri="http://schemas.openxmlformats.org/presentationml/2006/ole">
            <mc:AlternateContent xmlns:mc="http://schemas.openxmlformats.org/markup-compatibility/2006">
              <mc:Choice xmlns:v="urn:schemas-microsoft-com:vml" Requires="v">
                <p:oleObj spid="_x0000_s24893486" name="Chart" r:id="rId3" imgW="8620176" imgH="4781425" progId="MSGraph.Chart.8">
                  <p:embed followColorScheme="full"/>
                </p:oleObj>
              </mc:Choice>
              <mc:Fallback>
                <p:oleObj name="Chart" r:id="rId3" imgW="8620176" imgH="478142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70" y="1468284"/>
                        <a:ext cx="8678862" cy="481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18094"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19118"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4763" y="1674813"/>
          <a:ext cx="9132887" cy="4719637"/>
        </p:xfrm>
        <a:graphic>
          <a:graphicData uri="http://schemas.openxmlformats.org/presentationml/2006/ole">
            <mc:AlternateContent xmlns:mc="http://schemas.openxmlformats.org/markup-compatibility/2006">
              <mc:Choice xmlns:v="urn:schemas-microsoft-com:vml" Requires="v">
                <p:oleObj spid="_x0000_s22020141" name="Chart" r:id="rId4" imgW="8810600" imgH="4552970" progId="MSGraph.Chart.8">
                  <p:embed followColorScheme="full"/>
                </p:oleObj>
              </mc:Choice>
              <mc:Fallback>
                <p:oleObj name="Chart" r:id="rId4" imgW="8810600"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1674813"/>
                        <a:ext cx="9132887"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87525"/>
          <a:ext cx="9144000" cy="4730750"/>
        </p:xfrm>
        <a:graphic>
          <a:graphicData uri="http://schemas.openxmlformats.org/presentationml/2006/ole">
            <mc:AlternateContent xmlns:mc="http://schemas.openxmlformats.org/markup-compatibility/2006">
              <mc:Choice xmlns:v="urn:schemas-microsoft-com:vml" Requires="v">
                <p:oleObj spid="_x0000_s22021165" name="Chart" r:id="rId4" imgW="8820048" imgH="4562417" progId="MSGraph.Chart.8">
                  <p:embed followColorScheme="full"/>
                </p:oleObj>
              </mc:Choice>
              <mc:Fallback>
                <p:oleObj name="Chart" r:id="rId4" imgW="8820048" imgH="4562417"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87525"/>
                        <a:ext cx="91440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159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Grp="1" noChangeAspect="1"/>
          </p:cNvGraphicFramePr>
          <p:nvPr>
            <p:ph idx="4294967295"/>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2022189"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518810316"/>
              </p:ext>
            </p:extLst>
          </p:nvPr>
        </p:nvGraphicFramePr>
        <p:xfrm>
          <a:off x="179388" y="1377336"/>
          <a:ext cx="8775700" cy="4087813"/>
        </p:xfrm>
        <a:graphic>
          <a:graphicData uri="http://schemas.openxmlformats.org/presentationml/2006/ole">
            <mc:AlternateContent xmlns:mc="http://schemas.openxmlformats.org/markup-compatibility/2006">
              <mc:Choice xmlns:v="urn:schemas-microsoft-com:vml" Requires="v">
                <p:oleObj spid="_x0000_s18819119"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77336"/>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2+ years, though uncertainty in Washington sometimes takes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73446" y="3441290"/>
            <a:ext cx="3224982" cy="1214879"/>
          </a:xfrm>
          <a:prstGeom prst="wedgeRectCallout">
            <a:avLst>
              <a:gd name="adj1" fmla="val 62255"/>
              <a:gd name="adj2" fmla="val -925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Q3 2013 as the government shutdown created uncertainty but is now rebounding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5678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160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Grp="1" noChangeAspect="1"/>
          </p:cNvGraphicFramePr>
          <p:nvPr>
            <p:ph idx="4294967295"/>
          </p:nvPr>
        </p:nvGraphicFramePr>
        <p:xfrm>
          <a:off x="0" y="1792288"/>
          <a:ext cx="9144000" cy="4719637"/>
        </p:xfrm>
        <a:graphic>
          <a:graphicData uri="http://schemas.openxmlformats.org/presentationml/2006/ole">
            <mc:AlternateContent xmlns:mc="http://schemas.openxmlformats.org/markup-compatibility/2006">
              <mc:Choice xmlns:v="urn:schemas-microsoft-com:vml" Requires="v">
                <p:oleObj spid="_x0000_s22023213" name="Chart" r:id="rId4" imgW="8820048" imgH="4552970" progId="MSGraph.Chart.8">
                  <p:embed followColorScheme="full"/>
                </p:oleObj>
              </mc:Choice>
              <mc:Fallback>
                <p:oleObj name="Chart" r:id="rId4" imgW="8820048" imgH="455297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922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161</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162</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3485"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163</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4509"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164</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2335533" name="Chart" r:id="rId4" imgW="8601126" imgH="4648256" progId="MSGraph.Chart.8">
                  <p:embed followColorScheme="full"/>
                </p:oleObj>
              </mc:Choice>
              <mc:Fallback>
                <p:oleObj name="Chart" r:id="rId4" imgW="8601126" imgH="464825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tgtEl>
                                        <p:attrNameLst>
                                          <p:attrName>style.visibility</p:attrName>
                                        </p:attrNameLst>
                                      </p:cBhvr>
                                      <p:to>
                                        <p:strVal val="visible"/>
                                      </p:to>
                                    </p:set>
                                    <p:animEffect transition="in" filter="wipe(left)">
                                      <p:cBhvr>
                                        <p:cTn id="11" dur="500"/>
                                        <p:tgtEl>
                                          <p:spTgt spid="202854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2698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14585901"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9M:2013 investment income of $34.338B.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168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7349294" name="Chart" r:id="rId4" imgW="8581960" imgH="4162376" progId="MSGraph.Chart.8">
                  <p:embed followColorScheme="full"/>
                </p:oleObj>
              </mc:Choice>
              <mc:Fallback>
                <p:oleObj name="Chart" r:id="rId4" imgW="8581960" imgH="4162376"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37389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4331"/>
              <a:gd name="adj2" fmla="val 715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2013 will eclipse 2012 gains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1994–2013:Q3</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7348271"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Continued to Fall in 2013 Due to Low Interest Rates but Realized Investment Gains Were Up Sharply;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465872" y="3716594"/>
            <a:ext cx="3159626" cy="976429"/>
          </a:xfrm>
          <a:prstGeom prst="wedgeRectCallout">
            <a:avLst>
              <a:gd name="adj1" fmla="val 105388"/>
              <a:gd name="adj2" fmla="val -6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through 2013:Q3 were approximately double those through 2012:Q3</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163638"/>
          <a:ext cx="8615363" cy="5053012"/>
        </p:xfrm>
        <a:graphic>
          <a:graphicData uri="http://schemas.openxmlformats.org/presentationml/2006/ole">
            <mc:AlternateContent xmlns:mc="http://schemas.openxmlformats.org/markup-compatibility/2006">
              <mc:Choice xmlns:v="urn:schemas-microsoft-com:vml" Requires="v">
                <p:oleObj spid="_x0000_s27804719"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63638"/>
                        <a:ext cx="8615363" cy="5053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Net Worth of Households*</a:t>
            </a:r>
            <a:br>
              <a:rPr lang="en-US" smtClean="0"/>
            </a:br>
            <a:r>
              <a:rPr lang="en-US" smtClean="0"/>
              <a:t>Recently Hit A Historic High</a:t>
            </a:r>
          </a:p>
        </p:txBody>
      </p:sp>
      <p:sp>
        <p:nvSpPr>
          <p:cNvPr id="6148" name="Text Box 5"/>
          <p:cNvSpPr txBox="1">
            <a:spLocks noChangeArrowheads="1"/>
          </p:cNvSpPr>
          <p:nvPr/>
        </p:nvSpPr>
        <p:spPr bwMode="auto">
          <a:xfrm>
            <a:off x="374650" y="6148388"/>
            <a:ext cx="8312150" cy="549275"/>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*and nonprofit organizations.  Data are as of year-end, except in 2013:Q3 (data posted on Dec 9, 2013).</a:t>
            </a:r>
            <a:br>
              <a:rPr lang="en-US" sz="1100"/>
            </a:br>
            <a:r>
              <a:rPr lang="en-US" sz="1100"/>
              <a:t>Next release March 6, 2014. Data not seasonally adjusted or inflation-adjusted</a:t>
            </a:r>
            <a:br>
              <a:rPr lang="en-US" sz="1100"/>
            </a:br>
            <a:r>
              <a:rPr lang="en-US" sz="1100"/>
              <a:t>Source: Federal Reserve Board</a:t>
            </a:r>
          </a:p>
        </p:txBody>
      </p:sp>
      <p:sp>
        <p:nvSpPr>
          <p:cNvPr id="12" name="AutoShape 38"/>
          <p:cNvSpPr>
            <a:spLocks noChangeArrowheads="1"/>
          </p:cNvSpPr>
          <p:nvPr/>
        </p:nvSpPr>
        <p:spPr bwMode="blackWhite">
          <a:xfrm>
            <a:off x="6689725" y="844550"/>
            <a:ext cx="1976438" cy="606425"/>
          </a:xfrm>
          <a:prstGeom prst="wedgeRectCallout">
            <a:avLst>
              <a:gd name="adj1" fmla="val -11801"/>
              <a:gd name="adj2" fmla="val 211722"/>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2008-09 recession: -15.7% </a:t>
            </a:r>
          </a:p>
        </p:txBody>
      </p:sp>
      <p:sp>
        <p:nvSpPr>
          <p:cNvPr id="6150" name="Text Box 8"/>
          <p:cNvSpPr txBox="1">
            <a:spLocks noChangeArrowheads="1"/>
          </p:cNvSpPr>
          <p:nvPr/>
        </p:nvSpPr>
        <p:spPr bwMode="auto">
          <a:xfrm>
            <a:off x="120650" y="1038225"/>
            <a:ext cx="1155700" cy="369888"/>
          </a:xfrm>
          <a:prstGeom prst="rect">
            <a:avLst/>
          </a:prstGeom>
          <a:noFill/>
          <a:ln w="9525">
            <a:noFill/>
            <a:miter lim="800000"/>
            <a:headEnd/>
            <a:tailEnd/>
          </a:ln>
        </p:spPr>
        <p:txBody>
          <a:bodyPr>
            <a:spAutoFit/>
          </a:bodyPr>
          <a:lstStyle/>
          <a:p>
            <a:pPr>
              <a:spcBef>
                <a:spcPct val="50000"/>
              </a:spcBef>
            </a:pPr>
            <a:r>
              <a:rPr lang="en-US"/>
              <a:t>$ Trillions</a:t>
            </a:r>
          </a:p>
        </p:txBody>
      </p:sp>
      <p:sp>
        <p:nvSpPr>
          <p:cNvPr id="10" name="AutoShape 38"/>
          <p:cNvSpPr>
            <a:spLocks noChangeArrowheads="1"/>
          </p:cNvSpPr>
          <p:nvPr/>
        </p:nvSpPr>
        <p:spPr bwMode="blackWhite">
          <a:xfrm>
            <a:off x="4984750" y="1952625"/>
            <a:ext cx="1143000" cy="530225"/>
          </a:xfrm>
          <a:prstGeom prst="wedgeRectCallout">
            <a:avLst>
              <a:gd name="adj1" fmla="val 23556"/>
              <a:gd name="adj2" fmla="val 16945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2001 recession </a:t>
            </a:r>
          </a:p>
        </p:txBody>
      </p:sp>
      <p:sp>
        <p:nvSpPr>
          <p:cNvPr id="11" name="AutoShape 38"/>
          <p:cNvSpPr>
            <a:spLocks noChangeArrowheads="1"/>
          </p:cNvSpPr>
          <p:nvPr/>
        </p:nvSpPr>
        <p:spPr bwMode="blackWhite">
          <a:xfrm>
            <a:off x="3322638" y="297973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1992 recession </a:t>
            </a:r>
          </a:p>
        </p:txBody>
      </p:sp>
      <p:sp>
        <p:nvSpPr>
          <p:cNvPr id="13" name="AutoShape 38"/>
          <p:cNvSpPr>
            <a:spLocks noChangeArrowheads="1"/>
          </p:cNvSpPr>
          <p:nvPr/>
        </p:nvSpPr>
        <p:spPr bwMode="blackWhite">
          <a:xfrm>
            <a:off x="1069975" y="3659188"/>
            <a:ext cx="1143000" cy="530225"/>
          </a:xfrm>
          <a:prstGeom prst="wedgeRectCallout">
            <a:avLst>
              <a:gd name="adj1" fmla="val -8889"/>
              <a:gd name="adj2" fmla="val 162046"/>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1982 recession </a:t>
            </a:r>
          </a:p>
        </p:txBody>
      </p:sp>
      <p:sp>
        <p:nvSpPr>
          <p:cNvPr id="14" name="AutoShape 38"/>
          <p:cNvSpPr>
            <a:spLocks noChangeArrowheads="1"/>
          </p:cNvSpPr>
          <p:nvPr/>
        </p:nvSpPr>
        <p:spPr bwMode="blackWhite">
          <a:xfrm>
            <a:off x="5511800" y="1219200"/>
            <a:ext cx="1143000" cy="530225"/>
          </a:xfrm>
          <a:prstGeom prst="wedgeRectCallout">
            <a:avLst>
              <a:gd name="adj1" fmla="val 52319"/>
              <a:gd name="adj2" fmla="val 126829"/>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Housing “bubble”</a:t>
            </a:r>
          </a:p>
        </p:txBody>
      </p:sp>
      <p:sp>
        <p:nvSpPr>
          <p:cNvPr id="15" name="AutoShape 38"/>
          <p:cNvSpPr>
            <a:spLocks noChangeArrowheads="1"/>
          </p:cNvSpPr>
          <p:nvPr/>
        </p:nvSpPr>
        <p:spPr bwMode="blackWhite">
          <a:xfrm>
            <a:off x="1530350" y="1182688"/>
            <a:ext cx="2332038" cy="1057275"/>
          </a:xfrm>
          <a:prstGeom prst="wedgeRectCallout">
            <a:avLst>
              <a:gd name="adj1" fmla="val -18556"/>
              <a:gd name="adj2" fmla="val 6745"/>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Adjusted for population growth, net worth is slightly short of its prior peak </a:t>
            </a:r>
          </a:p>
        </p:txBody>
      </p:sp>
      <p:sp>
        <p:nvSpPr>
          <p:cNvPr id="16" name="AutoShape 7"/>
          <p:cNvSpPr>
            <a:spLocks noChangeArrowheads="1"/>
          </p:cNvSpPr>
          <p:nvPr/>
        </p:nvSpPr>
        <p:spPr bwMode="blackWhite">
          <a:xfrm>
            <a:off x="4303643" y="4184373"/>
            <a:ext cx="3975654" cy="1169815"/>
          </a:xfrm>
          <a:prstGeom prst="wedgeRectCallout">
            <a:avLst>
              <a:gd name="adj1" fmla="val 55539"/>
              <a:gd name="adj2" fmla="val -17284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Rising net worth fuels a “wealth affect” that helps fuel consumer spending, which accounts for 70% of spending in the U.S. economy</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grpId="0" nodeType="afterEffect">
                                  <p:stCondLst>
                                    <p:cond delay="50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3500"/>
                            </p:stCondLst>
                            <p:childTnLst>
                              <p:par>
                                <p:cTn id="27" presetID="22" presetClass="entr" presetSubtype="8"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5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500"/>
                            </p:stCondLst>
                            <p:childTnLst>
                              <p:par>
                                <p:cTn id="35" presetID="22" presetClass="entr" presetSubtype="8"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6500"/>
                            </p:stCondLst>
                            <p:childTnLst>
                              <p:par>
                                <p:cTn id="39" presetID="22" presetClass="entr" presetSubtype="4" fill="hold" grpId="0" nodeType="afterEffect">
                                  <p:stCondLst>
                                    <p:cond delay="70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10" grpId="0" animBg="1"/>
      <p:bldP spid="11" grpId="0" animBg="1"/>
      <p:bldP spid="13" grpId="0" animBg="1"/>
      <p:bldP spid="14" grpId="0" animBg="1"/>
      <p:bldP spid="15" grpId="0" animBg="1"/>
      <p:bldP spid="16"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170</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60461" name="Chart" r:id="rId4" imgW="8620022" imgH="3771782" progId="MSGraph.Chart.8">
                  <p:embed followColorScheme="full"/>
                </p:oleObj>
              </mc:Choice>
              <mc:Fallback>
                <p:oleObj name="Chart" r:id="rId4" imgW="8620022" imgH="377178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171</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0466733" name="Chart" r:id="rId5" imgW="8343872" imgH="4381562" progId="MSGraph.Chart.8">
                  <p:embed followColorScheme="full"/>
                </p:oleObj>
              </mc:Choice>
              <mc:Fallback>
                <p:oleObj name="Chart" r:id="rId5" imgW="8343872" imgH="4381562"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begins “tapering” its QE program in 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172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December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0467757" name="Chart" r:id="rId5" imgW="8343872" imgH="4381562" progId="MSGraph.Chart.8">
                  <p:embed followColorScheme="full"/>
                </p:oleObj>
              </mc:Choice>
              <mc:Fallback>
                <p:oleObj name="Chart" r:id="rId5" imgW="8343872" imgH="4381562"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07691"/>
            <a:ext cx="1704975" cy="942975"/>
          </a:xfrm>
          <a:prstGeom prst="wedgeRectCallout">
            <a:avLst>
              <a:gd name="adj1" fmla="val 45184"/>
              <a:gd name="adj2" fmla="val 2287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172</a:t>
            </a:fld>
            <a:endParaRPr lang="en-US"/>
          </a:p>
        </p:txBody>
      </p:sp>
      <p:sp>
        <p:nvSpPr>
          <p:cNvPr id="14" name="Rectangle 7"/>
          <p:cNvSpPr>
            <a:spLocks noChangeArrowheads="1"/>
          </p:cNvSpPr>
          <p:nvPr/>
        </p:nvSpPr>
        <p:spPr bwMode="grayWhite">
          <a:xfrm>
            <a:off x="8052623"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173</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0468781" name="Chart" r:id="rId4" imgW="8439184" imgH="4314820" progId="MSGraph.Chart.8">
                  <p:embed followColorScheme="full"/>
                </p:oleObj>
              </mc:Choice>
              <mc:Fallback>
                <p:oleObj name="Chart" r:id="rId4" imgW="8439184" imgH="431482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174</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mc:AlternateContent xmlns:mc="http://schemas.openxmlformats.org/markup-compatibility/2006">
              <mc:Choice xmlns:v="urn:schemas-microsoft-com:vml" Requires="v">
                <p:oleObj spid="_x0000_s16277549"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190923"/>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175</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mc:AlternateContent xmlns:mc="http://schemas.openxmlformats.org/markup-compatibility/2006">
              <mc:Choice xmlns:v="urn:schemas-microsoft-com:vml" Requires="v">
                <p:oleObj spid="_x0000_s19322925" name="Chart" r:id="rId4" imgW="8686697" imgH="4467131" progId="MSGraph.Chart.8">
                  <p:embed followColorScheme="full"/>
                </p:oleObj>
              </mc:Choice>
              <mc:Fallback>
                <p:oleObj name="Chart" r:id="rId4" imgW="8686697" imgH="4467131"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0338" y="1039813"/>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mc:AlternateContent xmlns:mc="http://schemas.openxmlformats.org/markup-compatibility/2006">
              <mc:Choice xmlns:v="urn:schemas-microsoft-com:vml" Requires="v">
                <p:oleObj spid="_x0000_s20041773"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211263"/>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177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2013 Much Improved After High Catastrophe Losses in 2011/12</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178</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2013:Q3 = 95.8.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mc:AlternateContent xmlns:mc="http://schemas.openxmlformats.org/markup-compatibility/2006">
              <mc:Choice xmlns:v="urn:schemas-microsoft-com:vml" Requires="v">
                <p:oleObj spid="_x0000_s27801645" name="Chart" r:id="rId5" imgW="8534451" imgH="3628987" progId="MSGraph.Chart.8">
                  <p:embed followColorScheme="full"/>
                </p:oleObj>
              </mc:Choice>
              <mc:Fallback>
                <p:oleObj name="Chart" r:id="rId5" imgW="8534451" imgH="3628987"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174625" y="2743200"/>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447790" y="1152605"/>
            <a:ext cx="1101725" cy="1654175"/>
          </a:xfrm>
          <a:prstGeom prst="wedgeRectCallout">
            <a:avLst>
              <a:gd name="adj1" fmla="val -54642"/>
              <a:gd name="adj2" fmla="val 157155"/>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857160" y="2974312"/>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8140184" y="3808325"/>
            <a:ext cx="915740" cy="684963"/>
          </a:xfrm>
          <a:prstGeom prst="wedgeRectCallout">
            <a:avLst>
              <a:gd name="adj1" fmla="val -19749"/>
              <a:gd name="adj2" fmla="val 93420"/>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P spid="18"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179</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mc:AlternateContent xmlns:mc="http://schemas.openxmlformats.org/markup-compatibility/2006">
              <mc:Choice xmlns:v="urn:schemas-microsoft-com:vml" Requires="v">
                <p:oleObj spid="_x0000_s39982" name="Chart" r:id="rId4" imgW="8543899" imgH="3533700" progId="MSGraph.Chart.8">
                  <p:embed followColorScheme="full"/>
                </p:oleObj>
              </mc:Choice>
              <mc:Fallback>
                <p:oleObj name="Chart" r:id="rId4" imgW="8543899" imgH="35337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1625" y="1416050"/>
                        <a:ext cx="8389938"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2013.</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935554" name="Object 2"/>
          <p:cNvGraphicFramePr>
            <a:graphicFrameLocks noChangeAspect="1"/>
          </p:cNvGraphicFramePr>
          <p:nvPr/>
        </p:nvGraphicFramePr>
        <p:xfrm>
          <a:off x="250825" y="1670050"/>
          <a:ext cx="8615363" cy="4695825"/>
        </p:xfrm>
        <a:graphic>
          <a:graphicData uri="http://schemas.openxmlformats.org/presentationml/2006/ole">
            <mc:AlternateContent xmlns:mc="http://schemas.openxmlformats.org/markup-compatibility/2006">
              <mc:Choice xmlns:v="urn:schemas-microsoft-com:vml" Requires="v">
                <p:oleObj spid="_x0000_s27805743" name="Chart" r:id="rId3" imgW="8134398" imgH="4314888" progId="MSGraph.Chart.8">
                  <p:embed followColorScheme="full"/>
                </p:oleObj>
              </mc:Choice>
              <mc:Fallback>
                <p:oleObj name="Chart" r:id="rId3" imgW="8134398" imgH="431488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670050"/>
                        <a:ext cx="86153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35555" name="Rectangle 3"/>
          <p:cNvSpPr>
            <a:spLocks noGrp="1" noChangeArrowheads="1"/>
          </p:cNvSpPr>
          <p:nvPr>
            <p:ph type="title" idx="4294967295"/>
          </p:nvPr>
        </p:nvSpPr>
        <p:spPr>
          <a:xfrm>
            <a:off x="635000" y="152400"/>
            <a:ext cx="7886700" cy="825500"/>
          </a:xfrm>
        </p:spPr>
        <p:txBody>
          <a:bodyPr lIns="92075" tIns="46038" rIns="92075" bIns="46038" anchor="b"/>
          <a:lstStyle/>
          <a:p>
            <a:pPr>
              <a:lnSpc>
                <a:spcPct val="85000"/>
              </a:lnSpc>
            </a:pPr>
            <a:r>
              <a:rPr lang="en-US" smtClean="0"/>
              <a:t>Household Financial Obligations</a:t>
            </a:r>
            <a:br>
              <a:rPr lang="en-US" smtClean="0"/>
            </a:br>
            <a:r>
              <a:rPr lang="en-US" smtClean="0"/>
              <a:t>Ratio Recently Hit A Historic Low</a:t>
            </a:r>
          </a:p>
        </p:txBody>
      </p:sp>
      <p:sp>
        <p:nvSpPr>
          <p:cNvPr id="7172" name="Text Box 5"/>
          <p:cNvSpPr txBox="1">
            <a:spLocks noChangeArrowheads="1"/>
          </p:cNvSpPr>
          <p:nvPr/>
        </p:nvSpPr>
        <p:spPr bwMode="auto">
          <a:xfrm>
            <a:off x="384175" y="6297613"/>
            <a:ext cx="8077200" cy="398462"/>
          </a:xfrm>
          <a:prstGeom prst="rect">
            <a:avLst/>
          </a:prstGeom>
          <a:noFill/>
          <a:ln w="9525">
            <a:noFill/>
            <a:miter lim="800000"/>
            <a:headEnd/>
            <a:tailEnd/>
          </a:ln>
        </p:spPr>
        <p:txBody>
          <a:bodyPr lIns="92075" tIns="46038" rIns="92075" bIns="46038">
            <a:spAutoFit/>
          </a:bodyPr>
          <a:lstStyle/>
          <a:p>
            <a:pPr eaLnBrk="0" hangingPunct="0">
              <a:lnSpc>
                <a:spcPct val="90000"/>
              </a:lnSpc>
              <a:spcBef>
                <a:spcPct val="50000"/>
              </a:spcBef>
              <a:buClr>
                <a:srgbClr val="FF3300"/>
              </a:buClr>
              <a:buFont typeface="Wingdings" pitchFamily="2" charset="2"/>
              <a:buNone/>
            </a:pPr>
            <a:r>
              <a:rPr lang="en-US" sz="1100"/>
              <a:t>*through 2013:Q3 (data posted on Dec 13, 2013)</a:t>
            </a:r>
            <a:br>
              <a:rPr lang="en-US" sz="1100"/>
            </a:br>
            <a:r>
              <a:rPr lang="en-US" sz="1100"/>
              <a:t>Source: Federal Reserve Board, at </a:t>
            </a:r>
            <a:r>
              <a:rPr lang="en-US" sz="1100">
                <a:hlinkClick r:id="rId5"/>
              </a:rPr>
              <a:t>http://www.federalreserve.gov/releases/housedebt</a:t>
            </a:r>
            <a:r>
              <a:rPr lang="en-US" sz="1100"/>
              <a:t>  </a:t>
            </a:r>
          </a:p>
        </p:txBody>
      </p:sp>
      <p:sp>
        <p:nvSpPr>
          <p:cNvPr id="7173" name="Text Box 6"/>
          <p:cNvSpPr txBox="1">
            <a:spLocks noChangeArrowheads="1"/>
          </p:cNvSpPr>
          <p:nvPr/>
        </p:nvSpPr>
        <p:spPr bwMode="auto">
          <a:xfrm>
            <a:off x="1685787" y="1064867"/>
            <a:ext cx="6633266" cy="799322"/>
          </a:xfrm>
          <a:prstGeom prst="rect">
            <a:avLst/>
          </a:prstGeom>
          <a:solidFill>
            <a:srgbClr val="FFFF00"/>
          </a:solidFill>
          <a:ln w="9525">
            <a:solidFill>
              <a:srgbClr val="FF0000"/>
            </a:solidFill>
            <a:miter lim="800000"/>
            <a:headEnd/>
            <a:tailEnd/>
          </a:ln>
        </p:spPr>
        <p:txBody>
          <a:bodyPr wrap="square" lIns="92075" tIns="46038" rIns="92075" bIns="46038">
            <a:spAutoFit/>
          </a:bodyPr>
          <a:lstStyle/>
          <a:p>
            <a:pPr algn="ctr" eaLnBrk="0" hangingPunct="0">
              <a:lnSpc>
                <a:spcPct val="85000"/>
              </a:lnSpc>
              <a:spcBef>
                <a:spcPct val="50000"/>
              </a:spcBef>
              <a:buClr>
                <a:srgbClr val="FF3300"/>
              </a:buClr>
              <a:buFont typeface="Wingdings" pitchFamily="2" charset="2"/>
              <a:buNone/>
            </a:pPr>
            <a:r>
              <a:rPr lang="en-US" b="1">
                <a:latin typeface="Arial" pitchFamily="34" charset="0"/>
                <a:cs typeface="Arial" pitchFamily="34" charset="0"/>
              </a:rPr>
              <a:t>Financial Obligations Ratio</a:t>
            </a:r>
            <a:r>
              <a:rPr lang="en-US">
                <a:latin typeface="Arial" pitchFamily="34" charset="0"/>
                <a:cs typeface="Arial" pitchFamily="34" charset="0"/>
              </a:rPr>
              <a:t>: debt service (mortgage and consumer debt), auto lease, residence rent, HO insurance, and property tax payments as % of personal disposable income.</a:t>
            </a:r>
          </a:p>
        </p:txBody>
      </p:sp>
      <p:sp>
        <p:nvSpPr>
          <p:cNvPr id="12" name="AutoShape 38"/>
          <p:cNvSpPr>
            <a:spLocks noChangeArrowheads="1"/>
          </p:cNvSpPr>
          <p:nvPr/>
        </p:nvSpPr>
        <p:spPr bwMode="blackWhite">
          <a:xfrm>
            <a:off x="5586413" y="3906838"/>
            <a:ext cx="1439862" cy="530225"/>
          </a:xfrm>
          <a:prstGeom prst="wedgeRectCallout">
            <a:avLst>
              <a:gd name="adj1" fmla="val 32273"/>
              <a:gd name="adj2" fmla="val -274718"/>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Decline began in 2008:Q1. </a:t>
            </a:r>
          </a:p>
        </p:txBody>
      </p:sp>
      <p:sp>
        <p:nvSpPr>
          <p:cNvPr id="7175" name="Text Box 8"/>
          <p:cNvSpPr txBox="1">
            <a:spLocks noChangeArrowheads="1"/>
          </p:cNvSpPr>
          <p:nvPr/>
        </p:nvSpPr>
        <p:spPr bwMode="auto">
          <a:xfrm>
            <a:off x="120650" y="1098550"/>
            <a:ext cx="1155700" cy="730250"/>
          </a:xfrm>
          <a:prstGeom prst="rect">
            <a:avLst/>
          </a:prstGeom>
          <a:noFill/>
          <a:ln w="9525">
            <a:noFill/>
            <a:miter lim="800000"/>
            <a:headEnd/>
            <a:tailEnd/>
          </a:ln>
        </p:spPr>
        <p:txBody>
          <a:bodyPr>
            <a:spAutoFit/>
          </a:bodyPr>
          <a:lstStyle/>
          <a:p>
            <a:pPr>
              <a:spcBef>
                <a:spcPct val="50000"/>
              </a:spcBef>
            </a:pPr>
            <a:r>
              <a:rPr lang="en-US" sz="1400"/>
              <a:t>Financial Obligations Ratio</a:t>
            </a:r>
          </a:p>
        </p:txBody>
      </p:sp>
      <p:sp>
        <p:nvSpPr>
          <p:cNvPr id="9" name="AutoShape 38"/>
          <p:cNvSpPr>
            <a:spLocks noChangeArrowheads="1"/>
          </p:cNvSpPr>
          <p:nvPr/>
        </p:nvSpPr>
        <p:spPr bwMode="blackWhite">
          <a:xfrm>
            <a:off x="5535613" y="4670425"/>
            <a:ext cx="1889125" cy="696913"/>
          </a:xfrm>
          <a:prstGeom prst="wedgeRectCallout">
            <a:avLst>
              <a:gd name="adj1" fmla="val 95264"/>
              <a:gd name="adj2" fmla="val 39051"/>
            </a:avLst>
          </a:prstGeom>
          <a:gradFill rotWithShape="1">
            <a:gsLst>
              <a:gs pos="0">
                <a:schemeClr val="accent1"/>
              </a:gs>
              <a:gs pos="100000">
                <a:srgbClr val="173C51"/>
              </a:gs>
            </a:gsLst>
            <a:lin ang="5400000" scaled="1"/>
          </a:gra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15.23% in 2012:Q4</a:t>
            </a:r>
            <a:br>
              <a:rPr lang="en-US" sz="1400" b="1">
                <a:solidFill>
                  <a:schemeClr val="bg1"/>
                </a:solidFill>
              </a:rPr>
            </a:br>
            <a:r>
              <a:rPr lang="en-US" sz="1400" b="1">
                <a:solidFill>
                  <a:schemeClr val="bg1"/>
                </a:solidFill>
              </a:rPr>
              <a:t>is lowest ratio since 1980:Q4 (15.09%).</a:t>
            </a:r>
          </a:p>
        </p:txBody>
      </p:sp>
      <p:sp>
        <p:nvSpPr>
          <p:cNvPr id="10" name="Text Box 17"/>
          <p:cNvSpPr txBox="1">
            <a:spLocks noChangeArrowheads="1"/>
          </p:cNvSpPr>
          <p:nvPr/>
        </p:nvSpPr>
        <p:spPr bwMode="auto">
          <a:xfrm>
            <a:off x="1248121" y="1932608"/>
            <a:ext cx="3254375" cy="1477328"/>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dirty="0" smtClean="0">
                <a:solidFill>
                  <a:srgbClr val="FFFFFF"/>
                </a:solidFill>
                <a:latin typeface="Arial" charset="0"/>
                <a:cs typeface="Arial" charset="0"/>
              </a:rPr>
              <a:t>Household balance sheets are stronger than they’ve been in </a:t>
            </a:r>
            <a:r>
              <a:rPr lang="en-US" b="1" dirty="0" smtClean="0">
                <a:solidFill>
                  <a:srgbClr val="FFFFFF"/>
                </a:solidFill>
              </a:rPr>
              <a:t>many years, setting the stage for more consumer spending</a:t>
            </a:r>
            <a:endParaRPr lang="en-US" b="1" dirty="0">
              <a:solidFill>
                <a:srgbClr val="FFFFFF"/>
              </a:solidFill>
              <a:latin typeface="Arial" charset="0"/>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35555"/>
                                        </p:tgtEl>
                                        <p:attrNameLst>
                                          <p:attrName>style.visibility</p:attrName>
                                        </p:attrNameLst>
                                      </p:cBhvr>
                                      <p:to>
                                        <p:strVal val="visible"/>
                                      </p:to>
                                    </p:set>
                                    <p:anim calcmode="lin" valueType="num">
                                      <p:cBhvr additive="base">
                                        <p:cTn id="7" dur="500" fill="hold"/>
                                        <p:tgtEl>
                                          <p:spTgt spid="6935555"/>
                                        </p:tgtEl>
                                        <p:attrNameLst>
                                          <p:attrName>ppt_x</p:attrName>
                                        </p:attrNameLst>
                                      </p:cBhvr>
                                      <p:tavLst>
                                        <p:tav tm="0">
                                          <p:val>
                                            <p:strVal val="#ppt_x"/>
                                          </p:val>
                                        </p:tav>
                                        <p:tav tm="100000">
                                          <p:val>
                                            <p:strVal val="#ppt_x"/>
                                          </p:val>
                                        </p:tav>
                                      </p:tavLst>
                                    </p:anim>
                                    <p:anim calcmode="lin" valueType="num">
                                      <p:cBhvr additive="base">
                                        <p:cTn id="8" dur="500" fill="hold"/>
                                        <p:tgtEl>
                                          <p:spTgt spid="69355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935554"/>
                                        </p:tgtEl>
                                        <p:attrNameLst>
                                          <p:attrName>style.visibility</p:attrName>
                                        </p:attrNameLst>
                                      </p:cBhvr>
                                      <p:to>
                                        <p:strVal val="visible"/>
                                      </p:to>
                                    </p:set>
                                    <p:animEffect transition="in" filter="wipe(left)">
                                      <p:cBhvr>
                                        <p:cTn id="13" dur="500"/>
                                        <p:tgtEl>
                                          <p:spTgt spid="6935554"/>
                                        </p:tgtEl>
                                      </p:cBhvr>
                                    </p:animEffect>
                                  </p:childTnLst>
                                </p:cTn>
                              </p:par>
                            </p:childTnLst>
                          </p:cTn>
                        </p:par>
                        <p:par>
                          <p:cTn id="14" fill="hold">
                            <p:stCondLst>
                              <p:cond delay="500"/>
                            </p:stCondLst>
                            <p:childTnLst>
                              <p:par>
                                <p:cTn id="15" presetID="22" presetClass="entr" presetSubtype="8"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935554" grpId="0" bld="series" animBg="0"/>
      <p:bldP spid="6935555" grpId="0" autoUpdateAnimBg="0"/>
      <p:bldP spid="12" grpId="0" animBg="1"/>
      <p:bldP spid="9"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1975–2013:Q3*</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mc:AlternateContent xmlns:mc="http://schemas.openxmlformats.org/markup-compatibility/2006">
              <mc:Choice xmlns:v="urn:schemas-microsoft-com:vml" Requires="v">
                <p:oleObj spid="_x0000_s14587950" name="Chart" r:id="rId4" imgW="8581960" imgH="4219602" progId="MSGraph.Chart.8">
                  <p:embed followColorScheme="full"/>
                </p:oleObj>
              </mc:Choice>
              <mc:Fallback>
                <p:oleObj name="Chart" r:id="rId4" imgW="8581960" imgH="4219602"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52425" y="1300163"/>
                        <a:ext cx="8478838"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506934" y="1179871"/>
            <a:ext cx="1356493" cy="1071717"/>
          </a:xfrm>
          <a:prstGeom prst="wedgeRectCallout">
            <a:avLst>
              <a:gd name="adj1" fmla="val 24616"/>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2013:Q3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$10.5B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181</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2013:9M vs. 2012:9M*</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165387636"/>
              </p:ext>
            </p:extLst>
          </p:nvPr>
        </p:nvGraphicFramePr>
        <p:xfrm>
          <a:off x="331788" y="2144151"/>
          <a:ext cx="8493125" cy="4343400"/>
        </p:xfrm>
        <a:graphic>
          <a:graphicData uri="http://schemas.openxmlformats.org/presentationml/2006/ole">
            <mc:AlternateContent xmlns:mc="http://schemas.openxmlformats.org/markup-compatibility/2006">
              <mc:Choice xmlns:v="urn:schemas-microsoft-com:vml" Requires="v">
                <p:oleObj spid="_x0000_s14588975" name="Chart" r:id="rId4" imgW="8458327" imgH="4333784" progId="MSGraph.Chart.8">
                  <p:embed followColorScheme="full"/>
                </p:oleObj>
              </mc:Choice>
              <mc:Fallback>
                <p:oleObj name="Chart" r:id="rId4" imgW="8458327" imgH="4333784" progId="MSGraph.Chart.8">
                  <p:embed followColorScheme="full"/>
                  <p:pic>
                    <p:nvPicPr>
                      <p:cNvPr id="0" name="Object 2"/>
                      <p:cNvPicPr>
                        <a:picLocks noChangeArrowheads="1"/>
                      </p:cNvPicPr>
                      <p:nvPr/>
                    </p:nvPicPr>
                    <p:blipFill>
                      <a:blip r:embed="rId5"/>
                      <a:srcRect/>
                      <a:stretch>
                        <a:fillRect/>
                      </a:stretch>
                    </p:blipFill>
                    <p:spPr bwMode="auto">
                      <a:xfrm>
                        <a:off x="331788" y="2144151"/>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through 2013:Q3</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182</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mc:AlternateContent xmlns:mc="http://schemas.openxmlformats.org/markup-compatibility/2006">
              <mc:Choice xmlns:v="urn:schemas-microsoft-com:vml" Requires="v">
                <p:oleObj spid="_x0000_s20273197"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8913" y="1281113"/>
                        <a:ext cx="8597900" cy="392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183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184</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2493"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185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Grp="1" noChangeAspect="1"/>
          </p:cNvGraphicFramePr>
          <p:nvPr>
            <p:ph idx="4294967295"/>
          </p:nvPr>
        </p:nvGraphicFramePr>
        <p:xfrm>
          <a:off x="14288" y="1196975"/>
          <a:ext cx="9164637" cy="4765675"/>
        </p:xfrm>
        <a:graphic>
          <a:graphicData uri="http://schemas.openxmlformats.org/presentationml/2006/ole">
            <mc:AlternateContent xmlns:mc="http://schemas.openxmlformats.org/markup-compatibility/2006">
              <mc:Choice xmlns:v="urn:schemas-microsoft-com:vml" Requires="v">
                <p:oleObj spid="_x0000_s23913517"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8" y="1196975"/>
                        <a:ext cx="9164637" cy="476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186</a:t>
            </a:fld>
            <a:endParaRPr lang="en-US" smtClean="0"/>
          </a:p>
        </p:txBody>
      </p:sp>
      <p:graphicFrame>
        <p:nvGraphicFramePr>
          <p:cNvPr id="2050" name="Object 3"/>
          <p:cNvGraphicFramePr>
            <a:graphicFrameLocks noGrp="1" noChangeAspect="1"/>
          </p:cNvGraphicFramePr>
          <p:nvPr>
            <p:ph idx="4294967295"/>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3914541" name="Chart" r:id="rId4" imgW="8820048" imgH="4572135" progId="MSGraph.Chart.8">
                  <p:embed followColorScheme="full"/>
                </p:oleObj>
              </mc:Choice>
              <mc:Fallback>
                <p:oleObj name="Chart" r:id="rId4" imgW="8820048" imgH="457213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5263"/>
                        <a:ext cx="9144000" cy="541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187</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Grp="1" noChangeAspect="1"/>
          </p:cNvGraphicFramePr>
          <p:nvPr>
            <p:ph idx="4294967295"/>
          </p:nvPr>
        </p:nvGraphicFramePr>
        <p:xfrm>
          <a:off x="9525" y="1527175"/>
          <a:ext cx="9144000" cy="4754563"/>
        </p:xfrm>
        <a:graphic>
          <a:graphicData uri="http://schemas.openxmlformats.org/presentationml/2006/ole">
            <mc:AlternateContent xmlns:mc="http://schemas.openxmlformats.org/markup-compatibility/2006">
              <mc:Choice xmlns:v="urn:schemas-microsoft-com:vml" Requires="v">
                <p:oleObj spid="_x0000_s23915565"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188</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Grp="1" noChangeAspect="1"/>
          </p:cNvGraphicFramePr>
          <p:nvPr>
            <p:ph idx="4294967295"/>
          </p:nvPr>
        </p:nvGraphicFramePr>
        <p:xfrm>
          <a:off x="-49213" y="1512888"/>
          <a:ext cx="9144001" cy="4754562"/>
        </p:xfrm>
        <a:graphic>
          <a:graphicData uri="http://schemas.openxmlformats.org/presentationml/2006/ole">
            <mc:AlternateContent xmlns:mc="http://schemas.openxmlformats.org/markup-compatibility/2006">
              <mc:Choice xmlns:v="urn:schemas-microsoft-com:vml" Requires="v">
                <p:oleObj spid="_x0000_s2391658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3" y="1512888"/>
                        <a:ext cx="9144001" cy="475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189</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7613"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19</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mc:AlternateContent xmlns:mc="http://schemas.openxmlformats.org/markup-compatibility/2006">
              <mc:Choice xmlns:v="urn:schemas-microsoft-com:vml" Requires="v">
                <p:oleObj spid="_x0000_s23034925"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63538" y="1285875"/>
                        <a:ext cx="8188325" cy="433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848743" y="1130709"/>
            <a:ext cx="2689710" cy="1042308"/>
          </a:xfrm>
          <a:prstGeom prst="wedgeRectCallout">
            <a:avLst>
              <a:gd name="adj1" fmla="val 42899"/>
              <a:gd name="adj2" fmla="val 69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190</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mc:AlternateContent xmlns:mc="http://schemas.openxmlformats.org/markup-compatibility/2006">
              <mc:Choice xmlns:v="urn:schemas-microsoft-com:vml" Requires="v">
                <p:oleObj spid="_x0000_s23918637" name="Chart" r:id="rId4" imgW="8753373" imgH="4333784" progId="MSGraph.Chart.8">
                  <p:embed followColorScheme="full"/>
                </p:oleObj>
              </mc:Choice>
              <mc:Fallback>
                <p:oleObj name="Chart" r:id="rId4" imgW="8753373" imgH="433378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2033079"/>
                        <a:ext cx="8758238"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191</a:t>
            </a:fld>
            <a:endParaRPr lang="en-US" sz="900">
              <a:solidFill>
                <a:schemeClr val="bg1"/>
              </a:solidFill>
            </a:endParaRPr>
          </a:p>
        </p:txBody>
      </p:sp>
      <p:pic>
        <p:nvPicPr>
          <p:cNvPr id="13107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Rectangle 4"/>
          <p:cNvSpPr>
            <a:spLocks noChangeArrowheads="1"/>
          </p:cNvSpPr>
          <p:nvPr/>
        </p:nvSpPr>
        <p:spPr bwMode="auto">
          <a:xfrm>
            <a:off x="-1" y="6155614"/>
            <a:ext cx="8760543" cy="75636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“Pace of P/C Impairments Slowed in 2012; Auto Writers, RRGs Continued to Struggle,” June 2013;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Information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192</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extLst>
      <p:ext uri="{BB962C8B-B14F-4D97-AF65-F5344CB8AC3E}">
        <p14:creationId xmlns:p14="http://schemas.microsoft.com/office/powerpoint/2010/main" val="177040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193</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1969-2012</a:t>
            </a:r>
          </a:p>
        </p:txBody>
      </p:sp>
      <p:graphicFrame>
        <p:nvGraphicFramePr>
          <p:cNvPr id="1997827" name="Object 2"/>
          <p:cNvGraphicFramePr>
            <a:graphicFrameLocks noGrp="1"/>
          </p:cNvGraphicFramePr>
          <p:nvPr>
            <p:ph idx="4294967295"/>
            <p:extLst/>
          </p:nvPr>
        </p:nvGraphicFramePr>
        <p:xfrm>
          <a:off x="180975" y="1162050"/>
          <a:ext cx="8829675" cy="4343400"/>
        </p:xfrm>
        <a:graphic>
          <a:graphicData uri="http://schemas.openxmlformats.org/presentationml/2006/ole">
            <mc:AlternateContent xmlns:mc="http://schemas.openxmlformats.org/markup-compatibility/2006">
              <mc:Choice xmlns:v="urn:schemas-microsoft-com:vml" Requires="v">
                <p:oleObj spid="_x0000_s28442633" name="Chart" r:id="rId4" imgW="8829766" imgH="4343501" progId="MSGraph.Chart.8">
                  <p:embed followColorScheme="full"/>
                </p:oleObj>
              </mc:Choice>
              <mc:Fallback>
                <p:oleObj name="Chart" r:id="rId4" imgW="8829766" imgH="4343501" progId="MSGraph.Chart.8">
                  <p:embed followColorScheme="full"/>
                  <p:pic>
                    <p:nvPicPr>
                      <p:cNvPr id="0" name=""/>
                      <p:cNvPicPr preferRelativeResize="0">
                        <a:picLocks noChangeArrowheads="1"/>
                      </p:cNvPicPr>
                      <p:nvPr/>
                    </p:nvPicPr>
                    <p:blipFill>
                      <a:blip r:embed="rId5"/>
                      <a:srcRect/>
                      <a:stretch>
                        <a:fillRect/>
                      </a:stretch>
                    </p:blipFill>
                    <p:spPr bwMode="gray">
                      <a:xfrm>
                        <a:off x="180975" y="1162050"/>
                        <a:ext cx="882967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2012 </a:t>
            </a:r>
            <a:r>
              <a:rPr lang="en-US" sz="1200" b="1" dirty="0">
                <a:solidFill>
                  <a:schemeClr val="bg1"/>
                </a:solidFill>
                <a:cs typeface="+mn-cs"/>
              </a:rPr>
              <a:t>impairment rate was </a:t>
            </a:r>
            <a:r>
              <a:rPr lang="en-US" sz="1200" b="1" dirty="0" smtClean="0">
                <a:solidFill>
                  <a:schemeClr val="bg1"/>
                </a:solidFill>
                <a:cs typeface="+mn-cs"/>
              </a:rPr>
              <a:t>0.69%, down from 1.11% </a:t>
            </a:r>
            <a:r>
              <a:rPr lang="en-US" sz="1200" b="1" dirty="0">
                <a:solidFill>
                  <a:schemeClr val="bg1"/>
                </a:solidFill>
                <a:cs typeface="+mn-cs"/>
              </a:rPr>
              <a:t>in </a:t>
            </a:r>
            <a:r>
              <a:rPr lang="en-US" sz="1200" b="1" dirty="0" smtClean="0">
                <a:solidFill>
                  <a:schemeClr val="bg1"/>
                </a:solidFill>
                <a:cs typeface="+mn-cs"/>
              </a:rPr>
              <a:t>2011; the rate </a:t>
            </a:r>
            <a:r>
              <a:rPr lang="en-US" sz="1200" b="1" dirty="0">
                <a:solidFill>
                  <a:schemeClr val="bg1"/>
                </a:solidFill>
                <a:cs typeface="+mn-cs"/>
              </a:rPr>
              <a:t>is </a:t>
            </a:r>
            <a:r>
              <a:rPr lang="en-US" sz="1200" b="1" dirty="0" smtClean="0">
                <a:solidFill>
                  <a:schemeClr val="bg1"/>
                </a:solidFill>
                <a:cs typeface="+mn-cs"/>
              </a:rPr>
              <a:t>lower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extLst>
      <p:ext uri="{BB962C8B-B14F-4D97-AF65-F5344CB8AC3E}">
        <p14:creationId xmlns:p14="http://schemas.microsoft.com/office/powerpoint/2010/main" val="2421354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97827"/>
                                        </p:tgtEl>
                                        <p:attrNameLst>
                                          <p:attrName>style.visibility</p:attrName>
                                        </p:attrNameLst>
                                      </p:cBhvr>
                                      <p:to>
                                        <p:strVal val="visible"/>
                                      </p:to>
                                    </p:set>
                                    <p:animEffect transition="in" filter="wipe(left)">
                                      <p:cBhvr>
                                        <p:cTn id="7" dur="1000"/>
                                        <p:tgtEl>
                                          <p:spTgt spid="19978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97827"/>
                                        </p:tgtEl>
                                        <p:attrNameLst>
                                          <p:attrName>style.visibility</p:attrName>
                                        </p:attrNameLst>
                                      </p:cBhvr>
                                      <p:to>
                                        <p:strVal val="visible"/>
                                      </p:to>
                                    </p:set>
                                    <p:animEffect transition="in" filter="wipe(left)">
                                      <p:cBhvr>
                                        <p:cTn id="12" dur="1000"/>
                                        <p:tgtEl>
                                          <p:spTgt spid="1997827"/>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6793222"/>
                                        </p:tgtEl>
                                        <p:attrNameLst>
                                          <p:attrName>style.visibility</p:attrName>
                                        </p:attrNameLst>
                                      </p:cBhvr>
                                      <p:to>
                                        <p:strVal val="visible"/>
                                      </p:to>
                                    </p:set>
                                    <p:animEffect transition="in" filter="fade">
                                      <p:cBhvr>
                                        <p:cTn id="16" dur="1000"/>
                                        <p:tgtEl>
                                          <p:spTgt spid="6793222"/>
                                        </p:tgtEl>
                                      </p:cBhvr>
                                    </p:animEffect>
                                  </p:childTnLst>
                                </p:cTn>
                              </p:par>
                            </p:childTnLst>
                          </p:cTn>
                        </p:par>
                        <p:par>
                          <p:cTn id="17" fill="hold">
                            <p:stCondLst>
                              <p:cond delay="3000"/>
                            </p:stCondLst>
                            <p:childTnLst>
                              <p:par>
                                <p:cTn id="18" presetID="22" presetClass="entr" presetSubtype="2" fill="hold" grpId="0" nodeType="afterEffect">
                                  <p:stCondLst>
                                    <p:cond delay="700"/>
                                  </p:stCondLst>
                                  <p:childTnLst>
                                    <p:set>
                                      <p:cBhvr>
                                        <p:cTn id="19" dur="1" fill="hold">
                                          <p:stCondLst>
                                            <p:cond delay="0"/>
                                          </p:stCondLst>
                                        </p:cTn>
                                        <p:tgtEl>
                                          <p:spTgt spid="1997832"/>
                                        </p:tgtEl>
                                        <p:attrNameLst>
                                          <p:attrName>style.visibility</p:attrName>
                                        </p:attrNameLst>
                                      </p:cBhvr>
                                      <p:to>
                                        <p:strVal val="visible"/>
                                      </p:to>
                                    </p:set>
                                    <p:animEffect transition="in" filter="wipe(right)">
                                      <p:cBhvr>
                                        <p:cTn id="20" dur="500"/>
                                        <p:tgtEl>
                                          <p:spTgt spid="1997832"/>
                                        </p:tgtEl>
                                      </p:cBhvr>
                                    </p:animEffect>
                                  </p:childTnLst>
                                </p:cTn>
                              </p:par>
                            </p:childTnLst>
                          </p:cTn>
                        </p:par>
                        <p:par>
                          <p:cTn id="21" fill="hold">
                            <p:stCondLst>
                              <p:cond delay="4200"/>
                            </p:stCondLst>
                            <p:childTnLst>
                              <p:par>
                                <p:cTn id="22" presetID="23" presetClass="entr" presetSubtype="16" fill="hold" grpId="0" nodeType="afterEffect">
                                  <p:stCondLst>
                                    <p:cond delay="700"/>
                                  </p:stCondLst>
                                  <p:childTnLst>
                                    <p:set>
                                      <p:cBhvr>
                                        <p:cTn id="23" dur="1" fill="hold">
                                          <p:stCondLst>
                                            <p:cond delay="0"/>
                                          </p:stCondLst>
                                        </p:cTn>
                                        <p:tgtEl>
                                          <p:spTgt spid="1997833"/>
                                        </p:tgtEl>
                                        <p:attrNameLst>
                                          <p:attrName>style.visibility</p:attrName>
                                        </p:attrNameLst>
                                      </p:cBhvr>
                                      <p:to>
                                        <p:strVal val="visible"/>
                                      </p:to>
                                    </p:set>
                                    <p:anim calcmode="lin" valueType="num">
                                      <p:cBhvr>
                                        <p:cTn id="24" dur="500" fill="hold"/>
                                        <p:tgtEl>
                                          <p:spTgt spid="1997833"/>
                                        </p:tgtEl>
                                        <p:attrNameLst>
                                          <p:attrName>ppt_w</p:attrName>
                                        </p:attrNameLst>
                                      </p:cBhvr>
                                      <p:tavLst>
                                        <p:tav tm="0">
                                          <p:val>
                                            <p:fltVal val="0"/>
                                          </p:val>
                                        </p:tav>
                                        <p:tav tm="100000">
                                          <p:val>
                                            <p:strVal val="#ppt_w"/>
                                          </p:val>
                                        </p:tav>
                                      </p:tavLst>
                                    </p:anim>
                                    <p:anim calcmode="lin" valueType="num">
                                      <p:cBhvr>
                                        <p:cTn id="25"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194</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Reasons for US P/C Insurer Impairments, 1969–2012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4040" name="Rectangle 5"/>
          <p:cNvSpPr>
            <a:spLocks noChangeArrowheads="1"/>
          </p:cNvSpPr>
          <p:nvPr/>
        </p:nvSpPr>
        <p:spPr bwMode="auto">
          <a:xfrm>
            <a:off x="0" y="6245525"/>
            <a:ext cx="810736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rgbClr val="FF6801"/>
              </a:buClr>
            </a:pPr>
            <a:r>
              <a:rPr lang="en-US" sz="1100" dirty="0">
                <a:solidFill>
                  <a:srgbClr val="000000"/>
                </a:solidFill>
              </a:rPr>
              <a:t>Source: A.M. Best Special Report “Pace of P/C Impairments Slowed in 2012; Auto Writers, RRGs Continued to Struggle,” June 2013; Insurance Information Institute.</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Historically, Deficient Loss Reserves and Inadequate Pricing Are</a:t>
            </a:r>
            <a:br>
              <a:rPr lang="en-US" b="1" dirty="0">
                <a:solidFill>
                  <a:srgbClr val="FFFFFF"/>
                </a:solidFill>
              </a:rPr>
            </a:br>
            <a:r>
              <a:rPr lang="en-US" b="1" dirty="0">
                <a:solidFill>
                  <a:srgbClr val="FFFFFF"/>
                </a:solidFill>
              </a:rPr>
              <a:t>By Far the Leading Cause of P-C Insurer Impairments. </a:t>
            </a:r>
            <a:br>
              <a:rPr lang="en-US" b="1" dirty="0">
                <a:solidFill>
                  <a:srgbClr val="FFFFFF"/>
                </a:solidFill>
              </a:rPr>
            </a:br>
            <a:r>
              <a:rPr lang="en-US" b="1" dirty="0">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extLst>
      <p:ext uri="{BB962C8B-B14F-4D97-AF65-F5344CB8AC3E}">
        <p14:creationId xmlns:p14="http://schemas.microsoft.com/office/powerpoint/2010/main" val="144827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Rapid Growth ‘A Leading Cause’ of Impairment’</a:t>
            </a:r>
            <a:endParaRPr lang="en-US" dirty="0"/>
          </a:p>
        </p:txBody>
      </p:sp>
      <p:sp>
        <p:nvSpPr>
          <p:cNvPr id="6" name="Content Placeholder 5"/>
          <p:cNvSpPr>
            <a:spLocks noGrp="1"/>
          </p:cNvSpPr>
          <p:nvPr>
            <p:ph sz="half" idx="1"/>
          </p:nvPr>
        </p:nvSpPr>
        <p:spPr/>
        <p:txBody>
          <a:bodyPr/>
          <a:lstStyle/>
          <a:p>
            <a:pPr marL="0" indent="0">
              <a:buNone/>
            </a:pPr>
            <a:r>
              <a:rPr lang="en-US" dirty="0" smtClean="0"/>
              <a:t>“The </a:t>
            </a:r>
            <a:r>
              <a:rPr lang="en-US" dirty="0"/>
              <a:t>leading causes of impairment are deficient loss reserves (inadequate pricing) and </a:t>
            </a:r>
            <a:r>
              <a:rPr lang="en-US" b="1" dirty="0"/>
              <a:t>rapid growth</a:t>
            </a:r>
            <a:r>
              <a:rPr lang="en-US" dirty="0"/>
              <a:t>, together comprising more than 50 percent of annual </a:t>
            </a:r>
            <a:r>
              <a:rPr lang="en-US" dirty="0" smtClean="0"/>
              <a:t>impairments.” </a:t>
            </a:r>
          </a:p>
          <a:p>
            <a:pPr marL="0" indent="0" algn="r">
              <a:buNone/>
            </a:pPr>
            <a:r>
              <a:rPr lang="en-US" dirty="0" smtClean="0"/>
              <a:t>- A.M. Best, 2013</a:t>
            </a:r>
            <a:endParaRPr lang="en-US" dirty="0"/>
          </a:p>
        </p:txBody>
      </p:sp>
      <p:graphicFrame>
        <p:nvGraphicFramePr>
          <p:cNvPr id="15" name="Content Placeholder 14"/>
          <p:cNvGraphicFramePr>
            <a:graphicFrameLocks noGrp="1"/>
          </p:cNvGraphicFramePr>
          <p:nvPr>
            <p:ph sz="half" idx="2"/>
            <p:extLst/>
          </p:nvPr>
        </p:nvGraphicFramePr>
        <p:xfrm>
          <a:off x="4648200" y="1600200"/>
          <a:ext cx="4038600" cy="4256903"/>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195</a:t>
            </a:fld>
            <a:endParaRPr lang="en-US"/>
          </a:p>
        </p:txBody>
      </p:sp>
      <p:sp>
        <p:nvSpPr>
          <p:cNvPr id="16" name="TextBox 15"/>
          <p:cNvSpPr txBox="1"/>
          <p:nvPr/>
        </p:nvSpPr>
        <p:spPr>
          <a:xfrm>
            <a:off x="4868562" y="5879942"/>
            <a:ext cx="3595816" cy="246221"/>
          </a:xfrm>
          <a:prstGeom prst="rect">
            <a:avLst/>
          </a:prstGeom>
          <a:noFill/>
        </p:spPr>
        <p:txBody>
          <a:bodyPr wrap="square" rtlCol="0">
            <a:spAutoFit/>
          </a:bodyPr>
          <a:lstStyle/>
          <a:p>
            <a:r>
              <a:rPr lang="en-US" sz="1000" dirty="0" smtClean="0"/>
              <a:t>Source: SNL Financial, Insurance Information Institute.</a:t>
            </a:r>
            <a:endParaRPr lang="en-US" sz="1000" dirty="0"/>
          </a:p>
        </p:txBody>
      </p:sp>
    </p:spTree>
    <p:extLst>
      <p:ext uri="{BB962C8B-B14F-4D97-AF65-F5344CB8AC3E}">
        <p14:creationId xmlns:p14="http://schemas.microsoft.com/office/powerpoint/2010/main" val="22539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196</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dirty="0" smtClean="0"/>
              <a:t>Top 10 Lines of Business for US P/C Impaired Insurers, 2000–2012</a:t>
            </a:r>
          </a:p>
        </p:txBody>
      </p:sp>
      <p:graphicFrame>
        <p:nvGraphicFramePr>
          <p:cNvPr id="2" name="Object 8"/>
          <p:cNvGraphicFramePr>
            <a:graphicFrameLocks noGrp="1"/>
          </p:cNvGraphicFramePr>
          <p:nvPr>
            <p:ph idx="4294967295"/>
            <p:extLst/>
          </p:nvPr>
        </p:nvGraphicFramePr>
        <p:xfrm>
          <a:off x="2222500" y="2536825"/>
          <a:ext cx="4384675" cy="3594100"/>
        </p:xfrm>
        <a:graphic>
          <a:graphicData uri="http://schemas.openxmlformats.org/drawingml/2006/chart">
            <c:chart xmlns:c="http://schemas.openxmlformats.org/drawingml/2006/chart" xmlns:r="http://schemas.openxmlformats.org/officeDocument/2006/relationships" r:id="rId3"/>
          </a:graphicData>
        </a:graphic>
      </p:graphicFrame>
      <p:sp>
        <p:nvSpPr>
          <p:cNvPr id="45064" name="Rectangle 5"/>
          <p:cNvSpPr>
            <a:spLocks noChangeArrowheads="1"/>
          </p:cNvSpPr>
          <p:nvPr/>
        </p:nvSpPr>
        <p:spPr bwMode="auto">
          <a:xfrm>
            <a:off x="0" y="6170870"/>
            <a:ext cx="810736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a:solidFill>
                  <a:srgbClr val="000000"/>
                </a:solidFill>
              </a:rPr>
              <a:t>Source: A.M. Best Special Report “Pace of P/C Impairments Slowed in 2012; Auto Writers, RRGs Continued to Struggle,” June 2013; Insurance Information Institute.</a:t>
            </a:r>
          </a:p>
          <a:p>
            <a:pPr eaLnBrk="0" hangingPunct="0">
              <a:lnSpc>
                <a:spcPct val="85000"/>
              </a:lnSpc>
              <a:spcBef>
                <a:spcPct val="25000"/>
              </a:spcBef>
              <a:buClr>
                <a:schemeClr val="accent2"/>
              </a:buClr>
              <a:buFont typeface="Wingdings" pitchFamily="2" charset="2"/>
              <a:buNone/>
            </a:pPr>
            <a:r>
              <a:rPr lang="en-US" sz="1100" dirty="0" smtClean="0"/>
              <a:t>.  </a:t>
            </a:r>
            <a:endParaRPr lang="en-US" sz="1100" dirty="0"/>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Workers Comp and Pvt. Passenger Auto Account for </a:t>
            </a:r>
            <a:r>
              <a:rPr lang="en-US" b="1" dirty="0" smtClean="0">
                <a:solidFill>
                  <a:srgbClr val="FFFFFF"/>
                </a:solidFill>
              </a:rPr>
              <a:t>More Than 40 Percent of </a:t>
            </a:r>
            <a:r>
              <a:rPr lang="en-US" b="1" dirty="0">
                <a:solidFill>
                  <a:srgbClr val="FFFFFF"/>
                </a:solidFill>
              </a:rPr>
              <a:t>the </a:t>
            </a:r>
            <a:r>
              <a:rPr lang="en-US" b="1" dirty="0" smtClean="0">
                <a:solidFill>
                  <a:srgbClr val="FFFFFF"/>
                </a:solidFill>
              </a:rPr>
              <a:t>Impaired </a:t>
            </a:r>
            <a:r>
              <a:rPr lang="en-US" b="1" dirty="0">
                <a:solidFill>
                  <a:srgbClr val="FFFFFF"/>
                </a:solidFill>
              </a:rPr>
              <a:t>Insurers </a:t>
            </a:r>
            <a:r>
              <a:rPr lang="en-US" b="1" dirty="0" smtClean="0">
                <a:solidFill>
                  <a:srgbClr val="FFFFFF"/>
                </a:solidFill>
              </a:rPr>
              <a:t>Since 2000</a:t>
            </a:r>
            <a:endParaRPr lang="en-US" b="1" dirty="0">
              <a:solidFill>
                <a:srgbClr val="FFFFFF"/>
              </a:solidFill>
            </a:endParaRP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a:t>
            </a:r>
            <a:endParaRPr lang="en-US" sz="1400" dirty="0"/>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dirty="0"/>
              <a:t>Pvt. Passenger Auto</a:t>
            </a:r>
          </a:p>
        </p:txBody>
      </p:sp>
      <p:sp>
        <p:nvSpPr>
          <p:cNvPr id="45069" name="Rectangle 10"/>
          <p:cNvSpPr>
            <a:spLocks noChangeArrowheads="1"/>
          </p:cNvSpPr>
          <p:nvPr/>
        </p:nvSpPr>
        <p:spPr bwMode="gray">
          <a:xfrm>
            <a:off x="4814888" y="6008645"/>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Homeowners</a:t>
            </a:r>
          </a:p>
        </p:txBody>
      </p:sp>
      <p:sp>
        <p:nvSpPr>
          <p:cNvPr id="45070" name="Rectangle 11"/>
          <p:cNvSpPr>
            <a:spLocks noChangeArrowheads="1"/>
          </p:cNvSpPr>
          <p:nvPr/>
        </p:nvSpPr>
        <p:spPr bwMode="gray">
          <a:xfrm>
            <a:off x="2095500" y="598672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t>
            </a:r>
            <a:r>
              <a:rPr lang="en-US" sz="1400" dirty="0" err="1"/>
              <a:t>Multiperil</a:t>
            </a:r>
            <a:endParaRPr lang="en-US" sz="1400" dirty="0"/>
          </a:p>
        </p:txBody>
      </p:sp>
      <p:sp>
        <p:nvSpPr>
          <p:cNvPr id="45071" name="Rectangle 12"/>
          <p:cNvSpPr>
            <a:spLocks noChangeArrowheads="1"/>
          </p:cNvSpPr>
          <p:nvPr/>
        </p:nvSpPr>
        <p:spPr bwMode="gray">
          <a:xfrm>
            <a:off x="1052427" y="5385057"/>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Commercial Auto Liability</a:t>
            </a:r>
          </a:p>
        </p:txBody>
      </p:sp>
      <p:sp>
        <p:nvSpPr>
          <p:cNvPr id="45072" name="Rectangle 13"/>
          <p:cNvSpPr>
            <a:spLocks noChangeArrowheads="1"/>
          </p:cNvSpPr>
          <p:nvPr/>
        </p:nvSpPr>
        <p:spPr bwMode="gray">
          <a:xfrm>
            <a:off x="1052427" y="4692112"/>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Other Liability</a:t>
            </a:r>
            <a:endParaRPr lang="en-US" sz="1400" i="1" dirty="0"/>
          </a:p>
        </p:txBody>
      </p:sp>
      <p:sp>
        <p:nvSpPr>
          <p:cNvPr id="45073" name="Rectangle 14"/>
          <p:cNvSpPr>
            <a:spLocks noChangeArrowheads="1"/>
          </p:cNvSpPr>
          <p:nvPr/>
        </p:nvSpPr>
        <p:spPr bwMode="gray">
          <a:xfrm>
            <a:off x="1967771" y="3760250"/>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Med Mal</a:t>
            </a:r>
          </a:p>
        </p:txBody>
      </p:sp>
      <p:sp>
        <p:nvSpPr>
          <p:cNvPr id="45074" name="Rectangle 15"/>
          <p:cNvSpPr>
            <a:spLocks noChangeArrowheads="1"/>
          </p:cNvSpPr>
          <p:nvPr/>
        </p:nvSpPr>
        <p:spPr bwMode="gray">
          <a:xfrm>
            <a:off x="2150977" y="3102899"/>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dirty="0"/>
              <a:t>Surety</a:t>
            </a:r>
          </a:p>
        </p:txBody>
      </p:sp>
      <p:sp>
        <p:nvSpPr>
          <p:cNvPr id="45075" name="Rectangle 15"/>
          <p:cNvSpPr>
            <a:spLocks noChangeArrowheads="1"/>
          </p:cNvSpPr>
          <p:nvPr/>
        </p:nvSpPr>
        <p:spPr bwMode="gray">
          <a:xfrm>
            <a:off x="2543968" y="2681355"/>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Title</a:t>
            </a:r>
          </a:p>
        </p:txBody>
      </p:sp>
    </p:spTree>
    <p:extLst>
      <p:ext uri="{BB962C8B-B14F-4D97-AF65-F5344CB8AC3E}">
        <p14:creationId xmlns:p14="http://schemas.microsoft.com/office/powerpoint/2010/main" val="25248881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197</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197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21914453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9014318" name="Chart" r:id="rId4" imgW="8429714" imgH="3648152" progId="MSGraph.Chart.8">
                  <p:embed followColorScheme="full"/>
                </p:oleObj>
              </mc:Choice>
              <mc:Fallback>
                <p:oleObj name="Chart" r:id="rId4" imgW="8429714" imgH="3648152"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783178268"/>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17725486" name="Chart" r:id="rId4" imgW="8419996" imgH="3648152" progId="MSGraph.Chart.8">
                  <p:embed followColorScheme="full"/>
                </p:oleObj>
              </mc:Choice>
              <mc:Fallback>
                <p:oleObj name="Chart" r:id="rId4" imgW="8419996" imgH="3648152" progId="MSGraph.Chart.8">
                  <p:embed followColorScheme="full"/>
                  <p:pic>
                    <p:nvPicPr>
                      <p:cNvPr id="0" name="Object 3"/>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199</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900"/>
              </a:lnSpc>
            </a:pPr>
            <a:r>
              <a:rPr lang="en-US" b="1" dirty="0" smtClean="0"/>
              <a:t>Modest Growth Continues into 2014</a:t>
            </a:r>
          </a:p>
          <a:p>
            <a:pPr lvl="1">
              <a:lnSpc>
                <a:spcPts val="900"/>
              </a:lnSpc>
            </a:pPr>
            <a:r>
              <a:rPr lang="en-US" sz="2000" b="1" dirty="0" smtClean="0"/>
              <a:t>~4.0% annual growth expected</a:t>
            </a:r>
          </a:p>
          <a:p>
            <a:pPr lvl="1">
              <a:lnSpc>
                <a:spcPts val="900"/>
              </a:lnSpc>
            </a:pPr>
            <a:r>
              <a:rPr lang="en-US" sz="2000" b="1" dirty="0" smtClean="0"/>
              <a:t>Growth is very similar in both commercial, personal lines</a:t>
            </a:r>
          </a:p>
          <a:p>
            <a:pPr lvl="1">
              <a:lnSpc>
                <a:spcPts val="900"/>
              </a:lnSpc>
            </a:pPr>
            <a:r>
              <a:rPr lang="en-US" sz="2000" b="1" dirty="0" smtClean="0"/>
              <a:t>Above trend growth in HO, WC, E&amp;S, Mortgage, Cyber, Terror (?)</a:t>
            </a:r>
          </a:p>
          <a:p>
            <a:pPr lvl="1">
              <a:lnSpc>
                <a:spcPts val="900"/>
              </a:lnSpc>
            </a:pPr>
            <a:r>
              <a:rPr lang="en-US" sz="2000" b="1" dirty="0" smtClean="0"/>
              <a:t>Energy, Health, Agriculture; Some mfg./const. segments</a:t>
            </a:r>
            <a:endParaRPr lang="en-US" b="1" dirty="0" smtClean="0"/>
          </a:p>
          <a:p>
            <a:pPr>
              <a:lnSpc>
                <a:spcPts val="900"/>
              </a:lnSpc>
            </a:pPr>
            <a:r>
              <a:rPr lang="en-US" b="1" dirty="0" smtClean="0"/>
              <a:t>ROE Growth: Rate Trends Allow for Margin Improvement</a:t>
            </a:r>
          </a:p>
          <a:p>
            <a:pPr lvl="1">
              <a:lnSpc>
                <a:spcPts val="900"/>
              </a:lnSpc>
            </a:pPr>
            <a:r>
              <a:rPr lang="en-US" sz="2000" b="1" dirty="0" smtClean="0"/>
              <a:t>Some premium/profit growth driven by advanced data analytics</a:t>
            </a:r>
          </a:p>
          <a:p>
            <a:pPr>
              <a:lnSpc>
                <a:spcPts val="900"/>
              </a:lnSpc>
            </a:pPr>
            <a:r>
              <a:rPr lang="en-US" b="1" dirty="0" smtClean="0"/>
              <a:t>Economic Growth</a:t>
            </a:r>
            <a:r>
              <a:rPr lang="en-US" b="1" dirty="0" smtClean="0">
                <a:sym typeface="Wingdings" pitchFamily="2" charset="2"/>
              </a:rPr>
              <a:t> Exposure Formation = Wildcard</a:t>
            </a:r>
            <a:endParaRPr lang="en-US" b="1" dirty="0" smtClean="0"/>
          </a:p>
          <a:p>
            <a:pPr lvl="1">
              <a:lnSpc>
                <a:spcPts val="900"/>
              </a:lnSpc>
            </a:pPr>
            <a:r>
              <a:rPr lang="en-US" sz="2000" b="1" dirty="0" smtClean="0"/>
              <a:t>Upside potential</a:t>
            </a:r>
          </a:p>
          <a:p>
            <a:pPr lvl="1">
              <a:lnSpc>
                <a:spcPts val="900"/>
              </a:lnSpc>
            </a:pPr>
            <a:r>
              <a:rPr lang="en-US" sz="2000" b="1" dirty="0" smtClean="0"/>
              <a:t>Enormous regional variations within the US </a:t>
            </a:r>
          </a:p>
          <a:p>
            <a:pPr>
              <a:lnSpc>
                <a:spcPts val="900"/>
              </a:lnSpc>
            </a:pPr>
            <a:r>
              <a:rPr lang="en-US" b="1" dirty="0" smtClean="0"/>
              <a:t>Large-Scale, Untapped Reservoirs of Risk</a:t>
            </a:r>
          </a:p>
          <a:p>
            <a:pPr lvl="1">
              <a:lnSpc>
                <a:spcPts val="900"/>
              </a:lnSpc>
            </a:pPr>
            <a:r>
              <a:rPr lang="en-US" sz="2000" b="1" dirty="0" smtClean="0"/>
              <a:t>Only 50-60% of US cat losses are insured</a:t>
            </a:r>
          </a:p>
          <a:p>
            <a:pPr lvl="1">
              <a:lnSpc>
                <a:spcPts val="900"/>
              </a:lnSpc>
            </a:pPr>
            <a:r>
              <a:rPr lang="en-US" sz="2000" b="1" dirty="0" smtClean="0"/>
              <a:t>Property residual market depopulation</a:t>
            </a:r>
          </a:p>
          <a:p>
            <a:pPr lvl="1">
              <a:lnSpc>
                <a:spcPts val="900"/>
              </a:lnSpc>
            </a:pPr>
            <a:r>
              <a:rPr lang="en-US" sz="2000" b="1" dirty="0" smtClean="0"/>
              <a:t>Flood post-NFIP reform (BW-12)</a:t>
            </a:r>
          </a:p>
          <a:p>
            <a:pPr lvl="1">
              <a:lnSpc>
                <a:spcPts val="900"/>
              </a:lnSpc>
            </a:pPr>
            <a:r>
              <a:rPr lang="en-US" sz="2000" b="1" dirty="0" smtClean="0"/>
              <a:t>Business interruption/Supply chain disruption &amp; similar products</a:t>
            </a:r>
            <a:endParaRPr lang="en-US" b="1" dirty="0" smtClean="0"/>
          </a:p>
          <a:p>
            <a:pPr>
              <a:lnSpc>
                <a:spcPts val="900"/>
              </a:lnSpc>
            </a:pPr>
            <a:r>
              <a:rPr lang="en-US" b="1" dirty="0" smtClean="0"/>
              <a:t>Tapering of Prior-Year Reserve Releases</a:t>
            </a:r>
          </a:p>
          <a:p>
            <a:pPr lvl="1">
              <a:lnSpc>
                <a:spcPts val="900"/>
              </a:lnSpc>
            </a:pPr>
            <a:r>
              <a:rPr lang="en-US" sz="2000" b="1" dirty="0" smtClean="0"/>
              <a:t>The well will eventually run dry—adding to pricing pressure</a:t>
            </a:r>
          </a:p>
          <a:p>
            <a:pPr lvl="1">
              <a:lnSpc>
                <a:spcPts val="9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7" end="17"/>
                                            </p:txEl>
                                          </p:spTgt>
                                        </p:tgtEl>
                                        <p:attrNameLst>
                                          <p:attrName>style.visibility</p:attrName>
                                        </p:attrNameLst>
                                      </p:cBhvr>
                                      <p:to>
                                        <p:strVal val="visible"/>
                                      </p:to>
                                    </p:set>
                                    <p:animEffect transition="in" filter="wipe(left)">
                                      <p:cBhvr>
                                        <p:cTn id="66"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20</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mc:AlternateContent xmlns:mc="http://schemas.openxmlformats.org/markup-compatibility/2006">
              <mc:Choice xmlns:v="urn:schemas-microsoft-com:vml" Requires="v">
                <p:oleObj spid="_x0000_s14956589" name="Chart" r:id="rId4" imgW="7829584" imgH="3848214" progId="MSGraph.Chart.8">
                  <p:embed followColorScheme="full"/>
                </p:oleObj>
              </mc:Choice>
              <mc:Fallback>
                <p:oleObj name="Chart" r:id="rId4" imgW="7829584" imgH="3848214" progId="MSGraph.Chart.8">
                  <p:embed followColorScheme="full"/>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73063" y="1020763"/>
                        <a:ext cx="8188325"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721588294"/>
              </p:ext>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070574" name="Chart" r:id="rId3" imgW="8363038" imgH="4667152" progId="MSGraph.Chart.8">
                  <p:embed followColorScheme="full"/>
                </p:oleObj>
              </mc:Choice>
              <mc:Fallback>
                <p:oleObj name="Chart" r:id="rId3" imgW="8363038" imgH="4667152" progId="MSGraph.Chart.8">
                  <p:embed followColorScheme="full"/>
                  <p:pic>
                    <p:nvPicPr>
                      <p:cNvPr id="0" name="Picture 2"/>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200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00790090"/>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58543"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201</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4444205"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9019437"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4445229" name="Chart" r:id="rId4" imgW="8429714" imgH="3638435" progId="MSGraph.Chart.8">
                  <p:embed followColorScheme="full"/>
                </p:oleObj>
              </mc:Choice>
              <mc:Fallback>
                <p:oleObj name="Chart" r:id="rId4" imgW="8429714" imgH="3638435"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646189" name="Chart" r:id="rId4" imgW="8419996" imgH="3657600" progId="MSGraph.Chart.8">
                  <p:embed followColorScheme="full"/>
                </p:oleObj>
              </mc:Choice>
              <mc:Fallback>
                <p:oleObj name="Chart" r:id="rId4" imgW="8419996" imgH="36576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792315030"/>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4459566" name="Chart" r:id="rId3" imgW="8191626" imgH="5391113" progId="MSGraph.Chart.8">
                  <p:embed followColorScheme="full"/>
                </p:oleObj>
              </mc:Choice>
              <mc:Fallback>
                <p:oleObj name="Chart" r:id="rId3" imgW="8191626" imgH="5391113" progId="MSGraph.Chart.8">
                  <p:embed followColorScheme="full"/>
                  <p:pic>
                    <p:nvPicPr>
                      <p:cNvPr id="0" name="Object 2"/>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(1991-2014F); Conning (2015F)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240213"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2013 </a:t>
            </a:r>
            <a:r>
              <a:rPr lang="en-US" b="1" dirty="0">
                <a:solidFill>
                  <a:schemeClr val="bg1"/>
                </a:solidFill>
              </a:rPr>
              <a:t>paid </a:t>
            </a:r>
            <a:r>
              <a:rPr lang="en-US" b="1" dirty="0" smtClean="0">
                <a:solidFill>
                  <a:schemeClr val="bg1"/>
                </a:solidFill>
              </a:rPr>
              <a:t>out an estimated $0.96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108481" y="4785184"/>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206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207</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1371600" y="4216400"/>
            <a:ext cx="6784258" cy="10895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2013 Recorded Yet Another Record High</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208</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2006:Q4–2013:Q3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7802669" name="Chart" r:id="rId5" imgW="8772538" imgH="3305067" progId="MSGraph.Chart.8">
                  <p:embed followColorScheme="full"/>
                </p:oleObj>
              </mc:Choice>
              <mc:Fallback>
                <p:oleObj name="Chart" r:id="rId5" imgW="8772538" imgH="3305067" progId="MSGraph.Chart.8">
                  <p:embed followColorScheme="full"/>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772297" y="3458818"/>
            <a:ext cx="2568389"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9/30/13 stood at a record high $624.4B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0.78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5386308" y="1092329"/>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2014</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0032557" name="Chart" r:id="rId4" imgW="8610574" imgH="4181541" progId="MSGraph.Chart.8">
                  <p:embed followColorScheme="full"/>
                </p:oleObj>
              </mc:Choice>
              <mc:Fallback>
                <p:oleObj name="Chart" r:id="rId4" imgW="8610574" imgH="4181541"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0.78:$</a:t>
            </a:r>
            <a:r>
              <a:rPr lang="en-US" b="1" dirty="0">
                <a:solidFill>
                  <a:srgbClr val="FFFFFF"/>
                </a:solidFill>
              </a:rPr>
              <a:t>1 as of</a:t>
            </a:r>
            <a:br>
              <a:rPr lang="en-US" b="1" dirty="0">
                <a:solidFill>
                  <a:srgbClr val="FFFFFF"/>
                </a:solidFill>
              </a:rPr>
            </a:br>
            <a:r>
              <a:rPr lang="en-US" b="1" dirty="0" smtClean="0">
                <a:solidFill>
                  <a:srgbClr val="FFFFFF"/>
                </a:solidFill>
              </a:rPr>
              <a:t>9/30/13,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a record $624.4, up 6.4% from $586.9 of 12/31/12, and up 42.9% ($187.3B)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9/30/13 </a:t>
            </a:r>
            <a:r>
              <a:rPr lang="en-US" sz="1600" b="1" dirty="0">
                <a:solidFill>
                  <a:schemeClr val="bg1"/>
                </a:solidFill>
              </a:rPr>
              <a:t>was </a:t>
            </a:r>
            <a:r>
              <a:rPr lang="en-US" sz="1600" b="1" dirty="0" smtClean="0">
                <a:solidFill>
                  <a:schemeClr val="bg1"/>
                </a:solidFill>
              </a:rPr>
              <a:t>19.7%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21</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mc:AlternateContent xmlns:mc="http://schemas.openxmlformats.org/markup-compatibility/2006">
              <mc:Choice xmlns:v="urn:schemas-microsoft-com:vml" Requires="v">
                <p:oleObj spid="_x0000_s20920365" name="Chart" r:id="rId4" imgW="8543899" imgH="3524253" progId="MSGraph.Chart.8">
                  <p:embed followColorScheme="full"/>
                </p:oleObj>
              </mc:Choice>
              <mc:Fallback>
                <p:oleObj name="Chart" r:id="rId4" imgW="8543899" imgH="352425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8548" y="229415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210</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noGrp="1"/>
          </p:cNvGraphicFramePr>
          <p:nvPr>
            <p:ph type="chart" idx="4294967295"/>
          </p:nvPr>
        </p:nvGraphicFramePr>
        <p:xfrm>
          <a:off x="292100" y="1620838"/>
          <a:ext cx="8559800" cy="4513262"/>
        </p:xfrm>
        <a:graphic>
          <a:graphicData uri="http://schemas.openxmlformats.org/presentationml/2006/ole">
            <mc:AlternateContent xmlns:mc="http://schemas.openxmlformats.org/markup-compatibility/2006">
              <mc:Choice xmlns:v="urn:schemas-microsoft-com:vml" Requires="v">
                <p:oleObj spid="_x0000_s18754605" name="Chart" r:id="rId4" imgW="8582143" imgH="4524482" progId="MSGraph.Chart.8">
                  <p:embed followColorScheme="full"/>
                </p:oleObj>
              </mc:Choice>
              <mc:Fallback>
                <p:oleObj name="Chart" r:id="rId4" imgW="8582143" imgH="452448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620838"/>
                        <a:ext cx="8559800"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211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212</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2920237"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Reinsurance Pricing: Rate-on-Line Index    by Region, 1990 – 2014*</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Jan. 1.</a:t>
            </a:r>
          </a:p>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9076482" name="Picture 2" descr="http://www.gccapitalideas.com/wp-content/uploads/2014/01/jan-17-f10.jpg"/>
          <p:cNvPicPr>
            <a:picLocks noChangeAspect="1" noChangeArrowheads="1"/>
          </p:cNvPicPr>
          <p:nvPr/>
        </p:nvPicPr>
        <p:blipFill>
          <a:blip r:embed="rId2" cstate="print"/>
          <a:srcRect/>
          <a:stretch>
            <a:fillRect/>
          </a:stretch>
        </p:blipFill>
        <p:spPr bwMode="auto">
          <a:xfrm>
            <a:off x="314222" y="1122391"/>
            <a:ext cx="7767894" cy="5018059"/>
          </a:xfrm>
          <a:prstGeom prst="rect">
            <a:avLst/>
          </a:prstGeom>
          <a:noFill/>
        </p:spPr>
      </p:pic>
      <p:sp>
        <p:nvSpPr>
          <p:cNvPr id="6" name="AutoShape 8"/>
          <p:cNvSpPr>
            <a:spLocks noChangeArrowheads="1"/>
          </p:cNvSpPr>
          <p:nvPr/>
        </p:nvSpPr>
        <p:spPr bwMode="blackWhite">
          <a:xfrm>
            <a:off x="6888135" y="1297855"/>
            <a:ext cx="2064132" cy="1681315"/>
          </a:xfrm>
          <a:prstGeom prst="wedgeRectCallout">
            <a:avLst>
              <a:gd name="adj1" fmla="val 1766"/>
              <a:gd name="adj2" fmla="val 104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Lower CATs and a flood of new capital has pushed reinsurance pricing down in most regions, including the US</a:t>
            </a:r>
            <a:endParaRPr lang="en-US" sz="1600" b="1" dirty="0">
              <a:solidFill>
                <a:srgbClr val="FFFFFF"/>
              </a:solidFill>
              <a:latin typeface="Arial" charset="0"/>
              <a:cs typeface="Arial" charset="0"/>
            </a:endParaRPr>
          </a:p>
        </p:txBody>
      </p:sp>
      <p:sp>
        <p:nvSpPr>
          <p:cNvPr id="7" name="Oval 6"/>
          <p:cNvSpPr/>
          <p:nvPr/>
        </p:nvSpPr>
        <p:spPr>
          <a:xfrm>
            <a:off x="7506931" y="3613359"/>
            <a:ext cx="383458" cy="56043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Grp="1" noChangeAspect="1"/>
          </p:cNvGraphicFramePr>
          <p:nvPr>
            <p:ph type="chart" idx="1"/>
          </p:nvPr>
        </p:nvGraphicFramePr>
        <p:xfrm>
          <a:off x="-296863" y="1352550"/>
          <a:ext cx="8745538" cy="4970463"/>
        </p:xfrm>
        <a:graphic>
          <a:graphicData uri="http://schemas.openxmlformats.org/presentationml/2006/ole">
            <mc:AlternateContent xmlns:mc="http://schemas.openxmlformats.org/markup-compatibility/2006">
              <mc:Choice xmlns:v="urn:schemas-microsoft-com:vml" Requires="v">
                <p:oleObj spid="_x0000_s22971438" name="Chart" r:id="rId3" imgW="8620022" imgH="4905503" progId="MSGraph.Chart.8">
                  <p:embed followColorScheme="full"/>
                </p:oleObj>
              </mc:Choice>
              <mc:Fallback>
                <p:oleObj name="Chart" r:id="rId3" imgW="8620022" imgH="4905503"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352550"/>
                        <a:ext cx="8745538"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216</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print"/>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Investor by Category, 2013 vs. 2012*</a:t>
            </a:r>
            <a:endParaRPr lang="en-US" b="1" dirty="0">
              <a:latin typeface="Arial "/>
            </a:endParaRPr>
          </a:p>
        </p:txBody>
      </p:sp>
      <p:sp>
        <p:nvSpPr>
          <p:cNvPr id="4"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each year.</a:t>
            </a:r>
          </a:p>
          <a:p>
            <a:pPr eaLnBrk="0" hangingPunct="0">
              <a:lnSpc>
                <a:spcPct val="85000"/>
              </a:lnSpc>
              <a:spcBef>
                <a:spcPct val="25000"/>
              </a:spcBef>
              <a:buClr>
                <a:schemeClr val="accent2"/>
              </a:buClr>
              <a:buFont typeface="Wingdings" pitchFamily="2" charset="2"/>
              <a:buNone/>
            </a:pPr>
            <a:r>
              <a:rPr lang="en-US" sz="1100" dirty="0" smtClean="0"/>
              <a:t>Source: Aon Benfield Securities; Insurance Information Institute.</a:t>
            </a:r>
            <a:endParaRPr lang="en-US" sz="1100" dirty="0"/>
          </a:p>
        </p:txBody>
      </p:sp>
      <p:pic>
        <p:nvPicPr>
          <p:cNvPr id="5" name="Picture 4"/>
          <p:cNvPicPr>
            <a:picLocks noChangeAspect="1"/>
          </p:cNvPicPr>
          <p:nvPr/>
        </p:nvPicPr>
        <p:blipFill>
          <a:blip r:embed="rId2"/>
          <a:stretch>
            <a:fillRect/>
          </a:stretch>
        </p:blipFill>
        <p:spPr>
          <a:xfrm>
            <a:off x="280987" y="2338387"/>
            <a:ext cx="6581775" cy="2581275"/>
          </a:xfrm>
          <a:prstGeom prst="rect">
            <a:avLst/>
          </a:prstGeom>
        </p:spPr>
      </p:pic>
      <p:sp>
        <p:nvSpPr>
          <p:cNvPr id="8" name="AutoShape 6"/>
          <p:cNvSpPr>
            <a:spLocks noChangeArrowheads="1"/>
          </p:cNvSpPr>
          <p:nvPr/>
        </p:nvSpPr>
        <p:spPr bwMode="blackWhite">
          <a:xfrm>
            <a:off x="6192477" y="4643438"/>
            <a:ext cx="2241756" cy="1980267"/>
          </a:xfrm>
          <a:prstGeom prst="wedgeRectCallout">
            <a:avLst>
              <a:gd name="adj1" fmla="val -168200"/>
              <a:gd name="adj2" fmla="val -3776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Institutional Investors are accounting for a larger share of alternative reinsurance investors</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4278750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1991–2014*</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December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04760" name="Chart" r:id="rId4" imgW="8343967" imgH="4381555" progId="MSGraph.Chart.8">
                  <p:embed followColorScheme="full"/>
                </p:oleObj>
              </mc:Choice>
              <mc:Fallback>
                <p:oleObj name="Chart" r:id="rId4" imgW="8343967" imgH="4381555"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45808"/>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Jan. 2014 reading of 3.4% down from 4.9% a year earlier</a:t>
            </a:r>
            <a:endParaRPr lang="en-US" sz="1400" b="1" dirty="0">
              <a:solidFill>
                <a:schemeClr val="bg1"/>
              </a:solidFill>
            </a:endParaRPr>
          </a:p>
        </p:txBody>
      </p:sp>
    </p:spTree>
    <p:extLst>
      <p:ext uri="{BB962C8B-B14F-4D97-AF65-F5344CB8AC3E}">
        <p14:creationId xmlns:p14="http://schemas.microsoft.com/office/powerpoint/2010/main" val="3744748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Dec. 31,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extLst/>
          </p:nvPr>
        </p:nvGraphicFramePr>
        <p:xfrm>
          <a:off x="179388" y="1282700"/>
          <a:ext cx="8696325" cy="3935413"/>
        </p:xfrm>
        <a:graphic>
          <a:graphicData uri="http://schemas.openxmlformats.org/presentationml/2006/ole">
            <mc:AlternateContent xmlns:mc="http://schemas.openxmlformats.org/markup-compatibility/2006">
              <mc:Choice xmlns:v="urn:schemas-microsoft-com:vml" Requires="v">
                <p:oleObj spid="_x0000_s28437517" name="Chart" r:id="rId4" imgW="8715311" imgH="3943460" progId="MSGraph.Chart.8">
                  <p:embed followColorScheme="full"/>
                </p:oleObj>
              </mc:Choice>
              <mc:Fallback>
                <p:oleObj name="Chart" r:id="rId4" imgW="8715311" imgH="3943460" progId="MSGraph.Chart.8">
                  <p:embed followColorScheme="full"/>
                  <p:pic>
                    <p:nvPicPr>
                      <p:cNvPr id="0" name=""/>
                      <p:cNvPicPr>
                        <a:picLocks noChangeArrowheads="1"/>
                      </p:cNvPicPr>
                      <p:nvPr/>
                    </p:nvPicPr>
                    <p:blipFill>
                      <a:blip r:embed="rId5"/>
                      <a:srcRect/>
                      <a:stretch>
                        <a:fillRect/>
                      </a:stretch>
                    </p:blipFill>
                    <p:spPr bwMode="gray">
                      <a:xfrm>
                        <a:off x="179388" y="1282700"/>
                        <a:ext cx="8696325"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5279923" y="4899680"/>
            <a:ext cx="2757950" cy="530941"/>
          </a:xfrm>
          <a:prstGeom prst="wedgeRectCallout">
            <a:avLst>
              <a:gd name="adj1" fmla="val 71491"/>
              <a:gd name="adj2" fmla="val -663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reached a record high in 2013</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26538" y="2738925"/>
            <a:ext cx="1946787" cy="477614"/>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42760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221</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2557"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222</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18753581" name="Chart" r:id="rId4" imgW="8296224" imgH="3762296" progId="MSGraph.Chart.8">
                  <p:embed followColorScheme="full"/>
                </p:oleObj>
              </mc:Choice>
              <mc:Fallback>
                <p:oleObj name="Chart" r:id="rId4" imgW="8296224" imgH="3762296"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print"/>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print"/>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229</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23</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December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mc:AlternateContent xmlns:mc="http://schemas.openxmlformats.org/markup-compatibility/2006">
              <mc:Choice xmlns:v="urn:schemas-microsoft-com:vml" Requires="v">
                <p:oleObj spid="_x0000_s12259373" name="Chart" r:id="rId4" imgW="8382000" imgH="4657682" progId="MSGraph.Chart.8">
                  <p:embed followColorScheme="full"/>
                </p:oleObj>
              </mc:Choice>
              <mc:Fallback>
                <p:oleObj name="Chart" r:id="rId4" imgW="8382000" imgH="465768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612900"/>
                        <a:ext cx="8902700" cy="464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230</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mc:AlternateContent xmlns:mc="http://schemas.openxmlformats.org/markup-compatibility/2006">
              <mc:Choice xmlns:v="urn:schemas-microsoft-com:vml" Requires="v">
                <p:oleObj spid="_x0000_s424350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89" y="1627094"/>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232</a:t>
            </a:fld>
            <a:endParaRPr lang="en-US" sz="900">
              <a:solidFill>
                <a:schemeClr val="bg1"/>
              </a:solidFill>
            </a:endParaRPr>
          </a:p>
        </p:txBody>
      </p:sp>
      <p:pic>
        <p:nvPicPr>
          <p:cNvPr id="13926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233</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mc:AlternateContent xmlns:mc="http://schemas.openxmlformats.org/markup-compatibility/2006">
              <mc:Choice xmlns:v="urn:schemas-microsoft-com:vml" Requires="v">
                <p:oleObj spid="_x0000_s14591021" name="Chart" r:id="rId4" imgW="8601126" imgH="4533804" progId="MSGraph.Chart.8">
                  <p:embed followColorScheme="full"/>
                </p:oleObj>
              </mc:Choice>
              <mc:Fallback>
                <p:oleObj name="Chart" r:id="rId4" imgW="8601126" imgH="453380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0375" y="1705642"/>
                        <a:ext cx="8683625"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1971—2013:Q3</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2013:9M = 4.2%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234</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24036397" name="Chart" r:id="rId4" imgW="8439161" imgH="4324336" progId="MSGraph.Chart.8">
                  <p:embed followColorScheme="full"/>
                </p:oleObj>
              </mc:Choice>
              <mc:Fallback>
                <p:oleObj name="Chart" r:id="rId4" imgW="8439161" imgH="432433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235</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into 2014</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14592045" name="Chart" r:id="rId5" imgW="8296363" imgH="3762334" progId="MSGraph.Chart.8">
                  <p:embed followColorScheme="full"/>
                </p:oleObj>
              </mc:Choice>
              <mc:Fallback>
                <p:oleObj name="Chart" r:id="rId5" imgW="8296363" imgH="3762334"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Q3 2013 was up 3.8% over Q3 2012, marking the 14</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236</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2013:9M vs. 2012:9M*</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extLst>
              <p:ext uri="{D42A27DB-BD31-4B8C-83A1-F6EECF244321}">
                <p14:modId xmlns:p14="http://schemas.microsoft.com/office/powerpoint/2010/main" val="2262479295"/>
              </p:ext>
            </p:extLst>
          </p:nvPr>
        </p:nvGraphicFramePr>
        <p:xfrm>
          <a:off x="253130" y="1800022"/>
          <a:ext cx="8493125" cy="4343400"/>
        </p:xfrm>
        <a:graphic>
          <a:graphicData uri="http://schemas.openxmlformats.org/presentationml/2006/ole">
            <mc:AlternateContent xmlns:mc="http://schemas.openxmlformats.org/markup-compatibility/2006">
              <mc:Choice xmlns:v="urn:schemas-microsoft-com:vml" Requires="v">
                <p:oleObj spid="_x0000_s14593070" name="Chart" r:id="rId4" imgW="8429714" imgH="4324336" progId="MSGraph.Chart.8">
                  <p:embed followColorScheme="full"/>
                </p:oleObj>
              </mc:Choice>
              <mc:Fallback>
                <p:oleObj name="Chart" r:id="rId4" imgW="8429714" imgH="4324336" progId="MSGraph.Chart.8">
                  <p:embed followColorScheme="full"/>
                  <p:pic>
                    <p:nvPicPr>
                      <p:cNvPr id="0" name="Object 2"/>
                      <p:cNvPicPr>
                        <a:picLocks noChangeArrowheads="1"/>
                      </p:cNvPicPr>
                      <p:nvPr/>
                    </p:nvPicPr>
                    <p:blipFill>
                      <a:blip r:embed="rId5"/>
                      <a:srcRect/>
                      <a:stretch>
                        <a:fillRect/>
                      </a:stretch>
                    </p:blipFill>
                    <p:spPr bwMode="auto">
                      <a:xfrm>
                        <a:off x="253130" y="1800022"/>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237</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967979953"/>
              </p:ext>
            </p:extLst>
          </p:nvPr>
        </p:nvGraphicFramePr>
        <p:xfrm>
          <a:off x="44244" y="1633077"/>
          <a:ext cx="8699500" cy="4843463"/>
        </p:xfrm>
        <a:graphic>
          <a:graphicData uri="http://schemas.openxmlformats.org/presentationml/2006/ole">
            <mc:AlternateContent xmlns:mc="http://schemas.openxmlformats.org/markup-compatibility/2006">
              <mc:Choice xmlns:v="urn:schemas-microsoft-com:vml" Requires="v">
                <p:oleObj spid="_x0000_s20469806" name="Chart" r:id="rId4" imgW="8572512" imgH="4772156" progId="MSGraph.Chart.8">
                  <p:embed followColorScheme="full"/>
                </p:oleObj>
              </mc:Choice>
              <mc:Fallback>
                <p:oleObj name="Chart" r:id="rId4" imgW="8572512" imgH="4772156" progId="MSGraph.Chart.8">
                  <p:embed followColorScheme="full"/>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4" y="1633077"/>
                        <a:ext cx="8699500" cy="4843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238</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2013:Q3</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7" y="1413707"/>
            <a:ext cx="8715375" cy="5039488"/>
          </a:xfrm>
          <a:prstGeom prst="rect">
            <a:avLst/>
          </a:prstGeom>
        </p:spPr>
      </p:pic>
      <p:sp>
        <p:nvSpPr>
          <p:cNvPr id="16" name="AutoShape 7"/>
          <p:cNvSpPr>
            <a:spLocks noChangeArrowheads="1"/>
          </p:cNvSpPr>
          <p:nvPr/>
        </p:nvSpPr>
        <p:spPr bwMode="blackWhite">
          <a:xfrm>
            <a:off x="2550731" y="1208525"/>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7" name="AutoShape 6"/>
          <p:cNvSpPr>
            <a:spLocks noChangeArrowheads="1"/>
          </p:cNvSpPr>
          <p:nvPr/>
        </p:nvSpPr>
        <p:spPr bwMode="blackWhite">
          <a:xfrm>
            <a:off x="3484181" y="20109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1" name="AutoShape 6"/>
          <p:cNvSpPr>
            <a:spLocks noChangeArrowheads="1"/>
          </p:cNvSpPr>
          <p:nvPr/>
        </p:nvSpPr>
        <p:spPr bwMode="blackWhite">
          <a:xfrm>
            <a:off x="6166313" y="1210514"/>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Q3:2013 renewals were up 3.4%. Some insurers posted stronger numbers.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384299" y="5148876"/>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467224" y="3274638"/>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5" grpId="0" animBg="1"/>
    </p:bld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239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2013:Q3</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38" y="1331244"/>
            <a:ext cx="8842738" cy="5121950"/>
          </a:xfrm>
          <a:prstGeom prst="rect">
            <a:avLst/>
          </a:prstGeom>
        </p:spPr>
      </p:pic>
      <p:sp>
        <p:nvSpPr>
          <p:cNvPr id="12" name="AutoShape 6"/>
          <p:cNvSpPr>
            <a:spLocks noChangeArrowheads="1"/>
          </p:cNvSpPr>
          <p:nvPr/>
        </p:nvSpPr>
        <p:spPr bwMode="blackWhite">
          <a:xfrm>
            <a:off x="5523440" y="1193379"/>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9 consecutive quarters of gains (Q3:2013 =  3.4%),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459090"/>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Private Passenger Auto: Premium Growth vs. Loss Cost Spread</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err="1" smtClean="0"/>
              <a:t>Evercore</a:t>
            </a:r>
            <a:r>
              <a:rPr lang="en-US" sz="1050" dirty="0" smtClean="0"/>
              <a:t> Equity  Research, Jan. 2014.</a:t>
            </a:r>
            <a:endParaRPr lang="en-US" sz="1050" dirty="0"/>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24</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7129859" name="Picture 3"/>
          <p:cNvPicPr>
            <a:picLocks noChangeAspect="1" noChangeArrowheads="1"/>
          </p:cNvPicPr>
          <p:nvPr/>
        </p:nvPicPr>
        <p:blipFill>
          <a:blip r:embed="rId3" cstate="print"/>
          <a:srcRect/>
          <a:stretch>
            <a:fillRect/>
          </a:stretch>
        </p:blipFill>
        <p:spPr bwMode="auto">
          <a:xfrm>
            <a:off x="144263" y="1809136"/>
            <a:ext cx="8871921" cy="4090065"/>
          </a:xfrm>
          <a:prstGeom prst="rect">
            <a:avLst/>
          </a:prstGeom>
          <a:noFill/>
          <a:ln w="9525">
            <a:noFill/>
            <a:miter lim="800000"/>
            <a:headEnd/>
            <a:tailEnd/>
          </a:ln>
        </p:spPr>
      </p:pic>
      <p:sp>
        <p:nvSpPr>
          <p:cNvPr id="15" name="AutoShape 8"/>
          <p:cNvSpPr>
            <a:spLocks noChangeArrowheads="1"/>
          </p:cNvSpPr>
          <p:nvPr/>
        </p:nvSpPr>
        <p:spPr bwMode="blackWhite">
          <a:xfrm>
            <a:off x="4075473" y="1376517"/>
            <a:ext cx="2251587" cy="1366682"/>
          </a:xfrm>
          <a:prstGeom prst="wedgeRectCallout">
            <a:avLst>
              <a:gd name="adj1" fmla="val 112251"/>
              <a:gd name="adj2" fmla="val 1045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Premium growth has generally exceeded underlying loss cost trends since mid-2008</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print"/>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print"/>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242</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mc:AlternateContent xmlns:mc="http://schemas.openxmlformats.org/markup-compatibility/2006">
              <mc:Choice xmlns:v="urn:schemas-microsoft-com:vml" Requires="v">
                <p:oleObj spid="_x0000_s20470829" name="Chart" r:id="rId4" imgW="8305811" imgH="3762334" progId="MSGraph.Chart.8">
                  <p:embed followColorScheme="full"/>
                </p:oleObj>
              </mc:Choice>
              <mc:Fallback>
                <p:oleObj name="Chart" r:id="rId4" imgW="8305811" imgH="3762334"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58581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4333997"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mc:AlternateContent xmlns:mc="http://schemas.openxmlformats.org/markup-compatibility/2006">
              <mc:Choice xmlns:v="urn:schemas-microsoft-com:vml" Requires="v">
                <p:oleObj spid="_x0000_s16275502" name="Chart" r:id="rId4" imgW="8581960" imgH="4219602" progId="MSGraph.Chart.8">
                  <p:embed followColorScheme="full"/>
                </p:oleObj>
              </mc:Choice>
              <mc:Fallback>
                <p:oleObj name="Chart" r:id="rId4" imgW="8581960" imgH="421960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77" y="2052638"/>
                        <a:ext cx="8624786" cy="416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245</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246</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1485"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247</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445"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248</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751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25</a:t>
            </a:fld>
            <a:endParaRPr lang="en-US" smtClean="0"/>
          </a:p>
        </p:txBody>
      </p:sp>
      <p:sp>
        <p:nvSpPr>
          <p:cNvPr id="12294" name="Rectangle 2"/>
          <p:cNvSpPr>
            <a:spLocks noGrp="1" noChangeArrowheads="1"/>
          </p:cNvSpPr>
          <p:nvPr>
            <p:ph type="title"/>
          </p:nvPr>
        </p:nvSpPr>
        <p:spPr>
          <a:xfrm>
            <a:off x="495096" y="198643"/>
            <a:ext cx="6869266" cy="860425"/>
          </a:xfrm>
        </p:spPr>
        <p:txBody>
          <a:bodyPr/>
          <a:lstStyle/>
          <a:p>
            <a:r>
              <a:rPr lang="en-US" sz="2600" dirty="0" smtClean="0"/>
              <a:t>Average Expenditures* on Auto Insurance, 1994-2014F</a:t>
            </a:r>
          </a:p>
        </p:txBody>
      </p:sp>
      <p:graphicFrame>
        <p:nvGraphicFramePr>
          <p:cNvPr id="12290" name="Object 3"/>
          <p:cNvGraphicFramePr>
            <a:graphicFrameLocks/>
          </p:cNvGraphicFramePr>
          <p:nvPr/>
        </p:nvGraphicFramePr>
        <p:xfrm>
          <a:off x="162112" y="1533831"/>
          <a:ext cx="8607425" cy="4296573"/>
        </p:xfrm>
        <a:graphic>
          <a:graphicData uri="http://schemas.openxmlformats.org/presentationml/2006/ole">
            <mc:AlternateContent xmlns:mc="http://schemas.openxmlformats.org/markup-compatibility/2006">
              <mc:Choice xmlns:v="urn:schemas-microsoft-com:vml" Requires="v">
                <p:oleObj spid="_x0000_s28390443"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533831"/>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12542"/>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Across the U.S., auto </a:t>
            </a:r>
            <a:r>
              <a:rPr lang="en-US" sz="1600" b="1" dirty="0">
                <a:solidFill>
                  <a:srgbClr val="FFFFFF"/>
                </a:solidFill>
              </a:rPr>
              <a:t>i</a:t>
            </a:r>
            <a:r>
              <a:rPr lang="en-US" sz="1600" b="1" dirty="0" smtClean="0">
                <a:solidFill>
                  <a:srgbClr val="FFFFFF"/>
                </a:solidFill>
              </a:rPr>
              <a:t>nsurance </a:t>
            </a:r>
            <a:r>
              <a:rPr lang="en-US" sz="1600" b="1" dirty="0">
                <a:solidFill>
                  <a:srgbClr val="FFFFFF"/>
                </a:solidFill>
              </a:rPr>
              <a:t>e</a:t>
            </a:r>
            <a:r>
              <a:rPr lang="en-US" sz="1600" b="1" dirty="0" smtClean="0">
                <a:solidFill>
                  <a:srgbClr val="FFFFFF"/>
                </a:solidFill>
              </a:rPr>
              <a:t>xpenditures fell by 0.8</a:t>
            </a:r>
            <a:r>
              <a:rPr lang="en-US" sz="1600" b="1" dirty="0">
                <a:solidFill>
                  <a:srgbClr val="FFFFFF"/>
                </a:solidFill>
              </a:rPr>
              <a:t>% in </a:t>
            </a:r>
            <a:r>
              <a:rPr lang="en-US" sz="1600" b="1" dirty="0" smtClean="0">
                <a:solidFill>
                  <a:srgbClr val="FFFFFF"/>
                </a:solidFill>
              </a:rPr>
              <a:t>2008</a:t>
            </a:r>
            <a:br>
              <a:rPr lang="en-US" sz="1600" b="1" dirty="0" smtClean="0">
                <a:solidFill>
                  <a:srgbClr val="FFFFFF"/>
                </a:solidFill>
              </a:rPr>
            </a:br>
            <a:r>
              <a:rPr lang="en-US" sz="1600" b="1" dirty="0" smtClean="0">
                <a:solidFill>
                  <a:srgbClr val="FFFFFF"/>
                </a:solidFill>
              </a:rPr>
              <a:t>and 0.5% </a:t>
            </a:r>
            <a:r>
              <a:rPr lang="en-US" sz="1600" b="1" dirty="0">
                <a:solidFill>
                  <a:srgbClr val="FFFFFF"/>
                </a:solidFill>
              </a:rPr>
              <a:t>in </a:t>
            </a:r>
            <a:r>
              <a:rPr lang="en-US" sz="1600" b="1" dirty="0" smtClean="0">
                <a:solidFill>
                  <a:srgbClr val="FFFFFF"/>
                </a:solidFill>
              </a:rPr>
              <a:t>2009 but rose 0.5% in 2010 and 0.8% in 2011.</a:t>
            </a:r>
            <a:br>
              <a:rPr lang="en-US" sz="1600" b="1" dirty="0" smtClean="0">
                <a:solidFill>
                  <a:srgbClr val="FFFFFF"/>
                </a:solidFill>
              </a:rPr>
            </a:br>
            <a:r>
              <a:rPr lang="en-US" sz="1600" b="1" dirty="0" smtClean="0">
                <a:solidFill>
                  <a:srgbClr val="FFFFFF"/>
                </a:solidFill>
              </a:rPr>
              <a:t>I.I.I. estimates for 2012-2014 are each +2.0%.</a:t>
            </a:r>
            <a:endParaRPr lang="en-US" sz="1600" b="1" dirty="0">
              <a:solidFill>
                <a:srgbClr val="FFFFFF"/>
              </a:solidFill>
            </a:endParaRPr>
          </a:p>
        </p:txBody>
      </p:sp>
      <p:sp>
        <p:nvSpPr>
          <p:cNvPr id="12296" name="Rectangle 5"/>
          <p:cNvSpPr>
            <a:spLocks noChangeArrowheads="1"/>
          </p:cNvSpPr>
          <p:nvPr/>
        </p:nvSpPr>
        <p:spPr bwMode="auto">
          <a:xfrm>
            <a:off x="-1" y="6414802"/>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The NAIC data are per-vehicle (actually, per car-year)</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a:t>
            </a:r>
            <a:r>
              <a:rPr lang="en-US" sz="1100" dirty="0"/>
              <a:t>Insurance Information Institute </a:t>
            </a:r>
            <a:r>
              <a:rPr lang="en-US" sz="1100" dirty="0" smtClean="0"/>
              <a:t>estimates for 2012-2014 </a:t>
            </a:r>
            <a:r>
              <a:rPr lang="en-US" sz="1100" dirty="0"/>
              <a:t>based on CPI and other data.</a:t>
            </a:r>
          </a:p>
        </p:txBody>
      </p:sp>
      <p:sp>
        <p:nvSpPr>
          <p:cNvPr id="9" name="AutoShape 13"/>
          <p:cNvSpPr>
            <a:spLocks noChangeArrowheads="1"/>
          </p:cNvSpPr>
          <p:nvPr/>
        </p:nvSpPr>
        <p:spPr bwMode="blackWhite">
          <a:xfrm>
            <a:off x="4503174" y="1068951"/>
            <a:ext cx="3910679" cy="514043"/>
          </a:xfrm>
          <a:prstGeom prst="wedgeRectCallout">
            <a:avLst>
              <a:gd name="adj1" fmla="val 38773"/>
              <a:gd name="adj2" fmla="val 1370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
        <p:nvSpPr>
          <p:cNvPr id="10" name="TextBox 12"/>
          <p:cNvSpPr txBox="1">
            <a:spLocks noChangeArrowheads="1"/>
          </p:cNvSpPr>
          <p:nvPr/>
        </p:nvSpPr>
        <p:spPr bwMode="auto">
          <a:xfrm>
            <a:off x="1176695" y="1019944"/>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5.2%</a:t>
            </a:r>
            <a:r>
              <a:rPr lang="en-US" sz="1400" dirty="0">
                <a:solidFill>
                  <a:schemeClr val="bg1"/>
                </a:solidFill>
              </a:rPr>
              <a:t/>
            </a:r>
            <a:br>
              <a:rPr lang="en-US" sz="1400" dirty="0">
                <a:solidFill>
                  <a:schemeClr val="bg1"/>
                </a:solidFill>
              </a:rPr>
            </a:br>
            <a:r>
              <a:rPr lang="en-US" sz="1400" dirty="0" smtClean="0">
                <a:solidFill>
                  <a:schemeClr val="bg1"/>
                </a:solidFill>
              </a:rPr>
              <a:t>2002:  8.6%</a:t>
            </a:r>
            <a:r>
              <a:rPr lang="en-US" sz="1400" dirty="0">
                <a:solidFill>
                  <a:schemeClr val="bg1"/>
                </a:solidFill>
              </a:rPr>
              <a:t/>
            </a:r>
            <a:br>
              <a:rPr lang="en-US" sz="1400" dirty="0">
                <a:solidFill>
                  <a:schemeClr val="bg1"/>
                </a:solidFill>
              </a:rPr>
            </a:br>
            <a:r>
              <a:rPr lang="en-US" sz="1400" dirty="0" smtClean="0">
                <a:solidFill>
                  <a:schemeClr val="bg1"/>
                </a:solidFill>
              </a:rPr>
              <a:t>2003:  5.6%</a:t>
            </a:r>
            <a:endParaRPr lang="en-US" sz="1400" dirty="0">
              <a:solidFill>
                <a:schemeClr val="bg1"/>
              </a:solidFill>
            </a:endParaRPr>
          </a:p>
          <a:p>
            <a:r>
              <a:rPr lang="en-US" sz="1400" dirty="0" smtClean="0">
                <a:solidFill>
                  <a:schemeClr val="bg1"/>
                </a:solidFill>
              </a:rPr>
              <a:t>2004:  1.5%</a:t>
            </a:r>
            <a:br>
              <a:rPr lang="en-US" sz="1400" dirty="0" smtClean="0">
                <a:solidFill>
                  <a:schemeClr val="bg1"/>
                </a:solidFill>
              </a:rPr>
            </a:br>
            <a:r>
              <a:rPr lang="en-US" sz="1400" dirty="0" smtClean="0">
                <a:solidFill>
                  <a:schemeClr val="bg1"/>
                </a:solidFill>
              </a:rPr>
              <a:t>2005: -1.3%</a:t>
            </a:r>
            <a:br>
              <a:rPr lang="en-US" sz="1400" dirty="0" smtClean="0">
                <a:solidFill>
                  <a:schemeClr val="bg1"/>
                </a:solidFill>
              </a:rPr>
            </a:br>
            <a:r>
              <a:rPr lang="en-US" sz="1400" dirty="0" smtClean="0">
                <a:solidFill>
                  <a:schemeClr val="bg1"/>
                </a:solidFill>
              </a:rPr>
              <a:t>2006: -1.8%</a:t>
            </a:r>
            <a:br>
              <a:rPr lang="en-US" sz="1400" dirty="0" smtClean="0">
                <a:solidFill>
                  <a:schemeClr val="bg1"/>
                </a:solidFill>
              </a:rPr>
            </a:br>
            <a:r>
              <a:rPr lang="en-US" sz="1400" dirty="0" smtClean="0">
                <a:solidFill>
                  <a:schemeClr val="bg1"/>
                </a:solidFill>
              </a:rPr>
              <a:t>2007: -2.1%</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-0.5%</a:t>
            </a:r>
            <a:br>
              <a:rPr lang="en-US" sz="1400" dirty="0" smtClean="0">
                <a:solidFill>
                  <a:schemeClr val="bg1"/>
                </a:solidFill>
              </a:rPr>
            </a:br>
            <a:r>
              <a:rPr lang="en-US" sz="1400" dirty="0" smtClean="0">
                <a:solidFill>
                  <a:schemeClr val="bg1"/>
                </a:solidFill>
              </a:rPr>
              <a:t>2010:  0.6%</a:t>
            </a:r>
            <a:br>
              <a:rPr lang="en-US" sz="1400" dirty="0" smtClean="0">
                <a:solidFill>
                  <a:schemeClr val="bg1"/>
                </a:solidFill>
              </a:rPr>
            </a:br>
            <a:r>
              <a:rPr lang="en-US" sz="1400" dirty="0" smtClean="0">
                <a:solidFill>
                  <a:schemeClr val="bg1"/>
                </a:solidFill>
              </a:rPr>
              <a:t>2011:  0.6%</a:t>
            </a:r>
            <a:endParaRPr lang="en-US" sz="1400" dirty="0">
              <a:solidFill>
                <a:schemeClr val="bg1"/>
              </a:solidFill>
            </a:endParaRPr>
          </a:p>
        </p:txBody>
      </p:sp>
    </p:spTree>
    <p:extLst>
      <p:ext uri="{BB962C8B-B14F-4D97-AF65-F5344CB8AC3E}">
        <p14:creationId xmlns:p14="http://schemas.microsoft.com/office/powerpoint/2010/main" val="41030246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250</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251</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2013 figures as of </a:t>
            </a:r>
            <a:r>
              <a:rPr lang="en-US" sz="1100" dirty="0" smtClean="0">
                <a:solidFill>
                  <a:srgbClr val="000000"/>
                </a:solidFill>
                <a:cs typeface="Arial" pitchFamily="34" charset="0"/>
              </a:rPr>
              <a:t>Jan. 1, 2014 from the ITRC updated to an additional 30 million records breached (Target) as disclosed in Jan. 2014.</a:t>
            </a:r>
            <a:endParaRPr lang="en-US" sz="1100" dirty="0">
              <a:solidFill>
                <a:srgbClr val="000000"/>
              </a:solidFill>
              <a:cs typeface="Arial" pitchFamily="34" charset="0"/>
            </a:endParaRPr>
          </a:p>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cs typeface="Arial" pitchFamily="34" charset="0"/>
              </a:rPr>
              <a:t>	Source: Identity Theft Resource </a:t>
            </a:r>
            <a:r>
              <a:rPr lang="en-US" sz="1100" dirty="0" smtClean="0">
                <a:solidFill>
                  <a:srgbClr val="000000"/>
                </a:solidFill>
                <a:cs typeface="Arial" pitchFamily="34" charset="0"/>
              </a:rPr>
              <a:t>Center.</a:t>
            </a:r>
            <a:endParaRPr lang="en-US" sz="1100" dirty="0">
              <a:solidFill>
                <a:srgbClr val="000000"/>
              </a:solidFill>
              <a:cs typeface="Arial" pitchFamily="34" charset="0"/>
            </a:endParaRP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mc:AlternateContent xmlns:mc="http://schemas.openxmlformats.org/markup-compatibility/2006">
              <mc:Choice xmlns:v="urn:schemas-microsoft-com:vml" Requires="v">
                <p:oleObj spid="_x0000_s27803693" name="Chart" r:id="rId4" imgW="8601126" imgH="4114867" progId="MSGraph.Chart.8">
                  <p:embed followColorScheme="full"/>
                </p:oleObj>
              </mc:Choice>
              <mc:Fallback>
                <p:oleObj name="Chart" r:id="rId4" imgW="8601126" imgH="4114867"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79400" y="133350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(+38%) and Number of Records Exposed (+408%) in 2013 Soared</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4069380" name="Picture 4" descr="https://encrypted-tbn0.gstatic.com/images?q=tbn:ANd9GcSh6ORZLNYgoUo4jcSKlBVamg_OKlcLZwHcqkIqZ8NpxyY1NNE7T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0781" y="1181982"/>
            <a:ext cx="1049311" cy="785971"/>
          </a:xfrm>
          <a:prstGeom prst="rect">
            <a:avLst/>
          </a:prstGeom>
          <a:noFill/>
        </p:spPr>
      </p:pic>
      <p:pic>
        <p:nvPicPr>
          <p:cNvPr id="4069382" name="Picture 6" descr="https://encrypted-tbn1.gstatic.com/images?q=tbn:ANd9GcSeBgsNxlNaQIhvKEG6z6qkYkA8aIc98ml1fT6fbfbB6_gf_WFu"/>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9293" y="1519160"/>
            <a:ext cx="914400" cy="914400"/>
          </a:xfrm>
          <a:prstGeom prst="rect">
            <a:avLst/>
          </a:prstGeom>
          <a:noFill/>
        </p:spPr>
      </p:pic>
      <p:pic>
        <p:nvPicPr>
          <p:cNvPr id="4069384" name="Picture 8" descr="https://encrypted-tbn0.gstatic.com/images?q=tbn:ANd9GcQswUNxtm-FcMeh3nX4EITVp8NZi2OlgrArnWSxjDiwVJkZkjs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5791" y="2059145"/>
            <a:ext cx="1009494" cy="449568"/>
          </a:xfrm>
          <a:prstGeom prst="rect">
            <a:avLst/>
          </a:prstGeom>
          <a:noFill/>
        </p:spPr>
      </p:pic>
      <p:pic>
        <p:nvPicPr>
          <p:cNvPr id="4069386" name="Picture 10" descr="https://encrypted-tbn3.gstatic.com/images?q=tbn:ANd9GcQQYQry84VkOscN14W7uWSbNYgA4h5yOSJcox3_n1S2VCbgIUv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29392" y="2608288"/>
            <a:ext cx="1581211" cy="523017"/>
          </a:xfrm>
          <a:prstGeom prst="rect">
            <a:avLst/>
          </a:prstGeom>
          <a:noFill/>
        </p:spPr>
      </p:pic>
      <p:pic>
        <p:nvPicPr>
          <p:cNvPr id="4069388" name="Picture 12" descr="https://encrypted-tbn1.gstatic.com/images?q=tbn:ANd9GcTBNSV9fdPqbt6bFgA0SHemOBcksTgGGfjPEWEDbknzuRlfGouJ"/>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63513" y="1470753"/>
            <a:ext cx="853942" cy="101761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253</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1949"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254</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mc:AlternateContent xmlns:mc="http://schemas.openxmlformats.org/markup-compatibility/2006">
              <mc:Choice xmlns:v="urn:schemas-microsoft-com:vml" Requires="v">
                <p:oleObj spid="_x0000_s17532973"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943100" y="20574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6"/>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255</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3997"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256</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5021"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257</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6046"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259</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mc:AlternateContent xmlns:mc="http://schemas.openxmlformats.org/markup-compatibility/2006">
              <mc:Choice xmlns:v="urn:schemas-microsoft-com:vml" Requires="v">
                <p:oleObj spid="_x0000_s17537069"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26</a:t>
            </a:fld>
            <a:endParaRPr lang="en-US" smtClean="0"/>
          </a:p>
        </p:txBody>
      </p:sp>
      <p:sp>
        <p:nvSpPr>
          <p:cNvPr id="12294" name="Rectangle 2"/>
          <p:cNvSpPr>
            <a:spLocks noGrp="1" noChangeArrowheads="1"/>
          </p:cNvSpPr>
          <p:nvPr>
            <p:ph type="title"/>
          </p:nvPr>
        </p:nvSpPr>
        <p:spPr>
          <a:xfrm>
            <a:off x="495096" y="198643"/>
            <a:ext cx="7134736" cy="860425"/>
          </a:xfrm>
        </p:spPr>
        <p:txBody>
          <a:bodyPr/>
          <a:lstStyle/>
          <a:p>
            <a:r>
              <a:rPr lang="en-US" sz="2300" dirty="0" smtClean="0"/>
              <a:t>Annual Pct. Change in Avg. Expenditures on Auto Insurance, vs. Auto Insurance Prices, 1995-2011</a:t>
            </a:r>
          </a:p>
        </p:txBody>
      </p:sp>
      <p:graphicFrame>
        <p:nvGraphicFramePr>
          <p:cNvPr id="12290" name="Object 3"/>
          <p:cNvGraphicFramePr>
            <a:graphicFrameLocks/>
          </p:cNvGraphicFramePr>
          <p:nvPr/>
        </p:nvGraphicFramePr>
        <p:xfrm>
          <a:off x="162112" y="1199535"/>
          <a:ext cx="8607425" cy="4365400"/>
        </p:xfrm>
        <a:graphic>
          <a:graphicData uri="http://schemas.openxmlformats.org/presentationml/2006/ole">
            <mc:AlternateContent xmlns:mc="http://schemas.openxmlformats.org/markup-compatibility/2006">
              <mc:Choice xmlns:v="urn:schemas-microsoft-com:vml" Requires="v">
                <p:oleObj spid="_x0000_s28391466"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162112" y="1199535"/>
                        <a:ext cx="8607425" cy="43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610225"/>
            <a:ext cx="8756650" cy="928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gap since 2005 between price changes and expenditures on auto insurance might be due to buyers increasing </a:t>
            </a:r>
            <a:r>
              <a:rPr lang="en-US" b="1" smtClean="0">
                <a:solidFill>
                  <a:srgbClr val="FFFFFF"/>
                </a:solidFill>
              </a:rPr>
              <a:t>deductibles,</a:t>
            </a:r>
            <a:br>
              <a:rPr lang="en-US" b="1" smtClean="0">
                <a:solidFill>
                  <a:srgbClr val="FFFFFF"/>
                </a:solidFill>
              </a:rPr>
            </a:br>
            <a:r>
              <a:rPr lang="en-US" b="1" smtClean="0">
                <a:solidFill>
                  <a:srgbClr val="FFFFFF"/>
                </a:solidFill>
              </a:rPr>
              <a:t>obtaining </a:t>
            </a:r>
            <a:r>
              <a:rPr lang="en-US" b="1" dirty="0" smtClean="0">
                <a:solidFill>
                  <a:srgbClr val="FFFFFF"/>
                </a:solidFill>
              </a:rPr>
              <a:t>discounts, and other premium-reducing behavior.</a:t>
            </a:r>
            <a:endParaRPr lang="en-US" b="1" dirty="0">
              <a:solidFill>
                <a:srgbClr val="FFFFFF"/>
              </a:solidFill>
            </a:endParaRPr>
          </a:p>
        </p:txBody>
      </p:sp>
      <p:sp>
        <p:nvSpPr>
          <p:cNvPr id="12296" name="Rectangle 5"/>
          <p:cNvSpPr>
            <a:spLocks noChangeArrowheads="1"/>
          </p:cNvSpPr>
          <p:nvPr/>
        </p:nvSpPr>
        <p:spPr bwMode="auto">
          <a:xfrm>
            <a:off x="-1" y="6567151"/>
            <a:ext cx="8957187" cy="290849"/>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Sources:  NAIC for 1994-2011; BLS for auto price changes; I.I.I.</a:t>
            </a:r>
            <a:endParaRPr lang="en-US" sz="1100" dirty="0"/>
          </a:p>
        </p:txBody>
      </p:sp>
      <p:sp>
        <p:nvSpPr>
          <p:cNvPr id="9" name="AutoShape 13"/>
          <p:cNvSpPr>
            <a:spLocks noChangeArrowheads="1"/>
          </p:cNvSpPr>
          <p:nvPr/>
        </p:nvSpPr>
        <p:spPr bwMode="blackWhite">
          <a:xfrm>
            <a:off x="5987845" y="1258529"/>
            <a:ext cx="2868459" cy="1052052"/>
          </a:xfrm>
          <a:prstGeom prst="wedgeRectCallout">
            <a:avLst>
              <a:gd name="adj1" fmla="val 6895"/>
              <a:gd name="adj2" fmla="val 122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have </a:t>
            </a:r>
            <a:r>
              <a:rPr lang="en-US" sz="1400" b="1" smtClean="0">
                <a:solidFill>
                  <a:schemeClr val="bg1"/>
                </a:solidFill>
              </a:rPr>
              <a:t>been 2 to 4 </a:t>
            </a:r>
            <a:r>
              <a:rPr lang="en-US" sz="1400" b="1" dirty="0" smtClean="0">
                <a:solidFill>
                  <a:schemeClr val="bg1"/>
                </a:solidFill>
              </a:rPr>
              <a:t>percentage points higher than NAIC data since 2005</a:t>
            </a:r>
            <a:endParaRPr lang="en-US" sz="1400" b="1" dirty="0">
              <a:solidFill>
                <a:schemeClr val="bg1"/>
              </a:solidFill>
            </a:endParaRPr>
          </a:p>
        </p:txBody>
      </p:sp>
      <p:sp>
        <p:nvSpPr>
          <p:cNvPr id="10" name="AutoShape 13"/>
          <p:cNvSpPr>
            <a:spLocks noChangeArrowheads="1"/>
          </p:cNvSpPr>
          <p:nvPr/>
        </p:nvSpPr>
        <p:spPr bwMode="blackWhite">
          <a:xfrm>
            <a:off x="762000" y="1646903"/>
            <a:ext cx="2620297" cy="1052052"/>
          </a:xfrm>
          <a:prstGeom prst="wedgeRectCallout">
            <a:avLst>
              <a:gd name="adj1" fmla="val 10255"/>
              <a:gd name="adj2" fmla="val 134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Annual auto insurance price changes, as measured by the BLS, roughly matched NAIC expenditure data from 1995-2004</a:t>
            </a:r>
            <a:endParaRPr lang="en-US" sz="1400" b="1" dirty="0">
              <a:solidFill>
                <a:schemeClr val="bg1"/>
              </a:solidFill>
            </a:endParaRPr>
          </a:p>
        </p:txBody>
      </p:sp>
    </p:spTree>
    <p:extLst>
      <p:ext uri="{BB962C8B-B14F-4D97-AF65-F5344CB8AC3E}">
        <p14:creationId xmlns:p14="http://schemas.microsoft.com/office/powerpoint/2010/main" val="26018278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30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P spid="10"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260</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mc:AlternateContent xmlns:mc="http://schemas.openxmlformats.org/markup-compatibility/2006">
              <mc:Choice xmlns:v="urn:schemas-microsoft-com:vml" Requires="v">
                <p:oleObj spid="_x0000_s17538093" name="Chart" r:id="rId4" imgW="5210129" imgH="4219602" progId="MSGraph.Chart.8">
                  <p:embed followColorScheme="full"/>
                </p:oleObj>
              </mc:Choice>
              <mc:Fallback>
                <p:oleObj name="Chart" r:id="rId4" imgW="5210129" imgH="4219602" progId="MSGraph.Chart.8">
                  <p:embed followColorScheme="full"/>
                  <p:pic>
                    <p:nvPicPr>
                      <p:cNvPr id="0" name="Object 8"/>
                      <p:cNvPicPr preferRelativeResize="0">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866900" y="2070100"/>
                        <a:ext cx="520700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261</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17539117" name="Chart" r:id="rId4" imgW="8963117" imgH="4314888" progId="MSGraph.Chart.8">
                  <p:embed followColorScheme="full"/>
                </p:oleObj>
              </mc:Choice>
              <mc:Fallback>
                <p:oleObj name="Chart" r:id="rId4" imgW="8963117" imgH="431488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38300"/>
                        <a:ext cx="8547100" cy="448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262</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0141"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263</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mc:AlternateContent xmlns:mc="http://schemas.openxmlformats.org/markup-compatibility/2006">
              <mc:Choice xmlns:v="urn:schemas-microsoft-com:vml" Requires="v">
                <p:oleObj spid="_x0000_s17541165" name="Chart" r:id="rId4" imgW="8972565" imgH="4152928" progId="MSGraph.Chart.8">
                  <p:embed followColorScheme="full"/>
                </p:oleObj>
              </mc:Choice>
              <mc:Fallback>
                <p:oleObj name="Chart" r:id="rId4" imgW="8972565" imgH="4152928"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828800"/>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264</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542189" name="Chart" r:id="rId4" imgW="8525003" imgH="3914847" progId="MSGraph.Chart.8">
                  <p:embed followColorScheme="full"/>
                </p:oleObj>
              </mc:Choice>
              <mc:Fallback>
                <p:oleObj name="Chart" r:id="rId4" imgW="8525003" imgH="391484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27</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3035949" name="Chart" r:id="rId4" imgW="7839024" imgH="4095701" progId="MSGraph.Chart.8">
                  <p:embed followColorScheme="full"/>
                </p:oleObj>
              </mc:Choice>
              <mc:Fallback>
                <p:oleObj name="Chart" r:id="rId4" imgW="7839024" imgH="4095701"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(1/14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0170"/>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388079" y="1091381"/>
            <a:ext cx="3313470" cy="1101213"/>
          </a:xfrm>
          <a:prstGeom prst="wedgeRectCallout">
            <a:avLst>
              <a:gd name="adj1" fmla="val 7230"/>
              <a:gd name="adj2" fmla="val 9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28</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294968"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smtClean="0"/>
              <a:t>Sources: NAIC; </a:t>
            </a:r>
            <a:r>
              <a:rPr lang="en-US" sz="1100" dirty="0"/>
              <a:t>Insurance Information Institute </a:t>
            </a:r>
            <a:r>
              <a:rPr lang="en-US" sz="1100" dirty="0" smtClean="0"/>
              <a:t>estimates for 2012-2014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06068" y="1491687"/>
          <a:ext cx="8632825" cy="4260184"/>
        </p:xfrm>
        <a:graphic>
          <a:graphicData uri="http://schemas.openxmlformats.org/presentationml/2006/ole">
            <mc:AlternateContent xmlns:mc="http://schemas.openxmlformats.org/markup-compatibility/2006">
              <mc:Choice xmlns:v="urn:schemas-microsoft-com:vml" Requires="v">
                <p:oleObj spid="_x0000_s28392490" name="Chart" r:id="rId4" imgW="8610574" imgH="3990968" progId="MSGraph.Chart.8">
                  <p:embed followColorScheme="full"/>
                </p:oleObj>
              </mc:Choice>
              <mc:Fallback>
                <p:oleObj name="Chart" r:id="rId4" imgW="8610574" imgH="3990968" progId="MSGraph.Chart.8">
                  <p:embed followColorScheme="full"/>
                  <p:pic>
                    <p:nvPicPr>
                      <p:cNvPr id="0" name=""/>
                      <p:cNvPicPr>
                        <a:picLocks noChangeArrowheads="1"/>
                      </p:cNvPicPr>
                      <p:nvPr/>
                    </p:nvPicPr>
                    <p:blipFill>
                      <a:blip r:embed="rId5"/>
                      <a:srcRect/>
                      <a:stretch>
                        <a:fillRect/>
                      </a:stretch>
                    </p:blipFill>
                    <p:spPr bwMode="auto">
                      <a:xfrm>
                        <a:off x="206068" y="1491687"/>
                        <a:ext cx="8632825" cy="426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0837" name="Rectangle 5"/>
          <p:cNvSpPr>
            <a:spLocks noChangeArrowheads="1"/>
          </p:cNvSpPr>
          <p:nvPr/>
        </p:nvSpPr>
        <p:spPr bwMode="blackWhite">
          <a:xfrm>
            <a:off x="560439" y="5715512"/>
            <a:ext cx="8034491"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Across the U.S., home </a:t>
            </a:r>
            <a:r>
              <a:rPr lang="en-US" b="1" dirty="0">
                <a:solidFill>
                  <a:srgbClr val="FFFFFF"/>
                </a:solidFill>
              </a:rPr>
              <a:t>i</a:t>
            </a:r>
            <a:r>
              <a:rPr lang="en-US" b="1" dirty="0" smtClean="0">
                <a:solidFill>
                  <a:srgbClr val="FFFFFF"/>
                </a:solidFill>
              </a:rPr>
              <a:t>nsurance </a:t>
            </a:r>
            <a:r>
              <a:rPr lang="en-US" b="1" dirty="0">
                <a:solidFill>
                  <a:srgbClr val="FFFFFF"/>
                </a:solidFill>
              </a:rPr>
              <a:t>e</a:t>
            </a:r>
            <a:r>
              <a:rPr lang="en-US" b="1" dirty="0" smtClean="0">
                <a:solidFill>
                  <a:srgbClr val="FFFFFF"/>
                </a:solidFill>
              </a:rPr>
              <a:t>xpenditures rose by </a:t>
            </a:r>
            <a:r>
              <a:rPr lang="en-US" b="1" dirty="0">
                <a:solidFill>
                  <a:srgbClr val="FFFFFF"/>
                </a:solidFill>
              </a:rPr>
              <a:t>an </a:t>
            </a:r>
            <a:r>
              <a:rPr lang="en-US" b="1" dirty="0" smtClean="0">
                <a:solidFill>
                  <a:srgbClr val="FFFFFF"/>
                </a:solidFill>
              </a:rPr>
              <a:t>estimated 4.0% in 2012-2014</a:t>
            </a:r>
            <a:endParaRPr lang="en-US" b="1" dirty="0">
              <a:solidFill>
                <a:srgbClr val="FFFFFF"/>
              </a:solidFill>
            </a:endParaRPr>
          </a:p>
        </p:txBody>
      </p:sp>
      <p:sp>
        <p:nvSpPr>
          <p:cNvPr id="9" name="TextBox 12"/>
          <p:cNvSpPr txBox="1">
            <a:spLocks noChangeArrowheads="1"/>
          </p:cNvSpPr>
          <p:nvPr/>
        </p:nvSpPr>
        <p:spPr bwMode="auto">
          <a:xfrm>
            <a:off x="1166863" y="1098602"/>
            <a:ext cx="1940131" cy="2677656"/>
          </a:xfrm>
          <a:prstGeom prst="rect">
            <a:avLst/>
          </a:prstGeom>
          <a:solidFill>
            <a:schemeClr val="accent1"/>
          </a:solidFill>
          <a:ln w="9525">
            <a:noFill/>
            <a:miter lim="800000"/>
            <a:headEnd/>
            <a:tailEnd/>
          </a:ln>
        </p:spPr>
        <p:txBody>
          <a:bodyPr wrap="square">
            <a:spAutoFit/>
          </a:bodyPr>
          <a:lstStyle/>
          <a:p>
            <a:r>
              <a:rPr lang="en-US" sz="1400" b="1" u="sng" dirty="0" smtClean="0">
                <a:solidFill>
                  <a:schemeClr val="bg1"/>
                </a:solidFill>
              </a:rPr>
              <a:t>Annual Pct Changes </a:t>
            </a:r>
            <a:r>
              <a:rPr lang="en-US" sz="1400" dirty="0">
                <a:solidFill>
                  <a:schemeClr val="bg1"/>
                </a:solidFill>
              </a:rPr>
              <a:t/>
            </a:r>
            <a:br>
              <a:rPr lang="en-US" sz="1400" dirty="0">
                <a:solidFill>
                  <a:schemeClr val="bg1"/>
                </a:solidFill>
              </a:rPr>
            </a:br>
            <a:r>
              <a:rPr lang="en-US" sz="1400" dirty="0" smtClean="0">
                <a:solidFill>
                  <a:schemeClr val="bg1"/>
                </a:solidFill>
              </a:rPr>
              <a:t>2001:    5.5%</a:t>
            </a:r>
            <a:r>
              <a:rPr lang="en-US" sz="1400" dirty="0">
                <a:solidFill>
                  <a:schemeClr val="bg1"/>
                </a:solidFill>
              </a:rPr>
              <a:t/>
            </a:r>
            <a:br>
              <a:rPr lang="en-US" sz="1400" dirty="0">
                <a:solidFill>
                  <a:schemeClr val="bg1"/>
                </a:solidFill>
              </a:rPr>
            </a:br>
            <a:r>
              <a:rPr lang="en-US" sz="1400" dirty="0" smtClean="0">
                <a:solidFill>
                  <a:schemeClr val="bg1"/>
                </a:solidFill>
              </a:rPr>
              <a:t>2002:  10.6%</a:t>
            </a:r>
            <a:r>
              <a:rPr lang="en-US" sz="1400" dirty="0">
                <a:solidFill>
                  <a:schemeClr val="bg1"/>
                </a:solidFill>
              </a:rPr>
              <a:t/>
            </a:r>
            <a:br>
              <a:rPr lang="en-US" sz="1400" dirty="0">
                <a:solidFill>
                  <a:schemeClr val="bg1"/>
                </a:solidFill>
              </a:rPr>
            </a:br>
            <a:r>
              <a:rPr lang="en-US" sz="1400" dirty="0" smtClean="0">
                <a:solidFill>
                  <a:schemeClr val="bg1"/>
                </a:solidFill>
              </a:rPr>
              <a:t>2003:  12.7%</a:t>
            </a:r>
            <a:endParaRPr lang="en-US" sz="1400" dirty="0">
              <a:solidFill>
                <a:schemeClr val="bg1"/>
              </a:solidFill>
            </a:endParaRPr>
          </a:p>
          <a:p>
            <a:r>
              <a:rPr lang="en-US" sz="1400" dirty="0" smtClean="0">
                <a:solidFill>
                  <a:schemeClr val="bg1"/>
                </a:solidFill>
              </a:rPr>
              <a:t>2004:   </a:t>
            </a:r>
            <a:r>
              <a:rPr lang="en-US" sz="1400" dirty="0">
                <a:solidFill>
                  <a:schemeClr val="bg1"/>
                </a:solidFill>
              </a:rPr>
              <a:t> </a:t>
            </a:r>
            <a:r>
              <a:rPr lang="en-US" sz="1400" dirty="0" smtClean="0">
                <a:solidFill>
                  <a:schemeClr val="bg1"/>
                </a:solidFill>
              </a:rPr>
              <a:t> 9.1%</a:t>
            </a:r>
            <a:br>
              <a:rPr lang="en-US" sz="1400" dirty="0" smtClean="0">
                <a:solidFill>
                  <a:schemeClr val="bg1"/>
                </a:solidFill>
              </a:rPr>
            </a:br>
            <a:r>
              <a:rPr lang="en-US" sz="1400" dirty="0" smtClean="0">
                <a:solidFill>
                  <a:schemeClr val="bg1"/>
                </a:solidFill>
              </a:rPr>
              <a:t>2005:     4.8%</a:t>
            </a:r>
            <a:br>
              <a:rPr lang="en-US" sz="1400" dirty="0" smtClean="0">
                <a:solidFill>
                  <a:schemeClr val="bg1"/>
                </a:solidFill>
              </a:rPr>
            </a:br>
            <a:r>
              <a:rPr lang="en-US" sz="1400" dirty="0" smtClean="0">
                <a:solidFill>
                  <a:schemeClr val="bg1"/>
                </a:solidFill>
              </a:rPr>
              <a:t>2006:     5.2%</a:t>
            </a:r>
            <a:br>
              <a:rPr lang="en-US" sz="1400" dirty="0" smtClean="0">
                <a:solidFill>
                  <a:schemeClr val="bg1"/>
                </a:solidFill>
              </a:rPr>
            </a:br>
            <a:r>
              <a:rPr lang="en-US" sz="1400" dirty="0" smtClean="0">
                <a:solidFill>
                  <a:schemeClr val="bg1"/>
                </a:solidFill>
              </a:rPr>
              <a:t>2007:     2.2%</a:t>
            </a:r>
            <a:br>
              <a:rPr lang="en-US" sz="1400" dirty="0" smtClean="0">
                <a:solidFill>
                  <a:schemeClr val="bg1"/>
                </a:solidFill>
              </a:rPr>
            </a:br>
            <a:r>
              <a:rPr lang="en-US" sz="1400" dirty="0" smtClean="0">
                <a:solidFill>
                  <a:schemeClr val="bg1"/>
                </a:solidFill>
              </a:rPr>
              <a:t>2008:     1.0%</a:t>
            </a:r>
            <a:br>
              <a:rPr lang="en-US" sz="1400" dirty="0" smtClean="0">
                <a:solidFill>
                  <a:schemeClr val="bg1"/>
                </a:solidFill>
              </a:rPr>
            </a:br>
            <a:r>
              <a:rPr lang="en-US" sz="1400" dirty="0" smtClean="0">
                <a:solidFill>
                  <a:schemeClr val="bg1"/>
                </a:solidFill>
              </a:rPr>
              <a:t>2009:     6.0%</a:t>
            </a:r>
            <a:br>
              <a:rPr lang="en-US" sz="1400" dirty="0" smtClean="0">
                <a:solidFill>
                  <a:schemeClr val="bg1"/>
                </a:solidFill>
              </a:rPr>
            </a:br>
            <a:r>
              <a:rPr lang="en-US" sz="1400" dirty="0" smtClean="0">
                <a:solidFill>
                  <a:schemeClr val="bg1"/>
                </a:solidFill>
              </a:rPr>
              <a:t>2010:     3.3%</a:t>
            </a:r>
            <a:br>
              <a:rPr lang="en-US" sz="1400" dirty="0" smtClean="0">
                <a:solidFill>
                  <a:schemeClr val="bg1"/>
                </a:solidFill>
              </a:rPr>
            </a:br>
            <a:r>
              <a:rPr lang="en-US" sz="1400" dirty="0" smtClean="0">
                <a:solidFill>
                  <a:schemeClr val="bg1"/>
                </a:solidFill>
              </a:rPr>
              <a:t>2011:     7.6%</a:t>
            </a:r>
            <a:endParaRPr lang="en-US" sz="1400" dirty="0">
              <a:solidFill>
                <a:schemeClr val="bg1"/>
              </a:solidFill>
            </a:endParaRPr>
          </a:p>
        </p:txBody>
      </p:sp>
    </p:spTree>
    <p:extLst>
      <p:ext uri="{BB962C8B-B14F-4D97-AF65-F5344CB8AC3E}">
        <p14:creationId xmlns:p14="http://schemas.microsoft.com/office/powerpoint/2010/main" val="3395493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smtClean="0"/>
              <a:t>12/01/09 - 9pm</a:t>
            </a:r>
          </a:p>
        </p:txBody>
      </p:sp>
      <p:sp>
        <p:nvSpPr>
          <p:cNvPr id="717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29</a:t>
            </a:fld>
            <a:endParaRPr lang="en-US" smtClean="0"/>
          </a:p>
        </p:txBody>
      </p:sp>
      <p:sp>
        <p:nvSpPr>
          <p:cNvPr id="7174" name="Rectangle 2"/>
          <p:cNvSpPr>
            <a:spLocks noGrp="1" noChangeArrowheads="1"/>
          </p:cNvSpPr>
          <p:nvPr>
            <p:ph type="title"/>
          </p:nvPr>
        </p:nvSpPr>
        <p:spPr/>
        <p:txBody>
          <a:bodyPr/>
          <a:lstStyle/>
          <a:p>
            <a:r>
              <a:rPr lang="en-US" dirty="0" smtClean="0"/>
              <a:t>Homeowners Insurance</a:t>
            </a:r>
            <a:br>
              <a:rPr lang="en-US" dirty="0" smtClean="0"/>
            </a:br>
            <a:r>
              <a:rPr lang="en-US" dirty="0" smtClean="0"/>
              <a:t>Net Written Premium, 2000–2015F</a:t>
            </a:r>
          </a:p>
        </p:txBody>
      </p:sp>
      <p:graphicFrame>
        <p:nvGraphicFramePr>
          <p:cNvPr id="2050" name="Object 3"/>
          <p:cNvGraphicFramePr>
            <a:graphicFrameLocks noChangeAspect="1"/>
          </p:cNvGraphicFramePr>
          <p:nvPr>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432400" name="Chart" r:id="rId4" imgW="8686697" imgH="4467131" progId="MSGraph.Chart.8">
                  <p:embed followColorScheme="full"/>
                </p:oleObj>
              </mc:Choice>
              <mc:Fallback>
                <p:oleObj name="Chart" r:id="rId4" imgW="8686697" imgH="4467131" progId="MSGraph.Chart.8">
                  <p:embed followColorScheme="full"/>
                  <p:pic>
                    <p:nvPicPr>
                      <p:cNvPr id="0" name=""/>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962711" y="1289051"/>
            <a:ext cx="5495364" cy="1535113"/>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a:t>
            </a:r>
            <a:r>
              <a:rPr lang="en-US" b="1" dirty="0" smtClean="0">
                <a:solidFill>
                  <a:schemeClr val="bg1"/>
                </a:solidFill>
              </a:rPr>
              <a:t>128% 2000-2013) </a:t>
            </a:r>
            <a:r>
              <a:rPr lang="en-US" b="1" dirty="0">
                <a:solidFill>
                  <a:schemeClr val="bg1"/>
                </a:solidFill>
              </a:rPr>
              <a:t>despite very little unit </a:t>
            </a:r>
            <a:r>
              <a:rPr lang="en-US" b="1" dirty="0" smtClean="0">
                <a:solidFill>
                  <a:schemeClr val="bg1"/>
                </a:solidFill>
              </a:rPr>
              <a:t>growth during the real estate crash.  </a:t>
            </a:r>
            <a:r>
              <a:rPr lang="en-US" b="1" dirty="0">
                <a:solidFill>
                  <a:schemeClr val="bg1"/>
                </a:solidFill>
              </a:rPr>
              <a:t>Reasons include rate increases, especially in coastal zones, ITV endorsements (e.g., “inflation guards”), and inelastic demand</a:t>
            </a:r>
            <a:endParaRPr lang="en-US" b="1" dirty="0">
              <a:solidFill>
                <a:schemeClr val="bg1"/>
              </a:solidFill>
              <a:latin typeface="Arial" pitchFamily="34" charset="0"/>
            </a:endParaRPr>
          </a:p>
        </p:txBody>
      </p:sp>
    </p:spTree>
    <p:extLst>
      <p:ext uri="{BB962C8B-B14F-4D97-AF65-F5344CB8AC3E}">
        <p14:creationId xmlns:p14="http://schemas.microsoft.com/office/powerpoint/2010/main" val="3216346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3</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771110" y="3826541"/>
            <a:ext cx="7396069"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2013: Best Year in the       Post-Crisis Era</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Performance Improved </a:t>
            </a:r>
            <a:r>
              <a:rPr lang="en-US" sz="4000" b="1" dirty="0" smtClean="0">
                <a:solidFill>
                  <a:srgbClr val="225A7A"/>
                </a:solidFill>
              </a:rPr>
              <a:t>with Lower CATs, Strong Markets</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30</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8194" name="Object 3"/>
          <p:cNvGraphicFramePr>
            <a:graphicFrameLocks noGrp="1" noChangeAspect="1"/>
          </p:cNvGraphicFramePr>
          <p:nvPr>
            <p:ph idx="4294967295"/>
            <p:extLst/>
          </p:nvPr>
        </p:nvGraphicFramePr>
        <p:xfrm>
          <a:off x="-20638" y="1414463"/>
          <a:ext cx="9144001" cy="4710112"/>
        </p:xfrm>
        <a:graphic>
          <a:graphicData uri="http://schemas.openxmlformats.org/presentationml/2006/ole">
            <mc:AlternateContent xmlns:mc="http://schemas.openxmlformats.org/markup-compatibility/2006">
              <mc:Choice xmlns:v="urn:schemas-microsoft-com:vml" Requires="v">
                <p:oleObj spid="_x0000_s28433424" name="Chart" r:id="rId4" imgW="8820048" imgH="4543522" progId="MSGraph.Chart.8">
                  <p:embed followColorScheme="full"/>
                </p:oleObj>
              </mc:Choice>
              <mc:Fallback>
                <p:oleObj name="Chart" r:id="rId4" imgW="8820048" imgH="4543522" progId="MSGraph.Chart.8">
                  <p:embed followColorScheme="full"/>
                  <p:pic>
                    <p:nvPicPr>
                      <p:cNvPr id="0" name=""/>
                      <p:cNvPicPr>
                        <a:picLocks noChangeAspect="1" noChangeArrowheads="1"/>
                      </p:cNvPicPr>
                      <p:nvPr/>
                    </p:nvPicPr>
                    <p:blipFill>
                      <a:blip r:embed="rId5"/>
                      <a:srcRect/>
                      <a:stretch>
                        <a:fillRect/>
                      </a:stretch>
                    </p:blipFill>
                    <p:spPr bwMode="auto">
                      <a:xfrm>
                        <a:off x="-20638" y="1414463"/>
                        <a:ext cx="9144001" cy="4710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NAIC; Insurance Information Institute.</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 and DC</a:t>
            </a:r>
            <a:endParaRPr lang="en-US" sz="2400" b="1" dirty="0">
              <a:solidFill>
                <a:srgbClr val="225A7A"/>
              </a:solidFill>
            </a:endParaRPr>
          </a:p>
        </p:txBody>
      </p:sp>
    </p:spTree>
    <p:extLst>
      <p:ext uri="{BB962C8B-B14F-4D97-AF65-F5344CB8AC3E}">
        <p14:creationId xmlns:p14="http://schemas.microsoft.com/office/powerpoint/2010/main" val="58760148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a:spLocks noGrp="1" noChangeArrowheads="1"/>
          </p:cNvSpPr>
          <p:nvPr>
            <p:ph type="sldNum" sz="quarter" idx="12"/>
          </p:nvPr>
        </p:nvSpPr>
        <p:spPr>
          <a:noFill/>
        </p:spPr>
        <p:txBody>
          <a:bodyPr/>
          <a:lstStyle/>
          <a:p>
            <a:fld id="{80719BC2-8F7A-416A-8CB5-51CF8E1044CF}" type="slidenum">
              <a:rPr lang="en-US" smtClean="0">
                <a:solidFill>
                  <a:srgbClr val="000000"/>
                </a:solidFill>
              </a:rPr>
              <a:pPr/>
              <a:t>31</a:t>
            </a:fld>
            <a:endParaRPr lang="en-US" smtClean="0">
              <a:solidFill>
                <a:srgbClr val="000000"/>
              </a:solidFill>
            </a:endParaRPr>
          </a:p>
        </p:txBody>
      </p:sp>
      <p:sp>
        <p:nvSpPr>
          <p:cNvPr id="9220"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Average Premiums For Home Insurance</a:t>
            </a:r>
            <a:br>
              <a:rPr lang="en-US" dirty="0" smtClean="0"/>
            </a:br>
            <a:r>
              <a:rPr lang="en-US" dirty="0" smtClean="0"/>
              <a:t>By State, 2011* (1)</a:t>
            </a:r>
          </a:p>
        </p:txBody>
      </p:sp>
      <p:graphicFrame>
        <p:nvGraphicFramePr>
          <p:cNvPr id="9218" name="Object 3"/>
          <p:cNvGraphicFramePr>
            <a:graphicFrameLocks noGrp="1" noChangeAspect="1"/>
          </p:cNvGraphicFramePr>
          <p:nvPr>
            <p:ph idx="4294967295"/>
            <p:extLst/>
          </p:nvPr>
        </p:nvGraphicFramePr>
        <p:xfrm>
          <a:off x="0" y="1617477"/>
          <a:ext cx="9144000" cy="4719637"/>
        </p:xfrm>
        <a:graphic>
          <a:graphicData uri="http://schemas.openxmlformats.org/presentationml/2006/ole">
            <mc:AlternateContent xmlns:mc="http://schemas.openxmlformats.org/markup-compatibility/2006">
              <mc:Choice xmlns:v="urn:schemas-microsoft-com:vml" Requires="v">
                <p:oleObj spid="_x0000_s28434448"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617477"/>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Text Box 4"/>
          <p:cNvSpPr txBox="1">
            <a:spLocks noChangeArrowheads="1"/>
          </p:cNvSpPr>
          <p:nvPr/>
        </p:nvSpPr>
        <p:spPr bwMode="auto">
          <a:xfrm>
            <a:off x="0" y="5822162"/>
            <a:ext cx="9017000" cy="1113254"/>
          </a:xfrm>
          <a:prstGeom prst="rect">
            <a:avLst/>
          </a:prstGeom>
          <a:noFill/>
          <a:ln w="9525">
            <a:noFill/>
            <a:miter lim="800000"/>
            <a:headEnd/>
            <a:tailEnd/>
          </a:ln>
        </p:spPr>
        <p:txBody>
          <a:bodyPr lIns="92075" tIns="46038" rIns="92075" bIns="46038">
            <a:spAutoFit/>
          </a:bodyPr>
          <a:lstStyle/>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Latest available</a:t>
            </a:r>
          </a:p>
          <a:p>
            <a:pPr marL="171450" indent="-171450" eaLnBrk="0" hangingPunct="0">
              <a:lnSpc>
                <a:spcPct val="70000"/>
              </a:lnSpc>
              <a:spcBef>
                <a:spcPct val="50000"/>
              </a:spcBef>
              <a:buClr>
                <a:srgbClr val="FF3300"/>
              </a:buClr>
              <a:buFont typeface="Arial" panose="020B0604020202020204" pitchFamily="34" charset="0"/>
              <a:buChar char="•"/>
            </a:pPr>
            <a:r>
              <a:rPr lang="en-US" sz="900" dirty="0" smtClean="0">
                <a:solidFill>
                  <a:srgbClr val="000000"/>
                </a:solidFill>
              </a:rPr>
              <a:t>(1</a:t>
            </a:r>
            <a:r>
              <a:rPr lang="en-US" sz="900" dirty="0">
                <a:solidFill>
                  <a:srgbClr val="000000"/>
                </a:solidFill>
              </a:rPr>
              <a: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Average premium=Premiums/exposure per house years. A house year is equal to 365 days insured coverage for a single dwelling.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 </a:t>
            </a:r>
            <a:r>
              <a:rPr lang="en-US" sz="900" dirty="0" smtClean="0">
                <a:solidFill>
                  <a:srgbClr val="000000"/>
                </a:solidFill>
              </a:rPr>
              <a:t>2013 </a:t>
            </a:r>
            <a:r>
              <a:rPr lang="en-US" sz="900" dirty="0">
                <a:solidFill>
                  <a:srgbClr val="000000"/>
                </a:solidFill>
              </a:rPr>
              <a:t>National Association of Insurance Commissioners (NAIC). Reprinted with permission. Further reprint or distribution strictly prohibited without written permission of NAIC.</a:t>
            </a:r>
          </a:p>
          <a:p>
            <a:pPr eaLnBrk="0" hangingPunct="0">
              <a:lnSpc>
                <a:spcPct val="70000"/>
              </a:lnSpc>
              <a:spcBef>
                <a:spcPct val="50000"/>
              </a:spcBef>
              <a:buClr>
                <a:srgbClr val="FF3300"/>
              </a:buClr>
            </a:pPr>
            <a:r>
              <a:rPr lang="en-US" sz="1100" dirty="0">
                <a:solidFill>
                  <a:srgbClr val="000000"/>
                </a:solidFill>
              </a:rPr>
              <a:t>		</a:t>
            </a:r>
          </a:p>
        </p:txBody>
      </p:sp>
      <p:sp>
        <p:nvSpPr>
          <p:cNvPr id="6"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a:t>
            </a:r>
            <a:r>
              <a:rPr lang="en-US" sz="2400" b="1" dirty="0">
                <a:solidFill>
                  <a:srgbClr val="225A7A"/>
                </a:solidFill>
              </a:rPr>
              <a:t>25 States</a:t>
            </a:r>
          </a:p>
        </p:txBody>
      </p:sp>
    </p:spTree>
    <p:extLst>
      <p:ext uri="{BB962C8B-B14F-4D97-AF65-F5344CB8AC3E}">
        <p14:creationId xmlns:p14="http://schemas.microsoft.com/office/powerpoint/2010/main" val="171216333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32</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5473"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a:solidFill>
                  <a:srgbClr val="000000"/>
                </a:solidFill>
              </a:rPr>
              <a:t>Source: </a:t>
            </a:r>
            <a:r>
              <a:rPr lang="en-US" sz="900" dirty="0" smtClean="0">
                <a:solidFill>
                  <a:srgbClr val="000000"/>
                </a:solidFill>
              </a:rPr>
              <a:t>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a:solidFill>
                  <a:srgbClr val="225A7A"/>
                </a:solidFill>
              </a:rPr>
              <a:t>Top </a:t>
            </a:r>
            <a:r>
              <a:rPr lang="en-US" sz="2400" b="1" dirty="0" smtClean="0">
                <a:solidFill>
                  <a:srgbClr val="225A7A"/>
                </a:solidFill>
              </a:rPr>
              <a:t>25 States</a:t>
            </a:r>
            <a:endParaRPr lang="en-US" sz="2400" b="1" dirty="0">
              <a:solidFill>
                <a:srgbClr val="225A7A"/>
              </a:solidFill>
            </a:endParaRPr>
          </a:p>
        </p:txBody>
      </p:sp>
      <p:sp>
        <p:nvSpPr>
          <p:cNvPr id="8" name="AutoShape 6"/>
          <p:cNvSpPr>
            <a:spLocks noChangeArrowheads="1"/>
          </p:cNvSpPr>
          <p:nvPr/>
        </p:nvSpPr>
        <p:spPr bwMode="blackWhite">
          <a:xfrm>
            <a:off x="4162376" y="1846263"/>
            <a:ext cx="4219575" cy="951939"/>
          </a:xfrm>
          <a:prstGeom prst="wedgeRectCallout">
            <a:avLst>
              <a:gd name="adj1" fmla="val 23587"/>
              <a:gd name="adj2" fmla="val 4878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Chart answers question: What is the rate to insure the average home in the state?</a:t>
            </a:r>
            <a:endParaRPr lang="en-US" b="1" dirty="0">
              <a:solidFill>
                <a:schemeClr val="bg1"/>
              </a:solidFill>
            </a:endParaRPr>
          </a:p>
        </p:txBody>
      </p:sp>
    </p:spTree>
    <p:extLst>
      <p:ext uri="{BB962C8B-B14F-4D97-AF65-F5344CB8AC3E}">
        <p14:creationId xmlns:p14="http://schemas.microsoft.com/office/powerpoint/2010/main" val="91138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74C05658-B303-4D47-A887-E0EE935A262F}" type="slidenum">
              <a:rPr lang="en-US" smtClean="0">
                <a:solidFill>
                  <a:srgbClr val="000000"/>
                </a:solidFill>
              </a:rPr>
              <a:pPr/>
              <a:t>33</a:t>
            </a:fld>
            <a:endParaRPr lang="en-US" smtClean="0">
              <a:solidFill>
                <a:srgbClr val="000000"/>
              </a:solidFill>
            </a:endParaRPr>
          </a:p>
        </p:txBody>
      </p:sp>
      <p:sp>
        <p:nvSpPr>
          <p:cNvPr id="8196"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Estimated Median Rate For Home</a:t>
            </a:r>
            <a:br>
              <a:rPr lang="en-US" dirty="0" smtClean="0"/>
            </a:br>
            <a:r>
              <a:rPr lang="en-US" dirty="0" smtClean="0"/>
              <a:t>Insurance By State, 2011* (1)</a:t>
            </a:r>
          </a:p>
        </p:txBody>
      </p:sp>
      <p:graphicFrame>
        <p:nvGraphicFramePr>
          <p:cNvPr id="8194" name="Object 3"/>
          <p:cNvGraphicFramePr>
            <a:graphicFrameLocks noGrp="1" noChangeAspect="1"/>
          </p:cNvGraphicFramePr>
          <p:nvPr>
            <p:ph idx="4294967295"/>
            <p:extLst/>
          </p:nvPr>
        </p:nvGraphicFramePr>
        <p:xfrm>
          <a:off x="-21266" y="1409519"/>
          <a:ext cx="9144000" cy="4719637"/>
        </p:xfrm>
        <a:graphic>
          <a:graphicData uri="http://schemas.openxmlformats.org/presentationml/2006/ole">
            <mc:AlternateContent xmlns:mc="http://schemas.openxmlformats.org/markup-compatibility/2006">
              <mc:Choice xmlns:v="urn:schemas-microsoft-com:vml" Requires="v">
                <p:oleObj spid="_x0000_s28436496"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21266" y="1409519"/>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4"/>
          <p:cNvSpPr txBox="1">
            <a:spLocks noChangeArrowheads="1"/>
          </p:cNvSpPr>
          <p:nvPr/>
        </p:nvSpPr>
        <p:spPr bwMode="auto">
          <a:xfrm>
            <a:off x="40341" y="5885330"/>
            <a:ext cx="9017000" cy="1016305"/>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pPr>
            <a:r>
              <a:rPr lang="en-US" sz="900" dirty="0" smtClean="0">
                <a:solidFill>
                  <a:srgbClr val="000000"/>
                </a:solidFill>
              </a:rPr>
              <a:t>*Latest available.</a:t>
            </a:r>
          </a:p>
          <a:p>
            <a:pPr eaLnBrk="0" hangingPunct="0">
              <a:lnSpc>
                <a:spcPct val="70000"/>
              </a:lnSpc>
              <a:spcBef>
                <a:spcPct val="50000"/>
              </a:spcBef>
              <a:buClr>
                <a:srgbClr val="FF3300"/>
              </a:buClr>
            </a:pPr>
            <a:r>
              <a:rPr lang="en-US" sz="900" dirty="0" smtClean="0">
                <a:solidFill>
                  <a:srgbClr val="000000"/>
                </a:solidFill>
              </a:rPr>
              <a:t>(</a:t>
            </a:r>
            <a:r>
              <a:rPr lang="en-US" sz="900" dirty="0">
                <a:solidFill>
                  <a:srgbClr val="000000"/>
                </a:solidFill>
              </a:rPr>
              <a:t>1)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eaLnBrk="0" hangingPunct="0">
              <a:lnSpc>
                <a:spcPct val="70000"/>
              </a:lnSpc>
              <a:spcBef>
                <a:spcPct val="50000"/>
              </a:spcBef>
              <a:buClr>
                <a:srgbClr val="FF3300"/>
              </a:buClr>
            </a:pPr>
            <a:r>
              <a:rPr lang="en-US" sz="900" dirty="0">
                <a:solidFill>
                  <a:srgbClr val="000000"/>
                </a:solidFill>
              </a:rPr>
              <a:t>Note: </a:t>
            </a:r>
            <a:r>
              <a:rPr lang="en-US" sz="900" dirty="0" smtClean="0">
                <a:solidFill>
                  <a:srgbClr val="000000"/>
                </a:solidFill>
              </a:rPr>
              <a:t>Estimated median = average premium in median insurance range/estimated average insurance value in that range. </a:t>
            </a:r>
            <a:r>
              <a:rPr lang="en-US" sz="900" dirty="0">
                <a:solidFill>
                  <a:srgbClr val="000000"/>
                </a:solidFill>
              </a:rPr>
              <a:t/>
            </a:r>
            <a:br>
              <a:rPr lang="en-US" sz="900" dirty="0">
                <a:solidFill>
                  <a:srgbClr val="000000"/>
                </a:solidFill>
              </a:rPr>
            </a:br>
            <a:r>
              <a:rPr lang="en-US" sz="900" dirty="0">
                <a:solidFill>
                  <a:srgbClr val="000000"/>
                </a:solidFill>
              </a:rPr>
              <a:t/>
            </a:r>
            <a:br>
              <a:rPr lang="en-US" sz="900" dirty="0">
                <a:solidFill>
                  <a:srgbClr val="000000"/>
                </a:solidFill>
              </a:rPr>
            </a:br>
            <a:r>
              <a:rPr lang="en-US" sz="900" dirty="0" smtClean="0">
                <a:solidFill>
                  <a:srgbClr val="000000"/>
                </a:solidFill>
              </a:rPr>
              <a:t>Source: Insurance Information Institute estimate from NAIC data.</a:t>
            </a:r>
            <a:endParaRPr lang="en-US" sz="900" dirty="0">
              <a:solidFill>
                <a:srgbClr val="000000"/>
              </a:solidFill>
            </a:endParaRPr>
          </a:p>
          <a:p>
            <a:pPr eaLnBrk="0" hangingPunct="0">
              <a:lnSpc>
                <a:spcPct val="70000"/>
              </a:lnSpc>
              <a:spcBef>
                <a:spcPct val="50000"/>
              </a:spcBef>
              <a:buClr>
                <a:srgbClr val="FF3300"/>
              </a:buClr>
            </a:pPr>
            <a:r>
              <a:rPr lang="en-US" sz="1100" dirty="0">
                <a:solidFill>
                  <a:srgbClr val="000000"/>
                </a:solidFill>
              </a:rPr>
              <a:t>		</a:t>
            </a:r>
          </a:p>
        </p:txBody>
      </p:sp>
      <p:sp>
        <p:nvSpPr>
          <p:cNvPr id="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Bottom 25 States and DC</a:t>
            </a:r>
            <a:endParaRPr lang="en-US" sz="2400" b="1" dirty="0">
              <a:solidFill>
                <a:srgbClr val="225A7A"/>
              </a:solidFill>
            </a:endParaRPr>
          </a:p>
        </p:txBody>
      </p:sp>
    </p:spTree>
    <p:extLst>
      <p:ext uri="{BB962C8B-B14F-4D97-AF65-F5344CB8AC3E}">
        <p14:creationId xmlns:p14="http://schemas.microsoft.com/office/powerpoint/2010/main" val="384139244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34</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2644781" name="Chart" r:id="rId5" imgW="8343967" imgH="4381555" progId="MSGraph.Chart.8">
                  <p:embed followColorScheme="full"/>
                </p:oleObj>
              </mc:Choice>
              <mc:Fallback>
                <p:oleObj name="Chart" r:id="rId5" imgW="8343967" imgH="4381555" progId="MSGraph.Chart.8">
                  <p:embed followColorScheme="full"/>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1126"/>
              <a:gd name="adj2" fmla="val -1227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105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35</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mc:AlternateContent xmlns:mc="http://schemas.openxmlformats.org/markup-compatibility/2006">
              <mc:Choice xmlns:v="urn:schemas-microsoft-com:vml" Requires="v">
                <p:oleObj spid="_x0000_s23039021" name="Chart" r:id="rId5" imgW="8296224" imgH="3762296" progId="MSGraph.Chart.8">
                  <p:embed followColorScheme="full"/>
                </p:oleObj>
              </mc:Choice>
              <mc:Fallback>
                <p:oleObj name="Chart" r:id="rId5" imgW="8296224" imgH="376229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17500" y="1285875"/>
                        <a:ext cx="8499475" cy="428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7"/>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36</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extLst>
              <p:ext uri="{D42A27DB-BD31-4B8C-83A1-F6EECF244321}">
                <p14:modId xmlns:p14="http://schemas.microsoft.com/office/powerpoint/2010/main" val="1455986334"/>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4544"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549525" y="1304925"/>
            <a:ext cx="1822449"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2524125" y="1219200"/>
            <a:ext cx="1571625" cy="369888"/>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37</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2006-2013:Q3*</a:t>
            </a:r>
          </a:p>
        </p:txBody>
      </p:sp>
      <p:graphicFrame>
        <p:nvGraphicFramePr>
          <p:cNvPr id="2050" name="Object 3"/>
          <p:cNvGraphicFramePr>
            <a:graphicFrameLocks/>
          </p:cNvGraphicFramePr>
          <p:nvPr>
            <p:extLst>
              <p:ext uri="{D42A27DB-BD31-4B8C-83A1-F6EECF244321}">
                <p14:modId xmlns:p14="http://schemas.microsoft.com/office/powerpoint/2010/main" val="1102465809"/>
              </p:ext>
            </p:extLst>
          </p:nvPr>
        </p:nvGraphicFramePr>
        <p:xfrm>
          <a:off x="165100" y="1309688"/>
          <a:ext cx="8667750" cy="4248150"/>
        </p:xfrm>
        <a:graphic>
          <a:graphicData uri="http://schemas.openxmlformats.org/presentationml/2006/ole">
            <mc:AlternateContent xmlns:mc="http://schemas.openxmlformats.org/markup-compatibility/2006">
              <mc:Choice xmlns:v="urn:schemas-microsoft-com:vml" Requires="v">
                <p:oleObj spid="_x0000_s22635568" name="Chart" r:id="rId4" imgW="8801152" imgH="3990968" progId="MSGraph.Chart.8">
                  <p:embed followColorScheme="full"/>
                </p:oleObj>
              </mc:Choice>
              <mc:Fallback>
                <p:oleObj name="Chart" r:id="rId4" imgW="8801152" imgH="3990968" progId="MSGraph.Chart.8">
                  <p:embed followColorScheme="full"/>
                  <p:pic>
                    <p:nvPicPr>
                      <p:cNvPr id="0" name="Object 3"/>
                      <p:cNvPicPr>
                        <a:picLocks noChangeArrowheads="1"/>
                      </p:cNvPicPr>
                      <p:nvPr/>
                    </p:nvPicPr>
                    <p:blipFill>
                      <a:blip r:embed="rId5"/>
                      <a:srcRect/>
                      <a:stretch>
                        <a:fillRect/>
                      </a:stretch>
                    </p:blipFill>
                    <p:spPr bwMode="auto">
                      <a:xfrm>
                        <a:off x="165100" y="1309688"/>
                        <a:ext cx="866775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2/2/2014.</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6"/>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22714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522530" y="1271588"/>
            <a:ext cx="1806583"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2695575" y="1238251"/>
            <a:ext cx="1571625" cy="369887"/>
          </a:xfrm>
          <a:prstGeom prst="rect">
            <a:avLst/>
          </a:prstGeom>
          <a:noFill/>
          <a:ln w="9525">
            <a:noFill/>
            <a:miter lim="800000"/>
            <a:headEnd/>
            <a:tailEnd/>
          </a:ln>
        </p:spPr>
        <p:txBody>
          <a:bodyPr>
            <a:spAutoFit/>
          </a:bodyPr>
          <a:lstStyle/>
          <a:p>
            <a:pPr algn="ctr"/>
            <a:r>
              <a:rPr lang="en-US" b="1"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2639661"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45 of the 47 months from Jan. 2010 through November 2013.  Recovery second half of 2013 stems largely from better economic outlooks for Europe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November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39</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42319497"/>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126253" name="Chart" r:id="rId4" imgW="8286645" imgH="4010133" progId="MSGraph.Chart.8">
                  <p:embed followColorScheme="full"/>
                </p:oleObj>
              </mc:Choice>
              <mc:Fallback>
                <p:oleObj name="Chart" r:id="rId4" imgW="8286645" imgH="4010133" progId="MSGraph.Chart.8">
                  <p:embed followColorScheme="full"/>
                  <p:pic>
                    <p:nvPicPr>
                      <p:cNvPr id="0" name="Object 3"/>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 2013</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a:t>
            </a:r>
            <a:r>
              <a:rPr lang="en-US" sz="1100" dirty="0" smtClean="0"/>
              <a:t>Dec. </a:t>
            </a:r>
            <a:r>
              <a:rPr lang="en-US" sz="1100" dirty="0"/>
              <a:t>2013 is preliminary; data published </a:t>
            </a:r>
            <a:r>
              <a:rPr lang="en-US" sz="1100" dirty="0" smtClean="0"/>
              <a:t>February 4, </a:t>
            </a:r>
            <a:r>
              <a:rPr lang="en-US" sz="1100" dirty="0"/>
              <a:t>2014.</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Dec. </a:t>
            </a:r>
            <a:r>
              <a:rPr lang="en-US" sz="1700" b="1" dirty="0">
                <a:solidFill>
                  <a:schemeClr val="bg1"/>
                </a:solidFill>
              </a:rPr>
              <a:t>2013  exceeded the pre-crisis (July 2008) peak. 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39</a:t>
            </a:fld>
            <a:endParaRPr lang="en-US"/>
          </a:p>
        </p:txBody>
      </p:sp>
      <p:sp>
        <p:nvSpPr>
          <p:cNvPr id="15" name="AutoShape 5"/>
          <p:cNvSpPr>
            <a:spLocks noChangeArrowheads="1"/>
          </p:cNvSpPr>
          <p:nvPr/>
        </p:nvSpPr>
        <p:spPr bwMode="blackWhite">
          <a:xfrm>
            <a:off x="2524125" y="1173163"/>
            <a:ext cx="3048000" cy="914400"/>
          </a:xfrm>
          <a:prstGeom prst="wedgeRectCallout">
            <a:avLst>
              <a:gd name="adj1" fmla="val 162454"/>
              <a:gd name="adj2" fmla="val -182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a:t>
            </a:r>
            <a:r>
              <a:rPr lang="en-US" sz="1600" b="1" dirty="0">
                <a:solidFill>
                  <a:schemeClr val="bg1"/>
                </a:solidFill>
              </a:rPr>
              <a:t>2013 was $</a:t>
            </a:r>
            <a:r>
              <a:rPr lang="en-US" sz="1600" b="1" dirty="0" smtClean="0">
                <a:solidFill>
                  <a:schemeClr val="bg1"/>
                </a:solidFill>
              </a:rPr>
              <a:t>492.7B—a near </a:t>
            </a:r>
            <a:r>
              <a:rPr lang="en-US" sz="1600" b="1" dirty="0">
                <a:solidFill>
                  <a:schemeClr val="bg1"/>
                </a:solidFill>
              </a:rPr>
              <a:t>record high.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1991–2013:Q3 ($ Millions)</a:t>
            </a:r>
          </a:p>
        </p:txBody>
      </p:sp>
      <p:sp>
        <p:nvSpPr>
          <p:cNvPr id="8196" name="Text Box 5"/>
          <p:cNvSpPr txBox="1">
            <a:spLocks noChangeArrowheads="1"/>
          </p:cNvSpPr>
          <p:nvPr/>
        </p:nvSpPr>
        <p:spPr bwMode="auto">
          <a:xfrm>
            <a:off x="1095786" y="1138238"/>
            <a:ext cx="2375001"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2005 ROE*= 9.6%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2006 ROE = 12.7%</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2007 ROE = 10.9%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2008 ROE = 0.1%</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2009 ROE = 5.0%</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2010 ROE = 6.6%</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2011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3.5%</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a:solidFill>
                  <a:srgbClr val="000000"/>
                </a:solidFill>
                <a:latin typeface="Arial" charset="0"/>
                <a:cs typeface="Arial" charset="0"/>
              </a:rPr>
              <a:t>2012 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5.9%</a:t>
            </a:r>
          </a:p>
          <a:p>
            <a:pPr marL="198438" indent="-198438" eaLnBrk="0" fontAlgn="base" hangingPunct="0">
              <a:lnSpc>
                <a:spcPct val="90000"/>
              </a:lnSpc>
              <a:spcBef>
                <a:spcPct val="20000"/>
              </a:spcBef>
              <a:spcAft>
                <a:spcPct val="0"/>
              </a:spcAft>
              <a:buClr>
                <a:srgbClr val="FF6801"/>
              </a:buClr>
              <a:buFont typeface="Wingdings" pitchFamily="2" charset="2"/>
              <a:buChar char="n"/>
            </a:pPr>
            <a:r>
              <a:rPr lang="en-US" sz="1300" dirty="0" smtClean="0">
                <a:solidFill>
                  <a:srgbClr val="000000"/>
                </a:solidFill>
                <a:latin typeface="Arial" charset="0"/>
                <a:cs typeface="Arial" charset="0"/>
              </a:rPr>
              <a:t>2013:9M </a:t>
            </a:r>
            <a:r>
              <a:rPr lang="en-US" sz="1300" dirty="0">
                <a:solidFill>
                  <a:srgbClr val="000000"/>
                </a:solidFill>
                <a:latin typeface="Arial" charset="0"/>
                <a:cs typeface="Arial" charset="0"/>
              </a:rPr>
              <a:t>ROAS</a:t>
            </a:r>
            <a:r>
              <a:rPr lang="en-US" sz="1300" baseline="30000" dirty="0">
                <a:solidFill>
                  <a:srgbClr val="000000"/>
                </a:solidFill>
                <a:latin typeface="Arial" charset="0"/>
                <a:cs typeface="Arial" charset="0"/>
              </a:rPr>
              <a:t>1</a:t>
            </a:r>
            <a:r>
              <a:rPr lang="en-US" sz="1300" dirty="0">
                <a:solidFill>
                  <a:srgbClr val="000000"/>
                </a:solidFill>
                <a:latin typeface="Arial" charset="0"/>
                <a:cs typeface="Arial" charset="0"/>
              </a:rPr>
              <a:t> = </a:t>
            </a:r>
            <a:r>
              <a:rPr lang="en-US" sz="1300" dirty="0" smtClean="0">
                <a:solidFill>
                  <a:srgbClr val="000000"/>
                </a:solidFill>
                <a:latin typeface="Arial" charset="0"/>
                <a:cs typeface="Arial" charset="0"/>
              </a:rPr>
              <a:t>9.5%</a:t>
            </a:r>
            <a:endParaRPr lang="en-US" sz="1300" dirty="0">
              <a:solidFill>
                <a:srgbClr val="000000"/>
              </a:solidFill>
              <a:latin typeface="Arial" charset="0"/>
              <a:cs typeface="Arial" charset="0"/>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Arial" charset="0"/>
              <a:buChar char="•"/>
            </a:pPr>
            <a:r>
              <a:rPr lang="en-US" sz="1100" dirty="0" smtClean="0">
                <a:solidFill>
                  <a:srgbClr val="000000"/>
                </a:solidFill>
                <a:latin typeface="Arial" charset="0"/>
                <a:cs typeface="Arial" charset="0"/>
              </a:rPr>
              <a:t>ROE </a:t>
            </a:r>
            <a:r>
              <a:rPr lang="en-US" sz="1100" dirty="0">
                <a:solidFill>
                  <a:srgbClr val="000000"/>
                </a:solidFill>
                <a:latin typeface="Arial" charset="0"/>
                <a:cs typeface="Arial" charset="0"/>
              </a:rPr>
              <a:t>figures are GAAP; </a:t>
            </a: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Return on avg. surplus.  Excluding Mortgage &amp; Financial Guaranty insurers yields a </a:t>
            </a:r>
            <a:r>
              <a:rPr lang="en-US" sz="1100" dirty="0" smtClean="0">
                <a:solidFill>
                  <a:srgbClr val="000000"/>
                </a:solidFill>
                <a:latin typeface="Arial" charset="0"/>
                <a:cs typeface="Arial" charset="0"/>
              </a:rPr>
              <a:t>8.9% ROAS through 2013:Q3, 6.2</a:t>
            </a:r>
            <a:r>
              <a:rPr lang="en-US" sz="1100" dirty="0">
                <a:solidFill>
                  <a:srgbClr val="000000"/>
                </a:solidFill>
                <a:latin typeface="Arial" charset="0"/>
                <a:cs typeface="Arial" charset="0"/>
              </a:rPr>
              <a:t>% ROAS in 2012, 4.7% ROAS for 2011, 7.6% for 2010 and 7.4% for 2009.</a:t>
            </a:r>
          </a:p>
          <a:p>
            <a:pPr eaLnBrk="0" fontAlgn="base" hangingPunct="0">
              <a:lnSpc>
                <a:spcPct val="85000"/>
              </a:lnSpc>
              <a:spcBef>
                <a:spcPct val="25000"/>
              </a:spcBef>
              <a:spcAft>
                <a:spcPct val="0"/>
              </a:spcAft>
              <a:buClr>
                <a:srgbClr val="FF6801"/>
              </a:buClr>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mc:AlternateContent xmlns:mc="http://schemas.openxmlformats.org/markup-compatibility/2006">
              <mc:Choice xmlns:v="urn:schemas-microsoft-com:vml" Requires="v">
                <p:oleObj spid="_x0000_s27063341" name="Chart" r:id="rId5" imgW="8715392" imgH="5057822" progId="MSGraph.Chart.8">
                  <p:embed followColorScheme="full"/>
                </p:oleObj>
              </mc:Choice>
              <mc:Fallback>
                <p:oleObj name="Chart" r:id="rId5" imgW="8715392" imgH="5057822" progId="MSGraph.Chart.8">
                  <p:embed followColorScheme="full"/>
                  <p:pic>
                    <p:nvPicPr>
                      <p:cNvPr id="0" name="Object 3"/>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472" y="1474841"/>
                        <a:ext cx="8701088" cy="4904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9"/>
          <p:cNvSpPr>
            <a:spLocks noChangeArrowheads="1"/>
          </p:cNvSpPr>
          <p:nvPr/>
        </p:nvSpPr>
        <p:spPr bwMode="blackWhite">
          <a:xfrm>
            <a:off x="3857472" y="1337137"/>
            <a:ext cx="1055687" cy="798512"/>
          </a:xfrm>
          <a:prstGeom prst="wedgeRectCallout">
            <a:avLst>
              <a:gd name="adj1" fmla="val -124442"/>
              <a:gd name="adj2" fmla="val 146907"/>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2013:9M </a:t>
            </a:r>
            <a:r>
              <a:rPr lang="en-US" sz="1400" b="1" dirty="0">
                <a:solidFill>
                  <a:srgbClr val="FFFFFF"/>
                </a:solidFill>
                <a:latin typeface="Arial" charset="0"/>
                <a:cs typeface="Arial" charset="0"/>
              </a:rPr>
              <a:t>ROAS was </a:t>
            </a:r>
            <a:r>
              <a:rPr lang="en-US" sz="1400" b="1" dirty="0" smtClean="0">
                <a:solidFill>
                  <a:srgbClr val="FFFFFF"/>
                </a:solidFill>
                <a:latin typeface="Arial" charset="0"/>
                <a:cs typeface="Arial" charset="0"/>
              </a:rPr>
              <a:t>9.5%</a:t>
            </a:r>
            <a:endParaRPr lang="en-US" sz="1400" b="1" dirty="0">
              <a:solidFill>
                <a:srgbClr val="FFFFFF"/>
              </a:solidFill>
              <a:latin typeface="Arial" charset="0"/>
              <a:cs typeface="Arial" charset="0"/>
            </a:endParaRPr>
          </a:p>
        </p:txBody>
      </p:sp>
      <p:sp>
        <p:nvSpPr>
          <p:cNvPr id="10" name="PPTShape_0"/>
          <p:cNvSpPr>
            <a:spLocks noChangeArrowheads="1"/>
          </p:cNvSpPr>
          <p:nvPr/>
        </p:nvSpPr>
        <p:spPr bwMode="blackWhite">
          <a:xfrm>
            <a:off x="7236541" y="1082625"/>
            <a:ext cx="1612491" cy="942820"/>
          </a:xfrm>
          <a:prstGeom prst="wedgeRectCallout">
            <a:avLst>
              <a:gd name="adj1" fmla="val 35338"/>
              <a:gd name="adj2" fmla="val 10948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income </a:t>
            </a:r>
            <a:r>
              <a:rPr lang="en-US" sz="1400" b="1" dirty="0" smtClean="0">
                <a:solidFill>
                  <a:srgbClr val="FFFFFF"/>
                </a:solidFill>
                <a:latin typeface="Arial" charset="0"/>
                <a:cs typeface="Arial" charset="0"/>
              </a:rPr>
              <a:t>is up substantially (+54.7%) from  2012:Q3 $27.8B</a:t>
            </a:r>
            <a:endParaRPr lang="en-US" sz="1400" b="1" dirty="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40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smtClean="0"/>
              <a:t>Manufacturing Employment,</a:t>
            </a:r>
            <a:br>
              <a:rPr lang="en-US" sz="3200" smtClean="0"/>
            </a:br>
            <a:r>
              <a:rPr lang="en-US" sz="3200" smtClean="0"/>
              <a:t>Jan. 2010—December 2013</a:t>
            </a:r>
            <a:r>
              <a:rPr lang="en-US" smtClean="0"/>
              <a:t>*</a:t>
            </a:r>
          </a:p>
        </p:txBody>
      </p:sp>
      <p:graphicFrame>
        <p:nvGraphicFramePr>
          <p:cNvPr id="20482" name="Object 8"/>
          <p:cNvGraphicFramePr>
            <a:graphicFrameLocks noChangeAspect="1"/>
          </p:cNvGraphicFramePr>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7807789" name="Chart" r:id="rId4" imgW="8343872" imgH="4381562" progId="MSGraph.Chart.8">
                  <p:embed followColorScheme="full"/>
                </p:oleObj>
              </mc:Choice>
              <mc:Fallback>
                <p:oleObj name="Chart" r:id="rId4" imgW="8343872" imgH="4381562" progId="MSGraph.Chart.8">
                  <p:embed followColorScheme="full"/>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Dec and Nov 2013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at </a:t>
            </a:r>
            <a:r>
              <a:rPr lang="en-US" sz="1100">
                <a:hlinkClick r:id="rId6"/>
              </a:rPr>
              <a:t>http://data.bls.gov</a:t>
            </a:r>
            <a:r>
              <a:rPr lang="en-US" sz="110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600200" y="1152525"/>
            <a:ext cx="324008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(+550,000 or +4.6%)</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41</a:t>
            </a:fld>
            <a:endParaRPr lang="en-US" smtClean="0"/>
          </a:p>
        </p:txBody>
      </p:sp>
      <p:graphicFrame>
        <p:nvGraphicFramePr>
          <p:cNvPr id="5122" name="Object 2"/>
          <p:cNvGraphicFramePr>
            <a:graphicFrameLocks/>
          </p:cNvGraphicFramePr>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125229" name="Chart" r:id="rId4" imgW="8705863" imgH="4572135" progId="MSGraph.Chart.8">
                  <p:embed followColorScheme="full"/>
                </p:oleObj>
              </mc:Choice>
              <mc:Fallback>
                <p:oleObj name="Chart" r:id="rId4" imgW="8705863" imgH="4572135"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sz="2800" dirty="0" smtClean="0"/>
              <a:t>Business Investment: Expected to Accelerate, Fueling Commercial Exposure Growth</a:t>
            </a:r>
          </a:p>
        </p:txBody>
      </p:sp>
      <p:sp>
        <p:nvSpPr>
          <p:cNvPr id="1969158" name="AutoShape 6"/>
          <p:cNvSpPr>
            <a:spLocks noChangeArrowheads="1"/>
          </p:cNvSpPr>
          <p:nvPr/>
        </p:nvSpPr>
        <p:spPr bwMode="blackWhite">
          <a:xfrm>
            <a:off x="1735424" y="1269631"/>
            <a:ext cx="4029272" cy="1622656"/>
          </a:xfrm>
          <a:prstGeom prst="wedgeRectCallout">
            <a:avLst>
              <a:gd name="adj1" fmla="val 7017"/>
              <a:gd name="adj2" fmla="val 966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Accelerating business investment will be a potent driver of commercial property and liability insurance exposures and should drive employment and WC payroll exposures as well (with a lag)</a:t>
            </a:r>
            <a:endParaRPr lang="en-US" b="1" dirty="0">
              <a:solidFill>
                <a:schemeClr val="bg1"/>
              </a:solidFill>
              <a:cs typeface="+mn-cs"/>
            </a:endParaRPr>
          </a:p>
        </p:txBody>
      </p:sp>
      <p:sp>
        <p:nvSpPr>
          <p:cNvPr id="5126" name="TextBox 9"/>
          <p:cNvSpPr txBox="1">
            <a:spLocks noChangeArrowheads="1"/>
          </p:cNvSpPr>
          <p:nvPr/>
        </p:nvSpPr>
        <p:spPr bwMode="auto">
          <a:xfrm>
            <a:off x="14288" y="6519863"/>
            <a:ext cx="8412162" cy="277812"/>
          </a:xfrm>
          <a:prstGeom prst="rect">
            <a:avLst/>
          </a:prstGeom>
          <a:noFill/>
          <a:ln w="9525">
            <a:noFill/>
            <a:miter lim="800000"/>
            <a:headEnd/>
            <a:tailEnd/>
          </a:ln>
        </p:spPr>
        <p:txBody>
          <a:bodyPr>
            <a:spAutoFit/>
          </a:bodyPr>
          <a:lstStyle/>
          <a:p>
            <a:r>
              <a:rPr lang="en-US" sz="1200" dirty="0" smtClean="0"/>
              <a:t>Source: IHS Global Insights as of  Jan. 13, 2014; Insurance Information Institute.</a:t>
            </a:r>
            <a:endParaRPr lang="en-US"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2641711"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+3.4%</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+0.2%</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43</a:t>
            </a:fld>
            <a:endParaRPr lang="en-US" smtClean="0"/>
          </a:p>
        </p:txBody>
      </p:sp>
      <p:sp>
        <p:nvSpPr>
          <p:cNvPr id="66566" name="Rectangle 11"/>
          <p:cNvSpPr>
            <a:spLocks noGrp="1" noChangeArrowheads="1"/>
          </p:cNvSpPr>
          <p:nvPr>
            <p:ph type="title"/>
          </p:nvPr>
        </p:nvSpPr>
        <p:spPr/>
        <p:txBody>
          <a:bodyPr/>
          <a:lstStyle/>
          <a:p>
            <a:r>
              <a:rPr lang="en-US" dirty="0" smtClean="0"/>
              <a:t>Durable Manufacturing: New Order Growth and Shipments, 2013</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923796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393517" name="Chart" r:id="rId4" imgW="8534451" imgH="3771782" progId="MSGraph.Chart.8">
                  <p:embed followColorScheme="full"/>
                </p:oleObj>
              </mc:Choice>
              <mc:Fallback>
                <p:oleObj name="Chart" r:id="rId4" imgW="8534451" imgH="3771782"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New orders exceed shipments which suggests the industry is in an expansionary phase</a:t>
            </a:r>
            <a:endParaRPr lang="en-US" b="1" dirty="0">
              <a:solidFill>
                <a:srgbClr val="FFFFFF"/>
              </a:solidFill>
            </a:endParaRPr>
          </a:p>
        </p:txBody>
      </p:sp>
      <p:sp>
        <p:nvSpPr>
          <p:cNvPr id="66570" name="Rectangle 8"/>
          <p:cNvSpPr>
            <a:spLocks noChangeArrowheads="1"/>
          </p:cNvSpPr>
          <p:nvPr/>
        </p:nvSpPr>
        <p:spPr bwMode="black">
          <a:xfrm>
            <a:off x="80682" y="1416701"/>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92035" y="1135424"/>
            <a:ext cx="3337477" cy="914398"/>
          </a:xfrm>
          <a:prstGeom prst="wedgeRectCallout">
            <a:avLst>
              <a:gd name="adj1" fmla="val -39347"/>
              <a:gd name="adj2" fmla="val 85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Most manufacturing sectors indicate order growth outstripping shipments, a favorable indicator for investment and expansion</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advance report YTD data comparing data through December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Tree>
    <p:extLst>
      <p:ext uri="{BB962C8B-B14F-4D97-AF65-F5344CB8AC3E}">
        <p14:creationId xmlns:p14="http://schemas.microsoft.com/office/powerpoint/2010/main" val="2799649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mc:AlternateContent xmlns:mc="http://schemas.openxmlformats.org/markup-compatibility/2006">
              <mc:Choice xmlns:v="urn:schemas-microsoft-com:vml" Requires="v">
                <p:oleObj spid="_x0000_s22642734" name="Chart" r:id="rId5" imgW="8153294" imgH="5372218" progId="MSGraph.Chart.8">
                  <p:embed followColorScheme="full"/>
                </p:oleObj>
              </mc:Choice>
              <mc:Fallback>
                <p:oleObj name="Chart" r:id="rId5" imgW="8153294" imgH="5372218"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847"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44</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747423"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295153" y="1373153"/>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18200"/>
              <a:gd name="adj2" fmla="val 172536"/>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14923"/>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79.2% </a:t>
            </a:r>
            <a:r>
              <a:rPr lang="en-US" sz="1200" b="1" dirty="0"/>
              <a:t>of industrial capacity in </a:t>
            </a:r>
            <a:r>
              <a:rPr lang="en-US" sz="1200" b="1" dirty="0" smtClean="0"/>
              <a:t>Dec.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58473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December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tgtEl>
                                        <p:attrNameLst>
                                          <p:attrName>style.visibility</p:attrName>
                                        </p:attrNameLst>
                                      </p:cBhvr>
                                      <p:to>
                                        <p:strVal val="visible"/>
                                      </p:to>
                                    </p:set>
                                    <p:animEffect transition="in" filter="wipe(left)">
                                      <p:cBhvr>
                                        <p:cTn id="12" dur="500"/>
                                        <p:tgtEl>
                                          <p:spTgt spid="6380546"/>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45</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920936490"/>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89423" name="Chart" r:id="rId5" imgW="8334424" imgH="4381562" progId="MSGraph.Chart.8">
                  <p:embed followColorScheme="full"/>
                </p:oleObj>
              </mc:Choice>
              <mc:Fallback>
                <p:oleObj name="Chart" r:id="rId5" imgW="8334424" imgH="4381562" progId="MSGraph.Chart.8">
                  <p:embed followColorScheme="full"/>
                  <p:pic>
                    <p:nvPicPr>
                      <p:cNvPr id="0" name="Object 8"/>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560745764"/>
              </p:ext>
            </p:extLst>
          </p:nvPr>
        </p:nvGraphicFramePr>
        <p:xfrm>
          <a:off x="179388" y="1397000"/>
          <a:ext cx="8775700" cy="4087813"/>
        </p:xfrm>
        <a:graphic>
          <a:graphicData uri="http://schemas.openxmlformats.org/presentationml/2006/ole">
            <mc:AlternateContent xmlns:mc="http://schemas.openxmlformats.org/markup-compatibility/2006">
              <mc:Choice xmlns:v="urn:schemas-microsoft-com:vml" Requires="v">
                <p:oleObj spid="_x0000_s17982512" name="Chart" r:id="rId4" imgW="8581960" imgH="4114867" progId="MSGraph.Chart.8">
                  <p:embed followColorScheme="full"/>
                </p:oleObj>
              </mc:Choice>
              <mc:Fallback>
                <p:oleObj name="Chart" r:id="rId4" imgW="8581960" imgH="4114867" progId="MSGraph.Chart.8">
                  <p:embed followColorScheme="full"/>
                  <p:pic>
                    <p:nvPicPr>
                      <p:cNvPr id="0" name="Object 3"/>
                      <p:cNvPicPr preferRelativeResize="0">
                        <a:picLocks noChangeArrowheads="1"/>
                      </p:cNvPicPr>
                      <p:nvPr/>
                    </p:nvPicPr>
                    <p:blipFill>
                      <a:blip r:embed="rId5"/>
                      <a:srcRect/>
                      <a:stretch>
                        <a:fillRect/>
                      </a:stretch>
                    </p:blipFill>
                    <p:spPr bwMode="gray">
                      <a:xfrm>
                        <a:off x="179388"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February 2014</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through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47</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763115382"/>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17983536" name="Chart" r:id="rId4" imgW="8581960" imgH="3952907" progId="MSGraph.Chart.8">
                  <p:embed followColorScheme="full"/>
                </p:oleObj>
              </mc:Choice>
              <mc:Fallback>
                <p:oleObj name="Chart" r:id="rId4" imgW="8581960" imgH="3952907" progId="MSGraph.Chart.8">
                  <p:embed followColorScheme="full"/>
                  <p:pic>
                    <p:nvPicPr>
                      <p:cNvPr id="0" name="Object 3"/>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33,212, down 17.1%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48</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noGrp="1"/>
          </p:cNvGraphicFramePr>
          <p:nvPr>
            <p:ph idx="4294967295"/>
          </p:nvPr>
        </p:nvGraphicFramePr>
        <p:xfrm>
          <a:off x="251209" y="1516063"/>
          <a:ext cx="8651491" cy="3983037"/>
        </p:xfrm>
        <a:graphic>
          <a:graphicData uri="http://schemas.openxmlformats.org/presentationml/2006/ole">
            <mc:AlternateContent xmlns:mc="http://schemas.openxmlformats.org/markup-compatibility/2006">
              <mc:Choice xmlns:v="urn:schemas-microsoft-com:vml" Requires="v">
                <p:oleObj spid="_x0000_s17984558" name="Chart" r:id="rId4" imgW="8582143" imgH="3981414" progId="MSGraph.Chart.8">
                  <p:embed followColorScheme="full"/>
                </p:oleObj>
              </mc:Choice>
              <mc:Fallback>
                <p:oleObj name="Chart" r:id="rId4" imgW="8582143" imgH="398141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209" y="1516063"/>
                        <a:ext cx="8651491" cy="398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6"/>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January 2014</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650" y="1475347"/>
            <a:ext cx="7310741" cy="4782577"/>
          </a:xfrm>
          <a:prstGeom prst="rect">
            <a:avLst/>
          </a:prstGeom>
        </p:spPr>
      </p:pic>
      <p:sp>
        <p:nvSpPr>
          <p:cNvPr id="12" name="AutoShape 5"/>
          <p:cNvSpPr>
            <a:spLocks noChangeArrowheads="1"/>
          </p:cNvSpPr>
          <p:nvPr/>
        </p:nvSpPr>
        <p:spPr bwMode="blackWhite">
          <a:xfrm>
            <a:off x="5882291" y="1858300"/>
            <a:ext cx="3261709" cy="1445341"/>
          </a:xfrm>
          <a:prstGeom prst="wedgeRectCallout">
            <a:avLst>
              <a:gd name="adj1" fmla="val -7905"/>
              <a:gd name="adj2" fmla="val 1002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ext uri="{D42A27DB-BD31-4B8C-83A1-F6EECF244321}">
                <p14:modId xmlns:p14="http://schemas.microsoft.com/office/powerpoint/2010/main" val="14421260"/>
              </p:ext>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7064366" name="Chart" r:id="rId5" imgW="8258301" imgH="5515013" progId="MSGraph.Chart.8">
                  <p:embed followColorScheme="full"/>
                </p:oleObj>
              </mc:Choice>
              <mc:Fallback>
                <p:oleObj name="Chart" r:id="rId5" imgW="8258301" imgH="5515013" progId="MSGraph.Chart.8">
                  <p:embed followColorScheme="full"/>
                  <p:pic>
                    <p:nvPicPr>
                      <p:cNvPr id="0" name="Object 2"/>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2013:Q3*</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PPTShape_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2011: 4.7%</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2013:Q3 8.9%</a:t>
            </a:r>
            <a:endParaRPr lang="en-US" b="1" dirty="0">
              <a:solidFill>
                <a:srgbClr val="FFFFFF"/>
              </a:solidFill>
              <a:latin typeface="Arial" pitchFamily="34" charset="0"/>
              <a:cs typeface="Arial" pitchFamily="34" charset="0"/>
            </a:endParaRPr>
          </a:p>
        </p:txBody>
      </p:sp>
      <p:sp>
        <p:nvSpPr>
          <p:cNvPr id="30" name="PPTShape_2"/>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50</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a:t>
            </a:r>
            <a:r>
              <a:rPr lang="en-US" sz="2000" b="1" i="1" dirty="0">
                <a:solidFill>
                  <a:srgbClr val="FF0000"/>
                </a:solidFill>
                <a:cs typeface="+mn-cs"/>
              </a:rPr>
              <a:t>Rail</a:t>
            </a:r>
            <a:r>
              <a:rPr lang="en-US" sz="2000" b="1" dirty="0">
                <a:solidFill>
                  <a:schemeClr val="bg1"/>
                </a:solidFill>
                <a:cs typeface="+mn-cs"/>
              </a:rPr>
              <a:t>, </a:t>
            </a:r>
            <a:r>
              <a:rPr lang="en-US" sz="2000" b="1" i="1" dirty="0">
                <a:solidFill>
                  <a:srgbClr val="FF0000"/>
                </a:solidFill>
                <a:cs typeface="+mn-cs"/>
              </a:rPr>
              <a:t>Marine</a:t>
            </a:r>
            <a:r>
              <a:rPr lang="en-US" sz="2000" b="1" dirty="0">
                <a:solidFill>
                  <a:schemeClr val="bg1"/>
                </a:solidFill>
                <a:cs typeface="+mn-cs"/>
              </a:rPr>
              <a:t>, </a:t>
            </a:r>
            <a:r>
              <a:rPr lang="en-US" sz="2000" b="1" dirty="0" smtClean="0">
                <a:solidFill>
                  <a:schemeClr val="bg1"/>
                </a:solidFill>
                <a:cs typeface="+mn-cs"/>
              </a:rPr>
              <a:t>Trucking, </a:t>
            </a:r>
            <a:r>
              <a:rPr lang="en-US" sz="2000" b="1" i="1" dirty="0" smtClean="0">
                <a:solidFill>
                  <a:srgbClr val="FF0000"/>
                </a:solidFill>
                <a:cs typeface="+mn-cs"/>
              </a:rPr>
              <a:t>Pipelines</a:t>
            </a:r>
            <a:r>
              <a:rPr lang="en-US" sz="2000" b="1" dirty="0" smtClean="0">
                <a:solidFill>
                  <a:schemeClr val="bg1"/>
                </a:solidFill>
                <a:cs typeface="+mn-cs"/>
              </a:rPr>
              <a:t>)</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51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52</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5399341"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2314"/>
              <a:gd name="adj2" fmla="val 73652"/>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$659.4B, up 32% from the 2010 trough but still 28%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53</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noGrp="1"/>
          </p:cNvGraphicFramePr>
          <p:nvPr>
            <p:ph type="chart" idx="4294967295"/>
          </p:nvPr>
        </p:nvGraphicFramePr>
        <p:xfrm>
          <a:off x="300038" y="1620838"/>
          <a:ext cx="8542337" cy="4511675"/>
        </p:xfrm>
        <a:graphic>
          <a:graphicData uri="http://schemas.openxmlformats.org/presentationml/2006/ole">
            <mc:AlternateContent xmlns:mc="http://schemas.openxmlformats.org/markup-compatibility/2006">
              <mc:Choice xmlns:v="urn:schemas-microsoft-com:vml" Requires="v">
                <p:oleObj spid="_x0000_s25401389" name="Chart" r:id="rId4" imgW="8601126" imgH="4543522" progId="MSGraph.Chart.8">
                  <p:embed followColorScheme="full"/>
                </p:oleObj>
              </mc:Choice>
              <mc:Fallback>
                <p:oleObj name="Chart" r:id="rId4" imgW="8601126" imgH="4543522"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0038" y="1620838"/>
                        <a:ext cx="85423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54</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2415"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November 2013 vs. November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3437"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+8.6%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-0.2%</a:t>
            </a:r>
            <a:endParaRPr lang="en-US" sz="2400" b="1" u="sng" dirty="0">
              <a:solidFill>
                <a:srgbClr val="225A7A"/>
              </a:solidFill>
            </a:endParaRPr>
          </a:p>
        </p:txBody>
      </p:sp>
      <p:sp>
        <p:nvSpPr>
          <p:cNvPr id="12" name="AutoShape 9"/>
          <p:cNvSpPr>
            <a:spLocks noChangeArrowheads="1"/>
          </p:cNvSpPr>
          <p:nvPr/>
        </p:nvSpPr>
        <p:spPr bwMode="blackWhite">
          <a:xfrm>
            <a:off x="5083819" y="1996232"/>
            <a:ext cx="2030261" cy="914398"/>
          </a:xfrm>
          <a:prstGeom prst="wedgeRectCallout">
            <a:avLst>
              <a:gd name="adj1" fmla="val 24995"/>
              <a:gd name="adj2" fmla="val 1035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Nov. 2013 vs. Nov.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4461"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Bodes Well for Early 2014</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020410" y="1106129"/>
            <a:ext cx="4799126" cy="1165122"/>
          </a:xfrm>
          <a:prstGeom prst="wedgeRectCallout">
            <a:avLst>
              <a:gd name="adj1" fmla="val -62232"/>
              <a:gd name="adj2" fmla="val 373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is rising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681315" y="2551471"/>
            <a:ext cx="648928" cy="1106129"/>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57</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Nov. 2013 vs. Nov. 2012*</a:t>
            </a:r>
          </a:p>
        </p:txBody>
      </p:sp>
      <p:graphicFrame>
        <p:nvGraphicFramePr>
          <p:cNvPr id="66562" name="Object 4"/>
          <p:cNvGraphicFramePr>
            <a:graphicFrameLocks noChangeAspect="1"/>
          </p:cNvGraphicFramePr>
          <p:nvPr>
            <p:extLst>
              <p:ext uri="{D42A27DB-BD31-4B8C-83A1-F6EECF244321}">
                <p14:modId xmlns:p14="http://schemas.microsoft.com/office/powerpoint/2010/main" val="722264046"/>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5489"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Including the Key Residential Construction Sector, But Down in a Few</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162ADBD-52CE-4821-BF9E-3D7FE5D68C49}" type="slidenum">
              <a:rPr lang="en-US" sz="900"/>
              <a:pPr algn="r" eaLnBrk="0" hangingPunct="0">
                <a:lnSpc>
                  <a:spcPct val="85000"/>
                </a:lnSpc>
                <a:spcBef>
                  <a:spcPct val="20000"/>
                </a:spcBef>
              </a:pPr>
              <a:t>58</a:t>
            </a:fld>
            <a:endParaRPr lang="en-US" sz="900"/>
          </a:p>
        </p:txBody>
      </p:sp>
      <p:sp>
        <p:nvSpPr>
          <p:cNvPr id="17412" name="Rectangle 2"/>
          <p:cNvSpPr>
            <a:spLocks noGrp="1" noChangeArrowheads="1"/>
          </p:cNvSpPr>
          <p:nvPr>
            <p:ph type="title" idx="4294967295"/>
          </p:nvPr>
        </p:nvSpPr>
        <p:spPr>
          <a:xfrm>
            <a:off x="298450" y="90488"/>
            <a:ext cx="7608888" cy="860425"/>
          </a:xfrm>
        </p:spPr>
        <p:txBody>
          <a:bodyPr/>
          <a:lstStyle/>
          <a:p>
            <a:r>
              <a:rPr lang="en-US" smtClean="0"/>
              <a:t>Homeowner’s MP DWP Growth: FL vs. U.S., 2003-2012</a:t>
            </a:r>
          </a:p>
        </p:txBody>
      </p:sp>
      <p:sp>
        <p:nvSpPr>
          <p:cNvPr id="17413"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38538" name="Chart" r:id="rId4" imgW="8601126" imgH="4600478" progId="MSGraph.Chart.8">
                  <p:embed followColorScheme="full"/>
                </p:oleObj>
              </mc:Choice>
              <mc:Fallback>
                <p:oleObj name="Chart" r:id="rId4" imgW="8601126" imgH="4600478"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7" name="Text Box 6"/>
          <p:cNvSpPr txBox="1">
            <a:spLocks noChangeArrowheads="1"/>
          </p:cNvSpPr>
          <p:nvPr/>
        </p:nvSpPr>
        <p:spPr bwMode="blackWhite">
          <a:xfrm>
            <a:off x="6407150" y="1317625"/>
            <a:ext cx="2474913" cy="1452563"/>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b="1" u="sng" dirty="0">
                <a:solidFill>
                  <a:schemeClr val="bg1"/>
                </a:solidFill>
              </a:rPr>
              <a:t>Average 2003-2012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US: 6.2%</a:t>
            </a:r>
          </a:p>
          <a:p>
            <a:pPr algn="ctr" eaLnBrk="0" hangingPunct="0">
              <a:lnSpc>
                <a:spcPct val="85000"/>
              </a:lnSpc>
              <a:spcBef>
                <a:spcPct val="50000"/>
              </a:spcBef>
              <a:buClr>
                <a:schemeClr val="bg1"/>
              </a:buClr>
              <a:buFont typeface="Wingdings" pitchFamily="2" charset="2"/>
              <a:buNone/>
              <a:defRPr/>
            </a:pPr>
            <a:r>
              <a:rPr lang="en-US" b="1" dirty="0">
                <a:solidFill>
                  <a:schemeClr val="bg1"/>
                </a:solidFill>
              </a:rPr>
              <a:t>FL: 9.4%</a:t>
            </a:r>
          </a:p>
        </p:txBody>
      </p:sp>
      <p:sp>
        <p:nvSpPr>
          <p:cNvPr id="8" name="AutoShape 10"/>
          <p:cNvSpPr>
            <a:spLocks noChangeArrowheads="1"/>
          </p:cNvSpPr>
          <p:nvPr/>
        </p:nvSpPr>
        <p:spPr bwMode="blackWhite">
          <a:xfrm>
            <a:off x="4267201" y="1248697"/>
            <a:ext cx="1961532" cy="1337187"/>
          </a:xfrm>
          <a:prstGeom prst="wedgeRectCallout">
            <a:avLst>
              <a:gd name="adj1" fmla="val -62763"/>
              <a:gd name="adj2" fmla="val 366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homeowners line grew rapidly during the housing boom then contracted during the crash</a:t>
            </a:r>
            <a:endParaRPr lang="en-US" sz="1400" b="1" dirty="0">
              <a:solidFill>
                <a:schemeClr val="bg1"/>
              </a:solidFill>
            </a:endParaRPr>
          </a:p>
        </p:txBody>
      </p:sp>
    </p:spTree>
    <p:extLst>
      <p:ext uri="{BB962C8B-B14F-4D97-AF65-F5344CB8AC3E}">
        <p14:creationId xmlns:p14="http://schemas.microsoft.com/office/powerpoint/2010/main" val="629689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4600"/>
                            </p:stCondLst>
                            <p:childTnLst>
                              <p:par>
                                <p:cTn id="17" presetID="22" presetClass="entr" presetSubtype="8"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59</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39562" name="Chart" r:id="rId4" imgW="8305811" imgH="3762334" progId="MSGraph.Chart.8">
                  <p:embed followColorScheme="full"/>
                </p:oleObj>
              </mc:Choice>
              <mc:Fallback>
                <p:oleObj name="Chart" r:id="rId4" imgW="8305811"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33884"/>
            <a:ext cx="8220075" cy="78658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Florida’s homeowners insurance market has been on a 15-year rollercoaster ride in terms of both volume and performance</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Florida Homeowners Direct Written Premium,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200-2013E*</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is an I.I.I. estimate and assumes a 6.6% growth rate (same as in 2012).</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SNL Financial; Insurance Information Institute. </a:t>
            </a:r>
            <a:endParaRPr lang="en-US" sz="1100" dirty="0"/>
          </a:p>
        </p:txBody>
      </p:sp>
      <p:sp>
        <p:nvSpPr>
          <p:cNvPr id="13" name="AutoShape 8"/>
          <p:cNvSpPr>
            <a:spLocks noChangeArrowheads="1"/>
          </p:cNvSpPr>
          <p:nvPr/>
        </p:nvSpPr>
        <p:spPr bwMode="blackWhite">
          <a:xfrm>
            <a:off x="1533832" y="1194619"/>
            <a:ext cx="2446932" cy="1076632"/>
          </a:xfrm>
          <a:prstGeom prst="wedgeRectCallout">
            <a:avLst>
              <a:gd name="adj1" fmla="val 84863"/>
              <a:gd name="adj2" fmla="val 5058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Homeowners premium volume peaked at $8.59B prior to the housing collapse</a:t>
            </a:r>
            <a:endParaRPr lang="en-US" sz="1600" b="1" dirty="0">
              <a:solidFill>
                <a:schemeClr val="bg1"/>
              </a:solidFill>
            </a:endParaRPr>
          </a:p>
        </p:txBody>
      </p:sp>
      <p:sp>
        <p:nvSpPr>
          <p:cNvPr id="15" name="AutoShape 7"/>
          <p:cNvSpPr>
            <a:spLocks noChangeArrowheads="1"/>
          </p:cNvSpPr>
          <p:nvPr/>
        </p:nvSpPr>
        <p:spPr bwMode="blackWhite">
          <a:xfrm>
            <a:off x="4203290" y="3569109"/>
            <a:ext cx="3259395" cy="1167535"/>
          </a:xfrm>
          <a:prstGeom prst="wedgeRectCallout">
            <a:avLst>
              <a:gd name="adj1" fmla="val 72122"/>
              <a:gd name="adj2" fmla="val -1031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FL’s premium volume likely hit a new record high in 2013 as the economy continued to recover</a:t>
            </a:r>
            <a:endParaRPr lang="en-US" b="1" dirty="0">
              <a:solidFill>
                <a:srgbClr val="FFFFFF"/>
              </a:solidFill>
              <a:latin typeface="Arial" charset="0"/>
              <a:cs typeface="Arial" charset="0"/>
            </a:endParaRPr>
          </a:p>
        </p:txBody>
      </p:sp>
      <p:sp>
        <p:nvSpPr>
          <p:cNvPr id="16" name="AutoShape 23"/>
          <p:cNvSpPr>
            <a:spLocks noChangeArrowheads="1"/>
          </p:cNvSpPr>
          <p:nvPr/>
        </p:nvSpPr>
        <p:spPr bwMode="auto">
          <a:xfrm rot="20373842">
            <a:off x="1159275" y="2815099"/>
            <a:ext cx="2703215" cy="612775"/>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2000-2007: +196% Growth </a:t>
            </a:r>
            <a:endParaRPr lang="en-US" sz="1400" b="1" dirty="0">
              <a:solidFill>
                <a:srgbClr val="FFFFFF"/>
              </a:solidFill>
              <a:latin typeface="Arial" charset="0"/>
              <a:cs typeface="Arial" charset="0"/>
            </a:endParaRPr>
          </a:p>
        </p:txBody>
      </p:sp>
      <p:sp>
        <p:nvSpPr>
          <p:cNvPr id="17" name="AutoShape 23"/>
          <p:cNvSpPr>
            <a:spLocks noChangeArrowheads="1"/>
          </p:cNvSpPr>
          <p:nvPr/>
        </p:nvSpPr>
        <p:spPr bwMode="auto">
          <a:xfrm rot="1836522">
            <a:off x="4470952" y="1526440"/>
            <a:ext cx="1785429" cy="918355"/>
          </a:xfrm>
          <a:prstGeom prst="rightArrow">
            <a:avLst>
              <a:gd name="adj1" fmla="val 50000"/>
              <a:gd name="adj2" fmla="val 83048"/>
            </a:avLst>
          </a:prstGeom>
          <a:solidFill>
            <a:srgbClr val="C0000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200" b="1" dirty="0" smtClean="0">
                <a:solidFill>
                  <a:srgbClr val="FFFFFF"/>
                </a:solidFill>
              </a:rPr>
              <a:t>2007-09: -19% Growth </a:t>
            </a:r>
            <a:endParaRPr lang="en-US" sz="1200" b="1" dirty="0">
              <a:solidFill>
                <a:srgbClr val="FFFFFF"/>
              </a:solidFill>
              <a:latin typeface="Arial" charset="0"/>
              <a:cs typeface="Arial" charset="0"/>
            </a:endParaRPr>
          </a:p>
        </p:txBody>
      </p:sp>
      <p:sp>
        <p:nvSpPr>
          <p:cNvPr id="18" name="AutoShape 23"/>
          <p:cNvSpPr>
            <a:spLocks noChangeArrowheads="1"/>
          </p:cNvSpPr>
          <p:nvPr/>
        </p:nvSpPr>
        <p:spPr bwMode="auto">
          <a:xfrm rot="20373842">
            <a:off x="6193391" y="1581207"/>
            <a:ext cx="2703215" cy="612662"/>
          </a:xfrm>
          <a:prstGeom prst="rightArrow">
            <a:avLst>
              <a:gd name="adj1" fmla="val 50000"/>
              <a:gd name="adj2" fmla="val 83048"/>
            </a:avLst>
          </a:prstGeom>
          <a:solidFill>
            <a:srgbClr val="92D050"/>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rPr>
              <a:t>20090-13E: +21% Growth </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3352213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32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3700"/>
                            </p:stCondLst>
                            <p:childTnLst>
                              <p:par>
                                <p:cTn id="23" presetID="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42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2013:9M combined ratio including M&amp;FG insurers is 95.8;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14554157" name="Chart" r:id="rId4" imgW="8601126" imgH="3933742" progId="MSGraph.Chart.8">
                  <p:embed followColorScheme="full"/>
                </p:oleObj>
              </mc:Choice>
              <mc:Fallback>
                <p:oleObj name="Chart" r:id="rId4" imgW="8601126" imgH="3933742"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are improved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60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dirty="0" smtClean="0"/>
              <a:t>Strong Florida Population Growth Will Drive Coastal Exposure Sharply Upward</a:t>
            </a:r>
          </a:p>
        </p:txBody>
      </p:sp>
      <p:graphicFrame>
        <p:nvGraphicFramePr>
          <p:cNvPr id="61442" name="Object 3"/>
          <p:cNvGraphicFramePr>
            <a:graphicFrameLocks noGrp="1"/>
          </p:cNvGraphicFramePr>
          <p:nvPr>
            <p:ph type="chart" idx="4294967295"/>
          </p:nvPr>
        </p:nvGraphicFramePr>
        <p:xfrm>
          <a:off x="176213" y="1627188"/>
          <a:ext cx="8712200" cy="4532312"/>
        </p:xfrm>
        <a:graphic>
          <a:graphicData uri="http://schemas.openxmlformats.org/presentationml/2006/ole">
            <mc:AlternateContent xmlns:mc="http://schemas.openxmlformats.org/markup-compatibility/2006">
              <mc:Choice xmlns:v="urn:schemas-microsoft-com:vml" Requires="v">
                <p:oleObj spid="_x0000_s28440586" name="Chart" r:id="rId4" imgW="8715311" imgH="4533804" progId="MSGraph.Chart.8">
                  <p:embed followColorScheme="full"/>
                </p:oleObj>
              </mc:Choice>
              <mc:Fallback>
                <p:oleObj name="Chart" r:id="rId4" imgW="8715311" imgH="4533804" progId="MSGraph.Chart.8">
                  <p:embed followColorScheme="full"/>
                  <p:pic>
                    <p:nvPicPr>
                      <p:cNvPr id="0" name=""/>
                      <p:cNvPicPr preferRelativeResize="0">
                        <a:picLocks noChangeArrowheads="1"/>
                      </p:cNvPicPr>
                      <p:nvPr/>
                    </p:nvPicPr>
                    <p:blipFill>
                      <a:blip r:embed="rId5"/>
                      <a:srcRect/>
                      <a:stretch>
                        <a:fillRect/>
                      </a:stretch>
                    </p:blipFill>
                    <p:spPr bwMode="gray">
                      <a:xfrm>
                        <a:off x="176213" y="1627188"/>
                        <a:ext cx="871220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r>
              <a:rPr lang="en-US" sz="1600" b="1" dirty="0">
                <a:solidFill>
                  <a:srgbClr val="225A7A"/>
                </a:solidFill>
              </a:rPr>
              <a:t>)</a:t>
            </a:r>
          </a:p>
        </p:txBody>
      </p:sp>
      <p:sp>
        <p:nvSpPr>
          <p:cNvPr id="1989639" name="AutoShape 7"/>
          <p:cNvSpPr>
            <a:spLocks noChangeArrowheads="1"/>
          </p:cNvSpPr>
          <p:nvPr/>
        </p:nvSpPr>
        <p:spPr bwMode="blackWhite">
          <a:xfrm>
            <a:off x="4409767" y="4613435"/>
            <a:ext cx="2417000"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Florida is expected to add 1.1 million new residents by 2017 relative to 2013</a:t>
            </a:r>
            <a:endParaRPr lang="en-US" sz="1600" b="1" dirty="0">
              <a:solidFill>
                <a:schemeClr val="bg1"/>
              </a:solidFill>
              <a:cs typeface="+mn-cs"/>
            </a:endParaRPr>
          </a:p>
        </p:txBody>
      </p:sp>
      <p:sp>
        <p:nvSpPr>
          <p:cNvPr id="13" name="AutoShape 7"/>
          <p:cNvSpPr>
            <a:spLocks noChangeArrowheads="1"/>
          </p:cNvSpPr>
          <p:nvPr/>
        </p:nvSpPr>
        <p:spPr bwMode="blackWhite">
          <a:xfrm>
            <a:off x="5515898" y="3569215"/>
            <a:ext cx="1887793" cy="958103"/>
          </a:xfrm>
          <a:prstGeom prst="wedgeRectCallout">
            <a:avLst>
              <a:gd name="adj1" fmla="val 48882"/>
              <a:gd name="adj2" fmla="val -1327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At 1.3% to 1.4%, FL’s population growth will well above the US</a:t>
            </a:r>
            <a:endParaRPr lang="en-US" sz="1600" b="1" dirty="0">
              <a:solidFill>
                <a:schemeClr val="bg1"/>
              </a:solidFill>
              <a:latin typeface="Arial" pitchFamily="34" charset="0"/>
              <a:cs typeface="+mn-cs"/>
            </a:endParaRPr>
          </a:p>
        </p:txBody>
      </p:sp>
      <p:sp>
        <p:nvSpPr>
          <p:cNvPr id="14" name="Rectangle 3"/>
          <p:cNvSpPr>
            <a:spLocks noChangeArrowheads="1"/>
          </p:cNvSpPr>
          <p:nvPr/>
        </p:nvSpPr>
        <p:spPr bwMode="auto">
          <a:xfrm>
            <a:off x="-127817" y="6503715"/>
            <a:ext cx="8632719" cy="373949"/>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 US Census Bureau; University of Central Florida Institute for Economic Competitiveness: </a:t>
            </a:r>
            <a:r>
              <a:rPr lang="en-US" sz="900" dirty="0" smtClean="0">
                <a:hlinkClick r:id="rId6"/>
              </a:rPr>
              <a:t>http://iec.ucf.edu/post/2014/01/07/Florida-Metro-Forecast-December-2013.aspx</a:t>
            </a:r>
            <a:r>
              <a:rPr lang="en-US" sz="900" dirty="0" smtClean="0"/>
              <a:t> ; Insurance Information Institute.</a:t>
            </a:r>
            <a:endParaRPr lang="en-US" sz="900" dirty="0"/>
          </a:p>
        </p:txBody>
      </p:sp>
    </p:spTree>
    <p:extLst>
      <p:ext uri="{BB962C8B-B14F-4D97-AF65-F5344CB8AC3E}">
        <p14:creationId xmlns:p14="http://schemas.microsoft.com/office/powerpoint/2010/main" val="21042857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Florida Total Private Housing Starts,</a:t>
            </a:r>
            <a:r>
              <a:rPr lang="en-US" sz="3000" b="1" kern="0" dirty="0">
                <a:solidFill>
                  <a:srgbClr val="225A7A"/>
                </a:solidFill>
                <a:ea typeface="+mj-ea"/>
                <a:cs typeface="+mj-cs"/>
              </a:rPr>
              <a:t/>
            </a:r>
            <a:br>
              <a:rPr lang="en-US" sz="3000" b="1" kern="0" dirty="0">
                <a:solidFill>
                  <a:srgbClr val="225A7A"/>
                </a:solidFill>
                <a:ea typeface="+mj-ea"/>
                <a:cs typeface="+mj-cs"/>
              </a:rPr>
            </a:br>
            <a:r>
              <a:rPr lang="en-US" sz="3000" b="1" kern="0" dirty="0" smtClean="0">
                <a:solidFill>
                  <a:srgbClr val="225A7A"/>
                </a:solidFill>
                <a:ea typeface="+mj-ea"/>
                <a:cs typeface="+mj-cs"/>
              </a:rPr>
              <a:t>2000 – 2017F</a:t>
            </a:r>
            <a:endParaRPr lang="en-US" sz="3000" b="1" kern="0" dirty="0">
              <a:solidFill>
                <a:srgbClr val="225A7A"/>
              </a:solidFill>
              <a:ea typeface="+mj-ea"/>
              <a:cs typeface="+mj-cs"/>
            </a:endParaRP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61</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2" name="AutoShape 8"/>
          <p:cNvSpPr>
            <a:spLocks noChangeArrowheads="1"/>
          </p:cNvSpPr>
          <p:nvPr/>
        </p:nvSpPr>
        <p:spPr bwMode="blackWhite">
          <a:xfrm>
            <a:off x="6710519" y="3814918"/>
            <a:ext cx="2251587" cy="1366682"/>
          </a:xfrm>
          <a:prstGeom prst="wedgeRectCallout">
            <a:avLst>
              <a:gd name="adj1" fmla="val -90806"/>
              <a:gd name="adj2" fmla="val -206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for the first time in many years</a:t>
            </a:r>
            <a:endParaRPr lang="en-US" sz="1600" b="1" dirty="0">
              <a:solidFill>
                <a:schemeClr val="bg1"/>
              </a:solidFill>
            </a:endParaRPr>
          </a:p>
        </p:txBody>
      </p:sp>
      <p:pic>
        <p:nvPicPr>
          <p:cNvPr id="287252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t="3453"/>
          <a:stretch>
            <a:fillRect/>
          </a:stretch>
        </p:blipFill>
        <p:spPr bwMode="auto">
          <a:xfrm>
            <a:off x="237817" y="1337567"/>
            <a:ext cx="8648700" cy="5113007"/>
          </a:xfrm>
          <a:prstGeom prst="rect">
            <a:avLst/>
          </a:prstGeom>
          <a:noFill/>
          <a:ln w="9525">
            <a:noFill/>
            <a:miter lim="800000"/>
            <a:headEnd/>
            <a:tailEnd/>
          </a:ln>
        </p:spPr>
      </p:pic>
      <p:sp>
        <p:nvSpPr>
          <p:cNvPr id="13" name="Rectangle 3"/>
          <p:cNvSpPr>
            <a:spLocks noChangeArrowheads="1"/>
          </p:cNvSpPr>
          <p:nvPr/>
        </p:nvSpPr>
        <p:spPr bwMode="auto">
          <a:xfrm>
            <a:off x="-127817" y="6621440"/>
            <a:ext cx="8632719" cy="256224"/>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900" dirty="0" smtClean="0"/>
              <a:t>Source</a:t>
            </a:r>
            <a:r>
              <a:rPr lang="en-US" sz="900" dirty="0"/>
              <a:t>: </a:t>
            </a:r>
            <a:r>
              <a:rPr lang="en-US" sz="900" dirty="0" smtClean="0"/>
              <a:t>University of Central Florida Institute for Economic Competitiveness: </a:t>
            </a:r>
            <a:r>
              <a:rPr lang="en-US" sz="900" dirty="0" smtClean="0">
                <a:hlinkClick r:id="rId4"/>
              </a:rPr>
              <a:t>http://iec.ucf.edu/post/2014/01/07/Florida-Metro-Forecast-December-2013.aspx</a:t>
            </a:r>
            <a:r>
              <a:rPr lang="en-US" sz="900" dirty="0" smtClean="0"/>
              <a:t> </a:t>
            </a:r>
            <a:endParaRPr lang="en-US" sz="900" dirty="0"/>
          </a:p>
        </p:txBody>
      </p:sp>
      <p:sp>
        <p:nvSpPr>
          <p:cNvPr id="14" name="AutoShape 6"/>
          <p:cNvSpPr>
            <a:spLocks noChangeArrowheads="1"/>
          </p:cNvSpPr>
          <p:nvPr/>
        </p:nvSpPr>
        <p:spPr bwMode="blackWhite">
          <a:xfrm>
            <a:off x="4178709" y="1179871"/>
            <a:ext cx="3628104" cy="1366683"/>
          </a:xfrm>
          <a:prstGeom prst="wedgeRectCallout">
            <a:avLst>
              <a:gd name="adj1" fmla="val 33592"/>
              <a:gd name="adj2" fmla="val 959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smtClean="0">
                <a:solidFill>
                  <a:schemeClr val="bg1"/>
                </a:solidFill>
                <a:cs typeface="+mn-cs"/>
              </a:rPr>
              <a:t>CRASH, CRATER, RECOVERY</a:t>
            </a:r>
            <a:r>
              <a:rPr lang="en-US" b="1" dirty="0" smtClean="0">
                <a:solidFill>
                  <a:schemeClr val="bg1"/>
                </a:solidFill>
                <a:cs typeface="+mn-cs"/>
              </a:rPr>
              <a:t> Homebuilding in FL continues to recover, adding substantially to coastal exposures.</a:t>
            </a:r>
            <a:endParaRPr lang="en-US" b="1" dirty="0">
              <a:solidFill>
                <a:schemeClr val="bg1"/>
              </a:solidFill>
              <a:cs typeface="+mn-cs"/>
            </a:endParaRPr>
          </a:p>
        </p:txBody>
      </p:sp>
      <p:sp>
        <p:nvSpPr>
          <p:cNvPr id="15" name="Rectangle 8"/>
          <p:cNvSpPr>
            <a:spLocks noChangeArrowheads="1"/>
          </p:cNvSpPr>
          <p:nvPr/>
        </p:nvSpPr>
        <p:spPr bwMode="black">
          <a:xfrm>
            <a:off x="254263" y="1060347"/>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 of Units)</a:t>
            </a:r>
            <a:endParaRPr lang="en-US" sz="1600" b="1" dirty="0">
              <a:solidFill>
                <a:srgbClr val="225A7A"/>
              </a:solidFill>
            </a:endParaRPr>
          </a:p>
        </p:txBody>
      </p:sp>
    </p:spTree>
    <p:extLst>
      <p:ext uri="{BB962C8B-B14F-4D97-AF65-F5344CB8AC3E}">
        <p14:creationId xmlns:p14="http://schemas.microsoft.com/office/powerpoint/2010/main" val="8097275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62</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394535"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76748"/>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$39.9B or 12.7% since 2009 peak</a:t>
            </a:r>
            <a:endParaRPr lang="en-US" sz="1600" b="1" dirty="0">
              <a:solidFill>
                <a:schemeClr val="bg1"/>
              </a:solidFill>
            </a:endParaRPr>
          </a:p>
        </p:txBody>
      </p:sp>
    </p:spTree>
    <p:extLst>
      <p:ext uri="{BB962C8B-B14F-4D97-AF65-F5344CB8AC3E}">
        <p14:creationId xmlns:p14="http://schemas.microsoft.com/office/powerpoint/2010/main" val="3815835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2013 vs. Nov.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5406510"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12078" y="1115958"/>
            <a:ext cx="2040192" cy="816080"/>
          </a:xfrm>
          <a:prstGeom prst="wedgeRectCallout">
            <a:avLst>
              <a:gd name="adj1" fmla="val -89083"/>
              <a:gd name="adj2" fmla="val 5192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64</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Nov. 2013 vs. Nov. 2012*</a:t>
            </a:r>
          </a:p>
        </p:txBody>
      </p:sp>
      <p:graphicFrame>
        <p:nvGraphicFramePr>
          <p:cNvPr id="66562" name="Object 4"/>
          <p:cNvGraphicFramePr>
            <a:graphicFrameLocks noChangeAspect="1"/>
          </p:cNvGraphicFramePr>
          <p:nvPr>
            <p:extLst>
              <p:ext uri="{D42A27DB-BD31-4B8C-83A1-F6EECF244321}">
                <p14:modId xmlns:p14="http://schemas.microsoft.com/office/powerpoint/2010/main" val="1934374622"/>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5407536" name="Chart" r:id="rId4" imgW="8534451" imgH="3771782" progId="MSGraph.Chart.8">
                  <p:embed followColorScheme="full"/>
                </p:oleObj>
              </mc:Choice>
              <mc:Fallback>
                <p:oleObj name="Chart" r:id="rId4" imgW="8534451" imgH="3771782" progId="MSGraph.Chart.8">
                  <p:embed followColorScheme="full"/>
                  <p:pic>
                    <p:nvPicPr>
                      <p:cNvPr id="0" name="Object 4"/>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Segments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42975" y="1488708"/>
            <a:ext cx="3629025" cy="1042834"/>
          </a:xfrm>
          <a:prstGeom prst="wedgeRectCallout">
            <a:avLst>
              <a:gd name="adj1" fmla="val -40444"/>
              <a:gd name="adj2" fmla="val 752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State and local public sector construction spending could begin a slow recovery in 2014; Federal spending will languish.</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4100" name="Rectangle 106"/>
          <p:cNvSpPr>
            <a:spLocks noGrp="1" noChangeArrowheads="1"/>
          </p:cNvSpPr>
          <p:nvPr>
            <p:ph type="ftr" sz="quarter" idx="11"/>
          </p:nvPr>
        </p:nvSpPr>
        <p:spPr>
          <a:noFill/>
        </p:spPr>
        <p:txBody>
          <a:bodyPr/>
          <a:lstStyle/>
          <a:p>
            <a:endParaRPr lang="en-US" smtClean="0"/>
          </a:p>
        </p:txBody>
      </p:sp>
      <p:sp>
        <p:nvSpPr>
          <p:cNvPr id="4101" name="Rectangle 110"/>
          <p:cNvSpPr>
            <a:spLocks noGrp="1" noChangeArrowheads="1"/>
          </p:cNvSpPr>
          <p:nvPr>
            <p:ph type="sldNum" sz="quarter" idx="12"/>
          </p:nvPr>
        </p:nvSpPr>
        <p:spPr>
          <a:noFill/>
        </p:spPr>
        <p:txBody>
          <a:bodyPr/>
          <a:lstStyle/>
          <a:p>
            <a:fld id="{C3229822-6B46-4407-A4C7-B9A8F401D3F2}" type="slidenum">
              <a:rPr lang="en-US" smtClean="0"/>
              <a:pPr/>
              <a:t>65</a:t>
            </a:fld>
            <a:endParaRPr lang="en-US" smtClean="0"/>
          </a:p>
        </p:txBody>
      </p:sp>
      <p:sp>
        <p:nvSpPr>
          <p:cNvPr id="4102" name="Rectangle 2"/>
          <p:cNvSpPr>
            <a:spLocks noGrp="1" noChangeArrowheads="1"/>
          </p:cNvSpPr>
          <p:nvPr>
            <p:ph type="title"/>
          </p:nvPr>
        </p:nvSpPr>
        <p:spPr/>
        <p:txBody>
          <a:bodyPr/>
          <a:lstStyle/>
          <a:p>
            <a:r>
              <a:rPr lang="en-US" dirty="0" smtClean="0"/>
              <a:t>Surety, Net Premiums Written, </a:t>
            </a:r>
            <a:br>
              <a:rPr lang="en-US" dirty="0" smtClean="0"/>
            </a:br>
            <a:r>
              <a:rPr lang="en-US" dirty="0" smtClean="0"/>
              <a:t>1990-2013E, ($ millions)</a:t>
            </a:r>
          </a:p>
        </p:txBody>
      </p:sp>
      <p:graphicFrame>
        <p:nvGraphicFramePr>
          <p:cNvPr id="4098"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1694"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4104" name="Rectangle 4"/>
          <p:cNvSpPr>
            <a:spLocks noChangeArrowheads="1"/>
          </p:cNvSpPr>
          <p:nvPr/>
        </p:nvSpPr>
        <p:spPr bwMode="auto">
          <a:xfrm>
            <a:off x="0" y="6270625"/>
            <a:ext cx="8686800" cy="5873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a:t>Note: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 estimate for 2013 based on 9-month data from SNL Financial.</a:t>
            </a:r>
            <a:endParaRPr lang="en-US" sz="1100" dirty="0"/>
          </a:p>
        </p:txBody>
      </p:sp>
      <p:sp>
        <p:nvSpPr>
          <p:cNvPr id="9" name="AutoShape 7"/>
          <p:cNvSpPr>
            <a:spLocks noChangeArrowheads="1"/>
          </p:cNvSpPr>
          <p:nvPr/>
        </p:nvSpPr>
        <p:spPr bwMode="blackWhite">
          <a:xfrm>
            <a:off x="4326192" y="3637935"/>
            <a:ext cx="2753033" cy="1138704"/>
          </a:xfrm>
          <a:prstGeom prst="wedgeRectCallout">
            <a:avLst>
              <a:gd name="adj1" fmla="val 97309"/>
              <a:gd name="adj2" fmla="val -733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Surety premium growth has been negative/flat ever since the “Great Recession” began</a:t>
            </a:r>
            <a:endParaRPr lang="en-US" sz="1600" b="1" dirty="0">
              <a:solidFill>
                <a:schemeClr val="bg1"/>
              </a:solidFill>
              <a:cs typeface="+mn-cs"/>
            </a:endParaRPr>
          </a:p>
        </p:txBody>
      </p:sp>
    </p:spTree>
    <p:extLst>
      <p:ext uri="{BB962C8B-B14F-4D97-AF65-F5344CB8AC3E}">
        <p14:creationId xmlns:p14="http://schemas.microsoft.com/office/powerpoint/2010/main" val="16516430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xfrm>
            <a:off x="85725" y="6961188"/>
            <a:ext cx="1352550" cy="117475"/>
          </a:xfrm>
          <a:noFill/>
        </p:spPr>
        <p:txBody>
          <a:bodyPr/>
          <a:lstStyle/>
          <a:p>
            <a:endParaRPr lang="en-US" smtClean="0"/>
          </a:p>
        </p:txBody>
      </p:sp>
      <p:sp>
        <p:nvSpPr>
          <p:cNvPr id="3076" name="Rectangle 106"/>
          <p:cNvSpPr>
            <a:spLocks noGrp="1" noChangeArrowheads="1"/>
          </p:cNvSpPr>
          <p:nvPr>
            <p:ph type="ftr" sz="quarter" idx="11"/>
          </p:nvPr>
        </p:nvSpPr>
        <p:spPr>
          <a:noFill/>
        </p:spPr>
        <p:txBody>
          <a:bodyPr/>
          <a:lstStyle/>
          <a:p>
            <a:endParaRPr lang="en-US" smtClean="0"/>
          </a:p>
        </p:txBody>
      </p:sp>
      <p:sp>
        <p:nvSpPr>
          <p:cNvPr id="3077" name="Rectangle 110"/>
          <p:cNvSpPr>
            <a:spLocks noGrp="1" noChangeArrowheads="1"/>
          </p:cNvSpPr>
          <p:nvPr>
            <p:ph type="sldNum" sz="quarter" idx="12"/>
          </p:nvPr>
        </p:nvSpPr>
        <p:spPr>
          <a:noFill/>
        </p:spPr>
        <p:txBody>
          <a:bodyPr/>
          <a:lstStyle/>
          <a:p>
            <a:fld id="{1945F818-5CDA-4A18-AF01-C55DA3524150}" type="slidenum">
              <a:rPr lang="en-US" smtClean="0"/>
              <a:pPr/>
              <a:t>66</a:t>
            </a:fld>
            <a:endParaRPr lang="en-US" smtClean="0"/>
          </a:p>
        </p:txBody>
      </p:sp>
      <p:sp>
        <p:nvSpPr>
          <p:cNvPr id="3078" name="Rectangle 2"/>
          <p:cNvSpPr>
            <a:spLocks noGrp="1" noChangeArrowheads="1"/>
          </p:cNvSpPr>
          <p:nvPr>
            <p:ph type="title"/>
          </p:nvPr>
        </p:nvSpPr>
        <p:spPr/>
        <p:txBody>
          <a:bodyPr/>
          <a:lstStyle/>
          <a:p>
            <a:r>
              <a:rPr lang="en-US" dirty="0" smtClean="0"/>
              <a:t>Surety Combined Ratio, 1990-2012* </a:t>
            </a:r>
          </a:p>
        </p:txBody>
      </p:sp>
      <p:graphicFrame>
        <p:nvGraphicFramePr>
          <p:cNvPr id="3074" name="Object 3"/>
          <p:cNvGraphicFramePr>
            <a:graphicFrameLocks noChangeAspect="1"/>
          </p:cNvGraphicFramePr>
          <p:nvPr/>
        </p:nvGraphicFramePr>
        <p:xfrm>
          <a:off x="381000" y="1752600"/>
          <a:ext cx="8296275" cy="3752850"/>
        </p:xfrm>
        <a:graphic>
          <a:graphicData uri="http://schemas.openxmlformats.org/presentationml/2006/ole">
            <mc:AlternateContent xmlns:mc="http://schemas.openxmlformats.org/markup-compatibility/2006">
              <mc:Choice xmlns:v="urn:schemas-microsoft-com:vml" Requires="v">
                <p:oleObj spid="_x0000_s28402718" name="Chart" r:id="rId4" imgW="8296363" imgH="3762334" progId="MSGraph.Chart.8">
                  <p:embed followColorScheme="full"/>
                </p:oleObj>
              </mc:Choice>
              <mc:Fallback>
                <p:oleObj name="Chart" r:id="rId4" imgW="8296363" imgH="3762334"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a:solidFill>
                <a:srgbClr val="225A7A"/>
              </a:solidFill>
            </a:endParaRPr>
          </a:p>
        </p:txBody>
      </p:sp>
      <p:sp>
        <p:nvSpPr>
          <p:cNvPr id="3080" name="Rectangle 4"/>
          <p:cNvSpPr>
            <a:spLocks noChangeArrowheads="1"/>
          </p:cNvSpPr>
          <p:nvPr/>
        </p:nvSpPr>
        <p:spPr bwMode="auto">
          <a:xfrm>
            <a:off x="0" y="6118567"/>
            <a:ext cx="8686800" cy="739433"/>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5000"/>
              </a:spcBef>
              <a:buClr>
                <a:schemeClr val="accent2"/>
              </a:buClr>
              <a:buFont typeface="Wingdings" pitchFamily="2" charset="2"/>
              <a:buNone/>
              <a:tabLst>
                <a:tab pos="342900" algn="l"/>
              </a:tabLst>
            </a:pPr>
            <a:r>
              <a:rPr lang="en-US" sz="1100" dirty="0" smtClean="0"/>
              <a:t>*Net basis.</a:t>
            </a:r>
          </a:p>
          <a:p>
            <a:pPr eaLnBrk="0" hangingPunct="0">
              <a:lnSpc>
                <a:spcPct val="85000"/>
              </a:lnSpc>
              <a:spcBef>
                <a:spcPct val="5000"/>
              </a:spcBef>
              <a:buClr>
                <a:schemeClr val="accent2"/>
              </a:buClr>
              <a:buFont typeface="Wingdings" pitchFamily="2" charset="2"/>
              <a:buNone/>
              <a:tabLst>
                <a:tab pos="342900" algn="l"/>
              </a:tabLst>
            </a:pPr>
            <a:r>
              <a:rPr lang="en-US" sz="1100" dirty="0" smtClean="0"/>
              <a:t>Note</a:t>
            </a:r>
            <a:r>
              <a:rPr lang="en-US" sz="1100" dirty="0"/>
              <a:t>: 1990-1992 includes Financial Guaranty.</a:t>
            </a:r>
          </a:p>
          <a:p>
            <a:pPr eaLnBrk="0" hangingPunct="0">
              <a:lnSpc>
                <a:spcPct val="85000"/>
              </a:lnSpc>
              <a:spcBef>
                <a:spcPct val="5000"/>
              </a:spcBef>
              <a:buClr>
                <a:schemeClr val="accent2"/>
              </a:buClr>
              <a:buFont typeface="Wingdings" pitchFamily="2" charset="2"/>
              <a:buNone/>
              <a:tabLst>
                <a:tab pos="342900" algn="l"/>
              </a:tabLst>
            </a:pPr>
            <a:endParaRPr lang="en-US" sz="1100" dirty="0"/>
          </a:p>
          <a:p>
            <a:pPr eaLnBrk="0" hangingPunct="0">
              <a:lnSpc>
                <a:spcPct val="85000"/>
              </a:lnSpc>
              <a:spcBef>
                <a:spcPct val="5000"/>
              </a:spcBef>
              <a:buClr>
                <a:schemeClr val="accent2"/>
              </a:buClr>
              <a:buFont typeface="Wingdings" pitchFamily="2" charset="2"/>
              <a:buNone/>
              <a:tabLst>
                <a:tab pos="342900" algn="l"/>
              </a:tabLst>
            </a:pPr>
            <a:r>
              <a:rPr lang="en-US" sz="1100" dirty="0"/>
              <a:t>Source: A.M. </a:t>
            </a:r>
            <a:r>
              <a:rPr lang="en-US" sz="1100" dirty="0" smtClean="0"/>
              <a:t>Best; Insurance Information Institute.</a:t>
            </a:r>
            <a:endParaRPr lang="en-US" sz="1100" dirty="0"/>
          </a:p>
        </p:txBody>
      </p:sp>
      <p:sp>
        <p:nvSpPr>
          <p:cNvPr id="9" name="AutoShape 7"/>
          <p:cNvSpPr>
            <a:spLocks noChangeArrowheads="1"/>
          </p:cNvSpPr>
          <p:nvPr/>
        </p:nvSpPr>
        <p:spPr bwMode="blackWhite">
          <a:xfrm>
            <a:off x="6105831" y="1229031"/>
            <a:ext cx="2753033" cy="943898"/>
          </a:xfrm>
          <a:prstGeom prst="wedgeRectCallout">
            <a:avLst>
              <a:gd name="adj1" fmla="val 17666"/>
              <a:gd name="adj2" fmla="val 11628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Underwriting performance in the surety line has been strong since 2006</a:t>
            </a:r>
            <a:endParaRPr lang="en-US" sz="1600" b="1" dirty="0">
              <a:solidFill>
                <a:schemeClr val="bg1"/>
              </a:solidFill>
              <a:cs typeface="+mn-cs"/>
            </a:endParaRPr>
          </a:p>
        </p:txBody>
      </p:sp>
    </p:spTree>
    <p:extLst>
      <p:ext uri="{BB962C8B-B14F-4D97-AF65-F5344CB8AC3E}">
        <p14:creationId xmlns:p14="http://schemas.microsoft.com/office/powerpoint/2010/main" val="761486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67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smtClean="0"/>
              <a:t>Construction Employment,</a:t>
            </a:r>
            <a:br>
              <a:rPr lang="en-US" sz="3200" smtClean="0"/>
            </a:br>
            <a:r>
              <a:rPr lang="en-US" sz="3200" smtClean="0"/>
              <a:t>Jan. 2010—December 2013</a:t>
            </a:r>
            <a:r>
              <a:rPr lang="en-US" smtClean="0"/>
              <a:t>*</a:t>
            </a:r>
          </a:p>
        </p:txBody>
      </p:sp>
      <p:sp>
        <p:nvSpPr>
          <p:cNvPr id="1946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*Seasonally adjusted; Dec and Nov 2013 are preliminary</a:t>
            </a:r>
          </a:p>
          <a:p>
            <a:pPr eaLnBrk="0" hangingPunct="0">
              <a:lnSpc>
                <a:spcPct val="85000"/>
              </a:lnSpc>
              <a:spcBef>
                <a:spcPct val="25000"/>
              </a:spcBef>
              <a:buClr>
                <a:schemeClr val="accent2"/>
              </a:buClr>
              <a:buFont typeface="Wingdings" pitchFamily="2" charset="2"/>
              <a:buNone/>
            </a:pPr>
            <a:r>
              <a:rPr lang="en-US" sz="1100"/>
              <a:t>Sources: US Bureau of Labor Statistics at </a:t>
            </a:r>
            <a:r>
              <a:rPr lang="en-US" sz="1100">
                <a:hlinkClick r:id="rId4"/>
              </a:rPr>
              <a:t>http://data.bls.gov</a:t>
            </a:r>
            <a:r>
              <a:rPr lang="en-US" sz="1100"/>
              <a:t>; Insurance Information Institute.</a:t>
            </a:r>
          </a:p>
        </p:txBody>
      </p:sp>
      <p:graphicFrame>
        <p:nvGraphicFramePr>
          <p:cNvPr id="19458" name="Object 8"/>
          <p:cNvGraphicFramePr>
            <a:graphicFrameLocks noChangeAspect="1"/>
          </p:cNvGraphicFramePr>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7808814" name="Chart" r:id="rId5" imgW="8343872" imgH="4381562" progId="MSGraph.Chart.8">
                  <p:embed followColorScheme="full"/>
                </p:oleObj>
              </mc:Choice>
              <mc:Fallback>
                <p:oleObj name="Chart" r:id="rId5" imgW="8343872" imgH="4381562" progId="MSGraph.Chart.8">
                  <p:embed followColorScheme="full"/>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11250"/>
            <a:ext cx="3141663" cy="1065213"/>
          </a:xfrm>
          <a:prstGeom prst="wedgeRectCallout">
            <a:avLst>
              <a:gd name="adj1" fmla="val 100320"/>
              <a:gd name="adj2" fmla="val -237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+398,000 above</a:t>
            </a:r>
            <a:br>
              <a:rPr lang="en-US" b="1" dirty="0">
                <a:solidFill>
                  <a:schemeClr val="bg1"/>
                </a:solidFill>
              </a:rPr>
            </a:br>
            <a:r>
              <a:rPr lang="en-US" b="1" dirty="0">
                <a:solidFill>
                  <a:schemeClr val="bg1"/>
                </a:solidFill>
              </a:rPr>
              <a:t>Jan. 2011 (+7.4%) but flat in the last few months.</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218662" y="5901359"/>
            <a:ext cx="8647042"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payroll exposure.</a:t>
            </a:r>
            <a:endParaRPr lang="en-US" sz="165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68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2003–December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3037998" name="Chart" r:id="rId4" imgW="8343872" imgH="4381562" progId="MSGraph.Chart.8">
                  <p:embed followColorScheme="full"/>
                </p:oleObj>
              </mc:Choice>
              <mc:Fallback>
                <p:oleObj name="Chart" r:id="rId4" imgW="8343872" imgH="4381562"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2013 totaled 5.833 million, an increase of 398,000 jobs or 7.3%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69</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7</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2013:Q3.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mc:AlternateContent xmlns:mc="http://schemas.openxmlformats.org/markup-compatibility/2006">
              <mc:Choice xmlns:v="urn:schemas-microsoft-com:vml" Requires="v">
                <p:oleObj spid="_x0000_s21259309" name="Chart" r:id="rId4" imgW="8601126" imgH="4610196" progId="MSGraph.Chart.8">
                  <p:embed followColorScheme="full"/>
                </p:oleObj>
              </mc:Choice>
              <mc:Fallback>
                <p:oleObj name="Chart" r:id="rId4" imgW="8601126" imgH="461019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474788"/>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787161" y="3048000"/>
            <a:ext cx="766915" cy="329380"/>
          </a:xfrm>
          <a:prstGeom prst="wedgeRectCallout">
            <a:avLst>
              <a:gd name="adj1" fmla="val 24197"/>
              <a:gd name="adj2" fmla="val 1016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70</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smtClean="0"/>
              <a:t>Unemployment and Underemployment Rates: Still Too High, But Falling</a:t>
            </a:r>
          </a:p>
        </p:txBody>
      </p:sp>
      <p:graphicFrame>
        <p:nvGraphicFramePr>
          <p:cNvPr id="17410" name="Object 2"/>
          <p:cNvGraphicFramePr>
            <a:graphicFrameLocks noGrp="1"/>
          </p:cNvGraphicFramePr>
          <p:nvPr>
            <p:ph idx="4294967295"/>
          </p:nvPr>
        </p:nvGraphicFramePr>
        <p:xfrm>
          <a:off x="4763" y="1350963"/>
          <a:ext cx="7081837" cy="4718050"/>
        </p:xfrm>
        <a:graphic>
          <a:graphicData uri="http://schemas.openxmlformats.org/presentationml/2006/ole">
            <mc:AlternateContent xmlns:mc="http://schemas.openxmlformats.org/markup-compatibility/2006">
              <mc:Choice xmlns:v="urn:schemas-microsoft-com:vml" Requires="v">
                <p:oleObj spid="_x0000_s28405782" name="Chart" r:id="rId4" imgW="7096176" imgH="4876800" progId="MSGraph.Chart.8">
                  <p:embed followColorScheme="full"/>
                </p:oleObj>
              </mc:Choice>
              <mc:Fallback>
                <p:oleObj name="Chart" r:id="rId4" imgW="7096176" imgH="4876800" progId="MSGraph.Chart.8">
                  <p:embed followColorScheme="full"/>
                  <p:pic>
                    <p:nvPicPr>
                      <p:cNvPr id="0" name=""/>
                      <p:cNvPicPr>
                        <a:picLocks noGrp="1" noChangeArrowheads="1"/>
                      </p:cNvPicPr>
                      <p:nvPr/>
                    </p:nvPicPr>
                    <p:blipFill>
                      <a:blip r:embed="rId5"/>
                      <a:srcRect/>
                      <a:stretch>
                        <a:fillRect/>
                      </a:stretch>
                    </p:blipFill>
                    <p:spPr bwMode="auto">
                      <a:xfrm>
                        <a:off x="4763" y="1350963"/>
                        <a:ext cx="7081837"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1701"/>
              <a:gd name="adj2" fmla="val -34708"/>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6.6% </a:t>
            </a:r>
            <a:r>
              <a:rPr lang="en-US" sz="1400" b="1" dirty="0">
                <a:solidFill>
                  <a:schemeClr val="bg1"/>
                </a:solidFill>
                <a:cs typeface="+mn-cs"/>
              </a:rPr>
              <a:t>in </a:t>
            </a:r>
            <a:r>
              <a:rPr lang="en-US" sz="1400" b="1" dirty="0" smtClean="0">
                <a:solidFill>
                  <a:schemeClr val="bg1"/>
                </a:solidFill>
              </a:rPr>
              <a:t>January </a:t>
            </a:r>
            <a:r>
              <a:rPr lang="en-US" sz="1400" b="1" dirty="0" smtClean="0">
                <a:solidFill>
                  <a:schemeClr val="bg1"/>
                </a:solidFill>
                <a:cs typeface="+mn-cs"/>
              </a:rPr>
              <a:t>2014.</a:t>
            </a:r>
            <a:r>
              <a:rPr lang="en-US" sz="1400" b="1" dirty="0" smtClean="0">
                <a:solidFill>
                  <a:schemeClr val="bg1"/>
                </a:solidFill>
              </a:rPr>
              <a:t> </a:t>
            </a:r>
            <a:r>
              <a:rPr lang="en-US" sz="1400" b="1" dirty="0">
                <a:solidFill>
                  <a:schemeClr val="bg1"/>
                </a:solidFill>
              </a:rPr>
              <a:t>4% to 6% 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59638" y="1411288"/>
            <a:ext cx="1639887" cy="1666875"/>
          </a:xfrm>
          <a:prstGeom prst="wedgeRectCallout">
            <a:avLst>
              <a:gd name="adj1" fmla="val -71691"/>
              <a:gd name="adj2" fmla="val 3253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12.7% </a:t>
            </a:r>
            <a:r>
              <a:rPr lang="en-US" sz="1400" b="1" dirty="0">
                <a:solidFill>
                  <a:schemeClr val="bg1"/>
                </a:solidFill>
                <a:cs typeface="+mn-cs"/>
              </a:rPr>
              <a:t>in </a:t>
            </a:r>
            <a:r>
              <a:rPr lang="en-US" sz="1400" b="1" dirty="0" smtClean="0">
                <a:solidFill>
                  <a:schemeClr val="bg1"/>
                </a:solidFill>
                <a:cs typeface="+mn-cs"/>
              </a:rPr>
              <a:t>Jan. 2014.</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
        <p:nvSpPr>
          <p:cNvPr id="17418" name="Rectangle 11"/>
          <p:cNvSpPr>
            <a:spLocks noChangeArrowheads="1"/>
          </p:cNvSpPr>
          <p:nvPr/>
        </p:nvSpPr>
        <p:spPr bwMode="black">
          <a:xfrm>
            <a:off x="223838" y="1028700"/>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January 2014,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70</a:t>
            </a:fld>
            <a:endParaRPr lang="en-US"/>
          </a:p>
        </p:txBody>
      </p:sp>
      <p:sp>
        <p:nvSpPr>
          <p:cNvPr id="17" name="AutoShape 7"/>
          <p:cNvSpPr>
            <a:spLocks noChangeArrowheads="1"/>
          </p:cNvSpPr>
          <p:nvPr/>
        </p:nvSpPr>
        <p:spPr bwMode="blackWhite">
          <a:xfrm>
            <a:off x="4532243" y="4245907"/>
            <a:ext cx="2090833" cy="1058587"/>
          </a:xfrm>
          <a:prstGeom prst="wedgeRectCallout">
            <a:avLst>
              <a:gd name="adj1" fmla="val 57301"/>
              <a:gd name="adj2" fmla="val -4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As the unemployment rate approaches 6%, the Fed will begin signaling on short-term rates</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4456428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4" fill="hold" grpId="0" nodeType="afterEffect">
                                  <p:stCondLst>
                                    <p:cond delay="70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71</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157316" y="1844675"/>
          <a:ext cx="8716809" cy="4440238"/>
        </p:xfrm>
        <a:graphic>
          <a:graphicData uri="http://schemas.openxmlformats.org/presentationml/2006/ole">
            <mc:AlternateContent xmlns:mc="http://schemas.openxmlformats.org/markup-compatibility/2006">
              <mc:Choice xmlns:v="urn:schemas-microsoft-com:vml" Requires="v">
                <p:oleObj spid="_x0000_s28406806" name="Chart" r:id="rId4" imgW="8239041" imgH="4276724" progId="MSGraph.Chart.8">
                  <p:embed followColorScheme="full"/>
                </p:oleObj>
              </mc:Choice>
              <mc:Fallback>
                <p:oleObj name="Chart" r:id="rId4" imgW="8239041" imgH="4276724" progId="MSGraph.Chart.8">
                  <p:embed followColorScheme="full"/>
                  <p:pic>
                    <p:nvPicPr>
                      <p:cNvPr id="0" name=""/>
                      <p:cNvPicPr>
                        <a:picLocks noChangeAspect="1" noChangeArrowheads="1"/>
                      </p:cNvPicPr>
                      <p:nvPr/>
                    </p:nvPicPr>
                    <p:blipFill>
                      <a:blip r:embed="rId5"/>
                      <a:srcRect/>
                      <a:stretch>
                        <a:fillRect/>
                      </a:stretch>
                    </p:blipFill>
                    <p:spPr bwMode="auto">
                      <a:xfrm>
                        <a:off x="157316" y="1844675"/>
                        <a:ext cx="8716809"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847407" y="1366692"/>
            <a:ext cx="1664738" cy="2202426"/>
          </a:xfrm>
          <a:prstGeom prst="wedgeRectCallout">
            <a:avLst>
              <a:gd name="adj1" fmla="val 89482"/>
              <a:gd name="adj2" fmla="val -185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(2/14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2015:Q4F</a:t>
            </a:r>
            <a:r>
              <a:rPr lang="en-US" sz="1600" b="1" dirty="0">
                <a:solidFill>
                  <a:srgbClr val="225A7A"/>
                </a:solidFill>
              </a:rPr>
              <a:t>*</a:t>
            </a:r>
          </a:p>
        </p:txBody>
      </p:sp>
      <p:sp>
        <p:nvSpPr>
          <p:cNvPr id="12" name="AutoShape 7"/>
          <p:cNvSpPr>
            <a:spLocks noChangeArrowheads="1"/>
          </p:cNvSpPr>
          <p:nvPr/>
        </p:nvSpPr>
        <p:spPr bwMode="blackWhite">
          <a:xfrm>
            <a:off x="3386055"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6.1% by Q4 of </a:t>
            </a:r>
            <a:r>
              <a:rPr lang="en-US" sz="1400" b="1" i="1" u="sng" dirty="0" smtClean="0">
                <a:cs typeface="+mn-cs"/>
              </a:rPr>
              <a:t>this</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254033" y="1780302"/>
            <a:ext cx="2178050" cy="1066800"/>
          </a:xfrm>
          <a:prstGeom prst="wedgeRectCallout">
            <a:avLst>
              <a:gd name="adj1" fmla="val 18262"/>
              <a:gd name="adj2" fmla="val 1209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2014/15</a:t>
            </a:r>
            <a:endParaRPr lang="en-US" sz="1600" b="1" dirty="0">
              <a:solidFill>
                <a:schemeClr val="bg1"/>
              </a:solidFill>
              <a:cs typeface="+mn-cs"/>
            </a:endParaRPr>
          </a:p>
        </p:txBody>
      </p:sp>
    </p:spTree>
    <p:extLst>
      <p:ext uri="{BB962C8B-B14F-4D97-AF65-F5344CB8AC3E}">
        <p14:creationId xmlns:p14="http://schemas.microsoft.com/office/powerpoint/2010/main" val="3631367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nvPr>
        </p:nvGraphicFramePr>
        <p:xfrm>
          <a:off x="207964" y="1397000"/>
          <a:ext cx="8775700" cy="4087813"/>
        </p:xfrm>
        <a:graphic>
          <a:graphicData uri="http://schemas.openxmlformats.org/presentationml/2006/ole">
            <mc:AlternateContent xmlns:mc="http://schemas.openxmlformats.org/markup-compatibility/2006">
              <mc:Choice xmlns:v="urn:schemas-microsoft-com:vml" Requires="v">
                <p:oleObj spid="_x0000_s28407830" name="Chart" r:id="rId4" imgW="8582143" imgH="4114884" progId="MSGraph.Chart.8">
                  <p:embed followColorScheme="full"/>
                </p:oleObj>
              </mc:Choice>
              <mc:Fallback>
                <p:oleObj name="Chart" r:id="rId4" imgW="8582143" imgH="4114884" progId="MSGraph.Chart.8">
                  <p:embed followColorScheme="full"/>
                  <p:pic>
                    <p:nvPicPr>
                      <p:cNvPr id="0" name=""/>
                      <p:cNvPicPr preferRelativeResize="0">
                        <a:picLocks noChangeArrowheads="1"/>
                      </p:cNvPicPr>
                      <p:nvPr/>
                    </p:nvPicPr>
                    <p:blipFill>
                      <a:blip r:embed="rId5"/>
                      <a:srcRect/>
                      <a:stretch>
                        <a:fillRect/>
                      </a:stretch>
                    </p:blipFill>
                    <p:spPr bwMode="gray">
                      <a:xfrm>
                        <a:off x="207964"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January 2014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8.34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15007" y="4061686"/>
            <a:ext cx="1964168"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a:t>
            </a:r>
            <a:r>
              <a:rPr lang="en-US" sz="1400" b="1" dirty="0" smtClean="0">
                <a:solidFill>
                  <a:schemeClr val="bg1"/>
                </a:solidFill>
              </a:rPr>
              <a:t>losses </a:t>
            </a:r>
            <a:r>
              <a:rPr lang="en-US" sz="1400" b="1" dirty="0">
                <a:solidFill>
                  <a:schemeClr val="bg1"/>
                </a:solidFill>
              </a:rPr>
              <a:t>in   Dec. 08–Mar. 09 </a:t>
            </a:r>
            <a:r>
              <a:rPr lang="en-US" sz="1400" b="1" dirty="0" smtClean="0">
                <a:solidFill>
                  <a:schemeClr val="bg1"/>
                </a:solidFill>
              </a:rPr>
              <a:t>were </a:t>
            </a:r>
            <a:r>
              <a:rPr lang="en-US" sz="1400" b="1" dirty="0">
                <a:solidFill>
                  <a:schemeClr val="bg1"/>
                </a:solidFill>
              </a:rPr>
              <a:t>the </a:t>
            </a:r>
            <a:r>
              <a:rPr lang="en-US" sz="1400" b="1" dirty="0" smtClean="0">
                <a:solidFill>
                  <a:schemeClr val="bg1"/>
                </a:solidFill>
              </a:rPr>
              <a:t>largest </a:t>
            </a:r>
            <a:r>
              <a:rPr lang="en-US" sz="1400" b="1" dirty="0">
                <a:solidFill>
                  <a:schemeClr val="bg1"/>
                </a:solidFill>
              </a:rPr>
              <a:t>in the </a:t>
            </a:r>
            <a:br>
              <a:rPr lang="en-US" sz="1400" b="1" dirty="0">
                <a:solidFill>
                  <a:schemeClr val="bg1"/>
                </a:solidFill>
              </a:rPr>
            </a:br>
            <a:r>
              <a:rPr lang="en-US" sz="1400" b="1" dirty="0" smtClean="0">
                <a:solidFill>
                  <a:schemeClr val="bg1"/>
                </a:solidFill>
              </a:rPr>
              <a:t>post-WW </a:t>
            </a:r>
            <a:r>
              <a:rPr lang="en-US" sz="1400" b="1" dirty="0">
                <a:solidFill>
                  <a:schemeClr val="bg1"/>
                </a:solidFill>
              </a:rPr>
              <a:t>II </a:t>
            </a:r>
            <a:r>
              <a:rPr lang="en-US" sz="1400" b="1" dirty="0" smtClean="0">
                <a:solidFill>
                  <a:schemeClr val="bg1"/>
                </a:solidFill>
              </a:rPr>
              <a:t>period</a:t>
            </a:r>
            <a:endParaRPr lang="en-US" sz="1400" b="1" dirty="0">
              <a:solidFill>
                <a:schemeClr val="bg1"/>
              </a:solidFill>
            </a:endParaRPr>
          </a:p>
        </p:txBody>
      </p:sp>
      <p:sp>
        <p:nvSpPr>
          <p:cNvPr id="14" name="AutoShape 7"/>
          <p:cNvSpPr>
            <a:spLocks noChangeArrowheads="1"/>
          </p:cNvSpPr>
          <p:nvPr/>
        </p:nvSpPr>
        <p:spPr bwMode="blackWhite">
          <a:xfrm>
            <a:off x="6897840" y="3268074"/>
            <a:ext cx="1927072" cy="936368"/>
          </a:xfrm>
          <a:prstGeom prst="wedgeRectCallout">
            <a:avLst>
              <a:gd name="adj1" fmla="val 47434"/>
              <a:gd name="adj2" fmla="val -855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142,000 </a:t>
            </a:r>
            <a:r>
              <a:rPr lang="en-US" sz="1400" b="1" dirty="0">
                <a:cs typeface="+mn-cs"/>
              </a:rPr>
              <a:t>private sector jobs were created in </a:t>
            </a:r>
            <a:r>
              <a:rPr lang="en-US" sz="1400" b="1" dirty="0" smtClean="0">
                <a:cs typeface="+mn-cs"/>
              </a:rPr>
              <a:t>January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Tree>
    <p:extLst>
      <p:ext uri="{BB962C8B-B14F-4D97-AF65-F5344CB8AC3E}">
        <p14:creationId xmlns:p14="http://schemas.microsoft.com/office/powerpoint/2010/main" val="1545432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7987" y="1397000"/>
          <a:ext cx="8837101" cy="4087813"/>
        </p:xfrm>
        <a:graphic>
          <a:graphicData uri="http://schemas.openxmlformats.org/presentationml/2006/ole">
            <mc:AlternateContent xmlns:mc="http://schemas.openxmlformats.org/markup-compatibility/2006">
              <mc:Choice xmlns:v="urn:schemas-microsoft-com:vml" Requires="v">
                <p:oleObj spid="_x0000_s22648877"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7987" y="1397000"/>
                        <a:ext cx="8837101"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6541"/>
              <a:gd name="adj2" fmla="val 16448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Dec. 2013 totaled 587,000.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0" y="1438736"/>
          <a:ext cx="8748713" cy="4194175"/>
        </p:xfrm>
        <a:graphic>
          <a:graphicData uri="http://schemas.openxmlformats.org/presentationml/2006/ole">
            <mc:AlternateContent xmlns:mc="http://schemas.openxmlformats.org/markup-compatibility/2006">
              <mc:Choice xmlns:v="urn:schemas-microsoft-com:vml" Requires="v">
                <p:oleObj spid="_x0000_s22649903"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1438736"/>
                        <a:ext cx="8748713" cy="419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December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6"/>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Dec. 2013 totaled  8.14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8.14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nvPr>
        </p:nvGraphicFramePr>
        <p:xfrm>
          <a:off x="-118384" y="1367504"/>
          <a:ext cx="8775700" cy="4087813"/>
        </p:xfrm>
        <a:graphic>
          <a:graphicData uri="http://schemas.openxmlformats.org/presentationml/2006/ole">
            <mc:AlternateContent xmlns:mc="http://schemas.openxmlformats.org/markup-compatibility/2006">
              <mc:Choice xmlns:v="urn:schemas-microsoft-com:vml" Requires="v">
                <p:oleObj spid="_x0000_s25412655" name="Chart" r:id="rId4" imgW="8582143" imgH="4114884" progId="MSGraph.Chart.8">
                  <p:embed followColorScheme="full"/>
                </p:oleObj>
              </mc:Choice>
              <mc:Fallback>
                <p:oleObj name="Chart" r:id="rId4" imgW="8582143" imgH="4114884"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18384" y="1367504"/>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2010—Dec.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Dec.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Dec. 2013 totaled 631,000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8.14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76</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2010—Dec.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mc:AlternateContent xmlns:mc="http://schemas.openxmlformats.org/markup-compatibility/2006">
              <mc:Choice xmlns:v="urn:schemas-microsoft-com:vml" Requires="v">
                <p:oleObj spid="_x0000_s25413679" name="Chart" r:id="rId4" imgW="8439184" imgH="4324276" progId="MSGraph.Chart.8">
                  <p:embed followColorScheme="full"/>
                </p:oleObj>
              </mc:Choice>
              <mc:Fallback>
                <p:oleObj name="Chart" r:id="rId4" imgW="8439184" imgH="4324276"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291" y="204090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424,000 from Jan. 2010 through Dec. 2013, accounting for 67%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6"/>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3.8%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4558F89-4904-4306-BD1E-AD4B4DC0ABE2}" type="slidenum">
              <a:rPr lang="en-US" sz="900"/>
              <a:pPr>
                <a:lnSpc>
                  <a:spcPct val="85000"/>
                </a:lnSpc>
                <a:spcBef>
                  <a:spcPct val="20000"/>
                </a:spcBef>
                <a:buClrTx/>
                <a:buFontTx/>
                <a:buNone/>
              </a:pPr>
              <a:t>77</a:t>
            </a:fld>
            <a:endParaRPr lang="en-US" sz="90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anose="020B0604020202020204" pitchFamily="34" charset="0"/>
              </a:rPr>
              <a:t>Unemployment Rates by State, December 2013:</a:t>
            </a:r>
            <a:br>
              <a:rPr lang="en-US" sz="2600" smtClean="0">
                <a:latin typeface="Arial" panose="020B0604020202020204" pitchFamily="34" charset="0"/>
              </a:rPr>
            </a:br>
            <a:r>
              <a:rPr lang="en-US" sz="260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0350"/>
          <a:ext cx="9144000" cy="4749800"/>
        </p:xfrm>
        <a:graphic>
          <a:graphicData uri="http://schemas.openxmlformats.org/presentationml/2006/ole">
            <mc:AlternateContent xmlns:mc="http://schemas.openxmlformats.org/markup-compatibility/2006">
              <mc:Choice xmlns:v="urn:schemas-microsoft-com:vml" Requires="v">
                <p:oleObj spid="_x0000_s28408854"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9525" y="1530350"/>
                        <a:ext cx="91440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sz="1100"/>
              <a:t>*Provisional figures for December 2013, seasonally adjusted.</a:t>
            </a:r>
          </a:p>
          <a:p>
            <a:pPr>
              <a:lnSpc>
                <a:spcPct val="70000"/>
              </a:lnSpc>
              <a:spcBef>
                <a:spcPct val="50000"/>
              </a:spcBef>
              <a:buClr>
                <a:srgbClr val="FF3300"/>
              </a:buClr>
              <a:buFont typeface="Wingdings" panose="05000000000000000000"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December, 39 states and the District of Columbia had over-the-month unemployment rate decreases, 2 states  had increases, and 9 states had no change.</a:t>
            </a:r>
          </a:p>
        </p:txBody>
      </p:sp>
    </p:spTree>
    <p:extLst>
      <p:ext uri="{BB962C8B-B14F-4D97-AF65-F5344CB8AC3E}">
        <p14:creationId xmlns:p14="http://schemas.microsoft.com/office/powerpoint/2010/main" val="1351362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169A28C3-4A84-4CEF-B899-C48F1D870D81}" type="slidenum">
              <a:rPr lang="en-US" sz="900"/>
              <a:pPr>
                <a:lnSpc>
                  <a:spcPct val="85000"/>
                </a:lnSpc>
                <a:spcBef>
                  <a:spcPct val="20000"/>
                </a:spcBef>
                <a:buClrTx/>
                <a:buFontTx/>
                <a:buNone/>
              </a:pPr>
              <a:t>78</a:t>
            </a:fld>
            <a:endParaRPr lang="en-US" sz="90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815939941"/>
              </p:ext>
            </p:extLst>
          </p:nvPr>
        </p:nvGraphicFramePr>
        <p:xfrm>
          <a:off x="0" y="1465263"/>
          <a:ext cx="9144000" cy="5410200"/>
        </p:xfrm>
        <a:graphic>
          <a:graphicData uri="http://schemas.openxmlformats.org/presentationml/2006/ole">
            <mc:AlternateContent xmlns:mc="http://schemas.openxmlformats.org/markup-compatibility/2006">
              <mc:Choice xmlns:v="urn:schemas-microsoft-com:vml" Requires="v">
                <p:oleObj spid="_x0000_s28409878" name="Chart" r:id="rId4" imgW="8820049" imgH="4572034" progId="MSGraph.Chart.8">
                  <p:embed followColorScheme="full"/>
                </p:oleObj>
              </mc:Choice>
              <mc:Fallback>
                <p:oleObj name="Chart" r:id="rId4" imgW="8820049" imgH="4572034" progId="MSGraph.Chart.8">
                  <p:embed followColorScheme="full"/>
                  <p:pic>
                    <p:nvPicPr>
                      <p:cNvPr id="0" name=""/>
                      <p:cNvPicPr>
                        <a:picLocks noChangeAspect="1" noChangeArrowheads="1"/>
                      </p:cNvPicPr>
                      <p:nvPr/>
                    </p:nvPicPr>
                    <p:blipFill>
                      <a:blip r:embed="rId5"/>
                      <a:srcRect/>
                      <a:stretch>
                        <a:fillRect/>
                      </a:stretch>
                    </p:blipFill>
                    <p:spPr bwMode="auto">
                      <a:xfrm>
                        <a:off x="0" y="1465263"/>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sz="2600" b="1">
                <a:solidFill>
                  <a:schemeClr val="accent1"/>
                </a:solidFill>
              </a:rPr>
              <a:t>Unemployment Rates by State, December 2013: </a:t>
            </a:r>
          </a:p>
          <a:p>
            <a:pPr>
              <a:lnSpc>
                <a:spcPct val="100000"/>
              </a:lnSpc>
              <a:spcBef>
                <a:spcPct val="0"/>
              </a:spcBef>
              <a:buClrTx/>
              <a:buFontTx/>
              <a:buNone/>
            </a:pPr>
            <a:r>
              <a:rPr lang="en-US" sz="2600" b="1">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sz="1100"/>
              <a:t>*Provisional figures for December 2013, seasonally adjusted.</a:t>
            </a:r>
          </a:p>
          <a:p>
            <a:pPr eaLnBrk="1" hangingPunct="1">
              <a:lnSpc>
                <a:spcPct val="100000"/>
              </a:lnSpc>
              <a:spcBef>
                <a:spcPct val="0"/>
              </a:spcBef>
              <a:buClrTx/>
              <a:buFontTx/>
              <a:buNone/>
            </a:pPr>
            <a:r>
              <a:rPr lang="en-US" sz="1100"/>
              <a:t>Sources:  US Bureau of Labor Statistics; Insurance Information Institute.	</a:t>
            </a:r>
          </a:p>
        </p:txBody>
      </p:sp>
      <p:sp>
        <p:nvSpPr>
          <p:cNvPr id="7" name="AutoShape 6"/>
          <p:cNvSpPr>
            <a:spLocks noChangeArrowheads="1"/>
          </p:cNvSpPr>
          <p:nvPr/>
        </p:nvSpPr>
        <p:spPr bwMode="blackWhite">
          <a:xfrm>
            <a:off x="4981575" y="146526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400" b="1" dirty="0">
                <a:solidFill>
                  <a:schemeClr val="bg1"/>
                </a:solidFill>
                <a:latin typeface="Arial" charset="0"/>
              </a:rPr>
              <a:t>In December, 39 states and the District of Columbia had over-the-month unemployment rate decreases, 2 states had increases, and 9 states had no change.</a:t>
            </a:r>
          </a:p>
        </p:txBody>
      </p:sp>
    </p:spTree>
    <p:extLst>
      <p:ext uri="{BB962C8B-B14F-4D97-AF65-F5344CB8AC3E}">
        <p14:creationId xmlns:p14="http://schemas.microsoft.com/office/powerpoint/2010/main" val="87860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79</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2010—Dec.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5414701" name="Chart" r:id="rId5" imgW="8343967" imgH="4381555" progId="MSGraph.Chart.8">
                  <p:embed followColorScheme="full"/>
                </p:oleObj>
              </mc:Choice>
              <mc:Fallback>
                <p:oleObj name="Chart" r:id="rId5" imgW="8343967" imgH="4381555" progId="MSGraph.Chart.8">
                  <p:embed followColorScheme="full"/>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00976" y="1140547"/>
            <a:ext cx="3991902" cy="1691146"/>
          </a:xfrm>
          <a:prstGeom prst="wedgeRectCallout">
            <a:avLst>
              <a:gd name="adj1" fmla="val 115945"/>
              <a:gd name="adj2" fmla="val 42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29.1%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723239" y="1071719"/>
            <a:ext cx="1283115" cy="722672"/>
          </a:xfrm>
          <a:prstGeom prst="wedgeRectCallout">
            <a:avLst>
              <a:gd name="adj1" fmla="val 14882"/>
              <a:gd name="adj2" fmla="val 7247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Nov. 1986</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mc:AlternateContent xmlns:mc="http://schemas.openxmlformats.org/markup-compatibility/2006">
              <mc:Choice xmlns:v="urn:schemas-microsoft-com:vml" Requires="v">
                <p:oleObj spid="_x0000_s21260333" name="Chart" r:id="rId4" imgW="8601024" imgH="4610130" progId="MSGraph.Chart.8">
                  <p:embed followColorScheme="full"/>
                </p:oleObj>
              </mc:Choice>
              <mc:Fallback>
                <p:oleObj name="Chart" r:id="rId4" imgW="8601024" imgH="461013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04800" y="1828740"/>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tgtEl>
                                        <p:attrNameLst>
                                          <p:attrName>style.visibility</p:attrName>
                                        </p:attrNameLst>
                                      </p:cBhvr>
                                      <p:to>
                                        <p:strVal val="visible"/>
                                      </p:to>
                                    </p:set>
                                    <p:animEffect transition="in" filter="wipe(left)">
                                      <p:cBhvr>
                                        <p:cTn id="17" dur="1000"/>
                                        <p:tgtEl>
                                          <p:spTgt spid="20265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tgtEl>
                                        <p:attrNameLst>
                                          <p:attrName>style.visibility</p:attrName>
                                        </p:attrNameLst>
                                      </p:cBhvr>
                                      <p:to>
                                        <p:strVal val="visible"/>
                                      </p:to>
                                    </p:set>
                                    <p:animEffect transition="in" filter="wipe(left)">
                                      <p:cBhvr>
                                        <p:cTn id="22" dur="1000"/>
                                        <p:tgtEl>
                                          <p:spTgt spid="20265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tgtEl>
                                        <p:attrNameLst>
                                          <p:attrName>style.visibility</p:attrName>
                                        </p:attrNameLst>
                                      </p:cBhvr>
                                      <p:to>
                                        <p:strVal val="visible"/>
                                      </p:to>
                                    </p:set>
                                    <p:animEffect transition="in" filter="wipe(left)">
                                      <p:cBhvr>
                                        <p:cTn id="27" dur="1000"/>
                                        <p:tgtEl>
                                          <p:spTgt spid="202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80</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noGrp="1"/>
          </p:cNvGraphicFramePr>
          <p:nvPr>
            <p:ph type="chart" idx="4294967295"/>
          </p:nvPr>
        </p:nvGraphicFramePr>
        <p:xfrm>
          <a:off x="255588" y="1549400"/>
          <a:ext cx="8518525" cy="3911600"/>
        </p:xfrm>
        <a:graphic>
          <a:graphicData uri="http://schemas.openxmlformats.org/presentationml/2006/ole">
            <mc:AlternateContent xmlns:mc="http://schemas.openxmlformats.org/markup-compatibility/2006">
              <mc:Choice xmlns:v="urn:schemas-microsoft-com:vml" Requires="v">
                <p:oleObj spid="_x0000_s17998893" name="Chart" r:id="rId4" imgW="8524959" imgH="3914679" progId="MSGraph.Chart.8">
                  <p:embed followColorScheme="full"/>
                </p:oleObj>
              </mc:Choice>
              <mc:Fallback>
                <p:oleObj name="Chart" r:id="rId4" imgW="8524959" imgH="3914679"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255588" y="1549400"/>
                        <a:ext cx="8518525"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81</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extLst>
              <p:ext uri="{D42A27DB-BD31-4B8C-83A1-F6EECF244321}">
                <p14:modId xmlns:p14="http://schemas.microsoft.com/office/powerpoint/2010/main" val="261880212"/>
              </p:ext>
            </p:extLst>
          </p:nvPr>
        </p:nvGraphicFramePr>
        <p:xfrm>
          <a:off x="352424" y="1186785"/>
          <a:ext cx="8536081" cy="4838700"/>
        </p:xfrm>
        <a:graphic>
          <a:graphicData uri="http://schemas.openxmlformats.org/presentationml/2006/ole">
            <mc:AlternateContent xmlns:mc="http://schemas.openxmlformats.org/markup-compatibility/2006">
              <mc:Choice xmlns:v="urn:schemas-microsoft-com:vml" Requires="v">
                <p:oleObj spid="_x0000_s28398625" name="Chart" r:id="rId5" imgW="8334424" imgH="4381562" progId="MSGraph.Chart.8">
                  <p:embed followColorScheme="full"/>
                </p:oleObj>
              </mc:Choice>
              <mc:Fallback>
                <p:oleObj name="Chart" r:id="rId5" imgW="8334424" imgH="4381562" progId="MSGraph.Chart.8">
                  <p:embed followColorScheme="full"/>
                  <p:pic>
                    <p:nvPicPr>
                      <p:cNvPr id="0" name=""/>
                      <p:cNvPicPr>
                        <a:picLocks noChangeAspect="1" noChangeArrowheads="1"/>
                      </p:cNvPicPr>
                      <p:nvPr/>
                    </p:nvPicPr>
                    <p:blipFill>
                      <a:blip r:embed="rId6"/>
                      <a:srcRect/>
                      <a:stretch>
                        <a:fillRect/>
                      </a:stretch>
                    </p:blipFill>
                    <p:spPr bwMode="gray">
                      <a:xfrm>
                        <a:off x="352424" y="1186785"/>
                        <a:ext cx="8536081"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339182" y="2546349"/>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3429"/>
              <a:gd name="adj2" fmla="val -1910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$7.23 trillion</a:t>
            </a:r>
            <a:r>
              <a:rPr lang="en-US" b="1" dirty="0">
                <a:solidFill>
                  <a:schemeClr val="bg1"/>
                </a:solidFill>
              </a:rPr>
              <a:t>, a new </a:t>
            </a:r>
            <a:r>
              <a:rPr lang="en-US" b="1" dirty="0" smtClean="0">
                <a:solidFill>
                  <a:schemeClr val="bg1"/>
                </a:solidFill>
              </a:rPr>
              <a:t>peak--$980B above 2009 trough</a:t>
            </a:r>
            <a:endParaRPr lang="en-US" b="1" dirty="0">
              <a:solidFill>
                <a:schemeClr val="bg1"/>
              </a:solidFill>
            </a:endParaRPr>
          </a:p>
        </p:txBody>
      </p:sp>
      <p:sp>
        <p:nvSpPr>
          <p:cNvPr id="12" name="AutoShape 14"/>
          <p:cNvSpPr>
            <a:spLocks noChangeArrowheads="1"/>
          </p:cNvSpPr>
          <p:nvPr/>
        </p:nvSpPr>
        <p:spPr bwMode="blackWhite">
          <a:xfrm>
            <a:off x="2444698" y="4300226"/>
            <a:ext cx="2419350" cy="876300"/>
          </a:xfrm>
          <a:prstGeom prst="wedgeRectCallout">
            <a:avLst>
              <a:gd name="adj1" fmla="val 57606"/>
              <a:gd name="adj2" fmla="val -938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15.7% above their 2009 trough and up 2.0%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2949458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66736079"/>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18000943" name="Chart" r:id="rId4" imgW="8410548" imgH="3581479" progId="MSGraph.Chart.8">
                  <p:embed followColorScheme="full"/>
                </p:oleObj>
              </mc:Choice>
              <mc:Fallback>
                <p:oleObj name="Chart" r:id="rId4" imgW="8410548" imgH="3581479" progId="MSGraph.Chart.8">
                  <p:embed followColorScheme="full"/>
                  <p:pic>
                    <p:nvPicPr>
                      <p:cNvPr id="0" name="Object 9"/>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82</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1990-2013E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2013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2014;  +8.6% Growth Estimated for 2013</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44819"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531404"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479581"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336690"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7226721" y="3849332"/>
            <a:ext cx="1061877" cy="722672"/>
          </a:xfrm>
          <a:prstGeom prst="wedgeRectCallout">
            <a:avLst>
              <a:gd name="adj1" fmla="val 30685"/>
              <a:gd name="adj2" fmla="val -1928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+8.5% in 2013E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tgtEl>
                                        <p:attrNameLst>
                                          <p:attrName>style.visibility</p:attrName>
                                        </p:attrNameLst>
                                      </p:cBhvr>
                                      <p:to>
                                        <p:strVal val="visible"/>
                                      </p:to>
                                    </p:set>
                                    <p:animEffect transition="in" filter="wipe(left)">
                                      <p:cBhvr>
                                        <p:cTn id="11" dur="1000"/>
                                        <p:tgtEl>
                                          <p:spTgt spid="1911817"/>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63476" y="4500611"/>
            <a:ext cx="828555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 Was a Welcome Respite from the High Catastrophe Losses in Recent Years</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83</a:t>
            </a:fld>
            <a:endParaRPr lang="en-US"/>
          </a:p>
        </p:txBody>
      </p:sp>
    </p:spTree>
    <p:extLst>
      <p:ext uri="{BB962C8B-B14F-4D97-AF65-F5344CB8AC3E}">
        <p14:creationId xmlns:p14="http://schemas.microsoft.com/office/powerpoint/2010/main" val="33683946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68425"/>
          <a:ext cx="8686800" cy="3475038"/>
        </p:xfrm>
        <a:graphic>
          <a:graphicData uri="http://schemas.openxmlformats.org/presentationml/2006/ole">
            <mc:AlternateContent xmlns:mc="http://schemas.openxmlformats.org/markup-compatibility/2006">
              <mc:Choice xmlns:v="urn:schemas-microsoft-com:vml" Requires="v">
                <p:oleObj spid="_x0000_s28410902" name="Chart" r:id="rId4" imgW="8543841" imgH="3552904" progId="MSGraph.Chart.8">
                  <p:embed followColorScheme="full"/>
                </p:oleObj>
              </mc:Choice>
              <mc:Fallback>
                <p:oleObj name="Chart" r:id="rId4" imgW="8543841" imgH="3552904" progId="MSGraph.Chart.8">
                  <p:embed followColorScheme="full"/>
                  <p:pic>
                    <p:nvPicPr>
                      <p:cNvPr id="0" name=""/>
                      <p:cNvPicPr>
                        <a:picLocks noChangeAspect="1" noChangeArrowheads="1"/>
                      </p:cNvPicPr>
                      <p:nvPr/>
                    </p:nvPicPr>
                    <p:blipFill>
                      <a:blip r:embed="rId5"/>
                      <a:srcRect/>
                      <a:stretch>
                        <a:fillRect/>
                      </a:stretch>
                    </p:blipFill>
                    <p:spPr bwMode="gray">
                      <a:xfrm>
                        <a:off x="215900" y="1368425"/>
                        <a:ext cx="8686800" cy="347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12/31/13.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84</a:t>
            </a:fld>
            <a:endParaRPr lang="en-US"/>
          </a:p>
        </p:txBody>
      </p:sp>
      <p:pic>
        <p:nvPicPr>
          <p:cNvPr id="14" name="Picture 13" descr="Hartwig Med Center no logo.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4271" y="1120785"/>
            <a:ext cx="2285999" cy="1714499"/>
          </a:xfrm>
          <a:prstGeom prst="rect">
            <a:avLst/>
          </a:prstGeom>
        </p:spPr>
      </p:pic>
    </p:spTree>
    <p:extLst>
      <p:ext uri="{BB962C8B-B14F-4D97-AF65-F5344CB8AC3E}">
        <p14:creationId xmlns:p14="http://schemas.microsoft.com/office/powerpoint/2010/main" val="369139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2013*</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2010-2013.</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411926" name="Chart" r:id="rId4" imgW="8572433" imgH="3743383" progId="MSGraph.Chart.8">
                  <p:embed followColorScheme="full"/>
                </p:oleObj>
              </mc:Choice>
              <mc:Fallback>
                <p:oleObj name="Chart" r:id="rId4" imgW="8572433" imgH="3743383"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6.1E*</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017083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07B60A3C-7945-48ED-8FB7-EBC2B54C404D}" type="slidenum">
              <a:rPr lang="en-US" smtClean="0">
                <a:solidFill>
                  <a:srgbClr val="000000"/>
                </a:solidFill>
              </a:rPr>
              <a:pPr/>
              <a:t>86</a:t>
            </a:fld>
            <a:endParaRPr lang="en-US" smtClean="0">
              <a:solidFill>
                <a:srgbClr val="000000"/>
              </a:solidFill>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3200" dirty="0" smtClean="0"/>
              <a:t>Top 10 States for Insured</a:t>
            </a:r>
            <a:br>
              <a:rPr lang="en-US" sz="3200" dirty="0" smtClean="0"/>
            </a:br>
            <a:r>
              <a:rPr lang="en-US" sz="3200" dirty="0" smtClean="0"/>
              <a:t>Catastrophe Losses, 2013</a:t>
            </a:r>
          </a:p>
        </p:txBody>
      </p:sp>
      <p:graphicFrame>
        <p:nvGraphicFramePr>
          <p:cNvPr id="1026" name="Object 3"/>
          <p:cNvGraphicFramePr>
            <a:graphicFrameLocks noGrp="1" noChangeAspect="1"/>
          </p:cNvGraphicFramePr>
          <p:nvPr>
            <p:ph idx="4294967295"/>
            <p:extLst/>
          </p:nvPr>
        </p:nvGraphicFramePr>
        <p:xfrm>
          <a:off x="0" y="1704975"/>
          <a:ext cx="9144000" cy="4749800"/>
        </p:xfrm>
        <a:graphic>
          <a:graphicData uri="http://schemas.openxmlformats.org/presentationml/2006/ole">
            <mc:AlternateContent xmlns:mc="http://schemas.openxmlformats.org/markup-compatibility/2006">
              <mc:Choice xmlns:v="urn:schemas-microsoft-com:vml" Requires="v">
                <p:oleObj spid="_x0000_s28412950" name="Chart" r:id="rId4" imgW="8820049" imgH="4581490" progId="MSGraph.Chart.8">
                  <p:embed followColorScheme="full"/>
                </p:oleObj>
              </mc:Choice>
              <mc:Fallback>
                <p:oleObj name="Chart" r:id="rId4" imgW="8820049" imgH="458149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144000" cy="474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387608"/>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endParaRPr lang="en-US" sz="1000" dirty="0" smtClean="0">
              <a:latin typeface="Arial" pitchFamily="34" charset="0"/>
              <a:cs typeface="Arial" pitchFamily="34" charset="0"/>
            </a:endParaRPr>
          </a:p>
          <a:p>
            <a:pPr eaLnBrk="0" fontAlgn="base" hangingPunct="0">
              <a:lnSpc>
                <a:spcPct val="70000"/>
              </a:lnSpc>
              <a:spcBef>
                <a:spcPct val="50000"/>
              </a:spcBef>
              <a:spcAft>
                <a:spcPct val="0"/>
              </a:spcAft>
              <a:buClr>
                <a:srgbClr val="FF3300"/>
              </a:buClr>
              <a:buFont typeface="Wingdings" pitchFamily="2" charset="2"/>
              <a:buNone/>
            </a:pPr>
            <a:r>
              <a:rPr lang="en-US" sz="1000" dirty="0" smtClean="0">
                <a:latin typeface="Arial" pitchFamily="34" charset="0"/>
                <a:cs typeface="Arial" pitchFamily="34" charset="0"/>
              </a:rPr>
              <a:t>Source</a:t>
            </a:r>
            <a:r>
              <a:rPr lang="en-US" sz="1000" dirty="0">
                <a:latin typeface="Arial" pitchFamily="34" charset="0"/>
                <a:cs typeface="Arial" pitchFamily="34" charset="0"/>
              </a:rPr>
              <a:t>: The Property Claim Services (PCS) unit of ISO, a </a:t>
            </a:r>
            <a:r>
              <a:rPr lang="en-US" sz="1000" dirty="0" err="1">
                <a:latin typeface="Arial" pitchFamily="34" charset="0"/>
                <a:cs typeface="Arial" pitchFamily="34" charset="0"/>
              </a:rPr>
              <a:t>Verisk</a:t>
            </a:r>
            <a:r>
              <a:rPr lang="en-US" sz="1000" dirty="0">
                <a:latin typeface="Arial" pitchFamily="34" charset="0"/>
                <a:cs typeface="Arial" pitchFamily="34" charset="0"/>
              </a:rPr>
              <a:t> Analytics company.</a:t>
            </a:r>
            <a:r>
              <a:rPr lang="en-US" sz="1000" dirty="0" smtClean="0">
                <a:latin typeface="Arial" pitchFamily="34" charset="0"/>
                <a:cs typeface="Arial" pitchFamily="34" charset="0"/>
              </a:rPr>
              <a:t> </a:t>
            </a:r>
            <a:r>
              <a:rPr lang="en-US" sz="1000" dirty="0">
                <a:solidFill>
                  <a:srgbClr val="000000"/>
                </a:solidFill>
                <a:latin typeface="Arial" pitchFamily="34" charset="0"/>
                <a:cs typeface="Arial" pitchFamily="34" charset="0"/>
              </a:rPr>
              <a:t>		</a:t>
            </a:r>
          </a:p>
        </p:txBody>
      </p:sp>
      <p:sp>
        <p:nvSpPr>
          <p:cNvPr id="6"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Millions</a:t>
            </a:r>
            <a:endParaRPr lang="en-US" sz="1600" b="1" dirty="0">
              <a:solidFill>
                <a:srgbClr val="225A7A"/>
              </a:solidFill>
              <a:latin typeface="Arial" charset="0"/>
              <a:cs typeface="Arial" charset="0"/>
            </a:endParaRPr>
          </a:p>
        </p:txBody>
      </p:sp>
      <p:sp>
        <p:nvSpPr>
          <p:cNvPr id="7" name="AutoShape 8"/>
          <p:cNvSpPr>
            <a:spLocks noChangeArrowheads="1"/>
          </p:cNvSpPr>
          <p:nvPr/>
        </p:nvSpPr>
        <p:spPr bwMode="blackWhite">
          <a:xfrm>
            <a:off x="3690804" y="1860768"/>
            <a:ext cx="2753516" cy="1336896"/>
          </a:xfrm>
          <a:prstGeom prst="wedgeRectCallout">
            <a:avLst>
              <a:gd name="adj1" fmla="val -105730"/>
              <a:gd name="adj2" fmla="val -3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Oklahoma let the country in insured CAT losses in 2013</a:t>
            </a:r>
            <a:endParaRPr lang="en-US" sz="20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50727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87</a:t>
            </a:fld>
            <a:endParaRPr lang="en-US" smtClean="0"/>
          </a:p>
        </p:txBody>
      </p:sp>
      <p:graphicFrame>
        <p:nvGraphicFramePr>
          <p:cNvPr id="51202" name="Object 2"/>
          <p:cNvGraphicFramePr>
            <a:graphicFrameLocks/>
          </p:cNvGraphicFramePr>
          <p:nvPr/>
        </p:nvGraphicFramePr>
        <p:xfrm>
          <a:off x="300285" y="1610064"/>
          <a:ext cx="8493125" cy="4343400"/>
        </p:xfrm>
        <a:graphic>
          <a:graphicData uri="http://schemas.openxmlformats.org/presentationml/2006/ole">
            <mc:AlternateContent xmlns:mc="http://schemas.openxmlformats.org/markup-compatibility/2006">
              <mc:Choice xmlns:v="urn:schemas-microsoft-com:vml" Requires="v">
                <p:oleObj spid="_x0000_s28413974"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00285" y="1610064"/>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catastrophe losses of at least $25 million.</a:t>
            </a:r>
          </a:p>
          <a:p>
            <a:pPr eaLnBrk="0" hangingPunct="0">
              <a:lnSpc>
                <a:spcPct val="85000"/>
              </a:lnSpc>
              <a:spcBef>
                <a:spcPct val="25000"/>
              </a:spcBef>
              <a:buClr>
                <a:schemeClr val="accent2"/>
              </a:buClr>
              <a:buFont typeface="Wingdings" pitchFamily="2" charset="2"/>
              <a:buNone/>
            </a:pPr>
            <a:r>
              <a:rPr lang="en-US" sz="1000" dirty="0" smtClean="0"/>
              <a:t>Sources: PCS unit of ISO;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ea typeface="+mj-ea"/>
                <a:cs typeface="+mj-cs"/>
              </a:rPr>
              <a:t>Top 5 States by Insured Catastrophe Losses in 2012*</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5" name="AutoShape 8"/>
          <p:cNvSpPr>
            <a:spLocks noChangeArrowheads="1"/>
          </p:cNvSpPr>
          <p:nvPr/>
        </p:nvSpPr>
        <p:spPr bwMode="blackWhite">
          <a:xfrm>
            <a:off x="4885424" y="1757529"/>
            <a:ext cx="2753516" cy="1336896"/>
          </a:xfrm>
          <a:prstGeom prst="wedgeRectCallout">
            <a:avLst>
              <a:gd name="adj1" fmla="val -105730"/>
              <a:gd name="adj2" fmla="val 19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NY and NJ let the US in CAT losses in 2012 due Sandy</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Tree>
    <p:extLst>
      <p:ext uri="{BB962C8B-B14F-4D97-AF65-F5344CB8AC3E}">
        <p14:creationId xmlns:p14="http://schemas.microsoft.com/office/powerpoint/2010/main" val="9273402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88</a:t>
            </a:fld>
            <a:endParaRPr lang="en-US" smtClean="0"/>
          </a:p>
        </p:txBody>
      </p:sp>
      <p:sp>
        <p:nvSpPr>
          <p:cNvPr id="44038" name="Freeform 2"/>
          <p:cNvSpPr>
            <a:spLocks/>
          </p:cNvSpPr>
          <p:nvPr/>
        </p:nvSpPr>
        <p:spPr bwMode="gray">
          <a:xfrm>
            <a:off x="4151676" y="2534874"/>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dirty="0" smtClean="0"/>
              <a:t>Top States by Inflation-Adjusted Insured Catastrophe Losses, 1983–2012</a:t>
            </a:r>
          </a:p>
        </p:txBody>
      </p:sp>
      <p:graphicFrame>
        <p:nvGraphicFramePr>
          <p:cNvPr id="6151176" name="Object 8"/>
          <p:cNvGraphicFramePr>
            <a:graphicFrameLocks noGrp="1"/>
          </p:cNvGraphicFramePr>
          <p:nvPr>
            <p:ph idx="4294967295"/>
          </p:nvPr>
        </p:nvGraphicFramePr>
        <p:xfrm>
          <a:off x="2245442" y="2677755"/>
          <a:ext cx="4486275" cy="3695700"/>
        </p:xfrm>
        <a:graphic>
          <a:graphicData uri="http://schemas.openxmlformats.org/presentationml/2006/ole">
            <mc:AlternateContent xmlns:mc="http://schemas.openxmlformats.org/markup-compatibility/2006">
              <mc:Choice xmlns:v="urn:schemas-microsoft-com:vml" Requires="v">
                <p:oleObj spid="_x0000_s28414998"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245442" y="267775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PCS unit of ISO, </a:t>
            </a:r>
            <a:r>
              <a:rPr lang="en-US" sz="1100" dirty="0" err="1" smtClean="0"/>
              <a:t>Verisk</a:t>
            </a:r>
            <a:r>
              <a:rPr lang="en-US" sz="1100" dirty="0" smtClean="0"/>
              <a:t> Company.; Insurance Information Institute.  </a:t>
            </a:r>
            <a:endParaRPr lang="en-US" sz="1100" dirty="0"/>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 the Past  30 Years Florida Has Accounted for the Largest Share of Catastrophe Losses in the U.S., Followed by Texas and Louisiana </a:t>
            </a:r>
            <a:endParaRPr lang="en-US" b="1" dirty="0">
              <a:solidFill>
                <a:srgbClr val="FFFFFF"/>
              </a:solidFill>
            </a:endParaRPr>
          </a:p>
        </p:txBody>
      </p:sp>
      <p:sp>
        <p:nvSpPr>
          <p:cNvPr id="44042" name="Rectangle 7"/>
          <p:cNvSpPr>
            <a:spLocks noChangeArrowheads="1"/>
          </p:cNvSpPr>
          <p:nvPr/>
        </p:nvSpPr>
        <p:spPr bwMode="gray">
          <a:xfrm>
            <a:off x="6499429" y="3935068"/>
            <a:ext cx="1984375" cy="470898"/>
          </a:xfrm>
          <a:prstGeom prst="rect">
            <a:avLst/>
          </a:prstGeom>
          <a:noFill/>
          <a:ln w="9525">
            <a:noFill/>
            <a:miter lim="800000"/>
            <a:headEnd/>
            <a:tailEnd/>
          </a:ln>
        </p:spPr>
        <p:txBody>
          <a:bodyPr lIns="0" tIns="0" rIns="0" bIns="0" anchor="ctr">
            <a:spAutoFit/>
          </a:bodyPr>
          <a:lstStyle/>
          <a:p>
            <a:pPr algn="ctr">
              <a:lnSpc>
                <a:spcPct val="85000"/>
              </a:lnSpc>
            </a:pPr>
            <a:r>
              <a:rPr lang="en-US" b="1" dirty="0" smtClean="0">
                <a:effectLst>
                  <a:outerShdw blurRad="38100" dist="38100" dir="2700000" algn="tl">
                    <a:srgbClr val="000000">
                      <a:alpha val="43137"/>
                    </a:srgbClr>
                  </a:outerShdw>
                </a:effectLst>
              </a:rPr>
              <a:t>Rest of the U.S.</a:t>
            </a:r>
          </a:p>
          <a:p>
            <a:pPr algn="ctr">
              <a:lnSpc>
                <a:spcPct val="85000"/>
              </a:lnSpc>
            </a:pPr>
            <a:r>
              <a:rPr lang="en-US" b="1" dirty="0" smtClean="0">
                <a:effectLst>
                  <a:outerShdw blurRad="38100" dist="38100" dir="2700000" algn="tl">
                    <a:srgbClr val="000000">
                      <a:alpha val="43137"/>
                    </a:srgbClr>
                  </a:outerShdw>
                </a:effectLst>
              </a:rPr>
              <a:t>$309.9B</a:t>
            </a:r>
          </a:p>
        </p:txBody>
      </p:sp>
      <p:sp>
        <p:nvSpPr>
          <p:cNvPr id="18" name="Rectangle 7"/>
          <p:cNvSpPr>
            <a:spLocks noChangeArrowheads="1"/>
          </p:cNvSpPr>
          <p:nvPr/>
        </p:nvSpPr>
        <p:spPr bwMode="gray">
          <a:xfrm>
            <a:off x="1268669" y="4246363"/>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Florida</a:t>
            </a:r>
          </a:p>
          <a:p>
            <a:pPr algn="ctr">
              <a:lnSpc>
                <a:spcPct val="85000"/>
              </a:lnSpc>
            </a:pPr>
            <a:r>
              <a:rPr lang="en-US" sz="1600" b="1" dirty="0" smtClean="0">
                <a:effectLst>
                  <a:outerShdw blurRad="38100" dist="38100" dir="2700000" algn="tl">
                    <a:srgbClr val="000000">
                      <a:alpha val="43137"/>
                    </a:srgbClr>
                  </a:outerShdw>
                </a:effectLst>
              </a:rPr>
              <a:t>$66.7B</a:t>
            </a:r>
          </a:p>
        </p:txBody>
      </p:sp>
      <p:sp>
        <p:nvSpPr>
          <p:cNvPr id="19" name="Rectangle 7"/>
          <p:cNvSpPr>
            <a:spLocks noChangeArrowheads="1"/>
          </p:cNvSpPr>
          <p:nvPr/>
        </p:nvSpPr>
        <p:spPr bwMode="gray">
          <a:xfrm>
            <a:off x="1612797" y="2894428"/>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Texas</a:t>
            </a:r>
          </a:p>
          <a:p>
            <a:pPr algn="ctr">
              <a:lnSpc>
                <a:spcPct val="85000"/>
              </a:lnSpc>
            </a:pPr>
            <a:r>
              <a:rPr lang="en-US" sz="1600" b="1" dirty="0" smtClean="0">
                <a:effectLst>
                  <a:outerShdw blurRad="38100" dist="38100" dir="2700000" algn="tl">
                    <a:srgbClr val="000000">
                      <a:alpha val="43137"/>
                    </a:srgbClr>
                  </a:outerShdw>
                </a:effectLst>
              </a:rPr>
              <a:t>$48.8B</a:t>
            </a:r>
          </a:p>
        </p:txBody>
      </p:sp>
      <p:sp>
        <p:nvSpPr>
          <p:cNvPr id="20" name="Rectangle 7"/>
          <p:cNvSpPr>
            <a:spLocks noChangeArrowheads="1"/>
          </p:cNvSpPr>
          <p:nvPr/>
        </p:nvSpPr>
        <p:spPr bwMode="gray">
          <a:xfrm>
            <a:off x="3829987" y="2265160"/>
            <a:ext cx="1984375" cy="418576"/>
          </a:xfrm>
          <a:prstGeom prst="rect">
            <a:avLst/>
          </a:prstGeom>
          <a:noFill/>
          <a:ln w="9525">
            <a:noFill/>
            <a:miter lim="800000"/>
            <a:headEnd/>
            <a:tailEnd/>
          </a:ln>
        </p:spPr>
        <p:txBody>
          <a:bodyPr lIns="0" tIns="0" rIns="0" bIns="0" anchor="ctr">
            <a:spAutoFit/>
          </a:bodyPr>
          <a:lstStyle/>
          <a:p>
            <a:pPr algn="ctr">
              <a:lnSpc>
                <a:spcPct val="85000"/>
              </a:lnSpc>
            </a:pPr>
            <a:r>
              <a:rPr lang="en-US" sz="1600" b="1" dirty="0" smtClean="0">
                <a:effectLst>
                  <a:outerShdw blurRad="38100" dist="38100" dir="2700000" algn="tl">
                    <a:srgbClr val="000000">
                      <a:alpha val="43137"/>
                    </a:srgbClr>
                  </a:outerShdw>
                </a:effectLst>
              </a:rPr>
              <a:t>Louisiana</a:t>
            </a:r>
          </a:p>
          <a:p>
            <a:pPr algn="ctr">
              <a:lnSpc>
                <a:spcPct val="85000"/>
              </a:lnSpc>
            </a:pPr>
            <a:r>
              <a:rPr lang="en-US" sz="1600" b="1" dirty="0" smtClean="0">
                <a:effectLst>
                  <a:outerShdw blurRad="38100" dist="38100" dir="2700000" algn="tl">
                    <a:srgbClr val="000000">
                      <a:alpha val="43137"/>
                    </a:srgbClr>
                  </a:outerShdw>
                </a:effectLst>
              </a:rPr>
              <a:t>$42.0B</a:t>
            </a:r>
          </a:p>
        </p:txBody>
      </p:sp>
      <p:sp>
        <p:nvSpPr>
          <p:cNvPr id="21" name="Text Box 6"/>
          <p:cNvSpPr txBox="1">
            <a:spLocks noChangeArrowheads="1"/>
          </p:cNvSpPr>
          <p:nvPr/>
        </p:nvSpPr>
        <p:spPr bwMode="blackWhite">
          <a:xfrm>
            <a:off x="6459794" y="4822723"/>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Total: $467.5 Billion, an average of $16.6B per year or $1.3B per month</a:t>
            </a:r>
            <a:endParaRPr lang="en-US" sz="2000" b="1" dirty="0">
              <a:solidFill>
                <a:srgbClr val="FFFFFF"/>
              </a:solidFill>
            </a:endParaRPr>
          </a:p>
        </p:txBody>
      </p:sp>
      <p:sp>
        <p:nvSpPr>
          <p:cNvPr id="14" name="AutoShape 8"/>
          <p:cNvSpPr>
            <a:spLocks noChangeArrowheads="1"/>
          </p:cNvSpPr>
          <p:nvPr/>
        </p:nvSpPr>
        <p:spPr bwMode="blackWhite">
          <a:xfrm>
            <a:off x="88488" y="2182760"/>
            <a:ext cx="2061067" cy="2035279"/>
          </a:xfrm>
          <a:prstGeom prst="wedgeRectCallout">
            <a:avLst>
              <a:gd name="adj1" fmla="val 79548"/>
              <a:gd name="adj2" fmla="val 185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 is the most   costly state for CATs, with nearly $67B in insured losses over the past 30 years</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63156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P spid="1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1993–2012</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416022" name="Chart" r:id="rId4" imgW="4486224" imgH="3695831" progId="MSGraph.Chart.8">
                  <p:embed followColorScheme="full"/>
                </p:oleObj>
              </mc:Choice>
              <mc:Fallback>
                <p:oleObj name="Chart" r:id="rId4" imgW="4486224" imgH="3695831"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2012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158.2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$6.5</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140.9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$27.8</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24.8</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18.4</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14.9</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1993-2012 totaled $391.7B, an average of $19.6B per year or $1.6B per month</a:t>
            </a:r>
            <a:endParaRPr lang="en-US" sz="2000" b="1" dirty="0">
              <a:solidFill>
                <a:srgbClr val="FFFFFF"/>
              </a:solidFill>
            </a:endParaRPr>
          </a:p>
        </p:txBody>
      </p:sp>
    </p:spTree>
    <p:extLst>
      <p:ext uri="{BB962C8B-B14F-4D97-AF65-F5344CB8AC3E}">
        <p14:creationId xmlns:p14="http://schemas.microsoft.com/office/powerpoint/2010/main" val="1802546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2003-2012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nvPr>
        </p:nvGraphicFramePr>
        <p:xfrm>
          <a:off x="0" y="1527175"/>
          <a:ext cx="9144000" cy="4754563"/>
        </p:xfrm>
        <a:graphic>
          <a:graphicData uri="http://schemas.openxmlformats.org/presentationml/2006/ole">
            <mc:AlternateContent xmlns:mc="http://schemas.openxmlformats.org/markup-compatibility/2006">
              <mc:Choice xmlns:v="urn:schemas-microsoft-com:vml" Requires="v">
                <p:oleObj spid="_x0000_s28386349" name="Chart" r:id="rId4" imgW="8810600" imgH="4581583" progId="MSGraph.Chart.8">
                  <p:embed followColorScheme="full"/>
                </p:oleObj>
              </mc:Choice>
              <mc:Fallback>
                <p:oleObj name="Chart" r:id="rId4" imgW="8810600" imgH="4581583"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7175"/>
                        <a:ext cx="9144000" cy="475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417046"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became the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452681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91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1970-2013*</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mc:AlternateContent xmlns:mc="http://schemas.openxmlformats.org/markup-compatibility/2006">
              <mc:Choice xmlns:v="urn:schemas-microsoft-com:vml" Requires="v">
                <p:oleObj spid="_x0000_s28418070" name="Chart" r:id="rId4" imgW="8401151" imgH="3371882" progId="MSGraph.Chart.8">
                  <p:embed followColorScheme="full"/>
                </p:oleObj>
              </mc:Choice>
              <mc:Fallback>
                <p:oleObj name="Chart" r:id="rId4" imgW="8401151" imgH="3371882" progId="MSGraph.Chart.8">
                  <p:embed followColorScheme="full"/>
                  <p:pic>
                    <p:nvPicPr>
                      <p:cNvPr id="0" name=""/>
                      <p:cNvPicPr>
                        <a:picLocks noChangeAspect="1" noChangeArrowheads="1"/>
                      </p:cNvPicPr>
                      <p:nvPr/>
                    </p:nvPicPr>
                    <p:blipFill>
                      <a:blip r:embed="rId5"/>
                      <a:srcRect/>
                      <a:stretch>
                        <a:fillRect/>
                      </a:stretch>
                    </p:blipFill>
                    <p:spPr bwMode="gray">
                      <a:xfrm>
                        <a:off x="179387" y="249125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extLst>
      <p:ext uri="{BB962C8B-B14F-4D97-AF65-F5344CB8AC3E}">
        <p14:creationId xmlns:p14="http://schemas.microsoft.com/office/powerpoint/2010/main" val="33179379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84163" y="1522413"/>
            <a:ext cx="8532811" cy="3868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1"/>
          <p:cNvSpPr>
            <a:spLocks noGrp="1"/>
          </p:cNvSpPr>
          <p:nvPr>
            <p:ph type="title"/>
          </p:nvPr>
        </p:nvSpPr>
        <p:spPr>
          <a:xfrm>
            <a:off x="96943" y="-79271"/>
            <a:ext cx="7753635" cy="1083733"/>
          </a:xfrm>
        </p:spPr>
        <p:txBody>
          <a:bodyPr/>
          <a:lstStyle/>
          <a:p>
            <a:r>
              <a:rPr lang="de-DE" dirty="0" smtClean="0"/>
              <a:t>Hailstorm on July 27-28 in </a:t>
            </a:r>
            <a:r>
              <a:rPr lang="de-DE" i="1" u="sng" dirty="0" smtClean="0"/>
              <a:t>Germany</a:t>
            </a:r>
            <a:r>
              <a:rPr lang="de-DE" dirty="0" smtClean="0"/>
              <a:t> Was Most Expensive CAT Worldwide in 2013!</a:t>
            </a:r>
            <a:endParaRPr lang="de-DE" sz="2000" b="0" dirty="0" smtClean="0">
              <a:solidFill>
                <a:schemeClr val="tx1"/>
              </a:solidFill>
            </a:endParaRPr>
          </a:p>
        </p:txBody>
      </p:sp>
      <p:graphicFrame>
        <p:nvGraphicFramePr>
          <p:cNvPr id="11" name="Tabelle 10"/>
          <p:cNvGraphicFramePr>
            <a:graphicFrameLocks noGrp="1"/>
          </p:cNvGraphicFramePr>
          <p:nvPr>
            <p:extLst/>
          </p:nvPr>
        </p:nvGraphicFramePr>
        <p:xfrm>
          <a:off x="284163" y="5355292"/>
          <a:ext cx="8532811" cy="1158240"/>
        </p:xfrm>
        <a:graphic>
          <a:graphicData uri="http://schemas.openxmlformats.org/drawingml/2006/table">
            <a:tbl>
              <a:tblPr firstRow="1" bandRow="1">
                <a:tableStyleId>{5C22544A-7EE6-4342-B048-85BDC9FD1C3A}</a:tableStyleId>
              </a:tblPr>
              <a:tblGrid>
                <a:gridCol w="3657817"/>
                <a:gridCol w="1769015"/>
                <a:gridCol w="1804230"/>
                <a:gridCol w="1301749"/>
              </a:tblGrid>
              <a:tr h="375920">
                <a:tc>
                  <a:txBody>
                    <a:bodyPr/>
                    <a:lstStyle/>
                    <a:p>
                      <a:pPr algn="l"/>
                      <a:r>
                        <a:rPr lang="de-DE" sz="1600" dirty="0" smtClean="0"/>
                        <a:t>Region</a:t>
                      </a:r>
                      <a:endParaRPr lang="de-DE" sz="1600" dirty="0"/>
                    </a:p>
                  </a:txBody>
                  <a:tcPr>
                    <a:solidFill>
                      <a:srgbClr val="225A7A"/>
                    </a:solidFill>
                  </a:tcPr>
                </a:tc>
                <a:tc>
                  <a:txBody>
                    <a:bodyPr/>
                    <a:lstStyle/>
                    <a:p>
                      <a:pPr algn="l"/>
                      <a:r>
                        <a:rPr lang="de-DE" sz="1600" dirty="0" smtClean="0"/>
                        <a:t>Overall </a:t>
                      </a:r>
                      <a:r>
                        <a:rPr lang="de-DE" sz="1600" dirty="0" err="1" smtClean="0"/>
                        <a:t>losses</a:t>
                      </a:r>
                      <a:endParaRPr lang="de-DE" sz="1600" dirty="0"/>
                    </a:p>
                  </a:txBody>
                  <a:tcPr>
                    <a:solidFill>
                      <a:srgbClr val="225A7A"/>
                    </a:solidFill>
                  </a:tcPr>
                </a:tc>
                <a:tc>
                  <a:txBody>
                    <a:bodyPr/>
                    <a:lstStyle/>
                    <a:p>
                      <a:pPr algn="l"/>
                      <a:r>
                        <a:rPr lang="de-DE" sz="1600" dirty="0" err="1" smtClean="0"/>
                        <a:t>Insured</a:t>
                      </a:r>
                      <a:r>
                        <a:rPr lang="de-DE" sz="1600" dirty="0" smtClean="0"/>
                        <a:t> </a:t>
                      </a:r>
                      <a:r>
                        <a:rPr lang="de-DE" sz="1600" dirty="0" err="1" smtClean="0"/>
                        <a:t>losses</a:t>
                      </a:r>
                      <a:endParaRPr lang="de-DE" sz="1600" dirty="0"/>
                    </a:p>
                  </a:txBody>
                  <a:tcPr>
                    <a:solidFill>
                      <a:srgbClr val="225A7A"/>
                    </a:solidFill>
                  </a:tcPr>
                </a:tc>
                <a:tc>
                  <a:txBody>
                    <a:bodyPr/>
                    <a:lstStyle/>
                    <a:p>
                      <a:pPr algn="l"/>
                      <a:r>
                        <a:rPr lang="de-DE" sz="1600" dirty="0" err="1" smtClean="0"/>
                        <a:t>Fatalities</a:t>
                      </a:r>
                      <a:endParaRPr lang="de-DE" sz="1600" dirty="0"/>
                    </a:p>
                  </a:txBody>
                  <a:tcPr>
                    <a:solidFill>
                      <a:srgbClr val="225A7A"/>
                    </a:solidFill>
                  </a:tcPr>
                </a:tc>
              </a:tr>
              <a:tr h="450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Southwestern and Northern Germany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4.8bn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dirty="0" smtClean="0"/>
                        <a:t>US$ </a:t>
                      </a:r>
                      <a:r>
                        <a:rPr lang="de-DE" sz="1600" b="1" baseline="0" dirty="0" smtClean="0"/>
                        <a:t> 3.7</a:t>
                      </a:r>
                      <a:r>
                        <a:rPr lang="de-DE" sz="1600" b="1" dirty="0" smtClean="0"/>
                        <a:t>bn</a:t>
                      </a:r>
                    </a:p>
                  </a:txBody>
                  <a:tcPr/>
                </a:tc>
                <a:tc>
                  <a:txBody>
                    <a:bodyPr/>
                    <a:lstStyle/>
                    <a:p>
                      <a:pPr algn="l"/>
                      <a:r>
                        <a:rPr lang="de-DE" sz="1600" b="1" dirty="0" smtClean="0"/>
                        <a:t>0</a:t>
                      </a:r>
                      <a:endParaRPr lang="de-DE" sz="1600" b="1" dirty="0"/>
                    </a:p>
                  </a:txBody>
                  <a:tcPr/>
                </a:tc>
              </a:tr>
            </a:tbl>
          </a:graphicData>
        </a:graphic>
      </p:graphicFrame>
      <p:pic>
        <p:nvPicPr>
          <p:cNvPr id="8" name="Picture 2"/>
          <p:cNvPicPr>
            <a:picLocks noChangeAspect="1" noChangeArrowheads="1"/>
          </p:cNvPicPr>
          <p:nvPr>
            <p:custDataLst>
              <p:tags r:id="rId2"/>
            </p:custDataLst>
          </p:nvPr>
        </p:nvPicPr>
        <p:blipFill>
          <a:blip r:embed="rId7" cstate="email"/>
          <a:srcRect/>
          <a:stretch>
            <a:fillRect/>
          </a:stretch>
        </p:blipFill>
        <p:spPr bwMode="auto">
          <a:xfrm>
            <a:off x="2286040" y="1938845"/>
            <a:ext cx="2438360" cy="3362179"/>
          </a:xfrm>
          <a:prstGeom prst="rect">
            <a:avLst/>
          </a:prstGeom>
          <a:noFill/>
          <a:effectLst/>
        </p:spPr>
      </p:pic>
      <p:sp>
        <p:nvSpPr>
          <p:cNvPr id="12" name="Ellipse 11"/>
          <p:cNvSpPr/>
          <p:nvPr/>
        </p:nvSpPr>
        <p:spPr>
          <a:xfrm rot="20280176">
            <a:off x="7367895" y="2516418"/>
            <a:ext cx="609641" cy="356076"/>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rot="19770928">
            <a:off x="7588277" y="2852866"/>
            <a:ext cx="460790" cy="409567"/>
          </a:xfrm>
          <a:prstGeom prst="ellipse">
            <a:avLst/>
          </a:prstGeom>
          <a:noFill/>
          <a:ln>
            <a:solidFill>
              <a:srgbClr val="B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rot="19957048">
            <a:off x="7540699" y="2038904"/>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27</a:t>
            </a:r>
          </a:p>
        </p:txBody>
      </p:sp>
      <p:sp>
        <p:nvSpPr>
          <p:cNvPr id="15" name="Textfeld 14"/>
          <p:cNvSpPr txBox="1"/>
          <p:nvPr/>
        </p:nvSpPr>
        <p:spPr>
          <a:xfrm rot="19957048">
            <a:off x="7506669" y="2964156"/>
            <a:ext cx="1550321" cy="307777"/>
          </a:xfrm>
          <a:prstGeom prst="rect">
            <a:avLst/>
          </a:prstGeom>
          <a:noFill/>
          <a:effectLst/>
        </p:spPr>
        <p:txBody>
          <a:bodyPr wrap="square" rtlCol="0">
            <a:spAutoFit/>
          </a:bodyPr>
          <a:lstStyle/>
          <a:p>
            <a:r>
              <a:rPr lang="de-DE" sz="1400" b="1" dirty="0" err="1" smtClean="0">
                <a:solidFill>
                  <a:srgbClr val="B30000"/>
                </a:solidFill>
              </a:rPr>
              <a:t>July</a:t>
            </a:r>
            <a:r>
              <a:rPr lang="de-DE" sz="1400" b="1" dirty="0" smtClean="0">
                <a:solidFill>
                  <a:srgbClr val="B30000"/>
                </a:solidFill>
              </a:rPr>
              <a:t> 28</a:t>
            </a:r>
          </a:p>
        </p:txBody>
      </p:sp>
      <p:pic>
        <p:nvPicPr>
          <p:cNvPr id="1026" name="PPTShape_0"/>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4687776" y="3607155"/>
            <a:ext cx="1440375" cy="1705357"/>
          </a:xfrm>
          <a:prstGeom prst="rect">
            <a:avLst/>
          </a:prstGeom>
          <a:noFill/>
          <a:ln w="9525">
            <a:noFill/>
            <a:miter lim="800000"/>
            <a:headEnd/>
            <a:tailEnd/>
          </a:ln>
        </p:spPr>
      </p:pic>
      <p:pic>
        <p:nvPicPr>
          <p:cNvPr id="10" name="Picture 3"/>
          <p:cNvPicPr>
            <a:picLocks noChangeAspect="1" noChangeArrowheads="1"/>
          </p:cNvPicPr>
          <p:nvPr>
            <p:custDataLst>
              <p:tags r:id="rId4"/>
            </p:custDataLst>
          </p:nvPr>
        </p:nvPicPr>
        <p:blipFill>
          <a:blip r:embed="rId9" cstate="email"/>
          <a:srcRect/>
          <a:stretch>
            <a:fillRect/>
          </a:stretch>
        </p:blipFill>
        <p:spPr bwMode="auto">
          <a:xfrm>
            <a:off x="5681939" y="1992572"/>
            <a:ext cx="2835609" cy="2388359"/>
          </a:xfrm>
          <a:prstGeom prst="rect">
            <a:avLst/>
          </a:prstGeom>
          <a:noFill/>
          <a:ln w="9525">
            <a:solidFill>
              <a:schemeClr val="accent1"/>
            </a:solidFill>
            <a:miter lim="800000"/>
            <a:headEnd/>
            <a:tailEnd/>
          </a:ln>
        </p:spPr>
      </p:pic>
      <p:sp>
        <p:nvSpPr>
          <p:cNvPr id="17" name="TextBox 16"/>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92</a:t>
            </a:fld>
            <a:endParaRPr lang="en-US" sz="1000" dirty="0">
              <a:solidFill>
                <a:schemeClr val="accent4">
                  <a:lumMod val="75000"/>
                </a:schemeClr>
              </a:solidFill>
              <a:latin typeface="+mn-lt"/>
            </a:endParaRPr>
          </a:p>
        </p:txBody>
      </p:sp>
      <p:sp>
        <p:nvSpPr>
          <p:cNvPr id="16" name="Textfeld 8"/>
          <p:cNvSpPr txBox="1"/>
          <p:nvPr/>
        </p:nvSpPr>
        <p:spPr>
          <a:xfrm>
            <a:off x="323850" y="1883387"/>
            <a:ext cx="8458200" cy="830997"/>
          </a:xfrm>
          <a:prstGeom prst="rect">
            <a:avLst/>
          </a:prstGeom>
          <a:noFill/>
          <a:effectLst/>
        </p:spPr>
        <p:txBody>
          <a:bodyPr wrap="square" rtlCol="0">
            <a:spAutoFit/>
          </a:bodyPr>
          <a:lstStyle/>
          <a:p>
            <a:pPr fontAlgn="auto">
              <a:spcBef>
                <a:spcPts val="0"/>
              </a:spcBef>
              <a:spcAft>
                <a:spcPts val="0"/>
              </a:spcAft>
            </a:pPr>
            <a:r>
              <a:rPr lang="de-DE" sz="1600" b="1" dirty="0" smtClean="0">
                <a:solidFill>
                  <a:srgbClr val="225A7A"/>
                </a:solidFill>
                <a:latin typeface="Arial"/>
                <a:cs typeface="Arial"/>
              </a:rPr>
              <a:t>Hailstones with </a:t>
            </a:r>
            <a:br>
              <a:rPr lang="de-DE" sz="1600" b="1" dirty="0" smtClean="0">
                <a:solidFill>
                  <a:srgbClr val="225A7A"/>
                </a:solidFill>
                <a:latin typeface="Arial"/>
                <a:cs typeface="Arial"/>
              </a:rPr>
            </a:br>
            <a:r>
              <a:rPr lang="de-DE" sz="1600" b="1" dirty="0" smtClean="0">
                <a:solidFill>
                  <a:srgbClr val="225A7A"/>
                </a:solidFill>
                <a:latin typeface="Arial"/>
                <a:cs typeface="Arial"/>
              </a:rPr>
              <a:t>diameters up to 8 cm  </a:t>
            </a:r>
            <a:br>
              <a:rPr lang="de-DE" sz="1600" b="1" dirty="0" smtClean="0">
                <a:solidFill>
                  <a:srgbClr val="225A7A"/>
                </a:solidFill>
                <a:latin typeface="Arial"/>
                <a:cs typeface="Arial"/>
              </a:rPr>
            </a:br>
            <a:r>
              <a:rPr lang="de-DE" sz="1600" b="1" dirty="0" smtClean="0">
                <a:solidFill>
                  <a:srgbClr val="225A7A"/>
                </a:solidFill>
                <a:latin typeface="Arial"/>
                <a:cs typeface="Arial"/>
              </a:rPr>
              <a:t>(tennis ball ≈ 7 cm)</a:t>
            </a:r>
          </a:p>
        </p:txBody>
      </p:sp>
      <p:sp>
        <p:nvSpPr>
          <p:cNvPr id="19" name="PPTShape_0"/>
          <p:cNvSpPr txBox="1">
            <a:spLocks noChangeArrowheads="1"/>
          </p:cNvSpPr>
          <p:nvPr/>
        </p:nvSpPr>
        <p:spPr bwMode="auto">
          <a:xfrm>
            <a:off x="123854" y="6594268"/>
            <a:ext cx="4672998"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a:t>
            </a:r>
            <a:r>
              <a:rPr lang="de-DE" sz="900" i="1" dirty="0" smtClean="0">
                <a:solidFill>
                  <a:schemeClr val="accent4">
                    <a:lumMod val="75000"/>
                  </a:schemeClr>
                </a:solidFill>
              </a:rPr>
              <a:t>SERVICE</a:t>
            </a:r>
            <a:r>
              <a:rPr lang="de-DE" sz="900" dirty="0" smtClean="0">
                <a:solidFill>
                  <a:schemeClr val="accent4">
                    <a:lumMod val="75000"/>
                  </a:schemeClr>
                </a:solidFill>
              </a:rPr>
              <a:t> – as of January 2014.  </a:t>
            </a:r>
            <a:endParaRPr lang="en-US" sz="900" dirty="0">
              <a:solidFill>
                <a:schemeClr val="accent4">
                  <a:lumMod val="75000"/>
                </a:schemeClr>
              </a:solidFill>
            </a:endParaRPr>
          </a:p>
        </p:txBody>
      </p:sp>
    </p:spTree>
    <p:custDataLst>
      <p:tags r:id="rId1"/>
    </p:custDataLst>
    <p:extLst>
      <p:ext uri="{BB962C8B-B14F-4D97-AF65-F5344CB8AC3E}">
        <p14:creationId xmlns:p14="http://schemas.microsoft.com/office/powerpoint/2010/main" val="1314279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mc:AlternateContent xmlns:mc="http://schemas.openxmlformats.org/markup-compatibility/2006">
              <mc:Choice xmlns:v="urn:schemas-microsoft-com:vml" Requires="v">
                <p:oleObj spid="_x0000_s28419094" name="Chart" r:id="rId4" imgW="8420033" imgH="3371882" progId="MSGraph.Chart.8">
                  <p:embed followColorScheme="full"/>
                </p:oleObj>
              </mc:Choice>
              <mc:Fallback>
                <p:oleObj name="Chart" r:id="rId4" imgW="8420033" imgH="3371882" progId="MSGraph.Chart.8">
                  <p:embed followColorScheme="full"/>
                  <p:pic>
                    <p:nvPicPr>
                      <p:cNvPr id="0" name=""/>
                      <p:cNvPicPr>
                        <a:picLocks noChangeAspect="1" noChangeArrowheads="1"/>
                      </p:cNvPicPr>
                      <p:nvPr/>
                    </p:nvPicPr>
                    <p:blipFill>
                      <a:blip r:embed="rId5"/>
                      <a:srcRect/>
                      <a:stretch>
                        <a:fillRect/>
                      </a:stretch>
                    </p:blipFill>
                    <p:spPr bwMode="gray">
                      <a:xfrm>
                        <a:off x="73740" y="2884385"/>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extLst>
      <p:ext uri="{BB962C8B-B14F-4D97-AF65-F5344CB8AC3E}">
        <p14:creationId xmlns:p14="http://schemas.microsoft.com/office/powerpoint/2010/main" val="1262522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0118" name="Chart" r:id="rId4" imgW="8524959" imgH="4857617" progId="MSGraph.Chart.8">
                  <p:embed followColorScheme="full"/>
                </p:oleObj>
              </mc:Choice>
              <mc:Fallback>
                <p:oleObj name="Chart" r:id="rId4" imgW="8524959" imgH="4857617"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507226"/>
            <a:ext cx="3649623" cy="1055640"/>
          </a:xfrm>
          <a:prstGeom prst="wedgeRectCallout">
            <a:avLst>
              <a:gd name="adj1" fmla="val -34584"/>
              <a:gd name="adj2" fmla="val -7847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NY and FL lead the US in the value of insured coastal exposure at $2.9 Trillion</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9043952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mc:AlternateContent xmlns:mc="http://schemas.openxmlformats.org/markup-compatibility/2006">
              <mc:Choice xmlns:v="urn:schemas-microsoft-com:vml" Requires="v">
                <p:oleObj spid="_x0000_s28421142" name="Chart" r:id="rId4" imgW="8534400" imgH="4848161" progId="MSGraph.Chart.8">
                  <p:embed followColorScheme="full"/>
                </p:oleObj>
              </mc:Choice>
              <mc:Fallback>
                <p:oleObj name="Chart" r:id="rId4" imgW="8534400" imgH="4848161" progId="MSGraph.Chart.8">
                  <p:embed followColorScheme="full"/>
                  <p:pic>
                    <p:nvPicPr>
                      <p:cNvPr id="0" name=""/>
                      <p:cNvPicPr>
                        <a:picLocks noChangeAspect="1" noChangeArrowheads="1"/>
                      </p:cNvPicPr>
                      <p:nvPr/>
                    </p:nvPicPr>
                    <p:blipFill>
                      <a:blip r:embed="rId5"/>
                      <a:srcRect/>
                      <a:stretch>
                        <a:fillRect/>
                      </a:stretch>
                    </p:blipFill>
                    <p:spPr bwMode="gray">
                      <a:xfrm>
                        <a:off x="333939" y="1367350"/>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extLst>
      <p:ext uri="{BB962C8B-B14F-4D97-AF65-F5344CB8AC3E}">
        <p14:creationId xmlns:p14="http://schemas.microsoft.com/office/powerpoint/2010/main" val="25506723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96</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mc:AlternateContent xmlns:mc="http://schemas.openxmlformats.org/markup-compatibility/2006">
              <mc:Choice xmlns:v="urn:schemas-microsoft-com:vml" Requires="v">
                <p:oleObj spid="_x0000_s28422166" name="Chart" r:id="rId4" imgW="8439184" imgH="4324276" progId="MSGraph.Chart.8">
                  <p:embed followColorScheme="full"/>
                </p:oleObj>
              </mc:Choice>
              <mc:Fallback>
                <p:oleObj name="Chart" r:id="rId4" imgW="8439184" imgH="4324276" progId="MSGraph.Chart.8">
                  <p:embed followColorScheme="full"/>
                  <p:pic>
                    <p:nvPicPr>
                      <p:cNvPr id="0" name=""/>
                      <p:cNvPicPr>
                        <a:picLocks noChangeArrowheads="1"/>
                      </p:cNvPicPr>
                      <p:nvPr/>
                    </p:nvPicPr>
                    <p:blipFill>
                      <a:blip r:embed="rId5"/>
                      <a:srcRect/>
                      <a:stretch>
                        <a:fillRect/>
                      </a:stretch>
                    </p:blipFill>
                    <p:spPr bwMode="auto">
                      <a:xfrm>
                        <a:off x="329783" y="1034877"/>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**As of Oct. 31,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9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Post-Sandy, the I.I.I. worked very hard to make help media, consumers and regulators understand the distinction between a flood claim and a standard homeowners claim. </a:t>
            </a:r>
            <a:r>
              <a:rPr lang="en-US" b="1" i="1" dirty="0" smtClean="0">
                <a:solidFill>
                  <a:srgbClr val="FFFFFF"/>
                </a:solidFill>
              </a:rPr>
              <a:t>NFIP is $24B in debt.</a:t>
            </a:r>
            <a:endParaRPr lang="en-US" b="1" i="1" dirty="0">
              <a:solidFill>
                <a:srgbClr val="FFFFFF"/>
              </a:solidFill>
            </a:endParaRPr>
          </a:p>
        </p:txBody>
      </p:sp>
    </p:spTree>
    <p:extLst>
      <p:ext uri="{BB962C8B-B14F-4D97-AF65-F5344CB8AC3E}">
        <p14:creationId xmlns:p14="http://schemas.microsoft.com/office/powerpoint/2010/main" val="10407766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97</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mc:AlternateContent xmlns:mc="http://schemas.openxmlformats.org/markup-compatibility/2006">
              <mc:Choice xmlns:v="urn:schemas-microsoft-com:vml" Requires="v">
                <p:oleObj spid="_x0000_s28423190" name="Chart" r:id="rId4" imgW="8543841" imgH="4848161" progId="MSGraph.Chart.8">
                  <p:embed followColorScheme="full"/>
                </p:oleObj>
              </mc:Choice>
              <mc:Fallback>
                <p:oleObj name="Chart" r:id="rId4" imgW="8543841" imgH="4848161" progId="MSGraph.Chart.8">
                  <p:embed followColorScheme="full"/>
                  <p:pic>
                    <p:nvPicPr>
                      <p:cNvPr id="0" name=""/>
                      <p:cNvPicPr>
                        <a:picLocks noChangeAspect="1" noChangeArrowheads="1"/>
                      </p:cNvPicPr>
                      <p:nvPr/>
                    </p:nvPicPr>
                    <p:blipFill>
                      <a:blip r:embed="rId5"/>
                      <a:srcRect/>
                      <a:stretch>
                        <a:fillRect/>
                      </a:stretch>
                    </p:blipFill>
                    <p:spPr bwMode="gray">
                      <a:xfrm>
                        <a:off x="265113" y="1554163"/>
                        <a:ext cx="8447087" cy="4789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24183413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ildplatzhalter 7"/>
          <p:cNvGraphicFramePr>
            <a:graphicFrameLocks noGrp="1"/>
          </p:cNvGraphicFramePr>
          <p:nvPr>
            <p:ph type="pic" sz="quarter" idx="19"/>
            <p:extLst/>
          </p:nvPr>
        </p:nvGraphicFramePr>
        <p:xfrm>
          <a:off x="541309" y="1500326"/>
          <a:ext cx="7931482" cy="4824531"/>
        </p:xfrm>
        <a:graphic>
          <a:graphicData uri="http://schemas.openxmlformats.org/drawingml/2006/table">
            <a:tbl>
              <a:tblPr firstRow="1" bandRow="1">
                <a:tableStyleId>{7DF18680-E054-41AD-8BC1-D1AEF772440D}</a:tableStyleId>
              </a:tblPr>
              <a:tblGrid>
                <a:gridCol w="1676597"/>
                <a:gridCol w="914400"/>
                <a:gridCol w="2593579"/>
                <a:gridCol w="1728192"/>
                <a:gridCol w="1018714"/>
              </a:tblGrid>
              <a:tr h="1077821">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Period</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Area</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Economic</a:t>
                      </a:r>
                      <a:r>
                        <a:rPr lang="de-DE" sz="1400" baseline="0" dirty="0" smtClean="0">
                          <a:solidFill>
                            <a:schemeClr val="bg1"/>
                          </a:solidFill>
                          <a:latin typeface="Arial" panose="020B0604020202020204" pitchFamily="34" charset="0"/>
                          <a:cs typeface="Arial" panose="020B0604020202020204" pitchFamily="34" charset="0"/>
                        </a:rPr>
                        <a:t> Loss (in inflation-adjusted 2013 $US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algn="ctr"/>
                      <a:endParaRPr lang="de-DE" sz="1400" dirty="0" smtClean="0">
                        <a:solidFill>
                          <a:schemeClr val="bg1"/>
                        </a:solidFill>
                        <a:latin typeface="Arial" panose="020B0604020202020204" pitchFamily="34" charset="0"/>
                        <a:cs typeface="Arial" panose="020B0604020202020204" pitchFamily="34" charset="0"/>
                      </a:endParaRPr>
                    </a:p>
                    <a:p>
                      <a:pPr algn="ctr"/>
                      <a:r>
                        <a:rPr lang="de-DE" sz="1400" dirty="0" smtClean="0">
                          <a:solidFill>
                            <a:schemeClr val="bg1"/>
                          </a:solidFill>
                          <a:latin typeface="Arial" panose="020B0604020202020204" pitchFamily="34" charset="0"/>
                          <a:cs typeface="Arial" panose="020B0604020202020204" pitchFamily="34" charset="0"/>
                        </a:rPr>
                        <a:t>Insured Loss (in inflation-adjusted</a:t>
                      </a:r>
                      <a:r>
                        <a:rPr lang="de-DE" sz="1400" baseline="0" dirty="0" smtClean="0">
                          <a:solidFill>
                            <a:schemeClr val="bg1"/>
                          </a:solidFill>
                          <a:latin typeface="Arial" panose="020B0604020202020204" pitchFamily="34" charset="0"/>
                          <a:cs typeface="Arial" panose="020B0604020202020204" pitchFamily="34" charset="0"/>
                        </a:rPr>
                        <a:t> 2013</a:t>
                      </a:r>
                      <a:r>
                        <a:rPr lang="de-DE" sz="1400" dirty="0" smtClean="0">
                          <a:solidFill>
                            <a:schemeClr val="bg1"/>
                          </a:solidFill>
                          <a:latin typeface="Arial" panose="020B0604020202020204" pitchFamily="34" charset="0"/>
                          <a:cs typeface="Arial" panose="020B0604020202020204" pitchFamily="34" charset="0"/>
                        </a:rPr>
                        <a:t> $US mill)</a:t>
                      </a:r>
                      <a:endParaRPr lang="en-US" sz="1400" dirty="0">
                        <a:solidFill>
                          <a:schemeClr val="bg1"/>
                        </a:solidFill>
                        <a:latin typeface="Arial" panose="020B0604020202020204" pitchFamily="34" charset="0"/>
                        <a:cs typeface="Arial" panose="020B0604020202020204" pitchFamily="34" charset="0"/>
                      </a:endParaRPr>
                    </a:p>
                  </a:txBody>
                  <a:tcPr>
                    <a:solidFill>
                      <a:srgbClr val="225A7A"/>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de-DE" sz="16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endParaRPr lang="en-US" sz="1400" dirty="0" smtClean="0">
                        <a:solidFill>
                          <a:schemeClr val="bg1"/>
                        </a:solidFill>
                        <a:latin typeface="Arial" panose="020B0604020202020204" pitchFamily="34" charset="0"/>
                        <a:cs typeface="Arial" panose="020B0604020202020204" pitchFamily="34"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anose="020B0604020202020204" pitchFamily="34" charset="0"/>
                          <a:cs typeface="Arial" panose="020B0604020202020204" pitchFamily="34" charset="0"/>
                        </a:rPr>
                        <a:t>Fatalities</a:t>
                      </a:r>
                      <a:endParaRPr lang="en-US" sz="1600" dirty="0"/>
                    </a:p>
                  </a:txBody>
                  <a:tcPr>
                    <a:solidFill>
                      <a:srgbClr val="225A7A"/>
                    </a:solidFill>
                  </a:tcPr>
                </a:tc>
              </a:tr>
              <a:tr h="374671">
                <a:tc>
                  <a:txBody>
                    <a:bodyPr/>
                    <a:lstStyle/>
                    <a:p>
                      <a:r>
                        <a:rPr lang="de-DE" sz="1200" dirty="0" smtClean="0">
                          <a:latin typeface="Arial" panose="020B0604020202020204" pitchFamily="34" charset="0"/>
                          <a:cs typeface="Arial" panose="020B0604020202020204" pitchFamily="34" charset="0"/>
                        </a:rPr>
                        <a:t>Mar. 11-14, 1993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 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8,061</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3,224</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270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17-30,1983</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2,339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2,058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500</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Apr. 13-17, 2007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2,247</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1,775</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23</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Dec. 10-13, 1992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4,981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1,660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19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a:t>
                      </a:r>
                      <a:r>
                        <a:rPr lang="de-DE" sz="1200" baseline="0" dirty="0" smtClean="0">
                          <a:latin typeface="Arial" panose="020B0604020202020204" pitchFamily="34" charset="0"/>
                          <a:cs typeface="Arial" panose="020B0604020202020204" pitchFamily="34" charset="0"/>
                        </a:rPr>
                        <a:t> 5-12, 1998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4,145</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1,644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45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Feb. 10-12, 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4,716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9</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17-20,</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1994</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1,572</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1,258</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70</a:t>
                      </a:r>
                      <a:endParaRPr lang="en-US" sz="1200" b="0" dirty="0">
                        <a:latin typeface="Arial" panose="020B0604020202020204" pitchFamily="34" charset="0"/>
                        <a:cs typeface="Arial" panose="020B0604020202020204" pitchFamily="34" charset="0"/>
                      </a:endParaRPr>
                    </a:p>
                  </a:txBody>
                  <a:tcPr/>
                </a:tc>
              </a:tr>
              <a:tr h="374671">
                <a:tc>
                  <a:txBody>
                    <a:bodyPr/>
                    <a:lstStyle/>
                    <a:p>
                      <a:r>
                        <a:rPr lang="en-US" sz="1200" dirty="0" smtClean="0">
                          <a:latin typeface="Arial" panose="020B0604020202020204" pitchFamily="34" charset="0"/>
                          <a:cs typeface="Arial" panose="020B0604020202020204" pitchFamily="34" charset="0"/>
                        </a:rPr>
                        <a:t>Apr. 7-11,</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2013</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1,600</a:t>
                      </a:r>
                      <a:endParaRPr lang="en-US" sz="1200" dirty="0">
                        <a:latin typeface="Arial" panose="020B0604020202020204" pitchFamily="34" charset="0"/>
                        <a:cs typeface="Arial" panose="020B0604020202020204" pitchFamily="34" charset="0"/>
                      </a:endParaRPr>
                    </a:p>
                  </a:txBody>
                  <a:tcPr/>
                </a:tc>
                <a:tc>
                  <a:txBody>
                    <a:bodyPr/>
                    <a:lstStyle/>
                    <a:p>
                      <a:pPr algn="ctr"/>
                      <a:r>
                        <a:rPr lang="en-US" sz="1200" b="1" dirty="0" smtClean="0">
                          <a:latin typeface="Arial" panose="020B0604020202020204" pitchFamily="34" charset="0"/>
                          <a:cs typeface="Arial" panose="020B0604020202020204" pitchFamily="34" charset="0"/>
                        </a:rPr>
                        <a:t>1,200</a:t>
                      </a:r>
                      <a:endParaRPr lang="en-US" sz="1200" b="1" dirty="0">
                        <a:latin typeface="Arial" panose="020B0604020202020204" pitchFamily="34" charset="0"/>
                        <a:cs typeface="Arial" panose="020B0604020202020204" pitchFamily="34" charset="0"/>
                      </a:endParaRPr>
                    </a:p>
                  </a:txBody>
                  <a:tcPr/>
                </a:tc>
                <a:tc>
                  <a:txBody>
                    <a:bodyPr/>
                    <a:lstStyle/>
                    <a:p>
                      <a:pPr algn="ctr"/>
                      <a:r>
                        <a:rPr lang="en-US" sz="1200" b="0" dirty="0" smtClean="0">
                          <a:latin typeface="Arial" panose="020B0604020202020204" pitchFamily="34" charset="0"/>
                          <a:cs typeface="Arial" panose="020B0604020202020204" pitchFamily="34" charset="0"/>
                        </a:rPr>
                        <a:t>N/A</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1-4,    1999</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CAN,</a:t>
                      </a:r>
                      <a:r>
                        <a:rPr lang="de-DE" sz="1200" baseline="0" dirty="0" smtClean="0">
                          <a:latin typeface="Arial" panose="020B0604020202020204" pitchFamily="34" charset="0"/>
                          <a:cs typeface="Arial" panose="020B0604020202020204" pitchFamily="34" charset="0"/>
                        </a:rPr>
                        <a:t> 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1,398</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1,084</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25</a:t>
                      </a:r>
                      <a:endParaRPr lang="en-US" sz="1200" b="0" dirty="0">
                        <a:latin typeface="Arial" panose="020B0604020202020204" pitchFamily="34" charset="0"/>
                        <a:cs typeface="Arial" panose="020B0604020202020204" pitchFamily="34" charset="0"/>
                      </a:endParaRPr>
                    </a:p>
                  </a:txBody>
                  <a:tcPr/>
                </a:tc>
              </a:tr>
              <a:tr h="374671">
                <a:tc>
                  <a:txBody>
                    <a:bodyPr/>
                    <a:lstStyle/>
                    <a:p>
                      <a:r>
                        <a:rPr lang="de-DE" sz="1200" dirty="0" smtClean="0">
                          <a:latin typeface="Arial" panose="020B0604020202020204" pitchFamily="34" charset="0"/>
                          <a:cs typeface="Arial" panose="020B0604020202020204" pitchFamily="34" charset="0"/>
                        </a:rPr>
                        <a:t>Jan. 31-Feb. 2,</a:t>
                      </a:r>
                      <a:r>
                        <a:rPr lang="de-DE" sz="1200" baseline="0" dirty="0" smtClean="0">
                          <a:latin typeface="Arial" panose="020B0604020202020204" pitchFamily="34" charset="0"/>
                          <a:cs typeface="Arial" panose="020B0604020202020204" pitchFamily="34" charset="0"/>
                        </a:rPr>
                        <a:t> </a:t>
                      </a:r>
                      <a:r>
                        <a:rPr lang="de-DE" sz="1200" dirty="0" smtClean="0">
                          <a:latin typeface="Arial" panose="020B0604020202020204" pitchFamily="34" charset="0"/>
                          <a:cs typeface="Arial" panose="020B0604020202020204" pitchFamily="34" charset="0"/>
                        </a:rPr>
                        <a:t>2011</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USA</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dirty="0" smtClean="0">
                          <a:latin typeface="Arial" panose="020B0604020202020204" pitchFamily="34" charset="0"/>
                          <a:cs typeface="Arial" panose="020B0604020202020204" pitchFamily="34" charset="0"/>
                        </a:rPr>
                        <a:t>1,346</a:t>
                      </a:r>
                      <a:endParaRPr lang="en-US" sz="1200" dirty="0">
                        <a:latin typeface="Arial" panose="020B0604020202020204" pitchFamily="34" charset="0"/>
                        <a:cs typeface="Arial" panose="020B0604020202020204" pitchFamily="34" charset="0"/>
                      </a:endParaRPr>
                    </a:p>
                  </a:txBody>
                  <a:tcPr/>
                </a:tc>
                <a:tc>
                  <a:txBody>
                    <a:bodyPr/>
                    <a:lstStyle/>
                    <a:p>
                      <a:pPr algn="ctr"/>
                      <a:r>
                        <a:rPr lang="de-DE" sz="1200" b="1" dirty="0" smtClean="0">
                          <a:latin typeface="Arial" panose="020B0604020202020204" pitchFamily="34" charset="0"/>
                          <a:cs typeface="Arial" panose="020B0604020202020204" pitchFamily="34" charset="0"/>
                        </a:rPr>
                        <a:t>1,010</a:t>
                      </a:r>
                      <a:endParaRPr lang="en-US" sz="1200" b="1" dirty="0">
                        <a:latin typeface="Arial" panose="020B0604020202020204" pitchFamily="34" charset="0"/>
                        <a:cs typeface="Arial" panose="020B0604020202020204" pitchFamily="34" charset="0"/>
                      </a:endParaRPr>
                    </a:p>
                  </a:txBody>
                  <a:tcPr/>
                </a:tc>
                <a:tc>
                  <a:txBody>
                    <a:bodyPr/>
                    <a:lstStyle/>
                    <a:p>
                      <a:pPr algn="ctr"/>
                      <a:r>
                        <a:rPr lang="de-DE" sz="1200" b="0" dirty="0" smtClean="0">
                          <a:latin typeface="Arial" panose="020B0604020202020204" pitchFamily="34" charset="0"/>
                          <a:cs typeface="Arial" panose="020B0604020202020204" pitchFamily="34" charset="0"/>
                        </a:rPr>
                        <a:t>36</a:t>
                      </a:r>
                      <a:endParaRPr lang="en-US" sz="1200" b="0" dirty="0">
                        <a:latin typeface="Arial" panose="020B0604020202020204" pitchFamily="34" charset="0"/>
                        <a:cs typeface="Arial" panose="020B0604020202020204" pitchFamily="34" charset="0"/>
                      </a:endParaRPr>
                    </a:p>
                  </a:txBody>
                  <a:tcPr/>
                </a:tc>
              </a:tr>
            </a:tbl>
          </a:graphicData>
        </a:graphic>
      </p:graphicFrame>
      <p:sp>
        <p:nvSpPr>
          <p:cNvPr id="5" name="TextBox 4"/>
          <p:cNvSpPr txBox="1"/>
          <p:nvPr/>
        </p:nvSpPr>
        <p:spPr>
          <a:xfrm>
            <a:off x="81783" y="6438434"/>
            <a:ext cx="8118633" cy="369332"/>
          </a:xfrm>
          <a:prstGeom prst="rect">
            <a:avLst/>
          </a:prstGeom>
          <a:noFill/>
          <a:effectLst/>
        </p:spPr>
        <p:txBody>
          <a:bodyPr wrap="square" rtlCol="0">
            <a:spAutoFit/>
          </a:bodyPr>
          <a:lstStyle/>
          <a:p>
            <a:r>
              <a:rPr lang="en-US" sz="900" dirty="0" smtClean="0"/>
              <a:t>*Top 10 events in original insured loss dollars were adjusted to and ranked by the Insurance Information Institute to 2013 inflation-adjusted values.</a:t>
            </a:r>
          </a:p>
          <a:p>
            <a:r>
              <a:rPr lang="en-US" sz="900" dirty="0" smtClean="0"/>
              <a:t>Sources: Munich Re </a:t>
            </a:r>
            <a:r>
              <a:rPr lang="en-US" sz="900" dirty="0" err="1" smtClean="0"/>
              <a:t>NatCatSERVICE</a:t>
            </a:r>
            <a:r>
              <a:rPr lang="en-US" sz="900" dirty="0" smtClean="0"/>
              <a:t>; Insurance Information Institute.</a:t>
            </a:r>
          </a:p>
        </p:txBody>
      </p:sp>
      <p:sp>
        <p:nvSpPr>
          <p:cNvPr id="6"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25A7A"/>
                </a:solidFill>
                <a:effectLst/>
                <a:uLnTx/>
                <a:uFillTx/>
                <a:latin typeface="Arial"/>
                <a:ea typeface="+mn-ea"/>
                <a:cs typeface="Arial"/>
              </a:rPr>
              <a:t>Top 10 Winter Storm and Winter Damage Events in the US and Canada, 1980-2013*</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
        <p:nvSpPr>
          <p:cNvPr id="7" name="Rectangle 9"/>
          <p:cNvSpPr>
            <a:spLocks noChangeArrowheads="1"/>
          </p:cNvSpPr>
          <p:nvPr/>
        </p:nvSpPr>
        <p:spPr bwMode="black">
          <a:xfrm>
            <a:off x="110968" y="1162050"/>
            <a:ext cx="8534400"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Ranked by Insured Loss, in Millions of $ 2013*</a:t>
            </a:r>
            <a:endParaRPr lang="en-US" sz="2000" b="1" dirty="0">
              <a:solidFill>
                <a:srgbClr val="225A7A"/>
              </a:solidFill>
            </a:endParaRPr>
          </a:p>
        </p:txBody>
      </p:sp>
    </p:spTree>
    <p:extLst>
      <p:ext uri="{BB962C8B-B14F-4D97-AF65-F5344CB8AC3E}">
        <p14:creationId xmlns:p14="http://schemas.microsoft.com/office/powerpoint/2010/main" val="258091118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99</a:t>
            </a:fld>
            <a:endParaRPr lang="en-US" sz="1000" dirty="0">
              <a:solidFill>
                <a:schemeClr val="accent4">
                  <a:lumMod val="75000"/>
                </a:schemeClr>
              </a:solidFill>
              <a:latin typeface="+mn-lt"/>
              <a:cs typeface="+mn-cs"/>
            </a:endParaRPr>
          </a:p>
        </p:txBody>
      </p:sp>
      <p:sp>
        <p:nvSpPr>
          <p:cNvPr id="4557826" name="AutoShape 2"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28" name="AutoShape 4"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57830" name="AutoShape 6" descr="U.S. Annual Tornado Trends">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491" y="1793640"/>
            <a:ext cx="6887381" cy="3845083"/>
          </a:xfrm>
          <a:prstGeom prst="rect">
            <a:avLst/>
          </a:prstGeom>
        </p:spPr>
      </p:pic>
      <p:sp>
        <p:nvSpPr>
          <p:cNvPr id="13" name="TextBox 12"/>
          <p:cNvSpPr txBox="1"/>
          <p:nvPr/>
        </p:nvSpPr>
        <p:spPr>
          <a:xfrm>
            <a:off x="81783" y="6567026"/>
            <a:ext cx="8118633" cy="230832"/>
          </a:xfrm>
          <a:prstGeom prst="rect">
            <a:avLst/>
          </a:prstGeom>
          <a:noFill/>
          <a:effectLst/>
        </p:spPr>
        <p:txBody>
          <a:bodyPr wrap="square" rtlCol="0">
            <a:spAutoFit/>
          </a:bodyPr>
          <a:lstStyle/>
          <a:p>
            <a:r>
              <a:rPr lang="en-US" sz="900" dirty="0" smtClean="0"/>
              <a:t>Sources: Munich Re </a:t>
            </a:r>
            <a:r>
              <a:rPr lang="en-US" sz="900" dirty="0" err="1" smtClean="0"/>
              <a:t>NatCatSERVICE</a:t>
            </a:r>
            <a:r>
              <a:rPr lang="en-US" sz="900" dirty="0" smtClean="0"/>
              <a:t>; Insurance Information Institute.</a:t>
            </a:r>
          </a:p>
        </p:txBody>
      </p:sp>
      <p:sp>
        <p:nvSpPr>
          <p:cNvPr id="1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and Canada, 1980-2013 (2013 US$)</a:t>
            </a:r>
            <a:endParaRPr kumimoji="0" lang="en-US" sz="2800" b="1" i="0" u="none" strike="noStrike" kern="0" cap="none" spc="0" normalizeH="0" baseline="0" noProof="0" dirty="0">
              <a:ln>
                <a:noFill/>
              </a:ln>
              <a:solidFill>
                <a:srgbClr val="225A7A"/>
              </a:solidFill>
              <a:effectLst/>
              <a:uLnTx/>
              <a:uFillTx/>
              <a:ea typeface="+mj-ea"/>
              <a:cs typeface="+mj-cs"/>
            </a:endParaRPr>
          </a:p>
        </p:txBody>
      </p:sp>
      <p:sp>
        <p:nvSpPr>
          <p:cNvPr id="18" name="AutoShape 7"/>
          <p:cNvSpPr>
            <a:spLocks noChangeArrowheads="1"/>
          </p:cNvSpPr>
          <p:nvPr/>
        </p:nvSpPr>
        <p:spPr bwMode="blackWhite">
          <a:xfrm>
            <a:off x="3850255" y="1212382"/>
            <a:ext cx="3912416" cy="1476847"/>
          </a:xfrm>
          <a:prstGeom prst="wedgeRectCallout">
            <a:avLst>
              <a:gd name="adj1" fmla="val -60498"/>
              <a:gd name="adj2" fmla="val 24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7363752" y="3343995"/>
            <a:ext cx="1693862" cy="1933070"/>
          </a:xfrm>
          <a:prstGeom prst="wedgeRectCallout">
            <a:avLst>
              <a:gd name="adj1" fmla="val -62266"/>
              <a:gd name="adj2" fmla="val -3161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losses from severe winter events totaled $2 billion in 2013.</a:t>
            </a:r>
            <a:endParaRPr lang="en-US" b="1" dirty="0">
              <a:solidFill>
                <a:srgbClr val="FFFFFF"/>
              </a:solidFill>
              <a:latin typeface="Arial" pitchFamily="34" charset="0"/>
              <a:cs typeface="Arial" pitchFamily="34" charset="0"/>
            </a:endParaRPr>
          </a:p>
        </p:txBody>
      </p:sp>
      <p:sp>
        <p:nvSpPr>
          <p:cNvPr id="14" name="Rectangle 6"/>
          <p:cNvSpPr>
            <a:spLocks noChangeArrowheads="1"/>
          </p:cNvSpPr>
          <p:nvPr/>
        </p:nvSpPr>
        <p:spPr bwMode="blackWhite">
          <a:xfrm>
            <a:off x="333491" y="5629278"/>
            <a:ext cx="8724123" cy="928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Insured winter storm and damage losses in</a:t>
            </a:r>
            <a:r>
              <a:rPr lang="en-US" sz="2000" b="1" dirty="0">
                <a:solidFill>
                  <a:srgbClr val="FFFFFF"/>
                </a:solidFill>
              </a:rPr>
              <a:t> </a:t>
            </a:r>
            <a:r>
              <a:rPr lang="en-US" sz="2000" b="1" dirty="0" smtClean="0">
                <a:solidFill>
                  <a:srgbClr val="FFFFFF"/>
                </a:solidFill>
              </a:rPr>
              <a:t>Jan. 2014 already totaled $1.5 billion. Continued severe weather since then makes it likely that 2014 will become one of the top 5 costliest winters since 1980.</a:t>
            </a:r>
            <a:endParaRPr lang="en-US" sz="2000" b="1" dirty="0">
              <a:solidFill>
                <a:srgbClr val="FFFFFF"/>
              </a:solidFill>
            </a:endParaRPr>
          </a:p>
        </p:txBody>
      </p:sp>
      <p:sp>
        <p:nvSpPr>
          <p:cNvPr id="15" name="Rectangle 9"/>
          <p:cNvSpPr>
            <a:spLocks noChangeArrowheads="1"/>
          </p:cNvSpPr>
          <p:nvPr/>
        </p:nvSpPr>
        <p:spPr bwMode="black">
          <a:xfrm>
            <a:off x="153929" y="1229290"/>
            <a:ext cx="6392197"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Insured Losses (Millions, $ 2013)</a:t>
            </a:r>
            <a:endParaRPr lang="en-US" sz="1600" b="1" dirty="0">
              <a:solidFill>
                <a:srgbClr val="225A7A"/>
              </a:solidFill>
            </a:endParaRPr>
          </a:p>
        </p:txBody>
      </p:sp>
      <p:sp>
        <p:nvSpPr>
          <p:cNvPr id="16" name="AutoShape 7"/>
          <p:cNvSpPr>
            <a:spLocks noChangeArrowheads="1"/>
          </p:cNvSpPr>
          <p:nvPr/>
        </p:nvSpPr>
        <p:spPr bwMode="blackWhite">
          <a:xfrm>
            <a:off x="1155161" y="2444888"/>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6863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3600"/>
                            </p:stCondLst>
                            <p:childTnLst>
                              <p:par>
                                <p:cTn id="19" presetID="22" presetClass="entr" presetSubtype="2" fill="hold" grpId="0" nodeType="afterEffect">
                                  <p:stCondLst>
                                    <p:cond delay="70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4"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K8FKxtPp_files\slide0001_image001.pn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os3r8EJO_files\slide0001_image001.emz"/>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f1a9f556-6f58-432d-b47e-977e1738923d"/>
  <p:tag name="AUDIO_IMPORT" val="U:\Webinar\2011_07 - Nat Cat Review\Articulate\19.mp3"/>
  <p:tag name="ELAPSEDTIME" val="17.838"/>
  <p:tag name="AUDIO_ID" val="532"/>
  <p:tag name="ARTICULATE_SLIDE_NAV" val="82"/>
  <p:tag name="ARTICULATE_SLIDE_PAUSE" val="0"/>
  <p:tag name="ARTICULATE_NAV_LEVEL" val="1"/>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3WQx3KfN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7be9821b-a120-49e1-a4b0-5424a67bf919"/>
  <p:tag name="ARTICULATE_SLIDE_NAV" val="77"/>
  <p:tag name="ARTICULATE_SLIDE_PAUSE" val="0"/>
  <p:tag name="ARTICULATE_NAV_LEVEL" val="1"/>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I3B4E7a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d0d72354-4a3f-4ac1-963c-0b6c95fdf0a2"/>
  <p:tag name="ARTICULATE_SLIDE_NAV" val="21"/>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HvQZPV13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6.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Hailstorm on 27 and 28 July 2013 in GermanyMost expensive loss event caused by hail worldwide!Most expensive insured nat cat loss in 2013 worldwide!"/>
  <p:tag name="ARTICULATE_SLIDE_GUID" val="dbff1ae3-3df1-4f42-b2d9-d109f78eb2f8"/>
  <p:tag name="ARTICULATE_SLIDE_NAV" val="24"/>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IDrPIHmY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193897</TotalTime>
  <Words>20547</Words>
  <Application>Microsoft Office PowerPoint</Application>
  <PresentationFormat>On-screen Show (4:3)</PresentationFormat>
  <Paragraphs>2774</Paragraphs>
  <Slides>265</Slides>
  <Notes>235</Notes>
  <HiddenSlides>137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265</vt:i4>
      </vt:variant>
    </vt:vector>
  </HeadingPairs>
  <TitlesOfParts>
    <vt:vector size="275" baseType="lpstr">
      <vt:lpstr>Arial Unicode MS</vt:lpstr>
      <vt:lpstr>Arial</vt:lpstr>
      <vt:lpstr>Arial </vt:lpstr>
      <vt:lpstr>Symbol</vt:lpstr>
      <vt:lpstr>Times New Roman</vt:lpstr>
      <vt:lpstr>Verdana</vt:lpstr>
      <vt:lpstr>Wingdings</vt:lpstr>
      <vt:lpstr>Default Design</vt:lpstr>
      <vt:lpstr>Chart</vt:lpstr>
      <vt:lpstr>Slide</vt:lpstr>
      <vt:lpstr>Overview &amp; Outlook for the      P/C Insurance Industry for 2014 and Beyond</vt:lpstr>
      <vt:lpstr>Observations on Growth: 2014 &amp; Beyond</vt:lpstr>
      <vt:lpstr>PowerPoint Presentation</vt:lpstr>
      <vt:lpstr>P/C Net Income After Taxes 1991–2013:Q3 ($ Millions)</vt:lpstr>
      <vt:lpstr>Profitability Peaks &amp; Troughs in the P/C Insurance Industry, 1975 – 2013:Q3*</vt:lpstr>
      <vt:lpstr>A 100 Combined Ratio Isn’t What It Once Was: Investment Impact on ROEs</vt:lpstr>
      <vt:lpstr>ROE: Property/Casualty Insurance vs. Fortune 500, 1987–2013E*</vt:lpstr>
      <vt:lpstr>ROE: ROEs by Industry vs. Fortune 500, 1987–2012*</vt:lpstr>
      <vt:lpstr>RNW All Lines by State, 2003-2012 Average: Highest 25 States</vt:lpstr>
      <vt:lpstr>PowerPoint Presentation</vt:lpstr>
      <vt:lpstr>The Strength of the Economy Will Influence P/C Insurer Growth Opportunities</vt:lpstr>
      <vt:lpstr>US Real GDP Growth*</vt:lpstr>
      <vt:lpstr>Real GDP by State Percent Change, 2012: Highest 25 States</vt:lpstr>
      <vt:lpstr>PowerPoint Presentation</vt:lpstr>
      <vt:lpstr>PowerPoint Presentation</vt:lpstr>
      <vt:lpstr>PowerPoint Presentation</vt:lpstr>
      <vt:lpstr>Net Worth of Households* Recently Hit A Historic High</vt:lpstr>
      <vt:lpstr>Household Financial Obligations Ratio Recently Hit A Historic Low</vt:lpstr>
      <vt:lpstr>Auto/Light Truck Sales, 1999-2019F</vt:lpstr>
      <vt:lpstr>Personal Auto Insurance Direct Written Premiums vs. Recently-Registered Cars</vt:lpstr>
      <vt:lpstr>Average Age of Vehicles on the Road, 2006—2013</vt:lpstr>
      <vt:lpstr>Monthly Change* in Auto Insurance Prices, 1991–2014*</vt:lpstr>
      <vt:lpstr>Monthly Change* in Auto Insurance Prices, January 2005 - December 2013</vt:lpstr>
      <vt:lpstr>PowerPoint Presentation</vt:lpstr>
      <vt:lpstr>Average Expenditures* on Auto Insurance, 1994-2014F</vt:lpstr>
      <vt:lpstr>Annual Pct. Change in Avg. Expenditures on Auto Insurance, vs. Auto Insurance Prices, 1995-2011</vt:lpstr>
      <vt:lpstr>New Private Housing Starts, 1990-2019F</vt:lpstr>
      <vt:lpstr>Average Premium for Home Insurance Policies**</vt:lpstr>
      <vt:lpstr>Homeowners Insurance Net Written Premium, 2000–2015F</vt:lpstr>
      <vt:lpstr>Average Premiums For Home Insurance By State, 2011* (1)</vt:lpstr>
      <vt:lpstr>Average Premiums For Home Insurance By State, 2011* (1)</vt:lpstr>
      <vt:lpstr>Estimated Median Rate For Home Insurance By State, 2011* (1)</vt:lpstr>
      <vt:lpstr>Estimated Median Rate For Home Insurance By State, 2011* (1)</vt:lpstr>
      <vt:lpstr>Interest Rate on Convention 30-Year Mortgages: Headed Back Up, 1990–2013*</vt:lpstr>
      <vt:lpstr>PowerPoint Presentation</vt:lpstr>
      <vt:lpstr>Commercial &amp; Industrial Loans Outstanding at FDIC-Insured Banks, Quarterly, 2006-2013*</vt:lpstr>
      <vt:lpstr>Percent of Non-Current Commercial &amp; Industrial Loans Outstanding at FDIC-Insured Banks, Quarterly, 2006-2013:Q3*</vt:lpstr>
      <vt:lpstr>PowerPoint Presentation</vt:lpstr>
      <vt:lpstr>Dollar Value* of Manufacturers’ Shipments Monthly, Jan. 1992—Dec. 2013</vt:lpstr>
      <vt:lpstr>Manufacturing Employment, Jan. 2010—December 2013*</vt:lpstr>
      <vt:lpstr>Business Investment: Expected to Accelerate, Fueling Commercial Exposure Growth</vt:lpstr>
      <vt:lpstr>Manufacturing Growth for Selected Sectors, 2013 vs. 2013*</vt:lpstr>
      <vt:lpstr>Durable Manufacturing: New Order Growth and Shipments, 2013</vt:lpstr>
      <vt:lpstr>Recovery in Capacity Utilization is a Positive Sign for Commercial Exposures</vt:lpstr>
      <vt:lpstr>Nonfarm Payroll (Wages and Salaries): Quarterly, 2005–2013:Q4</vt:lpstr>
      <vt:lpstr>PowerPoint Presentation</vt:lpstr>
      <vt:lpstr>Business Bankruptcy Filings, 1980-2013</vt:lpstr>
      <vt:lpstr>Private Sector Business Starts,  1993:Q2 – 2012:Q4*</vt:lpstr>
      <vt:lpstr>PowerPoint Presentation</vt:lpstr>
      <vt:lpstr>12 Industries for the Next 10 Years: Insurance Solutions Needed</vt:lpstr>
      <vt:lpstr>CONSTRUCTION INDUSTRY OVERVIEW &amp; OUTLOOK</vt:lpstr>
      <vt:lpstr>Value of New Private Construction: Residential &amp; Nonresidential, 2003-2013*</vt:lpstr>
      <vt:lpstr>New Home Inventories and Rental Vacancy Rates, 2003-2013*</vt:lpstr>
      <vt:lpstr>Change from Peak in New Construction Expenditures to 2013*</vt:lpstr>
      <vt:lpstr>Value of Construction Put in Place,   November 2013 vs. November 2012*</vt:lpstr>
      <vt:lpstr>Value of Private Construction Put in Place, by Segment,  Nov. 2013 vs. Nov. 2012*</vt:lpstr>
      <vt:lpstr>Private Construction by Segment/Project Type,  Nov. 2013 vs. Nov. 2012*</vt:lpstr>
      <vt:lpstr>Homeowner’s MP DWP Growth: FL vs. U.S., 2003-2012</vt:lpstr>
      <vt:lpstr>PowerPoint Presentation</vt:lpstr>
      <vt:lpstr>Strong Florida Population Growth Will Drive Coastal Exposure Sharply Upward</vt:lpstr>
      <vt:lpstr>PowerPoint Presentation</vt:lpstr>
      <vt:lpstr>PowerPoint Presentation</vt:lpstr>
      <vt:lpstr>Value of Public Construction Put in Place, by Segment,  Nov. 2013 vs. Nov. 2012*</vt:lpstr>
      <vt:lpstr>Public Construction by Segment/Project Type,  Nov. 2013 vs. Nov. 2012*</vt:lpstr>
      <vt:lpstr>Surety, Net Premiums Written,  1990-2013E, ($ millions)</vt:lpstr>
      <vt:lpstr>Surety Combined Ratio, 1990-2012* </vt:lpstr>
      <vt:lpstr>Construction Employment, Jan. 2010—December 2013*</vt:lpstr>
      <vt:lpstr>Construction Employment,  Jan. 2003–December 2013 </vt:lpstr>
      <vt:lpstr>PowerPoint Presentation</vt:lpstr>
      <vt:lpstr>Unemployment and Underemployment Rates: Still Too High, But Falling</vt:lpstr>
      <vt:lpstr>US Unemployment Rate Forecast</vt:lpstr>
      <vt:lpstr>PowerPoint Presentation</vt:lpstr>
      <vt:lpstr>PowerPoint Presentation</vt:lpstr>
      <vt:lpstr>PowerPoint Presentation</vt:lpstr>
      <vt:lpstr>PowerPoint Presentation</vt:lpstr>
      <vt:lpstr>Net Change in Government Employment: Jan. 2010—Dec. 2013*</vt:lpstr>
      <vt:lpstr>Unemployment Rates by State, December 2013: Highest 25 States*</vt:lpstr>
      <vt:lpstr>PowerPoint Presentation</vt:lpstr>
      <vt:lpstr>Oil &amp; Gas Extraction Employment, Jan. 2010—Dec. 2013*</vt:lpstr>
      <vt:lpstr>US Unemployment Rate Forecasts</vt:lpstr>
      <vt:lpstr>Nonfarm Payroll (Wages and Salaries): Quarterly, 2005–2013:Q4</vt:lpstr>
      <vt:lpstr>Payroll vs. Workers Comp Net Written Premiums, 1990-2013E</vt:lpstr>
      <vt:lpstr>PowerPoint Presentation</vt:lpstr>
      <vt:lpstr>U.S. Insured Catastrophe Losses</vt:lpstr>
      <vt:lpstr>Combined Ratio Points Associated with Catastrophe Losses: 1960 – 2013*</vt:lpstr>
      <vt:lpstr>Top 10 States for Insured Catastrophe Losses, 2013</vt:lpstr>
      <vt:lpstr>PowerPoint Presentation</vt:lpstr>
      <vt:lpstr>Top States by Inflation-Adjusted Insured Catastrophe Losses, 1983–2012</vt:lpstr>
      <vt:lpstr>Inflation Adjusted U.S. Catastrophe Losses by Cause of Loss, 1993–20121</vt:lpstr>
      <vt:lpstr>Top 16 Most Costly Disasters in U.S. History</vt:lpstr>
      <vt:lpstr>Top 16 Most Costly World Insurance Losses, 1970-2013*</vt:lpstr>
      <vt:lpstr>Hailstorm on July 27-28 in Germany Was Most Expensive CAT Worldwide in 2013!</vt:lpstr>
      <vt:lpstr>Top 12 Most Costly Hurricanes in U.S. History</vt:lpstr>
      <vt:lpstr>Total Value of Insured Coastal Exposure in 2012</vt:lpstr>
      <vt:lpstr>Total Value of Insured Coastal Exposure in 2007</vt:lpstr>
      <vt:lpstr>PowerPoint Presentation</vt:lpstr>
      <vt:lpstr>Total Potential Home Value Exposure to Storm Surge Risk in 2013*</vt:lpstr>
      <vt:lpstr>PowerPoint Presentation</vt:lpstr>
      <vt:lpstr>PowerPoint Presentation</vt:lpstr>
      <vt:lpstr>Insured Homeowners Losses Due Dog Bite Liability Claims, 2003-2012</vt:lpstr>
      <vt:lpstr>Natural Disaster Losses in the United States, by Type, 2013</vt:lpstr>
      <vt:lpstr>PowerPoint Presentation</vt:lpstr>
      <vt:lpstr>U.S. Thunderstorm Insured Loss Trends, 1980 – 2013</vt:lpstr>
      <vt:lpstr>Insured Homeowners Losses Due to Lightning, 2004-2012</vt:lpstr>
      <vt:lpstr>Natural Disasters in the United States, 1980 – 2013 Number of Events (Annual Totals 1980 – 2013) </vt:lpstr>
      <vt:lpstr>Number of Acres Burned in Wildfires, 1980 – 2013</vt:lpstr>
      <vt:lpstr>Losses Due to Natural Disasters in the US, 1980–2013</vt:lpstr>
      <vt:lpstr>Insured US Tropical Cyclone Losses, 1980 - 2013 </vt:lpstr>
      <vt:lpstr>PowerPoint Presentation</vt:lpstr>
      <vt:lpstr>PowerPoint Presentation</vt:lpstr>
      <vt:lpstr>PowerPoint Presentation</vt:lpstr>
      <vt:lpstr>Homeowners Insurance Catastrophe-Related Claim Frequency and Severity, 1997—2012*</vt:lpstr>
      <vt:lpstr>PowerPoint Presentation</vt:lpstr>
      <vt:lpstr>Natural Disasters Worldwide, 1980 – 2013 (Number of Events) </vt:lpstr>
      <vt:lpstr>Losses Due to Natural Disasters Worldwide, 1980–2013 (Overall &amp; Insured Losses)</vt:lpstr>
      <vt:lpstr>Flood Insurance</vt:lpstr>
      <vt:lpstr>Biggert-Waters: Media and Congressional Maelstrom </vt:lpstr>
      <vt:lpstr>Summary of House Bill (Passed March 4, 2014)</vt:lpstr>
      <vt:lpstr>I.I.I. Poll: Flood Insurance</vt:lpstr>
      <vt:lpstr>I.I.I. Poll: Flood Insurance</vt:lpstr>
      <vt:lpstr>I.I.I. Poll: Flood Insurance</vt:lpstr>
      <vt:lpstr>I.I.I. Poll: Flood Insurance</vt:lpstr>
      <vt:lpstr>PowerPoint Presentation</vt:lpstr>
      <vt:lpstr>PowerPoint Presentation</vt:lpstr>
      <vt:lpstr>Homeowners Insurance Combined Ratio: 1990–2015F</vt:lpstr>
      <vt:lpstr>PowerPoint Presentation</vt:lpstr>
      <vt:lpstr>Number of Federal Major Disaster Declarations, 1953-2014*</vt:lpstr>
      <vt:lpstr>Federal Disasters Declarations by State,  1953 – 2014: Highest 25 States*</vt:lpstr>
      <vt:lpstr>Federal Disasters Declarations by State,  1953 – 2014: Lowest 25 States*</vt:lpstr>
      <vt:lpstr>PowerPoint Presentation</vt:lpstr>
      <vt:lpstr>Location of Tornado Reports in 2013</vt:lpstr>
      <vt:lpstr>U.S. Tornado Count, 2005-2013* </vt:lpstr>
      <vt:lpstr>Location of Large Hail Reports: 2013</vt:lpstr>
      <vt:lpstr>Location of High Wind Reports: 2013</vt:lpstr>
      <vt:lpstr>Severe Weather Reports: 2013</vt:lpstr>
      <vt:lpstr>Terrorism Update</vt:lpstr>
      <vt:lpstr>Terrorism Risk Insurance Program</vt:lpstr>
      <vt:lpstr>Terrorism Risk Insurance Program</vt:lpstr>
      <vt:lpstr>Loss Distribution by Type of Insurance from Sept. 11 Terrorist Attack ($ 2011)</vt:lpstr>
      <vt:lpstr>TRIA Outlook </vt:lpstr>
      <vt:lpstr>Terrorism Insurance Take-up Rates, By Year, 2003-2012</vt:lpstr>
      <vt:lpstr>TRIA Outlook </vt:lpstr>
      <vt:lpstr>Terrorism Risk Insurance Program</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PowerPoint Presentation</vt:lpstr>
      <vt:lpstr>PowerPoint Presentation</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PowerPoint Presentation</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1990-2013:Q3</vt:lpstr>
      <vt:lpstr>Property/Casualty Insurance Industry Investment Gain: 1994–2013:Q31</vt:lpstr>
      <vt:lpstr>PowerPoint Presentation</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1. UNDERWRITING</vt:lpstr>
      <vt:lpstr>P/C Insurance Industry  Combined Ratio, 2001–2013:Q3*</vt:lpstr>
      <vt:lpstr>Number of Years with Underwriting Profits by Decade, 1920s–2010s </vt:lpstr>
      <vt:lpstr>Underwriting Gain (Loss) 1975–2013:Q3*</vt:lpstr>
      <vt:lpstr>Combined Ratios by Predominant Business Segment, 2013:9M vs. 2012:9M*</vt:lpstr>
      <vt:lpstr>P/C Reserve Development, 1992–2015E</vt:lpstr>
      <vt:lpstr>PowerPoint Presentation</vt:lpstr>
      <vt:lpstr>Questionable Claims, Top 10 Loss States, All Lines: 2010–2012</vt:lpstr>
      <vt:lpstr>Total Number of Questionable Claims by State,  2012: Highest 25 States</vt:lpstr>
      <vt:lpstr>PowerPoint Presentation</vt:lpstr>
      <vt:lpstr>Total Number of Questionable Claims by State,  per 100K Persons, 2012: Highest 25 States</vt:lpstr>
      <vt:lpstr>Total Number of Questionable Claims by State,  per 100K Persons, 2012: Lowest 25 States</vt:lpstr>
      <vt:lpstr>PowerPoint Presentation</vt:lpstr>
      <vt:lpstr>PowerPoint Presentation</vt:lpstr>
      <vt:lpstr>Financial Strength &amp; Underwriting</vt:lpstr>
      <vt:lpstr>P/C Insurer Impairments, 1969–2012</vt:lpstr>
      <vt:lpstr>P/C Insurer Impairment Frequency vs. Combined Ratio, 1969-2012</vt:lpstr>
      <vt:lpstr>Reasons for US P/C Insurer Impairments, 1969–2012</vt:lpstr>
      <vt:lpstr>Rapid Growth ‘A Leading Cause’ of Impairment’</vt:lpstr>
      <vt:lpstr>Top 10 Lines of Business for US P/C Impaired Insurers, 2000–2012</vt:lpstr>
      <vt:lpstr>PowerPoint Presentation</vt:lpstr>
      <vt:lpstr>Private Passenger Auto Combined Ratio: 1993–2015F</vt:lpstr>
      <vt:lpstr>Homeowners Insurance Combined Ratio: 1990–2015F</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2. SURPLUS/CAPITAL/CAPACITY</vt:lpstr>
      <vt:lpstr>Policyholder Surplus,  2006:Q4–2013:Q3</vt:lpstr>
      <vt:lpstr>US Policyholder Surplus: 1975–2013*</vt:lpstr>
      <vt:lpstr>U.S. INSURANCE MERGERS AND ACQUISITIONS, 2002-2012 (1)</vt:lpstr>
      <vt:lpstr>PowerPoint Presentation</vt:lpstr>
      <vt:lpstr>Global Reinsurer Capital, 2007-2013:H1*</vt:lpstr>
      <vt:lpstr>Long-Term Evolution of Shareholders’ Funds for        the Guy Carpenter Global Reinsurance Composite  </vt:lpstr>
      <vt:lpstr>Reinsurance Pricing: Rate-on-Line Index    by Region, 1990 – 2014*</vt:lpstr>
      <vt:lpstr>Alternative Capacity as a Percentage of Global Property Catastrophe Reinsurance Limit</vt:lpstr>
      <vt:lpstr>PowerPoint Presentation</vt:lpstr>
      <vt:lpstr>Alternative Capacity Development,  2001—2013:H1</vt:lpstr>
      <vt:lpstr>Investor by Category, 2013 vs. 2012*</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Alternative Capital: Important Definitions</vt:lpstr>
      <vt:lpstr>4.  RENEWED PRICING DISCIPLINE</vt:lpstr>
      <vt:lpstr>Net Premium Growth: Annual Change,  1971—2013:Q3</vt:lpstr>
      <vt:lpstr>Growth in Direct Written Premium by Line, 2013-2015F*</vt:lpstr>
      <vt:lpstr>P/C Net Premiums Written: % Change, Quarter vs. Year-Prior Quarter</vt:lpstr>
      <vt:lpstr>Growth in Net Written Premium by Segment, 2013:9M vs. 2012:9M*</vt:lpstr>
      <vt:lpstr>Average Commercial Rate Change, All Lines, (1Q:2004–3Q:2013)</vt:lpstr>
      <vt:lpstr>Change in Commercial Rate Renewals, by Account Size: 1999:Q4 to 2013:Q3</vt:lpstr>
      <vt:lpstr>Cumulative Qtrly. Commercial Rate Changes, by Account Size: 1999:Q4 to 2013:Q3</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3857</cp:revision>
  <dcterms:modified xsi:type="dcterms:W3CDTF">2014-03-07T19:43:28Z</dcterms:modified>
</cp:coreProperties>
</file>