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notesSlides/notesSlide258.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theme/themeOverride1.xml" ContentType="application/vnd.openxmlformats-officedocument.themeOverr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244.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Default Extension="wav" ContentType="audio/wav"/>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tags/tag4.xml" ContentType="application/vnd.openxmlformats-officedocument.presentationml.tags+xml"/>
  <Override PartName="/ppt/notesSlides/notesSlide112.xml" ContentType="application/vnd.openxmlformats-officedocument.presentationml.notesSlide+xml"/>
  <Override PartName="/ppt/drawings/drawing2.xml" ContentType="application/vnd.openxmlformats-officedocument.drawingml.chartshapes+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91"/>
  </p:notesMasterIdLst>
  <p:handoutMasterIdLst>
    <p:handoutMasterId r:id="rId292"/>
  </p:handoutMasterIdLst>
  <p:sldIdLst>
    <p:sldId id="3491" r:id="rId2"/>
    <p:sldId id="3926" r:id="rId3"/>
    <p:sldId id="3936" r:id="rId4"/>
    <p:sldId id="2574" r:id="rId5"/>
    <p:sldId id="3601" r:id="rId6"/>
    <p:sldId id="3348" r:id="rId7"/>
    <p:sldId id="3347" r:id="rId8"/>
    <p:sldId id="3780" r:id="rId9"/>
    <p:sldId id="3781" r:id="rId10"/>
    <p:sldId id="3839" r:id="rId11"/>
    <p:sldId id="3840" r:id="rId12"/>
    <p:sldId id="3985" r:id="rId13"/>
    <p:sldId id="3986" r:id="rId14"/>
    <p:sldId id="3987" r:id="rId15"/>
    <p:sldId id="3988" r:id="rId16"/>
    <p:sldId id="3989" r:id="rId17"/>
    <p:sldId id="3990" r:id="rId18"/>
    <p:sldId id="3991" r:id="rId19"/>
    <p:sldId id="3992" r:id="rId20"/>
    <p:sldId id="3993" r:id="rId21"/>
    <p:sldId id="3994" r:id="rId22"/>
    <p:sldId id="3995" r:id="rId23"/>
    <p:sldId id="3996" r:id="rId24"/>
    <p:sldId id="3997" r:id="rId25"/>
    <p:sldId id="3998" r:id="rId26"/>
    <p:sldId id="3999" r:id="rId27"/>
    <p:sldId id="4000" r:id="rId28"/>
    <p:sldId id="4001" r:id="rId29"/>
    <p:sldId id="4002" r:id="rId30"/>
    <p:sldId id="4003" r:id="rId31"/>
    <p:sldId id="4004" r:id="rId32"/>
    <p:sldId id="3433" r:id="rId33"/>
    <p:sldId id="3939" r:id="rId34"/>
    <p:sldId id="3669" r:id="rId35"/>
    <p:sldId id="3670" r:id="rId36"/>
    <p:sldId id="3850" r:id="rId37"/>
    <p:sldId id="3458" r:id="rId38"/>
    <p:sldId id="3416" r:id="rId39"/>
    <p:sldId id="3603" r:id="rId40"/>
    <p:sldId id="3888" r:id="rId41"/>
    <p:sldId id="3381" r:id="rId42"/>
    <p:sldId id="3758" r:id="rId43"/>
    <p:sldId id="3247" r:id="rId44"/>
    <p:sldId id="3203" r:id="rId45"/>
    <p:sldId id="3922" r:id="rId46"/>
    <p:sldId id="3889" r:id="rId47"/>
    <p:sldId id="3481" r:id="rId48"/>
    <p:sldId id="3861" r:id="rId49"/>
    <p:sldId id="3892" r:id="rId50"/>
    <p:sldId id="3851" r:id="rId51"/>
    <p:sldId id="3852" r:id="rId52"/>
    <p:sldId id="3941" r:id="rId53"/>
    <p:sldId id="3942" r:id="rId54"/>
    <p:sldId id="3943" r:id="rId55"/>
    <p:sldId id="3944" r:id="rId56"/>
    <p:sldId id="3945" r:id="rId57"/>
    <p:sldId id="3946" r:id="rId58"/>
    <p:sldId id="3947" r:id="rId59"/>
    <p:sldId id="3948" r:id="rId60"/>
    <p:sldId id="3949" r:id="rId61"/>
    <p:sldId id="3950" r:id="rId62"/>
    <p:sldId id="3890" r:id="rId63"/>
    <p:sldId id="3891" r:id="rId64"/>
    <p:sldId id="3954" r:id="rId65"/>
    <p:sldId id="3856" r:id="rId66"/>
    <p:sldId id="3857" r:id="rId67"/>
    <p:sldId id="3858" r:id="rId68"/>
    <p:sldId id="3859" r:id="rId69"/>
    <p:sldId id="3860" r:id="rId70"/>
    <p:sldId id="3532" r:id="rId71"/>
    <p:sldId id="3533" r:id="rId72"/>
    <p:sldId id="3534" r:id="rId73"/>
    <p:sldId id="3535" r:id="rId74"/>
    <p:sldId id="2934" r:id="rId75"/>
    <p:sldId id="2680" r:id="rId76"/>
    <p:sldId id="3863" r:id="rId77"/>
    <p:sldId id="3864" r:id="rId78"/>
    <p:sldId id="3865" r:id="rId79"/>
    <p:sldId id="3866" r:id="rId80"/>
    <p:sldId id="3955" r:id="rId81"/>
    <p:sldId id="3956" r:id="rId82"/>
    <p:sldId id="4005" r:id="rId83"/>
    <p:sldId id="4006" r:id="rId84"/>
    <p:sldId id="3957" r:id="rId85"/>
    <p:sldId id="3895" r:id="rId86"/>
    <p:sldId id="3549" r:id="rId87"/>
    <p:sldId id="3752" r:id="rId88"/>
    <p:sldId id="3551" r:id="rId89"/>
    <p:sldId id="3096" r:id="rId90"/>
    <p:sldId id="3983" r:id="rId91"/>
    <p:sldId id="3618" r:id="rId92"/>
    <p:sldId id="4009" r:id="rId93"/>
    <p:sldId id="4007" r:id="rId94"/>
    <p:sldId id="4008" r:id="rId95"/>
    <p:sldId id="3388" r:id="rId96"/>
    <p:sldId id="3324" r:id="rId97"/>
    <p:sldId id="3700" r:id="rId98"/>
    <p:sldId id="3713" r:id="rId99"/>
    <p:sldId id="3935" r:id="rId100"/>
    <p:sldId id="3698" r:id="rId101"/>
    <p:sldId id="3699" r:id="rId102"/>
    <p:sldId id="3428" r:id="rId103"/>
    <p:sldId id="3715" r:id="rId104"/>
    <p:sldId id="3429" r:id="rId105"/>
    <p:sldId id="3494" r:id="rId106"/>
    <p:sldId id="3689" r:id="rId107"/>
    <p:sldId id="3924" r:id="rId108"/>
    <p:sldId id="3925" r:id="rId109"/>
    <p:sldId id="3716" r:id="rId110"/>
    <p:sldId id="3701" r:id="rId111"/>
    <p:sldId id="3717" r:id="rId112"/>
    <p:sldId id="3740" r:id="rId113"/>
    <p:sldId id="3823" r:id="rId114"/>
    <p:sldId id="3824" r:id="rId115"/>
    <p:sldId id="3825" r:id="rId116"/>
    <p:sldId id="3826" r:id="rId117"/>
    <p:sldId id="3690" r:id="rId118"/>
    <p:sldId id="3691" r:id="rId119"/>
    <p:sldId id="2599" r:id="rId120"/>
    <p:sldId id="2600" r:id="rId121"/>
    <p:sldId id="2965" r:id="rId122"/>
    <p:sldId id="3415" r:id="rId123"/>
    <p:sldId id="3478" r:id="rId124"/>
    <p:sldId id="3702" r:id="rId125"/>
    <p:sldId id="3753" r:id="rId126"/>
    <p:sldId id="3754" r:id="rId127"/>
    <p:sldId id="3755" r:id="rId128"/>
    <p:sldId id="3580" r:id="rId129"/>
    <p:sldId id="3706" r:id="rId130"/>
    <p:sldId id="3710" r:id="rId131"/>
    <p:sldId id="3707" r:id="rId132"/>
    <p:sldId id="3921" r:id="rId133"/>
    <p:sldId id="3744" r:id="rId134"/>
    <p:sldId id="3982" r:id="rId135"/>
    <p:sldId id="3302" r:id="rId136"/>
    <p:sldId id="3625" r:id="rId137"/>
    <p:sldId id="3626" r:id="rId138"/>
    <p:sldId id="3511" r:id="rId139"/>
    <p:sldId id="3898" r:id="rId140"/>
    <p:sldId id="3962" r:id="rId141"/>
    <p:sldId id="3896" r:id="rId142"/>
    <p:sldId id="3897" r:id="rId143"/>
    <p:sldId id="3697" r:id="rId144"/>
    <p:sldId id="3558" r:id="rId145"/>
    <p:sldId id="3512" r:id="rId146"/>
    <p:sldId id="3513" r:id="rId147"/>
    <p:sldId id="3635" r:id="rId148"/>
    <p:sldId id="3639" r:id="rId149"/>
    <p:sldId id="3641" r:id="rId150"/>
    <p:sldId id="3642" r:id="rId151"/>
    <p:sldId id="3643" r:id="rId152"/>
    <p:sldId id="3645" r:id="rId153"/>
    <p:sldId id="3647" r:id="rId154"/>
    <p:sldId id="3269" r:id="rId155"/>
    <p:sldId id="3828" r:id="rId156"/>
    <p:sldId id="3829" r:id="rId157"/>
    <p:sldId id="3830" r:id="rId158"/>
    <p:sldId id="3831" r:id="rId159"/>
    <p:sldId id="3937" r:id="rId160"/>
    <p:sldId id="3832" r:id="rId161"/>
    <p:sldId id="3833" r:id="rId162"/>
    <p:sldId id="3834" r:id="rId163"/>
    <p:sldId id="3835" r:id="rId164"/>
    <p:sldId id="3836" r:id="rId165"/>
    <p:sldId id="3837" r:id="rId166"/>
    <p:sldId id="3844" r:id="rId167"/>
    <p:sldId id="3845" r:id="rId168"/>
    <p:sldId id="3846" r:id="rId169"/>
    <p:sldId id="3847" r:id="rId170"/>
    <p:sldId id="3286" r:id="rId171"/>
    <p:sldId id="1693" r:id="rId172"/>
    <p:sldId id="3364" r:id="rId173"/>
    <p:sldId id="2882" r:id="rId174"/>
    <p:sldId id="2881" r:id="rId175"/>
    <p:sldId id="1618" r:id="rId176"/>
    <p:sldId id="3678" r:id="rId177"/>
    <p:sldId id="3747" r:id="rId178"/>
    <p:sldId id="3748" r:id="rId179"/>
    <p:sldId id="3749" r:id="rId180"/>
    <p:sldId id="3471" r:id="rId181"/>
    <p:sldId id="3634" r:id="rId182"/>
    <p:sldId id="3679" r:id="rId183"/>
    <p:sldId id="3680" r:id="rId184"/>
    <p:sldId id="3681" r:id="rId185"/>
    <p:sldId id="1687" r:id="rId186"/>
    <p:sldId id="3365" r:id="rId187"/>
    <p:sldId id="1748" r:id="rId188"/>
    <p:sldId id="3366" r:id="rId189"/>
    <p:sldId id="3367" r:id="rId190"/>
    <p:sldId id="3711" r:id="rId191"/>
    <p:sldId id="3913" r:id="rId192"/>
    <p:sldId id="3914" r:id="rId193"/>
    <p:sldId id="3915" r:id="rId194"/>
    <p:sldId id="3916" r:id="rId195"/>
    <p:sldId id="3917" r:id="rId196"/>
    <p:sldId id="3918" r:id="rId197"/>
    <p:sldId id="3919" r:id="rId198"/>
    <p:sldId id="3920" r:id="rId199"/>
    <p:sldId id="2291" r:id="rId200"/>
    <p:sldId id="3109" r:id="rId201"/>
    <p:sldId id="3105" r:id="rId202"/>
    <p:sldId id="3106" r:id="rId203"/>
    <p:sldId id="3107" r:id="rId204"/>
    <p:sldId id="2331" r:id="rId205"/>
    <p:sldId id="3010" r:id="rId206"/>
    <p:sldId id="3514" r:id="rId207"/>
    <p:sldId id="3013" r:id="rId208"/>
    <p:sldId id="3014" r:id="rId209"/>
    <p:sldId id="2432" r:id="rId210"/>
    <p:sldId id="2658" r:id="rId211"/>
    <p:sldId id="2642" r:id="rId212"/>
    <p:sldId id="3015" r:id="rId213"/>
    <p:sldId id="2643" r:id="rId214"/>
    <p:sldId id="2336" r:id="rId215"/>
    <p:sldId id="2659" r:id="rId216"/>
    <p:sldId id="2660" r:id="rId217"/>
    <p:sldId id="2685" r:id="rId218"/>
    <p:sldId id="3555" r:id="rId219"/>
    <p:sldId id="3684" r:id="rId220"/>
    <p:sldId id="3685" r:id="rId221"/>
    <p:sldId id="3147" r:id="rId222"/>
    <p:sldId id="3686" r:id="rId223"/>
    <p:sldId id="3687" r:id="rId224"/>
    <p:sldId id="3556" r:id="rId225"/>
    <p:sldId id="3682" r:id="rId226"/>
    <p:sldId id="2773" r:id="rId227"/>
    <p:sldId id="2670" r:id="rId228"/>
    <p:sldId id="3244" r:id="rId229"/>
    <p:sldId id="3284" r:id="rId230"/>
    <p:sldId id="3285" r:id="rId231"/>
    <p:sldId id="3683" r:id="rId232"/>
    <p:sldId id="2091" r:id="rId233"/>
    <p:sldId id="3351" r:id="rId234"/>
    <p:sldId id="3671" r:id="rId235"/>
    <p:sldId id="3586" r:id="rId236"/>
    <p:sldId id="2174" r:id="rId237"/>
    <p:sldId id="3874" r:id="rId238"/>
    <p:sldId id="3695" r:id="rId239"/>
    <p:sldId id="3876" r:id="rId240"/>
    <p:sldId id="3875" r:id="rId241"/>
    <p:sldId id="3877" r:id="rId242"/>
    <p:sldId id="3880" r:id="rId243"/>
    <p:sldId id="3873" r:id="rId244"/>
    <p:sldId id="3584" r:id="rId245"/>
    <p:sldId id="3585" r:id="rId246"/>
    <p:sldId id="3878" r:id="rId247"/>
    <p:sldId id="3879" r:id="rId248"/>
    <p:sldId id="3881" r:id="rId249"/>
    <p:sldId id="3883" r:id="rId250"/>
    <p:sldId id="3884" r:id="rId251"/>
    <p:sldId id="3885" r:id="rId252"/>
    <p:sldId id="3886" r:id="rId253"/>
    <p:sldId id="2638" r:id="rId254"/>
    <p:sldId id="3425" r:id="rId255"/>
    <p:sldId id="3882" r:id="rId256"/>
    <p:sldId id="2185" r:id="rId257"/>
    <p:sldId id="3368" r:id="rId258"/>
    <p:sldId id="3923" r:id="rId259"/>
    <p:sldId id="3369" r:id="rId260"/>
    <p:sldId id="3370" r:id="rId261"/>
    <p:sldId id="3750" r:id="rId262"/>
    <p:sldId id="3331" r:id="rId263"/>
    <p:sldId id="3332" r:id="rId264"/>
    <p:sldId id="3333" r:id="rId265"/>
    <p:sldId id="3334" r:id="rId266"/>
    <p:sldId id="3751" r:id="rId267"/>
    <p:sldId id="3336" r:id="rId268"/>
    <p:sldId id="3469" r:id="rId269"/>
    <p:sldId id="1445" r:id="rId270"/>
    <p:sldId id="1450" r:id="rId271"/>
    <p:sldId id="2652" r:id="rId272"/>
    <p:sldId id="2655" r:id="rId273"/>
    <p:sldId id="3228" r:id="rId274"/>
    <p:sldId id="3757" r:id="rId275"/>
    <p:sldId id="3510" r:id="rId276"/>
    <p:sldId id="3497" r:id="rId277"/>
    <p:sldId id="3498" r:id="rId278"/>
    <p:sldId id="3499" r:id="rId279"/>
    <p:sldId id="3500" r:id="rId280"/>
    <p:sldId id="3501" r:id="rId281"/>
    <p:sldId id="3502" r:id="rId282"/>
    <p:sldId id="3503" r:id="rId283"/>
    <p:sldId id="3504" r:id="rId284"/>
    <p:sldId id="3505" r:id="rId285"/>
    <p:sldId id="3506" r:id="rId286"/>
    <p:sldId id="3507" r:id="rId287"/>
    <p:sldId id="3508" r:id="rId288"/>
    <p:sldId id="3509" r:id="rId289"/>
    <p:sldId id="1136" r:id="rId29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84" d="100"/>
          <a:sy n="84" d="100"/>
        </p:scale>
        <p:origin x="-1238" y="-67"/>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notesMaster" Target="notesMasters/notesMaster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tableStyles" Target="tableStyle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878E-2"/>
          <c:w val="0.93040188886645558"/>
          <c:h val="0.8629674103237428"/>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85428224"/>
        <c:axId val="185438208"/>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85441280"/>
        <c:axId val="185439744"/>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85428224"/>
        <c:axId val="185438208"/>
      </c:lineChart>
      <c:catAx>
        <c:axId val="18542822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85438208"/>
        <c:crosses val="autoZero"/>
        <c:lblAlgn val="ctr"/>
        <c:lblOffset val="100"/>
        <c:tickLblSkip val="1"/>
      </c:catAx>
      <c:valAx>
        <c:axId val="185438208"/>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85428224"/>
        <c:crosses val="autoZero"/>
        <c:crossBetween val="between"/>
        <c:majorUnit val="2"/>
      </c:valAx>
      <c:valAx>
        <c:axId val="185439744"/>
        <c:scaling>
          <c:orientation val="minMax"/>
          <c:max val="12"/>
          <c:min val="-10"/>
        </c:scaling>
        <c:axPos val="r"/>
        <c:numFmt formatCode="General" sourceLinked="1"/>
        <c:majorTickMark val="none"/>
        <c:tickLblPos val="none"/>
        <c:spPr>
          <a:ln>
            <a:noFill/>
          </a:ln>
        </c:spPr>
        <c:crossAx val="185441280"/>
        <c:crosses val="max"/>
        <c:crossBetween val="between"/>
        <c:majorUnit val="2"/>
      </c:valAx>
      <c:catAx>
        <c:axId val="185441280"/>
        <c:scaling>
          <c:orientation val="minMax"/>
        </c:scaling>
        <c:axPos val="t"/>
        <c:numFmt formatCode="General" sourceLinked="1"/>
        <c:majorTickMark val="none"/>
        <c:tickLblPos val="none"/>
        <c:spPr>
          <a:ln>
            <a:noFill/>
          </a:ln>
        </c:spPr>
        <c:crossAx val="185439744"/>
        <c:crosses val="max"/>
        <c:auto val="1"/>
        <c:lblAlgn val="ctr"/>
        <c:lblOffset val="100"/>
      </c:catAx>
    </c:plotArea>
    <c:legend>
      <c:legendPos val="r"/>
      <c:layout>
        <c:manualLayout>
          <c:xMode val="edge"/>
          <c:yMode val="edge"/>
          <c:x val="0.72894654193866759"/>
          <c:y val="0.27944814574562732"/>
          <c:w val="0.18040336741124519"/>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30.996355121000228</c:v>
                </c:pt>
                <c:pt idx="1">
                  <c:v>31.316294560999999</c:v>
                </c:pt>
                <c:pt idx="2">
                  <c:v>29.753761604000001</c:v>
                </c:pt>
                <c:pt idx="3">
                  <c:v>30.505050416000035</c:v>
                </c:pt>
                <c:pt idx="4">
                  <c:v>29.077386128000228</c:v>
                </c:pt>
                <c:pt idx="5">
                  <c:v>26.321967000000235</c:v>
                </c:pt>
                <c:pt idx="6">
                  <c:v>25.202254229000001</c:v>
                </c:pt>
                <c:pt idx="7">
                  <c:v>24.183790124000001</c:v>
                </c:pt>
                <c:pt idx="8">
                  <c:v>23.294640042999745</c:v>
                </c:pt>
                <c:pt idx="9">
                  <c:v>22.304646870999644</c:v>
                </c:pt>
                <c:pt idx="10">
                  <c:v>24.956931406999999</c:v>
                </c:pt>
                <c:pt idx="11">
                  <c:v>26.133928442000279</c:v>
                </c:pt>
                <c:pt idx="12">
                  <c:v>29.249614615000002</c:v>
                </c:pt>
                <c:pt idx="13">
                  <c:v>31.117596655999996</c:v>
                </c:pt>
                <c:pt idx="14">
                  <c:v>34.662006891000011</c:v>
                </c:pt>
                <c:pt idx="15">
                  <c:v>37.784561175999997</c:v>
                </c:pt>
                <c:pt idx="16">
                  <c:v>38.611554640000001</c:v>
                </c:pt>
                <c:pt idx="17">
                  <c:v>37.587669666999894</c:v>
                </c:pt>
                <c:pt idx="18">
                  <c:v>33.755330208000522</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2.7023846020000279</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84942976"/>
        <c:axId val="184944512"/>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30.996355121000228</c:v>
                </c:pt>
                <c:pt idx="1">
                  <c:v>31.316294560999999</c:v>
                </c:pt>
                <c:pt idx="2">
                  <c:v>29.753761604000001</c:v>
                </c:pt>
                <c:pt idx="3">
                  <c:v>30.505050416000035</c:v>
                </c:pt>
                <c:pt idx="4">
                  <c:v>29.077386128000228</c:v>
                </c:pt>
                <c:pt idx="5">
                  <c:v>26.321967000000235</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84942976"/>
        <c:axId val="184944512"/>
      </c:lineChart>
      <c:catAx>
        <c:axId val="184942976"/>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84944512"/>
        <c:crosses val="autoZero"/>
        <c:lblAlgn val="ctr"/>
        <c:lblOffset val="100"/>
        <c:tickLblSkip val="1"/>
      </c:catAx>
      <c:valAx>
        <c:axId val="184944512"/>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8494297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711"/>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613"/>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86876672"/>
        <c:axId val="186878208"/>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86876672"/>
        <c:axId val="186878208"/>
      </c:lineChart>
      <c:catAx>
        <c:axId val="186876672"/>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86878208"/>
        <c:crosses val="autoZero"/>
        <c:auto val="1"/>
        <c:lblAlgn val="ctr"/>
        <c:lblOffset val="100"/>
        <c:tickLblSkip val="1"/>
      </c:catAx>
      <c:valAx>
        <c:axId val="186878208"/>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86876672"/>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554"/>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-2.1775707317074198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0.39867826086958147</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-1.8806292682926598</c:v>
                </c:pt>
                <c:pt idx="1">
                  <c:v>-1.8784936170212778</c:v>
                </c:pt>
                <c:pt idx="2">
                  <c:v>-1.5839255813953499</c:v>
                </c:pt>
                <c:pt idx="3">
                  <c:v>-2.3684830188679893</c:v>
                </c:pt>
                <c:pt idx="4">
                  <c:v>-3.9327536231883236</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-1.7212234374999547</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-1.0999999999999686</c:v>
                </c:pt>
                <c:pt idx="20">
                  <c:v>-1</c:v>
                </c:pt>
              </c:numCache>
            </c:numRef>
          </c:val>
        </c:ser>
        <c:gapWidth val="70"/>
        <c:overlap val="100"/>
        <c:axId val="186492416"/>
        <c:axId val="186493952"/>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7194E-2"/>
                  <c:y val="-8.0643430600586694E-2"/>
                </c:manualLayout>
              </c:layout>
              <c:dLblPos val="r"/>
              <c:showVal val="1"/>
            </c:dLbl>
            <c:dLbl>
              <c:idx val="14"/>
              <c:layout>
                <c:manualLayout>
                  <c:x val="-2.1809672625497194E-2"/>
                  <c:y val="-0.103180098811178"/>
                </c:manualLayout>
              </c:layout>
              <c:dLblPos val="r"/>
              <c:showVal val="1"/>
            </c:dLbl>
            <c:dLbl>
              <c:idx val="15"/>
              <c:layout>
                <c:manualLayout>
                  <c:x val="-2.5691162188411498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0.66500000000001036</c:v>
                </c:pt>
                <c:pt idx="15">
                  <c:v>-2.2376000000000054</c:v>
                </c:pt>
                <c:pt idx="16">
                  <c:v>-4.6586000000000007</c:v>
                </c:pt>
                <c:pt idx="17">
                  <c:v>-7.4049999999999905</c:v>
                </c:pt>
                <c:pt idx="18">
                  <c:v>-8.2702000000000009</c:v>
                </c:pt>
                <c:pt idx="19">
                  <c:v>-8.6574000000000026</c:v>
                </c:pt>
                <c:pt idx="20">
                  <c:v>-7.9702000000000934</c:v>
                </c:pt>
              </c:numCache>
            </c:numRef>
          </c:val>
        </c:ser>
        <c:marker val="1"/>
        <c:axId val="186513664"/>
        <c:axId val="186512128"/>
      </c:lineChart>
      <c:catAx>
        <c:axId val="186492416"/>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86493952"/>
        <c:crosses val="autoZero"/>
        <c:lblAlgn val="ctr"/>
        <c:lblOffset val="300"/>
        <c:tickLblSkip val="1"/>
      </c:catAx>
      <c:valAx>
        <c:axId val="186493952"/>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86492416"/>
        <c:crosses val="autoZero"/>
        <c:crossBetween val="between"/>
        <c:majorUnit val="5"/>
      </c:valAx>
      <c:valAx>
        <c:axId val="186512128"/>
        <c:scaling>
          <c:orientation val="minMax"/>
          <c:max val="10"/>
          <c:min val="-25"/>
        </c:scaling>
        <c:axPos val="r"/>
        <c:numFmt formatCode="0.0" sourceLinked="1"/>
        <c:majorTickMark val="none"/>
        <c:tickLblPos val="none"/>
        <c:spPr>
          <a:ln>
            <a:noFill/>
          </a:ln>
        </c:spPr>
        <c:crossAx val="186513664"/>
        <c:crosses val="max"/>
        <c:crossBetween val="between"/>
        <c:majorUnit val="5"/>
      </c:valAx>
      <c:catAx>
        <c:axId val="186513664"/>
        <c:scaling>
          <c:orientation val="minMax"/>
        </c:scaling>
        <c:delete val="1"/>
        <c:axPos val="b"/>
        <c:numFmt formatCode="General" sourceLinked="1"/>
        <c:tickLblPos val="none"/>
        <c:crossAx val="186512128"/>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325"/>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99875072"/>
        <c:axId val="56606720"/>
      </c:lineChart>
      <c:catAx>
        <c:axId val="99875072"/>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56606720"/>
        <c:crosses val="autoZero"/>
        <c:auto val="1"/>
        <c:lblAlgn val="ctr"/>
        <c:lblOffset val="100"/>
        <c:tickLblSkip val="1"/>
        <c:tickMarkSkip val="1"/>
      </c:catAx>
      <c:valAx>
        <c:axId val="56606720"/>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71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99875072"/>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08.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2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23.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28.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29.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30.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3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33.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34.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35.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36.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37.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38.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39.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40.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41.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43.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44.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24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5.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12/6/2013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11</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105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109</a:t>
            </a:fld>
            <a:endParaRPr lang="en-US" noProof="0"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111</a:t>
            </a:fld>
            <a:endParaRPr lang="en-US" noProof="0"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112</a:t>
            </a:fld>
            <a:endParaRPr lang="en-US" noProof="0"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113</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a:xfrm>
            <a:off x="3148013" y="9034319"/>
            <a:ext cx="704850" cy="247794"/>
          </a:xfrm>
        </p:spPr>
        <p:txBody>
          <a:bodyPr/>
          <a:lstStyle/>
          <a:p>
            <a:pPr>
              <a:defRPr/>
            </a:pPr>
            <a:fld id="{C341E3BC-7F9C-4A0D-907A-5E614E9AA1E9}" type="slidenum">
              <a:rPr lang="en-US" smtClean="0"/>
              <a:pPr>
                <a:defRPr/>
              </a:pPr>
              <a:t>12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118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119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120</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122</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124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126</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5EBEBFA-A7C8-4198-87BA-9849D8670A05}" type="slidenum">
              <a:rPr lang="en-US" sz="1000"/>
              <a:pPr algn="ctr" defTabSz="930275"/>
              <a:t>13</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127</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128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135</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E6FD15B-4584-4B8C-A6B4-069EF17E182C}" type="slidenum">
              <a:rPr lang="en-US" sz="1000"/>
              <a:pPr algn="ctr" defTabSz="930275"/>
              <a:t>14</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139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148013" y="9034319"/>
            <a:ext cx="704850" cy="247794"/>
          </a:xfrm>
          <a:ln/>
        </p:spPr>
        <p:txBody>
          <a:bodyPr/>
          <a:lstStyle/>
          <a:p>
            <a:fld id="{8D7D09C9-9BD5-4F91-97A8-5E0D2578C5F3}" type="slidenum">
              <a:rPr lang="en-US">
                <a:solidFill>
                  <a:prstClr val="black"/>
                </a:solidFill>
              </a:rPr>
              <a:pPr/>
              <a:t>140</a:t>
            </a:fld>
            <a:endParaRPr lang="en-US">
              <a:solidFill>
                <a:prstClr val="black"/>
              </a:solidFill>
            </a:endParaRPr>
          </a:p>
        </p:txBody>
      </p:sp>
      <p:sp>
        <p:nvSpPr>
          <p:cNvPr id="2037762" name="Rectangle 2"/>
          <p:cNvSpPr>
            <a:spLocks noGrp="1" noRot="1" noChangeAspect="1" noChangeArrowheads="1" noTextEdit="1"/>
          </p:cNvSpPr>
          <p:nvPr>
            <p:ph type="sldImg"/>
          </p:nvPr>
        </p:nvSpPr>
        <p:spPr>
          <a:ln/>
        </p:spPr>
      </p:sp>
      <p:sp>
        <p:nvSpPr>
          <p:cNvPr id="203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141</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142</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144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147</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148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149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150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D386D7A-3188-4FEB-864E-791744544B3C}" type="slidenum">
              <a:rPr lang="en-US" sz="1000"/>
              <a:pPr algn="ctr" defTabSz="930275"/>
              <a:t>15</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151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152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153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154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160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161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7FF128B-7D07-4CBB-8908-3AF990508B75}" type="slidenum">
              <a:rPr lang="en-US" sz="1000"/>
              <a:pPr algn="ctr" defTabSz="930275"/>
              <a:t>16</a:t>
            </a:fld>
            <a:endParaRPr 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162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163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164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165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166</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167</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168</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169</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170</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171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16BE76C2-791D-44D7-8BBB-EF8D8FA8634D}" type="slidenum">
              <a:rPr lang="en-US" sz="1000"/>
              <a:pPr algn="ctr" defTabSz="930275"/>
              <a:t>17</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173</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175</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177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178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179</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180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181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4AD1F39-082E-4E70-9893-CA0D6BB3CAE7}" type="slidenum">
              <a:rPr lang="en-US" sz="1000"/>
              <a:pPr algn="ctr" defTabSz="930275"/>
              <a:t>18</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185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186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187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190</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191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193</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194</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195</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196</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199</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201</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202</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203</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204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207</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208</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319"/>
            <a:ext cx="704850" cy="247794"/>
          </a:xfrm>
        </p:spPr>
        <p:txBody>
          <a:bodyPr/>
          <a:lstStyle/>
          <a:p>
            <a:pPr>
              <a:defRPr/>
            </a:pPr>
            <a:fld id="{8763556B-200C-47A7-A0C1-331B2F754F54}" type="slidenum">
              <a:rPr lang="en-US" smtClean="0">
                <a:solidFill>
                  <a:srgbClr val="000000"/>
                </a:solidFill>
              </a:rPr>
              <a:pPr>
                <a:defRPr/>
              </a:pPr>
              <a:t>21</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216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219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221</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4028142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225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226</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227</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232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233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235</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236</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237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696913"/>
            <a:ext cx="4641850" cy="3481387"/>
          </a:xfrm>
          <a:ln/>
        </p:spPr>
      </p:sp>
      <p:sp>
        <p:nvSpPr>
          <p:cNvPr id="35843"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244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245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252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253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254</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256</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257</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258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259</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260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261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262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263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264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265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266</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269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319"/>
            <a:ext cx="704850" cy="247794"/>
          </a:xfrm>
        </p:spPr>
        <p:txBody>
          <a:bodyPr/>
          <a:lstStyle/>
          <a:p>
            <a:pPr>
              <a:defRPr/>
            </a:pPr>
            <a:fld id="{FFD504A1-8048-45A5-A2C6-DD298EBD7FBF}" type="slidenum">
              <a:rPr lang="en-US" smtClean="0">
                <a:solidFill>
                  <a:srgbClr val="000000"/>
                </a:solidFill>
              </a:rPr>
              <a:pPr>
                <a:defRPr/>
              </a:pPr>
              <a:t>25</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270</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271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272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274</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275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277</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278</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279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280</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281</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283</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284</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285</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286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287</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288</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289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A9B8996-4A4F-4BD3-8C32-30B18A70DAB8}" type="slidenum">
              <a:rPr lang="en-US" sz="1000"/>
              <a:pPr algn="ctr" defTabSz="930275"/>
              <a:t>27</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EBC7385-0CF2-4F4B-BDA9-34CF8FDA0380}" type="slidenum">
              <a:rPr lang="en-US" sz="1000"/>
              <a:pPr algn="ctr" defTabSz="930275"/>
              <a:t>28</a:t>
            </a:fld>
            <a:endParaRPr 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1A8343A-88A1-431D-A5EE-1E9D384757B3}" type="slidenum">
              <a:rPr lang="en-US" sz="1000"/>
              <a:pPr algn="ctr" defTabSz="930275"/>
              <a:t>29</a:t>
            </a:fld>
            <a:endParaRPr lang="en-US" sz="10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0A7022A-0251-4D48-9803-8FED96632763}" type="slidenum">
              <a:rPr lang="en-US" sz="1000"/>
              <a:pPr algn="ctr" defTabSz="930275"/>
              <a:t>30</a:t>
            </a:fld>
            <a:endParaRPr 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CD04A43A-08C9-4D42-B3DC-A3097B9DBC94}" type="slidenum">
              <a:rPr lang="en-US" sz="1000"/>
              <a:pPr algn="ctr" defTabSz="930275"/>
              <a:t>31</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34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35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37</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40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41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42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44</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46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47</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49</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50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51</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52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53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54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55</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64</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66</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68</a:t>
            </a:fld>
            <a:endParaRPr lang="en-US" sz="10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71</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72</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75</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76</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A35F0C06-2C25-45D2-AA91-5A13C9E0CB7C}" type="slidenum">
              <a:rPr lang="en-US" smtClean="0"/>
              <a:pPr defTabSz="928787"/>
              <a:t>82</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199D6B3B-DF17-424C-A992-B605D841767F}" type="slidenum">
              <a:rPr lang="en-US" smtClean="0"/>
              <a:pPr defTabSz="928787"/>
              <a:t>83</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85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86</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87</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88</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90</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91</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93</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96</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102</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103</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4.vml"/><Relationship Id="rId4" Type="http://schemas.openxmlformats.org/officeDocument/2006/relationships/oleObject" Target="../embeddings/oleObject84.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package" Target="../embeddings/Microsoft_Office_PowerPoint_Slide1.sldx"/></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6.vml"/><Relationship Id="rId4" Type="http://schemas.openxmlformats.org/officeDocument/2006/relationships/package" Target="../embeddings/Microsoft_Office_PowerPoint_Slide2.sldx"/></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99.emf"/><Relationship Id="rId4" Type="http://schemas.openxmlformats.org/officeDocument/2006/relationships/notesSlide" Target="../notesSlides/notesSlide10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00.png"/></Relationships>
</file>

<file path=ppt/slides/_rels/slide11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1.emf"/><Relationship Id="rId5" Type="http://schemas.openxmlformats.org/officeDocument/2006/relationships/notesSlide" Target="../notesSlides/notesSlide106.xml"/><Relationship Id="rId4"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02.png"/><Relationship Id="rId4" Type="http://schemas.openxmlformats.org/officeDocument/2006/relationships/notesSlide" Target="../notesSlides/notesSlide107.xml"/></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7.vml"/><Relationship Id="rId4" Type="http://schemas.openxmlformats.org/officeDocument/2006/relationships/oleObject" Target="../embeddings/oleObject85.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vmlDrawing" Target="../drawings/vmlDrawing88.v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2.xml"/><Relationship Id="rId1" Type="http://schemas.openxmlformats.org/officeDocument/2006/relationships/vmlDrawing" Target="../drawings/vmlDrawing89.v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oleObject" Target="../embeddings/oleObject88.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91.vml"/><Relationship Id="rId4" Type="http://schemas.openxmlformats.org/officeDocument/2006/relationships/oleObject" Target="../embeddings/oleObject89.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2.vml"/><Relationship Id="rId4" Type="http://schemas.openxmlformats.org/officeDocument/2006/relationships/oleObject" Target="../embeddings/oleObject90.bin"/></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3.vml"/><Relationship Id="rId4" Type="http://schemas.openxmlformats.org/officeDocument/2006/relationships/oleObject" Target="../embeddings/oleObject91.bin"/></Relationships>
</file>

<file path=ppt/slides/_rels/slide1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94.vml"/><Relationship Id="rId4" Type="http://schemas.openxmlformats.org/officeDocument/2006/relationships/oleObject" Target="../embeddings/oleObject92.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5.vml"/><Relationship Id="rId4" Type="http://schemas.openxmlformats.org/officeDocument/2006/relationships/oleObject" Target="../embeddings/oleObject93.bin"/></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hyperlink" Target="http://www.fema.gov/disasters" TargetMode="External"/><Relationship Id="rId4" Type="http://schemas.openxmlformats.org/officeDocument/2006/relationships/oleObject" Target="../embeddings/oleObject94.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95.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96.bin"/></Relationships>
</file>

<file path=ppt/slides/_rels/slide1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2.xml"/><Relationship Id="rId1" Type="http://schemas.openxmlformats.org/officeDocument/2006/relationships/slideLayout" Target="../slideLayouts/slideLayout13.xml"/><Relationship Id="rId4" Type="http://schemas.openxmlformats.org/officeDocument/2006/relationships/image" Target="../media/image116.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23.xml"/><Relationship Id="rId1" Type="http://schemas.openxmlformats.org/officeDocument/2006/relationships/slideLayout" Target="../slideLayouts/slideLayout13.xml"/><Relationship Id="rId5" Type="http://schemas.openxmlformats.org/officeDocument/2006/relationships/image" Target="../media/image117.png"/><Relationship Id="rId4" Type="http://schemas.openxmlformats.org/officeDocument/2006/relationships/hyperlink" Target="http://www.spc.noaa.gov/wcm/torngraph-big.png"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4.xml"/><Relationship Id="rId1" Type="http://schemas.openxmlformats.org/officeDocument/2006/relationships/slideLayout" Target="../slideLayouts/slideLayout13.xml"/><Relationship Id="rId4" Type="http://schemas.openxmlformats.org/officeDocument/2006/relationships/image" Target="../media/image118.gif"/></Relationships>
</file>

<file path=ppt/slides/_rels/slide13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5.xml"/><Relationship Id="rId1" Type="http://schemas.openxmlformats.org/officeDocument/2006/relationships/slideLayout" Target="../slideLayouts/slideLayout13.xml"/><Relationship Id="rId4" Type="http://schemas.openxmlformats.org/officeDocument/2006/relationships/image" Target="../media/image119.gif"/></Relationships>
</file>

<file path=ppt/slides/_rels/slide13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6.xml"/><Relationship Id="rId1" Type="http://schemas.openxmlformats.org/officeDocument/2006/relationships/slideLayout" Target="../slideLayouts/slideLayout13.xml"/><Relationship Id="rId4" Type="http://schemas.openxmlformats.org/officeDocument/2006/relationships/image" Target="../media/image120.gif"/></Relationships>
</file>

<file path=ppt/slides/_rels/slide13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7.xml"/><Relationship Id="rId1" Type="http://schemas.openxmlformats.org/officeDocument/2006/relationships/slideLayout" Target="../slideLayouts/slideLayout13.xml"/><Relationship Id="rId4" Type="http://schemas.openxmlformats.org/officeDocument/2006/relationships/image" Target="../media/image121.gif"/></Relationships>
</file>

<file path=ppt/slides/_rels/slide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3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29.xml"/><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123.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2.xml"/><Relationship Id="rId1" Type="http://schemas.openxmlformats.org/officeDocument/2006/relationships/vmlDrawing" Target="../drawings/vmlDrawing99.v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32.xml"/><Relationship Id="rId1" Type="http://schemas.openxmlformats.org/officeDocument/2006/relationships/slideLayout" Target="../slideLayouts/slideLayout6.xml"/><Relationship Id="rId4" Type="http://schemas.openxmlformats.org/officeDocument/2006/relationships/hyperlink" Target="http://www.youtube.com/watch?v=svfv4Ph7wFY" TargetMode="Externa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98.bin"/></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99.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2.vml"/><Relationship Id="rId4" Type="http://schemas.openxmlformats.org/officeDocument/2006/relationships/oleObject" Target="../embeddings/oleObject10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3.vml"/><Relationship Id="rId4" Type="http://schemas.openxmlformats.org/officeDocument/2006/relationships/oleObject" Target="../embeddings/oleObject101.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4.vml"/><Relationship Id="rId4" Type="http://schemas.openxmlformats.org/officeDocument/2006/relationships/oleObject" Target="../embeddings/oleObject102.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05.vml"/><Relationship Id="rId4" Type="http://schemas.openxmlformats.org/officeDocument/2006/relationships/oleObject" Target="../embeddings/oleObject103.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6.vml"/><Relationship Id="rId4" Type="http://schemas.openxmlformats.org/officeDocument/2006/relationships/oleObject" Target="../embeddings/oleObject104.bin"/></Relationships>
</file>

<file path=ppt/slides/_rels/slide1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7.vml"/><Relationship Id="rId4" Type="http://schemas.openxmlformats.org/officeDocument/2006/relationships/oleObject" Target="../embeddings/oleObject105.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08.vml"/><Relationship Id="rId4" Type="http://schemas.openxmlformats.org/officeDocument/2006/relationships/oleObject" Target="../embeddings/oleObject106.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09.vml"/><Relationship Id="rId4" Type="http://schemas.openxmlformats.org/officeDocument/2006/relationships/oleObject" Target="../embeddings/oleObject107.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12.xml"/><Relationship Id="rId1" Type="http://schemas.openxmlformats.org/officeDocument/2006/relationships/vmlDrawing" Target="../drawings/vmlDrawing111.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2.vml"/><Relationship Id="rId4" Type="http://schemas.openxmlformats.org/officeDocument/2006/relationships/oleObject" Target="../embeddings/oleObject110.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3.vml"/><Relationship Id="rId4" Type="http://schemas.openxmlformats.org/officeDocument/2006/relationships/oleObject" Target="../embeddings/oleObject111.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2.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5.vml"/><Relationship Id="rId4" Type="http://schemas.openxmlformats.org/officeDocument/2006/relationships/oleObject" Target="../embeddings/oleObject113.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4.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5.bin"/></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8.vml"/><Relationship Id="rId4" Type="http://schemas.openxmlformats.org/officeDocument/2006/relationships/oleObject" Target="../embeddings/oleObject116.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17.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20.vml"/><Relationship Id="rId4" Type="http://schemas.openxmlformats.org/officeDocument/2006/relationships/oleObject" Target="../embeddings/oleObject11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oleObject" Target="../embeddings/oleObject119.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oleObject" Target="../embeddings/oleObject120.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23.vml"/><Relationship Id="rId4" Type="http://schemas.openxmlformats.org/officeDocument/2006/relationships/oleObject" Target="../embeddings/oleObject121.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24.vml"/><Relationship Id="rId4" Type="http://schemas.openxmlformats.org/officeDocument/2006/relationships/oleObject" Target="../embeddings/oleObject122.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5.vml"/><Relationship Id="rId4" Type="http://schemas.openxmlformats.org/officeDocument/2006/relationships/oleObject" Target="../embeddings/oleObject123.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6.vml"/><Relationship Id="rId5" Type="http://schemas.openxmlformats.org/officeDocument/2006/relationships/oleObject" Target="../embeddings/oleObject124.bin"/><Relationship Id="rId4" Type="http://schemas.openxmlformats.org/officeDocument/2006/relationships/hyperlink" Target="http://www.federalreserve.gov/releases/h15/data.htm" TargetMode="Externa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vmlDrawing" Target="../drawings/vmlDrawing127.vml"/><Relationship Id="rId5" Type="http://schemas.openxmlformats.org/officeDocument/2006/relationships/oleObject" Target="../embeddings/oleObject125.bin"/><Relationship Id="rId4" Type="http://schemas.openxmlformats.org/officeDocument/2006/relationships/hyperlink" Target="http://www.federalreserve.gov/releases/h15/data.htm" TargetMode="Externa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8.vml"/><Relationship Id="rId4" Type="http://schemas.openxmlformats.org/officeDocument/2006/relationships/oleObject" Target="../embeddings/oleObject1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vmlDrawing" Target="../drawings/vmlDrawing129.vml"/><Relationship Id="rId4" Type="http://schemas.openxmlformats.org/officeDocument/2006/relationships/oleObject" Target="../embeddings/oleObject127.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30.vml"/><Relationship Id="rId4" Type="http://schemas.openxmlformats.org/officeDocument/2006/relationships/oleObject" Target="../embeddings/oleObject128.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31.vml"/><Relationship Id="rId4" Type="http://schemas.openxmlformats.org/officeDocument/2006/relationships/oleObject" Target="../embeddings/oleObject129.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32.vml"/><Relationship Id="rId4" Type="http://schemas.openxmlformats.org/officeDocument/2006/relationships/oleObject" Target="../embeddings/oleObject130.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vmlDrawing" Target="../drawings/vmlDrawing133.vml"/><Relationship Id="rId4" Type="http://schemas.openxmlformats.org/officeDocument/2006/relationships/oleObject" Target="../embeddings/oleObject131.bin"/></Relationships>
</file>

<file path=ppt/slides/_rels/slide1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3.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40.vml"/><Relationship Id="rId4" Type="http://schemas.openxmlformats.org/officeDocument/2006/relationships/oleObject" Target="../embeddings/oleObject138.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41.vml"/><Relationship Id="rId4" Type="http://schemas.openxmlformats.org/officeDocument/2006/relationships/oleObject" Target="../embeddings/oleObject139.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7.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43.vml"/><Relationship Id="rId4" Type="http://schemas.openxmlformats.org/officeDocument/2006/relationships/oleObject" Target="../embeddings/oleObject141.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1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7.vml"/><Relationship Id="rId4" Type="http://schemas.openxmlformats.org/officeDocument/2006/relationships/oleObject" Target="../embeddings/oleObject145.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48.vml"/><Relationship Id="rId4" Type="http://schemas.openxmlformats.org/officeDocument/2006/relationships/oleObject" Target="../embeddings/oleObject146.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vmlDrawing" Target="../drawings/vmlDrawing149.vml"/><Relationship Id="rId4" Type="http://schemas.openxmlformats.org/officeDocument/2006/relationships/oleObject" Target="../embeddings/oleObject147.bin"/></Relationships>
</file>

<file path=ppt/slides/_rels/slide2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51.vml"/><Relationship Id="rId4" Type="http://schemas.openxmlformats.org/officeDocument/2006/relationships/oleObject" Target="../embeddings/oleObject149.bin"/></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52.vml"/><Relationship Id="rId4" Type="http://schemas.openxmlformats.org/officeDocument/2006/relationships/oleObject" Target="../embeddings/oleObject150.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7.xml"/><Relationship Id="rId1" Type="http://schemas.openxmlformats.org/officeDocument/2006/relationships/vmlDrawing" Target="../drawings/vmlDrawing153.vml"/><Relationship Id="rId4" Type="http://schemas.openxmlformats.org/officeDocument/2006/relationships/oleObject" Target="../embeddings/oleObject151.bin"/></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12.xml"/><Relationship Id="rId1" Type="http://schemas.openxmlformats.org/officeDocument/2006/relationships/vmlDrawing" Target="../drawings/vmlDrawing154.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6.xml"/><Relationship Id="rId1" Type="http://schemas.openxmlformats.org/officeDocument/2006/relationships/vmlDrawing" Target="../drawings/vmlDrawing155.vml"/><Relationship Id="rId4" Type="http://schemas.openxmlformats.org/officeDocument/2006/relationships/oleObject" Target="../embeddings/oleObject153.bin"/></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56.vml"/><Relationship Id="rId4" Type="http://schemas.openxmlformats.org/officeDocument/2006/relationships/oleObject" Target="../embeddings/oleObject154.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57.vml"/><Relationship Id="rId4" Type="http://schemas.openxmlformats.org/officeDocument/2006/relationships/oleObject" Target="../embeddings/oleObject155.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58.vml"/><Relationship Id="rId4" Type="http://schemas.openxmlformats.org/officeDocument/2006/relationships/oleObject" Target="../embeddings/oleObject156.bin"/></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6.xml"/><Relationship Id="rId1" Type="http://schemas.openxmlformats.org/officeDocument/2006/relationships/vmlDrawing" Target="../drawings/vmlDrawing159.vml"/><Relationship Id="rId4" Type="http://schemas.openxmlformats.org/officeDocument/2006/relationships/oleObject" Target="../embeddings/oleObject157.bin"/></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6.xml"/><Relationship Id="rId1" Type="http://schemas.openxmlformats.org/officeDocument/2006/relationships/vmlDrawing" Target="../drawings/vmlDrawing160.vml"/></Relationships>
</file>

<file path=ppt/slides/_rels/slide2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6.xml"/><Relationship Id="rId1" Type="http://schemas.openxmlformats.org/officeDocument/2006/relationships/vmlDrawing" Target="../drawings/vmlDrawing161.vml"/><Relationship Id="rId4" Type="http://schemas.openxmlformats.org/officeDocument/2006/relationships/oleObject" Target="../embeddings/oleObject159.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6.xml"/><Relationship Id="rId1" Type="http://schemas.openxmlformats.org/officeDocument/2006/relationships/vmlDrawing" Target="../drawings/vmlDrawing162.vml"/><Relationship Id="rId4" Type="http://schemas.openxmlformats.org/officeDocument/2006/relationships/oleObject" Target="../embeddings/Microsoft_Office_Excel_97-2003_Worksheet1.xls"/></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7.xml"/><Relationship Id="rId1" Type="http://schemas.openxmlformats.org/officeDocument/2006/relationships/vmlDrawing" Target="../drawings/vmlDrawing163.vml"/><Relationship Id="rId4" Type="http://schemas.openxmlformats.org/officeDocument/2006/relationships/oleObject" Target="../embeddings/oleObject16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7.xml"/><Relationship Id="rId1" Type="http://schemas.openxmlformats.org/officeDocument/2006/relationships/vmlDrawing" Target="../drawings/vmlDrawing164.v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7.xml"/><Relationship Id="rId1" Type="http://schemas.openxmlformats.org/officeDocument/2006/relationships/vmlDrawing" Target="../drawings/vmlDrawing165.vml"/><Relationship Id="rId4" Type="http://schemas.openxmlformats.org/officeDocument/2006/relationships/oleObject" Target="../embeddings/oleObject162.bin"/></Relationships>
</file>

<file path=ppt/slides/_rels/slide2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6.xml"/><Relationship Id="rId1" Type="http://schemas.openxmlformats.org/officeDocument/2006/relationships/vmlDrawing" Target="../drawings/vmlDrawing166.vml"/></Relationships>
</file>

<file path=ppt/slides/_rels/slide2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208.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7.xml"/><Relationship Id="rId1" Type="http://schemas.openxmlformats.org/officeDocument/2006/relationships/vmlDrawing" Target="../drawings/vmlDrawing167.vml"/><Relationship Id="rId5" Type="http://schemas.openxmlformats.org/officeDocument/2006/relationships/oleObject" Target="../embeddings/oleObject164.bin"/><Relationship Id="rId4" Type="http://schemas.openxmlformats.org/officeDocument/2006/relationships/hyperlink" Target="http://research.stlouisfed.org/fred2/series/WASCUR" TargetMode="Externa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6.xml"/><Relationship Id="rId1" Type="http://schemas.openxmlformats.org/officeDocument/2006/relationships/vmlDrawing" Target="../drawings/vmlDrawing168.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65.bin"/></Relationships>
</file>

<file path=ppt/slides/_rels/slide22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69.vml"/></Relationships>
</file>

<file path=ppt/slides/_rels/slide2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7.xml"/><Relationship Id="rId1" Type="http://schemas.openxmlformats.org/officeDocument/2006/relationships/vmlDrawing" Target="../drawings/vmlDrawing170.vml"/><Relationship Id="rId4" Type="http://schemas.openxmlformats.org/officeDocument/2006/relationships/oleObject" Target="../embeddings/oleObject166.bin"/></Relationships>
</file>

<file path=ppt/slides/_rels/slide2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vmlDrawing" Target="../drawings/vmlDrawing171.vml"/><Relationship Id="rId4" Type="http://schemas.openxmlformats.org/officeDocument/2006/relationships/oleObject" Target="../embeddings/oleObject167.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7.xml"/><Relationship Id="rId1" Type="http://schemas.openxmlformats.org/officeDocument/2006/relationships/vmlDrawing" Target="../drawings/vmlDrawing172.vml"/><Relationship Id="rId4" Type="http://schemas.openxmlformats.org/officeDocument/2006/relationships/oleObject" Target="../embeddings/oleObject168.bin"/></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6.xml"/><Relationship Id="rId1" Type="http://schemas.openxmlformats.org/officeDocument/2006/relationships/vmlDrawing" Target="../drawings/vmlDrawing173.vml"/><Relationship Id="rId4" Type="http://schemas.openxmlformats.org/officeDocument/2006/relationships/oleObject" Target="../embeddings/oleObject169.bin"/></Relationships>
</file>

<file path=ppt/slides/_rels/slide2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6.xml"/><Relationship Id="rId1" Type="http://schemas.openxmlformats.org/officeDocument/2006/relationships/vmlDrawing" Target="../drawings/vmlDrawing174.vml"/><Relationship Id="rId4" Type="http://schemas.openxmlformats.org/officeDocument/2006/relationships/oleObject" Target="../embeddings/oleObject170.bin"/></Relationships>
</file>

<file path=ppt/slides/_rels/slide2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40.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12.xml"/><Relationship Id="rId1" Type="http://schemas.openxmlformats.org/officeDocument/2006/relationships/vmlDrawing" Target="../drawings/vmlDrawing175.vml"/></Relationships>
</file>

<file path=ppt/slides/_rels/slide241.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6.xml"/><Relationship Id="rId1" Type="http://schemas.openxmlformats.org/officeDocument/2006/relationships/vmlDrawing" Target="../drawings/vmlDrawing176.vml"/><Relationship Id="rId4" Type="http://schemas.openxmlformats.org/officeDocument/2006/relationships/oleObject" Target="../embeddings/oleObject172.bin"/></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6.xml"/><Relationship Id="rId1" Type="http://schemas.openxmlformats.org/officeDocument/2006/relationships/vmlDrawing" Target="../drawings/vmlDrawing177.vml"/><Relationship Id="rId4" Type="http://schemas.openxmlformats.org/officeDocument/2006/relationships/oleObject" Target="../embeddings/oleObject173.bin"/></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6.xml"/><Relationship Id="rId1" Type="http://schemas.openxmlformats.org/officeDocument/2006/relationships/vmlDrawing" Target="../drawings/vmlDrawing178.vml"/><Relationship Id="rId4" Type="http://schemas.openxmlformats.org/officeDocument/2006/relationships/oleObject" Target="../embeddings/oleObject174.bin"/></Relationships>
</file>

<file path=ppt/slides/_rels/slide246.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7.xml"/><Relationship Id="rId1" Type="http://schemas.openxmlformats.org/officeDocument/2006/relationships/vmlDrawing" Target="../drawings/vmlDrawing179.vml"/><Relationship Id="rId4" Type="http://schemas.openxmlformats.org/officeDocument/2006/relationships/oleObject" Target="../embeddings/oleObject175.bin"/></Relationships>
</file>

<file path=ppt/slides/_rels/slide254.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notesSlide" Target="../notesSlides/notesSlide225.xml"/><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6.xml"/><Relationship Id="rId1" Type="http://schemas.openxmlformats.org/officeDocument/2006/relationships/vmlDrawing" Target="../drawings/vmlDrawing180.vml"/><Relationship Id="rId4" Type="http://schemas.openxmlformats.org/officeDocument/2006/relationships/oleObject" Target="../embeddings/oleObject176.bin"/></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6.xml"/><Relationship Id="rId1" Type="http://schemas.openxmlformats.org/officeDocument/2006/relationships/vmlDrawing" Target="../drawings/vmlDrawing181.vml"/><Relationship Id="rId4" Type="http://schemas.openxmlformats.org/officeDocument/2006/relationships/oleObject" Target="../embeddings/oleObject177.bin"/></Relationships>
</file>

<file path=ppt/slides/_rels/slide2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182.vml"/><Relationship Id="rId5" Type="http://schemas.openxmlformats.org/officeDocument/2006/relationships/oleObject" Target="../embeddings/oleObject178.bin"/><Relationship Id="rId4" Type="http://schemas.openxmlformats.org/officeDocument/2006/relationships/notesSlide" Target="../notesSlides/notesSlide2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6.xml"/><Relationship Id="rId1" Type="http://schemas.openxmlformats.org/officeDocument/2006/relationships/vmlDrawing" Target="../drawings/vmlDrawing183.vml"/><Relationship Id="rId4" Type="http://schemas.openxmlformats.org/officeDocument/2006/relationships/oleObject" Target="../embeddings/oleObject179.bin"/></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6.xml"/><Relationship Id="rId1" Type="http://schemas.openxmlformats.org/officeDocument/2006/relationships/vmlDrawing" Target="../drawings/vmlDrawing184.vml"/><Relationship Id="rId4" Type="http://schemas.openxmlformats.org/officeDocument/2006/relationships/oleObject" Target="../embeddings/oleObject180.bin"/></Relationships>
</file>

<file path=ppt/slides/_rels/slide262.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232.xml"/><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233.xml"/><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234.xml"/><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235.xml"/><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6.xml"/><Relationship Id="rId1" Type="http://schemas.openxmlformats.org/officeDocument/2006/relationships/vmlDrawing" Target="../drawings/vmlDrawing185.vml"/><Relationship Id="rId4" Type="http://schemas.openxmlformats.org/officeDocument/2006/relationships/oleObject" Target="../embeddings/oleObject181.bin"/></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7.xml"/><Relationship Id="rId1" Type="http://schemas.openxmlformats.org/officeDocument/2006/relationships/vmlDrawing" Target="../drawings/vmlDrawing186.vml"/><Relationship Id="rId4" Type="http://schemas.openxmlformats.org/officeDocument/2006/relationships/oleObject" Target="../embeddings/oleObject182.bin"/></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7.xml"/><Relationship Id="rId1" Type="http://schemas.openxmlformats.org/officeDocument/2006/relationships/vmlDrawing" Target="../drawings/vmlDrawing187.vml"/><Relationship Id="rId4" Type="http://schemas.openxmlformats.org/officeDocument/2006/relationships/oleObject" Target="../embeddings/oleObject183.bin"/></Relationships>
</file>

<file path=ppt/slides/_rels/slide2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6.xml"/><Relationship Id="rId1" Type="http://schemas.openxmlformats.org/officeDocument/2006/relationships/vmlDrawing" Target="../drawings/vmlDrawing188.vml"/><Relationship Id="rId4" Type="http://schemas.openxmlformats.org/officeDocument/2006/relationships/oleObject" Target="../embeddings/oleObject184.bin"/></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7.xml"/><Relationship Id="rId1" Type="http://schemas.openxmlformats.org/officeDocument/2006/relationships/vmlDrawing" Target="../drawings/vmlDrawing189.vml"/><Relationship Id="rId4" Type="http://schemas.openxmlformats.org/officeDocument/2006/relationships/oleObject" Target="../embeddings/oleObject185.bin"/></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7.xml"/><Relationship Id="rId1" Type="http://schemas.openxmlformats.org/officeDocument/2006/relationships/vmlDrawing" Target="../drawings/vmlDrawing190.vml"/><Relationship Id="rId4" Type="http://schemas.openxmlformats.org/officeDocument/2006/relationships/oleObject" Target="../embeddings/oleObject186.bin"/></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4.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6.xml"/><Relationship Id="rId1" Type="http://schemas.openxmlformats.org/officeDocument/2006/relationships/vmlDrawing" Target="../drawings/vmlDrawing191.vml"/><Relationship Id="rId4" Type="http://schemas.openxmlformats.org/officeDocument/2006/relationships/oleObject" Target="../embeddings/oleObject187.bin"/></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6.xml"/><Relationship Id="rId1" Type="http://schemas.openxmlformats.org/officeDocument/2006/relationships/vmlDrawing" Target="../drawings/vmlDrawing192.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88.bin"/></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6.xml"/><Relationship Id="rId1" Type="http://schemas.openxmlformats.org/officeDocument/2006/relationships/vmlDrawing" Target="../drawings/vmlDrawing193.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89.bin"/></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7.xml"/><Relationship Id="rId1" Type="http://schemas.openxmlformats.org/officeDocument/2006/relationships/vmlDrawing" Target="../drawings/vmlDrawing194.vml"/><Relationship Id="rId4" Type="http://schemas.openxmlformats.org/officeDocument/2006/relationships/oleObject" Target="../embeddings/oleObject19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6.xml"/><Relationship Id="rId1" Type="http://schemas.openxmlformats.org/officeDocument/2006/relationships/vmlDrawing" Target="../drawings/vmlDrawing195.vml"/><Relationship Id="rId4" Type="http://schemas.openxmlformats.org/officeDocument/2006/relationships/oleObject" Target="../embeddings/oleObject191.bin"/></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6.xml"/><Relationship Id="rId1" Type="http://schemas.openxmlformats.org/officeDocument/2006/relationships/vmlDrawing" Target="../drawings/vmlDrawing196.vml"/><Relationship Id="rId4" Type="http://schemas.openxmlformats.org/officeDocument/2006/relationships/oleObject" Target="../embeddings/oleObject192.bin"/></Relationships>
</file>

<file path=ppt/slides/_rels/slide282.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7.xml"/><Relationship Id="rId1" Type="http://schemas.openxmlformats.org/officeDocument/2006/relationships/vmlDrawing" Target="../drawings/vmlDrawing197.vml"/><Relationship Id="rId4" Type="http://schemas.openxmlformats.org/officeDocument/2006/relationships/oleObject" Target="../embeddings/oleObject193.bin"/></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6.xml"/><Relationship Id="rId1" Type="http://schemas.openxmlformats.org/officeDocument/2006/relationships/vmlDrawing" Target="../drawings/vmlDrawing198.vml"/><Relationship Id="rId4" Type="http://schemas.openxmlformats.org/officeDocument/2006/relationships/oleObject" Target="../embeddings/oleObject194.bin"/></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7.xml"/><Relationship Id="rId1" Type="http://schemas.openxmlformats.org/officeDocument/2006/relationships/vmlDrawing" Target="../drawings/vmlDrawing199.vml"/><Relationship Id="rId4" Type="http://schemas.openxmlformats.org/officeDocument/2006/relationships/oleObject" Target="../embeddings/oleObject195.bin"/></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7.xml"/><Relationship Id="rId1" Type="http://schemas.openxmlformats.org/officeDocument/2006/relationships/vmlDrawing" Target="../drawings/vmlDrawing200.vml"/><Relationship Id="rId4" Type="http://schemas.openxmlformats.org/officeDocument/2006/relationships/oleObject" Target="../embeddings/oleObject196.bin"/></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7.xml"/><Relationship Id="rId1" Type="http://schemas.openxmlformats.org/officeDocument/2006/relationships/vmlDrawing" Target="../drawings/vmlDrawing201.vml"/><Relationship Id="rId4" Type="http://schemas.openxmlformats.org/officeDocument/2006/relationships/oleObject" Target="../embeddings/oleObject197.bin"/></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6.xml"/><Relationship Id="rId1" Type="http://schemas.openxmlformats.org/officeDocument/2006/relationships/vmlDrawing" Target="../drawings/vmlDrawing202.vml"/><Relationship Id="rId4" Type="http://schemas.openxmlformats.org/officeDocument/2006/relationships/oleObject" Target="../embeddings/oleObject198.bin"/></Relationships>
</file>

<file path=ppt/slides/_rels/slide28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5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oleObject" Target="../embeddings/oleObject38.bin"/><Relationship Id="rId4" Type="http://schemas.openxmlformats.org/officeDocument/2006/relationships/hyperlink" Target="http://www.federalreserve.gov/releases/h15/data.htm"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9.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39.bin"/><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hyperlink" Target="http://www2.fdic.gov/qbp/" TargetMode="External"/><Relationship Id="rId4" Type="http://schemas.openxmlformats.org/officeDocument/2006/relationships/oleObject" Target="../embeddings/oleObject4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hyperlink" Target="http://www2.fdic.gov/qbp/" TargetMode="External"/><Relationship Id="rId4" Type="http://schemas.openxmlformats.org/officeDocument/2006/relationships/oleObject" Target="../embeddings/oleObject41.bin"/></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4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50.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oleObject" Target="../embeddings/oleObject51.bin"/><Relationship Id="rId4" Type="http://schemas.openxmlformats.org/officeDocument/2006/relationships/hyperlink" Target="http://data.bls.gov/"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oleObject" Target="../embeddings/oleObject53.bin"/><Relationship Id="rId4" Type="http://schemas.openxmlformats.org/officeDocument/2006/relationships/hyperlink" Target="http://research.stlouisfed.org/fred2/series/WASCUR"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hyperlink" Target="http://www.ism.ws/ismreport/mfgrob.cfm" TargetMode="External"/><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hyperlink" Target="http://www.census.gov/manufacturing/m3/" TargetMode="External"/><Relationship Id="rId4" Type="http://schemas.openxmlformats.org/officeDocument/2006/relationships/oleObject" Target="../embeddings/oleObject5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hyperlink" Target="http://www.census.gov/manufacturing/m3/" TargetMode="External"/><Relationship Id="rId4" Type="http://schemas.openxmlformats.org/officeDocument/2006/relationships/oleObject" Target="../embeddings/oleObject5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57.bin"/><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hyperlink" Target="http://data.bls.gov/" TargetMode="External"/><Relationship Id="rId4"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hyperlink" Target="http://www.ism.ws/ismreport/nonmfgrob.cfm" TargetMode="External"/><Relationship Id="rId4" Type="http://schemas.openxmlformats.org/officeDocument/2006/relationships/oleObject" Target="../embeddings/oleObject59.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hyperlink" Target="http://news.uscourts.gov/" TargetMode="Externa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6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hyperlink" Target="http://www.bls.gov/news.release/cewbd.t08.htm" TargetMode="External"/><Relationship Id="rId4" Type="http://schemas.openxmlformats.org/officeDocument/2006/relationships/oleObject" Target="../embeddings/oleObject61.bin"/></Relationships>
</file>

<file path=ppt/slides/_rels/slide73.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67.gi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hyperlink" Target="http://www.bls.gov/ces/home.htm" TargetMode="External"/><Relationship Id="rId4" Type="http://schemas.openxmlformats.org/officeDocument/2006/relationships/oleObject" Target="../embeddings/oleObject6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hyperlink" Target="http://www.bls.gov/ces/home.htm" TargetMode="External"/><Relationship Id="rId4" Type="http://schemas.openxmlformats.org/officeDocument/2006/relationships/oleObject" Target="../embeddings/oleObject6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hyperlink" Target="http://www.bls.gov/ces/home.htm" TargetMode="External"/><Relationship Id="rId4" Type="http://schemas.openxmlformats.org/officeDocument/2006/relationships/oleObject" Target="../embeddings/oleObject6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hyperlink" Target="http://www.bls.gov/data/" TargetMode="External"/><Relationship Id="rId4" Type="http://schemas.openxmlformats.org/officeDocument/2006/relationships/oleObject" Target="../embeddings/oleObject6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hyperlink" Target="http://www.bls.gov/data/" TargetMode="External"/><Relationship Id="rId4" Type="http://schemas.openxmlformats.org/officeDocument/2006/relationships/oleObject" Target="../embeddings/oleObject67.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9.vml"/><Relationship Id="rId4" Type="http://schemas.openxmlformats.org/officeDocument/2006/relationships/oleObject" Target="../embeddings/oleObject6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image" Target="../media/image77.jpeg"/><Relationship Id="rId5" Type="http://schemas.openxmlformats.org/officeDocument/2006/relationships/oleObject" Target="../embeddings/oleObject70.bin"/><Relationship Id="rId4" Type="http://schemas.openxmlformats.org/officeDocument/2006/relationships/hyperlink" Target="http://data.bls.gov/"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oleObject" Target="../embeddings/oleObject72.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oleObject" Target="../embeddings/oleObject73.bin"/><Relationship Id="rId4" Type="http://schemas.openxmlformats.org/officeDocument/2006/relationships/hyperlink" Target="http://research.stlouisfed.org/fred2/series/WASCUR"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74.bin"/></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84.jpeg"/><Relationship Id="rId4" Type="http://schemas.openxmlformats.org/officeDocument/2006/relationships/oleObject" Target="../embeddings/oleObject76.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80.vml"/><Relationship Id="rId4" Type="http://schemas.openxmlformats.org/officeDocument/2006/relationships/oleObject" Target="../embeddings/oleObject80.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81.vml"/><Relationship Id="rId4" Type="http://schemas.openxmlformats.org/officeDocument/2006/relationships/oleObject" Target="../embeddings/oleObject81.bin"/></Relationships>
</file>

<file path=ppt/slides/_rels/slide9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98.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oleObject" Target="../embeddings/oleObject8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99991"/>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endParaRPr lang="en-US" sz="3400" i="1" dirty="0">
              <a:solidFill>
                <a:srgbClr val="FF0000"/>
              </a:solidFill>
            </a:endParaRPr>
          </a:p>
        </p:txBody>
      </p:sp>
      <p:sp>
        <p:nvSpPr>
          <p:cNvPr id="94211" name="Rectangle 3"/>
          <p:cNvSpPr>
            <a:spLocks noGrp="1" noChangeArrowheads="1"/>
          </p:cNvSpPr>
          <p:nvPr>
            <p:ph type="subTitle" idx="1"/>
          </p:nvPr>
        </p:nvSpPr>
        <p:spPr>
          <a:xfrm>
            <a:off x="107941" y="4153790"/>
            <a:ext cx="8952271" cy="1794337"/>
          </a:xfrm>
        </p:spPr>
        <p:txBody>
          <a:bodyPr/>
          <a:lstStyle/>
          <a:p>
            <a:pPr>
              <a:lnSpc>
                <a:spcPct val="80000"/>
              </a:lnSpc>
            </a:pPr>
            <a:r>
              <a:rPr lang="en-US" sz="2800" dirty="0" smtClean="0"/>
              <a:t>Southwest Actuarial Forum</a:t>
            </a:r>
          </a:p>
          <a:p>
            <a:pPr>
              <a:lnSpc>
                <a:spcPct val="80000"/>
              </a:lnSpc>
            </a:pPr>
            <a:r>
              <a:rPr lang="en-US" sz="2800" dirty="0" smtClean="0"/>
              <a:t>San Antonio, TX</a:t>
            </a:r>
          </a:p>
          <a:p>
            <a:pPr>
              <a:lnSpc>
                <a:spcPct val="80000"/>
              </a:lnSpc>
            </a:pPr>
            <a:r>
              <a:rPr lang="en-US" sz="2800" dirty="0" smtClean="0"/>
              <a:t>December </a:t>
            </a:r>
            <a:r>
              <a:rPr lang="en-US" sz="2800" dirty="0"/>
              <a:t>6</a:t>
            </a:r>
            <a:r>
              <a:rPr lang="en-US" sz="2800" dirty="0" smtClean="0"/>
              <a:t>, 2013</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RNW All Lines by State, 2002-2011 Average:</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025218" name="Chart" r:id="rId4" imgW="8810608" imgH="4581490"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100</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101</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102</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103</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104</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104</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271251"/>
            <a:ext cx="3266165" cy="1291615"/>
          </a:xfrm>
          <a:prstGeom prst="wedgeRectCallout">
            <a:avLst>
              <a:gd name="adj1" fmla="val -49063"/>
              <a:gd name="adj2" fmla="val -752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NY is now highest in the US for the first time.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107</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p:oleObj spid="_x0000_s24049666" name="Slide" r:id="rId4" imgW="4210744" imgH="3156199" progId="PowerPoint.Slide.12">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108</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p:oleObj spid="_x0000_s24050690" name="Slide" r:id="rId4" imgW="3544809" imgH="2657946" progId="PowerPoint.Slide.12">
              <p:embed/>
            </p:oleObj>
          </a:graphicData>
        </a:graphic>
      </p:graphicFrame>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109</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11</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2026242"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RNW All Lines by State, 2002-2011 Average: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2934928" y="3991897"/>
            <a:ext cx="3170903" cy="1179871"/>
          </a:xfrm>
          <a:prstGeom prst="wedgeRectCallout">
            <a:avLst>
              <a:gd name="adj1" fmla="val 101704"/>
              <a:gd name="adj2" fmla="val -21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110</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111</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112</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209369" y="4445764"/>
            <a:ext cx="7020232"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Became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2164224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114</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21643266"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115</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16442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116</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117</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118</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048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D6F4573-F544-4A54-A7A1-D6A6959253F5}"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2048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2433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the Texas P/C Insurance Markets</a:t>
            </a:r>
          </a:p>
        </p:txBody>
      </p:sp>
      <p:sp>
        <p:nvSpPr>
          <p:cNvPr id="2152456" name="Rectangle 8"/>
          <p:cNvSpPr>
            <a:spLocks noChangeArrowheads="1"/>
          </p:cNvSpPr>
          <p:nvPr/>
        </p:nvSpPr>
        <p:spPr bwMode="auto">
          <a:xfrm>
            <a:off x="866775" y="4497388"/>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120</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121</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122</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123</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124</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2143" imgH="4076789"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December 4</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2,142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510"/>
              <a:gd name="adj2" fmla="val -91839"/>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53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126</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8" imgH="4581490"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 4,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127</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20638" y="1790700"/>
          <a:ext cx="9064625" cy="4713288"/>
        </p:xfrm>
        <a:graphic>
          <a:graphicData uri="http://schemas.openxmlformats.org/presentationml/2006/ole">
            <p:oleObj spid="_x0000_s20730882" name="Chart" r:id="rId4" imgW="8829759" imgH="4590947"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 4,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128</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Tree>
  </p:cSld>
  <p:clrMapOvr>
    <a:masterClrMapping/>
  </p:clrMapOvr>
  <p:transition>
    <p:zoom dir="in"/>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6523650" name="Picture 2" descr="http://www.spc.noaa.gov/climo/online/monthly/2013_annual_map_torn.gif"/>
          <p:cNvPicPr>
            <a:picLocks noChangeAspect="1" noChangeArrowheads="1"/>
          </p:cNvPicPr>
          <p:nvPr/>
        </p:nvPicPr>
        <p:blipFill>
          <a:blip r:embed="rId4" cstate="email"/>
          <a:srcRect/>
          <a:stretch>
            <a:fillRect/>
          </a:stretch>
        </p:blipFill>
        <p:spPr bwMode="auto">
          <a:xfrm>
            <a:off x="145743" y="1358685"/>
            <a:ext cx="6884321" cy="4934779"/>
          </a:xfrm>
          <a:prstGeom prst="rect">
            <a:avLst/>
          </a:prstGeom>
          <a:noFill/>
        </p:spPr>
      </p:pic>
      <p:sp>
        <p:nvSpPr>
          <p:cNvPr id="11" name="Oval 8"/>
          <p:cNvSpPr>
            <a:spLocks noChangeArrowheads="1"/>
          </p:cNvSpPr>
          <p:nvPr/>
        </p:nvSpPr>
        <p:spPr bwMode="auto">
          <a:xfrm rot="-5400000">
            <a:off x="3171823" y="3402882"/>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6" name="Oval 8"/>
          <p:cNvSpPr>
            <a:spLocks noChangeArrowheads="1"/>
          </p:cNvSpPr>
          <p:nvPr/>
        </p:nvSpPr>
        <p:spPr bwMode="auto">
          <a:xfrm rot="-5400000">
            <a:off x="4087762" y="2804651"/>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7" name="AutoShape 7"/>
          <p:cNvSpPr>
            <a:spLocks noChangeArrowheads="1"/>
          </p:cNvSpPr>
          <p:nvPr/>
        </p:nvSpPr>
        <p:spPr bwMode="blackWhite">
          <a:xfrm>
            <a:off x="231060" y="1130708"/>
            <a:ext cx="2285997" cy="2625213"/>
          </a:xfrm>
          <a:prstGeom prst="wedgeRectCallout">
            <a:avLst>
              <a:gd name="adj1" fmla="val 76177"/>
              <a:gd name="adj2" fmla="val 453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926 tornadoes through Dec. 1, causing extensive property damage in several states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7" presetClass="entr" presetSubtype="4" fill="hold" grpId="0" nodeType="afterEffect">
                                  <p:stCondLst>
                                    <p:cond delay="10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ppt_h/2"/>
                                          </p:val>
                                        </p:tav>
                                        <p:tav tm="100000">
                                          <p:val>
                                            <p:strVal val="#ppt_y"/>
                                          </p:val>
                                        </p:tav>
                                      </p:tavLst>
                                    </p:anim>
                                    <p:anim calcmode="lin" valueType="num">
                                      <p:cBhvr>
                                        <p:cTn id="16" dur="500" fill="hold"/>
                                        <p:tgtEl>
                                          <p:spTgt spid="16"/>
                                        </p:tgtEl>
                                        <p:attrNameLst>
                                          <p:attrName>ppt_w</p:attrName>
                                        </p:attrNameLst>
                                      </p:cBhvr>
                                      <p:tavLst>
                                        <p:tav tm="0">
                                          <p:val>
                                            <p:strVal val="#ppt_w"/>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2" presetClass="entr" presetSubtype="4" fill="hold" grpId="0" nodeType="after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4200"/>
                            </p:stCondLst>
                            <p:childTnLst>
                              <p:par>
                                <p:cTn id="23" presetID="22" presetClass="entr" presetSubtype="2" fill="hold" grpId="0" nodeType="afterEffect">
                                  <p:stCondLst>
                                    <p:cond delay="699"/>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6C67C8C-EF65-49ED-AA26-CEA3625CC28C}" type="slidenum">
              <a:rPr lang="en-US" sz="900"/>
              <a:pPr algn="r" eaLnBrk="0" hangingPunct="0">
                <a:lnSpc>
                  <a:spcPct val="85000"/>
                </a:lnSpc>
                <a:spcBef>
                  <a:spcPct val="20000"/>
                </a:spcBef>
              </a:pPr>
              <a:t>13</a:t>
            </a:fld>
            <a:endParaRPr lang="en-US" sz="900"/>
          </a:p>
        </p:txBody>
      </p:sp>
      <p:sp>
        <p:nvSpPr>
          <p:cNvPr id="1028" name="Rectangle 2"/>
          <p:cNvSpPr>
            <a:spLocks noGrp="1" noChangeArrowheads="1"/>
          </p:cNvSpPr>
          <p:nvPr>
            <p:ph type="title" idx="4294967295"/>
          </p:nvPr>
        </p:nvSpPr>
        <p:spPr/>
        <p:txBody>
          <a:bodyPr/>
          <a:lstStyle/>
          <a:p>
            <a:r>
              <a:rPr lang="en-US" smtClean="0"/>
              <a:t>RNW All Lines: TX vs. U.S., 2002-2011</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875212"/>
        </p:xfrm>
        <a:graphic>
          <a:graphicData uri="http://schemas.openxmlformats.org/presentationml/2006/ole">
            <p:oleObj spid="_x0000_s26703874" name="Chart" r:id="rId4" imgW="8601126" imgH="4600478" progId="MSGraph.Chart.8">
              <p:embed followColorScheme="full"/>
            </p:oleObj>
          </a:graphicData>
        </a:graphic>
      </p:graphicFrame>
      <p:sp>
        <p:nvSpPr>
          <p:cNvPr id="103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1808163" y="36941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4.9%</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5.5%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130</a:t>
            </a:fld>
            <a:endParaRPr lang="en-US" sz="1000" dirty="0">
              <a:solidFill>
                <a:schemeClr val="accent4">
                  <a:lumMod val="75000"/>
                </a:schemeClr>
              </a:solidFill>
              <a:latin typeface="+mn-lt"/>
              <a:cs typeface="+mn-cs"/>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November 21, 2013.</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pic>
        <p:nvPicPr>
          <p:cNvPr id="26521602" name="Picture 2" descr="U.S. Annual Tornado Trends">
            <a:hlinkClick r:id="rId4"/>
          </p:cNvPr>
          <p:cNvPicPr>
            <a:picLocks noChangeAspect="1" noChangeArrowheads="1"/>
          </p:cNvPicPr>
          <p:nvPr/>
        </p:nvPicPr>
        <p:blipFill>
          <a:blip r:embed="rId5" cstate="email"/>
          <a:srcRect/>
          <a:stretch>
            <a:fillRect/>
          </a:stretch>
        </p:blipFill>
        <p:spPr bwMode="auto">
          <a:xfrm>
            <a:off x="69813" y="1278194"/>
            <a:ext cx="7662649" cy="4987003"/>
          </a:xfrm>
          <a:prstGeom prst="rect">
            <a:avLst/>
          </a:prstGeom>
          <a:noFill/>
        </p:spPr>
      </p:pic>
      <p:sp>
        <p:nvSpPr>
          <p:cNvPr id="13" name="AutoShape 7"/>
          <p:cNvSpPr>
            <a:spLocks noChangeArrowheads="1"/>
          </p:cNvSpPr>
          <p:nvPr/>
        </p:nvSpPr>
        <p:spPr bwMode="blackWhite">
          <a:xfrm>
            <a:off x="2861187" y="1096296"/>
            <a:ext cx="4050889" cy="1056969"/>
          </a:xfrm>
          <a:prstGeom prst="wedgeRectCallout">
            <a:avLst>
              <a:gd name="adj1" fmla="val 55377"/>
              <a:gd name="adj2" fmla="val 893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7183876" y="4252453"/>
            <a:ext cx="1827390" cy="936788"/>
          </a:xfrm>
          <a:prstGeom prst="wedgeRectCallout">
            <a:avLst>
              <a:gd name="adj1" fmla="val -76864"/>
              <a:gd name="adj2" fmla="val -521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519554" name="Picture 2" descr="http://www.spc.noaa.gov/climo/online/monthly/2013_annual_map_hail.gif"/>
          <p:cNvPicPr>
            <a:picLocks noChangeAspect="1" noChangeArrowheads="1"/>
          </p:cNvPicPr>
          <p:nvPr/>
        </p:nvPicPr>
        <p:blipFill>
          <a:blip r:embed="rId4" cstate="email"/>
          <a:srcRect/>
          <a:stretch>
            <a:fillRect/>
          </a:stretch>
        </p:blipFill>
        <p:spPr bwMode="auto">
          <a:xfrm>
            <a:off x="175240" y="1209369"/>
            <a:ext cx="7051479" cy="5054600"/>
          </a:xfrm>
          <a:prstGeom prst="rect">
            <a:avLst/>
          </a:prstGeom>
          <a:noFill/>
        </p:spPr>
      </p:pic>
      <p:sp>
        <p:nvSpPr>
          <p:cNvPr id="13"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5,456 “Large Hail” reports through Dec. 1, causing extensive property and vehicle damage</a:t>
            </a:r>
            <a:endParaRPr lang="en-US" b="1" dirty="0">
              <a:solidFill>
                <a:srgbClr val="FFFFFF"/>
              </a:solidFill>
              <a:latin typeface="Arial" pitchFamily="34" charset="0"/>
              <a:cs typeface="Arial" pitchFamily="34" charset="0"/>
            </a:endParaRPr>
          </a:p>
        </p:txBody>
      </p:sp>
      <p:sp>
        <p:nvSpPr>
          <p:cNvPr id="14" name="Rectangle 7"/>
          <p:cNvSpPr>
            <a:spLocks noChangeArrowheads="1"/>
          </p:cNvSpPr>
          <p:nvPr/>
        </p:nvSpPr>
        <p:spPr bwMode="grayWhite">
          <a:xfrm>
            <a:off x="2541632" y="3657600"/>
            <a:ext cx="1646905" cy="1784554"/>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barn(in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517506" name="Picture 2" descr="http://www.spc.noaa.gov/climo/online/monthly/2013_annual_map_wind.gif"/>
          <p:cNvPicPr>
            <a:picLocks noChangeAspect="1" noChangeArrowheads="1"/>
          </p:cNvPicPr>
          <p:nvPr/>
        </p:nvPicPr>
        <p:blipFill>
          <a:blip r:embed="rId4" cstate="email"/>
          <a:srcRect/>
          <a:stretch>
            <a:fillRect/>
          </a:stretch>
        </p:blipFill>
        <p:spPr bwMode="auto">
          <a:xfrm>
            <a:off x="244065" y="1145421"/>
            <a:ext cx="7346438" cy="5266031"/>
          </a:xfrm>
          <a:prstGeom prst="rect">
            <a:avLst/>
          </a:prstGeom>
          <a:noFill/>
        </p:spPr>
      </p:pic>
      <p:sp>
        <p:nvSpPr>
          <p:cNvPr id="14" name="AutoShape 7"/>
          <p:cNvSpPr>
            <a:spLocks noChangeArrowheads="1"/>
          </p:cNvSpPr>
          <p:nvPr/>
        </p:nvSpPr>
        <p:spPr bwMode="blackWhite">
          <a:xfrm>
            <a:off x="7093816" y="2831689"/>
            <a:ext cx="1976437" cy="2467898"/>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12,611 “Wind Damage” reports through Dec. 1, causing extensive property damage</a:t>
            </a:r>
            <a:endParaRPr lang="en-US" b="1" dirty="0">
              <a:solidFill>
                <a:srgbClr val="FFFFFF"/>
              </a:solidFill>
              <a:latin typeface="Arial" pitchFamily="34" charset="0"/>
              <a:cs typeface="Arial" pitchFamily="34" charset="0"/>
            </a:endParaRPr>
          </a:p>
        </p:txBody>
      </p:sp>
      <p:sp>
        <p:nvSpPr>
          <p:cNvPr id="8" name="Rectangle 7"/>
          <p:cNvSpPr>
            <a:spLocks noChangeArrowheads="1"/>
          </p:cNvSpPr>
          <p:nvPr/>
        </p:nvSpPr>
        <p:spPr bwMode="grayWhite">
          <a:xfrm>
            <a:off x="2777600" y="3657600"/>
            <a:ext cx="1646905" cy="1784554"/>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8"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515458" name="Picture 2" descr="http://www.spc.noaa.gov/climo/online/monthly/2013_annual_map_all.gif"/>
          <p:cNvPicPr>
            <a:picLocks noChangeAspect="1" noChangeArrowheads="1"/>
          </p:cNvPicPr>
          <p:nvPr/>
        </p:nvPicPr>
        <p:blipFill>
          <a:blip r:embed="rId4" cstate="email"/>
          <a:srcRect/>
          <a:stretch>
            <a:fillRect/>
          </a:stretch>
        </p:blipFill>
        <p:spPr bwMode="auto">
          <a:xfrm>
            <a:off x="175238" y="1406014"/>
            <a:ext cx="7051479" cy="5054600"/>
          </a:xfrm>
          <a:prstGeom prst="rect">
            <a:avLst/>
          </a:prstGeom>
          <a:noFill/>
        </p:spPr>
      </p:pic>
      <p:sp>
        <p:nvSpPr>
          <p:cNvPr id="14" name="AutoShape 7"/>
          <p:cNvSpPr>
            <a:spLocks noChangeArrowheads="1"/>
          </p:cNvSpPr>
          <p:nvPr/>
        </p:nvSpPr>
        <p:spPr bwMode="blackWhite">
          <a:xfrm>
            <a:off x="3318387"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18,994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Dec. 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926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5,456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12,611 </a:t>
            </a:r>
            <a:r>
              <a:rPr lang="en-US" b="1" dirty="0">
                <a:solidFill>
                  <a:srgbClr val="FFFFFF"/>
                </a:solidFill>
                <a:latin typeface="Arial" pitchFamily="34" charset="0"/>
                <a:cs typeface="Arial" pitchFamily="34" charset="0"/>
              </a:rPr>
              <a:t>high wind events</a:t>
            </a:r>
          </a:p>
        </p:txBody>
      </p:sp>
      <p:sp>
        <p:nvSpPr>
          <p:cNvPr id="11" name="Rectangle 7"/>
          <p:cNvSpPr>
            <a:spLocks noChangeArrowheads="1"/>
          </p:cNvSpPr>
          <p:nvPr/>
        </p:nvSpPr>
        <p:spPr bwMode="grayWhite">
          <a:xfrm>
            <a:off x="2541632" y="3819828"/>
            <a:ext cx="1646905" cy="1784554"/>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barn(in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P spid="11"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106265" cy="719138"/>
          </a:xfrm>
        </p:spPr>
        <p:txBody>
          <a:bodyPr/>
          <a:lstStyle/>
          <a:p>
            <a:pPr>
              <a:defRPr/>
            </a:pPr>
            <a:r>
              <a:rPr lang="en-US" kern="1200" dirty="0" smtClean="0">
                <a:solidFill>
                  <a:srgbClr val="28688C"/>
                </a:solidFill>
                <a:latin typeface="Arial"/>
                <a:ea typeface="Arial Unicode MS"/>
                <a:cs typeface="Arial"/>
              </a:rPr>
              <a:t>Severe Weather Reports in Texas: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513410" name="Picture 2" descr="http://www.spc.noaa.gov/climo/online/monthly/2013_states/TX_statemap.gif"/>
          <p:cNvPicPr>
            <a:picLocks noChangeAspect="1" noChangeArrowheads="1"/>
          </p:cNvPicPr>
          <p:nvPr/>
        </p:nvPicPr>
        <p:blipFill>
          <a:blip r:embed="rId4" cstate="email"/>
          <a:srcRect/>
          <a:stretch>
            <a:fillRect/>
          </a:stretch>
        </p:blipFill>
        <p:spPr bwMode="auto">
          <a:xfrm>
            <a:off x="381716" y="1217714"/>
            <a:ext cx="4878542" cy="4878543"/>
          </a:xfrm>
          <a:prstGeom prst="rect">
            <a:avLst/>
          </a:prstGeom>
          <a:noFill/>
        </p:spPr>
      </p:pic>
      <p:sp>
        <p:nvSpPr>
          <p:cNvPr id="8" name="AutoShape 7"/>
          <p:cNvSpPr>
            <a:spLocks noChangeArrowheads="1"/>
          </p:cNvSpPr>
          <p:nvPr/>
        </p:nvSpPr>
        <p:spPr bwMode="blackWhite">
          <a:xfrm>
            <a:off x="5854957" y="2497394"/>
            <a:ext cx="2994075" cy="2292286"/>
          </a:xfrm>
          <a:prstGeom prst="wedgeRectCallout">
            <a:avLst>
              <a:gd name="adj1" fmla="val -74570"/>
              <a:gd name="adj2" fmla="val 6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1,403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t>
            </a:r>
            <a:r>
              <a:rPr lang="en-US" b="1" u="sng" dirty="0" smtClean="0">
                <a:solidFill>
                  <a:srgbClr val="FFFFFF"/>
                </a:solidFill>
                <a:latin typeface="Arial" pitchFamily="34" charset="0"/>
                <a:cs typeface="Arial" pitchFamily="34" charset="0"/>
              </a:rPr>
              <a:t>Dec. 1 in Texas: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65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651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686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135</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136</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137</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139</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99135"/>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lvl="1">
              <a:lnSpc>
                <a:spcPts val="1300"/>
              </a:lnSpc>
            </a:pPr>
            <a:r>
              <a:rPr lang="en-US" sz="2000" b="1" i="1" dirty="0" smtClean="0"/>
              <a:t>Though limited capacity will not be sufficient to meet need</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7DA771-96A4-48B0-9F21-F1C82700CE96}" type="slidenum">
              <a:rPr lang="en-US" sz="900"/>
              <a:pPr algn="r" eaLnBrk="0" hangingPunct="0">
                <a:lnSpc>
                  <a:spcPct val="85000"/>
                </a:lnSpc>
                <a:spcBef>
                  <a:spcPct val="20000"/>
                </a:spcBef>
              </a:pPr>
              <a:t>14</a:t>
            </a:fld>
            <a:endParaRPr lang="en-US" sz="900"/>
          </a:p>
        </p:txBody>
      </p:sp>
      <p:sp>
        <p:nvSpPr>
          <p:cNvPr id="2052" name="Rectangle 2"/>
          <p:cNvSpPr>
            <a:spLocks noGrp="1" noChangeArrowheads="1"/>
          </p:cNvSpPr>
          <p:nvPr>
            <p:ph type="title" idx="4294967295"/>
          </p:nvPr>
        </p:nvSpPr>
        <p:spPr/>
        <p:txBody>
          <a:bodyPr/>
          <a:lstStyle/>
          <a:p>
            <a:r>
              <a:rPr lang="en-US" smtClean="0"/>
              <a:t>RNW PP Auto: TX vs. U.S., 2002-2011</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862512"/>
        </p:xfrm>
        <a:graphic>
          <a:graphicData uri="http://schemas.openxmlformats.org/presentationml/2006/ole">
            <p:oleObj spid="_x0000_s26704898" name="Chart" r:id="rId4" imgW="8601126" imgH="4600478" progId="MSGraph.Chart.8">
              <p:embed followColorScheme="full"/>
            </p:oleObj>
          </a:graphicData>
        </a:graphic>
      </p:graphicFrame>
      <p:sp>
        <p:nvSpPr>
          <p:cNvPr id="6"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8.3%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6738" name="Rectangle 2"/>
          <p:cNvSpPr>
            <a:spLocks noGrp="1" noChangeArrowheads="1"/>
          </p:cNvSpPr>
          <p:nvPr>
            <p:ph type="title"/>
          </p:nvPr>
        </p:nvSpPr>
        <p:spPr/>
        <p:txBody>
          <a:bodyPr/>
          <a:lstStyle/>
          <a:p>
            <a:r>
              <a:rPr lang="en-US" dirty="0" smtClean="0"/>
              <a:t>I.I.I. TRIA Testimony Before US Senate Banking Committee (Sept. 25, 2013)</a:t>
            </a:r>
          </a:p>
        </p:txBody>
      </p:sp>
      <p:pic>
        <p:nvPicPr>
          <p:cNvPr id="2051" name="Picture 3"/>
          <p:cNvPicPr>
            <a:picLocks noChangeAspect="1" noChangeArrowheads="1"/>
          </p:cNvPicPr>
          <p:nvPr/>
        </p:nvPicPr>
        <p:blipFill>
          <a:blip r:embed="rId3" cstate="email"/>
          <a:srcRect/>
          <a:stretch>
            <a:fillRect/>
          </a:stretch>
        </p:blipFill>
        <p:spPr bwMode="auto">
          <a:xfrm>
            <a:off x="1524000" y="1981200"/>
            <a:ext cx="6029325" cy="3438525"/>
          </a:xfrm>
          <a:prstGeom prst="rect">
            <a:avLst/>
          </a:prstGeom>
          <a:noFill/>
          <a:ln w="9525">
            <a:noFill/>
            <a:miter lim="800000"/>
            <a:headEnd/>
            <a:tailEnd/>
          </a:ln>
        </p:spPr>
      </p:pic>
      <p:sp>
        <p:nvSpPr>
          <p:cNvPr id="10" name="Rectangle 7"/>
          <p:cNvSpPr>
            <a:spLocks noChangeArrowheads="1"/>
          </p:cNvSpPr>
          <p:nvPr/>
        </p:nvSpPr>
        <p:spPr bwMode="black">
          <a:xfrm>
            <a:off x="381000" y="1295400"/>
            <a:ext cx="8221662" cy="443198"/>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Robert Hartwig, </a:t>
            </a:r>
            <a:r>
              <a:rPr lang="en-US" sz="1600" b="1" dirty="0" smtClean="0">
                <a:solidFill>
                  <a:srgbClr val="225A7A"/>
                </a:solidFill>
                <a:hlinkClick r:id="rId4"/>
              </a:rPr>
              <a:t>Future of TRIA Program, U.S. Senate Banking Committee </a:t>
            </a:r>
            <a:endParaRPr lang="en-US" sz="1600" b="1" dirty="0">
              <a:solidFill>
                <a:srgbClr val="225A7A"/>
              </a:solidFill>
            </a:endParaRPr>
          </a:p>
        </p:txBody>
      </p:sp>
    </p:spTree>
  </p:cSld>
  <p:clrMapOvr>
    <a:masterClrMapping/>
  </p:clrMapOvr>
  <p:transition>
    <p:wipe dir="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141</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p:oleObj spid="_x0000_s23045122" name="Chart" r:id="rId4" imgW="8296363" imgH="4305171" progId="MSGraph.Chart.8">
              <p:embed followColorScheme="full"/>
            </p:oleObj>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144</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147</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419242" y="4311317"/>
            <a:ext cx="8490718" cy="58939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 Issues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148</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149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CCE174E-B4AE-46A3-A657-55A57602ABDD}" type="slidenum">
              <a:rPr lang="en-US" sz="900"/>
              <a:pPr algn="r" eaLnBrk="0" hangingPunct="0">
                <a:lnSpc>
                  <a:spcPct val="85000"/>
                </a:lnSpc>
                <a:spcBef>
                  <a:spcPct val="20000"/>
                </a:spcBef>
              </a:pPr>
              <a:t>15</a:t>
            </a:fld>
            <a:endParaRPr lang="en-US" sz="900"/>
          </a:p>
        </p:txBody>
      </p:sp>
      <p:sp>
        <p:nvSpPr>
          <p:cNvPr id="3076" name="Rectangle 2"/>
          <p:cNvSpPr>
            <a:spLocks noGrp="1" noChangeArrowheads="1"/>
          </p:cNvSpPr>
          <p:nvPr>
            <p:ph type="title" idx="4294967295"/>
          </p:nvPr>
        </p:nvSpPr>
        <p:spPr/>
        <p:txBody>
          <a:bodyPr/>
          <a:lstStyle/>
          <a:p>
            <a:r>
              <a:rPr lang="en-US" smtClean="0"/>
              <a:t>RNW Comm. Auto: TX vs. U.S., </a:t>
            </a:r>
            <a:br>
              <a:rPr lang="en-US" smtClean="0"/>
            </a:br>
            <a:r>
              <a:rPr lang="en-US" smtClean="0"/>
              <a:t>2002-2011</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5037137"/>
        </p:xfrm>
        <a:graphic>
          <a:graphicData uri="http://schemas.openxmlformats.org/presentationml/2006/ole">
            <p:oleObj spid="_x0000_s26705922" name="Chart" r:id="rId4" imgW="8601126" imgH="4600478" progId="MSGraph.Chart.8">
              <p:embed followColorScheme="full"/>
            </p:oleObj>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640388" y="13001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7.9%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150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151</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152</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153</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154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39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220149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220160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22017026" name="Chart" r:id="rId4" imgW="8810608"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ChangeAspect="1"/>
          </p:cNvGraphicFramePr>
          <p:nvPr>
            <p:ph type="chart" idx="1"/>
          </p:nvPr>
        </p:nvGraphicFramePr>
        <p:xfrm>
          <a:off x="170170" y="1468284"/>
          <a:ext cx="8678862" cy="4814888"/>
        </p:xfrm>
        <a:graphic>
          <a:graphicData uri="http://schemas.openxmlformats.org/presentationml/2006/ole">
            <p:oleObj spid="_x0000_s24893442" name="Chart" r:id="rId3" imgW="8620176" imgH="4781425" progId="MSGraph.Chart.8">
              <p:embed followColorScheme="full"/>
            </p:oleObj>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A6F5431-FAAB-4A5C-87C2-CBD98519271A}" type="slidenum">
              <a:rPr lang="en-US" sz="900"/>
              <a:pPr algn="r" eaLnBrk="0" hangingPunct="0">
                <a:lnSpc>
                  <a:spcPct val="85000"/>
                </a:lnSpc>
                <a:spcBef>
                  <a:spcPct val="20000"/>
                </a:spcBef>
              </a:pPr>
              <a:t>16</a:t>
            </a:fld>
            <a:endParaRPr lang="en-US" sz="900"/>
          </a:p>
        </p:txBody>
      </p:sp>
      <p:sp>
        <p:nvSpPr>
          <p:cNvPr id="4100" name="Rectangle 2"/>
          <p:cNvSpPr>
            <a:spLocks noGrp="1" noChangeArrowheads="1"/>
          </p:cNvSpPr>
          <p:nvPr>
            <p:ph type="title" idx="4294967295"/>
          </p:nvPr>
        </p:nvSpPr>
        <p:spPr/>
        <p:txBody>
          <a:bodyPr/>
          <a:lstStyle/>
          <a:p>
            <a:r>
              <a:rPr lang="en-US" smtClean="0"/>
              <a:t>RNW Comm. Multi-Peril: TX vs. U.S., 2002-2011</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956175"/>
        </p:xfrm>
        <a:graphic>
          <a:graphicData uri="http://schemas.openxmlformats.org/presentationml/2006/ole">
            <p:oleObj spid="_x0000_s26706946" name="Chart" r:id="rId4" imgW="8601126" imgH="4600478" progId="MSGraph.Chart.8">
              <p:embed followColorScheme="full"/>
            </p:oleObj>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1847850" y="34655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3.1%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160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80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161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190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162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200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163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21122"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164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22022146" name="Chart" r:id="rId4" imgW="8820048" imgH="4552970"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165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22023170" name="Chart" r:id="rId4" imgW="8820048"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1571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167</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3442" name="Chart" r:id="rId4" imgW="8601126" imgH="4648256" progId="MSGraph.Chart.8">
              <p:embed followColorScheme="full"/>
            </p:oleObj>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168</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4466" name="Chart" r:id="rId4" imgW="8601126" imgH="4648256" progId="MSGraph.Chart.8">
              <p:embed followColorScheme="full"/>
            </p:oleObj>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169</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5490" name="Chart" r:id="rId4" imgW="8601126" imgH="4648256" progId="MSGraph.Chart.8">
              <p:embed followColorScheme="full"/>
            </p:oleObj>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73C6D97-6D40-47D9-86C3-E13F27DF3E03}" type="slidenum">
              <a:rPr lang="en-US" sz="900"/>
              <a:pPr algn="r" eaLnBrk="0" hangingPunct="0">
                <a:lnSpc>
                  <a:spcPct val="85000"/>
                </a:lnSpc>
                <a:spcBef>
                  <a:spcPct val="20000"/>
                </a:spcBef>
              </a:pPr>
              <a:t>17</a:t>
            </a:fld>
            <a:endParaRPr lang="en-US" sz="900"/>
          </a:p>
        </p:txBody>
      </p:sp>
      <p:sp>
        <p:nvSpPr>
          <p:cNvPr id="5124" name="Rectangle 2"/>
          <p:cNvSpPr>
            <a:spLocks noGrp="1" noChangeArrowheads="1"/>
          </p:cNvSpPr>
          <p:nvPr>
            <p:ph type="title" idx="4294967295"/>
          </p:nvPr>
        </p:nvSpPr>
        <p:spPr/>
        <p:txBody>
          <a:bodyPr/>
          <a:lstStyle/>
          <a:p>
            <a:r>
              <a:rPr lang="en-US" smtClean="0"/>
              <a:t>RNW Homeowners: TX vs. U.S., </a:t>
            </a:r>
            <a:br>
              <a:rPr lang="en-US" smtClean="0"/>
            </a:br>
            <a:r>
              <a:rPr lang="en-US" smtClean="0"/>
              <a:t>2002-2011</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p:oleObj spid="_x0000_s26707970" name="Chart" r:id="rId4" imgW="8601126" imgH="4600478" progId="MSGraph.Chart.8">
              <p:embed followColorScheme="full"/>
            </p:oleObj>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559425" y="13128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5.4%</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4.2%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170</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171</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H1:2013 investment income of $23.199B.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173</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1990-2013:H1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2143" imgH="4162437"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1994–2013:H1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Slipped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175</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177</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November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contemplates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178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8264"/>
              <a:gd name="adj2" fmla="val 2287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178</a:t>
            </a:fld>
            <a:endParaRPr lang="en-US"/>
          </a:p>
        </p:txBody>
      </p:sp>
      <p:sp>
        <p:nvSpPr>
          <p:cNvPr id="14" name="Rectangle 7"/>
          <p:cNvSpPr>
            <a:spLocks noChangeArrowheads="1"/>
          </p:cNvSpPr>
          <p:nvPr/>
        </p:nvSpPr>
        <p:spPr bwMode="grayWhite">
          <a:xfrm>
            <a:off x="8023127"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179</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8D266BE-767D-4DDE-A46F-625829D1511D}" type="slidenum">
              <a:rPr lang="en-US" sz="900"/>
              <a:pPr algn="r" eaLnBrk="0" hangingPunct="0">
                <a:lnSpc>
                  <a:spcPct val="85000"/>
                </a:lnSpc>
                <a:spcBef>
                  <a:spcPct val="20000"/>
                </a:spcBef>
              </a:pPr>
              <a:t>18</a:t>
            </a:fld>
            <a:endParaRPr lang="en-US" sz="900"/>
          </a:p>
        </p:txBody>
      </p:sp>
      <p:sp>
        <p:nvSpPr>
          <p:cNvPr id="6148" name="Rectangle 2"/>
          <p:cNvSpPr>
            <a:spLocks noGrp="1" noChangeArrowheads="1"/>
          </p:cNvSpPr>
          <p:nvPr>
            <p:ph type="title" idx="4294967295"/>
          </p:nvPr>
        </p:nvSpPr>
        <p:spPr/>
        <p:txBody>
          <a:bodyPr/>
          <a:lstStyle/>
          <a:p>
            <a:r>
              <a:rPr lang="en-US" smtClean="0"/>
              <a:t>RNW Workers Comp: TX vs. U.S., </a:t>
            </a:r>
            <a:br>
              <a:rPr lang="en-US" smtClean="0"/>
            </a:br>
            <a:r>
              <a:rPr lang="en-US" smtClean="0"/>
              <a:t>2002-2011</a:t>
            </a:r>
          </a:p>
        </p:txBody>
      </p:sp>
      <p:sp>
        <p:nvSpPr>
          <p:cNvPr id="614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929187"/>
        </p:xfrm>
        <a:graphic>
          <a:graphicData uri="http://schemas.openxmlformats.org/presentationml/2006/ole">
            <p:oleObj spid="_x0000_s26708994" name="Chart" r:id="rId4" imgW="8601126" imgH="4600478" progId="MSGraph.Chart.8">
              <p:embed followColorScheme="full"/>
            </p:oleObj>
          </a:graphicData>
        </a:graphic>
      </p:graphicFrame>
      <p:sp>
        <p:nvSpPr>
          <p:cNvPr id="615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10.9%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180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181</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185</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186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2013.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2013:H1=97.9.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00" imgH="3629096"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187</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187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1975–2013:H1*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2143" imgH="4219445"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2013:H1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$2.3B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189</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2013:H1 vs. 2012:H1*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35" imgH="4334003"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TX &amp; Nearby States</a:t>
            </a:r>
          </a:p>
        </p:txBody>
      </p:sp>
      <p:graphicFrame>
        <p:nvGraphicFramePr>
          <p:cNvPr id="7170"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710018" name="Chart" r:id="rId4" imgW="8829766" imgH="4724378" progId="MSGraph.Chart.8">
              <p:embed followColorScheme="full"/>
            </p:oleObj>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981075" y="2379663"/>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All Lines profitability is below the US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190</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191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192</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245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193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ChangeAspect="1"/>
          </p:cNvGraphicFramePr>
          <p:nvPr>
            <p:ph idx="4294967295"/>
          </p:nvPr>
        </p:nvGraphicFramePr>
        <p:xfrm>
          <a:off x="14288" y="1196975"/>
          <a:ext cx="9164637" cy="4765675"/>
        </p:xfrm>
        <a:graphic>
          <a:graphicData uri="http://schemas.openxmlformats.org/presentationml/2006/ole">
            <p:oleObj spid="_x0000_s23913474"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194</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3914498"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195</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23915522" name="Chart" r:id="rId4" imgW="8810600" imgH="4581583" progId="MSGraph.Chart.8">
              <p:embed followColorScheme="full"/>
            </p:oleObj>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196</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ChangeAspect="1"/>
          </p:cNvGraphicFramePr>
          <p:nvPr>
            <p:ph idx="4294967295"/>
          </p:nvPr>
        </p:nvGraphicFramePr>
        <p:xfrm>
          <a:off x="-49213" y="1512888"/>
          <a:ext cx="9144001" cy="4754562"/>
        </p:xfrm>
        <a:graphic>
          <a:graphicData uri="http://schemas.openxmlformats.org/presentationml/2006/ole">
            <p:oleObj spid="_x0000_s23916546" name="Chart" r:id="rId4" imgW="8810600" imgH="4581583" progId="MSGraph.Chart.8">
              <p:embed followColorScheme="full"/>
            </p:oleObj>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197</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757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198</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8594"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199</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br>
              <a:rPr lang="en-US" dirty="0" smtClean="0"/>
            </a:br>
            <a:endParaRPr lang="en-US" i="1" dirty="0" smtClean="0"/>
          </a:p>
        </p:txBody>
      </p:sp>
      <p:sp>
        <p:nvSpPr>
          <p:cNvPr id="1922051" name="Rectangle 3"/>
          <p:cNvSpPr>
            <a:spLocks noGrp="1" noChangeArrowheads="1"/>
          </p:cNvSpPr>
          <p:nvPr>
            <p:ph type="body" idx="1"/>
          </p:nvPr>
        </p:nvSpPr>
        <p:spPr>
          <a:xfrm>
            <a:off x="326571" y="1145059"/>
            <a:ext cx="8640448" cy="5448301"/>
          </a:xfrm>
        </p:spPr>
        <p:txBody>
          <a:bodyPr/>
          <a:lstStyle/>
          <a:p>
            <a:pPr>
              <a:lnSpc>
                <a:spcPts val="1400"/>
              </a:lnSpc>
            </a:pPr>
            <a:r>
              <a:rPr lang="en-US" b="1" dirty="0" smtClean="0"/>
              <a:t>P/C Insurance Industry Financial Overview</a:t>
            </a:r>
          </a:p>
          <a:p>
            <a:pPr lvl="1">
              <a:lnSpc>
                <a:spcPts val="1400"/>
              </a:lnSpc>
            </a:pPr>
            <a:r>
              <a:rPr lang="en-US" sz="2000" b="1" dirty="0" smtClean="0"/>
              <a:t>ROE Growth is Critical</a:t>
            </a:r>
            <a:endParaRPr lang="en-US" b="1" dirty="0" smtClean="0"/>
          </a:p>
          <a:p>
            <a:pPr>
              <a:lnSpc>
                <a:spcPts val="1400"/>
              </a:lnSpc>
            </a:pPr>
            <a:r>
              <a:rPr lang="en-US" b="1" dirty="0" smtClean="0"/>
              <a:t>Economic Factors Impacting Growth</a:t>
            </a:r>
          </a:p>
          <a:p>
            <a:pPr lvl="1">
              <a:lnSpc>
                <a:spcPts val="1400"/>
              </a:lnSpc>
            </a:pPr>
            <a:r>
              <a:rPr lang="en-US" sz="2000" b="1" dirty="0" smtClean="0"/>
              <a:t>Regional Analysis</a:t>
            </a:r>
          </a:p>
          <a:p>
            <a:pPr lvl="1">
              <a:lnSpc>
                <a:spcPts val="1400"/>
              </a:lnSpc>
            </a:pPr>
            <a:r>
              <a:rPr lang="en-US" sz="2000" b="1" dirty="0" smtClean="0"/>
              <a:t>By Line Impacts</a:t>
            </a:r>
          </a:p>
          <a:p>
            <a:pPr>
              <a:lnSpc>
                <a:spcPts val="1400"/>
              </a:lnSpc>
            </a:pPr>
            <a:r>
              <a:rPr lang="en-US" b="1" dirty="0" smtClean="0"/>
              <a:t>Catastrophe Loss Trends</a:t>
            </a:r>
          </a:p>
          <a:p>
            <a:pPr>
              <a:lnSpc>
                <a:spcPts val="1400"/>
              </a:lnSpc>
            </a:pPr>
            <a:r>
              <a:rPr lang="en-US" b="1" dirty="0" smtClean="0"/>
              <a:t>P/C Growth Analysis: $25B+ Annual Increase in DPW</a:t>
            </a:r>
          </a:p>
          <a:p>
            <a:pPr lvl="1">
              <a:lnSpc>
                <a:spcPts val="1400"/>
              </a:lnSpc>
            </a:pPr>
            <a:r>
              <a:rPr lang="en-US" sz="2000" b="1" dirty="0" smtClean="0"/>
              <a:t>Key Line/Region Growth Trends</a:t>
            </a:r>
          </a:p>
          <a:p>
            <a:pPr>
              <a:lnSpc>
                <a:spcPts val="1400"/>
              </a:lnSpc>
            </a:pPr>
            <a:r>
              <a:rPr lang="en-US" b="1" dirty="0" smtClean="0"/>
              <a:t>Reinsurance and the Growth of Alternative Capital</a:t>
            </a:r>
          </a:p>
          <a:p>
            <a:pPr>
              <a:lnSpc>
                <a:spcPts val="1400"/>
              </a:lnSpc>
            </a:pPr>
            <a:r>
              <a:rPr lang="en-US" b="1" dirty="0" smtClean="0"/>
              <a:t>The New Investment Reality</a:t>
            </a:r>
          </a:p>
          <a:p>
            <a:pPr lvl="1">
              <a:lnSpc>
                <a:spcPts val="1400"/>
              </a:lnSpc>
            </a:pPr>
            <a:r>
              <a:rPr lang="en-US" b="1" dirty="0" smtClean="0"/>
              <a:t>The Challenge of Persistently Low Interest Rates</a:t>
            </a:r>
          </a:p>
          <a:p>
            <a:pPr>
              <a:lnSpc>
                <a:spcPts val="1400"/>
              </a:lnSpc>
            </a:pPr>
            <a:r>
              <a:rPr lang="en-US" b="1" dirty="0" smtClean="0"/>
              <a:t>P/C Performance Analysis</a:t>
            </a:r>
          </a:p>
          <a:p>
            <a:pPr lvl="1">
              <a:lnSpc>
                <a:spcPts val="1400"/>
              </a:lnSpc>
            </a:pPr>
            <a:r>
              <a:rPr lang="en-US" b="1" dirty="0" smtClean="0"/>
              <a:t>Combined Ratio Trends and Forecasts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TX &amp; Nearby States</a:t>
            </a:r>
          </a:p>
        </p:txBody>
      </p:sp>
      <p:graphicFrame>
        <p:nvGraphicFramePr>
          <p:cNvPr id="8194"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711042" name="Chart" r:id="rId4" imgW="8829766" imgH="4724378" progId="MSGraph.Chart.8">
              <p:embed followColorScheme="full"/>
            </p:oleObj>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1398588" y="2298700"/>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Private Passenger Auto profitability is above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200</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201</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202</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203</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204</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206</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207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208</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(1990-2012); Conning (2013F-2015F)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209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FC4A8F73-E550-4980-9247-196A7980CE20}" type="slidenum">
              <a:rPr lang="en-US" smtClean="0">
                <a:solidFill>
                  <a:srgbClr val="000000"/>
                </a:solidFill>
              </a:rPr>
              <a:pPr>
                <a:defRPr/>
              </a:pPr>
              <a:t>21</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smtClean="0"/>
              <a:t>Top Ten Most Expensive And Least Expensive States For Automobile Insurance, 2010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$1,157.30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$525.16</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1,133.87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North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528.81</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1,121.46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546.59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1,078.88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547.78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1,036.76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582.29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1,030.98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Nebraska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592.69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984.95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North Carolina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599.90</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965.22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613.37</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Maryland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947.70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619.46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Michigan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934.60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Wyoming</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621.08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2012 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lstStyle/>
          <a:p>
            <a:pPr algn="ctr">
              <a:lnSpc>
                <a:spcPct val="95000"/>
              </a:lnSpc>
              <a:spcBef>
                <a:spcPct val="25000"/>
              </a:spcBef>
            </a:pPr>
            <a:r>
              <a:rPr lang="pt-BR" b="1">
                <a:solidFill>
                  <a:schemeClr val="bg1"/>
                </a:solidFill>
              </a:rPr>
              <a:t>Texas </a:t>
            </a:r>
            <a:r>
              <a:rPr lang="pt-BR" b="1">
                <a:solidFill>
                  <a:srgbClr val="FFFFFF"/>
                </a:solidFill>
              </a:rPr>
              <a:t>ranked as the 14th most expensive state in 2010, with an average expenditure for auto insurance of $848.11.</a:t>
            </a:r>
          </a:p>
          <a:p>
            <a:pPr algn="ctr">
              <a:lnSpc>
                <a:spcPct val="95000"/>
              </a:lnSpc>
              <a:spcBef>
                <a:spcPct val="25000"/>
              </a:spcBef>
            </a:pPr>
            <a:endParaRPr lang="pt-BR" b="1" i="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216</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217</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218</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219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TX &amp; Nearby States</a:t>
            </a:r>
          </a:p>
        </p:txBody>
      </p:sp>
      <p:graphicFrame>
        <p:nvGraphicFramePr>
          <p:cNvPr id="9218"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712066" name="Chart" r:id="rId4" imgW="8829766" imgH="4724378" progId="MSGraph.Chart.8">
              <p:embed followColorScheme="full"/>
            </p:oleObj>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820738" y="2325688"/>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Commercial Auto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222</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 xmlns:p14="http://schemas.microsoft.com/office/powerpoint/2010/main" val="4169798794"/>
      </p:ext>
    </p:extLst>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224</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225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226</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227</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228</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229</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TX &amp; Nearby States </a:t>
            </a:r>
          </a:p>
        </p:txBody>
      </p:sp>
      <p:graphicFrame>
        <p:nvGraphicFramePr>
          <p:cNvPr id="10242"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713090" name="Chart" r:id="rId4" imgW="8829766" imgH="4724378" progId="MSGraph.Chart.8">
              <p:embed followColorScheme="full"/>
            </p:oleObj>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820738" y="2325688"/>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Commercial MP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230</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232</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233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76" imgH="3305147" progId="MSGraph.Chart.8">
              <p:embed followColorScheme="full"/>
            </p:oleObj>
          </a:graphicData>
        </a:graphic>
      </p:graphicFrame>
      <p:sp>
        <p:nvSpPr>
          <p:cNvPr id="7200776" name="AutoShape 8"/>
          <p:cNvSpPr>
            <a:spLocks noChangeArrowheads="1"/>
          </p:cNvSpPr>
          <p:nvPr/>
        </p:nvSpPr>
        <p:spPr bwMode="blackWhite">
          <a:xfrm>
            <a:off x="1890502" y="1317936"/>
            <a:ext cx="2563812" cy="568325"/>
          </a:xfrm>
          <a:prstGeom prst="wedgeRectCallout">
            <a:avLst>
              <a:gd name="adj1" fmla="val -45206"/>
              <a:gd name="adj2" fmla="val 2330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6/30/13 stood at a record high $614.0B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0.77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120409" y="1263859"/>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2013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735" imgH="4181349"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6/30/13,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a record $614.0, up 4.6% from $586.9 of 12/31/12, and up 40.5% ($176.9B)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17.7%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235</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236</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237</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2920194" name="Chart" r:id="rId4" imgW="8305811" imgH="3762334"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TX &amp; Nearby States </a:t>
            </a:r>
          </a:p>
        </p:txBody>
      </p:sp>
      <p:graphicFrame>
        <p:nvGraphicFramePr>
          <p:cNvPr id="11266"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714114" name="Chart" r:id="rId4" imgW="8829766" imgH="4724378" progId="MSGraph.Chart.8">
              <p:embed followColorScheme="full"/>
            </p:oleObj>
          </a:graphicData>
        </a:graphic>
      </p:graphicFrame>
      <p:sp>
        <p:nvSpPr>
          <p:cNvPr id="1126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126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806450" y="1787525"/>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Homeowners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2971394"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240</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2919170" name="Chart" r:id="rId4" imgW="8715311" imgH="3943460"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244</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245</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email"/>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email"/>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69B5D5E-38A7-43B7-8BD4-F77E16827FD2}" type="slidenum">
              <a:rPr lang="en-US" smtClean="0">
                <a:solidFill>
                  <a:srgbClr val="000000"/>
                </a:solidFill>
              </a:rPr>
              <a:pPr>
                <a:defRPr/>
              </a:pPr>
              <a:t>25</a:t>
            </a:fld>
            <a:endParaRPr lang="en-US" smtClean="0">
              <a:solidFill>
                <a:srgbClr val="000000"/>
              </a:solidFill>
            </a:endParaRPr>
          </a:p>
        </p:txBody>
      </p:sp>
      <p:sp>
        <p:nvSpPr>
          <p:cNvPr id="22531" name="Rectangle 191"/>
          <p:cNvSpPr>
            <a:spLocks noGrp="1" noChangeArrowheads="1"/>
          </p:cNvSpPr>
          <p:nvPr>
            <p:ph type="title"/>
          </p:nvPr>
        </p:nvSpPr>
        <p:spPr/>
        <p:txBody>
          <a:bodyPr/>
          <a:lstStyle/>
          <a:p>
            <a:r>
              <a:rPr lang="en-US" sz="2400" smtClean="0"/>
              <a:t>Top Ten Most Expensive And Least Expensive States For Homeowners Insurance, 2010 </a:t>
            </a:r>
          </a:p>
        </p:txBody>
      </p:sp>
      <p:graphicFrame>
        <p:nvGraphicFramePr>
          <p:cNvPr id="2098375" name="Group 199"/>
          <p:cNvGraphicFramePr>
            <a:graphicFrameLocks noGrp="1"/>
          </p:cNvGraphicFramePr>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(1)</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(2)</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(2)</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0" u="none" strike="noStrike" dirty="0">
                          <a:solidFill>
                            <a:schemeClr val="accent2"/>
                          </a:solidFill>
                          <a:latin typeface="Arial"/>
                        </a:rPr>
                        <a:t>Texas (2)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$500</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 (3)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535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 (4)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1,544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558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1,246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1,217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1,092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1,066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636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1,065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666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676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a:t>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a:t>The Texas Department of Insurance developed home insurance policy forms that are similar but not identical to the standard forms. Note: Average premium=Premiums/exposure per house years. A house year is equal to 365 days of insured coverage for a single dwelling. The NAIC does not rank State Average Expenditures and does not endorse any conclusions drawn from this data. </a:t>
            </a:r>
          </a:p>
          <a:p>
            <a:pPr marL="228600" indent="-228600">
              <a:buFontTx/>
              <a:buAutoNum type="arabicParenBoth"/>
            </a:pPr>
            <a:r>
              <a:rPr lang="en-US" sz="1000"/>
              <a:t>Policies written by Citizens Property Insurance (Louisiana), are not included. </a:t>
            </a:r>
          </a:p>
          <a:p>
            <a:pPr marL="228600" indent="-228600">
              <a:buFontTx/>
              <a:buAutoNum type="arabicParenBoth"/>
            </a:pPr>
            <a:r>
              <a:rPr lang="en-US" sz="1000"/>
              <a:t>Policies written by Citizens Property Insurance (Florida), are not included. </a:t>
            </a:r>
          </a:p>
          <a:p>
            <a:pPr marL="228600" indent="-228600"/>
            <a:endParaRPr lang="en-US" sz="1000"/>
          </a:p>
          <a:p>
            <a:pPr marL="228600" indent="-228600"/>
            <a:r>
              <a:rPr lang="en-US" sz="1000"/>
              <a:t>Note: Average premium=Premiums/exposure per house years. A house year is equal to 365 days of insured coverage for a single dwelling. The NAIC does not rank state average expenditures and does not endorse any conclusions drawn from this data. </a:t>
            </a:r>
          </a:p>
          <a:p>
            <a:pPr marL="228600" indent="-228600"/>
            <a:r>
              <a:rPr lang="en-US" sz="1000"/>
              <a:t>Source: © 2012 National Association of Insurance Commissioners (NAIC). Reprinted with permission. Further reprint or distribution strictly prohibited without written permission of NAIC. </a:t>
            </a:r>
          </a:p>
        </p:txBody>
      </p:sp>
      <p:sp>
        <p:nvSpPr>
          <p:cNvPr id="226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Texas ranked as the most expensive state for homeowners insurance in 2010, with an average expenditure of $1,560.</a:t>
            </a:r>
          </a:p>
        </p:txBody>
      </p:sp>
    </p:spTree>
  </p:cSld>
  <p:clrMapOvr>
    <a:masterClrMapping/>
  </p:clrMapOvr>
  <p:transition>
    <p:wipe dir="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252</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253</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253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254</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256</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257</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024" imgH="4533938"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1971—2013:H1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2013:H1 = 4.5%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258</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24036354"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Tree>
  </p:cSld>
  <p:clrMapOvr>
    <a:masterClrMapping/>
  </p:clrMapOvr>
  <p:transition>
    <p:wipe dir="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259</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Workers Comp: 10-Year Average RNW TX &amp; Nearby States </a:t>
            </a:r>
          </a:p>
        </p:txBody>
      </p:sp>
      <p:graphicFrame>
        <p:nvGraphicFramePr>
          <p:cNvPr id="12290"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6715138" name="Chart" r:id="rId4" imgW="8829766" imgH="4724378" progId="MSGraph.Chart.8">
              <p:embed followColorScheme="full"/>
            </p:oleObj>
          </a:graphicData>
        </a:graphic>
      </p:graphicFrame>
      <p:sp>
        <p:nvSpPr>
          <p:cNvPr id="1229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229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4424363" y="3884613"/>
            <a:ext cx="2406650" cy="1279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Workers Comp profitability is above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260</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2013:H1 vs. 2012:H1*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84" imgH="432427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261</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262</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263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264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265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266</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269</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1B9F548-5DA1-4F9F-8361-05BCC4B97D39}" type="slidenum">
              <a:rPr lang="en-US" sz="900"/>
              <a:pPr algn="r" eaLnBrk="0" hangingPunct="0">
                <a:lnSpc>
                  <a:spcPct val="85000"/>
                </a:lnSpc>
                <a:spcBef>
                  <a:spcPct val="20000"/>
                </a:spcBef>
              </a:pPr>
              <a:t>27</a:t>
            </a:fld>
            <a:endParaRPr lang="en-US" sz="900"/>
          </a:p>
        </p:txBody>
      </p:sp>
      <p:sp>
        <p:nvSpPr>
          <p:cNvPr id="13316" name="Rectangle 2"/>
          <p:cNvSpPr>
            <a:spLocks noGrp="1" noChangeArrowheads="1"/>
          </p:cNvSpPr>
          <p:nvPr>
            <p:ph type="title" idx="4294967295"/>
          </p:nvPr>
        </p:nvSpPr>
        <p:spPr/>
        <p:txBody>
          <a:bodyPr/>
          <a:lstStyle/>
          <a:p>
            <a:r>
              <a:rPr lang="en-US" smtClean="0"/>
              <a:t>All Lines DWP Growth: TX vs. U.S., 2003-2012</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6716162" name="Chart" r:id="rId4" imgW="8601126" imgH="4600478" progId="MSGraph.Chart.8">
              <p:embed followColorScheme="full"/>
            </p:oleObj>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3.3%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270</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271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271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272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273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274</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275</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277</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278</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279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BC5940F-AB6A-48B2-BA2A-C3FCE297C0D6}" type="slidenum">
              <a:rPr lang="en-US" sz="900"/>
              <a:pPr algn="r" eaLnBrk="0" hangingPunct="0">
                <a:lnSpc>
                  <a:spcPct val="85000"/>
                </a:lnSpc>
                <a:spcBef>
                  <a:spcPct val="20000"/>
                </a:spcBef>
              </a:pPr>
              <a:t>28</a:t>
            </a:fld>
            <a:endParaRPr lang="en-US" sz="900"/>
          </a:p>
        </p:txBody>
      </p:sp>
      <p:sp>
        <p:nvSpPr>
          <p:cNvPr id="14340" name="Rectangle 2"/>
          <p:cNvSpPr>
            <a:spLocks noGrp="1" noChangeArrowheads="1"/>
          </p:cNvSpPr>
          <p:nvPr>
            <p:ph type="title" idx="4294967295"/>
          </p:nvPr>
        </p:nvSpPr>
        <p:spPr/>
        <p:txBody>
          <a:bodyPr/>
          <a:lstStyle/>
          <a:p>
            <a:r>
              <a:rPr lang="en-US" smtClean="0"/>
              <a:t>Comm. Lines DWP Growth: TX vs. U.S., 2003-2012</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6717186" name="Chart" r:id="rId4" imgW="8601126" imgH="4600478" progId="MSGraph.Chart.8">
              <p:embed followColorScheme="full"/>
            </p:oleObj>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2.5%</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3.5%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280</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281</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283</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284</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285</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286</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287</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288</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0821945-3EB8-4797-B316-3AD088638739}" type="slidenum">
              <a:rPr lang="en-US" sz="900"/>
              <a:pPr algn="r" eaLnBrk="0" hangingPunct="0">
                <a:lnSpc>
                  <a:spcPct val="85000"/>
                </a:lnSpc>
                <a:spcBef>
                  <a:spcPct val="20000"/>
                </a:spcBef>
              </a:pPr>
              <a:t>29</a:t>
            </a:fld>
            <a:endParaRPr lang="en-US" sz="900"/>
          </a:p>
        </p:txBody>
      </p:sp>
      <p:sp>
        <p:nvSpPr>
          <p:cNvPr id="15364" name="Rectangle 2"/>
          <p:cNvSpPr>
            <a:spLocks noGrp="1" noChangeArrowheads="1"/>
          </p:cNvSpPr>
          <p:nvPr>
            <p:ph type="title" idx="4294967295"/>
          </p:nvPr>
        </p:nvSpPr>
        <p:spPr/>
        <p:txBody>
          <a:bodyPr/>
          <a:lstStyle/>
          <a:p>
            <a:r>
              <a:rPr lang="en-US" smtClean="0"/>
              <a:t>Personal Lines DWP Growth: TX vs. U.S., 2003-2012</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6718210" name="Chart" r:id="rId4" imgW="8601126" imgH="4600478" progId="MSGraph.Chart.8">
              <p:embed followColorScheme="full"/>
            </p:oleObj>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3.3%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Observations on Growth: 2014 &amp; Beyond</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900"/>
              </a:lnSpc>
            </a:pPr>
            <a:r>
              <a:rPr lang="en-US" b="1" dirty="0" smtClean="0"/>
              <a:t>Modest Growth Continues into 2014</a:t>
            </a:r>
          </a:p>
          <a:p>
            <a:pPr lvl="1">
              <a:lnSpc>
                <a:spcPts val="900"/>
              </a:lnSpc>
            </a:pPr>
            <a:r>
              <a:rPr lang="en-US" sz="2000" b="1" dirty="0" smtClean="0"/>
              <a:t>~4.0% annual growth expected</a:t>
            </a:r>
          </a:p>
          <a:p>
            <a:pPr lvl="1">
              <a:lnSpc>
                <a:spcPts val="900"/>
              </a:lnSpc>
            </a:pPr>
            <a:r>
              <a:rPr lang="en-US" sz="2000" b="1" dirty="0" smtClean="0"/>
              <a:t>Growth is very similar in both commercial, personal lines</a:t>
            </a:r>
          </a:p>
          <a:p>
            <a:pPr lvl="1">
              <a:lnSpc>
                <a:spcPts val="900"/>
              </a:lnSpc>
            </a:pPr>
            <a:r>
              <a:rPr lang="en-US" sz="2000" b="1" dirty="0" smtClean="0"/>
              <a:t>Above trend growth in HO, WC, E&amp;S, Mortgage, Cyber, Terror (?)</a:t>
            </a:r>
          </a:p>
          <a:p>
            <a:pPr lvl="1">
              <a:lnSpc>
                <a:spcPts val="900"/>
              </a:lnSpc>
            </a:pPr>
            <a:r>
              <a:rPr lang="en-US" sz="2000" b="1" dirty="0" smtClean="0"/>
              <a:t>Energy, Health, Agriculture; Some mfg./const. segments</a:t>
            </a:r>
            <a:endParaRPr lang="en-US" b="1" dirty="0" smtClean="0"/>
          </a:p>
          <a:p>
            <a:pPr>
              <a:lnSpc>
                <a:spcPts val="900"/>
              </a:lnSpc>
            </a:pPr>
            <a:r>
              <a:rPr lang="en-US" b="1" dirty="0" smtClean="0"/>
              <a:t>ROE Growth: Rate Trends Allow for Margin Improvement</a:t>
            </a:r>
          </a:p>
          <a:p>
            <a:pPr lvl="1">
              <a:lnSpc>
                <a:spcPts val="900"/>
              </a:lnSpc>
            </a:pPr>
            <a:r>
              <a:rPr lang="en-US" sz="2000" b="1" dirty="0" smtClean="0"/>
              <a:t>Some premium/profit growth driven by advanced data analytics</a:t>
            </a:r>
          </a:p>
          <a:p>
            <a:pPr>
              <a:lnSpc>
                <a:spcPts val="900"/>
              </a:lnSpc>
            </a:pPr>
            <a:r>
              <a:rPr lang="en-US" b="1" dirty="0" smtClean="0"/>
              <a:t>Economic Growth</a:t>
            </a:r>
            <a:r>
              <a:rPr lang="en-US" b="1" dirty="0" smtClean="0">
                <a:sym typeface="Wingdings" pitchFamily="2" charset="2"/>
              </a:rPr>
              <a:t> Exposure Formation = Wildcard</a:t>
            </a:r>
            <a:endParaRPr lang="en-US" b="1" dirty="0" smtClean="0"/>
          </a:p>
          <a:p>
            <a:pPr lvl="1">
              <a:lnSpc>
                <a:spcPts val="900"/>
              </a:lnSpc>
            </a:pPr>
            <a:r>
              <a:rPr lang="en-US" sz="2000" b="1" dirty="0" smtClean="0"/>
              <a:t>Upside potential</a:t>
            </a:r>
          </a:p>
          <a:p>
            <a:pPr lvl="1">
              <a:lnSpc>
                <a:spcPts val="900"/>
              </a:lnSpc>
            </a:pPr>
            <a:r>
              <a:rPr lang="en-US" sz="2000" b="1" dirty="0" smtClean="0"/>
              <a:t>Enormous regional variations within the US </a:t>
            </a:r>
          </a:p>
          <a:p>
            <a:pPr>
              <a:lnSpc>
                <a:spcPts val="900"/>
              </a:lnSpc>
            </a:pPr>
            <a:r>
              <a:rPr lang="en-US" b="1" dirty="0" smtClean="0"/>
              <a:t>Large-Scale, Untapped Reservoirs of Risk</a:t>
            </a:r>
          </a:p>
          <a:p>
            <a:pPr lvl="1">
              <a:lnSpc>
                <a:spcPts val="900"/>
              </a:lnSpc>
            </a:pPr>
            <a:r>
              <a:rPr lang="en-US" sz="2000" b="1" dirty="0" smtClean="0"/>
              <a:t>Only 50-60% of US cat losses are insured</a:t>
            </a:r>
          </a:p>
          <a:p>
            <a:pPr lvl="1">
              <a:lnSpc>
                <a:spcPts val="900"/>
              </a:lnSpc>
            </a:pPr>
            <a:r>
              <a:rPr lang="en-US" sz="2000" b="1" dirty="0" smtClean="0"/>
              <a:t>Property residual market depopulation</a:t>
            </a:r>
          </a:p>
          <a:p>
            <a:pPr lvl="1">
              <a:lnSpc>
                <a:spcPts val="900"/>
              </a:lnSpc>
            </a:pPr>
            <a:r>
              <a:rPr lang="en-US" sz="2000" b="1" dirty="0" smtClean="0"/>
              <a:t>Flood post-NFIP reform (BW-12)</a:t>
            </a:r>
          </a:p>
          <a:p>
            <a:pPr lvl="1">
              <a:lnSpc>
                <a:spcPts val="900"/>
              </a:lnSpc>
            </a:pPr>
            <a:r>
              <a:rPr lang="en-US" sz="2000" b="1" dirty="0" smtClean="0"/>
              <a:t>Business interruption/Supply chain disruption &amp; similar products</a:t>
            </a:r>
            <a:endParaRPr lang="en-US" b="1" dirty="0" smtClean="0"/>
          </a:p>
          <a:p>
            <a:pPr>
              <a:lnSpc>
                <a:spcPts val="900"/>
              </a:lnSpc>
            </a:pPr>
            <a:r>
              <a:rPr lang="en-US" b="1" dirty="0" smtClean="0"/>
              <a:t>Tapering of Prior-Year Reserve Releases</a:t>
            </a:r>
          </a:p>
          <a:p>
            <a:pPr lvl="1">
              <a:lnSpc>
                <a:spcPts val="900"/>
              </a:lnSpc>
            </a:pPr>
            <a:r>
              <a:rPr lang="en-US" sz="2000" b="1" dirty="0" smtClean="0"/>
              <a:t>The well will eventually run dry—adding to pricing pressure</a:t>
            </a:r>
          </a:p>
          <a:p>
            <a:pPr lvl="1">
              <a:lnSpc>
                <a:spcPts val="900"/>
              </a:lnSpc>
            </a:pPr>
            <a:r>
              <a:rPr lang="en-US" sz="2000" b="1" dirty="0" smtClean="0"/>
              <a:t>What do the woes of Tower tell us?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4" end="14"/>
                                            </p:txEl>
                                          </p:spTgt>
                                        </p:tgtEl>
                                        <p:attrNameLst>
                                          <p:attrName>style.visibility</p:attrName>
                                        </p:attrNameLst>
                                      </p:cBhvr>
                                      <p:to>
                                        <p:strVal val="visible"/>
                                      </p:to>
                                    </p:set>
                                    <p:animEffect transition="in" filter="wipe(left)">
                                      <p:cBhvr>
                                        <p:cTn id="55" dur="500"/>
                                        <p:tgtEl>
                                          <p:spTgt spid="1922051">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5" end="15"/>
                                            </p:txEl>
                                          </p:spTgt>
                                        </p:tgtEl>
                                        <p:attrNameLst>
                                          <p:attrName>style.visibility</p:attrName>
                                        </p:attrNameLst>
                                      </p:cBhvr>
                                      <p:to>
                                        <p:strVal val="visible"/>
                                      </p:to>
                                    </p:set>
                                    <p:animEffect transition="in" filter="wipe(left)">
                                      <p:cBhvr>
                                        <p:cTn id="60" dur="500"/>
                                        <p:tgtEl>
                                          <p:spTgt spid="1922051">
                                            <p:txEl>
                                              <p:pRg st="15" end="15"/>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22051">
                                            <p:txEl>
                                              <p:pRg st="16" end="16"/>
                                            </p:txEl>
                                          </p:spTgt>
                                        </p:tgtEl>
                                        <p:attrNameLst>
                                          <p:attrName>style.visibility</p:attrName>
                                        </p:attrNameLst>
                                      </p:cBhvr>
                                      <p:to>
                                        <p:strVal val="visible"/>
                                      </p:to>
                                    </p:set>
                                    <p:animEffect transition="in" filter="wipe(left)">
                                      <p:cBhvr>
                                        <p:cTn id="63" dur="500"/>
                                        <p:tgtEl>
                                          <p:spTgt spid="1922051">
                                            <p:txEl>
                                              <p:pRg st="16" end="16"/>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22051">
                                            <p:txEl>
                                              <p:pRg st="17" end="17"/>
                                            </p:txEl>
                                          </p:spTgt>
                                        </p:tgtEl>
                                        <p:attrNameLst>
                                          <p:attrName>style.visibility</p:attrName>
                                        </p:attrNameLst>
                                      </p:cBhvr>
                                      <p:to>
                                        <p:strVal val="visible"/>
                                      </p:to>
                                    </p:set>
                                    <p:animEffect transition="in" filter="wipe(left)">
                                      <p:cBhvr>
                                        <p:cTn id="66" dur="500"/>
                                        <p:tgtEl>
                                          <p:spTgt spid="1922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8EDDEE1-42C0-4659-8F47-700F8C18761E}" type="slidenum">
              <a:rPr lang="en-US" sz="900"/>
              <a:pPr algn="r" eaLnBrk="0" hangingPunct="0">
                <a:lnSpc>
                  <a:spcPct val="85000"/>
                </a:lnSpc>
                <a:spcBef>
                  <a:spcPct val="20000"/>
                </a:spcBef>
              </a:pPr>
              <a:t>30</a:t>
            </a:fld>
            <a:endParaRPr lang="en-US" sz="900"/>
          </a:p>
        </p:txBody>
      </p:sp>
      <p:sp>
        <p:nvSpPr>
          <p:cNvPr id="16388" name="Rectangle 2"/>
          <p:cNvSpPr>
            <a:spLocks noGrp="1" noChangeArrowheads="1"/>
          </p:cNvSpPr>
          <p:nvPr>
            <p:ph type="title" idx="4294967295"/>
          </p:nvPr>
        </p:nvSpPr>
        <p:spPr/>
        <p:txBody>
          <a:bodyPr/>
          <a:lstStyle/>
          <a:p>
            <a:r>
              <a:rPr lang="en-US" smtClean="0"/>
              <a:t>Private Passenger Auto DWP Growth: TX vs. U.S., 2003-2012</a:t>
            </a:r>
          </a:p>
        </p:txBody>
      </p:sp>
      <p:sp>
        <p:nvSpPr>
          <p:cNvPr id="1638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6719234" name="Chart" r:id="rId4" imgW="8601126" imgH="4600478" progId="MSGraph.Chart.8">
              <p:embed followColorScheme="full"/>
            </p:oleObj>
          </a:graphicData>
        </a:graphic>
      </p:graphicFrame>
      <p:sp>
        <p:nvSpPr>
          <p:cNvPr id="1639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1.9%</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3.0%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489455-93D0-45AA-BDD4-E5A88487D8EC}" type="slidenum">
              <a:rPr lang="en-US" sz="900"/>
              <a:pPr algn="r" eaLnBrk="0" hangingPunct="0">
                <a:lnSpc>
                  <a:spcPct val="85000"/>
                </a:lnSpc>
                <a:spcBef>
                  <a:spcPct val="20000"/>
                </a:spcBef>
              </a:pPr>
              <a:t>31</a:t>
            </a:fld>
            <a:endParaRPr lang="en-US" sz="900"/>
          </a:p>
        </p:txBody>
      </p:sp>
      <p:sp>
        <p:nvSpPr>
          <p:cNvPr id="17412" name="Rectangle 2"/>
          <p:cNvSpPr>
            <a:spLocks noGrp="1" noChangeArrowheads="1"/>
          </p:cNvSpPr>
          <p:nvPr>
            <p:ph type="title" idx="4294967295"/>
          </p:nvPr>
        </p:nvSpPr>
        <p:spPr/>
        <p:txBody>
          <a:bodyPr/>
          <a:lstStyle/>
          <a:p>
            <a:r>
              <a:rPr lang="en-US" smtClean="0"/>
              <a:t>Homeowners DWP Growth: TX vs. U.S., 2003-2012</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6720258" name="Chart" r:id="rId4" imgW="8601126" imgH="4600478" progId="MSGraph.Chart.8">
              <p:embed followColorScheme="full"/>
            </p:oleObj>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4.1%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397250" name="Chart" r:id="rId4" imgW="8534451" imgH="377178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592529" y="3598601"/>
            <a:ext cx="1799300"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is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34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35</a:t>
            </a:fld>
            <a:endParaRPr lang="en-US" smtClean="0"/>
          </a:p>
        </p:txBody>
      </p:sp>
      <p:graphicFrame>
        <p:nvGraphicFramePr>
          <p:cNvPr id="2050" name="Object 3"/>
          <p:cNvGraphicFramePr>
            <a:graphicFrameLocks noChangeAspect="1"/>
          </p:cNvGraphicFramePr>
          <p:nvPr>
            <p:ph idx="4294967295"/>
          </p:nvPr>
        </p:nvGraphicFramePr>
        <p:xfrm>
          <a:off x="9525" y="1781175"/>
          <a:ext cx="9153525" cy="4760913"/>
        </p:xfrm>
        <a:graphic>
          <a:graphicData uri="http://schemas.openxmlformats.org/presentationml/2006/ole">
            <p:oleObj spid="_x0000_s19744770"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1214282" y="2816942"/>
            <a:ext cx="1484673" cy="2187677"/>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37</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5442305" name="Picture 1"/>
          <p:cNvPicPr>
            <a:picLocks noChangeAspect="1" noChangeArrowheads="1"/>
          </p:cNvPicPr>
          <p:nvPr/>
        </p:nvPicPr>
        <p:blipFill>
          <a:blip r:embed="rId4" cstate="email"/>
          <a:srcRect/>
          <a:stretch>
            <a:fillRect/>
          </a:stretch>
        </p:blipFill>
        <p:spPr bwMode="auto">
          <a:xfrm>
            <a:off x="176981" y="1133156"/>
            <a:ext cx="6951406" cy="5367676"/>
          </a:xfrm>
          <a:prstGeom prst="rect">
            <a:avLst/>
          </a:prstGeom>
          <a:noFill/>
          <a:ln w="9525">
            <a:noFill/>
            <a:miter lim="800000"/>
            <a:headEnd/>
            <a:tailEnd/>
          </a:ln>
        </p:spPr>
      </p:pic>
      <p:sp>
        <p:nvSpPr>
          <p:cNvPr id="14" name="AutoShape 8"/>
          <p:cNvSpPr>
            <a:spLocks noChangeArrowheads="1"/>
          </p:cNvSpPr>
          <p:nvPr/>
        </p:nvSpPr>
        <p:spPr bwMode="blackWhite">
          <a:xfrm>
            <a:off x="6710519" y="3814918"/>
            <a:ext cx="2251587" cy="1917290"/>
          </a:xfrm>
          <a:prstGeom prst="wedgeRectCallout">
            <a:avLst>
              <a:gd name="adj1" fmla="val -64168"/>
              <a:gd name="adj2" fmla="val -70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with pockets of strength in the Northeast , Upper Midwest and parts of the West</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November 2013</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 though uncertainty in Washington is taking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73446" y="3441290"/>
            <a:ext cx="3224982" cy="1214879"/>
          </a:xfrm>
          <a:prstGeom prst="wedgeRectCallout">
            <a:avLst>
              <a:gd name="adj1" fmla="val 60121"/>
              <a:gd name="adj2" fmla="val -844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September/October as the government shutdown created uncertainty but is now rebounding</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39</a:t>
            </a:fld>
            <a:endParaRPr lang="en-US"/>
          </a:p>
        </p:txBody>
      </p:sp>
      <p:sp>
        <p:nvSpPr>
          <p:cNvPr id="13" name="AutoShape 7"/>
          <p:cNvSpPr>
            <a:spLocks noChangeArrowheads="1"/>
          </p:cNvSpPr>
          <p:nvPr/>
        </p:nvSpPr>
        <p:spPr bwMode="blackWhite">
          <a:xfrm>
            <a:off x="855404" y="3760839"/>
            <a:ext cx="2934929" cy="926645"/>
          </a:xfrm>
          <a:prstGeom prst="wedgeRectCallout">
            <a:avLst>
              <a:gd name="adj1" fmla="val 6080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40</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23034882"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29739"/>
              <a:gd name="adj2" fmla="val 677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41</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42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p:oleObj spid="_x0000_s209203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42</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43</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October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Oct. 2013 reading of 3.5% down from 4.6%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44</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September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2000" imgH="4657682"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45</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p:oleObj spid="_x0000_s24035330" name="Chart" r:id="rId4" imgW="8610574" imgH="3990968" progId="MSGraph.Chart.8">
              <p:embed followColorScheme="full"/>
            </p:oleObj>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3035906"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47</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48</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November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2644738" name="Chart" r:id="rId5" imgW="8343967" imgH="4381555"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86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49</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3038978" name="Chart" r:id="rId5" imgW="8296224" imgH="3762296" progId="MSGraph.Chart.8">
              <p:embed followColorScheme="full"/>
            </p:oleObj>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8.2%</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8.5% ROAS in 2013:H1,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92" imgH="5057822"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(+42%) from  2012:H1 $17.2B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50</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22634498"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51</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22635522"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52</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53</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p:oleObj spid="_x0000_s25399298"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3036"/>
              <a:gd name="adj2" fmla="val 8359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$622.8B, up 24% from the 2010 trough but still 32%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54</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p:oleObj spid="_x0000_s25400322" name="Chart" r:id="rId4" imgW="8296363" imgH="3762334" progId="MSGraph.Chart.8">
              <p:embed followColorScheme="full"/>
            </p:oleObj>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9025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$53.8B or 17.1% since 2009 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55</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p:cNvGraphicFramePr>
          <p:nvPr>
            <p:ph type="chart" idx="4294967295"/>
          </p:nvPr>
        </p:nvGraphicFramePr>
        <p:xfrm>
          <a:off x="300038" y="1620838"/>
          <a:ext cx="8542337" cy="4511675"/>
        </p:xfrm>
        <a:graphic>
          <a:graphicData uri="http://schemas.openxmlformats.org/presentationml/2006/ole">
            <p:oleObj spid="_x0000_s25401346" name="Chart" r:id="rId4" imgW="8601126" imgH="454352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56</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2370"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2013 vs. October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33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+6.6%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+2.3%</a:t>
            </a:r>
            <a:endParaRPr lang="en-US" sz="2400" b="1" u="sng" dirty="0">
              <a:solidFill>
                <a:srgbClr val="225A7A"/>
              </a:solidFill>
            </a:endParaRPr>
          </a:p>
        </p:txBody>
      </p:sp>
      <p:sp>
        <p:nvSpPr>
          <p:cNvPr id="12" name="AutoShape 9"/>
          <p:cNvSpPr>
            <a:spLocks noChangeArrowheads="1"/>
          </p:cNvSpPr>
          <p:nvPr/>
        </p:nvSpPr>
        <p:spPr bwMode="blackWhite">
          <a:xfrm>
            <a:off x="5039573" y="2202710"/>
            <a:ext cx="2030261" cy="914398"/>
          </a:xfrm>
          <a:prstGeom prst="wedgeRectCallout">
            <a:avLst>
              <a:gd name="adj1" fmla="val 27901"/>
              <a:gd name="adj2" fmla="val 132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441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931920" y="1111045"/>
            <a:ext cx="4799126" cy="1573161"/>
          </a:xfrm>
          <a:prstGeom prst="wedgeRectCallout">
            <a:avLst>
              <a:gd name="adj1" fmla="val -62232"/>
              <a:gd name="adj2" fmla="val 2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Transportation segments, Private sector construction activity remains mixed after plunging during the “Great Recession.”  Most segments expanded in 2012 but weakened in the first half of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59</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5442"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Down in Others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6037006" y="1071716"/>
            <a:ext cx="2939847" cy="1469923"/>
          </a:xfrm>
          <a:prstGeom prst="wedgeRectCallout">
            <a:avLst>
              <a:gd name="adj1" fmla="val -60831"/>
              <a:gd name="adj2" fmla="val 66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 drug store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192" imgH="5514972"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8.5%</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60</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Aug. 2013 vs. Aug.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6466"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61</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7490"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a:t>
            </a:r>
            <a:r>
              <a:rPr lang="en-US" b="1" dirty="0" err="1" smtClean="0">
                <a:solidFill>
                  <a:srgbClr val="FFFFFF"/>
                </a:solidFill>
              </a:rPr>
              <a:t>Segements</a:t>
            </a:r>
            <a:r>
              <a:rPr lang="en-US" b="1" dirty="0" smtClean="0">
                <a:solidFill>
                  <a:srgbClr val="FFFFFF"/>
                </a:solidFill>
              </a:rPr>
              <a:t>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784555" y="1071717"/>
            <a:ext cx="3126659" cy="1071716"/>
          </a:xfrm>
          <a:prstGeom prst="wedgeRectCallout">
            <a:avLst>
              <a:gd name="adj1" fmla="val -72152"/>
              <a:gd name="adj2" fmla="val 99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It could be years before public sector construction activity recovers. Federal spending is </a:t>
            </a:r>
            <a:r>
              <a:rPr lang="en-US" b="1" dirty="0" err="1" smtClean="0">
                <a:solidFill>
                  <a:schemeClr val="bg1"/>
                </a:solidFill>
              </a:rPr>
              <a:t>cratering</a:t>
            </a:r>
            <a:r>
              <a:rPr lang="en-US" b="1" dirty="0" smtClean="0">
                <a:solidFill>
                  <a:schemeClr val="bg1"/>
                </a:solidFill>
              </a:rPr>
              <a:t>.</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2010—October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23036930" name="Chart" r:id="rId5" imgW="8343967" imgH="4381555" progId="MSGraph.Chart.8">
              <p:embed followColorScheme="full"/>
            </p:oleObj>
          </a:graphicData>
        </a:graphic>
      </p:graphicFrame>
      <p:sp>
        <p:nvSpPr>
          <p:cNvPr id="8" name="AutoShape 7"/>
          <p:cNvSpPr>
            <a:spLocks noChangeArrowheads="1"/>
          </p:cNvSpPr>
          <p:nvPr/>
        </p:nvSpPr>
        <p:spPr bwMode="blackWhite">
          <a:xfrm>
            <a:off x="2074608" y="1307691"/>
            <a:ext cx="4129545" cy="1582995"/>
          </a:xfrm>
          <a:prstGeom prst="wedgeRectCallout">
            <a:avLst>
              <a:gd name="adj1" fmla="val 99424"/>
              <a:gd name="adj2" fmla="val -25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and is up modestly in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2003–October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23037954"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8080264"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Oct. 2013 totaled 5.834 million, an increase of 399,000 jobs or 7.3%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64</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5411586"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22639618"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November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45 of the 47 months from Jan. 2010 through November 2013.  Recovery second half of 2013 stems largely from better economic outlooks for Europe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2262"/>
              <a:gd name="adj2" fmla="val -5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November with its highest reading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66</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22640642" name="Chart" r:id="rId4" imgW="8286645" imgH="401013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67</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41666"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September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+3.1%</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+0.4%</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22642690"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68</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457381" y="1387901"/>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78.1% </a:t>
            </a:r>
            <a:r>
              <a:rPr lang="en-US" sz="1200" b="1" dirty="0"/>
              <a:t>of industrial capacity in </a:t>
            </a:r>
            <a:r>
              <a:rPr lang="en-US" sz="1200" b="1" dirty="0" smtClean="0"/>
              <a:t>Oct.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673220"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69</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2010—October 2013</a:t>
            </a:r>
            <a:r>
              <a:rPr lang="en-US" dirty="0" smtClean="0"/>
              <a:t>*</a:t>
            </a:r>
          </a:p>
        </p:txBody>
      </p:sp>
      <p:graphicFrame>
        <p:nvGraphicFramePr>
          <p:cNvPr id="11266" name="Object 8"/>
          <p:cNvGraphicFramePr>
            <a:graphicFrameLocks noChangeAspect="1"/>
          </p:cNvGraphicFramePr>
          <p:nvPr/>
        </p:nvGraphicFramePr>
        <p:xfrm>
          <a:off x="207963" y="1702619"/>
          <a:ext cx="8502650" cy="4467225"/>
        </p:xfrm>
        <a:graphic>
          <a:graphicData uri="http://schemas.openxmlformats.org/presentationml/2006/ole">
            <p:oleObj spid="_x0000_s22643714" name="Chart" r:id="rId4" imgW="8343967" imgH="4381555" progId="MSGraph.Chart.8">
              <p:embed followColorScheme="full"/>
            </p:oleObj>
          </a:graphicData>
        </a:graphic>
      </p:graphicFrame>
      <p:sp>
        <p:nvSpPr>
          <p:cNvPr id="8" name="AutoShape 7"/>
          <p:cNvSpPr>
            <a:spLocks noChangeArrowheads="1"/>
          </p:cNvSpPr>
          <p:nvPr/>
        </p:nvSpPr>
        <p:spPr bwMode="blackWhite">
          <a:xfrm>
            <a:off x="1569816" y="1071717"/>
            <a:ext cx="4575345" cy="1555226"/>
          </a:xfrm>
          <a:prstGeom prst="wedgeRectCallout">
            <a:avLst>
              <a:gd name="adj1" fmla="val 100961"/>
              <a:gd name="adj2" fmla="val 393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525,000 or 4.6%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2013:H1 combined ratio including M&amp;FG insurers is 97.9;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024" imgH="393386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 CATs are improving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into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71</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1960" imgH="3952907"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5"/>
              </a:rPr>
              <a:t>http://www.abiworld.org/AM/AMTemplate.cfm?Section=Home&amp;TEMPLATE=/CM/ContentDisplay.cfm&amp;CONTENTID=61633</a:t>
            </a:r>
            <a:r>
              <a:rPr lang="en-US" sz="1100" dirty="0" smtClean="0"/>
              <a:t>; *2013 for the year ending 9/30/13 form United States Courts at </a:t>
            </a:r>
            <a:r>
              <a:rPr lang="en-US" sz="1100" dirty="0" smtClean="0">
                <a:hlinkClick r:id="rId6"/>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34,892, for the year ending 9/30 down 12.1%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72</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Nov.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pic>
        <p:nvPicPr>
          <p:cNvPr id="26191874"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63501" y="1428673"/>
            <a:ext cx="8800280" cy="4873083"/>
          </a:xfrm>
          <a:prstGeom prst="rect">
            <a:avLst/>
          </a:prstGeom>
          <a:noFill/>
        </p:spPr>
      </p:pic>
      <p:sp>
        <p:nvSpPr>
          <p:cNvPr id="12" name="AutoShape 5"/>
          <p:cNvSpPr>
            <a:spLocks noChangeArrowheads="1"/>
          </p:cNvSpPr>
          <p:nvPr/>
        </p:nvSpPr>
        <p:spPr bwMode="blackWhite">
          <a:xfrm>
            <a:off x="5852795" y="1799306"/>
            <a:ext cx="3261709" cy="1445341"/>
          </a:xfrm>
          <a:prstGeom prst="wedgeRectCallout">
            <a:avLst>
              <a:gd name="adj1" fmla="val 21120"/>
              <a:gd name="adj2" fmla="val 1016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75</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76</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2646786"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7.0% </a:t>
            </a:r>
            <a:r>
              <a:rPr lang="en-US" sz="1400" b="1" dirty="0">
                <a:cs typeface="+mn-cs"/>
              </a:rPr>
              <a:t>in </a:t>
            </a:r>
            <a:r>
              <a:rPr lang="en-US" sz="1400" b="1" dirty="0" smtClean="0">
                <a:cs typeface="+mn-cs"/>
              </a:rPr>
              <a:t>Nov. 2013—its lowest level in 5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4714"/>
              <a:gd name="adj2" fmla="val 347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13.2% </a:t>
            </a:r>
            <a:r>
              <a:rPr lang="en-US" sz="1400" b="1" dirty="0">
                <a:solidFill>
                  <a:schemeClr val="bg1"/>
                </a:solidFill>
                <a:cs typeface="+mn-cs"/>
              </a:rPr>
              <a:t>in </a:t>
            </a:r>
            <a:r>
              <a:rPr lang="en-US" sz="1400" b="1" dirty="0" smtClean="0">
                <a:solidFill>
                  <a:schemeClr val="bg1"/>
                </a:solidFill>
                <a:cs typeface="+mn-cs"/>
              </a:rPr>
              <a:t>Nov.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November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6054"/>
              <a:gd name="adj2" fmla="val 1886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17812"/>
              <a:gd name="adj2" fmla="val 2397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264781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November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5"/>
              </a:rPr>
              <a:t>http://www.bls.gov/ces/home.htm</a:t>
            </a:r>
            <a:r>
              <a:rPr lang="en-US" sz="1100" dirty="0"/>
              <a:t>; Insurance Information Institute</a:t>
            </a:r>
          </a:p>
        </p:txBody>
      </p:sp>
      <p:sp>
        <p:nvSpPr>
          <p:cNvPr id="12" name="AutoShape 5"/>
          <p:cNvSpPr>
            <a:spLocks noChangeArrowheads="1"/>
          </p:cNvSpPr>
          <p:nvPr/>
        </p:nvSpPr>
        <p:spPr bwMode="blackWhite">
          <a:xfrm>
            <a:off x="1015006" y="4061686"/>
            <a:ext cx="2013329"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5210"/>
              <a:gd name="adj2" fmla="val -1068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196,000 </a:t>
            </a:r>
            <a:r>
              <a:rPr lang="en-US" sz="1400" b="1" dirty="0">
                <a:cs typeface="+mn-cs"/>
              </a:rPr>
              <a:t>private sector jobs were created in </a:t>
            </a:r>
            <a:r>
              <a:rPr lang="en-US" sz="1400" b="1" dirty="0" smtClean="0">
                <a:cs typeface="+mn-cs"/>
              </a:rPr>
              <a:t>October</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YTD: 1.875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264883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2007—Oct.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October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Oct. 2013 totaled 923,000.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2649858"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2010—October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October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Oct. 2013 totaled 7.80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2013:Q2.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p:oleObj spid="_x0000_s21259266" name="Chart" r:id="rId4" imgW="8601024" imgH="4610130" progId="MSGraph.Chart.8">
              <p:embed followColorScheme="full"/>
            </p:oleObj>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846153" y="3048000"/>
            <a:ext cx="766915" cy="329380"/>
          </a:xfrm>
          <a:prstGeom prst="wedgeRectCallout">
            <a:avLst>
              <a:gd name="adj1" fmla="val 11377"/>
              <a:gd name="adj2" fmla="val 986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67504"/>
          <a:ext cx="8775700" cy="4087813"/>
        </p:xfrm>
        <a:graphic>
          <a:graphicData uri="http://schemas.openxmlformats.org/presentationml/2006/ole">
            <p:oleObj spid="_x0000_s25412610"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2010—Oct.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Oct.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Oct. 2013 totaled 617,000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80</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7.80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81</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2010—Oct.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25413634"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406,000 from Jan. 2010 through Oct. 2013, accounting for 66%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4.0%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75A81278-A365-4304-BF21-6788BF42C039}" type="slidenum">
              <a:rPr lang="en-US" smtClean="0"/>
              <a:pPr/>
              <a:t>82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October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26721282"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October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October, 28 states had over-the-month unemployment rate decreases, 11 states and the District of Columbia had increases, and 11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D8AF34A-EF57-4A80-B522-20B00DE9A135}" type="slidenum">
              <a:rPr lang="en-US" smtClean="0"/>
              <a:pPr/>
              <a:t>83</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6722306"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October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October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October, 28 states had over-the-month unemployment rate decreases, 11 states and the District of Columbia had increases, and 11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2010—Oct.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5414658" name="Chart" r:id="rId5" imgW="8343872" imgH="4381562" progId="MSGraph.Chart.8">
              <p:embed followColorScheme="full"/>
            </p:oleObj>
          </a:graphicData>
        </a:graphic>
      </p:graphicFrame>
      <p:sp>
        <p:nvSpPr>
          <p:cNvPr id="8" name="AutoShape 7"/>
          <p:cNvSpPr>
            <a:spLocks noChangeArrowheads="1"/>
          </p:cNvSpPr>
          <p:nvPr/>
        </p:nvSpPr>
        <p:spPr bwMode="blackWhite">
          <a:xfrm>
            <a:off x="1671479" y="1199539"/>
            <a:ext cx="3991902" cy="1691146"/>
          </a:xfrm>
          <a:prstGeom prst="wedgeRectCallout">
            <a:avLst>
              <a:gd name="adj1" fmla="val 114467"/>
              <a:gd name="adj2" fmla="val 106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27.0%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329949" y="1120880"/>
            <a:ext cx="1283115" cy="722672"/>
          </a:xfrm>
          <a:prstGeom prst="wedgeRectCallout">
            <a:avLst>
              <a:gd name="adj1" fmla="val 43234"/>
              <a:gd name="adj2" fmla="val 928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1987</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85</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20675" y="1844675"/>
          <a:ext cx="8553450" cy="4440238"/>
        </p:xfrm>
        <a:graphic>
          <a:graphicData uri="http://schemas.openxmlformats.org/presentationml/2006/ole">
            <p:oleObj spid="_x0000_s23044098" name="Chart" r:id="rId4" imgW="823904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(10/13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86</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87</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88</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9</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p:oleObj spid="_x0000_s21260290" name="Chart" r:id="rId4" imgW="8601024" imgH="4610130" progId="MSGraph.Chart.8">
              <p:embed followColorScheme="full"/>
            </p:oleObj>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oleChartEl type="series" lvl="3"/>
                                          </p:spTgt>
                                        </p:tgtEl>
                                        <p:attrNameLst>
                                          <p:attrName>style.visibility</p:attrName>
                                        </p:attrNameLst>
                                      </p:cBhvr>
                                      <p:to>
                                        <p:strVal val="visible"/>
                                      </p:to>
                                    </p:set>
                                    <p:animEffect transition="in" filter="wipe(left)">
                                      <p:cBhvr>
                                        <p:cTn id="17" dur="1000"/>
                                        <p:tgtEl>
                                          <p:spTgt spid="2026500">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oleChartEl type="series" lvl="4"/>
                                          </p:spTgt>
                                        </p:tgtEl>
                                        <p:attrNameLst>
                                          <p:attrName>style.visibility</p:attrName>
                                        </p:attrNameLst>
                                      </p:cBhvr>
                                      <p:to>
                                        <p:strVal val="visible"/>
                                      </p:to>
                                    </p:set>
                                    <p:animEffect transition="in" filter="wipe(left)">
                                      <p:cBhvr>
                                        <p:cTn id="22" dur="1000"/>
                                        <p:tgtEl>
                                          <p:spTgt spid="2026500">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oleChartEl type="series" lvl="5"/>
                                          </p:spTgt>
                                        </p:tgtEl>
                                        <p:attrNameLst>
                                          <p:attrName>style.visibility</p:attrName>
                                        </p:attrNameLst>
                                      </p:cBhvr>
                                      <p:to>
                                        <p:strVal val="visible"/>
                                      </p:to>
                                    </p:set>
                                    <p:animEffect transition="in" filter="wipe(left)">
                                      <p:cBhvr>
                                        <p:cTn id="27" dur="1000"/>
                                        <p:tgtEl>
                                          <p:spTgt spid="2026500">
                                            <p:oleChartEl type="series"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90</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2645299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91</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41" imgH="3552904"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8/31/13. Includes $9.7B for 2013:H1 (PCS) and $1.2B I.I.I. estimate for the period 7/1 – 8/31/13.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91</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92</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p:oleObj spid="_x0000_s26727426" name="Chart" r:id="rId4" imgW="8439161" imgH="4324336" progId="MSGraph.Chart.8">
              <p:embed followColorScheme="full"/>
            </p:oleObj>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5740830" y="2494948"/>
            <a:ext cx="2753516" cy="1336896"/>
          </a:xfrm>
          <a:prstGeom prst="wedgeRectCallout">
            <a:avLst>
              <a:gd name="adj1" fmla="val -77878"/>
              <a:gd name="adj2" fmla="val 757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is almost always one of the top 5 states for insured CAT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93</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p:oleObj spid="_x0000_s26723330"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94</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2672640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96</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97</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98</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
        <p:nvSpPr>
          <p:cNvPr id="20" name="AutoShape 7"/>
          <p:cNvSpPr>
            <a:spLocks noChangeArrowheads="1"/>
          </p:cNvSpPr>
          <p:nvPr/>
        </p:nvSpPr>
        <p:spPr bwMode="blackWhite">
          <a:xfrm>
            <a:off x="4139381" y="1755058"/>
            <a:ext cx="2300749" cy="1617407"/>
          </a:xfrm>
          <a:prstGeom prst="wedgeRectCallout">
            <a:avLst>
              <a:gd name="adj1" fmla="val 108427"/>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99</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p:oleObj spid="_x0000_s24673282" name="Chart" r:id="rId4" imgW="8439161" imgH="4324336" progId="MSGraph.Chart.8">
              <p:embed followColorScheme="full"/>
            </p:oleObj>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**Preliminary as of May 14,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8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Commercial (Business) Claims Were Nearly Seven Times More Expensive than Homeowners Claims; Vehicle Claims Were Unusually Expensive  Due to Extensive Flooding</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188288</TotalTime>
  <Words>21760</Words>
  <Application>Microsoft Office PowerPoint</Application>
  <PresentationFormat>On-screen Show (4:3)</PresentationFormat>
  <Paragraphs>3025</Paragraphs>
  <Slides>289</Slides>
  <Notes>258</Notes>
  <HiddenSlides>140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289</vt:i4>
      </vt:variant>
    </vt:vector>
  </HeadingPairs>
  <TitlesOfParts>
    <vt:vector size="293" baseType="lpstr">
      <vt:lpstr>Default Design</vt:lpstr>
      <vt:lpstr>Chart</vt:lpstr>
      <vt:lpstr>Slide</vt:lpstr>
      <vt:lpstr>Worksheet</vt:lpstr>
      <vt:lpstr>Overview &amp; Outlook for the      P/C Insurance Industry: Trends, Challenges and Opportunities </vt:lpstr>
      <vt:lpstr>Presentation Outline </vt:lpstr>
      <vt:lpstr>Observations on Growth: 2014 &amp; Beyond</vt:lpstr>
      <vt:lpstr>Slide 4</vt:lpstr>
      <vt:lpstr>P/C Net Income After Taxes 1991–2013:H1 ($ Millions)</vt:lpstr>
      <vt:lpstr>Profitability Peaks &amp; Troughs in the P/C Insurance Industry, 1975 – 2013:H1*</vt:lpstr>
      <vt:lpstr>A 100 Combined Ratio Isn’t What It Once Was: Investment Impact on ROEs</vt:lpstr>
      <vt:lpstr>ROE: Property/Casualty Insurance vs. Fortune 500, 1987–2013E*</vt:lpstr>
      <vt:lpstr>ROE: ROEs by Industry vs. Fortune 500, 1987–2012*</vt:lpstr>
      <vt:lpstr>RNW All Lines by State, 2002-2011 Average: Highest 25 States</vt:lpstr>
      <vt:lpstr>Slide 11</vt:lpstr>
      <vt:lpstr>Slide 12</vt:lpstr>
      <vt:lpstr>RNW All Lines: TX vs. U.S., 2002-2011</vt:lpstr>
      <vt:lpstr>RNW PP Auto: TX vs. U.S., 2002-2011</vt:lpstr>
      <vt:lpstr>RNW Comm. Auto: TX vs. U.S.,  2002-2011</vt:lpstr>
      <vt:lpstr>RNW Comm. Multi-Peril: TX vs. U.S., 2002-2011</vt:lpstr>
      <vt:lpstr>RNW Homeowners: TX vs. U.S.,  2002-2011</vt:lpstr>
      <vt:lpstr>RNW Workers Comp: TX vs. U.S.,  2002-2011</vt:lpstr>
      <vt:lpstr>All Lines: 10-Year Average RNW TX &amp; Nearby States</vt:lpstr>
      <vt:lpstr>PP Auto: 10-Year Average RNW TX &amp; Nearby States</vt:lpstr>
      <vt:lpstr>Top Ten Most Expensive And Least Expensive States For Automobile Insurance, 2010 (1)</vt:lpstr>
      <vt:lpstr>Comm. Auto: 10-Year Average RNW TX &amp; Nearby States</vt:lpstr>
      <vt:lpstr>Comm. M-P: 10-Year Average RNW TX &amp; Nearby States </vt:lpstr>
      <vt:lpstr>Homeowners: 10-Year Average RNW TX &amp; Nearby States </vt:lpstr>
      <vt:lpstr>Top Ten Most Expensive And Least Expensive States For Homeowners Insurance, 2010 </vt:lpstr>
      <vt:lpstr>Workers Comp: 10-Year Average RNW TX &amp; Nearby States </vt:lpstr>
      <vt:lpstr>All Lines DWP Growth: TX vs. U.S., 2003-2012</vt:lpstr>
      <vt:lpstr>Comm. Lines DWP Growth: TX vs. U.S., 2003-2012</vt:lpstr>
      <vt:lpstr>Personal Lines DWP Growth: TX vs. U.S., 2003-2012</vt:lpstr>
      <vt:lpstr>Private Passenger Auto DWP Growth: TX vs. U.S., 2003-2012</vt:lpstr>
      <vt:lpstr>Homeowners DWP Growth: TX vs. U.S., 2003-2012</vt:lpstr>
      <vt:lpstr>The Strength of the Economy Will Influence P/C Insurer Growth Opportunities</vt:lpstr>
      <vt:lpstr>US Real GDP Growth*</vt:lpstr>
      <vt:lpstr>Real GDP by State Percent Change, 2012: Highest 25 States</vt:lpstr>
      <vt:lpstr>Slide 35</vt:lpstr>
      <vt:lpstr>Slide 36</vt:lpstr>
      <vt:lpstr>Defense and Non-Defense Federal Spending        as a Share of State GDP: Top 10 States*</vt:lpstr>
      <vt:lpstr>Slide 38</vt:lpstr>
      <vt:lpstr>Slide 39</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September 2013</vt:lpstr>
      <vt:lpstr>Average Expenditures on Auto Insurance</vt:lpstr>
      <vt:lpstr>New Private Housing Starts, 1990-2019F</vt:lpstr>
      <vt:lpstr>Average Premium for Home Insurance Policies**</vt:lpstr>
      <vt:lpstr>Interest Rate on Convention 30-Year Mortgages: Headed Back Up, 1990–2013*</vt:lpstr>
      <vt:lpstr>Slide 49</vt:lpstr>
      <vt:lpstr>Commercial &amp; Industrial Loans Outstanding at FDIC-Insured Banks, Quarterly, 2006-2013*</vt:lpstr>
      <vt:lpstr>Percent of Non-Current Commercial &amp; Industrial Loans Outstanding at FDIC-Insured Banks, Quarterly, 2006-2013:Q2*</vt:lpstr>
      <vt:lpstr>CONSTRUCTION INDUSTRY OVERVIEW &amp; OUTLOOK</vt:lpstr>
      <vt:lpstr>Value of New Private Construction: Residential &amp; Nonresidential, 2003-2013*</vt:lpstr>
      <vt:lpstr>Slide 54</vt:lpstr>
      <vt:lpstr>New Home Inventories and Rental Vacancy Rates, 2003-2013*</vt:lpstr>
      <vt:lpstr>Change from Peak in New Construction Expenditures to 2013*</vt:lpstr>
      <vt:lpstr>Value of Construction Put in Place,   August 2013 vs. October 2012*</vt:lpstr>
      <vt:lpstr>Value of Private Construction Put in Place, by Segment,  Aug. 2013 vs. Aug. 2012*</vt:lpstr>
      <vt:lpstr>Private Construction by Segment/Project Type,  Aug. 2013 vs. Aug. 2012*</vt:lpstr>
      <vt:lpstr>Value of Public Construction Put in Place, by Segment,  Aug. 2013 vs. Aug. 2012*</vt:lpstr>
      <vt:lpstr>Public Construction by Segment/Project Type,  Aug. 2013 vs. Aug. 2012*</vt:lpstr>
      <vt:lpstr>Construction Employment, Jan. 2010—October 2013*</vt:lpstr>
      <vt:lpstr>Construction Employment,  Jan. 2003–October 2013 </vt:lpstr>
      <vt:lpstr>Nonfarm Payroll (Wages and Salaries): Quarterly, 2005–2013:Q2</vt:lpstr>
      <vt:lpstr>Slide 65</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2010—October 2013*</vt:lpstr>
      <vt:lpstr>Slide 70</vt:lpstr>
      <vt:lpstr>Business Bankruptcy Filings, 1980-2013*</vt:lpstr>
      <vt:lpstr>Private Sector Business Starts,  1993:Q2 – 2012:Q4*</vt:lpstr>
      <vt:lpstr>Slide 73</vt:lpstr>
      <vt:lpstr>12 Industries for the Next 10 Years: Insurance Solutions Needed</vt:lpstr>
      <vt:lpstr>Slide 75</vt:lpstr>
      <vt:lpstr>Unemployment and Underemployment Rates: Stubbornly High, But Falling</vt:lpstr>
      <vt:lpstr>Slide 77</vt:lpstr>
      <vt:lpstr>Slide 78</vt:lpstr>
      <vt:lpstr>Slide 79</vt:lpstr>
      <vt:lpstr>Slide 80</vt:lpstr>
      <vt:lpstr>Net Change in Government Employment: Jan. 2010—Oct. 2013*</vt:lpstr>
      <vt:lpstr>Unemployment Rates by State, October 2013: Highest 25 States*</vt:lpstr>
      <vt:lpstr>Slide 83</vt:lpstr>
      <vt:lpstr>Oil &amp; Gas Extraction Employment, Jan. 2010—Oct. 2013*</vt:lpstr>
      <vt:lpstr>US Unemployment Rate Forecast</vt:lpstr>
      <vt:lpstr>US Unemployment Rate Forecasts</vt:lpstr>
      <vt:lpstr>Nonfarm Payroll (Wages and Salaries): Quarterly, 2005–2013:Q2</vt:lpstr>
      <vt:lpstr>Payroll vs. Workers Comp Net Written Premiums, 1990-2012E</vt:lpstr>
      <vt:lpstr>Slide 89</vt:lpstr>
      <vt:lpstr>Combined Ratio Points Associated with Catastrophe Losses: 1960 – 2012*</vt:lpstr>
      <vt:lpstr>U.S. Insured Catastrophe Losses</vt:lpstr>
      <vt:lpstr>Slide 92</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1970-2012*</vt:lpstr>
      <vt:lpstr>Natural Disasters in the United States, 1980 – June 2013* Number of Events (Annual Totals 1980 – June 2013*) </vt:lpstr>
      <vt:lpstr>Losses Due to Natural Disasters in the US, 1980–2013 (Jan.-June Only)</vt:lpstr>
      <vt:lpstr>Slide 99</vt:lpstr>
      <vt:lpstr>Natural Disasters Worldwide, 1980 – 2013* (Number of Events) </vt:lpstr>
      <vt:lpstr>Losses Due to Natural Disasters Worldwide, 1980–2013* (Overall &amp; Insured Losses)</vt:lpstr>
      <vt:lpstr>Natural Disaster Losses in the United States: 2012</vt:lpstr>
      <vt:lpstr>Natural Disaster Losses in the United States: First Half 2013</vt:lpstr>
      <vt:lpstr>Significant Natural Catastrophes, 2012 (Events with $1 billion economic loss and/or 50 fatalities)</vt:lpstr>
      <vt:lpstr>Top 12 Most Costly Hurricanes in U.S. History</vt:lpstr>
      <vt:lpstr>Total Value of Insured Coastal Exposure in 2012</vt:lpstr>
      <vt:lpstr>Slide 107</vt:lpstr>
      <vt:lpstr>Slide 108</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Hurricane Sandy Summary</vt:lpstr>
      <vt:lpstr>Hurricane Sandy: Claim Payments to Policyholders, by  State</vt:lpstr>
      <vt:lpstr>Slide 115</vt:lpstr>
      <vt:lpstr>Slide 116</vt:lpstr>
      <vt:lpstr>Total Value of Insured Coastal Exposure in 2007</vt:lpstr>
      <vt:lpstr>Total Potential Home Value Exposure to Storm Surge Risk in 2013*</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124</vt:lpstr>
      <vt:lpstr>Number of Federal Disaster Declarations, 1953-2013*</vt:lpstr>
      <vt:lpstr>Federal Disasters Declarations by State,  1953 – 2013: Highest 25 States*</vt:lpstr>
      <vt:lpstr>Federal Disasters Declarations by State,  1953 – 2013: Lowest 25 States*</vt:lpstr>
      <vt:lpstr>Slide 128</vt:lpstr>
      <vt:lpstr>Location of Tornado Reports: Through December 1, 2013</vt:lpstr>
      <vt:lpstr>U.S. Tornado Count, 2005-2013* </vt:lpstr>
      <vt:lpstr>Location of Large Hail Reports: Through December 1, 2013</vt:lpstr>
      <vt:lpstr>Location of High Wind Reports: Through December 1, 2013</vt:lpstr>
      <vt:lpstr>Severe Weather Reports: Through December 1, 2013</vt:lpstr>
      <vt:lpstr>Severe Weather Reports in Texas: Through December 1, 2013</vt:lpstr>
      <vt:lpstr>Terrorism Update</vt:lpstr>
      <vt:lpstr>Terrorism Risk Insurance Program</vt:lpstr>
      <vt:lpstr>Terrorism Risk Insurance Program</vt:lpstr>
      <vt:lpstr>Loss Distribution by Type of Insurance from Sept. 11 Terrorist Attack ($ 2011)</vt:lpstr>
      <vt:lpstr>TRIA Outlook </vt:lpstr>
      <vt:lpstr>I.I.I. TRIA Testimony Before US Senate Banking Committee (Sept. 25, 2013)</vt:lpstr>
      <vt:lpstr>Terrorism Insurance Take-up Rates, By Year, 2003-2012</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Slide 146</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154</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Slide 166</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1990-2013:H1</vt:lpstr>
      <vt:lpstr>Property/Casualty Insurance Industry Investment Gain: 1994–2013:H11</vt:lpstr>
      <vt:lpstr>Slide 175</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1. UNDERWRITING</vt:lpstr>
      <vt:lpstr>P/C Insurance Industry  Combined Ratio, 2001–2013:H1*</vt:lpstr>
      <vt:lpstr>Number of Years with Underwriting Profits by Decade, 1920s–2010s </vt:lpstr>
      <vt:lpstr>Underwriting Gain (Loss) 1975–2013:H1*</vt:lpstr>
      <vt:lpstr>Combined Ratios by Predominant Business Segment, 2013:H1 vs. 2012:H1*</vt:lpstr>
      <vt:lpstr>P/C Reserve Development, 1992–2015E</vt:lpstr>
      <vt:lpstr>Slide 191</vt:lpstr>
      <vt:lpstr>Questionable Claims, Top 10 Loss States, All Lines: 2010–2012</vt:lpstr>
      <vt:lpstr>Total Number of Questionable Claims by State,  2012: Highest 25 States</vt:lpstr>
      <vt:lpstr>Slide 194</vt:lpstr>
      <vt:lpstr>Total Number of Questionable Claims by State,  per 100K Persons, 2012: Highest 25 States</vt:lpstr>
      <vt:lpstr>Total Number of Questionable Claims by State,  per 100K Persons, 2012: Lowest 25 States</vt:lpstr>
      <vt:lpstr>Slide 197</vt:lpstr>
      <vt:lpstr>Slide 198</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Slide 204</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221</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Policyholder Surplus,  2006:Q4–2013:Q2</vt:lpstr>
      <vt:lpstr>US Policyholder Surplus: 1975–2013*</vt:lpstr>
      <vt:lpstr>U.S. INSURANCE MERGERS AND ACQUISITIONS, 2002-2012 (1)</vt:lpstr>
      <vt:lpstr>Slide 236</vt:lpstr>
      <vt:lpstr>Global Reinsurer Capital, 2007-2013:H1*</vt:lpstr>
      <vt:lpstr>Long-Term Evolution of Shareholders’ Funds for        the Guy Carpenter Global Reinsurance Composite  </vt:lpstr>
      <vt:lpstr>Alternative Capacity as a Percentage of Global Property Catastrophe Reinsurance Limit</vt:lpstr>
      <vt:lpstr>Slide 240</vt:lpstr>
      <vt:lpstr>Alternative Capacity Development,  2001—2013:H1</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Regional Property Catastrophe Rate on Line Index, 1990—2013 (as of January 1)</vt:lpstr>
      <vt:lpstr>Alternative Capital: Important Definitions</vt:lpstr>
      <vt:lpstr>4.  RENEWED PRICING DISCIPLINE</vt:lpstr>
      <vt:lpstr>Net Premium Growth: Annual Change,  1971—2013:H1</vt:lpstr>
      <vt:lpstr>Growth in Direct Written Premium by Line, 2013-2015F*</vt:lpstr>
      <vt:lpstr>P/C Net Premiums Written: % Change, Quarter vs. Year-Prior Quarter</vt:lpstr>
      <vt:lpstr>Growth in Net Written Premium by Segment, 2013:H1 vs. 2012:H1*</vt:lpstr>
      <vt:lpstr>Average Commercial Rate Change, All Lines, (1Q:2004–3Q:2013)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289</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cp:lastModifiedBy>
  <cp:revision>3730</cp:revision>
  <dcterms:modified xsi:type="dcterms:W3CDTF">2013-12-06T14:31:32Z</dcterms:modified>
</cp:coreProperties>
</file>