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2"/>
  </p:notesMasterIdLst>
  <p:handoutMasterIdLst>
    <p:handoutMasterId r:id="rId83"/>
  </p:handoutMasterIdLst>
  <p:sldIdLst>
    <p:sldId id="3491" r:id="rId2"/>
    <p:sldId id="3926" r:id="rId3"/>
    <p:sldId id="3433" r:id="rId4"/>
    <p:sldId id="4029" r:id="rId5"/>
    <p:sldId id="3971" r:id="rId6"/>
    <p:sldId id="3973" r:id="rId7"/>
    <p:sldId id="3974" r:id="rId8"/>
    <p:sldId id="4055" r:id="rId9"/>
    <p:sldId id="3970" r:id="rId10"/>
    <p:sldId id="3979" r:id="rId11"/>
    <p:sldId id="4049" r:id="rId12"/>
    <p:sldId id="3980" r:id="rId13"/>
    <p:sldId id="3981" r:id="rId14"/>
    <p:sldId id="4030" r:id="rId15"/>
    <p:sldId id="3982" r:id="rId16"/>
    <p:sldId id="4024" r:id="rId17"/>
    <p:sldId id="4031" r:id="rId18"/>
    <p:sldId id="3983" r:id="rId19"/>
    <p:sldId id="4032" r:id="rId20"/>
    <p:sldId id="3984" r:id="rId21"/>
    <p:sldId id="4033" r:id="rId22"/>
    <p:sldId id="3985" r:id="rId23"/>
    <p:sldId id="4034" r:id="rId24"/>
    <p:sldId id="4020" r:id="rId25"/>
    <p:sldId id="4022" r:id="rId26"/>
    <p:sldId id="4035" r:id="rId27"/>
    <p:sldId id="4021" r:id="rId28"/>
    <p:sldId id="4025" r:id="rId29"/>
    <p:sldId id="4026" r:id="rId30"/>
    <p:sldId id="4036" r:id="rId31"/>
    <p:sldId id="4027" r:id="rId32"/>
    <p:sldId id="3977" r:id="rId33"/>
    <p:sldId id="4028" r:id="rId34"/>
    <p:sldId id="4037" r:id="rId35"/>
    <p:sldId id="4051" r:id="rId36"/>
    <p:sldId id="4050" r:id="rId37"/>
    <p:sldId id="4052" r:id="rId38"/>
    <p:sldId id="4053" r:id="rId39"/>
    <p:sldId id="3939" r:id="rId40"/>
    <p:sldId id="3940" r:id="rId41"/>
    <p:sldId id="3941" r:id="rId42"/>
    <p:sldId id="3942" r:id="rId43"/>
    <p:sldId id="3943" r:id="rId44"/>
    <p:sldId id="3944" r:id="rId45"/>
    <p:sldId id="3946" r:id="rId46"/>
    <p:sldId id="3945" r:id="rId47"/>
    <p:sldId id="3947" r:id="rId48"/>
    <p:sldId id="3948" r:id="rId49"/>
    <p:sldId id="3965" r:id="rId50"/>
    <p:sldId id="3966" r:id="rId51"/>
    <p:sldId id="3967" r:id="rId52"/>
    <p:sldId id="3969" r:id="rId53"/>
    <p:sldId id="3949" r:id="rId54"/>
    <p:sldId id="3950" r:id="rId55"/>
    <p:sldId id="3951" r:id="rId56"/>
    <p:sldId id="3952" r:id="rId57"/>
    <p:sldId id="3953" r:id="rId58"/>
    <p:sldId id="3954" r:id="rId59"/>
    <p:sldId id="3955" r:id="rId60"/>
    <p:sldId id="3956" r:id="rId61"/>
    <p:sldId id="3957" r:id="rId62"/>
    <p:sldId id="3958" r:id="rId63"/>
    <p:sldId id="3959" r:id="rId64"/>
    <p:sldId id="3960" r:id="rId65"/>
    <p:sldId id="3961" r:id="rId66"/>
    <p:sldId id="3962" r:id="rId67"/>
    <p:sldId id="3963" r:id="rId68"/>
    <p:sldId id="3964" r:id="rId69"/>
    <p:sldId id="4038" r:id="rId70"/>
    <p:sldId id="4040" r:id="rId71"/>
    <p:sldId id="4039" r:id="rId72"/>
    <p:sldId id="4041" r:id="rId73"/>
    <p:sldId id="4042" r:id="rId74"/>
    <p:sldId id="4043" r:id="rId75"/>
    <p:sldId id="4044" r:id="rId76"/>
    <p:sldId id="4045" r:id="rId77"/>
    <p:sldId id="4046" r:id="rId78"/>
    <p:sldId id="4047" r:id="rId79"/>
    <p:sldId id="4048" r:id="rId80"/>
    <p:sldId id="4054" r:id="rId8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4B9FCD"/>
    <a:srgbClr val="3691C4"/>
    <a:srgbClr val="2B7299"/>
    <a:srgbClr val="3333CC"/>
    <a:srgbClr val="28688C"/>
    <a:srgbClr val="E5F1F7"/>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obh\Documents\World%20Ins%20Prem%201980-200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28688C"/>
                </a:solidFill>
                <a:latin typeface="SwissReSans"/>
                <a:ea typeface="SwissReSans"/>
                <a:cs typeface="SwissReSans"/>
              </a:defRPr>
            </a:pPr>
            <a:r>
              <a:rPr lang="en-US" b="1">
                <a:solidFill>
                  <a:srgbClr val="28688C"/>
                </a:solidFill>
              </a:rPr>
              <a:t>Real growth rates</a:t>
            </a:r>
          </a:p>
        </c:rich>
      </c:tx>
      <c:layout>
        <c:manualLayout>
          <c:xMode val="edge"/>
          <c:yMode val="edge"/>
          <c:x val="7.9069855775987477E-2"/>
          <c:y val="1.8691588785046894E-2"/>
        </c:manualLayout>
      </c:layout>
      <c:spPr>
        <a:noFill/>
        <a:ln w="25400">
          <a:noFill/>
        </a:ln>
      </c:spPr>
    </c:title>
    <c:plotArea>
      <c:layout>
        <c:manualLayout>
          <c:layoutTarget val="inner"/>
          <c:xMode val="edge"/>
          <c:yMode val="edge"/>
          <c:x val="0.10664454443194753"/>
          <c:y val="0.13631159043086141"/>
          <c:w val="0.85891472868217744"/>
          <c:h val="0.6004672897196166"/>
        </c:manualLayout>
      </c:layout>
      <c:barChart>
        <c:barDir val="col"/>
        <c:grouping val="clustered"/>
        <c:ser>
          <c:idx val="2"/>
          <c:order val="2"/>
          <c:tx>
            <c:strRef>
              <c:f>Fig_5!$D$4</c:f>
              <c:strCache>
                <c:ptCount val="1"/>
                <c:pt idx="0">
                  <c:v>Total</c:v>
                </c:pt>
              </c:strCache>
            </c:strRef>
          </c:tx>
          <c:spPr>
            <a:solidFill>
              <a:srgbClr val="00A9E0"/>
            </a:solidFill>
            <a:ln w="12700">
              <a:solidFill>
                <a:srgbClr val="000000"/>
              </a:solidFill>
              <a:prstDash val="solid"/>
            </a:ln>
          </c:spP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Fig_5!$D$5:$D$35</c:f>
              <c:numCache>
                <c:formatCode>0.0%</c:formatCode>
                <c:ptCount val="31"/>
                <c:pt idx="0">
                  <c:v>-9.8853744566441762E-3</c:v>
                </c:pt>
                <c:pt idx="1">
                  <c:v>1.4221233315765943E-2</c:v>
                </c:pt>
                <c:pt idx="2">
                  <c:v>3.0832666903734252E-2</c:v>
                </c:pt>
                <c:pt idx="3">
                  <c:v>3.5758245736360612E-2</c:v>
                </c:pt>
                <c:pt idx="4">
                  <c:v>7.7313050627709198E-2</c:v>
                </c:pt>
                <c:pt idx="5">
                  <c:v>0.11830060929060014</c:v>
                </c:pt>
                <c:pt idx="6">
                  <c:v>0.17418219149112857</c:v>
                </c:pt>
                <c:pt idx="7">
                  <c:v>8.3269536495208726E-2</c:v>
                </c:pt>
                <c:pt idx="8">
                  <c:v>9.4181828200817247E-2</c:v>
                </c:pt>
                <c:pt idx="9">
                  <c:v>3.6364626139402383E-2</c:v>
                </c:pt>
                <c:pt idx="10">
                  <c:v>1.5506369993090643E-2</c:v>
                </c:pt>
                <c:pt idx="11">
                  <c:v>2.2578904405236296E-2</c:v>
                </c:pt>
                <c:pt idx="12">
                  <c:v>4.4957924634219021E-2</c:v>
                </c:pt>
                <c:pt idx="13">
                  <c:v>5.4326556622982122E-2</c:v>
                </c:pt>
                <c:pt idx="14">
                  <c:v>3.1754221767187119E-2</c:v>
                </c:pt>
                <c:pt idx="15">
                  <c:v>3.7478726357221652E-2</c:v>
                </c:pt>
                <c:pt idx="16">
                  <c:v>1.7918655648827771E-2</c:v>
                </c:pt>
                <c:pt idx="17">
                  <c:v>4.9362905323506137E-2</c:v>
                </c:pt>
                <c:pt idx="18">
                  <c:v>3.1162219122052252E-2</c:v>
                </c:pt>
                <c:pt idx="19">
                  <c:v>5.2985530346632441E-2</c:v>
                </c:pt>
                <c:pt idx="20">
                  <c:v>7.3824375867843822E-2</c:v>
                </c:pt>
                <c:pt idx="21">
                  <c:v>1.2653212994337082E-2</c:v>
                </c:pt>
                <c:pt idx="22">
                  <c:v>5.481401085853705E-2</c:v>
                </c:pt>
                <c:pt idx="23">
                  <c:v>2.4999035522341811E-2</c:v>
                </c:pt>
                <c:pt idx="24">
                  <c:v>2.9079223051667404E-2</c:v>
                </c:pt>
                <c:pt idx="25">
                  <c:v>2.5183700025081652E-2</c:v>
                </c:pt>
                <c:pt idx="26">
                  <c:v>4.0945168584584371E-2</c:v>
                </c:pt>
                <c:pt idx="27">
                  <c:v>3.6656968295574466E-2</c:v>
                </c:pt>
                <c:pt idx="28">
                  <c:v>-3.6432374268770641E-2</c:v>
                </c:pt>
                <c:pt idx="29">
                  <c:v>3.000000000000027E-3</c:v>
                </c:pt>
                <c:pt idx="30">
                  <c:v>2.1000000000000144E-2</c:v>
                </c:pt>
              </c:numCache>
            </c:numRef>
          </c:val>
        </c:ser>
        <c:gapWidth val="70"/>
        <c:axId val="105472768"/>
        <c:axId val="105474304"/>
      </c:barChart>
      <c:lineChart>
        <c:grouping val="standard"/>
        <c:ser>
          <c:idx val="0"/>
          <c:order val="0"/>
          <c:tx>
            <c:strRef>
              <c:f>Fig_5!$B$4</c:f>
              <c:strCache>
                <c:ptCount val="1"/>
                <c:pt idx="0">
                  <c:v>Industrialised countries</c:v>
                </c:pt>
              </c:strCache>
            </c:strRef>
          </c:tx>
          <c:spPr>
            <a:ln w="28575">
              <a:solidFill>
                <a:srgbClr val="0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Fig_5!$B$5:$B$35</c:f>
              <c:numCache>
                <c:formatCode>0.0%</c:formatCode>
                <c:ptCount val="31"/>
                <c:pt idx="0">
                  <c:v>-1.3106624595820921E-2</c:v>
                </c:pt>
                <c:pt idx="1">
                  <c:v>1.0769379325211185E-2</c:v>
                </c:pt>
                <c:pt idx="2">
                  <c:v>2.965524047613181E-2</c:v>
                </c:pt>
                <c:pt idx="3">
                  <c:v>3.3267814666032791E-2</c:v>
                </c:pt>
                <c:pt idx="4">
                  <c:v>7.8502930700779114E-2</c:v>
                </c:pt>
                <c:pt idx="5">
                  <c:v>0.12182813882827759</c:v>
                </c:pt>
                <c:pt idx="6">
                  <c:v>0.17697928845882599</c:v>
                </c:pt>
                <c:pt idx="7">
                  <c:v>8.2317322492599765E-2</c:v>
                </c:pt>
                <c:pt idx="8">
                  <c:v>9.4847150146961226E-2</c:v>
                </c:pt>
                <c:pt idx="9">
                  <c:v>3.3496789634227753E-2</c:v>
                </c:pt>
                <c:pt idx="10">
                  <c:v>1.3827796094119625E-2</c:v>
                </c:pt>
                <c:pt idx="11">
                  <c:v>2.1185157820582411E-2</c:v>
                </c:pt>
                <c:pt idx="12">
                  <c:v>4.2436663061380775E-2</c:v>
                </c:pt>
                <c:pt idx="13">
                  <c:v>5.1708430051804227E-2</c:v>
                </c:pt>
                <c:pt idx="14">
                  <c:v>2.8064779937267303E-2</c:v>
                </c:pt>
                <c:pt idx="15">
                  <c:v>3.4789726138114992E-2</c:v>
                </c:pt>
                <c:pt idx="16">
                  <c:v>1.7025565728545331E-2</c:v>
                </c:pt>
                <c:pt idx="17">
                  <c:v>4.6033136546612063E-2</c:v>
                </c:pt>
                <c:pt idx="18">
                  <c:v>2.9369588941335567E-2</c:v>
                </c:pt>
                <c:pt idx="19">
                  <c:v>5.1507845520973206E-2</c:v>
                </c:pt>
                <c:pt idx="20">
                  <c:v>7.092941552400589E-2</c:v>
                </c:pt>
                <c:pt idx="21">
                  <c:v>4.9339658580720433E-3</c:v>
                </c:pt>
                <c:pt idx="22">
                  <c:v>4.9599509686231932E-2</c:v>
                </c:pt>
                <c:pt idx="23">
                  <c:v>1.968464441597462E-2</c:v>
                </c:pt>
                <c:pt idx="24">
                  <c:v>2.4568663910031163E-2</c:v>
                </c:pt>
                <c:pt idx="25">
                  <c:v>2.1702853962779052E-2</c:v>
                </c:pt>
                <c:pt idx="26">
                  <c:v>3.1125240027904875E-2</c:v>
                </c:pt>
                <c:pt idx="27">
                  <c:v>2.7637552469969281E-2</c:v>
                </c:pt>
                <c:pt idx="28">
                  <c:v>-5.3087241947651347E-2</c:v>
                </c:pt>
                <c:pt idx="29">
                  <c:v>-2.0000000000000052E-2</c:v>
                </c:pt>
                <c:pt idx="30">
                  <c:v>1.0000000000000068E-2</c:v>
                </c:pt>
              </c:numCache>
            </c:numRef>
          </c:val>
        </c:ser>
        <c:ser>
          <c:idx val="1"/>
          <c:order val="1"/>
          <c:tx>
            <c:strRef>
              <c:f>Fig_5!$C$4</c:f>
              <c:strCache>
                <c:ptCount val="1"/>
                <c:pt idx="0">
                  <c:v>Emerging markets</c:v>
                </c:pt>
              </c:strCache>
            </c:strRef>
          </c:tx>
          <c:spPr>
            <a:ln w="31750">
              <a:solidFill>
                <a:srgbClr val="C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Fig_5!$C$5:$C$35</c:f>
              <c:numCache>
                <c:formatCode>0.0%</c:formatCode>
                <c:ptCount val="31"/>
                <c:pt idx="0">
                  <c:v>6.6004745662212358E-2</c:v>
                </c:pt>
                <c:pt idx="1">
                  <c:v>8.6697384715081205E-2</c:v>
                </c:pt>
                <c:pt idx="2">
                  <c:v>5.3668394684791593E-2</c:v>
                </c:pt>
                <c:pt idx="3">
                  <c:v>9.0034365653993517E-2</c:v>
                </c:pt>
                <c:pt idx="4">
                  <c:v>5.1111955195665359E-2</c:v>
                </c:pt>
                <c:pt idx="5">
                  <c:v>3.3672105520964189E-2</c:v>
                </c:pt>
                <c:pt idx="6">
                  <c:v>9.5693036913871765E-2</c:v>
                </c:pt>
                <c:pt idx="7">
                  <c:v>0.11298085749149299</c:v>
                </c:pt>
                <c:pt idx="8">
                  <c:v>7.0460498332977822E-2</c:v>
                </c:pt>
                <c:pt idx="9">
                  <c:v>0.13571773469448226</c:v>
                </c:pt>
                <c:pt idx="10">
                  <c:v>7.0905908942222914E-2</c:v>
                </c:pt>
                <c:pt idx="11">
                  <c:v>6.1424296349287033E-2</c:v>
                </c:pt>
                <c:pt idx="12">
                  <c:v>0.11291211843490602</c:v>
                </c:pt>
                <c:pt idx="13">
                  <c:v>0.11722154170274798</c:v>
                </c:pt>
                <c:pt idx="14">
                  <c:v>0.12067143619060515</c:v>
                </c:pt>
                <c:pt idx="15">
                  <c:v>9.7428888082504272E-2</c:v>
                </c:pt>
                <c:pt idx="16">
                  <c:v>3.5773057490587422E-2</c:v>
                </c:pt>
                <c:pt idx="17">
                  <c:v>0.11184589564800236</c:v>
                </c:pt>
                <c:pt idx="18">
                  <c:v>6.1607640236616537E-2</c:v>
                </c:pt>
                <c:pt idx="19">
                  <c:v>7.840302586555481E-2</c:v>
                </c:pt>
                <c:pt idx="20">
                  <c:v>0.12729537487030193</c:v>
                </c:pt>
                <c:pt idx="21">
                  <c:v>0.14569503068924072</c:v>
                </c:pt>
                <c:pt idx="22">
                  <c:v>0.13369202613830566</c:v>
                </c:pt>
                <c:pt idx="23">
                  <c:v>0.10568863153457642</c:v>
                </c:pt>
                <c:pt idx="24">
                  <c:v>9.2109248042106628E-2</c:v>
                </c:pt>
                <c:pt idx="25">
                  <c:v>7.0256143808364868E-2</c:v>
                </c:pt>
                <c:pt idx="26">
                  <c:v>0.15539924800395971</c:v>
                </c:pt>
                <c:pt idx="27">
                  <c:v>0.12767697870731337</c:v>
                </c:pt>
                <c:pt idx="28">
                  <c:v>0.10962638258934022</c:v>
                </c:pt>
                <c:pt idx="29">
                  <c:v>3.1000000000000246E-2</c:v>
                </c:pt>
                <c:pt idx="30">
                  <c:v>8.5000000000000048E-2</c:v>
                </c:pt>
              </c:numCache>
            </c:numRef>
          </c:val>
        </c:ser>
        <c:marker val="1"/>
        <c:axId val="105472768"/>
        <c:axId val="105474304"/>
      </c:lineChart>
      <c:catAx>
        <c:axId val="105472768"/>
        <c:scaling>
          <c:orientation val="minMax"/>
        </c:scaling>
        <c:axPos val="b"/>
        <c:numFmt formatCode="General" sourceLinked="1"/>
        <c:tickLblPos val="low"/>
        <c:spPr>
          <a:ln w="3175">
            <a:solidFill>
              <a:srgbClr val="000000"/>
            </a:solidFill>
            <a:prstDash val="solid"/>
          </a:ln>
        </c:spPr>
        <c:txPr>
          <a:bodyPr rot="-5400000" vert="horz"/>
          <a:lstStyle/>
          <a:p>
            <a:pPr>
              <a:defRPr sz="1300" b="0" i="0" u="none" strike="noStrike" baseline="0">
                <a:solidFill>
                  <a:srgbClr val="000000"/>
                </a:solidFill>
                <a:latin typeface="SwissReSans"/>
                <a:ea typeface="SwissReSans"/>
                <a:cs typeface="SwissReSans"/>
              </a:defRPr>
            </a:pPr>
            <a:endParaRPr lang="en-US"/>
          </a:p>
        </c:txPr>
        <c:crossAx val="105474304"/>
        <c:crossesAt val="0"/>
        <c:auto val="1"/>
        <c:lblAlgn val="ctr"/>
        <c:lblOffset val="100"/>
        <c:tickLblSkip val="1"/>
        <c:tickMarkSkip val="1"/>
      </c:catAx>
      <c:valAx>
        <c:axId val="105474304"/>
        <c:scaling>
          <c:orientation val="minMax"/>
        </c:scaling>
        <c:axPos val="l"/>
        <c:majorGridlines>
          <c:spPr>
            <a:ln w="3175">
              <a:solidFill>
                <a:srgbClr val="000000"/>
              </a:solidFill>
              <a:prstDash val="solid"/>
            </a:ln>
          </c:spPr>
        </c:majorGridlines>
        <c:numFmt formatCode="0%" sourceLinked="0"/>
        <c:tickLblPos val="nextTo"/>
        <c:spPr>
          <a:ln w="9525">
            <a:noFill/>
          </a:ln>
        </c:spPr>
        <c:txPr>
          <a:bodyPr rot="0" vert="horz"/>
          <a:lstStyle/>
          <a:p>
            <a:pPr>
              <a:defRPr sz="1500" b="0" i="0" u="none" strike="noStrike" baseline="0">
                <a:solidFill>
                  <a:srgbClr val="000000"/>
                </a:solidFill>
                <a:latin typeface="SwissReSans"/>
                <a:ea typeface="SwissReSans"/>
                <a:cs typeface="SwissReSans"/>
              </a:defRPr>
            </a:pPr>
            <a:endParaRPr lang="en-US"/>
          </a:p>
        </c:txPr>
        <c:crossAx val="105472768"/>
        <c:crosses val="autoZero"/>
        <c:crossBetween val="between"/>
      </c:valAx>
      <c:spPr>
        <a:noFill/>
        <a:ln w="25400">
          <a:noFill/>
        </a:ln>
      </c:spPr>
    </c:plotArea>
    <c:legend>
      <c:legendPos val="b"/>
      <c:layout>
        <c:manualLayout>
          <c:xMode val="edge"/>
          <c:yMode val="edge"/>
          <c:x val="9.8859502185962789E-2"/>
          <c:y val="0.91822429906542069"/>
          <c:w val="0.88213042834190003"/>
          <c:h val="5.6074766355140193E-2"/>
        </c:manualLayout>
      </c:layout>
      <c:spPr>
        <a:solidFill>
          <a:srgbClr val="FFFFFF"/>
        </a:solidFill>
        <a:ln w="25400">
          <a:noFill/>
        </a:ln>
      </c:spPr>
      <c:txPr>
        <a:bodyPr/>
        <a:lstStyle/>
        <a:p>
          <a:pPr>
            <a:defRPr sz="1380" b="0" i="0" u="none" strike="noStrike" baseline="0">
              <a:solidFill>
                <a:srgbClr val="000000"/>
              </a:solidFill>
              <a:latin typeface="SwissReSans"/>
              <a:ea typeface="SwissReSans"/>
              <a:cs typeface="SwissReSans"/>
            </a:defRPr>
          </a:pPr>
          <a:endParaRPr lang="en-US"/>
        </a:p>
      </c:txPr>
    </c:legend>
    <c:plotVisOnly val="1"/>
    <c:dispBlanksAs val="gap"/>
  </c:chart>
  <c:spPr>
    <a:solidFill>
      <a:srgbClr val="FFFFFF"/>
    </a:solidFill>
    <a:ln w="9525">
      <a:noFill/>
    </a:ln>
  </c:spPr>
  <c:txPr>
    <a:bodyPr/>
    <a:lstStyle/>
    <a:p>
      <a:pPr>
        <a:defRPr sz="1500" b="0" i="0" u="none" strike="noStrike" baseline="0">
          <a:solidFill>
            <a:srgbClr val="000000"/>
          </a:solidFill>
          <a:latin typeface="SwissReSans"/>
          <a:ea typeface="SwissReSans"/>
          <a:cs typeface="SwissReSans"/>
        </a:defRPr>
      </a:pPr>
      <a:endParaRPr lang="en-US"/>
    </a:p>
  </c:txPr>
  <c:externalData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1854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1855 MA</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RI 1856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VT, NH, IN 1852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1853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MS 1857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1858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1859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1850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1851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5B121C5D-0D5C-4BBE-A5A4-9583AFB1B58A}" type="presOf" srcId="{CD5A95FF-0D93-44E5-9463-BC396B3A481A}" destId="{445A96E3-649B-43A1-B686-EE6989F2626F}"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57958CEB-D725-43A6-837E-424B9D7A1923}" type="presOf" srcId="{075AEA25-2D6F-498E-ADE5-0349B04C2598}" destId="{16579A50-3433-42F2-ADC6-A4DE3494E7B7}" srcOrd="0" destOrd="0" presId="urn:microsoft.com/office/officeart/2005/8/layout/hProcess11"/>
    <dgm:cxn modelId="{751C6B5F-0FE5-4F00-9817-9B7A9938912C}" srcId="{2AA3FB15-F47B-40EF-A147-41A385B1D89C}" destId="{91F0D76B-B5BD-489E-9F7D-7C937EA81BC6}" srcOrd="7" destOrd="0" parTransId="{677A7469-4628-48A1-A7D0-37C0338A20EE}" sibTransId="{26A1D989-C9BB-4521-AD32-E7B09F33573F}"/>
    <dgm:cxn modelId="{572C6116-06D6-472C-B81D-5BF02079CF44}" type="presOf" srcId="{9C56A82A-9FBB-47A5-8E3D-EE7AF5DA8B53}" destId="{1ABEC0CF-F298-419C-87A9-C0DF653506CF}" srcOrd="0" destOrd="0" presId="urn:microsoft.com/office/officeart/2005/8/layout/hProcess11"/>
    <dgm:cxn modelId="{6D07B37A-8D40-4363-A875-5176AB4D3A57}" type="presOf" srcId="{91F0D76B-B5BD-489E-9F7D-7C937EA81BC6}" destId="{791D618C-31B5-4262-950E-0EFC73ACFE4E}" srcOrd="0" destOrd="0" presId="urn:microsoft.com/office/officeart/2005/8/layout/hProcess11"/>
    <dgm:cxn modelId="{8C9DAE90-25E3-4D66-879E-E8E201B0C96A}" type="presOf" srcId="{1E78472B-95B6-4DE2-AD12-CB9A3F218E0A}" destId="{2C8651C9-1F52-4C7C-AFE7-AC65312FD487}" srcOrd="0" destOrd="0" presId="urn:microsoft.com/office/officeart/2005/8/layout/hProcess11"/>
    <dgm:cxn modelId="{ACC900B4-ABC1-48F4-A226-9CA89E580D5A}" srcId="{2AA3FB15-F47B-40EF-A147-41A385B1D89C}" destId="{8B6B7D64-41A6-4715-8E57-0DEEEA5E9855}" srcOrd="3" destOrd="0" parTransId="{D8C483F0-76B2-49DE-BB32-3BB4733953D1}" sibTransId="{E382B8A5-9F9F-4EF2-BD9D-5D9A42BD6B90}"/>
    <dgm:cxn modelId="{EFD4FF7E-873D-40D7-9A0C-A2DA41DEEAD0}" srcId="{2AA3FB15-F47B-40EF-A147-41A385B1D89C}" destId="{9C56A82A-9FBB-47A5-8E3D-EE7AF5DA8B53}" srcOrd="6" destOrd="0" parTransId="{FD86DC32-C5D0-41F9-BBE1-A75ED8145263}" sibTransId="{5AC4BCFE-E7C3-4305-BF6A-D950E90F4C04}"/>
    <dgm:cxn modelId="{2D8BD0A7-010F-4EB3-8CB8-1A4AF0313D25}" srcId="{2AA3FB15-F47B-40EF-A147-41A385B1D89C}" destId="{CD5A95FF-0D93-44E5-9463-BC396B3A481A}" srcOrd="9" destOrd="0" parTransId="{E9CA2DC2-BF48-477B-9A93-49DF4C2F9047}" sibTransId="{669C83AB-A895-49EE-B105-A6B024366191}"/>
    <dgm:cxn modelId="{DAB90033-D278-4FA4-B073-4B8953F5DE43}" type="presOf" srcId="{E092001B-0CCE-4C3B-9E82-2E69ABC4C035}" destId="{5C7CA009-E82B-41BA-835C-FA4B93C701F8}" srcOrd="0" destOrd="0" presId="urn:microsoft.com/office/officeart/2005/8/layout/hProcess11"/>
    <dgm:cxn modelId="{19E79E67-1D44-423B-AEF2-359F0B972D6A}" type="presOf" srcId="{2AA3FB15-F47B-40EF-A147-41A385B1D89C}" destId="{CC499413-C201-4DA6-9A0C-BB7D8B197193}" srcOrd="0" destOrd="0" presId="urn:microsoft.com/office/officeart/2005/8/layout/hProcess11"/>
    <dgm:cxn modelId="{5D2B839F-99F8-459E-B1FB-F7AADA4BB074}" type="presOf" srcId="{6FFEC31A-16F9-4234-BA46-5D2B9117AC3D}" destId="{688A5E61-99AE-4DFC-AD80-4D8563D016FB}"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222C336A-F4EB-4D10-8ADE-EB37E2DDC693}" srcId="{2AA3FB15-F47B-40EF-A147-41A385B1D89C}" destId="{69A8F855-E7FE-431A-A44E-369B8451E09F}" srcOrd="4" destOrd="0" parTransId="{CA857A51-6D25-4390-BECE-9608B6F17CB9}" sibTransId="{08D70D70-19F3-4F48-8D6A-019A38684FB2}"/>
    <dgm:cxn modelId="{33A6CED4-5D6F-4104-AF72-1EDBC2A50C2F}" srcId="{2AA3FB15-F47B-40EF-A147-41A385B1D89C}" destId="{075AEA25-2D6F-498E-ADE5-0349B04C2598}" srcOrd="1" destOrd="0" parTransId="{E66B0291-5E1D-4292-B25C-CCBCDC6D2FA5}" sibTransId="{08FD5774-610F-4BA8-A91F-9E08181743A1}"/>
    <dgm:cxn modelId="{87CE2C3E-3E78-43A2-99AE-1297EB94DEF2}" type="presOf" srcId="{8B6B7D64-41A6-4715-8E57-0DEEEA5E9855}" destId="{80016843-20E4-45B2-A49D-D93558B4C22B}" srcOrd="0" destOrd="0" presId="urn:microsoft.com/office/officeart/2005/8/layout/hProcess11"/>
    <dgm:cxn modelId="{65E1DE0E-68A7-417E-A0B7-E5A6DF910E0A}" type="presOf" srcId="{ECF619EC-A541-4492-B1DB-1F377D8F81CF}" destId="{23760FA5-9E98-4A01-A21C-9D9E999224B6}" srcOrd="0" destOrd="0" presId="urn:microsoft.com/office/officeart/2005/8/layout/hProcess11"/>
    <dgm:cxn modelId="{0A29B8A3-0E02-4F2A-A199-911E6C9825C6}" srcId="{2AA3FB15-F47B-40EF-A147-41A385B1D89C}" destId="{E092001B-0CCE-4C3B-9E82-2E69ABC4C035}" srcOrd="0" destOrd="0" parTransId="{716F01C3-E808-440A-B95C-819CC0619C87}" sibTransId="{3D004D31-57B1-455B-B172-53BC0DC6F1CB}"/>
    <dgm:cxn modelId="{49022D48-BE83-4441-8205-CA0C064D7C57}" type="presOf" srcId="{69A8F855-E7FE-431A-A44E-369B8451E09F}" destId="{F8AE3839-9CF0-4F0E-937C-2FE2CCF9E65F}"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F635076A-B4B2-4B3A-994E-0E65372D6D62}" type="presParOf" srcId="{CC499413-C201-4DA6-9A0C-BB7D8B197193}" destId="{E72EDDFA-6CF2-4900-A04D-F2BCCBC3B600}" srcOrd="0" destOrd="0" presId="urn:microsoft.com/office/officeart/2005/8/layout/hProcess11"/>
    <dgm:cxn modelId="{7CF62BCC-0890-4DF5-9173-FF103E34C5D1}" type="presParOf" srcId="{CC499413-C201-4DA6-9A0C-BB7D8B197193}" destId="{A0ED3B8C-20B0-42BD-B620-0D735CEF1DE7}" srcOrd="1" destOrd="0" presId="urn:microsoft.com/office/officeart/2005/8/layout/hProcess11"/>
    <dgm:cxn modelId="{FB7DCA75-0470-48B0-B6F7-13C293AE8B7B}" type="presParOf" srcId="{A0ED3B8C-20B0-42BD-B620-0D735CEF1DE7}" destId="{BECDFB09-5807-49EB-A28F-29C3CBE75709}" srcOrd="0" destOrd="0" presId="urn:microsoft.com/office/officeart/2005/8/layout/hProcess11"/>
    <dgm:cxn modelId="{36FA71BD-AAB1-4781-A44D-1B75F105FA14}" type="presParOf" srcId="{BECDFB09-5807-49EB-A28F-29C3CBE75709}" destId="{5C7CA009-E82B-41BA-835C-FA4B93C701F8}" srcOrd="0" destOrd="0" presId="urn:microsoft.com/office/officeart/2005/8/layout/hProcess11"/>
    <dgm:cxn modelId="{00B3714C-B64B-4692-80F8-79EECF90EECD}" type="presParOf" srcId="{BECDFB09-5807-49EB-A28F-29C3CBE75709}" destId="{A1E920F0-6E3C-4497-B596-8A48333E2B53}" srcOrd="1" destOrd="0" presId="urn:microsoft.com/office/officeart/2005/8/layout/hProcess11"/>
    <dgm:cxn modelId="{DC8BFCA2-68CB-4728-9D0B-0CA4A03F7B7D}" type="presParOf" srcId="{BECDFB09-5807-49EB-A28F-29C3CBE75709}" destId="{F79F1CD7-01E9-44EE-88B3-6821F7332A1F}" srcOrd="2" destOrd="0" presId="urn:microsoft.com/office/officeart/2005/8/layout/hProcess11"/>
    <dgm:cxn modelId="{5C369162-700F-48B6-BC2C-4108BCEC0319}" type="presParOf" srcId="{A0ED3B8C-20B0-42BD-B620-0D735CEF1DE7}" destId="{087DBA00-1321-478F-8C2E-1EE51610D6EC}" srcOrd="1" destOrd="0" presId="urn:microsoft.com/office/officeart/2005/8/layout/hProcess11"/>
    <dgm:cxn modelId="{6ADBAD7C-F988-414C-9A34-D02FB81832EC}" type="presParOf" srcId="{A0ED3B8C-20B0-42BD-B620-0D735CEF1DE7}" destId="{F92E017C-33D5-4BCB-B8BB-407BC4AE3C2B}" srcOrd="2" destOrd="0" presId="urn:microsoft.com/office/officeart/2005/8/layout/hProcess11"/>
    <dgm:cxn modelId="{ED2E0B8B-7E1C-42C1-84EF-831A9C2E91B5}" type="presParOf" srcId="{F92E017C-33D5-4BCB-B8BB-407BC4AE3C2B}" destId="{16579A50-3433-42F2-ADC6-A4DE3494E7B7}" srcOrd="0" destOrd="0" presId="urn:microsoft.com/office/officeart/2005/8/layout/hProcess11"/>
    <dgm:cxn modelId="{DCB98BF0-73B6-464C-ADCF-1BD7E3A1AA96}" type="presParOf" srcId="{F92E017C-33D5-4BCB-B8BB-407BC4AE3C2B}" destId="{34C065E7-F483-470F-97B1-C5F856C9FBC0}" srcOrd="1" destOrd="0" presId="urn:microsoft.com/office/officeart/2005/8/layout/hProcess11"/>
    <dgm:cxn modelId="{BF0A8E3B-D0DE-4E33-8290-3B415798D01E}" type="presParOf" srcId="{F92E017C-33D5-4BCB-B8BB-407BC4AE3C2B}" destId="{37040F36-BE69-4581-933E-FB9ED5E3B354}" srcOrd="2" destOrd="0" presId="urn:microsoft.com/office/officeart/2005/8/layout/hProcess11"/>
    <dgm:cxn modelId="{CD37F4A4-0E9C-46AB-B147-EB8F3A97D847}" type="presParOf" srcId="{A0ED3B8C-20B0-42BD-B620-0D735CEF1DE7}" destId="{714EF945-6CE9-4AB1-B96B-50C852D9667C}" srcOrd="3" destOrd="0" presId="urn:microsoft.com/office/officeart/2005/8/layout/hProcess11"/>
    <dgm:cxn modelId="{1968693D-F6FC-4187-BE70-3F23233961B4}" type="presParOf" srcId="{A0ED3B8C-20B0-42BD-B620-0D735CEF1DE7}" destId="{A2EEFFE4-6E4E-49E5-B4E5-8DCFF0DF927B}" srcOrd="4" destOrd="0" presId="urn:microsoft.com/office/officeart/2005/8/layout/hProcess11"/>
    <dgm:cxn modelId="{3EE678E4-FF7B-4909-9307-24B2B9E04757}" type="presParOf" srcId="{A2EEFFE4-6E4E-49E5-B4E5-8DCFF0DF927B}" destId="{688A5E61-99AE-4DFC-AD80-4D8563D016FB}" srcOrd="0" destOrd="0" presId="urn:microsoft.com/office/officeart/2005/8/layout/hProcess11"/>
    <dgm:cxn modelId="{BA74F4EC-51B7-45FE-8ACA-ABFB66EA92A3}" type="presParOf" srcId="{A2EEFFE4-6E4E-49E5-B4E5-8DCFF0DF927B}" destId="{63C52BCF-111B-4940-AECE-3FCFAC609569}" srcOrd="1" destOrd="0" presId="urn:microsoft.com/office/officeart/2005/8/layout/hProcess11"/>
    <dgm:cxn modelId="{2EB6E970-8F1F-4F91-98F2-213BB8B63120}" type="presParOf" srcId="{A2EEFFE4-6E4E-49E5-B4E5-8DCFF0DF927B}" destId="{05D60FAE-9395-4BC7-9DC7-997B54395C24}" srcOrd="2" destOrd="0" presId="urn:microsoft.com/office/officeart/2005/8/layout/hProcess11"/>
    <dgm:cxn modelId="{4C66F3E8-8B97-4E94-A888-BDDD0B76DDB1}" type="presParOf" srcId="{A0ED3B8C-20B0-42BD-B620-0D735CEF1DE7}" destId="{F99B7FEB-B13C-4C0B-8D94-1085E9FFDE36}" srcOrd="5" destOrd="0" presId="urn:microsoft.com/office/officeart/2005/8/layout/hProcess11"/>
    <dgm:cxn modelId="{62248DAC-58B3-40E2-B93B-A3A880CA4916}" type="presParOf" srcId="{A0ED3B8C-20B0-42BD-B620-0D735CEF1DE7}" destId="{8157A56C-B02E-4404-9EE0-564718712FAD}" srcOrd="6" destOrd="0" presId="urn:microsoft.com/office/officeart/2005/8/layout/hProcess11"/>
    <dgm:cxn modelId="{D949A367-04B2-4C30-831A-05D3D041651D}" type="presParOf" srcId="{8157A56C-B02E-4404-9EE0-564718712FAD}" destId="{80016843-20E4-45B2-A49D-D93558B4C22B}" srcOrd="0" destOrd="0" presId="urn:microsoft.com/office/officeart/2005/8/layout/hProcess11"/>
    <dgm:cxn modelId="{D3607286-CF2D-40BF-9D93-A39928A50147}" type="presParOf" srcId="{8157A56C-B02E-4404-9EE0-564718712FAD}" destId="{9D85A4BA-30A6-4313-911B-8D8C9A934E8C}" srcOrd="1" destOrd="0" presId="urn:microsoft.com/office/officeart/2005/8/layout/hProcess11"/>
    <dgm:cxn modelId="{E707049A-8054-4586-A9F1-DDC8487BE2CB}" type="presParOf" srcId="{8157A56C-B02E-4404-9EE0-564718712FAD}" destId="{707E8648-DD20-4E75-9B47-AC2E09E7B28D}" srcOrd="2" destOrd="0" presId="urn:microsoft.com/office/officeart/2005/8/layout/hProcess11"/>
    <dgm:cxn modelId="{AFD3963B-181A-4AB0-A14F-915865E4A45D}" type="presParOf" srcId="{A0ED3B8C-20B0-42BD-B620-0D735CEF1DE7}" destId="{99E517BF-405B-4D58-848D-4D3FF796E3FB}" srcOrd="7" destOrd="0" presId="urn:microsoft.com/office/officeart/2005/8/layout/hProcess11"/>
    <dgm:cxn modelId="{ADD0FE89-C3C4-4914-BB5E-C41695429041}" type="presParOf" srcId="{A0ED3B8C-20B0-42BD-B620-0D735CEF1DE7}" destId="{075AC118-E618-41F8-9D9A-47386C5225C0}" srcOrd="8" destOrd="0" presId="urn:microsoft.com/office/officeart/2005/8/layout/hProcess11"/>
    <dgm:cxn modelId="{CA7FE4CA-9AF9-49C9-83AE-01AC8583B193}" type="presParOf" srcId="{075AC118-E618-41F8-9D9A-47386C5225C0}" destId="{F8AE3839-9CF0-4F0E-937C-2FE2CCF9E65F}" srcOrd="0" destOrd="0" presId="urn:microsoft.com/office/officeart/2005/8/layout/hProcess11"/>
    <dgm:cxn modelId="{222D836A-DDF5-477B-B7DE-61179DE2C81A}" type="presParOf" srcId="{075AC118-E618-41F8-9D9A-47386C5225C0}" destId="{2F82A0B0-3C9D-4E79-82F4-9FF1F7803FA9}" srcOrd="1" destOrd="0" presId="urn:microsoft.com/office/officeart/2005/8/layout/hProcess11"/>
    <dgm:cxn modelId="{DB1F3AB1-693E-4E61-ADA2-F6031B496889}" type="presParOf" srcId="{075AC118-E618-41F8-9D9A-47386C5225C0}" destId="{60067B71-2AB3-4AFB-8E59-4EDBF1D1CC6F}" srcOrd="2" destOrd="0" presId="urn:microsoft.com/office/officeart/2005/8/layout/hProcess11"/>
    <dgm:cxn modelId="{2AA84BBA-12D7-40DC-B582-E03AA5CE50C0}" type="presParOf" srcId="{A0ED3B8C-20B0-42BD-B620-0D735CEF1DE7}" destId="{DDE49B4A-DC1E-4054-8198-16DD9CBDFCD2}" srcOrd="9" destOrd="0" presId="urn:microsoft.com/office/officeart/2005/8/layout/hProcess11"/>
    <dgm:cxn modelId="{392A9B08-3390-4763-BEF0-F4D5B44DF200}" type="presParOf" srcId="{A0ED3B8C-20B0-42BD-B620-0D735CEF1DE7}" destId="{8226FDD7-8B76-4814-9743-18EC06617E7D}" srcOrd="10" destOrd="0" presId="urn:microsoft.com/office/officeart/2005/8/layout/hProcess11"/>
    <dgm:cxn modelId="{61309DFC-1710-45C6-843C-594FC40BB0E2}" type="presParOf" srcId="{8226FDD7-8B76-4814-9743-18EC06617E7D}" destId="{23760FA5-9E98-4A01-A21C-9D9E999224B6}" srcOrd="0" destOrd="0" presId="urn:microsoft.com/office/officeart/2005/8/layout/hProcess11"/>
    <dgm:cxn modelId="{4CC3A5A3-11CF-4BE0-A329-9BD595316160}" type="presParOf" srcId="{8226FDD7-8B76-4814-9743-18EC06617E7D}" destId="{39C60A1C-382C-4AC7-A6B7-3EA4B36778F0}" srcOrd="1" destOrd="0" presId="urn:microsoft.com/office/officeart/2005/8/layout/hProcess11"/>
    <dgm:cxn modelId="{01CB34C2-CC3E-4D3F-838B-7349CAD24B57}" type="presParOf" srcId="{8226FDD7-8B76-4814-9743-18EC06617E7D}" destId="{54E86FE0-6407-417E-9734-C08791474DF7}" srcOrd="2" destOrd="0" presId="urn:microsoft.com/office/officeart/2005/8/layout/hProcess11"/>
    <dgm:cxn modelId="{F1D6662B-B1AA-41F4-847A-64AA16A217CF}" type="presParOf" srcId="{A0ED3B8C-20B0-42BD-B620-0D735CEF1DE7}" destId="{D3116371-B59A-4468-B7C6-134F1D240480}" srcOrd="11" destOrd="0" presId="urn:microsoft.com/office/officeart/2005/8/layout/hProcess11"/>
    <dgm:cxn modelId="{384941B0-6021-43F2-8B50-18FEA4A2E684}" type="presParOf" srcId="{A0ED3B8C-20B0-42BD-B620-0D735CEF1DE7}" destId="{8F391D19-A910-44FF-A416-4ADC19A5A43D}" srcOrd="12" destOrd="0" presId="urn:microsoft.com/office/officeart/2005/8/layout/hProcess11"/>
    <dgm:cxn modelId="{5B72B0E0-314D-4DB2-832C-001DD83DAF72}" type="presParOf" srcId="{8F391D19-A910-44FF-A416-4ADC19A5A43D}" destId="{1ABEC0CF-F298-419C-87A9-C0DF653506CF}" srcOrd="0" destOrd="0" presId="urn:microsoft.com/office/officeart/2005/8/layout/hProcess11"/>
    <dgm:cxn modelId="{6B48AB1C-482F-4376-BF53-213D8CC2B06B}" type="presParOf" srcId="{8F391D19-A910-44FF-A416-4ADC19A5A43D}" destId="{61F8A141-4655-4410-846B-2D023A176706}" srcOrd="1" destOrd="0" presId="urn:microsoft.com/office/officeart/2005/8/layout/hProcess11"/>
    <dgm:cxn modelId="{3FC204C7-F20A-4CD0-A2E2-27EDA3112366}" type="presParOf" srcId="{8F391D19-A910-44FF-A416-4ADC19A5A43D}" destId="{F7C8EC46-45D8-4475-BD5F-54C1C137A850}" srcOrd="2" destOrd="0" presId="urn:microsoft.com/office/officeart/2005/8/layout/hProcess11"/>
    <dgm:cxn modelId="{5388CFE9-A31B-44D4-B94E-D77143E8F5BD}" type="presParOf" srcId="{A0ED3B8C-20B0-42BD-B620-0D735CEF1DE7}" destId="{3E424D74-CCC8-47EC-86FA-8A8AD1BBCC07}" srcOrd="13" destOrd="0" presId="urn:microsoft.com/office/officeart/2005/8/layout/hProcess11"/>
    <dgm:cxn modelId="{472267D8-F670-46CA-9985-FAE5ACB5633B}" type="presParOf" srcId="{A0ED3B8C-20B0-42BD-B620-0D735CEF1DE7}" destId="{5C8E55E5-F07C-4157-9F25-D893E4E847FD}" srcOrd="14" destOrd="0" presId="urn:microsoft.com/office/officeart/2005/8/layout/hProcess11"/>
    <dgm:cxn modelId="{B487C6D7-CF1E-4B00-A120-76084FE2E650}" type="presParOf" srcId="{5C8E55E5-F07C-4157-9F25-D893E4E847FD}" destId="{791D618C-31B5-4262-950E-0EFC73ACFE4E}" srcOrd="0" destOrd="0" presId="urn:microsoft.com/office/officeart/2005/8/layout/hProcess11"/>
    <dgm:cxn modelId="{25EB340A-16E5-4422-9358-1A3794ED4469}" type="presParOf" srcId="{5C8E55E5-F07C-4157-9F25-D893E4E847FD}" destId="{B4C204FC-F7AD-41CC-9DB5-5E6AD4E93E51}" srcOrd="1" destOrd="0" presId="urn:microsoft.com/office/officeart/2005/8/layout/hProcess11"/>
    <dgm:cxn modelId="{CCAEAAD5-9F82-49A3-ABC2-B963FBAFB6A8}" type="presParOf" srcId="{5C8E55E5-F07C-4157-9F25-D893E4E847FD}" destId="{9FD9E5C4-33CF-4DE5-8F8F-7B01AF51D67E}" srcOrd="2" destOrd="0" presId="urn:microsoft.com/office/officeart/2005/8/layout/hProcess11"/>
    <dgm:cxn modelId="{9E4889D2-68D9-412B-8717-DC7CF396AB4A}" type="presParOf" srcId="{A0ED3B8C-20B0-42BD-B620-0D735CEF1DE7}" destId="{57FA3600-DE84-428E-9A14-62653C641B95}" srcOrd="15" destOrd="0" presId="urn:microsoft.com/office/officeart/2005/8/layout/hProcess11"/>
    <dgm:cxn modelId="{93254CD0-87B3-4D77-BE11-C10FC3200070}" type="presParOf" srcId="{A0ED3B8C-20B0-42BD-B620-0D735CEF1DE7}" destId="{3F5B57FD-14D2-4161-A1BF-EDD537242363}" srcOrd="16" destOrd="0" presId="urn:microsoft.com/office/officeart/2005/8/layout/hProcess11"/>
    <dgm:cxn modelId="{5E847BFA-9F3F-4891-B14B-DA0973DA9D29}" type="presParOf" srcId="{3F5B57FD-14D2-4161-A1BF-EDD537242363}" destId="{2C8651C9-1F52-4C7C-AFE7-AC65312FD487}" srcOrd="0" destOrd="0" presId="urn:microsoft.com/office/officeart/2005/8/layout/hProcess11"/>
    <dgm:cxn modelId="{EC7A29F1-A1D8-4368-8011-E288FE0C238A}" type="presParOf" srcId="{3F5B57FD-14D2-4161-A1BF-EDD537242363}" destId="{F47D2838-6E38-4066-9C4C-CA2BFC7EBED7}" srcOrd="1" destOrd="0" presId="urn:microsoft.com/office/officeart/2005/8/layout/hProcess11"/>
    <dgm:cxn modelId="{A8F588B2-CA5B-4F3C-89A8-C7A12CE31C43}" type="presParOf" srcId="{3F5B57FD-14D2-4161-A1BF-EDD537242363}" destId="{1C0A28A6-F4A6-465A-A963-134C6829D118}" srcOrd="2" destOrd="0" presId="urn:microsoft.com/office/officeart/2005/8/layout/hProcess11"/>
    <dgm:cxn modelId="{260DA3E1-8AEC-4ADC-9929-586E4314A9A9}" type="presParOf" srcId="{A0ED3B8C-20B0-42BD-B620-0D735CEF1DE7}" destId="{E797423F-4164-4F09-A3D1-83EC6F1292E1}" srcOrd="17" destOrd="0" presId="urn:microsoft.com/office/officeart/2005/8/layout/hProcess11"/>
    <dgm:cxn modelId="{DA611C06-A2A7-4544-83B1-5EDD6409FF94}" type="presParOf" srcId="{A0ED3B8C-20B0-42BD-B620-0D735CEF1DE7}" destId="{74CB2A8B-5717-4D5C-B9F4-F08D77FA620E}" srcOrd="18" destOrd="0" presId="urn:microsoft.com/office/officeart/2005/8/layout/hProcess11"/>
    <dgm:cxn modelId="{F13AC5D6-73AD-40B9-B25C-D00C54FDAAD6}" type="presParOf" srcId="{74CB2A8B-5717-4D5C-B9F4-F08D77FA620E}" destId="{445A96E3-649B-43A1-B686-EE6989F2626F}" srcOrd="0" destOrd="0" presId="urn:microsoft.com/office/officeart/2005/8/layout/hProcess11"/>
    <dgm:cxn modelId="{4E20C73D-5941-4D6F-ACC6-AE9B8078D187}" type="presParOf" srcId="{74CB2A8B-5717-4D5C-B9F4-F08D77FA620E}" destId="{E83C5F29-965B-4AD1-BC42-31ACFFC0F890}" srcOrd="1" destOrd="0" presId="urn:microsoft.com/office/officeart/2005/8/layout/hProcess11"/>
    <dgm:cxn modelId="{A1DCB056-754C-43F0-8E61-C1483402C3CF}"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NV 1864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WV, CT 1865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VA 1866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1862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1863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WI, OH 1867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CA, IA, ME 1868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MO, GA, IL 1869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NY, AL 1860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1861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custScaleX="266528">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custScaleX="200994">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custScaleX="225205">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custScaleX="189909">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custScaleX="253451">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custScaleX="203140">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custScaleX="233407">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custScaleX="301954">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custScaleX="289062">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4AB2AE45-D3D8-42B8-93AD-6C0805784B42}" type="presOf" srcId="{ECF619EC-A541-4492-B1DB-1F377D8F81CF}" destId="{23760FA5-9E98-4A01-A21C-9D9E999224B6}"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3D0BD121-BC52-44AC-AE4D-59C0BAE1D7B0}" type="presOf" srcId="{2AA3FB15-F47B-40EF-A147-41A385B1D89C}" destId="{CC499413-C201-4DA6-9A0C-BB7D8B197193}" srcOrd="0" destOrd="0" presId="urn:microsoft.com/office/officeart/2005/8/layout/hProcess11"/>
    <dgm:cxn modelId="{751C6B5F-0FE5-4F00-9817-9B7A9938912C}" srcId="{2AA3FB15-F47B-40EF-A147-41A385B1D89C}" destId="{91F0D76B-B5BD-489E-9F7D-7C937EA81BC6}" srcOrd="7" destOrd="0" parTransId="{677A7469-4628-48A1-A7D0-37C0338A20EE}" sibTransId="{26A1D989-C9BB-4521-AD32-E7B09F33573F}"/>
    <dgm:cxn modelId="{B14DF802-CB33-472E-BACB-E7F8C1981C87}" type="presOf" srcId="{E092001B-0CCE-4C3B-9E82-2E69ABC4C035}" destId="{5C7CA009-E82B-41BA-835C-FA4B93C701F8}" srcOrd="0" destOrd="0" presId="urn:microsoft.com/office/officeart/2005/8/layout/hProcess11"/>
    <dgm:cxn modelId="{1C652365-75A5-4953-88CD-FE0B024D858D}" type="presOf" srcId="{69A8F855-E7FE-431A-A44E-369B8451E09F}" destId="{F8AE3839-9CF0-4F0E-937C-2FE2CCF9E65F}" srcOrd="0" destOrd="0" presId="urn:microsoft.com/office/officeart/2005/8/layout/hProcess11"/>
    <dgm:cxn modelId="{ACC900B4-ABC1-48F4-A226-9CA89E580D5A}" srcId="{2AA3FB15-F47B-40EF-A147-41A385B1D89C}" destId="{8B6B7D64-41A6-4715-8E57-0DEEEA5E9855}" srcOrd="3" destOrd="0" parTransId="{D8C483F0-76B2-49DE-BB32-3BB4733953D1}" sibTransId="{E382B8A5-9F9F-4EF2-BD9D-5D9A42BD6B90}"/>
    <dgm:cxn modelId="{EFD4FF7E-873D-40D7-9A0C-A2DA41DEEAD0}" srcId="{2AA3FB15-F47B-40EF-A147-41A385B1D89C}" destId="{9C56A82A-9FBB-47A5-8E3D-EE7AF5DA8B53}" srcOrd="6" destOrd="0" parTransId="{FD86DC32-C5D0-41F9-BBE1-A75ED8145263}" sibTransId="{5AC4BCFE-E7C3-4305-BF6A-D950E90F4C04}"/>
    <dgm:cxn modelId="{2D8BD0A7-010F-4EB3-8CB8-1A4AF0313D25}" srcId="{2AA3FB15-F47B-40EF-A147-41A385B1D89C}" destId="{CD5A95FF-0D93-44E5-9463-BC396B3A481A}" srcOrd="9" destOrd="0" parTransId="{E9CA2DC2-BF48-477B-9A93-49DF4C2F9047}" sibTransId="{669C83AB-A895-49EE-B105-A6B024366191}"/>
    <dgm:cxn modelId="{6BFB5B74-122C-42E5-B0BA-AB9E8C03DA18}" type="presOf" srcId="{91F0D76B-B5BD-489E-9F7D-7C937EA81BC6}" destId="{791D618C-31B5-4262-950E-0EFC73ACFE4E}" srcOrd="0" destOrd="0" presId="urn:microsoft.com/office/officeart/2005/8/layout/hProcess11"/>
    <dgm:cxn modelId="{8D17C45D-A33E-44F8-A34C-24EF9D968B2E}" type="presOf" srcId="{CD5A95FF-0D93-44E5-9463-BC396B3A481A}" destId="{445A96E3-649B-43A1-B686-EE6989F2626F}"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222C336A-F4EB-4D10-8ADE-EB37E2DDC693}" srcId="{2AA3FB15-F47B-40EF-A147-41A385B1D89C}" destId="{69A8F855-E7FE-431A-A44E-369B8451E09F}" srcOrd="4" destOrd="0" parTransId="{CA857A51-6D25-4390-BECE-9608B6F17CB9}" sibTransId="{08D70D70-19F3-4F48-8D6A-019A38684FB2}"/>
    <dgm:cxn modelId="{33A6CED4-5D6F-4104-AF72-1EDBC2A50C2F}" srcId="{2AA3FB15-F47B-40EF-A147-41A385B1D89C}" destId="{075AEA25-2D6F-498E-ADE5-0349B04C2598}" srcOrd="1" destOrd="0" parTransId="{E66B0291-5E1D-4292-B25C-CCBCDC6D2FA5}" sibTransId="{08FD5774-610F-4BA8-A91F-9E08181743A1}"/>
    <dgm:cxn modelId="{057FC233-5CA4-4661-95DA-0960FD9BC546}" type="presOf" srcId="{8B6B7D64-41A6-4715-8E57-0DEEEA5E9855}" destId="{80016843-20E4-45B2-A49D-D93558B4C22B}" srcOrd="0" destOrd="0" presId="urn:microsoft.com/office/officeart/2005/8/layout/hProcess11"/>
    <dgm:cxn modelId="{F3E38E6D-ABC5-4BC0-ABE4-77EC40E11B2E}" type="presOf" srcId="{075AEA25-2D6F-498E-ADE5-0349B04C2598}" destId="{16579A50-3433-42F2-ADC6-A4DE3494E7B7}" srcOrd="0" destOrd="0" presId="urn:microsoft.com/office/officeart/2005/8/layout/hProcess11"/>
    <dgm:cxn modelId="{DBD71243-F96E-4C16-988B-4683957E6606}" type="presOf" srcId="{9C56A82A-9FBB-47A5-8E3D-EE7AF5DA8B53}" destId="{1ABEC0CF-F298-419C-87A9-C0DF653506CF}" srcOrd="0" destOrd="0" presId="urn:microsoft.com/office/officeart/2005/8/layout/hProcess11"/>
    <dgm:cxn modelId="{68114BCB-3B90-4CB2-9ABA-45C60BA522E7}" type="presOf" srcId="{6FFEC31A-16F9-4234-BA46-5D2B9117AC3D}" destId="{688A5E61-99AE-4DFC-AD80-4D8563D016FB}" srcOrd="0" destOrd="0" presId="urn:microsoft.com/office/officeart/2005/8/layout/hProcess11"/>
    <dgm:cxn modelId="{0A29B8A3-0E02-4F2A-A199-911E6C9825C6}" srcId="{2AA3FB15-F47B-40EF-A147-41A385B1D89C}" destId="{E092001B-0CCE-4C3B-9E82-2E69ABC4C035}" srcOrd="0" destOrd="0" parTransId="{716F01C3-E808-440A-B95C-819CC0619C87}" sibTransId="{3D004D31-57B1-455B-B172-53BC0DC6F1CB}"/>
    <dgm:cxn modelId="{9F700BD1-029C-4528-BE5C-429A816678DC}" type="presOf" srcId="{1E78472B-95B6-4DE2-AD12-CB9A3F218E0A}" destId="{2C8651C9-1F52-4C7C-AFE7-AC65312FD487}"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25E4770E-EEB9-44B4-AF90-B36C8AC44C1F}" type="presParOf" srcId="{CC499413-C201-4DA6-9A0C-BB7D8B197193}" destId="{E72EDDFA-6CF2-4900-A04D-F2BCCBC3B600}" srcOrd="0" destOrd="0" presId="urn:microsoft.com/office/officeart/2005/8/layout/hProcess11"/>
    <dgm:cxn modelId="{691E1527-CE5D-49F9-8ABB-AB458621213D}" type="presParOf" srcId="{CC499413-C201-4DA6-9A0C-BB7D8B197193}" destId="{A0ED3B8C-20B0-42BD-B620-0D735CEF1DE7}" srcOrd="1" destOrd="0" presId="urn:microsoft.com/office/officeart/2005/8/layout/hProcess11"/>
    <dgm:cxn modelId="{9EE1CB15-644E-4A1D-A91F-209A5E08899A}" type="presParOf" srcId="{A0ED3B8C-20B0-42BD-B620-0D735CEF1DE7}" destId="{BECDFB09-5807-49EB-A28F-29C3CBE75709}" srcOrd="0" destOrd="0" presId="urn:microsoft.com/office/officeart/2005/8/layout/hProcess11"/>
    <dgm:cxn modelId="{E43B8B3B-1AFD-4F5C-8815-51414058E466}" type="presParOf" srcId="{BECDFB09-5807-49EB-A28F-29C3CBE75709}" destId="{5C7CA009-E82B-41BA-835C-FA4B93C701F8}" srcOrd="0" destOrd="0" presId="urn:microsoft.com/office/officeart/2005/8/layout/hProcess11"/>
    <dgm:cxn modelId="{60D1CD94-97DD-4047-8333-09F01478A916}" type="presParOf" srcId="{BECDFB09-5807-49EB-A28F-29C3CBE75709}" destId="{A1E920F0-6E3C-4497-B596-8A48333E2B53}" srcOrd="1" destOrd="0" presId="urn:microsoft.com/office/officeart/2005/8/layout/hProcess11"/>
    <dgm:cxn modelId="{170FF507-E4EB-4034-B8A8-49384B9FCB00}" type="presParOf" srcId="{BECDFB09-5807-49EB-A28F-29C3CBE75709}" destId="{F79F1CD7-01E9-44EE-88B3-6821F7332A1F}" srcOrd="2" destOrd="0" presId="urn:microsoft.com/office/officeart/2005/8/layout/hProcess11"/>
    <dgm:cxn modelId="{67690198-3421-4D28-B513-7AE180667264}" type="presParOf" srcId="{A0ED3B8C-20B0-42BD-B620-0D735CEF1DE7}" destId="{087DBA00-1321-478F-8C2E-1EE51610D6EC}" srcOrd="1" destOrd="0" presId="urn:microsoft.com/office/officeart/2005/8/layout/hProcess11"/>
    <dgm:cxn modelId="{B59E6EBC-B79B-4FE0-89E8-FD4B7F0AE8F2}" type="presParOf" srcId="{A0ED3B8C-20B0-42BD-B620-0D735CEF1DE7}" destId="{F92E017C-33D5-4BCB-B8BB-407BC4AE3C2B}" srcOrd="2" destOrd="0" presId="urn:microsoft.com/office/officeart/2005/8/layout/hProcess11"/>
    <dgm:cxn modelId="{42C7787C-B967-43B8-9FDD-A685D4DF5A03}" type="presParOf" srcId="{F92E017C-33D5-4BCB-B8BB-407BC4AE3C2B}" destId="{16579A50-3433-42F2-ADC6-A4DE3494E7B7}" srcOrd="0" destOrd="0" presId="urn:microsoft.com/office/officeart/2005/8/layout/hProcess11"/>
    <dgm:cxn modelId="{72D5855F-477A-47ED-A344-818DEBA43D2B}" type="presParOf" srcId="{F92E017C-33D5-4BCB-B8BB-407BC4AE3C2B}" destId="{34C065E7-F483-470F-97B1-C5F856C9FBC0}" srcOrd="1" destOrd="0" presId="urn:microsoft.com/office/officeart/2005/8/layout/hProcess11"/>
    <dgm:cxn modelId="{17C61663-AFB9-410E-AEEC-EC9B1731E64F}" type="presParOf" srcId="{F92E017C-33D5-4BCB-B8BB-407BC4AE3C2B}" destId="{37040F36-BE69-4581-933E-FB9ED5E3B354}" srcOrd="2" destOrd="0" presId="urn:microsoft.com/office/officeart/2005/8/layout/hProcess11"/>
    <dgm:cxn modelId="{91936514-B8CC-4538-84F9-51E4CFDA3056}" type="presParOf" srcId="{A0ED3B8C-20B0-42BD-B620-0D735CEF1DE7}" destId="{714EF945-6CE9-4AB1-B96B-50C852D9667C}" srcOrd="3" destOrd="0" presId="urn:microsoft.com/office/officeart/2005/8/layout/hProcess11"/>
    <dgm:cxn modelId="{F416C789-CDB7-4BC7-ACBC-833321527EA1}" type="presParOf" srcId="{A0ED3B8C-20B0-42BD-B620-0D735CEF1DE7}" destId="{A2EEFFE4-6E4E-49E5-B4E5-8DCFF0DF927B}" srcOrd="4" destOrd="0" presId="urn:microsoft.com/office/officeart/2005/8/layout/hProcess11"/>
    <dgm:cxn modelId="{2CD32AA1-65F2-4143-9A36-944AEBB1E234}" type="presParOf" srcId="{A2EEFFE4-6E4E-49E5-B4E5-8DCFF0DF927B}" destId="{688A5E61-99AE-4DFC-AD80-4D8563D016FB}" srcOrd="0" destOrd="0" presId="urn:microsoft.com/office/officeart/2005/8/layout/hProcess11"/>
    <dgm:cxn modelId="{1413CF11-EDF8-4D3C-878B-AFC783D05F51}" type="presParOf" srcId="{A2EEFFE4-6E4E-49E5-B4E5-8DCFF0DF927B}" destId="{63C52BCF-111B-4940-AECE-3FCFAC609569}" srcOrd="1" destOrd="0" presId="urn:microsoft.com/office/officeart/2005/8/layout/hProcess11"/>
    <dgm:cxn modelId="{049D6F5E-70CA-4333-859F-B9CDA7FAC0F8}" type="presParOf" srcId="{A2EEFFE4-6E4E-49E5-B4E5-8DCFF0DF927B}" destId="{05D60FAE-9395-4BC7-9DC7-997B54395C24}" srcOrd="2" destOrd="0" presId="urn:microsoft.com/office/officeart/2005/8/layout/hProcess11"/>
    <dgm:cxn modelId="{2F5A5066-A0B8-4972-A30C-E6D7DD1063FA}" type="presParOf" srcId="{A0ED3B8C-20B0-42BD-B620-0D735CEF1DE7}" destId="{F99B7FEB-B13C-4C0B-8D94-1085E9FFDE36}" srcOrd="5" destOrd="0" presId="urn:microsoft.com/office/officeart/2005/8/layout/hProcess11"/>
    <dgm:cxn modelId="{0DEC7B33-A0B6-4006-B8B9-ACDA14B40490}" type="presParOf" srcId="{A0ED3B8C-20B0-42BD-B620-0D735CEF1DE7}" destId="{8157A56C-B02E-4404-9EE0-564718712FAD}" srcOrd="6" destOrd="0" presId="urn:microsoft.com/office/officeart/2005/8/layout/hProcess11"/>
    <dgm:cxn modelId="{020AA1EC-B3EC-4341-A50C-1241387E6096}" type="presParOf" srcId="{8157A56C-B02E-4404-9EE0-564718712FAD}" destId="{80016843-20E4-45B2-A49D-D93558B4C22B}" srcOrd="0" destOrd="0" presId="urn:microsoft.com/office/officeart/2005/8/layout/hProcess11"/>
    <dgm:cxn modelId="{D2842BD7-6593-40EE-ABB0-6A68C13F7FC2}" type="presParOf" srcId="{8157A56C-B02E-4404-9EE0-564718712FAD}" destId="{9D85A4BA-30A6-4313-911B-8D8C9A934E8C}" srcOrd="1" destOrd="0" presId="urn:microsoft.com/office/officeart/2005/8/layout/hProcess11"/>
    <dgm:cxn modelId="{89722E8B-3C20-4C83-AA13-975A7BAD6D34}" type="presParOf" srcId="{8157A56C-B02E-4404-9EE0-564718712FAD}" destId="{707E8648-DD20-4E75-9B47-AC2E09E7B28D}" srcOrd="2" destOrd="0" presId="urn:microsoft.com/office/officeart/2005/8/layout/hProcess11"/>
    <dgm:cxn modelId="{FE4F9756-34C4-4ED4-8C63-90D6B855B865}" type="presParOf" srcId="{A0ED3B8C-20B0-42BD-B620-0D735CEF1DE7}" destId="{99E517BF-405B-4D58-848D-4D3FF796E3FB}" srcOrd="7" destOrd="0" presId="urn:microsoft.com/office/officeart/2005/8/layout/hProcess11"/>
    <dgm:cxn modelId="{E9248F05-29E3-4BAD-9DB3-E94FBFAE915C}" type="presParOf" srcId="{A0ED3B8C-20B0-42BD-B620-0D735CEF1DE7}" destId="{075AC118-E618-41F8-9D9A-47386C5225C0}" srcOrd="8" destOrd="0" presId="urn:microsoft.com/office/officeart/2005/8/layout/hProcess11"/>
    <dgm:cxn modelId="{B560CC8F-B9C1-46F5-B9C9-F43977E71483}" type="presParOf" srcId="{075AC118-E618-41F8-9D9A-47386C5225C0}" destId="{F8AE3839-9CF0-4F0E-937C-2FE2CCF9E65F}" srcOrd="0" destOrd="0" presId="urn:microsoft.com/office/officeart/2005/8/layout/hProcess11"/>
    <dgm:cxn modelId="{3E92865A-7FA3-46E0-802D-3FB8FA17464D}" type="presParOf" srcId="{075AC118-E618-41F8-9D9A-47386C5225C0}" destId="{2F82A0B0-3C9D-4E79-82F4-9FF1F7803FA9}" srcOrd="1" destOrd="0" presId="urn:microsoft.com/office/officeart/2005/8/layout/hProcess11"/>
    <dgm:cxn modelId="{6A643453-B8F5-4B91-8156-EACA0EF79CCE}" type="presParOf" srcId="{075AC118-E618-41F8-9D9A-47386C5225C0}" destId="{60067B71-2AB3-4AFB-8E59-4EDBF1D1CC6F}" srcOrd="2" destOrd="0" presId="urn:microsoft.com/office/officeart/2005/8/layout/hProcess11"/>
    <dgm:cxn modelId="{4C7FBD7B-AF59-49B0-980B-994DE29CDBFB}" type="presParOf" srcId="{A0ED3B8C-20B0-42BD-B620-0D735CEF1DE7}" destId="{DDE49B4A-DC1E-4054-8198-16DD9CBDFCD2}" srcOrd="9" destOrd="0" presId="urn:microsoft.com/office/officeart/2005/8/layout/hProcess11"/>
    <dgm:cxn modelId="{F06993DE-E566-4BF3-9A1B-819D0B3683FD}" type="presParOf" srcId="{A0ED3B8C-20B0-42BD-B620-0D735CEF1DE7}" destId="{8226FDD7-8B76-4814-9743-18EC06617E7D}" srcOrd="10" destOrd="0" presId="urn:microsoft.com/office/officeart/2005/8/layout/hProcess11"/>
    <dgm:cxn modelId="{C715AB82-8797-401F-A57B-768CDA3AB91B}" type="presParOf" srcId="{8226FDD7-8B76-4814-9743-18EC06617E7D}" destId="{23760FA5-9E98-4A01-A21C-9D9E999224B6}" srcOrd="0" destOrd="0" presId="urn:microsoft.com/office/officeart/2005/8/layout/hProcess11"/>
    <dgm:cxn modelId="{21CA8A71-ACE5-4D46-BB89-ABCB73D6A37B}" type="presParOf" srcId="{8226FDD7-8B76-4814-9743-18EC06617E7D}" destId="{39C60A1C-382C-4AC7-A6B7-3EA4B36778F0}" srcOrd="1" destOrd="0" presId="urn:microsoft.com/office/officeart/2005/8/layout/hProcess11"/>
    <dgm:cxn modelId="{199609EC-9DFA-42BF-9577-F60B901FF6F7}" type="presParOf" srcId="{8226FDD7-8B76-4814-9743-18EC06617E7D}" destId="{54E86FE0-6407-417E-9734-C08791474DF7}" srcOrd="2" destOrd="0" presId="urn:microsoft.com/office/officeart/2005/8/layout/hProcess11"/>
    <dgm:cxn modelId="{E99A65AB-ADE3-4A4F-AEE9-77AF344F72A9}" type="presParOf" srcId="{A0ED3B8C-20B0-42BD-B620-0D735CEF1DE7}" destId="{D3116371-B59A-4468-B7C6-134F1D240480}" srcOrd="11" destOrd="0" presId="urn:microsoft.com/office/officeart/2005/8/layout/hProcess11"/>
    <dgm:cxn modelId="{B1286EC6-3F08-4614-9ABF-E9AB71A8001A}" type="presParOf" srcId="{A0ED3B8C-20B0-42BD-B620-0D735CEF1DE7}" destId="{8F391D19-A910-44FF-A416-4ADC19A5A43D}" srcOrd="12" destOrd="0" presId="urn:microsoft.com/office/officeart/2005/8/layout/hProcess11"/>
    <dgm:cxn modelId="{FC7CD370-1ED2-49A2-A8CE-B74A0C55BE01}" type="presParOf" srcId="{8F391D19-A910-44FF-A416-4ADC19A5A43D}" destId="{1ABEC0CF-F298-419C-87A9-C0DF653506CF}" srcOrd="0" destOrd="0" presId="urn:microsoft.com/office/officeart/2005/8/layout/hProcess11"/>
    <dgm:cxn modelId="{32730480-9A28-46EC-BA55-FBF2C1563B58}" type="presParOf" srcId="{8F391D19-A910-44FF-A416-4ADC19A5A43D}" destId="{61F8A141-4655-4410-846B-2D023A176706}" srcOrd="1" destOrd="0" presId="urn:microsoft.com/office/officeart/2005/8/layout/hProcess11"/>
    <dgm:cxn modelId="{56D1F1BF-4FD9-4359-ACA8-FC9214F07D7F}" type="presParOf" srcId="{8F391D19-A910-44FF-A416-4ADC19A5A43D}" destId="{F7C8EC46-45D8-4475-BD5F-54C1C137A850}" srcOrd="2" destOrd="0" presId="urn:microsoft.com/office/officeart/2005/8/layout/hProcess11"/>
    <dgm:cxn modelId="{08DAACE1-52B1-401C-B228-5304D7AB45FE}" type="presParOf" srcId="{A0ED3B8C-20B0-42BD-B620-0D735CEF1DE7}" destId="{3E424D74-CCC8-47EC-86FA-8A8AD1BBCC07}" srcOrd="13" destOrd="0" presId="urn:microsoft.com/office/officeart/2005/8/layout/hProcess11"/>
    <dgm:cxn modelId="{D515303C-1376-4B18-ACE6-D24970684DC2}" type="presParOf" srcId="{A0ED3B8C-20B0-42BD-B620-0D735CEF1DE7}" destId="{5C8E55E5-F07C-4157-9F25-D893E4E847FD}" srcOrd="14" destOrd="0" presId="urn:microsoft.com/office/officeart/2005/8/layout/hProcess11"/>
    <dgm:cxn modelId="{A9F6BBFA-700A-45AA-8789-9A97B7A583F3}" type="presParOf" srcId="{5C8E55E5-F07C-4157-9F25-D893E4E847FD}" destId="{791D618C-31B5-4262-950E-0EFC73ACFE4E}" srcOrd="0" destOrd="0" presId="urn:microsoft.com/office/officeart/2005/8/layout/hProcess11"/>
    <dgm:cxn modelId="{DE68F473-6AE0-4508-8470-2C2D5AB688D8}" type="presParOf" srcId="{5C8E55E5-F07C-4157-9F25-D893E4E847FD}" destId="{B4C204FC-F7AD-41CC-9DB5-5E6AD4E93E51}" srcOrd="1" destOrd="0" presId="urn:microsoft.com/office/officeart/2005/8/layout/hProcess11"/>
    <dgm:cxn modelId="{290BFDEB-452C-48BC-ABEE-D11FB2CAFBAD}" type="presParOf" srcId="{5C8E55E5-F07C-4157-9F25-D893E4E847FD}" destId="{9FD9E5C4-33CF-4DE5-8F8F-7B01AF51D67E}" srcOrd="2" destOrd="0" presId="urn:microsoft.com/office/officeart/2005/8/layout/hProcess11"/>
    <dgm:cxn modelId="{C9376FF2-0454-4F79-A48E-9A34999CBF97}" type="presParOf" srcId="{A0ED3B8C-20B0-42BD-B620-0D735CEF1DE7}" destId="{57FA3600-DE84-428E-9A14-62653C641B95}" srcOrd="15" destOrd="0" presId="urn:microsoft.com/office/officeart/2005/8/layout/hProcess11"/>
    <dgm:cxn modelId="{EB5B3A9A-AE6C-4808-A6EC-6D777C446B08}" type="presParOf" srcId="{A0ED3B8C-20B0-42BD-B620-0D735CEF1DE7}" destId="{3F5B57FD-14D2-4161-A1BF-EDD537242363}" srcOrd="16" destOrd="0" presId="urn:microsoft.com/office/officeart/2005/8/layout/hProcess11"/>
    <dgm:cxn modelId="{A54DC738-11AD-40E1-8A36-F88C1C03BD8E}" type="presParOf" srcId="{3F5B57FD-14D2-4161-A1BF-EDD537242363}" destId="{2C8651C9-1F52-4C7C-AFE7-AC65312FD487}" srcOrd="0" destOrd="0" presId="urn:microsoft.com/office/officeart/2005/8/layout/hProcess11"/>
    <dgm:cxn modelId="{935391C8-1525-48F3-9DA4-E4BBE54677C3}" type="presParOf" srcId="{3F5B57FD-14D2-4161-A1BF-EDD537242363}" destId="{F47D2838-6E38-4066-9C4C-CA2BFC7EBED7}" srcOrd="1" destOrd="0" presId="urn:microsoft.com/office/officeart/2005/8/layout/hProcess11"/>
    <dgm:cxn modelId="{EEF7E720-191D-41F1-9D2F-A47979FA7CC3}" type="presParOf" srcId="{3F5B57FD-14D2-4161-A1BF-EDD537242363}" destId="{1C0A28A6-F4A6-465A-A963-134C6829D118}" srcOrd="2" destOrd="0" presId="urn:microsoft.com/office/officeart/2005/8/layout/hProcess11"/>
    <dgm:cxn modelId="{958D4D08-4900-4BE3-B388-C99CEA913B5D}" type="presParOf" srcId="{A0ED3B8C-20B0-42BD-B620-0D735CEF1DE7}" destId="{E797423F-4164-4F09-A3D1-83EC6F1292E1}" srcOrd="17" destOrd="0" presId="urn:microsoft.com/office/officeart/2005/8/layout/hProcess11"/>
    <dgm:cxn modelId="{78D189B5-2301-409D-AD40-C2ED7ED00472}" type="presParOf" srcId="{A0ED3B8C-20B0-42BD-B620-0D735CEF1DE7}" destId="{74CB2A8B-5717-4D5C-B9F4-F08D77FA620E}" srcOrd="18" destOrd="0" presId="urn:microsoft.com/office/officeart/2005/8/layout/hProcess11"/>
    <dgm:cxn modelId="{28CA7884-4949-41D5-B71C-E5F7BDFF1AB8}" type="presParOf" srcId="{74CB2A8B-5717-4D5C-B9F4-F08D77FA620E}" destId="{445A96E3-649B-43A1-B686-EE6989F2626F}" srcOrd="0" destOrd="0" presId="urn:microsoft.com/office/officeart/2005/8/layout/hProcess11"/>
    <dgm:cxn modelId="{10491736-D2E1-4297-B864-D3552792DE85}" type="presParOf" srcId="{74CB2A8B-5717-4D5C-B9F4-F08D77FA620E}" destId="{E83C5F29-965B-4AD1-BC42-31ACFFC0F890}" srcOrd="1" destOrd="0" presId="urn:microsoft.com/office/officeart/2005/8/layout/hProcess11"/>
    <dgm:cxn modelId="{97A96B46-60C9-448F-9349-F0136FBECFCB}"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1874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NJ 1875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TX, SC 1876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FL, MD, MN 1872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AR, NE, PA, TN 1873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WY 1877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1878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DE 1879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KY 1870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KS, MI 1871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custScaleX="132123">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custScaleX="177268">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269786">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custScaleX="350449">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custScaleX="193731">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custScaleX="147970">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custScaleX="174082">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custScaleX="166452">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custScaleX="141439">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custScaleX="164528">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F718E9F7-848C-4B33-86B8-5568ADA8A986}" type="presOf" srcId="{2AA3FB15-F47B-40EF-A147-41A385B1D89C}" destId="{CC499413-C201-4DA6-9A0C-BB7D8B197193}"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C4065ADD-24F8-4D1D-AD96-237AD6E10DD0}" type="presOf" srcId="{CD5A95FF-0D93-44E5-9463-BC396B3A481A}" destId="{445A96E3-649B-43A1-B686-EE6989F2626F}" srcOrd="0" destOrd="0" presId="urn:microsoft.com/office/officeart/2005/8/layout/hProcess11"/>
    <dgm:cxn modelId="{751C6B5F-0FE5-4F00-9817-9B7A9938912C}" srcId="{2AA3FB15-F47B-40EF-A147-41A385B1D89C}" destId="{91F0D76B-B5BD-489E-9F7D-7C937EA81BC6}" srcOrd="7" destOrd="0" parTransId="{677A7469-4628-48A1-A7D0-37C0338A20EE}" sibTransId="{26A1D989-C9BB-4521-AD32-E7B09F33573F}"/>
    <dgm:cxn modelId="{324FEDF7-47DB-4880-AE6A-D8EDE45EF543}" type="presOf" srcId="{E092001B-0CCE-4C3B-9E82-2E69ABC4C035}" destId="{5C7CA009-E82B-41BA-835C-FA4B93C701F8}" srcOrd="0" destOrd="0" presId="urn:microsoft.com/office/officeart/2005/8/layout/hProcess11"/>
    <dgm:cxn modelId="{316D0DDA-34D3-4436-AC0F-AB38BBFFB813}" type="presOf" srcId="{075AEA25-2D6F-498E-ADE5-0349B04C2598}" destId="{16579A50-3433-42F2-ADC6-A4DE3494E7B7}" srcOrd="0" destOrd="0" presId="urn:microsoft.com/office/officeart/2005/8/layout/hProcess11"/>
    <dgm:cxn modelId="{ACC900B4-ABC1-48F4-A226-9CA89E580D5A}" srcId="{2AA3FB15-F47B-40EF-A147-41A385B1D89C}" destId="{8B6B7D64-41A6-4715-8E57-0DEEEA5E9855}" srcOrd="3" destOrd="0" parTransId="{D8C483F0-76B2-49DE-BB32-3BB4733953D1}" sibTransId="{E382B8A5-9F9F-4EF2-BD9D-5D9A42BD6B90}"/>
    <dgm:cxn modelId="{EFD4FF7E-873D-40D7-9A0C-A2DA41DEEAD0}" srcId="{2AA3FB15-F47B-40EF-A147-41A385B1D89C}" destId="{9C56A82A-9FBB-47A5-8E3D-EE7AF5DA8B53}" srcOrd="6" destOrd="0" parTransId="{FD86DC32-C5D0-41F9-BBE1-A75ED8145263}" sibTransId="{5AC4BCFE-E7C3-4305-BF6A-D950E90F4C04}"/>
    <dgm:cxn modelId="{2D8BD0A7-010F-4EB3-8CB8-1A4AF0313D25}" srcId="{2AA3FB15-F47B-40EF-A147-41A385B1D89C}" destId="{CD5A95FF-0D93-44E5-9463-BC396B3A481A}" srcOrd="9" destOrd="0" parTransId="{E9CA2DC2-BF48-477B-9A93-49DF4C2F9047}" sibTransId="{669C83AB-A895-49EE-B105-A6B024366191}"/>
    <dgm:cxn modelId="{E9323F06-0805-478B-9B1F-8E091ABCF5E3}" type="presOf" srcId="{69A8F855-E7FE-431A-A44E-369B8451E09F}" destId="{F8AE3839-9CF0-4F0E-937C-2FE2CCF9E65F}"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1DA1A117-7FD8-4A8C-A745-F3EADE88B294}" type="presOf" srcId="{1E78472B-95B6-4DE2-AD12-CB9A3F218E0A}" destId="{2C8651C9-1F52-4C7C-AFE7-AC65312FD487}" srcOrd="0" destOrd="0" presId="urn:microsoft.com/office/officeart/2005/8/layout/hProcess11"/>
    <dgm:cxn modelId="{1BBCDD5B-F323-40F2-98E9-7E7A7C994911}" type="presOf" srcId="{8B6B7D64-41A6-4715-8E57-0DEEEA5E9855}" destId="{80016843-20E4-45B2-A49D-D93558B4C22B}" srcOrd="0" destOrd="0" presId="urn:microsoft.com/office/officeart/2005/8/layout/hProcess11"/>
    <dgm:cxn modelId="{8581BEEF-9EFF-43A4-ACC4-F6BBF4F2D6AD}" type="presOf" srcId="{91F0D76B-B5BD-489E-9F7D-7C937EA81BC6}" destId="{791D618C-31B5-4262-950E-0EFC73ACFE4E}" srcOrd="0" destOrd="0" presId="urn:microsoft.com/office/officeart/2005/8/layout/hProcess11"/>
    <dgm:cxn modelId="{222C336A-F4EB-4D10-8ADE-EB37E2DDC693}" srcId="{2AA3FB15-F47B-40EF-A147-41A385B1D89C}" destId="{69A8F855-E7FE-431A-A44E-369B8451E09F}" srcOrd="4" destOrd="0" parTransId="{CA857A51-6D25-4390-BECE-9608B6F17CB9}" sibTransId="{08D70D70-19F3-4F48-8D6A-019A38684FB2}"/>
    <dgm:cxn modelId="{33A6CED4-5D6F-4104-AF72-1EDBC2A50C2F}" srcId="{2AA3FB15-F47B-40EF-A147-41A385B1D89C}" destId="{075AEA25-2D6F-498E-ADE5-0349B04C2598}" srcOrd="1" destOrd="0" parTransId="{E66B0291-5E1D-4292-B25C-CCBCDC6D2FA5}" sibTransId="{08FD5774-610F-4BA8-A91F-9E08181743A1}"/>
    <dgm:cxn modelId="{0D511F2A-95A3-4B88-9E73-41404B251F49}" type="presOf" srcId="{ECF619EC-A541-4492-B1DB-1F377D8F81CF}" destId="{23760FA5-9E98-4A01-A21C-9D9E999224B6}" srcOrd="0" destOrd="0" presId="urn:microsoft.com/office/officeart/2005/8/layout/hProcess11"/>
    <dgm:cxn modelId="{4B7C3363-9706-4B7D-AC2F-0F7AF9AD5568}" type="presOf" srcId="{6FFEC31A-16F9-4234-BA46-5D2B9117AC3D}" destId="{688A5E61-99AE-4DFC-AD80-4D8563D016FB}" srcOrd="0" destOrd="0" presId="urn:microsoft.com/office/officeart/2005/8/layout/hProcess11"/>
    <dgm:cxn modelId="{0A29B8A3-0E02-4F2A-A199-911E6C9825C6}" srcId="{2AA3FB15-F47B-40EF-A147-41A385B1D89C}" destId="{E092001B-0CCE-4C3B-9E82-2E69ABC4C035}" srcOrd="0" destOrd="0" parTransId="{716F01C3-E808-440A-B95C-819CC0619C87}" sibTransId="{3D004D31-57B1-455B-B172-53BC0DC6F1CB}"/>
    <dgm:cxn modelId="{964BC0CE-4589-4939-9D61-49CE50A29364}" type="presOf" srcId="{9C56A82A-9FBB-47A5-8E3D-EE7AF5DA8B53}" destId="{1ABEC0CF-F298-419C-87A9-C0DF653506CF}"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4EA3A0EE-62D7-45DF-9098-56E75BEDAD91}" type="presParOf" srcId="{CC499413-C201-4DA6-9A0C-BB7D8B197193}" destId="{E72EDDFA-6CF2-4900-A04D-F2BCCBC3B600}" srcOrd="0" destOrd="0" presId="urn:microsoft.com/office/officeart/2005/8/layout/hProcess11"/>
    <dgm:cxn modelId="{998F3518-4307-4AC4-9EEE-123C4DAF3E46}" type="presParOf" srcId="{CC499413-C201-4DA6-9A0C-BB7D8B197193}" destId="{A0ED3B8C-20B0-42BD-B620-0D735CEF1DE7}" srcOrd="1" destOrd="0" presId="urn:microsoft.com/office/officeart/2005/8/layout/hProcess11"/>
    <dgm:cxn modelId="{F579B117-7DBF-4FA7-82A5-AF0889DDDDED}" type="presParOf" srcId="{A0ED3B8C-20B0-42BD-B620-0D735CEF1DE7}" destId="{BECDFB09-5807-49EB-A28F-29C3CBE75709}" srcOrd="0" destOrd="0" presId="urn:microsoft.com/office/officeart/2005/8/layout/hProcess11"/>
    <dgm:cxn modelId="{DA9471BA-81A1-40DA-A860-22944B23F021}" type="presParOf" srcId="{BECDFB09-5807-49EB-A28F-29C3CBE75709}" destId="{5C7CA009-E82B-41BA-835C-FA4B93C701F8}" srcOrd="0" destOrd="0" presId="urn:microsoft.com/office/officeart/2005/8/layout/hProcess11"/>
    <dgm:cxn modelId="{F2A2F6CE-06C0-4B63-9228-B44BC81AE318}" type="presParOf" srcId="{BECDFB09-5807-49EB-A28F-29C3CBE75709}" destId="{A1E920F0-6E3C-4497-B596-8A48333E2B53}" srcOrd="1" destOrd="0" presId="urn:microsoft.com/office/officeart/2005/8/layout/hProcess11"/>
    <dgm:cxn modelId="{26E72564-A8E0-4EC1-B706-46953906253A}" type="presParOf" srcId="{BECDFB09-5807-49EB-A28F-29C3CBE75709}" destId="{F79F1CD7-01E9-44EE-88B3-6821F7332A1F}" srcOrd="2" destOrd="0" presId="urn:microsoft.com/office/officeart/2005/8/layout/hProcess11"/>
    <dgm:cxn modelId="{8350CCE1-1826-44F9-8C37-23E6B2A443B7}" type="presParOf" srcId="{A0ED3B8C-20B0-42BD-B620-0D735CEF1DE7}" destId="{087DBA00-1321-478F-8C2E-1EE51610D6EC}" srcOrd="1" destOrd="0" presId="urn:microsoft.com/office/officeart/2005/8/layout/hProcess11"/>
    <dgm:cxn modelId="{801BB4A3-0C47-43AC-9119-5D963544A27C}" type="presParOf" srcId="{A0ED3B8C-20B0-42BD-B620-0D735CEF1DE7}" destId="{F92E017C-33D5-4BCB-B8BB-407BC4AE3C2B}" srcOrd="2" destOrd="0" presId="urn:microsoft.com/office/officeart/2005/8/layout/hProcess11"/>
    <dgm:cxn modelId="{2B6EF51B-BABB-4672-B853-312597EC18A4}" type="presParOf" srcId="{F92E017C-33D5-4BCB-B8BB-407BC4AE3C2B}" destId="{16579A50-3433-42F2-ADC6-A4DE3494E7B7}" srcOrd="0" destOrd="0" presId="urn:microsoft.com/office/officeart/2005/8/layout/hProcess11"/>
    <dgm:cxn modelId="{CFFC6450-EEFD-44E1-BF2A-0C258F286B16}" type="presParOf" srcId="{F92E017C-33D5-4BCB-B8BB-407BC4AE3C2B}" destId="{34C065E7-F483-470F-97B1-C5F856C9FBC0}" srcOrd="1" destOrd="0" presId="urn:microsoft.com/office/officeart/2005/8/layout/hProcess11"/>
    <dgm:cxn modelId="{0132E308-55E4-481A-9E78-27D501A85366}" type="presParOf" srcId="{F92E017C-33D5-4BCB-B8BB-407BC4AE3C2B}" destId="{37040F36-BE69-4581-933E-FB9ED5E3B354}" srcOrd="2" destOrd="0" presId="urn:microsoft.com/office/officeart/2005/8/layout/hProcess11"/>
    <dgm:cxn modelId="{864F12CB-F126-453A-A74A-CC40D118C81A}" type="presParOf" srcId="{A0ED3B8C-20B0-42BD-B620-0D735CEF1DE7}" destId="{714EF945-6CE9-4AB1-B96B-50C852D9667C}" srcOrd="3" destOrd="0" presId="urn:microsoft.com/office/officeart/2005/8/layout/hProcess11"/>
    <dgm:cxn modelId="{01A0547C-05C1-4D22-8E9D-A35BD7324B7B}" type="presParOf" srcId="{A0ED3B8C-20B0-42BD-B620-0D735CEF1DE7}" destId="{A2EEFFE4-6E4E-49E5-B4E5-8DCFF0DF927B}" srcOrd="4" destOrd="0" presId="urn:microsoft.com/office/officeart/2005/8/layout/hProcess11"/>
    <dgm:cxn modelId="{8C0E3BF3-B445-4406-9160-297A2D25D171}" type="presParOf" srcId="{A2EEFFE4-6E4E-49E5-B4E5-8DCFF0DF927B}" destId="{688A5E61-99AE-4DFC-AD80-4D8563D016FB}" srcOrd="0" destOrd="0" presId="urn:microsoft.com/office/officeart/2005/8/layout/hProcess11"/>
    <dgm:cxn modelId="{94066CC6-702D-4568-9787-40D251EF1FAF}" type="presParOf" srcId="{A2EEFFE4-6E4E-49E5-B4E5-8DCFF0DF927B}" destId="{63C52BCF-111B-4940-AECE-3FCFAC609569}" srcOrd="1" destOrd="0" presId="urn:microsoft.com/office/officeart/2005/8/layout/hProcess11"/>
    <dgm:cxn modelId="{19B26A83-C043-4B63-8D61-6B2C6016E0E4}" type="presParOf" srcId="{A2EEFFE4-6E4E-49E5-B4E5-8DCFF0DF927B}" destId="{05D60FAE-9395-4BC7-9DC7-997B54395C24}" srcOrd="2" destOrd="0" presId="urn:microsoft.com/office/officeart/2005/8/layout/hProcess11"/>
    <dgm:cxn modelId="{6CD6062A-A4B4-46C7-9DB7-C50D48D32468}" type="presParOf" srcId="{A0ED3B8C-20B0-42BD-B620-0D735CEF1DE7}" destId="{F99B7FEB-B13C-4C0B-8D94-1085E9FFDE36}" srcOrd="5" destOrd="0" presId="urn:microsoft.com/office/officeart/2005/8/layout/hProcess11"/>
    <dgm:cxn modelId="{FDC9F9A6-3E38-4FC4-9AB0-0EDE98652821}" type="presParOf" srcId="{A0ED3B8C-20B0-42BD-B620-0D735CEF1DE7}" destId="{8157A56C-B02E-4404-9EE0-564718712FAD}" srcOrd="6" destOrd="0" presId="urn:microsoft.com/office/officeart/2005/8/layout/hProcess11"/>
    <dgm:cxn modelId="{AF62949F-97D6-4387-BFF3-130A604B8D4F}" type="presParOf" srcId="{8157A56C-B02E-4404-9EE0-564718712FAD}" destId="{80016843-20E4-45B2-A49D-D93558B4C22B}" srcOrd="0" destOrd="0" presId="urn:microsoft.com/office/officeart/2005/8/layout/hProcess11"/>
    <dgm:cxn modelId="{AEC4E59C-725C-4B2E-A1CA-067BF11390C9}" type="presParOf" srcId="{8157A56C-B02E-4404-9EE0-564718712FAD}" destId="{9D85A4BA-30A6-4313-911B-8D8C9A934E8C}" srcOrd="1" destOrd="0" presId="urn:microsoft.com/office/officeart/2005/8/layout/hProcess11"/>
    <dgm:cxn modelId="{481E6D4C-98B9-4623-8D92-85D04CB4355B}" type="presParOf" srcId="{8157A56C-B02E-4404-9EE0-564718712FAD}" destId="{707E8648-DD20-4E75-9B47-AC2E09E7B28D}" srcOrd="2" destOrd="0" presId="urn:microsoft.com/office/officeart/2005/8/layout/hProcess11"/>
    <dgm:cxn modelId="{1E3ADC29-B82D-4407-A2D8-0E11EEC0E582}" type="presParOf" srcId="{A0ED3B8C-20B0-42BD-B620-0D735CEF1DE7}" destId="{99E517BF-405B-4D58-848D-4D3FF796E3FB}" srcOrd="7" destOrd="0" presId="urn:microsoft.com/office/officeart/2005/8/layout/hProcess11"/>
    <dgm:cxn modelId="{1417EC7B-F037-4E83-88AE-D315C81B5AD5}" type="presParOf" srcId="{A0ED3B8C-20B0-42BD-B620-0D735CEF1DE7}" destId="{075AC118-E618-41F8-9D9A-47386C5225C0}" srcOrd="8" destOrd="0" presId="urn:microsoft.com/office/officeart/2005/8/layout/hProcess11"/>
    <dgm:cxn modelId="{38E30D26-4ADD-416B-AB35-2C9E46C2B5E8}" type="presParOf" srcId="{075AC118-E618-41F8-9D9A-47386C5225C0}" destId="{F8AE3839-9CF0-4F0E-937C-2FE2CCF9E65F}" srcOrd="0" destOrd="0" presId="urn:microsoft.com/office/officeart/2005/8/layout/hProcess11"/>
    <dgm:cxn modelId="{7D83BA53-D675-46DB-B4CD-E6523C9599B3}" type="presParOf" srcId="{075AC118-E618-41F8-9D9A-47386C5225C0}" destId="{2F82A0B0-3C9D-4E79-82F4-9FF1F7803FA9}" srcOrd="1" destOrd="0" presId="urn:microsoft.com/office/officeart/2005/8/layout/hProcess11"/>
    <dgm:cxn modelId="{F9E0B572-78C4-4172-8E7E-F2DCBBFC1F4F}" type="presParOf" srcId="{075AC118-E618-41F8-9D9A-47386C5225C0}" destId="{60067B71-2AB3-4AFB-8E59-4EDBF1D1CC6F}" srcOrd="2" destOrd="0" presId="urn:microsoft.com/office/officeart/2005/8/layout/hProcess11"/>
    <dgm:cxn modelId="{8D09615B-9628-4599-8CD7-AF4296DD6135}" type="presParOf" srcId="{A0ED3B8C-20B0-42BD-B620-0D735CEF1DE7}" destId="{DDE49B4A-DC1E-4054-8198-16DD9CBDFCD2}" srcOrd="9" destOrd="0" presId="urn:microsoft.com/office/officeart/2005/8/layout/hProcess11"/>
    <dgm:cxn modelId="{1553F228-E73D-43E5-9B44-907ED1589DFE}" type="presParOf" srcId="{A0ED3B8C-20B0-42BD-B620-0D735CEF1DE7}" destId="{8226FDD7-8B76-4814-9743-18EC06617E7D}" srcOrd="10" destOrd="0" presId="urn:microsoft.com/office/officeart/2005/8/layout/hProcess11"/>
    <dgm:cxn modelId="{1B938BEE-C858-49E5-ABFF-7102A7B17545}" type="presParOf" srcId="{8226FDD7-8B76-4814-9743-18EC06617E7D}" destId="{23760FA5-9E98-4A01-A21C-9D9E999224B6}" srcOrd="0" destOrd="0" presId="urn:microsoft.com/office/officeart/2005/8/layout/hProcess11"/>
    <dgm:cxn modelId="{861F47B5-115E-4F0B-9D91-467A139FEF8D}" type="presParOf" srcId="{8226FDD7-8B76-4814-9743-18EC06617E7D}" destId="{39C60A1C-382C-4AC7-A6B7-3EA4B36778F0}" srcOrd="1" destOrd="0" presId="urn:microsoft.com/office/officeart/2005/8/layout/hProcess11"/>
    <dgm:cxn modelId="{ABB86562-B102-4A5D-97AA-AD15D61EF8FD}" type="presParOf" srcId="{8226FDD7-8B76-4814-9743-18EC06617E7D}" destId="{54E86FE0-6407-417E-9734-C08791474DF7}" srcOrd="2" destOrd="0" presId="urn:microsoft.com/office/officeart/2005/8/layout/hProcess11"/>
    <dgm:cxn modelId="{B49BE611-0C1A-4869-8778-E37168EC6609}" type="presParOf" srcId="{A0ED3B8C-20B0-42BD-B620-0D735CEF1DE7}" destId="{D3116371-B59A-4468-B7C6-134F1D240480}" srcOrd="11" destOrd="0" presId="urn:microsoft.com/office/officeart/2005/8/layout/hProcess11"/>
    <dgm:cxn modelId="{EDFF4686-B9BB-4972-8392-CF847BA94524}" type="presParOf" srcId="{A0ED3B8C-20B0-42BD-B620-0D735CEF1DE7}" destId="{8F391D19-A910-44FF-A416-4ADC19A5A43D}" srcOrd="12" destOrd="0" presId="urn:microsoft.com/office/officeart/2005/8/layout/hProcess11"/>
    <dgm:cxn modelId="{9BEF19DE-BAA0-4457-B153-7C2B3D1F4B88}" type="presParOf" srcId="{8F391D19-A910-44FF-A416-4ADC19A5A43D}" destId="{1ABEC0CF-F298-419C-87A9-C0DF653506CF}" srcOrd="0" destOrd="0" presId="urn:microsoft.com/office/officeart/2005/8/layout/hProcess11"/>
    <dgm:cxn modelId="{6A2D30FD-EE42-4CE7-950F-5812D4BC6251}" type="presParOf" srcId="{8F391D19-A910-44FF-A416-4ADC19A5A43D}" destId="{61F8A141-4655-4410-846B-2D023A176706}" srcOrd="1" destOrd="0" presId="urn:microsoft.com/office/officeart/2005/8/layout/hProcess11"/>
    <dgm:cxn modelId="{93910635-E558-463B-AB40-D27F71702A3C}" type="presParOf" srcId="{8F391D19-A910-44FF-A416-4ADC19A5A43D}" destId="{F7C8EC46-45D8-4475-BD5F-54C1C137A850}" srcOrd="2" destOrd="0" presId="urn:microsoft.com/office/officeart/2005/8/layout/hProcess11"/>
    <dgm:cxn modelId="{16661344-CE85-4BDC-B26E-481B04F67C50}" type="presParOf" srcId="{A0ED3B8C-20B0-42BD-B620-0D735CEF1DE7}" destId="{3E424D74-CCC8-47EC-86FA-8A8AD1BBCC07}" srcOrd="13" destOrd="0" presId="urn:microsoft.com/office/officeart/2005/8/layout/hProcess11"/>
    <dgm:cxn modelId="{9BFF642B-0793-4481-95FB-5C26E75D0ACA}" type="presParOf" srcId="{A0ED3B8C-20B0-42BD-B620-0D735CEF1DE7}" destId="{5C8E55E5-F07C-4157-9F25-D893E4E847FD}" srcOrd="14" destOrd="0" presId="urn:microsoft.com/office/officeart/2005/8/layout/hProcess11"/>
    <dgm:cxn modelId="{20BF2880-24A8-4A55-BDD3-42BFC002682D}" type="presParOf" srcId="{5C8E55E5-F07C-4157-9F25-D893E4E847FD}" destId="{791D618C-31B5-4262-950E-0EFC73ACFE4E}" srcOrd="0" destOrd="0" presId="urn:microsoft.com/office/officeart/2005/8/layout/hProcess11"/>
    <dgm:cxn modelId="{7AC25B61-F763-4D57-B5DB-4E80741E4D16}" type="presParOf" srcId="{5C8E55E5-F07C-4157-9F25-D893E4E847FD}" destId="{B4C204FC-F7AD-41CC-9DB5-5E6AD4E93E51}" srcOrd="1" destOrd="0" presId="urn:microsoft.com/office/officeart/2005/8/layout/hProcess11"/>
    <dgm:cxn modelId="{D4568FF5-CDBD-452A-82A7-31BC7CDB9619}" type="presParOf" srcId="{5C8E55E5-F07C-4157-9F25-D893E4E847FD}" destId="{9FD9E5C4-33CF-4DE5-8F8F-7B01AF51D67E}" srcOrd="2" destOrd="0" presId="urn:microsoft.com/office/officeart/2005/8/layout/hProcess11"/>
    <dgm:cxn modelId="{26494213-D585-4AFA-AD6D-DB494167F270}" type="presParOf" srcId="{A0ED3B8C-20B0-42BD-B620-0D735CEF1DE7}" destId="{57FA3600-DE84-428E-9A14-62653C641B95}" srcOrd="15" destOrd="0" presId="urn:microsoft.com/office/officeart/2005/8/layout/hProcess11"/>
    <dgm:cxn modelId="{D7DC82BB-2B9C-40D8-B566-C954EBB29D9A}" type="presParOf" srcId="{A0ED3B8C-20B0-42BD-B620-0D735CEF1DE7}" destId="{3F5B57FD-14D2-4161-A1BF-EDD537242363}" srcOrd="16" destOrd="0" presId="urn:microsoft.com/office/officeart/2005/8/layout/hProcess11"/>
    <dgm:cxn modelId="{239234F3-600A-4EAD-A491-015C0608801B}" type="presParOf" srcId="{3F5B57FD-14D2-4161-A1BF-EDD537242363}" destId="{2C8651C9-1F52-4C7C-AFE7-AC65312FD487}" srcOrd="0" destOrd="0" presId="urn:microsoft.com/office/officeart/2005/8/layout/hProcess11"/>
    <dgm:cxn modelId="{39DC9BE5-9E4D-4B4E-A391-961C3E9275ED}" type="presParOf" srcId="{3F5B57FD-14D2-4161-A1BF-EDD537242363}" destId="{F47D2838-6E38-4066-9C4C-CA2BFC7EBED7}" srcOrd="1" destOrd="0" presId="urn:microsoft.com/office/officeart/2005/8/layout/hProcess11"/>
    <dgm:cxn modelId="{B4430DD0-8870-4474-BA61-0F3EC9CA3BDE}" type="presParOf" srcId="{3F5B57FD-14D2-4161-A1BF-EDD537242363}" destId="{1C0A28A6-F4A6-465A-A963-134C6829D118}" srcOrd="2" destOrd="0" presId="urn:microsoft.com/office/officeart/2005/8/layout/hProcess11"/>
    <dgm:cxn modelId="{F8CFEB06-532C-4DC7-A718-3EEBC549B81A}" type="presParOf" srcId="{A0ED3B8C-20B0-42BD-B620-0D735CEF1DE7}" destId="{E797423F-4164-4F09-A3D1-83EC6F1292E1}" srcOrd="17" destOrd="0" presId="urn:microsoft.com/office/officeart/2005/8/layout/hProcess11"/>
    <dgm:cxn modelId="{14CD86C8-97C3-439F-9B9C-83979D5F91D4}" type="presParOf" srcId="{A0ED3B8C-20B0-42BD-B620-0D735CEF1DE7}" destId="{74CB2A8B-5717-4D5C-B9F4-F08D77FA620E}" srcOrd="18" destOrd="0" presId="urn:microsoft.com/office/officeart/2005/8/layout/hProcess11"/>
    <dgm:cxn modelId="{ACA08493-AF39-4821-B27C-55D657A09E87}" type="presParOf" srcId="{74CB2A8B-5717-4D5C-B9F4-F08D77FA620E}" destId="{445A96E3-649B-43A1-B686-EE6989F2626F}" srcOrd="0" destOrd="0" presId="urn:microsoft.com/office/officeart/2005/8/layout/hProcess11"/>
    <dgm:cxn modelId="{89F2AE39-902C-4405-AA2D-AC4E0EAAFE8B}" type="presParOf" srcId="{74CB2A8B-5717-4D5C-B9F4-F08D77FA620E}" destId="{E83C5F29-965B-4AD1-BC42-31ACFFC0F890}" srcOrd="1" destOrd="0" presId="urn:microsoft.com/office/officeart/2005/8/layout/hProcess11"/>
    <dgm:cxn modelId="{AE6BFF6C-CE80-439C-8C4A-5F675A05764F}"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UT 1884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1885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1886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NM 1882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MT, CO 1883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AZ 1887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1888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ND, WA, SD 1889</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1880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1881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0">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0"/>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0">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0"/>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0"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0"/>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0" custScaleX="141206">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0"/>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0">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0"/>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0">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0"/>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0">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0"/>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0">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0"/>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0" custScaleX="106261">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0"/>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74CB2A8B-5717-4D5C-B9F4-F08D77FA620E}" type="pres">
      <dgm:prSet presAssocID="{CD5A95FF-0D93-44E5-9463-BC396B3A481A}" presName="compositeB" presStyleCnt="0"/>
      <dgm:spPr/>
    </dgm:pt>
    <dgm:pt modelId="{445A96E3-649B-43A1-B686-EE6989F2626F}" type="pres">
      <dgm:prSet presAssocID="{CD5A95FF-0D93-44E5-9463-BC396B3A481A}" presName="textB" presStyleLbl="revTx" presStyleIdx="9" presStyleCnt="10" custScaleX="169904">
        <dgm:presLayoutVars>
          <dgm:bulletEnabled val="1"/>
        </dgm:presLayoutVars>
      </dgm:prSet>
      <dgm:spPr/>
      <dgm:t>
        <a:bodyPr/>
        <a:lstStyle/>
        <a:p>
          <a:endParaRPr lang="en-US"/>
        </a:p>
      </dgm:t>
    </dgm:pt>
    <dgm:pt modelId="{E83C5F29-965B-4AD1-BC42-31ACFFC0F890}" type="pres">
      <dgm:prSet presAssocID="{CD5A95FF-0D93-44E5-9463-BC396B3A481A}" presName="circleB" presStyleLbl="node1" presStyleIdx="9" presStyleCnt="10"/>
      <dgm:spPr/>
    </dgm:pt>
    <dgm:pt modelId="{AE45EE55-5DA4-4293-BB6C-12560C315C1D}" type="pres">
      <dgm:prSet presAssocID="{CD5A95FF-0D93-44E5-9463-BC396B3A481A}" presName="spaceB" presStyleCnt="0"/>
      <dgm:spPr/>
    </dgm:pt>
  </dgm:ptLst>
  <dgm:cxnLst>
    <dgm:cxn modelId="{4FDA9BCC-88E8-48CE-A9D3-8C7533B51A0A}" type="presOf" srcId="{075AEA25-2D6F-498E-ADE5-0349B04C2598}" destId="{16579A50-3433-42F2-ADC6-A4DE3494E7B7}"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751C6B5F-0FE5-4F00-9817-9B7A9938912C}" srcId="{2AA3FB15-F47B-40EF-A147-41A385B1D89C}" destId="{91F0D76B-B5BD-489E-9F7D-7C937EA81BC6}" srcOrd="7" destOrd="0" parTransId="{677A7469-4628-48A1-A7D0-37C0338A20EE}" sibTransId="{26A1D989-C9BB-4521-AD32-E7B09F33573F}"/>
    <dgm:cxn modelId="{20AA70F1-F6AF-4D7B-9AA5-AD1350B06CEC}" type="presOf" srcId="{1E78472B-95B6-4DE2-AD12-CB9A3F218E0A}" destId="{2C8651C9-1F52-4C7C-AFE7-AC65312FD487}" srcOrd="0" destOrd="0" presId="urn:microsoft.com/office/officeart/2005/8/layout/hProcess11"/>
    <dgm:cxn modelId="{FD40DCD2-80E9-4009-B480-37879D03026A}" type="presOf" srcId="{2AA3FB15-F47B-40EF-A147-41A385B1D89C}" destId="{CC499413-C201-4DA6-9A0C-BB7D8B197193}" srcOrd="0" destOrd="0" presId="urn:microsoft.com/office/officeart/2005/8/layout/hProcess11"/>
    <dgm:cxn modelId="{0D8D0D0A-D452-4B6F-B03D-5D3207FCA4AE}" type="presOf" srcId="{91F0D76B-B5BD-489E-9F7D-7C937EA81BC6}" destId="{791D618C-31B5-4262-950E-0EFC73ACFE4E}" srcOrd="0" destOrd="0" presId="urn:microsoft.com/office/officeart/2005/8/layout/hProcess11"/>
    <dgm:cxn modelId="{ACC900B4-ABC1-48F4-A226-9CA89E580D5A}" srcId="{2AA3FB15-F47B-40EF-A147-41A385B1D89C}" destId="{8B6B7D64-41A6-4715-8E57-0DEEEA5E9855}" srcOrd="3" destOrd="0" parTransId="{D8C483F0-76B2-49DE-BB32-3BB4733953D1}" sibTransId="{E382B8A5-9F9F-4EF2-BD9D-5D9A42BD6B90}"/>
    <dgm:cxn modelId="{EFD4FF7E-873D-40D7-9A0C-A2DA41DEEAD0}" srcId="{2AA3FB15-F47B-40EF-A147-41A385B1D89C}" destId="{9C56A82A-9FBB-47A5-8E3D-EE7AF5DA8B53}" srcOrd="6" destOrd="0" parTransId="{FD86DC32-C5D0-41F9-BBE1-A75ED8145263}" sibTransId="{5AC4BCFE-E7C3-4305-BF6A-D950E90F4C04}"/>
    <dgm:cxn modelId="{2D8BD0A7-010F-4EB3-8CB8-1A4AF0313D25}" srcId="{2AA3FB15-F47B-40EF-A147-41A385B1D89C}" destId="{CD5A95FF-0D93-44E5-9463-BC396B3A481A}" srcOrd="9" destOrd="0" parTransId="{E9CA2DC2-BF48-477B-9A93-49DF4C2F9047}" sibTransId="{669C83AB-A895-49EE-B105-A6B024366191}"/>
    <dgm:cxn modelId="{2E7161DE-8E5F-4CD6-A993-FFC1F67AA2A8}" type="presOf" srcId="{6FFEC31A-16F9-4234-BA46-5D2B9117AC3D}" destId="{688A5E61-99AE-4DFC-AD80-4D8563D016FB}" srcOrd="0" destOrd="0" presId="urn:microsoft.com/office/officeart/2005/8/layout/hProcess11"/>
    <dgm:cxn modelId="{494E9905-6F03-472E-B0F1-3524A14B8C1F}" type="presOf" srcId="{9C56A82A-9FBB-47A5-8E3D-EE7AF5DA8B53}" destId="{1ABEC0CF-F298-419C-87A9-C0DF653506CF}"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60651286-FBE1-4ECA-8958-796930B11D23}" type="presOf" srcId="{69A8F855-E7FE-431A-A44E-369B8451E09F}" destId="{F8AE3839-9CF0-4F0E-937C-2FE2CCF9E65F}" srcOrd="0" destOrd="0" presId="urn:microsoft.com/office/officeart/2005/8/layout/hProcess11"/>
    <dgm:cxn modelId="{222C336A-F4EB-4D10-8ADE-EB37E2DDC693}" srcId="{2AA3FB15-F47B-40EF-A147-41A385B1D89C}" destId="{69A8F855-E7FE-431A-A44E-369B8451E09F}" srcOrd="4" destOrd="0" parTransId="{CA857A51-6D25-4390-BECE-9608B6F17CB9}" sibTransId="{08D70D70-19F3-4F48-8D6A-019A38684FB2}"/>
    <dgm:cxn modelId="{33A6CED4-5D6F-4104-AF72-1EDBC2A50C2F}" srcId="{2AA3FB15-F47B-40EF-A147-41A385B1D89C}" destId="{075AEA25-2D6F-498E-ADE5-0349B04C2598}" srcOrd="1" destOrd="0" parTransId="{E66B0291-5E1D-4292-B25C-CCBCDC6D2FA5}" sibTransId="{08FD5774-610F-4BA8-A91F-9E08181743A1}"/>
    <dgm:cxn modelId="{1A8ACAFD-F1F9-4C6B-B826-BFE6AA320A9A}" type="presOf" srcId="{CD5A95FF-0D93-44E5-9463-BC396B3A481A}" destId="{445A96E3-649B-43A1-B686-EE6989F2626F}" srcOrd="0" destOrd="0" presId="urn:microsoft.com/office/officeart/2005/8/layout/hProcess11"/>
    <dgm:cxn modelId="{7C063B5F-B9A9-4208-9134-258CF8D532F3}" type="presOf" srcId="{E092001B-0CCE-4C3B-9E82-2E69ABC4C035}" destId="{5C7CA009-E82B-41BA-835C-FA4B93C701F8}" srcOrd="0" destOrd="0" presId="urn:microsoft.com/office/officeart/2005/8/layout/hProcess11"/>
    <dgm:cxn modelId="{0A29B8A3-0E02-4F2A-A199-911E6C9825C6}" srcId="{2AA3FB15-F47B-40EF-A147-41A385B1D89C}" destId="{E092001B-0CCE-4C3B-9E82-2E69ABC4C035}" srcOrd="0" destOrd="0" parTransId="{716F01C3-E808-440A-B95C-819CC0619C87}" sibTransId="{3D004D31-57B1-455B-B172-53BC0DC6F1CB}"/>
    <dgm:cxn modelId="{2A679542-A4C4-466F-8AA1-21E0C59E27BC}" type="presOf" srcId="{8B6B7D64-41A6-4715-8E57-0DEEEA5E9855}" destId="{80016843-20E4-45B2-A49D-D93558B4C22B}" srcOrd="0" destOrd="0" presId="urn:microsoft.com/office/officeart/2005/8/layout/hProcess11"/>
    <dgm:cxn modelId="{CEF06433-59E1-444E-8DA2-F3D31CDE7F7D}" type="presOf" srcId="{ECF619EC-A541-4492-B1DB-1F377D8F81CF}" destId="{23760FA5-9E98-4A01-A21C-9D9E999224B6}"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26EBF87A-F8F5-4015-9E8C-798B475B8852}" type="presParOf" srcId="{CC499413-C201-4DA6-9A0C-BB7D8B197193}" destId="{E72EDDFA-6CF2-4900-A04D-F2BCCBC3B600}" srcOrd="0" destOrd="0" presId="urn:microsoft.com/office/officeart/2005/8/layout/hProcess11"/>
    <dgm:cxn modelId="{9FC2B2A6-4DAC-4B8D-BD4C-D4893402B25C}" type="presParOf" srcId="{CC499413-C201-4DA6-9A0C-BB7D8B197193}" destId="{A0ED3B8C-20B0-42BD-B620-0D735CEF1DE7}" srcOrd="1" destOrd="0" presId="urn:microsoft.com/office/officeart/2005/8/layout/hProcess11"/>
    <dgm:cxn modelId="{05B08BC1-DCD4-421B-9E4D-3554C2BA0A82}" type="presParOf" srcId="{A0ED3B8C-20B0-42BD-B620-0D735CEF1DE7}" destId="{BECDFB09-5807-49EB-A28F-29C3CBE75709}" srcOrd="0" destOrd="0" presId="urn:microsoft.com/office/officeart/2005/8/layout/hProcess11"/>
    <dgm:cxn modelId="{96100CE6-923F-475D-BC2D-4F8DAD1BB002}" type="presParOf" srcId="{BECDFB09-5807-49EB-A28F-29C3CBE75709}" destId="{5C7CA009-E82B-41BA-835C-FA4B93C701F8}" srcOrd="0" destOrd="0" presId="urn:microsoft.com/office/officeart/2005/8/layout/hProcess11"/>
    <dgm:cxn modelId="{C11DA025-4DB7-4DC6-A2FC-821F3C78A705}" type="presParOf" srcId="{BECDFB09-5807-49EB-A28F-29C3CBE75709}" destId="{A1E920F0-6E3C-4497-B596-8A48333E2B53}" srcOrd="1" destOrd="0" presId="urn:microsoft.com/office/officeart/2005/8/layout/hProcess11"/>
    <dgm:cxn modelId="{08B34CAC-642C-4FE9-81EE-AB4755169AA6}" type="presParOf" srcId="{BECDFB09-5807-49EB-A28F-29C3CBE75709}" destId="{F79F1CD7-01E9-44EE-88B3-6821F7332A1F}" srcOrd="2" destOrd="0" presId="urn:microsoft.com/office/officeart/2005/8/layout/hProcess11"/>
    <dgm:cxn modelId="{30988FE1-12BC-4F4D-BAE4-1B6DFA59672C}" type="presParOf" srcId="{A0ED3B8C-20B0-42BD-B620-0D735CEF1DE7}" destId="{087DBA00-1321-478F-8C2E-1EE51610D6EC}" srcOrd="1" destOrd="0" presId="urn:microsoft.com/office/officeart/2005/8/layout/hProcess11"/>
    <dgm:cxn modelId="{5D2483B5-2864-424D-B164-4F97C4FF3365}" type="presParOf" srcId="{A0ED3B8C-20B0-42BD-B620-0D735CEF1DE7}" destId="{F92E017C-33D5-4BCB-B8BB-407BC4AE3C2B}" srcOrd="2" destOrd="0" presId="urn:microsoft.com/office/officeart/2005/8/layout/hProcess11"/>
    <dgm:cxn modelId="{53427AF0-80B9-43F4-9B33-9D6ACD46303F}" type="presParOf" srcId="{F92E017C-33D5-4BCB-B8BB-407BC4AE3C2B}" destId="{16579A50-3433-42F2-ADC6-A4DE3494E7B7}" srcOrd="0" destOrd="0" presId="urn:microsoft.com/office/officeart/2005/8/layout/hProcess11"/>
    <dgm:cxn modelId="{D98C2982-0B63-451A-BD98-AAF13581AA3D}" type="presParOf" srcId="{F92E017C-33D5-4BCB-B8BB-407BC4AE3C2B}" destId="{34C065E7-F483-470F-97B1-C5F856C9FBC0}" srcOrd="1" destOrd="0" presId="urn:microsoft.com/office/officeart/2005/8/layout/hProcess11"/>
    <dgm:cxn modelId="{A741B371-3DDB-476B-B399-301332909ECC}" type="presParOf" srcId="{F92E017C-33D5-4BCB-B8BB-407BC4AE3C2B}" destId="{37040F36-BE69-4581-933E-FB9ED5E3B354}" srcOrd="2" destOrd="0" presId="urn:microsoft.com/office/officeart/2005/8/layout/hProcess11"/>
    <dgm:cxn modelId="{16BF3E19-6927-4725-8934-64F4DEEFA92E}" type="presParOf" srcId="{A0ED3B8C-20B0-42BD-B620-0D735CEF1DE7}" destId="{714EF945-6CE9-4AB1-B96B-50C852D9667C}" srcOrd="3" destOrd="0" presId="urn:microsoft.com/office/officeart/2005/8/layout/hProcess11"/>
    <dgm:cxn modelId="{97377677-616B-4E32-9BC8-665CEDFBFFA4}" type="presParOf" srcId="{A0ED3B8C-20B0-42BD-B620-0D735CEF1DE7}" destId="{A2EEFFE4-6E4E-49E5-B4E5-8DCFF0DF927B}" srcOrd="4" destOrd="0" presId="urn:microsoft.com/office/officeart/2005/8/layout/hProcess11"/>
    <dgm:cxn modelId="{5DFFDBD2-8D74-45D2-BCAA-ECE144B2E95E}" type="presParOf" srcId="{A2EEFFE4-6E4E-49E5-B4E5-8DCFF0DF927B}" destId="{688A5E61-99AE-4DFC-AD80-4D8563D016FB}" srcOrd="0" destOrd="0" presId="urn:microsoft.com/office/officeart/2005/8/layout/hProcess11"/>
    <dgm:cxn modelId="{BFDD0A54-FF7B-4BE3-A189-6EEA4EE9B14A}" type="presParOf" srcId="{A2EEFFE4-6E4E-49E5-B4E5-8DCFF0DF927B}" destId="{63C52BCF-111B-4940-AECE-3FCFAC609569}" srcOrd="1" destOrd="0" presId="urn:microsoft.com/office/officeart/2005/8/layout/hProcess11"/>
    <dgm:cxn modelId="{5C8B0D00-2BEE-428C-8D84-6A718A39A198}" type="presParOf" srcId="{A2EEFFE4-6E4E-49E5-B4E5-8DCFF0DF927B}" destId="{05D60FAE-9395-4BC7-9DC7-997B54395C24}" srcOrd="2" destOrd="0" presId="urn:microsoft.com/office/officeart/2005/8/layout/hProcess11"/>
    <dgm:cxn modelId="{A0081EE5-2D84-4326-B448-42136ED118EE}" type="presParOf" srcId="{A0ED3B8C-20B0-42BD-B620-0D735CEF1DE7}" destId="{F99B7FEB-B13C-4C0B-8D94-1085E9FFDE36}" srcOrd="5" destOrd="0" presId="urn:microsoft.com/office/officeart/2005/8/layout/hProcess11"/>
    <dgm:cxn modelId="{269CFD3C-B2B0-44F6-B427-339D3CC7EB09}" type="presParOf" srcId="{A0ED3B8C-20B0-42BD-B620-0D735CEF1DE7}" destId="{8157A56C-B02E-4404-9EE0-564718712FAD}" srcOrd="6" destOrd="0" presId="urn:microsoft.com/office/officeart/2005/8/layout/hProcess11"/>
    <dgm:cxn modelId="{390E1956-A3B2-4878-9FA2-64F00B1A80BC}" type="presParOf" srcId="{8157A56C-B02E-4404-9EE0-564718712FAD}" destId="{80016843-20E4-45B2-A49D-D93558B4C22B}" srcOrd="0" destOrd="0" presId="urn:microsoft.com/office/officeart/2005/8/layout/hProcess11"/>
    <dgm:cxn modelId="{E04247BC-273F-43E8-8FE8-B084BCA31989}" type="presParOf" srcId="{8157A56C-B02E-4404-9EE0-564718712FAD}" destId="{9D85A4BA-30A6-4313-911B-8D8C9A934E8C}" srcOrd="1" destOrd="0" presId="urn:microsoft.com/office/officeart/2005/8/layout/hProcess11"/>
    <dgm:cxn modelId="{877F2B95-7CF2-4463-9B74-9BDC55F85538}" type="presParOf" srcId="{8157A56C-B02E-4404-9EE0-564718712FAD}" destId="{707E8648-DD20-4E75-9B47-AC2E09E7B28D}" srcOrd="2" destOrd="0" presId="urn:microsoft.com/office/officeart/2005/8/layout/hProcess11"/>
    <dgm:cxn modelId="{6467981D-4046-4F63-B6E1-3BE31E1A2CAD}" type="presParOf" srcId="{A0ED3B8C-20B0-42BD-B620-0D735CEF1DE7}" destId="{99E517BF-405B-4D58-848D-4D3FF796E3FB}" srcOrd="7" destOrd="0" presId="urn:microsoft.com/office/officeart/2005/8/layout/hProcess11"/>
    <dgm:cxn modelId="{90DFF1F8-5C73-45FC-87F7-2EB00556B4E7}" type="presParOf" srcId="{A0ED3B8C-20B0-42BD-B620-0D735CEF1DE7}" destId="{075AC118-E618-41F8-9D9A-47386C5225C0}" srcOrd="8" destOrd="0" presId="urn:microsoft.com/office/officeart/2005/8/layout/hProcess11"/>
    <dgm:cxn modelId="{5572488E-A19E-4FE5-B5A4-56D9D8FC3B2F}" type="presParOf" srcId="{075AC118-E618-41F8-9D9A-47386C5225C0}" destId="{F8AE3839-9CF0-4F0E-937C-2FE2CCF9E65F}" srcOrd="0" destOrd="0" presId="urn:microsoft.com/office/officeart/2005/8/layout/hProcess11"/>
    <dgm:cxn modelId="{78531D2F-FE6B-42E0-80C0-C62543903A23}" type="presParOf" srcId="{075AC118-E618-41F8-9D9A-47386C5225C0}" destId="{2F82A0B0-3C9D-4E79-82F4-9FF1F7803FA9}" srcOrd="1" destOrd="0" presId="urn:microsoft.com/office/officeart/2005/8/layout/hProcess11"/>
    <dgm:cxn modelId="{6A14080B-FCD1-417E-A623-29D02AB319AF}" type="presParOf" srcId="{075AC118-E618-41F8-9D9A-47386C5225C0}" destId="{60067B71-2AB3-4AFB-8E59-4EDBF1D1CC6F}" srcOrd="2" destOrd="0" presId="urn:microsoft.com/office/officeart/2005/8/layout/hProcess11"/>
    <dgm:cxn modelId="{A1C2DC2F-309C-4D00-B4B1-D95DCF518B2A}" type="presParOf" srcId="{A0ED3B8C-20B0-42BD-B620-0D735CEF1DE7}" destId="{DDE49B4A-DC1E-4054-8198-16DD9CBDFCD2}" srcOrd="9" destOrd="0" presId="urn:microsoft.com/office/officeart/2005/8/layout/hProcess11"/>
    <dgm:cxn modelId="{CF703536-CF66-4B4B-9829-10294ACEDD3B}" type="presParOf" srcId="{A0ED3B8C-20B0-42BD-B620-0D735CEF1DE7}" destId="{8226FDD7-8B76-4814-9743-18EC06617E7D}" srcOrd="10" destOrd="0" presId="urn:microsoft.com/office/officeart/2005/8/layout/hProcess11"/>
    <dgm:cxn modelId="{7B3E091C-F431-4A6C-B187-71C6E4E3AC04}" type="presParOf" srcId="{8226FDD7-8B76-4814-9743-18EC06617E7D}" destId="{23760FA5-9E98-4A01-A21C-9D9E999224B6}" srcOrd="0" destOrd="0" presId="urn:microsoft.com/office/officeart/2005/8/layout/hProcess11"/>
    <dgm:cxn modelId="{440E5F46-14A7-46E2-B13F-284EF21D1EB8}" type="presParOf" srcId="{8226FDD7-8B76-4814-9743-18EC06617E7D}" destId="{39C60A1C-382C-4AC7-A6B7-3EA4B36778F0}" srcOrd="1" destOrd="0" presId="urn:microsoft.com/office/officeart/2005/8/layout/hProcess11"/>
    <dgm:cxn modelId="{8FFCA3D2-2205-4C44-96EF-CDC54889659D}" type="presParOf" srcId="{8226FDD7-8B76-4814-9743-18EC06617E7D}" destId="{54E86FE0-6407-417E-9734-C08791474DF7}" srcOrd="2" destOrd="0" presId="urn:microsoft.com/office/officeart/2005/8/layout/hProcess11"/>
    <dgm:cxn modelId="{2F96120A-B2C6-4187-A2B8-AF6E186E2D87}" type="presParOf" srcId="{A0ED3B8C-20B0-42BD-B620-0D735CEF1DE7}" destId="{D3116371-B59A-4468-B7C6-134F1D240480}" srcOrd="11" destOrd="0" presId="urn:microsoft.com/office/officeart/2005/8/layout/hProcess11"/>
    <dgm:cxn modelId="{8C301DF5-0D11-4FA2-8131-8029F4398AB7}" type="presParOf" srcId="{A0ED3B8C-20B0-42BD-B620-0D735CEF1DE7}" destId="{8F391D19-A910-44FF-A416-4ADC19A5A43D}" srcOrd="12" destOrd="0" presId="urn:microsoft.com/office/officeart/2005/8/layout/hProcess11"/>
    <dgm:cxn modelId="{53E5A74F-06C1-426B-A050-DDFD772B2066}" type="presParOf" srcId="{8F391D19-A910-44FF-A416-4ADC19A5A43D}" destId="{1ABEC0CF-F298-419C-87A9-C0DF653506CF}" srcOrd="0" destOrd="0" presId="urn:microsoft.com/office/officeart/2005/8/layout/hProcess11"/>
    <dgm:cxn modelId="{69DBA139-C002-4D4C-981C-DDDE946C6708}" type="presParOf" srcId="{8F391D19-A910-44FF-A416-4ADC19A5A43D}" destId="{61F8A141-4655-4410-846B-2D023A176706}" srcOrd="1" destOrd="0" presId="urn:microsoft.com/office/officeart/2005/8/layout/hProcess11"/>
    <dgm:cxn modelId="{390BD643-207A-43CD-925D-0D7B9D240268}" type="presParOf" srcId="{8F391D19-A910-44FF-A416-4ADC19A5A43D}" destId="{F7C8EC46-45D8-4475-BD5F-54C1C137A850}" srcOrd="2" destOrd="0" presId="urn:microsoft.com/office/officeart/2005/8/layout/hProcess11"/>
    <dgm:cxn modelId="{C533A4A4-98A4-4FAE-95C8-177CAF4E9E89}" type="presParOf" srcId="{A0ED3B8C-20B0-42BD-B620-0D735CEF1DE7}" destId="{3E424D74-CCC8-47EC-86FA-8A8AD1BBCC07}" srcOrd="13" destOrd="0" presId="urn:microsoft.com/office/officeart/2005/8/layout/hProcess11"/>
    <dgm:cxn modelId="{7C6D88F6-857D-49B5-8493-46978141AC43}" type="presParOf" srcId="{A0ED3B8C-20B0-42BD-B620-0D735CEF1DE7}" destId="{5C8E55E5-F07C-4157-9F25-D893E4E847FD}" srcOrd="14" destOrd="0" presId="urn:microsoft.com/office/officeart/2005/8/layout/hProcess11"/>
    <dgm:cxn modelId="{65E5C25A-9DA2-4312-BBD5-C3E2D1C0F853}" type="presParOf" srcId="{5C8E55E5-F07C-4157-9F25-D893E4E847FD}" destId="{791D618C-31B5-4262-950E-0EFC73ACFE4E}" srcOrd="0" destOrd="0" presId="urn:microsoft.com/office/officeart/2005/8/layout/hProcess11"/>
    <dgm:cxn modelId="{F5A337B7-0A99-47C4-8C18-60CC6B6DFA5B}" type="presParOf" srcId="{5C8E55E5-F07C-4157-9F25-D893E4E847FD}" destId="{B4C204FC-F7AD-41CC-9DB5-5E6AD4E93E51}" srcOrd="1" destOrd="0" presId="urn:microsoft.com/office/officeart/2005/8/layout/hProcess11"/>
    <dgm:cxn modelId="{FD7E516F-A36A-49DC-91C3-A98F1BCD8945}" type="presParOf" srcId="{5C8E55E5-F07C-4157-9F25-D893E4E847FD}" destId="{9FD9E5C4-33CF-4DE5-8F8F-7B01AF51D67E}" srcOrd="2" destOrd="0" presId="urn:microsoft.com/office/officeart/2005/8/layout/hProcess11"/>
    <dgm:cxn modelId="{CB4E2980-7FAE-4C56-BF1C-9EB6A0A3DC41}" type="presParOf" srcId="{A0ED3B8C-20B0-42BD-B620-0D735CEF1DE7}" destId="{57FA3600-DE84-428E-9A14-62653C641B95}" srcOrd="15" destOrd="0" presId="urn:microsoft.com/office/officeart/2005/8/layout/hProcess11"/>
    <dgm:cxn modelId="{B3B9BACB-1A4D-4792-A903-02AEDE331699}" type="presParOf" srcId="{A0ED3B8C-20B0-42BD-B620-0D735CEF1DE7}" destId="{3F5B57FD-14D2-4161-A1BF-EDD537242363}" srcOrd="16" destOrd="0" presId="urn:microsoft.com/office/officeart/2005/8/layout/hProcess11"/>
    <dgm:cxn modelId="{CF733572-26D8-463C-904B-D87CA901D137}" type="presParOf" srcId="{3F5B57FD-14D2-4161-A1BF-EDD537242363}" destId="{2C8651C9-1F52-4C7C-AFE7-AC65312FD487}" srcOrd="0" destOrd="0" presId="urn:microsoft.com/office/officeart/2005/8/layout/hProcess11"/>
    <dgm:cxn modelId="{E796546B-3DD9-4DB5-9178-6334566EB931}" type="presParOf" srcId="{3F5B57FD-14D2-4161-A1BF-EDD537242363}" destId="{F47D2838-6E38-4066-9C4C-CA2BFC7EBED7}" srcOrd="1" destOrd="0" presId="urn:microsoft.com/office/officeart/2005/8/layout/hProcess11"/>
    <dgm:cxn modelId="{D63A294B-2A08-45C3-900B-D8D5D2FF5377}" type="presParOf" srcId="{3F5B57FD-14D2-4161-A1BF-EDD537242363}" destId="{1C0A28A6-F4A6-465A-A963-134C6829D118}" srcOrd="2" destOrd="0" presId="urn:microsoft.com/office/officeart/2005/8/layout/hProcess11"/>
    <dgm:cxn modelId="{EB8E43F0-07D0-4ADF-8BB8-D3319CD7FF26}" type="presParOf" srcId="{A0ED3B8C-20B0-42BD-B620-0D735CEF1DE7}" destId="{E797423F-4164-4F09-A3D1-83EC6F1292E1}" srcOrd="17" destOrd="0" presId="urn:microsoft.com/office/officeart/2005/8/layout/hProcess11"/>
    <dgm:cxn modelId="{CF2329FD-43B3-461E-86DE-336A7084B41B}" type="presParOf" srcId="{A0ED3B8C-20B0-42BD-B620-0D735CEF1DE7}" destId="{74CB2A8B-5717-4D5C-B9F4-F08D77FA620E}" srcOrd="18" destOrd="0" presId="urn:microsoft.com/office/officeart/2005/8/layout/hProcess11"/>
    <dgm:cxn modelId="{EE62100D-4AC2-46D0-8780-E434384FB506}" type="presParOf" srcId="{74CB2A8B-5717-4D5C-B9F4-F08D77FA620E}" destId="{445A96E3-649B-43A1-B686-EE6989F2626F}" srcOrd="0" destOrd="0" presId="urn:microsoft.com/office/officeart/2005/8/layout/hProcess11"/>
    <dgm:cxn modelId="{82527D3F-211B-45F1-A7CC-4568E3112992}" type="presParOf" srcId="{74CB2A8B-5717-4D5C-B9F4-F08D77FA620E}" destId="{E83C5F29-965B-4AD1-BC42-31ACFFC0F890}" srcOrd="1" destOrd="0" presId="urn:microsoft.com/office/officeart/2005/8/layout/hProcess11"/>
    <dgm:cxn modelId="{C1733287-C1D9-4C96-A251-55071AA00D7F}" type="presParOf" srcId="{74CB2A8B-5717-4D5C-B9F4-F08D77FA620E}" destId="{AE45EE55-5DA4-4293-BB6C-12560C315C1D}" srcOrd="2" destOrd="0" presId="urn:microsoft.com/office/officeart/2005/8/layout/hProcess1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3FB15-F47B-40EF-A147-41A385B1D89C}" type="doc">
      <dgm:prSet loTypeId="urn:microsoft.com/office/officeart/2005/8/layout/hProcess11" loCatId="process" qsTypeId="urn:microsoft.com/office/officeart/2005/8/quickstyle/simple1" qsCatId="simple" csTypeId="urn:microsoft.com/office/officeart/2005/8/colors/accent1_2" csCatId="accent1" phldr="1"/>
      <dgm:spPr/>
    </dgm:pt>
    <dgm:pt modelId="{69A8F855-E7FE-431A-A44E-369B8451E09F}">
      <dgm:prSet phldrT="[Text]" custT="1"/>
      <dgm:spPr/>
      <dgm:t>
        <a:bodyPr/>
        <a:lstStyle/>
        <a:p>
          <a:r>
            <a:rPr lang="en-US" sz="800" b="1" dirty="0" smtClean="0">
              <a:latin typeface="Arial "/>
            </a:rPr>
            <a:t>1894</a:t>
          </a:r>
          <a:endParaRPr lang="en-US" sz="800" b="1" dirty="0">
            <a:latin typeface="Arial "/>
          </a:endParaRPr>
        </a:p>
      </dgm:t>
    </dgm:pt>
    <dgm:pt modelId="{CA857A51-6D25-4390-BECE-9608B6F17CB9}" type="parTrans" cxnId="{222C336A-F4EB-4D10-8ADE-EB37E2DDC693}">
      <dgm:prSet/>
      <dgm:spPr/>
      <dgm:t>
        <a:bodyPr/>
        <a:lstStyle/>
        <a:p>
          <a:endParaRPr lang="en-US" b="1">
            <a:latin typeface="Arial "/>
          </a:endParaRPr>
        </a:p>
      </dgm:t>
    </dgm:pt>
    <dgm:pt modelId="{08D70D70-19F3-4F48-8D6A-019A38684FB2}" type="sibTrans" cxnId="{222C336A-F4EB-4D10-8ADE-EB37E2DDC693}">
      <dgm:prSet/>
      <dgm:spPr/>
      <dgm:t>
        <a:bodyPr/>
        <a:lstStyle/>
        <a:p>
          <a:endParaRPr lang="en-US" b="1">
            <a:latin typeface="Arial "/>
          </a:endParaRPr>
        </a:p>
      </dgm:t>
    </dgm:pt>
    <dgm:pt modelId="{ECF619EC-A541-4492-B1DB-1F377D8F81CF}">
      <dgm:prSet phldrT="[Text]" custT="1"/>
      <dgm:spPr/>
      <dgm:t>
        <a:bodyPr/>
        <a:lstStyle/>
        <a:p>
          <a:r>
            <a:rPr lang="en-US" sz="800" b="1" dirty="0" smtClean="0">
              <a:latin typeface="Arial "/>
            </a:rPr>
            <a:t>1895</a:t>
          </a:r>
          <a:endParaRPr lang="en-US" sz="800" b="1" dirty="0">
            <a:latin typeface="Arial "/>
          </a:endParaRPr>
        </a:p>
      </dgm:t>
    </dgm:pt>
    <dgm:pt modelId="{5A2DF22D-24AA-4284-BDAF-BD2969711F2F}" type="parTrans" cxnId="{A131E439-F743-4E9E-A214-C5BDF2A2E289}">
      <dgm:prSet/>
      <dgm:spPr/>
      <dgm:t>
        <a:bodyPr/>
        <a:lstStyle/>
        <a:p>
          <a:endParaRPr lang="en-US" b="1">
            <a:latin typeface="Arial "/>
          </a:endParaRPr>
        </a:p>
      </dgm:t>
    </dgm:pt>
    <dgm:pt modelId="{931CBDEE-33EA-4097-8149-11E434D3075D}" type="sibTrans" cxnId="{A131E439-F743-4E9E-A214-C5BDF2A2E289}">
      <dgm:prSet/>
      <dgm:spPr/>
      <dgm:t>
        <a:bodyPr/>
        <a:lstStyle/>
        <a:p>
          <a:endParaRPr lang="en-US" b="1">
            <a:latin typeface="Arial "/>
          </a:endParaRPr>
        </a:p>
      </dgm:t>
    </dgm:pt>
    <dgm:pt modelId="{9C56A82A-9FBB-47A5-8E3D-EE7AF5DA8B53}">
      <dgm:prSet phldrT="[Text]" custT="1"/>
      <dgm:spPr/>
      <dgm:t>
        <a:bodyPr/>
        <a:lstStyle/>
        <a:p>
          <a:r>
            <a:rPr lang="en-US" sz="800" b="1" dirty="0" smtClean="0">
              <a:latin typeface="Arial "/>
            </a:rPr>
            <a:t>1896</a:t>
          </a:r>
          <a:endParaRPr lang="en-US" sz="800" b="1" dirty="0">
            <a:latin typeface="Arial "/>
          </a:endParaRPr>
        </a:p>
      </dgm:t>
    </dgm:pt>
    <dgm:pt modelId="{FD86DC32-C5D0-41F9-BBE1-A75ED8145263}" type="parTrans" cxnId="{EFD4FF7E-873D-40D7-9A0C-A2DA41DEEAD0}">
      <dgm:prSet/>
      <dgm:spPr/>
      <dgm:t>
        <a:bodyPr/>
        <a:lstStyle/>
        <a:p>
          <a:endParaRPr lang="en-US" b="1">
            <a:latin typeface="Arial "/>
          </a:endParaRPr>
        </a:p>
      </dgm:t>
    </dgm:pt>
    <dgm:pt modelId="{5AC4BCFE-E7C3-4305-BF6A-D950E90F4C04}" type="sibTrans" cxnId="{EFD4FF7E-873D-40D7-9A0C-A2DA41DEEAD0}">
      <dgm:prSet/>
      <dgm:spPr/>
      <dgm:t>
        <a:bodyPr/>
        <a:lstStyle/>
        <a:p>
          <a:endParaRPr lang="en-US" b="1">
            <a:latin typeface="Arial "/>
          </a:endParaRPr>
        </a:p>
      </dgm:t>
    </dgm:pt>
    <dgm:pt modelId="{6FFEC31A-16F9-4234-BA46-5D2B9117AC3D}">
      <dgm:prSet custT="1"/>
      <dgm:spPr/>
      <dgm:t>
        <a:bodyPr/>
        <a:lstStyle/>
        <a:p>
          <a:r>
            <a:rPr lang="en-US" sz="800" b="1" dirty="0" smtClean="0">
              <a:latin typeface="Arial "/>
            </a:rPr>
            <a:t>1892</a:t>
          </a:r>
          <a:endParaRPr lang="en-US" sz="800" b="1" dirty="0">
            <a:latin typeface="Arial "/>
          </a:endParaRPr>
        </a:p>
      </dgm:t>
    </dgm:pt>
    <dgm:pt modelId="{791B5A6C-BE3D-4382-8FD0-567C9525427D}" type="parTrans" cxnId="{8462DE64-551D-48D2-B99A-40A6C591F8AE}">
      <dgm:prSet/>
      <dgm:spPr/>
      <dgm:t>
        <a:bodyPr/>
        <a:lstStyle/>
        <a:p>
          <a:endParaRPr lang="en-US" b="1">
            <a:latin typeface="Arial "/>
          </a:endParaRPr>
        </a:p>
      </dgm:t>
    </dgm:pt>
    <dgm:pt modelId="{4C0CEAE3-80A0-4118-A964-37AEA66CA58F}" type="sibTrans" cxnId="{8462DE64-551D-48D2-B99A-40A6C591F8AE}">
      <dgm:prSet/>
      <dgm:spPr/>
      <dgm:t>
        <a:bodyPr/>
        <a:lstStyle/>
        <a:p>
          <a:endParaRPr lang="en-US" b="1">
            <a:latin typeface="Arial "/>
          </a:endParaRPr>
        </a:p>
      </dgm:t>
    </dgm:pt>
    <dgm:pt modelId="{8B6B7D64-41A6-4715-8E57-0DEEEA5E9855}">
      <dgm:prSet custT="1"/>
      <dgm:spPr/>
      <dgm:t>
        <a:bodyPr/>
        <a:lstStyle/>
        <a:p>
          <a:r>
            <a:rPr lang="en-US" sz="800" b="1" dirty="0" smtClean="0">
              <a:latin typeface="Arial "/>
            </a:rPr>
            <a:t>1893</a:t>
          </a:r>
          <a:endParaRPr lang="en-US" sz="800" b="1" dirty="0">
            <a:latin typeface="Arial "/>
          </a:endParaRPr>
        </a:p>
      </dgm:t>
    </dgm:pt>
    <dgm:pt modelId="{D8C483F0-76B2-49DE-BB32-3BB4733953D1}" type="parTrans" cxnId="{ACC900B4-ABC1-48F4-A226-9CA89E580D5A}">
      <dgm:prSet/>
      <dgm:spPr/>
      <dgm:t>
        <a:bodyPr/>
        <a:lstStyle/>
        <a:p>
          <a:endParaRPr lang="en-US" b="1">
            <a:latin typeface="Arial "/>
          </a:endParaRPr>
        </a:p>
      </dgm:t>
    </dgm:pt>
    <dgm:pt modelId="{E382B8A5-9F9F-4EF2-BD9D-5D9A42BD6B90}" type="sibTrans" cxnId="{ACC900B4-ABC1-48F4-A226-9CA89E580D5A}">
      <dgm:prSet/>
      <dgm:spPr/>
      <dgm:t>
        <a:bodyPr/>
        <a:lstStyle/>
        <a:p>
          <a:endParaRPr lang="en-US" b="1">
            <a:latin typeface="Arial "/>
          </a:endParaRPr>
        </a:p>
      </dgm:t>
    </dgm:pt>
    <dgm:pt modelId="{91F0D76B-B5BD-489E-9F7D-7C937EA81BC6}">
      <dgm:prSet phldrT="[Text]" custT="1"/>
      <dgm:spPr/>
      <dgm:t>
        <a:bodyPr/>
        <a:lstStyle/>
        <a:p>
          <a:r>
            <a:rPr lang="en-US" sz="800" b="1" dirty="0" smtClean="0">
              <a:latin typeface="Arial "/>
            </a:rPr>
            <a:t>1897</a:t>
          </a:r>
          <a:endParaRPr lang="en-US" sz="800" b="1" dirty="0">
            <a:latin typeface="Arial "/>
          </a:endParaRPr>
        </a:p>
      </dgm:t>
    </dgm:pt>
    <dgm:pt modelId="{677A7469-4628-48A1-A7D0-37C0338A20EE}" type="parTrans" cxnId="{751C6B5F-0FE5-4F00-9817-9B7A9938912C}">
      <dgm:prSet/>
      <dgm:spPr/>
      <dgm:t>
        <a:bodyPr/>
        <a:lstStyle/>
        <a:p>
          <a:endParaRPr lang="en-US" b="1">
            <a:latin typeface="Arial "/>
          </a:endParaRPr>
        </a:p>
      </dgm:t>
    </dgm:pt>
    <dgm:pt modelId="{26A1D989-C9BB-4521-AD32-E7B09F33573F}" type="sibTrans" cxnId="{751C6B5F-0FE5-4F00-9817-9B7A9938912C}">
      <dgm:prSet/>
      <dgm:spPr/>
      <dgm:t>
        <a:bodyPr/>
        <a:lstStyle/>
        <a:p>
          <a:endParaRPr lang="en-US" b="1">
            <a:latin typeface="Arial "/>
          </a:endParaRPr>
        </a:p>
      </dgm:t>
    </dgm:pt>
    <dgm:pt modelId="{1E78472B-95B6-4DE2-AD12-CB9A3F218E0A}">
      <dgm:prSet phldrT="[Text]" custT="1"/>
      <dgm:spPr/>
      <dgm:t>
        <a:bodyPr/>
        <a:lstStyle/>
        <a:p>
          <a:r>
            <a:rPr lang="en-US" sz="800" b="1" dirty="0" smtClean="0">
              <a:latin typeface="Arial "/>
            </a:rPr>
            <a:t>LA 1898</a:t>
          </a:r>
          <a:endParaRPr lang="en-US" sz="800" b="1" dirty="0">
            <a:latin typeface="Arial "/>
          </a:endParaRPr>
        </a:p>
      </dgm:t>
    </dgm:pt>
    <dgm:pt modelId="{30839695-B157-4F2F-AE78-5A108B21197C}" type="parTrans" cxnId="{D86ADCC8-127D-43B5-8C8D-83C2DFCC8C10}">
      <dgm:prSet/>
      <dgm:spPr/>
      <dgm:t>
        <a:bodyPr/>
        <a:lstStyle/>
        <a:p>
          <a:endParaRPr lang="en-US" b="1">
            <a:latin typeface="Arial "/>
          </a:endParaRPr>
        </a:p>
      </dgm:t>
    </dgm:pt>
    <dgm:pt modelId="{71D86775-A967-43B2-9B55-A1C50BA8C0C7}" type="sibTrans" cxnId="{D86ADCC8-127D-43B5-8C8D-83C2DFCC8C10}">
      <dgm:prSet/>
      <dgm:spPr/>
      <dgm:t>
        <a:bodyPr/>
        <a:lstStyle/>
        <a:p>
          <a:endParaRPr lang="en-US" b="1">
            <a:latin typeface="Arial "/>
          </a:endParaRPr>
        </a:p>
      </dgm:t>
    </dgm:pt>
    <dgm:pt modelId="{CD5A95FF-0D93-44E5-9463-BC396B3A481A}">
      <dgm:prSet phldrT="[Text]" custT="1"/>
      <dgm:spPr/>
      <dgm:t>
        <a:bodyPr/>
        <a:lstStyle/>
        <a:p>
          <a:r>
            <a:rPr lang="en-US" sz="800" b="1" dirty="0" smtClean="0">
              <a:latin typeface="Arial "/>
            </a:rPr>
            <a:t>AK 1900</a:t>
          </a:r>
          <a:endParaRPr lang="en-US" sz="800" b="1" dirty="0">
            <a:latin typeface="Arial "/>
          </a:endParaRPr>
        </a:p>
      </dgm:t>
    </dgm:pt>
    <dgm:pt modelId="{E9CA2DC2-BF48-477B-9A93-49DF4C2F9047}" type="parTrans" cxnId="{2D8BD0A7-010F-4EB3-8CB8-1A4AF0313D25}">
      <dgm:prSet/>
      <dgm:spPr/>
      <dgm:t>
        <a:bodyPr/>
        <a:lstStyle/>
        <a:p>
          <a:endParaRPr lang="en-US" b="1">
            <a:latin typeface="Arial "/>
          </a:endParaRPr>
        </a:p>
      </dgm:t>
    </dgm:pt>
    <dgm:pt modelId="{669C83AB-A895-49EE-B105-A6B024366191}" type="sibTrans" cxnId="{2D8BD0A7-010F-4EB3-8CB8-1A4AF0313D25}">
      <dgm:prSet/>
      <dgm:spPr/>
      <dgm:t>
        <a:bodyPr/>
        <a:lstStyle/>
        <a:p>
          <a:endParaRPr lang="en-US" b="1">
            <a:latin typeface="Arial "/>
          </a:endParaRPr>
        </a:p>
      </dgm:t>
    </dgm:pt>
    <dgm:pt modelId="{E092001B-0CCE-4C3B-9E82-2E69ABC4C035}">
      <dgm:prSet custT="1"/>
      <dgm:spPr/>
      <dgm:t>
        <a:bodyPr/>
        <a:lstStyle/>
        <a:p>
          <a:r>
            <a:rPr lang="en-US" sz="800" b="1" dirty="0" smtClean="0">
              <a:latin typeface="Arial "/>
            </a:rPr>
            <a:t>OK 1890</a:t>
          </a:r>
          <a:endParaRPr lang="en-US" sz="800" b="1" dirty="0">
            <a:latin typeface="Arial "/>
          </a:endParaRPr>
        </a:p>
      </dgm:t>
    </dgm:pt>
    <dgm:pt modelId="{716F01C3-E808-440A-B95C-819CC0619C87}" type="parTrans" cxnId="{0A29B8A3-0E02-4F2A-A199-911E6C9825C6}">
      <dgm:prSet/>
      <dgm:spPr/>
      <dgm:t>
        <a:bodyPr/>
        <a:lstStyle/>
        <a:p>
          <a:endParaRPr lang="en-US" b="1">
            <a:latin typeface="Arial "/>
          </a:endParaRPr>
        </a:p>
      </dgm:t>
    </dgm:pt>
    <dgm:pt modelId="{3D004D31-57B1-455B-B172-53BC0DC6F1CB}" type="sibTrans" cxnId="{0A29B8A3-0E02-4F2A-A199-911E6C9825C6}">
      <dgm:prSet/>
      <dgm:spPr/>
      <dgm:t>
        <a:bodyPr/>
        <a:lstStyle/>
        <a:p>
          <a:endParaRPr lang="en-US" b="1">
            <a:latin typeface="Arial "/>
          </a:endParaRPr>
        </a:p>
      </dgm:t>
    </dgm:pt>
    <dgm:pt modelId="{075AEA25-2D6F-498E-ADE5-0349B04C2598}">
      <dgm:prSet custT="1"/>
      <dgm:spPr/>
      <dgm:t>
        <a:bodyPr/>
        <a:lstStyle/>
        <a:p>
          <a:r>
            <a:rPr lang="en-US" sz="800" b="1" dirty="0" smtClean="0">
              <a:latin typeface="Arial "/>
            </a:rPr>
            <a:t>ID 1891</a:t>
          </a:r>
          <a:endParaRPr lang="en-US" sz="800" b="1" dirty="0">
            <a:latin typeface="Arial "/>
          </a:endParaRPr>
        </a:p>
      </dgm:t>
    </dgm:pt>
    <dgm:pt modelId="{E66B0291-5E1D-4292-B25C-CCBCDC6D2FA5}" type="parTrans" cxnId="{33A6CED4-5D6F-4104-AF72-1EDBC2A50C2F}">
      <dgm:prSet/>
      <dgm:spPr/>
      <dgm:t>
        <a:bodyPr/>
        <a:lstStyle/>
        <a:p>
          <a:endParaRPr lang="en-US" b="1">
            <a:latin typeface="Arial "/>
          </a:endParaRPr>
        </a:p>
      </dgm:t>
    </dgm:pt>
    <dgm:pt modelId="{08FD5774-610F-4BA8-A91F-9E08181743A1}" type="sibTrans" cxnId="{33A6CED4-5D6F-4104-AF72-1EDBC2A50C2F}">
      <dgm:prSet/>
      <dgm:spPr/>
      <dgm:t>
        <a:bodyPr/>
        <a:lstStyle/>
        <a:p>
          <a:endParaRPr lang="en-US" b="1">
            <a:latin typeface="Arial "/>
          </a:endParaRPr>
        </a:p>
      </dgm:t>
    </dgm:pt>
    <dgm:pt modelId="{1C395AB2-DBD2-49C1-8802-56E4304896F6}">
      <dgm:prSet phldrT="[Text]" custT="1"/>
      <dgm:spPr/>
      <dgm:t>
        <a:bodyPr/>
        <a:lstStyle/>
        <a:p>
          <a:r>
            <a:rPr lang="en-US" sz="800" b="1" dirty="0" smtClean="0">
              <a:latin typeface="Arial "/>
            </a:rPr>
            <a:t>1899</a:t>
          </a:r>
          <a:endParaRPr lang="en-US" sz="800" b="1" dirty="0">
            <a:latin typeface="Arial "/>
          </a:endParaRPr>
        </a:p>
      </dgm:t>
    </dgm:pt>
    <dgm:pt modelId="{AACB1CC6-4C56-413F-BE8D-989AC9F2B9E1}" type="parTrans" cxnId="{128248CD-1D79-46BC-BB70-B7CD19066368}">
      <dgm:prSet/>
      <dgm:spPr/>
      <dgm:t>
        <a:bodyPr/>
        <a:lstStyle/>
        <a:p>
          <a:endParaRPr lang="en-US"/>
        </a:p>
      </dgm:t>
    </dgm:pt>
    <dgm:pt modelId="{CC99591B-D177-4119-A30D-CCFBE62CFB6D}" type="sibTrans" cxnId="{128248CD-1D79-46BC-BB70-B7CD19066368}">
      <dgm:prSet/>
      <dgm:spPr/>
      <dgm:t>
        <a:bodyPr/>
        <a:lstStyle/>
        <a:p>
          <a:endParaRPr lang="en-US"/>
        </a:p>
      </dgm:t>
    </dgm:pt>
    <dgm:pt modelId="{449AA816-B836-471A-9E73-0554F2C0A9E1}">
      <dgm:prSet phldrT="[Text]" custT="1"/>
      <dgm:spPr/>
      <dgm:t>
        <a:bodyPr/>
        <a:lstStyle/>
        <a:p>
          <a:r>
            <a:rPr lang="en-US" sz="800" b="1" dirty="0" smtClean="0">
              <a:latin typeface="Arial "/>
            </a:rPr>
            <a:t>1901</a:t>
          </a:r>
          <a:endParaRPr lang="en-US" sz="800" b="1" dirty="0">
            <a:latin typeface="Arial "/>
          </a:endParaRPr>
        </a:p>
      </dgm:t>
    </dgm:pt>
    <dgm:pt modelId="{F36A0CE9-7E11-4C21-B9A0-628EA5B257ED}" type="parTrans" cxnId="{45DEA798-B493-4BBB-AE5E-45506DAA6BCA}">
      <dgm:prSet/>
      <dgm:spPr/>
      <dgm:t>
        <a:bodyPr/>
        <a:lstStyle/>
        <a:p>
          <a:endParaRPr lang="en-US"/>
        </a:p>
      </dgm:t>
    </dgm:pt>
    <dgm:pt modelId="{FB5061EC-7278-479F-A400-273CEB3491BA}" type="sibTrans" cxnId="{45DEA798-B493-4BBB-AE5E-45506DAA6BCA}">
      <dgm:prSet/>
      <dgm:spPr/>
      <dgm:t>
        <a:bodyPr/>
        <a:lstStyle/>
        <a:p>
          <a:endParaRPr lang="en-US"/>
        </a:p>
      </dgm:t>
    </dgm:pt>
    <dgm:pt modelId="{8347FF5C-12D9-4FD3-8418-19D210053588}">
      <dgm:prSet phldrT="[Text]" custT="1"/>
      <dgm:spPr/>
      <dgm:t>
        <a:bodyPr/>
        <a:lstStyle/>
        <a:p>
          <a:r>
            <a:rPr lang="en-US" sz="800" b="1" dirty="0" smtClean="0">
              <a:latin typeface="Arial "/>
            </a:rPr>
            <a:t>DC 1902</a:t>
          </a:r>
          <a:endParaRPr lang="en-US" sz="800" b="1" dirty="0">
            <a:latin typeface="Arial "/>
          </a:endParaRPr>
        </a:p>
      </dgm:t>
    </dgm:pt>
    <dgm:pt modelId="{5BD23EC3-0AD7-4574-91D3-74D12210AAE3}" type="parTrans" cxnId="{790E0AC3-3EF6-44A8-AA1A-A38B173D99E4}">
      <dgm:prSet/>
      <dgm:spPr/>
      <dgm:t>
        <a:bodyPr/>
        <a:lstStyle/>
        <a:p>
          <a:endParaRPr lang="en-US"/>
        </a:p>
      </dgm:t>
    </dgm:pt>
    <dgm:pt modelId="{510214D7-F76B-4B30-AE3C-DF635464D0CD}" type="sibTrans" cxnId="{790E0AC3-3EF6-44A8-AA1A-A38B173D99E4}">
      <dgm:prSet/>
      <dgm:spPr/>
      <dgm:t>
        <a:bodyPr/>
        <a:lstStyle/>
        <a:p>
          <a:endParaRPr lang="en-US"/>
        </a:p>
      </dgm:t>
    </dgm:pt>
    <dgm:pt modelId="{CC499413-C201-4DA6-9A0C-BB7D8B197193}" type="pres">
      <dgm:prSet presAssocID="{2AA3FB15-F47B-40EF-A147-41A385B1D89C}" presName="Name0" presStyleCnt="0">
        <dgm:presLayoutVars>
          <dgm:dir/>
          <dgm:resizeHandles val="exact"/>
        </dgm:presLayoutVars>
      </dgm:prSet>
      <dgm:spPr/>
    </dgm:pt>
    <dgm:pt modelId="{E72EDDFA-6CF2-4900-A04D-F2BCCBC3B600}" type="pres">
      <dgm:prSet presAssocID="{2AA3FB15-F47B-40EF-A147-41A385B1D89C}" presName="arrow" presStyleLbl="bgShp" presStyleIdx="0" presStyleCnt="1" custLinFactNeighborY="1908"/>
      <dgm:spPr>
        <a:blipFill rotWithShape="0">
          <a:blip xmlns:r="http://schemas.openxmlformats.org/officeDocument/2006/relationships" r:embed="rId1"/>
          <a:stretch>
            <a:fillRect/>
          </a:stretch>
        </a:blipFill>
      </dgm:spPr>
      <dgm:t>
        <a:bodyPr/>
        <a:lstStyle/>
        <a:p>
          <a:endParaRPr lang="en-US"/>
        </a:p>
      </dgm:t>
    </dgm:pt>
    <dgm:pt modelId="{A0ED3B8C-20B0-42BD-B620-0D735CEF1DE7}" type="pres">
      <dgm:prSet presAssocID="{2AA3FB15-F47B-40EF-A147-41A385B1D89C}" presName="points" presStyleCnt="0"/>
      <dgm:spPr/>
    </dgm:pt>
    <dgm:pt modelId="{BECDFB09-5807-49EB-A28F-29C3CBE75709}" type="pres">
      <dgm:prSet presAssocID="{E092001B-0CCE-4C3B-9E82-2E69ABC4C035}" presName="compositeA" presStyleCnt="0"/>
      <dgm:spPr/>
    </dgm:pt>
    <dgm:pt modelId="{5C7CA009-E82B-41BA-835C-FA4B93C701F8}" type="pres">
      <dgm:prSet presAssocID="{E092001B-0CCE-4C3B-9E82-2E69ABC4C035}" presName="textA" presStyleLbl="revTx" presStyleIdx="0" presStyleCnt="13">
        <dgm:presLayoutVars>
          <dgm:bulletEnabled val="1"/>
        </dgm:presLayoutVars>
      </dgm:prSet>
      <dgm:spPr/>
      <dgm:t>
        <a:bodyPr/>
        <a:lstStyle/>
        <a:p>
          <a:endParaRPr lang="en-US"/>
        </a:p>
      </dgm:t>
    </dgm:pt>
    <dgm:pt modelId="{A1E920F0-6E3C-4497-B596-8A48333E2B53}" type="pres">
      <dgm:prSet presAssocID="{E092001B-0CCE-4C3B-9E82-2E69ABC4C035}" presName="circleA" presStyleLbl="node1" presStyleIdx="0" presStyleCnt="13"/>
      <dgm:spPr/>
    </dgm:pt>
    <dgm:pt modelId="{F79F1CD7-01E9-44EE-88B3-6821F7332A1F}" type="pres">
      <dgm:prSet presAssocID="{E092001B-0CCE-4C3B-9E82-2E69ABC4C035}" presName="spaceA" presStyleCnt="0"/>
      <dgm:spPr/>
    </dgm:pt>
    <dgm:pt modelId="{087DBA00-1321-478F-8C2E-1EE51610D6EC}" type="pres">
      <dgm:prSet presAssocID="{3D004D31-57B1-455B-B172-53BC0DC6F1CB}" presName="space" presStyleCnt="0"/>
      <dgm:spPr/>
    </dgm:pt>
    <dgm:pt modelId="{F92E017C-33D5-4BCB-B8BB-407BC4AE3C2B}" type="pres">
      <dgm:prSet presAssocID="{075AEA25-2D6F-498E-ADE5-0349B04C2598}" presName="compositeB" presStyleCnt="0"/>
      <dgm:spPr/>
    </dgm:pt>
    <dgm:pt modelId="{16579A50-3433-42F2-ADC6-A4DE3494E7B7}" type="pres">
      <dgm:prSet presAssocID="{075AEA25-2D6F-498E-ADE5-0349B04C2598}" presName="textB" presStyleLbl="revTx" presStyleIdx="1" presStyleCnt="13">
        <dgm:presLayoutVars>
          <dgm:bulletEnabled val="1"/>
        </dgm:presLayoutVars>
      </dgm:prSet>
      <dgm:spPr/>
      <dgm:t>
        <a:bodyPr/>
        <a:lstStyle/>
        <a:p>
          <a:endParaRPr lang="en-US"/>
        </a:p>
      </dgm:t>
    </dgm:pt>
    <dgm:pt modelId="{34C065E7-F483-470F-97B1-C5F856C9FBC0}" type="pres">
      <dgm:prSet presAssocID="{075AEA25-2D6F-498E-ADE5-0349B04C2598}" presName="circleB" presStyleLbl="node1" presStyleIdx="1" presStyleCnt="13"/>
      <dgm:spPr/>
    </dgm:pt>
    <dgm:pt modelId="{37040F36-BE69-4581-933E-FB9ED5E3B354}" type="pres">
      <dgm:prSet presAssocID="{075AEA25-2D6F-498E-ADE5-0349B04C2598}" presName="spaceB" presStyleCnt="0"/>
      <dgm:spPr/>
    </dgm:pt>
    <dgm:pt modelId="{714EF945-6CE9-4AB1-B96B-50C852D9667C}" type="pres">
      <dgm:prSet presAssocID="{08FD5774-610F-4BA8-A91F-9E08181743A1}" presName="space" presStyleCnt="0"/>
      <dgm:spPr/>
    </dgm:pt>
    <dgm:pt modelId="{A2EEFFE4-6E4E-49E5-B4E5-8DCFF0DF927B}" type="pres">
      <dgm:prSet presAssocID="{6FFEC31A-16F9-4234-BA46-5D2B9117AC3D}" presName="compositeA" presStyleCnt="0"/>
      <dgm:spPr/>
    </dgm:pt>
    <dgm:pt modelId="{688A5E61-99AE-4DFC-AD80-4D8563D016FB}" type="pres">
      <dgm:prSet presAssocID="{6FFEC31A-16F9-4234-BA46-5D2B9117AC3D}" presName="textA" presStyleLbl="revTx" presStyleIdx="2" presStyleCnt="13" custScaleX="181543">
        <dgm:presLayoutVars>
          <dgm:bulletEnabled val="1"/>
        </dgm:presLayoutVars>
      </dgm:prSet>
      <dgm:spPr/>
      <dgm:t>
        <a:bodyPr/>
        <a:lstStyle/>
        <a:p>
          <a:endParaRPr lang="en-US"/>
        </a:p>
      </dgm:t>
    </dgm:pt>
    <dgm:pt modelId="{63C52BCF-111B-4940-AECE-3FCFAC609569}" type="pres">
      <dgm:prSet presAssocID="{6FFEC31A-16F9-4234-BA46-5D2B9117AC3D}" presName="circleA" presStyleLbl="node1" presStyleIdx="2" presStyleCnt="13"/>
      <dgm:spPr/>
    </dgm:pt>
    <dgm:pt modelId="{05D60FAE-9395-4BC7-9DC7-997B54395C24}" type="pres">
      <dgm:prSet presAssocID="{6FFEC31A-16F9-4234-BA46-5D2B9117AC3D}" presName="spaceA" presStyleCnt="0"/>
      <dgm:spPr/>
    </dgm:pt>
    <dgm:pt modelId="{F99B7FEB-B13C-4C0B-8D94-1085E9FFDE36}" type="pres">
      <dgm:prSet presAssocID="{4C0CEAE3-80A0-4118-A964-37AEA66CA58F}" presName="space" presStyleCnt="0"/>
      <dgm:spPr/>
    </dgm:pt>
    <dgm:pt modelId="{8157A56C-B02E-4404-9EE0-564718712FAD}" type="pres">
      <dgm:prSet presAssocID="{8B6B7D64-41A6-4715-8E57-0DEEEA5E9855}" presName="compositeB" presStyleCnt="0"/>
      <dgm:spPr/>
    </dgm:pt>
    <dgm:pt modelId="{80016843-20E4-45B2-A49D-D93558B4C22B}" type="pres">
      <dgm:prSet presAssocID="{8B6B7D64-41A6-4715-8E57-0DEEEA5E9855}" presName="textB" presStyleLbl="revTx" presStyleIdx="3" presStyleCnt="13">
        <dgm:presLayoutVars>
          <dgm:bulletEnabled val="1"/>
        </dgm:presLayoutVars>
      </dgm:prSet>
      <dgm:spPr/>
      <dgm:t>
        <a:bodyPr/>
        <a:lstStyle/>
        <a:p>
          <a:endParaRPr lang="en-US"/>
        </a:p>
      </dgm:t>
    </dgm:pt>
    <dgm:pt modelId="{9D85A4BA-30A6-4313-911B-8D8C9A934E8C}" type="pres">
      <dgm:prSet presAssocID="{8B6B7D64-41A6-4715-8E57-0DEEEA5E9855}" presName="circleB" presStyleLbl="node1" presStyleIdx="3" presStyleCnt="13"/>
      <dgm:spPr/>
    </dgm:pt>
    <dgm:pt modelId="{707E8648-DD20-4E75-9B47-AC2E09E7B28D}" type="pres">
      <dgm:prSet presAssocID="{8B6B7D64-41A6-4715-8E57-0DEEEA5E9855}" presName="spaceB" presStyleCnt="0"/>
      <dgm:spPr/>
    </dgm:pt>
    <dgm:pt modelId="{99E517BF-405B-4D58-848D-4D3FF796E3FB}" type="pres">
      <dgm:prSet presAssocID="{E382B8A5-9F9F-4EF2-BD9D-5D9A42BD6B90}" presName="space" presStyleCnt="0"/>
      <dgm:spPr/>
    </dgm:pt>
    <dgm:pt modelId="{075AC118-E618-41F8-9D9A-47386C5225C0}" type="pres">
      <dgm:prSet presAssocID="{69A8F855-E7FE-431A-A44E-369B8451E09F}" presName="compositeA" presStyleCnt="0"/>
      <dgm:spPr/>
    </dgm:pt>
    <dgm:pt modelId="{F8AE3839-9CF0-4F0E-937C-2FE2CCF9E65F}" type="pres">
      <dgm:prSet presAssocID="{69A8F855-E7FE-431A-A44E-369B8451E09F}" presName="textA" presStyleLbl="revTx" presStyleIdx="4" presStyleCnt="13">
        <dgm:presLayoutVars>
          <dgm:bulletEnabled val="1"/>
        </dgm:presLayoutVars>
      </dgm:prSet>
      <dgm:spPr/>
      <dgm:t>
        <a:bodyPr/>
        <a:lstStyle/>
        <a:p>
          <a:endParaRPr lang="en-US"/>
        </a:p>
      </dgm:t>
    </dgm:pt>
    <dgm:pt modelId="{2F82A0B0-3C9D-4E79-82F4-9FF1F7803FA9}" type="pres">
      <dgm:prSet presAssocID="{69A8F855-E7FE-431A-A44E-369B8451E09F}" presName="circleA" presStyleLbl="node1" presStyleIdx="4" presStyleCnt="13"/>
      <dgm:spPr/>
    </dgm:pt>
    <dgm:pt modelId="{60067B71-2AB3-4AFB-8E59-4EDBF1D1CC6F}" type="pres">
      <dgm:prSet presAssocID="{69A8F855-E7FE-431A-A44E-369B8451E09F}" presName="spaceA" presStyleCnt="0"/>
      <dgm:spPr/>
    </dgm:pt>
    <dgm:pt modelId="{DDE49B4A-DC1E-4054-8198-16DD9CBDFCD2}" type="pres">
      <dgm:prSet presAssocID="{08D70D70-19F3-4F48-8D6A-019A38684FB2}" presName="space" presStyleCnt="0"/>
      <dgm:spPr/>
    </dgm:pt>
    <dgm:pt modelId="{8226FDD7-8B76-4814-9743-18EC06617E7D}" type="pres">
      <dgm:prSet presAssocID="{ECF619EC-A541-4492-B1DB-1F377D8F81CF}" presName="compositeB" presStyleCnt="0"/>
      <dgm:spPr/>
    </dgm:pt>
    <dgm:pt modelId="{23760FA5-9E98-4A01-A21C-9D9E999224B6}" type="pres">
      <dgm:prSet presAssocID="{ECF619EC-A541-4492-B1DB-1F377D8F81CF}" presName="textB" presStyleLbl="revTx" presStyleIdx="5" presStyleCnt="13">
        <dgm:presLayoutVars>
          <dgm:bulletEnabled val="1"/>
        </dgm:presLayoutVars>
      </dgm:prSet>
      <dgm:spPr/>
      <dgm:t>
        <a:bodyPr/>
        <a:lstStyle/>
        <a:p>
          <a:endParaRPr lang="en-US"/>
        </a:p>
      </dgm:t>
    </dgm:pt>
    <dgm:pt modelId="{39C60A1C-382C-4AC7-A6B7-3EA4B36778F0}" type="pres">
      <dgm:prSet presAssocID="{ECF619EC-A541-4492-B1DB-1F377D8F81CF}" presName="circleB" presStyleLbl="node1" presStyleIdx="5" presStyleCnt="13"/>
      <dgm:spPr/>
    </dgm:pt>
    <dgm:pt modelId="{54E86FE0-6407-417E-9734-C08791474DF7}" type="pres">
      <dgm:prSet presAssocID="{ECF619EC-A541-4492-B1DB-1F377D8F81CF}" presName="spaceB" presStyleCnt="0"/>
      <dgm:spPr/>
    </dgm:pt>
    <dgm:pt modelId="{D3116371-B59A-4468-B7C6-134F1D240480}" type="pres">
      <dgm:prSet presAssocID="{931CBDEE-33EA-4097-8149-11E434D3075D}" presName="space" presStyleCnt="0"/>
      <dgm:spPr/>
    </dgm:pt>
    <dgm:pt modelId="{8F391D19-A910-44FF-A416-4ADC19A5A43D}" type="pres">
      <dgm:prSet presAssocID="{9C56A82A-9FBB-47A5-8E3D-EE7AF5DA8B53}" presName="compositeA" presStyleCnt="0"/>
      <dgm:spPr/>
    </dgm:pt>
    <dgm:pt modelId="{1ABEC0CF-F298-419C-87A9-C0DF653506CF}" type="pres">
      <dgm:prSet presAssocID="{9C56A82A-9FBB-47A5-8E3D-EE7AF5DA8B53}" presName="textA" presStyleLbl="revTx" presStyleIdx="6" presStyleCnt="13">
        <dgm:presLayoutVars>
          <dgm:bulletEnabled val="1"/>
        </dgm:presLayoutVars>
      </dgm:prSet>
      <dgm:spPr/>
      <dgm:t>
        <a:bodyPr/>
        <a:lstStyle/>
        <a:p>
          <a:endParaRPr lang="en-US"/>
        </a:p>
      </dgm:t>
    </dgm:pt>
    <dgm:pt modelId="{61F8A141-4655-4410-846B-2D023A176706}" type="pres">
      <dgm:prSet presAssocID="{9C56A82A-9FBB-47A5-8E3D-EE7AF5DA8B53}" presName="circleA" presStyleLbl="node1" presStyleIdx="6" presStyleCnt="13"/>
      <dgm:spPr/>
    </dgm:pt>
    <dgm:pt modelId="{F7C8EC46-45D8-4475-BD5F-54C1C137A850}" type="pres">
      <dgm:prSet presAssocID="{9C56A82A-9FBB-47A5-8E3D-EE7AF5DA8B53}" presName="spaceA" presStyleCnt="0"/>
      <dgm:spPr/>
    </dgm:pt>
    <dgm:pt modelId="{3E424D74-CCC8-47EC-86FA-8A8AD1BBCC07}" type="pres">
      <dgm:prSet presAssocID="{5AC4BCFE-E7C3-4305-BF6A-D950E90F4C04}" presName="space" presStyleCnt="0"/>
      <dgm:spPr/>
    </dgm:pt>
    <dgm:pt modelId="{5C8E55E5-F07C-4157-9F25-D893E4E847FD}" type="pres">
      <dgm:prSet presAssocID="{91F0D76B-B5BD-489E-9F7D-7C937EA81BC6}" presName="compositeB" presStyleCnt="0"/>
      <dgm:spPr/>
    </dgm:pt>
    <dgm:pt modelId="{791D618C-31B5-4262-950E-0EFC73ACFE4E}" type="pres">
      <dgm:prSet presAssocID="{91F0D76B-B5BD-489E-9F7D-7C937EA81BC6}" presName="textB" presStyleLbl="revTx" presStyleIdx="7" presStyleCnt="13">
        <dgm:presLayoutVars>
          <dgm:bulletEnabled val="1"/>
        </dgm:presLayoutVars>
      </dgm:prSet>
      <dgm:spPr/>
      <dgm:t>
        <a:bodyPr/>
        <a:lstStyle/>
        <a:p>
          <a:endParaRPr lang="en-US"/>
        </a:p>
      </dgm:t>
    </dgm:pt>
    <dgm:pt modelId="{B4C204FC-F7AD-41CC-9DB5-5E6AD4E93E51}" type="pres">
      <dgm:prSet presAssocID="{91F0D76B-B5BD-489E-9F7D-7C937EA81BC6}" presName="circleB" presStyleLbl="node1" presStyleIdx="7" presStyleCnt="13"/>
      <dgm:spPr/>
    </dgm:pt>
    <dgm:pt modelId="{9FD9E5C4-33CF-4DE5-8F8F-7B01AF51D67E}" type="pres">
      <dgm:prSet presAssocID="{91F0D76B-B5BD-489E-9F7D-7C937EA81BC6}" presName="spaceB" presStyleCnt="0"/>
      <dgm:spPr/>
    </dgm:pt>
    <dgm:pt modelId="{57FA3600-DE84-428E-9A14-62653C641B95}" type="pres">
      <dgm:prSet presAssocID="{26A1D989-C9BB-4521-AD32-E7B09F33573F}" presName="space" presStyleCnt="0"/>
      <dgm:spPr/>
    </dgm:pt>
    <dgm:pt modelId="{3F5B57FD-14D2-4161-A1BF-EDD537242363}" type="pres">
      <dgm:prSet presAssocID="{1E78472B-95B6-4DE2-AD12-CB9A3F218E0A}" presName="compositeA" presStyleCnt="0"/>
      <dgm:spPr/>
    </dgm:pt>
    <dgm:pt modelId="{2C8651C9-1F52-4C7C-AFE7-AC65312FD487}" type="pres">
      <dgm:prSet presAssocID="{1E78472B-95B6-4DE2-AD12-CB9A3F218E0A}" presName="textA" presStyleLbl="revTx" presStyleIdx="8" presStyleCnt="13" custScaleX="106261">
        <dgm:presLayoutVars>
          <dgm:bulletEnabled val="1"/>
        </dgm:presLayoutVars>
      </dgm:prSet>
      <dgm:spPr/>
      <dgm:t>
        <a:bodyPr/>
        <a:lstStyle/>
        <a:p>
          <a:endParaRPr lang="en-US"/>
        </a:p>
      </dgm:t>
    </dgm:pt>
    <dgm:pt modelId="{F47D2838-6E38-4066-9C4C-CA2BFC7EBED7}" type="pres">
      <dgm:prSet presAssocID="{1E78472B-95B6-4DE2-AD12-CB9A3F218E0A}" presName="circleA" presStyleLbl="node1" presStyleIdx="8" presStyleCnt="13"/>
      <dgm:spPr/>
    </dgm:pt>
    <dgm:pt modelId="{1C0A28A6-F4A6-465A-A963-134C6829D118}" type="pres">
      <dgm:prSet presAssocID="{1E78472B-95B6-4DE2-AD12-CB9A3F218E0A}" presName="spaceA" presStyleCnt="0"/>
      <dgm:spPr/>
    </dgm:pt>
    <dgm:pt modelId="{E797423F-4164-4F09-A3D1-83EC6F1292E1}" type="pres">
      <dgm:prSet presAssocID="{71D86775-A967-43B2-9B55-A1C50BA8C0C7}" presName="space" presStyleCnt="0"/>
      <dgm:spPr/>
    </dgm:pt>
    <dgm:pt modelId="{08156728-A9A3-47D7-9742-68E2522082B5}" type="pres">
      <dgm:prSet presAssocID="{1C395AB2-DBD2-49C1-8802-56E4304896F6}" presName="compositeB" presStyleCnt="0"/>
      <dgm:spPr/>
    </dgm:pt>
    <dgm:pt modelId="{C5041670-D957-457D-8A08-9DB268875774}" type="pres">
      <dgm:prSet presAssocID="{1C395AB2-DBD2-49C1-8802-56E4304896F6}" presName="textB" presStyleLbl="revTx" presStyleIdx="9" presStyleCnt="13">
        <dgm:presLayoutVars>
          <dgm:bulletEnabled val="1"/>
        </dgm:presLayoutVars>
      </dgm:prSet>
      <dgm:spPr/>
      <dgm:t>
        <a:bodyPr/>
        <a:lstStyle/>
        <a:p>
          <a:endParaRPr lang="en-US"/>
        </a:p>
      </dgm:t>
    </dgm:pt>
    <dgm:pt modelId="{072B5652-9B07-4145-A563-33F4986CE36C}" type="pres">
      <dgm:prSet presAssocID="{1C395AB2-DBD2-49C1-8802-56E4304896F6}" presName="circleB" presStyleLbl="node1" presStyleIdx="9" presStyleCnt="13"/>
      <dgm:spPr/>
    </dgm:pt>
    <dgm:pt modelId="{256E73A7-9F31-4866-AAF7-DD63EDD5EEF7}" type="pres">
      <dgm:prSet presAssocID="{1C395AB2-DBD2-49C1-8802-56E4304896F6}" presName="spaceB" presStyleCnt="0"/>
      <dgm:spPr/>
    </dgm:pt>
    <dgm:pt modelId="{E7264B04-0063-41EA-B327-6D816EA904E7}" type="pres">
      <dgm:prSet presAssocID="{CC99591B-D177-4119-A30D-CCFBE62CFB6D}" presName="space" presStyleCnt="0"/>
      <dgm:spPr/>
    </dgm:pt>
    <dgm:pt modelId="{300E2282-8D11-4C34-A232-D1784B9BF0DD}" type="pres">
      <dgm:prSet presAssocID="{CD5A95FF-0D93-44E5-9463-BC396B3A481A}" presName="compositeA" presStyleCnt="0"/>
      <dgm:spPr/>
    </dgm:pt>
    <dgm:pt modelId="{E01D9760-FF91-4CE9-ABD9-8D9BE2CAC7A2}" type="pres">
      <dgm:prSet presAssocID="{CD5A95FF-0D93-44E5-9463-BC396B3A481A}" presName="textA" presStyleLbl="revTx" presStyleIdx="10" presStyleCnt="13">
        <dgm:presLayoutVars>
          <dgm:bulletEnabled val="1"/>
        </dgm:presLayoutVars>
      </dgm:prSet>
      <dgm:spPr/>
      <dgm:t>
        <a:bodyPr/>
        <a:lstStyle/>
        <a:p>
          <a:endParaRPr lang="en-US"/>
        </a:p>
      </dgm:t>
    </dgm:pt>
    <dgm:pt modelId="{7CE224F7-99FA-4341-91D6-2D11FA0FEAEC}" type="pres">
      <dgm:prSet presAssocID="{CD5A95FF-0D93-44E5-9463-BC396B3A481A}" presName="circleA" presStyleLbl="node1" presStyleIdx="10" presStyleCnt="13"/>
      <dgm:spPr/>
    </dgm:pt>
    <dgm:pt modelId="{C0DB5753-3AD3-4A0C-8DB3-6BE1CAE5C20D}" type="pres">
      <dgm:prSet presAssocID="{CD5A95FF-0D93-44E5-9463-BC396B3A481A}" presName="spaceA" presStyleCnt="0"/>
      <dgm:spPr/>
    </dgm:pt>
    <dgm:pt modelId="{BCF5F561-66E4-436B-8601-5B618F9826BC}" type="pres">
      <dgm:prSet presAssocID="{669C83AB-A895-49EE-B105-A6B024366191}" presName="space" presStyleCnt="0"/>
      <dgm:spPr/>
    </dgm:pt>
    <dgm:pt modelId="{C271A3ED-5B22-4E34-8E35-D490CA5345A4}" type="pres">
      <dgm:prSet presAssocID="{449AA816-B836-471A-9E73-0554F2C0A9E1}" presName="compositeB" presStyleCnt="0"/>
      <dgm:spPr/>
    </dgm:pt>
    <dgm:pt modelId="{4B414D63-BF0F-420A-AA80-F8CB114E0B1B}" type="pres">
      <dgm:prSet presAssocID="{449AA816-B836-471A-9E73-0554F2C0A9E1}" presName="textB" presStyleLbl="revTx" presStyleIdx="11" presStyleCnt="13">
        <dgm:presLayoutVars>
          <dgm:bulletEnabled val="1"/>
        </dgm:presLayoutVars>
      </dgm:prSet>
      <dgm:spPr/>
      <dgm:t>
        <a:bodyPr/>
        <a:lstStyle/>
        <a:p>
          <a:endParaRPr lang="en-US"/>
        </a:p>
      </dgm:t>
    </dgm:pt>
    <dgm:pt modelId="{056A2E14-1B71-458D-A4EF-96C222A5F4B2}" type="pres">
      <dgm:prSet presAssocID="{449AA816-B836-471A-9E73-0554F2C0A9E1}" presName="circleB" presStyleLbl="node1" presStyleIdx="11" presStyleCnt="13"/>
      <dgm:spPr/>
    </dgm:pt>
    <dgm:pt modelId="{73EB8D1D-17D0-4AE7-BD1C-9ABC60C0E020}" type="pres">
      <dgm:prSet presAssocID="{449AA816-B836-471A-9E73-0554F2C0A9E1}" presName="spaceB" presStyleCnt="0"/>
      <dgm:spPr/>
    </dgm:pt>
    <dgm:pt modelId="{933316E5-1B7A-4F95-BA6F-51012A574C75}" type="pres">
      <dgm:prSet presAssocID="{FB5061EC-7278-479F-A400-273CEB3491BA}" presName="space" presStyleCnt="0"/>
      <dgm:spPr/>
    </dgm:pt>
    <dgm:pt modelId="{0D351742-0CCB-4927-8ABE-91C62462AC09}" type="pres">
      <dgm:prSet presAssocID="{8347FF5C-12D9-4FD3-8418-19D210053588}" presName="compositeA" presStyleCnt="0"/>
      <dgm:spPr/>
    </dgm:pt>
    <dgm:pt modelId="{5242106A-F1D4-41D9-B339-10C90242FC51}" type="pres">
      <dgm:prSet presAssocID="{8347FF5C-12D9-4FD3-8418-19D210053588}" presName="textA" presStyleLbl="revTx" presStyleIdx="12" presStyleCnt="13">
        <dgm:presLayoutVars>
          <dgm:bulletEnabled val="1"/>
        </dgm:presLayoutVars>
      </dgm:prSet>
      <dgm:spPr/>
      <dgm:t>
        <a:bodyPr/>
        <a:lstStyle/>
        <a:p>
          <a:endParaRPr lang="en-US"/>
        </a:p>
      </dgm:t>
    </dgm:pt>
    <dgm:pt modelId="{96F2086D-3478-4152-A16A-361BDB76C5A1}" type="pres">
      <dgm:prSet presAssocID="{8347FF5C-12D9-4FD3-8418-19D210053588}" presName="circleA" presStyleLbl="node1" presStyleIdx="12" presStyleCnt="13"/>
      <dgm:spPr/>
    </dgm:pt>
    <dgm:pt modelId="{FF090595-A7F4-4A10-A206-AE77DF505022}" type="pres">
      <dgm:prSet presAssocID="{8347FF5C-12D9-4FD3-8418-19D210053588}" presName="spaceA" presStyleCnt="0"/>
      <dgm:spPr/>
    </dgm:pt>
  </dgm:ptLst>
  <dgm:cxnLst>
    <dgm:cxn modelId="{222C336A-F4EB-4D10-8ADE-EB37E2DDC693}" srcId="{2AA3FB15-F47B-40EF-A147-41A385B1D89C}" destId="{69A8F855-E7FE-431A-A44E-369B8451E09F}" srcOrd="4" destOrd="0" parTransId="{CA857A51-6D25-4390-BECE-9608B6F17CB9}" sibTransId="{08D70D70-19F3-4F48-8D6A-019A38684FB2}"/>
    <dgm:cxn modelId="{6B3A11AD-EC51-43BD-829D-3347ED4483C7}" type="presOf" srcId="{1E78472B-95B6-4DE2-AD12-CB9A3F218E0A}" destId="{2C8651C9-1F52-4C7C-AFE7-AC65312FD487}" srcOrd="0" destOrd="0" presId="urn:microsoft.com/office/officeart/2005/8/layout/hProcess11"/>
    <dgm:cxn modelId="{D86ADCC8-127D-43B5-8C8D-83C2DFCC8C10}" srcId="{2AA3FB15-F47B-40EF-A147-41A385B1D89C}" destId="{1E78472B-95B6-4DE2-AD12-CB9A3F218E0A}" srcOrd="8" destOrd="0" parTransId="{30839695-B157-4F2F-AE78-5A108B21197C}" sibTransId="{71D86775-A967-43B2-9B55-A1C50BA8C0C7}"/>
    <dgm:cxn modelId="{EFD4FF7E-873D-40D7-9A0C-A2DA41DEEAD0}" srcId="{2AA3FB15-F47B-40EF-A147-41A385B1D89C}" destId="{9C56A82A-9FBB-47A5-8E3D-EE7AF5DA8B53}" srcOrd="6" destOrd="0" parTransId="{FD86DC32-C5D0-41F9-BBE1-A75ED8145263}" sibTransId="{5AC4BCFE-E7C3-4305-BF6A-D950E90F4C04}"/>
    <dgm:cxn modelId="{FDEB2BF3-C4B3-4116-9337-0D566D93EBEB}" type="presOf" srcId="{9C56A82A-9FBB-47A5-8E3D-EE7AF5DA8B53}" destId="{1ABEC0CF-F298-419C-87A9-C0DF653506CF}" srcOrd="0" destOrd="0" presId="urn:microsoft.com/office/officeart/2005/8/layout/hProcess11"/>
    <dgm:cxn modelId="{8462DE64-551D-48D2-B99A-40A6C591F8AE}" srcId="{2AA3FB15-F47B-40EF-A147-41A385B1D89C}" destId="{6FFEC31A-16F9-4234-BA46-5D2B9117AC3D}" srcOrd="2" destOrd="0" parTransId="{791B5A6C-BE3D-4382-8FD0-567C9525427D}" sibTransId="{4C0CEAE3-80A0-4118-A964-37AEA66CA58F}"/>
    <dgm:cxn modelId="{45DEA798-B493-4BBB-AE5E-45506DAA6BCA}" srcId="{2AA3FB15-F47B-40EF-A147-41A385B1D89C}" destId="{449AA816-B836-471A-9E73-0554F2C0A9E1}" srcOrd="11" destOrd="0" parTransId="{F36A0CE9-7E11-4C21-B9A0-628EA5B257ED}" sibTransId="{FB5061EC-7278-479F-A400-273CEB3491BA}"/>
    <dgm:cxn modelId="{A1B1FCF3-28B4-4A7D-A37D-A101814F6A5E}" type="presOf" srcId="{1C395AB2-DBD2-49C1-8802-56E4304896F6}" destId="{C5041670-D957-457D-8A08-9DB268875774}" srcOrd="0" destOrd="0" presId="urn:microsoft.com/office/officeart/2005/8/layout/hProcess11"/>
    <dgm:cxn modelId="{D9A1AC31-C46A-46FA-9BF2-15293C0625C2}" type="presOf" srcId="{8347FF5C-12D9-4FD3-8418-19D210053588}" destId="{5242106A-F1D4-41D9-B339-10C90242FC51}" srcOrd="0" destOrd="0" presId="urn:microsoft.com/office/officeart/2005/8/layout/hProcess11"/>
    <dgm:cxn modelId="{481D1D2A-323A-4C14-BA24-294C07892D2B}" type="presOf" srcId="{449AA816-B836-471A-9E73-0554F2C0A9E1}" destId="{4B414D63-BF0F-420A-AA80-F8CB114E0B1B}" srcOrd="0" destOrd="0" presId="urn:microsoft.com/office/officeart/2005/8/layout/hProcess11"/>
    <dgm:cxn modelId="{A131E439-F743-4E9E-A214-C5BDF2A2E289}" srcId="{2AA3FB15-F47B-40EF-A147-41A385B1D89C}" destId="{ECF619EC-A541-4492-B1DB-1F377D8F81CF}" srcOrd="5" destOrd="0" parTransId="{5A2DF22D-24AA-4284-BDAF-BD2969711F2F}" sibTransId="{931CBDEE-33EA-4097-8149-11E434D3075D}"/>
    <dgm:cxn modelId="{ACC900B4-ABC1-48F4-A226-9CA89E580D5A}" srcId="{2AA3FB15-F47B-40EF-A147-41A385B1D89C}" destId="{8B6B7D64-41A6-4715-8E57-0DEEEA5E9855}" srcOrd="3" destOrd="0" parTransId="{D8C483F0-76B2-49DE-BB32-3BB4733953D1}" sibTransId="{E382B8A5-9F9F-4EF2-BD9D-5D9A42BD6B90}"/>
    <dgm:cxn modelId="{2EFA897A-ACCC-4020-8C7F-318B0A44AD26}" type="presOf" srcId="{8B6B7D64-41A6-4715-8E57-0DEEEA5E9855}" destId="{80016843-20E4-45B2-A49D-D93558B4C22B}" srcOrd="0" destOrd="0" presId="urn:microsoft.com/office/officeart/2005/8/layout/hProcess11"/>
    <dgm:cxn modelId="{2D8BD0A7-010F-4EB3-8CB8-1A4AF0313D25}" srcId="{2AA3FB15-F47B-40EF-A147-41A385B1D89C}" destId="{CD5A95FF-0D93-44E5-9463-BC396B3A481A}" srcOrd="10" destOrd="0" parTransId="{E9CA2DC2-BF48-477B-9A93-49DF4C2F9047}" sibTransId="{669C83AB-A895-49EE-B105-A6B024366191}"/>
    <dgm:cxn modelId="{128248CD-1D79-46BC-BB70-B7CD19066368}" srcId="{2AA3FB15-F47B-40EF-A147-41A385B1D89C}" destId="{1C395AB2-DBD2-49C1-8802-56E4304896F6}" srcOrd="9" destOrd="0" parTransId="{AACB1CC6-4C56-413F-BE8D-989AC9F2B9E1}" sibTransId="{CC99591B-D177-4119-A30D-CCFBE62CFB6D}"/>
    <dgm:cxn modelId="{33A6CED4-5D6F-4104-AF72-1EDBC2A50C2F}" srcId="{2AA3FB15-F47B-40EF-A147-41A385B1D89C}" destId="{075AEA25-2D6F-498E-ADE5-0349B04C2598}" srcOrd="1" destOrd="0" parTransId="{E66B0291-5E1D-4292-B25C-CCBCDC6D2FA5}" sibTransId="{08FD5774-610F-4BA8-A91F-9E08181743A1}"/>
    <dgm:cxn modelId="{751C6B5F-0FE5-4F00-9817-9B7A9938912C}" srcId="{2AA3FB15-F47B-40EF-A147-41A385B1D89C}" destId="{91F0D76B-B5BD-489E-9F7D-7C937EA81BC6}" srcOrd="7" destOrd="0" parTransId="{677A7469-4628-48A1-A7D0-37C0338A20EE}" sibTransId="{26A1D989-C9BB-4521-AD32-E7B09F33573F}"/>
    <dgm:cxn modelId="{7ADD9430-4F36-4239-858A-E8728BC732B0}" type="presOf" srcId="{075AEA25-2D6F-498E-ADE5-0349B04C2598}" destId="{16579A50-3433-42F2-ADC6-A4DE3494E7B7}" srcOrd="0" destOrd="0" presId="urn:microsoft.com/office/officeart/2005/8/layout/hProcess11"/>
    <dgm:cxn modelId="{06E02FC3-6F67-46B2-AD1B-658ACE256C83}" type="presOf" srcId="{2AA3FB15-F47B-40EF-A147-41A385B1D89C}" destId="{CC499413-C201-4DA6-9A0C-BB7D8B197193}" srcOrd="0" destOrd="0" presId="urn:microsoft.com/office/officeart/2005/8/layout/hProcess11"/>
    <dgm:cxn modelId="{DC6B0E5B-E824-48CA-9BC3-434BBBB917E1}" type="presOf" srcId="{ECF619EC-A541-4492-B1DB-1F377D8F81CF}" destId="{23760FA5-9E98-4A01-A21C-9D9E999224B6}" srcOrd="0" destOrd="0" presId="urn:microsoft.com/office/officeart/2005/8/layout/hProcess11"/>
    <dgm:cxn modelId="{2D003106-3480-4DC9-822B-AD0AFCE5CDD4}" type="presOf" srcId="{91F0D76B-B5BD-489E-9F7D-7C937EA81BC6}" destId="{791D618C-31B5-4262-950E-0EFC73ACFE4E}" srcOrd="0" destOrd="0" presId="urn:microsoft.com/office/officeart/2005/8/layout/hProcess11"/>
    <dgm:cxn modelId="{03906FEF-6A54-45FC-91B2-B59C86D38A4F}" type="presOf" srcId="{6FFEC31A-16F9-4234-BA46-5D2B9117AC3D}" destId="{688A5E61-99AE-4DFC-AD80-4D8563D016FB}" srcOrd="0" destOrd="0" presId="urn:microsoft.com/office/officeart/2005/8/layout/hProcess11"/>
    <dgm:cxn modelId="{875BC26C-ADE4-4FCD-A7A6-FA788B50791B}" type="presOf" srcId="{CD5A95FF-0D93-44E5-9463-BC396B3A481A}" destId="{E01D9760-FF91-4CE9-ABD9-8D9BE2CAC7A2}" srcOrd="0" destOrd="0" presId="urn:microsoft.com/office/officeart/2005/8/layout/hProcess11"/>
    <dgm:cxn modelId="{75E45711-E16D-4D40-9861-961B6D9EB1F1}" type="presOf" srcId="{E092001B-0CCE-4C3B-9E82-2E69ABC4C035}" destId="{5C7CA009-E82B-41BA-835C-FA4B93C701F8}" srcOrd="0" destOrd="0" presId="urn:microsoft.com/office/officeart/2005/8/layout/hProcess11"/>
    <dgm:cxn modelId="{9B6F5D7F-5A40-4B8E-9267-2D60613297A9}" type="presOf" srcId="{69A8F855-E7FE-431A-A44E-369B8451E09F}" destId="{F8AE3839-9CF0-4F0E-937C-2FE2CCF9E65F}" srcOrd="0" destOrd="0" presId="urn:microsoft.com/office/officeart/2005/8/layout/hProcess11"/>
    <dgm:cxn modelId="{790E0AC3-3EF6-44A8-AA1A-A38B173D99E4}" srcId="{2AA3FB15-F47B-40EF-A147-41A385B1D89C}" destId="{8347FF5C-12D9-4FD3-8418-19D210053588}" srcOrd="12" destOrd="0" parTransId="{5BD23EC3-0AD7-4574-91D3-74D12210AAE3}" sibTransId="{510214D7-F76B-4B30-AE3C-DF635464D0CD}"/>
    <dgm:cxn modelId="{0A29B8A3-0E02-4F2A-A199-911E6C9825C6}" srcId="{2AA3FB15-F47B-40EF-A147-41A385B1D89C}" destId="{E092001B-0CCE-4C3B-9E82-2E69ABC4C035}" srcOrd="0" destOrd="0" parTransId="{716F01C3-E808-440A-B95C-819CC0619C87}" sibTransId="{3D004D31-57B1-455B-B172-53BC0DC6F1CB}"/>
    <dgm:cxn modelId="{5BB392D1-DCB0-4536-BE9E-4D6130ABE940}" type="presParOf" srcId="{CC499413-C201-4DA6-9A0C-BB7D8B197193}" destId="{E72EDDFA-6CF2-4900-A04D-F2BCCBC3B600}" srcOrd="0" destOrd="0" presId="urn:microsoft.com/office/officeart/2005/8/layout/hProcess11"/>
    <dgm:cxn modelId="{8154E7D8-786F-43C4-8402-090BEDB63822}" type="presParOf" srcId="{CC499413-C201-4DA6-9A0C-BB7D8B197193}" destId="{A0ED3B8C-20B0-42BD-B620-0D735CEF1DE7}" srcOrd="1" destOrd="0" presId="urn:microsoft.com/office/officeart/2005/8/layout/hProcess11"/>
    <dgm:cxn modelId="{1D054EDA-CCA5-4CC6-93FC-A91C822B2A7D}" type="presParOf" srcId="{A0ED3B8C-20B0-42BD-B620-0D735CEF1DE7}" destId="{BECDFB09-5807-49EB-A28F-29C3CBE75709}" srcOrd="0" destOrd="0" presId="urn:microsoft.com/office/officeart/2005/8/layout/hProcess11"/>
    <dgm:cxn modelId="{CBF93979-2EA8-4F2A-A9C6-ED121D3D47E4}" type="presParOf" srcId="{BECDFB09-5807-49EB-A28F-29C3CBE75709}" destId="{5C7CA009-E82B-41BA-835C-FA4B93C701F8}" srcOrd="0" destOrd="0" presId="urn:microsoft.com/office/officeart/2005/8/layout/hProcess11"/>
    <dgm:cxn modelId="{6BC464DB-1487-44F1-BB3B-984F7AF88312}" type="presParOf" srcId="{BECDFB09-5807-49EB-A28F-29C3CBE75709}" destId="{A1E920F0-6E3C-4497-B596-8A48333E2B53}" srcOrd="1" destOrd="0" presId="urn:microsoft.com/office/officeart/2005/8/layout/hProcess11"/>
    <dgm:cxn modelId="{BA375590-DE44-43CF-A7BA-02F04CB03341}" type="presParOf" srcId="{BECDFB09-5807-49EB-A28F-29C3CBE75709}" destId="{F79F1CD7-01E9-44EE-88B3-6821F7332A1F}" srcOrd="2" destOrd="0" presId="urn:microsoft.com/office/officeart/2005/8/layout/hProcess11"/>
    <dgm:cxn modelId="{922284B7-11D8-4EDF-91AA-FFC34B22D9F2}" type="presParOf" srcId="{A0ED3B8C-20B0-42BD-B620-0D735CEF1DE7}" destId="{087DBA00-1321-478F-8C2E-1EE51610D6EC}" srcOrd="1" destOrd="0" presId="urn:microsoft.com/office/officeart/2005/8/layout/hProcess11"/>
    <dgm:cxn modelId="{351B8702-315C-4381-A2B8-043E543F2F65}" type="presParOf" srcId="{A0ED3B8C-20B0-42BD-B620-0D735CEF1DE7}" destId="{F92E017C-33D5-4BCB-B8BB-407BC4AE3C2B}" srcOrd="2" destOrd="0" presId="urn:microsoft.com/office/officeart/2005/8/layout/hProcess11"/>
    <dgm:cxn modelId="{BE494A63-9F3D-48B8-98D5-6040D6212341}" type="presParOf" srcId="{F92E017C-33D5-4BCB-B8BB-407BC4AE3C2B}" destId="{16579A50-3433-42F2-ADC6-A4DE3494E7B7}" srcOrd="0" destOrd="0" presId="urn:microsoft.com/office/officeart/2005/8/layout/hProcess11"/>
    <dgm:cxn modelId="{2165D1C2-6225-4342-8DB7-77F73A352191}" type="presParOf" srcId="{F92E017C-33D5-4BCB-B8BB-407BC4AE3C2B}" destId="{34C065E7-F483-470F-97B1-C5F856C9FBC0}" srcOrd="1" destOrd="0" presId="urn:microsoft.com/office/officeart/2005/8/layout/hProcess11"/>
    <dgm:cxn modelId="{A1D0EFA3-658B-4B54-97D9-B70ACEC04FCE}" type="presParOf" srcId="{F92E017C-33D5-4BCB-B8BB-407BC4AE3C2B}" destId="{37040F36-BE69-4581-933E-FB9ED5E3B354}" srcOrd="2" destOrd="0" presId="urn:microsoft.com/office/officeart/2005/8/layout/hProcess11"/>
    <dgm:cxn modelId="{F39930E8-9C8A-4467-901F-1607B94DBC44}" type="presParOf" srcId="{A0ED3B8C-20B0-42BD-B620-0D735CEF1DE7}" destId="{714EF945-6CE9-4AB1-B96B-50C852D9667C}" srcOrd="3" destOrd="0" presId="urn:microsoft.com/office/officeart/2005/8/layout/hProcess11"/>
    <dgm:cxn modelId="{B96B97F4-C5B6-43AD-B24B-3C2CF96A36E9}" type="presParOf" srcId="{A0ED3B8C-20B0-42BD-B620-0D735CEF1DE7}" destId="{A2EEFFE4-6E4E-49E5-B4E5-8DCFF0DF927B}" srcOrd="4" destOrd="0" presId="urn:microsoft.com/office/officeart/2005/8/layout/hProcess11"/>
    <dgm:cxn modelId="{8B27B8E8-B791-4025-A54F-24402FDF4FBB}" type="presParOf" srcId="{A2EEFFE4-6E4E-49E5-B4E5-8DCFF0DF927B}" destId="{688A5E61-99AE-4DFC-AD80-4D8563D016FB}" srcOrd="0" destOrd="0" presId="urn:microsoft.com/office/officeart/2005/8/layout/hProcess11"/>
    <dgm:cxn modelId="{2BB1B03F-85A9-4D31-A8E2-1A5E436D68AD}" type="presParOf" srcId="{A2EEFFE4-6E4E-49E5-B4E5-8DCFF0DF927B}" destId="{63C52BCF-111B-4940-AECE-3FCFAC609569}" srcOrd="1" destOrd="0" presId="urn:microsoft.com/office/officeart/2005/8/layout/hProcess11"/>
    <dgm:cxn modelId="{BB1AD530-96C5-4C16-93D4-89E9A32DE11F}" type="presParOf" srcId="{A2EEFFE4-6E4E-49E5-B4E5-8DCFF0DF927B}" destId="{05D60FAE-9395-4BC7-9DC7-997B54395C24}" srcOrd="2" destOrd="0" presId="urn:microsoft.com/office/officeart/2005/8/layout/hProcess11"/>
    <dgm:cxn modelId="{70B1FAD9-AF81-4829-9740-0845D97673D5}" type="presParOf" srcId="{A0ED3B8C-20B0-42BD-B620-0D735CEF1DE7}" destId="{F99B7FEB-B13C-4C0B-8D94-1085E9FFDE36}" srcOrd="5" destOrd="0" presId="urn:microsoft.com/office/officeart/2005/8/layout/hProcess11"/>
    <dgm:cxn modelId="{75610F00-7B0E-473E-B8CA-44FA4AA689CF}" type="presParOf" srcId="{A0ED3B8C-20B0-42BD-B620-0D735CEF1DE7}" destId="{8157A56C-B02E-4404-9EE0-564718712FAD}" srcOrd="6" destOrd="0" presId="urn:microsoft.com/office/officeart/2005/8/layout/hProcess11"/>
    <dgm:cxn modelId="{CBC43368-FA3C-4B74-8CA9-F75CB889A943}" type="presParOf" srcId="{8157A56C-B02E-4404-9EE0-564718712FAD}" destId="{80016843-20E4-45B2-A49D-D93558B4C22B}" srcOrd="0" destOrd="0" presId="urn:microsoft.com/office/officeart/2005/8/layout/hProcess11"/>
    <dgm:cxn modelId="{3642ADB8-41EF-4185-93B4-8E74A6999A79}" type="presParOf" srcId="{8157A56C-B02E-4404-9EE0-564718712FAD}" destId="{9D85A4BA-30A6-4313-911B-8D8C9A934E8C}" srcOrd="1" destOrd="0" presId="urn:microsoft.com/office/officeart/2005/8/layout/hProcess11"/>
    <dgm:cxn modelId="{2C73D71F-E322-4A82-9ADA-6A47CA6DCC00}" type="presParOf" srcId="{8157A56C-B02E-4404-9EE0-564718712FAD}" destId="{707E8648-DD20-4E75-9B47-AC2E09E7B28D}" srcOrd="2" destOrd="0" presId="urn:microsoft.com/office/officeart/2005/8/layout/hProcess11"/>
    <dgm:cxn modelId="{2F1F0839-1CE5-4231-ABD4-66D8AE4B59FD}" type="presParOf" srcId="{A0ED3B8C-20B0-42BD-B620-0D735CEF1DE7}" destId="{99E517BF-405B-4D58-848D-4D3FF796E3FB}" srcOrd="7" destOrd="0" presId="urn:microsoft.com/office/officeart/2005/8/layout/hProcess11"/>
    <dgm:cxn modelId="{AEB39FD3-7EBF-4E8C-9E48-6B1A5E4755E6}" type="presParOf" srcId="{A0ED3B8C-20B0-42BD-B620-0D735CEF1DE7}" destId="{075AC118-E618-41F8-9D9A-47386C5225C0}" srcOrd="8" destOrd="0" presId="urn:microsoft.com/office/officeart/2005/8/layout/hProcess11"/>
    <dgm:cxn modelId="{35CCA5E0-DEA5-49F9-BBE8-65A9D2A1265E}" type="presParOf" srcId="{075AC118-E618-41F8-9D9A-47386C5225C0}" destId="{F8AE3839-9CF0-4F0E-937C-2FE2CCF9E65F}" srcOrd="0" destOrd="0" presId="urn:microsoft.com/office/officeart/2005/8/layout/hProcess11"/>
    <dgm:cxn modelId="{797A79D2-9E38-4C7D-B0AA-709BF857EE02}" type="presParOf" srcId="{075AC118-E618-41F8-9D9A-47386C5225C0}" destId="{2F82A0B0-3C9D-4E79-82F4-9FF1F7803FA9}" srcOrd="1" destOrd="0" presId="urn:microsoft.com/office/officeart/2005/8/layout/hProcess11"/>
    <dgm:cxn modelId="{4D4D6CDC-9D1F-4AEE-A554-26F58B3E182E}" type="presParOf" srcId="{075AC118-E618-41F8-9D9A-47386C5225C0}" destId="{60067B71-2AB3-4AFB-8E59-4EDBF1D1CC6F}" srcOrd="2" destOrd="0" presId="urn:microsoft.com/office/officeart/2005/8/layout/hProcess11"/>
    <dgm:cxn modelId="{C494D56A-DB22-4219-84A1-7B2E2A6BA458}" type="presParOf" srcId="{A0ED3B8C-20B0-42BD-B620-0D735CEF1DE7}" destId="{DDE49B4A-DC1E-4054-8198-16DD9CBDFCD2}" srcOrd="9" destOrd="0" presId="urn:microsoft.com/office/officeart/2005/8/layout/hProcess11"/>
    <dgm:cxn modelId="{0DD6BEF9-973B-41AB-9BAC-167F81FD4B5A}" type="presParOf" srcId="{A0ED3B8C-20B0-42BD-B620-0D735CEF1DE7}" destId="{8226FDD7-8B76-4814-9743-18EC06617E7D}" srcOrd="10" destOrd="0" presId="urn:microsoft.com/office/officeart/2005/8/layout/hProcess11"/>
    <dgm:cxn modelId="{8823717F-75EE-4301-BFF0-83F1D7226D1E}" type="presParOf" srcId="{8226FDD7-8B76-4814-9743-18EC06617E7D}" destId="{23760FA5-9E98-4A01-A21C-9D9E999224B6}" srcOrd="0" destOrd="0" presId="urn:microsoft.com/office/officeart/2005/8/layout/hProcess11"/>
    <dgm:cxn modelId="{AD7720F6-58B6-433D-9EEC-46188E6C0204}" type="presParOf" srcId="{8226FDD7-8B76-4814-9743-18EC06617E7D}" destId="{39C60A1C-382C-4AC7-A6B7-3EA4B36778F0}" srcOrd="1" destOrd="0" presId="urn:microsoft.com/office/officeart/2005/8/layout/hProcess11"/>
    <dgm:cxn modelId="{7538FEF3-24FD-4E05-9AD0-25258DBFCD57}" type="presParOf" srcId="{8226FDD7-8B76-4814-9743-18EC06617E7D}" destId="{54E86FE0-6407-417E-9734-C08791474DF7}" srcOrd="2" destOrd="0" presId="urn:microsoft.com/office/officeart/2005/8/layout/hProcess11"/>
    <dgm:cxn modelId="{F946B4CC-85A5-4BC8-BADE-FF32FA2EEA25}" type="presParOf" srcId="{A0ED3B8C-20B0-42BD-B620-0D735CEF1DE7}" destId="{D3116371-B59A-4468-B7C6-134F1D240480}" srcOrd="11" destOrd="0" presId="urn:microsoft.com/office/officeart/2005/8/layout/hProcess11"/>
    <dgm:cxn modelId="{748D5829-91E2-4015-AE78-9C112F4C8574}" type="presParOf" srcId="{A0ED3B8C-20B0-42BD-B620-0D735CEF1DE7}" destId="{8F391D19-A910-44FF-A416-4ADC19A5A43D}" srcOrd="12" destOrd="0" presId="urn:microsoft.com/office/officeart/2005/8/layout/hProcess11"/>
    <dgm:cxn modelId="{B9CD1615-3C04-412E-A749-E05F5B837ECA}" type="presParOf" srcId="{8F391D19-A910-44FF-A416-4ADC19A5A43D}" destId="{1ABEC0CF-F298-419C-87A9-C0DF653506CF}" srcOrd="0" destOrd="0" presId="urn:microsoft.com/office/officeart/2005/8/layout/hProcess11"/>
    <dgm:cxn modelId="{36D226B1-DE7D-4396-BB2F-963AAA614215}" type="presParOf" srcId="{8F391D19-A910-44FF-A416-4ADC19A5A43D}" destId="{61F8A141-4655-4410-846B-2D023A176706}" srcOrd="1" destOrd="0" presId="urn:microsoft.com/office/officeart/2005/8/layout/hProcess11"/>
    <dgm:cxn modelId="{87E8A258-27B7-4E70-A915-6B8B9BEA73DB}" type="presParOf" srcId="{8F391D19-A910-44FF-A416-4ADC19A5A43D}" destId="{F7C8EC46-45D8-4475-BD5F-54C1C137A850}" srcOrd="2" destOrd="0" presId="urn:microsoft.com/office/officeart/2005/8/layout/hProcess11"/>
    <dgm:cxn modelId="{FB0C780F-17F5-44A3-8F36-08F9A48C3299}" type="presParOf" srcId="{A0ED3B8C-20B0-42BD-B620-0D735CEF1DE7}" destId="{3E424D74-CCC8-47EC-86FA-8A8AD1BBCC07}" srcOrd="13" destOrd="0" presId="urn:microsoft.com/office/officeart/2005/8/layout/hProcess11"/>
    <dgm:cxn modelId="{9E96D137-23E9-4EBD-92ED-44478FABF97E}" type="presParOf" srcId="{A0ED3B8C-20B0-42BD-B620-0D735CEF1DE7}" destId="{5C8E55E5-F07C-4157-9F25-D893E4E847FD}" srcOrd="14" destOrd="0" presId="urn:microsoft.com/office/officeart/2005/8/layout/hProcess11"/>
    <dgm:cxn modelId="{1927E55F-BC0B-402B-A3DC-C0DBE8E09E52}" type="presParOf" srcId="{5C8E55E5-F07C-4157-9F25-D893E4E847FD}" destId="{791D618C-31B5-4262-950E-0EFC73ACFE4E}" srcOrd="0" destOrd="0" presId="urn:microsoft.com/office/officeart/2005/8/layout/hProcess11"/>
    <dgm:cxn modelId="{FE04C036-B633-4B3D-91F6-6E3E448CA8C1}" type="presParOf" srcId="{5C8E55E5-F07C-4157-9F25-D893E4E847FD}" destId="{B4C204FC-F7AD-41CC-9DB5-5E6AD4E93E51}" srcOrd="1" destOrd="0" presId="urn:microsoft.com/office/officeart/2005/8/layout/hProcess11"/>
    <dgm:cxn modelId="{6C63B746-4A9E-4E90-9DAB-0ED4EC32878F}" type="presParOf" srcId="{5C8E55E5-F07C-4157-9F25-D893E4E847FD}" destId="{9FD9E5C4-33CF-4DE5-8F8F-7B01AF51D67E}" srcOrd="2" destOrd="0" presId="urn:microsoft.com/office/officeart/2005/8/layout/hProcess11"/>
    <dgm:cxn modelId="{6731E7C8-23C8-4905-A416-58C0BDF69FE6}" type="presParOf" srcId="{A0ED3B8C-20B0-42BD-B620-0D735CEF1DE7}" destId="{57FA3600-DE84-428E-9A14-62653C641B95}" srcOrd="15" destOrd="0" presId="urn:microsoft.com/office/officeart/2005/8/layout/hProcess11"/>
    <dgm:cxn modelId="{8ABC73B8-8D37-4A45-A31C-0F61C6210A92}" type="presParOf" srcId="{A0ED3B8C-20B0-42BD-B620-0D735CEF1DE7}" destId="{3F5B57FD-14D2-4161-A1BF-EDD537242363}" srcOrd="16" destOrd="0" presId="urn:microsoft.com/office/officeart/2005/8/layout/hProcess11"/>
    <dgm:cxn modelId="{9E59397F-14CE-4604-A395-6831CFB9C4FB}" type="presParOf" srcId="{3F5B57FD-14D2-4161-A1BF-EDD537242363}" destId="{2C8651C9-1F52-4C7C-AFE7-AC65312FD487}" srcOrd="0" destOrd="0" presId="urn:microsoft.com/office/officeart/2005/8/layout/hProcess11"/>
    <dgm:cxn modelId="{141084EC-228F-4148-B30D-75076C55DFD2}" type="presParOf" srcId="{3F5B57FD-14D2-4161-A1BF-EDD537242363}" destId="{F47D2838-6E38-4066-9C4C-CA2BFC7EBED7}" srcOrd="1" destOrd="0" presId="urn:microsoft.com/office/officeart/2005/8/layout/hProcess11"/>
    <dgm:cxn modelId="{82BEEA64-D802-4F4D-A138-74EEDA07AF18}" type="presParOf" srcId="{3F5B57FD-14D2-4161-A1BF-EDD537242363}" destId="{1C0A28A6-F4A6-465A-A963-134C6829D118}" srcOrd="2" destOrd="0" presId="urn:microsoft.com/office/officeart/2005/8/layout/hProcess11"/>
    <dgm:cxn modelId="{BC104277-0CAA-497D-9260-34C1037AC93E}" type="presParOf" srcId="{A0ED3B8C-20B0-42BD-B620-0D735CEF1DE7}" destId="{E797423F-4164-4F09-A3D1-83EC6F1292E1}" srcOrd="17" destOrd="0" presId="urn:microsoft.com/office/officeart/2005/8/layout/hProcess11"/>
    <dgm:cxn modelId="{CD18068E-D8C3-447F-9751-F6E78E3A4ADF}" type="presParOf" srcId="{A0ED3B8C-20B0-42BD-B620-0D735CEF1DE7}" destId="{08156728-A9A3-47D7-9742-68E2522082B5}" srcOrd="18" destOrd="0" presId="urn:microsoft.com/office/officeart/2005/8/layout/hProcess11"/>
    <dgm:cxn modelId="{D136FEB4-BBAB-4950-AB0B-099281CB98AF}" type="presParOf" srcId="{08156728-A9A3-47D7-9742-68E2522082B5}" destId="{C5041670-D957-457D-8A08-9DB268875774}" srcOrd="0" destOrd="0" presId="urn:microsoft.com/office/officeart/2005/8/layout/hProcess11"/>
    <dgm:cxn modelId="{1BB62249-9B3D-4A52-8CEB-03880F0D820A}" type="presParOf" srcId="{08156728-A9A3-47D7-9742-68E2522082B5}" destId="{072B5652-9B07-4145-A563-33F4986CE36C}" srcOrd="1" destOrd="0" presId="urn:microsoft.com/office/officeart/2005/8/layout/hProcess11"/>
    <dgm:cxn modelId="{40C555F2-7262-4327-AAB2-5C2721588820}" type="presParOf" srcId="{08156728-A9A3-47D7-9742-68E2522082B5}" destId="{256E73A7-9F31-4866-AAF7-DD63EDD5EEF7}" srcOrd="2" destOrd="0" presId="urn:microsoft.com/office/officeart/2005/8/layout/hProcess11"/>
    <dgm:cxn modelId="{DC54551B-9C04-446B-9E73-B06613459E28}" type="presParOf" srcId="{A0ED3B8C-20B0-42BD-B620-0D735CEF1DE7}" destId="{E7264B04-0063-41EA-B327-6D816EA904E7}" srcOrd="19" destOrd="0" presId="urn:microsoft.com/office/officeart/2005/8/layout/hProcess11"/>
    <dgm:cxn modelId="{08D7B5B1-3534-48E3-A9A6-BCFB7F742B3C}" type="presParOf" srcId="{A0ED3B8C-20B0-42BD-B620-0D735CEF1DE7}" destId="{300E2282-8D11-4C34-A232-D1784B9BF0DD}" srcOrd="20" destOrd="0" presId="urn:microsoft.com/office/officeart/2005/8/layout/hProcess11"/>
    <dgm:cxn modelId="{8C09DD1D-614F-4220-98EB-37AE23803AD9}" type="presParOf" srcId="{300E2282-8D11-4C34-A232-D1784B9BF0DD}" destId="{E01D9760-FF91-4CE9-ABD9-8D9BE2CAC7A2}" srcOrd="0" destOrd="0" presId="urn:microsoft.com/office/officeart/2005/8/layout/hProcess11"/>
    <dgm:cxn modelId="{8F85D915-BF91-4BFD-B343-0DD993E63FCE}" type="presParOf" srcId="{300E2282-8D11-4C34-A232-D1784B9BF0DD}" destId="{7CE224F7-99FA-4341-91D6-2D11FA0FEAEC}" srcOrd="1" destOrd="0" presId="urn:microsoft.com/office/officeart/2005/8/layout/hProcess11"/>
    <dgm:cxn modelId="{4A88FC8F-5F61-4192-9F69-EFFDC1B09008}" type="presParOf" srcId="{300E2282-8D11-4C34-A232-D1784B9BF0DD}" destId="{C0DB5753-3AD3-4A0C-8DB3-6BE1CAE5C20D}" srcOrd="2" destOrd="0" presId="urn:microsoft.com/office/officeart/2005/8/layout/hProcess11"/>
    <dgm:cxn modelId="{CB7F9529-C64F-44F6-9FE0-DF997AEA8E26}" type="presParOf" srcId="{A0ED3B8C-20B0-42BD-B620-0D735CEF1DE7}" destId="{BCF5F561-66E4-436B-8601-5B618F9826BC}" srcOrd="21" destOrd="0" presId="urn:microsoft.com/office/officeart/2005/8/layout/hProcess11"/>
    <dgm:cxn modelId="{ED28CC2B-7E93-4C95-97FC-6173924DE589}" type="presParOf" srcId="{A0ED3B8C-20B0-42BD-B620-0D735CEF1DE7}" destId="{C271A3ED-5B22-4E34-8E35-D490CA5345A4}" srcOrd="22" destOrd="0" presId="urn:microsoft.com/office/officeart/2005/8/layout/hProcess11"/>
    <dgm:cxn modelId="{420F7896-D538-4CDF-8285-92342ADDDAA5}" type="presParOf" srcId="{C271A3ED-5B22-4E34-8E35-D490CA5345A4}" destId="{4B414D63-BF0F-420A-AA80-F8CB114E0B1B}" srcOrd="0" destOrd="0" presId="urn:microsoft.com/office/officeart/2005/8/layout/hProcess11"/>
    <dgm:cxn modelId="{AF1106D7-18D2-4EF3-A007-622F2C4839B8}" type="presParOf" srcId="{C271A3ED-5B22-4E34-8E35-D490CA5345A4}" destId="{056A2E14-1B71-458D-A4EF-96C222A5F4B2}" srcOrd="1" destOrd="0" presId="urn:microsoft.com/office/officeart/2005/8/layout/hProcess11"/>
    <dgm:cxn modelId="{CE8B2F51-6568-41A7-A2E4-5E76240A5A9E}" type="presParOf" srcId="{C271A3ED-5B22-4E34-8E35-D490CA5345A4}" destId="{73EB8D1D-17D0-4AE7-BD1C-9ABC60C0E020}" srcOrd="2" destOrd="0" presId="urn:microsoft.com/office/officeart/2005/8/layout/hProcess11"/>
    <dgm:cxn modelId="{EA0396A7-AD36-4813-9FAA-F43A752D76AD}" type="presParOf" srcId="{A0ED3B8C-20B0-42BD-B620-0D735CEF1DE7}" destId="{933316E5-1B7A-4F95-BA6F-51012A574C75}" srcOrd="23" destOrd="0" presId="urn:microsoft.com/office/officeart/2005/8/layout/hProcess11"/>
    <dgm:cxn modelId="{41C0346C-CDB7-489C-94F1-F8ACA31F3D10}" type="presParOf" srcId="{A0ED3B8C-20B0-42BD-B620-0D735CEF1DE7}" destId="{0D351742-0CCB-4927-8ABE-91C62462AC09}" srcOrd="24" destOrd="0" presId="urn:microsoft.com/office/officeart/2005/8/layout/hProcess11"/>
    <dgm:cxn modelId="{379B16D0-8E16-4270-8F68-E9BC30DEB4D1}" type="presParOf" srcId="{0D351742-0CCB-4927-8ABE-91C62462AC09}" destId="{5242106A-F1D4-41D9-B339-10C90242FC51}" srcOrd="0" destOrd="0" presId="urn:microsoft.com/office/officeart/2005/8/layout/hProcess11"/>
    <dgm:cxn modelId="{54865A1F-F157-4770-A0B3-20AEADFFAC0F}" type="presParOf" srcId="{0D351742-0CCB-4927-8ABE-91C62462AC09}" destId="{96F2086D-3478-4152-A16A-361BDB76C5A1}" srcOrd="1" destOrd="0" presId="urn:microsoft.com/office/officeart/2005/8/layout/hProcess11"/>
    <dgm:cxn modelId="{6D6ABF92-F23B-4EA4-9559-364BD3392118}" type="presParOf" srcId="{0D351742-0CCB-4927-8ABE-91C62462AC09}" destId="{FF090595-A7F4-4A10-A206-AE77DF505022}" srcOrd="2" destOrd="0" presId="urn:microsoft.com/office/officeart/2005/8/layout/hProcess11"/>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10/24/2013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bwMode="auto">
          <a:xfrm>
            <a:off x="3148013" y="9034319"/>
            <a:ext cx="704850" cy="247794"/>
          </a:xfrm>
          <a:noFill/>
          <a:ln>
            <a:miter lim="800000"/>
            <a:headEnd/>
            <a:tailEnd/>
          </a:ln>
        </p:spPr>
        <p:txBody>
          <a:bodyPr/>
          <a:lstStyle/>
          <a:p>
            <a:fld id="{7F6BAD5D-D42D-4DD9-9738-98351725A004}" type="slidenum">
              <a:rPr lang="en-US">
                <a:solidFill>
                  <a:srgbClr val="000000"/>
                </a:solidFill>
                <a:cs typeface="Arial" charset="0"/>
              </a:rPr>
              <a:pPr/>
              <a:t>16</a:t>
            </a:fld>
            <a:endParaRPr lang="en-US">
              <a:solidFill>
                <a:srgbClr val="000000"/>
              </a:solidFill>
              <a:cs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772A0E9-9CAF-4E5F-BF44-857484A95037}" type="slidenum">
              <a:rPr lang="en-US">
                <a:solidFill>
                  <a:prstClr val="black"/>
                </a:solidFill>
              </a:rPr>
              <a:pPr/>
              <a:t>36</a:t>
            </a:fld>
            <a:endParaRPr lang="en-US">
              <a:solidFill>
                <a:prstClr val="black"/>
              </a:solidFill>
            </a:endParaRPr>
          </a:p>
        </p:txBody>
      </p:sp>
      <p:sp>
        <p:nvSpPr>
          <p:cNvPr id="2167810" name="Rectangle 2"/>
          <p:cNvSpPr>
            <a:spLocks noGrp="1" noRot="1" noChangeAspect="1" noChangeArrowheads="1" noTextEdit="1"/>
          </p:cNvSpPr>
          <p:nvPr>
            <p:ph type="sldImg"/>
          </p:nvPr>
        </p:nvSpPr>
        <p:spPr>
          <a:ln/>
        </p:spPr>
      </p:sp>
      <p:sp>
        <p:nvSpPr>
          <p:cNvPr id="216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39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42</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43</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44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47</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48</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49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53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54</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56</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57</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58</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59</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60</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61</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62</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63</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64</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65</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66</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67</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480BA99F-D2E6-42B3-B1BD-D83AB89B85E9}" type="slidenum">
              <a:rPr lang="en-US" sz="1000"/>
              <a:pPr algn="ctr" defTabSz="930275"/>
              <a:t>68</a:t>
            </a:fld>
            <a:endParaRPr lang="en-US" sz="1000"/>
          </a:p>
        </p:txBody>
      </p:sp>
      <p:sp>
        <p:nvSpPr>
          <p:cNvPr id="151555" name="Rectangle 2"/>
          <p:cNvSpPr>
            <a:spLocks noGrp="1" noRot="1" noChangeAspect="1" noChangeArrowheads="1" noTextEdit="1"/>
          </p:cNvSpPr>
          <p:nvPr>
            <p:ph type="sldImg"/>
          </p:nvPr>
        </p:nvSpPr>
        <p:spPr>
          <a:xfrm>
            <a:off x="1136650" y="685800"/>
            <a:ext cx="4672013" cy="3505200"/>
          </a:xfrm>
          <a:ln/>
        </p:spPr>
      </p:sp>
      <p:sp>
        <p:nvSpPr>
          <p:cNvPr id="151556"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69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70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71</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78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79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80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source=images&amp;cd=&amp;cad=rja&amp;docid=YA4oRE0xuY299M&amp;tbnid=byRMLbe-mKoNHM:&amp;ved=0CAgQjRwwAA&amp;url=http://politicker.com/2013/07/eliot-spitzer-expects-to-win-comptrollers-race/&amp;ei=W5BoUuyGO82EkQfXgoHoAg&amp;psig=AFQjCNEs21-oC-Hs4gesrP_BYWCrGJHwag&amp;ust=138267081204477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hyperlink" Target="http://www.tdi.texas.gov/"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e/e8/Prologue_Hammurabi_Code_Louvre_AO10237.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n.wikipedia.org/wiki/File:Claudius_(M.A.N._Madrid)_01.jpg"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source=images&amp;cd=&amp;cad=rja&amp;docid=jQVgtLLAIjx8TM&amp;tbnid=YVXpxa9qWNl-IM:&amp;ved=0CAgQjRwwAA&amp;url=http://www.biography.com/people/francis-bacon-9194632&amp;ei=YWllUrOuFK-r4APZv4CwDg&amp;psig=AFQjCNFu_wo5QSNdUzY5mYHOpdeKT6aHiA&amp;ust=138246422539299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hyperlink" Target="http://www.federalreserve.gov/releases/h15/data.htm"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7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77.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46855"/>
            <a:ext cx="9104313" cy="2289858"/>
          </a:xfrm>
          <a:ln/>
        </p:spPr>
        <p:txBody>
          <a:bodyPr/>
          <a:lstStyle/>
          <a:p>
            <a:r>
              <a:rPr lang="en-US" sz="4400" dirty="0" smtClean="0"/>
              <a:t>The Historical Arc of Insurance Regulation and Modernization:</a:t>
            </a:r>
            <a:br>
              <a:rPr lang="en-US" sz="4400" dirty="0" smtClean="0"/>
            </a:br>
            <a:r>
              <a:rPr lang="en-US" sz="4400" dirty="0" smtClean="0"/>
              <a:t> Convergence or Disharmony?</a:t>
            </a:r>
            <a:br>
              <a:rPr lang="en-US" sz="4400" dirty="0" smtClean="0"/>
            </a:br>
            <a:r>
              <a:rPr lang="en-US" sz="3600" i="1" dirty="0" smtClean="0"/>
              <a:t>Past , Present and Future</a:t>
            </a:r>
            <a:endParaRPr lang="en-US" sz="3400" i="1" dirty="0">
              <a:solidFill>
                <a:srgbClr val="C00000"/>
              </a:solidFill>
            </a:endParaRPr>
          </a:p>
        </p:txBody>
      </p:sp>
      <p:sp>
        <p:nvSpPr>
          <p:cNvPr id="94211" name="Rectangle 3"/>
          <p:cNvSpPr>
            <a:spLocks noGrp="1" noChangeArrowheads="1"/>
          </p:cNvSpPr>
          <p:nvPr>
            <p:ph type="subTitle" idx="1"/>
          </p:nvPr>
        </p:nvSpPr>
        <p:spPr>
          <a:xfrm>
            <a:off x="138085" y="4318938"/>
            <a:ext cx="8952271" cy="1672766"/>
          </a:xfrm>
        </p:spPr>
        <p:txBody>
          <a:bodyPr/>
          <a:lstStyle/>
          <a:p>
            <a:pPr>
              <a:lnSpc>
                <a:spcPct val="80000"/>
              </a:lnSpc>
            </a:pPr>
            <a:r>
              <a:rPr lang="en-US" dirty="0" smtClean="0"/>
              <a:t>St. John’s University</a:t>
            </a:r>
          </a:p>
          <a:p>
            <a:pPr>
              <a:lnSpc>
                <a:spcPct val="80000"/>
              </a:lnSpc>
            </a:pPr>
            <a:r>
              <a:rPr lang="en-US" sz="2400" dirty="0" smtClean="0"/>
              <a:t>School of Risk Management, Insurance &amp; Actuarial Science</a:t>
            </a:r>
            <a:endParaRPr lang="en-US" sz="2400" dirty="0"/>
          </a:p>
          <a:p>
            <a:pPr>
              <a:lnSpc>
                <a:spcPct val="80000"/>
              </a:lnSpc>
            </a:pPr>
            <a:r>
              <a:rPr lang="en-US" dirty="0" smtClean="0"/>
              <a:t>New York, NY</a:t>
            </a:r>
            <a:endParaRPr lang="en-US" dirty="0"/>
          </a:p>
          <a:p>
            <a:pPr>
              <a:lnSpc>
                <a:spcPct val="80000"/>
              </a:lnSpc>
            </a:pPr>
            <a:r>
              <a:rPr lang="en-US" sz="2800" dirty="0" smtClean="0"/>
              <a:t>October 24, 2013</a:t>
            </a:r>
            <a:endParaRPr lang="en-US" sz="2800" i="1"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of Establishment of Insurance Regulator Supervision</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10</a:t>
            </a:fld>
            <a:endParaRPr lang="en-US"/>
          </a:p>
        </p:txBody>
      </p:sp>
      <p:graphicFrame>
        <p:nvGraphicFramePr>
          <p:cNvPr id="6" name="Diagram 5"/>
          <p:cNvGraphicFramePr/>
          <p:nvPr/>
        </p:nvGraphicFramePr>
        <p:xfrm>
          <a:off x="206479" y="947829"/>
          <a:ext cx="5171766" cy="1288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01677" y="1401711"/>
            <a:ext cx="1740309" cy="369332"/>
          </a:xfrm>
          <a:prstGeom prst="rect">
            <a:avLst/>
          </a:prstGeom>
          <a:noFill/>
        </p:spPr>
        <p:txBody>
          <a:bodyPr wrap="square" rtlCol="0">
            <a:spAutoFit/>
          </a:bodyPr>
          <a:lstStyle/>
          <a:p>
            <a:r>
              <a:rPr lang="en-US" b="1" dirty="0" smtClean="0">
                <a:solidFill>
                  <a:srgbClr val="3691C4"/>
                </a:solidFill>
              </a:rPr>
              <a:t>1850s</a:t>
            </a:r>
            <a:endParaRPr lang="en-US" b="1" dirty="0">
              <a:solidFill>
                <a:srgbClr val="3691C4"/>
              </a:solidFill>
            </a:endParaRPr>
          </a:p>
        </p:txBody>
      </p:sp>
      <p:graphicFrame>
        <p:nvGraphicFramePr>
          <p:cNvPr id="9" name="Diagram 8"/>
          <p:cNvGraphicFramePr/>
          <p:nvPr/>
        </p:nvGraphicFramePr>
        <p:xfrm>
          <a:off x="541380" y="1957236"/>
          <a:ext cx="5928000" cy="1288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6343153" y="2399663"/>
            <a:ext cx="1740309" cy="369332"/>
          </a:xfrm>
          <a:prstGeom prst="rect">
            <a:avLst/>
          </a:prstGeom>
          <a:noFill/>
        </p:spPr>
        <p:txBody>
          <a:bodyPr wrap="square" rtlCol="0">
            <a:spAutoFit/>
          </a:bodyPr>
          <a:lstStyle/>
          <a:p>
            <a:r>
              <a:rPr lang="en-US" b="1" dirty="0" smtClean="0">
                <a:solidFill>
                  <a:srgbClr val="3691C4"/>
                </a:solidFill>
              </a:rPr>
              <a:t>1860s</a:t>
            </a:r>
            <a:endParaRPr lang="en-US" b="1" dirty="0">
              <a:solidFill>
                <a:srgbClr val="3691C4"/>
              </a:solidFill>
            </a:endParaRPr>
          </a:p>
        </p:txBody>
      </p:sp>
      <p:graphicFrame>
        <p:nvGraphicFramePr>
          <p:cNvPr id="12" name="Diagram 11"/>
          <p:cNvGraphicFramePr/>
          <p:nvPr/>
        </p:nvGraphicFramePr>
        <p:xfrm>
          <a:off x="1150980" y="3104046"/>
          <a:ext cx="5741309" cy="12880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nvGraphicFramePr>
        <p:xfrm>
          <a:off x="1554480" y="4239426"/>
          <a:ext cx="5875020" cy="128802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2530200" y="5352804"/>
          <a:ext cx="5607959" cy="128802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5" name="TextBox 14"/>
          <p:cNvSpPr txBox="1"/>
          <p:nvPr/>
        </p:nvSpPr>
        <p:spPr>
          <a:xfrm>
            <a:off x="6815593" y="3557903"/>
            <a:ext cx="1740309" cy="369332"/>
          </a:xfrm>
          <a:prstGeom prst="rect">
            <a:avLst/>
          </a:prstGeom>
          <a:noFill/>
        </p:spPr>
        <p:txBody>
          <a:bodyPr wrap="square" rtlCol="0">
            <a:spAutoFit/>
          </a:bodyPr>
          <a:lstStyle/>
          <a:p>
            <a:r>
              <a:rPr lang="en-US" b="1" dirty="0" smtClean="0">
                <a:solidFill>
                  <a:srgbClr val="3691C4"/>
                </a:solidFill>
              </a:rPr>
              <a:t>1870s</a:t>
            </a:r>
            <a:endParaRPr lang="en-US" b="1" dirty="0">
              <a:solidFill>
                <a:srgbClr val="3691C4"/>
              </a:solidFill>
            </a:endParaRPr>
          </a:p>
        </p:txBody>
      </p:sp>
      <p:sp>
        <p:nvSpPr>
          <p:cNvPr id="16" name="TextBox 15"/>
          <p:cNvSpPr txBox="1"/>
          <p:nvPr/>
        </p:nvSpPr>
        <p:spPr>
          <a:xfrm>
            <a:off x="7322323" y="4693283"/>
            <a:ext cx="1740309" cy="369332"/>
          </a:xfrm>
          <a:prstGeom prst="rect">
            <a:avLst/>
          </a:prstGeom>
          <a:noFill/>
        </p:spPr>
        <p:txBody>
          <a:bodyPr wrap="square" rtlCol="0">
            <a:spAutoFit/>
          </a:bodyPr>
          <a:lstStyle/>
          <a:p>
            <a:r>
              <a:rPr lang="en-US" b="1" dirty="0" smtClean="0">
                <a:solidFill>
                  <a:srgbClr val="3691C4"/>
                </a:solidFill>
              </a:rPr>
              <a:t>1880s</a:t>
            </a:r>
            <a:endParaRPr lang="en-US" b="1" dirty="0">
              <a:solidFill>
                <a:srgbClr val="3691C4"/>
              </a:solidFill>
            </a:endParaRPr>
          </a:p>
        </p:txBody>
      </p:sp>
      <p:sp>
        <p:nvSpPr>
          <p:cNvPr id="17" name="TextBox 16"/>
          <p:cNvSpPr txBox="1"/>
          <p:nvPr/>
        </p:nvSpPr>
        <p:spPr>
          <a:xfrm>
            <a:off x="8044268" y="5645783"/>
            <a:ext cx="859702" cy="646331"/>
          </a:xfrm>
          <a:prstGeom prst="rect">
            <a:avLst/>
          </a:prstGeom>
          <a:noFill/>
        </p:spPr>
        <p:txBody>
          <a:bodyPr wrap="square" rtlCol="0">
            <a:spAutoFit/>
          </a:bodyPr>
          <a:lstStyle/>
          <a:p>
            <a:r>
              <a:rPr lang="en-US" b="1" dirty="0" smtClean="0">
                <a:solidFill>
                  <a:srgbClr val="3691C4"/>
                </a:solidFill>
              </a:rPr>
              <a:t>1890-1902</a:t>
            </a:r>
            <a:endParaRPr lang="en-US" b="1" dirty="0">
              <a:solidFill>
                <a:srgbClr val="3691C4"/>
              </a:solidFill>
            </a:endParaRPr>
          </a:p>
        </p:txBody>
      </p:sp>
      <p:sp>
        <p:nvSpPr>
          <p:cNvPr id="18" name="Rectangle 7"/>
          <p:cNvSpPr>
            <a:spLocks noChangeArrowheads="1"/>
          </p:cNvSpPr>
          <p:nvPr/>
        </p:nvSpPr>
        <p:spPr bwMode="auto">
          <a:xfrm>
            <a:off x="0" y="6429375"/>
            <a:ext cx="8750300" cy="400110"/>
          </a:xfrm>
          <a:prstGeom prst="rect">
            <a:avLst/>
          </a:prstGeom>
          <a:noFill/>
          <a:ln w="9525">
            <a:noFill/>
            <a:miter lim="800000"/>
            <a:headEnd/>
            <a:tailEnd/>
          </a:ln>
        </p:spPr>
        <p:txBody>
          <a:bodyPr>
            <a:spAutoFit/>
          </a:bodyPr>
          <a:lstStyle/>
          <a:p>
            <a:r>
              <a:rPr lang="en-US" sz="1000" dirty="0" smtClean="0"/>
              <a:t>Sources: Insurance Information Institute based on information in Appendix IV of </a:t>
            </a:r>
            <a:r>
              <a:rPr lang="en-US" sz="1000" i="1" dirty="0" smtClean="0"/>
              <a:t>The History of the National Board of Fire Underwriters: Fifty Years of a Civilizing Force</a:t>
            </a:r>
            <a:r>
              <a:rPr lang="en-US" sz="1000" dirty="0" smtClean="0"/>
              <a:t>, Harry Chase </a:t>
            </a:r>
            <a:r>
              <a:rPr lang="en-US" sz="1000" dirty="0" err="1" smtClean="0"/>
              <a:t>Brearly</a:t>
            </a:r>
            <a:r>
              <a:rPr lang="en-US" sz="1000" dirty="0" smtClean="0"/>
              <a:t>, published by Frederick A. Stokes Co. (1916).</a:t>
            </a:r>
            <a:endParaRPr lang="en-US" sz="1000" dirty="0"/>
          </a:p>
        </p:txBody>
      </p:sp>
      <p:sp>
        <p:nvSpPr>
          <p:cNvPr id="19" name="Text Box 17"/>
          <p:cNvSpPr txBox="1">
            <a:spLocks noChangeArrowheads="1"/>
          </p:cNvSpPr>
          <p:nvPr/>
        </p:nvSpPr>
        <p:spPr bwMode="auto">
          <a:xfrm>
            <a:off x="7109460" y="1124437"/>
            <a:ext cx="1988820" cy="206210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rPr>
              <a:t>The half century from 1850-1900 bore witness to a massive wave of institutionalized regulation of the business of insurance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Graphic spid="12" grpId="0">
        <p:bldAsOne/>
      </p:bldGraphic>
      <p:bldGraphic spid="13" grpId="0">
        <p:bldAsOne/>
      </p:bldGraphic>
      <p:bldGraphic spid="14" grpId="0">
        <p:bldAsOne/>
      </p:bldGraphic>
      <p:bldP spid="15" grpId="0"/>
      <p:bldP spid="16" grpId="0"/>
      <p:bldP spid="17"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25792514"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Longevity Requires an Insurer to Overcome Extreme Economic Adversity of Every Sort</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976284" y="1618276"/>
            <a:ext cx="3421623" cy="962692"/>
          </a:xfrm>
          <a:prstGeom prst="wedgeRectCallout">
            <a:avLst>
              <a:gd name="adj1" fmla="val 118779"/>
              <a:gd name="adj2" fmla="val -71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Insurers that have made it to the age of 150  have endured 32 recessions over the years</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Supreme Court Reinforces (Establishes)  the Primacy of State Regulation of Insurance</a:t>
            </a:r>
          </a:p>
        </p:txBody>
      </p:sp>
      <p:sp>
        <p:nvSpPr>
          <p:cNvPr id="1922051" name="Rectangle 3"/>
          <p:cNvSpPr>
            <a:spLocks noGrp="1" noChangeArrowheads="1"/>
          </p:cNvSpPr>
          <p:nvPr>
            <p:ph type="body" idx="1"/>
          </p:nvPr>
        </p:nvSpPr>
        <p:spPr>
          <a:xfrm>
            <a:off x="205740" y="1084713"/>
            <a:ext cx="8810441" cy="5448301"/>
          </a:xfrm>
        </p:spPr>
        <p:txBody>
          <a:bodyPr/>
          <a:lstStyle/>
          <a:p>
            <a:pPr algn="ctr">
              <a:lnSpc>
                <a:spcPts val="1700"/>
              </a:lnSpc>
              <a:buNone/>
            </a:pPr>
            <a:r>
              <a:rPr lang="en-US" b="1" u="sng" dirty="0" smtClean="0">
                <a:solidFill>
                  <a:srgbClr val="225A7A"/>
                </a:solidFill>
              </a:rPr>
              <a:t>Paul vs. Virginia (1869)</a:t>
            </a:r>
            <a:endParaRPr lang="en-US" sz="2000" b="1" i="1" u="sng" dirty="0" smtClean="0">
              <a:solidFill>
                <a:srgbClr val="225A7A"/>
              </a:solidFill>
            </a:endParaRPr>
          </a:p>
          <a:p>
            <a:pPr>
              <a:lnSpc>
                <a:spcPts val="1700"/>
              </a:lnSpc>
            </a:pPr>
            <a:r>
              <a:rPr lang="en-US" sz="1800" b="1" dirty="0" smtClean="0"/>
              <a:t>Since its mid-18</a:t>
            </a:r>
            <a:r>
              <a:rPr lang="en-US" sz="1800" b="1" baseline="30000" dirty="0" smtClean="0"/>
              <a:t>th</a:t>
            </a:r>
            <a:r>
              <a:rPr lang="en-US" sz="1800" b="1" dirty="0" smtClean="0"/>
              <a:t> century origins in the US, insurance had been regulated under the general laws governing commerce in the states in which the insurer had been granted a charter/license to operate</a:t>
            </a:r>
          </a:p>
          <a:p>
            <a:pPr>
              <a:lnSpc>
                <a:spcPts val="1700"/>
              </a:lnSpc>
            </a:pPr>
            <a:r>
              <a:rPr lang="en-US" sz="1800" b="1" dirty="0" smtClean="0"/>
              <a:t>As the US economy expanded and insurers (based mostly in the Northeast) sought to expand along with the country, they wanted to avoid the cost and complexity of complying with the many and varied requirements promulgated by the states</a:t>
            </a:r>
          </a:p>
          <a:p>
            <a:pPr>
              <a:lnSpc>
                <a:spcPts val="1700"/>
              </a:lnSpc>
            </a:pPr>
            <a:r>
              <a:rPr lang="en-US" sz="1800" b="1" dirty="0" smtClean="0"/>
              <a:t>Virginia in 1866 enacted legislation requiring a $30,000+ bond be deposited with the state treasurer as a condition of licensure for out-of-state insurers (the agents representing them needed a license as well)</a:t>
            </a:r>
          </a:p>
          <a:p>
            <a:pPr>
              <a:lnSpc>
                <a:spcPts val="1700"/>
              </a:lnSpc>
            </a:pPr>
            <a:r>
              <a:rPr lang="en-US" sz="1800" b="1" dirty="0" smtClean="0"/>
              <a:t>Test Case: Insurers determined to challenge the law asserting that VA’s law interfered with the federal government’s constitutional power to regulate interstate commerce [Modern Historical Parallel: Pre-crisis push for OFC]</a:t>
            </a:r>
          </a:p>
          <a:p>
            <a:pPr lvl="1">
              <a:lnSpc>
                <a:spcPts val="1700"/>
              </a:lnSpc>
            </a:pPr>
            <a:r>
              <a:rPr lang="en-US" sz="1600" b="1" dirty="0" smtClean="0"/>
              <a:t>States opposed since they generated significant revenues from the taxation of premiums</a:t>
            </a:r>
          </a:p>
          <a:p>
            <a:pPr>
              <a:lnSpc>
                <a:spcPts val="1700"/>
              </a:lnSpc>
            </a:pPr>
            <a:r>
              <a:rPr lang="en-US" sz="1800" b="1" dirty="0" smtClean="0"/>
              <a:t>Several NY companies appointed as their agent in VA Samuel D. Paul, a Petersburg, VA, attorney. </a:t>
            </a:r>
          </a:p>
        </p:txBody>
      </p:sp>
      <p:sp>
        <p:nvSpPr>
          <p:cNvPr id="9" name="Rectangle 7"/>
          <p:cNvSpPr>
            <a:spLocks noChangeArrowheads="1"/>
          </p:cNvSpPr>
          <p:nvPr/>
        </p:nvSpPr>
        <p:spPr bwMode="auto">
          <a:xfrm>
            <a:off x="0" y="6463665"/>
            <a:ext cx="8750300" cy="369332"/>
          </a:xfrm>
          <a:prstGeom prst="rect">
            <a:avLst/>
          </a:prstGeom>
          <a:noFill/>
          <a:ln w="9525">
            <a:noFill/>
            <a:miter lim="800000"/>
            <a:headEnd/>
            <a:tailEnd/>
          </a:ln>
        </p:spPr>
        <p:txBody>
          <a:bodyPr>
            <a:spAutoFit/>
          </a:bodyPr>
          <a:lstStyle/>
          <a:p>
            <a:r>
              <a:rPr lang="en-US" sz="900" dirty="0" smtClean="0"/>
              <a:t>Sources:  </a:t>
            </a:r>
            <a:r>
              <a:rPr lang="en-US" sz="900" i="1" dirty="0" smtClean="0"/>
              <a:t>Insurance Perspectives</a:t>
            </a:r>
            <a:r>
              <a:rPr lang="en-US" sz="900" dirty="0" smtClean="0"/>
              <a:t>, G. Gibbons, G. </a:t>
            </a:r>
            <a:r>
              <a:rPr lang="en-US" sz="900" dirty="0" err="1" smtClean="0"/>
              <a:t>Rejda</a:t>
            </a:r>
            <a:r>
              <a:rPr lang="en-US" sz="900" dirty="0" smtClean="0"/>
              <a:t> and M. Elliott., American Institutes for CPCU  (1992); Introduction to Risk Management and Insurance, Mark S. </a:t>
            </a:r>
            <a:r>
              <a:rPr lang="en-US" sz="900" dirty="0" err="1" smtClean="0"/>
              <a:t>Dorfman</a:t>
            </a:r>
            <a:r>
              <a:rPr lang="en-US" sz="900" dirty="0" smtClean="0"/>
              <a:t>, Pearson/Prentice Hall (2007); Insurance Information Institute. </a:t>
            </a:r>
            <a:r>
              <a:rPr lang="en-US" sz="9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Supreme Court Reinforces (Establishes)  the Primacy of State Regulation of Insurance</a:t>
            </a:r>
          </a:p>
        </p:txBody>
      </p:sp>
      <p:sp>
        <p:nvSpPr>
          <p:cNvPr id="1922051" name="Rectangle 3"/>
          <p:cNvSpPr>
            <a:spLocks noGrp="1" noChangeArrowheads="1"/>
          </p:cNvSpPr>
          <p:nvPr>
            <p:ph type="body" idx="1"/>
          </p:nvPr>
        </p:nvSpPr>
        <p:spPr>
          <a:xfrm>
            <a:off x="205740" y="1084713"/>
            <a:ext cx="8810441" cy="5448301"/>
          </a:xfrm>
        </p:spPr>
        <p:txBody>
          <a:bodyPr/>
          <a:lstStyle/>
          <a:p>
            <a:pPr algn="ctr">
              <a:lnSpc>
                <a:spcPts val="1800"/>
              </a:lnSpc>
              <a:buNone/>
            </a:pPr>
            <a:r>
              <a:rPr lang="en-US" b="1" u="sng" dirty="0" smtClean="0">
                <a:solidFill>
                  <a:srgbClr val="225A7A"/>
                </a:solidFill>
              </a:rPr>
              <a:t>Paul vs. Virginia (1869)</a:t>
            </a:r>
            <a:endParaRPr lang="en-US" sz="1400" b="1" dirty="0" smtClean="0"/>
          </a:p>
          <a:p>
            <a:pPr>
              <a:lnSpc>
                <a:spcPts val="1800"/>
              </a:lnSpc>
            </a:pPr>
            <a:r>
              <a:rPr lang="en-US" sz="1800" b="1" dirty="0" smtClean="0"/>
              <a:t>Paul applied for a license which was denied because the bond had not been deposited but continued to sell insurance</a:t>
            </a:r>
          </a:p>
          <a:p>
            <a:pPr>
              <a:lnSpc>
                <a:spcPts val="1800"/>
              </a:lnSpc>
            </a:pPr>
            <a:r>
              <a:rPr lang="en-US" sz="1800" b="1" dirty="0" smtClean="0"/>
              <a:t>Paul was indicted, convicted and fined ($50)</a:t>
            </a:r>
          </a:p>
          <a:p>
            <a:pPr>
              <a:lnSpc>
                <a:spcPts val="1800"/>
              </a:lnSpc>
            </a:pPr>
            <a:r>
              <a:rPr lang="en-US" sz="1800" b="1" dirty="0" smtClean="0"/>
              <a:t>Case was eventually appealed to the US Supreme Court which ruled </a:t>
            </a:r>
            <a:r>
              <a:rPr lang="en-US" sz="1800" b="1" i="1" u="sng" dirty="0" smtClean="0"/>
              <a:t>unanimously</a:t>
            </a:r>
            <a:r>
              <a:rPr lang="en-US" sz="1800" b="1" dirty="0" smtClean="0"/>
              <a:t> in VA’s favor</a:t>
            </a:r>
          </a:p>
          <a:p>
            <a:pPr>
              <a:lnSpc>
                <a:spcPts val="1800"/>
              </a:lnSpc>
            </a:pPr>
            <a:r>
              <a:rPr lang="en-US" sz="1800" b="1" dirty="0" smtClean="0"/>
              <a:t>Chief Justice Stephen J. Field delivered the court’s opinion that:</a:t>
            </a:r>
          </a:p>
          <a:p>
            <a:pPr lvl="1">
              <a:lnSpc>
                <a:spcPts val="1800"/>
              </a:lnSpc>
            </a:pPr>
            <a:r>
              <a:rPr lang="en-US" sz="1400" b="1" i="1" dirty="0" smtClean="0"/>
              <a:t>“</a:t>
            </a:r>
            <a:r>
              <a:rPr lang="en-US" sz="1400" b="1" i="1" dirty="0" smtClean="0">
                <a:solidFill>
                  <a:srgbClr val="C00000"/>
                </a:solidFill>
              </a:rPr>
              <a:t>Issuing a policy of insurance is not a transaction of commerce.</a:t>
            </a:r>
            <a:r>
              <a:rPr lang="en-US" sz="1400" b="1" i="1" dirty="0" smtClean="0"/>
              <a:t>  The policies are simple contracts of indemnity against loss by fire…They are not commodities to be shipped from one state to another, and put up for sale.  They are like personal contracts between parties which are completed by their signature and transfer of consideration…The policies do not take effect—are not executed contracts—until delivered by the agent in Virginia,  They are, then, local transactions, governed by local law.”</a:t>
            </a:r>
          </a:p>
          <a:p>
            <a:pPr>
              <a:lnSpc>
                <a:spcPts val="1800"/>
              </a:lnSpc>
            </a:pPr>
            <a:r>
              <a:rPr lang="en-US" sz="1800" b="1" dirty="0" smtClean="0"/>
              <a:t>This settled the law on the matter of state vs. federal regulation for the next </a:t>
            </a:r>
            <a:r>
              <a:rPr lang="en-US" sz="1800" b="1" i="1" u="sng" dirty="0" smtClean="0"/>
              <a:t>75</a:t>
            </a:r>
            <a:r>
              <a:rPr lang="en-US" sz="1800" b="1" dirty="0" smtClean="0"/>
              <a:t> years</a:t>
            </a:r>
          </a:p>
        </p:txBody>
      </p:sp>
      <p:sp>
        <p:nvSpPr>
          <p:cNvPr id="9" name="Rectangle 7"/>
          <p:cNvSpPr>
            <a:spLocks noChangeArrowheads="1"/>
          </p:cNvSpPr>
          <p:nvPr/>
        </p:nvSpPr>
        <p:spPr bwMode="auto">
          <a:xfrm>
            <a:off x="0" y="6429375"/>
            <a:ext cx="8750300" cy="369332"/>
          </a:xfrm>
          <a:prstGeom prst="rect">
            <a:avLst/>
          </a:prstGeom>
          <a:noFill/>
          <a:ln w="9525">
            <a:noFill/>
            <a:miter lim="800000"/>
            <a:headEnd/>
            <a:tailEnd/>
          </a:ln>
        </p:spPr>
        <p:txBody>
          <a:bodyPr>
            <a:spAutoFit/>
          </a:bodyPr>
          <a:lstStyle/>
          <a:p>
            <a:r>
              <a:rPr lang="en-US" sz="900" dirty="0" smtClean="0"/>
              <a:t>Sources:  </a:t>
            </a:r>
            <a:r>
              <a:rPr lang="en-US" sz="900" i="1" dirty="0" smtClean="0"/>
              <a:t>Insurance Perspectives</a:t>
            </a:r>
            <a:r>
              <a:rPr lang="en-US" sz="900" dirty="0" smtClean="0"/>
              <a:t>, G. Gibbons, G. </a:t>
            </a:r>
            <a:r>
              <a:rPr lang="en-US" sz="900" dirty="0" err="1" smtClean="0"/>
              <a:t>Rejda</a:t>
            </a:r>
            <a:r>
              <a:rPr lang="en-US" sz="900" dirty="0" smtClean="0"/>
              <a:t> and M. Elliott., American Institutes for CPCU  (1992); Introduction to Risk Management and Insurance, Mark S. </a:t>
            </a:r>
            <a:r>
              <a:rPr lang="en-US" sz="900" dirty="0" err="1" smtClean="0"/>
              <a:t>Dorfman</a:t>
            </a:r>
            <a:r>
              <a:rPr lang="en-US" sz="900" dirty="0" smtClean="0"/>
              <a:t>, Pearson/Prentice Hall (2007); Insurance Information Institute. </a:t>
            </a:r>
            <a:r>
              <a:rPr lang="en-US" sz="9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#2</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927193"/>
            <a:ext cx="8400073" cy="1569660"/>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1880- 1920</a:t>
            </a:r>
          </a:p>
          <a:p>
            <a:pPr algn="ctr"/>
            <a:r>
              <a:rPr lang="en-US" sz="3200" b="1" dirty="0" smtClean="0">
                <a:solidFill>
                  <a:srgbClr val="2B7299"/>
                </a:solidFill>
              </a:rPr>
              <a:t>Industrialization, Progressive Politics and the Assertion of Federal Regulatory Might</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Societal Changes Drive a Re-Evaluation of Insurance: Tidal Wave of Regulation</a:t>
            </a:r>
          </a:p>
        </p:txBody>
      </p:sp>
      <p:sp>
        <p:nvSpPr>
          <p:cNvPr id="1922051" name="Rectangle 3"/>
          <p:cNvSpPr>
            <a:spLocks noGrp="1" noChangeArrowheads="1"/>
          </p:cNvSpPr>
          <p:nvPr>
            <p:ph type="body" idx="1"/>
          </p:nvPr>
        </p:nvSpPr>
        <p:spPr>
          <a:xfrm>
            <a:off x="205740" y="1050423"/>
            <a:ext cx="8810441" cy="5448301"/>
          </a:xfrm>
        </p:spPr>
        <p:txBody>
          <a:bodyPr/>
          <a:lstStyle/>
          <a:p>
            <a:pPr>
              <a:lnSpc>
                <a:spcPts val="1800"/>
              </a:lnSpc>
            </a:pPr>
            <a:r>
              <a:rPr lang="en-US" sz="1800" b="1" dirty="0" smtClean="0"/>
              <a:t>Historically, the determination of pricing (in any industry) was not viewed as a function of government, but the outcome of negotiation between parties</a:t>
            </a:r>
          </a:p>
          <a:p>
            <a:pPr>
              <a:lnSpc>
                <a:spcPts val="1800"/>
              </a:lnSpc>
            </a:pPr>
            <a:r>
              <a:rPr lang="en-US" sz="1800" b="1" dirty="0" smtClean="0"/>
              <a:t>Societal views on this began to change in the period from 1887-1916 (roughly) with American industrialization and the rise of finance</a:t>
            </a:r>
          </a:p>
          <a:p>
            <a:pPr lvl="1">
              <a:lnSpc>
                <a:spcPts val="1800"/>
              </a:lnSpc>
            </a:pPr>
            <a:r>
              <a:rPr lang="en-US" sz="1600" b="1" dirty="0" smtClean="0"/>
              <a:t>Munn v. Illinois (1877) [Supreme Ct. affirmed authority of states to regulate prices in businesses affected with the public interest]</a:t>
            </a:r>
          </a:p>
          <a:p>
            <a:pPr lvl="1">
              <a:lnSpc>
                <a:spcPts val="1800"/>
              </a:lnSpc>
            </a:pPr>
            <a:r>
              <a:rPr lang="en-US" sz="1600" b="1" dirty="0" smtClean="0"/>
              <a:t>Interstate Commerce Act (1887)</a:t>
            </a:r>
          </a:p>
          <a:p>
            <a:pPr lvl="1">
              <a:lnSpc>
                <a:spcPts val="1800"/>
              </a:lnSpc>
            </a:pPr>
            <a:r>
              <a:rPr lang="en-US" sz="1600" b="1" dirty="0" smtClean="0"/>
              <a:t>Sherman Antitrust Act (1890)</a:t>
            </a:r>
          </a:p>
          <a:p>
            <a:pPr lvl="1">
              <a:lnSpc>
                <a:spcPts val="1800"/>
              </a:lnSpc>
            </a:pPr>
            <a:r>
              <a:rPr lang="en-US" sz="1600" b="1" dirty="0" smtClean="0"/>
              <a:t>Clayton Act (1914)  [amended the Sherman Act]</a:t>
            </a:r>
          </a:p>
          <a:p>
            <a:pPr lvl="1">
              <a:lnSpc>
                <a:spcPts val="1800"/>
              </a:lnSpc>
            </a:pPr>
            <a:r>
              <a:rPr lang="en-US" sz="1600" b="1" dirty="0" smtClean="0"/>
              <a:t>Federal Reserve Act (1913) </a:t>
            </a:r>
            <a:r>
              <a:rPr lang="en-US" sz="1600" b="1" i="1" dirty="0" smtClean="0"/>
              <a:t>[100 years later, the Fed has discovered insurance!]</a:t>
            </a:r>
          </a:p>
          <a:p>
            <a:pPr lvl="1">
              <a:lnSpc>
                <a:spcPts val="1800"/>
              </a:lnSpc>
            </a:pPr>
            <a:r>
              <a:rPr lang="en-US" sz="1600" b="1" dirty="0" smtClean="0"/>
              <a:t>16</a:t>
            </a:r>
            <a:r>
              <a:rPr lang="en-US" sz="1600" b="1" baseline="30000" dirty="0" smtClean="0"/>
              <a:t>th</a:t>
            </a:r>
            <a:r>
              <a:rPr lang="en-US" sz="1600" b="1" dirty="0" smtClean="0"/>
              <a:t> Amendment (1913) [permitted the establishment of a federal income tax]</a:t>
            </a:r>
          </a:p>
          <a:p>
            <a:pPr>
              <a:lnSpc>
                <a:spcPts val="1800"/>
              </a:lnSpc>
            </a:pPr>
            <a:r>
              <a:rPr lang="en-US" sz="1800" b="1" dirty="0" smtClean="0"/>
              <a:t>Kansas Rate Law (1909, Upheld by US Supreme Court in 1914): Court said that insurance was “a business affected with the public interest” and that insurance rate regulation was an appropriate function of government</a:t>
            </a:r>
          </a:p>
          <a:p>
            <a:pPr>
              <a:lnSpc>
                <a:spcPts val="1800"/>
              </a:lnSpc>
            </a:pPr>
            <a:r>
              <a:rPr lang="en-US" sz="1800" b="1" dirty="0" smtClean="0"/>
              <a:t>New York Rate Law of 1922: Required fire insurers to join approved rating bureau through which the NYID attempted to determine that rates were reasonable (neither inadequate nor excessive)</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Insurance Perspectives</a:t>
            </a:r>
            <a:r>
              <a:rPr lang="en-US" sz="800" dirty="0" smtClean="0"/>
              <a:t>, G. Gibbons, G. </a:t>
            </a:r>
            <a:r>
              <a:rPr lang="en-US" sz="800" dirty="0" err="1" smtClean="0"/>
              <a:t>Rejda</a:t>
            </a:r>
            <a:r>
              <a:rPr lang="en-US" sz="800" dirty="0" smtClean="0"/>
              <a:t> and M. Elliott., American Institutes for CPCU  (1992); Insurance Information Institute. </a:t>
            </a:r>
            <a:r>
              <a:rPr lang="en-US" sz="8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fontAlgn="base">
              <a:spcAft>
                <a:spcPct val="0"/>
              </a:spcAft>
              <a:defRPr/>
            </a:pPr>
            <a:r>
              <a:rPr lang="en-US" smtClean="0"/>
              <a:t>12/01/09 - 9pm</a:t>
            </a:r>
          </a:p>
        </p:txBody>
      </p:sp>
      <p:sp>
        <p:nvSpPr>
          <p:cNvPr id="4100" name="Rectangle 106"/>
          <p:cNvSpPr>
            <a:spLocks noGrp="1" noChangeArrowheads="1"/>
          </p:cNvSpPr>
          <p:nvPr>
            <p:ph type="ftr" sz="quarter" idx="11"/>
          </p:nvPr>
        </p:nvSpPr>
        <p:spPr>
          <a:noFill/>
        </p:spPr>
        <p:txBody>
          <a:bodyPr/>
          <a:lstStyle/>
          <a:p>
            <a:r>
              <a:rPr lang="en-US">
                <a:cs typeface="Arial" charset="0"/>
              </a:rPr>
              <a:t>eSlide – P6466 – The Financial Crisis and the Future of the P/C</a:t>
            </a:r>
          </a:p>
        </p:txBody>
      </p:sp>
      <p:sp>
        <p:nvSpPr>
          <p:cNvPr id="4101" name="Rectangle 110"/>
          <p:cNvSpPr>
            <a:spLocks noGrp="1" noChangeArrowheads="1"/>
          </p:cNvSpPr>
          <p:nvPr>
            <p:ph type="sldNum" sz="quarter" idx="12"/>
          </p:nvPr>
        </p:nvSpPr>
        <p:spPr>
          <a:noFill/>
        </p:spPr>
        <p:txBody>
          <a:bodyPr/>
          <a:lstStyle/>
          <a:p>
            <a:fld id="{CD2C87D4-CB0D-4345-BED0-C0DB01D1E52F}" type="slidenum">
              <a:rPr lang="en-US">
                <a:cs typeface="Arial" charset="0"/>
              </a:rPr>
              <a:pPr/>
              <a:t>16</a:t>
            </a:fld>
            <a:endParaRPr lang="en-US">
              <a:cs typeface="Arial" charset="0"/>
            </a:endParaRPr>
          </a:p>
        </p:txBody>
      </p:sp>
      <p:sp>
        <p:nvSpPr>
          <p:cNvPr id="4102" name="Rectangle 2"/>
          <p:cNvSpPr>
            <a:spLocks noGrp="1" noChangeArrowheads="1"/>
          </p:cNvSpPr>
          <p:nvPr>
            <p:ph type="title"/>
          </p:nvPr>
        </p:nvSpPr>
        <p:spPr/>
        <p:txBody>
          <a:bodyPr/>
          <a:lstStyle/>
          <a:p>
            <a:r>
              <a:rPr lang="en-US" sz="3200" dirty="0" smtClean="0"/>
              <a:t>Cumulative Number of WC Laws Passed, 1910-1920</a:t>
            </a:r>
            <a:endParaRPr lang="en-US" dirty="0" smtClean="0"/>
          </a:p>
        </p:txBody>
      </p:sp>
      <p:graphicFrame>
        <p:nvGraphicFramePr>
          <p:cNvPr id="4098" name="Object 2"/>
          <p:cNvGraphicFramePr>
            <a:graphicFrameLocks/>
          </p:cNvGraphicFramePr>
          <p:nvPr>
            <p:ph idx="4294967295"/>
          </p:nvPr>
        </p:nvGraphicFramePr>
        <p:xfrm>
          <a:off x="353961" y="1474840"/>
          <a:ext cx="8214852" cy="4527754"/>
        </p:xfrm>
        <a:graphic>
          <a:graphicData uri="http://schemas.openxmlformats.org/presentationml/2006/ole">
            <p:oleObj spid="_x0000_s25718786" name="Chart" r:id="rId4" imgW="7658223" imgH="3819560" progId="MSGraph.Chart.8">
              <p:embed followColorScheme="full"/>
            </p:oleObj>
          </a:graphicData>
        </a:graphic>
      </p:graphicFrame>
      <p:sp>
        <p:nvSpPr>
          <p:cNvPr id="4103" name="Rectangle 8"/>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pPr>
            <a:r>
              <a:rPr lang="fr-FR" sz="1100">
                <a:solidFill>
                  <a:srgbClr val="000000"/>
                </a:solidFill>
              </a:rPr>
              <a:t>Source: http://eh.net/encyclopedia/article/fishback.workers.compensation; Insurance Information Institute</a:t>
            </a:r>
            <a:r>
              <a:rPr lang="en-US" sz="1100">
                <a:solidFill>
                  <a:srgbClr val="000000"/>
                </a:solidFill>
              </a:rPr>
              <a:t>.</a:t>
            </a:r>
          </a:p>
        </p:txBody>
      </p:sp>
      <p:sp>
        <p:nvSpPr>
          <p:cNvPr id="9" name="AutoShape 10"/>
          <p:cNvSpPr>
            <a:spLocks noChangeArrowheads="1"/>
          </p:cNvSpPr>
          <p:nvPr/>
        </p:nvSpPr>
        <p:spPr bwMode="blackWhite">
          <a:xfrm>
            <a:off x="4748982" y="3097163"/>
            <a:ext cx="3308556" cy="2094270"/>
          </a:xfrm>
          <a:prstGeom prst="wedgeRectCallout">
            <a:avLst>
              <a:gd name="adj1" fmla="val 21171"/>
              <a:gd name="adj2" fmla="val -87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defTabSz="114300" eaLnBrk="0" hangingPunct="0">
              <a:lnSpc>
                <a:spcPct val="90000"/>
              </a:lnSpc>
              <a:spcBef>
                <a:spcPct val="20000"/>
              </a:spcBef>
            </a:pPr>
            <a:r>
              <a:rPr lang="en-US" b="1" dirty="0" smtClean="0">
                <a:solidFill>
                  <a:schemeClr val="bg1"/>
                </a:solidFill>
              </a:rPr>
              <a:t>Insurance was quickly becoming part of the nation’s economic infrastructure.  Nearly every state adopted  “modern” workers comp laws between 1910 and 1920</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#3</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927193"/>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1910- 1943</a:t>
            </a:r>
          </a:p>
          <a:p>
            <a:pPr algn="ctr"/>
            <a:r>
              <a:rPr lang="en-US" sz="3200" b="1" dirty="0" smtClean="0">
                <a:solidFill>
                  <a:srgbClr val="2B7299"/>
                </a:solidFill>
              </a:rPr>
              <a:t>The Genesis of Rate Regulation</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dirty="0" smtClean="0"/>
              <a:t>Regulation Oversight Tightens, </a:t>
            </a:r>
            <a:br>
              <a:rPr lang="en-US" dirty="0" smtClean="0"/>
            </a:br>
            <a:r>
              <a:rPr lang="en-US" dirty="0" smtClean="0"/>
              <a:t>Especially Over Rates</a:t>
            </a:r>
          </a:p>
        </p:txBody>
      </p:sp>
      <p:sp>
        <p:nvSpPr>
          <p:cNvPr id="1922051" name="Rectangle 3"/>
          <p:cNvSpPr>
            <a:spLocks noGrp="1" noChangeArrowheads="1"/>
          </p:cNvSpPr>
          <p:nvPr>
            <p:ph type="body" idx="1"/>
          </p:nvPr>
        </p:nvSpPr>
        <p:spPr>
          <a:xfrm>
            <a:off x="205740" y="1050423"/>
            <a:ext cx="8810441" cy="5448301"/>
          </a:xfrm>
        </p:spPr>
        <p:txBody>
          <a:bodyPr/>
          <a:lstStyle/>
          <a:p>
            <a:pPr>
              <a:lnSpc>
                <a:spcPts val="1800"/>
              </a:lnSpc>
            </a:pPr>
            <a:r>
              <a:rPr lang="en-US" sz="1800" b="1" dirty="0" smtClean="0"/>
              <a:t>Armstrong Committee (1905) and Merritt Committee: NY investigations into alleged inappropriate practices of life and fire insurers, respectively</a:t>
            </a:r>
          </a:p>
          <a:p>
            <a:pPr>
              <a:lnSpc>
                <a:spcPts val="1800"/>
              </a:lnSpc>
            </a:pPr>
            <a:r>
              <a:rPr lang="en-US" sz="1800" b="1" dirty="0" smtClean="0"/>
              <a:t>Investigations led to calls for federal regulation of the insurance industry coming both from the critics and from some in the industry itself.</a:t>
            </a:r>
          </a:p>
          <a:p>
            <a:pPr lvl="1">
              <a:lnSpc>
                <a:spcPts val="1800"/>
              </a:lnSpc>
            </a:pPr>
            <a:r>
              <a:rPr lang="en-US" sz="1600" b="1" dirty="0" smtClean="0"/>
              <a:t>NJ Senator John Dryden (also President of Prudential Life) advocated for federal regulation in 1905 considering it </a:t>
            </a:r>
            <a:r>
              <a:rPr lang="en-US" sz="1600" b="1" i="1" dirty="0" smtClean="0"/>
              <a:t>“infinitely preferable to the intolerable regulation [of the states].”  </a:t>
            </a:r>
            <a:r>
              <a:rPr lang="en-US" sz="1600" b="1" dirty="0" smtClean="0"/>
              <a:t>President Theodore Roosevelt that year even proposed that insurance be regulated and supervised by the Bureau of Corporation, but Congress did not act.</a:t>
            </a:r>
            <a:endParaRPr lang="en-US" sz="1600" b="1" i="1" dirty="0" smtClean="0"/>
          </a:p>
          <a:p>
            <a:pPr>
              <a:lnSpc>
                <a:spcPts val="1800"/>
              </a:lnSpc>
            </a:pPr>
            <a:r>
              <a:rPr lang="en-US" sz="1800" b="1" dirty="0" smtClean="0"/>
              <a:t>Southeastern Underwriters Case: After ~20 years of  experience with rating bureaus some states—led by Missouri—came to view insurers’ actions through these bureaus as collusive.</a:t>
            </a:r>
          </a:p>
          <a:p>
            <a:pPr lvl="1">
              <a:lnSpc>
                <a:spcPts val="1800"/>
              </a:lnSpc>
            </a:pPr>
            <a:r>
              <a:rPr lang="en-US" sz="1600" b="1" dirty="0" smtClean="0"/>
              <a:t>A federal investigation was launched and in 1942  the US Justice Department charged the Southeastern Underwriters Association and 9 of its member insurers with violations of the Sherman Antitrust Act. [The SEUA was owned by 200 private stock fire insurers that controlled 90%+ of the business in 6 southeastern states.]</a:t>
            </a:r>
          </a:p>
          <a:p>
            <a:pPr>
              <a:lnSpc>
                <a:spcPts val="1800"/>
              </a:lnSpc>
            </a:pPr>
            <a:r>
              <a:rPr lang="en-US" sz="1800" b="1" dirty="0" smtClean="0"/>
              <a:t>Case was ultimately appealed to the Supreme Court which in 1944 stunned the industry by finding that the SEUA had violated antitrust law</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Insurance Perspectives</a:t>
            </a:r>
            <a:r>
              <a:rPr lang="en-US" sz="800" dirty="0" smtClean="0"/>
              <a:t>, G. Gibbons, G. </a:t>
            </a:r>
            <a:r>
              <a:rPr lang="en-US" sz="800" dirty="0" err="1" smtClean="0"/>
              <a:t>Rejda</a:t>
            </a:r>
            <a:r>
              <a:rPr lang="en-US" sz="800" dirty="0" smtClean="0"/>
              <a:t> and M. Elliott., American Institutes for CPCU  (1992); Insurance Information Institute. </a:t>
            </a:r>
            <a:r>
              <a:rPr lang="en-US" sz="8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#4</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569660"/>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1944- Present</a:t>
            </a:r>
          </a:p>
          <a:p>
            <a:pPr algn="ctr"/>
            <a:r>
              <a:rPr lang="en-US" sz="3200" b="1" dirty="0" smtClean="0">
                <a:solidFill>
                  <a:srgbClr val="2B7299"/>
                </a:solidFill>
              </a:rPr>
              <a:t>Reversing Course: A Massive Display of Federal Power in Insurance Regulation</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endParaRPr lang="en-US" i="1" dirty="0" smtClean="0"/>
          </a:p>
        </p:txBody>
      </p:sp>
      <p:sp>
        <p:nvSpPr>
          <p:cNvPr id="1922051" name="Rectangle 3"/>
          <p:cNvSpPr>
            <a:spLocks noGrp="1" noChangeArrowheads="1"/>
          </p:cNvSpPr>
          <p:nvPr>
            <p:ph type="body" idx="1"/>
          </p:nvPr>
        </p:nvSpPr>
        <p:spPr>
          <a:xfrm>
            <a:off x="326571" y="1145059"/>
            <a:ext cx="8640448" cy="5448301"/>
          </a:xfrm>
        </p:spPr>
        <p:txBody>
          <a:bodyPr/>
          <a:lstStyle/>
          <a:p>
            <a:pPr>
              <a:lnSpc>
                <a:spcPts val="1100"/>
              </a:lnSpc>
            </a:pPr>
            <a:r>
              <a:rPr lang="en-US" b="1" dirty="0" smtClean="0"/>
              <a:t>A History of Insurance and Insurance Regulation</a:t>
            </a:r>
          </a:p>
          <a:p>
            <a:pPr>
              <a:lnSpc>
                <a:spcPts val="1100"/>
              </a:lnSpc>
            </a:pPr>
            <a:r>
              <a:rPr lang="en-US" b="1" dirty="0" smtClean="0"/>
              <a:t>The </a:t>
            </a:r>
            <a:r>
              <a:rPr lang="en-US" b="1" smtClean="0"/>
              <a:t>Eight Waves </a:t>
            </a:r>
            <a:r>
              <a:rPr lang="en-US" b="1" dirty="0" smtClean="0"/>
              <a:t>of Regulation in US Insurance History</a:t>
            </a:r>
          </a:p>
          <a:p>
            <a:pPr lvl="1">
              <a:lnSpc>
                <a:spcPts val="1100"/>
              </a:lnSpc>
            </a:pPr>
            <a:r>
              <a:rPr lang="en-US" sz="2000" b="1" dirty="0" smtClean="0"/>
              <a:t>The institutionalization of insurance regulation</a:t>
            </a:r>
          </a:p>
          <a:p>
            <a:pPr lvl="1">
              <a:lnSpc>
                <a:spcPts val="1100"/>
              </a:lnSpc>
            </a:pPr>
            <a:r>
              <a:rPr lang="en-US" sz="2000" b="1" dirty="0" smtClean="0"/>
              <a:t>Industrialization, progressive politics and federal power</a:t>
            </a:r>
          </a:p>
          <a:p>
            <a:pPr lvl="1">
              <a:lnSpc>
                <a:spcPts val="1100"/>
              </a:lnSpc>
            </a:pPr>
            <a:r>
              <a:rPr lang="en-US" sz="2000" b="1" dirty="0" smtClean="0"/>
              <a:t>The genesis of rate regulation</a:t>
            </a:r>
          </a:p>
          <a:p>
            <a:pPr lvl="1">
              <a:lnSpc>
                <a:spcPts val="1100"/>
              </a:lnSpc>
            </a:pPr>
            <a:r>
              <a:rPr lang="en-US" sz="2000" b="1" dirty="0" smtClean="0"/>
              <a:t>Reversing Course: A massive display of federal power</a:t>
            </a:r>
          </a:p>
          <a:p>
            <a:pPr lvl="1">
              <a:lnSpc>
                <a:spcPts val="1100"/>
              </a:lnSpc>
            </a:pPr>
            <a:r>
              <a:rPr lang="en-US" sz="2000" b="1" dirty="0" smtClean="0"/>
              <a:t>A deregulatory pulse</a:t>
            </a:r>
          </a:p>
          <a:p>
            <a:pPr lvl="1">
              <a:lnSpc>
                <a:spcPts val="1100"/>
              </a:lnSpc>
            </a:pPr>
            <a:r>
              <a:rPr lang="en-US" sz="2000" b="1" dirty="0" smtClean="0"/>
              <a:t>Crises and regulatory fury</a:t>
            </a:r>
          </a:p>
          <a:p>
            <a:pPr lvl="1">
              <a:lnSpc>
                <a:spcPts val="1100"/>
              </a:lnSpc>
            </a:pPr>
            <a:r>
              <a:rPr lang="en-US" sz="2000" b="1" dirty="0" smtClean="0"/>
              <a:t>Global Crises, Global Responses</a:t>
            </a:r>
          </a:p>
          <a:p>
            <a:pPr lvl="1">
              <a:lnSpc>
                <a:spcPts val="1100"/>
              </a:lnSpc>
            </a:pPr>
            <a:r>
              <a:rPr lang="en-US" sz="2000" b="1" dirty="0" smtClean="0"/>
              <a:t>Shadow Regulators</a:t>
            </a:r>
          </a:p>
          <a:p>
            <a:pPr>
              <a:lnSpc>
                <a:spcPts val="1100"/>
              </a:lnSpc>
            </a:pPr>
            <a:r>
              <a:rPr lang="en-US" b="1" dirty="0" smtClean="0"/>
              <a:t>Future Shock: Waves of Risk Near and Far</a:t>
            </a:r>
          </a:p>
          <a:p>
            <a:pPr lvl="1">
              <a:lnSpc>
                <a:spcPts val="1100"/>
              </a:lnSpc>
            </a:pPr>
            <a:r>
              <a:rPr lang="en-US" sz="2000" b="1" dirty="0" smtClean="0"/>
              <a:t>Health Insurance and the Affordable Care Act (“</a:t>
            </a:r>
            <a:r>
              <a:rPr lang="en-US" sz="2000" b="1" dirty="0" err="1" smtClean="0"/>
              <a:t>ObamaCare</a:t>
            </a:r>
            <a:r>
              <a:rPr lang="en-US" sz="2000" b="1" dirty="0" smtClean="0"/>
              <a:t>”)</a:t>
            </a:r>
          </a:p>
          <a:p>
            <a:pPr lvl="1">
              <a:lnSpc>
                <a:spcPts val="1100"/>
              </a:lnSpc>
            </a:pPr>
            <a:r>
              <a:rPr lang="en-US" sz="2000" b="1" dirty="0" smtClean="0"/>
              <a:t>Emerging Markets, Emerging Risks</a:t>
            </a:r>
            <a:endParaRPr lang="en-US" b="1" dirty="0" smtClean="0"/>
          </a:p>
          <a:p>
            <a:pPr>
              <a:lnSpc>
                <a:spcPts val="1100"/>
              </a:lnSpc>
            </a:pPr>
            <a:r>
              <a:rPr lang="en-US" b="1" dirty="0" smtClean="0"/>
              <a:t>Thoughts on Significant Near-Term Risks</a:t>
            </a:r>
          </a:p>
          <a:p>
            <a:pPr>
              <a:lnSpc>
                <a:spcPts val="1100"/>
              </a:lnSpc>
            </a:pPr>
            <a:r>
              <a:rPr lang="en-US" b="1" dirty="0" smtClean="0"/>
              <a:t>Summary</a:t>
            </a:r>
          </a:p>
          <a:p>
            <a:pPr>
              <a:lnSpc>
                <a:spcPts val="1100"/>
              </a:lnSpc>
            </a:pPr>
            <a:r>
              <a:rPr lang="en-US" b="1" dirty="0" smtClean="0"/>
              <a:t>Q&amp;A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11" end="11"/>
                                            </p:txEl>
                                          </p:spTgt>
                                        </p:tgtEl>
                                        <p:attrNameLst>
                                          <p:attrName>style.visibility</p:attrName>
                                        </p:attrNameLst>
                                      </p:cBhvr>
                                      <p:to>
                                        <p:strVal val="visible"/>
                                      </p:to>
                                    </p:set>
                                    <p:animEffect transition="in" filter="wipe(left)">
                                      <p:cBhvr>
                                        <p:cTn id="44" dur="500"/>
                                        <p:tgtEl>
                                          <p:spTgt spid="1922051">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2" end="12"/>
                                            </p:txEl>
                                          </p:spTgt>
                                        </p:tgtEl>
                                        <p:attrNameLst>
                                          <p:attrName>style.visibility</p:attrName>
                                        </p:attrNameLst>
                                      </p:cBhvr>
                                      <p:to>
                                        <p:strVal val="visible"/>
                                      </p:to>
                                    </p:set>
                                    <p:animEffect transition="in" filter="wipe(left)">
                                      <p:cBhvr>
                                        <p:cTn id="47" dur="500"/>
                                        <p:tgtEl>
                                          <p:spTgt spid="1922051">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4" end="14"/>
                                            </p:txEl>
                                          </p:spTgt>
                                        </p:tgtEl>
                                        <p:attrNameLst>
                                          <p:attrName>style.visibility</p:attrName>
                                        </p:attrNameLst>
                                      </p:cBhvr>
                                      <p:to>
                                        <p:strVal val="visible"/>
                                      </p:to>
                                    </p:set>
                                    <p:animEffect transition="in" filter="wipe(left)">
                                      <p:cBhvr>
                                        <p:cTn id="57" dur="500"/>
                                        <p:tgtEl>
                                          <p:spTgt spid="1922051">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22051">
                                            <p:txEl>
                                              <p:pRg st="15" end="15"/>
                                            </p:txEl>
                                          </p:spTgt>
                                        </p:tgtEl>
                                        <p:attrNameLst>
                                          <p:attrName>style.visibility</p:attrName>
                                        </p:attrNameLst>
                                      </p:cBhvr>
                                      <p:to>
                                        <p:strVal val="visible"/>
                                      </p:to>
                                    </p:set>
                                    <p:animEffect transition="in" filter="wipe(left)">
                                      <p:cBhvr>
                                        <p:cTn id="62" dur="500"/>
                                        <p:tgtEl>
                                          <p:spTgt spid="192205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dirty="0" smtClean="0"/>
              <a:t>Out With the Old…In With Dual Regulation</a:t>
            </a:r>
          </a:p>
        </p:txBody>
      </p:sp>
      <p:sp>
        <p:nvSpPr>
          <p:cNvPr id="1922051" name="Rectangle 3"/>
          <p:cNvSpPr>
            <a:spLocks noGrp="1" noChangeArrowheads="1"/>
          </p:cNvSpPr>
          <p:nvPr>
            <p:ph type="body" idx="1"/>
          </p:nvPr>
        </p:nvSpPr>
        <p:spPr>
          <a:xfrm>
            <a:off x="205740" y="1020927"/>
            <a:ext cx="8810441" cy="5448301"/>
          </a:xfrm>
        </p:spPr>
        <p:txBody>
          <a:bodyPr/>
          <a:lstStyle/>
          <a:p>
            <a:pPr>
              <a:lnSpc>
                <a:spcPts val="1800"/>
              </a:lnSpc>
            </a:pPr>
            <a:r>
              <a:rPr lang="en-US" sz="2000" b="1" dirty="0" smtClean="0"/>
              <a:t>1944 SEUA Supreme Court decision effectively overturned the 1869 Paul v. Virginia decision—after 75 years</a:t>
            </a:r>
          </a:p>
          <a:p>
            <a:pPr>
              <a:lnSpc>
                <a:spcPts val="1800"/>
              </a:lnSpc>
            </a:pPr>
            <a:r>
              <a:rPr lang="en-US" sz="2000" b="1" dirty="0" smtClean="0"/>
              <a:t>State </a:t>
            </a:r>
            <a:r>
              <a:rPr lang="en-US" sz="2000" b="1" u="sng" dirty="0" smtClean="0"/>
              <a:t>and</a:t>
            </a:r>
            <a:r>
              <a:rPr lang="en-US" sz="2000" b="1" dirty="0" smtClean="0"/>
              <a:t> Federal regulation of insurance were </a:t>
            </a:r>
            <a:r>
              <a:rPr lang="en-US" sz="2000" b="1" u="sng" dirty="0" smtClean="0"/>
              <a:t>both</a:t>
            </a:r>
            <a:r>
              <a:rPr lang="en-US" sz="2000" b="1" dirty="0" smtClean="0"/>
              <a:t> constitutional</a:t>
            </a:r>
          </a:p>
          <a:p>
            <a:pPr lvl="1">
              <a:lnSpc>
                <a:spcPts val="1800"/>
              </a:lnSpc>
            </a:pPr>
            <a:r>
              <a:rPr lang="en-US" sz="1800" b="1" dirty="0" smtClean="0"/>
              <a:t>This created an obvious dilemma with no obvious solution</a:t>
            </a:r>
          </a:p>
          <a:p>
            <a:pPr lvl="1">
              <a:lnSpc>
                <a:spcPts val="1800"/>
              </a:lnSpc>
            </a:pPr>
            <a:r>
              <a:rPr lang="en-US" sz="1800" b="1" dirty="0" smtClean="0"/>
              <a:t>Congress stepped into the void</a:t>
            </a:r>
          </a:p>
          <a:p>
            <a:pPr>
              <a:lnSpc>
                <a:spcPts val="1800"/>
              </a:lnSpc>
            </a:pPr>
            <a:r>
              <a:rPr lang="en-US" sz="2000" b="1" dirty="0" smtClean="0"/>
              <a:t>McCarran-Ferguson Act of 1945</a:t>
            </a:r>
          </a:p>
          <a:p>
            <a:pPr lvl="1">
              <a:lnSpc>
                <a:spcPts val="1800"/>
              </a:lnSpc>
            </a:pPr>
            <a:r>
              <a:rPr lang="en-US" sz="1800" b="1" dirty="0" smtClean="0"/>
              <a:t>Crafted a partial exemption of the business of insurance from the Sherman, Clayton and FTC Acts to the extent  it is regulated by the states</a:t>
            </a:r>
          </a:p>
          <a:p>
            <a:pPr lvl="1">
              <a:lnSpc>
                <a:spcPts val="1800"/>
              </a:lnSpc>
            </a:pPr>
            <a:r>
              <a:rPr lang="en-US" sz="1800" b="1" dirty="0" smtClean="0"/>
              <a:t>Maintained that federal antitrust laws do apply in cases of boycott, coercion or intimidation</a:t>
            </a:r>
          </a:p>
          <a:p>
            <a:pPr lvl="1">
              <a:lnSpc>
                <a:spcPts val="1800"/>
              </a:lnSpc>
            </a:pPr>
            <a:r>
              <a:rPr lang="en-US" sz="1800" b="1" dirty="0" smtClean="0"/>
              <a:t>Widely misunderstood by industry critics (including occasionally some members of Congress) as a blanket exemption from antitrust statutes</a:t>
            </a:r>
          </a:p>
          <a:p>
            <a:pPr>
              <a:lnSpc>
                <a:spcPts val="1800"/>
              </a:lnSpc>
            </a:pPr>
            <a:r>
              <a:rPr lang="en-US" sz="2000" b="1" dirty="0" smtClean="0"/>
              <a:t>NAIC’s 1946 All Industry Bill became the model law establishing a framework for regulation in the wake of McCarran-Ferguson</a:t>
            </a:r>
          </a:p>
          <a:p>
            <a:pPr>
              <a:lnSpc>
                <a:spcPts val="1800"/>
              </a:lnSpc>
            </a:pPr>
            <a:r>
              <a:rPr lang="en-US" sz="2000" b="1" dirty="0" smtClean="0"/>
              <a:t>Stringent rate regulation became the norm and by 1948 all states had enacted rate regulatory laws, usually in line with the All Industry Bill</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Insurance Perspectives</a:t>
            </a:r>
            <a:r>
              <a:rPr lang="en-US" sz="800" dirty="0" smtClean="0"/>
              <a:t>, G. Gibbons, G. </a:t>
            </a:r>
            <a:r>
              <a:rPr lang="en-US" sz="800" dirty="0" err="1" smtClean="0"/>
              <a:t>Rejda</a:t>
            </a:r>
            <a:r>
              <a:rPr lang="en-US" sz="800" dirty="0" smtClean="0"/>
              <a:t> and M. Elliott., American Institutes for CPCU  (1992); Insurance Information Institute. </a:t>
            </a:r>
            <a:r>
              <a:rPr lang="en-US" sz="8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#5</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1999- 2009</a:t>
            </a:r>
          </a:p>
          <a:p>
            <a:pPr algn="ctr"/>
            <a:r>
              <a:rPr lang="en-US" sz="3200" b="1" dirty="0" smtClean="0">
                <a:solidFill>
                  <a:srgbClr val="2B7299"/>
                </a:solidFill>
              </a:rPr>
              <a:t>A Pulse of Deregulation</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Pendulum Swings: Financial Services Deregulation and Gramm-Leach-Bliley</a:t>
            </a:r>
          </a:p>
        </p:txBody>
      </p:sp>
      <p:sp>
        <p:nvSpPr>
          <p:cNvPr id="1922051" name="Rectangle 3"/>
          <p:cNvSpPr>
            <a:spLocks noGrp="1" noChangeArrowheads="1"/>
          </p:cNvSpPr>
          <p:nvPr>
            <p:ph type="body" idx="1"/>
          </p:nvPr>
        </p:nvSpPr>
        <p:spPr>
          <a:xfrm>
            <a:off x="205740" y="1020927"/>
            <a:ext cx="8810441" cy="5448301"/>
          </a:xfrm>
        </p:spPr>
        <p:txBody>
          <a:bodyPr/>
          <a:lstStyle/>
          <a:p>
            <a:pPr>
              <a:lnSpc>
                <a:spcPts val="1800"/>
              </a:lnSpc>
            </a:pPr>
            <a:r>
              <a:rPr lang="en-US" sz="2000" b="1" dirty="0" smtClean="0"/>
              <a:t>By the late 1990s, years of bull markets and merger mania led to the view that Depression Era legislation such as Glass-</a:t>
            </a:r>
            <a:r>
              <a:rPr lang="en-US" sz="2000" b="1" dirty="0" err="1" smtClean="0"/>
              <a:t>Steagal</a:t>
            </a:r>
            <a:r>
              <a:rPr lang="en-US" sz="2000" b="1" dirty="0" smtClean="0"/>
              <a:t>  (1933) prohibiting affiliations between commercial banks and securities firms were anachronistic</a:t>
            </a:r>
          </a:p>
          <a:p>
            <a:pPr>
              <a:lnSpc>
                <a:spcPts val="1800"/>
              </a:lnSpc>
            </a:pPr>
            <a:r>
              <a:rPr lang="en-US" sz="2000" b="1" dirty="0" smtClean="0"/>
              <a:t>Gramm-Leach-Bliley Act of 1999</a:t>
            </a:r>
          </a:p>
          <a:p>
            <a:pPr lvl="1">
              <a:lnSpc>
                <a:spcPts val="1800"/>
              </a:lnSpc>
            </a:pPr>
            <a:r>
              <a:rPr lang="en-US" sz="1800" b="1" dirty="0" smtClean="0"/>
              <a:t> Repealed Glass-</a:t>
            </a:r>
            <a:r>
              <a:rPr lang="en-US" sz="1800" b="1" dirty="0" err="1" smtClean="0"/>
              <a:t>Steagal</a:t>
            </a:r>
            <a:r>
              <a:rPr lang="en-US" sz="1800" b="1" dirty="0" smtClean="0"/>
              <a:t> </a:t>
            </a:r>
          </a:p>
          <a:p>
            <a:pPr lvl="1">
              <a:lnSpc>
                <a:spcPts val="1800"/>
              </a:lnSpc>
            </a:pPr>
            <a:r>
              <a:rPr lang="en-US" sz="1800" b="1" dirty="0" smtClean="0"/>
              <a:t>Allowed the formation of Financial Service Holding Companies that permitted combinations of banks, securities firms and insurers</a:t>
            </a:r>
          </a:p>
          <a:p>
            <a:pPr>
              <a:lnSpc>
                <a:spcPts val="1800"/>
              </a:lnSpc>
            </a:pPr>
            <a:r>
              <a:rPr lang="en-US" sz="2000" b="1" dirty="0" smtClean="0"/>
              <a:t>Preserved state-based regulation of insurance entities</a:t>
            </a:r>
            <a:endParaRPr lang="en-US" sz="1800" b="1" dirty="0" smtClean="0"/>
          </a:p>
          <a:p>
            <a:pPr>
              <a:lnSpc>
                <a:spcPts val="1800"/>
              </a:lnSpc>
            </a:pPr>
            <a:r>
              <a:rPr lang="en-US" sz="2000" b="1" dirty="0" smtClean="0"/>
              <a:t>Had little impact on insurance industry in the US</a:t>
            </a:r>
          </a:p>
          <a:p>
            <a:pPr>
              <a:lnSpc>
                <a:spcPts val="1800"/>
              </a:lnSpc>
            </a:pPr>
            <a:r>
              <a:rPr lang="en-US" sz="2000" b="1" dirty="0" smtClean="0"/>
              <a:t>Only one major transaction involving an insurer took place—merger between </a:t>
            </a:r>
            <a:r>
              <a:rPr lang="en-US" sz="2000" b="1" dirty="0" err="1" smtClean="0"/>
              <a:t>Citi</a:t>
            </a:r>
            <a:r>
              <a:rPr lang="en-US" sz="2000" b="1" dirty="0" smtClean="0"/>
              <a:t> and Travelers in 1998</a:t>
            </a:r>
          </a:p>
          <a:p>
            <a:pPr lvl="1">
              <a:lnSpc>
                <a:spcPts val="1800"/>
              </a:lnSpc>
            </a:pPr>
            <a:r>
              <a:rPr lang="en-US" sz="1800" b="1" dirty="0" smtClean="0"/>
              <a:t>Travelers was spun off in 2002</a:t>
            </a:r>
          </a:p>
          <a:p>
            <a:pPr>
              <a:lnSpc>
                <a:spcPts val="1800"/>
              </a:lnSpc>
            </a:pPr>
            <a:r>
              <a:rPr lang="en-US" sz="2000" b="1" dirty="0" smtClean="0"/>
              <a:t>The idea of banks in insurance (“</a:t>
            </a:r>
            <a:r>
              <a:rPr lang="en-US" sz="2000" b="1" dirty="0" err="1" smtClean="0"/>
              <a:t>bancassurance</a:t>
            </a:r>
            <a:r>
              <a:rPr lang="en-US" sz="2000" b="1" dirty="0" smtClean="0"/>
              <a:t>”) never caught on in the US but was somewhat popular in Europe until the financial crisis</a:t>
            </a:r>
          </a:p>
        </p:txBody>
      </p:sp>
      <p:sp>
        <p:nvSpPr>
          <p:cNvPr id="9" name="Rectangle 7"/>
          <p:cNvSpPr>
            <a:spLocks noChangeArrowheads="1"/>
          </p:cNvSpPr>
          <p:nvPr/>
        </p:nvSpPr>
        <p:spPr bwMode="auto">
          <a:xfrm>
            <a:off x="0" y="6543675"/>
            <a:ext cx="8750300" cy="215444"/>
          </a:xfrm>
          <a:prstGeom prst="rect">
            <a:avLst/>
          </a:prstGeom>
          <a:noFill/>
          <a:ln w="9525">
            <a:noFill/>
            <a:miter lim="800000"/>
            <a:headEnd/>
            <a:tailEnd/>
          </a:ln>
        </p:spPr>
        <p:txBody>
          <a:bodyPr>
            <a:spAutoFit/>
          </a:bodyPr>
          <a:lstStyle/>
          <a:p>
            <a:r>
              <a:rPr lang="en-US" sz="800" dirty="0" smtClean="0"/>
              <a:t>Sources:  </a:t>
            </a:r>
            <a:r>
              <a:rPr lang="en-US" sz="800" i="1" dirty="0" smtClean="0"/>
              <a:t>I</a:t>
            </a:r>
            <a:r>
              <a:rPr lang="en-US" sz="800" dirty="0" smtClean="0"/>
              <a:t>nsurance Information Institute research. </a:t>
            </a:r>
            <a:r>
              <a:rPr lang="en-US" sz="8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#6</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2008 - Present</a:t>
            </a:r>
          </a:p>
          <a:p>
            <a:pPr algn="ctr"/>
            <a:r>
              <a:rPr lang="en-US" sz="3200" b="1" dirty="0" smtClean="0">
                <a:solidFill>
                  <a:srgbClr val="2B7299"/>
                </a:solidFill>
              </a:rPr>
              <a:t>Crisis and Regulatory Fury</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24</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200"/>
              </a:lnSpc>
            </a:pPr>
            <a:r>
              <a:rPr lang="en-US" sz="2000" b="1" dirty="0" smtClean="0"/>
              <a:t>Dodd-Frank Act of 2010: The implosion of the housing bubble and virtual collapse of the US banking system, the seizure of credit markets and massive government bailouts of US financial institutions led to calls for sweeping regulatory reforms of the financial industry</a:t>
            </a:r>
          </a:p>
          <a:p>
            <a:pPr>
              <a:lnSpc>
                <a:spcPts val="2200"/>
              </a:lnSpc>
            </a:pPr>
            <a:r>
              <a:rPr lang="en-US" sz="2000" b="1" dirty="0" smtClean="0"/>
              <a:t>Limiting Systemic Risk is at the Core of Dodd-Frank</a:t>
            </a:r>
          </a:p>
          <a:p>
            <a:pPr>
              <a:lnSpc>
                <a:spcPts val="2200"/>
              </a:lnSpc>
            </a:pPr>
            <a:r>
              <a:rPr lang="en-US" sz="2000" b="1" dirty="0" smtClean="0"/>
              <a:t>Designation as a Systemically Important Financial Institutional (SIFI) Will Result in Greater Regulatory Scrutiny and Heightened Capital Requirements</a:t>
            </a:r>
          </a:p>
          <a:p>
            <a:pPr>
              <a:lnSpc>
                <a:spcPts val="2200"/>
              </a:lnSpc>
            </a:pPr>
            <a:r>
              <a:rPr lang="en-US" sz="2000" b="1" dirty="0" smtClean="0"/>
              <a:t>Dodd-Frank Established Several Entities Impacting Insurers</a:t>
            </a:r>
          </a:p>
          <a:p>
            <a:pPr lvl="1">
              <a:lnSpc>
                <a:spcPts val="2200"/>
              </a:lnSpc>
            </a:pPr>
            <a:r>
              <a:rPr lang="en-US" sz="1800" b="1" dirty="0" smtClean="0"/>
              <a:t>Federal Insurance Office</a:t>
            </a:r>
          </a:p>
          <a:p>
            <a:pPr lvl="1">
              <a:lnSpc>
                <a:spcPts val="2200"/>
              </a:lnSpc>
            </a:pPr>
            <a:r>
              <a:rPr lang="en-US" sz="1800" b="1" dirty="0" smtClean="0"/>
              <a:t>Financial Stability Oversight Council</a:t>
            </a:r>
          </a:p>
          <a:p>
            <a:pPr lvl="1">
              <a:lnSpc>
                <a:spcPts val="2200"/>
              </a:lnSpc>
            </a:pPr>
            <a:r>
              <a:rPr lang="en-US" sz="1800" b="1" dirty="0" smtClean="0"/>
              <a:t>Office of Financial Research</a:t>
            </a:r>
          </a:p>
          <a:p>
            <a:pPr lvl="1">
              <a:lnSpc>
                <a:spcPts val="2200"/>
              </a:lnSpc>
            </a:pPr>
            <a:r>
              <a:rPr lang="en-US" sz="1800" b="1" dirty="0" smtClean="0"/>
              <a:t>Consumer Financial Protection Bureau</a:t>
            </a:r>
          </a:p>
          <a:p>
            <a:pPr>
              <a:lnSpc>
                <a:spcPts val="2200"/>
              </a:lnSpc>
            </a:pPr>
            <a:endParaRPr lang="en-US" sz="2000" b="1" dirty="0" smtClean="0"/>
          </a:p>
          <a:p>
            <a:pPr>
              <a:lnSpc>
                <a:spcPts val="2200"/>
              </a:lnSpc>
            </a:pPr>
            <a:endParaRPr lang="en-US" sz="20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25</a:t>
            </a:fld>
            <a:endParaRPr lang="en-US" smtClean="0"/>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Insurers—as Non-Bank Financial Institutions—Have Escaped Some, though Not All of the Most Draconian Provision of Dodd-Frank</a:t>
            </a:r>
          </a:p>
          <a:p>
            <a:pPr lvl="1">
              <a:lnSpc>
                <a:spcPts val="2100"/>
              </a:lnSpc>
            </a:pPr>
            <a:r>
              <a:rPr lang="en-US" sz="1800" b="1" dirty="0" smtClean="0"/>
              <a:t>In particular, small number of large insurers will (are) receiving a designations as Systemically Important Financial Institutions (SIFIs)</a:t>
            </a:r>
          </a:p>
          <a:p>
            <a:pPr>
              <a:lnSpc>
                <a:spcPts val="2100"/>
              </a:lnSpc>
            </a:pPr>
            <a:r>
              <a:rPr lang="en-US" sz="2000" b="1" dirty="0" smtClean="0"/>
              <a:t>Insurers Generally Reject the Notion that Insurance Is Systemically Risky (or that any Individual Insurer is Systemically Important)</a:t>
            </a:r>
          </a:p>
          <a:p>
            <a:pPr>
              <a:lnSpc>
                <a:spcPts val="2100"/>
              </a:lnSpc>
            </a:pPr>
            <a:r>
              <a:rPr lang="en-US" sz="2000" b="1" dirty="0" smtClean="0"/>
              <a:t>Such a Designation Makes the Fed the Penultimate Regulator</a:t>
            </a:r>
          </a:p>
          <a:p>
            <a:pPr>
              <a:lnSpc>
                <a:spcPts val="2100"/>
              </a:lnSpc>
            </a:pPr>
            <a:r>
              <a:rPr lang="en-US" sz="2000" b="1" dirty="0" smtClean="0"/>
              <a:t>To Date: AIG, Prudential Have Been Designated as non-bank SIFIs by the FSOC</a:t>
            </a:r>
          </a:p>
          <a:p>
            <a:pPr lvl="1">
              <a:lnSpc>
                <a:spcPts val="2100"/>
              </a:lnSpc>
            </a:pPr>
            <a:r>
              <a:rPr lang="en-US" sz="1800" b="1" dirty="0" smtClean="0"/>
              <a:t>MetLife is still under evaluation</a:t>
            </a:r>
          </a:p>
          <a:p>
            <a:pPr>
              <a:lnSpc>
                <a:spcPts val="2100"/>
              </a:lnSpc>
            </a:pPr>
            <a:r>
              <a:rPr lang="en-US" sz="2000" b="1" dirty="0" smtClean="0"/>
              <a:t>Fed Reserve Seems Open to Developing a Tailored Capital Requirement Approach for Insurers</a:t>
            </a:r>
          </a:p>
          <a:p>
            <a:pPr lvl="1">
              <a:lnSpc>
                <a:spcPts val="2100"/>
              </a:lnSpc>
            </a:pPr>
            <a:r>
              <a:rPr lang="en-US" sz="1800" b="1" dirty="0" smtClean="0"/>
              <a:t>Conflicting language in the DFA make this somewhat difficult</a:t>
            </a:r>
          </a:p>
          <a:p>
            <a:pPr lvl="1">
              <a:lnSpc>
                <a:spcPts val="2100"/>
              </a:lnSpc>
            </a:pPr>
            <a:r>
              <a:rPr lang="en-US" sz="1800" b="1" dirty="0" smtClean="0"/>
              <a:t>SIFIs may need Fed approval to repurchase shares on increase dividend</a:t>
            </a:r>
          </a:p>
          <a:p>
            <a:pPr>
              <a:lnSpc>
                <a:spcPts val="2100"/>
              </a:lnSpc>
            </a:pPr>
            <a:endParaRPr lang="en-US" sz="2000" b="1" dirty="0" smtClean="0"/>
          </a:p>
        </p:txBody>
      </p:sp>
      <p:sp>
        <p:nvSpPr>
          <p:cNvPr id="8" name="Rectangle 2"/>
          <p:cNvSpPr>
            <a:spLocks noGrp="1" noChangeArrowheads="1"/>
          </p:cNvSpPr>
          <p:nvPr>
            <p:ph type="title"/>
          </p:nvPr>
        </p:nvSpPr>
        <p:spPr>
          <a:xfrm>
            <a:off x="39326" y="70824"/>
            <a:ext cx="8337758" cy="860425"/>
          </a:xfrm>
        </p:spPr>
        <p:txBody>
          <a:bodyPr/>
          <a:lstStyle/>
          <a:p>
            <a:r>
              <a:rPr lang="en-US" sz="2800" dirty="0" smtClean="0"/>
              <a:t>The Global Financial Crisis: The Pendulum Swings Again: Dodd-Frank &amp; Systemic Risk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#7</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2010 - Present</a:t>
            </a:r>
          </a:p>
          <a:p>
            <a:pPr algn="ctr"/>
            <a:r>
              <a:rPr lang="en-US" sz="3200" b="1" dirty="0" smtClean="0">
                <a:solidFill>
                  <a:srgbClr val="2B7299"/>
                </a:solidFill>
              </a:rPr>
              <a:t>Global Crises, Global Response</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27</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The Global Financial Crisis Prompted the G-20 Leaders to Request that  the Financial Stability Board (FSB) Assess the Systemic Risks Associated with SIFIs, Global-SIFIs in Particular</a:t>
            </a:r>
            <a:endParaRPr lang="en-US" sz="1800" b="1" dirty="0" smtClean="0"/>
          </a:p>
          <a:p>
            <a:pPr>
              <a:lnSpc>
                <a:spcPts val="2100"/>
              </a:lnSpc>
            </a:pPr>
            <a:r>
              <a:rPr lang="en-US" sz="2000" b="1" dirty="0" smtClean="0"/>
              <a:t>In July 2013, the FSB Endorsed the International Association of Insurance Supervisors Methodology for Identifying Globally Systemically Important Insurers (G-SIIs)</a:t>
            </a:r>
          </a:p>
          <a:p>
            <a:pPr>
              <a:lnSpc>
                <a:spcPts val="2100"/>
              </a:lnSpc>
            </a:pPr>
            <a:r>
              <a:rPr lang="en-US" sz="2000" b="1" dirty="0" smtClean="0"/>
              <a:t>For Each G-SII, the Following Will Be Required:</a:t>
            </a:r>
          </a:p>
          <a:p>
            <a:pPr lvl="1">
              <a:lnSpc>
                <a:spcPts val="2100"/>
              </a:lnSpc>
              <a:buNone/>
            </a:pPr>
            <a:r>
              <a:rPr lang="en-US" sz="1800" b="1" dirty="0" smtClean="0"/>
              <a:t>(</a:t>
            </a:r>
            <a:r>
              <a:rPr lang="en-US" sz="1800" b="1" dirty="0" err="1" smtClean="0"/>
              <a:t>i</a:t>
            </a:r>
            <a:r>
              <a:rPr lang="en-US" sz="1800" b="1" dirty="0" smtClean="0"/>
              <a:t>) Recovery and resolution plans</a:t>
            </a:r>
          </a:p>
          <a:p>
            <a:pPr lvl="1">
              <a:lnSpc>
                <a:spcPts val="2100"/>
              </a:lnSpc>
              <a:buNone/>
            </a:pPr>
            <a:r>
              <a:rPr lang="en-US" sz="1800" b="1" dirty="0" smtClean="0"/>
              <a:t>(ii) Enhanced group-wide supervision</a:t>
            </a:r>
          </a:p>
          <a:p>
            <a:pPr lvl="1">
              <a:lnSpc>
                <a:spcPts val="2100"/>
              </a:lnSpc>
              <a:buNone/>
            </a:pPr>
            <a:r>
              <a:rPr lang="en-US" sz="1800" b="1" dirty="0" smtClean="0"/>
              <a:t>(iii) Higher loss absorbency (HLA) requirements </a:t>
            </a:r>
          </a:p>
          <a:p>
            <a:pPr>
              <a:lnSpc>
                <a:spcPts val="2100"/>
              </a:lnSpc>
            </a:pPr>
            <a:r>
              <a:rPr lang="en-US" sz="2000" b="1" dirty="0" smtClean="0"/>
              <a:t>G-SIIs as Designated by the FSB as of July 2013:</a:t>
            </a:r>
          </a:p>
          <a:p>
            <a:pPr lvl="1">
              <a:lnSpc>
                <a:spcPts val="2100"/>
              </a:lnSpc>
            </a:pPr>
            <a:r>
              <a:rPr lang="en-US" sz="1800" b="1" dirty="0" smtClean="0"/>
              <a:t>Allianz SE		AIG			</a:t>
            </a:r>
            <a:r>
              <a:rPr lang="en-US" sz="1800" b="1" dirty="0" err="1" smtClean="0"/>
              <a:t>Assicurazioni</a:t>
            </a:r>
            <a:r>
              <a:rPr lang="en-US" sz="1800" b="1" dirty="0" smtClean="0"/>
              <a:t> </a:t>
            </a:r>
            <a:r>
              <a:rPr lang="en-US" sz="1800" b="1" dirty="0" err="1" smtClean="0"/>
              <a:t>Generali</a:t>
            </a:r>
            <a:endParaRPr lang="en-US" sz="1800" b="1" dirty="0" smtClean="0"/>
          </a:p>
          <a:p>
            <a:pPr lvl="1">
              <a:lnSpc>
                <a:spcPts val="2100"/>
              </a:lnSpc>
            </a:pPr>
            <a:r>
              <a:rPr lang="en-US" sz="1800" b="1" dirty="0" smtClean="0"/>
              <a:t>Aviva		</a:t>
            </a:r>
            <a:r>
              <a:rPr lang="en-US" sz="1800" b="1" dirty="0" err="1" smtClean="0"/>
              <a:t>Axa</a:t>
            </a:r>
            <a:r>
              <a:rPr lang="en-US" sz="1800" b="1" dirty="0" smtClean="0"/>
              <a:t>			MetLife</a:t>
            </a:r>
          </a:p>
          <a:p>
            <a:pPr lvl="1">
              <a:lnSpc>
                <a:spcPts val="2100"/>
              </a:lnSpc>
            </a:pPr>
            <a:r>
              <a:rPr lang="en-US" sz="1800" b="1" dirty="0" smtClean="0"/>
              <a:t>Ping An		Prudential Financial	Prudential plc</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28</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 Key Dates		</a:t>
            </a:r>
          </a:p>
        </p:txBody>
      </p:sp>
      <p:graphicFrame>
        <p:nvGraphicFramePr>
          <p:cNvPr id="8" name="Content Placeholder 7"/>
          <p:cNvGraphicFramePr>
            <a:graphicFrameLocks noGrp="1"/>
          </p:cNvGraphicFramePr>
          <p:nvPr>
            <p:ph idx="1"/>
          </p:nvPr>
        </p:nvGraphicFramePr>
        <p:xfrm>
          <a:off x="250722" y="1529837"/>
          <a:ext cx="8554065" cy="3845560"/>
        </p:xfrm>
        <a:graphic>
          <a:graphicData uri="http://schemas.openxmlformats.org/drawingml/2006/table">
            <a:tbl>
              <a:tblPr firstRow="1" bandRow="1">
                <a:tableStyleId>{5C22544A-7EE6-4342-B048-85BDC9FD1C3A}</a:tableStyleId>
              </a:tblPr>
              <a:tblGrid>
                <a:gridCol w="2404783"/>
                <a:gridCol w="6149282"/>
              </a:tblGrid>
              <a:tr h="370840">
                <a:tc>
                  <a:txBody>
                    <a:bodyPr/>
                    <a:lstStyle/>
                    <a:p>
                      <a:r>
                        <a:rPr lang="en-US" dirty="0" smtClean="0"/>
                        <a:t>Implementation Date</a:t>
                      </a:r>
                      <a:endParaRPr lang="en-US" dirty="0"/>
                    </a:p>
                  </a:txBody>
                  <a:tcPr/>
                </a:tc>
                <a:tc>
                  <a:txBody>
                    <a:bodyPr/>
                    <a:lstStyle/>
                    <a:p>
                      <a:r>
                        <a:rPr lang="en-US" dirty="0" smtClean="0"/>
                        <a:t>Action</a:t>
                      </a:r>
                      <a:endParaRPr lang="en-US" dirty="0"/>
                    </a:p>
                  </a:txBody>
                  <a:tcPr/>
                </a:tc>
              </a:tr>
              <a:tr h="370840">
                <a:tc>
                  <a:txBody>
                    <a:bodyPr/>
                    <a:lstStyle/>
                    <a:p>
                      <a:r>
                        <a:rPr lang="en-US" dirty="0" smtClean="0"/>
                        <a:t>July 2013</a:t>
                      </a:r>
                      <a:endParaRPr lang="en-US" dirty="0"/>
                    </a:p>
                  </a:txBody>
                  <a:tcPr/>
                </a:tc>
                <a:tc>
                  <a:txBody>
                    <a:bodyPr/>
                    <a:lstStyle/>
                    <a:p>
                      <a:pPr>
                        <a:buFont typeface="Arial" pitchFamily="34" charset="0"/>
                        <a:buNone/>
                      </a:pPr>
                      <a:r>
                        <a:rPr lang="en-US" dirty="0" smtClean="0"/>
                        <a:t>Designation of G-SIIs (annual</a:t>
                      </a:r>
                      <a:r>
                        <a:rPr lang="en-US" baseline="0" dirty="0" smtClean="0"/>
                        <a:t> updates thereafter beginning Nov. 2014)</a:t>
                      </a:r>
                    </a:p>
                  </a:txBody>
                  <a:tcPr/>
                </a:tc>
              </a:tr>
              <a:tr h="370840">
                <a:tc>
                  <a:txBody>
                    <a:bodyPr/>
                    <a:lstStyle/>
                    <a:p>
                      <a:r>
                        <a:rPr lang="en-US" dirty="0" smtClean="0"/>
                        <a:t>July 2014</a:t>
                      </a:r>
                      <a:endParaRPr lang="en-US" dirty="0"/>
                    </a:p>
                  </a:txBody>
                  <a:tcPr/>
                </a:tc>
                <a:tc>
                  <a:txBody>
                    <a:bodyPr/>
                    <a:lstStyle/>
                    <a:p>
                      <a:pPr>
                        <a:buFont typeface="Arial" pitchFamily="34" charset="0"/>
                        <a:buNone/>
                      </a:pPr>
                      <a:r>
                        <a:rPr lang="en-US" dirty="0" smtClean="0"/>
                        <a:t>FSB to make a decision on the G-SII status of, and appropriate risk mitigating</a:t>
                      </a:r>
                      <a:r>
                        <a:rPr lang="en-US" baseline="0" dirty="0" smtClean="0"/>
                        <a:t> measures for major reinsurers</a:t>
                      </a:r>
                      <a:endParaRPr lang="en-US" dirty="0"/>
                    </a:p>
                  </a:txBody>
                  <a:tcPr/>
                </a:tc>
              </a:tr>
              <a:tr h="370840">
                <a:tc>
                  <a:txBody>
                    <a:bodyPr/>
                    <a:lstStyle/>
                    <a:p>
                      <a:r>
                        <a:rPr lang="en-US" dirty="0" smtClean="0"/>
                        <a:t>By G-20 Summit</a:t>
                      </a:r>
                      <a:r>
                        <a:rPr lang="en-US" baseline="0" dirty="0" smtClean="0"/>
                        <a:t> 2014</a:t>
                      </a:r>
                      <a:endParaRPr lang="en-US" dirty="0"/>
                    </a:p>
                  </a:txBody>
                  <a:tcPr/>
                </a:tc>
                <a:tc>
                  <a:txBody>
                    <a:bodyPr/>
                    <a:lstStyle/>
                    <a:p>
                      <a:r>
                        <a:rPr lang="en-US" dirty="0" smtClean="0"/>
                        <a:t>IAIS</a:t>
                      </a:r>
                      <a:r>
                        <a:rPr lang="en-US" baseline="0" dirty="0" smtClean="0"/>
                        <a:t> to develop backstop capital requirements to apply to all group activities, incl. non-ins. subs.</a:t>
                      </a:r>
                      <a:endParaRPr lang="en-US" dirty="0"/>
                    </a:p>
                  </a:txBody>
                  <a:tcPr/>
                </a:tc>
              </a:tr>
              <a:tr h="370840">
                <a:tc>
                  <a:txBody>
                    <a:bodyPr/>
                    <a:lstStyle/>
                    <a:p>
                      <a:r>
                        <a:rPr lang="en-US" dirty="0" smtClean="0"/>
                        <a:t>End 2015</a:t>
                      </a:r>
                      <a:endParaRPr lang="en-US" dirty="0"/>
                    </a:p>
                  </a:txBody>
                  <a:tcPr/>
                </a:tc>
                <a:tc>
                  <a:txBody>
                    <a:bodyPr/>
                    <a:lstStyle/>
                    <a:p>
                      <a:r>
                        <a:rPr lang="en-US" dirty="0" smtClean="0"/>
                        <a:t>IAIS</a:t>
                      </a:r>
                      <a:r>
                        <a:rPr lang="en-US" baseline="0" dirty="0" smtClean="0"/>
                        <a:t> to develop HLA requirements that will apply to G-SIIs staring in 2019</a:t>
                      </a:r>
                      <a:endParaRPr lang="en-US" dirty="0"/>
                    </a:p>
                  </a:txBody>
                  <a:tcPr/>
                </a:tc>
              </a:tr>
              <a:tr h="370840">
                <a:tc>
                  <a:txBody>
                    <a:bodyPr/>
                    <a:lstStyle/>
                    <a:p>
                      <a:r>
                        <a:rPr lang="en-US" dirty="0" smtClean="0"/>
                        <a:t>January 2019</a:t>
                      </a:r>
                      <a:endParaRPr lang="en-US" dirty="0"/>
                    </a:p>
                  </a:txBody>
                  <a:tcPr/>
                </a:tc>
                <a:tc>
                  <a:txBody>
                    <a:bodyPr/>
                    <a:lstStyle/>
                    <a:p>
                      <a:r>
                        <a:rPr lang="en-US" dirty="0" smtClean="0"/>
                        <a:t>G-SIIs to apply HLA requirements</a:t>
                      </a:r>
                      <a:endParaRPr lang="en-US" dirty="0"/>
                    </a:p>
                  </a:txBody>
                  <a:tcPr/>
                </a:tc>
              </a:tr>
            </a:tbl>
          </a:graphicData>
        </a:graphic>
      </p:graphicFrame>
      <p:sp>
        <p:nvSpPr>
          <p:cNvPr id="10" name="Rectangle 7"/>
          <p:cNvSpPr>
            <a:spLocks noChangeArrowheads="1"/>
          </p:cNvSpPr>
          <p:nvPr/>
        </p:nvSpPr>
        <p:spPr bwMode="auto">
          <a:xfrm>
            <a:off x="0" y="6543675"/>
            <a:ext cx="8750300" cy="230832"/>
          </a:xfrm>
          <a:prstGeom prst="rect">
            <a:avLst/>
          </a:prstGeom>
          <a:noFill/>
          <a:ln w="9525">
            <a:noFill/>
            <a:miter lim="800000"/>
            <a:headEnd/>
            <a:tailEnd/>
          </a:ln>
        </p:spPr>
        <p:txBody>
          <a:bodyPr>
            <a:spAutoFit/>
          </a:bodyPr>
          <a:lstStyle/>
          <a:p>
            <a:r>
              <a:rPr lang="en-US" sz="900" dirty="0" smtClean="0"/>
              <a:t>Sources:  Financial Stability Board, </a:t>
            </a:r>
            <a:r>
              <a:rPr lang="en-US" sz="900" i="1" dirty="0" smtClean="0"/>
              <a:t>“Globally Systemically Important Insurers (G-SIIs) and the Policy Measures that Will Apply to Them,”</a:t>
            </a:r>
            <a:r>
              <a:rPr lang="en-US" sz="900" dirty="0" smtClean="0"/>
              <a:t> July 18, 2013.</a:t>
            </a:r>
            <a:endParaRPr lang="en-US" sz="900"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29</a:t>
            </a:fld>
            <a:endParaRPr lang="en-US" smtClean="0"/>
          </a:p>
        </p:txBody>
      </p:sp>
      <p:sp>
        <p:nvSpPr>
          <p:cNvPr id="82949" name="Rectangle 2"/>
          <p:cNvSpPr>
            <a:spLocks noGrp="1" noChangeArrowheads="1"/>
          </p:cNvSpPr>
          <p:nvPr>
            <p:ph type="title"/>
          </p:nvPr>
        </p:nvSpPr>
        <p:spPr>
          <a:xfrm>
            <a:off x="39326" y="70824"/>
            <a:ext cx="8337758" cy="860425"/>
          </a:xfrm>
        </p:spPr>
        <p:txBody>
          <a:bodyPr/>
          <a:lstStyle/>
          <a:p>
            <a:r>
              <a:rPr lang="en-US" sz="3200" dirty="0" smtClean="0"/>
              <a:t>Global Financial Crises &amp; </a:t>
            </a:r>
            <a:br>
              <a:rPr lang="en-US" sz="3200" dirty="0" smtClean="0"/>
            </a:br>
            <a:r>
              <a:rPr lang="en-US" sz="3200" dirty="0" smtClean="0"/>
              <a:t>Global Systemic Risk…There’s More…</a:t>
            </a:r>
          </a:p>
        </p:txBody>
      </p:sp>
      <p:sp>
        <p:nvSpPr>
          <p:cNvPr id="1922051" name="Rectangle 3"/>
          <p:cNvSpPr>
            <a:spLocks noGrp="1" noChangeArrowheads="1"/>
          </p:cNvSpPr>
          <p:nvPr>
            <p:ph type="body" idx="1"/>
          </p:nvPr>
        </p:nvSpPr>
        <p:spPr>
          <a:xfrm>
            <a:off x="205740" y="1094667"/>
            <a:ext cx="8810441" cy="5448301"/>
          </a:xfrm>
        </p:spPr>
        <p:txBody>
          <a:bodyPr/>
          <a:lstStyle/>
          <a:p>
            <a:pPr>
              <a:lnSpc>
                <a:spcPts val="2100"/>
              </a:lnSpc>
            </a:pPr>
            <a:r>
              <a:rPr lang="en-US" sz="2000" b="1" dirty="0" smtClean="0"/>
              <a:t>IAIS Also Plans to Develop the First-Ever Risk-Based Global Insurance Capital Standards by 2016</a:t>
            </a:r>
          </a:p>
          <a:p>
            <a:pPr>
              <a:lnSpc>
                <a:spcPts val="2100"/>
              </a:lnSpc>
            </a:pPr>
            <a:r>
              <a:rPr lang="en-US" sz="2000" b="1" dirty="0" smtClean="0"/>
              <a:t>Would be Tested in 2017-2018; Implemented in 2019</a:t>
            </a:r>
          </a:p>
          <a:p>
            <a:pPr>
              <a:lnSpc>
                <a:spcPts val="2100"/>
              </a:lnSpc>
            </a:pPr>
            <a:r>
              <a:rPr lang="en-US" sz="2000" b="1" dirty="0" smtClean="0"/>
              <a:t>Would Be Included as Part of </a:t>
            </a:r>
            <a:r>
              <a:rPr lang="en-US" sz="2000" b="1" dirty="0" err="1" smtClean="0"/>
              <a:t>ComFrame</a:t>
            </a:r>
            <a:r>
              <a:rPr lang="en-US" sz="2000" b="1" dirty="0" smtClean="0"/>
              <a:t> and Apply to Internationally Active Insurance Groups (IAIGs): ~50 IAIGs Designations Likely</a:t>
            </a:r>
            <a:endParaRPr lang="en-US" sz="1800" b="1" dirty="0" smtClean="0"/>
          </a:p>
          <a:p>
            <a:pPr>
              <a:lnSpc>
                <a:spcPts val="2100"/>
              </a:lnSpc>
            </a:pPr>
            <a:r>
              <a:rPr lang="en-US" sz="2000" b="1" dirty="0" smtClean="0"/>
              <a:t>While Flexibility May Exist within the Standards, Doubts in the US Are Likely to Be Strong</a:t>
            </a:r>
          </a:p>
          <a:p>
            <a:pPr lvl="1">
              <a:lnSpc>
                <a:spcPts val="2100"/>
              </a:lnSpc>
            </a:pPr>
            <a:r>
              <a:rPr lang="en-US" sz="1800" b="1" dirty="0" smtClean="0"/>
              <a:t>Concern that the standards may be bank-centric</a:t>
            </a:r>
          </a:p>
          <a:p>
            <a:pPr lvl="1">
              <a:lnSpc>
                <a:spcPts val="2100"/>
              </a:lnSpc>
            </a:pPr>
            <a:r>
              <a:rPr lang="en-US" sz="1800" b="1" dirty="0" smtClean="0"/>
              <a:t>Questions as to whether such standards are even needed:</a:t>
            </a:r>
          </a:p>
          <a:p>
            <a:pPr lvl="1">
              <a:lnSpc>
                <a:spcPts val="2100"/>
              </a:lnSpc>
            </a:pPr>
            <a:r>
              <a:rPr lang="en-US" sz="1700" b="1" i="1" dirty="0" smtClean="0"/>
              <a:t>“Although US state insurance regulators continue to have doubts about the timing, necessity and complexity of developing a global capital standard given regulatory differences around the globe, we intend to remain fully engaged in the process to ensure that any development augments the strong legal entity capital requirements in the US that have provided proven and tested security for US policyholders and stable insurance markets for consumers and industry.”  --NAIC President Ben Nelson (P/C 360, Oct. 16, 2013)</a:t>
            </a:r>
            <a:endParaRPr lang="en-US" sz="18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A History of Insurance and the Rise of Regulation</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79524" y="4676470"/>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Roots of Insurance Extend Back Thousands of Years</a:t>
            </a:r>
          </a:p>
          <a:p>
            <a:pPr algn="ctr"/>
            <a:r>
              <a:rPr lang="en-US" sz="3200" b="1" i="1" dirty="0" smtClean="0">
                <a:solidFill>
                  <a:srgbClr val="FF0000"/>
                </a:solidFill>
              </a:rPr>
              <a:t>Formal Regulation Came Much Later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#8</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1077218"/>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Time Immemorial </a:t>
            </a:r>
            <a:r>
              <a:rPr lang="en-US" sz="3200" b="1" u="sng" dirty="0" smtClean="0">
                <a:solidFill>
                  <a:srgbClr val="2B7299"/>
                </a:solidFill>
                <a:sym typeface="Wingdings" pitchFamily="2" charset="2"/>
              </a:rPr>
              <a:t></a:t>
            </a:r>
            <a:r>
              <a:rPr lang="en-US" sz="3200" b="1" u="sng" dirty="0" smtClean="0">
                <a:solidFill>
                  <a:srgbClr val="2B7299"/>
                </a:solidFill>
              </a:rPr>
              <a:t> End of Time</a:t>
            </a:r>
          </a:p>
          <a:p>
            <a:pPr algn="ctr"/>
            <a:r>
              <a:rPr lang="en-US" sz="3200" b="1" dirty="0" smtClean="0">
                <a:solidFill>
                  <a:srgbClr val="2B7299"/>
                </a:solidFill>
              </a:rPr>
              <a:t>Shadow Regulators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31</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ts val="1500"/>
              </a:lnSpc>
            </a:pPr>
            <a:r>
              <a:rPr lang="en-US" sz="2000" b="1" dirty="0" smtClean="0"/>
              <a:t>How Many Insurance Regulators Are There?</a:t>
            </a:r>
          </a:p>
          <a:p>
            <a:pPr>
              <a:lnSpc>
                <a:spcPts val="1500"/>
              </a:lnSpc>
            </a:pPr>
            <a:r>
              <a:rPr lang="en-US" sz="2000" b="1" dirty="0" smtClean="0"/>
              <a:t>50 State Departments of Insurance</a:t>
            </a:r>
          </a:p>
          <a:p>
            <a:pPr>
              <a:lnSpc>
                <a:spcPts val="1500"/>
              </a:lnSpc>
            </a:pPr>
            <a:r>
              <a:rPr lang="en-US" sz="2000" b="1" dirty="0" smtClean="0"/>
              <a:t>50 State Attorneys General, 50 Governors</a:t>
            </a:r>
          </a:p>
          <a:p>
            <a:pPr>
              <a:lnSpc>
                <a:spcPts val="1500"/>
              </a:lnSpc>
            </a:pPr>
            <a:r>
              <a:rPr lang="en-US" sz="2000" b="1" dirty="0" smtClean="0"/>
              <a:t>Thousands of State Legislators, Hundreds in Congress</a:t>
            </a:r>
          </a:p>
          <a:p>
            <a:pPr>
              <a:lnSpc>
                <a:spcPts val="1500"/>
              </a:lnSpc>
            </a:pPr>
            <a:r>
              <a:rPr lang="en-US" sz="2000" b="1" dirty="0" smtClean="0"/>
              <a:t>New Federal Entities (FIO, FSOC) and Fed</a:t>
            </a:r>
          </a:p>
          <a:p>
            <a:pPr>
              <a:lnSpc>
                <a:spcPts val="1500"/>
              </a:lnSpc>
            </a:pPr>
            <a:r>
              <a:rPr lang="en-US" sz="2000" b="1" dirty="0" smtClean="0"/>
              <a:t>Global Entities (IAIS, FSB)?</a:t>
            </a:r>
          </a:p>
          <a:p>
            <a:pPr>
              <a:lnSpc>
                <a:spcPts val="1500"/>
              </a:lnSpc>
            </a:pPr>
            <a:r>
              <a:rPr lang="en-US" sz="2000" b="1" dirty="0" smtClean="0"/>
              <a:t>Eliot Spitzer and contingent commission issue</a:t>
            </a:r>
          </a:p>
          <a:p>
            <a:pPr lvl="1">
              <a:lnSpc>
                <a:spcPts val="1400"/>
              </a:lnSpc>
            </a:pPr>
            <a:r>
              <a:rPr lang="en-US" sz="1800" b="1" dirty="0" smtClean="0"/>
              <a:t>Little substance to his accusations</a:t>
            </a:r>
          </a:p>
          <a:p>
            <a:pPr>
              <a:lnSpc>
                <a:spcPts val="1500"/>
              </a:lnSpc>
            </a:pPr>
            <a:r>
              <a:rPr lang="en-US" sz="2000" b="1" dirty="0" smtClean="0"/>
              <a:t>MS AG Jim Hood—post-Katrina in wind vs. water dispute</a:t>
            </a:r>
          </a:p>
          <a:p>
            <a:pPr>
              <a:lnSpc>
                <a:spcPts val="1500"/>
              </a:lnSpc>
            </a:pPr>
            <a:r>
              <a:rPr lang="en-US" sz="2000" b="1" dirty="0" smtClean="0"/>
              <a:t>Former Florida Governor Charlie Christ on rates, deductibles</a:t>
            </a:r>
          </a:p>
          <a:p>
            <a:pPr>
              <a:lnSpc>
                <a:spcPts val="1500"/>
              </a:lnSpc>
            </a:pPr>
            <a:r>
              <a:rPr lang="en-US" sz="2000" b="1" dirty="0" smtClean="0"/>
              <a:t>Governors on hurricane deductibles post-Sandy</a:t>
            </a:r>
          </a:p>
          <a:p>
            <a:pPr>
              <a:lnSpc>
                <a:spcPts val="1500"/>
              </a:lnSpc>
            </a:pPr>
            <a:r>
              <a:rPr lang="en-US" sz="2000" b="1" dirty="0" smtClean="0"/>
              <a:t>Shadow Regulators: A Source of Moral Hazard</a:t>
            </a:r>
          </a:p>
        </p:txBody>
      </p:sp>
      <p:sp>
        <p:nvSpPr>
          <p:cNvPr id="9" name="Rectangle 7"/>
          <p:cNvSpPr>
            <a:spLocks noChangeArrowheads="1"/>
          </p:cNvSpPr>
          <p:nvPr/>
        </p:nvSpPr>
        <p:spPr bwMode="auto">
          <a:xfrm>
            <a:off x="0" y="6406515"/>
            <a:ext cx="8750300" cy="428625"/>
          </a:xfrm>
          <a:prstGeom prst="rect">
            <a:avLst/>
          </a:prstGeom>
          <a:noFill/>
          <a:ln w="9525">
            <a:noFill/>
            <a:miter lim="800000"/>
            <a:headEnd/>
            <a:tailEnd/>
          </a:ln>
        </p:spPr>
        <p:txBody>
          <a:bodyPr>
            <a:spAutoFit/>
          </a:bodyPr>
          <a:lstStyle/>
          <a:p>
            <a:endParaRPr lang="en-US" sz="1050" dirty="0"/>
          </a:p>
          <a:p>
            <a:r>
              <a:rPr lang="en-US" sz="1050" dirty="0" smtClean="0"/>
              <a:t>Sources: </a:t>
            </a:r>
            <a:r>
              <a:rPr lang="en-US" sz="1050" dirty="0" err="1" smtClean="0"/>
              <a:t>Insuce</a:t>
            </a:r>
            <a:r>
              <a:rPr lang="en-US" sz="1050" dirty="0" smtClean="0"/>
              <a:t> Information Institute.</a:t>
            </a:r>
            <a:r>
              <a:rPr lang="en-US" sz="1050" dirty="0"/>
              <a:t>	</a:t>
            </a:r>
          </a:p>
        </p:txBody>
      </p:sp>
      <p:sp>
        <p:nvSpPr>
          <p:cNvPr id="12" name="Rectangle 2"/>
          <p:cNvSpPr>
            <a:spLocks noGrp="1" noChangeArrowheads="1"/>
          </p:cNvSpPr>
          <p:nvPr>
            <p:ph type="title"/>
          </p:nvPr>
        </p:nvSpPr>
        <p:spPr>
          <a:xfrm>
            <a:off x="39327" y="70824"/>
            <a:ext cx="8052622" cy="860425"/>
          </a:xfrm>
        </p:spPr>
        <p:txBody>
          <a:bodyPr/>
          <a:lstStyle/>
          <a:p>
            <a:r>
              <a:rPr lang="en-US" dirty="0" smtClean="0"/>
              <a:t>Shadow Regulators—A New and Unpredictable Regulatory Concern?</a:t>
            </a:r>
          </a:p>
        </p:txBody>
      </p:sp>
      <p:pic>
        <p:nvPicPr>
          <p:cNvPr id="25720834" name="Picture 2" descr="http://nyopoliticker.files.wordpress.com/2013/05/eliot-spitzer-getty2.jpg">
            <a:hlinkClick r:id="rId3"/>
          </p:cNvPr>
          <p:cNvPicPr>
            <a:picLocks noChangeAspect="1" noChangeArrowheads="1"/>
          </p:cNvPicPr>
          <p:nvPr/>
        </p:nvPicPr>
        <p:blipFill>
          <a:blip r:embed="rId4" cstate="email"/>
          <a:srcRect/>
          <a:stretch>
            <a:fillRect/>
          </a:stretch>
        </p:blipFill>
        <p:spPr bwMode="auto">
          <a:xfrm>
            <a:off x="7352789" y="2344996"/>
            <a:ext cx="1552918" cy="2433484"/>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9" end="9"/>
                                            </p:txEl>
                                          </p:spTgt>
                                        </p:tgtEl>
                                        <p:attrNameLst>
                                          <p:attrName>style.visibility</p:attrName>
                                        </p:attrNameLst>
                                      </p:cBhvr>
                                      <p:to>
                                        <p:strVal val="visible"/>
                                      </p:to>
                                    </p:set>
                                    <p:animEffect transition="in" filter="wipe(left)">
                                      <p:cBhvr>
                                        <p:cTn id="50" dur="500"/>
                                        <p:tgtEl>
                                          <p:spTgt spid="192205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0" end="10"/>
                                            </p:txEl>
                                          </p:spTgt>
                                        </p:tgtEl>
                                        <p:attrNameLst>
                                          <p:attrName>style.visibility</p:attrName>
                                        </p:attrNameLst>
                                      </p:cBhvr>
                                      <p:to>
                                        <p:strVal val="visible"/>
                                      </p:to>
                                    </p:set>
                                    <p:animEffect transition="in" filter="wipe(left)">
                                      <p:cBhvr>
                                        <p:cTn id="55" dur="500"/>
                                        <p:tgtEl>
                                          <p:spTgt spid="192205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1" end="11"/>
                                            </p:txEl>
                                          </p:spTgt>
                                        </p:tgtEl>
                                        <p:attrNameLst>
                                          <p:attrName>style.visibility</p:attrName>
                                        </p:attrNameLst>
                                      </p:cBhvr>
                                      <p:to>
                                        <p:strVal val="visible"/>
                                      </p:to>
                                    </p:set>
                                    <p:animEffect transition="in" filter="wipe(left)">
                                      <p:cBhvr>
                                        <p:cTn id="60" dur="500"/>
                                        <p:tgtEl>
                                          <p:spTgt spid="1922051">
                                            <p:txEl>
                                              <p:pRg st="11" end="11"/>
                                            </p:txEl>
                                          </p:spTgt>
                                        </p:tgtEl>
                                      </p:cBhvr>
                                    </p:animEffect>
                                  </p:childTnLst>
                                </p:cTn>
                              </p:par>
                              <p:par>
                                <p:cTn id="61" presetID="2" presetClass="entr" presetSubtype="4" fill="hold" nodeType="withEffect">
                                  <p:stCondLst>
                                    <p:cond delay="0"/>
                                  </p:stCondLst>
                                  <p:childTnLst>
                                    <p:set>
                                      <p:cBhvr>
                                        <p:cTn id="62" dur="1" fill="hold">
                                          <p:stCondLst>
                                            <p:cond delay="0"/>
                                          </p:stCondLst>
                                        </p:cTn>
                                        <p:tgtEl>
                                          <p:spTgt spid="25720834"/>
                                        </p:tgtEl>
                                        <p:attrNameLst>
                                          <p:attrName>style.visibility</p:attrName>
                                        </p:attrNameLst>
                                      </p:cBhvr>
                                      <p:to>
                                        <p:strVal val="visible"/>
                                      </p:to>
                                    </p:set>
                                    <p:anim calcmode="lin" valueType="num">
                                      <p:cBhvr additive="base">
                                        <p:cTn id="63" dur="500" fill="hold"/>
                                        <p:tgtEl>
                                          <p:spTgt spid="25720834"/>
                                        </p:tgtEl>
                                        <p:attrNameLst>
                                          <p:attrName>ppt_x</p:attrName>
                                        </p:attrNameLst>
                                      </p:cBhvr>
                                      <p:tavLst>
                                        <p:tav tm="0">
                                          <p:val>
                                            <p:strVal val="#ppt_x"/>
                                          </p:val>
                                        </p:tav>
                                        <p:tav tm="100000">
                                          <p:val>
                                            <p:strVal val="#ppt_x"/>
                                          </p:val>
                                        </p:tav>
                                      </p:tavLst>
                                    </p:anim>
                                    <p:anim calcmode="lin" valueType="num">
                                      <p:cBhvr additive="base">
                                        <p:cTn id="64" dur="500" fill="hold"/>
                                        <p:tgtEl>
                                          <p:spTgt spid="25720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02719" y="-54798"/>
            <a:ext cx="8079176" cy="1143000"/>
          </a:xfrm>
        </p:spPr>
        <p:txBody>
          <a:bodyPr/>
          <a:lstStyle/>
          <a:p>
            <a:r>
              <a:rPr lang="en-US" sz="2900" dirty="0" smtClean="0"/>
              <a:t>Insurance Regulation and the</a:t>
            </a:r>
            <a:br>
              <a:rPr lang="en-US" sz="2900" dirty="0" smtClean="0"/>
            </a:br>
            <a:r>
              <a:rPr lang="en-US" sz="2900" dirty="0" smtClean="0"/>
              <a:t>Great Arc of the History</a:t>
            </a:r>
            <a:endParaRPr lang="en-US" sz="2900" dirty="0"/>
          </a:p>
        </p:txBody>
      </p:sp>
      <p:graphicFrame>
        <p:nvGraphicFramePr>
          <p:cNvPr id="2821123" name="Group 3"/>
          <p:cNvGraphicFramePr>
            <a:graphicFrameLocks noGrp="1"/>
          </p:cNvGraphicFramePr>
          <p:nvPr>
            <p:ph idx="1"/>
          </p:nvPr>
        </p:nvGraphicFramePr>
        <p:xfrm>
          <a:off x="206035" y="1094990"/>
          <a:ext cx="8739182" cy="5557270"/>
        </p:xfrm>
        <a:graphic>
          <a:graphicData uri="http://schemas.openxmlformats.org/drawingml/2006/table">
            <a:tbl>
              <a:tblPr/>
              <a:tblGrid>
                <a:gridCol w="4377395"/>
                <a:gridCol w="4361787"/>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That Was Then…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This is Now…</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“…misguided zealots, honest in intention but without knowledge of the special problems of underwriting present the greatest danger.  They usually are the authors of the most revolutionary plans and their pride of authorship makes them the most impatient of correction.”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228600" algn="l"/>
                        </a:tabLst>
                      </a:pPr>
                      <a:r>
                        <a:rPr kumimoji="0" lang="en-US" sz="1400" b="1" i="1" u="none" strike="noStrike" cap="none" normalizeH="0" baseline="0" dirty="0" smtClean="0">
                          <a:ln>
                            <a:noFill/>
                          </a:ln>
                          <a:solidFill>
                            <a:schemeClr val="tx1"/>
                          </a:solidFill>
                          <a:effectLst/>
                          <a:latin typeface="Arial" pitchFamily="34" charset="0"/>
                          <a:cs typeface="Arial" pitchFamily="34" charset="0"/>
                        </a:rPr>
                        <a:t>“Overzealous regulators are endangering the </a:t>
                      </a:r>
                      <a:r>
                        <a:rPr kumimoji="0" lang="en-US" sz="1400" b="1" i="1" u="none" strike="noStrike" cap="none" normalizeH="0" baseline="0" dirty="0" err="1" smtClean="0">
                          <a:ln>
                            <a:noFill/>
                          </a:ln>
                          <a:solidFill>
                            <a:schemeClr val="tx1"/>
                          </a:solidFill>
                          <a:effectLst/>
                          <a:latin typeface="Arial" pitchFamily="34" charset="0"/>
                          <a:cs typeface="Arial" pitchFamily="34" charset="0"/>
                        </a:rPr>
                        <a:t>vigour</a:t>
                      </a:r>
                      <a:r>
                        <a:rPr kumimoji="0" lang="en-US" sz="1400" b="1" i="1" u="none" strike="noStrike" cap="none" normalizeH="0" baseline="0" dirty="0" smtClean="0">
                          <a:ln>
                            <a:noFill/>
                          </a:ln>
                          <a:solidFill>
                            <a:schemeClr val="tx1"/>
                          </a:solidFill>
                          <a:effectLst/>
                          <a:latin typeface="Arial" pitchFamily="34" charset="0"/>
                          <a:cs typeface="Arial" pitchFamily="34" charset="0"/>
                        </a:rPr>
                        <a:t>, competitiveness and diversity of insurers in the US.”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“Public enjoyment of fair rates, sound protection, prompt adjustments, and freedom from discrimination is not due…to unwilling virtue under compulsion, but to the underwriters’ knowledge that any other course would be unprofitable—bad business.”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None/>
                        <a:tabLst>
                          <a:tab pos="228600" algn="l"/>
                        </a:tabLst>
                      </a:pPr>
                      <a:r>
                        <a:rPr kumimoji="0" lang="en-US" sz="1400" b="1" i="1" u="none" strike="noStrike" cap="none" normalizeH="0" baseline="0" dirty="0" smtClean="0">
                          <a:ln>
                            <a:noFill/>
                          </a:ln>
                          <a:solidFill>
                            <a:schemeClr val="tx1"/>
                          </a:solidFill>
                          <a:effectLst/>
                          <a:latin typeface="Arial" pitchFamily="34" charset="0"/>
                          <a:cs typeface="Arial" pitchFamily="34" charset="0"/>
                        </a:rPr>
                        <a:t>“If a policy is priced in a certain way on a certain basis, we cannot allow the terms and conditions simply to be overturned by political considerations.”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2281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2286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1"/>
          <p:cNvPicPr>
            <a:picLocks noChangeAspect="1" noChangeArrowheads="1"/>
          </p:cNvPicPr>
          <p:nvPr/>
        </p:nvPicPr>
        <p:blipFill>
          <a:blip r:embed="rId2" cstate="email"/>
          <a:srcRect/>
          <a:stretch>
            <a:fillRect/>
          </a:stretch>
        </p:blipFill>
        <p:spPr bwMode="auto">
          <a:xfrm>
            <a:off x="1687831" y="4600056"/>
            <a:ext cx="1409699" cy="1983649"/>
          </a:xfrm>
          <a:prstGeom prst="rect">
            <a:avLst/>
          </a:prstGeom>
          <a:noFill/>
          <a:ln w="9525">
            <a:noFill/>
            <a:miter lim="800000"/>
            <a:headEnd/>
            <a:tailEnd/>
          </a:ln>
        </p:spPr>
      </p:pic>
      <p:sp>
        <p:nvSpPr>
          <p:cNvPr id="8" name="TextBox 7"/>
          <p:cNvSpPr txBox="1"/>
          <p:nvPr/>
        </p:nvSpPr>
        <p:spPr>
          <a:xfrm>
            <a:off x="1931670" y="4274820"/>
            <a:ext cx="1005840" cy="369332"/>
          </a:xfrm>
          <a:prstGeom prst="rect">
            <a:avLst/>
          </a:prstGeom>
          <a:noFill/>
        </p:spPr>
        <p:txBody>
          <a:bodyPr wrap="square" rtlCol="0">
            <a:spAutoFit/>
          </a:bodyPr>
          <a:lstStyle/>
          <a:p>
            <a:pPr algn="ctr"/>
            <a:r>
              <a:rPr lang="en-US" b="1" u="sng" dirty="0" smtClean="0"/>
              <a:t>1916</a:t>
            </a:r>
            <a:endParaRPr lang="en-US" b="1" u="sng" dirty="0"/>
          </a:p>
        </p:txBody>
      </p:sp>
      <p:pic>
        <p:nvPicPr>
          <p:cNvPr id="10" name="Picture 2"/>
          <p:cNvPicPr>
            <a:picLocks noChangeAspect="1" noChangeArrowheads="1"/>
          </p:cNvPicPr>
          <p:nvPr/>
        </p:nvPicPr>
        <p:blipFill>
          <a:blip r:embed="rId3" cstate="email"/>
          <a:srcRect/>
          <a:stretch>
            <a:fillRect/>
          </a:stretch>
        </p:blipFill>
        <p:spPr bwMode="auto">
          <a:xfrm>
            <a:off x="5001750" y="4720886"/>
            <a:ext cx="3696480" cy="1375562"/>
          </a:xfrm>
          <a:prstGeom prst="rect">
            <a:avLst/>
          </a:prstGeom>
          <a:noFill/>
          <a:ln w="9525">
            <a:solidFill>
              <a:schemeClr val="accent1"/>
            </a:solidFill>
            <a:miter lim="800000"/>
            <a:headEnd/>
            <a:tailEnd/>
          </a:ln>
        </p:spPr>
      </p:pic>
      <p:sp>
        <p:nvSpPr>
          <p:cNvPr id="11" name="TextBox 10"/>
          <p:cNvSpPr txBox="1"/>
          <p:nvPr/>
        </p:nvSpPr>
        <p:spPr>
          <a:xfrm>
            <a:off x="5715000" y="4335780"/>
            <a:ext cx="2617470" cy="369332"/>
          </a:xfrm>
          <a:prstGeom prst="rect">
            <a:avLst/>
          </a:prstGeom>
          <a:noFill/>
        </p:spPr>
        <p:txBody>
          <a:bodyPr wrap="square" rtlCol="0">
            <a:spAutoFit/>
          </a:bodyPr>
          <a:lstStyle/>
          <a:p>
            <a:pPr algn="ctr"/>
            <a:r>
              <a:rPr lang="en-US" b="1" u="sng" dirty="0" smtClean="0"/>
              <a:t>2013 (Oct. 21)</a:t>
            </a:r>
            <a:endParaRPr lang="en-US" b="1"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33</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ct val="100000"/>
              </a:lnSpc>
            </a:pPr>
            <a:r>
              <a:rPr lang="en-US" b="1" dirty="0" smtClean="0"/>
              <a:t>Is the Phenomenon of Shadow Regulators Really a New One?</a:t>
            </a:r>
          </a:p>
          <a:p>
            <a:pPr lvl="1">
              <a:lnSpc>
                <a:spcPct val="100000"/>
              </a:lnSpc>
            </a:pPr>
            <a:r>
              <a:rPr lang="en-US" sz="2000" b="1" i="1" dirty="0" smtClean="0"/>
              <a:t>“…one turns with a feeling of surprise, of bewilderment,  to the intense activity of…state legislators fairly seething with legislation on fire insurance.  Why should there be 2,500 bills in a single year unless the subject be one of immediate and overwhelming emergency…</a:t>
            </a:r>
            <a:r>
              <a:rPr lang="en-US" sz="2000" b="1" i="1" dirty="0" smtClean="0">
                <a:solidFill>
                  <a:srgbClr val="C00000"/>
                </a:solidFill>
              </a:rPr>
              <a:t>Many of the bills introduced are conceived in a spirit of indiscriminate hostility…from the time immemorial, politicians of a certain type have sought to pose as defenders of the people from the aggressions of capital</a:t>
            </a:r>
            <a:r>
              <a:rPr lang="en-US" sz="2000" b="1" i="1" dirty="0" smtClean="0"/>
              <a:t>…The politician has learned that popularity and applause may be most quickly attained by attacking largeness…’Big-game’ hunting…brings its political rewards.  Fire insurance companies seem to be the most accessible of the larger fauna.”</a:t>
            </a:r>
          </a:p>
          <a:p>
            <a:pPr lvl="2">
              <a:lnSpc>
                <a:spcPct val="100000"/>
              </a:lnSpc>
            </a:pPr>
            <a:r>
              <a:rPr lang="en-US" sz="1800" b="1" i="1" dirty="0" smtClean="0">
                <a:solidFill>
                  <a:srgbClr val="225A7A"/>
                </a:solidFill>
              </a:rPr>
              <a:t>Harry Chase Stokes, The History of the National Board of Fire Underwriters: Fifty Years of a Civilizing Force</a:t>
            </a:r>
            <a:r>
              <a:rPr lang="en-US" sz="1800" b="1" dirty="0" smtClean="0">
                <a:solidFill>
                  <a:srgbClr val="225A7A"/>
                </a:solidFill>
              </a:rPr>
              <a:t>, 1916.</a:t>
            </a:r>
          </a:p>
          <a:p>
            <a:pPr lvl="2">
              <a:lnSpc>
                <a:spcPct val="100000"/>
              </a:lnSpc>
            </a:pPr>
            <a:endParaRPr lang="en-US" sz="1800" b="1" dirty="0" smtClean="0"/>
          </a:p>
          <a:p>
            <a:pPr lvl="2">
              <a:lnSpc>
                <a:spcPct val="100000"/>
              </a:lnSpc>
            </a:pPr>
            <a:endParaRPr lang="en-US" sz="1800" b="1" dirty="0" smtClean="0"/>
          </a:p>
        </p:txBody>
      </p:sp>
      <p:sp>
        <p:nvSpPr>
          <p:cNvPr id="12" name="Rectangle 2"/>
          <p:cNvSpPr>
            <a:spLocks noGrp="1" noChangeArrowheads="1"/>
          </p:cNvSpPr>
          <p:nvPr>
            <p:ph type="title"/>
          </p:nvPr>
        </p:nvSpPr>
        <p:spPr>
          <a:xfrm>
            <a:off x="39327" y="70824"/>
            <a:ext cx="8052622" cy="860425"/>
          </a:xfrm>
        </p:spPr>
        <p:txBody>
          <a:bodyPr/>
          <a:lstStyle/>
          <a:p>
            <a:r>
              <a:rPr lang="en-US" dirty="0" smtClean="0"/>
              <a:t>Shadow Regulators—A New and Unpredictable Regulatory Concern?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Future Shock</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750217"/>
            <a:ext cx="8400073" cy="584775"/>
          </a:xfrm>
          <a:prstGeom prst="rect">
            <a:avLst/>
          </a:prstGeom>
          <a:noFill/>
          <a:ln w="9525">
            <a:noFill/>
            <a:miter lim="800000"/>
            <a:headEnd/>
            <a:tailEnd/>
          </a:ln>
        </p:spPr>
        <p:txBody>
          <a:bodyPr wrap="square">
            <a:spAutoFit/>
          </a:bodyPr>
          <a:lstStyle/>
          <a:p>
            <a:pPr algn="ctr"/>
            <a:r>
              <a:rPr lang="en-US" sz="3200" b="1" i="1" dirty="0" smtClean="0">
                <a:solidFill>
                  <a:srgbClr val="2B7299"/>
                </a:solidFill>
              </a:rPr>
              <a:t>Waves of Risk for the Immediate Future</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Affordable Care Act (“</a:t>
            </a:r>
            <a:r>
              <a:rPr lang="en-US" sz="3000" b="1" kern="0" dirty="0" err="1" smtClean="0">
                <a:solidFill>
                  <a:srgbClr val="225A7A"/>
                </a:solidFill>
                <a:ea typeface="+mj-ea"/>
                <a:cs typeface="+mj-cs"/>
              </a:rPr>
              <a:t>ObamaCare</a:t>
            </a:r>
            <a:r>
              <a:rPr lang="en-US" sz="3000" b="1" kern="0" dirty="0" smtClean="0">
                <a:solidFill>
                  <a:srgbClr val="225A7A"/>
                </a:solidFill>
                <a:ea typeface="+mj-ea"/>
                <a:cs typeface="+mj-cs"/>
              </a:rPr>
              <a:t>”): Grand Opening October 1</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3664642" name="Picture 2"/>
          <p:cNvPicPr>
            <a:picLocks noChangeAspect="1" noChangeArrowheads="1"/>
          </p:cNvPicPr>
          <p:nvPr/>
        </p:nvPicPr>
        <p:blipFill>
          <a:blip r:embed="rId3" cstate="email"/>
          <a:srcRect/>
          <a:stretch>
            <a:fillRect/>
          </a:stretch>
        </p:blipFill>
        <p:spPr bwMode="auto">
          <a:xfrm>
            <a:off x="235974" y="1883556"/>
            <a:ext cx="8702040" cy="4637690"/>
          </a:xfrm>
          <a:prstGeom prst="rect">
            <a:avLst/>
          </a:prstGeom>
          <a:noFill/>
          <a:ln w="9525">
            <a:noFill/>
            <a:miter lim="800000"/>
            <a:headEnd/>
            <a:tailEnd/>
          </a:ln>
        </p:spPr>
      </p:pic>
      <p:sp>
        <p:nvSpPr>
          <p:cNvPr id="14" name="Rectangle 7"/>
          <p:cNvSpPr>
            <a:spLocks noChangeArrowheads="1"/>
          </p:cNvSpPr>
          <p:nvPr/>
        </p:nvSpPr>
        <p:spPr bwMode="blackWhite">
          <a:xfrm>
            <a:off x="614227" y="1179871"/>
            <a:ext cx="7975787" cy="5899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Health Insurance Marketplaces Are Open But  Remain a Logistical     and Political Nightmare</a:t>
            </a:r>
            <a:endParaRPr lang="en-US" b="1" dirty="0">
              <a:solidFill>
                <a:srgbClr val="FFFFFF"/>
              </a:solidFill>
            </a:endParaRPr>
          </a:p>
        </p:txBody>
      </p:sp>
      <p:sp>
        <p:nvSpPr>
          <p:cNvPr id="15"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Screen capture on Oct. 1, 2013 from www.HealthCare.gov; </a:t>
            </a:r>
            <a:r>
              <a:rPr lang="en-US" sz="1100" dirty="0"/>
              <a:t>Insurance Information Institute.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05"/>
          <p:cNvSpPr>
            <a:spLocks noGrp="1" noChangeArrowheads="1"/>
          </p:cNvSpPr>
          <p:nvPr>
            <p:ph type="dt" sz="half" idx="10"/>
          </p:nvPr>
        </p:nvSpPr>
        <p:spPr>
          <a:ln/>
        </p:spPr>
        <p:txBody>
          <a:bodyPr/>
          <a:lstStyle/>
          <a:p>
            <a:r>
              <a:rPr lang="en-US">
                <a:solidFill>
                  <a:srgbClr val="FFFFFF"/>
                </a:solidFill>
              </a:rPr>
              <a:t>12/01/09 - 9pm</a:t>
            </a:r>
          </a:p>
        </p:txBody>
      </p:sp>
      <p:sp>
        <p:nvSpPr>
          <p:cNvPr id="147" name="Rectangle 106"/>
          <p:cNvSpPr>
            <a:spLocks noGrp="1" noChangeArrowheads="1"/>
          </p:cNvSpPr>
          <p:nvPr>
            <p:ph type="ftr" sz="quarter" idx="11"/>
          </p:nvPr>
        </p:nvSpPr>
        <p:spPr>
          <a:ln/>
        </p:spPr>
        <p:txBody>
          <a:bodyPr/>
          <a:lstStyle/>
          <a:p>
            <a:r>
              <a:rPr lang="en-US">
                <a:solidFill>
                  <a:srgbClr val="FFFFFF"/>
                </a:solidFill>
              </a:rPr>
              <a:t>eSlide – P6466 – The Financial Crisis and the Future of the P/C</a:t>
            </a:r>
          </a:p>
        </p:txBody>
      </p:sp>
      <p:sp>
        <p:nvSpPr>
          <p:cNvPr id="148" name="Rectangle 110"/>
          <p:cNvSpPr>
            <a:spLocks noGrp="1" noChangeArrowheads="1"/>
          </p:cNvSpPr>
          <p:nvPr>
            <p:ph type="sldNum" sz="quarter" idx="12"/>
          </p:nvPr>
        </p:nvSpPr>
        <p:spPr>
          <a:ln/>
        </p:spPr>
        <p:txBody>
          <a:bodyPr/>
          <a:lstStyle/>
          <a:p>
            <a:fld id="{D7773D29-13C8-49B2-8A47-07BC670F419D}" type="slidenum">
              <a:rPr lang="en-US">
                <a:solidFill>
                  <a:srgbClr val="000000"/>
                </a:solidFill>
              </a:rPr>
              <a:pPr/>
              <a:t>36</a:t>
            </a:fld>
            <a:endParaRPr lang="en-US">
              <a:solidFill>
                <a:srgbClr val="000000"/>
              </a:solidFill>
            </a:endParaRPr>
          </a:p>
        </p:txBody>
      </p:sp>
      <p:grpSp>
        <p:nvGrpSpPr>
          <p:cNvPr id="2" name="Group 270"/>
          <p:cNvGrpSpPr>
            <a:grpSpLocks/>
          </p:cNvGrpSpPr>
          <p:nvPr/>
        </p:nvGrpSpPr>
        <p:grpSpPr bwMode="auto">
          <a:xfrm>
            <a:off x="322263" y="4554538"/>
            <a:ext cx="1585912" cy="1527175"/>
            <a:chOff x="203" y="2670"/>
            <a:chExt cx="999" cy="962"/>
          </a:xfrm>
        </p:grpSpPr>
        <p:grpSp>
          <p:nvGrpSpPr>
            <p:cNvPr id="3" name="Group 271"/>
            <p:cNvGrpSpPr>
              <a:grpSpLocks/>
            </p:cNvGrpSpPr>
            <p:nvPr/>
          </p:nvGrpSpPr>
          <p:grpSpPr bwMode="auto">
            <a:xfrm>
              <a:off x="203" y="2670"/>
              <a:ext cx="999" cy="962"/>
              <a:chOff x="203" y="2670"/>
              <a:chExt cx="999" cy="962"/>
            </a:xfrm>
          </p:grpSpPr>
          <p:sp>
            <p:nvSpPr>
              <p:cNvPr id="2162960" name="Freeform 272"/>
              <p:cNvSpPr>
                <a:spLocks/>
              </p:cNvSpPr>
              <p:nvPr/>
            </p:nvSpPr>
            <p:spPr bwMode="auto">
              <a:xfrm>
                <a:off x="245" y="3602"/>
                <a:ext cx="31" cy="30"/>
              </a:xfrm>
              <a:custGeom>
                <a:avLst/>
                <a:gdLst/>
                <a:ahLst/>
                <a:cxnLst>
                  <a:cxn ang="0">
                    <a:pos x="0" y="57"/>
                  </a:cxn>
                  <a:cxn ang="0">
                    <a:pos x="1" y="52"/>
                  </a:cxn>
                  <a:cxn ang="0">
                    <a:pos x="7" y="46"/>
                  </a:cxn>
                  <a:cxn ang="0">
                    <a:pos x="19" y="20"/>
                  </a:cxn>
                  <a:cxn ang="0">
                    <a:pos x="24" y="18"/>
                  </a:cxn>
                  <a:cxn ang="0">
                    <a:pos x="34" y="16"/>
                  </a:cxn>
                  <a:cxn ang="0">
                    <a:pos x="36" y="6"/>
                  </a:cxn>
                  <a:cxn ang="0">
                    <a:pos x="52" y="0"/>
                  </a:cxn>
                  <a:cxn ang="0">
                    <a:pos x="56" y="2"/>
                  </a:cxn>
                  <a:cxn ang="0">
                    <a:pos x="57" y="8"/>
                  </a:cxn>
                  <a:cxn ang="0">
                    <a:pos x="56" y="14"/>
                  </a:cxn>
                  <a:cxn ang="0">
                    <a:pos x="41" y="21"/>
                  </a:cxn>
                  <a:cxn ang="0">
                    <a:pos x="11" y="53"/>
                  </a:cxn>
                  <a:cxn ang="0">
                    <a:pos x="7" y="54"/>
                  </a:cxn>
                  <a:cxn ang="0">
                    <a:pos x="2" y="58"/>
                  </a:cxn>
                  <a:cxn ang="0">
                    <a:pos x="0" y="57"/>
                  </a:cxn>
                </a:cxnLst>
                <a:rect l="0" t="0" r="r" b="b"/>
                <a:pathLst>
                  <a:path w="57" h="58">
                    <a:moveTo>
                      <a:pt x="0" y="57"/>
                    </a:moveTo>
                    <a:lnTo>
                      <a:pt x="1" y="52"/>
                    </a:lnTo>
                    <a:lnTo>
                      <a:pt x="7" y="46"/>
                    </a:lnTo>
                    <a:lnTo>
                      <a:pt x="19" y="20"/>
                    </a:lnTo>
                    <a:lnTo>
                      <a:pt x="24" y="18"/>
                    </a:lnTo>
                    <a:lnTo>
                      <a:pt x="34" y="16"/>
                    </a:lnTo>
                    <a:lnTo>
                      <a:pt x="36" y="6"/>
                    </a:lnTo>
                    <a:lnTo>
                      <a:pt x="52" y="0"/>
                    </a:lnTo>
                    <a:lnTo>
                      <a:pt x="56" y="2"/>
                    </a:lnTo>
                    <a:lnTo>
                      <a:pt x="57" y="8"/>
                    </a:lnTo>
                    <a:lnTo>
                      <a:pt x="56" y="14"/>
                    </a:lnTo>
                    <a:lnTo>
                      <a:pt x="41" y="21"/>
                    </a:lnTo>
                    <a:lnTo>
                      <a:pt x="11" y="53"/>
                    </a:lnTo>
                    <a:lnTo>
                      <a:pt x="7" y="54"/>
                    </a:lnTo>
                    <a:lnTo>
                      <a:pt x="2" y="58"/>
                    </a:lnTo>
                    <a:lnTo>
                      <a:pt x="0" y="57"/>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1" name="Freeform 273"/>
              <p:cNvSpPr>
                <a:spLocks/>
              </p:cNvSpPr>
              <p:nvPr/>
            </p:nvSpPr>
            <p:spPr bwMode="auto">
              <a:xfrm>
                <a:off x="281" y="3584"/>
                <a:ext cx="33" cy="27"/>
              </a:xfrm>
              <a:custGeom>
                <a:avLst/>
                <a:gdLst/>
                <a:ahLst/>
                <a:cxnLst>
                  <a:cxn ang="0">
                    <a:pos x="4" y="53"/>
                  </a:cxn>
                  <a:cxn ang="0">
                    <a:pos x="0" y="49"/>
                  </a:cxn>
                  <a:cxn ang="0">
                    <a:pos x="1" y="48"/>
                  </a:cxn>
                  <a:cxn ang="0">
                    <a:pos x="20" y="43"/>
                  </a:cxn>
                  <a:cxn ang="0">
                    <a:pos x="26" y="38"/>
                  </a:cxn>
                  <a:cxn ang="0">
                    <a:pos x="27" y="30"/>
                  </a:cxn>
                  <a:cxn ang="0">
                    <a:pos x="32" y="22"/>
                  </a:cxn>
                  <a:cxn ang="0">
                    <a:pos x="37" y="26"/>
                  </a:cxn>
                  <a:cxn ang="0">
                    <a:pos x="41" y="22"/>
                  </a:cxn>
                  <a:cxn ang="0">
                    <a:pos x="39" y="18"/>
                  </a:cxn>
                  <a:cxn ang="0">
                    <a:pos x="33" y="18"/>
                  </a:cxn>
                  <a:cxn ang="0">
                    <a:pos x="29" y="11"/>
                  </a:cxn>
                  <a:cxn ang="0">
                    <a:pos x="30" y="6"/>
                  </a:cxn>
                  <a:cxn ang="0">
                    <a:pos x="36" y="3"/>
                  </a:cxn>
                  <a:cxn ang="0">
                    <a:pos x="42" y="2"/>
                  </a:cxn>
                  <a:cxn ang="0">
                    <a:pos x="48" y="5"/>
                  </a:cxn>
                  <a:cxn ang="0">
                    <a:pos x="50" y="11"/>
                  </a:cxn>
                  <a:cxn ang="0">
                    <a:pos x="58" y="0"/>
                  </a:cxn>
                  <a:cxn ang="0">
                    <a:pos x="61" y="1"/>
                  </a:cxn>
                  <a:cxn ang="0">
                    <a:pos x="64" y="5"/>
                  </a:cxn>
                  <a:cxn ang="0">
                    <a:pos x="62" y="11"/>
                  </a:cxn>
                  <a:cxn ang="0">
                    <a:pos x="55" y="17"/>
                  </a:cxn>
                  <a:cxn ang="0">
                    <a:pos x="54" y="22"/>
                  </a:cxn>
                  <a:cxn ang="0">
                    <a:pos x="58" y="19"/>
                  </a:cxn>
                  <a:cxn ang="0">
                    <a:pos x="59" y="25"/>
                  </a:cxn>
                  <a:cxn ang="0">
                    <a:pos x="55" y="30"/>
                  </a:cxn>
                  <a:cxn ang="0">
                    <a:pos x="45" y="35"/>
                  </a:cxn>
                  <a:cxn ang="0">
                    <a:pos x="42" y="40"/>
                  </a:cxn>
                  <a:cxn ang="0">
                    <a:pos x="35" y="41"/>
                  </a:cxn>
                  <a:cxn ang="0">
                    <a:pos x="22" y="51"/>
                  </a:cxn>
                  <a:cxn ang="0">
                    <a:pos x="4" y="53"/>
                  </a:cxn>
                </a:cxnLst>
                <a:rect l="0" t="0" r="r" b="b"/>
                <a:pathLst>
                  <a:path w="64" h="53">
                    <a:moveTo>
                      <a:pt x="4" y="53"/>
                    </a:moveTo>
                    <a:lnTo>
                      <a:pt x="0" y="49"/>
                    </a:lnTo>
                    <a:lnTo>
                      <a:pt x="1" y="48"/>
                    </a:lnTo>
                    <a:lnTo>
                      <a:pt x="20" y="43"/>
                    </a:lnTo>
                    <a:lnTo>
                      <a:pt x="26" y="38"/>
                    </a:lnTo>
                    <a:lnTo>
                      <a:pt x="27" y="30"/>
                    </a:lnTo>
                    <a:lnTo>
                      <a:pt x="32" y="22"/>
                    </a:lnTo>
                    <a:lnTo>
                      <a:pt x="37" y="26"/>
                    </a:lnTo>
                    <a:lnTo>
                      <a:pt x="41" y="22"/>
                    </a:lnTo>
                    <a:lnTo>
                      <a:pt x="39" y="18"/>
                    </a:lnTo>
                    <a:lnTo>
                      <a:pt x="33" y="18"/>
                    </a:lnTo>
                    <a:lnTo>
                      <a:pt x="29" y="11"/>
                    </a:lnTo>
                    <a:lnTo>
                      <a:pt x="30" y="6"/>
                    </a:lnTo>
                    <a:lnTo>
                      <a:pt x="36" y="3"/>
                    </a:lnTo>
                    <a:lnTo>
                      <a:pt x="42" y="2"/>
                    </a:lnTo>
                    <a:lnTo>
                      <a:pt x="48" y="5"/>
                    </a:lnTo>
                    <a:lnTo>
                      <a:pt x="50" y="11"/>
                    </a:lnTo>
                    <a:lnTo>
                      <a:pt x="58" y="0"/>
                    </a:lnTo>
                    <a:lnTo>
                      <a:pt x="61" y="1"/>
                    </a:lnTo>
                    <a:lnTo>
                      <a:pt x="64" y="5"/>
                    </a:lnTo>
                    <a:lnTo>
                      <a:pt x="62" y="11"/>
                    </a:lnTo>
                    <a:lnTo>
                      <a:pt x="55" y="17"/>
                    </a:lnTo>
                    <a:lnTo>
                      <a:pt x="54" y="22"/>
                    </a:lnTo>
                    <a:lnTo>
                      <a:pt x="58" y="19"/>
                    </a:lnTo>
                    <a:lnTo>
                      <a:pt x="59" y="25"/>
                    </a:lnTo>
                    <a:lnTo>
                      <a:pt x="55" y="30"/>
                    </a:lnTo>
                    <a:lnTo>
                      <a:pt x="45" y="35"/>
                    </a:lnTo>
                    <a:lnTo>
                      <a:pt x="42" y="40"/>
                    </a:lnTo>
                    <a:lnTo>
                      <a:pt x="35" y="41"/>
                    </a:lnTo>
                    <a:lnTo>
                      <a:pt x="22" y="51"/>
                    </a:lnTo>
                    <a:lnTo>
                      <a:pt x="4" y="53"/>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2" name="Freeform 274"/>
              <p:cNvSpPr>
                <a:spLocks/>
              </p:cNvSpPr>
              <p:nvPr/>
            </p:nvSpPr>
            <p:spPr bwMode="auto">
              <a:xfrm>
                <a:off x="321" y="3573"/>
                <a:ext cx="6" cy="8"/>
              </a:xfrm>
              <a:custGeom>
                <a:avLst/>
                <a:gdLst/>
                <a:ahLst/>
                <a:cxnLst>
                  <a:cxn ang="0">
                    <a:pos x="5" y="0"/>
                  </a:cxn>
                  <a:cxn ang="0">
                    <a:pos x="7" y="3"/>
                  </a:cxn>
                  <a:cxn ang="0">
                    <a:pos x="13" y="4"/>
                  </a:cxn>
                  <a:cxn ang="0">
                    <a:pos x="16" y="11"/>
                  </a:cxn>
                  <a:cxn ang="0">
                    <a:pos x="11" y="16"/>
                  </a:cxn>
                  <a:cxn ang="0">
                    <a:pos x="1" y="15"/>
                  </a:cxn>
                  <a:cxn ang="0">
                    <a:pos x="0" y="9"/>
                  </a:cxn>
                  <a:cxn ang="0">
                    <a:pos x="1" y="3"/>
                  </a:cxn>
                  <a:cxn ang="0">
                    <a:pos x="5" y="0"/>
                  </a:cxn>
                </a:cxnLst>
                <a:rect l="0" t="0" r="r" b="b"/>
                <a:pathLst>
                  <a:path w="16" h="16">
                    <a:moveTo>
                      <a:pt x="5" y="0"/>
                    </a:moveTo>
                    <a:lnTo>
                      <a:pt x="7" y="3"/>
                    </a:lnTo>
                    <a:lnTo>
                      <a:pt x="13" y="4"/>
                    </a:lnTo>
                    <a:lnTo>
                      <a:pt x="16" y="11"/>
                    </a:lnTo>
                    <a:lnTo>
                      <a:pt x="11" y="16"/>
                    </a:lnTo>
                    <a:lnTo>
                      <a:pt x="1" y="15"/>
                    </a:lnTo>
                    <a:lnTo>
                      <a:pt x="0" y="9"/>
                    </a:lnTo>
                    <a:lnTo>
                      <a:pt x="1" y="3"/>
                    </a:lnTo>
                    <a:lnTo>
                      <a:pt x="5"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3" name="Freeform 275"/>
              <p:cNvSpPr>
                <a:spLocks/>
              </p:cNvSpPr>
              <p:nvPr/>
            </p:nvSpPr>
            <p:spPr bwMode="auto">
              <a:xfrm>
                <a:off x="348" y="3539"/>
                <a:ext cx="42" cy="29"/>
              </a:xfrm>
              <a:custGeom>
                <a:avLst/>
                <a:gdLst/>
                <a:ahLst/>
                <a:cxnLst>
                  <a:cxn ang="0">
                    <a:pos x="0" y="36"/>
                  </a:cxn>
                  <a:cxn ang="0">
                    <a:pos x="15" y="21"/>
                  </a:cxn>
                  <a:cxn ang="0">
                    <a:pos x="20" y="10"/>
                  </a:cxn>
                  <a:cxn ang="0">
                    <a:pos x="32" y="11"/>
                  </a:cxn>
                  <a:cxn ang="0">
                    <a:pos x="40" y="9"/>
                  </a:cxn>
                  <a:cxn ang="0">
                    <a:pos x="55" y="0"/>
                  </a:cxn>
                  <a:cxn ang="0">
                    <a:pos x="61" y="2"/>
                  </a:cxn>
                  <a:cxn ang="0">
                    <a:pos x="65" y="18"/>
                  </a:cxn>
                  <a:cxn ang="0">
                    <a:pos x="73" y="24"/>
                  </a:cxn>
                  <a:cxn ang="0">
                    <a:pos x="76" y="24"/>
                  </a:cxn>
                  <a:cxn ang="0">
                    <a:pos x="78" y="25"/>
                  </a:cxn>
                  <a:cxn ang="0">
                    <a:pos x="79" y="29"/>
                  </a:cxn>
                  <a:cxn ang="0">
                    <a:pos x="78" y="30"/>
                  </a:cxn>
                  <a:cxn ang="0">
                    <a:pos x="71" y="28"/>
                  </a:cxn>
                  <a:cxn ang="0">
                    <a:pos x="65" y="33"/>
                  </a:cxn>
                  <a:cxn ang="0">
                    <a:pos x="55" y="35"/>
                  </a:cxn>
                  <a:cxn ang="0">
                    <a:pos x="36" y="35"/>
                  </a:cxn>
                  <a:cxn ang="0">
                    <a:pos x="15" y="57"/>
                  </a:cxn>
                  <a:cxn ang="0">
                    <a:pos x="5" y="49"/>
                  </a:cxn>
                  <a:cxn ang="0">
                    <a:pos x="0" y="36"/>
                  </a:cxn>
                </a:cxnLst>
                <a:rect l="0" t="0" r="r" b="b"/>
                <a:pathLst>
                  <a:path w="79" h="57">
                    <a:moveTo>
                      <a:pt x="0" y="36"/>
                    </a:moveTo>
                    <a:lnTo>
                      <a:pt x="15" y="21"/>
                    </a:lnTo>
                    <a:lnTo>
                      <a:pt x="20" y="10"/>
                    </a:lnTo>
                    <a:lnTo>
                      <a:pt x="32" y="11"/>
                    </a:lnTo>
                    <a:lnTo>
                      <a:pt x="40" y="9"/>
                    </a:lnTo>
                    <a:lnTo>
                      <a:pt x="55" y="0"/>
                    </a:lnTo>
                    <a:lnTo>
                      <a:pt x="61" y="2"/>
                    </a:lnTo>
                    <a:lnTo>
                      <a:pt x="65" y="18"/>
                    </a:lnTo>
                    <a:lnTo>
                      <a:pt x="73" y="24"/>
                    </a:lnTo>
                    <a:lnTo>
                      <a:pt x="76" y="24"/>
                    </a:lnTo>
                    <a:lnTo>
                      <a:pt x="78" y="25"/>
                    </a:lnTo>
                    <a:lnTo>
                      <a:pt x="79" y="29"/>
                    </a:lnTo>
                    <a:lnTo>
                      <a:pt x="78" y="30"/>
                    </a:lnTo>
                    <a:lnTo>
                      <a:pt x="71" y="28"/>
                    </a:lnTo>
                    <a:lnTo>
                      <a:pt x="65" y="33"/>
                    </a:lnTo>
                    <a:lnTo>
                      <a:pt x="55" y="35"/>
                    </a:lnTo>
                    <a:lnTo>
                      <a:pt x="36" y="35"/>
                    </a:lnTo>
                    <a:lnTo>
                      <a:pt x="15" y="57"/>
                    </a:lnTo>
                    <a:lnTo>
                      <a:pt x="5" y="49"/>
                    </a:lnTo>
                    <a:lnTo>
                      <a:pt x="0" y="36"/>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4" name="Freeform 276"/>
              <p:cNvSpPr>
                <a:spLocks/>
              </p:cNvSpPr>
              <p:nvPr/>
            </p:nvSpPr>
            <p:spPr bwMode="auto">
              <a:xfrm>
                <a:off x="399" y="3561"/>
                <a:ext cx="4" cy="5"/>
              </a:xfrm>
              <a:custGeom>
                <a:avLst/>
                <a:gdLst/>
                <a:ahLst/>
                <a:cxnLst>
                  <a:cxn ang="0">
                    <a:pos x="0" y="1"/>
                  </a:cxn>
                  <a:cxn ang="0">
                    <a:pos x="5" y="0"/>
                  </a:cxn>
                  <a:cxn ang="0">
                    <a:pos x="8" y="1"/>
                  </a:cxn>
                  <a:cxn ang="0">
                    <a:pos x="9" y="5"/>
                  </a:cxn>
                  <a:cxn ang="0">
                    <a:pos x="9" y="6"/>
                  </a:cxn>
                  <a:cxn ang="0">
                    <a:pos x="3" y="7"/>
                  </a:cxn>
                  <a:cxn ang="0">
                    <a:pos x="0" y="1"/>
                  </a:cxn>
                </a:cxnLst>
                <a:rect l="0" t="0" r="r" b="b"/>
                <a:pathLst>
                  <a:path w="9" h="7">
                    <a:moveTo>
                      <a:pt x="0" y="1"/>
                    </a:moveTo>
                    <a:lnTo>
                      <a:pt x="5" y="0"/>
                    </a:lnTo>
                    <a:lnTo>
                      <a:pt x="8" y="1"/>
                    </a:lnTo>
                    <a:lnTo>
                      <a:pt x="9" y="5"/>
                    </a:lnTo>
                    <a:lnTo>
                      <a:pt x="9" y="6"/>
                    </a:lnTo>
                    <a:lnTo>
                      <a:pt x="3" y="7"/>
                    </a:lnTo>
                    <a:lnTo>
                      <a:pt x="0"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4" name="Group 277"/>
              <p:cNvGrpSpPr>
                <a:grpSpLocks/>
              </p:cNvGrpSpPr>
              <p:nvPr/>
            </p:nvGrpSpPr>
            <p:grpSpPr bwMode="auto">
              <a:xfrm>
                <a:off x="203" y="2670"/>
                <a:ext cx="999" cy="901"/>
                <a:chOff x="395" y="1153"/>
                <a:chExt cx="207" cy="194"/>
              </a:xfrm>
            </p:grpSpPr>
            <p:sp>
              <p:nvSpPr>
                <p:cNvPr id="2162966" name="Freeform 278"/>
                <p:cNvSpPr>
                  <a:spLocks/>
                </p:cNvSpPr>
                <p:nvPr/>
              </p:nvSpPr>
              <p:spPr bwMode="auto">
                <a:xfrm>
                  <a:off x="573" y="1313"/>
                  <a:ext cx="4" cy="7"/>
                </a:xfrm>
                <a:custGeom>
                  <a:avLst/>
                  <a:gdLst/>
                  <a:ahLst/>
                  <a:cxnLst>
                    <a:cxn ang="0">
                      <a:pos x="5" y="1"/>
                    </a:cxn>
                    <a:cxn ang="0">
                      <a:pos x="5" y="1"/>
                    </a:cxn>
                    <a:cxn ang="0">
                      <a:pos x="4" y="0"/>
                    </a:cxn>
                    <a:cxn ang="0">
                      <a:pos x="1" y="1"/>
                    </a:cxn>
                    <a:cxn ang="0">
                      <a:pos x="0" y="1"/>
                    </a:cxn>
                    <a:cxn ang="0">
                      <a:pos x="0" y="4"/>
                    </a:cxn>
                    <a:cxn ang="0">
                      <a:pos x="0" y="6"/>
                    </a:cxn>
                    <a:cxn ang="0">
                      <a:pos x="1" y="10"/>
                    </a:cxn>
                    <a:cxn ang="0">
                      <a:pos x="1" y="10"/>
                    </a:cxn>
                    <a:cxn ang="0">
                      <a:pos x="2" y="11"/>
                    </a:cxn>
                    <a:cxn ang="0">
                      <a:pos x="5" y="13"/>
                    </a:cxn>
                    <a:cxn ang="0">
                      <a:pos x="6" y="11"/>
                    </a:cxn>
                    <a:cxn ang="0">
                      <a:pos x="8" y="10"/>
                    </a:cxn>
                    <a:cxn ang="0">
                      <a:pos x="8" y="6"/>
                    </a:cxn>
                    <a:cxn ang="0">
                      <a:pos x="5" y="1"/>
                    </a:cxn>
                    <a:cxn ang="0">
                      <a:pos x="5" y="1"/>
                    </a:cxn>
                  </a:cxnLst>
                  <a:rect l="0" t="0" r="r" b="b"/>
                  <a:pathLst>
                    <a:path w="8" h="13">
                      <a:moveTo>
                        <a:pt x="5" y="1"/>
                      </a:moveTo>
                      <a:lnTo>
                        <a:pt x="5" y="1"/>
                      </a:lnTo>
                      <a:lnTo>
                        <a:pt x="4" y="0"/>
                      </a:lnTo>
                      <a:lnTo>
                        <a:pt x="1" y="1"/>
                      </a:lnTo>
                      <a:lnTo>
                        <a:pt x="0" y="1"/>
                      </a:lnTo>
                      <a:lnTo>
                        <a:pt x="0" y="4"/>
                      </a:lnTo>
                      <a:lnTo>
                        <a:pt x="0" y="6"/>
                      </a:lnTo>
                      <a:lnTo>
                        <a:pt x="1" y="10"/>
                      </a:lnTo>
                      <a:lnTo>
                        <a:pt x="1" y="10"/>
                      </a:lnTo>
                      <a:lnTo>
                        <a:pt x="2" y="11"/>
                      </a:lnTo>
                      <a:lnTo>
                        <a:pt x="5" y="13"/>
                      </a:lnTo>
                      <a:lnTo>
                        <a:pt x="6" y="11"/>
                      </a:lnTo>
                      <a:lnTo>
                        <a:pt x="8" y="10"/>
                      </a:lnTo>
                      <a:lnTo>
                        <a:pt x="8" y="6"/>
                      </a:lnTo>
                      <a:lnTo>
                        <a:pt x="5" y="1"/>
                      </a:lnTo>
                      <a:lnTo>
                        <a:pt x="5" y="1"/>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7" name="Freeform 279"/>
                <p:cNvSpPr>
                  <a:spLocks/>
                </p:cNvSpPr>
                <p:nvPr/>
              </p:nvSpPr>
              <p:spPr bwMode="auto">
                <a:xfrm>
                  <a:off x="411" y="1153"/>
                  <a:ext cx="191" cy="194"/>
                </a:xfrm>
                <a:custGeom>
                  <a:avLst/>
                  <a:gdLst/>
                  <a:ahLst/>
                  <a:cxnLst>
                    <a:cxn ang="0">
                      <a:pos x="251" y="34"/>
                    </a:cxn>
                    <a:cxn ang="0">
                      <a:pos x="224" y="34"/>
                    </a:cxn>
                    <a:cxn ang="0">
                      <a:pos x="205" y="27"/>
                    </a:cxn>
                    <a:cxn ang="0">
                      <a:pos x="191" y="19"/>
                    </a:cxn>
                    <a:cxn ang="0">
                      <a:pos x="178" y="21"/>
                    </a:cxn>
                    <a:cxn ang="0">
                      <a:pos x="173" y="26"/>
                    </a:cxn>
                    <a:cxn ang="0">
                      <a:pos x="136" y="4"/>
                    </a:cxn>
                    <a:cxn ang="0">
                      <a:pos x="105" y="4"/>
                    </a:cxn>
                    <a:cxn ang="0">
                      <a:pos x="82" y="9"/>
                    </a:cxn>
                    <a:cxn ang="0">
                      <a:pos x="62" y="30"/>
                    </a:cxn>
                    <a:cxn ang="0">
                      <a:pos x="39" y="57"/>
                    </a:cxn>
                    <a:cxn ang="0">
                      <a:pos x="14" y="71"/>
                    </a:cxn>
                    <a:cxn ang="0">
                      <a:pos x="40" y="104"/>
                    </a:cxn>
                    <a:cxn ang="0">
                      <a:pos x="57" y="138"/>
                    </a:cxn>
                    <a:cxn ang="0">
                      <a:pos x="41" y="134"/>
                    </a:cxn>
                    <a:cxn ang="0">
                      <a:pos x="10" y="138"/>
                    </a:cxn>
                    <a:cxn ang="0">
                      <a:pos x="1" y="161"/>
                    </a:cxn>
                    <a:cxn ang="0">
                      <a:pos x="32" y="179"/>
                    </a:cxn>
                    <a:cxn ang="0">
                      <a:pos x="65" y="170"/>
                    </a:cxn>
                    <a:cxn ang="0">
                      <a:pos x="67" y="177"/>
                    </a:cxn>
                    <a:cxn ang="0">
                      <a:pos x="71" y="192"/>
                    </a:cxn>
                    <a:cxn ang="0">
                      <a:pos x="50" y="207"/>
                    </a:cxn>
                    <a:cxn ang="0">
                      <a:pos x="41" y="220"/>
                    </a:cxn>
                    <a:cxn ang="0">
                      <a:pos x="11" y="243"/>
                    </a:cxn>
                    <a:cxn ang="0">
                      <a:pos x="31" y="258"/>
                    </a:cxn>
                    <a:cxn ang="0">
                      <a:pos x="34" y="278"/>
                    </a:cxn>
                    <a:cxn ang="0">
                      <a:pos x="57" y="293"/>
                    </a:cxn>
                    <a:cxn ang="0">
                      <a:pos x="69" y="299"/>
                    </a:cxn>
                    <a:cxn ang="0">
                      <a:pos x="78" y="302"/>
                    </a:cxn>
                    <a:cxn ang="0">
                      <a:pos x="95" y="304"/>
                    </a:cxn>
                    <a:cxn ang="0">
                      <a:pos x="108" y="298"/>
                    </a:cxn>
                    <a:cxn ang="0">
                      <a:pos x="75" y="343"/>
                    </a:cxn>
                    <a:cxn ang="0">
                      <a:pos x="49" y="368"/>
                    </a:cxn>
                    <a:cxn ang="0">
                      <a:pos x="86" y="354"/>
                    </a:cxn>
                    <a:cxn ang="0">
                      <a:pos x="138" y="312"/>
                    </a:cxn>
                    <a:cxn ang="0">
                      <a:pos x="140" y="295"/>
                    </a:cxn>
                    <a:cxn ang="0">
                      <a:pos x="142" y="288"/>
                    </a:cxn>
                    <a:cxn ang="0">
                      <a:pos x="168" y="250"/>
                    </a:cxn>
                    <a:cxn ang="0">
                      <a:pos x="196" y="252"/>
                    </a:cxn>
                    <a:cxn ang="0">
                      <a:pos x="177" y="259"/>
                    </a:cxn>
                    <a:cxn ang="0">
                      <a:pos x="164" y="277"/>
                    </a:cxn>
                    <a:cxn ang="0">
                      <a:pos x="164" y="293"/>
                    </a:cxn>
                    <a:cxn ang="0">
                      <a:pos x="194" y="274"/>
                    </a:cxn>
                    <a:cxn ang="0">
                      <a:pos x="201" y="258"/>
                    </a:cxn>
                    <a:cxn ang="0">
                      <a:pos x="226" y="265"/>
                    </a:cxn>
                    <a:cxn ang="0">
                      <a:pos x="257" y="277"/>
                    </a:cxn>
                    <a:cxn ang="0">
                      <a:pos x="273" y="285"/>
                    </a:cxn>
                    <a:cxn ang="0">
                      <a:pos x="285" y="284"/>
                    </a:cxn>
                    <a:cxn ang="0">
                      <a:pos x="337" y="308"/>
                    </a:cxn>
                    <a:cxn ang="0">
                      <a:pos x="356" y="338"/>
                    </a:cxn>
                    <a:cxn ang="0">
                      <a:pos x="363" y="357"/>
                    </a:cxn>
                    <a:cxn ang="0">
                      <a:pos x="372" y="360"/>
                    </a:cxn>
                    <a:cxn ang="0">
                      <a:pos x="371" y="383"/>
                    </a:cxn>
                    <a:cxn ang="0">
                      <a:pos x="382" y="358"/>
                    </a:cxn>
                    <a:cxn ang="0">
                      <a:pos x="365" y="333"/>
                    </a:cxn>
                    <a:cxn ang="0">
                      <a:pos x="321" y="289"/>
                    </a:cxn>
                    <a:cxn ang="0">
                      <a:pos x="273" y="267"/>
                    </a:cxn>
                  </a:cxnLst>
                  <a:rect l="0" t="0" r="r" b="b"/>
                  <a:pathLst>
                    <a:path w="382" h="386">
                      <a:moveTo>
                        <a:pt x="263" y="38"/>
                      </a:moveTo>
                      <a:lnTo>
                        <a:pt x="263" y="38"/>
                      </a:lnTo>
                      <a:lnTo>
                        <a:pt x="261" y="36"/>
                      </a:lnTo>
                      <a:lnTo>
                        <a:pt x="257" y="34"/>
                      </a:lnTo>
                      <a:lnTo>
                        <a:pt x="254" y="34"/>
                      </a:lnTo>
                      <a:lnTo>
                        <a:pt x="251" y="34"/>
                      </a:lnTo>
                      <a:lnTo>
                        <a:pt x="247" y="34"/>
                      </a:lnTo>
                      <a:lnTo>
                        <a:pt x="242" y="36"/>
                      </a:lnTo>
                      <a:lnTo>
                        <a:pt x="242" y="36"/>
                      </a:lnTo>
                      <a:lnTo>
                        <a:pt x="234" y="36"/>
                      </a:lnTo>
                      <a:lnTo>
                        <a:pt x="227" y="35"/>
                      </a:lnTo>
                      <a:lnTo>
                        <a:pt x="224" y="34"/>
                      </a:lnTo>
                      <a:lnTo>
                        <a:pt x="220" y="31"/>
                      </a:lnTo>
                      <a:lnTo>
                        <a:pt x="220" y="31"/>
                      </a:lnTo>
                      <a:lnTo>
                        <a:pt x="218" y="31"/>
                      </a:lnTo>
                      <a:lnTo>
                        <a:pt x="213" y="31"/>
                      </a:lnTo>
                      <a:lnTo>
                        <a:pt x="207" y="28"/>
                      </a:lnTo>
                      <a:lnTo>
                        <a:pt x="205" y="27"/>
                      </a:lnTo>
                      <a:lnTo>
                        <a:pt x="204" y="25"/>
                      </a:lnTo>
                      <a:lnTo>
                        <a:pt x="204" y="25"/>
                      </a:lnTo>
                      <a:lnTo>
                        <a:pt x="199" y="22"/>
                      </a:lnTo>
                      <a:lnTo>
                        <a:pt x="195" y="21"/>
                      </a:lnTo>
                      <a:lnTo>
                        <a:pt x="191" y="19"/>
                      </a:lnTo>
                      <a:lnTo>
                        <a:pt x="191" y="19"/>
                      </a:lnTo>
                      <a:lnTo>
                        <a:pt x="186" y="17"/>
                      </a:lnTo>
                      <a:lnTo>
                        <a:pt x="181" y="15"/>
                      </a:lnTo>
                      <a:lnTo>
                        <a:pt x="179" y="17"/>
                      </a:lnTo>
                      <a:lnTo>
                        <a:pt x="178" y="17"/>
                      </a:lnTo>
                      <a:lnTo>
                        <a:pt x="178" y="17"/>
                      </a:lnTo>
                      <a:lnTo>
                        <a:pt x="178" y="21"/>
                      </a:lnTo>
                      <a:lnTo>
                        <a:pt x="179" y="25"/>
                      </a:lnTo>
                      <a:lnTo>
                        <a:pt x="179" y="27"/>
                      </a:lnTo>
                      <a:lnTo>
                        <a:pt x="178" y="28"/>
                      </a:lnTo>
                      <a:lnTo>
                        <a:pt x="177" y="28"/>
                      </a:lnTo>
                      <a:lnTo>
                        <a:pt x="177" y="28"/>
                      </a:lnTo>
                      <a:lnTo>
                        <a:pt x="173" y="26"/>
                      </a:lnTo>
                      <a:lnTo>
                        <a:pt x="170" y="23"/>
                      </a:lnTo>
                      <a:lnTo>
                        <a:pt x="166" y="19"/>
                      </a:lnTo>
                      <a:lnTo>
                        <a:pt x="162" y="15"/>
                      </a:lnTo>
                      <a:lnTo>
                        <a:pt x="162" y="15"/>
                      </a:lnTo>
                      <a:lnTo>
                        <a:pt x="136" y="4"/>
                      </a:lnTo>
                      <a:lnTo>
                        <a:pt x="136" y="4"/>
                      </a:lnTo>
                      <a:lnTo>
                        <a:pt x="134" y="2"/>
                      </a:lnTo>
                      <a:lnTo>
                        <a:pt x="127" y="0"/>
                      </a:lnTo>
                      <a:lnTo>
                        <a:pt x="123" y="0"/>
                      </a:lnTo>
                      <a:lnTo>
                        <a:pt x="118" y="0"/>
                      </a:lnTo>
                      <a:lnTo>
                        <a:pt x="112" y="1"/>
                      </a:lnTo>
                      <a:lnTo>
                        <a:pt x="105" y="4"/>
                      </a:lnTo>
                      <a:lnTo>
                        <a:pt x="105" y="4"/>
                      </a:lnTo>
                      <a:lnTo>
                        <a:pt x="95" y="8"/>
                      </a:lnTo>
                      <a:lnTo>
                        <a:pt x="90" y="9"/>
                      </a:lnTo>
                      <a:lnTo>
                        <a:pt x="86" y="9"/>
                      </a:lnTo>
                      <a:lnTo>
                        <a:pt x="82" y="9"/>
                      </a:lnTo>
                      <a:lnTo>
                        <a:pt x="82" y="9"/>
                      </a:lnTo>
                      <a:lnTo>
                        <a:pt x="77" y="10"/>
                      </a:lnTo>
                      <a:lnTo>
                        <a:pt x="71" y="13"/>
                      </a:lnTo>
                      <a:lnTo>
                        <a:pt x="67" y="17"/>
                      </a:lnTo>
                      <a:lnTo>
                        <a:pt x="65" y="21"/>
                      </a:lnTo>
                      <a:lnTo>
                        <a:pt x="65" y="21"/>
                      </a:lnTo>
                      <a:lnTo>
                        <a:pt x="62" y="30"/>
                      </a:lnTo>
                      <a:lnTo>
                        <a:pt x="56" y="41"/>
                      </a:lnTo>
                      <a:lnTo>
                        <a:pt x="52" y="48"/>
                      </a:lnTo>
                      <a:lnTo>
                        <a:pt x="48" y="53"/>
                      </a:lnTo>
                      <a:lnTo>
                        <a:pt x="43" y="56"/>
                      </a:lnTo>
                      <a:lnTo>
                        <a:pt x="39" y="57"/>
                      </a:lnTo>
                      <a:lnTo>
                        <a:pt x="39" y="57"/>
                      </a:lnTo>
                      <a:lnTo>
                        <a:pt x="30" y="58"/>
                      </a:lnTo>
                      <a:lnTo>
                        <a:pt x="22" y="61"/>
                      </a:lnTo>
                      <a:lnTo>
                        <a:pt x="19" y="62"/>
                      </a:lnTo>
                      <a:lnTo>
                        <a:pt x="17" y="65"/>
                      </a:lnTo>
                      <a:lnTo>
                        <a:pt x="14" y="68"/>
                      </a:lnTo>
                      <a:lnTo>
                        <a:pt x="14" y="71"/>
                      </a:lnTo>
                      <a:lnTo>
                        <a:pt x="14" y="71"/>
                      </a:lnTo>
                      <a:lnTo>
                        <a:pt x="15" y="77"/>
                      </a:lnTo>
                      <a:lnTo>
                        <a:pt x="18" y="82"/>
                      </a:lnTo>
                      <a:lnTo>
                        <a:pt x="31" y="94"/>
                      </a:lnTo>
                      <a:lnTo>
                        <a:pt x="31" y="94"/>
                      </a:lnTo>
                      <a:lnTo>
                        <a:pt x="40" y="104"/>
                      </a:lnTo>
                      <a:lnTo>
                        <a:pt x="52" y="117"/>
                      </a:lnTo>
                      <a:lnTo>
                        <a:pt x="56" y="122"/>
                      </a:lnTo>
                      <a:lnTo>
                        <a:pt x="58" y="129"/>
                      </a:lnTo>
                      <a:lnTo>
                        <a:pt x="58" y="134"/>
                      </a:lnTo>
                      <a:lnTo>
                        <a:pt x="58" y="135"/>
                      </a:lnTo>
                      <a:lnTo>
                        <a:pt x="57" y="138"/>
                      </a:lnTo>
                      <a:lnTo>
                        <a:pt x="57" y="138"/>
                      </a:lnTo>
                      <a:lnTo>
                        <a:pt x="53" y="139"/>
                      </a:lnTo>
                      <a:lnTo>
                        <a:pt x="50" y="140"/>
                      </a:lnTo>
                      <a:lnTo>
                        <a:pt x="48" y="139"/>
                      </a:lnTo>
                      <a:lnTo>
                        <a:pt x="45" y="138"/>
                      </a:lnTo>
                      <a:lnTo>
                        <a:pt x="41" y="134"/>
                      </a:lnTo>
                      <a:lnTo>
                        <a:pt x="36" y="130"/>
                      </a:lnTo>
                      <a:lnTo>
                        <a:pt x="36" y="130"/>
                      </a:lnTo>
                      <a:lnTo>
                        <a:pt x="30" y="130"/>
                      </a:lnTo>
                      <a:lnTo>
                        <a:pt x="22" y="131"/>
                      </a:lnTo>
                      <a:lnTo>
                        <a:pt x="14" y="135"/>
                      </a:lnTo>
                      <a:lnTo>
                        <a:pt x="10" y="138"/>
                      </a:lnTo>
                      <a:lnTo>
                        <a:pt x="8" y="142"/>
                      </a:lnTo>
                      <a:lnTo>
                        <a:pt x="8" y="142"/>
                      </a:lnTo>
                      <a:lnTo>
                        <a:pt x="2" y="148"/>
                      </a:lnTo>
                      <a:lnTo>
                        <a:pt x="0" y="155"/>
                      </a:lnTo>
                      <a:lnTo>
                        <a:pt x="0" y="159"/>
                      </a:lnTo>
                      <a:lnTo>
                        <a:pt x="1" y="161"/>
                      </a:lnTo>
                      <a:lnTo>
                        <a:pt x="4" y="165"/>
                      </a:lnTo>
                      <a:lnTo>
                        <a:pt x="8" y="168"/>
                      </a:lnTo>
                      <a:lnTo>
                        <a:pt x="8" y="168"/>
                      </a:lnTo>
                      <a:lnTo>
                        <a:pt x="17" y="174"/>
                      </a:lnTo>
                      <a:lnTo>
                        <a:pt x="27" y="178"/>
                      </a:lnTo>
                      <a:lnTo>
                        <a:pt x="32" y="179"/>
                      </a:lnTo>
                      <a:lnTo>
                        <a:pt x="37" y="179"/>
                      </a:lnTo>
                      <a:lnTo>
                        <a:pt x="44" y="179"/>
                      </a:lnTo>
                      <a:lnTo>
                        <a:pt x="49" y="177"/>
                      </a:lnTo>
                      <a:lnTo>
                        <a:pt x="49" y="177"/>
                      </a:lnTo>
                      <a:lnTo>
                        <a:pt x="58" y="173"/>
                      </a:lnTo>
                      <a:lnTo>
                        <a:pt x="65" y="170"/>
                      </a:lnTo>
                      <a:lnTo>
                        <a:pt x="67" y="170"/>
                      </a:lnTo>
                      <a:lnTo>
                        <a:pt x="69" y="172"/>
                      </a:lnTo>
                      <a:lnTo>
                        <a:pt x="69" y="172"/>
                      </a:lnTo>
                      <a:lnTo>
                        <a:pt x="70" y="174"/>
                      </a:lnTo>
                      <a:lnTo>
                        <a:pt x="70" y="176"/>
                      </a:lnTo>
                      <a:lnTo>
                        <a:pt x="67" y="177"/>
                      </a:lnTo>
                      <a:lnTo>
                        <a:pt x="66" y="179"/>
                      </a:lnTo>
                      <a:lnTo>
                        <a:pt x="66" y="181"/>
                      </a:lnTo>
                      <a:lnTo>
                        <a:pt x="66" y="183"/>
                      </a:lnTo>
                      <a:lnTo>
                        <a:pt x="66" y="183"/>
                      </a:lnTo>
                      <a:lnTo>
                        <a:pt x="71" y="191"/>
                      </a:lnTo>
                      <a:lnTo>
                        <a:pt x="71" y="192"/>
                      </a:lnTo>
                      <a:lnTo>
                        <a:pt x="71" y="194"/>
                      </a:lnTo>
                      <a:lnTo>
                        <a:pt x="70" y="196"/>
                      </a:lnTo>
                      <a:lnTo>
                        <a:pt x="67" y="199"/>
                      </a:lnTo>
                      <a:lnTo>
                        <a:pt x="67" y="199"/>
                      </a:lnTo>
                      <a:lnTo>
                        <a:pt x="60" y="203"/>
                      </a:lnTo>
                      <a:lnTo>
                        <a:pt x="50" y="207"/>
                      </a:lnTo>
                      <a:lnTo>
                        <a:pt x="47" y="209"/>
                      </a:lnTo>
                      <a:lnTo>
                        <a:pt x="44" y="212"/>
                      </a:lnTo>
                      <a:lnTo>
                        <a:pt x="41" y="216"/>
                      </a:lnTo>
                      <a:lnTo>
                        <a:pt x="41" y="220"/>
                      </a:lnTo>
                      <a:lnTo>
                        <a:pt x="41" y="220"/>
                      </a:lnTo>
                      <a:lnTo>
                        <a:pt x="41" y="220"/>
                      </a:lnTo>
                      <a:lnTo>
                        <a:pt x="41" y="221"/>
                      </a:lnTo>
                      <a:lnTo>
                        <a:pt x="30" y="229"/>
                      </a:lnTo>
                      <a:lnTo>
                        <a:pt x="30" y="229"/>
                      </a:lnTo>
                      <a:lnTo>
                        <a:pt x="19" y="235"/>
                      </a:lnTo>
                      <a:lnTo>
                        <a:pt x="13" y="241"/>
                      </a:lnTo>
                      <a:lnTo>
                        <a:pt x="11" y="243"/>
                      </a:lnTo>
                      <a:lnTo>
                        <a:pt x="13" y="246"/>
                      </a:lnTo>
                      <a:lnTo>
                        <a:pt x="14" y="248"/>
                      </a:lnTo>
                      <a:lnTo>
                        <a:pt x="17" y="252"/>
                      </a:lnTo>
                      <a:lnTo>
                        <a:pt x="17" y="252"/>
                      </a:lnTo>
                      <a:lnTo>
                        <a:pt x="21" y="255"/>
                      </a:lnTo>
                      <a:lnTo>
                        <a:pt x="31" y="258"/>
                      </a:lnTo>
                      <a:lnTo>
                        <a:pt x="31" y="258"/>
                      </a:lnTo>
                      <a:lnTo>
                        <a:pt x="30" y="260"/>
                      </a:lnTo>
                      <a:lnTo>
                        <a:pt x="30" y="267"/>
                      </a:lnTo>
                      <a:lnTo>
                        <a:pt x="30" y="271"/>
                      </a:lnTo>
                      <a:lnTo>
                        <a:pt x="31" y="274"/>
                      </a:lnTo>
                      <a:lnTo>
                        <a:pt x="34" y="278"/>
                      </a:lnTo>
                      <a:lnTo>
                        <a:pt x="37" y="281"/>
                      </a:lnTo>
                      <a:lnTo>
                        <a:pt x="37" y="281"/>
                      </a:lnTo>
                      <a:lnTo>
                        <a:pt x="53" y="281"/>
                      </a:lnTo>
                      <a:lnTo>
                        <a:pt x="53" y="281"/>
                      </a:lnTo>
                      <a:lnTo>
                        <a:pt x="56" y="286"/>
                      </a:lnTo>
                      <a:lnTo>
                        <a:pt x="57" y="293"/>
                      </a:lnTo>
                      <a:lnTo>
                        <a:pt x="58" y="299"/>
                      </a:lnTo>
                      <a:lnTo>
                        <a:pt x="58" y="299"/>
                      </a:lnTo>
                      <a:lnTo>
                        <a:pt x="60" y="301"/>
                      </a:lnTo>
                      <a:lnTo>
                        <a:pt x="62" y="302"/>
                      </a:lnTo>
                      <a:lnTo>
                        <a:pt x="66" y="301"/>
                      </a:lnTo>
                      <a:lnTo>
                        <a:pt x="69" y="299"/>
                      </a:lnTo>
                      <a:lnTo>
                        <a:pt x="70" y="297"/>
                      </a:lnTo>
                      <a:lnTo>
                        <a:pt x="70" y="297"/>
                      </a:lnTo>
                      <a:lnTo>
                        <a:pt x="74" y="297"/>
                      </a:lnTo>
                      <a:lnTo>
                        <a:pt x="77" y="298"/>
                      </a:lnTo>
                      <a:lnTo>
                        <a:pt x="78" y="302"/>
                      </a:lnTo>
                      <a:lnTo>
                        <a:pt x="78" y="302"/>
                      </a:lnTo>
                      <a:lnTo>
                        <a:pt x="78" y="304"/>
                      </a:lnTo>
                      <a:lnTo>
                        <a:pt x="82" y="307"/>
                      </a:lnTo>
                      <a:lnTo>
                        <a:pt x="83" y="308"/>
                      </a:lnTo>
                      <a:lnTo>
                        <a:pt x="87" y="308"/>
                      </a:lnTo>
                      <a:lnTo>
                        <a:pt x="90" y="307"/>
                      </a:lnTo>
                      <a:lnTo>
                        <a:pt x="95" y="304"/>
                      </a:lnTo>
                      <a:lnTo>
                        <a:pt x="95" y="304"/>
                      </a:lnTo>
                      <a:lnTo>
                        <a:pt x="101" y="298"/>
                      </a:lnTo>
                      <a:lnTo>
                        <a:pt x="105" y="295"/>
                      </a:lnTo>
                      <a:lnTo>
                        <a:pt x="108" y="295"/>
                      </a:lnTo>
                      <a:lnTo>
                        <a:pt x="108" y="298"/>
                      </a:lnTo>
                      <a:lnTo>
                        <a:pt x="108" y="298"/>
                      </a:lnTo>
                      <a:lnTo>
                        <a:pt x="105" y="308"/>
                      </a:lnTo>
                      <a:lnTo>
                        <a:pt x="103" y="316"/>
                      </a:lnTo>
                      <a:lnTo>
                        <a:pt x="99" y="324"/>
                      </a:lnTo>
                      <a:lnTo>
                        <a:pt x="99" y="324"/>
                      </a:lnTo>
                      <a:lnTo>
                        <a:pt x="86" y="334"/>
                      </a:lnTo>
                      <a:lnTo>
                        <a:pt x="75" y="343"/>
                      </a:lnTo>
                      <a:lnTo>
                        <a:pt x="66" y="353"/>
                      </a:lnTo>
                      <a:lnTo>
                        <a:pt x="66" y="353"/>
                      </a:lnTo>
                      <a:lnTo>
                        <a:pt x="60" y="357"/>
                      </a:lnTo>
                      <a:lnTo>
                        <a:pt x="53" y="362"/>
                      </a:lnTo>
                      <a:lnTo>
                        <a:pt x="50" y="364"/>
                      </a:lnTo>
                      <a:lnTo>
                        <a:pt x="49" y="368"/>
                      </a:lnTo>
                      <a:lnTo>
                        <a:pt x="49" y="368"/>
                      </a:lnTo>
                      <a:lnTo>
                        <a:pt x="56" y="366"/>
                      </a:lnTo>
                      <a:lnTo>
                        <a:pt x="74" y="360"/>
                      </a:lnTo>
                      <a:lnTo>
                        <a:pt x="74" y="360"/>
                      </a:lnTo>
                      <a:lnTo>
                        <a:pt x="79" y="358"/>
                      </a:lnTo>
                      <a:lnTo>
                        <a:pt x="86" y="354"/>
                      </a:lnTo>
                      <a:lnTo>
                        <a:pt x="100" y="343"/>
                      </a:lnTo>
                      <a:lnTo>
                        <a:pt x="113" y="332"/>
                      </a:lnTo>
                      <a:lnTo>
                        <a:pt x="125" y="320"/>
                      </a:lnTo>
                      <a:lnTo>
                        <a:pt x="125" y="320"/>
                      </a:lnTo>
                      <a:lnTo>
                        <a:pt x="129" y="317"/>
                      </a:lnTo>
                      <a:lnTo>
                        <a:pt x="138" y="312"/>
                      </a:lnTo>
                      <a:lnTo>
                        <a:pt x="142" y="308"/>
                      </a:lnTo>
                      <a:lnTo>
                        <a:pt x="144" y="304"/>
                      </a:lnTo>
                      <a:lnTo>
                        <a:pt x="144" y="301"/>
                      </a:lnTo>
                      <a:lnTo>
                        <a:pt x="142" y="297"/>
                      </a:lnTo>
                      <a:lnTo>
                        <a:pt x="142" y="297"/>
                      </a:lnTo>
                      <a:lnTo>
                        <a:pt x="140" y="295"/>
                      </a:lnTo>
                      <a:lnTo>
                        <a:pt x="138" y="294"/>
                      </a:lnTo>
                      <a:lnTo>
                        <a:pt x="138" y="293"/>
                      </a:lnTo>
                      <a:lnTo>
                        <a:pt x="138" y="291"/>
                      </a:lnTo>
                      <a:lnTo>
                        <a:pt x="139" y="290"/>
                      </a:lnTo>
                      <a:lnTo>
                        <a:pt x="142" y="288"/>
                      </a:lnTo>
                      <a:lnTo>
                        <a:pt x="142" y="288"/>
                      </a:lnTo>
                      <a:lnTo>
                        <a:pt x="149" y="276"/>
                      </a:lnTo>
                      <a:lnTo>
                        <a:pt x="156" y="265"/>
                      </a:lnTo>
                      <a:lnTo>
                        <a:pt x="160" y="255"/>
                      </a:lnTo>
                      <a:lnTo>
                        <a:pt x="160" y="255"/>
                      </a:lnTo>
                      <a:lnTo>
                        <a:pt x="161" y="254"/>
                      </a:lnTo>
                      <a:lnTo>
                        <a:pt x="168" y="250"/>
                      </a:lnTo>
                      <a:lnTo>
                        <a:pt x="177" y="247"/>
                      </a:lnTo>
                      <a:lnTo>
                        <a:pt x="183" y="247"/>
                      </a:lnTo>
                      <a:lnTo>
                        <a:pt x="190" y="247"/>
                      </a:lnTo>
                      <a:lnTo>
                        <a:pt x="190" y="247"/>
                      </a:lnTo>
                      <a:lnTo>
                        <a:pt x="194" y="250"/>
                      </a:lnTo>
                      <a:lnTo>
                        <a:pt x="196" y="252"/>
                      </a:lnTo>
                      <a:lnTo>
                        <a:pt x="195" y="254"/>
                      </a:lnTo>
                      <a:lnTo>
                        <a:pt x="194" y="255"/>
                      </a:lnTo>
                      <a:lnTo>
                        <a:pt x="194" y="255"/>
                      </a:lnTo>
                      <a:lnTo>
                        <a:pt x="190" y="255"/>
                      </a:lnTo>
                      <a:lnTo>
                        <a:pt x="182" y="258"/>
                      </a:lnTo>
                      <a:lnTo>
                        <a:pt x="177" y="259"/>
                      </a:lnTo>
                      <a:lnTo>
                        <a:pt x="172" y="261"/>
                      </a:lnTo>
                      <a:lnTo>
                        <a:pt x="169" y="264"/>
                      </a:lnTo>
                      <a:lnTo>
                        <a:pt x="166" y="269"/>
                      </a:lnTo>
                      <a:lnTo>
                        <a:pt x="166" y="269"/>
                      </a:lnTo>
                      <a:lnTo>
                        <a:pt x="165" y="273"/>
                      </a:lnTo>
                      <a:lnTo>
                        <a:pt x="164" y="277"/>
                      </a:lnTo>
                      <a:lnTo>
                        <a:pt x="161" y="280"/>
                      </a:lnTo>
                      <a:lnTo>
                        <a:pt x="161" y="280"/>
                      </a:lnTo>
                      <a:lnTo>
                        <a:pt x="160" y="282"/>
                      </a:lnTo>
                      <a:lnTo>
                        <a:pt x="161" y="288"/>
                      </a:lnTo>
                      <a:lnTo>
                        <a:pt x="162" y="290"/>
                      </a:lnTo>
                      <a:lnTo>
                        <a:pt x="164" y="293"/>
                      </a:lnTo>
                      <a:lnTo>
                        <a:pt x="168" y="293"/>
                      </a:lnTo>
                      <a:lnTo>
                        <a:pt x="172" y="291"/>
                      </a:lnTo>
                      <a:lnTo>
                        <a:pt x="172" y="291"/>
                      </a:lnTo>
                      <a:lnTo>
                        <a:pt x="183" y="284"/>
                      </a:lnTo>
                      <a:lnTo>
                        <a:pt x="191" y="277"/>
                      </a:lnTo>
                      <a:lnTo>
                        <a:pt x="194" y="274"/>
                      </a:lnTo>
                      <a:lnTo>
                        <a:pt x="195" y="272"/>
                      </a:lnTo>
                      <a:lnTo>
                        <a:pt x="195" y="272"/>
                      </a:lnTo>
                      <a:lnTo>
                        <a:pt x="195" y="268"/>
                      </a:lnTo>
                      <a:lnTo>
                        <a:pt x="198" y="261"/>
                      </a:lnTo>
                      <a:lnTo>
                        <a:pt x="199" y="259"/>
                      </a:lnTo>
                      <a:lnTo>
                        <a:pt x="201" y="258"/>
                      </a:lnTo>
                      <a:lnTo>
                        <a:pt x="205" y="259"/>
                      </a:lnTo>
                      <a:lnTo>
                        <a:pt x="211" y="261"/>
                      </a:lnTo>
                      <a:lnTo>
                        <a:pt x="211" y="261"/>
                      </a:lnTo>
                      <a:lnTo>
                        <a:pt x="213" y="263"/>
                      </a:lnTo>
                      <a:lnTo>
                        <a:pt x="220" y="263"/>
                      </a:lnTo>
                      <a:lnTo>
                        <a:pt x="226" y="265"/>
                      </a:lnTo>
                      <a:lnTo>
                        <a:pt x="229" y="268"/>
                      </a:lnTo>
                      <a:lnTo>
                        <a:pt x="231" y="272"/>
                      </a:lnTo>
                      <a:lnTo>
                        <a:pt x="231" y="272"/>
                      </a:lnTo>
                      <a:lnTo>
                        <a:pt x="238" y="273"/>
                      </a:lnTo>
                      <a:lnTo>
                        <a:pt x="246" y="276"/>
                      </a:lnTo>
                      <a:lnTo>
                        <a:pt x="257" y="277"/>
                      </a:lnTo>
                      <a:lnTo>
                        <a:pt x="257" y="277"/>
                      </a:lnTo>
                      <a:lnTo>
                        <a:pt x="263" y="280"/>
                      </a:lnTo>
                      <a:lnTo>
                        <a:pt x="268" y="282"/>
                      </a:lnTo>
                      <a:lnTo>
                        <a:pt x="270" y="286"/>
                      </a:lnTo>
                      <a:lnTo>
                        <a:pt x="270" y="286"/>
                      </a:lnTo>
                      <a:lnTo>
                        <a:pt x="273" y="285"/>
                      </a:lnTo>
                      <a:lnTo>
                        <a:pt x="277" y="282"/>
                      </a:lnTo>
                      <a:lnTo>
                        <a:pt x="278" y="281"/>
                      </a:lnTo>
                      <a:lnTo>
                        <a:pt x="281" y="281"/>
                      </a:lnTo>
                      <a:lnTo>
                        <a:pt x="283" y="282"/>
                      </a:lnTo>
                      <a:lnTo>
                        <a:pt x="285" y="284"/>
                      </a:lnTo>
                      <a:lnTo>
                        <a:pt x="285" y="284"/>
                      </a:lnTo>
                      <a:lnTo>
                        <a:pt x="291" y="293"/>
                      </a:lnTo>
                      <a:lnTo>
                        <a:pt x="303" y="304"/>
                      </a:lnTo>
                      <a:lnTo>
                        <a:pt x="319" y="319"/>
                      </a:lnTo>
                      <a:lnTo>
                        <a:pt x="329" y="299"/>
                      </a:lnTo>
                      <a:lnTo>
                        <a:pt x="329" y="299"/>
                      </a:lnTo>
                      <a:lnTo>
                        <a:pt x="337" y="308"/>
                      </a:lnTo>
                      <a:lnTo>
                        <a:pt x="341" y="316"/>
                      </a:lnTo>
                      <a:lnTo>
                        <a:pt x="345" y="324"/>
                      </a:lnTo>
                      <a:lnTo>
                        <a:pt x="345" y="324"/>
                      </a:lnTo>
                      <a:lnTo>
                        <a:pt x="349" y="329"/>
                      </a:lnTo>
                      <a:lnTo>
                        <a:pt x="356" y="338"/>
                      </a:lnTo>
                      <a:lnTo>
                        <a:pt x="356" y="338"/>
                      </a:lnTo>
                      <a:lnTo>
                        <a:pt x="356" y="345"/>
                      </a:lnTo>
                      <a:lnTo>
                        <a:pt x="359" y="351"/>
                      </a:lnTo>
                      <a:lnTo>
                        <a:pt x="360" y="354"/>
                      </a:lnTo>
                      <a:lnTo>
                        <a:pt x="363" y="357"/>
                      </a:lnTo>
                      <a:lnTo>
                        <a:pt x="363" y="357"/>
                      </a:lnTo>
                      <a:lnTo>
                        <a:pt x="363" y="357"/>
                      </a:lnTo>
                      <a:lnTo>
                        <a:pt x="363" y="359"/>
                      </a:lnTo>
                      <a:lnTo>
                        <a:pt x="365" y="359"/>
                      </a:lnTo>
                      <a:lnTo>
                        <a:pt x="371" y="357"/>
                      </a:lnTo>
                      <a:lnTo>
                        <a:pt x="371" y="357"/>
                      </a:lnTo>
                      <a:lnTo>
                        <a:pt x="372" y="358"/>
                      </a:lnTo>
                      <a:lnTo>
                        <a:pt x="372" y="360"/>
                      </a:lnTo>
                      <a:lnTo>
                        <a:pt x="373" y="368"/>
                      </a:lnTo>
                      <a:lnTo>
                        <a:pt x="373" y="368"/>
                      </a:lnTo>
                      <a:lnTo>
                        <a:pt x="372" y="371"/>
                      </a:lnTo>
                      <a:lnTo>
                        <a:pt x="371" y="376"/>
                      </a:lnTo>
                      <a:lnTo>
                        <a:pt x="371" y="380"/>
                      </a:lnTo>
                      <a:lnTo>
                        <a:pt x="371" y="383"/>
                      </a:lnTo>
                      <a:lnTo>
                        <a:pt x="373" y="385"/>
                      </a:lnTo>
                      <a:lnTo>
                        <a:pt x="377" y="386"/>
                      </a:lnTo>
                      <a:lnTo>
                        <a:pt x="377" y="386"/>
                      </a:lnTo>
                      <a:lnTo>
                        <a:pt x="381" y="373"/>
                      </a:lnTo>
                      <a:lnTo>
                        <a:pt x="382" y="362"/>
                      </a:lnTo>
                      <a:lnTo>
                        <a:pt x="382" y="358"/>
                      </a:lnTo>
                      <a:lnTo>
                        <a:pt x="382" y="355"/>
                      </a:lnTo>
                      <a:lnTo>
                        <a:pt x="382" y="355"/>
                      </a:lnTo>
                      <a:lnTo>
                        <a:pt x="376" y="349"/>
                      </a:lnTo>
                      <a:lnTo>
                        <a:pt x="371" y="342"/>
                      </a:lnTo>
                      <a:lnTo>
                        <a:pt x="365" y="333"/>
                      </a:lnTo>
                      <a:lnTo>
                        <a:pt x="365" y="333"/>
                      </a:lnTo>
                      <a:lnTo>
                        <a:pt x="349" y="310"/>
                      </a:lnTo>
                      <a:lnTo>
                        <a:pt x="335" y="293"/>
                      </a:lnTo>
                      <a:lnTo>
                        <a:pt x="330" y="286"/>
                      </a:lnTo>
                      <a:lnTo>
                        <a:pt x="326" y="284"/>
                      </a:lnTo>
                      <a:lnTo>
                        <a:pt x="326" y="284"/>
                      </a:lnTo>
                      <a:lnTo>
                        <a:pt x="321" y="289"/>
                      </a:lnTo>
                      <a:lnTo>
                        <a:pt x="316" y="291"/>
                      </a:lnTo>
                      <a:lnTo>
                        <a:pt x="309" y="294"/>
                      </a:lnTo>
                      <a:lnTo>
                        <a:pt x="309" y="294"/>
                      </a:lnTo>
                      <a:lnTo>
                        <a:pt x="294" y="281"/>
                      </a:lnTo>
                      <a:lnTo>
                        <a:pt x="282" y="272"/>
                      </a:lnTo>
                      <a:lnTo>
                        <a:pt x="273" y="267"/>
                      </a:lnTo>
                      <a:lnTo>
                        <a:pt x="263" y="264"/>
                      </a:lnTo>
                      <a:lnTo>
                        <a:pt x="263" y="38"/>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8" name="Freeform 280"/>
                <p:cNvSpPr>
                  <a:spLocks/>
                </p:cNvSpPr>
                <p:nvPr/>
              </p:nvSpPr>
              <p:spPr bwMode="auto">
                <a:xfrm>
                  <a:off x="395" y="1251"/>
                  <a:ext cx="10" cy="10"/>
                </a:xfrm>
                <a:custGeom>
                  <a:avLst/>
                  <a:gdLst/>
                  <a:ahLst/>
                  <a:cxnLst>
                    <a:cxn ang="0">
                      <a:pos x="11" y="2"/>
                    </a:cxn>
                    <a:cxn ang="0">
                      <a:pos x="11" y="2"/>
                    </a:cxn>
                    <a:cxn ang="0">
                      <a:pos x="8" y="0"/>
                    </a:cxn>
                    <a:cxn ang="0">
                      <a:pos x="3" y="0"/>
                    </a:cxn>
                    <a:cxn ang="0">
                      <a:pos x="2" y="0"/>
                    </a:cxn>
                    <a:cxn ang="0">
                      <a:pos x="0" y="3"/>
                    </a:cxn>
                    <a:cxn ang="0">
                      <a:pos x="0" y="6"/>
                    </a:cxn>
                    <a:cxn ang="0">
                      <a:pos x="3" y="11"/>
                    </a:cxn>
                    <a:cxn ang="0">
                      <a:pos x="3" y="11"/>
                    </a:cxn>
                    <a:cxn ang="0">
                      <a:pos x="8" y="15"/>
                    </a:cxn>
                    <a:cxn ang="0">
                      <a:pos x="12" y="17"/>
                    </a:cxn>
                    <a:cxn ang="0">
                      <a:pos x="15" y="19"/>
                    </a:cxn>
                    <a:cxn ang="0">
                      <a:pos x="15" y="19"/>
                    </a:cxn>
                    <a:cxn ang="0">
                      <a:pos x="18" y="17"/>
                    </a:cxn>
                    <a:cxn ang="0">
                      <a:pos x="21" y="15"/>
                    </a:cxn>
                    <a:cxn ang="0">
                      <a:pos x="21" y="11"/>
                    </a:cxn>
                    <a:cxn ang="0">
                      <a:pos x="21" y="10"/>
                    </a:cxn>
                    <a:cxn ang="0">
                      <a:pos x="20" y="8"/>
                    </a:cxn>
                    <a:cxn ang="0">
                      <a:pos x="20" y="8"/>
                    </a:cxn>
                    <a:cxn ang="0">
                      <a:pos x="13" y="3"/>
                    </a:cxn>
                    <a:cxn ang="0">
                      <a:pos x="11" y="2"/>
                    </a:cxn>
                    <a:cxn ang="0">
                      <a:pos x="11" y="2"/>
                    </a:cxn>
                  </a:cxnLst>
                  <a:rect l="0" t="0" r="r" b="b"/>
                  <a:pathLst>
                    <a:path w="21" h="19">
                      <a:moveTo>
                        <a:pt x="11" y="2"/>
                      </a:moveTo>
                      <a:lnTo>
                        <a:pt x="11" y="2"/>
                      </a:lnTo>
                      <a:lnTo>
                        <a:pt x="8" y="0"/>
                      </a:lnTo>
                      <a:lnTo>
                        <a:pt x="3" y="0"/>
                      </a:lnTo>
                      <a:lnTo>
                        <a:pt x="2" y="0"/>
                      </a:lnTo>
                      <a:lnTo>
                        <a:pt x="0" y="3"/>
                      </a:lnTo>
                      <a:lnTo>
                        <a:pt x="0" y="6"/>
                      </a:lnTo>
                      <a:lnTo>
                        <a:pt x="3" y="11"/>
                      </a:lnTo>
                      <a:lnTo>
                        <a:pt x="3" y="11"/>
                      </a:lnTo>
                      <a:lnTo>
                        <a:pt x="8" y="15"/>
                      </a:lnTo>
                      <a:lnTo>
                        <a:pt x="12" y="17"/>
                      </a:lnTo>
                      <a:lnTo>
                        <a:pt x="15" y="19"/>
                      </a:lnTo>
                      <a:lnTo>
                        <a:pt x="15" y="19"/>
                      </a:lnTo>
                      <a:lnTo>
                        <a:pt x="18" y="17"/>
                      </a:lnTo>
                      <a:lnTo>
                        <a:pt x="21" y="15"/>
                      </a:lnTo>
                      <a:lnTo>
                        <a:pt x="21" y="11"/>
                      </a:lnTo>
                      <a:lnTo>
                        <a:pt x="21" y="10"/>
                      </a:lnTo>
                      <a:lnTo>
                        <a:pt x="20" y="8"/>
                      </a:lnTo>
                      <a:lnTo>
                        <a:pt x="20" y="8"/>
                      </a:lnTo>
                      <a:lnTo>
                        <a:pt x="13" y="3"/>
                      </a:lnTo>
                      <a:lnTo>
                        <a:pt x="11" y="2"/>
                      </a:lnTo>
                      <a:lnTo>
                        <a:pt x="11" y="2"/>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69" name="Freeform 281"/>
                <p:cNvSpPr>
                  <a:spLocks/>
                </p:cNvSpPr>
                <p:nvPr/>
              </p:nvSpPr>
              <p:spPr bwMode="auto">
                <a:xfrm>
                  <a:off x="477" y="1315"/>
                  <a:ext cx="6" cy="8"/>
                </a:xfrm>
                <a:custGeom>
                  <a:avLst/>
                  <a:gdLst/>
                  <a:ahLst/>
                  <a:cxnLst>
                    <a:cxn ang="0">
                      <a:pos x="7" y="0"/>
                    </a:cxn>
                    <a:cxn ang="0">
                      <a:pos x="7" y="0"/>
                    </a:cxn>
                    <a:cxn ang="0">
                      <a:pos x="7" y="0"/>
                    </a:cxn>
                    <a:cxn ang="0">
                      <a:pos x="4" y="0"/>
                    </a:cxn>
                    <a:cxn ang="0">
                      <a:pos x="2" y="4"/>
                    </a:cxn>
                    <a:cxn ang="0">
                      <a:pos x="0" y="11"/>
                    </a:cxn>
                    <a:cxn ang="0">
                      <a:pos x="0" y="11"/>
                    </a:cxn>
                    <a:cxn ang="0">
                      <a:pos x="0" y="13"/>
                    </a:cxn>
                    <a:cxn ang="0">
                      <a:pos x="2" y="16"/>
                    </a:cxn>
                    <a:cxn ang="0">
                      <a:pos x="2" y="17"/>
                    </a:cxn>
                    <a:cxn ang="0">
                      <a:pos x="4" y="17"/>
                    </a:cxn>
                    <a:cxn ang="0">
                      <a:pos x="7" y="17"/>
                    </a:cxn>
                    <a:cxn ang="0">
                      <a:pos x="12" y="13"/>
                    </a:cxn>
                    <a:cxn ang="0">
                      <a:pos x="12" y="13"/>
                    </a:cxn>
                    <a:cxn ang="0">
                      <a:pos x="12" y="8"/>
                    </a:cxn>
                    <a:cxn ang="0">
                      <a:pos x="11" y="3"/>
                    </a:cxn>
                    <a:cxn ang="0">
                      <a:pos x="10" y="2"/>
                    </a:cxn>
                    <a:cxn ang="0">
                      <a:pos x="7" y="0"/>
                    </a:cxn>
                    <a:cxn ang="0">
                      <a:pos x="7" y="0"/>
                    </a:cxn>
                  </a:cxnLst>
                  <a:rect l="0" t="0" r="r" b="b"/>
                  <a:pathLst>
                    <a:path w="12" h="17">
                      <a:moveTo>
                        <a:pt x="7" y="0"/>
                      </a:moveTo>
                      <a:lnTo>
                        <a:pt x="7" y="0"/>
                      </a:lnTo>
                      <a:lnTo>
                        <a:pt x="7" y="0"/>
                      </a:lnTo>
                      <a:lnTo>
                        <a:pt x="4" y="0"/>
                      </a:lnTo>
                      <a:lnTo>
                        <a:pt x="2" y="4"/>
                      </a:lnTo>
                      <a:lnTo>
                        <a:pt x="0" y="11"/>
                      </a:lnTo>
                      <a:lnTo>
                        <a:pt x="0" y="11"/>
                      </a:lnTo>
                      <a:lnTo>
                        <a:pt x="0" y="13"/>
                      </a:lnTo>
                      <a:lnTo>
                        <a:pt x="2" y="16"/>
                      </a:lnTo>
                      <a:lnTo>
                        <a:pt x="2" y="17"/>
                      </a:lnTo>
                      <a:lnTo>
                        <a:pt x="4" y="17"/>
                      </a:lnTo>
                      <a:lnTo>
                        <a:pt x="7" y="17"/>
                      </a:lnTo>
                      <a:lnTo>
                        <a:pt x="12" y="13"/>
                      </a:lnTo>
                      <a:lnTo>
                        <a:pt x="12" y="13"/>
                      </a:lnTo>
                      <a:lnTo>
                        <a:pt x="12" y="8"/>
                      </a:lnTo>
                      <a:lnTo>
                        <a:pt x="11" y="3"/>
                      </a:lnTo>
                      <a:lnTo>
                        <a:pt x="10" y="2"/>
                      </a:lnTo>
                      <a:lnTo>
                        <a:pt x="7" y="0"/>
                      </a:lnTo>
                      <a:lnTo>
                        <a:pt x="7" y="0"/>
                      </a:lnTo>
                      <a:close/>
                    </a:path>
                  </a:pathLst>
                </a:custGeom>
                <a:solidFill>
                  <a:srgbClr val="1A445C"/>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sp>
          <p:nvSpPr>
            <p:cNvPr id="2162970" name="Text Box 118"/>
            <p:cNvSpPr txBox="1">
              <a:spLocks noChangeArrowheads="1"/>
            </p:cNvSpPr>
            <p:nvPr/>
          </p:nvSpPr>
          <p:spPr bwMode="gray">
            <a:xfrm>
              <a:off x="581" y="2969"/>
              <a:ext cx="117" cy="87"/>
            </a:xfrm>
            <a:prstGeom prst="rect">
              <a:avLst/>
            </a:prstGeom>
            <a:noFill/>
            <a:ln w="9525" algn="ctr">
              <a:noFill/>
              <a:miter lim="800000"/>
              <a:headEnd/>
              <a:tailEnd/>
            </a:ln>
            <a:effectLst/>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AK</a:t>
              </a:r>
            </a:p>
          </p:txBody>
        </p:sp>
      </p:grpSp>
      <p:sp>
        <p:nvSpPr>
          <p:cNvPr id="2162692" name="Rectangle 4"/>
          <p:cNvSpPr>
            <a:spLocks noGrp="1" noChangeArrowheads="1"/>
          </p:cNvSpPr>
          <p:nvPr>
            <p:ph type="title"/>
          </p:nvPr>
        </p:nvSpPr>
        <p:spPr/>
        <p:txBody>
          <a:bodyPr/>
          <a:lstStyle/>
          <a:p>
            <a:r>
              <a:rPr lang="en-US" dirty="0" smtClean="0"/>
              <a:t>States of Play | Management of Health-Insurance Exchanges</a:t>
            </a:r>
          </a:p>
        </p:txBody>
      </p:sp>
      <p:sp>
        <p:nvSpPr>
          <p:cNvPr id="2162768" name="Rectangle 80"/>
          <p:cNvSpPr>
            <a:spLocks noChangeArrowheads="1"/>
          </p:cNvSpPr>
          <p:nvPr/>
        </p:nvSpPr>
        <p:spPr bwMode="black">
          <a:xfrm>
            <a:off x="347663" y="1266825"/>
            <a:ext cx="8221662" cy="443198"/>
          </a:xfrm>
          <a:prstGeom prst="rect">
            <a:avLst/>
          </a:prstGeom>
          <a:noFill/>
          <a:ln w="9525" algn="ctr">
            <a:noFill/>
            <a:miter lim="800000"/>
            <a:headEnd/>
            <a:tailEnd/>
          </a:ln>
          <a:effectLst/>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rPr>
              <a:t>Some states are running new health-insurance exchanges on their own. Other are leaving some or all of the task to the federal government.</a:t>
            </a:r>
            <a:endParaRPr lang="en-US" sz="1600" b="1" dirty="0">
              <a:solidFill>
                <a:srgbClr val="225A7A"/>
              </a:solidFill>
              <a:latin typeface="Arial" charset="0"/>
            </a:endParaRPr>
          </a:p>
        </p:txBody>
      </p:sp>
      <p:grpSp>
        <p:nvGrpSpPr>
          <p:cNvPr id="5" name="Group 295"/>
          <p:cNvGrpSpPr>
            <a:grpSpLocks/>
          </p:cNvGrpSpPr>
          <p:nvPr/>
        </p:nvGrpSpPr>
        <p:grpSpPr bwMode="auto">
          <a:xfrm>
            <a:off x="1209675" y="1816100"/>
            <a:ext cx="7092950" cy="4335463"/>
            <a:chOff x="889" y="1144"/>
            <a:chExt cx="4468" cy="2731"/>
          </a:xfrm>
        </p:grpSpPr>
        <p:sp>
          <p:nvSpPr>
            <p:cNvPr id="2162952" name="Freeform 264"/>
            <p:cNvSpPr>
              <a:spLocks/>
            </p:cNvSpPr>
            <p:nvPr/>
          </p:nvSpPr>
          <p:spPr bwMode="auto">
            <a:xfrm>
              <a:off x="4485" y="2218"/>
              <a:ext cx="390" cy="186"/>
            </a:xfrm>
            <a:custGeom>
              <a:avLst/>
              <a:gdLst/>
              <a:ahLst/>
              <a:cxnLst>
                <a:cxn ang="0">
                  <a:pos x="265" y="14"/>
                </a:cxn>
                <a:cxn ang="0">
                  <a:pos x="17" y="132"/>
                </a:cxn>
                <a:cxn ang="0">
                  <a:pos x="26" y="121"/>
                </a:cxn>
                <a:cxn ang="0">
                  <a:pos x="54" y="95"/>
                </a:cxn>
                <a:cxn ang="0">
                  <a:pos x="71" y="78"/>
                </a:cxn>
                <a:cxn ang="0">
                  <a:pos x="80" y="73"/>
                </a:cxn>
                <a:cxn ang="0">
                  <a:pos x="106" y="71"/>
                </a:cxn>
                <a:cxn ang="0">
                  <a:pos x="139" y="52"/>
                </a:cxn>
                <a:cxn ang="0">
                  <a:pos x="154" y="59"/>
                </a:cxn>
                <a:cxn ang="0">
                  <a:pos x="165" y="64"/>
                </a:cxn>
                <a:cxn ang="0">
                  <a:pos x="182" y="90"/>
                </a:cxn>
                <a:cxn ang="0">
                  <a:pos x="196" y="92"/>
                </a:cxn>
                <a:cxn ang="0">
                  <a:pos x="203" y="104"/>
                </a:cxn>
                <a:cxn ang="0">
                  <a:pos x="232" y="118"/>
                </a:cxn>
                <a:cxn ang="0">
                  <a:pos x="253" y="130"/>
                </a:cxn>
                <a:cxn ang="0">
                  <a:pos x="258" y="147"/>
                </a:cxn>
                <a:cxn ang="0">
                  <a:pos x="241" y="189"/>
                </a:cxn>
                <a:cxn ang="0">
                  <a:pos x="255" y="206"/>
                </a:cxn>
                <a:cxn ang="0">
                  <a:pos x="279" y="208"/>
                </a:cxn>
                <a:cxn ang="0">
                  <a:pos x="286" y="208"/>
                </a:cxn>
                <a:cxn ang="0">
                  <a:pos x="314" y="206"/>
                </a:cxn>
                <a:cxn ang="0">
                  <a:pos x="343" y="218"/>
                </a:cxn>
                <a:cxn ang="0">
                  <a:pos x="347" y="213"/>
                </a:cxn>
                <a:cxn ang="0">
                  <a:pos x="333" y="192"/>
                </a:cxn>
                <a:cxn ang="0">
                  <a:pos x="324" y="187"/>
                </a:cxn>
                <a:cxn ang="0">
                  <a:pos x="328" y="184"/>
                </a:cxn>
                <a:cxn ang="0">
                  <a:pos x="321" y="173"/>
                </a:cxn>
                <a:cxn ang="0">
                  <a:pos x="307" y="140"/>
                </a:cxn>
                <a:cxn ang="0">
                  <a:pos x="302" y="118"/>
                </a:cxn>
                <a:cxn ang="0">
                  <a:pos x="307" y="90"/>
                </a:cxn>
                <a:cxn ang="0">
                  <a:pos x="300" y="78"/>
                </a:cxn>
                <a:cxn ang="0">
                  <a:pos x="307" y="69"/>
                </a:cxn>
                <a:cxn ang="0">
                  <a:pos x="326" y="47"/>
                </a:cxn>
                <a:cxn ang="0">
                  <a:pos x="333" y="28"/>
                </a:cxn>
                <a:cxn ang="0">
                  <a:pos x="347" y="36"/>
                </a:cxn>
                <a:cxn ang="0">
                  <a:pos x="333" y="59"/>
                </a:cxn>
                <a:cxn ang="0">
                  <a:pos x="321" y="76"/>
                </a:cxn>
                <a:cxn ang="0">
                  <a:pos x="336" y="92"/>
                </a:cxn>
                <a:cxn ang="0">
                  <a:pos x="340" y="118"/>
                </a:cxn>
                <a:cxn ang="0">
                  <a:pos x="328" y="132"/>
                </a:cxn>
                <a:cxn ang="0">
                  <a:pos x="343" y="140"/>
                </a:cxn>
                <a:cxn ang="0">
                  <a:pos x="343" y="158"/>
                </a:cxn>
                <a:cxn ang="0">
                  <a:pos x="347" y="180"/>
                </a:cxn>
                <a:cxn ang="0">
                  <a:pos x="369" y="189"/>
                </a:cxn>
                <a:cxn ang="0">
                  <a:pos x="383" y="184"/>
                </a:cxn>
                <a:cxn ang="0">
                  <a:pos x="383" y="194"/>
                </a:cxn>
                <a:cxn ang="0">
                  <a:pos x="392" y="213"/>
                </a:cxn>
                <a:cxn ang="0">
                  <a:pos x="409" y="220"/>
                </a:cxn>
                <a:cxn ang="0">
                  <a:pos x="418" y="213"/>
                </a:cxn>
                <a:cxn ang="0">
                  <a:pos x="451" y="196"/>
                </a:cxn>
                <a:cxn ang="0">
                  <a:pos x="461" y="147"/>
                </a:cxn>
                <a:cxn ang="0">
                  <a:pos x="395" y="156"/>
                </a:cxn>
                <a:cxn ang="0">
                  <a:pos x="350" y="0"/>
                </a:cxn>
              </a:cxnLst>
              <a:rect l="0" t="0" r="r" b="b"/>
              <a:pathLst>
                <a:path w="461" h="222">
                  <a:moveTo>
                    <a:pt x="350" y="0"/>
                  </a:moveTo>
                  <a:lnTo>
                    <a:pt x="265" y="14"/>
                  </a:lnTo>
                  <a:lnTo>
                    <a:pt x="0" y="66"/>
                  </a:lnTo>
                  <a:lnTo>
                    <a:pt x="17" y="132"/>
                  </a:lnTo>
                  <a:lnTo>
                    <a:pt x="21" y="123"/>
                  </a:lnTo>
                  <a:lnTo>
                    <a:pt x="26" y="121"/>
                  </a:lnTo>
                  <a:lnTo>
                    <a:pt x="47" y="97"/>
                  </a:lnTo>
                  <a:lnTo>
                    <a:pt x="54" y="95"/>
                  </a:lnTo>
                  <a:lnTo>
                    <a:pt x="61" y="83"/>
                  </a:lnTo>
                  <a:lnTo>
                    <a:pt x="71" y="78"/>
                  </a:lnTo>
                  <a:lnTo>
                    <a:pt x="76" y="66"/>
                  </a:lnTo>
                  <a:lnTo>
                    <a:pt x="80" y="73"/>
                  </a:lnTo>
                  <a:lnTo>
                    <a:pt x="92" y="76"/>
                  </a:lnTo>
                  <a:lnTo>
                    <a:pt x="106" y="71"/>
                  </a:lnTo>
                  <a:lnTo>
                    <a:pt x="109" y="64"/>
                  </a:lnTo>
                  <a:lnTo>
                    <a:pt x="139" y="52"/>
                  </a:lnTo>
                  <a:lnTo>
                    <a:pt x="146" y="57"/>
                  </a:lnTo>
                  <a:lnTo>
                    <a:pt x="154" y="59"/>
                  </a:lnTo>
                  <a:lnTo>
                    <a:pt x="163" y="52"/>
                  </a:lnTo>
                  <a:lnTo>
                    <a:pt x="165" y="64"/>
                  </a:lnTo>
                  <a:lnTo>
                    <a:pt x="172" y="66"/>
                  </a:lnTo>
                  <a:lnTo>
                    <a:pt x="182" y="90"/>
                  </a:lnTo>
                  <a:lnTo>
                    <a:pt x="189" y="88"/>
                  </a:lnTo>
                  <a:lnTo>
                    <a:pt x="196" y="92"/>
                  </a:lnTo>
                  <a:lnTo>
                    <a:pt x="208" y="95"/>
                  </a:lnTo>
                  <a:lnTo>
                    <a:pt x="203" y="104"/>
                  </a:lnTo>
                  <a:lnTo>
                    <a:pt x="213" y="118"/>
                  </a:lnTo>
                  <a:lnTo>
                    <a:pt x="232" y="118"/>
                  </a:lnTo>
                  <a:lnTo>
                    <a:pt x="241" y="125"/>
                  </a:lnTo>
                  <a:lnTo>
                    <a:pt x="253" y="130"/>
                  </a:lnTo>
                  <a:lnTo>
                    <a:pt x="260" y="140"/>
                  </a:lnTo>
                  <a:lnTo>
                    <a:pt x="258" y="147"/>
                  </a:lnTo>
                  <a:lnTo>
                    <a:pt x="246" y="168"/>
                  </a:lnTo>
                  <a:lnTo>
                    <a:pt x="241" y="189"/>
                  </a:lnTo>
                  <a:lnTo>
                    <a:pt x="241" y="203"/>
                  </a:lnTo>
                  <a:lnTo>
                    <a:pt x="255" y="206"/>
                  </a:lnTo>
                  <a:lnTo>
                    <a:pt x="267" y="194"/>
                  </a:lnTo>
                  <a:lnTo>
                    <a:pt x="279" y="208"/>
                  </a:lnTo>
                  <a:lnTo>
                    <a:pt x="286" y="210"/>
                  </a:lnTo>
                  <a:lnTo>
                    <a:pt x="286" y="208"/>
                  </a:lnTo>
                  <a:lnTo>
                    <a:pt x="295" y="206"/>
                  </a:lnTo>
                  <a:lnTo>
                    <a:pt x="314" y="206"/>
                  </a:lnTo>
                  <a:lnTo>
                    <a:pt x="333" y="213"/>
                  </a:lnTo>
                  <a:lnTo>
                    <a:pt x="343" y="218"/>
                  </a:lnTo>
                  <a:lnTo>
                    <a:pt x="347" y="218"/>
                  </a:lnTo>
                  <a:lnTo>
                    <a:pt x="347" y="213"/>
                  </a:lnTo>
                  <a:lnTo>
                    <a:pt x="343" y="208"/>
                  </a:lnTo>
                  <a:lnTo>
                    <a:pt x="333" y="192"/>
                  </a:lnTo>
                  <a:lnTo>
                    <a:pt x="326" y="189"/>
                  </a:lnTo>
                  <a:lnTo>
                    <a:pt x="324" y="187"/>
                  </a:lnTo>
                  <a:lnTo>
                    <a:pt x="326" y="184"/>
                  </a:lnTo>
                  <a:lnTo>
                    <a:pt x="328" y="184"/>
                  </a:lnTo>
                  <a:lnTo>
                    <a:pt x="331" y="180"/>
                  </a:lnTo>
                  <a:lnTo>
                    <a:pt x="321" y="173"/>
                  </a:lnTo>
                  <a:lnTo>
                    <a:pt x="314" y="161"/>
                  </a:lnTo>
                  <a:lnTo>
                    <a:pt x="307" y="140"/>
                  </a:lnTo>
                  <a:lnTo>
                    <a:pt x="302" y="132"/>
                  </a:lnTo>
                  <a:lnTo>
                    <a:pt x="302" y="118"/>
                  </a:lnTo>
                  <a:lnTo>
                    <a:pt x="307" y="95"/>
                  </a:lnTo>
                  <a:lnTo>
                    <a:pt x="307" y="90"/>
                  </a:lnTo>
                  <a:lnTo>
                    <a:pt x="300" y="88"/>
                  </a:lnTo>
                  <a:lnTo>
                    <a:pt x="300" y="78"/>
                  </a:lnTo>
                  <a:lnTo>
                    <a:pt x="302" y="73"/>
                  </a:lnTo>
                  <a:lnTo>
                    <a:pt x="307" y="69"/>
                  </a:lnTo>
                  <a:lnTo>
                    <a:pt x="310" y="62"/>
                  </a:lnTo>
                  <a:lnTo>
                    <a:pt x="326" y="47"/>
                  </a:lnTo>
                  <a:lnTo>
                    <a:pt x="328" y="45"/>
                  </a:lnTo>
                  <a:lnTo>
                    <a:pt x="333" y="28"/>
                  </a:lnTo>
                  <a:lnTo>
                    <a:pt x="345" y="28"/>
                  </a:lnTo>
                  <a:lnTo>
                    <a:pt x="347" y="36"/>
                  </a:lnTo>
                  <a:lnTo>
                    <a:pt x="340" y="47"/>
                  </a:lnTo>
                  <a:lnTo>
                    <a:pt x="333" y="59"/>
                  </a:lnTo>
                  <a:lnTo>
                    <a:pt x="326" y="66"/>
                  </a:lnTo>
                  <a:lnTo>
                    <a:pt x="321" y="76"/>
                  </a:lnTo>
                  <a:lnTo>
                    <a:pt x="328" y="90"/>
                  </a:lnTo>
                  <a:lnTo>
                    <a:pt x="336" y="92"/>
                  </a:lnTo>
                  <a:lnTo>
                    <a:pt x="343" y="116"/>
                  </a:lnTo>
                  <a:lnTo>
                    <a:pt x="340" y="118"/>
                  </a:lnTo>
                  <a:lnTo>
                    <a:pt x="326" y="128"/>
                  </a:lnTo>
                  <a:lnTo>
                    <a:pt x="328" y="132"/>
                  </a:lnTo>
                  <a:lnTo>
                    <a:pt x="340" y="135"/>
                  </a:lnTo>
                  <a:lnTo>
                    <a:pt x="343" y="140"/>
                  </a:lnTo>
                  <a:lnTo>
                    <a:pt x="340" y="151"/>
                  </a:lnTo>
                  <a:lnTo>
                    <a:pt x="343" y="158"/>
                  </a:lnTo>
                  <a:lnTo>
                    <a:pt x="343" y="163"/>
                  </a:lnTo>
                  <a:lnTo>
                    <a:pt x="347" y="180"/>
                  </a:lnTo>
                  <a:lnTo>
                    <a:pt x="362" y="189"/>
                  </a:lnTo>
                  <a:lnTo>
                    <a:pt x="369" y="189"/>
                  </a:lnTo>
                  <a:lnTo>
                    <a:pt x="373" y="184"/>
                  </a:lnTo>
                  <a:lnTo>
                    <a:pt x="383" y="184"/>
                  </a:lnTo>
                  <a:lnTo>
                    <a:pt x="385" y="187"/>
                  </a:lnTo>
                  <a:lnTo>
                    <a:pt x="383" y="194"/>
                  </a:lnTo>
                  <a:lnTo>
                    <a:pt x="390" y="208"/>
                  </a:lnTo>
                  <a:lnTo>
                    <a:pt x="392" y="213"/>
                  </a:lnTo>
                  <a:lnTo>
                    <a:pt x="395" y="220"/>
                  </a:lnTo>
                  <a:lnTo>
                    <a:pt x="409" y="220"/>
                  </a:lnTo>
                  <a:lnTo>
                    <a:pt x="411" y="222"/>
                  </a:lnTo>
                  <a:lnTo>
                    <a:pt x="418" y="213"/>
                  </a:lnTo>
                  <a:lnTo>
                    <a:pt x="449" y="203"/>
                  </a:lnTo>
                  <a:lnTo>
                    <a:pt x="451" y="196"/>
                  </a:lnTo>
                  <a:lnTo>
                    <a:pt x="454" y="189"/>
                  </a:lnTo>
                  <a:lnTo>
                    <a:pt x="461" y="147"/>
                  </a:lnTo>
                  <a:lnTo>
                    <a:pt x="458" y="144"/>
                  </a:lnTo>
                  <a:lnTo>
                    <a:pt x="395" y="156"/>
                  </a:lnTo>
                  <a:lnTo>
                    <a:pt x="350" y="0"/>
                  </a:lnTo>
                  <a:lnTo>
                    <a:pt x="350" y="0"/>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6" name="Group 269"/>
            <p:cNvGrpSpPr>
              <a:grpSpLocks/>
            </p:cNvGrpSpPr>
            <p:nvPr/>
          </p:nvGrpSpPr>
          <p:grpSpPr bwMode="auto">
            <a:xfrm>
              <a:off x="4199" y="2291"/>
              <a:ext cx="666" cy="367"/>
              <a:chOff x="4199" y="2291"/>
              <a:chExt cx="666" cy="367"/>
            </a:xfrm>
          </p:grpSpPr>
          <p:sp>
            <p:nvSpPr>
              <p:cNvPr id="2162842" name="Freeform 154"/>
              <p:cNvSpPr>
                <a:spLocks/>
              </p:cNvSpPr>
              <p:nvPr/>
            </p:nvSpPr>
            <p:spPr bwMode="auto">
              <a:xfrm>
                <a:off x="4199" y="2291"/>
                <a:ext cx="645" cy="367"/>
              </a:xfrm>
              <a:custGeom>
                <a:avLst/>
                <a:gdLst/>
                <a:ahLst/>
                <a:cxnLst>
                  <a:cxn ang="0">
                    <a:pos x="186" y="322"/>
                  </a:cxn>
                  <a:cxn ang="0">
                    <a:pos x="152" y="326"/>
                  </a:cxn>
                  <a:cxn ang="0">
                    <a:pos x="132" y="328"/>
                  </a:cxn>
                  <a:cxn ang="0">
                    <a:pos x="34" y="326"/>
                  </a:cxn>
                  <a:cxn ang="0">
                    <a:pos x="54" y="300"/>
                  </a:cxn>
                  <a:cxn ang="0">
                    <a:pos x="64" y="284"/>
                  </a:cxn>
                  <a:cxn ang="0">
                    <a:pos x="116" y="234"/>
                  </a:cxn>
                  <a:cxn ang="0">
                    <a:pos x="126" y="256"/>
                  </a:cxn>
                  <a:cxn ang="0">
                    <a:pos x="162" y="256"/>
                  </a:cxn>
                  <a:cxn ang="0">
                    <a:pos x="176" y="252"/>
                  </a:cxn>
                  <a:cxn ang="0">
                    <a:pos x="204" y="244"/>
                  </a:cxn>
                  <a:cxn ang="0">
                    <a:pos x="214" y="236"/>
                  </a:cxn>
                  <a:cxn ang="0">
                    <a:pos x="248" y="208"/>
                  </a:cxn>
                  <a:cxn ang="0">
                    <a:pos x="260" y="166"/>
                  </a:cxn>
                  <a:cxn ang="0">
                    <a:pos x="290" y="106"/>
                  </a:cxn>
                  <a:cxn ang="0">
                    <a:pos x="306" y="112"/>
                  </a:cxn>
                  <a:cxn ang="0">
                    <a:pos x="324" y="68"/>
                  </a:cxn>
                  <a:cxn ang="0">
                    <a:pos x="346" y="54"/>
                  </a:cxn>
                  <a:cxn ang="0">
                    <a:pos x="360" y="32"/>
                  </a:cxn>
                  <a:cxn ang="0">
                    <a:pos x="358" y="6"/>
                  </a:cxn>
                  <a:cxn ang="0">
                    <a:pos x="400" y="22"/>
                  </a:cxn>
                  <a:cxn ang="0">
                    <a:pos x="410" y="4"/>
                  </a:cxn>
                  <a:cxn ang="0">
                    <a:pos x="430" y="8"/>
                  </a:cxn>
                  <a:cxn ang="0">
                    <a:pos x="450" y="26"/>
                  </a:cxn>
                  <a:cxn ang="0">
                    <a:pos x="472" y="44"/>
                  </a:cxn>
                  <a:cxn ang="0">
                    <a:pos x="456" y="82"/>
                  </a:cxn>
                  <a:cxn ang="0">
                    <a:pos x="478" y="86"/>
                  </a:cxn>
                  <a:cxn ang="0">
                    <a:pos x="496" y="100"/>
                  </a:cxn>
                  <a:cxn ang="0">
                    <a:pos x="510" y="104"/>
                  </a:cxn>
                  <a:cxn ang="0">
                    <a:pos x="544" y="116"/>
                  </a:cxn>
                  <a:cxn ang="0">
                    <a:pos x="544" y="132"/>
                  </a:cxn>
                  <a:cxn ang="0">
                    <a:pos x="540" y="150"/>
                  </a:cxn>
                  <a:cxn ang="0">
                    <a:pos x="558" y="166"/>
                  </a:cxn>
                  <a:cxn ang="0">
                    <a:pos x="546" y="172"/>
                  </a:cxn>
                  <a:cxn ang="0">
                    <a:pos x="550" y="180"/>
                  </a:cxn>
                  <a:cxn ang="0">
                    <a:pos x="540" y="186"/>
                  </a:cxn>
                  <a:cxn ang="0">
                    <a:pos x="552" y="194"/>
                  </a:cxn>
                  <a:cxn ang="0">
                    <a:pos x="554" y="210"/>
                  </a:cxn>
                  <a:cxn ang="0">
                    <a:pos x="538" y="210"/>
                  </a:cxn>
                  <a:cxn ang="0">
                    <a:pos x="562" y="218"/>
                  </a:cxn>
                  <a:cxn ang="0">
                    <a:pos x="590" y="210"/>
                  </a:cxn>
                  <a:cxn ang="0">
                    <a:pos x="594" y="246"/>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54" name="Freeform 266"/>
              <p:cNvSpPr>
                <a:spLocks/>
              </p:cNvSpPr>
              <p:nvPr/>
            </p:nvSpPr>
            <p:spPr bwMode="auto">
              <a:xfrm>
                <a:off x="4833" y="2388"/>
                <a:ext cx="32" cy="80"/>
              </a:xfrm>
              <a:custGeom>
                <a:avLst/>
                <a:gdLst/>
                <a:ahLst/>
                <a:cxnLst>
                  <a:cxn ang="0">
                    <a:pos x="38" y="0"/>
                  </a:cxn>
                  <a:cxn ang="0">
                    <a:pos x="10" y="7"/>
                  </a:cxn>
                  <a:cxn ang="0">
                    <a:pos x="3" y="19"/>
                  </a:cxn>
                  <a:cxn ang="0">
                    <a:pos x="7" y="48"/>
                  </a:cxn>
                  <a:cxn ang="0">
                    <a:pos x="0" y="81"/>
                  </a:cxn>
                  <a:cxn ang="0">
                    <a:pos x="5" y="95"/>
                  </a:cxn>
                  <a:cxn ang="0">
                    <a:pos x="14" y="88"/>
                  </a:cxn>
                  <a:cxn ang="0">
                    <a:pos x="21" y="69"/>
                  </a:cxn>
                  <a:cxn ang="0">
                    <a:pos x="31" y="41"/>
                  </a:cxn>
                  <a:cxn ang="0">
                    <a:pos x="38" y="17"/>
                  </a:cxn>
                  <a:cxn ang="0">
                    <a:pos x="38" y="0"/>
                  </a:cxn>
                </a:cxnLst>
                <a:rect l="0" t="0" r="r" b="b"/>
                <a:pathLst>
                  <a:path w="38" h="95">
                    <a:moveTo>
                      <a:pt x="38" y="0"/>
                    </a:moveTo>
                    <a:lnTo>
                      <a:pt x="10" y="7"/>
                    </a:lnTo>
                    <a:lnTo>
                      <a:pt x="3" y="19"/>
                    </a:lnTo>
                    <a:lnTo>
                      <a:pt x="7" y="48"/>
                    </a:lnTo>
                    <a:lnTo>
                      <a:pt x="0" y="81"/>
                    </a:lnTo>
                    <a:lnTo>
                      <a:pt x="5" y="95"/>
                    </a:lnTo>
                    <a:lnTo>
                      <a:pt x="14" y="88"/>
                    </a:lnTo>
                    <a:lnTo>
                      <a:pt x="21" y="69"/>
                    </a:lnTo>
                    <a:lnTo>
                      <a:pt x="31" y="41"/>
                    </a:lnTo>
                    <a:lnTo>
                      <a:pt x="38" y="17"/>
                    </a:lnTo>
                    <a:lnTo>
                      <a:pt x="38" y="0"/>
                    </a:lnTo>
                    <a:close/>
                  </a:path>
                </a:pathLst>
              </a:custGeom>
              <a:solidFill>
                <a:schemeClr val="tx2"/>
              </a:solidFill>
              <a:ln w="9525" cap="flat" cmpd="sng">
                <a:solidFill>
                  <a:schemeClr val="tx1"/>
                </a:solidFill>
                <a:prstDash val="solid"/>
                <a:miter lim="800000"/>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23" name="Freeform 135"/>
            <p:cNvSpPr>
              <a:spLocks/>
            </p:cNvSpPr>
            <p:nvPr/>
          </p:nvSpPr>
          <p:spPr bwMode="auto">
            <a:xfrm>
              <a:off x="1098" y="1144"/>
              <a:ext cx="565" cy="412"/>
            </a:xfrm>
            <a:custGeom>
              <a:avLst/>
              <a:gdLst/>
              <a:ahLst/>
              <a:cxnLst>
                <a:cxn ang="0">
                  <a:pos x="6" y="232"/>
                </a:cxn>
                <a:cxn ang="0">
                  <a:pos x="0" y="232"/>
                </a:cxn>
                <a:cxn ang="0">
                  <a:pos x="4" y="216"/>
                </a:cxn>
                <a:cxn ang="0">
                  <a:pos x="6" y="206"/>
                </a:cxn>
                <a:cxn ang="0">
                  <a:pos x="8" y="202"/>
                </a:cxn>
                <a:cxn ang="0">
                  <a:pos x="12" y="210"/>
                </a:cxn>
                <a:cxn ang="0">
                  <a:pos x="10" y="216"/>
                </a:cxn>
                <a:cxn ang="0">
                  <a:pos x="20" y="210"/>
                </a:cxn>
                <a:cxn ang="0">
                  <a:pos x="18" y="202"/>
                </a:cxn>
                <a:cxn ang="0">
                  <a:pos x="20" y="192"/>
                </a:cxn>
                <a:cxn ang="0">
                  <a:pos x="14" y="176"/>
                </a:cxn>
                <a:cxn ang="0">
                  <a:pos x="20" y="176"/>
                </a:cxn>
                <a:cxn ang="0">
                  <a:pos x="32" y="170"/>
                </a:cxn>
                <a:cxn ang="0">
                  <a:pos x="24" y="162"/>
                </a:cxn>
                <a:cxn ang="0">
                  <a:pos x="16" y="166"/>
                </a:cxn>
                <a:cxn ang="0">
                  <a:pos x="16" y="148"/>
                </a:cxn>
                <a:cxn ang="0">
                  <a:pos x="18" y="126"/>
                </a:cxn>
                <a:cxn ang="0">
                  <a:pos x="18" y="98"/>
                </a:cxn>
                <a:cxn ang="0">
                  <a:pos x="12" y="62"/>
                </a:cxn>
                <a:cxn ang="0">
                  <a:pos x="14" y="34"/>
                </a:cxn>
                <a:cxn ang="0">
                  <a:pos x="68" y="54"/>
                </a:cxn>
                <a:cxn ang="0">
                  <a:pos x="112" y="74"/>
                </a:cxn>
                <a:cxn ang="0">
                  <a:pos x="134" y="82"/>
                </a:cxn>
                <a:cxn ang="0">
                  <a:pos x="142" y="88"/>
                </a:cxn>
                <a:cxn ang="0">
                  <a:pos x="142" y="118"/>
                </a:cxn>
                <a:cxn ang="0">
                  <a:pos x="130" y="134"/>
                </a:cxn>
                <a:cxn ang="0">
                  <a:pos x="132" y="148"/>
                </a:cxn>
                <a:cxn ang="0">
                  <a:pos x="130" y="156"/>
                </a:cxn>
                <a:cxn ang="0">
                  <a:pos x="134" y="166"/>
                </a:cxn>
                <a:cxn ang="0">
                  <a:pos x="148" y="138"/>
                </a:cxn>
                <a:cxn ang="0">
                  <a:pos x="158" y="124"/>
                </a:cxn>
                <a:cxn ang="0">
                  <a:pos x="170" y="106"/>
                </a:cxn>
                <a:cxn ang="0">
                  <a:pos x="154" y="58"/>
                </a:cxn>
                <a:cxn ang="0">
                  <a:pos x="158" y="52"/>
                </a:cxn>
                <a:cxn ang="0">
                  <a:pos x="170" y="42"/>
                </a:cxn>
                <a:cxn ang="0">
                  <a:pos x="160" y="26"/>
                </a:cxn>
                <a:cxn ang="0">
                  <a:pos x="158" y="0"/>
                </a:cxn>
                <a:cxn ang="0">
                  <a:pos x="362" y="54"/>
                </a:cxn>
                <a:cxn ang="0">
                  <a:pos x="526" y="92"/>
                </a:cxn>
                <a:cxn ang="0">
                  <a:pos x="470" y="342"/>
                </a:cxn>
                <a:cxn ang="0">
                  <a:pos x="466" y="350"/>
                </a:cxn>
                <a:cxn ang="0">
                  <a:pos x="470" y="358"/>
                </a:cxn>
                <a:cxn ang="0">
                  <a:pos x="472" y="366"/>
                </a:cxn>
                <a:cxn ang="0">
                  <a:pos x="466" y="372"/>
                </a:cxn>
                <a:cxn ang="0">
                  <a:pos x="468" y="384"/>
                </a:cxn>
                <a:cxn ang="0">
                  <a:pos x="318" y="354"/>
                </a:cxn>
                <a:cxn ang="0">
                  <a:pos x="304" y="352"/>
                </a:cxn>
                <a:cxn ang="0">
                  <a:pos x="290" y="350"/>
                </a:cxn>
                <a:cxn ang="0">
                  <a:pos x="276" y="352"/>
                </a:cxn>
                <a:cxn ang="0">
                  <a:pos x="256" y="350"/>
                </a:cxn>
                <a:cxn ang="0">
                  <a:pos x="238" y="356"/>
                </a:cxn>
                <a:cxn ang="0">
                  <a:pos x="218" y="352"/>
                </a:cxn>
                <a:cxn ang="0">
                  <a:pos x="176" y="352"/>
                </a:cxn>
                <a:cxn ang="0">
                  <a:pos x="144" y="334"/>
                </a:cxn>
                <a:cxn ang="0">
                  <a:pos x="114" y="334"/>
                </a:cxn>
                <a:cxn ang="0">
                  <a:pos x="70" y="324"/>
                </a:cxn>
                <a:cxn ang="0">
                  <a:pos x="68" y="290"/>
                </a:cxn>
                <a:cxn ang="0">
                  <a:pos x="66" y="270"/>
                </a:cxn>
                <a:cxn ang="0">
                  <a:pos x="40" y="258"/>
                </a:cxn>
                <a:cxn ang="0">
                  <a:pos x="34" y="248"/>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4" name="Freeform 136"/>
            <p:cNvSpPr>
              <a:spLocks/>
            </p:cNvSpPr>
            <p:nvPr/>
          </p:nvSpPr>
          <p:spPr bwMode="auto">
            <a:xfrm>
              <a:off x="946" y="1404"/>
              <a:ext cx="679" cy="566"/>
            </a:xfrm>
            <a:custGeom>
              <a:avLst/>
              <a:gdLst/>
              <a:ahLst/>
              <a:cxnLst>
                <a:cxn ang="0">
                  <a:pos x="6" y="392"/>
                </a:cxn>
                <a:cxn ang="0">
                  <a:pos x="4" y="362"/>
                </a:cxn>
                <a:cxn ang="0">
                  <a:pos x="10" y="338"/>
                </a:cxn>
                <a:cxn ang="0">
                  <a:pos x="12" y="300"/>
                </a:cxn>
                <a:cxn ang="0">
                  <a:pos x="22" y="292"/>
                </a:cxn>
                <a:cxn ang="0">
                  <a:pos x="30" y="278"/>
                </a:cxn>
                <a:cxn ang="0">
                  <a:pos x="34" y="262"/>
                </a:cxn>
                <a:cxn ang="0">
                  <a:pos x="62" y="220"/>
                </a:cxn>
                <a:cxn ang="0">
                  <a:pos x="98" y="134"/>
                </a:cxn>
                <a:cxn ang="0">
                  <a:pos x="122" y="76"/>
                </a:cxn>
                <a:cxn ang="0">
                  <a:pos x="142" y="20"/>
                </a:cxn>
                <a:cxn ang="0">
                  <a:pos x="144" y="2"/>
                </a:cxn>
                <a:cxn ang="0">
                  <a:pos x="158" y="2"/>
                </a:cxn>
                <a:cxn ang="0">
                  <a:pos x="176" y="6"/>
                </a:cxn>
                <a:cxn ang="0">
                  <a:pos x="182" y="16"/>
                </a:cxn>
                <a:cxn ang="0">
                  <a:pos x="208" y="28"/>
                </a:cxn>
                <a:cxn ang="0">
                  <a:pos x="210" y="48"/>
                </a:cxn>
                <a:cxn ang="0">
                  <a:pos x="212" y="82"/>
                </a:cxn>
                <a:cxn ang="0">
                  <a:pos x="256" y="92"/>
                </a:cxn>
                <a:cxn ang="0">
                  <a:pos x="286" y="92"/>
                </a:cxn>
                <a:cxn ang="0">
                  <a:pos x="318" y="110"/>
                </a:cxn>
                <a:cxn ang="0">
                  <a:pos x="360" y="110"/>
                </a:cxn>
                <a:cxn ang="0">
                  <a:pos x="380" y="114"/>
                </a:cxn>
                <a:cxn ang="0">
                  <a:pos x="398" y="108"/>
                </a:cxn>
                <a:cxn ang="0">
                  <a:pos x="418" y="110"/>
                </a:cxn>
                <a:cxn ang="0">
                  <a:pos x="432" y="108"/>
                </a:cxn>
                <a:cxn ang="0">
                  <a:pos x="446" y="110"/>
                </a:cxn>
                <a:cxn ang="0">
                  <a:pos x="460" y="112"/>
                </a:cxn>
                <a:cxn ang="0">
                  <a:pos x="610" y="142"/>
                </a:cxn>
                <a:cxn ang="0">
                  <a:pos x="618" y="160"/>
                </a:cxn>
                <a:cxn ang="0">
                  <a:pos x="632" y="168"/>
                </a:cxn>
                <a:cxn ang="0">
                  <a:pos x="600" y="234"/>
                </a:cxn>
                <a:cxn ang="0">
                  <a:pos x="592" y="246"/>
                </a:cxn>
                <a:cxn ang="0">
                  <a:pos x="574" y="260"/>
                </a:cxn>
                <a:cxn ang="0">
                  <a:pos x="554" y="298"/>
                </a:cxn>
                <a:cxn ang="0">
                  <a:pos x="568" y="310"/>
                </a:cxn>
                <a:cxn ang="0">
                  <a:pos x="570" y="324"/>
                </a:cxn>
                <a:cxn ang="0">
                  <a:pos x="566" y="328"/>
                </a:cxn>
                <a:cxn ang="0">
                  <a:pos x="556" y="352"/>
                </a:cxn>
                <a:cxn ang="0">
                  <a:pos x="304" y="478"/>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5" name="Freeform 137"/>
            <p:cNvSpPr>
              <a:spLocks/>
            </p:cNvSpPr>
            <p:nvPr/>
          </p:nvSpPr>
          <p:spPr bwMode="auto">
            <a:xfrm>
              <a:off x="889" y="1831"/>
              <a:ext cx="677" cy="1154"/>
            </a:xfrm>
            <a:custGeom>
              <a:avLst/>
              <a:gdLst/>
              <a:ahLst/>
              <a:cxnLst>
                <a:cxn ang="0">
                  <a:pos x="356" y="1050"/>
                </a:cxn>
                <a:cxn ang="0">
                  <a:pos x="358" y="1034"/>
                </a:cxn>
                <a:cxn ang="0">
                  <a:pos x="350" y="1022"/>
                </a:cxn>
                <a:cxn ang="0">
                  <a:pos x="334" y="952"/>
                </a:cxn>
                <a:cxn ang="0">
                  <a:pos x="296" y="912"/>
                </a:cxn>
                <a:cxn ang="0">
                  <a:pos x="282" y="896"/>
                </a:cxn>
                <a:cxn ang="0">
                  <a:pos x="274" y="876"/>
                </a:cxn>
                <a:cxn ang="0">
                  <a:pos x="228" y="858"/>
                </a:cxn>
                <a:cxn ang="0">
                  <a:pos x="194" y="822"/>
                </a:cxn>
                <a:cxn ang="0">
                  <a:pos x="132" y="798"/>
                </a:cxn>
                <a:cxn ang="0">
                  <a:pos x="128" y="774"/>
                </a:cxn>
                <a:cxn ang="0">
                  <a:pos x="136" y="740"/>
                </a:cxn>
                <a:cxn ang="0">
                  <a:pos x="124" y="712"/>
                </a:cxn>
                <a:cxn ang="0">
                  <a:pos x="128" y="700"/>
                </a:cxn>
                <a:cxn ang="0">
                  <a:pos x="94" y="638"/>
                </a:cxn>
                <a:cxn ang="0">
                  <a:pos x="70" y="594"/>
                </a:cxn>
                <a:cxn ang="0">
                  <a:pos x="82" y="564"/>
                </a:cxn>
                <a:cxn ang="0">
                  <a:pos x="86" y="532"/>
                </a:cxn>
                <a:cxn ang="0">
                  <a:pos x="56" y="502"/>
                </a:cxn>
                <a:cxn ang="0">
                  <a:pos x="58" y="456"/>
                </a:cxn>
                <a:cxn ang="0">
                  <a:pos x="68" y="438"/>
                </a:cxn>
                <a:cxn ang="0">
                  <a:pos x="72" y="460"/>
                </a:cxn>
                <a:cxn ang="0">
                  <a:pos x="88" y="456"/>
                </a:cxn>
                <a:cxn ang="0">
                  <a:pos x="82" y="414"/>
                </a:cxn>
                <a:cxn ang="0">
                  <a:pos x="70" y="426"/>
                </a:cxn>
                <a:cxn ang="0">
                  <a:pos x="46" y="412"/>
                </a:cxn>
                <a:cxn ang="0">
                  <a:pos x="38" y="396"/>
                </a:cxn>
                <a:cxn ang="0">
                  <a:pos x="18" y="330"/>
                </a:cxn>
                <a:cxn ang="0">
                  <a:pos x="10" y="280"/>
                </a:cxn>
                <a:cxn ang="0">
                  <a:pos x="22" y="240"/>
                </a:cxn>
                <a:cxn ang="0">
                  <a:pos x="12" y="192"/>
                </a:cxn>
                <a:cxn ang="0">
                  <a:pos x="4" y="176"/>
                </a:cxn>
                <a:cxn ang="0">
                  <a:pos x="2" y="150"/>
                </a:cxn>
                <a:cxn ang="0">
                  <a:pos x="40" y="94"/>
                </a:cxn>
                <a:cxn ang="0">
                  <a:pos x="48" y="70"/>
                </a:cxn>
                <a:cxn ang="0">
                  <a:pos x="50" y="18"/>
                </a:cxn>
                <a:cxn ang="0">
                  <a:pos x="356" y="80"/>
                </a:cxn>
                <a:cxn ang="0">
                  <a:pos x="606" y="866"/>
                </a:cxn>
                <a:cxn ang="0">
                  <a:pos x="612" y="888"/>
                </a:cxn>
                <a:cxn ang="0">
                  <a:pos x="618" y="916"/>
                </a:cxn>
                <a:cxn ang="0">
                  <a:pos x="630" y="934"/>
                </a:cxn>
                <a:cxn ang="0">
                  <a:pos x="616" y="944"/>
                </a:cxn>
                <a:cxn ang="0">
                  <a:pos x="588" y="986"/>
                </a:cxn>
                <a:cxn ang="0">
                  <a:pos x="564" y="1012"/>
                </a:cxn>
                <a:cxn ang="0">
                  <a:pos x="562" y="1038"/>
                </a:cxn>
                <a:cxn ang="0">
                  <a:pos x="578" y="1058"/>
                </a:cxn>
                <a:cxn ang="0">
                  <a:pos x="566" y="1076"/>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6" name="Freeform 138"/>
            <p:cNvSpPr>
              <a:spLocks/>
            </p:cNvSpPr>
            <p:nvPr/>
          </p:nvSpPr>
          <p:spPr bwMode="auto">
            <a:xfrm>
              <a:off x="1499" y="1241"/>
              <a:ext cx="504" cy="821"/>
            </a:xfrm>
            <a:custGeom>
              <a:avLst/>
              <a:gdLst/>
              <a:ahLst/>
              <a:cxnLst>
                <a:cxn ang="0">
                  <a:pos x="40" y="502"/>
                </a:cxn>
                <a:cxn ang="0">
                  <a:pos x="50" y="478"/>
                </a:cxn>
                <a:cxn ang="0">
                  <a:pos x="54" y="474"/>
                </a:cxn>
                <a:cxn ang="0">
                  <a:pos x="52" y="460"/>
                </a:cxn>
                <a:cxn ang="0">
                  <a:pos x="38" y="448"/>
                </a:cxn>
                <a:cxn ang="0">
                  <a:pos x="58" y="410"/>
                </a:cxn>
                <a:cxn ang="0">
                  <a:pos x="76" y="396"/>
                </a:cxn>
                <a:cxn ang="0">
                  <a:pos x="84" y="384"/>
                </a:cxn>
                <a:cxn ang="0">
                  <a:pos x="116" y="318"/>
                </a:cxn>
                <a:cxn ang="0">
                  <a:pos x="102" y="310"/>
                </a:cxn>
                <a:cxn ang="0">
                  <a:pos x="94" y="292"/>
                </a:cxn>
                <a:cxn ang="0">
                  <a:pos x="96" y="274"/>
                </a:cxn>
                <a:cxn ang="0">
                  <a:pos x="94" y="262"/>
                </a:cxn>
                <a:cxn ang="0">
                  <a:pos x="96" y="250"/>
                </a:cxn>
                <a:cxn ang="0">
                  <a:pos x="150" y="0"/>
                </a:cxn>
                <a:cxn ang="0">
                  <a:pos x="196" y="110"/>
                </a:cxn>
                <a:cxn ang="0">
                  <a:pos x="212" y="154"/>
                </a:cxn>
                <a:cxn ang="0">
                  <a:pos x="204" y="168"/>
                </a:cxn>
                <a:cxn ang="0">
                  <a:pos x="216" y="184"/>
                </a:cxn>
                <a:cxn ang="0">
                  <a:pos x="246" y="226"/>
                </a:cxn>
                <a:cxn ang="0">
                  <a:pos x="254" y="252"/>
                </a:cxn>
                <a:cxn ang="0">
                  <a:pos x="264" y="260"/>
                </a:cxn>
                <a:cxn ang="0">
                  <a:pos x="284" y="268"/>
                </a:cxn>
                <a:cxn ang="0">
                  <a:pos x="270" y="304"/>
                </a:cxn>
                <a:cxn ang="0">
                  <a:pos x="262" y="326"/>
                </a:cxn>
                <a:cxn ang="0">
                  <a:pos x="264" y="336"/>
                </a:cxn>
                <a:cxn ang="0">
                  <a:pos x="252" y="352"/>
                </a:cxn>
                <a:cxn ang="0">
                  <a:pos x="250" y="366"/>
                </a:cxn>
                <a:cxn ang="0">
                  <a:pos x="268" y="378"/>
                </a:cxn>
                <a:cxn ang="0">
                  <a:pos x="292" y="360"/>
                </a:cxn>
                <a:cxn ang="0">
                  <a:pos x="296" y="368"/>
                </a:cxn>
                <a:cxn ang="0">
                  <a:pos x="304" y="374"/>
                </a:cxn>
                <a:cxn ang="0">
                  <a:pos x="302" y="406"/>
                </a:cxn>
                <a:cxn ang="0">
                  <a:pos x="314" y="430"/>
                </a:cxn>
                <a:cxn ang="0">
                  <a:pos x="308" y="444"/>
                </a:cxn>
                <a:cxn ang="0">
                  <a:pos x="324" y="458"/>
                </a:cxn>
                <a:cxn ang="0">
                  <a:pos x="334" y="474"/>
                </a:cxn>
                <a:cxn ang="0">
                  <a:pos x="330" y="490"/>
                </a:cxn>
                <a:cxn ang="0">
                  <a:pos x="346" y="506"/>
                </a:cxn>
                <a:cxn ang="0">
                  <a:pos x="356" y="494"/>
                </a:cxn>
                <a:cxn ang="0">
                  <a:pos x="376" y="502"/>
                </a:cxn>
                <a:cxn ang="0">
                  <a:pos x="388" y="494"/>
                </a:cxn>
                <a:cxn ang="0">
                  <a:pos x="412" y="498"/>
                </a:cxn>
                <a:cxn ang="0">
                  <a:pos x="424" y="502"/>
                </a:cxn>
                <a:cxn ang="0">
                  <a:pos x="442" y="494"/>
                </a:cxn>
                <a:cxn ang="0">
                  <a:pos x="462" y="496"/>
                </a:cxn>
                <a:cxn ang="0">
                  <a:pos x="470" y="516"/>
                </a:cxn>
                <a:cxn ang="0">
                  <a:pos x="436" y="762"/>
                </a:cxn>
                <a:cxn ang="0">
                  <a:pos x="216" y="722"/>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70" y="516"/>
                  </a:lnTo>
                  <a:lnTo>
                    <a:pt x="436" y="762"/>
                  </a:lnTo>
                  <a:lnTo>
                    <a:pt x="434" y="762"/>
                  </a:lnTo>
                  <a:lnTo>
                    <a:pt x="216" y="722"/>
                  </a:lnTo>
                  <a:lnTo>
                    <a:pt x="0" y="678"/>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7" name="Freeform 139"/>
            <p:cNvSpPr>
              <a:spLocks/>
            </p:cNvSpPr>
            <p:nvPr/>
          </p:nvSpPr>
          <p:spPr bwMode="auto">
            <a:xfrm>
              <a:off x="1192" y="1918"/>
              <a:ext cx="538" cy="828"/>
            </a:xfrm>
            <a:custGeom>
              <a:avLst/>
              <a:gdLst/>
              <a:ahLst/>
              <a:cxnLst>
                <a:cxn ang="0">
                  <a:pos x="74" y="0"/>
                </a:cxn>
                <a:cxn ang="0">
                  <a:pos x="0" y="294"/>
                </a:cxn>
                <a:cxn ang="0">
                  <a:pos x="324" y="772"/>
                </a:cxn>
                <a:cxn ang="0">
                  <a:pos x="324" y="768"/>
                </a:cxn>
                <a:cxn ang="0">
                  <a:pos x="328" y="760"/>
                </a:cxn>
                <a:cxn ang="0">
                  <a:pos x="334" y="740"/>
                </a:cxn>
                <a:cxn ang="0">
                  <a:pos x="330" y="732"/>
                </a:cxn>
                <a:cxn ang="0">
                  <a:pos x="336" y="686"/>
                </a:cxn>
                <a:cxn ang="0">
                  <a:pos x="332" y="668"/>
                </a:cxn>
                <a:cxn ang="0">
                  <a:pos x="336" y="662"/>
                </a:cxn>
                <a:cxn ang="0">
                  <a:pos x="348" y="660"/>
                </a:cxn>
                <a:cxn ang="0">
                  <a:pos x="364" y="664"/>
                </a:cxn>
                <a:cxn ang="0">
                  <a:pos x="368" y="670"/>
                </a:cxn>
                <a:cxn ang="0">
                  <a:pos x="368" y="674"/>
                </a:cxn>
                <a:cxn ang="0">
                  <a:pos x="374" y="680"/>
                </a:cxn>
                <a:cxn ang="0">
                  <a:pos x="382" y="680"/>
                </a:cxn>
                <a:cxn ang="0">
                  <a:pos x="398" y="638"/>
                </a:cxn>
                <a:cxn ang="0">
                  <a:pos x="406" y="586"/>
                </a:cxn>
                <a:cxn ang="0">
                  <a:pos x="502" y="94"/>
                </a:cxn>
                <a:cxn ang="0">
                  <a:pos x="286" y="50"/>
                </a:cxn>
                <a:cxn ang="0">
                  <a:pos x="74" y="0"/>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8" name="Freeform 140"/>
            <p:cNvSpPr>
              <a:spLocks/>
            </p:cNvSpPr>
            <p:nvPr/>
          </p:nvSpPr>
          <p:spPr bwMode="auto">
            <a:xfrm>
              <a:off x="2050" y="2188"/>
              <a:ext cx="614" cy="486"/>
            </a:xfrm>
            <a:custGeom>
              <a:avLst/>
              <a:gdLst/>
              <a:ahLst/>
              <a:cxnLst>
                <a:cxn ang="0">
                  <a:pos x="0" y="396"/>
                </a:cxn>
                <a:cxn ang="0">
                  <a:pos x="54" y="0"/>
                </a:cxn>
                <a:cxn ang="0">
                  <a:pos x="424" y="42"/>
                </a:cxn>
                <a:cxn ang="0">
                  <a:pos x="572" y="54"/>
                </a:cxn>
                <a:cxn ang="0">
                  <a:pos x="566" y="154"/>
                </a:cxn>
                <a:cxn ang="0">
                  <a:pos x="548" y="454"/>
                </a:cxn>
                <a:cxn ang="0">
                  <a:pos x="472" y="448"/>
                </a:cxn>
                <a:cxn ang="0">
                  <a:pos x="0" y="396"/>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29" name="Freeform 141"/>
            <p:cNvSpPr>
              <a:spLocks/>
            </p:cNvSpPr>
            <p:nvPr/>
          </p:nvSpPr>
          <p:spPr bwMode="auto">
            <a:xfrm>
              <a:off x="1964" y="2612"/>
              <a:ext cx="591" cy="613"/>
            </a:xfrm>
            <a:custGeom>
              <a:avLst/>
              <a:gdLst/>
              <a:ahLst/>
              <a:cxnLst>
                <a:cxn ang="0">
                  <a:pos x="80" y="0"/>
                </a:cxn>
                <a:cxn ang="0">
                  <a:pos x="0" y="560"/>
                </a:cxn>
                <a:cxn ang="0">
                  <a:pos x="0" y="560"/>
                </a:cxn>
                <a:cxn ang="0">
                  <a:pos x="72" y="570"/>
                </a:cxn>
                <a:cxn ang="0">
                  <a:pos x="78" y="526"/>
                </a:cxn>
                <a:cxn ang="0">
                  <a:pos x="214" y="542"/>
                </a:cxn>
                <a:cxn ang="0">
                  <a:pos x="214" y="540"/>
                </a:cxn>
                <a:cxn ang="0">
                  <a:pos x="210" y="532"/>
                </a:cxn>
                <a:cxn ang="0">
                  <a:pos x="214" y="528"/>
                </a:cxn>
                <a:cxn ang="0">
                  <a:pos x="212" y="526"/>
                </a:cxn>
                <a:cxn ang="0">
                  <a:pos x="210" y="522"/>
                </a:cxn>
                <a:cxn ang="0">
                  <a:pos x="212" y="520"/>
                </a:cxn>
                <a:cxn ang="0">
                  <a:pos x="508" y="550"/>
                </a:cxn>
                <a:cxn ang="0">
                  <a:pos x="544" y="102"/>
                </a:cxn>
                <a:cxn ang="0">
                  <a:pos x="550" y="102"/>
                </a:cxn>
                <a:cxn ang="0">
                  <a:pos x="552" y="52"/>
                </a:cxn>
                <a:cxn ang="0">
                  <a:pos x="80" y="0"/>
                </a:cxn>
              </a:cxnLst>
              <a:rect l="0" t="0" r="r" b="b"/>
              <a:pathLst>
                <a:path w="552" h="570">
                  <a:moveTo>
                    <a:pt x="80" y="0"/>
                  </a:moveTo>
                  <a:lnTo>
                    <a:pt x="0" y="560"/>
                  </a:ln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0" name="Freeform 142"/>
            <p:cNvSpPr>
              <a:spLocks/>
            </p:cNvSpPr>
            <p:nvPr/>
          </p:nvSpPr>
          <p:spPr bwMode="auto">
            <a:xfrm>
              <a:off x="2504" y="2018"/>
              <a:ext cx="700" cy="345"/>
            </a:xfrm>
            <a:custGeom>
              <a:avLst/>
              <a:gdLst/>
              <a:ahLst/>
              <a:cxnLst>
                <a:cxn ang="0">
                  <a:pos x="0" y="200"/>
                </a:cxn>
                <a:cxn ang="0">
                  <a:pos x="16" y="0"/>
                </a:cxn>
                <a:cxn ang="0">
                  <a:pos x="418" y="22"/>
                </a:cxn>
                <a:cxn ang="0">
                  <a:pos x="428" y="38"/>
                </a:cxn>
                <a:cxn ang="0">
                  <a:pos x="442" y="38"/>
                </a:cxn>
                <a:cxn ang="0">
                  <a:pos x="452" y="34"/>
                </a:cxn>
                <a:cxn ang="0">
                  <a:pos x="460" y="40"/>
                </a:cxn>
                <a:cxn ang="0">
                  <a:pos x="464" y="52"/>
                </a:cxn>
                <a:cxn ang="0">
                  <a:pos x="476" y="56"/>
                </a:cxn>
                <a:cxn ang="0">
                  <a:pos x="486" y="52"/>
                </a:cxn>
                <a:cxn ang="0">
                  <a:pos x="496" y="46"/>
                </a:cxn>
                <a:cxn ang="0">
                  <a:pos x="510" y="46"/>
                </a:cxn>
                <a:cxn ang="0">
                  <a:pos x="518" y="48"/>
                </a:cxn>
                <a:cxn ang="0">
                  <a:pos x="550" y="68"/>
                </a:cxn>
                <a:cxn ang="0">
                  <a:pos x="564" y="80"/>
                </a:cxn>
                <a:cxn ang="0">
                  <a:pos x="566" y="90"/>
                </a:cxn>
                <a:cxn ang="0">
                  <a:pos x="576" y="96"/>
                </a:cxn>
                <a:cxn ang="0">
                  <a:pos x="576" y="102"/>
                </a:cxn>
                <a:cxn ang="0">
                  <a:pos x="570" y="116"/>
                </a:cxn>
                <a:cxn ang="0">
                  <a:pos x="578" y="124"/>
                </a:cxn>
                <a:cxn ang="0">
                  <a:pos x="584" y="140"/>
                </a:cxn>
                <a:cxn ang="0">
                  <a:pos x="592" y="148"/>
                </a:cxn>
                <a:cxn ang="0">
                  <a:pos x="590" y="156"/>
                </a:cxn>
                <a:cxn ang="0">
                  <a:pos x="592" y="164"/>
                </a:cxn>
                <a:cxn ang="0">
                  <a:pos x="602" y="172"/>
                </a:cxn>
                <a:cxn ang="0">
                  <a:pos x="604" y="180"/>
                </a:cxn>
                <a:cxn ang="0">
                  <a:pos x="602" y="188"/>
                </a:cxn>
                <a:cxn ang="0">
                  <a:pos x="600" y="204"/>
                </a:cxn>
                <a:cxn ang="0">
                  <a:pos x="610" y="208"/>
                </a:cxn>
                <a:cxn ang="0">
                  <a:pos x="612" y="216"/>
                </a:cxn>
                <a:cxn ang="0">
                  <a:pos x="608" y="224"/>
                </a:cxn>
                <a:cxn ang="0">
                  <a:pos x="610" y="232"/>
                </a:cxn>
                <a:cxn ang="0">
                  <a:pos x="616" y="240"/>
                </a:cxn>
                <a:cxn ang="0">
                  <a:pos x="612" y="248"/>
                </a:cxn>
                <a:cxn ang="0">
                  <a:pos x="616" y="258"/>
                </a:cxn>
                <a:cxn ang="0">
                  <a:pos x="618" y="262"/>
                </a:cxn>
                <a:cxn ang="0">
                  <a:pos x="624" y="272"/>
                </a:cxn>
                <a:cxn ang="0">
                  <a:pos x="632" y="280"/>
                </a:cxn>
                <a:cxn ang="0">
                  <a:pos x="634" y="294"/>
                </a:cxn>
                <a:cxn ang="0">
                  <a:pos x="644" y="306"/>
                </a:cxn>
                <a:cxn ang="0">
                  <a:pos x="650" y="308"/>
                </a:cxn>
                <a:cxn ang="0">
                  <a:pos x="648" y="320"/>
                </a:cxn>
                <a:cxn ang="0">
                  <a:pos x="648" y="322"/>
                </a:cxn>
                <a:cxn ang="0">
                  <a:pos x="142" y="312"/>
                </a:cxn>
                <a:cxn ang="0">
                  <a:pos x="148" y="212"/>
                </a:cxn>
                <a:cxn ang="0">
                  <a:pos x="0" y="200"/>
                </a:cxn>
                <a:cxn ang="0">
                  <a:pos x="0" y="200"/>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lnTo>
                    <a:pt x="0" y="20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1" name="Freeform 143"/>
            <p:cNvSpPr>
              <a:spLocks/>
            </p:cNvSpPr>
            <p:nvPr/>
          </p:nvSpPr>
          <p:spPr bwMode="auto">
            <a:xfrm>
              <a:off x="2638" y="2353"/>
              <a:ext cx="627" cy="334"/>
            </a:xfrm>
            <a:custGeom>
              <a:avLst/>
              <a:gdLst/>
              <a:ahLst/>
              <a:cxnLst>
                <a:cxn ang="0">
                  <a:pos x="18" y="0"/>
                </a:cxn>
                <a:cxn ang="0">
                  <a:pos x="524" y="10"/>
                </a:cxn>
                <a:cxn ang="0">
                  <a:pos x="558" y="36"/>
                </a:cxn>
                <a:cxn ang="0">
                  <a:pos x="548" y="48"/>
                </a:cxn>
                <a:cxn ang="0">
                  <a:pos x="546" y="60"/>
                </a:cxn>
                <a:cxn ang="0">
                  <a:pos x="550" y="66"/>
                </a:cxn>
                <a:cxn ang="0">
                  <a:pos x="558" y="70"/>
                </a:cxn>
                <a:cxn ang="0">
                  <a:pos x="564" y="88"/>
                </a:cxn>
                <a:cxn ang="0">
                  <a:pos x="572" y="92"/>
                </a:cxn>
                <a:cxn ang="0">
                  <a:pos x="578" y="94"/>
                </a:cxn>
                <a:cxn ang="0">
                  <a:pos x="582" y="96"/>
                </a:cxn>
                <a:cxn ang="0">
                  <a:pos x="584" y="312"/>
                </a:cxn>
                <a:cxn ang="0">
                  <a:pos x="0" y="300"/>
                </a:cxn>
                <a:cxn ang="0">
                  <a:pos x="18" y="0"/>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2" name="Freeform 144"/>
            <p:cNvSpPr>
              <a:spLocks/>
            </p:cNvSpPr>
            <p:nvPr/>
          </p:nvSpPr>
          <p:spPr bwMode="auto">
            <a:xfrm>
              <a:off x="3059" y="1365"/>
              <a:ext cx="559" cy="628"/>
            </a:xfrm>
            <a:custGeom>
              <a:avLst/>
              <a:gdLst/>
              <a:ahLst/>
              <a:cxnLst>
                <a:cxn ang="0">
                  <a:pos x="50" y="402"/>
                </a:cxn>
                <a:cxn ang="0">
                  <a:pos x="22" y="370"/>
                </a:cxn>
                <a:cxn ang="0">
                  <a:pos x="40" y="346"/>
                </a:cxn>
                <a:cxn ang="0">
                  <a:pos x="40" y="324"/>
                </a:cxn>
                <a:cxn ang="0">
                  <a:pos x="30" y="274"/>
                </a:cxn>
                <a:cxn ang="0">
                  <a:pos x="28" y="250"/>
                </a:cxn>
                <a:cxn ang="0">
                  <a:pos x="24" y="190"/>
                </a:cxn>
                <a:cxn ang="0">
                  <a:pos x="10" y="152"/>
                </a:cxn>
                <a:cxn ang="0">
                  <a:pos x="2" y="92"/>
                </a:cxn>
                <a:cxn ang="0">
                  <a:pos x="8" y="68"/>
                </a:cxn>
                <a:cxn ang="0">
                  <a:pos x="0" y="36"/>
                </a:cxn>
                <a:cxn ang="0">
                  <a:pos x="134" y="14"/>
                </a:cxn>
                <a:cxn ang="0">
                  <a:pos x="146" y="0"/>
                </a:cxn>
                <a:cxn ang="0">
                  <a:pos x="162" y="28"/>
                </a:cxn>
                <a:cxn ang="0">
                  <a:pos x="164" y="56"/>
                </a:cxn>
                <a:cxn ang="0">
                  <a:pos x="184" y="64"/>
                </a:cxn>
                <a:cxn ang="0">
                  <a:pos x="200" y="72"/>
                </a:cxn>
                <a:cxn ang="0">
                  <a:pos x="224" y="72"/>
                </a:cxn>
                <a:cxn ang="0">
                  <a:pos x="226" y="82"/>
                </a:cxn>
                <a:cxn ang="0">
                  <a:pos x="252" y="74"/>
                </a:cxn>
                <a:cxn ang="0">
                  <a:pos x="300" y="78"/>
                </a:cxn>
                <a:cxn ang="0">
                  <a:pos x="302" y="82"/>
                </a:cxn>
                <a:cxn ang="0">
                  <a:pos x="310" y="86"/>
                </a:cxn>
                <a:cxn ang="0">
                  <a:pos x="318" y="102"/>
                </a:cxn>
                <a:cxn ang="0">
                  <a:pos x="332" y="96"/>
                </a:cxn>
                <a:cxn ang="0">
                  <a:pos x="344" y="96"/>
                </a:cxn>
                <a:cxn ang="0">
                  <a:pos x="364" y="110"/>
                </a:cxn>
                <a:cxn ang="0">
                  <a:pos x="376" y="122"/>
                </a:cxn>
                <a:cxn ang="0">
                  <a:pos x="396" y="120"/>
                </a:cxn>
                <a:cxn ang="0">
                  <a:pos x="426" y="104"/>
                </a:cxn>
                <a:cxn ang="0">
                  <a:pos x="470" y="112"/>
                </a:cxn>
                <a:cxn ang="0">
                  <a:pos x="482" y="116"/>
                </a:cxn>
                <a:cxn ang="0">
                  <a:pos x="500" y="120"/>
                </a:cxn>
                <a:cxn ang="0">
                  <a:pos x="508" y="128"/>
                </a:cxn>
                <a:cxn ang="0">
                  <a:pos x="472" y="144"/>
                </a:cxn>
                <a:cxn ang="0">
                  <a:pos x="454" y="158"/>
                </a:cxn>
                <a:cxn ang="0">
                  <a:pos x="424" y="174"/>
                </a:cxn>
                <a:cxn ang="0">
                  <a:pos x="344" y="252"/>
                </a:cxn>
                <a:cxn ang="0">
                  <a:pos x="334" y="264"/>
                </a:cxn>
                <a:cxn ang="0">
                  <a:pos x="332" y="324"/>
                </a:cxn>
                <a:cxn ang="0">
                  <a:pos x="304" y="342"/>
                </a:cxn>
                <a:cxn ang="0">
                  <a:pos x="302" y="354"/>
                </a:cxn>
                <a:cxn ang="0">
                  <a:pos x="306" y="374"/>
                </a:cxn>
                <a:cxn ang="0">
                  <a:pos x="308" y="398"/>
                </a:cxn>
                <a:cxn ang="0">
                  <a:pos x="306" y="426"/>
                </a:cxn>
                <a:cxn ang="0">
                  <a:pos x="310" y="456"/>
                </a:cxn>
                <a:cxn ang="0">
                  <a:pos x="320" y="466"/>
                </a:cxn>
                <a:cxn ang="0">
                  <a:pos x="342" y="472"/>
                </a:cxn>
                <a:cxn ang="0">
                  <a:pos x="348" y="480"/>
                </a:cxn>
                <a:cxn ang="0">
                  <a:pos x="376" y="504"/>
                </a:cxn>
                <a:cxn ang="0">
                  <a:pos x="418" y="534"/>
                </a:cxn>
                <a:cxn ang="0">
                  <a:pos x="420" y="552"/>
                </a:cxn>
                <a:cxn ang="0">
                  <a:pos x="50" y="584"/>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3" name="Freeform 145"/>
            <p:cNvSpPr>
              <a:spLocks/>
            </p:cNvSpPr>
            <p:nvPr/>
          </p:nvSpPr>
          <p:spPr bwMode="auto">
            <a:xfrm>
              <a:off x="3168" y="2291"/>
              <a:ext cx="568" cy="488"/>
            </a:xfrm>
            <a:custGeom>
              <a:avLst/>
              <a:gdLst/>
              <a:ahLst/>
              <a:cxnLst>
                <a:cxn ang="0">
                  <a:pos x="444" y="404"/>
                </a:cxn>
                <a:cxn ang="0">
                  <a:pos x="450" y="414"/>
                </a:cxn>
                <a:cxn ang="0">
                  <a:pos x="452" y="430"/>
                </a:cxn>
                <a:cxn ang="0">
                  <a:pos x="432" y="450"/>
                </a:cxn>
                <a:cxn ang="0">
                  <a:pos x="484" y="452"/>
                </a:cxn>
                <a:cxn ang="0">
                  <a:pos x="486" y="432"/>
                </a:cxn>
                <a:cxn ang="0">
                  <a:pos x="496" y="402"/>
                </a:cxn>
                <a:cxn ang="0">
                  <a:pos x="512" y="390"/>
                </a:cxn>
                <a:cxn ang="0">
                  <a:pos x="520" y="388"/>
                </a:cxn>
                <a:cxn ang="0">
                  <a:pos x="526" y="354"/>
                </a:cxn>
                <a:cxn ang="0">
                  <a:pos x="518" y="350"/>
                </a:cxn>
                <a:cxn ang="0">
                  <a:pos x="516" y="346"/>
                </a:cxn>
                <a:cxn ang="0">
                  <a:pos x="510" y="350"/>
                </a:cxn>
                <a:cxn ang="0">
                  <a:pos x="490" y="324"/>
                </a:cxn>
                <a:cxn ang="0">
                  <a:pos x="496" y="314"/>
                </a:cxn>
                <a:cxn ang="0">
                  <a:pos x="490" y="302"/>
                </a:cxn>
                <a:cxn ang="0">
                  <a:pos x="464" y="264"/>
                </a:cxn>
                <a:cxn ang="0">
                  <a:pos x="430" y="248"/>
                </a:cxn>
                <a:cxn ang="0">
                  <a:pos x="412" y="224"/>
                </a:cxn>
                <a:cxn ang="0">
                  <a:pos x="430" y="200"/>
                </a:cxn>
                <a:cxn ang="0">
                  <a:pos x="432" y="174"/>
                </a:cxn>
                <a:cxn ang="0">
                  <a:pos x="410" y="158"/>
                </a:cxn>
                <a:cxn ang="0">
                  <a:pos x="396" y="170"/>
                </a:cxn>
                <a:cxn ang="0">
                  <a:pos x="380" y="130"/>
                </a:cxn>
                <a:cxn ang="0">
                  <a:pos x="350" y="106"/>
                </a:cxn>
                <a:cxn ang="0">
                  <a:pos x="328" y="72"/>
                </a:cxn>
                <a:cxn ang="0">
                  <a:pos x="320" y="38"/>
                </a:cxn>
                <a:cxn ang="0">
                  <a:pos x="324" y="22"/>
                </a:cxn>
                <a:cxn ang="0">
                  <a:pos x="0" y="8"/>
                </a:cxn>
                <a:cxn ang="0">
                  <a:pos x="14" y="26"/>
                </a:cxn>
                <a:cxn ang="0">
                  <a:pos x="26" y="52"/>
                </a:cxn>
                <a:cxn ang="0">
                  <a:pos x="30" y="66"/>
                </a:cxn>
                <a:cxn ang="0">
                  <a:pos x="64" y="94"/>
                </a:cxn>
                <a:cxn ang="0">
                  <a:pos x="52" y="118"/>
                </a:cxn>
                <a:cxn ang="0">
                  <a:pos x="64" y="128"/>
                </a:cxn>
                <a:cxn ang="0">
                  <a:pos x="78" y="150"/>
                </a:cxn>
                <a:cxn ang="0">
                  <a:pos x="88" y="154"/>
                </a:cxn>
                <a:cxn ang="0">
                  <a:pos x="92" y="420"/>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4" name="Freeform 146"/>
            <p:cNvSpPr>
              <a:spLocks/>
            </p:cNvSpPr>
            <p:nvPr/>
          </p:nvSpPr>
          <p:spPr bwMode="auto">
            <a:xfrm>
              <a:off x="3320" y="3103"/>
              <a:ext cx="483" cy="417"/>
            </a:xfrm>
            <a:custGeom>
              <a:avLst/>
              <a:gdLst/>
              <a:ahLst/>
              <a:cxnLst>
                <a:cxn ang="0">
                  <a:pos x="240" y="8"/>
                </a:cxn>
                <a:cxn ang="0">
                  <a:pos x="256" y="58"/>
                </a:cxn>
                <a:cxn ang="0">
                  <a:pos x="252" y="78"/>
                </a:cxn>
                <a:cxn ang="0">
                  <a:pos x="228" y="126"/>
                </a:cxn>
                <a:cxn ang="0">
                  <a:pos x="368" y="192"/>
                </a:cxn>
                <a:cxn ang="0">
                  <a:pos x="368" y="234"/>
                </a:cxn>
                <a:cxn ang="0">
                  <a:pos x="366" y="266"/>
                </a:cxn>
                <a:cxn ang="0">
                  <a:pos x="334" y="258"/>
                </a:cxn>
                <a:cxn ang="0">
                  <a:pos x="326" y="286"/>
                </a:cxn>
                <a:cxn ang="0">
                  <a:pos x="360" y="280"/>
                </a:cxn>
                <a:cxn ang="0">
                  <a:pos x="382" y="276"/>
                </a:cxn>
                <a:cxn ang="0">
                  <a:pos x="374" y="290"/>
                </a:cxn>
                <a:cxn ang="0">
                  <a:pos x="386" y="300"/>
                </a:cxn>
                <a:cxn ang="0">
                  <a:pos x="414" y="278"/>
                </a:cxn>
                <a:cxn ang="0">
                  <a:pos x="428" y="280"/>
                </a:cxn>
                <a:cxn ang="0">
                  <a:pos x="426" y="296"/>
                </a:cxn>
                <a:cxn ang="0">
                  <a:pos x="394" y="328"/>
                </a:cxn>
                <a:cxn ang="0">
                  <a:pos x="414" y="354"/>
                </a:cxn>
                <a:cxn ang="0">
                  <a:pos x="444" y="378"/>
                </a:cxn>
                <a:cxn ang="0">
                  <a:pos x="414" y="370"/>
                </a:cxn>
                <a:cxn ang="0">
                  <a:pos x="372" y="346"/>
                </a:cxn>
                <a:cxn ang="0">
                  <a:pos x="356" y="364"/>
                </a:cxn>
                <a:cxn ang="0">
                  <a:pos x="346" y="380"/>
                </a:cxn>
                <a:cxn ang="0">
                  <a:pos x="330" y="368"/>
                </a:cxn>
                <a:cxn ang="0">
                  <a:pos x="314" y="368"/>
                </a:cxn>
                <a:cxn ang="0">
                  <a:pos x="284" y="376"/>
                </a:cxn>
                <a:cxn ang="0">
                  <a:pos x="238" y="346"/>
                </a:cxn>
                <a:cxn ang="0">
                  <a:pos x="220" y="332"/>
                </a:cxn>
                <a:cxn ang="0">
                  <a:pos x="216" y="326"/>
                </a:cxn>
                <a:cxn ang="0">
                  <a:pos x="198" y="324"/>
                </a:cxn>
                <a:cxn ang="0">
                  <a:pos x="190" y="316"/>
                </a:cxn>
                <a:cxn ang="0">
                  <a:pos x="178" y="342"/>
                </a:cxn>
                <a:cxn ang="0">
                  <a:pos x="82" y="326"/>
                </a:cxn>
                <a:cxn ang="0">
                  <a:pos x="18" y="324"/>
                </a:cxn>
                <a:cxn ang="0">
                  <a:pos x="30" y="308"/>
                </a:cxn>
                <a:cxn ang="0">
                  <a:pos x="32" y="270"/>
                </a:cxn>
                <a:cxn ang="0">
                  <a:pos x="36" y="248"/>
                </a:cxn>
                <a:cxn ang="0">
                  <a:pos x="48" y="214"/>
                </a:cxn>
                <a:cxn ang="0">
                  <a:pos x="38" y="178"/>
                </a:cxn>
                <a:cxn ang="0">
                  <a:pos x="34" y="166"/>
                </a:cxn>
                <a:cxn ang="0">
                  <a:pos x="22" y="148"/>
                </a:cxn>
                <a:cxn ang="0">
                  <a:pos x="6" y="112"/>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5" name="Freeform 147"/>
            <p:cNvSpPr>
              <a:spLocks/>
            </p:cNvSpPr>
            <p:nvPr/>
          </p:nvSpPr>
          <p:spPr bwMode="auto">
            <a:xfrm>
              <a:off x="3512" y="2069"/>
              <a:ext cx="338" cy="599"/>
            </a:xfrm>
            <a:custGeom>
              <a:avLst/>
              <a:gdLst/>
              <a:ahLst/>
              <a:cxnLst>
                <a:cxn ang="0">
                  <a:pos x="52" y="14"/>
                </a:cxn>
                <a:cxn ang="0">
                  <a:pos x="70" y="30"/>
                </a:cxn>
                <a:cxn ang="0">
                  <a:pos x="86" y="46"/>
                </a:cxn>
                <a:cxn ang="0">
                  <a:pos x="90" y="72"/>
                </a:cxn>
                <a:cxn ang="0">
                  <a:pos x="80" y="88"/>
                </a:cxn>
                <a:cxn ang="0">
                  <a:pos x="68" y="110"/>
                </a:cxn>
                <a:cxn ang="0">
                  <a:pos x="52" y="118"/>
                </a:cxn>
                <a:cxn ang="0">
                  <a:pos x="30" y="124"/>
                </a:cxn>
                <a:cxn ang="0">
                  <a:pos x="26" y="142"/>
                </a:cxn>
                <a:cxn ang="0">
                  <a:pos x="38" y="158"/>
                </a:cxn>
                <a:cxn ang="0">
                  <a:pos x="24" y="198"/>
                </a:cxn>
                <a:cxn ang="0">
                  <a:pos x="8" y="212"/>
                </a:cxn>
                <a:cxn ang="0">
                  <a:pos x="4" y="228"/>
                </a:cxn>
                <a:cxn ang="0">
                  <a:pos x="0" y="244"/>
                </a:cxn>
                <a:cxn ang="0">
                  <a:pos x="8" y="278"/>
                </a:cxn>
                <a:cxn ang="0">
                  <a:pos x="30" y="312"/>
                </a:cxn>
                <a:cxn ang="0">
                  <a:pos x="60" y="336"/>
                </a:cxn>
                <a:cxn ang="0">
                  <a:pos x="76" y="376"/>
                </a:cxn>
                <a:cxn ang="0">
                  <a:pos x="90" y="364"/>
                </a:cxn>
                <a:cxn ang="0">
                  <a:pos x="112" y="380"/>
                </a:cxn>
                <a:cxn ang="0">
                  <a:pos x="110" y="406"/>
                </a:cxn>
                <a:cxn ang="0">
                  <a:pos x="92" y="430"/>
                </a:cxn>
                <a:cxn ang="0">
                  <a:pos x="110" y="454"/>
                </a:cxn>
                <a:cxn ang="0">
                  <a:pos x="144" y="470"/>
                </a:cxn>
                <a:cxn ang="0">
                  <a:pos x="170" y="508"/>
                </a:cxn>
                <a:cxn ang="0">
                  <a:pos x="176" y="520"/>
                </a:cxn>
                <a:cxn ang="0">
                  <a:pos x="170" y="530"/>
                </a:cxn>
                <a:cxn ang="0">
                  <a:pos x="190" y="556"/>
                </a:cxn>
                <a:cxn ang="0">
                  <a:pos x="196" y="552"/>
                </a:cxn>
                <a:cxn ang="0">
                  <a:pos x="202" y="538"/>
                </a:cxn>
                <a:cxn ang="0">
                  <a:pos x="224" y="534"/>
                </a:cxn>
                <a:cxn ang="0">
                  <a:pos x="244" y="546"/>
                </a:cxn>
                <a:cxn ang="0">
                  <a:pos x="250" y="522"/>
                </a:cxn>
                <a:cxn ang="0">
                  <a:pos x="256" y="506"/>
                </a:cxn>
                <a:cxn ang="0">
                  <a:pos x="282" y="498"/>
                </a:cxn>
                <a:cxn ang="0">
                  <a:pos x="272" y="484"/>
                </a:cxn>
                <a:cxn ang="0">
                  <a:pos x="278" y="474"/>
                </a:cxn>
                <a:cxn ang="0">
                  <a:pos x="280" y="468"/>
                </a:cxn>
                <a:cxn ang="0">
                  <a:pos x="278" y="460"/>
                </a:cxn>
                <a:cxn ang="0">
                  <a:pos x="284" y="428"/>
                </a:cxn>
                <a:cxn ang="0">
                  <a:pos x="302" y="400"/>
                </a:cxn>
                <a:cxn ang="0">
                  <a:pos x="314" y="374"/>
                </a:cxn>
                <a:cxn ang="0">
                  <a:pos x="302" y="336"/>
                </a:cxn>
                <a:cxn ang="0">
                  <a:pos x="302" y="314"/>
                </a:cxn>
                <a:cxn ang="0">
                  <a:pos x="286" y="74"/>
                </a:cxn>
                <a:cxn ang="0">
                  <a:pos x="280" y="66"/>
                </a:cxn>
                <a:cxn ang="0">
                  <a:pos x="272" y="38"/>
                </a:cxn>
                <a:cxn ang="0">
                  <a:pos x="258" y="18"/>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7" name="Group 148"/>
            <p:cNvGrpSpPr>
              <a:grpSpLocks/>
            </p:cNvGrpSpPr>
            <p:nvPr/>
          </p:nvGrpSpPr>
          <p:grpSpPr bwMode="auto">
            <a:xfrm>
              <a:off x="3558" y="1540"/>
              <a:ext cx="639" cy="602"/>
              <a:chOff x="3726" y="1454"/>
              <a:chExt cx="639" cy="602"/>
            </a:xfrm>
          </p:grpSpPr>
          <p:sp>
            <p:nvSpPr>
              <p:cNvPr id="2162837" name="Freeform 149"/>
              <p:cNvSpPr>
                <a:spLocks/>
              </p:cNvSpPr>
              <p:nvPr/>
            </p:nvSpPr>
            <p:spPr bwMode="auto">
              <a:xfrm>
                <a:off x="4035" y="1606"/>
                <a:ext cx="330" cy="450"/>
              </a:xfrm>
              <a:custGeom>
                <a:avLst/>
                <a:gdLst/>
                <a:ahLst/>
                <a:cxnLst>
                  <a:cxn ang="0">
                    <a:pos x="154" y="402"/>
                  </a:cxn>
                  <a:cxn ang="0">
                    <a:pos x="250" y="392"/>
                  </a:cxn>
                  <a:cxn ang="0">
                    <a:pos x="264" y="366"/>
                  </a:cxn>
                  <a:cxn ang="0">
                    <a:pos x="266" y="344"/>
                  </a:cxn>
                  <a:cxn ang="0">
                    <a:pos x="284" y="322"/>
                  </a:cxn>
                  <a:cxn ang="0">
                    <a:pos x="286" y="306"/>
                  </a:cxn>
                  <a:cxn ang="0">
                    <a:pos x="294" y="292"/>
                  </a:cxn>
                  <a:cxn ang="0">
                    <a:pos x="298" y="300"/>
                  </a:cxn>
                  <a:cxn ang="0">
                    <a:pos x="306" y="294"/>
                  </a:cxn>
                  <a:cxn ang="0">
                    <a:pos x="304" y="274"/>
                  </a:cxn>
                  <a:cxn ang="0">
                    <a:pos x="302" y="246"/>
                  </a:cxn>
                  <a:cxn ang="0">
                    <a:pos x="276" y="166"/>
                  </a:cxn>
                  <a:cxn ang="0">
                    <a:pos x="246" y="164"/>
                  </a:cxn>
                  <a:cxn ang="0">
                    <a:pos x="210" y="212"/>
                  </a:cxn>
                  <a:cxn ang="0">
                    <a:pos x="206" y="210"/>
                  </a:cxn>
                  <a:cxn ang="0">
                    <a:pos x="192" y="202"/>
                  </a:cxn>
                  <a:cxn ang="0">
                    <a:pos x="192" y="178"/>
                  </a:cxn>
                  <a:cxn ang="0">
                    <a:pos x="210" y="164"/>
                  </a:cxn>
                  <a:cxn ang="0">
                    <a:pos x="212" y="152"/>
                  </a:cxn>
                  <a:cxn ang="0">
                    <a:pos x="220" y="142"/>
                  </a:cxn>
                  <a:cxn ang="0">
                    <a:pos x="226" y="104"/>
                  </a:cxn>
                  <a:cxn ang="0">
                    <a:pos x="218" y="86"/>
                  </a:cxn>
                  <a:cxn ang="0">
                    <a:pos x="208" y="72"/>
                  </a:cxn>
                  <a:cxn ang="0">
                    <a:pos x="218" y="62"/>
                  </a:cxn>
                  <a:cxn ang="0">
                    <a:pos x="210" y="42"/>
                  </a:cxn>
                  <a:cxn ang="0">
                    <a:pos x="176" y="26"/>
                  </a:cxn>
                  <a:cxn ang="0">
                    <a:pos x="150" y="16"/>
                  </a:cxn>
                  <a:cxn ang="0">
                    <a:pos x="122" y="8"/>
                  </a:cxn>
                  <a:cxn ang="0">
                    <a:pos x="106" y="6"/>
                  </a:cxn>
                  <a:cxn ang="0">
                    <a:pos x="90" y="24"/>
                  </a:cxn>
                  <a:cxn ang="0">
                    <a:pos x="92" y="38"/>
                  </a:cxn>
                  <a:cxn ang="0">
                    <a:pos x="96" y="44"/>
                  </a:cxn>
                  <a:cxn ang="0">
                    <a:pos x="88" y="48"/>
                  </a:cxn>
                  <a:cxn ang="0">
                    <a:pos x="76" y="58"/>
                  </a:cxn>
                  <a:cxn ang="0">
                    <a:pos x="74" y="80"/>
                  </a:cxn>
                  <a:cxn ang="0">
                    <a:pos x="70" y="102"/>
                  </a:cxn>
                  <a:cxn ang="0">
                    <a:pos x="58" y="98"/>
                  </a:cxn>
                  <a:cxn ang="0">
                    <a:pos x="58" y="76"/>
                  </a:cxn>
                  <a:cxn ang="0">
                    <a:pos x="58" y="70"/>
                  </a:cxn>
                  <a:cxn ang="0">
                    <a:pos x="50" y="78"/>
                  </a:cxn>
                  <a:cxn ang="0">
                    <a:pos x="46" y="94"/>
                  </a:cxn>
                  <a:cxn ang="0">
                    <a:pos x="32" y="102"/>
                  </a:cxn>
                  <a:cxn ang="0">
                    <a:pos x="28" y="114"/>
                  </a:cxn>
                  <a:cxn ang="0">
                    <a:pos x="18" y="140"/>
                  </a:cxn>
                  <a:cxn ang="0">
                    <a:pos x="16" y="168"/>
                  </a:cxn>
                  <a:cxn ang="0">
                    <a:pos x="4" y="188"/>
                  </a:cxn>
                  <a:cxn ang="0">
                    <a:pos x="12" y="220"/>
                  </a:cxn>
                  <a:cxn ang="0">
                    <a:pos x="14" y="244"/>
                  </a:cxn>
                  <a:cxn ang="0">
                    <a:pos x="38" y="296"/>
                  </a:cxn>
                  <a:cxn ang="0">
                    <a:pos x="42" y="322"/>
                  </a:cxn>
                  <a:cxn ang="0">
                    <a:pos x="40" y="328"/>
                  </a:cxn>
                  <a:cxn ang="0">
                    <a:pos x="34" y="364"/>
                  </a:cxn>
                  <a:cxn ang="0">
                    <a:pos x="16" y="408"/>
                  </a:cxn>
                  <a:cxn ang="0">
                    <a:pos x="0" y="420"/>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38" name="Freeform 150"/>
              <p:cNvSpPr>
                <a:spLocks/>
              </p:cNvSpPr>
              <p:nvPr/>
            </p:nvSpPr>
            <p:spPr bwMode="auto">
              <a:xfrm>
                <a:off x="3726" y="1454"/>
                <a:ext cx="517" cy="252"/>
              </a:xfrm>
              <a:custGeom>
                <a:avLst/>
                <a:gdLst/>
                <a:ahLst/>
                <a:cxnLst>
                  <a:cxn ang="0">
                    <a:pos x="22" y="92"/>
                  </a:cxn>
                  <a:cxn ang="0">
                    <a:pos x="46" y="74"/>
                  </a:cxn>
                  <a:cxn ang="0">
                    <a:pos x="112" y="32"/>
                  </a:cxn>
                  <a:cxn ang="0">
                    <a:pos x="150" y="4"/>
                  </a:cxn>
                  <a:cxn ang="0">
                    <a:pos x="178" y="4"/>
                  </a:cxn>
                  <a:cxn ang="0">
                    <a:pos x="158" y="22"/>
                  </a:cxn>
                  <a:cxn ang="0">
                    <a:pos x="134" y="50"/>
                  </a:cxn>
                  <a:cxn ang="0">
                    <a:pos x="134" y="68"/>
                  </a:cxn>
                  <a:cxn ang="0">
                    <a:pos x="162" y="56"/>
                  </a:cxn>
                  <a:cxn ang="0">
                    <a:pos x="228" y="90"/>
                  </a:cxn>
                  <a:cxn ang="0">
                    <a:pos x="248" y="94"/>
                  </a:cxn>
                  <a:cxn ang="0">
                    <a:pos x="256" y="98"/>
                  </a:cxn>
                  <a:cxn ang="0">
                    <a:pos x="282" y="76"/>
                  </a:cxn>
                  <a:cxn ang="0">
                    <a:pos x="368" y="48"/>
                  </a:cxn>
                  <a:cxn ang="0">
                    <a:pos x="368" y="66"/>
                  </a:cxn>
                  <a:cxn ang="0">
                    <a:pos x="382" y="80"/>
                  </a:cxn>
                  <a:cxn ang="0">
                    <a:pos x="418" y="76"/>
                  </a:cxn>
                  <a:cxn ang="0">
                    <a:pos x="440" y="104"/>
                  </a:cxn>
                  <a:cxn ang="0">
                    <a:pos x="476" y="108"/>
                  </a:cxn>
                  <a:cxn ang="0">
                    <a:pos x="474" y="122"/>
                  </a:cxn>
                  <a:cxn ang="0">
                    <a:pos x="456" y="120"/>
                  </a:cxn>
                  <a:cxn ang="0">
                    <a:pos x="436" y="122"/>
                  </a:cxn>
                  <a:cxn ang="0">
                    <a:pos x="404" y="122"/>
                  </a:cxn>
                  <a:cxn ang="0">
                    <a:pos x="400" y="138"/>
                  </a:cxn>
                  <a:cxn ang="0">
                    <a:pos x="358" y="124"/>
                  </a:cxn>
                  <a:cxn ang="0">
                    <a:pos x="330" y="136"/>
                  </a:cxn>
                  <a:cxn ang="0">
                    <a:pos x="316" y="142"/>
                  </a:cxn>
                  <a:cxn ang="0">
                    <a:pos x="292" y="144"/>
                  </a:cxn>
                  <a:cxn ang="0">
                    <a:pos x="266" y="176"/>
                  </a:cxn>
                  <a:cxn ang="0">
                    <a:pos x="270" y="160"/>
                  </a:cxn>
                  <a:cxn ang="0">
                    <a:pos x="254" y="166"/>
                  </a:cxn>
                  <a:cxn ang="0">
                    <a:pos x="242" y="154"/>
                  </a:cxn>
                  <a:cxn ang="0">
                    <a:pos x="228" y="184"/>
                  </a:cxn>
                  <a:cxn ang="0">
                    <a:pos x="210" y="222"/>
                  </a:cxn>
                  <a:cxn ang="0">
                    <a:pos x="198" y="230"/>
                  </a:cxn>
                  <a:cxn ang="0">
                    <a:pos x="200" y="208"/>
                  </a:cxn>
                  <a:cxn ang="0">
                    <a:pos x="184" y="208"/>
                  </a:cxn>
                  <a:cxn ang="0">
                    <a:pos x="172" y="168"/>
                  </a:cxn>
                  <a:cxn ang="0">
                    <a:pos x="166" y="160"/>
                  </a:cxn>
                  <a:cxn ang="0">
                    <a:pos x="134" y="150"/>
                  </a:cxn>
                  <a:cxn ang="0">
                    <a:pos x="124" y="150"/>
                  </a:cxn>
                  <a:cxn ang="0">
                    <a:pos x="92" y="138"/>
                  </a:cxn>
                  <a:cxn ang="0">
                    <a:pos x="20" y="112"/>
                  </a:cxn>
                  <a:cxn ang="0">
                    <a:pos x="0" y="100"/>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839" name="Freeform 151"/>
            <p:cNvSpPr>
              <a:spLocks/>
            </p:cNvSpPr>
            <p:nvPr/>
          </p:nvSpPr>
          <p:spPr bwMode="auto">
            <a:xfrm>
              <a:off x="3810" y="2124"/>
              <a:ext cx="258" cy="450"/>
            </a:xfrm>
            <a:custGeom>
              <a:avLst/>
              <a:gdLst/>
              <a:ahLst/>
              <a:cxnLst>
                <a:cxn ang="0">
                  <a:pos x="8" y="24"/>
                </a:cxn>
                <a:cxn ang="0">
                  <a:pos x="28" y="260"/>
                </a:cxn>
                <a:cxn ang="0">
                  <a:pos x="24" y="264"/>
                </a:cxn>
                <a:cxn ang="0">
                  <a:pos x="26" y="274"/>
                </a:cxn>
                <a:cxn ang="0">
                  <a:pos x="24" y="286"/>
                </a:cxn>
                <a:cxn ang="0">
                  <a:pos x="32" y="304"/>
                </a:cxn>
                <a:cxn ang="0">
                  <a:pos x="36" y="324"/>
                </a:cxn>
                <a:cxn ang="0">
                  <a:pos x="24" y="344"/>
                </a:cxn>
                <a:cxn ang="0">
                  <a:pos x="24" y="350"/>
                </a:cxn>
                <a:cxn ang="0">
                  <a:pos x="16" y="366"/>
                </a:cxn>
                <a:cxn ang="0">
                  <a:pos x="6" y="378"/>
                </a:cxn>
                <a:cxn ang="0">
                  <a:pos x="6" y="392"/>
                </a:cxn>
                <a:cxn ang="0">
                  <a:pos x="0" y="410"/>
                </a:cxn>
                <a:cxn ang="0">
                  <a:pos x="0" y="414"/>
                </a:cxn>
                <a:cxn ang="0">
                  <a:pos x="2" y="418"/>
                </a:cxn>
                <a:cxn ang="0">
                  <a:pos x="2" y="418"/>
                </a:cxn>
                <a:cxn ang="0">
                  <a:pos x="8" y="420"/>
                </a:cxn>
                <a:cxn ang="0">
                  <a:pos x="14" y="418"/>
                </a:cxn>
                <a:cxn ang="0">
                  <a:pos x="12" y="414"/>
                </a:cxn>
                <a:cxn ang="0">
                  <a:pos x="16" y="406"/>
                </a:cxn>
                <a:cxn ang="0">
                  <a:pos x="30" y="408"/>
                </a:cxn>
                <a:cxn ang="0">
                  <a:pos x="48" y="400"/>
                </a:cxn>
                <a:cxn ang="0">
                  <a:pos x="72" y="412"/>
                </a:cxn>
                <a:cxn ang="0">
                  <a:pos x="74" y="414"/>
                </a:cxn>
                <a:cxn ang="0">
                  <a:pos x="78" y="412"/>
                </a:cxn>
                <a:cxn ang="0">
                  <a:pos x="84" y="398"/>
                </a:cxn>
                <a:cxn ang="0">
                  <a:pos x="96" y="392"/>
                </a:cxn>
                <a:cxn ang="0">
                  <a:pos x="102" y="400"/>
                </a:cxn>
                <a:cxn ang="0">
                  <a:pos x="110" y="404"/>
                </a:cxn>
                <a:cxn ang="0">
                  <a:pos x="116" y="400"/>
                </a:cxn>
                <a:cxn ang="0">
                  <a:pos x="122" y="380"/>
                </a:cxn>
                <a:cxn ang="0">
                  <a:pos x="128" y="372"/>
                </a:cxn>
                <a:cxn ang="0">
                  <a:pos x="132" y="374"/>
                </a:cxn>
                <a:cxn ang="0">
                  <a:pos x="142" y="384"/>
                </a:cxn>
                <a:cxn ang="0">
                  <a:pos x="162" y="382"/>
                </a:cxn>
                <a:cxn ang="0">
                  <a:pos x="166" y="366"/>
                </a:cxn>
                <a:cxn ang="0">
                  <a:pos x="198" y="324"/>
                </a:cxn>
                <a:cxn ang="0">
                  <a:pos x="198" y="310"/>
                </a:cxn>
                <a:cxn ang="0">
                  <a:pos x="204" y="306"/>
                </a:cxn>
                <a:cxn ang="0">
                  <a:pos x="216" y="308"/>
                </a:cxn>
                <a:cxn ang="0">
                  <a:pos x="226" y="300"/>
                </a:cxn>
                <a:cxn ang="0">
                  <a:pos x="236" y="298"/>
                </a:cxn>
                <a:cxn ang="0">
                  <a:pos x="240" y="292"/>
                </a:cxn>
                <a:cxn ang="0">
                  <a:pos x="234" y="274"/>
                </a:cxn>
                <a:cxn ang="0">
                  <a:pos x="234" y="270"/>
                </a:cxn>
                <a:cxn ang="0">
                  <a:pos x="236" y="262"/>
                </a:cxn>
                <a:cxn ang="0">
                  <a:pos x="208" y="4"/>
                </a:cxn>
                <a:cxn ang="0">
                  <a:pos x="208" y="0"/>
                </a:cxn>
                <a:cxn ang="0">
                  <a:pos x="54" y="18"/>
                </a:cxn>
                <a:cxn ang="0">
                  <a:pos x="50" y="22"/>
                </a:cxn>
                <a:cxn ang="0">
                  <a:pos x="40" y="26"/>
                </a:cxn>
                <a:cxn ang="0">
                  <a:pos x="32" y="30"/>
                </a:cxn>
                <a:cxn ang="0">
                  <a:pos x="18" y="32"/>
                </a:cxn>
                <a:cxn ang="0">
                  <a:pos x="8" y="24"/>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0" name="Freeform 152"/>
            <p:cNvSpPr>
              <a:spLocks/>
            </p:cNvSpPr>
            <p:nvPr/>
          </p:nvSpPr>
          <p:spPr bwMode="auto">
            <a:xfrm>
              <a:off x="3551" y="2872"/>
              <a:ext cx="295" cy="522"/>
            </a:xfrm>
            <a:custGeom>
              <a:avLst/>
              <a:gdLst/>
              <a:ahLst/>
              <a:cxnLst>
                <a:cxn ang="0">
                  <a:pos x="256" y="0"/>
                </a:cxn>
                <a:cxn ang="0">
                  <a:pos x="90" y="14"/>
                </a:cxn>
                <a:cxn ang="0">
                  <a:pos x="88" y="18"/>
                </a:cxn>
                <a:cxn ang="0">
                  <a:pos x="72" y="32"/>
                </a:cxn>
                <a:cxn ang="0">
                  <a:pos x="68" y="48"/>
                </a:cxn>
                <a:cxn ang="0">
                  <a:pos x="68" y="62"/>
                </a:cxn>
                <a:cxn ang="0">
                  <a:pos x="66" y="72"/>
                </a:cxn>
                <a:cxn ang="0">
                  <a:pos x="52" y="80"/>
                </a:cxn>
                <a:cxn ang="0">
                  <a:pos x="42" y="96"/>
                </a:cxn>
                <a:cxn ang="0">
                  <a:pos x="38" y="100"/>
                </a:cxn>
                <a:cxn ang="0">
                  <a:pos x="38" y="112"/>
                </a:cxn>
                <a:cxn ang="0">
                  <a:pos x="30" y="122"/>
                </a:cxn>
                <a:cxn ang="0">
                  <a:pos x="30" y="132"/>
                </a:cxn>
                <a:cxn ang="0">
                  <a:pos x="26" y="144"/>
                </a:cxn>
                <a:cxn ang="0">
                  <a:pos x="18" y="158"/>
                </a:cxn>
                <a:cxn ang="0">
                  <a:pos x="20" y="174"/>
                </a:cxn>
                <a:cxn ang="0">
                  <a:pos x="28" y="182"/>
                </a:cxn>
                <a:cxn ang="0">
                  <a:pos x="30" y="192"/>
                </a:cxn>
                <a:cxn ang="0">
                  <a:pos x="32" y="194"/>
                </a:cxn>
                <a:cxn ang="0">
                  <a:pos x="32" y="198"/>
                </a:cxn>
                <a:cxn ang="0">
                  <a:pos x="28" y="202"/>
                </a:cxn>
                <a:cxn ang="0">
                  <a:pos x="26" y="210"/>
                </a:cxn>
                <a:cxn ang="0">
                  <a:pos x="26" y="216"/>
                </a:cxn>
                <a:cxn ang="0">
                  <a:pos x="26" y="224"/>
                </a:cxn>
                <a:cxn ang="0">
                  <a:pos x="36" y="244"/>
                </a:cxn>
                <a:cxn ang="0">
                  <a:pos x="36" y="262"/>
                </a:cxn>
                <a:cxn ang="0">
                  <a:pos x="42" y="274"/>
                </a:cxn>
                <a:cxn ang="0">
                  <a:pos x="48" y="278"/>
                </a:cxn>
                <a:cxn ang="0">
                  <a:pos x="48" y="288"/>
                </a:cxn>
                <a:cxn ang="0">
                  <a:pos x="38" y="294"/>
                </a:cxn>
                <a:cxn ang="0">
                  <a:pos x="34" y="298"/>
                </a:cxn>
                <a:cxn ang="0">
                  <a:pos x="30" y="318"/>
                </a:cxn>
                <a:cxn ang="0">
                  <a:pos x="14" y="342"/>
                </a:cxn>
                <a:cxn ang="0">
                  <a:pos x="0" y="384"/>
                </a:cxn>
                <a:cxn ang="0">
                  <a:pos x="0" y="414"/>
                </a:cxn>
                <a:cxn ang="0">
                  <a:pos x="154" y="408"/>
                </a:cxn>
                <a:cxn ang="0">
                  <a:pos x="158" y="414"/>
                </a:cxn>
                <a:cxn ang="0">
                  <a:pos x="154" y="428"/>
                </a:cxn>
                <a:cxn ang="0">
                  <a:pos x="154" y="450"/>
                </a:cxn>
                <a:cxn ang="0">
                  <a:pos x="172" y="466"/>
                </a:cxn>
                <a:cxn ang="0">
                  <a:pos x="174" y="486"/>
                </a:cxn>
                <a:cxn ang="0">
                  <a:pos x="186" y="486"/>
                </a:cxn>
                <a:cxn ang="0">
                  <a:pos x="202" y="472"/>
                </a:cxn>
                <a:cxn ang="0">
                  <a:pos x="240" y="460"/>
                </a:cxn>
                <a:cxn ang="0">
                  <a:pos x="250" y="464"/>
                </a:cxn>
                <a:cxn ang="0">
                  <a:pos x="264" y="460"/>
                </a:cxn>
                <a:cxn ang="0">
                  <a:pos x="266" y="462"/>
                </a:cxn>
                <a:cxn ang="0">
                  <a:pos x="274" y="466"/>
                </a:cxn>
                <a:cxn ang="0">
                  <a:pos x="276" y="464"/>
                </a:cxn>
                <a:cxn ang="0">
                  <a:pos x="260" y="316"/>
                </a:cxn>
                <a:cxn ang="0">
                  <a:pos x="258" y="302"/>
                </a:cxn>
                <a:cxn ang="0">
                  <a:pos x="264" y="10"/>
                </a:cxn>
                <a:cxn ang="0">
                  <a:pos x="256" y="0"/>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1" name="Freeform 153"/>
            <p:cNvSpPr>
              <a:spLocks/>
            </p:cNvSpPr>
            <p:nvPr/>
          </p:nvSpPr>
          <p:spPr bwMode="auto">
            <a:xfrm>
              <a:off x="3826" y="2853"/>
              <a:ext cx="327" cy="520"/>
            </a:xfrm>
            <a:custGeom>
              <a:avLst/>
              <a:gdLst/>
              <a:ahLst/>
              <a:cxnLst>
                <a:cxn ang="0">
                  <a:pos x="0" y="18"/>
                </a:cxn>
                <a:cxn ang="0">
                  <a:pos x="8" y="28"/>
                </a:cxn>
                <a:cxn ang="0">
                  <a:pos x="2" y="320"/>
                </a:cxn>
                <a:cxn ang="0">
                  <a:pos x="4" y="334"/>
                </a:cxn>
                <a:cxn ang="0">
                  <a:pos x="20" y="482"/>
                </a:cxn>
                <a:cxn ang="0">
                  <a:pos x="24" y="478"/>
                </a:cxn>
                <a:cxn ang="0">
                  <a:pos x="30" y="476"/>
                </a:cxn>
                <a:cxn ang="0">
                  <a:pos x="42" y="480"/>
                </a:cxn>
                <a:cxn ang="0">
                  <a:pos x="46" y="474"/>
                </a:cxn>
                <a:cxn ang="0">
                  <a:pos x="48" y="452"/>
                </a:cxn>
                <a:cxn ang="0">
                  <a:pos x="54" y="438"/>
                </a:cxn>
                <a:cxn ang="0">
                  <a:pos x="62" y="452"/>
                </a:cxn>
                <a:cxn ang="0">
                  <a:pos x="60" y="458"/>
                </a:cxn>
                <a:cxn ang="0">
                  <a:pos x="64" y="470"/>
                </a:cxn>
                <a:cxn ang="0">
                  <a:pos x="74" y="484"/>
                </a:cxn>
                <a:cxn ang="0">
                  <a:pos x="82" y="484"/>
                </a:cxn>
                <a:cxn ang="0">
                  <a:pos x="90" y="484"/>
                </a:cxn>
                <a:cxn ang="0">
                  <a:pos x="100" y="472"/>
                </a:cxn>
                <a:cxn ang="0">
                  <a:pos x="102" y="472"/>
                </a:cxn>
                <a:cxn ang="0">
                  <a:pos x="106" y="468"/>
                </a:cxn>
                <a:cxn ang="0">
                  <a:pos x="106" y="466"/>
                </a:cxn>
                <a:cxn ang="0">
                  <a:pos x="106" y="464"/>
                </a:cxn>
                <a:cxn ang="0">
                  <a:pos x="100" y="460"/>
                </a:cxn>
                <a:cxn ang="0">
                  <a:pos x="100" y="458"/>
                </a:cxn>
                <a:cxn ang="0">
                  <a:pos x="104" y="450"/>
                </a:cxn>
                <a:cxn ang="0">
                  <a:pos x="104" y="446"/>
                </a:cxn>
                <a:cxn ang="0">
                  <a:pos x="96" y="442"/>
                </a:cxn>
                <a:cxn ang="0">
                  <a:pos x="94" y="440"/>
                </a:cxn>
                <a:cxn ang="0">
                  <a:pos x="90" y="436"/>
                </a:cxn>
                <a:cxn ang="0">
                  <a:pos x="84" y="428"/>
                </a:cxn>
                <a:cxn ang="0">
                  <a:pos x="82" y="420"/>
                </a:cxn>
                <a:cxn ang="0">
                  <a:pos x="86" y="418"/>
                </a:cxn>
                <a:cxn ang="0">
                  <a:pos x="84" y="416"/>
                </a:cxn>
                <a:cxn ang="0">
                  <a:pos x="84" y="410"/>
                </a:cxn>
                <a:cxn ang="0">
                  <a:pos x="304" y="390"/>
                </a:cxn>
                <a:cxn ang="0">
                  <a:pos x="302" y="384"/>
                </a:cxn>
                <a:cxn ang="0">
                  <a:pos x="292" y="368"/>
                </a:cxn>
                <a:cxn ang="0">
                  <a:pos x="294" y="342"/>
                </a:cxn>
                <a:cxn ang="0">
                  <a:pos x="284" y="320"/>
                </a:cxn>
                <a:cxn ang="0">
                  <a:pos x="282" y="304"/>
                </a:cxn>
                <a:cxn ang="0">
                  <a:pos x="288" y="292"/>
                </a:cxn>
                <a:cxn ang="0">
                  <a:pos x="288" y="278"/>
                </a:cxn>
                <a:cxn ang="0">
                  <a:pos x="296" y="266"/>
                </a:cxn>
                <a:cxn ang="0">
                  <a:pos x="296" y="264"/>
                </a:cxn>
                <a:cxn ang="0">
                  <a:pos x="290" y="256"/>
                </a:cxn>
                <a:cxn ang="0">
                  <a:pos x="292" y="246"/>
                </a:cxn>
                <a:cxn ang="0">
                  <a:pos x="286" y="242"/>
                </a:cxn>
                <a:cxn ang="0">
                  <a:pos x="278" y="236"/>
                </a:cxn>
                <a:cxn ang="0">
                  <a:pos x="276" y="230"/>
                </a:cxn>
                <a:cxn ang="0">
                  <a:pos x="272" y="214"/>
                </a:cxn>
                <a:cxn ang="0">
                  <a:pos x="266" y="210"/>
                </a:cxn>
                <a:cxn ang="0">
                  <a:pos x="208" y="0"/>
                </a:cxn>
                <a:cxn ang="0">
                  <a:pos x="0" y="18"/>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3" name="Freeform 155"/>
            <p:cNvSpPr>
              <a:spLocks/>
            </p:cNvSpPr>
            <p:nvPr/>
          </p:nvSpPr>
          <p:spPr bwMode="auto">
            <a:xfrm>
              <a:off x="4245" y="2782"/>
              <a:ext cx="435" cy="326"/>
            </a:xfrm>
            <a:custGeom>
              <a:avLst/>
              <a:gdLst/>
              <a:ahLst/>
              <a:cxnLst>
                <a:cxn ang="0">
                  <a:pos x="238" y="304"/>
                </a:cxn>
                <a:cxn ang="0">
                  <a:pos x="224" y="300"/>
                </a:cxn>
                <a:cxn ang="0">
                  <a:pos x="216" y="276"/>
                </a:cxn>
                <a:cxn ang="0">
                  <a:pos x="194" y="256"/>
                </a:cxn>
                <a:cxn ang="0">
                  <a:pos x="178" y="228"/>
                </a:cxn>
                <a:cxn ang="0">
                  <a:pos x="168" y="214"/>
                </a:cxn>
                <a:cxn ang="0">
                  <a:pos x="146" y="196"/>
                </a:cxn>
                <a:cxn ang="0">
                  <a:pos x="136" y="184"/>
                </a:cxn>
                <a:cxn ang="0">
                  <a:pos x="128" y="172"/>
                </a:cxn>
                <a:cxn ang="0">
                  <a:pos x="88" y="144"/>
                </a:cxn>
                <a:cxn ang="0">
                  <a:pos x="74" y="132"/>
                </a:cxn>
                <a:cxn ang="0">
                  <a:pos x="56" y="106"/>
                </a:cxn>
                <a:cxn ang="0">
                  <a:pos x="44" y="92"/>
                </a:cxn>
                <a:cxn ang="0">
                  <a:pos x="6" y="78"/>
                </a:cxn>
                <a:cxn ang="0">
                  <a:pos x="8" y="56"/>
                </a:cxn>
                <a:cxn ang="0">
                  <a:pos x="16" y="46"/>
                </a:cxn>
                <a:cxn ang="0">
                  <a:pos x="16" y="40"/>
                </a:cxn>
                <a:cxn ang="0">
                  <a:pos x="48" y="28"/>
                </a:cxn>
                <a:cxn ang="0">
                  <a:pos x="68" y="14"/>
                </a:cxn>
                <a:cxn ang="0">
                  <a:pos x="74" y="12"/>
                </a:cxn>
                <a:cxn ang="0">
                  <a:pos x="180" y="2"/>
                </a:cxn>
                <a:cxn ang="0">
                  <a:pos x="182" y="10"/>
                </a:cxn>
                <a:cxn ang="0">
                  <a:pos x="206" y="18"/>
                </a:cxn>
                <a:cxn ang="0">
                  <a:pos x="296" y="18"/>
                </a:cxn>
                <a:cxn ang="0">
                  <a:pos x="400" y="94"/>
                </a:cxn>
                <a:cxn ang="0">
                  <a:pos x="384" y="110"/>
                </a:cxn>
                <a:cxn ang="0">
                  <a:pos x="366" y="138"/>
                </a:cxn>
                <a:cxn ang="0">
                  <a:pos x="364" y="160"/>
                </a:cxn>
                <a:cxn ang="0">
                  <a:pos x="360" y="172"/>
                </a:cxn>
                <a:cxn ang="0">
                  <a:pos x="352" y="178"/>
                </a:cxn>
                <a:cxn ang="0">
                  <a:pos x="342" y="188"/>
                </a:cxn>
                <a:cxn ang="0">
                  <a:pos x="332" y="204"/>
                </a:cxn>
                <a:cxn ang="0">
                  <a:pos x="312" y="224"/>
                </a:cxn>
                <a:cxn ang="0">
                  <a:pos x="294" y="238"/>
                </a:cxn>
                <a:cxn ang="0">
                  <a:pos x="284" y="248"/>
                </a:cxn>
                <a:cxn ang="0">
                  <a:pos x="272" y="254"/>
                </a:cxn>
                <a:cxn ang="0">
                  <a:pos x="270" y="260"/>
                </a:cxn>
                <a:cxn ang="0">
                  <a:pos x="266" y="270"/>
                </a:cxn>
                <a:cxn ang="0">
                  <a:pos x="252" y="276"/>
                </a:cxn>
                <a:cxn ang="0">
                  <a:pos x="250" y="278"/>
                </a:cxn>
                <a:cxn ang="0">
                  <a:pos x="254" y="282"/>
                </a:cxn>
                <a:cxn ang="0">
                  <a:pos x="254" y="288"/>
                </a:cxn>
                <a:cxn ang="0">
                  <a:pos x="244" y="296"/>
                </a:cxn>
                <a:cxn ang="0">
                  <a:pos x="242" y="304"/>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4" name="Freeform 156"/>
            <p:cNvSpPr>
              <a:spLocks/>
            </p:cNvSpPr>
            <p:nvPr/>
          </p:nvSpPr>
          <p:spPr bwMode="auto">
            <a:xfrm>
              <a:off x="4050" y="2826"/>
              <a:ext cx="462" cy="477"/>
            </a:xfrm>
            <a:custGeom>
              <a:avLst/>
              <a:gdLst/>
              <a:ahLst/>
              <a:cxnLst>
                <a:cxn ang="0">
                  <a:pos x="58" y="236"/>
                </a:cxn>
                <a:cxn ang="0">
                  <a:pos x="68" y="256"/>
                </a:cxn>
                <a:cxn ang="0">
                  <a:pos x="78" y="268"/>
                </a:cxn>
                <a:cxn ang="0">
                  <a:pos x="82" y="282"/>
                </a:cxn>
                <a:cxn ang="0">
                  <a:pos x="88" y="292"/>
                </a:cxn>
                <a:cxn ang="0">
                  <a:pos x="80" y="318"/>
                </a:cxn>
                <a:cxn ang="0">
                  <a:pos x="76" y="346"/>
                </a:cxn>
                <a:cxn ang="0">
                  <a:pos x="84" y="394"/>
                </a:cxn>
                <a:cxn ang="0">
                  <a:pos x="96" y="416"/>
                </a:cxn>
                <a:cxn ang="0">
                  <a:pos x="104" y="428"/>
                </a:cxn>
                <a:cxn ang="0">
                  <a:pos x="110" y="442"/>
                </a:cxn>
                <a:cxn ang="0">
                  <a:pos x="340" y="440"/>
                </a:cxn>
                <a:cxn ang="0">
                  <a:pos x="354" y="446"/>
                </a:cxn>
                <a:cxn ang="0">
                  <a:pos x="350" y="412"/>
                </a:cxn>
                <a:cxn ang="0">
                  <a:pos x="352" y="400"/>
                </a:cxn>
                <a:cxn ang="0">
                  <a:pos x="376" y="402"/>
                </a:cxn>
                <a:cxn ang="0">
                  <a:pos x="396" y="402"/>
                </a:cxn>
                <a:cxn ang="0">
                  <a:pos x="392" y="376"/>
                </a:cxn>
                <a:cxn ang="0">
                  <a:pos x="394" y="358"/>
                </a:cxn>
                <a:cxn ang="0">
                  <a:pos x="408" y="310"/>
                </a:cxn>
                <a:cxn ang="0">
                  <a:pos x="420" y="280"/>
                </a:cxn>
                <a:cxn ang="0">
                  <a:pos x="430" y="272"/>
                </a:cxn>
                <a:cxn ang="0">
                  <a:pos x="426" y="266"/>
                </a:cxn>
                <a:cxn ang="0">
                  <a:pos x="422" y="264"/>
                </a:cxn>
                <a:cxn ang="0">
                  <a:pos x="408" y="260"/>
                </a:cxn>
                <a:cxn ang="0">
                  <a:pos x="400" y="236"/>
                </a:cxn>
                <a:cxn ang="0">
                  <a:pos x="378" y="216"/>
                </a:cxn>
                <a:cxn ang="0">
                  <a:pos x="362" y="188"/>
                </a:cxn>
                <a:cxn ang="0">
                  <a:pos x="352" y="174"/>
                </a:cxn>
                <a:cxn ang="0">
                  <a:pos x="330" y="156"/>
                </a:cxn>
                <a:cxn ang="0">
                  <a:pos x="320" y="144"/>
                </a:cxn>
                <a:cxn ang="0">
                  <a:pos x="312" y="132"/>
                </a:cxn>
                <a:cxn ang="0">
                  <a:pos x="272" y="104"/>
                </a:cxn>
                <a:cxn ang="0">
                  <a:pos x="258" y="92"/>
                </a:cxn>
                <a:cxn ang="0">
                  <a:pos x="240" y="66"/>
                </a:cxn>
                <a:cxn ang="0">
                  <a:pos x="228" y="52"/>
                </a:cxn>
                <a:cxn ang="0">
                  <a:pos x="190" y="38"/>
                </a:cxn>
                <a:cxn ang="0">
                  <a:pos x="192" y="16"/>
                </a:cxn>
                <a:cxn ang="0">
                  <a:pos x="200" y="6"/>
                </a:cxn>
                <a:cxn ang="0">
                  <a:pos x="200" y="0"/>
                </a:cxn>
                <a:cxn ang="0">
                  <a:pos x="0" y="26"/>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5" name="Freeform 157"/>
            <p:cNvSpPr>
              <a:spLocks/>
            </p:cNvSpPr>
            <p:nvPr/>
          </p:nvSpPr>
          <p:spPr bwMode="auto">
            <a:xfrm>
              <a:off x="3913" y="3250"/>
              <a:ext cx="774" cy="583"/>
            </a:xfrm>
            <a:custGeom>
              <a:avLst/>
              <a:gdLst/>
              <a:ahLst/>
              <a:cxnLst>
                <a:cxn ang="0">
                  <a:pos x="2" y="46"/>
                </a:cxn>
                <a:cxn ang="0">
                  <a:pos x="2" y="58"/>
                </a:cxn>
                <a:cxn ang="0">
                  <a:pos x="14" y="72"/>
                </a:cxn>
                <a:cxn ang="0">
                  <a:pos x="18" y="88"/>
                </a:cxn>
                <a:cxn ang="0">
                  <a:pos x="24" y="96"/>
                </a:cxn>
                <a:cxn ang="0">
                  <a:pos x="20" y="108"/>
                </a:cxn>
                <a:cxn ang="0">
                  <a:pos x="40" y="102"/>
                </a:cxn>
                <a:cxn ang="0">
                  <a:pos x="50" y="88"/>
                </a:cxn>
                <a:cxn ang="0">
                  <a:pos x="62" y="88"/>
                </a:cxn>
                <a:cxn ang="0">
                  <a:pos x="54" y="100"/>
                </a:cxn>
                <a:cxn ang="0">
                  <a:pos x="110" y="82"/>
                </a:cxn>
                <a:cxn ang="0">
                  <a:pos x="108" y="92"/>
                </a:cxn>
                <a:cxn ang="0">
                  <a:pos x="146" y="100"/>
                </a:cxn>
                <a:cxn ang="0">
                  <a:pos x="168" y="106"/>
                </a:cxn>
                <a:cxn ang="0">
                  <a:pos x="184" y="110"/>
                </a:cxn>
                <a:cxn ang="0">
                  <a:pos x="184" y="116"/>
                </a:cxn>
                <a:cxn ang="0">
                  <a:pos x="210" y="142"/>
                </a:cxn>
                <a:cxn ang="0">
                  <a:pos x="204" y="148"/>
                </a:cxn>
                <a:cxn ang="0">
                  <a:pos x="202" y="152"/>
                </a:cxn>
                <a:cxn ang="0">
                  <a:pos x="238" y="142"/>
                </a:cxn>
                <a:cxn ang="0">
                  <a:pos x="290" y="120"/>
                </a:cxn>
                <a:cxn ang="0">
                  <a:pos x="292" y="102"/>
                </a:cxn>
                <a:cxn ang="0">
                  <a:pos x="360" y="124"/>
                </a:cxn>
                <a:cxn ang="0">
                  <a:pos x="402" y="162"/>
                </a:cxn>
                <a:cxn ang="0">
                  <a:pos x="432" y="176"/>
                </a:cxn>
                <a:cxn ang="0">
                  <a:pos x="448" y="206"/>
                </a:cxn>
                <a:cxn ang="0">
                  <a:pos x="446" y="278"/>
                </a:cxn>
                <a:cxn ang="0">
                  <a:pos x="466" y="316"/>
                </a:cxn>
                <a:cxn ang="0">
                  <a:pos x="460" y="290"/>
                </a:cxn>
                <a:cxn ang="0">
                  <a:pos x="476" y="300"/>
                </a:cxn>
                <a:cxn ang="0">
                  <a:pos x="484" y="292"/>
                </a:cxn>
                <a:cxn ang="0">
                  <a:pos x="484" y="308"/>
                </a:cxn>
                <a:cxn ang="0">
                  <a:pos x="470" y="332"/>
                </a:cxn>
                <a:cxn ang="0">
                  <a:pos x="484" y="354"/>
                </a:cxn>
                <a:cxn ang="0">
                  <a:pos x="520" y="396"/>
                </a:cxn>
                <a:cxn ang="0">
                  <a:pos x="532" y="402"/>
                </a:cxn>
                <a:cxn ang="0">
                  <a:pos x="548" y="430"/>
                </a:cxn>
                <a:cxn ang="0">
                  <a:pos x="578" y="476"/>
                </a:cxn>
                <a:cxn ang="0">
                  <a:pos x="630" y="514"/>
                </a:cxn>
                <a:cxn ang="0">
                  <a:pos x="650" y="526"/>
                </a:cxn>
                <a:cxn ang="0">
                  <a:pos x="642" y="532"/>
                </a:cxn>
                <a:cxn ang="0">
                  <a:pos x="636" y="536"/>
                </a:cxn>
                <a:cxn ang="0">
                  <a:pos x="658" y="540"/>
                </a:cxn>
                <a:cxn ang="0">
                  <a:pos x="708" y="512"/>
                </a:cxn>
                <a:cxn ang="0">
                  <a:pos x="706" y="480"/>
                </a:cxn>
                <a:cxn ang="0">
                  <a:pos x="712" y="432"/>
                </a:cxn>
                <a:cxn ang="0">
                  <a:pos x="704" y="356"/>
                </a:cxn>
                <a:cxn ang="0">
                  <a:pos x="662" y="280"/>
                </a:cxn>
                <a:cxn ang="0">
                  <a:pos x="642" y="248"/>
                </a:cxn>
                <a:cxn ang="0">
                  <a:pos x="642" y="218"/>
                </a:cxn>
                <a:cxn ang="0">
                  <a:pos x="604" y="168"/>
                </a:cxn>
                <a:cxn ang="0">
                  <a:pos x="576" y="138"/>
                </a:cxn>
                <a:cxn ang="0">
                  <a:pos x="538" y="48"/>
                </a:cxn>
                <a:cxn ang="0">
                  <a:pos x="528" y="36"/>
                </a:cxn>
                <a:cxn ang="0">
                  <a:pos x="516" y="8"/>
                </a:cxn>
                <a:cxn ang="0">
                  <a:pos x="478" y="4"/>
                </a:cxn>
                <a:cxn ang="0">
                  <a:pos x="482" y="38"/>
                </a:cxn>
                <a:cxn ang="0">
                  <a:pos x="466" y="44"/>
                </a:cxn>
                <a:cxn ang="0">
                  <a:pos x="230" y="38"/>
                </a:cxn>
                <a:cxn ang="0">
                  <a:pos x="222" y="20"/>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7" name="Freeform 159"/>
            <p:cNvSpPr>
              <a:spLocks/>
            </p:cNvSpPr>
            <p:nvPr/>
          </p:nvSpPr>
          <p:spPr bwMode="auto">
            <a:xfrm>
              <a:off x="4780" y="2203"/>
              <a:ext cx="92" cy="147"/>
            </a:xfrm>
            <a:custGeom>
              <a:avLst/>
              <a:gdLst/>
              <a:ahLst/>
              <a:cxnLst>
                <a:cxn ang="0">
                  <a:pos x="86" y="128"/>
                </a:cxn>
                <a:cxn ang="0">
                  <a:pos x="86" y="118"/>
                </a:cxn>
                <a:cxn ang="0">
                  <a:pos x="80" y="104"/>
                </a:cxn>
                <a:cxn ang="0">
                  <a:pos x="70" y="94"/>
                </a:cxn>
                <a:cxn ang="0">
                  <a:pos x="56" y="86"/>
                </a:cxn>
                <a:cxn ang="0">
                  <a:pos x="52" y="80"/>
                </a:cxn>
                <a:cxn ang="0">
                  <a:pos x="48" y="72"/>
                </a:cxn>
                <a:cxn ang="0">
                  <a:pos x="38" y="54"/>
                </a:cxn>
                <a:cxn ang="0">
                  <a:pos x="34" y="46"/>
                </a:cxn>
                <a:cxn ang="0">
                  <a:pos x="24" y="36"/>
                </a:cxn>
                <a:cxn ang="0">
                  <a:pos x="22" y="30"/>
                </a:cxn>
                <a:cxn ang="0">
                  <a:pos x="20" y="24"/>
                </a:cxn>
                <a:cxn ang="0">
                  <a:pos x="20" y="22"/>
                </a:cxn>
                <a:cxn ang="0">
                  <a:pos x="20" y="20"/>
                </a:cxn>
                <a:cxn ang="0">
                  <a:pos x="26" y="2"/>
                </a:cxn>
                <a:cxn ang="0">
                  <a:pos x="20" y="0"/>
                </a:cxn>
                <a:cxn ang="0">
                  <a:pos x="12" y="0"/>
                </a:cxn>
                <a:cxn ang="0">
                  <a:pos x="4" y="8"/>
                </a:cxn>
                <a:cxn ang="0">
                  <a:pos x="4" y="14"/>
                </a:cxn>
                <a:cxn ang="0">
                  <a:pos x="2" y="14"/>
                </a:cxn>
                <a:cxn ang="0">
                  <a:pos x="0" y="16"/>
                </a:cxn>
                <a:cxn ang="0">
                  <a:pos x="36" y="138"/>
                </a:cxn>
                <a:cxn ang="0">
                  <a:pos x="86" y="128"/>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8" name="Freeform 160"/>
            <p:cNvSpPr>
              <a:spLocks/>
            </p:cNvSpPr>
            <p:nvPr/>
          </p:nvSpPr>
          <p:spPr bwMode="auto">
            <a:xfrm>
              <a:off x="4803" y="2029"/>
              <a:ext cx="119" cy="259"/>
            </a:xfrm>
            <a:custGeom>
              <a:avLst/>
              <a:gdLst/>
              <a:ahLst/>
              <a:cxnLst>
                <a:cxn ang="0">
                  <a:pos x="0" y="182"/>
                </a:cxn>
                <a:cxn ang="0">
                  <a:pos x="4" y="182"/>
                </a:cxn>
                <a:cxn ang="0">
                  <a:pos x="14" y="198"/>
                </a:cxn>
                <a:cxn ang="0">
                  <a:pos x="38" y="214"/>
                </a:cxn>
                <a:cxn ang="0">
                  <a:pos x="56" y="218"/>
                </a:cxn>
                <a:cxn ang="0">
                  <a:pos x="62" y="232"/>
                </a:cxn>
                <a:cxn ang="0">
                  <a:pos x="66" y="242"/>
                </a:cxn>
                <a:cxn ang="0">
                  <a:pos x="76" y="226"/>
                </a:cxn>
                <a:cxn ang="0">
                  <a:pos x="84" y="200"/>
                </a:cxn>
                <a:cxn ang="0">
                  <a:pos x="100" y="174"/>
                </a:cxn>
                <a:cxn ang="0">
                  <a:pos x="110" y="150"/>
                </a:cxn>
                <a:cxn ang="0">
                  <a:pos x="106" y="110"/>
                </a:cxn>
                <a:cxn ang="0">
                  <a:pos x="98" y="76"/>
                </a:cxn>
                <a:cxn ang="0">
                  <a:pos x="84" y="82"/>
                </a:cxn>
                <a:cxn ang="0">
                  <a:pos x="78" y="78"/>
                </a:cxn>
                <a:cxn ang="0">
                  <a:pos x="74" y="80"/>
                </a:cxn>
                <a:cxn ang="0">
                  <a:pos x="80" y="64"/>
                </a:cxn>
                <a:cxn ang="0">
                  <a:pos x="86" y="60"/>
                </a:cxn>
                <a:cxn ang="0">
                  <a:pos x="88" y="42"/>
                </a:cxn>
                <a:cxn ang="0">
                  <a:pos x="94" y="34"/>
                </a:cxn>
                <a:cxn ang="0">
                  <a:pos x="26" y="0"/>
                </a:cxn>
                <a:cxn ang="0">
                  <a:pos x="18" y="12"/>
                </a:cxn>
                <a:cxn ang="0">
                  <a:pos x="14" y="30"/>
                </a:cxn>
                <a:cxn ang="0">
                  <a:pos x="4" y="42"/>
                </a:cxn>
                <a:cxn ang="0">
                  <a:pos x="10" y="52"/>
                </a:cxn>
                <a:cxn ang="0">
                  <a:pos x="6" y="64"/>
                </a:cxn>
                <a:cxn ang="0">
                  <a:pos x="8" y="84"/>
                </a:cxn>
                <a:cxn ang="0">
                  <a:pos x="20" y="98"/>
                </a:cxn>
                <a:cxn ang="0">
                  <a:pos x="32" y="102"/>
                </a:cxn>
                <a:cxn ang="0">
                  <a:pos x="42" y="110"/>
                </a:cxn>
                <a:cxn ang="0">
                  <a:pos x="52" y="120"/>
                </a:cxn>
                <a:cxn ang="0">
                  <a:pos x="28" y="140"/>
                </a:cxn>
                <a:cxn ang="0">
                  <a:pos x="6" y="164"/>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49" name="Freeform 161"/>
            <p:cNvSpPr>
              <a:spLocks/>
            </p:cNvSpPr>
            <p:nvPr/>
          </p:nvSpPr>
          <p:spPr bwMode="auto">
            <a:xfrm>
              <a:off x="4908" y="1800"/>
              <a:ext cx="279" cy="143"/>
            </a:xfrm>
            <a:custGeom>
              <a:avLst/>
              <a:gdLst/>
              <a:ahLst/>
              <a:cxnLst>
                <a:cxn ang="0">
                  <a:pos x="52" y="44"/>
                </a:cxn>
                <a:cxn ang="0">
                  <a:pos x="138" y="22"/>
                </a:cxn>
                <a:cxn ang="0">
                  <a:pos x="144" y="22"/>
                </a:cxn>
                <a:cxn ang="0">
                  <a:pos x="144" y="14"/>
                </a:cxn>
                <a:cxn ang="0">
                  <a:pos x="156" y="0"/>
                </a:cxn>
                <a:cxn ang="0">
                  <a:pos x="166" y="2"/>
                </a:cxn>
                <a:cxn ang="0">
                  <a:pos x="180" y="22"/>
                </a:cxn>
                <a:cxn ang="0">
                  <a:pos x="182" y="30"/>
                </a:cxn>
                <a:cxn ang="0">
                  <a:pos x="172" y="42"/>
                </a:cxn>
                <a:cxn ang="0">
                  <a:pos x="168" y="58"/>
                </a:cxn>
                <a:cxn ang="0">
                  <a:pos x="190" y="64"/>
                </a:cxn>
                <a:cxn ang="0">
                  <a:pos x="210" y="88"/>
                </a:cxn>
                <a:cxn ang="0">
                  <a:pos x="234" y="98"/>
                </a:cxn>
                <a:cxn ang="0">
                  <a:pos x="250" y="82"/>
                </a:cxn>
                <a:cxn ang="0">
                  <a:pos x="240" y="72"/>
                </a:cxn>
                <a:cxn ang="0">
                  <a:pos x="232" y="64"/>
                </a:cxn>
                <a:cxn ang="0">
                  <a:pos x="242" y="64"/>
                </a:cxn>
                <a:cxn ang="0">
                  <a:pos x="260" y="98"/>
                </a:cxn>
                <a:cxn ang="0">
                  <a:pos x="252" y="100"/>
                </a:cxn>
                <a:cxn ang="0">
                  <a:pos x="232" y="112"/>
                </a:cxn>
                <a:cxn ang="0">
                  <a:pos x="214" y="124"/>
                </a:cxn>
                <a:cxn ang="0">
                  <a:pos x="214" y="116"/>
                </a:cxn>
                <a:cxn ang="0">
                  <a:pos x="208" y="108"/>
                </a:cxn>
                <a:cxn ang="0">
                  <a:pos x="192" y="132"/>
                </a:cxn>
                <a:cxn ang="0">
                  <a:pos x="184" y="128"/>
                </a:cxn>
                <a:cxn ang="0">
                  <a:pos x="180" y="126"/>
                </a:cxn>
                <a:cxn ang="0">
                  <a:pos x="174" y="120"/>
                </a:cxn>
                <a:cxn ang="0">
                  <a:pos x="160" y="112"/>
                </a:cxn>
                <a:cxn ang="0">
                  <a:pos x="152" y="102"/>
                </a:cxn>
                <a:cxn ang="0">
                  <a:pos x="122" y="98"/>
                </a:cxn>
                <a:cxn ang="0">
                  <a:pos x="52" y="120"/>
                </a:cxn>
                <a:cxn ang="0">
                  <a:pos x="48" y="116"/>
                </a:cxn>
                <a:cxn ang="0">
                  <a:pos x="0" y="124"/>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0" name="Freeform 162"/>
            <p:cNvSpPr>
              <a:spLocks/>
            </p:cNvSpPr>
            <p:nvPr/>
          </p:nvSpPr>
          <p:spPr bwMode="auto">
            <a:xfrm>
              <a:off x="5040" y="1897"/>
              <a:ext cx="72" cy="83"/>
            </a:xfrm>
            <a:custGeom>
              <a:avLst/>
              <a:gdLst/>
              <a:ahLst/>
              <a:cxnLst>
                <a:cxn ang="0">
                  <a:pos x="0" y="6"/>
                </a:cxn>
                <a:cxn ang="0">
                  <a:pos x="14" y="62"/>
                </a:cxn>
                <a:cxn ang="0">
                  <a:pos x="12" y="68"/>
                </a:cxn>
                <a:cxn ang="0">
                  <a:pos x="12" y="70"/>
                </a:cxn>
                <a:cxn ang="0">
                  <a:pos x="12" y="74"/>
                </a:cxn>
                <a:cxn ang="0">
                  <a:pos x="12" y="76"/>
                </a:cxn>
                <a:cxn ang="0">
                  <a:pos x="16" y="76"/>
                </a:cxn>
                <a:cxn ang="0">
                  <a:pos x="30" y="66"/>
                </a:cxn>
                <a:cxn ang="0">
                  <a:pos x="40" y="60"/>
                </a:cxn>
                <a:cxn ang="0">
                  <a:pos x="40" y="54"/>
                </a:cxn>
                <a:cxn ang="0">
                  <a:pos x="36" y="48"/>
                </a:cxn>
                <a:cxn ang="0">
                  <a:pos x="36" y="40"/>
                </a:cxn>
                <a:cxn ang="0">
                  <a:pos x="42" y="34"/>
                </a:cxn>
                <a:cxn ang="0">
                  <a:pos x="46" y="36"/>
                </a:cxn>
                <a:cxn ang="0">
                  <a:pos x="46" y="42"/>
                </a:cxn>
                <a:cxn ang="0">
                  <a:pos x="46" y="54"/>
                </a:cxn>
                <a:cxn ang="0">
                  <a:pos x="48" y="56"/>
                </a:cxn>
                <a:cxn ang="0">
                  <a:pos x="52" y="56"/>
                </a:cxn>
                <a:cxn ang="0">
                  <a:pos x="52" y="48"/>
                </a:cxn>
                <a:cxn ang="0">
                  <a:pos x="56" y="48"/>
                </a:cxn>
                <a:cxn ang="0">
                  <a:pos x="60" y="46"/>
                </a:cxn>
                <a:cxn ang="0">
                  <a:pos x="68" y="44"/>
                </a:cxn>
                <a:cxn ang="0">
                  <a:pos x="68" y="42"/>
                </a:cxn>
                <a:cxn ang="0">
                  <a:pos x="62" y="36"/>
                </a:cxn>
                <a:cxn ang="0">
                  <a:pos x="62" y="34"/>
                </a:cxn>
                <a:cxn ang="0">
                  <a:pos x="58" y="34"/>
                </a:cxn>
                <a:cxn ang="0">
                  <a:pos x="56" y="32"/>
                </a:cxn>
                <a:cxn ang="0">
                  <a:pos x="52" y="28"/>
                </a:cxn>
                <a:cxn ang="0">
                  <a:pos x="52" y="24"/>
                </a:cxn>
                <a:cxn ang="0">
                  <a:pos x="38" y="20"/>
                </a:cxn>
                <a:cxn ang="0">
                  <a:pos x="34" y="12"/>
                </a:cxn>
                <a:cxn ang="0">
                  <a:pos x="30" y="10"/>
                </a:cxn>
                <a:cxn ang="0">
                  <a:pos x="26" y="0"/>
                </a:cxn>
                <a:cxn ang="0">
                  <a:pos x="0" y="6"/>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1" name="Freeform 163"/>
            <p:cNvSpPr>
              <a:spLocks/>
            </p:cNvSpPr>
            <p:nvPr/>
          </p:nvSpPr>
          <p:spPr bwMode="auto">
            <a:xfrm>
              <a:off x="4839" y="1592"/>
              <a:ext cx="149" cy="267"/>
            </a:xfrm>
            <a:custGeom>
              <a:avLst/>
              <a:gdLst/>
              <a:ahLst/>
              <a:cxnLst>
                <a:cxn ang="0">
                  <a:pos x="0" y="32"/>
                </a:cxn>
                <a:cxn ang="0">
                  <a:pos x="6" y="42"/>
                </a:cxn>
                <a:cxn ang="0">
                  <a:pos x="4" y="46"/>
                </a:cxn>
                <a:cxn ang="0">
                  <a:pos x="8" y="50"/>
                </a:cxn>
                <a:cxn ang="0">
                  <a:pos x="8" y="54"/>
                </a:cxn>
                <a:cxn ang="0">
                  <a:pos x="20" y="82"/>
                </a:cxn>
                <a:cxn ang="0">
                  <a:pos x="24" y="102"/>
                </a:cxn>
                <a:cxn ang="0">
                  <a:pos x="18" y="114"/>
                </a:cxn>
                <a:cxn ang="0">
                  <a:pos x="20" y="124"/>
                </a:cxn>
                <a:cxn ang="0">
                  <a:pos x="32" y="152"/>
                </a:cxn>
                <a:cxn ang="0">
                  <a:pos x="30" y="164"/>
                </a:cxn>
                <a:cxn ang="0">
                  <a:pos x="32" y="170"/>
                </a:cxn>
                <a:cxn ang="0">
                  <a:pos x="34" y="168"/>
                </a:cxn>
                <a:cxn ang="0">
                  <a:pos x="34" y="166"/>
                </a:cxn>
                <a:cxn ang="0">
                  <a:pos x="38" y="164"/>
                </a:cxn>
                <a:cxn ang="0">
                  <a:pos x="46" y="178"/>
                </a:cxn>
                <a:cxn ang="0">
                  <a:pos x="50" y="202"/>
                </a:cxn>
                <a:cxn ang="0">
                  <a:pos x="50" y="216"/>
                </a:cxn>
                <a:cxn ang="0">
                  <a:pos x="56" y="232"/>
                </a:cxn>
                <a:cxn ang="0">
                  <a:pos x="64" y="248"/>
                </a:cxn>
                <a:cxn ang="0">
                  <a:pos x="116" y="236"/>
                </a:cxn>
                <a:cxn ang="0">
                  <a:pos x="116" y="232"/>
                </a:cxn>
                <a:cxn ang="0">
                  <a:pos x="110" y="226"/>
                </a:cxn>
                <a:cxn ang="0">
                  <a:pos x="110" y="216"/>
                </a:cxn>
                <a:cxn ang="0">
                  <a:pos x="112" y="212"/>
                </a:cxn>
                <a:cxn ang="0">
                  <a:pos x="110" y="202"/>
                </a:cxn>
                <a:cxn ang="0">
                  <a:pos x="106" y="162"/>
                </a:cxn>
                <a:cxn ang="0">
                  <a:pos x="106" y="150"/>
                </a:cxn>
                <a:cxn ang="0">
                  <a:pos x="110" y="126"/>
                </a:cxn>
                <a:cxn ang="0">
                  <a:pos x="114" y="110"/>
                </a:cxn>
                <a:cxn ang="0">
                  <a:pos x="116" y="100"/>
                </a:cxn>
                <a:cxn ang="0">
                  <a:pos x="110" y="90"/>
                </a:cxn>
                <a:cxn ang="0">
                  <a:pos x="110" y="82"/>
                </a:cxn>
                <a:cxn ang="0">
                  <a:pos x="114" y="76"/>
                </a:cxn>
                <a:cxn ang="0">
                  <a:pos x="130" y="64"/>
                </a:cxn>
                <a:cxn ang="0">
                  <a:pos x="138" y="42"/>
                </a:cxn>
                <a:cxn ang="0">
                  <a:pos x="130" y="28"/>
                </a:cxn>
                <a:cxn ang="0">
                  <a:pos x="128" y="22"/>
                </a:cxn>
                <a:cxn ang="0">
                  <a:pos x="132" y="18"/>
                </a:cxn>
                <a:cxn ang="0">
                  <a:pos x="130" y="14"/>
                </a:cxn>
                <a:cxn ang="0">
                  <a:pos x="126" y="0"/>
                </a:cxn>
                <a:cxn ang="0">
                  <a:pos x="0" y="32"/>
                </a:cxn>
                <a:cxn ang="0">
                  <a:pos x="0" y="32"/>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lnTo>
                    <a:pt x="0" y="32"/>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2" name="Freeform 164"/>
            <p:cNvSpPr>
              <a:spLocks/>
            </p:cNvSpPr>
            <p:nvPr/>
          </p:nvSpPr>
          <p:spPr bwMode="auto">
            <a:xfrm>
              <a:off x="4952" y="1552"/>
              <a:ext cx="136" cy="294"/>
            </a:xfrm>
            <a:custGeom>
              <a:avLst/>
              <a:gdLst/>
              <a:ahLst/>
              <a:cxnLst>
                <a:cxn ang="0">
                  <a:pos x="124" y="232"/>
                </a:cxn>
                <a:cxn ang="0">
                  <a:pos x="120" y="230"/>
                </a:cxn>
                <a:cxn ang="0">
                  <a:pos x="114" y="230"/>
                </a:cxn>
                <a:cxn ang="0">
                  <a:pos x="108" y="242"/>
                </a:cxn>
                <a:cxn ang="0">
                  <a:pos x="102" y="244"/>
                </a:cxn>
                <a:cxn ang="0">
                  <a:pos x="102" y="250"/>
                </a:cxn>
                <a:cxn ang="0">
                  <a:pos x="102" y="252"/>
                </a:cxn>
                <a:cxn ang="0">
                  <a:pos x="100" y="250"/>
                </a:cxn>
                <a:cxn ang="0">
                  <a:pos x="96" y="252"/>
                </a:cxn>
                <a:cxn ang="0">
                  <a:pos x="96" y="256"/>
                </a:cxn>
                <a:cxn ang="0">
                  <a:pos x="10" y="274"/>
                </a:cxn>
                <a:cxn ang="0">
                  <a:pos x="10" y="270"/>
                </a:cxn>
                <a:cxn ang="0">
                  <a:pos x="4" y="264"/>
                </a:cxn>
                <a:cxn ang="0">
                  <a:pos x="4" y="254"/>
                </a:cxn>
                <a:cxn ang="0">
                  <a:pos x="6" y="250"/>
                </a:cxn>
                <a:cxn ang="0">
                  <a:pos x="4" y="240"/>
                </a:cxn>
                <a:cxn ang="0">
                  <a:pos x="0" y="200"/>
                </a:cxn>
                <a:cxn ang="0">
                  <a:pos x="0" y="188"/>
                </a:cxn>
                <a:cxn ang="0">
                  <a:pos x="4" y="164"/>
                </a:cxn>
                <a:cxn ang="0">
                  <a:pos x="8" y="148"/>
                </a:cxn>
                <a:cxn ang="0">
                  <a:pos x="10" y="138"/>
                </a:cxn>
                <a:cxn ang="0">
                  <a:pos x="4" y="128"/>
                </a:cxn>
                <a:cxn ang="0">
                  <a:pos x="4" y="120"/>
                </a:cxn>
                <a:cxn ang="0">
                  <a:pos x="8" y="114"/>
                </a:cxn>
                <a:cxn ang="0">
                  <a:pos x="24" y="102"/>
                </a:cxn>
                <a:cxn ang="0">
                  <a:pos x="32" y="80"/>
                </a:cxn>
                <a:cxn ang="0">
                  <a:pos x="24" y="66"/>
                </a:cxn>
                <a:cxn ang="0">
                  <a:pos x="22" y="60"/>
                </a:cxn>
                <a:cxn ang="0">
                  <a:pos x="26" y="56"/>
                </a:cxn>
                <a:cxn ang="0">
                  <a:pos x="24" y="52"/>
                </a:cxn>
                <a:cxn ang="0">
                  <a:pos x="20" y="38"/>
                </a:cxn>
                <a:cxn ang="0">
                  <a:pos x="24" y="20"/>
                </a:cxn>
                <a:cxn ang="0">
                  <a:pos x="20" y="14"/>
                </a:cxn>
                <a:cxn ang="0">
                  <a:pos x="22" y="10"/>
                </a:cxn>
                <a:cxn ang="0">
                  <a:pos x="26" y="10"/>
                </a:cxn>
                <a:cxn ang="0">
                  <a:pos x="30" y="4"/>
                </a:cxn>
                <a:cxn ang="0">
                  <a:pos x="34" y="6"/>
                </a:cxn>
                <a:cxn ang="0">
                  <a:pos x="38" y="6"/>
                </a:cxn>
                <a:cxn ang="0">
                  <a:pos x="42" y="0"/>
                </a:cxn>
                <a:cxn ang="0">
                  <a:pos x="98" y="168"/>
                </a:cxn>
                <a:cxn ang="0">
                  <a:pos x="100" y="172"/>
                </a:cxn>
                <a:cxn ang="0">
                  <a:pos x="100" y="180"/>
                </a:cxn>
                <a:cxn ang="0">
                  <a:pos x="100" y="182"/>
                </a:cxn>
                <a:cxn ang="0">
                  <a:pos x="114" y="194"/>
                </a:cxn>
                <a:cxn ang="0">
                  <a:pos x="116" y="194"/>
                </a:cxn>
                <a:cxn ang="0">
                  <a:pos x="118" y="200"/>
                </a:cxn>
                <a:cxn ang="0">
                  <a:pos x="118" y="202"/>
                </a:cxn>
                <a:cxn ang="0">
                  <a:pos x="126" y="216"/>
                </a:cxn>
                <a:cxn ang="0">
                  <a:pos x="126" y="220"/>
                </a:cxn>
                <a:cxn ang="0">
                  <a:pos x="124" y="226"/>
                </a:cxn>
                <a:cxn ang="0">
                  <a:pos x="124" y="232"/>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3" name="Freeform 165"/>
            <p:cNvSpPr>
              <a:spLocks/>
            </p:cNvSpPr>
            <p:nvPr/>
          </p:nvSpPr>
          <p:spPr bwMode="auto">
            <a:xfrm>
              <a:off x="4998" y="1285"/>
              <a:ext cx="309" cy="500"/>
            </a:xfrm>
            <a:custGeom>
              <a:avLst/>
              <a:gdLst/>
              <a:ahLst/>
              <a:cxnLst>
                <a:cxn ang="0">
                  <a:pos x="56" y="416"/>
                </a:cxn>
                <a:cxn ang="0">
                  <a:pos x="58" y="428"/>
                </a:cxn>
                <a:cxn ang="0">
                  <a:pos x="72" y="442"/>
                </a:cxn>
                <a:cxn ang="0">
                  <a:pos x="76" y="448"/>
                </a:cxn>
                <a:cxn ang="0">
                  <a:pos x="84" y="464"/>
                </a:cxn>
                <a:cxn ang="0">
                  <a:pos x="88" y="450"/>
                </a:cxn>
                <a:cxn ang="0">
                  <a:pos x="94" y="426"/>
                </a:cxn>
                <a:cxn ang="0">
                  <a:pos x="106" y="400"/>
                </a:cxn>
                <a:cxn ang="0">
                  <a:pos x="104" y="394"/>
                </a:cxn>
                <a:cxn ang="0">
                  <a:pos x="118" y="366"/>
                </a:cxn>
                <a:cxn ang="0">
                  <a:pos x="124" y="376"/>
                </a:cxn>
                <a:cxn ang="0">
                  <a:pos x="130" y="376"/>
                </a:cxn>
                <a:cxn ang="0">
                  <a:pos x="130" y="362"/>
                </a:cxn>
                <a:cxn ang="0">
                  <a:pos x="150" y="356"/>
                </a:cxn>
                <a:cxn ang="0">
                  <a:pos x="154" y="346"/>
                </a:cxn>
                <a:cxn ang="0">
                  <a:pos x="166" y="342"/>
                </a:cxn>
                <a:cxn ang="0">
                  <a:pos x="172" y="328"/>
                </a:cxn>
                <a:cxn ang="0">
                  <a:pos x="178" y="308"/>
                </a:cxn>
                <a:cxn ang="0">
                  <a:pos x="182" y="302"/>
                </a:cxn>
                <a:cxn ang="0">
                  <a:pos x="198" y="300"/>
                </a:cxn>
                <a:cxn ang="0">
                  <a:pos x="204" y="286"/>
                </a:cxn>
                <a:cxn ang="0">
                  <a:pos x="216" y="274"/>
                </a:cxn>
                <a:cxn ang="0">
                  <a:pos x="234" y="282"/>
                </a:cxn>
                <a:cxn ang="0">
                  <a:pos x="252" y="258"/>
                </a:cxn>
                <a:cxn ang="0">
                  <a:pos x="272" y="238"/>
                </a:cxn>
                <a:cxn ang="0">
                  <a:pos x="278" y="236"/>
                </a:cxn>
                <a:cxn ang="0">
                  <a:pos x="288" y="226"/>
                </a:cxn>
                <a:cxn ang="0">
                  <a:pos x="282" y="216"/>
                </a:cxn>
                <a:cxn ang="0">
                  <a:pos x="276" y="214"/>
                </a:cxn>
                <a:cxn ang="0">
                  <a:pos x="282" y="206"/>
                </a:cxn>
                <a:cxn ang="0">
                  <a:pos x="276" y="188"/>
                </a:cxn>
                <a:cxn ang="0">
                  <a:pos x="262" y="184"/>
                </a:cxn>
                <a:cxn ang="0">
                  <a:pos x="254" y="190"/>
                </a:cxn>
                <a:cxn ang="0">
                  <a:pos x="240" y="162"/>
                </a:cxn>
                <a:cxn ang="0">
                  <a:pos x="242" y="154"/>
                </a:cxn>
                <a:cxn ang="0">
                  <a:pos x="236" y="152"/>
                </a:cxn>
                <a:cxn ang="0">
                  <a:pos x="222" y="150"/>
                </a:cxn>
                <a:cxn ang="0">
                  <a:pos x="212" y="148"/>
                </a:cxn>
                <a:cxn ang="0">
                  <a:pos x="208" y="130"/>
                </a:cxn>
                <a:cxn ang="0">
                  <a:pos x="142" y="2"/>
                </a:cxn>
                <a:cxn ang="0">
                  <a:pos x="128" y="2"/>
                </a:cxn>
                <a:cxn ang="0">
                  <a:pos x="122" y="12"/>
                </a:cxn>
                <a:cxn ang="0">
                  <a:pos x="108" y="16"/>
                </a:cxn>
                <a:cxn ang="0">
                  <a:pos x="88" y="30"/>
                </a:cxn>
                <a:cxn ang="0">
                  <a:pos x="82" y="12"/>
                </a:cxn>
                <a:cxn ang="0">
                  <a:pos x="74" y="8"/>
                </a:cxn>
                <a:cxn ang="0">
                  <a:pos x="38" y="96"/>
                </a:cxn>
                <a:cxn ang="0">
                  <a:pos x="42" y="114"/>
                </a:cxn>
                <a:cxn ang="0">
                  <a:pos x="40" y="130"/>
                </a:cxn>
                <a:cxn ang="0">
                  <a:pos x="32" y="142"/>
                </a:cxn>
                <a:cxn ang="0">
                  <a:pos x="36" y="188"/>
                </a:cxn>
                <a:cxn ang="0">
                  <a:pos x="24" y="214"/>
                </a:cxn>
                <a:cxn ang="0">
                  <a:pos x="26" y="230"/>
                </a:cxn>
                <a:cxn ang="0">
                  <a:pos x="18" y="232"/>
                </a:cxn>
                <a:cxn ang="0">
                  <a:pos x="18" y="246"/>
                </a:cxn>
                <a:cxn ang="0">
                  <a:pos x="8" y="244"/>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4" name="Freeform 166"/>
            <p:cNvSpPr>
              <a:spLocks/>
            </p:cNvSpPr>
            <p:nvPr/>
          </p:nvSpPr>
          <p:spPr bwMode="auto">
            <a:xfrm>
              <a:off x="3268" y="2723"/>
              <a:ext cx="420" cy="388"/>
            </a:xfrm>
            <a:custGeom>
              <a:avLst/>
              <a:gdLst/>
              <a:ahLst/>
              <a:cxnLst>
                <a:cxn ang="0">
                  <a:pos x="0" y="16"/>
                </a:cxn>
                <a:cxn ang="0">
                  <a:pos x="352" y="0"/>
                </a:cxn>
                <a:cxn ang="0">
                  <a:pos x="350" y="4"/>
                </a:cxn>
                <a:cxn ang="0">
                  <a:pos x="358" y="10"/>
                </a:cxn>
                <a:cxn ang="0">
                  <a:pos x="362" y="18"/>
                </a:cxn>
                <a:cxn ang="0">
                  <a:pos x="360" y="26"/>
                </a:cxn>
                <a:cxn ang="0">
                  <a:pos x="350" y="34"/>
                </a:cxn>
                <a:cxn ang="0">
                  <a:pos x="340" y="46"/>
                </a:cxn>
                <a:cxn ang="0">
                  <a:pos x="338" y="52"/>
                </a:cxn>
                <a:cxn ang="0">
                  <a:pos x="392" y="48"/>
                </a:cxn>
                <a:cxn ang="0">
                  <a:pos x="390" y="54"/>
                </a:cxn>
                <a:cxn ang="0">
                  <a:pos x="392" y="58"/>
                </a:cxn>
                <a:cxn ang="0">
                  <a:pos x="388" y="66"/>
                </a:cxn>
                <a:cxn ang="0">
                  <a:pos x="378" y="76"/>
                </a:cxn>
                <a:cxn ang="0">
                  <a:pos x="374" y="98"/>
                </a:cxn>
                <a:cxn ang="0">
                  <a:pos x="364" y="110"/>
                </a:cxn>
                <a:cxn ang="0">
                  <a:pos x="366" y="124"/>
                </a:cxn>
                <a:cxn ang="0">
                  <a:pos x="364" y="142"/>
                </a:cxn>
                <a:cxn ang="0">
                  <a:pos x="362" y="142"/>
                </a:cxn>
                <a:cxn ang="0">
                  <a:pos x="354" y="152"/>
                </a:cxn>
                <a:cxn ang="0">
                  <a:pos x="352" y="156"/>
                </a:cxn>
                <a:cxn ang="0">
                  <a:pos x="336" y="170"/>
                </a:cxn>
                <a:cxn ang="0">
                  <a:pos x="332" y="186"/>
                </a:cxn>
                <a:cxn ang="0">
                  <a:pos x="332" y="200"/>
                </a:cxn>
                <a:cxn ang="0">
                  <a:pos x="330" y="210"/>
                </a:cxn>
                <a:cxn ang="0">
                  <a:pos x="316" y="218"/>
                </a:cxn>
                <a:cxn ang="0">
                  <a:pos x="306" y="234"/>
                </a:cxn>
                <a:cxn ang="0">
                  <a:pos x="302" y="238"/>
                </a:cxn>
                <a:cxn ang="0">
                  <a:pos x="302" y="250"/>
                </a:cxn>
                <a:cxn ang="0">
                  <a:pos x="294" y="260"/>
                </a:cxn>
                <a:cxn ang="0">
                  <a:pos x="294" y="270"/>
                </a:cxn>
                <a:cxn ang="0">
                  <a:pos x="290" y="282"/>
                </a:cxn>
                <a:cxn ang="0">
                  <a:pos x="282" y="296"/>
                </a:cxn>
                <a:cxn ang="0">
                  <a:pos x="284" y="312"/>
                </a:cxn>
                <a:cxn ang="0">
                  <a:pos x="292" y="320"/>
                </a:cxn>
                <a:cxn ang="0">
                  <a:pos x="294" y="330"/>
                </a:cxn>
                <a:cxn ang="0">
                  <a:pos x="296" y="332"/>
                </a:cxn>
                <a:cxn ang="0">
                  <a:pos x="296" y="336"/>
                </a:cxn>
                <a:cxn ang="0">
                  <a:pos x="292" y="340"/>
                </a:cxn>
                <a:cxn ang="0">
                  <a:pos x="290" y="348"/>
                </a:cxn>
                <a:cxn ang="0">
                  <a:pos x="290" y="354"/>
                </a:cxn>
                <a:cxn ang="0">
                  <a:pos x="50" y="360"/>
                </a:cxn>
                <a:cxn ang="0">
                  <a:pos x="50" y="308"/>
                </a:cxn>
                <a:cxn ang="0">
                  <a:pos x="38" y="306"/>
                </a:cxn>
                <a:cxn ang="0">
                  <a:pos x="28" y="310"/>
                </a:cxn>
                <a:cxn ang="0">
                  <a:pos x="24" y="308"/>
                </a:cxn>
                <a:cxn ang="0">
                  <a:pos x="12" y="300"/>
                </a:cxn>
                <a:cxn ang="0">
                  <a:pos x="14" y="124"/>
                </a:cxn>
                <a:cxn ang="0">
                  <a:pos x="0" y="16"/>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5" name="Freeform 167"/>
            <p:cNvSpPr>
              <a:spLocks/>
            </p:cNvSpPr>
            <p:nvPr/>
          </p:nvSpPr>
          <p:spPr bwMode="auto">
            <a:xfrm>
              <a:off x="1627" y="2018"/>
              <a:ext cx="482" cy="594"/>
            </a:xfrm>
            <a:custGeom>
              <a:avLst/>
              <a:gdLst/>
              <a:ahLst/>
              <a:cxnLst>
                <a:cxn ang="0">
                  <a:pos x="392" y="554"/>
                </a:cxn>
                <a:cxn ang="0">
                  <a:pos x="446" y="158"/>
                </a:cxn>
                <a:cxn ang="0">
                  <a:pos x="300" y="136"/>
                </a:cxn>
                <a:cxn ang="0">
                  <a:pos x="314" y="40"/>
                </a:cxn>
                <a:cxn ang="0">
                  <a:pos x="96" y="0"/>
                </a:cxn>
                <a:cxn ang="0">
                  <a:pos x="0" y="492"/>
                </a:cxn>
                <a:cxn ang="0">
                  <a:pos x="0" y="492"/>
                </a:cxn>
                <a:cxn ang="0">
                  <a:pos x="392" y="554"/>
                </a:cxn>
              </a:cxnLst>
              <a:rect l="0" t="0" r="r" b="b"/>
              <a:pathLst>
                <a:path w="446" h="554">
                  <a:moveTo>
                    <a:pt x="392" y="554"/>
                  </a:moveTo>
                  <a:lnTo>
                    <a:pt x="446" y="158"/>
                  </a:lnTo>
                  <a:lnTo>
                    <a:pt x="300" y="136"/>
                  </a:lnTo>
                  <a:lnTo>
                    <a:pt x="314" y="40"/>
                  </a:lnTo>
                  <a:lnTo>
                    <a:pt x="96" y="0"/>
                  </a:lnTo>
                  <a:lnTo>
                    <a:pt x="0" y="492"/>
                  </a:lnTo>
                  <a:lnTo>
                    <a:pt x="0" y="492"/>
                  </a:lnTo>
                  <a:lnTo>
                    <a:pt x="392" y="554"/>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6" name="Freeform 168"/>
            <p:cNvSpPr>
              <a:spLocks/>
            </p:cNvSpPr>
            <p:nvPr/>
          </p:nvSpPr>
          <p:spPr bwMode="auto">
            <a:xfrm>
              <a:off x="1710" y="1260"/>
              <a:ext cx="866" cy="548"/>
            </a:xfrm>
            <a:custGeom>
              <a:avLst/>
              <a:gdLst/>
              <a:ahLst/>
              <a:cxnLst>
                <a:cxn ang="0">
                  <a:pos x="282" y="450"/>
                </a:cxn>
                <a:cxn ang="0">
                  <a:pos x="274" y="500"/>
                </a:cxn>
                <a:cxn ang="0">
                  <a:pos x="266" y="480"/>
                </a:cxn>
                <a:cxn ang="0">
                  <a:pos x="246" y="478"/>
                </a:cxn>
                <a:cxn ang="0">
                  <a:pos x="228" y="486"/>
                </a:cxn>
                <a:cxn ang="0">
                  <a:pos x="216" y="482"/>
                </a:cxn>
                <a:cxn ang="0">
                  <a:pos x="192" y="478"/>
                </a:cxn>
                <a:cxn ang="0">
                  <a:pos x="180" y="486"/>
                </a:cxn>
                <a:cxn ang="0">
                  <a:pos x="160" y="478"/>
                </a:cxn>
                <a:cxn ang="0">
                  <a:pos x="150" y="490"/>
                </a:cxn>
                <a:cxn ang="0">
                  <a:pos x="134" y="474"/>
                </a:cxn>
                <a:cxn ang="0">
                  <a:pos x="138" y="458"/>
                </a:cxn>
                <a:cxn ang="0">
                  <a:pos x="128" y="442"/>
                </a:cxn>
                <a:cxn ang="0">
                  <a:pos x="112" y="428"/>
                </a:cxn>
                <a:cxn ang="0">
                  <a:pos x="118" y="414"/>
                </a:cxn>
                <a:cxn ang="0">
                  <a:pos x="106" y="390"/>
                </a:cxn>
                <a:cxn ang="0">
                  <a:pos x="108" y="358"/>
                </a:cxn>
                <a:cxn ang="0">
                  <a:pos x="100" y="352"/>
                </a:cxn>
                <a:cxn ang="0">
                  <a:pos x="96" y="344"/>
                </a:cxn>
                <a:cxn ang="0">
                  <a:pos x="72" y="362"/>
                </a:cxn>
                <a:cxn ang="0">
                  <a:pos x="54" y="350"/>
                </a:cxn>
                <a:cxn ang="0">
                  <a:pos x="56" y="336"/>
                </a:cxn>
                <a:cxn ang="0">
                  <a:pos x="68" y="320"/>
                </a:cxn>
                <a:cxn ang="0">
                  <a:pos x="66" y="310"/>
                </a:cxn>
                <a:cxn ang="0">
                  <a:pos x="74" y="288"/>
                </a:cxn>
                <a:cxn ang="0">
                  <a:pos x="88" y="252"/>
                </a:cxn>
                <a:cxn ang="0">
                  <a:pos x="68" y="244"/>
                </a:cxn>
                <a:cxn ang="0">
                  <a:pos x="58" y="236"/>
                </a:cxn>
                <a:cxn ang="0">
                  <a:pos x="50" y="210"/>
                </a:cxn>
                <a:cxn ang="0">
                  <a:pos x="20" y="168"/>
                </a:cxn>
                <a:cxn ang="0">
                  <a:pos x="8" y="152"/>
                </a:cxn>
                <a:cxn ang="0">
                  <a:pos x="16" y="138"/>
                </a:cxn>
                <a:cxn ang="0">
                  <a:pos x="0" y="94"/>
                </a:cxn>
                <a:cxn ang="0">
                  <a:pos x="92" y="12"/>
                </a:cxn>
                <a:cxn ang="0">
                  <a:pos x="490" y="80"/>
                </a:cxn>
                <a:cxn ang="0">
                  <a:pos x="782" y="414"/>
                </a:cxn>
              </a:cxnLst>
              <a:rect l="0" t="0" r="r" b="b"/>
              <a:pathLst>
                <a:path w="806" h="510">
                  <a:moveTo>
                    <a:pt x="772" y="510"/>
                  </a:moveTo>
                  <a:lnTo>
                    <a:pt x="282" y="450"/>
                  </a:lnTo>
                  <a:lnTo>
                    <a:pt x="274" y="50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7" name="Freeform 169"/>
            <p:cNvSpPr>
              <a:spLocks/>
            </p:cNvSpPr>
            <p:nvPr/>
          </p:nvSpPr>
          <p:spPr bwMode="auto">
            <a:xfrm>
              <a:off x="1951" y="1743"/>
              <a:ext cx="587" cy="488"/>
            </a:xfrm>
            <a:custGeom>
              <a:avLst/>
              <a:gdLst/>
              <a:ahLst/>
              <a:cxnLst>
                <a:cxn ang="0">
                  <a:pos x="516" y="456"/>
                </a:cxn>
                <a:cxn ang="0">
                  <a:pos x="532" y="256"/>
                </a:cxn>
                <a:cxn ang="0">
                  <a:pos x="548" y="60"/>
                </a:cxn>
                <a:cxn ang="0">
                  <a:pos x="58" y="0"/>
                </a:cxn>
                <a:cxn ang="0">
                  <a:pos x="50" y="50"/>
                </a:cxn>
                <a:cxn ang="0">
                  <a:pos x="16" y="296"/>
                </a:cxn>
                <a:cxn ang="0">
                  <a:pos x="14" y="296"/>
                </a:cxn>
                <a:cxn ang="0">
                  <a:pos x="0" y="392"/>
                </a:cxn>
                <a:cxn ang="0">
                  <a:pos x="146" y="414"/>
                </a:cxn>
                <a:cxn ang="0">
                  <a:pos x="516" y="456"/>
                </a:cxn>
                <a:cxn ang="0">
                  <a:pos x="516" y="456"/>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lnTo>
                    <a:pt x="516" y="45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8" name="Freeform 170"/>
            <p:cNvSpPr>
              <a:spLocks/>
            </p:cNvSpPr>
            <p:nvPr/>
          </p:nvSpPr>
          <p:spPr bwMode="auto">
            <a:xfrm>
              <a:off x="2550" y="1381"/>
              <a:ext cx="553" cy="347"/>
            </a:xfrm>
            <a:custGeom>
              <a:avLst/>
              <a:gdLst/>
              <a:ahLst/>
              <a:cxnLst>
                <a:cxn ang="0">
                  <a:pos x="0" y="302"/>
                </a:cxn>
                <a:cxn ang="0">
                  <a:pos x="24" y="0"/>
                </a:cxn>
                <a:cxn ang="0">
                  <a:pos x="252" y="16"/>
                </a:cxn>
                <a:cxn ang="0">
                  <a:pos x="476" y="22"/>
                </a:cxn>
                <a:cxn ang="0">
                  <a:pos x="476" y="30"/>
                </a:cxn>
                <a:cxn ang="0">
                  <a:pos x="484" y="54"/>
                </a:cxn>
                <a:cxn ang="0">
                  <a:pos x="480" y="62"/>
                </a:cxn>
                <a:cxn ang="0">
                  <a:pos x="478" y="78"/>
                </a:cxn>
                <a:cxn ang="0">
                  <a:pos x="480" y="106"/>
                </a:cxn>
                <a:cxn ang="0">
                  <a:pos x="486" y="138"/>
                </a:cxn>
                <a:cxn ang="0">
                  <a:pos x="494" y="146"/>
                </a:cxn>
                <a:cxn ang="0">
                  <a:pos x="500" y="176"/>
                </a:cxn>
                <a:cxn ang="0">
                  <a:pos x="502" y="226"/>
                </a:cxn>
                <a:cxn ang="0">
                  <a:pos x="504" y="236"/>
                </a:cxn>
                <a:cxn ang="0">
                  <a:pos x="504" y="254"/>
                </a:cxn>
                <a:cxn ang="0">
                  <a:pos x="506" y="260"/>
                </a:cxn>
                <a:cxn ang="0">
                  <a:pos x="516" y="296"/>
                </a:cxn>
                <a:cxn ang="0">
                  <a:pos x="516" y="310"/>
                </a:cxn>
                <a:cxn ang="0">
                  <a:pos x="516" y="324"/>
                </a:cxn>
                <a:cxn ang="0">
                  <a:pos x="0" y="302"/>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59" name="Freeform 171"/>
            <p:cNvSpPr>
              <a:spLocks/>
            </p:cNvSpPr>
            <p:nvPr/>
          </p:nvSpPr>
          <p:spPr bwMode="auto">
            <a:xfrm>
              <a:off x="2523" y="1705"/>
              <a:ext cx="591" cy="398"/>
            </a:xfrm>
            <a:custGeom>
              <a:avLst/>
              <a:gdLst/>
              <a:ahLst/>
              <a:cxnLst>
                <a:cxn ang="0">
                  <a:pos x="0" y="292"/>
                </a:cxn>
                <a:cxn ang="0">
                  <a:pos x="16" y="96"/>
                </a:cxn>
                <a:cxn ang="0">
                  <a:pos x="26" y="0"/>
                </a:cxn>
                <a:cxn ang="0">
                  <a:pos x="542" y="22"/>
                </a:cxn>
                <a:cxn ang="0">
                  <a:pos x="542" y="30"/>
                </a:cxn>
                <a:cxn ang="0">
                  <a:pos x="538" y="40"/>
                </a:cxn>
                <a:cxn ang="0">
                  <a:pos x="524" y="54"/>
                </a:cxn>
                <a:cxn ang="0">
                  <a:pos x="526" y="62"/>
                </a:cxn>
                <a:cxn ang="0">
                  <a:pos x="552" y="86"/>
                </a:cxn>
                <a:cxn ang="0">
                  <a:pos x="552" y="268"/>
                </a:cxn>
                <a:cxn ang="0">
                  <a:pos x="546" y="266"/>
                </a:cxn>
                <a:cxn ang="0">
                  <a:pos x="540" y="268"/>
                </a:cxn>
                <a:cxn ang="0">
                  <a:pos x="544" y="274"/>
                </a:cxn>
                <a:cxn ang="0">
                  <a:pos x="546" y="280"/>
                </a:cxn>
                <a:cxn ang="0">
                  <a:pos x="542" y="290"/>
                </a:cxn>
                <a:cxn ang="0">
                  <a:pos x="548" y="294"/>
                </a:cxn>
                <a:cxn ang="0">
                  <a:pos x="552" y="310"/>
                </a:cxn>
                <a:cxn ang="0">
                  <a:pos x="546" y="314"/>
                </a:cxn>
                <a:cxn ang="0">
                  <a:pos x="546" y="324"/>
                </a:cxn>
                <a:cxn ang="0">
                  <a:pos x="540" y="340"/>
                </a:cxn>
                <a:cxn ang="0">
                  <a:pos x="546" y="358"/>
                </a:cxn>
                <a:cxn ang="0">
                  <a:pos x="550" y="368"/>
                </a:cxn>
                <a:cxn ang="0">
                  <a:pos x="548" y="372"/>
                </a:cxn>
                <a:cxn ang="0">
                  <a:pos x="534" y="360"/>
                </a:cxn>
                <a:cxn ang="0">
                  <a:pos x="502" y="340"/>
                </a:cxn>
                <a:cxn ang="0">
                  <a:pos x="494" y="338"/>
                </a:cxn>
                <a:cxn ang="0">
                  <a:pos x="480" y="338"/>
                </a:cxn>
                <a:cxn ang="0">
                  <a:pos x="470" y="344"/>
                </a:cxn>
                <a:cxn ang="0">
                  <a:pos x="460" y="348"/>
                </a:cxn>
                <a:cxn ang="0">
                  <a:pos x="448" y="344"/>
                </a:cxn>
                <a:cxn ang="0">
                  <a:pos x="444" y="332"/>
                </a:cxn>
                <a:cxn ang="0">
                  <a:pos x="436" y="326"/>
                </a:cxn>
                <a:cxn ang="0">
                  <a:pos x="426" y="330"/>
                </a:cxn>
                <a:cxn ang="0">
                  <a:pos x="412" y="330"/>
                </a:cxn>
                <a:cxn ang="0">
                  <a:pos x="402" y="314"/>
                </a:cxn>
                <a:cxn ang="0">
                  <a:pos x="0" y="292"/>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0" name="Freeform 172"/>
            <p:cNvSpPr>
              <a:spLocks/>
            </p:cNvSpPr>
            <p:nvPr/>
          </p:nvSpPr>
          <p:spPr bwMode="auto">
            <a:xfrm>
              <a:off x="3101" y="1980"/>
              <a:ext cx="509" cy="334"/>
            </a:xfrm>
            <a:custGeom>
              <a:avLst/>
              <a:gdLst/>
              <a:ahLst/>
              <a:cxnLst>
                <a:cxn ang="0">
                  <a:pos x="384" y="0"/>
                </a:cxn>
                <a:cxn ang="0">
                  <a:pos x="398" y="18"/>
                </a:cxn>
                <a:cxn ang="0">
                  <a:pos x="392" y="34"/>
                </a:cxn>
                <a:cxn ang="0">
                  <a:pos x="402" y="74"/>
                </a:cxn>
                <a:cxn ang="0">
                  <a:pos x="432" y="88"/>
                </a:cxn>
                <a:cxn ang="0">
                  <a:pos x="438" y="102"/>
                </a:cxn>
                <a:cxn ang="0">
                  <a:pos x="454" y="122"/>
                </a:cxn>
                <a:cxn ang="0">
                  <a:pos x="474" y="148"/>
                </a:cxn>
                <a:cxn ang="0">
                  <a:pos x="468" y="166"/>
                </a:cxn>
                <a:cxn ang="0">
                  <a:pos x="462" y="180"/>
                </a:cxn>
                <a:cxn ang="0">
                  <a:pos x="438" y="198"/>
                </a:cxn>
                <a:cxn ang="0">
                  <a:pos x="418" y="204"/>
                </a:cxn>
                <a:cxn ang="0">
                  <a:pos x="406" y="218"/>
                </a:cxn>
                <a:cxn ang="0">
                  <a:pos x="416" y="236"/>
                </a:cxn>
                <a:cxn ang="0">
                  <a:pos x="416" y="256"/>
                </a:cxn>
                <a:cxn ang="0">
                  <a:pos x="394" y="288"/>
                </a:cxn>
                <a:cxn ang="0">
                  <a:pos x="392" y="304"/>
                </a:cxn>
                <a:cxn ang="0">
                  <a:pos x="362" y="290"/>
                </a:cxn>
                <a:cxn ang="0">
                  <a:pos x="60" y="294"/>
                </a:cxn>
                <a:cxn ang="0">
                  <a:pos x="60" y="276"/>
                </a:cxn>
                <a:cxn ang="0">
                  <a:pos x="52" y="260"/>
                </a:cxn>
                <a:cxn ang="0">
                  <a:pos x="54" y="244"/>
                </a:cxn>
                <a:cxn ang="0">
                  <a:pos x="46" y="224"/>
                </a:cxn>
                <a:cxn ang="0">
                  <a:pos x="46" y="208"/>
                </a:cxn>
                <a:cxn ang="0">
                  <a:pos x="34" y="192"/>
                </a:cxn>
                <a:cxn ang="0">
                  <a:pos x="28" y="176"/>
                </a:cxn>
                <a:cxn ang="0">
                  <a:pos x="14" y="152"/>
                </a:cxn>
                <a:cxn ang="0">
                  <a:pos x="20" y="132"/>
                </a:cxn>
                <a:cxn ang="0">
                  <a:pos x="8" y="116"/>
                </a:cxn>
                <a:cxn ang="0">
                  <a:pos x="6" y="102"/>
                </a:cxn>
                <a:cxn ang="0">
                  <a:pos x="6" y="68"/>
                </a:cxn>
                <a:cxn ang="0">
                  <a:pos x="12" y="54"/>
                </a:cxn>
                <a:cxn ang="0">
                  <a:pos x="2" y="34"/>
                </a:cxn>
                <a:cxn ang="0">
                  <a:pos x="4" y="18"/>
                </a:cxn>
                <a:cxn ang="0">
                  <a:pos x="6" y="10"/>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92D05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1" name="Freeform 173"/>
            <p:cNvSpPr>
              <a:spLocks/>
            </p:cNvSpPr>
            <p:nvPr/>
          </p:nvSpPr>
          <p:spPr bwMode="auto">
            <a:xfrm>
              <a:off x="3379" y="1609"/>
              <a:ext cx="447" cy="476"/>
            </a:xfrm>
            <a:custGeom>
              <a:avLst/>
              <a:gdLst/>
              <a:ahLst/>
              <a:cxnLst>
                <a:cxn ang="0">
                  <a:pos x="174" y="432"/>
                </a:cxn>
                <a:cxn ang="0">
                  <a:pos x="144" y="418"/>
                </a:cxn>
                <a:cxn ang="0">
                  <a:pos x="134" y="378"/>
                </a:cxn>
                <a:cxn ang="0">
                  <a:pos x="140" y="362"/>
                </a:cxn>
                <a:cxn ang="0">
                  <a:pos x="126" y="344"/>
                </a:cxn>
                <a:cxn ang="0">
                  <a:pos x="124" y="312"/>
                </a:cxn>
                <a:cxn ang="0">
                  <a:pos x="100" y="292"/>
                </a:cxn>
                <a:cxn ang="0">
                  <a:pos x="72" y="262"/>
                </a:cxn>
                <a:cxn ang="0">
                  <a:pos x="46" y="248"/>
                </a:cxn>
                <a:cxn ang="0">
                  <a:pos x="42" y="242"/>
                </a:cxn>
                <a:cxn ang="0">
                  <a:pos x="22" y="234"/>
                </a:cxn>
                <a:cxn ang="0">
                  <a:pos x="10" y="222"/>
                </a:cxn>
                <a:cxn ang="0">
                  <a:pos x="14" y="180"/>
                </a:cxn>
                <a:cxn ang="0">
                  <a:pos x="18" y="160"/>
                </a:cxn>
                <a:cxn ang="0">
                  <a:pos x="0" y="142"/>
                </a:cxn>
                <a:cxn ang="0">
                  <a:pos x="8" y="124"/>
                </a:cxn>
                <a:cxn ang="0">
                  <a:pos x="28" y="98"/>
                </a:cxn>
                <a:cxn ang="0">
                  <a:pos x="40" y="90"/>
                </a:cxn>
                <a:cxn ang="0">
                  <a:pos x="44" y="32"/>
                </a:cxn>
                <a:cxn ang="0">
                  <a:pos x="56" y="28"/>
                </a:cxn>
                <a:cxn ang="0">
                  <a:pos x="78" y="30"/>
                </a:cxn>
                <a:cxn ang="0">
                  <a:pos x="130" y="0"/>
                </a:cxn>
                <a:cxn ang="0">
                  <a:pos x="140" y="2"/>
                </a:cxn>
                <a:cxn ang="0">
                  <a:pos x="136" y="16"/>
                </a:cxn>
                <a:cxn ang="0">
                  <a:pos x="132" y="34"/>
                </a:cxn>
                <a:cxn ang="0">
                  <a:pos x="152" y="28"/>
                </a:cxn>
                <a:cxn ang="0">
                  <a:pos x="168" y="34"/>
                </a:cxn>
                <a:cxn ang="0">
                  <a:pos x="182" y="42"/>
                </a:cxn>
                <a:cxn ang="0">
                  <a:pos x="190" y="56"/>
                </a:cxn>
                <a:cxn ang="0">
                  <a:pos x="260" y="72"/>
                </a:cxn>
                <a:cxn ang="0">
                  <a:pos x="282" y="84"/>
                </a:cxn>
                <a:cxn ang="0">
                  <a:pos x="294" y="88"/>
                </a:cxn>
                <a:cxn ang="0">
                  <a:pos x="302" y="84"/>
                </a:cxn>
                <a:cxn ang="0">
                  <a:pos x="328" y="90"/>
                </a:cxn>
                <a:cxn ang="0">
                  <a:pos x="330" y="96"/>
                </a:cxn>
                <a:cxn ang="0">
                  <a:pos x="340" y="102"/>
                </a:cxn>
                <a:cxn ang="0">
                  <a:pos x="356" y="118"/>
                </a:cxn>
                <a:cxn ang="0">
                  <a:pos x="354" y="144"/>
                </a:cxn>
                <a:cxn ang="0">
                  <a:pos x="368" y="142"/>
                </a:cxn>
                <a:cxn ang="0">
                  <a:pos x="362" y="152"/>
                </a:cxn>
                <a:cxn ang="0">
                  <a:pos x="376" y="170"/>
                </a:cxn>
                <a:cxn ang="0">
                  <a:pos x="360" y="188"/>
                </a:cxn>
                <a:cxn ang="0">
                  <a:pos x="348" y="218"/>
                </a:cxn>
                <a:cxn ang="0">
                  <a:pos x="350" y="228"/>
                </a:cxn>
                <a:cxn ang="0">
                  <a:pos x="372" y="200"/>
                </a:cxn>
                <a:cxn ang="0">
                  <a:pos x="390" y="188"/>
                </a:cxn>
                <a:cxn ang="0">
                  <a:pos x="398" y="176"/>
                </a:cxn>
                <a:cxn ang="0">
                  <a:pos x="400" y="162"/>
                </a:cxn>
                <a:cxn ang="0">
                  <a:pos x="404" y="154"/>
                </a:cxn>
                <a:cxn ang="0">
                  <a:pos x="410" y="146"/>
                </a:cxn>
                <a:cxn ang="0">
                  <a:pos x="416" y="150"/>
                </a:cxn>
                <a:cxn ang="0">
                  <a:pos x="404" y="188"/>
                </a:cxn>
                <a:cxn ang="0">
                  <a:pos x="396" y="202"/>
                </a:cxn>
                <a:cxn ang="0">
                  <a:pos x="388" y="228"/>
                </a:cxn>
                <a:cxn ang="0">
                  <a:pos x="386" y="258"/>
                </a:cxn>
                <a:cxn ang="0">
                  <a:pos x="376" y="274"/>
                </a:cxn>
                <a:cxn ang="0">
                  <a:pos x="380" y="312"/>
                </a:cxn>
                <a:cxn ang="0">
                  <a:pos x="368" y="342"/>
                </a:cxn>
                <a:cxn ang="0">
                  <a:pos x="382" y="404"/>
                </a:cxn>
                <a:cxn ang="0">
                  <a:pos x="382" y="412"/>
                </a:cxn>
                <a:cxn ang="0">
                  <a:pos x="382" y="428"/>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2" name="Freeform 174"/>
            <p:cNvSpPr>
              <a:spLocks/>
            </p:cNvSpPr>
            <p:nvPr/>
          </p:nvSpPr>
          <p:spPr bwMode="auto">
            <a:xfrm>
              <a:off x="1470" y="2546"/>
              <a:ext cx="580" cy="668"/>
            </a:xfrm>
            <a:custGeom>
              <a:avLst/>
              <a:gdLst/>
              <a:ahLst/>
              <a:cxnLst>
                <a:cxn ang="0">
                  <a:pos x="458" y="622"/>
                </a:cxn>
                <a:cxn ang="0">
                  <a:pos x="538" y="62"/>
                </a:cxn>
                <a:cxn ang="0">
                  <a:pos x="146" y="0"/>
                </a:cxn>
                <a:cxn ang="0">
                  <a:pos x="146" y="0"/>
                </a:cxn>
                <a:cxn ang="0">
                  <a:pos x="138" y="52"/>
                </a:cxn>
                <a:cxn ang="0">
                  <a:pos x="122" y="94"/>
                </a:cxn>
                <a:cxn ang="0">
                  <a:pos x="114" y="94"/>
                </a:cxn>
                <a:cxn ang="0">
                  <a:pos x="108" y="88"/>
                </a:cxn>
                <a:cxn ang="0">
                  <a:pos x="108" y="84"/>
                </a:cxn>
                <a:cxn ang="0">
                  <a:pos x="104" y="78"/>
                </a:cxn>
                <a:cxn ang="0">
                  <a:pos x="88" y="74"/>
                </a:cxn>
                <a:cxn ang="0">
                  <a:pos x="76" y="76"/>
                </a:cxn>
                <a:cxn ang="0">
                  <a:pos x="72" y="82"/>
                </a:cxn>
                <a:cxn ang="0">
                  <a:pos x="76" y="100"/>
                </a:cxn>
                <a:cxn ang="0">
                  <a:pos x="70" y="146"/>
                </a:cxn>
                <a:cxn ang="0">
                  <a:pos x="74" y="154"/>
                </a:cxn>
                <a:cxn ang="0">
                  <a:pos x="68" y="174"/>
                </a:cxn>
                <a:cxn ang="0">
                  <a:pos x="64" y="182"/>
                </a:cxn>
                <a:cxn ang="0">
                  <a:pos x="64" y="186"/>
                </a:cxn>
                <a:cxn ang="0">
                  <a:pos x="64" y="200"/>
                </a:cxn>
                <a:cxn ang="0">
                  <a:pos x="66" y="206"/>
                </a:cxn>
                <a:cxn ang="0">
                  <a:pos x="64" y="210"/>
                </a:cxn>
                <a:cxn ang="0">
                  <a:pos x="70" y="222"/>
                </a:cxn>
                <a:cxn ang="0">
                  <a:pos x="70" y="232"/>
                </a:cxn>
                <a:cxn ang="0">
                  <a:pos x="74" y="238"/>
                </a:cxn>
                <a:cxn ang="0">
                  <a:pos x="76" y="250"/>
                </a:cxn>
                <a:cxn ang="0">
                  <a:pos x="82" y="254"/>
                </a:cxn>
                <a:cxn ang="0">
                  <a:pos x="86" y="260"/>
                </a:cxn>
                <a:cxn ang="0">
                  <a:pos x="88" y="268"/>
                </a:cxn>
                <a:cxn ang="0">
                  <a:pos x="86" y="272"/>
                </a:cxn>
                <a:cxn ang="0">
                  <a:pos x="84" y="270"/>
                </a:cxn>
                <a:cxn ang="0">
                  <a:pos x="74" y="278"/>
                </a:cxn>
                <a:cxn ang="0">
                  <a:pos x="62" y="282"/>
                </a:cxn>
                <a:cxn ang="0">
                  <a:pos x="52" y="294"/>
                </a:cxn>
                <a:cxn ang="0">
                  <a:pos x="46" y="320"/>
                </a:cxn>
                <a:cxn ang="0">
                  <a:pos x="30" y="340"/>
                </a:cxn>
                <a:cxn ang="0">
                  <a:pos x="22" y="340"/>
                </a:cxn>
                <a:cxn ang="0">
                  <a:pos x="22" y="346"/>
                </a:cxn>
                <a:cxn ang="0">
                  <a:pos x="24" y="354"/>
                </a:cxn>
                <a:cxn ang="0">
                  <a:pos x="24" y="360"/>
                </a:cxn>
                <a:cxn ang="0">
                  <a:pos x="20" y="372"/>
                </a:cxn>
                <a:cxn ang="0">
                  <a:pos x="22" y="378"/>
                </a:cxn>
                <a:cxn ang="0">
                  <a:pos x="34" y="386"/>
                </a:cxn>
                <a:cxn ang="0">
                  <a:pos x="36" y="392"/>
                </a:cxn>
                <a:cxn ang="0">
                  <a:pos x="32" y="396"/>
                </a:cxn>
                <a:cxn ang="0">
                  <a:pos x="30" y="402"/>
                </a:cxn>
                <a:cxn ang="0">
                  <a:pos x="24" y="410"/>
                </a:cxn>
                <a:cxn ang="0">
                  <a:pos x="20" y="408"/>
                </a:cxn>
                <a:cxn ang="0">
                  <a:pos x="6" y="406"/>
                </a:cxn>
                <a:cxn ang="0">
                  <a:pos x="0" y="430"/>
                </a:cxn>
                <a:cxn ang="0">
                  <a:pos x="290" y="596"/>
                </a:cxn>
                <a:cxn ang="0">
                  <a:pos x="458" y="622"/>
                </a:cxn>
                <a:cxn ang="0">
                  <a:pos x="458" y="622"/>
                </a:cxn>
              </a:cxnLst>
              <a:rect l="0" t="0" r="r" b="b"/>
              <a:pathLst>
                <a:path w="538" h="622">
                  <a:moveTo>
                    <a:pt x="458" y="622"/>
                  </a:moveTo>
                  <a:lnTo>
                    <a:pt x="538" y="62"/>
                  </a:lnTo>
                  <a:lnTo>
                    <a:pt x="146" y="0"/>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lnTo>
                    <a:pt x="458" y="62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3" name="Freeform 175"/>
            <p:cNvSpPr>
              <a:spLocks/>
            </p:cNvSpPr>
            <p:nvPr/>
          </p:nvSpPr>
          <p:spPr bwMode="auto">
            <a:xfrm>
              <a:off x="2553" y="2668"/>
              <a:ext cx="727" cy="379"/>
            </a:xfrm>
            <a:custGeom>
              <a:avLst/>
              <a:gdLst/>
              <a:ahLst/>
              <a:cxnLst>
                <a:cxn ang="0">
                  <a:pos x="78" y="6"/>
                </a:cxn>
                <a:cxn ang="0">
                  <a:pos x="0" y="50"/>
                </a:cxn>
                <a:cxn ang="0">
                  <a:pos x="230" y="256"/>
                </a:cxn>
                <a:cxn ang="0">
                  <a:pos x="242" y="260"/>
                </a:cxn>
                <a:cxn ang="0">
                  <a:pos x="260" y="278"/>
                </a:cxn>
                <a:cxn ang="0">
                  <a:pos x="282" y="270"/>
                </a:cxn>
                <a:cxn ang="0">
                  <a:pos x="294" y="280"/>
                </a:cxn>
                <a:cxn ang="0">
                  <a:pos x="298" y="292"/>
                </a:cxn>
                <a:cxn ang="0">
                  <a:pos x="322" y="298"/>
                </a:cxn>
                <a:cxn ang="0">
                  <a:pos x="334" y="302"/>
                </a:cxn>
                <a:cxn ang="0">
                  <a:pos x="342" y="298"/>
                </a:cxn>
                <a:cxn ang="0">
                  <a:pos x="356" y="310"/>
                </a:cxn>
                <a:cxn ang="0">
                  <a:pos x="382" y="306"/>
                </a:cxn>
                <a:cxn ang="0">
                  <a:pos x="390" y="318"/>
                </a:cxn>
                <a:cxn ang="0">
                  <a:pos x="394" y="330"/>
                </a:cxn>
                <a:cxn ang="0">
                  <a:pos x="412" y="322"/>
                </a:cxn>
                <a:cxn ang="0">
                  <a:pos x="438" y="334"/>
                </a:cxn>
                <a:cxn ang="0">
                  <a:pos x="450" y="330"/>
                </a:cxn>
                <a:cxn ang="0">
                  <a:pos x="458" y="334"/>
                </a:cxn>
                <a:cxn ang="0">
                  <a:pos x="460" y="348"/>
                </a:cxn>
                <a:cxn ang="0">
                  <a:pos x="464" y="338"/>
                </a:cxn>
                <a:cxn ang="0">
                  <a:pos x="478" y="326"/>
                </a:cxn>
                <a:cxn ang="0">
                  <a:pos x="482" y="332"/>
                </a:cxn>
                <a:cxn ang="0">
                  <a:pos x="496" y="334"/>
                </a:cxn>
                <a:cxn ang="0">
                  <a:pos x="506" y="332"/>
                </a:cxn>
                <a:cxn ang="0">
                  <a:pos x="506" y="334"/>
                </a:cxn>
                <a:cxn ang="0">
                  <a:pos x="526" y="348"/>
                </a:cxn>
                <a:cxn ang="0">
                  <a:pos x="544" y="334"/>
                </a:cxn>
                <a:cxn ang="0">
                  <a:pos x="576" y="328"/>
                </a:cxn>
                <a:cxn ang="0">
                  <a:pos x="590" y="326"/>
                </a:cxn>
                <a:cxn ang="0">
                  <a:pos x="620" y="326"/>
                </a:cxn>
                <a:cxn ang="0">
                  <a:pos x="660" y="344"/>
                </a:cxn>
                <a:cxn ang="0">
                  <a:pos x="672" y="350"/>
                </a:cxn>
                <a:cxn ang="0">
                  <a:pos x="678" y="176"/>
                </a:cxn>
                <a:cxn ang="0">
                  <a:pos x="662" y="18"/>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4" name="Freeform 176"/>
            <p:cNvSpPr>
              <a:spLocks/>
            </p:cNvSpPr>
            <p:nvPr/>
          </p:nvSpPr>
          <p:spPr bwMode="auto">
            <a:xfrm>
              <a:off x="2188" y="2723"/>
              <a:ext cx="1183" cy="1152"/>
            </a:xfrm>
            <a:custGeom>
              <a:avLst/>
              <a:gdLst/>
              <a:ahLst/>
              <a:cxnLst>
                <a:cxn ang="0">
                  <a:pos x="1000" y="294"/>
                </a:cxn>
                <a:cxn ang="0">
                  <a:pos x="930" y="276"/>
                </a:cxn>
                <a:cxn ang="0">
                  <a:pos x="884" y="284"/>
                </a:cxn>
                <a:cxn ang="0">
                  <a:pos x="846" y="284"/>
                </a:cxn>
                <a:cxn ang="0">
                  <a:pos x="836" y="284"/>
                </a:cxn>
                <a:cxn ang="0">
                  <a:pos x="818" y="276"/>
                </a:cxn>
                <a:cxn ang="0">
                  <a:pos x="800" y="298"/>
                </a:cxn>
                <a:cxn ang="0">
                  <a:pos x="790" y="280"/>
                </a:cxn>
                <a:cxn ang="0">
                  <a:pos x="752" y="272"/>
                </a:cxn>
                <a:cxn ang="0">
                  <a:pos x="730" y="268"/>
                </a:cxn>
                <a:cxn ang="0">
                  <a:pos x="696" y="260"/>
                </a:cxn>
                <a:cxn ang="0">
                  <a:pos x="674" y="252"/>
                </a:cxn>
                <a:cxn ang="0">
                  <a:pos x="638" y="242"/>
                </a:cxn>
                <a:cxn ang="0">
                  <a:pos x="622" y="220"/>
                </a:cxn>
                <a:cxn ang="0">
                  <a:pos x="582" y="210"/>
                </a:cxn>
                <a:cxn ang="0">
                  <a:pos x="340" y="0"/>
                </a:cxn>
                <a:cxn ang="0">
                  <a:pos x="0" y="420"/>
                </a:cxn>
                <a:cxn ang="0">
                  <a:pos x="4" y="438"/>
                </a:cxn>
                <a:cxn ang="0">
                  <a:pos x="30" y="474"/>
                </a:cxn>
                <a:cxn ang="0">
                  <a:pos x="134" y="576"/>
                </a:cxn>
                <a:cxn ang="0">
                  <a:pos x="148" y="610"/>
                </a:cxn>
                <a:cxn ang="0">
                  <a:pos x="220" y="718"/>
                </a:cxn>
                <a:cxn ang="0">
                  <a:pos x="288" y="728"/>
                </a:cxn>
                <a:cxn ang="0">
                  <a:pos x="326" y="668"/>
                </a:cxn>
                <a:cxn ang="0">
                  <a:pos x="350" y="662"/>
                </a:cxn>
                <a:cxn ang="0">
                  <a:pos x="392" y="674"/>
                </a:cxn>
                <a:cxn ang="0">
                  <a:pos x="436" y="696"/>
                </a:cxn>
                <a:cxn ang="0">
                  <a:pos x="452" y="708"/>
                </a:cxn>
                <a:cxn ang="0">
                  <a:pos x="488" y="754"/>
                </a:cxn>
                <a:cxn ang="0">
                  <a:pos x="548" y="868"/>
                </a:cxn>
                <a:cxn ang="0">
                  <a:pos x="582" y="908"/>
                </a:cxn>
                <a:cxn ang="0">
                  <a:pos x="596" y="968"/>
                </a:cxn>
                <a:cxn ang="0">
                  <a:pos x="648" y="1028"/>
                </a:cxn>
                <a:cxn ang="0">
                  <a:pos x="738" y="1056"/>
                </a:cxn>
                <a:cxn ang="0">
                  <a:pos x="788" y="1064"/>
                </a:cxn>
                <a:cxn ang="0">
                  <a:pos x="782" y="1050"/>
                </a:cxn>
                <a:cxn ang="0">
                  <a:pos x="766" y="946"/>
                </a:cxn>
                <a:cxn ang="0">
                  <a:pos x="758" y="934"/>
                </a:cxn>
                <a:cxn ang="0">
                  <a:pos x="780" y="896"/>
                </a:cxn>
                <a:cxn ang="0">
                  <a:pos x="786" y="880"/>
                </a:cxn>
                <a:cxn ang="0">
                  <a:pos x="800" y="846"/>
                </a:cxn>
                <a:cxn ang="0">
                  <a:pos x="814" y="846"/>
                </a:cxn>
                <a:cxn ang="0">
                  <a:pos x="824" y="830"/>
                </a:cxn>
                <a:cxn ang="0">
                  <a:pos x="834" y="828"/>
                </a:cxn>
                <a:cxn ang="0">
                  <a:pos x="856" y="818"/>
                </a:cxn>
                <a:cxn ang="0">
                  <a:pos x="868" y="796"/>
                </a:cxn>
                <a:cxn ang="0">
                  <a:pos x="876" y="804"/>
                </a:cxn>
                <a:cxn ang="0">
                  <a:pos x="964" y="758"/>
                </a:cxn>
                <a:cxn ang="0">
                  <a:pos x="982" y="710"/>
                </a:cxn>
                <a:cxn ang="0">
                  <a:pos x="1000" y="704"/>
                </a:cxn>
                <a:cxn ang="0">
                  <a:pos x="1058" y="694"/>
                </a:cxn>
                <a:cxn ang="0">
                  <a:pos x="1074" y="686"/>
                </a:cxn>
                <a:cxn ang="0">
                  <a:pos x="1084" y="664"/>
                </a:cxn>
                <a:cxn ang="0">
                  <a:pos x="1088" y="622"/>
                </a:cxn>
                <a:cxn ang="0">
                  <a:pos x="1098" y="588"/>
                </a:cxn>
                <a:cxn ang="0">
                  <a:pos x="1092" y="534"/>
                </a:cxn>
                <a:cxn ang="0">
                  <a:pos x="1084" y="512"/>
                </a:cxn>
                <a:cxn ang="0">
                  <a:pos x="1072" y="480"/>
                </a:cxn>
                <a:cxn ang="0">
                  <a:pos x="1054" y="310"/>
                </a:cxn>
                <a:cxn ang="0">
                  <a:pos x="1016" y="302"/>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5" name="Freeform 177"/>
            <p:cNvSpPr>
              <a:spLocks/>
            </p:cNvSpPr>
            <p:nvPr/>
          </p:nvSpPr>
          <p:spPr bwMode="auto">
            <a:xfrm>
              <a:off x="3700" y="2401"/>
              <a:ext cx="623" cy="322"/>
            </a:xfrm>
            <a:custGeom>
              <a:avLst/>
              <a:gdLst/>
              <a:ahLst/>
              <a:cxnLst>
                <a:cxn ang="0">
                  <a:pos x="116" y="288"/>
                </a:cxn>
                <a:cxn ang="0">
                  <a:pos x="114" y="274"/>
                </a:cxn>
                <a:cxn ang="0">
                  <a:pos x="132" y="274"/>
                </a:cxn>
                <a:cxn ang="0">
                  <a:pos x="464" y="240"/>
                </a:cxn>
                <a:cxn ang="0">
                  <a:pos x="498" y="222"/>
                </a:cxn>
                <a:cxn ang="0">
                  <a:pos x="518" y="204"/>
                </a:cxn>
                <a:cxn ang="0">
                  <a:pos x="520" y="192"/>
                </a:cxn>
                <a:cxn ang="0">
                  <a:pos x="528" y="180"/>
                </a:cxn>
                <a:cxn ang="0">
                  <a:pos x="576" y="138"/>
                </a:cxn>
                <a:cxn ang="0">
                  <a:pos x="574" y="130"/>
                </a:cxn>
                <a:cxn ang="0">
                  <a:pos x="566" y="126"/>
                </a:cxn>
                <a:cxn ang="0">
                  <a:pos x="556" y="120"/>
                </a:cxn>
                <a:cxn ang="0">
                  <a:pos x="550" y="118"/>
                </a:cxn>
                <a:cxn ang="0">
                  <a:pos x="524" y="82"/>
                </a:cxn>
                <a:cxn ang="0">
                  <a:pos x="522" y="70"/>
                </a:cxn>
                <a:cxn ang="0">
                  <a:pos x="520" y="48"/>
                </a:cxn>
                <a:cxn ang="0">
                  <a:pos x="508" y="38"/>
                </a:cxn>
                <a:cxn ang="0">
                  <a:pos x="492" y="26"/>
                </a:cxn>
                <a:cxn ang="0">
                  <a:pos x="478" y="26"/>
                </a:cxn>
                <a:cxn ang="0">
                  <a:pos x="470" y="34"/>
                </a:cxn>
                <a:cxn ang="0">
                  <a:pos x="458" y="38"/>
                </a:cxn>
                <a:cxn ang="0">
                  <a:pos x="438" y="34"/>
                </a:cxn>
                <a:cxn ang="0">
                  <a:pos x="416" y="30"/>
                </a:cxn>
                <a:cxn ang="0">
                  <a:pos x="388" y="26"/>
                </a:cxn>
                <a:cxn ang="0">
                  <a:pos x="366" y="0"/>
                </a:cxn>
                <a:cxn ang="0">
                  <a:pos x="354" y="6"/>
                </a:cxn>
                <a:cxn ang="0">
                  <a:pos x="338" y="2"/>
                </a:cxn>
                <a:cxn ang="0">
                  <a:pos x="336" y="14"/>
                </a:cxn>
                <a:cxn ang="0">
                  <a:pos x="338" y="38"/>
                </a:cxn>
                <a:cxn ang="0">
                  <a:pos x="318" y="48"/>
                </a:cxn>
                <a:cxn ang="0">
                  <a:pos x="300" y="50"/>
                </a:cxn>
                <a:cxn ang="0">
                  <a:pos x="268" y="106"/>
                </a:cxn>
                <a:cxn ang="0">
                  <a:pos x="244" y="124"/>
                </a:cxn>
                <a:cxn ang="0">
                  <a:pos x="230" y="112"/>
                </a:cxn>
                <a:cxn ang="0">
                  <a:pos x="218" y="140"/>
                </a:cxn>
                <a:cxn ang="0">
                  <a:pos x="204" y="140"/>
                </a:cxn>
                <a:cxn ang="0">
                  <a:pos x="186" y="138"/>
                </a:cxn>
                <a:cxn ang="0">
                  <a:pos x="176" y="154"/>
                </a:cxn>
                <a:cxn ang="0">
                  <a:pos x="150" y="140"/>
                </a:cxn>
                <a:cxn ang="0">
                  <a:pos x="118" y="146"/>
                </a:cxn>
                <a:cxn ang="0">
                  <a:pos x="116" y="158"/>
                </a:cxn>
                <a:cxn ang="0">
                  <a:pos x="104" y="158"/>
                </a:cxn>
                <a:cxn ang="0">
                  <a:pos x="104" y="160"/>
                </a:cxn>
                <a:cxn ang="0">
                  <a:pos x="100" y="172"/>
                </a:cxn>
                <a:cxn ang="0">
                  <a:pos x="98" y="178"/>
                </a:cxn>
                <a:cxn ang="0">
                  <a:pos x="104" y="190"/>
                </a:cxn>
                <a:cxn ang="0">
                  <a:pos x="72" y="200"/>
                </a:cxn>
                <a:cxn ang="0">
                  <a:pos x="78" y="232"/>
                </a:cxn>
                <a:cxn ang="0">
                  <a:pos x="58" y="230"/>
                </a:cxn>
                <a:cxn ang="0">
                  <a:pos x="36" y="222"/>
                </a:cxn>
                <a:cxn ang="0">
                  <a:pos x="22" y="244"/>
                </a:cxn>
                <a:cxn ang="0">
                  <a:pos x="24" y="248"/>
                </a:cxn>
                <a:cxn ang="0">
                  <a:pos x="32" y="260"/>
                </a:cxn>
                <a:cxn ang="0">
                  <a:pos x="20" y="288"/>
                </a:cxn>
                <a:cxn ang="0">
                  <a:pos x="6" y="290"/>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chemeClr val="accent1"/>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6" name="Freeform 178"/>
            <p:cNvSpPr>
              <a:spLocks/>
            </p:cNvSpPr>
            <p:nvPr/>
          </p:nvSpPr>
          <p:spPr bwMode="auto">
            <a:xfrm>
              <a:off x="3646" y="2643"/>
              <a:ext cx="694" cy="244"/>
            </a:xfrm>
            <a:custGeom>
              <a:avLst/>
              <a:gdLst/>
              <a:ahLst/>
              <a:cxnLst>
                <a:cxn ang="0">
                  <a:pos x="646" y="0"/>
                </a:cxn>
                <a:cxn ang="0">
                  <a:pos x="514" y="16"/>
                </a:cxn>
                <a:cxn ang="0">
                  <a:pos x="508" y="22"/>
                </a:cxn>
                <a:cxn ang="0">
                  <a:pos x="182" y="50"/>
                </a:cxn>
                <a:cxn ang="0">
                  <a:pos x="176" y="48"/>
                </a:cxn>
                <a:cxn ang="0">
                  <a:pos x="164" y="50"/>
                </a:cxn>
                <a:cxn ang="0">
                  <a:pos x="166" y="54"/>
                </a:cxn>
                <a:cxn ang="0">
                  <a:pos x="166" y="64"/>
                </a:cxn>
                <a:cxn ang="0">
                  <a:pos x="50" y="74"/>
                </a:cxn>
                <a:cxn ang="0">
                  <a:pos x="44" y="88"/>
                </a:cxn>
                <a:cxn ang="0">
                  <a:pos x="40" y="104"/>
                </a:cxn>
                <a:cxn ang="0">
                  <a:pos x="42" y="110"/>
                </a:cxn>
                <a:cxn ang="0">
                  <a:pos x="38" y="124"/>
                </a:cxn>
                <a:cxn ang="0">
                  <a:pos x="36" y="130"/>
                </a:cxn>
                <a:cxn ang="0">
                  <a:pos x="38" y="134"/>
                </a:cxn>
                <a:cxn ang="0">
                  <a:pos x="34" y="142"/>
                </a:cxn>
                <a:cxn ang="0">
                  <a:pos x="24" y="152"/>
                </a:cxn>
                <a:cxn ang="0">
                  <a:pos x="20" y="174"/>
                </a:cxn>
                <a:cxn ang="0">
                  <a:pos x="10" y="186"/>
                </a:cxn>
                <a:cxn ang="0">
                  <a:pos x="12" y="200"/>
                </a:cxn>
                <a:cxn ang="0">
                  <a:pos x="10" y="218"/>
                </a:cxn>
                <a:cxn ang="0">
                  <a:pos x="8" y="218"/>
                </a:cxn>
                <a:cxn ang="0">
                  <a:pos x="0" y="228"/>
                </a:cxn>
                <a:cxn ang="0">
                  <a:pos x="166" y="214"/>
                </a:cxn>
                <a:cxn ang="0">
                  <a:pos x="374" y="196"/>
                </a:cxn>
                <a:cxn ang="0">
                  <a:pos x="454" y="188"/>
                </a:cxn>
                <a:cxn ang="0">
                  <a:pos x="456" y="164"/>
                </a:cxn>
                <a:cxn ang="0">
                  <a:pos x="464" y="164"/>
                </a:cxn>
                <a:cxn ang="0">
                  <a:pos x="468" y="164"/>
                </a:cxn>
                <a:cxn ang="0">
                  <a:pos x="474" y="158"/>
                </a:cxn>
                <a:cxn ang="0">
                  <a:pos x="474" y="152"/>
                </a:cxn>
                <a:cxn ang="0">
                  <a:pos x="474" y="146"/>
                </a:cxn>
                <a:cxn ang="0">
                  <a:pos x="476" y="140"/>
                </a:cxn>
                <a:cxn ang="0">
                  <a:pos x="482" y="134"/>
                </a:cxn>
                <a:cxn ang="0">
                  <a:pos x="498" y="126"/>
                </a:cxn>
                <a:cxn ang="0">
                  <a:pos x="518" y="122"/>
                </a:cxn>
                <a:cxn ang="0">
                  <a:pos x="536" y="106"/>
                </a:cxn>
                <a:cxn ang="0">
                  <a:pos x="542" y="102"/>
                </a:cxn>
                <a:cxn ang="0">
                  <a:pos x="554" y="92"/>
                </a:cxn>
                <a:cxn ang="0">
                  <a:pos x="556" y="82"/>
                </a:cxn>
                <a:cxn ang="0">
                  <a:pos x="560" y="82"/>
                </a:cxn>
                <a:cxn ang="0">
                  <a:pos x="564" y="82"/>
                </a:cxn>
                <a:cxn ang="0">
                  <a:pos x="568" y="78"/>
                </a:cxn>
                <a:cxn ang="0">
                  <a:pos x="568" y="76"/>
                </a:cxn>
                <a:cxn ang="0">
                  <a:pos x="574" y="70"/>
                </a:cxn>
                <a:cxn ang="0">
                  <a:pos x="578" y="70"/>
                </a:cxn>
                <a:cxn ang="0">
                  <a:pos x="582" y="74"/>
                </a:cxn>
                <a:cxn ang="0">
                  <a:pos x="588" y="70"/>
                </a:cxn>
                <a:cxn ang="0">
                  <a:pos x="590" y="66"/>
                </a:cxn>
                <a:cxn ang="0">
                  <a:pos x="598" y="58"/>
                </a:cxn>
                <a:cxn ang="0">
                  <a:pos x="606" y="56"/>
                </a:cxn>
                <a:cxn ang="0">
                  <a:pos x="618" y="56"/>
                </a:cxn>
                <a:cxn ang="0">
                  <a:pos x="632" y="34"/>
                </a:cxn>
                <a:cxn ang="0">
                  <a:pos x="642" y="26"/>
                </a:cxn>
                <a:cxn ang="0">
                  <a:pos x="644" y="20"/>
                </a:cxn>
                <a:cxn ang="0">
                  <a:pos x="646" y="14"/>
                </a:cxn>
                <a:cxn ang="0">
                  <a:pos x="644" y="6"/>
                </a:cxn>
                <a:cxn ang="0">
                  <a:pos x="646" y="0"/>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7" name="Freeform 179"/>
            <p:cNvSpPr>
              <a:spLocks/>
            </p:cNvSpPr>
            <p:nvPr/>
          </p:nvSpPr>
          <p:spPr bwMode="auto">
            <a:xfrm>
              <a:off x="4035" y="2057"/>
              <a:ext cx="354" cy="396"/>
            </a:xfrm>
            <a:custGeom>
              <a:avLst/>
              <a:gdLst/>
              <a:ahLst/>
              <a:cxnLst>
                <a:cxn ang="0">
                  <a:pos x="28" y="324"/>
                </a:cxn>
                <a:cxn ang="0">
                  <a:pos x="44" y="328"/>
                </a:cxn>
                <a:cxn ang="0">
                  <a:pos x="56" y="322"/>
                </a:cxn>
                <a:cxn ang="0">
                  <a:pos x="78" y="348"/>
                </a:cxn>
                <a:cxn ang="0">
                  <a:pos x="106" y="352"/>
                </a:cxn>
                <a:cxn ang="0">
                  <a:pos x="128" y="356"/>
                </a:cxn>
                <a:cxn ang="0">
                  <a:pos x="148" y="360"/>
                </a:cxn>
                <a:cxn ang="0">
                  <a:pos x="160" y="356"/>
                </a:cxn>
                <a:cxn ang="0">
                  <a:pos x="168" y="348"/>
                </a:cxn>
                <a:cxn ang="0">
                  <a:pos x="182" y="348"/>
                </a:cxn>
                <a:cxn ang="0">
                  <a:pos x="198" y="360"/>
                </a:cxn>
                <a:cxn ang="0">
                  <a:pos x="210" y="370"/>
                </a:cxn>
                <a:cxn ang="0">
                  <a:pos x="228" y="356"/>
                </a:cxn>
                <a:cxn ang="0">
                  <a:pos x="234" y="342"/>
                </a:cxn>
                <a:cxn ang="0">
                  <a:pos x="240" y="306"/>
                </a:cxn>
                <a:cxn ang="0">
                  <a:pos x="254" y="318"/>
                </a:cxn>
                <a:cxn ang="0">
                  <a:pos x="260" y="296"/>
                </a:cxn>
                <a:cxn ang="0">
                  <a:pos x="274" y="272"/>
                </a:cxn>
                <a:cxn ang="0">
                  <a:pos x="280" y="262"/>
                </a:cxn>
                <a:cxn ang="0">
                  <a:pos x="296" y="260"/>
                </a:cxn>
                <a:cxn ang="0">
                  <a:pos x="312" y="240"/>
                </a:cxn>
                <a:cxn ang="0">
                  <a:pos x="324" y="230"/>
                </a:cxn>
                <a:cxn ang="0">
                  <a:pos x="320" y="214"/>
                </a:cxn>
                <a:cxn ang="0">
                  <a:pos x="324" y="198"/>
                </a:cxn>
                <a:cxn ang="0">
                  <a:pos x="316" y="154"/>
                </a:cxn>
                <a:cxn ang="0">
                  <a:pos x="322" y="136"/>
                </a:cxn>
                <a:cxn ang="0">
                  <a:pos x="330" y="132"/>
                </a:cxn>
                <a:cxn ang="0">
                  <a:pos x="270" y="20"/>
                </a:cxn>
                <a:cxn ang="0">
                  <a:pos x="246" y="34"/>
                </a:cxn>
                <a:cxn ang="0">
                  <a:pos x="218" y="62"/>
                </a:cxn>
                <a:cxn ang="0">
                  <a:pos x="200" y="62"/>
                </a:cxn>
                <a:cxn ang="0">
                  <a:pos x="176" y="78"/>
                </a:cxn>
                <a:cxn ang="0">
                  <a:pos x="154" y="72"/>
                </a:cxn>
                <a:cxn ang="0">
                  <a:pos x="146" y="72"/>
                </a:cxn>
                <a:cxn ang="0">
                  <a:pos x="146" y="66"/>
                </a:cxn>
                <a:cxn ang="0">
                  <a:pos x="112" y="56"/>
                </a:cxn>
                <a:cxn ang="0">
                  <a:pos x="96" y="58"/>
                </a:cxn>
                <a:cxn ang="0">
                  <a:pos x="0" y="66"/>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8" name="Freeform 180"/>
            <p:cNvSpPr>
              <a:spLocks/>
            </p:cNvSpPr>
            <p:nvPr/>
          </p:nvSpPr>
          <p:spPr bwMode="auto">
            <a:xfrm>
              <a:off x="4415" y="1627"/>
              <a:ext cx="638" cy="489"/>
            </a:xfrm>
            <a:custGeom>
              <a:avLst/>
              <a:gdLst/>
              <a:ahLst/>
              <a:cxnLst>
                <a:cxn ang="0">
                  <a:pos x="454" y="408"/>
                </a:cxn>
                <a:cxn ang="0">
                  <a:pos x="446" y="424"/>
                </a:cxn>
                <a:cxn ang="0">
                  <a:pos x="440" y="438"/>
                </a:cxn>
                <a:cxn ang="0">
                  <a:pos x="436" y="456"/>
                </a:cxn>
                <a:cxn ang="0">
                  <a:pos x="450" y="440"/>
                </a:cxn>
                <a:cxn ang="0">
                  <a:pos x="474" y="438"/>
                </a:cxn>
                <a:cxn ang="0">
                  <a:pos x="506" y="424"/>
                </a:cxn>
                <a:cxn ang="0">
                  <a:pos x="560" y="386"/>
                </a:cxn>
                <a:cxn ang="0">
                  <a:pos x="578" y="372"/>
                </a:cxn>
                <a:cxn ang="0">
                  <a:pos x="594" y="356"/>
                </a:cxn>
                <a:cxn ang="0">
                  <a:pos x="586" y="360"/>
                </a:cxn>
                <a:cxn ang="0">
                  <a:pos x="564" y="370"/>
                </a:cxn>
                <a:cxn ang="0">
                  <a:pos x="550" y="378"/>
                </a:cxn>
                <a:cxn ang="0">
                  <a:pos x="566" y="352"/>
                </a:cxn>
                <a:cxn ang="0">
                  <a:pos x="554" y="364"/>
                </a:cxn>
                <a:cxn ang="0">
                  <a:pos x="504" y="392"/>
                </a:cxn>
                <a:cxn ang="0">
                  <a:pos x="466" y="418"/>
                </a:cxn>
                <a:cxn ang="0">
                  <a:pos x="464" y="398"/>
                </a:cxn>
                <a:cxn ang="0">
                  <a:pos x="474" y="372"/>
                </a:cxn>
                <a:cxn ang="0">
                  <a:pos x="460" y="288"/>
                </a:cxn>
                <a:cxn ang="0">
                  <a:pos x="450" y="200"/>
                </a:cxn>
                <a:cxn ang="0">
                  <a:pos x="440" y="146"/>
                </a:cxn>
                <a:cxn ang="0">
                  <a:pos x="428" y="136"/>
                </a:cxn>
                <a:cxn ang="0">
                  <a:pos x="426" y="120"/>
                </a:cxn>
                <a:cxn ang="0">
                  <a:pos x="418" y="70"/>
                </a:cxn>
                <a:cxn ang="0">
                  <a:pos x="402" y="18"/>
                </a:cxn>
                <a:cxn ang="0">
                  <a:pos x="394" y="0"/>
                </a:cxn>
                <a:cxn ang="0">
                  <a:pos x="300" y="20"/>
                </a:cxn>
                <a:cxn ang="0">
                  <a:pos x="266" y="48"/>
                </a:cxn>
                <a:cxn ang="0">
                  <a:pos x="242" y="90"/>
                </a:cxn>
                <a:cxn ang="0">
                  <a:pos x="210" y="130"/>
                </a:cxn>
                <a:cxn ang="0">
                  <a:pos x="214" y="146"/>
                </a:cxn>
                <a:cxn ang="0">
                  <a:pos x="226" y="154"/>
                </a:cxn>
                <a:cxn ang="0">
                  <a:pos x="228" y="174"/>
                </a:cxn>
                <a:cxn ang="0">
                  <a:pos x="190" y="218"/>
                </a:cxn>
                <a:cxn ang="0">
                  <a:pos x="124" y="230"/>
                </a:cxn>
                <a:cxn ang="0">
                  <a:pos x="72" y="234"/>
                </a:cxn>
                <a:cxn ang="0">
                  <a:pos x="38" y="262"/>
                </a:cxn>
                <a:cxn ang="0">
                  <a:pos x="56" y="296"/>
                </a:cxn>
                <a:cxn ang="0">
                  <a:pos x="42" y="320"/>
                </a:cxn>
                <a:cxn ang="0">
                  <a:pos x="6" y="386"/>
                </a:cxn>
                <a:cxn ang="0">
                  <a:pos x="332" y="330"/>
                </a:cxn>
                <a:cxn ang="0">
                  <a:pos x="340" y="336"/>
                </a:cxn>
                <a:cxn ang="0">
                  <a:pos x="356" y="362"/>
                </a:cxn>
                <a:cxn ang="0">
                  <a:pos x="380" y="370"/>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69" name="Freeform 181"/>
            <p:cNvSpPr>
              <a:spLocks/>
            </p:cNvSpPr>
            <p:nvPr/>
          </p:nvSpPr>
          <p:spPr bwMode="auto">
            <a:xfrm>
              <a:off x="4363" y="1972"/>
              <a:ext cx="494" cy="322"/>
            </a:xfrm>
            <a:custGeom>
              <a:avLst/>
              <a:gdLst/>
              <a:ahLst/>
              <a:cxnLst>
                <a:cxn ang="0">
                  <a:pos x="114" y="282"/>
                </a:cxn>
                <a:cxn ang="0">
                  <a:pos x="322" y="242"/>
                </a:cxn>
                <a:cxn ang="0">
                  <a:pos x="388" y="230"/>
                </a:cxn>
                <a:cxn ang="0">
                  <a:pos x="390" y="228"/>
                </a:cxn>
                <a:cxn ang="0">
                  <a:pos x="392" y="228"/>
                </a:cxn>
                <a:cxn ang="0">
                  <a:pos x="392" y="222"/>
                </a:cxn>
                <a:cxn ang="0">
                  <a:pos x="400" y="214"/>
                </a:cxn>
                <a:cxn ang="0">
                  <a:pos x="408" y="214"/>
                </a:cxn>
                <a:cxn ang="0">
                  <a:pos x="414" y="216"/>
                </a:cxn>
                <a:cxn ang="0">
                  <a:pos x="434" y="202"/>
                </a:cxn>
                <a:cxn ang="0">
                  <a:pos x="436" y="192"/>
                </a:cxn>
                <a:cxn ang="0">
                  <a:pos x="448" y="180"/>
                </a:cxn>
                <a:cxn ang="0">
                  <a:pos x="460" y="172"/>
                </a:cxn>
                <a:cxn ang="0">
                  <a:pos x="460" y="170"/>
                </a:cxn>
                <a:cxn ang="0">
                  <a:pos x="450" y="162"/>
                </a:cxn>
                <a:cxn ang="0">
                  <a:pos x="446" y="158"/>
                </a:cxn>
                <a:cxn ang="0">
                  <a:pos x="440" y="154"/>
                </a:cxn>
                <a:cxn ang="0">
                  <a:pos x="438" y="152"/>
                </a:cxn>
                <a:cxn ang="0">
                  <a:pos x="428" y="150"/>
                </a:cxn>
                <a:cxn ang="0">
                  <a:pos x="426" y="138"/>
                </a:cxn>
                <a:cxn ang="0">
                  <a:pos x="416" y="136"/>
                </a:cxn>
                <a:cxn ang="0">
                  <a:pos x="414" y="134"/>
                </a:cxn>
                <a:cxn ang="0">
                  <a:pos x="414" y="116"/>
                </a:cxn>
                <a:cxn ang="0">
                  <a:pos x="418" y="114"/>
                </a:cxn>
                <a:cxn ang="0">
                  <a:pos x="418" y="104"/>
                </a:cxn>
                <a:cxn ang="0">
                  <a:pos x="412" y="98"/>
                </a:cxn>
                <a:cxn ang="0">
                  <a:pos x="412" y="94"/>
                </a:cxn>
                <a:cxn ang="0">
                  <a:pos x="414" y="92"/>
                </a:cxn>
                <a:cxn ang="0">
                  <a:pos x="422" y="82"/>
                </a:cxn>
                <a:cxn ang="0">
                  <a:pos x="426" y="68"/>
                </a:cxn>
                <a:cxn ang="0">
                  <a:pos x="426" y="64"/>
                </a:cxn>
                <a:cxn ang="0">
                  <a:pos x="430" y="56"/>
                </a:cxn>
                <a:cxn ang="0">
                  <a:pos x="434" y="52"/>
                </a:cxn>
                <a:cxn ang="0">
                  <a:pos x="428" y="48"/>
                </a:cxn>
                <a:cxn ang="0">
                  <a:pos x="408" y="46"/>
                </a:cxn>
                <a:cxn ang="0">
                  <a:pos x="408" y="44"/>
                </a:cxn>
                <a:cxn ang="0">
                  <a:pos x="404" y="40"/>
                </a:cxn>
                <a:cxn ang="0">
                  <a:pos x="404" y="34"/>
                </a:cxn>
                <a:cxn ang="0">
                  <a:pos x="394" y="14"/>
                </a:cxn>
                <a:cxn ang="0">
                  <a:pos x="388" y="14"/>
                </a:cxn>
                <a:cxn ang="0">
                  <a:pos x="386" y="10"/>
                </a:cxn>
                <a:cxn ang="0">
                  <a:pos x="382" y="12"/>
                </a:cxn>
                <a:cxn ang="0">
                  <a:pos x="380" y="8"/>
                </a:cxn>
                <a:cxn ang="0">
                  <a:pos x="378" y="4"/>
                </a:cxn>
                <a:cxn ang="0">
                  <a:pos x="372" y="0"/>
                </a:cxn>
                <a:cxn ang="0">
                  <a:pos x="54" y="64"/>
                </a:cxn>
                <a:cxn ang="0">
                  <a:pos x="48" y="38"/>
                </a:cxn>
                <a:cxn ang="0">
                  <a:pos x="32" y="54"/>
                </a:cxn>
                <a:cxn ang="0">
                  <a:pos x="28" y="56"/>
                </a:cxn>
                <a:cxn ang="0">
                  <a:pos x="26" y="52"/>
                </a:cxn>
                <a:cxn ang="0">
                  <a:pos x="24" y="52"/>
                </a:cxn>
                <a:cxn ang="0">
                  <a:pos x="20" y="62"/>
                </a:cxn>
                <a:cxn ang="0">
                  <a:pos x="4" y="74"/>
                </a:cxn>
                <a:cxn ang="0">
                  <a:pos x="0" y="78"/>
                </a:cxn>
                <a:cxn ang="0">
                  <a:pos x="22" y="210"/>
                </a:cxn>
                <a:cxn ang="0">
                  <a:pos x="38" y="298"/>
                </a:cxn>
                <a:cxn ang="0">
                  <a:pos x="114" y="282"/>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FFC000"/>
            </a:solid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0" name="Freeform 182"/>
            <p:cNvSpPr>
              <a:spLocks/>
            </p:cNvSpPr>
            <p:nvPr/>
          </p:nvSpPr>
          <p:spPr bwMode="auto">
            <a:xfrm>
              <a:off x="4134" y="2558"/>
              <a:ext cx="746" cy="322"/>
            </a:xfrm>
            <a:custGeom>
              <a:avLst/>
              <a:gdLst/>
              <a:ahLst/>
              <a:cxnLst>
                <a:cxn ang="0">
                  <a:pos x="10" y="242"/>
                </a:cxn>
                <a:cxn ang="0">
                  <a:pos x="20" y="230"/>
                </a:cxn>
                <a:cxn ang="0">
                  <a:pos x="28" y="212"/>
                </a:cxn>
                <a:cxn ang="0">
                  <a:pos x="82" y="184"/>
                </a:cxn>
                <a:cxn ang="0">
                  <a:pos x="102" y="160"/>
                </a:cxn>
                <a:cxn ang="0">
                  <a:pos x="114" y="156"/>
                </a:cxn>
                <a:cxn ang="0">
                  <a:pos x="124" y="148"/>
                </a:cxn>
                <a:cxn ang="0">
                  <a:pos x="136" y="144"/>
                </a:cxn>
                <a:cxn ang="0">
                  <a:pos x="164" y="134"/>
                </a:cxn>
                <a:cxn ang="0">
                  <a:pos x="190" y="98"/>
                </a:cxn>
                <a:cxn ang="0">
                  <a:pos x="192" y="78"/>
                </a:cxn>
                <a:cxn ang="0">
                  <a:pos x="212" y="76"/>
                </a:cxn>
                <a:cxn ang="0">
                  <a:pos x="246" y="72"/>
                </a:cxn>
                <a:cxn ang="0">
                  <a:pos x="656" y="4"/>
                </a:cxn>
                <a:cxn ang="0">
                  <a:pos x="666" y="12"/>
                </a:cxn>
                <a:cxn ang="0">
                  <a:pos x="678" y="30"/>
                </a:cxn>
                <a:cxn ang="0">
                  <a:pos x="674" y="32"/>
                </a:cxn>
                <a:cxn ang="0">
                  <a:pos x="662" y="32"/>
                </a:cxn>
                <a:cxn ang="0">
                  <a:pos x="658" y="34"/>
                </a:cxn>
                <a:cxn ang="0">
                  <a:pos x="634" y="50"/>
                </a:cxn>
                <a:cxn ang="0">
                  <a:pos x="612" y="66"/>
                </a:cxn>
                <a:cxn ang="0">
                  <a:pos x="620" y="68"/>
                </a:cxn>
                <a:cxn ang="0">
                  <a:pos x="652" y="54"/>
                </a:cxn>
                <a:cxn ang="0">
                  <a:pos x="664" y="64"/>
                </a:cxn>
                <a:cxn ang="0">
                  <a:pos x="672" y="68"/>
                </a:cxn>
                <a:cxn ang="0">
                  <a:pos x="686" y="54"/>
                </a:cxn>
                <a:cxn ang="0">
                  <a:pos x="694" y="84"/>
                </a:cxn>
                <a:cxn ang="0">
                  <a:pos x="682" y="102"/>
                </a:cxn>
                <a:cxn ang="0">
                  <a:pos x="666" y="114"/>
                </a:cxn>
                <a:cxn ang="0">
                  <a:pos x="642" y="116"/>
                </a:cxn>
                <a:cxn ang="0">
                  <a:pos x="638" y="110"/>
                </a:cxn>
                <a:cxn ang="0">
                  <a:pos x="632" y="104"/>
                </a:cxn>
                <a:cxn ang="0">
                  <a:pos x="630" y="122"/>
                </a:cxn>
                <a:cxn ang="0">
                  <a:pos x="638" y="128"/>
                </a:cxn>
                <a:cxn ang="0">
                  <a:pos x="642" y="144"/>
                </a:cxn>
                <a:cxn ang="0">
                  <a:pos x="614" y="162"/>
                </a:cxn>
                <a:cxn ang="0">
                  <a:pos x="612" y="168"/>
                </a:cxn>
                <a:cxn ang="0">
                  <a:pos x="652" y="156"/>
                </a:cxn>
                <a:cxn ang="0">
                  <a:pos x="664" y="158"/>
                </a:cxn>
                <a:cxn ang="0">
                  <a:pos x="632" y="186"/>
                </a:cxn>
                <a:cxn ang="0">
                  <a:pos x="598" y="212"/>
                </a:cxn>
                <a:cxn ang="0">
                  <a:pos x="592" y="218"/>
                </a:cxn>
                <a:cxn ang="0">
                  <a:pos x="560" y="258"/>
                </a:cxn>
                <a:cxn ang="0">
                  <a:pos x="542" y="292"/>
                </a:cxn>
                <a:cxn ang="0">
                  <a:pos x="400" y="226"/>
                </a:cxn>
                <a:cxn ang="0">
                  <a:pos x="292" y="212"/>
                </a:cxn>
                <a:cxn ang="0">
                  <a:pos x="284" y="210"/>
                </a:cxn>
                <a:cxn ang="0">
                  <a:pos x="174" y="218"/>
                </a:cxn>
                <a:cxn ang="0">
                  <a:pos x="152" y="236"/>
                </a:cxn>
                <a:cxn ang="0">
                  <a:pos x="0" y="266"/>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FFC00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1" name="Freeform 183"/>
            <p:cNvSpPr>
              <a:spLocks/>
            </p:cNvSpPr>
            <p:nvPr/>
          </p:nvSpPr>
          <p:spPr bwMode="auto">
            <a:xfrm>
              <a:off x="4258" y="2195"/>
              <a:ext cx="380" cy="376"/>
            </a:xfrm>
            <a:custGeom>
              <a:avLst/>
              <a:gdLst/>
              <a:ahLst/>
              <a:cxnLst>
                <a:cxn ang="0">
                  <a:pos x="118" y="0"/>
                </a:cxn>
                <a:cxn ang="0">
                  <a:pos x="116" y="16"/>
                </a:cxn>
                <a:cxn ang="0">
                  <a:pos x="120" y="32"/>
                </a:cxn>
                <a:cxn ang="0">
                  <a:pos x="110" y="76"/>
                </a:cxn>
                <a:cxn ang="0">
                  <a:pos x="112" y="90"/>
                </a:cxn>
                <a:cxn ang="0">
                  <a:pos x="106" y="108"/>
                </a:cxn>
                <a:cxn ang="0">
                  <a:pos x="88" y="128"/>
                </a:cxn>
                <a:cxn ang="0">
                  <a:pos x="78" y="134"/>
                </a:cxn>
                <a:cxn ang="0">
                  <a:pos x="64" y="138"/>
                </a:cxn>
                <a:cxn ang="0">
                  <a:pos x="58" y="150"/>
                </a:cxn>
                <a:cxn ang="0">
                  <a:pos x="52" y="178"/>
                </a:cxn>
                <a:cxn ang="0">
                  <a:pos x="36" y="176"/>
                </a:cxn>
                <a:cxn ang="0">
                  <a:pos x="24" y="200"/>
                </a:cxn>
                <a:cxn ang="0">
                  <a:pos x="24" y="222"/>
                </a:cxn>
                <a:cxn ang="0">
                  <a:pos x="10" y="240"/>
                </a:cxn>
                <a:cxn ang="0">
                  <a:pos x="2" y="254"/>
                </a:cxn>
                <a:cxn ang="0">
                  <a:pos x="2" y="268"/>
                </a:cxn>
                <a:cxn ang="0">
                  <a:pos x="20" y="294"/>
                </a:cxn>
                <a:cxn ang="0">
                  <a:pos x="32" y="312"/>
                </a:cxn>
                <a:cxn ang="0">
                  <a:pos x="44" y="314"/>
                </a:cxn>
                <a:cxn ang="0">
                  <a:pos x="48" y="318"/>
                </a:cxn>
                <a:cxn ang="0">
                  <a:pos x="60" y="322"/>
                </a:cxn>
                <a:cxn ang="0">
                  <a:pos x="60" y="332"/>
                </a:cxn>
                <a:cxn ang="0">
                  <a:pos x="88" y="350"/>
                </a:cxn>
                <a:cxn ang="0">
                  <a:pos x="106" y="344"/>
                </a:cxn>
                <a:cxn ang="0">
                  <a:pos x="112" y="334"/>
                </a:cxn>
                <a:cxn ang="0">
                  <a:pos x="122" y="342"/>
                </a:cxn>
                <a:cxn ang="0">
                  <a:pos x="148" y="332"/>
                </a:cxn>
                <a:cxn ang="0">
                  <a:pos x="154" y="320"/>
                </a:cxn>
                <a:cxn ang="0">
                  <a:pos x="174" y="310"/>
                </a:cxn>
                <a:cxn ang="0">
                  <a:pos x="192" y="296"/>
                </a:cxn>
                <a:cxn ang="0">
                  <a:pos x="190" y="278"/>
                </a:cxn>
                <a:cxn ang="0">
                  <a:pos x="220" y="188"/>
                </a:cxn>
                <a:cxn ang="0">
                  <a:pos x="234" y="194"/>
                </a:cxn>
                <a:cxn ang="0">
                  <a:pos x="240" y="202"/>
                </a:cxn>
                <a:cxn ang="0">
                  <a:pos x="256" y="190"/>
                </a:cxn>
                <a:cxn ang="0">
                  <a:pos x="268" y="156"/>
                </a:cxn>
                <a:cxn ang="0">
                  <a:pos x="284" y="146"/>
                </a:cxn>
                <a:cxn ang="0">
                  <a:pos x="294" y="136"/>
                </a:cxn>
                <a:cxn ang="0">
                  <a:pos x="304" y="120"/>
                </a:cxn>
                <a:cxn ang="0">
                  <a:pos x="302" y="114"/>
                </a:cxn>
                <a:cxn ang="0">
                  <a:pos x="304" y="90"/>
                </a:cxn>
                <a:cxn ang="0">
                  <a:pos x="344" y="110"/>
                </a:cxn>
                <a:cxn ang="0">
                  <a:pos x="350" y="110"/>
                </a:cxn>
                <a:cxn ang="0">
                  <a:pos x="354" y="92"/>
                </a:cxn>
                <a:cxn ang="0">
                  <a:pos x="342" y="72"/>
                </a:cxn>
                <a:cxn ang="0">
                  <a:pos x="332" y="68"/>
                </a:cxn>
                <a:cxn ang="0">
                  <a:pos x="320" y="64"/>
                </a:cxn>
                <a:cxn ang="0">
                  <a:pos x="294" y="78"/>
                </a:cxn>
                <a:cxn ang="0">
                  <a:pos x="274" y="80"/>
                </a:cxn>
                <a:cxn ang="0">
                  <a:pos x="266" y="84"/>
                </a:cxn>
                <a:cxn ang="0">
                  <a:pos x="254" y="96"/>
                </a:cxn>
                <a:cxn ang="0">
                  <a:pos x="232" y="116"/>
                </a:cxn>
                <a:cxn ang="0">
                  <a:pos x="224" y="126"/>
                </a:cxn>
                <a:cxn ang="0">
                  <a:pos x="136" y="90"/>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92D050"/>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2" name="Freeform 184"/>
            <p:cNvSpPr>
              <a:spLocks/>
            </p:cNvSpPr>
            <p:nvPr/>
          </p:nvSpPr>
          <p:spPr bwMode="auto">
            <a:xfrm>
              <a:off x="4908" y="1905"/>
              <a:ext cx="145" cy="141"/>
            </a:xfrm>
            <a:custGeom>
              <a:avLst/>
              <a:gdLst/>
              <a:ahLst/>
              <a:cxnLst>
                <a:cxn ang="0">
                  <a:pos x="0" y="30"/>
                </a:cxn>
                <a:cxn ang="0">
                  <a:pos x="46" y="18"/>
                </a:cxn>
                <a:cxn ang="0">
                  <a:pos x="50" y="24"/>
                </a:cxn>
                <a:cxn ang="0">
                  <a:pos x="50" y="22"/>
                </a:cxn>
                <a:cxn ang="0">
                  <a:pos x="52" y="18"/>
                </a:cxn>
                <a:cxn ang="0">
                  <a:pos x="120" y="0"/>
                </a:cxn>
                <a:cxn ang="0">
                  <a:pos x="134" y="56"/>
                </a:cxn>
                <a:cxn ang="0">
                  <a:pos x="132" y="62"/>
                </a:cxn>
                <a:cxn ang="0">
                  <a:pos x="132" y="64"/>
                </a:cxn>
                <a:cxn ang="0">
                  <a:pos x="132" y="68"/>
                </a:cxn>
                <a:cxn ang="0">
                  <a:pos x="132" y="70"/>
                </a:cxn>
                <a:cxn ang="0">
                  <a:pos x="124" y="70"/>
                </a:cxn>
                <a:cxn ang="0">
                  <a:pos x="102" y="80"/>
                </a:cxn>
                <a:cxn ang="0">
                  <a:pos x="96" y="80"/>
                </a:cxn>
                <a:cxn ang="0">
                  <a:pos x="94" y="82"/>
                </a:cxn>
                <a:cxn ang="0">
                  <a:pos x="92" y="86"/>
                </a:cxn>
                <a:cxn ang="0">
                  <a:pos x="92" y="88"/>
                </a:cxn>
                <a:cxn ang="0">
                  <a:pos x="78" y="90"/>
                </a:cxn>
                <a:cxn ang="0">
                  <a:pos x="60" y="98"/>
                </a:cxn>
                <a:cxn ang="0">
                  <a:pos x="58" y="94"/>
                </a:cxn>
                <a:cxn ang="0">
                  <a:pos x="46" y="106"/>
                </a:cxn>
                <a:cxn ang="0">
                  <a:pos x="20" y="128"/>
                </a:cxn>
                <a:cxn ang="0">
                  <a:pos x="10" y="134"/>
                </a:cxn>
                <a:cxn ang="0">
                  <a:pos x="2" y="126"/>
                </a:cxn>
                <a:cxn ang="0">
                  <a:pos x="14" y="114"/>
                </a:cxn>
                <a:cxn ang="0">
                  <a:pos x="14" y="110"/>
                </a:cxn>
                <a:cxn ang="0">
                  <a:pos x="10" y="102"/>
                </a:cxn>
                <a:cxn ang="0">
                  <a:pos x="0" y="30"/>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chemeClr val="accent1"/>
            </a:solidFill>
            <a:ln w="9525" cap="flat" cmpd="sng">
              <a:solidFill>
                <a:schemeClr val="tx1"/>
              </a:solidFill>
              <a:prstDash val="solid"/>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8" name="Group 191"/>
            <p:cNvGrpSpPr>
              <a:grpSpLocks/>
            </p:cNvGrpSpPr>
            <p:nvPr/>
          </p:nvGrpSpPr>
          <p:grpSpPr bwMode="auto">
            <a:xfrm>
              <a:off x="1104" y="1338"/>
              <a:ext cx="4253" cy="2238"/>
              <a:chOff x="1092" y="1167"/>
              <a:chExt cx="4253" cy="2238"/>
            </a:xfrm>
          </p:grpSpPr>
          <p:sp>
            <p:nvSpPr>
              <p:cNvPr id="2162880" name="Text Box 43"/>
              <p:cNvSpPr txBox="1">
                <a:spLocks noChangeArrowheads="1"/>
              </p:cNvSpPr>
              <p:nvPr/>
            </p:nvSpPr>
            <p:spPr bwMode="gray">
              <a:xfrm>
                <a:off x="5065" y="1283"/>
                <a:ext cx="12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ME</a:t>
                </a:r>
              </a:p>
            </p:txBody>
          </p:sp>
          <p:sp>
            <p:nvSpPr>
              <p:cNvPr id="2162881" name="Text Box 47"/>
              <p:cNvSpPr txBox="1">
                <a:spLocks noChangeArrowheads="1"/>
              </p:cNvSpPr>
              <p:nvPr/>
            </p:nvSpPr>
            <p:spPr bwMode="gray">
              <a:xfrm>
                <a:off x="4518" y="1920"/>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PA</a:t>
                </a:r>
              </a:p>
            </p:txBody>
          </p:sp>
          <p:sp>
            <p:nvSpPr>
              <p:cNvPr id="2162882" name="Text Box 48"/>
              <p:cNvSpPr txBox="1">
                <a:spLocks noChangeArrowheads="1"/>
              </p:cNvSpPr>
              <p:nvPr/>
            </p:nvSpPr>
            <p:spPr bwMode="gray">
              <a:xfrm>
                <a:off x="4316" y="2219"/>
                <a:ext cx="12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WV</a:t>
                </a:r>
              </a:p>
            </p:txBody>
          </p:sp>
          <p:sp>
            <p:nvSpPr>
              <p:cNvPr id="2162883" name="Text Box 49"/>
              <p:cNvSpPr txBox="1">
                <a:spLocks noChangeArrowheads="1"/>
              </p:cNvSpPr>
              <p:nvPr/>
            </p:nvSpPr>
            <p:spPr bwMode="gray">
              <a:xfrm>
                <a:off x="4559" y="2269"/>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VA</a:t>
                </a:r>
              </a:p>
            </p:txBody>
          </p:sp>
          <p:sp>
            <p:nvSpPr>
              <p:cNvPr id="2162884" name="Text Box 50"/>
              <p:cNvSpPr txBox="1">
                <a:spLocks noChangeArrowheads="1"/>
              </p:cNvSpPr>
              <p:nvPr/>
            </p:nvSpPr>
            <p:spPr bwMode="gray">
              <a:xfrm>
                <a:off x="4566" y="2492"/>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NC</a:t>
                </a:r>
              </a:p>
            </p:txBody>
          </p:sp>
          <p:sp>
            <p:nvSpPr>
              <p:cNvPr id="2162885" name="Text Box 51"/>
              <p:cNvSpPr txBox="1">
                <a:spLocks noChangeArrowheads="1"/>
              </p:cNvSpPr>
              <p:nvPr/>
            </p:nvSpPr>
            <p:spPr bwMode="gray">
              <a:xfrm>
                <a:off x="3399" y="3107"/>
                <a:ext cx="10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LA</a:t>
                </a:r>
              </a:p>
            </p:txBody>
          </p:sp>
          <p:sp>
            <p:nvSpPr>
              <p:cNvPr id="2162886" name="Text Box 52"/>
              <p:cNvSpPr txBox="1">
                <a:spLocks noChangeArrowheads="1"/>
              </p:cNvSpPr>
              <p:nvPr/>
            </p:nvSpPr>
            <p:spPr bwMode="gray">
              <a:xfrm>
                <a:off x="2822" y="3092"/>
                <a:ext cx="10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TX</a:t>
                </a:r>
              </a:p>
            </p:txBody>
          </p:sp>
          <p:sp>
            <p:nvSpPr>
              <p:cNvPr id="2162887" name="Text Box 53"/>
              <p:cNvSpPr txBox="1">
                <a:spLocks noChangeArrowheads="1"/>
              </p:cNvSpPr>
              <p:nvPr/>
            </p:nvSpPr>
            <p:spPr bwMode="gray">
              <a:xfrm>
                <a:off x="2975" y="2648"/>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OK</a:t>
                </a:r>
              </a:p>
            </p:txBody>
          </p:sp>
          <p:sp>
            <p:nvSpPr>
              <p:cNvPr id="2162888" name="Text Box 54"/>
              <p:cNvSpPr txBox="1">
                <a:spLocks noChangeArrowheads="1"/>
              </p:cNvSpPr>
              <p:nvPr/>
            </p:nvSpPr>
            <p:spPr bwMode="gray">
              <a:xfrm>
                <a:off x="2779" y="1986"/>
                <a:ext cx="112"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NE</a:t>
                </a:r>
              </a:p>
            </p:txBody>
          </p:sp>
          <p:sp>
            <p:nvSpPr>
              <p:cNvPr id="2162889" name="Text Box 55"/>
              <p:cNvSpPr txBox="1">
                <a:spLocks noChangeArrowheads="1"/>
              </p:cNvSpPr>
              <p:nvPr/>
            </p:nvSpPr>
            <p:spPr bwMode="gray">
              <a:xfrm>
                <a:off x="2753" y="1347"/>
                <a:ext cx="11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ND</a:t>
                </a:r>
              </a:p>
            </p:txBody>
          </p:sp>
          <p:sp>
            <p:nvSpPr>
              <p:cNvPr id="2162890" name="Text Box 56"/>
              <p:cNvSpPr txBox="1">
                <a:spLocks noChangeArrowheads="1"/>
              </p:cNvSpPr>
              <p:nvPr/>
            </p:nvSpPr>
            <p:spPr bwMode="gray">
              <a:xfrm>
                <a:off x="3164" y="1454"/>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MN</a:t>
                </a:r>
              </a:p>
            </p:txBody>
          </p:sp>
          <p:sp>
            <p:nvSpPr>
              <p:cNvPr id="2162891" name="Text Box 57"/>
              <p:cNvSpPr txBox="1">
                <a:spLocks noChangeArrowheads="1"/>
              </p:cNvSpPr>
              <p:nvPr/>
            </p:nvSpPr>
            <p:spPr bwMode="gray">
              <a:xfrm>
                <a:off x="3965" y="1775"/>
                <a:ext cx="8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MI</a:t>
                </a:r>
              </a:p>
            </p:txBody>
          </p:sp>
          <p:sp>
            <p:nvSpPr>
              <p:cNvPr id="2162892" name="Text Box 58"/>
              <p:cNvSpPr txBox="1">
                <a:spLocks noChangeArrowheads="1"/>
              </p:cNvSpPr>
              <p:nvPr/>
            </p:nvSpPr>
            <p:spPr bwMode="gray">
              <a:xfrm>
                <a:off x="3641" y="2098"/>
                <a:ext cx="7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IL</a:t>
                </a:r>
              </a:p>
            </p:txBody>
          </p:sp>
          <p:sp>
            <p:nvSpPr>
              <p:cNvPr id="2162893" name="Text Box 59"/>
              <p:cNvSpPr txBox="1">
                <a:spLocks noChangeArrowheads="1"/>
              </p:cNvSpPr>
              <p:nvPr/>
            </p:nvSpPr>
            <p:spPr bwMode="gray">
              <a:xfrm>
                <a:off x="3287" y="1932"/>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IA</a:t>
                </a:r>
              </a:p>
            </p:txBody>
          </p:sp>
          <p:sp>
            <p:nvSpPr>
              <p:cNvPr id="2162894" name="Text Box 60"/>
              <p:cNvSpPr txBox="1">
                <a:spLocks noChangeArrowheads="1"/>
              </p:cNvSpPr>
              <p:nvPr/>
            </p:nvSpPr>
            <p:spPr bwMode="gray">
              <a:xfrm>
                <a:off x="1653" y="1625"/>
                <a:ext cx="81"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ID</a:t>
                </a:r>
              </a:p>
            </p:txBody>
          </p:sp>
          <p:sp>
            <p:nvSpPr>
              <p:cNvPr id="2162895" name="Text Box 61"/>
              <p:cNvSpPr txBox="1">
                <a:spLocks noChangeArrowheads="1"/>
              </p:cNvSpPr>
              <p:nvPr/>
            </p:nvSpPr>
            <p:spPr bwMode="gray">
              <a:xfrm>
                <a:off x="1311" y="1167"/>
                <a:ext cx="139" cy="86"/>
              </a:xfrm>
              <a:prstGeom prst="rect">
                <a:avLst/>
              </a:prstGeom>
              <a:noFill/>
              <a:ln w="9525">
                <a:noFill/>
                <a:miter lim="800000"/>
                <a:headEnd/>
                <a:tailEnd/>
              </a:ln>
            </p:spPr>
            <p:txBody>
              <a:bodyPr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WA</a:t>
                </a:r>
              </a:p>
            </p:txBody>
          </p:sp>
          <p:sp>
            <p:nvSpPr>
              <p:cNvPr id="2162896" name="Text Box 62"/>
              <p:cNvSpPr txBox="1">
                <a:spLocks noChangeArrowheads="1"/>
              </p:cNvSpPr>
              <p:nvPr/>
            </p:nvSpPr>
            <p:spPr bwMode="gray">
              <a:xfrm>
                <a:off x="1190" y="1504"/>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OR</a:t>
                </a:r>
              </a:p>
            </p:txBody>
          </p:sp>
          <p:sp>
            <p:nvSpPr>
              <p:cNvPr id="2162897" name="Text Box 63"/>
              <p:cNvSpPr txBox="1">
                <a:spLocks noChangeArrowheads="1"/>
              </p:cNvSpPr>
              <p:nvPr/>
            </p:nvSpPr>
            <p:spPr bwMode="gray">
              <a:xfrm>
                <a:off x="1714" y="2656"/>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AZ</a:t>
                </a:r>
              </a:p>
            </p:txBody>
          </p:sp>
          <p:sp>
            <p:nvSpPr>
              <p:cNvPr id="2162898" name="Text Box 65"/>
              <p:cNvSpPr txBox="1">
                <a:spLocks noChangeArrowheads="1"/>
              </p:cNvSpPr>
              <p:nvPr/>
            </p:nvSpPr>
            <p:spPr bwMode="gray">
              <a:xfrm>
                <a:off x="4965" y="2009"/>
                <a:ext cx="10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NJ</a:t>
                </a:r>
              </a:p>
            </p:txBody>
          </p:sp>
          <p:sp>
            <p:nvSpPr>
              <p:cNvPr id="2162899" name="Text Box 99"/>
              <p:cNvSpPr txBox="1">
                <a:spLocks noChangeArrowheads="1"/>
              </p:cNvSpPr>
              <p:nvPr/>
            </p:nvSpPr>
            <p:spPr bwMode="gray">
              <a:xfrm>
                <a:off x="4849" y="1459"/>
                <a:ext cx="103"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VT</a:t>
                </a:r>
              </a:p>
            </p:txBody>
          </p:sp>
          <p:sp>
            <p:nvSpPr>
              <p:cNvPr id="2162900" name="Text Box 100"/>
              <p:cNvSpPr txBox="1">
                <a:spLocks noChangeArrowheads="1"/>
              </p:cNvSpPr>
              <p:nvPr/>
            </p:nvSpPr>
            <p:spPr bwMode="gray">
              <a:xfrm>
                <a:off x="4699" y="164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NY</a:t>
                </a:r>
              </a:p>
            </p:txBody>
          </p:sp>
          <p:sp>
            <p:nvSpPr>
              <p:cNvPr id="2162901" name="Text Box 102"/>
              <p:cNvSpPr txBox="1">
                <a:spLocks noChangeArrowheads="1"/>
              </p:cNvSpPr>
              <p:nvPr/>
            </p:nvSpPr>
            <p:spPr bwMode="gray">
              <a:xfrm>
                <a:off x="4424" y="2715"/>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SC</a:t>
                </a:r>
              </a:p>
            </p:txBody>
          </p:sp>
          <p:sp>
            <p:nvSpPr>
              <p:cNvPr id="2162902" name="Text Box 103"/>
              <p:cNvSpPr txBox="1">
                <a:spLocks noChangeArrowheads="1"/>
              </p:cNvSpPr>
              <p:nvPr/>
            </p:nvSpPr>
            <p:spPr bwMode="gray">
              <a:xfrm>
                <a:off x="4199" y="2870"/>
                <a:ext cx="120"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GA</a:t>
                </a:r>
              </a:p>
            </p:txBody>
          </p:sp>
          <p:sp>
            <p:nvSpPr>
              <p:cNvPr id="2162903" name="Text Box 104"/>
              <p:cNvSpPr txBox="1">
                <a:spLocks noChangeArrowheads="1"/>
              </p:cNvSpPr>
              <p:nvPr/>
            </p:nvSpPr>
            <p:spPr bwMode="gray">
              <a:xfrm>
                <a:off x="3901" y="2562"/>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latin typeface="Arial" charset="0"/>
                  </a:rPr>
                  <a:t>TN</a:t>
                </a:r>
              </a:p>
            </p:txBody>
          </p:sp>
          <p:sp>
            <p:nvSpPr>
              <p:cNvPr id="2162904" name="Text Box 105"/>
              <p:cNvSpPr txBox="1">
                <a:spLocks noChangeArrowheads="1"/>
              </p:cNvSpPr>
              <p:nvPr/>
            </p:nvSpPr>
            <p:spPr bwMode="gray">
              <a:xfrm>
                <a:off x="3899" y="2879"/>
                <a:ext cx="10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AL</a:t>
                </a:r>
              </a:p>
            </p:txBody>
          </p:sp>
          <p:sp>
            <p:nvSpPr>
              <p:cNvPr id="2162905" name="Text Box 106"/>
              <p:cNvSpPr txBox="1">
                <a:spLocks noChangeArrowheads="1"/>
              </p:cNvSpPr>
              <p:nvPr/>
            </p:nvSpPr>
            <p:spPr bwMode="gray">
              <a:xfrm>
                <a:off x="4442" y="3318"/>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FL</a:t>
                </a:r>
              </a:p>
            </p:txBody>
          </p:sp>
          <p:sp>
            <p:nvSpPr>
              <p:cNvPr id="2162906" name="Text Box 107"/>
              <p:cNvSpPr txBox="1">
                <a:spLocks noChangeArrowheads="1"/>
              </p:cNvSpPr>
              <p:nvPr/>
            </p:nvSpPr>
            <p:spPr bwMode="gray">
              <a:xfrm>
                <a:off x="3636" y="2892"/>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MS</a:t>
                </a:r>
              </a:p>
            </p:txBody>
          </p:sp>
          <p:sp>
            <p:nvSpPr>
              <p:cNvPr id="2162907" name="Text Box 108"/>
              <p:cNvSpPr txBox="1">
                <a:spLocks noChangeArrowheads="1"/>
              </p:cNvSpPr>
              <p:nvPr/>
            </p:nvSpPr>
            <p:spPr bwMode="gray">
              <a:xfrm>
                <a:off x="3384" y="2704"/>
                <a:ext cx="114"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AR</a:t>
                </a:r>
              </a:p>
            </p:txBody>
          </p:sp>
          <p:sp>
            <p:nvSpPr>
              <p:cNvPr id="2162908" name="Text Box 109"/>
              <p:cNvSpPr txBox="1">
                <a:spLocks noChangeArrowheads="1"/>
              </p:cNvSpPr>
              <p:nvPr/>
            </p:nvSpPr>
            <p:spPr bwMode="gray">
              <a:xfrm>
                <a:off x="2183" y="2681"/>
                <a:ext cx="126"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NM</a:t>
                </a:r>
              </a:p>
            </p:txBody>
          </p:sp>
          <p:sp>
            <p:nvSpPr>
              <p:cNvPr id="2162909" name="Text Box 110"/>
              <p:cNvSpPr txBox="1">
                <a:spLocks noChangeArrowheads="1"/>
              </p:cNvSpPr>
              <p:nvPr/>
            </p:nvSpPr>
            <p:spPr bwMode="gray">
              <a:xfrm>
                <a:off x="4023" y="2351"/>
                <a:ext cx="112"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solidFill>
                      <a:schemeClr val="bg1"/>
                    </a:solidFill>
                    <a:latin typeface="Arial" charset="0"/>
                  </a:rPr>
                  <a:t>KY</a:t>
                </a:r>
              </a:p>
            </p:txBody>
          </p:sp>
          <p:sp>
            <p:nvSpPr>
              <p:cNvPr id="2162910" name="Text Box 111"/>
              <p:cNvSpPr txBox="1">
                <a:spLocks noChangeArrowheads="1"/>
              </p:cNvSpPr>
              <p:nvPr/>
            </p:nvSpPr>
            <p:spPr bwMode="gray">
              <a:xfrm>
                <a:off x="3356" y="2331"/>
                <a:ext cx="12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MO</a:t>
                </a:r>
              </a:p>
            </p:txBody>
          </p:sp>
          <p:sp>
            <p:nvSpPr>
              <p:cNvPr id="2162911" name="Text Box 112"/>
              <p:cNvSpPr txBox="1">
                <a:spLocks noChangeArrowheads="1"/>
              </p:cNvSpPr>
              <p:nvPr/>
            </p:nvSpPr>
            <p:spPr bwMode="gray">
              <a:xfrm>
                <a:off x="2873" y="2308"/>
                <a:ext cx="10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KS</a:t>
                </a:r>
              </a:p>
            </p:txBody>
          </p:sp>
          <p:sp>
            <p:nvSpPr>
              <p:cNvPr id="2162912" name="Text Box 113"/>
              <p:cNvSpPr txBox="1">
                <a:spLocks noChangeArrowheads="1"/>
              </p:cNvSpPr>
              <p:nvPr/>
            </p:nvSpPr>
            <p:spPr bwMode="gray">
              <a:xfrm>
                <a:off x="2753" y="1660"/>
                <a:ext cx="10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SD</a:t>
                </a:r>
              </a:p>
            </p:txBody>
          </p:sp>
          <p:sp>
            <p:nvSpPr>
              <p:cNvPr id="2162913" name="Text Box 114"/>
              <p:cNvSpPr txBox="1">
                <a:spLocks noChangeArrowheads="1"/>
              </p:cNvSpPr>
              <p:nvPr/>
            </p:nvSpPr>
            <p:spPr bwMode="gray">
              <a:xfrm>
                <a:off x="3545" y="1629"/>
                <a:ext cx="99"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WI</a:t>
                </a:r>
              </a:p>
            </p:txBody>
          </p:sp>
          <p:sp>
            <p:nvSpPr>
              <p:cNvPr id="2162914" name="Text Box 115"/>
              <p:cNvSpPr txBox="1">
                <a:spLocks noChangeArrowheads="1"/>
              </p:cNvSpPr>
              <p:nvPr/>
            </p:nvSpPr>
            <p:spPr bwMode="gray">
              <a:xfrm>
                <a:off x="3896" y="2098"/>
                <a:ext cx="79"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IN</a:t>
                </a:r>
              </a:p>
            </p:txBody>
          </p:sp>
          <p:sp>
            <p:nvSpPr>
              <p:cNvPr id="2162915" name="Text Box 116"/>
              <p:cNvSpPr txBox="1">
                <a:spLocks noChangeArrowheads="1"/>
              </p:cNvSpPr>
              <p:nvPr/>
            </p:nvSpPr>
            <p:spPr bwMode="gray">
              <a:xfrm>
                <a:off x="4129" y="206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OH</a:t>
                </a:r>
              </a:p>
            </p:txBody>
          </p:sp>
          <p:sp>
            <p:nvSpPr>
              <p:cNvPr id="2162916" name="Text Box 117"/>
              <p:cNvSpPr txBox="1">
                <a:spLocks noChangeArrowheads="1"/>
              </p:cNvSpPr>
              <p:nvPr/>
            </p:nvSpPr>
            <p:spPr bwMode="gray">
              <a:xfrm>
                <a:off x="2095" y="1331"/>
                <a:ext cx="11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MT</a:t>
                </a:r>
              </a:p>
            </p:txBody>
          </p:sp>
          <p:sp>
            <p:nvSpPr>
              <p:cNvPr id="2162917" name="Text Box 118"/>
              <p:cNvSpPr txBox="1">
                <a:spLocks noChangeArrowheads="1"/>
              </p:cNvSpPr>
              <p:nvPr/>
            </p:nvSpPr>
            <p:spPr bwMode="gray">
              <a:xfrm>
                <a:off x="1092" y="2297"/>
                <a:ext cx="116"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CA</a:t>
                </a:r>
              </a:p>
            </p:txBody>
          </p:sp>
          <p:sp>
            <p:nvSpPr>
              <p:cNvPr id="2162918" name="Text Box 119"/>
              <p:cNvSpPr txBox="1">
                <a:spLocks noChangeArrowheads="1"/>
              </p:cNvSpPr>
              <p:nvPr/>
            </p:nvSpPr>
            <p:spPr bwMode="gray">
              <a:xfrm>
                <a:off x="1357" y="2022"/>
                <a:ext cx="11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NV</a:t>
                </a:r>
              </a:p>
            </p:txBody>
          </p:sp>
          <p:sp>
            <p:nvSpPr>
              <p:cNvPr id="2162919" name="Text Box 120"/>
              <p:cNvSpPr txBox="1">
                <a:spLocks noChangeArrowheads="1"/>
              </p:cNvSpPr>
              <p:nvPr/>
            </p:nvSpPr>
            <p:spPr bwMode="gray">
              <a:xfrm>
                <a:off x="1820" y="2143"/>
                <a:ext cx="108"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UT</a:t>
                </a:r>
              </a:p>
            </p:txBody>
          </p:sp>
          <p:sp>
            <p:nvSpPr>
              <p:cNvPr id="2162920" name="Text Box 121"/>
              <p:cNvSpPr txBox="1">
                <a:spLocks noChangeArrowheads="1"/>
              </p:cNvSpPr>
              <p:nvPr/>
            </p:nvSpPr>
            <p:spPr bwMode="gray">
              <a:xfrm>
                <a:off x="2170" y="1759"/>
                <a:ext cx="12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WY</a:t>
                </a:r>
              </a:p>
            </p:txBody>
          </p:sp>
          <p:sp>
            <p:nvSpPr>
              <p:cNvPr id="2162921" name="Text Box 122"/>
              <p:cNvSpPr txBox="1">
                <a:spLocks noChangeArrowheads="1"/>
              </p:cNvSpPr>
              <p:nvPr/>
            </p:nvSpPr>
            <p:spPr bwMode="gray">
              <a:xfrm>
                <a:off x="2282" y="2217"/>
                <a:ext cx="118"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CO</a:t>
                </a:r>
              </a:p>
            </p:txBody>
          </p:sp>
          <p:sp>
            <p:nvSpPr>
              <p:cNvPr id="2162922" name="Text Box 99"/>
              <p:cNvSpPr txBox="1">
                <a:spLocks noChangeArrowheads="1"/>
              </p:cNvSpPr>
              <p:nvPr/>
            </p:nvSpPr>
            <p:spPr bwMode="gray">
              <a:xfrm>
                <a:off x="4945" y="1568"/>
                <a:ext cx="117" cy="87"/>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dirty="0">
                    <a:latin typeface="Arial" charset="0"/>
                  </a:rPr>
                  <a:t>NH</a:t>
                </a:r>
              </a:p>
            </p:txBody>
          </p:sp>
          <p:sp>
            <p:nvSpPr>
              <p:cNvPr id="2162923" name="Text Box 65"/>
              <p:cNvSpPr txBox="1">
                <a:spLocks noChangeArrowheads="1"/>
              </p:cNvSpPr>
              <p:nvPr/>
            </p:nvSpPr>
            <p:spPr bwMode="gray">
              <a:xfrm>
                <a:off x="4961" y="2121"/>
                <a:ext cx="111"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DE</a:t>
                </a:r>
              </a:p>
            </p:txBody>
          </p:sp>
          <p:sp>
            <p:nvSpPr>
              <p:cNvPr id="2162924" name="Text Box 65"/>
              <p:cNvSpPr txBox="1">
                <a:spLocks noChangeArrowheads="1"/>
              </p:cNvSpPr>
              <p:nvPr/>
            </p:nvSpPr>
            <p:spPr bwMode="gray">
              <a:xfrm>
                <a:off x="4953" y="2234"/>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MD</a:t>
                </a:r>
              </a:p>
            </p:txBody>
          </p:sp>
          <p:sp>
            <p:nvSpPr>
              <p:cNvPr id="2162925" name="Text Box 65"/>
              <p:cNvSpPr txBox="1">
                <a:spLocks noChangeArrowheads="1"/>
              </p:cNvSpPr>
              <p:nvPr/>
            </p:nvSpPr>
            <p:spPr bwMode="gray">
              <a:xfrm>
                <a:off x="5220" y="1651"/>
                <a:ext cx="125"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MA</a:t>
                </a:r>
              </a:p>
            </p:txBody>
          </p:sp>
          <p:sp>
            <p:nvSpPr>
              <p:cNvPr id="2162926" name="Text Box 65"/>
              <p:cNvSpPr txBox="1">
                <a:spLocks noChangeArrowheads="1"/>
              </p:cNvSpPr>
              <p:nvPr/>
            </p:nvSpPr>
            <p:spPr bwMode="gray">
              <a:xfrm>
                <a:off x="5243" y="1763"/>
                <a:ext cx="80"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RI</a:t>
                </a:r>
              </a:p>
            </p:txBody>
          </p:sp>
          <p:sp>
            <p:nvSpPr>
              <p:cNvPr id="2162927" name="Text Box 65"/>
              <p:cNvSpPr txBox="1">
                <a:spLocks noChangeArrowheads="1"/>
              </p:cNvSpPr>
              <p:nvPr/>
            </p:nvSpPr>
            <p:spPr bwMode="gray">
              <a:xfrm>
                <a:off x="5229" y="1876"/>
                <a:ext cx="107" cy="86"/>
              </a:xfrm>
              <a:prstGeom prst="rect">
                <a:avLst/>
              </a:prstGeom>
              <a:no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000000"/>
                    </a:solidFill>
                    <a:latin typeface="Arial" charset="0"/>
                  </a:rPr>
                  <a:t>CT</a:t>
                </a:r>
              </a:p>
            </p:txBody>
          </p:sp>
        </p:grpSp>
      </p:grpSp>
      <p:grpSp>
        <p:nvGrpSpPr>
          <p:cNvPr id="9" name="Group 294"/>
          <p:cNvGrpSpPr>
            <a:grpSpLocks/>
          </p:cNvGrpSpPr>
          <p:nvPr/>
        </p:nvGrpSpPr>
        <p:grpSpPr bwMode="auto">
          <a:xfrm>
            <a:off x="1773238" y="5186363"/>
            <a:ext cx="1089025" cy="735012"/>
            <a:chOff x="1117" y="3267"/>
            <a:chExt cx="686" cy="463"/>
          </a:xfrm>
          <a:solidFill>
            <a:schemeClr val="accent1"/>
          </a:solidFill>
        </p:grpSpPr>
        <p:grpSp>
          <p:nvGrpSpPr>
            <p:cNvPr id="10" name="Group 248"/>
            <p:cNvGrpSpPr>
              <a:grpSpLocks/>
            </p:cNvGrpSpPr>
            <p:nvPr/>
          </p:nvGrpSpPr>
          <p:grpSpPr bwMode="auto">
            <a:xfrm>
              <a:off x="1117" y="3267"/>
              <a:ext cx="686" cy="463"/>
              <a:chOff x="4817" y="3316"/>
              <a:chExt cx="1149" cy="776"/>
            </a:xfrm>
            <a:grpFill/>
          </p:grpSpPr>
          <p:sp>
            <p:nvSpPr>
              <p:cNvPr id="2162937" name="Freeform 249"/>
              <p:cNvSpPr>
                <a:spLocks/>
              </p:cNvSpPr>
              <p:nvPr/>
            </p:nvSpPr>
            <p:spPr bwMode="auto">
              <a:xfrm>
                <a:off x="5680" y="3787"/>
                <a:ext cx="286" cy="305"/>
              </a:xfrm>
              <a:custGeom>
                <a:avLst/>
                <a:gdLst/>
                <a:ahLst/>
                <a:cxnLst>
                  <a:cxn ang="0">
                    <a:pos x="275" y="890"/>
                  </a:cxn>
                  <a:cxn ang="0">
                    <a:pos x="339" y="869"/>
                  </a:cxn>
                  <a:cxn ang="0">
                    <a:pos x="331" y="834"/>
                  </a:cxn>
                  <a:cxn ang="0">
                    <a:pos x="431" y="776"/>
                  </a:cxn>
                  <a:cxn ang="0">
                    <a:pos x="514" y="669"/>
                  </a:cxn>
                  <a:cxn ang="0">
                    <a:pos x="570" y="718"/>
                  </a:cxn>
                  <a:cxn ang="0">
                    <a:pos x="679" y="659"/>
                  </a:cxn>
                  <a:cxn ang="0">
                    <a:pos x="735" y="624"/>
                  </a:cxn>
                  <a:cxn ang="0">
                    <a:pos x="763" y="568"/>
                  </a:cxn>
                  <a:cxn ang="0">
                    <a:pos x="845" y="520"/>
                  </a:cxn>
                  <a:cxn ang="0">
                    <a:pos x="856" y="474"/>
                  </a:cxn>
                  <a:cxn ang="0">
                    <a:pos x="772" y="451"/>
                  </a:cxn>
                  <a:cxn ang="0">
                    <a:pos x="735" y="326"/>
                  </a:cxn>
                  <a:cxn ang="0">
                    <a:pos x="654" y="345"/>
                  </a:cxn>
                  <a:cxn ang="0">
                    <a:pos x="654" y="266"/>
                  </a:cxn>
                  <a:cxn ang="0">
                    <a:pos x="615" y="221"/>
                  </a:cxn>
                  <a:cxn ang="0">
                    <a:pos x="487" y="140"/>
                  </a:cxn>
                  <a:cxn ang="0">
                    <a:pos x="393" y="128"/>
                  </a:cxn>
                  <a:cxn ang="0">
                    <a:pos x="348" y="82"/>
                  </a:cxn>
                  <a:cxn ang="0">
                    <a:pos x="146" y="0"/>
                  </a:cxn>
                  <a:cxn ang="0">
                    <a:pos x="119" y="24"/>
                  </a:cxn>
                  <a:cxn ang="0">
                    <a:pos x="119" y="93"/>
                  </a:cxn>
                  <a:cxn ang="0">
                    <a:pos x="156" y="114"/>
                  </a:cxn>
                  <a:cxn ang="0">
                    <a:pos x="156" y="187"/>
                  </a:cxn>
                  <a:cxn ang="0">
                    <a:pos x="127" y="232"/>
                  </a:cxn>
                  <a:cxn ang="0">
                    <a:pos x="99" y="266"/>
                  </a:cxn>
                  <a:cxn ang="0">
                    <a:pos x="47" y="279"/>
                  </a:cxn>
                  <a:cxn ang="0">
                    <a:pos x="0" y="368"/>
                  </a:cxn>
                  <a:cxn ang="0">
                    <a:pos x="109" y="602"/>
                  </a:cxn>
                  <a:cxn ang="0">
                    <a:pos x="109" y="752"/>
                  </a:cxn>
                  <a:cxn ang="0">
                    <a:pos x="89" y="796"/>
                  </a:cxn>
                  <a:cxn ang="0">
                    <a:pos x="109" y="856"/>
                  </a:cxn>
                  <a:cxn ang="0">
                    <a:pos x="237" y="914"/>
                  </a:cxn>
                  <a:cxn ang="0">
                    <a:pos x="275" y="890"/>
                  </a:cxn>
                  <a:cxn ang="0">
                    <a:pos x="275" y="890"/>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lnTo>
                      <a:pt x="275" y="890"/>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8" name="Freeform 250"/>
              <p:cNvSpPr>
                <a:spLocks/>
              </p:cNvSpPr>
              <p:nvPr/>
            </p:nvSpPr>
            <p:spPr bwMode="auto">
              <a:xfrm>
                <a:off x="5523" y="3590"/>
                <a:ext cx="169" cy="108"/>
              </a:xfrm>
              <a:custGeom>
                <a:avLst/>
                <a:gdLst/>
                <a:ahLst/>
                <a:cxnLst>
                  <a:cxn ang="0">
                    <a:pos x="506" y="219"/>
                  </a:cxn>
                  <a:cxn ang="0">
                    <a:pos x="506" y="152"/>
                  </a:cxn>
                  <a:cxn ang="0">
                    <a:pos x="415" y="128"/>
                  </a:cxn>
                  <a:cxn ang="0">
                    <a:pos x="398" y="80"/>
                  </a:cxn>
                  <a:cxn ang="0">
                    <a:pos x="359" y="80"/>
                  </a:cxn>
                  <a:cxn ang="0">
                    <a:pos x="323" y="27"/>
                  </a:cxn>
                  <a:cxn ang="0">
                    <a:pos x="222" y="27"/>
                  </a:cxn>
                  <a:cxn ang="0">
                    <a:pos x="150" y="80"/>
                  </a:cxn>
                  <a:cxn ang="0">
                    <a:pos x="94" y="0"/>
                  </a:cxn>
                  <a:cxn ang="0">
                    <a:pos x="48" y="0"/>
                  </a:cxn>
                  <a:cxn ang="0">
                    <a:pos x="0" y="48"/>
                  </a:cxn>
                  <a:cxn ang="0">
                    <a:pos x="30" y="128"/>
                  </a:cxn>
                  <a:cxn ang="0">
                    <a:pos x="111" y="176"/>
                  </a:cxn>
                  <a:cxn ang="0">
                    <a:pos x="174" y="244"/>
                  </a:cxn>
                  <a:cxn ang="0">
                    <a:pos x="158" y="280"/>
                  </a:cxn>
                  <a:cxn ang="0">
                    <a:pos x="270" y="324"/>
                  </a:cxn>
                  <a:cxn ang="0">
                    <a:pos x="350" y="268"/>
                  </a:cxn>
                  <a:cxn ang="0">
                    <a:pos x="445" y="268"/>
                  </a:cxn>
                  <a:cxn ang="0">
                    <a:pos x="506" y="219"/>
                  </a:cxn>
                  <a:cxn ang="0">
                    <a:pos x="506" y="21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lnTo>
                      <a:pt x="506" y="219"/>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39" name="Freeform 251"/>
              <p:cNvSpPr>
                <a:spLocks/>
              </p:cNvSpPr>
              <p:nvPr/>
            </p:nvSpPr>
            <p:spPr bwMode="auto">
              <a:xfrm>
                <a:off x="5529" y="3675"/>
                <a:ext cx="37" cy="39"/>
              </a:xfrm>
              <a:custGeom>
                <a:avLst/>
                <a:gdLst/>
                <a:ahLst/>
                <a:cxnLst>
                  <a:cxn ang="0">
                    <a:pos x="110" y="107"/>
                  </a:cxn>
                  <a:cxn ang="0">
                    <a:pos x="92" y="0"/>
                  </a:cxn>
                  <a:cxn ang="0">
                    <a:pos x="0" y="91"/>
                  </a:cxn>
                  <a:cxn ang="0">
                    <a:pos x="11" y="115"/>
                  </a:cxn>
                  <a:cxn ang="0">
                    <a:pos x="110" y="107"/>
                  </a:cxn>
                  <a:cxn ang="0">
                    <a:pos x="110" y="107"/>
                  </a:cxn>
                </a:cxnLst>
                <a:rect l="0" t="0" r="r" b="b"/>
                <a:pathLst>
                  <a:path w="110" h="115">
                    <a:moveTo>
                      <a:pt x="110" y="107"/>
                    </a:moveTo>
                    <a:lnTo>
                      <a:pt x="92" y="0"/>
                    </a:lnTo>
                    <a:lnTo>
                      <a:pt x="0" y="91"/>
                    </a:lnTo>
                    <a:lnTo>
                      <a:pt x="11" y="115"/>
                    </a:lnTo>
                    <a:lnTo>
                      <a:pt x="110" y="107"/>
                    </a:lnTo>
                    <a:lnTo>
                      <a:pt x="110" y="10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0" name="Freeform 252"/>
              <p:cNvSpPr>
                <a:spLocks/>
              </p:cNvSpPr>
              <p:nvPr/>
            </p:nvSpPr>
            <p:spPr bwMode="auto">
              <a:xfrm>
                <a:off x="5441" y="3606"/>
                <a:ext cx="58" cy="54"/>
              </a:xfrm>
              <a:custGeom>
                <a:avLst/>
                <a:gdLst/>
                <a:ahLst/>
                <a:cxnLst>
                  <a:cxn ang="0">
                    <a:pos x="155" y="161"/>
                  </a:cxn>
                  <a:cxn ang="0">
                    <a:pos x="173" y="104"/>
                  </a:cxn>
                  <a:cxn ang="0">
                    <a:pos x="116" y="47"/>
                  </a:cxn>
                  <a:cxn ang="0">
                    <a:pos x="110" y="0"/>
                  </a:cxn>
                  <a:cxn ang="0">
                    <a:pos x="0" y="0"/>
                  </a:cxn>
                  <a:cxn ang="0">
                    <a:pos x="0" y="56"/>
                  </a:cxn>
                  <a:cxn ang="0">
                    <a:pos x="54" y="104"/>
                  </a:cxn>
                  <a:cxn ang="0">
                    <a:pos x="155" y="161"/>
                  </a:cxn>
                  <a:cxn ang="0">
                    <a:pos x="155" y="161"/>
                  </a:cxn>
                </a:cxnLst>
                <a:rect l="0" t="0" r="r" b="b"/>
                <a:pathLst>
                  <a:path w="173" h="161">
                    <a:moveTo>
                      <a:pt x="155" y="161"/>
                    </a:moveTo>
                    <a:lnTo>
                      <a:pt x="173" y="104"/>
                    </a:lnTo>
                    <a:lnTo>
                      <a:pt x="116" y="47"/>
                    </a:lnTo>
                    <a:lnTo>
                      <a:pt x="110" y="0"/>
                    </a:lnTo>
                    <a:lnTo>
                      <a:pt x="0" y="0"/>
                    </a:lnTo>
                    <a:lnTo>
                      <a:pt x="0" y="56"/>
                    </a:lnTo>
                    <a:lnTo>
                      <a:pt x="54" y="104"/>
                    </a:lnTo>
                    <a:lnTo>
                      <a:pt x="155" y="161"/>
                    </a:lnTo>
                    <a:lnTo>
                      <a:pt x="155" y="161"/>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1" name="Freeform 253"/>
              <p:cNvSpPr>
                <a:spLocks/>
              </p:cNvSpPr>
              <p:nvPr/>
            </p:nvSpPr>
            <p:spPr bwMode="auto">
              <a:xfrm>
                <a:off x="5385" y="3537"/>
                <a:ext cx="135" cy="46"/>
              </a:xfrm>
              <a:custGeom>
                <a:avLst/>
                <a:gdLst/>
                <a:ahLst/>
                <a:cxnLst>
                  <a:cxn ang="0">
                    <a:pos x="407" y="57"/>
                  </a:cxn>
                  <a:cxn ang="0">
                    <a:pos x="369" y="22"/>
                  </a:cxn>
                  <a:cxn ang="0">
                    <a:pos x="269" y="57"/>
                  </a:cxn>
                  <a:cxn ang="0">
                    <a:pos x="29" y="0"/>
                  </a:cxn>
                  <a:cxn ang="0">
                    <a:pos x="0" y="70"/>
                  </a:cxn>
                  <a:cxn ang="0">
                    <a:pos x="0" y="104"/>
                  </a:cxn>
                  <a:cxn ang="0">
                    <a:pos x="113" y="115"/>
                  </a:cxn>
                  <a:cxn ang="0">
                    <a:pos x="169" y="87"/>
                  </a:cxn>
                  <a:cxn ang="0">
                    <a:pos x="223" y="139"/>
                  </a:cxn>
                  <a:cxn ang="0">
                    <a:pos x="314" y="139"/>
                  </a:cxn>
                  <a:cxn ang="0">
                    <a:pos x="369" y="104"/>
                  </a:cxn>
                  <a:cxn ang="0">
                    <a:pos x="407" y="57"/>
                  </a:cxn>
                  <a:cxn ang="0">
                    <a:pos x="407" y="57"/>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lnTo>
                      <a:pt x="407" y="5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2" name="Freeform 254"/>
              <p:cNvSpPr>
                <a:spLocks/>
              </p:cNvSpPr>
              <p:nvPr/>
            </p:nvSpPr>
            <p:spPr bwMode="auto">
              <a:xfrm>
                <a:off x="5161" y="3429"/>
                <a:ext cx="144" cy="108"/>
              </a:xfrm>
              <a:custGeom>
                <a:avLst/>
                <a:gdLst/>
                <a:ahLst/>
                <a:cxnLst>
                  <a:cxn ang="0">
                    <a:pos x="425" y="287"/>
                  </a:cxn>
                  <a:cxn ang="0">
                    <a:pos x="433" y="252"/>
                  </a:cxn>
                  <a:cxn ang="0">
                    <a:pos x="388" y="241"/>
                  </a:cxn>
                  <a:cxn ang="0">
                    <a:pos x="388" y="161"/>
                  </a:cxn>
                  <a:cxn ang="0">
                    <a:pos x="341" y="195"/>
                  </a:cxn>
                  <a:cxn ang="0">
                    <a:pos x="296" y="115"/>
                  </a:cxn>
                  <a:cxn ang="0">
                    <a:pos x="332" y="115"/>
                  </a:cxn>
                  <a:cxn ang="0">
                    <a:pos x="240" y="0"/>
                  </a:cxn>
                  <a:cxn ang="0">
                    <a:pos x="184" y="0"/>
                  </a:cxn>
                  <a:cxn ang="0">
                    <a:pos x="128" y="92"/>
                  </a:cxn>
                  <a:cxn ang="0">
                    <a:pos x="0" y="92"/>
                  </a:cxn>
                  <a:cxn ang="0">
                    <a:pos x="48" y="207"/>
                  </a:cxn>
                  <a:cxn ang="0">
                    <a:pos x="100" y="299"/>
                  </a:cxn>
                  <a:cxn ang="0">
                    <a:pos x="221" y="299"/>
                  </a:cxn>
                  <a:cxn ang="0">
                    <a:pos x="195" y="252"/>
                  </a:cxn>
                  <a:cxn ang="0">
                    <a:pos x="258" y="252"/>
                  </a:cxn>
                  <a:cxn ang="0">
                    <a:pos x="286" y="266"/>
                  </a:cxn>
                  <a:cxn ang="0">
                    <a:pos x="321" y="323"/>
                  </a:cxn>
                  <a:cxn ang="0">
                    <a:pos x="425" y="287"/>
                  </a:cxn>
                  <a:cxn ang="0">
                    <a:pos x="425" y="287"/>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lnTo>
                      <a:pt x="425" y="287"/>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3" name="Freeform 255"/>
              <p:cNvSpPr>
                <a:spLocks/>
              </p:cNvSpPr>
              <p:nvPr/>
            </p:nvSpPr>
            <p:spPr bwMode="auto">
              <a:xfrm>
                <a:off x="4918" y="3316"/>
                <a:ext cx="117" cy="96"/>
              </a:xfrm>
              <a:custGeom>
                <a:avLst/>
                <a:gdLst/>
                <a:ahLst/>
                <a:cxnLst>
                  <a:cxn ang="0">
                    <a:pos x="240" y="254"/>
                  </a:cxn>
                  <a:cxn ang="0">
                    <a:pos x="269" y="222"/>
                  </a:cxn>
                  <a:cxn ang="0">
                    <a:pos x="285" y="197"/>
                  </a:cxn>
                  <a:cxn ang="0">
                    <a:pos x="285" y="139"/>
                  </a:cxn>
                  <a:cxn ang="0">
                    <a:pos x="350" y="103"/>
                  </a:cxn>
                  <a:cxn ang="0">
                    <a:pos x="350" y="47"/>
                  </a:cxn>
                  <a:cxn ang="0">
                    <a:pos x="313" y="0"/>
                  </a:cxn>
                  <a:cxn ang="0">
                    <a:pos x="212" y="0"/>
                  </a:cxn>
                  <a:cxn ang="0">
                    <a:pos x="164" y="10"/>
                  </a:cxn>
                  <a:cxn ang="0">
                    <a:pos x="47" y="59"/>
                  </a:cxn>
                  <a:cxn ang="0">
                    <a:pos x="0" y="127"/>
                  </a:cxn>
                  <a:cxn ang="0">
                    <a:pos x="0" y="208"/>
                  </a:cxn>
                  <a:cxn ang="0">
                    <a:pos x="121" y="222"/>
                  </a:cxn>
                  <a:cxn ang="0">
                    <a:pos x="156" y="288"/>
                  </a:cxn>
                  <a:cxn ang="0">
                    <a:pos x="212" y="264"/>
                  </a:cxn>
                  <a:cxn ang="0">
                    <a:pos x="240" y="254"/>
                  </a:cxn>
                  <a:cxn ang="0">
                    <a:pos x="240" y="254"/>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lnTo>
                      <a:pt x="240" y="25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944" name="Freeform 256"/>
              <p:cNvSpPr>
                <a:spLocks/>
              </p:cNvSpPr>
              <p:nvPr/>
            </p:nvSpPr>
            <p:spPr bwMode="auto">
              <a:xfrm>
                <a:off x="4817" y="3373"/>
                <a:ext cx="51" cy="58"/>
              </a:xfrm>
              <a:custGeom>
                <a:avLst/>
                <a:gdLst/>
                <a:ahLst/>
                <a:cxnLst>
                  <a:cxn ang="0">
                    <a:pos x="17" y="174"/>
                  </a:cxn>
                  <a:cxn ang="0">
                    <a:pos x="42" y="104"/>
                  </a:cxn>
                  <a:cxn ang="0">
                    <a:pos x="117" y="69"/>
                  </a:cxn>
                  <a:cxn ang="0">
                    <a:pos x="117" y="49"/>
                  </a:cxn>
                  <a:cxn ang="0">
                    <a:pos x="154" y="0"/>
                  </a:cxn>
                  <a:cxn ang="0">
                    <a:pos x="99" y="0"/>
                  </a:cxn>
                  <a:cxn ang="0">
                    <a:pos x="63" y="59"/>
                  </a:cxn>
                  <a:cxn ang="0">
                    <a:pos x="7" y="69"/>
                  </a:cxn>
                  <a:cxn ang="0">
                    <a:pos x="0" y="174"/>
                  </a:cxn>
                  <a:cxn ang="0">
                    <a:pos x="17" y="174"/>
                  </a:cxn>
                  <a:cxn ang="0">
                    <a:pos x="17" y="174"/>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lnTo>
                      <a:pt x="17" y="174"/>
                    </a:lnTo>
                    <a:close/>
                  </a:path>
                </a:pathLst>
              </a:custGeom>
              <a:grpFill/>
              <a:ln w="9525" cap="flat" cmpd="sng">
                <a:solidFill>
                  <a:schemeClr val="tx1"/>
                </a:solidFill>
                <a:prstDash val="solid"/>
                <a:round/>
                <a:headEnd type="none" w="med" len="med"/>
                <a:tailEnd type="none" w="med" len="me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45" name="Text Box 118"/>
            <p:cNvSpPr txBox="1">
              <a:spLocks noChangeArrowheads="1"/>
            </p:cNvSpPr>
            <p:nvPr/>
          </p:nvSpPr>
          <p:spPr bwMode="gray">
            <a:xfrm>
              <a:off x="1668" y="3602"/>
              <a:ext cx="80" cy="86"/>
            </a:xfrm>
            <a:prstGeom prst="rect">
              <a:avLst/>
            </a:prstGeom>
            <a:grpFill/>
            <a:ln w="9525">
              <a:noFill/>
              <a:miter lim="800000"/>
              <a:headEnd/>
              <a:tailEnd/>
            </a:ln>
          </p:spPr>
          <p:txBody>
            <a:bodyPr wrap="none" lIns="0" tIns="0" rIns="0" bIns="0" anchor="ctr">
              <a:spAutoFit/>
            </a:bodyPr>
            <a:lstStyle/>
            <a:p>
              <a:pPr algn="ctr" eaLnBrk="0" fontAlgn="base" hangingPunct="0">
                <a:lnSpc>
                  <a:spcPct val="90000"/>
                </a:lnSpc>
                <a:spcBef>
                  <a:spcPct val="0"/>
                </a:spcBef>
                <a:spcAft>
                  <a:spcPct val="0"/>
                </a:spcAft>
                <a:buClr>
                  <a:srgbClr val="FF3300"/>
                </a:buClr>
                <a:buFont typeface="Wingdings" pitchFamily="2" charset="2"/>
                <a:buNone/>
              </a:pPr>
              <a:r>
                <a:rPr lang="en-US" sz="1000" b="1">
                  <a:solidFill>
                    <a:srgbClr val="FFFFFF"/>
                  </a:solidFill>
                  <a:latin typeface="Arial" charset="0"/>
                </a:rPr>
                <a:t>HI</a:t>
              </a:r>
            </a:p>
          </p:txBody>
        </p:sp>
      </p:grpSp>
      <p:sp>
        <p:nvSpPr>
          <p:cNvPr id="6083587" name="Rectangle 3"/>
          <p:cNvSpPr>
            <a:spLocks noChangeArrowheads="1"/>
          </p:cNvSpPr>
          <p:nvPr/>
        </p:nvSpPr>
        <p:spPr bwMode="auto">
          <a:xfrm>
            <a:off x="0" y="6575615"/>
            <a:ext cx="7985125"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rPr>
              <a:t>Source: </a:t>
            </a:r>
            <a:r>
              <a:rPr lang="en-US" sz="1100" dirty="0" smtClean="0">
                <a:solidFill>
                  <a:srgbClr val="000000"/>
                </a:solidFill>
                <a:latin typeface="Arial" charset="0"/>
              </a:rPr>
              <a:t>Wall Street Journal, September 20, 2013.</a:t>
            </a:r>
            <a:endParaRPr lang="en-US" sz="1100" dirty="0">
              <a:solidFill>
                <a:srgbClr val="000000"/>
              </a:solidFill>
              <a:latin typeface="Arial" charset="0"/>
            </a:endParaRPr>
          </a:p>
        </p:txBody>
      </p:sp>
      <p:grpSp>
        <p:nvGrpSpPr>
          <p:cNvPr id="11" name="Group 293"/>
          <p:cNvGrpSpPr>
            <a:grpSpLocks/>
          </p:cNvGrpSpPr>
          <p:nvPr/>
        </p:nvGrpSpPr>
        <p:grpSpPr bwMode="auto">
          <a:xfrm>
            <a:off x="0" y="2209800"/>
            <a:ext cx="1271587" cy="1381125"/>
            <a:chOff x="4857" y="3009"/>
            <a:chExt cx="801" cy="870"/>
          </a:xfrm>
        </p:grpSpPr>
        <p:grpSp>
          <p:nvGrpSpPr>
            <p:cNvPr id="12" name="Group 286"/>
            <p:cNvGrpSpPr>
              <a:grpSpLocks/>
            </p:cNvGrpSpPr>
            <p:nvPr/>
          </p:nvGrpSpPr>
          <p:grpSpPr bwMode="auto">
            <a:xfrm>
              <a:off x="4943" y="3109"/>
              <a:ext cx="89" cy="576"/>
              <a:chOff x="4929" y="3093"/>
              <a:chExt cx="103" cy="663"/>
            </a:xfrm>
          </p:grpSpPr>
          <p:sp>
            <p:nvSpPr>
              <p:cNvPr id="2162874" name="Rectangle 186"/>
              <p:cNvSpPr>
                <a:spLocks noChangeArrowheads="1"/>
              </p:cNvSpPr>
              <p:nvPr/>
            </p:nvSpPr>
            <p:spPr bwMode="auto">
              <a:xfrm>
                <a:off x="4929" y="3093"/>
                <a:ext cx="103" cy="103"/>
              </a:xfrm>
              <a:prstGeom prst="rect">
                <a:avLst/>
              </a:prstGeom>
              <a:solidFill>
                <a:schemeClr val="tx2"/>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5" name="Rectangle 187"/>
              <p:cNvSpPr>
                <a:spLocks noChangeArrowheads="1"/>
              </p:cNvSpPr>
              <p:nvPr/>
            </p:nvSpPr>
            <p:spPr bwMode="auto">
              <a:xfrm>
                <a:off x="4929" y="3376"/>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162876" name="Rectangle 188"/>
              <p:cNvSpPr>
                <a:spLocks noChangeArrowheads="1"/>
              </p:cNvSpPr>
              <p:nvPr/>
            </p:nvSpPr>
            <p:spPr bwMode="auto">
              <a:xfrm>
                <a:off x="4929" y="3653"/>
                <a:ext cx="103" cy="103"/>
              </a:xfrm>
              <a:prstGeom prst="rect">
                <a:avLst/>
              </a:prstGeom>
              <a:solidFill>
                <a:srgbClr val="92D050"/>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162973" name="Text Box 285"/>
            <p:cNvSpPr txBox="1">
              <a:spLocks noChangeArrowheads="1"/>
            </p:cNvSpPr>
            <p:nvPr/>
          </p:nvSpPr>
          <p:spPr bwMode="gray">
            <a:xfrm>
              <a:off x="5074" y="3108"/>
              <a:ext cx="577"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Federally  Run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5" name="Text Box 287"/>
            <p:cNvSpPr txBox="1">
              <a:spLocks noChangeArrowheads="1"/>
            </p:cNvSpPr>
            <p:nvPr/>
          </p:nvSpPr>
          <p:spPr bwMode="gray">
            <a:xfrm>
              <a:off x="5074" y="3348"/>
              <a:ext cx="371" cy="174"/>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State-run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76" name="Text Box 288"/>
            <p:cNvSpPr txBox="1">
              <a:spLocks noChangeArrowheads="1"/>
            </p:cNvSpPr>
            <p:nvPr/>
          </p:nvSpPr>
          <p:spPr bwMode="gray">
            <a:xfrm>
              <a:off x="5074" y="3566"/>
              <a:ext cx="538" cy="26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Federal and </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s</a:t>
              </a:r>
              <a:r>
                <a:rPr lang="en-US" sz="1000" b="1" dirty="0" smtClean="0">
                  <a:solidFill>
                    <a:srgbClr val="000000"/>
                  </a:solidFill>
                  <a:latin typeface="Arial" charset="0"/>
                </a:rPr>
                <a:t>tate joint-run</a:t>
              </a:r>
            </a:p>
            <a:p>
              <a:pPr eaLnBrk="0" fontAlgn="base" hangingPunct="0">
                <a:lnSpc>
                  <a:spcPct val="90000"/>
                </a:lnSpc>
                <a:spcBef>
                  <a:spcPct val="0"/>
                </a:spcBef>
                <a:spcAft>
                  <a:spcPct val="0"/>
                </a:spcAft>
                <a:buClr>
                  <a:srgbClr val="FF3300"/>
                </a:buClr>
                <a:buFont typeface="Wingdings" pitchFamily="2" charset="2"/>
                <a:buNone/>
              </a:pPr>
              <a:r>
                <a:rPr lang="en-US" sz="1000" b="1" dirty="0">
                  <a:solidFill>
                    <a:srgbClr val="000000"/>
                  </a:solidFill>
                  <a:latin typeface="Arial" charset="0"/>
                </a:rPr>
                <a:t>e</a:t>
              </a:r>
              <a:r>
                <a:rPr lang="en-US" sz="1000" b="1" dirty="0" smtClean="0">
                  <a:solidFill>
                    <a:srgbClr val="000000"/>
                  </a:solidFill>
                  <a:latin typeface="Arial" charset="0"/>
                </a:rPr>
                <a:t>xchange</a:t>
              </a:r>
              <a:endParaRPr lang="en-US" sz="1000" b="1" dirty="0">
                <a:solidFill>
                  <a:srgbClr val="000000"/>
                </a:solidFill>
                <a:latin typeface="Arial" charset="0"/>
              </a:endParaRPr>
            </a:p>
          </p:txBody>
        </p:sp>
        <p:sp>
          <p:nvSpPr>
            <p:cNvPr id="2162980"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nvGrpSpPr>
          <p:cNvPr id="13" name="Group 293"/>
          <p:cNvGrpSpPr>
            <a:grpSpLocks/>
          </p:cNvGrpSpPr>
          <p:nvPr/>
        </p:nvGrpSpPr>
        <p:grpSpPr bwMode="auto">
          <a:xfrm>
            <a:off x="7543800" y="4648200"/>
            <a:ext cx="1371600" cy="1676400"/>
            <a:chOff x="4857" y="3009"/>
            <a:chExt cx="801" cy="870"/>
          </a:xfrm>
        </p:grpSpPr>
        <p:grpSp>
          <p:nvGrpSpPr>
            <p:cNvPr id="14" name="Group 286"/>
            <p:cNvGrpSpPr>
              <a:grpSpLocks/>
            </p:cNvGrpSpPr>
            <p:nvPr/>
          </p:nvGrpSpPr>
          <p:grpSpPr bwMode="auto">
            <a:xfrm>
              <a:off x="4943" y="3040"/>
              <a:ext cx="89" cy="401"/>
              <a:chOff x="4929" y="3009"/>
              <a:chExt cx="103" cy="461"/>
            </a:xfrm>
          </p:grpSpPr>
          <p:sp>
            <p:nvSpPr>
              <p:cNvPr id="152" name="Rectangle 186"/>
              <p:cNvSpPr>
                <a:spLocks noChangeArrowheads="1"/>
              </p:cNvSpPr>
              <p:nvPr/>
            </p:nvSpPr>
            <p:spPr bwMode="auto">
              <a:xfrm>
                <a:off x="4929" y="3009"/>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3" name="Rectangle 187"/>
              <p:cNvSpPr>
                <a:spLocks noChangeArrowheads="1"/>
              </p:cNvSpPr>
              <p:nvPr/>
            </p:nvSpPr>
            <p:spPr bwMode="auto">
              <a:xfrm>
                <a:off x="4929" y="3192"/>
                <a:ext cx="103" cy="103"/>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4" name="Rectangle 188"/>
              <p:cNvSpPr>
                <a:spLocks noChangeArrowheads="1"/>
              </p:cNvSpPr>
              <p:nvPr/>
            </p:nvSpPr>
            <p:spPr bwMode="auto">
              <a:xfrm>
                <a:off x="4929" y="3367"/>
                <a:ext cx="103" cy="103"/>
              </a:xfrm>
              <a:prstGeom prst="rect">
                <a:avLst/>
              </a:prstGeom>
              <a:solidFill>
                <a:schemeClr val="tx2"/>
              </a:solid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45" name="Text Box 285"/>
            <p:cNvSpPr txBox="1">
              <a:spLocks noChangeArrowheads="1"/>
            </p:cNvSpPr>
            <p:nvPr/>
          </p:nvSpPr>
          <p:spPr bwMode="gray">
            <a:xfrm>
              <a:off x="5074" y="3056"/>
              <a:ext cx="75" cy="72"/>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RI</a:t>
              </a:r>
              <a:endParaRPr lang="en-US" sz="1000" b="1" dirty="0">
                <a:solidFill>
                  <a:srgbClr val="000000"/>
                </a:solidFill>
                <a:latin typeface="Arial" charset="0"/>
              </a:endParaRPr>
            </a:p>
          </p:txBody>
        </p:sp>
        <p:sp>
          <p:nvSpPr>
            <p:cNvPr id="149" name="Text Box 287"/>
            <p:cNvSpPr txBox="1">
              <a:spLocks noChangeArrowheads="1"/>
            </p:cNvSpPr>
            <p:nvPr/>
          </p:nvSpPr>
          <p:spPr bwMode="gray">
            <a:xfrm>
              <a:off x="5074" y="3207"/>
              <a:ext cx="108"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CT</a:t>
              </a:r>
              <a:endParaRPr lang="en-US" sz="1000" b="1" dirty="0">
                <a:solidFill>
                  <a:srgbClr val="000000"/>
                </a:solidFill>
                <a:latin typeface="Arial" charset="0"/>
              </a:endParaRPr>
            </a:p>
          </p:txBody>
        </p:sp>
        <p:sp>
          <p:nvSpPr>
            <p:cNvPr id="150" name="Text Box 288"/>
            <p:cNvSpPr txBox="1">
              <a:spLocks noChangeArrowheads="1"/>
            </p:cNvSpPr>
            <p:nvPr/>
          </p:nvSpPr>
          <p:spPr bwMode="gray">
            <a:xfrm>
              <a:off x="5074" y="3365"/>
              <a:ext cx="103" cy="87"/>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NJ</a:t>
              </a:r>
              <a:endParaRPr lang="en-US" sz="1000" b="1" dirty="0">
                <a:solidFill>
                  <a:srgbClr val="000000"/>
                </a:solidFill>
                <a:latin typeface="Arial" charset="0"/>
              </a:endParaRPr>
            </a:p>
          </p:txBody>
        </p:sp>
        <p:sp>
          <p:nvSpPr>
            <p:cNvPr id="151" name="Rectangle 292"/>
            <p:cNvSpPr>
              <a:spLocks noChangeArrowheads="1"/>
            </p:cNvSpPr>
            <p:nvPr/>
          </p:nvSpPr>
          <p:spPr bwMode="auto">
            <a:xfrm>
              <a:off x="4857" y="3009"/>
              <a:ext cx="801" cy="870"/>
            </a:xfrm>
            <a:prstGeom prst="rect">
              <a:avLst/>
            </a:prstGeom>
            <a:noFill/>
            <a:ln w="9525" algn="ctr">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155" name="Rectangle 186"/>
          <p:cNvSpPr>
            <a:spLocks noChangeArrowheads="1"/>
          </p:cNvSpPr>
          <p:nvPr/>
        </p:nvSpPr>
        <p:spPr bwMode="auto">
          <a:xfrm>
            <a:off x="7696200" y="5572944"/>
            <a:ext cx="141287" cy="142056"/>
          </a:xfrm>
          <a:prstGeom prst="rect">
            <a:avLst/>
          </a:prstGeom>
          <a:solidFill>
            <a:srgbClr val="92D050"/>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6" name="Rectangle 186"/>
          <p:cNvSpPr>
            <a:spLocks noChangeArrowheads="1"/>
          </p:cNvSpPr>
          <p:nvPr/>
        </p:nvSpPr>
        <p:spPr bwMode="auto">
          <a:xfrm>
            <a:off x="7696200" y="57912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7" name="Rectangle 186"/>
          <p:cNvSpPr>
            <a:spLocks noChangeArrowheads="1"/>
          </p:cNvSpPr>
          <p:nvPr/>
        </p:nvSpPr>
        <p:spPr bwMode="auto">
          <a:xfrm>
            <a:off x="7696200" y="6019800"/>
            <a:ext cx="141287" cy="142056"/>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58" name="Text Box 288"/>
          <p:cNvSpPr txBox="1">
            <a:spLocks noChangeArrowheads="1"/>
          </p:cNvSpPr>
          <p:nvPr/>
        </p:nvSpPr>
        <p:spPr bwMode="gray">
          <a:xfrm>
            <a:off x="7924800" y="5577170"/>
            <a:ext cx="177934"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DE</a:t>
            </a:r>
            <a:endParaRPr lang="en-US" sz="1000" b="1" dirty="0">
              <a:solidFill>
                <a:srgbClr val="000000"/>
              </a:solidFill>
              <a:latin typeface="Arial" charset="0"/>
            </a:endParaRPr>
          </a:p>
        </p:txBody>
      </p:sp>
      <p:sp>
        <p:nvSpPr>
          <p:cNvPr id="159" name="Text Box 288"/>
          <p:cNvSpPr txBox="1">
            <a:spLocks noChangeArrowheads="1"/>
          </p:cNvSpPr>
          <p:nvPr/>
        </p:nvSpPr>
        <p:spPr bwMode="gray">
          <a:xfrm>
            <a:off x="7924800" y="5805770"/>
            <a:ext cx="200376"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MD</a:t>
            </a:r>
            <a:endParaRPr lang="en-US" sz="1000" b="1" dirty="0">
              <a:solidFill>
                <a:srgbClr val="000000"/>
              </a:solidFill>
              <a:latin typeface="Arial" charset="0"/>
            </a:endParaRPr>
          </a:p>
        </p:txBody>
      </p:sp>
      <p:sp>
        <p:nvSpPr>
          <p:cNvPr id="160" name="Text Box 288"/>
          <p:cNvSpPr txBox="1">
            <a:spLocks noChangeArrowheads="1"/>
          </p:cNvSpPr>
          <p:nvPr/>
        </p:nvSpPr>
        <p:spPr bwMode="gray">
          <a:xfrm>
            <a:off x="7900827" y="6019130"/>
            <a:ext cx="185948" cy="138499"/>
          </a:xfrm>
          <a:prstGeom prst="rect">
            <a:avLst/>
          </a:prstGeom>
          <a:noFill/>
          <a:ln w="9525" algn="ctr">
            <a:noFill/>
            <a:miter lim="800000"/>
            <a:headEnd/>
            <a:tailEnd/>
          </a:ln>
          <a:effectLst/>
        </p:spPr>
        <p:txBody>
          <a:bodyPr wrap="none" lIns="0" tIns="0" rIns="0" bIns="0" anchor="ctr">
            <a:spAutoFit/>
          </a:bodyPr>
          <a:lstStyle/>
          <a:p>
            <a:pPr eaLnBrk="0" fontAlgn="base" hangingPunct="0">
              <a:lnSpc>
                <a:spcPct val="90000"/>
              </a:lnSpc>
              <a:spcBef>
                <a:spcPct val="0"/>
              </a:spcBef>
              <a:spcAft>
                <a:spcPct val="0"/>
              </a:spcAft>
              <a:buClr>
                <a:srgbClr val="FF3300"/>
              </a:buClr>
              <a:buFont typeface="Wingdings" pitchFamily="2" charset="2"/>
              <a:buNone/>
            </a:pPr>
            <a:r>
              <a:rPr lang="en-US" sz="1000" b="1" dirty="0" smtClean="0">
                <a:solidFill>
                  <a:srgbClr val="000000"/>
                </a:solidFill>
                <a:latin typeface="Arial" charset="0"/>
              </a:rPr>
              <a:t>DC</a:t>
            </a:r>
            <a:endParaRPr lang="en-US" sz="1000" b="1" dirty="0">
              <a:solidFill>
                <a:srgbClr val="000000"/>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Affordable Care Act (“</a:t>
            </a:r>
            <a:r>
              <a:rPr lang="en-US" sz="3000" b="1" kern="0" dirty="0" err="1" smtClean="0">
                <a:solidFill>
                  <a:srgbClr val="225A7A"/>
                </a:solidFill>
                <a:ea typeface="+mj-ea"/>
                <a:cs typeface="+mj-cs"/>
              </a:rPr>
              <a:t>ObamaCare</a:t>
            </a:r>
            <a:r>
              <a:rPr lang="en-US" sz="3000" b="1" kern="0" dirty="0" smtClean="0">
                <a:solidFill>
                  <a:srgbClr val="225A7A"/>
                </a:solidFill>
                <a:ea typeface="+mj-ea"/>
                <a:cs typeface="+mj-cs"/>
              </a:rPr>
              <a:t>”): Grand Opening October 1</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4" name="Rectangle 7"/>
          <p:cNvSpPr>
            <a:spLocks noChangeArrowheads="1"/>
          </p:cNvSpPr>
          <p:nvPr/>
        </p:nvSpPr>
        <p:spPr bwMode="blackWhite">
          <a:xfrm>
            <a:off x="614227" y="1179871"/>
            <a:ext cx="7975787" cy="5899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Health Insurance Marketplaces But Info About Health Insurance Is Much More  Available on Some State’s Websites Than Others</a:t>
            </a:r>
            <a:endParaRPr lang="en-US" b="1" dirty="0">
              <a:solidFill>
                <a:srgbClr val="FFFFFF"/>
              </a:solidFill>
            </a:endParaRPr>
          </a:p>
        </p:txBody>
      </p:sp>
      <p:sp>
        <p:nvSpPr>
          <p:cNvPr id="15"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Screen capture on Oct. 24, 2013 from Insurance.Illinois.gov; </a:t>
            </a:r>
            <a:r>
              <a:rPr lang="en-US" sz="1100" dirty="0"/>
              <a:t>Insurance Information Institute.		</a:t>
            </a:r>
          </a:p>
        </p:txBody>
      </p:sp>
      <p:pic>
        <p:nvPicPr>
          <p:cNvPr id="25793540" name="Picture 4" descr="DOI"/>
          <p:cNvPicPr>
            <a:picLocks noChangeAspect="1" noChangeArrowheads="1"/>
          </p:cNvPicPr>
          <p:nvPr/>
        </p:nvPicPr>
        <p:blipFill>
          <a:blip r:embed="rId3" cstate="email"/>
          <a:srcRect/>
          <a:stretch>
            <a:fillRect/>
          </a:stretch>
        </p:blipFill>
        <p:spPr bwMode="auto">
          <a:xfrm>
            <a:off x="0" y="1930143"/>
            <a:ext cx="9144000" cy="628651"/>
          </a:xfrm>
          <a:prstGeom prst="rect">
            <a:avLst/>
          </a:prstGeom>
          <a:noFill/>
        </p:spPr>
      </p:pic>
      <p:pic>
        <p:nvPicPr>
          <p:cNvPr id="25793541" name="Picture 5"/>
          <p:cNvPicPr>
            <a:picLocks noChangeAspect="1" noChangeArrowheads="1"/>
          </p:cNvPicPr>
          <p:nvPr/>
        </p:nvPicPr>
        <p:blipFill>
          <a:blip r:embed="rId4" cstate="email"/>
          <a:srcRect/>
          <a:stretch>
            <a:fillRect/>
          </a:stretch>
        </p:blipFill>
        <p:spPr bwMode="auto">
          <a:xfrm>
            <a:off x="1295543" y="2560320"/>
            <a:ext cx="6442699" cy="39471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Affordable Care Act (“</a:t>
            </a:r>
            <a:r>
              <a:rPr lang="en-US" sz="3000" b="1" kern="0" dirty="0" err="1" smtClean="0">
                <a:solidFill>
                  <a:srgbClr val="225A7A"/>
                </a:solidFill>
                <a:ea typeface="+mj-ea"/>
                <a:cs typeface="+mj-cs"/>
              </a:rPr>
              <a:t>ObamaCare</a:t>
            </a:r>
            <a:r>
              <a:rPr lang="en-US" sz="3000" b="1" kern="0" dirty="0" smtClean="0">
                <a:solidFill>
                  <a:srgbClr val="225A7A"/>
                </a:solidFill>
                <a:ea typeface="+mj-ea"/>
                <a:cs typeface="+mj-cs"/>
              </a:rPr>
              <a:t>”): Grand Opening October 1</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4" name="Rectangle 7"/>
          <p:cNvSpPr>
            <a:spLocks noChangeArrowheads="1"/>
          </p:cNvSpPr>
          <p:nvPr/>
        </p:nvSpPr>
        <p:spPr bwMode="blackWhite">
          <a:xfrm>
            <a:off x="614227" y="1179871"/>
            <a:ext cx="7975787" cy="5899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Health Insurance Marketplaces But Info About Health Insurance Is Much More  Available on Some State’s Websites Than Others</a:t>
            </a:r>
            <a:endParaRPr lang="en-US" b="1" dirty="0">
              <a:solidFill>
                <a:srgbClr val="FFFFFF"/>
              </a:solidFill>
            </a:endParaRPr>
          </a:p>
        </p:txBody>
      </p:sp>
      <p:sp>
        <p:nvSpPr>
          <p:cNvPr id="15"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Screen capture on Oct. 24, 2013 from </a:t>
            </a:r>
            <a:r>
              <a:rPr lang="en-US" sz="1100" dirty="0" smtClean="0">
                <a:hlinkClick r:id="rId3"/>
              </a:rPr>
              <a:t>TDI.Texas.gov</a:t>
            </a:r>
            <a:r>
              <a:rPr lang="en-US" sz="1100" dirty="0" smtClean="0"/>
              <a:t>  ; </a:t>
            </a:r>
            <a:r>
              <a:rPr lang="en-US" sz="1100" dirty="0"/>
              <a:t>Insurance Information Institute.		</a:t>
            </a:r>
          </a:p>
        </p:txBody>
      </p:sp>
      <p:pic>
        <p:nvPicPr>
          <p:cNvPr id="25793538" name="Picture 2"/>
          <p:cNvPicPr>
            <a:picLocks noChangeAspect="1" noChangeArrowheads="1"/>
          </p:cNvPicPr>
          <p:nvPr/>
        </p:nvPicPr>
        <p:blipFill>
          <a:blip r:embed="rId4" cstate="email"/>
          <a:srcRect/>
          <a:stretch>
            <a:fillRect/>
          </a:stretch>
        </p:blipFill>
        <p:spPr bwMode="auto">
          <a:xfrm>
            <a:off x="609790" y="1901916"/>
            <a:ext cx="8046530" cy="45597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6349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147486" y="1971675"/>
            <a:ext cx="8893277"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600" b="1" dirty="0" smtClean="0">
                <a:solidFill>
                  <a:srgbClr val="FFFFFF"/>
                </a:solidFill>
              </a:rPr>
              <a:t>Risk, Insurance and Regulation</a:t>
            </a:r>
          </a:p>
          <a:p>
            <a:pPr algn="ctr" defTabSz="114300">
              <a:lnSpc>
                <a:spcPct val="95000"/>
              </a:lnSpc>
              <a:spcBef>
                <a:spcPct val="25000"/>
              </a:spcBef>
            </a:pPr>
            <a:r>
              <a:rPr lang="en-US" sz="4600" b="1" i="1" dirty="0" smtClean="0">
                <a:solidFill>
                  <a:srgbClr val="FFFFFF"/>
                </a:solidFill>
              </a:rPr>
              <a:t> U.S. and Global Perspective</a:t>
            </a:r>
            <a:endParaRPr lang="en-US" sz="4600" b="1" i="1" dirty="0">
              <a:solidFill>
                <a:srgbClr val="FFFFFF"/>
              </a:solidFill>
            </a:endParaRPr>
          </a:p>
        </p:txBody>
      </p:sp>
      <p:sp>
        <p:nvSpPr>
          <p:cNvPr id="1924103" name="Rectangle 7"/>
          <p:cNvSpPr>
            <a:spLocks noChangeArrowheads="1"/>
          </p:cNvSpPr>
          <p:nvPr/>
        </p:nvSpPr>
        <p:spPr bwMode="auto">
          <a:xfrm>
            <a:off x="506413" y="4074858"/>
            <a:ext cx="8185150" cy="10890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Is the World Becoming a          </a:t>
            </a:r>
            <a:r>
              <a:rPr lang="en-US" sz="3600" b="1" dirty="0" smtClean="0">
                <a:solidFill>
                  <a:srgbClr val="225A7A"/>
                </a:solidFill>
              </a:rPr>
              <a:t>Riskier, More Uncertain </a:t>
            </a:r>
            <a:r>
              <a:rPr lang="en-US" sz="3600" b="1" dirty="0">
                <a:solidFill>
                  <a:srgbClr val="225A7A"/>
                </a:solidFill>
              </a:rPr>
              <a:t>Place?</a:t>
            </a:r>
          </a:p>
        </p:txBody>
      </p:sp>
      <p:sp>
        <p:nvSpPr>
          <p:cNvPr id="7" name="Rectangle 7"/>
          <p:cNvSpPr>
            <a:spLocks noChangeArrowheads="1"/>
          </p:cNvSpPr>
          <p:nvPr/>
        </p:nvSpPr>
        <p:spPr bwMode="auto">
          <a:xfrm>
            <a:off x="324465" y="5072632"/>
            <a:ext cx="839884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Is Insurance and Its Regulatory Framework Up to the Task?</a:t>
            </a:r>
            <a:endParaRPr lang="en-US" sz="3600" b="1" i="1"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par>
                          <p:cTn id="11" fill="hold">
                            <p:stCondLst>
                              <p:cond delay="13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In the Beginning…</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01446" y="4794457"/>
            <a:ext cx="8429570"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Civilizations Long Ago Discovered the Benefits of Risk Pooling and Risk Transfer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40</a:t>
            </a:fld>
            <a:endParaRPr lang="en-US" smtClean="0"/>
          </a:p>
        </p:txBody>
      </p:sp>
      <p:sp>
        <p:nvSpPr>
          <p:cNvPr id="64517" name="Rectangle 2"/>
          <p:cNvSpPr>
            <a:spLocks noGrp="1" noChangeArrowheads="1"/>
          </p:cNvSpPr>
          <p:nvPr>
            <p:ph type="title"/>
          </p:nvPr>
        </p:nvSpPr>
        <p:spPr/>
        <p:txBody>
          <a:bodyPr/>
          <a:lstStyle/>
          <a:p>
            <a:r>
              <a:rPr lang="en-US" dirty="0" smtClean="0"/>
              <a:t>Uncertainty, Risk and Fear Abound: Insurance Can Help Mitigate Risk</a:t>
            </a:r>
          </a:p>
        </p:txBody>
      </p:sp>
      <p:sp>
        <p:nvSpPr>
          <p:cNvPr id="1922051" name="Rectangle 3"/>
          <p:cNvSpPr>
            <a:spLocks noGrp="1" noChangeArrowheads="1"/>
          </p:cNvSpPr>
          <p:nvPr>
            <p:ph type="body" idx="1"/>
          </p:nvPr>
        </p:nvSpPr>
        <p:spPr>
          <a:xfrm>
            <a:off x="347869" y="1053179"/>
            <a:ext cx="8523287" cy="4652963"/>
          </a:xfrm>
        </p:spPr>
        <p:txBody>
          <a:bodyPr/>
          <a:lstStyle/>
          <a:p>
            <a:pPr>
              <a:lnSpc>
                <a:spcPct val="70000"/>
              </a:lnSpc>
              <a:spcBef>
                <a:spcPct val="50000"/>
              </a:spcBef>
            </a:pPr>
            <a:r>
              <a:rPr lang="en-US" sz="2000" b="1" dirty="0" smtClean="0"/>
              <a:t>US Debt and Budget Crisis</a:t>
            </a:r>
          </a:p>
          <a:p>
            <a:pPr>
              <a:lnSpc>
                <a:spcPct val="70000"/>
              </a:lnSpc>
              <a:spcBef>
                <a:spcPct val="50000"/>
              </a:spcBef>
            </a:pPr>
            <a:r>
              <a:rPr lang="en-US" sz="2000" b="1" dirty="0" smtClean="0"/>
              <a:t>European Sovereign Debt &amp; </a:t>
            </a:r>
            <a:r>
              <a:rPr lang="en-US" sz="2000" b="1" dirty="0" err="1" smtClean="0"/>
              <a:t>Eurozone</a:t>
            </a:r>
            <a:r>
              <a:rPr lang="en-US" sz="2000" b="1" dirty="0" smtClean="0"/>
              <a:t> Crises</a:t>
            </a:r>
          </a:p>
          <a:p>
            <a:pPr>
              <a:lnSpc>
                <a:spcPct val="70000"/>
              </a:lnSpc>
              <a:spcBef>
                <a:spcPct val="50000"/>
              </a:spcBef>
            </a:pPr>
            <a:r>
              <a:rPr lang="en-US" sz="2000" b="1" dirty="0" smtClean="0"/>
              <a:t>Political Gridlock in the US, Europe, Japan</a:t>
            </a:r>
          </a:p>
          <a:p>
            <a:pPr>
              <a:lnSpc>
                <a:spcPct val="70000"/>
              </a:lnSpc>
              <a:spcBef>
                <a:spcPct val="50000"/>
              </a:spcBef>
            </a:pPr>
            <a:r>
              <a:rPr lang="en-US" sz="2000" b="1" dirty="0" smtClean="0"/>
              <a:t>“Hard Landing” in China/Emerging Economies</a:t>
            </a:r>
          </a:p>
          <a:p>
            <a:pPr>
              <a:lnSpc>
                <a:spcPct val="70000"/>
              </a:lnSpc>
              <a:spcBef>
                <a:spcPct val="50000"/>
              </a:spcBef>
            </a:pPr>
            <a:r>
              <a:rPr lang="en-US" sz="2000" b="1" dirty="0" smtClean="0"/>
              <a:t>Fiscal Imbalances</a:t>
            </a:r>
          </a:p>
          <a:p>
            <a:pPr>
              <a:lnSpc>
                <a:spcPct val="70000"/>
              </a:lnSpc>
              <a:spcBef>
                <a:spcPct val="50000"/>
              </a:spcBef>
            </a:pPr>
            <a:r>
              <a:rPr lang="en-US" sz="2000" b="1" dirty="0" smtClean="0"/>
              <a:t>Monetary Policy/Tapering/Low Interest Rates</a:t>
            </a:r>
          </a:p>
          <a:p>
            <a:pPr>
              <a:lnSpc>
                <a:spcPct val="70000"/>
              </a:lnSpc>
              <a:spcBef>
                <a:spcPct val="50000"/>
              </a:spcBef>
            </a:pPr>
            <a:r>
              <a:rPr lang="en-US" sz="2000" b="1" dirty="0" smtClean="0"/>
              <a:t>Unemployment</a:t>
            </a:r>
          </a:p>
          <a:p>
            <a:pPr>
              <a:lnSpc>
                <a:spcPct val="70000"/>
              </a:lnSpc>
              <a:spcBef>
                <a:spcPct val="50000"/>
              </a:spcBef>
            </a:pPr>
            <a:r>
              <a:rPr lang="en-US" sz="2000" b="1" dirty="0" smtClean="0"/>
              <a:t>Political Upheaval in the Middle East</a:t>
            </a:r>
          </a:p>
          <a:p>
            <a:pPr>
              <a:lnSpc>
                <a:spcPct val="70000"/>
              </a:lnSpc>
              <a:spcBef>
                <a:spcPct val="50000"/>
              </a:spcBef>
            </a:pPr>
            <a:r>
              <a:rPr lang="en-US" sz="2000" b="1" dirty="0" smtClean="0"/>
              <a:t>Resurgent Terrorism Risk</a:t>
            </a:r>
          </a:p>
          <a:p>
            <a:pPr>
              <a:lnSpc>
                <a:spcPct val="70000"/>
              </a:lnSpc>
              <a:spcBef>
                <a:spcPct val="50000"/>
              </a:spcBef>
            </a:pPr>
            <a:r>
              <a:rPr lang="en-US" sz="2000" b="1" dirty="0" smtClean="0"/>
              <a:t>Diffusion of Weapons of Mass Destruction</a:t>
            </a:r>
          </a:p>
          <a:p>
            <a:pPr>
              <a:lnSpc>
                <a:spcPct val="70000"/>
              </a:lnSpc>
              <a:spcBef>
                <a:spcPct val="50000"/>
              </a:spcBef>
            </a:pPr>
            <a:r>
              <a:rPr lang="en-US" sz="2000" b="1" dirty="0" smtClean="0"/>
              <a:t>Cyber Attacks</a:t>
            </a:r>
          </a:p>
          <a:p>
            <a:pPr>
              <a:lnSpc>
                <a:spcPct val="70000"/>
              </a:lnSpc>
              <a:spcBef>
                <a:spcPct val="50000"/>
              </a:spcBef>
            </a:pPr>
            <a:r>
              <a:rPr lang="en-US" sz="2000" b="1" dirty="0" smtClean="0"/>
              <a:t>Record Natural Disaster Losses</a:t>
            </a:r>
          </a:p>
          <a:p>
            <a:pPr>
              <a:lnSpc>
                <a:spcPct val="70000"/>
              </a:lnSpc>
              <a:spcBef>
                <a:spcPct val="50000"/>
              </a:spcBef>
            </a:pPr>
            <a:r>
              <a:rPr lang="en-US" sz="2000" b="1" dirty="0" smtClean="0"/>
              <a:t>Climate Change</a:t>
            </a:r>
          </a:p>
          <a:p>
            <a:pPr>
              <a:lnSpc>
                <a:spcPct val="70000"/>
              </a:lnSpc>
              <a:spcBef>
                <a:spcPct val="50000"/>
              </a:spcBef>
            </a:pPr>
            <a:r>
              <a:rPr lang="en-US" sz="2000" b="1" dirty="0" smtClean="0"/>
              <a:t>Environmental Degradation</a:t>
            </a:r>
          </a:p>
          <a:p>
            <a:pPr>
              <a:lnSpc>
                <a:spcPct val="70000"/>
              </a:lnSpc>
              <a:spcBef>
                <a:spcPct val="50000"/>
              </a:spcBef>
            </a:pPr>
            <a:r>
              <a:rPr lang="en-US" sz="2000" b="1" dirty="0" smtClean="0"/>
              <a:t>Income Inequality</a:t>
            </a:r>
          </a:p>
          <a:p>
            <a:pPr>
              <a:lnSpc>
                <a:spcPct val="70000"/>
              </a:lnSpc>
              <a:spcBef>
                <a:spcPct val="50000"/>
              </a:spcBef>
            </a:pPr>
            <a:r>
              <a:rPr lang="en-US" sz="2000" b="1" dirty="0" smtClean="0"/>
              <a:t>(Over)Regulation</a:t>
            </a:r>
          </a:p>
          <a:p>
            <a:pPr>
              <a:lnSpc>
                <a:spcPct val="70000"/>
              </a:lnSpc>
              <a:spcBef>
                <a:spcPct val="50000"/>
              </a:spcBef>
              <a:buNone/>
            </a:pPr>
            <a:endParaRPr lang="en-US" sz="2000" b="1" i="1" dirty="0" smtClean="0">
              <a:solidFill>
                <a:srgbClr val="FF0000"/>
              </a:solidFill>
            </a:endParaRPr>
          </a:p>
        </p:txBody>
      </p:sp>
      <p:pic>
        <p:nvPicPr>
          <p:cNvPr id="9" name="Picture 8" descr="Black Swan.jpg"/>
          <p:cNvPicPr>
            <a:picLocks noChangeAspect="1"/>
          </p:cNvPicPr>
          <p:nvPr/>
        </p:nvPicPr>
        <p:blipFill>
          <a:blip r:embed="rId3" cstate="email"/>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9" end="9"/>
                                            </p:txEl>
                                          </p:spTgt>
                                        </p:tgtEl>
                                        <p:attrNameLst>
                                          <p:attrName>style.visibility</p:attrName>
                                        </p:attrNameLst>
                                      </p:cBhvr>
                                      <p:to>
                                        <p:strVal val="visible"/>
                                      </p:to>
                                    </p:set>
                                    <p:animEffect transition="in" filter="wipe(left)">
                                      <p:cBhvr>
                                        <p:cTn id="52" dur="500"/>
                                        <p:tgtEl>
                                          <p:spTgt spid="19220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0" end="10"/>
                                            </p:txEl>
                                          </p:spTgt>
                                        </p:tgtEl>
                                        <p:attrNameLst>
                                          <p:attrName>style.visibility</p:attrName>
                                        </p:attrNameLst>
                                      </p:cBhvr>
                                      <p:to>
                                        <p:strVal val="visible"/>
                                      </p:to>
                                    </p:set>
                                    <p:animEffect transition="in" filter="wipe(left)">
                                      <p:cBhvr>
                                        <p:cTn id="57" dur="500"/>
                                        <p:tgtEl>
                                          <p:spTgt spid="19220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22051">
                                            <p:txEl>
                                              <p:pRg st="11" end="11"/>
                                            </p:txEl>
                                          </p:spTgt>
                                        </p:tgtEl>
                                        <p:attrNameLst>
                                          <p:attrName>style.visibility</p:attrName>
                                        </p:attrNameLst>
                                      </p:cBhvr>
                                      <p:to>
                                        <p:strVal val="visible"/>
                                      </p:to>
                                    </p:set>
                                    <p:animEffect transition="in" filter="wipe(left)">
                                      <p:cBhvr>
                                        <p:cTn id="62" dur="500"/>
                                        <p:tgtEl>
                                          <p:spTgt spid="192205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22051">
                                            <p:txEl>
                                              <p:pRg st="12" end="12"/>
                                            </p:txEl>
                                          </p:spTgt>
                                        </p:tgtEl>
                                        <p:attrNameLst>
                                          <p:attrName>style.visibility</p:attrName>
                                        </p:attrNameLst>
                                      </p:cBhvr>
                                      <p:to>
                                        <p:strVal val="visible"/>
                                      </p:to>
                                    </p:set>
                                    <p:animEffect transition="in" filter="wipe(left)">
                                      <p:cBhvr>
                                        <p:cTn id="67" dur="500"/>
                                        <p:tgtEl>
                                          <p:spTgt spid="192205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22051">
                                            <p:txEl>
                                              <p:pRg st="13" end="13"/>
                                            </p:txEl>
                                          </p:spTgt>
                                        </p:tgtEl>
                                        <p:attrNameLst>
                                          <p:attrName>style.visibility</p:attrName>
                                        </p:attrNameLst>
                                      </p:cBhvr>
                                      <p:to>
                                        <p:strVal val="visible"/>
                                      </p:to>
                                    </p:set>
                                    <p:animEffect transition="in" filter="wipe(left)">
                                      <p:cBhvr>
                                        <p:cTn id="72" dur="500"/>
                                        <p:tgtEl>
                                          <p:spTgt spid="192205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22051">
                                            <p:txEl>
                                              <p:pRg st="14" end="14"/>
                                            </p:txEl>
                                          </p:spTgt>
                                        </p:tgtEl>
                                        <p:attrNameLst>
                                          <p:attrName>style.visibility</p:attrName>
                                        </p:attrNameLst>
                                      </p:cBhvr>
                                      <p:to>
                                        <p:strVal val="visible"/>
                                      </p:to>
                                    </p:set>
                                    <p:animEffect transition="in" filter="wipe(left)">
                                      <p:cBhvr>
                                        <p:cTn id="77" dur="500"/>
                                        <p:tgtEl>
                                          <p:spTgt spid="1922051">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22051">
                                            <p:txEl>
                                              <p:pRg st="15" end="15"/>
                                            </p:txEl>
                                          </p:spTgt>
                                        </p:tgtEl>
                                        <p:attrNameLst>
                                          <p:attrName>style.visibility</p:attrName>
                                        </p:attrNameLst>
                                      </p:cBhvr>
                                      <p:to>
                                        <p:strVal val="visible"/>
                                      </p:to>
                                    </p:set>
                                    <p:animEffect transition="in" filter="wipe(left)">
                                      <p:cBhvr>
                                        <p:cTn id="82" dur="500"/>
                                        <p:tgtEl>
                                          <p:spTgt spid="1922051">
                                            <p:txEl>
                                              <p:pRg st="15" end="15"/>
                                            </p:txEl>
                                          </p:spTgt>
                                        </p:tgtEl>
                                      </p:cBhvr>
                                    </p:animEffect>
                                  </p:childTnLst>
                                </p:cTn>
                              </p:par>
                            </p:childTnLst>
                          </p:cTn>
                        </p:par>
                        <p:par>
                          <p:cTn id="83" fill="hold">
                            <p:stCondLst>
                              <p:cond delay="500"/>
                            </p:stCondLst>
                            <p:childTnLst>
                              <p:par>
                                <p:cTn id="84" presetID="22" presetClass="entr" presetSubtype="2" fill="hold" grpId="0" nodeType="afterEffect">
                                  <p:stCondLst>
                                    <p:cond delay="500"/>
                                  </p:stCondLst>
                                  <p:childTnLst>
                                    <p:set>
                                      <p:cBhvr>
                                        <p:cTn id="85" dur="1" fill="hold">
                                          <p:stCondLst>
                                            <p:cond delay="0"/>
                                          </p:stCondLst>
                                        </p:cTn>
                                        <p:tgtEl>
                                          <p:spTgt spid="10"/>
                                        </p:tgtEl>
                                        <p:attrNameLst>
                                          <p:attrName>style.visibility</p:attrName>
                                        </p:attrNameLst>
                                      </p:cBhvr>
                                      <p:to>
                                        <p:strVal val="visible"/>
                                      </p:to>
                                    </p:set>
                                    <p:animEffect transition="in" filter="wipe(right)">
                                      <p:cBhvr>
                                        <p:cTn id="86" dur="500"/>
                                        <p:tgtEl>
                                          <p:spTgt spid="10"/>
                                        </p:tgtEl>
                                      </p:cBhvr>
                                    </p:animEffect>
                                  </p:childTnLst>
                                </p:cTn>
                              </p:par>
                              <p:par>
                                <p:cTn id="87" presetID="6" presetClass="entr" presetSubtype="16" fill="hold" nodeType="withEffect">
                                  <p:stCondLst>
                                    <p:cond delay="500"/>
                                  </p:stCondLst>
                                  <p:childTnLst>
                                    <p:set>
                                      <p:cBhvr>
                                        <p:cTn id="88" dur="1" fill="hold">
                                          <p:stCondLst>
                                            <p:cond delay="0"/>
                                          </p:stCondLst>
                                        </p:cTn>
                                        <p:tgtEl>
                                          <p:spTgt spid="9"/>
                                        </p:tgtEl>
                                        <p:attrNameLst>
                                          <p:attrName>style.visibility</p:attrName>
                                        </p:attrNameLst>
                                      </p:cBhvr>
                                      <p:to>
                                        <p:strVal val="visible"/>
                                      </p:to>
                                    </p:set>
                                    <p:animEffect transition="in" filter="circle(in)">
                                      <p:cBhvr>
                                        <p:cTn id="8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41</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Adapted from World Economic Forum, </a:t>
            </a:r>
            <a:r>
              <a:rPr lang="en-US" sz="1000" i="1" dirty="0" smtClean="0"/>
              <a:t>Global Risks 201</a:t>
            </a:r>
            <a:r>
              <a:rPr lang="en-US" sz="1000" dirty="0" smtClean="0"/>
              <a:t>3;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email"/>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email"/>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email"/>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email"/>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email"/>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42</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2007—2013: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2013</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Shift in 2012 to Economic Risks and Away from Environmental Risks</a:t>
            </a:r>
            <a:endParaRPr lang="en-US" b="1" dirty="0">
              <a:solidFill>
                <a:srgbClr val="FFFFFF"/>
              </a:solidFill>
            </a:endParaRPr>
          </a:p>
        </p:txBody>
      </p:sp>
      <p:pic>
        <p:nvPicPr>
          <p:cNvPr id="24339457" name="Picture 1"/>
          <p:cNvPicPr>
            <a:picLocks noChangeAspect="1" noChangeArrowheads="1"/>
          </p:cNvPicPr>
          <p:nvPr/>
        </p:nvPicPr>
        <p:blipFill>
          <a:blip r:embed="rId3" cstate="email"/>
          <a:srcRect/>
          <a:stretch>
            <a:fillRect/>
          </a:stretch>
        </p:blipFill>
        <p:spPr bwMode="auto">
          <a:xfrm>
            <a:off x="0" y="1104900"/>
            <a:ext cx="8023123" cy="4648200"/>
          </a:xfrm>
          <a:prstGeom prst="rect">
            <a:avLst/>
          </a:prstGeom>
          <a:noFill/>
          <a:ln w="9525">
            <a:noFill/>
            <a:miter lim="800000"/>
            <a:headEnd/>
            <a:tailEnd/>
          </a:ln>
        </p:spPr>
      </p:pic>
      <p:sp>
        <p:nvSpPr>
          <p:cNvPr id="13" name="AutoShape 13"/>
          <p:cNvSpPr>
            <a:spLocks noChangeArrowheads="1"/>
          </p:cNvSpPr>
          <p:nvPr/>
        </p:nvSpPr>
        <p:spPr bwMode="blackWhite">
          <a:xfrm>
            <a:off x="7899303" y="1563329"/>
            <a:ext cx="1185706" cy="2020529"/>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2013, economic and climate change concerns dominated frequency concerns </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43</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2007—2013: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2013</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Economics Risks Remained High in 2013, but Societal, Environment and Societal Risks Also Loom Large</a:t>
            </a:r>
            <a:endParaRPr lang="en-US" b="1" dirty="0">
              <a:solidFill>
                <a:srgbClr val="FFFFFF"/>
              </a:solidFill>
            </a:endParaRPr>
          </a:p>
        </p:txBody>
      </p:sp>
      <p:pic>
        <p:nvPicPr>
          <p:cNvPr id="24337409" name="Picture 1"/>
          <p:cNvPicPr>
            <a:picLocks noChangeAspect="1" noChangeArrowheads="1"/>
          </p:cNvPicPr>
          <p:nvPr/>
        </p:nvPicPr>
        <p:blipFill>
          <a:blip r:embed="rId3" cstate="email"/>
          <a:srcRect/>
          <a:stretch>
            <a:fillRect/>
          </a:stretch>
        </p:blipFill>
        <p:spPr bwMode="auto">
          <a:xfrm>
            <a:off x="103237" y="1162049"/>
            <a:ext cx="7964128" cy="4636943"/>
          </a:xfrm>
          <a:prstGeom prst="rect">
            <a:avLst/>
          </a:prstGeom>
          <a:noFill/>
          <a:ln w="9525">
            <a:noFill/>
            <a:miter lim="800000"/>
            <a:headEnd/>
            <a:tailEnd/>
          </a:ln>
        </p:spPr>
      </p:pic>
      <p:sp>
        <p:nvSpPr>
          <p:cNvPr id="12" name="AutoShape 13"/>
          <p:cNvSpPr>
            <a:spLocks noChangeArrowheads="1"/>
          </p:cNvSpPr>
          <p:nvPr/>
        </p:nvSpPr>
        <p:spPr bwMode="blackWhite">
          <a:xfrm>
            <a:off x="7899303" y="1258529"/>
            <a:ext cx="1185706" cy="2797277"/>
          </a:xfrm>
          <a:prstGeom prst="wedgeRectCallout">
            <a:avLst>
              <a:gd name="adj1" fmla="val -65271"/>
              <a:gd name="adj2" fmla="val -7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Impacts from economic, societal, geopolitical and environmental risks were all of  great concern in 2013</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Globalization:</a:t>
            </a:r>
            <a:br>
              <a:rPr lang="en-US" sz="4200" dirty="0" smtClean="0">
                <a:solidFill>
                  <a:schemeClr val="bg1"/>
                </a:solidFill>
              </a:rPr>
            </a:br>
            <a:r>
              <a:rPr lang="en-US" sz="4200" dirty="0" smtClean="0">
                <a:solidFill>
                  <a:schemeClr val="bg1"/>
                </a:solidFill>
              </a:rPr>
              <a:t>Insurance Regulation Has Always Followed Economic Growth and New Risks </a:t>
            </a:r>
            <a:r>
              <a:rPr lang="en-US" sz="4200" dirty="0" err="1" smtClean="0">
                <a:solidFill>
                  <a:schemeClr val="bg1"/>
                </a:solidFill>
              </a:rPr>
              <a:t>RosTransmits</a:t>
            </a:r>
            <a:r>
              <a:rPr lang="en-US" sz="4200" dirty="0" smtClean="0">
                <a:solidFill>
                  <a:schemeClr val="bg1"/>
                </a:solidFill>
              </a:rPr>
              <a:t>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Globalization Is a Double Edged Sword—Creating Opportunity and Wealth But Potentially Creating and Amplifying Risk</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
        <p:nvSpPr>
          <p:cNvPr id="9" name="Rectangle 7"/>
          <p:cNvSpPr>
            <a:spLocks noChangeArrowheads="1"/>
          </p:cNvSpPr>
          <p:nvPr/>
        </p:nvSpPr>
        <p:spPr bwMode="auto">
          <a:xfrm>
            <a:off x="324465" y="5677311"/>
            <a:ext cx="8398848" cy="59093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Emerging vs. “Advanced” Economies</a:t>
            </a:r>
            <a:endParaRPr lang="en-US" sz="3600" b="1" i="1"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047042" name="Chart" r:id="rId4" imgW="8534451" imgH="377178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592529" y="3598601"/>
            <a:ext cx="1799300"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is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ChangeAspect="1"/>
          </p:cNvGraphicFramePr>
          <p:nvPr>
            <p:ph idx="4294967295"/>
          </p:nvPr>
        </p:nvGraphicFramePr>
        <p:xfrm>
          <a:off x="12700" y="1608138"/>
          <a:ext cx="9067800" cy="4743450"/>
        </p:xfrm>
        <a:graphic>
          <a:graphicData uri="http://schemas.openxmlformats.org/presentationml/2006/ole">
            <p:oleObj spid="_x0000_s25046018" name="Chart" r:id="rId3" imgW="8505837" imgH="4581583" progId="MSGraph.Chart.8">
              <p:embed followColorScheme="full"/>
            </p:oleObj>
          </a:graphicData>
        </a:graphic>
      </p:graphicFrame>
      <p:sp>
        <p:nvSpPr>
          <p:cNvPr id="6250499" name="Rectangle 6"/>
          <p:cNvSpPr>
            <a:spLocks noChangeArrowheads="1"/>
          </p:cNvSpPr>
          <p:nvPr/>
        </p:nvSpPr>
        <p:spPr bwMode="auto">
          <a:xfrm>
            <a:off x="76200" y="6513513"/>
            <a:ext cx="7704032"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July 2013 </a:t>
            </a:r>
            <a:r>
              <a:rPr lang="en-US" sz="1200" i="1" dirty="0" smtClean="0"/>
              <a:t>WEO Update</a:t>
            </a:r>
            <a:r>
              <a:rPr lang="en-US" sz="1200" dirty="0" smtClean="0"/>
              <a:t>; </a:t>
            </a:r>
            <a:r>
              <a:rPr lang="en-US" sz="1200" dirty="0"/>
              <a:t>Ins. Info. Institute.</a:t>
            </a:r>
          </a:p>
        </p:txBody>
      </p:sp>
      <p:sp>
        <p:nvSpPr>
          <p:cNvPr id="7072775" name="AutoShape 7"/>
          <p:cNvSpPr>
            <a:spLocks noChangeArrowheads="1"/>
          </p:cNvSpPr>
          <p:nvPr/>
        </p:nvSpPr>
        <p:spPr bwMode="auto">
          <a:xfrm>
            <a:off x="6091238" y="1101725"/>
            <a:ext cx="2971800" cy="982663"/>
          </a:xfrm>
          <a:prstGeom prst="wedgeRectCallout">
            <a:avLst>
              <a:gd name="adj1" fmla="val 41847"/>
              <a:gd name="adj2" fmla="val 111606"/>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chemeClr val="bg1"/>
                </a:solidFill>
              </a:rPr>
              <a:t>Emerging economies (led by China) are expected to grow by </a:t>
            </a:r>
            <a:r>
              <a:rPr lang="en-US" b="1" dirty="0" smtClean="0">
                <a:solidFill>
                  <a:schemeClr val="bg1"/>
                </a:solidFill>
              </a:rPr>
              <a:t>5.0% </a:t>
            </a:r>
            <a:r>
              <a:rPr lang="en-US" b="1" dirty="0">
                <a:solidFill>
                  <a:schemeClr val="bg1"/>
                </a:solidFill>
              </a:rPr>
              <a:t>in </a:t>
            </a:r>
            <a:r>
              <a:rPr lang="en-US" b="1" dirty="0" smtClean="0">
                <a:solidFill>
                  <a:schemeClr val="bg1"/>
                </a:solidFill>
              </a:rPr>
              <a:t>2013 and 5.4% </a:t>
            </a:r>
            <a:r>
              <a:rPr lang="en-US" b="1" dirty="0">
                <a:solidFill>
                  <a:schemeClr val="bg1"/>
                </a:solidFill>
              </a:rPr>
              <a:t>in </a:t>
            </a:r>
            <a:r>
              <a:rPr lang="en-US" b="1" dirty="0" smtClean="0">
                <a:solidFill>
                  <a:schemeClr val="bg1"/>
                </a:solidFill>
              </a:rPr>
              <a:t>2014.</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1970-2014F</a:t>
            </a:r>
          </a:p>
        </p:txBody>
      </p:sp>
      <p:sp>
        <p:nvSpPr>
          <p:cNvPr id="6250502" name="Oval 12"/>
          <p:cNvSpPr>
            <a:spLocks noChangeArrowheads="1"/>
          </p:cNvSpPr>
          <p:nvPr/>
        </p:nvSpPr>
        <p:spPr bwMode="auto">
          <a:xfrm>
            <a:off x="8807450" y="3715776"/>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sluggish pace of </a:t>
            </a:r>
            <a:r>
              <a:rPr lang="en-US" b="1" dirty="0" smtClean="0">
                <a:solidFill>
                  <a:srgbClr val="FFFFFF"/>
                </a:solidFill>
              </a:rPr>
              <a:t>1.2% </a:t>
            </a:r>
            <a:r>
              <a:rPr lang="en-US" b="1" dirty="0">
                <a:solidFill>
                  <a:srgbClr val="FFFFFF"/>
                </a:solidFill>
              </a:rPr>
              <a:t>in </a:t>
            </a:r>
            <a:r>
              <a:rPr lang="en-US" b="1" dirty="0" smtClean="0">
                <a:solidFill>
                  <a:srgbClr val="FFFFFF"/>
                </a:solidFill>
              </a:rPr>
              <a:t>2013 but accelerate to 2.1% </a:t>
            </a:r>
            <a:r>
              <a:rPr lang="en-US" b="1" dirty="0">
                <a:solidFill>
                  <a:srgbClr val="FFFFFF"/>
                </a:solidFill>
              </a:rPr>
              <a:t>in </a:t>
            </a:r>
            <a:r>
              <a:rPr lang="en-US" b="1" dirty="0" smtClean="0">
                <a:solidFill>
                  <a:srgbClr val="FFFFFF"/>
                </a:solidFill>
              </a:rPr>
              <a:t>2014.</a:t>
            </a:r>
            <a:endParaRPr lang="en-US" b="1" dirty="0">
              <a:solidFill>
                <a:srgbClr val="FFFFFF"/>
              </a:solidFill>
            </a:endParaRPr>
          </a:p>
        </p:txBody>
      </p:sp>
      <p:sp>
        <p:nvSpPr>
          <p:cNvPr id="6250504" name="Oval 14"/>
          <p:cNvSpPr>
            <a:spLocks noChangeArrowheads="1"/>
          </p:cNvSpPr>
          <p:nvPr/>
        </p:nvSpPr>
        <p:spPr bwMode="auto">
          <a:xfrm>
            <a:off x="8783638" y="2894469"/>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805863" y="3282130"/>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7699"/>
              <a:gd name="adj2" fmla="val 121648"/>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2013 </a:t>
            </a:r>
            <a:r>
              <a:rPr lang="en-US" b="1" dirty="0">
                <a:solidFill>
                  <a:srgbClr val="FFFFFF"/>
                </a:solidFill>
              </a:rPr>
              <a:t>and </a:t>
            </a:r>
            <a:r>
              <a:rPr lang="en-US" b="1" dirty="0" smtClean="0">
                <a:solidFill>
                  <a:srgbClr val="FFFFFF"/>
                </a:solidFill>
              </a:rPr>
              <a:t>3.8% </a:t>
            </a:r>
            <a:r>
              <a:rPr lang="en-US" b="1" dirty="0">
                <a:solidFill>
                  <a:srgbClr val="FFFFFF"/>
                </a:solidFill>
              </a:rPr>
              <a:t>in </a:t>
            </a:r>
            <a:r>
              <a:rPr lang="en-US" b="1" dirty="0" smtClean="0">
                <a:solidFill>
                  <a:srgbClr val="FFFFFF"/>
                </a:solidFill>
              </a:rPr>
              <a:t>2014.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47</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2014F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(9/2013 </a:t>
            </a:r>
            <a:r>
              <a:rPr lang="en-US" sz="1100" dirty="0"/>
              <a:t>issue); Insurance Information Institute.</a:t>
            </a:r>
          </a:p>
        </p:txBody>
      </p:sp>
      <p:graphicFrame>
        <p:nvGraphicFramePr>
          <p:cNvPr id="6248450" name="Object 5"/>
          <p:cNvGraphicFramePr>
            <a:graphicFrameLocks noChangeAspect="1"/>
          </p:cNvGraphicFramePr>
          <p:nvPr/>
        </p:nvGraphicFramePr>
        <p:xfrm>
          <a:off x="191421" y="1389826"/>
          <a:ext cx="8743950" cy="4324350"/>
        </p:xfrm>
        <a:graphic>
          <a:graphicData uri="http://schemas.openxmlformats.org/presentationml/2006/ole">
            <p:oleObj spid="_x0000_s25048066"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Region: </a:t>
            </a:r>
            <a:r>
              <a:rPr lang="en-US" b="1" dirty="0" smtClean="0">
                <a:solidFill>
                  <a:schemeClr val="bg1"/>
                </a:solidFill>
              </a:rPr>
              <a:t>Growth Returning in </a:t>
            </a:r>
            <a:r>
              <a:rPr lang="en-US" b="1" dirty="0">
                <a:solidFill>
                  <a:schemeClr val="bg1"/>
                </a:solidFill>
              </a:rPr>
              <a:t>the US, </a:t>
            </a:r>
            <a:r>
              <a:rPr lang="en-US" b="1" dirty="0" smtClean="0">
                <a:solidFill>
                  <a:schemeClr val="bg1"/>
                </a:solidFill>
              </a:rPr>
              <a:t>Recession </a:t>
            </a:r>
            <a:r>
              <a:rPr lang="en-US" b="1" dirty="0">
                <a:solidFill>
                  <a:schemeClr val="bg1"/>
                </a:solidFill>
              </a:rPr>
              <a:t>in the </a:t>
            </a:r>
            <a:r>
              <a:rPr lang="en-US" b="1" dirty="0" err="1">
                <a:solidFill>
                  <a:schemeClr val="bg1"/>
                </a:solidFill>
              </a:rPr>
              <a:t>Eurozone</a:t>
            </a:r>
            <a:r>
              <a:rPr lang="en-US" b="1" dirty="0">
                <a:solidFill>
                  <a:schemeClr val="bg1"/>
                </a:solidFill>
              </a:rPr>
              <a:t>, </a:t>
            </a:r>
            <a:r>
              <a:rPr lang="en-US" b="1" dirty="0" smtClean="0">
                <a:solidFill>
                  <a:schemeClr val="bg1"/>
                </a:solidFill>
              </a:rPr>
              <a:t> Some strengthening in Latin America</a:t>
            </a:r>
            <a:endParaRPr lang="en-US" b="1" dirty="0">
              <a:solidFill>
                <a:schemeClr val="bg1"/>
              </a:solidFill>
            </a:endParaRPr>
          </a:p>
        </p:txBody>
      </p:sp>
      <p:sp>
        <p:nvSpPr>
          <p:cNvPr id="7" name="AutoShape 10"/>
          <p:cNvSpPr>
            <a:spLocks noChangeArrowheads="1"/>
          </p:cNvSpPr>
          <p:nvPr/>
        </p:nvSpPr>
        <p:spPr bwMode="blackWhite">
          <a:xfrm>
            <a:off x="2278780" y="1882930"/>
            <a:ext cx="1762125" cy="875019"/>
          </a:xfrm>
          <a:prstGeom prst="wedgeRectCallout">
            <a:avLst>
              <a:gd name="adj1" fmla="val -17876"/>
              <a:gd name="adj2" fmla="val 77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t>
            </a:r>
            <a:r>
              <a:rPr lang="en-US" b="1" dirty="0" err="1">
                <a:solidFill>
                  <a:schemeClr val="bg1"/>
                </a:solidFill>
              </a:rPr>
              <a:t>Eurozone</a:t>
            </a:r>
            <a:r>
              <a:rPr lang="en-US" b="1" dirty="0">
                <a:solidFill>
                  <a:schemeClr val="bg1"/>
                </a:solidFill>
              </a:rPr>
              <a:t> </a:t>
            </a:r>
            <a:r>
              <a:rPr lang="en-US" b="1" dirty="0" smtClean="0">
                <a:solidFill>
                  <a:schemeClr val="bg1"/>
                </a:solidFill>
              </a:rPr>
              <a:t>is ending</a:t>
            </a:r>
            <a:endParaRPr lang="en-US" b="1" dirty="0">
              <a:solidFill>
                <a:schemeClr val="bg1"/>
              </a:solidFill>
            </a:endParaRPr>
          </a:p>
        </p:txBody>
      </p:sp>
      <p:sp>
        <p:nvSpPr>
          <p:cNvPr id="8" name="AutoShape 10"/>
          <p:cNvSpPr>
            <a:spLocks noChangeArrowheads="1"/>
          </p:cNvSpPr>
          <p:nvPr/>
        </p:nvSpPr>
        <p:spPr bwMode="blackWhite">
          <a:xfrm>
            <a:off x="4478542" y="1179765"/>
            <a:ext cx="2438451" cy="1283212"/>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outpaced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21812"/>
              <a:gd name="adj2" fmla="val 65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2014</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48</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Selected Economies: 2011 – 2014F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(9/2013 </a:t>
            </a:r>
            <a:r>
              <a:rPr lang="en-US" sz="1100" dirty="0"/>
              <a:t>issue); Insurance Information Institute.</a:t>
            </a:r>
          </a:p>
        </p:txBody>
      </p:sp>
      <p:graphicFrame>
        <p:nvGraphicFramePr>
          <p:cNvPr id="6248450" name="Object 5"/>
          <p:cNvGraphicFramePr>
            <a:graphicFrameLocks noChangeAspect="1"/>
          </p:cNvGraphicFramePr>
          <p:nvPr/>
        </p:nvGraphicFramePr>
        <p:xfrm>
          <a:off x="142261" y="1576644"/>
          <a:ext cx="8743950" cy="4324350"/>
        </p:xfrm>
        <a:graphic>
          <a:graphicData uri="http://schemas.openxmlformats.org/presentationml/2006/ole">
            <p:oleObj spid="_x0000_s25049090"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604838" y="5919018"/>
            <a:ext cx="8101012" cy="5407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Outside the US, Europe and Japan is Relatively Strong</a:t>
            </a:r>
            <a:endParaRPr lang="en-US" b="1" dirty="0">
              <a:solidFill>
                <a:schemeClr val="bg1"/>
              </a:solidFill>
            </a:endParaRPr>
          </a:p>
        </p:txBody>
      </p:sp>
      <p:sp>
        <p:nvSpPr>
          <p:cNvPr id="9" name="AutoShape 10"/>
          <p:cNvSpPr>
            <a:spLocks noChangeArrowheads="1"/>
          </p:cNvSpPr>
          <p:nvPr/>
        </p:nvSpPr>
        <p:spPr bwMode="blackWhite">
          <a:xfrm>
            <a:off x="4616245" y="1295247"/>
            <a:ext cx="3937820" cy="1192314"/>
          </a:xfrm>
          <a:prstGeom prst="wedgeRectCallout">
            <a:avLst>
              <a:gd name="adj1" fmla="val 22921"/>
              <a:gd name="adj2" fmla="val 4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Strong economies in smaller industrialized nations will bolster demand for products, services, international trade and insure</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49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World Trade Volume: 1948—2013F</a:t>
            </a:r>
          </a:p>
        </p:txBody>
      </p:sp>
      <p:graphicFrame>
        <p:nvGraphicFramePr>
          <p:cNvPr id="39938" name="Object 3"/>
          <p:cNvGraphicFramePr>
            <a:graphicFrameLocks noChangeAspect="1"/>
          </p:cNvGraphicFramePr>
          <p:nvPr/>
        </p:nvGraphicFramePr>
        <p:xfrm>
          <a:off x="258548" y="2131931"/>
          <a:ext cx="8445500" cy="3497262"/>
        </p:xfrm>
        <a:graphic>
          <a:graphicData uri="http://schemas.openxmlformats.org/presentationml/2006/ole">
            <p:oleObj spid="_x0000_s25053186" name="Chart" r:id="rId4" imgW="8543899" imgH="3524253" progId="MSGraph.Chart.8">
              <p:embed followColorScheme="full"/>
            </p:oleObj>
          </a:graphicData>
        </a:graphic>
      </p:graphicFrame>
      <p:sp>
        <p:nvSpPr>
          <p:cNvPr id="39943" name="Rectangle 4"/>
          <p:cNvSpPr>
            <a:spLocks noChangeArrowheads="1"/>
          </p:cNvSpPr>
          <p:nvPr/>
        </p:nvSpPr>
        <p:spPr bwMode="auto">
          <a:xfrm>
            <a:off x="0" y="6245525"/>
            <a:ext cx="76168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World Trade Organization data through 2011; Insurance </a:t>
            </a:r>
            <a:r>
              <a:rPr lang="en-US" sz="1100" dirty="0"/>
              <a:t>Information </a:t>
            </a:r>
            <a:r>
              <a:rPr lang="en-US" sz="1100" dirty="0" smtClean="0"/>
              <a:t>Institute estimate for 2013 based on IMF forecasts as of July 2013.</a:t>
            </a:r>
            <a:endParaRPr lang="en-US" sz="1100" dirty="0"/>
          </a:p>
        </p:txBody>
      </p:sp>
      <p:sp>
        <p:nvSpPr>
          <p:cNvPr id="39944" name="Rectangle 5"/>
          <p:cNvSpPr>
            <a:spLocks noChangeArrowheads="1"/>
          </p:cNvSpPr>
          <p:nvPr/>
        </p:nvSpPr>
        <p:spPr bwMode="black">
          <a:xfrm>
            <a:off x="162228" y="1720111"/>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2116614" name="Rectangle 6"/>
          <p:cNvSpPr>
            <a:spLocks noChangeArrowheads="1"/>
          </p:cNvSpPr>
          <p:nvPr/>
        </p:nvSpPr>
        <p:spPr bwMode="blackWhite">
          <a:xfrm>
            <a:off x="648929" y="5250426"/>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Insurance Regulation Will Necessarily Become More Transnational, Following Patterns of Global Economic Growth, the Creation of New Insurable Exposures and International Capital Flows</a:t>
            </a:r>
            <a:endParaRPr lang="en-US" b="1" dirty="0">
              <a:solidFill>
                <a:srgbClr val="FFFFFF"/>
              </a:solidFill>
            </a:endParaRPr>
          </a:p>
        </p:txBody>
      </p:sp>
      <p:sp>
        <p:nvSpPr>
          <p:cNvPr id="11" name="AutoShape 8"/>
          <p:cNvSpPr>
            <a:spLocks noChangeArrowheads="1"/>
          </p:cNvSpPr>
          <p:nvPr/>
        </p:nvSpPr>
        <p:spPr bwMode="blackWhite">
          <a:xfrm>
            <a:off x="2993923" y="1578077"/>
            <a:ext cx="3991896" cy="1135626"/>
          </a:xfrm>
          <a:prstGeom prst="wedgeRectCallout">
            <a:avLst>
              <a:gd name="adj1" fmla="val 68831"/>
              <a:gd name="adj2" fmla="val 60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Global trade volume will approach $19 trillion in 2013, a 155%  over the past decade</a:t>
            </a:r>
            <a:endParaRPr lang="en-US" sz="20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ts val="1900"/>
              </a:lnSpc>
            </a:pPr>
            <a:r>
              <a:rPr lang="en-US" sz="2000" b="1" dirty="0" smtClean="0"/>
              <a:t>Earliest Forms of Insurance Date to 1800 BC in Babylon</a:t>
            </a:r>
          </a:p>
          <a:p>
            <a:pPr lvl="1">
              <a:lnSpc>
                <a:spcPts val="1900"/>
              </a:lnSpc>
            </a:pPr>
            <a:r>
              <a:rPr lang="en-US" sz="1800" b="1" dirty="0" smtClean="0"/>
              <a:t>Code of Hammurabi</a:t>
            </a:r>
          </a:p>
          <a:p>
            <a:pPr lvl="1">
              <a:lnSpc>
                <a:spcPts val="1900"/>
              </a:lnSpc>
            </a:pPr>
            <a:r>
              <a:rPr lang="en-US" sz="1800" b="1" dirty="0" smtClean="0"/>
              <a:t>282 clauses on the topic of “</a:t>
            </a:r>
            <a:r>
              <a:rPr lang="en-US" sz="1800" b="1" dirty="0" err="1" smtClean="0"/>
              <a:t>bottomery</a:t>
            </a:r>
            <a:r>
              <a:rPr lang="en-US" sz="1800" b="1" dirty="0" smtClean="0"/>
              <a:t>”</a:t>
            </a:r>
          </a:p>
          <a:p>
            <a:pPr lvl="1">
              <a:lnSpc>
                <a:spcPts val="1900"/>
              </a:lnSpc>
            </a:pPr>
            <a:r>
              <a:rPr lang="en-US" sz="1800" b="1" i="1" dirty="0" err="1" smtClean="0"/>
              <a:t>Bottomery</a:t>
            </a:r>
            <a:r>
              <a:rPr lang="en-US" sz="1800" b="1" dirty="0" smtClean="0"/>
              <a:t> is a loan taken out by the owner of a 	                             ship to finance its voyage (no premium involved)</a:t>
            </a:r>
          </a:p>
          <a:p>
            <a:pPr lvl="1">
              <a:lnSpc>
                <a:spcPts val="1900"/>
              </a:lnSpc>
            </a:pPr>
            <a:r>
              <a:rPr lang="en-US" sz="1800" b="1" dirty="0" smtClean="0"/>
              <a:t>If ship was lost, loan didn’t have to be repaid</a:t>
            </a:r>
          </a:p>
          <a:p>
            <a:pPr>
              <a:lnSpc>
                <a:spcPts val="1900"/>
              </a:lnSpc>
            </a:pPr>
            <a:r>
              <a:rPr lang="en-US" sz="2000" b="1" dirty="0" smtClean="0"/>
              <a:t>Roman Emperor Claudius (10BC – 54AD)</a:t>
            </a:r>
          </a:p>
          <a:p>
            <a:pPr lvl="1">
              <a:lnSpc>
                <a:spcPts val="1900"/>
              </a:lnSpc>
            </a:pPr>
            <a:r>
              <a:rPr lang="en-US" sz="1800" b="1" dirty="0" smtClean="0"/>
              <a:t>Eager to boost grain trade, Claudius became a 1-man,                      premium free insurance company by personally                       guaranteeing the storm losses of Roman merchants                                 </a:t>
            </a:r>
            <a:r>
              <a:rPr lang="en-US" sz="1800" b="1" i="1" dirty="0" smtClean="0"/>
              <a:t>(also granted citizenship to sailors and exempted them                         from laws that penalized adultery and celibacy)</a:t>
            </a:r>
          </a:p>
          <a:p>
            <a:pPr lvl="1">
              <a:lnSpc>
                <a:spcPts val="1900"/>
              </a:lnSpc>
            </a:pPr>
            <a:r>
              <a:rPr lang="en-US" sz="1800" b="1" dirty="0" smtClean="0"/>
              <a:t>Reduced taxes on communities impacted by drought                                  or famine (form of ancient disaster aid)</a:t>
            </a:r>
          </a:p>
          <a:p>
            <a:pPr>
              <a:lnSpc>
                <a:spcPts val="1900"/>
              </a:lnSpc>
            </a:pPr>
            <a:r>
              <a:rPr lang="en-US" sz="2000" b="1" dirty="0" smtClean="0"/>
              <a:t>Greek/Roman Occupational </a:t>
            </a:r>
            <a:r>
              <a:rPr lang="en-US" sz="2000" b="1" dirty="0" err="1" smtClean="0"/>
              <a:t>Guilds</a:t>
            </a:r>
            <a:r>
              <a:rPr lang="en-US" sz="2000" b="1" dirty="0" err="1" smtClean="0">
                <a:sym typeface="Wingdings" pitchFamily="2" charset="2"/>
              </a:rPr>
              <a:t>Early</a:t>
            </a:r>
            <a:r>
              <a:rPr lang="en-US" sz="2000" b="1" dirty="0" smtClean="0">
                <a:sym typeface="Wingdings" pitchFamily="2" charset="2"/>
              </a:rPr>
              <a:t> Life Insurance</a:t>
            </a:r>
            <a:endParaRPr lang="en-US" sz="2000" b="1" dirty="0" smtClean="0"/>
          </a:p>
          <a:p>
            <a:pPr lvl="1">
              <a:lnSpc>
                <a:spcPts val="1900"/>
              </a:lnSpc>
            </a:pPr>
            <a:r>
              <a:rPr lang="en-US" sz="1800" b="1" dirty="0" smtClean="0"/>
              <a:t>Paid into pool that made payment to deceased member’s family</a:t>
            </a:r>
            <a:endParaRPr lang="en-US" sz="2000" b="1" dirty="0" smtClean="0"/>
          </a:p>
        </p:txBody>
      </p:sp>
      <p:pic>
        <p:nvPicPr>
          <p:cNvPr id="25100290" name="Picture 2" descr="File:Prologue Hammurabi Code Louvre AO10237.jpg">
            <a:hlinkClick r:id="rId3"/>
          </p:cNvPr>
          <p:cNvPicPr>
            <a:picLocks noChangeAspect="1" noChangeArrowheads="1"/>
          </p:cNvPicPr>
          <p:nvPr/>
        </p:nvPicPr>
        <p:blipFill>
          <a:blip r:embed="rId4" cstate="email"/>
          <a:srcRect/>
          <a:stretch>
            <a:fillRect/>
          </a:stretch>
        </p:blipFill>
        <p:spPr bwMode="auto">
          <a:xfrm>
            <a:off x="7180602" y="1435755"/>
            <a:ext cx="1670014" cy="2218045"/>
          </a:xfrm>
          <a:prstGeom prst="rect">
            <a:avLst/>
          </a:prstGeom>
          <a:noFill/>
        </p:spPr>
      </p:pic>
      <p:pic>
        <p:nvPicPr>
          <p:cNvPr id="25153538" name="Picture 2" descr="Claudius (M.A.N. Madrid) 01.jpg">
            <a:hlinkClick r:id="rId5"/>
          </p:cNvPr>
          <p:cNvPicPr>
            <a:picLocks noChangeAspect="1" noChangeArrowheads="1"/>
          </p:cNvPicPr>
          <p:nvPr/>
        </p:nvPicPr>
        <p:blipFill>
          <a:blip r:embed="rId6" cstate="email"/>
          <a:srcRect/>
          <a:stretch>
            <a:fillRect/>
          </a:stretch>
        </p:blipFill>
        <p:spPr bwMode="auto">
          <a:xfrm>
            <a:off x="7422719" y="3864815"/>
            <a:ext cx="1342126" cy="2312118"/>
          </a:xfrm>
          <a:prstGeom prst="rect">
            <a:avLst/>
          </a:prstGeom>
          <a:noFill/>
        </p:spPr>
      </p:pic>
      <p:sp>
        <p:nvSpPr>
          <p:cNvPr id="9" name="Rectangle 7"/>
          <p:cNvSpPr>
            <a:spLocks noChangeArrowheads="1"/>
          </p:cNvSpPr>
          <p:nvPr/>
        </p:nvSpPr>
        <p:spPr bwMode="auto">
          <a:xfrm>
            <a:off x="0" y="6406515"/>
            <a:ext cx="8750300" cy="428625"/>
          </a:xfrm>
          <a:prstGeom prst="rect">
            <a:avLst/>
          </a:prstGeom>
          <a:noFill/>
          <a:ln w="9525">
            <a:noFill/>
            <a:miter lim="800000"/>
            <a:headEnd/>
            <a:tailEnd/>
          </a:ln>
        </p:spPr>
        <p:txBody>
          <a:bodyPr>
            <a:spAutoFit/>
          </a:bodyPr>
          <a:lstStyle/>
          <a:p>
            <a:endParaRPr lang="en-US" sz="1050" dirty="0"/>
          </a:p>
          <a:p>
            <a:r>
              <a:rPr lang="en-US" sz="1050" dirty="0" smtClean="0"/>
              <a:t>Sources: Elements drawn from </a:t>
            </a:r>
            <a:r>
              <a:rPr lang="en-US" sz="1050" i="1" dirty="0" smtClean="0"/>
              <a:t>Against the Gods: The Remarkable Story of Risk, </a:t>
            </a:r>
            <a:r>
              <a:rPr lang="en-US" sz="1050" dirty="0" smtClean="0"/>
              <a:t>Peter L. Bernstein; Insurance Information Institute.</a:t>
            </a:r>
            <a:r>
              <a:rPr lang="en-US" sz="1050" dirty="0"/>
              <a:t>	</a:t>
            </a:r>
          </a:p>
        </p:txBody>
      </p:sp>
      <p:sp>
        <p:nvSpPr>
          <p:cNvPr id="12" name="Rectangle 2"/>
          <p:cNvSpPr>
            <a:spLocks noGrp="1" noChangeArrowheads="1"/>
          </p:cNvSpPr>
          <p:nvPr>
            <p:ph type="title"/>
          </p:nvPr>
        </p:nvSpPr>
        <p:spPr>
          <a:xfrm>
            <a:off x="39327" y="70824"/>
            <a:ext cx="8052622" cy="860425"/>
          </a:xfrm>
        </p:spPr>
        <p:txBody>
          <a:bodyPr/>
          <a:lstStyle/>
          <a:p>
            <a:r>
              <a:rPr lang="en-US" dirty="0" smtClean="0"/>
              <a:t>Origins of Insurance…and Insurance Regulation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100290"/>
                                        </p:tgtEl>
                                        <p:attrNameLst>
                                          <p:attrName>style.visibility</p:attrName>
                                        </p:attrNameLst>
                                      </p:cBhvr>
                                      <p:to>
                                        <p:strVal val="visible"/>
                                      </p:to>
                                    </p:set>
                                    <p:anim calcmode="lin" valueType="num">
                                      <p:cBhvr additive="base">
                                        <p:cTn id="7" dur="500" fill="hold"/>
                                        <p:tgtEl>
                                          <p:spTgt spid="25100290"/>
                                        </p:tgtEl>
                                        <p:attrNameLst>
                                          <p:attrName>ppt_x</p:attrName>
                                        </p:attrNameLst>
                                      </p:cBhvr>
                                      <p:tavLst>
                                        <p:tav tm="0">
                                          <p:val>
                                            <p:strVal val="#ppt_x"/>
                                          </p:val>
                                        </p:tav>
                                        <p:tav tm="100000">
                                          <p:val>
                                            <p:strVal val="#ppt_x"/>
                                          </p:val>
                                        </p:tav>
                                      </p:tavLst>
                                    </p:anim>
                                    <p:anim calcmode="lin" valueType="num">
                                      <p:cBhvr additive="base">
                                        <p:cTn id="8" dur="500" fill="hold"/>
                                        <p:tgtEl>
                                          <p:spTgt spid="25100290"/>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922051">
                                            <p:txEl>
                                              <p:pRg st="0" end="0"/>
                                            </p:txEl>
                                          </p:spTgt>
                                        </p:tgtEl>
                                        <p:attrNameLst>
                                          <p:attrName>style.visibility</p:attrName>
                                        </p:attrNameLst>
                                      </p:cBhvr>
                                      <p:to>
                                        <p:strVal val="visible"/>
                                      </p:to>
                                    </p:set>
                                    <p:animEffect transition="in" filter="wipe(left)">
                                      <p:cBhvr>
                                        <p:cTn id="11" dur="500"/>
                                        <p:tgtEl>
                                          <p:spTgt spid="1922051">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22051">
                                            <p:txEl>
                                              <p:pRg st="1" end="1"/>
                                            </p:txEl>
                                          </p:spTgt>
                                        </p:tgtEl>
                                        <p:attrNameLst>
                                          <p:attrName>style.visibility</p:attrName>
                                        </p:attrNameLst>
                                      </p:cBhvr>
                                      <p:to>
                                        <p:strVal val="visible"/>
                                      </p:to>
                                    </p:set>
                                    <p:animEffect transition="in" filter="wipe(left)">
                                      <p:cBhvr>
                                        <p:cTn id="14" dur="500"/>
                                        <p:tgtEl>
                                          <p:spTgt spid="1922051">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25153538"/>
                                        </p:tgtEl>
                                        <p:attrNameLst>
                                          <p:attrName>style.visibility</p:attrName>
                                        </p:attrNameLst>
                                      </p:cBhvr>
                                      <p:to>
                                        <p:strVal val="visible"/>
                                      </p:to>
                                    </p:set>
                                    <p:anim calcmode="lin" valueType="num">
                                      <p:cBhvr additive="base">
                                        <p:cTn id="45" dur="500" fill="hold"/>
                                        <p:tgtEl>
                                          <p:spTgt spid="25153538"/>
                                        </p:tgtEl>
                                        <p:attrNameLst>
                                          <p:attrName>ppt_x</p:attrName>
                                        </p:attrNameLst>
                                      </p:cBhvr>
                                      <p:tavLst>
                                        <p:tav tm="0">
                                          <p:val>
                                            <p:strVal val="#ppt_x"/>
                                          </p:val>
                                        </p:tav>
                                        <p:tav tm="100000">
                                          <p:val>
                                            <p:strVal val="#ppt_x"/>
                                          </p:val>
                                        </p:tav>
                                      </p:tavLst>
                                    </p:anim>
                                    <p:anim calcmode="lin" valueType="num">
                                      <p:cBhvr additive="base">
                                        <p:cTn id="46" dur="500" fill="hold"/>
                                        <p:tgtEl>
                                          <p:spTgt spid="25153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50</a:t>
            </a:fld>
            <a:endParaRPr lang="en-US" sz="90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pic>
        <p:nvPicPr>
          <p:cNvPr id="25054211" name="Picture 3"/>
          <p:cNvPicPr>
            <a:picLocks noChangeAspect="1" noChangeArrowheads="1"/>
          </p:cNvPicPr>
          <p:nvPr/>
        </p:nvPicPr>
        <p:blipFill>
          <a:blip r:embed="rId3" cstate="email"/>
          <a:srcRect/>
          <a:stretch>
            <a:fillRect/>
          </a:stretch>
        </p:blipFill>
        <p:spPr bwMode="auto">
          <a:xfrm>
            <a:off x="206478" y="1150375"/>
            <a:ext cx="6297562" cy="5241025"/>
          </a:xfrm>
          <a:prstGeom prst="rect">
            <a:avLst/>
          </a:prstGeom>
          <a:noFill/>
          <a:ln w="9525">
            <a:noFill/>
            <a:miter lim="800000"/>
            <a:headEnd/>
            <a:tailEnd/>
          </a:ln>
        </p:spPr>
      </p:pic>
      <p:sp>
        <p:nvSpPr>
          <p:cNvPr id="18"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9" name="Rectangle 2"/>
          <p:cNvSpPr txBox="1">
            <a:spLocks noChangeArrowheads="1"/>
          </p:cNvSpPr>
          <p:nvPr/>
        </p:nvSpPr>
        <p:spPr bwMode="black">
          <a:xfrm>
            <a:off x="94129" y="90488"/>
            <a:ext cx="7866529"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World Population Growth: 2010—2100F</a:t>
            </a:r>
          </a:p>
        </p:txBody>
      </p:sp>
      <p:sp>
        <p:nvSpPr>
          <p:cNvPr id="20" name="AutoShape 8"/>
          <p:cNvSpPr>
            <a:spLocks noChangeArrowheads="1"/>
          </p:cNvSpPr>
          <p:nvPr/>
        </p:nvSpPr>
        <p:spPr bwMode="blackWhite">
          <a:xfrm>
            <a:off x="6858001" y="1563328"/>
            <a:ext cx="2109018" cy="3731343"/>
          </a:xfrm>
          <a:prstGeom prst="wedgeRectCallout">
            <a:avLst>
              <a:gd name="adj1" fmla="val -69119"/>
              <a:gd name="adj2" fmla="val -111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Mid-range scenarios suggest  a massive slowdown in the number of available lives to insure.  Growth will be increasing dependent on product penetration rates in emerging economies</a:t>
            </a:r>
            <a:endParaRPr lang="en-US" b="1" dirty="0">
              <a:solidFill>
                <a:srgbClr val="FFFFFF"/>
              </a:solidFill>
              <a:latin typeface="Arial" pitchFamily="34" charset="0"/>
              <a:cs typeface="Arial" pitchFamily="34" charset="0"/>
            </a:endParaRPr>
          </a:p>
        </p:txBody>
      </p:sp>
      <p:sp>
        <p:nvSpPr>
          <p:cNvPr id="21" name="AutoShape 8"/>
          <p:cNvSpPr>
            <a:spLocks noChangeArrowheads="1"/>
          </p:cNvSpPr>
          <p:nvPr/>
        </p:nvSpPr>
        <p:spPr bwMode="blackWhite">
          <a:xfrm>
            <a:off x="1297859" y="1224119"/>
            <a:ext cx="2168013" cy="2713703"/>
          </a:xfrm>
          <a:prstGeom prst="wedgeRectCallout">
            <a:avLst>
              <a:gd name="adj1" fmla="val 109647"/>
              <a:gd name="adj2" fmla="val 192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The future of insurance will be tied global population growth—life insurance more closely than nonlife.</a:t>
            </a:r>
            <a:endParaRPr lang="en-US" sz="2000" b="1" i="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Population Growth: Developed vs. Less Developed Countries 2010—2100F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 United Nations, World Population Prospects, June 13, 2013;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pic>
        <p:nvPicPr>
          <p:cNvPr id="25054213" name="Picture 5" descr="Population Growth by Current Socioeconomic Level"/>
          <p:cNvPicPr>
            <a:picLocks noChangeAspect="1" noChangeArrowheads="1"/>
          </p:cNvPicPr>
          <p:nvPr/>
        </p:nvPicPr>
        <p:blipFill>
          <a:blip r:embed="rId3" cstate="email"/>
          <a:srcRect/>
          <a:stretch>
            <a:fillRect/>
          </a:stretch>
        </p:blipFill>
        <p:spPr bwMode="auto">
          <a:xfrm>
            <a:off x="228184" y="1328700"/>
            <a:ext cx="8635598" cy="5035090"/>
          </a:xfrm>
          <a:prstGeom prst="rect">
            <a:avLst/>
          </a:prstGeom>
          <a:noFill/>
        </p:spPr>
      </p:pic>
      <p:sp>
        <p:nvSpPr>
          <p:cNvPr id="14" name="AutoShape 8"/>
          <p:cNvSpPr>
            <a:spLocks noChangeArrowheads="1"/>
          </p:cNvSpPr>
          <p:nvPr/>
        </p:nvSpPr>
        <p:spPr bwMode="blackWhite">
          <a:xfrm>
            <a:off x="4866968" y="3362632"/>
            <a:ext cx="3991896" cy="1135626"/>
          </a:xfrm>
          <a:prstGeom prst="wedgeRectCallout">
            <a:avLst>
              <a:gd name="adj1" fmla="val 20801"/>
              <a:gd name="adj2" fmla="val -1370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Virtually all of the world’s population growth through the end of the 21</a:t>
            </a:r>
            <a:r>
              <a:rPr lang="en-US" sz="2000" b="1" baseline="30000" dirty="0" smtClean="0">
                <a:solidFill>
                  <a:schemeClr val="bg1"/>
                </a:solidFill>
                <a:cs typeface="+mn-cs"/>
              </a:rPr>
              <a:t>st</a:t>
            </a:r>
            <a:r>
              <a:rPr lang="en-US" sz="2000" b="1" dirty="0" smtClean="0">
                <a:solidFill>
                  <a:schemeClr val="bg1"/>
                </a:solidFill>
                <a:cs typeface="+mn-cs"/>
              </a:rPr>
              <a:t> century will occur in the developing world</a:t>
            </a:r>
            <a:endParaRPr lang="en-US" sz="2000" b="1" i="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52</a:t>
            </a:fld>
            <a:endParaRPr lang="en-US" sz="900"/>
          </a:p>
        </p:txBody>
      </p:sp>
      <p:sp>
        <p:nvSpPr>
          <p:cNvPr id="39942" name="Rectangle 2"/>
          <p:cNvSpPr>
            <a:spLocks noGrp="1" noChangeArrowheads="1"/>
          </p:cNvSpPr>
          <p:nvPr>
            <p:ph type="title" idx="4294967295"/>
          </p:nvPr>
        </p:nvSpPr>
        <p:spPr>
          <a:xfrm>
            <a:off x="5641" y="90488"/>
            <a:ext cx="7973239" cy="860425"/>
          </a:xfrm>
        </p:spPr>
        <p:txBody>
          <a:bodyPr/>
          <a:lstStyle/>
          <a:p>
            <a:r>
              <a:rPr lang="en-US" sz="2800" dirty="0" smtClean="0"/>
              <a:t>Potential Output of Total Economy: US,  China, India, Indonesia and Japan, 2000-2060F</a:t>
            </a:r>
          </a:p>
        </p:txBody>
      </p:sp>
      <p:sp>
        <p:nvSpPr>
          <p:cNvPr id="39943" name="Rectangle 4"/>
          <p:cNvSpPr>
            <a:spLocks noChangeArrowheads="1"/>
          </p:cNvSpPr>
          <p:nvPr/>
        </p:nvSpPr>
        <p:spPr bwMode="auto">
          <a:xfrm>
            <a:off x="0" y="638941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OECD; Insurance </a:t>
            </a:r>
            <a:r>
              <a:rPr lang="en-US" sz="1100" dirty="0"/>
              <a:t>Information </a:t>
            </a:r>
            <a:r>
              <a:rPr lang="en-US" sz="1100" dirty="0" smtClean="0"/>
              <a:t>Institute .</a:t>
            </a:r>
            <a:endParaRPr lang="en-US" sz="1100" dirty="0"/>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pic>
        <p:nvPicPr>
          <p:cNvPr id="25098242" name="Picture 2"/>
          <p:cNvPicPr>
            <a:picLocks noChangeAspect="1" noChangeArrowheads="1"/>
          </p:cNvPicPr>
          <p:nvPr/>
        </p:nvPicPr>
        <p:blipFill>
          <a:blip r:embed="rId3" cstate="email"/>
          <a:srcRect/>
          <a:stretch>
            <a:fillRect/>
          </a:stretch>
        </p:blipFill>
        <p:spPr bwMode="auto">
          <a:xfrm>
            <a:off x="426814" y="1037192"/>
            <a:ext cx="4830985" cy="5485506"/>
          </a:xfrm>
          <a:prstGeom prst="rect">
            <a:avLst/>
          </a:prstGeom>
          <a:noFill/>
          <a:ln w="9525">
            <a:noFill/>
            <a:miter lim="800000"/>
            <a:headEnd/>
            <a:tailEnd/>
          </a:ln>
        </p:spPr>
      </p:pic>
      <p:sp>
        <p:nvSpPr>
          <p:cNvPr id="15" name="Rectangle 8"/>
          <p:cNvSpPr>
            <a:spLocks noChangeArrowheads="1"/>
          </p:cNvSpPr>
          <p:nvPr/>
        </p:nvSpPr>
        <p:spPr bwMode="black">
          <a:xfrm>
            <a:off x="147480" y="108984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$ 2005 PPP</a:t>
            </a:r>
            <a:endParaRPr lang="en-US" sz="1600" b="1" dirty="0">
              <a:solidFill>
                <a:srgbClr val="225A7A"/>
              </a:solidFill>
            </a:endParaRPr>
          </a:p>
        </p:txBody>
      </p:sp>
      <p:sp>
        <p:nvSpPr>
          <p:cNvPr id="16" name="AutoShape 8"/>
          <p:cNvSpPr>
            <a:spLocks noChangeArrowheads="1"/>
          </p:cNvSpPr>
          <p:nvPr/>
        </p:nvSpPr>
        <p:spPr bwMode="blackWhite">
          <a:xfrm>
            <a:off x="5653548" y="2035278"/>
            <a:ext cx="3283973" cy="1902541"/>
          </a:xfrm>
          <a:prstGeom prst="wedgeRectCallout">
            <a:avLst>
              <a:gd name="adj1" fmla="val -73911"/>
              <a:gd name="adj2" fmla="val -14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Growth in economic output will be concentrated in certain developing economies such as China and India</a:t>
            </a:r>
            <a:endParaRPr lang="en-US" sz="2000" b="1" i="1" dirty="0">
              <a:solidFill>
                <a:schemeClr val="bg1"/>
              </a:solidFill>
              <a:cs typeface="+mn-cs"/>
            </a:endParaRPr>
          </a:p>
        </p:txBody>
      </p:sp>
      <p:sp>
        <p:nvSpPr>
          <p:cNvPr id="17" name="AutoShape 8"/>
          <p:cNvSpPr>
            <a:spLocks noChangeArrowheads="1"/>
          </p:cNvSpPr>
          <p:nvPr/>
        </p:nvSpPr>
        <p:spPr bwMode="blackWhite">
          <a:xfrm>
            <a:off x="5899356" y="4424517"/>
            <a:ext cx="2846438" cy="1887794"/>
          </a:xfrm>
          <a:prstGeom prst="wedgeRectCallout">
            <a:avLst>
              <a:gd name="adj1" fmla="val -49538"/>
              <a:gd name="adj2" fmla="val -79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400" b="1" dirty="0" smtClean="0">
                <a:solidFill>
                  <a:srgbClr val="FFFFFF"/>
                </a:solidFill>
                <a:latin typeface="Arial" pitchFamily="34" charset="0"/>
                <a:cs typeface="Arial" pitchFamily="34" charset="0"/>
              </a:rPr>
              <a:t>China will likely become the world’s largest economy between 2025 and 2030</a:t>
            </a:r>
            <a:endParaRPr lang="en-US" sz="2400"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Premium Growth Trends:</a:t>
            </a:r>
            <a:br>
              <a:rPr lang="en-US" sz="4200" dirty="0" smtClean="0">
                <a:solidFill>
                  <a:schemeClr val="bg1"/>
                </a:solidFill>
              </a:rPr>
            </a:br>
            <a:r>
              <a:rPr lang="en-US" sz="4200" dirty="0" smtClean="0">
                <a:solidFill>
                  <a:schemeClr val="bg1"/>
                </a:solidFill>
              </a:rPr>
              <a:t> Life and Non-Life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Is Uneven Across Regions      and Market Segments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54</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Premium Growth by Region, 2012</a:t>
            </a:r>
          </a:p>
        </p:txBody>
      </p:sp>
      <p:graphicFrame>
        <p:nvGraphicFramePr>
          <p:cNvPr id="6248450" name="Object 5"/>
          <p:cNvGraphicFramePr>
            <a:graphicFrameLocks noChangeAspect="1"/>
          </p:cNvGraphicFramePr>
          <p:nvPr/>
        </p:nvGraphicFramePr>
        <p:xfrm>
          <a:off x="142261" y="1700978"/>
          <a:ext cx="8743950" cy="4111523"/>
        </p:xfrm>
        <a:graphic>
          <a:graphicData uri="http://schemas.openxmlformats.org/presentationml/2006/ole">
            <p:oleObj spid="_x0000_s25050114"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412955" y="5574890"/>
            <a:ext cx="8292895" cy="88490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Global Premium Volume Totaled $4.613 Trillion in 2012, up 2.4% from $4.566 Trillion in 2011. Global Growth Was Weighed Down by Slow Growth in N. America and W. Europe and Partially Offset by Emerging Markets</a:t>
            </a:r>
            <a:endParaRPr lang="en-US" b="1" dirty="0">
              <a:solidFill>
                <a:schemeClr val="bg1"/>
              </a:solidFill>
            </a:endParaRPr>
          </a:p>
        </p:txBody>
      </p:sp>
      <p:sp>
        <p:nvSpPr>
          <p:cNvPr id="9" name="AutoShape 10"/>
          <p:cNvSpPr>
            <a:spLocks noChangeArrowheads="1"/>
          </p:cNvSpPr>
          <p:nvPr/>
        </p:nvSpPr>
        <p:spPr bwMode="blackWhite">
          <a:xfrm>
            <a:off x="3131574" y="1170038"/>
            <a:ext cx="1558414" cy="1081548"/>
          </a:xfrm>
          <a:prstGeom prst="wedgeRectCallout">
            <a:avLst>
              <a:gd name="adj1" fmla="val -45350"/>
              <a:gd name="adj2" fmla="val 69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Latin America growth was the strongest in 2012</a:t>
            </a:r>
            <a:endParaRPr lang="en-US" sz="1600" b="1" dirty="0">
              <a:solidFill>
                <a:schemeClr val="bg1"/>
              </a:solidFill>
            </a:endParaRPr>
          </a:p>
        </p:txBody>
      </p:sp>
      <p:sp>
        <p:nvSpPr>
          <p:cNvPr id="8" name="AutoShape 7"/>
          <p:cNvSpPr>
            <a:spLocks noChangeArrowheads="1"/>
          </p:cNvSpPr>
          <p:nvPr/>
        </p:nvSpPr>
        <p:spPr bwMode="blackWhite">
          <a:xfrm>
            <a:off x="4901365" y="1101214"/>
            <a:ext cx="2826790" cy="757082"/>
          </a:xfrm>
          <a:prstGeom prst="wedgeRectCallout">
            <a:avLst>
              <a:gd name="adj1" fmla="val -41509"/>
              <a:gd name="adj2" fmla="val 1015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Advanced Asia (incl. China) markets was third highest in 2012</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505113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55</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cSld>
  <p:clrMapOvr>
    <a:masterClrMapping/>
  </p:clrMapOvr>
  <p:transition>
    <p:wipe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56</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Premium Growth (Life and Non-Life):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pic>
        <p:nvPicPr>
          <p:cNvPr id="22636546" name="Picture 2"/>
          <p:cNvPicPr>
            <a:picLocks noChangeAspect="1" noChangeArrowheads="1"/>
          </p:cNvPicPr>
          <p:nvPr/>
        </p:nvPicPr>
        <p:blipFill>
          <a:blip r:embed="rId3" cstate="email"/>
          <a:srcRect/>
          <a:stretch>
            <a:fillRect/>
          </a:stretch>
        </p:blipFill>
        <p:spPr bwMode="auto">
          <a:xfrm>
            <a:off x="1076641" y="1231644"/>
            <a:ext cx="6067425" cy="3362325"/>
          </a:xfrm>
          <a:prstGeom prst="rect">
            <a:avLst/>
          </a:prstGeom>
          <a:noFill/>
          <a:ln w="9525">
            <a:noFill/>
            <a:miter lim="800000"/>
            <a:headEnd/>
            <a:tailEnd/>
          </a:ln>
        </p:spPr>
      </p:pic>
      <p:graphicFrame>
        <p:nvGraphicFramePr>
          <p:cNvPr id="12" name="Table 11"/>
          <p:cNvGraphicFramePr>
            <a:graphicFrameLocks noGrp="1"/>
          </p:cNvGraphicFramePr>
          <p:nvPr/>
        </p:nvGraphicFramePr>
        <p:xfrm>
          <a:off x="580109" y="474045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dirty="0" smtClean="0"/>
                        <a:t>Non-Life</a:t>
                      </a:r>
                      <a:endParaRPr lang="en-US" dirty="0"/>
                    </a:p>
                  </a:txBody>
                  <a:tcPr/>
                </a:tc>
                <a:tc>
                  <a:txBody>
                    <a:bodyPr/>
                    <a:lstStyle/>
                    <a:p>
                      <a:pPr algn="ctr"/>
                      <a:r>
                        <a:rPr lang="en-US" b="1" dirty="0" smtClean="0">
                          <a:solidFill>
                            <a:srgbClr val="FF0000"/>
                          </a:solidFill>
                        </a:rPr>
                        <a:t>Total</a:t>
                      </a:r>
                      <a:endParaRPr lang="en-US" b="1" dirty="0">
                        <a:solidFill>
                          <a:srgbClr val="FF0000"/>
                        </a:solidFill>
                      </a:endParaRPr>
                    </a:p>
                  </a:txBody>
                  <a:tcPr>
                    <a:solidFill>
                      <a:srgbClr val="FFFF00"/>
                    </a:solidFill>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dirty="0" smtClean="0"/>
                        <a:t>1.5</a:t>
                      </a:r>
                      <a:endParaRPr lang="en-US" dirty="0"/>
                    </a:p>
                  </a:txBody>
                  <a:tcPr/>
                </a:tc>
                <a:tc>
                  <a:txBody>
                    <a:bodyPr/>
                    <a:lstStyle/>
                    <a:p>
                      <a:pPr algn="ctr"/>
                      <a:r>
                        <a:rPr lang="en-US" b="1" dirty="0" smtClean="0">
                          <a:solidFill>
                            <a:srgbClr val="FF0000"/>
                          </a:solidFill>
                        </a:rPr>
                        <a:t>1.7</a:t>
                      </a:r>
                      <a:endParaRPr lang="en-US" b="1" dirty="0">
                        <a:solidFill>
                          <a:srgbClr val="FF0000"/>
                        </a:solidFill>
                      </a:endParaRPr>
                    </a:p>
                  </a:txBody>
                  <a:tcPr>
                    <a:solidFill>
                      <a:srgbClr val="FFFF00"/>
                    </a:solidFill>
                  </a:tcPr>
                </a:tc>
              </a:tr>
              <a:tr h="370840">
                <a:tc>
                  <a:txBody>
                    <a:bodyPr/>
                    <a:lstStyle/>
                    <a:p>
                      <a:r>
                        <a:rPr lang="en-US" b="1" i="1" dirty="0" smtClean="0"/>
                        <a:t>Emerging</a:t>
                      </a:r>
                      <a:endParaRPr lang="en-US" b="1" i="1" dirty="0"/>
                    </a:p>
                  </a:txBody>
                  <a:tcPr/>
                </a:tc>
                <a:tc>
                  <a:txBody>
                    <a:bodyPr/>
                    <a:lstStyle/>
                    <a:p>
                      <a:pPr algn="ctr"/>
                      <a:r>
                        <a:rPr lang="en-US" b="1" i="1" dirty="0" smtClean="0"/>
                        <a:t>4.9</a:t>
                      </a:r>
                      <a:endParaRPr lang="en-US" b="1" i="1" dirty="0"/>
                    </a:p>
                  </a:txBody>
                  <a:tcPr/>
                </a:tc>
                <a:tc>
                  <a:txBody>
                    <a:bodyPr/>
                    <a:lstStyle/>
                    <a:p>
                      <a:pPr algn="ctr"/>
                      <a:r>
                        <a:rPr lang="en-US" b="1" i="1" dirty="0" smtClean="0"/>
                        <a:t>8.6</a:t>
                      </a:r>
                      <a:endParaRPr lang="en-US" b="1" i="1" dirty="0"/>
                    </a:p>
                  </a:txBody>
                  <a:tcPr/>
                </a:tc>
                <a:tc>
                  <a:txBody>
                    <a:bodyPr/>
                    <a:lstStyle/>
                    <a:p>
                      <a:pPr algn="ctr"/>
                      <a:r>
                        <a:rPr lang="en-US" b="1" i="1" dirty="0" smtClean="0">
                          <a:solidFill>
                            <a:srgbClr val="FF0000"/>
                          </a:solidFill>
                        </a:rPr>
                        <a:t>6.8</a:t>
                      </a:r>
                      <a:endParaRPr lang="en-US" b="1" i="1" dirty="0">
                        <a:solidFill>
                          <a:srgbClr val="FF0000"/>
                        </a:solidFill>
                      </a:endParaRPr>
                    </a:p>
                  </a:txBody>
                  <a:tcPr>
                    <a:solidFill>
                      <a:srgbClr val="FFFF00"/>
                    </a:solidFill>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dirty="0" smtClean="0"/>
                        <a:t>2.6</a:t>
                      </a:r>
                      <a:endParaRPr lang="en-US" dirty="0"/>
                    </a:p>
                  </a:txBody>
                  <a:tcPr/>
                </a:tc>
                <a:tc>
                  <a:txBody>
                    <a:bodyPr/>
                    <a:lstStyle/>
                    <a:p>
                      <a:pPr algn="ctr"/>
                      <a:r>
                        <a:rPr lang="en-US" b="1" dirty="0" smtClean="0">
                          <a:solidFill>
                            <a:srgbClr val="FF0000"/>
                          </a:solidFill>
                        </a:rPr>
                        <a:t>2.4</a:t>
                      </a:r>
                      <a:endParaRPr lang="en-US" b="1" dirty="0">
                        <a:solidFill>
                          <a:srgbClr val="FF0000"/>
                        </a:solidFill>
                      </a:endParaRPr>
                    </a:p>
                  </a:txBody>
                  <a:tcPr>
                    <a:solidFill>
                      <a:srgbClr val="FFFF00"/>
                    </a:solidFill>
                  </a:tcPr>
                </a:tc>
              </a:tr>
            </a:tbl>
          </a:graphicData>
        </a:graphic>
      </p:graphicFrame>
      <p:sp>
        <p:nvSpPr>
          <p:cNvPr id="13" name="AutoShape 14"/>
          <p:cNvSpPr>
            <a:spLocks noChangeArrowheads="1"/>
          </p:cNvSpPr>
          <p:nvPr/>
        </p:nvSpPr>
        <p:spPr bwMode="blackWhite">
          <a:xfrm>
            <a:off x="6710519" y="2290864"/>
            <a:ext cx="2315497" cy="1425728"/>
          </a:xfrm>
          <a:prstGeom prst="wedgeRectCallout">
            <a:avLst>
              <a:gd name="adj1" fmla="val -86133"/>
              <a:gd name="adj2" fmla="val -1447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Emerging markets in Asia, including China, showed faster growth an the US or Europe</a:t>
            </a:r>
            <a:endParaRPr lang="en-US" sz="1600" b="1" dirty="0">
              <a:solidFill>
                <a:schemeClr val="bg1"/>
              </a:solidFill>
            </a:endParaRPr>
          </a:p>
        </p:txBody>
      </p:sp>
      <p:sp>
        <p:nvSpPr>
          <p:cNvPr id="10" name="AutoShape 8"/>
          <p:cNvSpPr>
            <a:spLocks noChangeArrowheads="1"/>
          </p:cNvSpPr>
          <p:nvPr/>
        </p:nvSpPr>
        <p:spPr bwMode="blackWhite">
          <a:xfrm>
            <a:off x="7034982" y="4262284"/>
            <a:ext cx="1932037" cy="2094271"/>
          </a:xfrm>
          <a:prstGeom prst="wedgeRectCallout">
            <a:avLst>
              <a:gd name="adj1" fmla="val -72616"/>
              <a:gd name="adj2" fmla="val 170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Premium growth in emerging markets was 4 times that of advanced economies in 2012</a:t>
            </a:r>
            <a:endParaRPr lang="en-US" b="1" dirty="0">
              <a:solidFill>
                <a:srgbClr val="FFFFFF"/>
              </a:solidFill>
              <a:latin typeface="Arial" pitchFamily="34" charset="0"/>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57</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2" name="Table 11"/>
          <p:cNvGraphicFramePr>
            <a:graphicFrameLocks noGrp="1"/>
          </p:cNvGraphicFramePr>
          <p:nvPr/>
        </p:nvGraphicFramePr>
        <p:xfrm>
          <a:off x="1022559" y="4976422"/>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b="1" dirty="0" smtClean="0">
                          <a:solidFill>
                            <a:srgbClr val="FF0000"/>
                          </a:solidFill>
                        </a:rPr>
                        <a:t>Life</a:t>
                      </a:r>
                      <a:endParaRPr lang="en-US" b="1" dirty="0">
                        <a:solidFill>
                          <a:srgbClr val="FF0000"/>
                        </a:solidFill>
                      </a:endParaRPr>
                    </a:p>
                  </a:txBody>
                  <a:tcPr>
                    <a:solidFill>
                      <a:srgbClr val="FFFF00"/>
                    </a:solidFill>
                  </a:tcPr>
                </a:tc>
                <a:tc>
                  <a:txBody>
                    <a:bodyPr/>
                    <a:lstStyle/>
                    <a:p>
                      <a:pPr algn="ctr"/>
                      <a:r>
                        <a:rPr lang="en-US" dirty="0" smtClean="0"/>
                        <a:t>Non-Life</a:t>
                      </a:r>
                      <a:endParaRPr lang="en-US" dirty="0"/>
                    </a:p>
                  </a:txBody>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1.5</a:t>
                      </a:r>
                      <a:endParaRPr lang="en-US" dirty="0"/>
                    </a:p>
                  </a:txBody>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b="1" dirty="0" smtClean="0">
                          <a:solidFill>
                            <a:srgbClr val="FF0000"/>
                          </a:solidFill>
                        </a:rPr>
                        <a:t>4.9</a:t>
                      </a:r>
                      <a:endParaRPr lang="en-US" b="1" dirty="0">
                        <a:solidFill>
                          <a:srgbClr val="FF0000"/>
                        </a:solidFill>
                      </a:endParaRPr>
                    </a:p>
                  </a:txBody>
                  <a:tcPr>
                    <a:solidFill>
                      <a:srgbClr val="FFFF00"/>
                    </a:solidFill>
                  </a:tcPr>
                </a:tc>
                <a:tc>
                  <a:txBody>
                    <a:bodyPr/>
                    <a:lstStyle/>
                    <a:p>
                      <a:pPr algn="ctr"/>
                      <a:r>
                        <a:rPr lang="en-US" dirty="0" smtClean="0"/>
                        <a:t>8.6</a:t>
                      </a:r>
                      <a:endParaRPr lang="en-US" dirty="0"/>
                    </a:p>
                  </a:txBody>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b="1" dirty="0" smtClean="0">
                          <a:solidFill>
                            <a:srgbClr val="FF0000"/>
                          </a:solidFill>
                        </a:rPr>
                        <a:t>2.3</a:t>
                      </a:r>
                      <a:endParaRPr lang="en-US" b="1" dirty="0">
                        <a:solidFill>
                          <a:srgbClr val="FF0000"/>
                        </a:solidFill>
                      </a:endParaRPr>
                    </a:p>
                  </a:txBody>
                  <a:tcPr>
                    <a:solidFill>
                      <a:srgbClr val="FFFF00"/>
                    </a:solidFill>
                  </a:tcPr>
                </a:tc>
                <a:tc>
                  <a:txBody>
                    <a:bodyPr/>
                    <a:lstStyle/>
                    <a:p>
                      <a:pPr algn="ctr"/>
                      <a:r>
                        <a:rPr lang="en-US" dirty="0" smtClean="0"/>
                        <a:t>2.6</a:t>
                      </a:r>
                      <a:endParaRPr lang="en-US" dirty="0"/>
                    </a:p>
                  </a:txBody>
                  <a:tcPr/>
                </a:tc>
                <a:tc>
                  <a:txBody>
                    <a:bodyPr/>
                    <a:lstStyle/>
                    <a:p>
                      <a:pPr algn="ctr"/>
                      <a:r>
                        <a:rPr lang="en-US" dirty="0" smtClean="0"/>
                        <a:t>2.4</a:t>
                      </a:r>
                      <a:endParaRPr lang="en-US" dirty="0"/>
                    </a:p>
                  </a:txBody>
                  <a:tcPr/>
                </a:tc>
              </a:tr>
            </a:tbl>
          </a:graphicData>
        </a:graphic>
      </p:graphicFrame>
      <p:pic>
        <p:nvPicPr>
          <p:cNvPr id="22637570" name="Picture 2"/>
          <p:cNvPicPr>
            <a:picLocks noChangeAspect="1" noChangeArrowheads="1"/>
          </p:cNvPicPr>
          <p:nvPr/>
        </p:nvPicPr>
        <p:blipFill>
          <a:blip r:embed="rId3" cstate="email"/>
          <a:srcRect/>
          <a:stretch>
            <a:fillRect/>
          </a:stretch>
        </p:blipFill>
        <p:spPr bwMode="auto">
          <a:xfrm>
            <a:off x="831022" y="1359167"/>
            <a:ext cx="6449774" cy="3537298"/>
          </a:xfrm>
          <a:prstGeom prst="rect">
            <a:avLst/>
          </a:prstGeom>
          <a:noFill/>
          <a:ln w="9525">
            <a:noFill/>
            <a:miter lim="800000"/>
            <a:headEnd/>
            <a:tailEnd/>
          </a:ln>
        </p:spPr>
      </p:pic>
      <p:sp>
        <p:nvSpPr>
          <p:cNvPr id="11" name="AutoShape 14"/>
          <p:cNvSpPr>
            <a:spLocks noChangeArrowheads="1"/>
          </p:cNvSpPr>
          <p:nvPr/>
        </p:nvSpPr>
        <p:spPr bwMode="blackWhite">
          <a:xfrm>
            <a:off x="6754763" y="2541587"/>
            <a:ext cx="2315497" cy="1425728"/>
          </a:xfrm>
          <a:prstGeom prst="wedgeRectCallout">
            <a:avLst>
              <a:gd name="adj1" fmla="val -85497"/>
              <a:gd name="adj2" fmla="val -21713"/>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life insurance premiums was a bit slower in China than the US</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58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2" name="Picture 2"/>
          <p:cNvPicPr>
            <a:picLocks noChangeAspect="1" noChangeArrowheads="1"/>
          </p:cNvPicPr>
          <p:nvPr/>
        </p:nvPicPr>
        <p:blipFill>
          <a:blip r:embed="rId3" cstate="email"/>
          <a:srcRect/>
          <a:stretch>
            <a:fillRect/>
          </a:stretch>
        </p:blipFill>
        <p:spPr bwMode="auto">
          <a:xfrm>
            <a:off x="374087" y="1274129"/>
            <a:ext cx="7649036" cy="5020052"/>
          </a:xfrm>
          <a:prstGeom prst="rect">
            <a:avLst/>
          </a:prstGeom>
          <a:noFill/>
          <a:ln w="9525">
            <a:noFill/>
            <a:miter lim="800000"/>
            <a:headEnd/>
            <a:tailEnd/>
          </a:ln>
        </p:spPr>
      </p:pic>
      <p:sp>
        <p:nvSpPr>
          <p:cNvPr id="10" name="AutoShape 14"/>
          <p:cNvSpPr>
            <a:spLocks noChangeArrowheads="1"/>
          </p:cNvSpPr>
          <p:nvPr/>
        </p:nvSpPr>
        <p:spPr bwMode="blackWhite">
          <a:xfrm>
            <a:off x="6386048" y="1287974"/>
            <a:ext cx="2698955" cy="2841574"/>
          </a:xfrm>
          <a:prstGeom prst="wedgeRectCallout">
            <a:avLst>
              <a:gd name="adj1" fmla="val -83457"/>
              <a:gd name="adj2" fmla="val -42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Life Insurance growth in 2012 was lower than the pre-crisis average but above than the post-crisis average.  Advanced Asia economies like China saw stronger growth on average than before or after the crisis.</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59</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0" name="Table 9"/>
          <p:cNvGraphicFramePr>
            <a:graphicFrameLocks noGrp="1"/>
          </p:cNvGraphicFramePr>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b="1" dirty="0" smtClean="0">
                          <a:solidFill>
                            <a:srgbClr val="FF0000"/>
                          </a:solidFill>
                        </a:rPr>
                        <a:t>1.5</a:t>
                      </a:r>
                      <a:endParaRPr lang="en-US" b="1" dirty="0">
                        <a:solidFill>
                          <a:srgbClr val="FF0000"/>
                        </a:solidFill>
                      </a:endParaRPr>
                    </a:p>
                  </a:txBody>
                  <a:tcPr>
                    <a:solidFill>
                      <a:srgbClr val="FFFF00"/>
                    </a:solidFill>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4.9</a:t>
                      </a:r>
                      <a:endParaRPr lang="en-US" dirty="0"/>
                    </a:p>
                  </a:txBody>
                  <a:tcPr/>
                </a:tc>
                <a:tc>
                  <a:txBody>
                    <a:bodyPr/>
                    <a:lstStyle/>
                    <a:p>
                      <a:pPr algn="ctr"/>
                      <a:r>
                        <a:rPr lang="en-US" b="1" dirty="0" smtClean="0">
                          <a:solidFill>
                            <a:srgbClr val="FF0000"/>
                          </a:solidFill>
                        </a:rPr>
                        <a:t>8.6</a:t>
                      </a:r>
                      <a:endParaRPr lang="en-US" b="1" dirty="0">
                        <a:solidFill>
                          <a:srgbClr val="FF0000"/>
                        </a:solidFill>
                      </a:endParaRPr>
                    </a:p>
                  </a:txBody>
                  <a:tcPr>
                    <a:solidFill>
                      <a:srgbClr val="FFFF00"/>
                    </a:solidFill>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b="1" dirty="0" smtClean="0">
                          <a:solidFill>
                            <a:srgbClr val="FF0000"/>
                          </a:solidFill>
                        </a:rPr>
                        <a:t>2.6</a:t>
                      </a:r>
                      <a:endParaRPr lang="en-US" b="1" dirty="0">
                        <a:solidFill>
                          <a:srgbClr val="FF0000"/>
                        </a:solidFill>
                      </a:endParaRPr>
                    </a:p>
                  </a:txBody>
                  <a:tcPr>
                    <a:solidFill>
                      <a:srgbClr val="FFFF00"/>
                    </a:solidFill>
                  </a:tcPr>
                </a:tc>
                <a:tc>
                  <a:txBody>
                    <a:bodyPr/>
                    <a:lstStyle/>
                    <a:p>
                      <a:pPr algn="ctr"/>
                      <a:r>
                        <a:rPr lang="en-US" dirty="0" smtClean="0"/>
                        <a:t>2.4</a:t>
                      </a:r>
                      <a:endParaRPr lang="en-US" dirty="0"/>
                    </a:p>
                  </a:txBody>
                  <a:tcPr/>
                </a:tc>
              </a:tr>
            </a:tbl>
          </a:graphicData>
        </a:graphic>
      </p:graphicFrame>
      <p:pic>
        <p:nvPicPr>
          <p:cNvPr id="22638594" name="Picture 2"/>
          <p:cNvPicPr>
            <a:picLocks noChangeAspect="1" noChangeArrowheads="1"/>
          </p:cNvPicPr>
          <p:nvPr/>
        </p:nvPicPr>
        <p:blipFill>
          <a:blip r:embed="rId3" cstate="email"/>
          <a:srcRect/>
          <a:stretch>
            <a:fillRect/>
          </a:stretch>
        </p:blipFill>
        <p:spPr bwMode="auto">
          <a:xfrm>
            <a:off x="512587" y="1106130"/>
            <a:ext cx="6832109" cy="3806160"/>
          </a:xfrm>
          <a:prstGeom prst="rect">
            <a:avLst/>
          </a:prstGeom>
          <a:noFill/>
          <a:ln w="9525">
            <a:noFill/>
            <a:miter lim="800000"/>
            <a:headEnd/>
            <a:tailEnd/>
          </a:ln>
        </p:spPr>
      </p:pic>
      <p:sp>
        <p:nvSpPr>
          <p:cNvPr id="13" name="AutoShape 14"/>
          <p:cNvSpPr>
            <a:spLocks noChangeArrowheads="1"/>
          </p:cNvSpPr>
          <p:nvPr/>
        </p:nvSpPr>
        <p:spPr bwMode="blackWhite">
          <a:xfrm>
            <a:off x="6754763" y="2541587"/>
            <a:ext cx="2315497" cy="1425728"/>
          </a:xfrm>
          <a:prstGeom prst="wedgeRectCallout">
            <a:avLst>
              <a:gd name="adj1" fmla="val -88682"/>
              <a:gd name="adj2" fmla="val -2585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than the US</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a:t>
            </a:fld>
            <a:endParaRPr lang="en-US" smtClean="0"/>
          </a:p>
        </p:txBody>
      </p:sp>
      <p:sp>
        <p:nvSpPr>
          <p:cNvPr id="82949" name="Rectangle 2"/>
          <p:cNvSpPr>
            <a:spLocks noGrp="1" noChangeArrowheads="1"/>
          </p:cNvSpPr>
          <p:nvPr>
            <p:ph type="title"/>
          </p:nvPr>
        </p:nvSpPr>
        <p:spPr>
          <a:xfrm>
            <a:off x="39327" y="70824"/>
            <a:ext cx="8052622" cy="860425"/>
          </a:xfrm>
        </p:spPr>
        <p:txBody>
          <a:bodyPr/>
          <a:lstStyle/>
          <a:p>
            <a:r>
              <a:rPr lang="en-US" dirty="0" smtClean="0"/>
              <a:t>Origins of Insurance…and Insurance Regulation</a:t>
            </a:r>
          </a:p>
        </p:txBody>
      </p:sp>
      <p:sp>
        <p:nvSpPr>
          <p:cNvPr id="1922051" name="Rectangle 3"/>
          <p:cNvSpPr>
            <a:spLocks noGrp="1" noChangeArrowheads="1"/>
          </p:cNvSpPr>
          <p:nvPr>
            <p:ph type="body" idx="1"/>
          </p:nvPr>
        </p:nvSpPr>
        <p:spPr>
          <a:xfrm>
            <a:off x="205740" y="1084713"/>
            <a:ext cx="8810441" cy="5448301"/>
          </a:xfrm>
        </p:spPr>
        <p:txBody>
          <a:bodyPr/>
          <a:lstStyle/>
          <a:p>
            <a:pPr>
              <a:lnSpc>
                <a:spcPts val="1800"/>
              </a:lnSpc>
            </a:pPr>
            <a:r>
              <a:rPr lang="en-US" sz="2000" b="1" dirty="0" smtClean="0"/>
              <a:t>The Rise of Long Distance Trade: The Explosion of Risk and Reward</a:t>
            </a:r>
            <a:endParaRPr lang="en-US" sz="1800" b="1" i="1" dirty="0" smtClean="0"/>
          </a:p>
          <a:p>
            <a:pPr lvl="1">
              <a:lnSpc>
                <a:spcPts val="1800"/>
              </a:lnSpc>
            </a:pPr>
            <a:r>
              <a:rPr lang="en-US" sz="1800" b="1" dirty="0" smtClean="0"/>
              <a:t>14</a:t>
            </a:r>
            <a:r>
              <a:rPr lang="en-US" sz="1800" b="1" baseline="30000" dirty="0" smtClean="0"/>
              <a:t>th</a:t>
            </a:r>
            <a:r>
              <a:rPr lang="en-US" sz="1800" b="1" dirty="0" smtClean="0"/>
              <a:t> Century: Italian city states of Venice, Florence, Genoa and Pisa became global epicenters for trade and are where the earliest written insurance contract originated</a:t>
            </a:r>
          </a:p>
          <a:p>
            <a:pPr lvl="2">
              <a:lnSpc>
                <a:spcPts val="1800"/>
              </a:lnSpc>
            </a:pPr>
            <a:r>
              <a:rPr lang="en-US" sz="1600" b="1" dirty="0" smtClean="0"/>
              <a:t> The word “</a:t>
            </a:r>
            <a:r>
              <a:rPr lang="en-US" sz="1600" b="1" i="1" dirty="0" smtClean="0"/>
              <a:t>policy</a:t>
            </a:r>
            <a:r>
              <a:rPr lang="en-US" sz="1600" b="1" dirty="0" smtClean="0"/>
              <a:t>” is from the Italian “</a:t>
            </a:r>
            <a:r>
              <a:rPr lang="en-US" sz="1600" b="1" i="1" dirty="0" err="1" smtClean="0"/>
              <a:t>polizza</a:t>
            </a:r>
            <a:r>
              <a:rPr lang="en-US" sz="1600" b="1" dirty="0" smtClean="0"/>
              <a:t>” meaning </a:t>
            </a:r>
            <a:r>
              <a:rPr lang="en-US" sz="1600" b="1" i="1" dirty="0" smtClean="0"/>
              <a:t>promise</a:t>
            </a:r>
            <a:r>
              <a:rPr lang="en-US" sz="1600" b="1" dirty="0" smtClean="0"/>
              <a:t> or </a:t>
            </a:r>
            <a:r>
              <a:rPr lang="en-US" sz="1600" b="1" i="1" dirty="0" smtClean="0"/>
              <a:t>undertaking</a:t>
            </a:r>
            <a:endParaRPr lang="en-US" sz="1600" b="1" dirty="0" smtClean="0"/>
          </a:p>
          <a:p>
            <a:pPr lvl="1">
              <a:lnSpc>
                <a:spcPts val="1800"/>
              </a:lnSpc>
            </a:pPr>
            <a:r>
              <a:rPr lang="en-US" sz="1800" b="1" dirty="0" smtClean="0"/>
              <a:t>Bruges, Antwerp followed in the 15</a:t>
            </a:r>
            <a:r>
              <a:rPr lang="en-US" sz="1800" b="1" baseline="30000" dirty="0" smtClean="0"/>
              <a:t>th</a:t>
            </a:r>
            <a:r>
              <a:rPr lang="en-US" sz="1800" b="1" dirty="0" smtClean="0"/>
              <a:t> century, Amsterdam by 17</a:t>
            </a:r>
            <a:r>
              <a:rPr lang="en-US" sz="1800" b="1" baseline="30000" dirty="0" smtClean="0"/>
              <a:t>th</a:t>
            </a:r>
            <a:r>
              <a:rPr lang="en-US" sz="1800" b="1" dirty="0" smtClean="0"/>
              <a:t> century</a:t>
            </a:r>
          </a:p>
          <a:p>
            <a:pPr lvl="1">
              <a:lnSpc>
                <a:spcPts val="1800"/>
              </a:lnSpc>
            </a:pPr>
            <a:r>
              <a:rPr lang="en-US" sz="1800" b="1" dirty="0" smtClean="0"/>
              <a:t>By 1600 England had become a major trading nation</a:t>
            </a:r>
          </a:p>
          <a:p>
            <a:pPr>
              <a:lnSpc>
                <a:spcPts val="1800"/>
              </a:lnSpc>
            </a:pPr>
            <a:r>
              <a:rPr lang="en-US" sz="2000" b="1" dirty="0" smtClean="0"/>
              <a:t>From Expensive Cargo/Ships Arose Disputes and the Need for Certainty and the Foundations for Insurance Regulation Were Laid</a:t>
            </a:r>
          </a:p>
          <a:p>
            <a:pPr lvl="1">
              <a:lnSpc>
                <a:spcPts val="1800"/>
              </a:lnSpc>
            </a:pPr>
            <a:r>
              <a:rPr lang="en-US" sz="1800" b="1" i="1" dirty="0" smtClean="0"/>
              <a:t>“For whom they insure, it is sweet to them to take the monies; but when disaster comes, it is otherwise, and each man draws his rump back and strives not to pay.”</a:t>
            </a:r>
          </a:p>
          <a:p>
            <a:pPr lvl="2">
              <a:lnSpc>
                <a:spcPts val="1800"/>
              </a:lnSpc>
            </a:pPr>
            <a:r>
              <a:rPr lang="en-US" sz="1400" b="1" dirty="0" err="1" smtClean="0"/>
              <a:t>Franceso</a:t>
            </a:r>
            <a:r>
              <a:rPr lang="en-US" sz="1400" b="1" dirty="0" smtClean="0"/>
              <a:t> </a:t>
            </a:r>
            <a:r>
              <a:rPr lang="en-US" sz="1400" b="1" dirty="0" err="1" smtClean="0"/>
              <a:t>di</a:t>
            </a:r>
            <a:r>
              <a:rPr lang="en-US" sz="1400" b="1" dirty="0" smtClean="0"/>
              <a:t> Marco </a:t>
            </a:r>
            <a:r>
              <a:rPr lang="en-US" sz="1400" b="1" dirty="0" err="1" smtClean="0"/>
              <a:t>Datini</a:t>
            </a:r>
            <a:r>
              <a:rPr lang="en-US" sz="1400" b="1" dirty="0" smtClean="0"/>
              <a:t>, Florentine Merchant, 14</a:t>
            </a:r>
            <a:r>
              <a:rPr lang="en-US" sz="1400" b="1" baseline="30000" dirty="0" smtClean="0"/>
              <a:t>th</a:t>
            </a:r>
            <a:r>
              <a:rPr lang="en-US" sz="1400" b="1" dirty="0" smtClean="0"/>
              <a:t> Century, complaining about insurers of his era (</a:t>
            </a:r>
            <a:r>
              <a:rPr lang="en-US" sz="1400" b="1" dirty="0" err="1" smtClean="0"/>
              <a:t>Datini</a:t>
            </a:r>
            <a:r>
              <a:rPr lang="en-US" sz="1400" b="1" dirty="0" smtClean="0"/>
              <a:t> left 400 marine insurance policies in his estate when he died)</a:t>
            </a:r>
            <a:endParaRPr lang="en-US" sz="1100" b="1" dirty="0" smtClean="0"/>
          </a:p>
          <a:p>
            <a:pPr lvl="1">
              <a:lnSpc>
                <a:spcPts val="1800"/>
              </a:lnSpc>
            </a:pPr>
            <a:r>
              <a:rPr lang="en-US" sz="1800" b="1" i="1" dirty="0" smtClean="0"/>
              <a:t>“For even though I were to live a thousand years, never again would I underwrite insurance.”</a:t>
            </a:r>
          </a:p>
          <a:p>
            <a:pPr lvl="2">
              <a:lnSpc>
                <a:spcPts val="1800"/>
              </a:lnSpc>
            </a:pPr>
            <a:r>
              <a:rPr lang="en-US" sz="1400" b="1" dirty="0" err="1" smtClean="0"/>
              <a:t>Guiglielmo</a:t>
            </a:r>
            <a:r>
              <a:rPr lang="en-US" sz="1400" b="1" dirty="0" smtClean="0"/>
              <a:t> </a:t>
            </a:r>
            <a:r>
              <a:rPr lang="en-US" sz="1400" b="1" dirty="0" err="1" smtClean="0"/>
              <a:t>Barberi</a:t>
            </a:r>
            <a:r>
              <a:rPr lang="en-US" sz="1400" b="1" dirty="0" smtClean="0"/>
              <a:t>, 14</a:t>
            </a:r>
            <a:r>
              <a:rPr lang="en-US" sz="1400" b="1" baseline="30000" dirty="0" smtClean="0"/>
              <a:t>th</a:t>
            </a:r>
            <a:r>
              <a:rPr lang="en-US" sz="1400" b="1" dirty="0" smtClean="0"/>
              <a:t> Century, lamenting the loss of a bale of cloth and a barrel of furs he had underwritten on a ship that had been plundered by pirates, but had no ability to pay</a:t>
            </a:r>
          </a:p>
          <a:p>
            <a:pPr lvl="2">
              <a:lnSpc>
                <a:spcPts val="1800"/>
              </a:lnSpc>
            </a:pPr>
            <a:endParaRPr lang="en-US" sz="1600" b="1" dirty="0" smtClean="0"/>
          </a:p>
        </p:txBody>
      </p:sp>
      <p:sp>
        <p:nvSpPr>
          <p:cNvPr id="9" name="Rectangle 7"/>
          <p:cNvSpPr>
            <a:spLocks noChangeArrowheads="1"/>
          </p:cNvSpPr>
          <p:nvPr/>
        </p:nvSpPr>
        <p:spPr bwMode="auto">
          <a:xfrm>
            <a:off x="0" y="6429375"/>
            <a:ext cx="8750300" cy="400110"/>
          </a:xfrm>
          <a:prstGeom prst="rect">
            <a:avLst/>
          </a:prstGeom>
          <a:noFill/>
          <a:ln w="9525">
            <a:noFill/>
            <a:miter lim="800000"/>
            <a:headEnd/>
            <a:tailEnd/>
          </a:ln>
        </p:spPr>
        <p:txBody>
          <a:bodyPr>
            <a:spAutoFit/>
          </a:bodyPr>
          <a:lstStyle/>
          <a:p>
            <a:r>
              <a:rPr lang="en-US" sz="1000" dirty="0" smtClean="0"/>
              <a:t>Sources: Elements drawn from </a:t>
            </a:r>
            <a:r>
              <a:rPr lang="en-US" sz="1000" i="1" dirty="0" smtClean="0"/>
              <a:t>Against the Gods: The Remarkable Story of Risk </a:t>
            </a:r>
            <a:r>
              <a:rPr lang="en-US" sz="1000" dirty="0" smtClean="0"/>
              <a:t>by</a:t>
            </a:r>
            <a:r>
              <a:rPr lang="en-US" sz="1000" i="1" dirty="0" smtClean="0"/>
              <a:t> </a:t>
            </a:r>
            <a:r>
              <a:rPr lang="en-US" sz="1000" dirty="0" smtClean="0"/>
              <a:t>Peter L. Bernstein, J. Wiley &amp; Sons (1996);  </a:t>
            </a:r>
            <a:r>
              <a:rPr lang="en-US" sz="1000" i="1" dirty="0" smtClean="0"/>
              <a:t>Insurance Perspectives</a:t>
            </a:r>
            <a:r>
              <a:rPr lang="en-US" sz="1000" dirty="0" smtClean="0"/>
              <a:t>, G. Gibbons, G. </a:t>
            </a:r>
            <a:r>
              <a:rPr lang="en-US" sz="1000" dirty="0" err="1" smtClean="0"/>
              <a:t>Rejda</a:t>
            </a:r>
            <a:r>
              <a:rPr lang="en-US" sz="1000" dirty="0" smtClean="0"/>
              <a:t> and M. Elliott., American Institutes for CPCU  (1992); Insurance Information Institute. </a:t>
            </a:r>
            <a:r>
              <a:rPr lang="en-US" sz="10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60</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Nonlife</a:t>
            </a:r>
            <a:br>
              <a:rPr lang="en-US" dirty="0" smtClean="0"/>
            </a:br>
            <a:r>
              <a:rPr lang="en-US" dirty="0" smtClean="0"/>
              <a:t>Premium Growth: 1980-2010</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2/2010.</a:t>
            </a:r>
          </a:p>
        </p:txBody>
      </p:sp>
      <p:graphicFrame>
        <p:nvGraphicFramePr>
          <p:cNvPr id="14" name="Chart 13"/>
          <p:cNvGraphicFramePr>
            <a:graphicFrameLocks/>
          </p:cNvGraphicFramePr>
          <p:nvPr/>
        </p:nvGraphicFramePr>
        <p:xfrm>
          <a:off x="188259" y="1573306"/>
          <a:ext cx="8633012" cy="4821892"/>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Nonlife premium growth in emerging markets has exceeded that of industrialized countries in </a:t>
            </a:r>
            <a:r>
              <a:rPr lang="en-US" sz="1400" b="1" dirty="0" smtClean="0">
                <a:solidFill>
                  <a:schemeClr val="bg1"/>
                </a:solidFill>
              </a:rPr>
              <a:t>27 </a:t>
            </a:r>
            <a:r>
              <a:rPr lang="en-US" sz="1400" b="1" dirty="0">
                <a:solidFill>
                  <a:schemeClr val="bg1"/>
                </a:solidFill>
              </a:rPr>
              <a:t>of the past </a:t>
            </a:r>
            <a:r>
              <a:rPr lang="en-US" sz="1400" b="1" dirty="0" smtClean="0">
                <a:solidFill>
                  <a:schemeClr val="bg1"/>
                </a:solidFill>
              </a:rPr>
              <a:t>31 </a:t>
            </a:r>
            <a:r>
              <a:rPr lang="en-US" sz="1400" b="1" dirty="0">
                <a:solidFill>
                  <a:schemeClr val="bg1"/>
                </a:solidFill>
              </a:rPr>
              <a:t>years, including the entirety of the global financial crisis..</a:t>
            </a:r>
          </a:p>
        </p:txBody>
      </p:sp>
      <p:sp>
        <p:nvSpPr>
          <p:cNvPr id="16" name="AutoShape 14"/>
          <p:cNvSpPr>
            <a:spLocks noChangeArrowheads="1"/>
          </p:cNvSpPr>
          <p:nvPr/>
        </p:nvSpPr>
        <p:spPr bwMode="blackWhite">
          <a:xfrm>
            <a:off x="1223963" y="4370388"/>
            <a:ext cx="4370387" cy="698500"/>
          </a:xfrm>
          <a:prstGeom prst="wedgeRectCallout">
            <a:avLst>
              <a:gd name="adj1" fmla="val 13230"/>
              <a:gd name="adj2" fmla="val -169639"/>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Real nonlife premium growth is very erratic in part to inflation volatility in emerging markets as well as a lack of consistent cyclicality</a:t>
            </a:r>
          </a:p>
        </p:txBody>
      </p:sp>
      <p:sp>
        <p:nvSpPr>
          <p:cNvPr id="44042" name="Rectangle 16"/>
          <p:cNvSpPr>
            <a:spLocks noChangeArrowheads="1"/>
          </p:cNvSpPr>
          <p:nvPr/>
        </p:nvSpPr>
        <p:spPr bwMode="blackWhite">
          <a:xfrm>
            <a:off x="2932113" y="1182688"/>
            <a:ext cx="2998787" cy="1265237"/>
          </a:xfrm>
          <a:prstGeom prst="rect">
            <a:avLst/>
          </a:prstGeom>
          <a:gradFill rotWithShape="1">
            <a:gsLst>
              <a:gs pos="0">
                <a:srgbClr val="225A7A"/>
              </a:gs>
              <a:gs pos="100000">
                <a:srgbClr val="173C51"/>
              </a:gs>
            </a:gsLst>
            <a:lin ang="5400000" scaled="1"/>
          </a:gradFill>
          <a:ln w="28575" algn="ctr">
            <a:solidFill>
              <a:srgbClr val="FFFFFF"/>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u="sng" dirty="0" smtClean="0">
                <a:solidFill>
                  <a:srgbClr val="FFFFFF"/>
                </a:solidFill>
                <a:cs typeface="Arial" charset="0"/>
              </a:rPr>
              <a:t>Average</a:t>
            </a:r>
            <a:r>
              <a:rPr lang="en-US" sz="1600" b="1" u="sng" dirty="0">
                <a:solidFill>
                  <a:srgbClr val="FFFFFF"/>
                </a:solidFill>
                <a:cs typeface="Arial" charset="0"/>
              </a:rPr>
              <a:t>: </a:t>
            </a:r>
            <a:r>
              <a:rPr lang="en-US" sz="1600" b="1" u="sng" dirty="0" smtClean="0">
                <a:solidFill>
                  <a:srgbClr val="FFFFFF"/>
                </a:solidFill>
                <a:cs typeface="Arial" charset="0"/>
              </a:rPr>
              <a:t>1980-2010</a:t>
            </a:r>
            <a:endParaRPr lang="en-US" sz="1600" b="1" u="sng"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Industrialized Countries: </a:t>
            </a:r>
            <a:r>
              <a:rPr lang="en-US" sz="1400" b="1" dirty="0" smtClean="0">
                <a:solidFill>
                  <a:srgbClr val="FFFFFF"/>
                </a:solidFill>
                <a:cs typeface="Arial" charset="0"/>
              </a:rPr>
              <a:t>3.8%</a:t>
            </a:r>
            <a:endParaRPr lang="en-US" sz="1400" b="1"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Emerging Markets: 9.2%</a:t>
            </a: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Overall Total: 4.2%</a:t>
            </a:r>
            <a:endParaRPr lang="pt-BR" sz="1400" b="1" dirty="0">
              <a:solidFill>
                <a:srgbClr val="FFFFFF"/>
              </a:solidFill>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61</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25052162"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62</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39618" name="Picture 2"/>
          <p:cNvPicPr>
            <a:picLocks noChangeAspect="1" noChangeArrowheads="1"/>
          </p:cNvPicPr>
          <p:nvPr/>
        </p:nvPicPr>
        <p:blipFill>
          <a:blip r:embed="rId3" cstate="email"/>
          <a:srcRect/>
          <a:stretch>
            <a:fillRect/>
          </a:stretch>
        </p:blipFill>
        <p:spPr bwMode="auto">
          <a:xfrm>
            <a:off x="235207" y="1312608"/>
            <a:ext cx="7373122" cy="4888322"/>
          </a:xfrm>
          <a:prstGeom prst="rect">
            <a:avLst/>
          </a:prstGeom>
          <a:noFill/>
          <a:ln w="9525">
            <a:noFill/>
            <a:miter lim="800000"/>
            <a:headEnd/>
            <a:tailEnd/>
          </a:ln>
        </p:spPr>
      </p:pic>
      <p:sp>
        <p:nvSpPr>
          <p:cNvPr id="11" name="AutoShape 14"/>
          <p:cNvSpPr>
            <a:spLocks noChangeArrowheads="1"/>
          </p:cNvSpPr>
          <p:nvPr/>
        </p:nvSpPr>
        <p:spPr bwMode="blackWhite">
          <a:xfrm>
            <a:off x="6046839" y="1214232"/>
            <a:ext cx="2698955" cy="2074658"/>
          </a:xfrm>
          <a:prstGeom prst="wedgeRectCallout">
            <a:avLst>
              <a:gd name="adj1" fmla="val -116791"/>
              <a:gd name="adj2" fmla="val -301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Non-Life growth in 2012 exceeded the pre-crisis and post-crisis average.  The same is true for advanced Asia economies like China</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63</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and Non-Life Insurance Penetration</a:t>
            </a:r>
            <a:br>
              <a:rPr lang="en-US" dirty="0" smtClean="0"/>
            </a:br>
            <a:r>
              <a:rPr lang="en-US" dirty="0" smtClean="0"/>
              <a:t>as a % of GDP: 1962-2012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1666" name="Picture 2"/>
          <p:cNvPicPr>
            <a:picLocks noChangeAspect="1" noChangeArrowheads="1"/>
          </p:cNvPicPr>
          <p:nvPr/>
        </p:nvPicPr>
        <p:blipFill>
          <a:blip r:embed="rId3" cstate="email"/>
          <a:srcRect/>
          <a:stretch>
            <a:fillRect/>
          </a:stretch>
        </p:blipFill>
        <p:spPr bwMode="auto">
          <a:xfrm>
            <a:off x="661401" y="1828796"/>
            <a:ext cx="7759915" cy="4549263"/>
          </a:xfrm>
          <a:prstGeom prst="rect">
            <a:avLst/>
          </a:prstGeom>
          <a:noFill/>
          <a:ln w="9525">
            <a:noFill/>
            <a:miter lim="800000"/>
            <a:headEnd/>
            <a:tailEnd/>
          </a:ln>
        </p:spPr>
      </p:pic>
      <p:sp>
        <p:nvSpPr>
          <p:cNvPr id="10" name="AutoShape 14"/>
          <p:cNvSpPr>
            <a:spLocks noChangeArrowheads="1"/>
          </p:cNvSpPr>
          <p:nvPr/>
        </p:nvSpPr>
        <p:spPr bwMode="blackWhite">
          <a:xfrm>
            <a:off x="4262284" y="1091381"/>
            <a:ext cx="3539612" cy="914400"/>
          </a:xfrm>
          <a:prstGeom prst="wedgeRectCallout">
            <a:avLst>
              <a:gd name="adj1" fmla="val 17424"/>
              <a:gd name="adj2" fmla="val 819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Life insurance in emerging markets has experienced the fastest in recent decades</a:t>
            </a:r>
            <a:endParaRPr lang="en-US" b="1" dirty="0">
              <a:solidFill>
                <a:schemeClr val="bg1"/>
              </a:solidFill>
            </a:endParaRPr>
          </a:p>
        </p:txBody>
      </p:sp>
      <p:sp>
        <p:nvSpPr>
          <p:cNvPr id="12" name="AutoShape 7"/>
          <p:cNvSpPr>
            <a:spLocks noChangeArrowheads="1"/>
          </p:cNvSpPr>
          <p:nvPr/>
        </p:nvSpPr>
        <p:spPr bwMode="blackWhite">
          <a:xfrm>
            <a:off x="4252434" y="4395021"/>
            <a:ext cx="3328222" cy="575187"/>
          </a:xfrm>
          <a:prstGeom prst="wedgeRectCallout">
            <a:avLst>
              <a:gd name="adj1" fmla="val 26614"/>
              <a:gd name="adj2" fmla="val -1010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Non-life markets have been slower to grow than life</a:t>
            </a:r>
            <a:endParaRPr lang="en-US" b="1" dirty="0">
              <a:solidFill>
                <a:srgbClr val="FFFFFF"/>
              </a:solidFill>
              <a:latin typeface="Arial" charset="0"/>
              <a:cs typeface="Arial" charset="0"/>
            </a:endParaRPr>
          </a:p>
        </p:txBody>
      </p:sp>
      <p:sp>
        <p:nvSpPr>
          <p:cNvPr id="13" name="TextBox 12"/>
          <p:cNvSpPr txBox="1"/>
          <p:nvPr/>
        </p:nvSpPr>
        <p:spPr>
          <a:xfrm rot="5400000">
            <a:off x="7329949" y="3318388"/>
            <a:ext cx="2728452" cy="369332"/>
          </a:xfrm>
          <a:prstGeom prst="rect">
            <a:avLst/>
          </a:prstGeom>
          <a:noFill/>
        </p:spPr>
        <p:txBody>
          <a:bodyPr wrap="square" rtlCol="0">
            <a:spAutoFit/>
          </a:bodyPr>
          <a:lstStyle/>
          <a:p>
            <a:pPr algn="ctr"/>
            <a:r>
              <a:rPr lang="en-US" b="1" dirty="0" smtClean="0">
                <a:solidFill>
                  <a:srgbClr val="225A7A"/>
                </a:solidFill>
              </a:rPr>
              <a:t>Emerging Markets</a:t>
            </a:r>
            <a:endParaRPr lang="en-US" b="1" dirty="0">
              <a:solidFill>
                <a:srgbClr val="225A7A"/>
              </a:solidFill>
            </a:endParaRPr>
          </a:p>
        </p:txBody>
      </p:sp>
      <p:sp>
        <p:nvSpPr>
          <p:cNvPr id="14" name="TextBox 13"/>
          <p:cNvSpPr txBox="1"/>
          <p:nvPr/>
        </p:nvSpPr>
        <p:spPr>
          <a:xfrm rot="16200000">
            <a:off x="-924232" y="3323305"/>
            <a:ext cx="2728452" cy="369332"/>
          </a:xfrm>
          <a:prstGeom prst="rect">
            <a:avLst/>
          </a:prstGeom>
          <a:noFill/>
        </p:spPr>
        <p:txBody>
          <a:bodyPr wrap="square" rtlCol="0">
            <a:spAutoFit/>
          </a:bodyPr>
          <a:lstStyle/>
          <a:p>
            <a:pPr algn="ctr"/>
            <a:r>
              <a:rPr lang="en-US" b="1" dirty="0" smtClean="0">
                <a:solidFill>
                  <a:srgbClr val="225A7A"/>
                </a:solidFill>
              </a:rPr>
              <a:t>Advanced Markets</a:t>
            </a:r>
            <a:endParaRPr lang="en-US" b="1" dirty="0">
              <a:solidFill>
                <a:srgbClr val="225A7A"/>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64</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email"/>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65</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Population Distribution, by Region:</a:t>
            </a:r>
            <a:br>
              <a:rPr lang="en-US" dirty="0" smtClean="0"/>
            </a:br>
            <a:r>
              <a:rPr lang="en-US" dirty="0" smtClean="0"/>
              <a:t>1962-2062F</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from United Nations Department of Economic and </a:t>
            </a:r>
            <a:r>
              <a:rPr lang="en-US" sz="1100" dirty="0" err="1" smtClean="0"/>
              <a:t>Sovial</a:t>
            </a:r>
            <a:r>
              <a:rPr lang="en-US" sz="1100" dirty="0" smtClean="0"/>
              <a:t> Affairs, Population Division.</a:t>
            </a:r>
            <a:endParaRPr lang="en-US" sz="1100" dirty="0"/>
          </a:p>
        </p:txBody>
      </p:sp>
      <p:sp>
        <p:nvSpPr>
          <p:cNvPr id="14" name="Text Box 17"/>
          <p:cNvSpPr txBox="1">
            <a:spLocks noChangeArrowheads="1"/>
          </p:cNvSpPr>
          <p:nvPr/>
        </p:nvSpPr>
        <p:spPr bwMode="auto">
          <a:xfrm>
            <a:off x="486700" y="1093461"/>
            <a:ext cx="7624915" cy="70788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Enormous population shifts will impact insurance demand over the next half century</a:t>
            </a:r>
          </a:p>
        </p:txBody>
      </p:sp>
      <p:pic>
        <p:nvPicPr>
          <p:cNvPr id="22643714" name="Picture 2"/>
          <p:cNvPicPr>
            <a:picLocks noChangeAspect="1" noChangeArrowheads="1"/>
          </p:cNvPicPr>
          <p:nvPr/>
        </p:nvPicPr>
        <p:blipFill>
          <a:blip r:embed="rId3" cstate="email"/>
          <a:srcRect/>
          <a:stretch>
            <a:fillRect/>
          </a:stretch>
        </p:blipFill>
        <p:spPr bwMode="auto">
          <a:xfrm>
            <a:off x="462424" y="1798074"/>
            <a:ext cx="7334250" cy="4648200"/>
          </a:xfrm>
          <a:prstGeom prst="rect">
            <a:avLst/>
          </a:prstGeom>
          <a:noFill/>
          <a:ln w="9525">
            <a:noFill/>
            <a:miter lim="800000"/>
            <a:headEnd/>
            <a:tailEnd/>
          </a:ln>
        </p:spPr>
      </p:pic>
      <p:sp>
        <p:nvSpPr>
          <p:cNvPr id="9" name="Rectangle 8"/>
          <p:cNvSpPr/>
          <p:nvPr/>
        </p:nvSpPr>
        <p:spPr>
          <a:xfrm>
            <a:off x="1179871" y="2064774"/>
            <a:ext cx="648930" cy="6390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1471" y="2104103"/>
            <a:ext cx="648930" cy="5751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2871" y="2094271"/>
            <a:ext cx="648930" cy="54078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4103" y="2084439"/>
            <a:ext cx="648930" cy="5162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503" y="2069695"/>
            <a:ext cx="648930" cy="3687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4"/>
          <p:cNvSpPr>
            <a:spLocks noChangeArrowheads="1"/>
          </p:cNvSpPr>
          <p:nvPr/>
        </p:nvSpPr>
        <p:spPr bwMode="blackWhite">
          <a:xfrm>
            <a:off x="7688825" y="1936953"/>
            <a:ext cx="1337187" cy="2762865"/>
          </a:xfrm>
          <a:prstGeom prst="wedgeRectCallout">
            <a:avLst>
              <a:gd name="adj1" fmla="val -86252"/>
              <a:gd name="adj2" fmla="val 20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Africa is expected to be the fastest population growth over the next 50 years, but no expectation now of Asia-like growth in economies or insurance demand</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Relationship Between Real GDP and Real Life and Non-Life Premium Growth, 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1" name="Picture 1"/>
          <p:cNvPicPr>
            <a:picLocks noChangeAspect="1" noChangeArrowheads="1"/>
          </p:cNvPicPr>
          <p:nvPr/>
        </p:nvPicPr>
        <p:blipFill>
          <a:blip r:embed="rId3" cstate="email"/>
          <a:srcRect/>
          <a:stretch>
            <a:fillRect/>
          </a:stretch>
        </p:blipFill>
        <p:spPr bwMode="auto">
          <a:xfrm>
            <a:off x="185768" y="1868129"/>
            <a:ext cx="4076382" cy="2809568"/>
          </a:xfrm>
          <a:prstGeom prst="rect">
            <a:avLst/>
          </a:prstGeom>
          <a:noFill/>
          <a:ln w="9525">
            <a:noFill/>
            <a:miter lim="800000"/>
            <a:headEnd/>
            <a:tailEnd/>
          </a:ln>
        </p:spPr>
      </p:pic>
      <p:sp>
        <p:nvSpPr>
          <p:cNvPr id="11" name="AutoShape 14"/>
          <p:cNvSpPr>
            <a:spLocks noChangeArrowheads="1"/>
          </p:cNvSpPr>
          <p:nvPr/>
        </p:nvSpPr>
        <p:spPr bwMode="blackWhite">
          <a:xfrm>
            <a:off x="1101213" y="4837471"/>
            <a:ext cx="2880850" cy="1661652"/>
          </a:xfrm>
          <a:prstGeom prst="wedgeRectCallout">
            <a:avLst>
              <a:gd name="adj1" fmla="val 33322"/>
              <a:gd name="adj2" fmla="val -101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was a clear but  highly relationship between real GDP growth and real premium growth in advance markets in 2012</a:t>
            </a:r>
            <a:endParaRPr lang="en-US" b="1" dirty="0">
              <a:solidFill>
                <a:schemeClr val="bg1"/>
              </a:solidFill>
            </a:endParaRPr>
          </a:p>
        </p:txBody>
      </p:sp>
      <p:pic>
        <p:nvPicPr>
          <p:cNvPr id="22640642" name="Picture 2"/>
          <p:cNvPicPr>
            <a:picLocks noChangeAspect="1" noChangeArrowheads="1"/>
          </p:cNvPicPr>
          <p:nvPr/>
        </p:nvPicPr>
        <p:blipFill>
          <a:blip r:embed="rId4" cstate="email"/>
          <a:srcRect/>
          <a:stretch>
            <a:fillRect/>
          </a:stretch>
        </p:blipFill>
        <p:spPr bwMode="auto">
          <a:xfrm>
            <a:off x="4564012" y="1903038"/>
            <a:ext cx="3862234" cy="2618263"/>
          </a:xfrm>
          <a:prstGeom prst="rect">
            <a:avLst/>
          </a:prstGeom>
          <a:noFill/>
          <a:ln w="9525">
            <a:noFill/>
            <a:miter lim="800000"/>
            <a:headEnd/>
            <a:tailEnd/>
          </a:ln>
        </p:spPr>
      </p:pic>
      <p:sp>
        <p:nvSpPr>
          <p:cNvPr id="14" name="Rectangle 3"/>
          <p:cNvSpPr>
            <a:spLocks noChangeArrowheads="1"/>
          </p:cNvSpPr>
          <p:nvPr/>
        </p:nvSpPr>
        <p:spPr bwMode="black">
          <a:xfrm>
            <a:off x="680036" y="1464049"/>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5" name="Rectangle 3"/>
          <p:cNvSpPr>
            <a:spLocks noChangeArrowheads="1"/>
          </p:cNvSpPr>
          <p:nvPr/>
        </p:nvSpPr>
        <p:spPr bwMode="black">
          <a:xfrm>
            <a:off x="4775172" y="1468965"/>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6" name="AutoShape 14"/>
          <p:cNvSpPr>
            <a:spLocks noChangeArrowheads="1"/>
          </p:cNvSpPr>
          <p:nvPr/>
        </p:nvSpPr>
        <p:spPr bwMode="blackWhite">
          <a:xfrm>
            <a:off x="5329084" y="4862052"/>
            <a:ext cx="3062746" cy="1661652"/>
          </a:xfrm>
          <a:prstGeom prst="wedgeRectCallout">
            <a:avLst>
              <a:gd name="adj1" fmla="val 29791"/>
              <a:gd name="adj2" fmla="val -102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correlation between real GDP growth and real premium growth in emerging markets was much stronger than in advanced markets in 2012</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67</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Insurance Density and Penetration for Advanced and Emerging Markets,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883330" name="Picture 2"/>
          <p:cNvPicPr>
            <a:picLocks noChangeAspect="1" noChangeArrowheads="1"/>
          </p:cNvPicPr>
          <p:nvPr/>
        </p:nvPicPr>
        <p:blipFill>
          <a:blip r:embed="rId3" cstate="email"/>
          <a:srcRect/>
          <a:stretch>
            <a:fillRect/>
          </a:stretch>
        </p:blipFill>
        <p:spPr bwMode="auto">
          <a:xfrm>
            <a:off x="5059611" y="1347013"/>
            <a:ext cx="3838626" cy="5442002"/>
          </a:xfrm>
          <a:prstGeom prst="rect">
            <a:avLst/>
          </a:prstGeom>
          <a:noFill/>
          <a:ln w="9525">
            <a:noFill/>
            <a:miter lim="800000"/>
            <a:headEnd/>
            <a:tailEnd/>
          </a:ln>
        </p:spPr>
      </p:pic>
      <p:pic>
        <p:nvPicPr>
          <p:cNvPr id="22883331" name="Picture 3"/>
          <p:cNvPicPr>
            <a:picLocks noChangeAspect="1" noChangeArrowheads="1"/>
          </p:cNvPicPr>
          <p:nvPr/>
        </p:nvPicPr>
        <p:blipFill>
          <a:blip r:embed="rId4" cstate="email"/>
          <a:srcRect/>
          <a:stretch>
            <a:fillRect/>
          </a:stretch>
        </p:blipFill>
        <p:spPr bwMode="auto">
          <a:xfrm>
            <a:off x="151785" y="1425664"/>
            <a:ext cx="4415881" cy="4137844"/>
          </a:xfrm>
          <a:prstGeom prst="rect">
            <a:avLst/>
          </a:prstGeom>
          <a:noFill/>
          <a:ln w="9525">
            <a:noFill/>
            <a:miter lim="800000"/>
            <a:headEnd/>
            <a:tailEnd/>
          </a:ln>
        </p:spPr>
      </p:pic>
      <p:sp>
        <p:nvSpPr>
          <p:cNvPr id="12" name="Rectangle 3"/>
          <p:cNvSpPr>
            <a:spLocks noChangeArrowheads="1"/>
          </p:cNvSpPr>
          <p:nvPr/>
        </p:nvSpPr>
        <p:spPr bwMode="black">
          <a:xfrm>
            <a:off x="650540" y="1031441"/>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3" name="Rectangle 3"/>
          <p:cNvSpPr>
            <a:spLocks noChangeArrowheads="1"/>
          </p:cNvSpPr>
          <p:nvPr/>
        </p:nvSpPr>
        <p:spPr bwMode="black">
          <a:xfrm>
            <a:off x="5335600" y="1036344"/>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4" name="AutoShape 14"/>
          <p:cNvSpPr>
            <a:spLocks noChangeArrowheads="1"/>
          </p:cNvSpPr>
          <p:nvPr/>
        </p:nvSpPr>
        <p:spPr bwMode="blackWhite">
          <a:xfrm>
            <a:off x="2172929" y="4288593"/>
            <a:ext cx="2507226" cy="716026"/>
          </a:xfrm>
          <a:prstGeom prst="wedgeRectCallout">
            <a:avLst>
              <a:gd name="adj1" fmla="val -29467"/>
              <a:gd name="adj2" fmla="val -205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100" b="1" dirty="0" smtClean="0">
                <a:solidFill>
                  <a:schemeClr val="bg1"/>
                </a:solidFill>
              </a:rPr>
              <a:t>Spending and penetration are generally much higher in advanced markets, though growth is fastest in emerging markets</a:t>
            </a:r>
            <a:endParaRPr lang="en-US" sz="1100" b="1" dirty="0">
              <a:solidFill>
                <a:schemeClr val="bg1"/>
              </a:solidFill>
            </a:endParaRPr>
          </a:p>
        </p:txBody>
      </p:sp>
      <p:sp>
        <p:nvSpPr>
          <p:cNvPr id="15" name="AutoShape 7"/>
          <p:cNvSpPr>
            <a:spLocks noChangeArrowheads="1"/>
          </p:cNvSpPr>
          <p:nvPr/>
        </p:nvSpPr>
        <p:spPr bwMode="blackWhite">
          <a:xfrm>
            <a:off x="7138218" y="3136490"/>
            <a:ext cx="1622323" cy="1108541"/>
          </a:xfrm>
          <a:prstGeom prst="wedgeRectCallout">
            <a:avLst>
              <a:gd name="adj1" fmla="val -57372"/>
              <a:gd name="adj2" fmla="val -979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Spending and penetration are highly variable in emerging markets</a:t>
            </a:r>
            <a:endParaRPr lang="en-US" sz="1400" b="1" dirty="0">
              <a:solidFill>
                <a:srgbClr val="FFFFFF"/>
              </a:solidFill>
              <a:latin typeface="Arial" charset="0"/>
              <a:cs typeface="Arial" charset="0"/>
            </a:endParaRPr>
          </a:p>
        </p:txBody>
      </p:sp>
      <p:sp>
        <p:nvSpPr>
          <p:cNvPr id="16" name="Rectangle 15"/>
          <p:cNvSpPr/>
          <p:nvPr/>
        </p:nvSpPr>
        <p:spPr>
          <a:xfrm>
            <a:off x="5329084" y="4159045"/>
            <a:ext cx="1189703" cy="78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7"/>
          <p:cNvSpPr>
            <a:spLocks noChangeArrowheads="1"/>
          </p:cNvSpPr>
          <p:nvPr/>
        </p:nvSpPr>
        <p:spPr bwMode="blackWhite">
          <a:xfrm>
            <a:off x="6764591" y="4562168"/>
            <a:ext cx="2241756" cy="1327355"/>
          </a:xfrm>
          <a:prstGeom prst="wedgeRectCallout">
            <a:avLst>
              <a:gd name="adj1" fmla="val -60526"/>
              <a:gd name="adj2" fmla="val -7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Chinese spending on insurance is very similar to Russia, but Russian spending is mostly non-life and in China the majority is life</a:t>
            </a:r>
            <a:endParaRPr lang="en-US" sz="1400"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2700"/>
                            </p:stCondLst>
                            <p:childTnLst>
                              <p:par>
                                <p:cTn id="17" presetID="22" presetClass="entr" presetSubtype="4" fill="hold" grpId="0" nodeType="afterEffect">
                                  <p:stCondLst>
                                    <p:cond delay="7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9091"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9092"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20AE7FE-8064-45B8-9775-03960101FA17}" type="slidenum">
              <a:rPr lang="en-US" sz="900"/>
              <a:pPr algn="r" eaLnBrk="0" hangingPunct="0">
                <a:lnSpc>
                  <a:spcPct val="85000"/>
                </a:lnSpc>
                <a:spcBef>
                  <a:spcPct val="20000"/>
                </a:spcBef>
              </a:pPr>
              <a:t>68</a:t>
            </a:fld>
            <a:endParaRPr lang="en-US" sz="900"/>
          </a:p>
        </p:txBody>
      </p:sp>
      <p:sp>
        <p:nvSpPr>
          <p:cNvPr id="437250"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Political Risk in 2011/12: Greatest Business Opportunities Are Often in Risky Nations </a:t>
            </a:r>
            <a:endParaRPr lang="en-US" dirty="0" smtClean="0">
              <a:solidFill>
                <a:srgbClr val="28688C"/>
              </a:solidFill>
            </a:endParaRPr>
          </a:p>
        </p:txBody>
      </p:sp>
      <p:sp>
        <p:nvSpPr>
          <p:cNvPr id="89094"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a:t>Source: Maplecroft</a:t>
            </a:r>
          </a:p>
        </p:txBody>
      </p:sp>
      <p:pic>
        <p:nvPicPr>
          <p:cNvPr id="89095" name="Picture 2"/>
          <p:cNvPicPr>
            <a:picLocks noChangeAspect="1" noChangeArrowheads="1"/>
          </p:cNvPicPr>
          <p:nvPr/>
        </p:nvPicPr>
        <p:blipFill>
          <a:blip r:embed="rId3" cstate="email"/>
          <a:srcRect/>
          <a:stretch>
            <a:fillRect/>
          </a:stretch>
        </p:blipFill>
        <p:spPr bwMode="auto">
          <a:xfrm>
            <a:off x="373063" y="1344613"/>
            <a:ext cx="8567737" cy="5016500"/>
          </a:xfrm>
          <a:prstGeom prst="rect">
            <a:avLst/>
          </a:prstGeom>
          <a:noFill/>
          <a:ln w="9525">
            <a:noFill/>
            <a:miter lim="800000"/>
            <a:headEnd/>
            <a:tailEnd/>
          </a:ln>
        </p:spPr>
      </p:pic>
      <p:sp>
        <p:nvSpPr>
          <p:cNvPr id="10" name="AutoShape 13"/>
          <p:cNvSpPr>
            <a:spLocks noChangeArrowheads="1"/>
          </p:cNvSpPr>
          <p:nvPr/>
        </p:nvSpPr>
        <p:spPr bwMode="blackWhite">
          <a:xfrm>
            <a:off x="6575613" y="1102659"/>
            <a:ext cx="2352488" cy="1061104"/>
          </a:xfrm>
          <a:prstGeom prst="wedgeRectCallout">
            <a:avLst>
              <a:gd name="adj1" fmla="val -32685"/>
              <a:gd name="adj2" fmla="val 1319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fastest growing markets are generally also among the politically </a:t>
            </a:r>
            <a:r>
              <a:rPr lang="en-US" sz="1400" b="1" dirty="0" smtClean="0">
                <a:solidFill>
                  <a:schemeClr val="bg1"/>
                </a:solidFill>
              </a:rPr>
              <a:t>riskiest, including East and South Asia</a:t>
            </a:r>
            <a:endParaRPr lang="en-US" sz="1400" b="1" dirty="0">
              <a:solidFill>
                <a:schemeClr val="bg1"/>
              </a:solidFill>
            </a:endParaRPr>
          </a:p>
        </p:txBody>
      </p:sp>
      <p:sp>
        <p:nvSpPr>
          <p:cNvPr id="9" name="AutoShape 13"/>
          <p:cNvSpPr>
            <a:spLocks noChangeArrowheads="1"/>
          </p:cNvSpPr>
          <p:nvPr/>
        </p:nvSpPr>
        <p:spPr bwMode="blackWhite">
          <a:xfrm>
            <a:off x="7540625" y="2895600"/>
            <a:ext cx="1603375" cy="927100"/>
          </a:xfrm>
          <a:prstGeom prst="wedgeRectCallout">
            <a:avLst>
              <a:gd name="adj1" fmla="val -18760"/>
              <a:gd name="adj2" fmla="val -482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Heightened risk has </a:t>
            </a:r>
            <a:r>
              <a:rPr lang="en-US" sz="1400" b="1" dirty="0" smtClean="0">
                <a:solidFill>
                  <a:schemeClr val="bg1"/>
                </a:solidFill>
              </a:rPr>
              <a:t>economic and insurance implications</a:t>
            </a:r>
            <a:endParaRPr lang="en-US" sz="1400" b="1" dirty="0">
              <a:solidFill>
                <a:schemeClr val="bg1"/>
              </a:solidFill>
            </a:endParaRPr>
          </a:p>
        </p:txBody>
      </p:sp>
      <p:sp>
        <p:nvSpPr>
          <p:cNvPr id="11" name="Rectangle 7"/>
          <p:cNvSpPr>
            <a:spLocks noChangeArrowheads="1"/>
          </p:cNvSpPr>
          <p:nvPr/>
        </p:nvSpPr>
        <p:spPr bwMode="grayWhite">
          <a:xfrm>
            <a:off x="4195482" y="2944905"/>
            <a:ext cx="2084295" cy="874059"/>
          </a:xfrm>
          <a:prstGeom prst="rect">
            <a:avLst/>
          </a:prstGeom>
          <a:noFill/>
          <a:ln w="28575">
            <a:solidFill>
              <a:schemeClr val="folHlink"/>
            </a:solidFill>
            <a:miter lim="800000"/>
            <a:headEnd/>
            <a:tailEnd/>
          </a:ln>
        </p:spPr>
        <p:txBody>
          <a:bodyPr wrap="none" anchor="ctr"/>
          <a:lstStyle/>
          <a:p>
            <a:endParaRPr lang="en-US"/>
          </a:p>
        </p:txBody>
      </p:sp>
      <p:sp>
        <p:nvSpPr>
          <p:cNvPr id="12" name="AutoShape 13"/>
          <p:cNvSpPr>
            <a:spLocks noChangeArrowheads="1"/>
          </p:cNvSpPr>
          <p:nvPr/>
        </p:nvSpPr>
        <p:spPr bwMode="blackWhite">
          <a:xfrm>
            <a:off x="4188541" y="5407164"/>
            <a:ext cx="1928835" cy="1061104"/>
          </a:xfrm>
          <a:prstGeom prst="wedgeRectCallout">
            <a:avLst>
              <a:gd name="adj1" fmla="val 120758"/>
              <a:gd name="adj2" fmla="val -558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Australia and NZ rate well but most neighbors do not</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par>
                          <p:cTn id="19" fill="hold">
                            <p:stCondLst>
                              <p:cond delay="3000"/>
                            </p:stCondLst>
                            <p:childTnLst>
                              <p:par>
                                <p:cTn id="20" presetID="22" presetClass="entr" presetSubtype="2"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9"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Thoughts on Near-Term Risks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New Risks Pose New </a:t>
            </a:r>
          </a:p>
          <a:p>
            <a:pPr algn="ctr"/>
            <a:r>
              <a:rPr lang="en-US" sz="3200" b="1" dirty="0" smtClean="0">
                <a:solidFill>
                  <a:srgbClr val="2B7299"/>
                </a:solidFill>
              </a:rPr>
              <a:t>Regulatory Questions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ts val="1900"/>
              </a:lnSpc>
            </a:pPr>
            <a:r>
              <a:rPr lang="en-US" sz="2000" b="1" dirty="0" smtClean="0"/>
              <a:t>London and the Dawn of Insurance Regulation</a:t>
            </a:r>
          </a:p>
          <a:p>
            <a:pPr lvl="1">
              <a:lnSpc>
                <a:spcPts val="1900"/>
              </a:lnSpc>
            </a:pPr>
            <a:r>
              <a:rPr lang="en-US" sz="1800" b="1" dirty="0" smtClean="0"/>
              <a:t>Italian forms of marine insurance contracts were used in London since at least the 15</a:t>
            </a:r>
            <a:r>
              <a:rPr lang="en-US" sz="1800" b="1" baseline="30000" dirty="0" smtClean="0"/>
              <a:t>th</a:t>
            </a:r>
            <a:r>
              <a:rPr lang="en-US" sz="1800" b="1" dirty="0" smtClean="0"/>
              <a:t> century</a:t>
            </a:r>
          </a:p>
          <a:p>
            <a:pPr lvl="1">
              <a:lnSpc>
                <a:spcPts val="1900"/>
              </a:lnSpc>
            </a:pPr>
            <a:r>
              <a:rPr lang="en-US" sz="1800" b="1" dirty="0" smtClean="0"/>
              <a:t>London merchants frequently acted as underwriters</a:t>
            </a:r>
          </a:p>
          <a:p>
            <a:pPr lvl="1">
              <a:lnSpc>
                <a:spcPts val="1900"/>
              </a:lnSpc>
            </a:pPr>
            <a:r>
              <a:rPr lang="en-US" sz="1800" b="1" dirty="0" smtClean="0"/>
              <a:t>Contracts were negotiated by commodity brokers</a:t>
            </a:r>
          </a:p>
          <a:p>
            <a:pPr lvl="1">
              <a:lnSpc>
                <a:spcPts val="1900"/>
              </a:lnSpc>
            </a:pPr>
            <a:r>
              <a:rPr lang="en-US" sz="1800" b="1" dirty="0" smtClean="0"/>
              <a:t>Notaries drafted/delivered policies and kept registers of policies written</a:t>
            </a:r>
          </a:p>
          <a:p>
            <a:pPr lvl="1">
              <a:lnSpc>
                <a:spcPts val="1900"/>
              </a:lnSpc>
            </a:pPr>
            <a:r>
              <a:rPr lang="en-US" sz="1800" b="1" dirty="0" smtClean="0"/>
              <a:t>Chamber of Assurances established in 1576 and until 1690 all policies had to be registered in its office in the Royal Exchange</a:t>
            </a:r>
          </a:p>
          <a:p>
            <a:pPr>
              <a:lnSpc>
                <a:spcPts val="1900"/>
              </a:lnSpc>
            </a:pPr>
            <a:r>
              <a:rPr lang="en-US" sz="2000" b="1" dirty="0" smtClean="0"/>
              <a:t>1601: Francis Bacon Introduces Bill to Regulate Insurance Policies</a:t>
            </a:r>
          </a:p>
          <a:p>
            <a:pPr lvl="1">
              <a:lnSpc>
                <a:spcPts val="1900"/>
              </a:lnSpc>
            </a:pPr>
            <a:r>
              <a:rPr lang="en-US" sz="1800" b="1" dirty="0" smtClean="0"/>
              <a:t>Bacon recognized the ubiquity and of utility of insurance              contracts which were </a:t>
            </a:r>
            <a:r>
              <a:rPr lang="en-US" sz="1800" b="1" i="1" dirty="0" smtClean="0"/>
              <a:t>“</a:t>
            </a:r>
            <a:r>
              <a:rPr lang="en-US" sz="1800" b="1" i="1" dirty="0" err="1" smtClean="0"/>
              <a:t>tyme</a:t>
            </a:r>
            <a:r>
              <a:rPr lang="en-US" sz="1800" b="1" i="1" dirty="0" smtClean="0"/>
              <a:t> out of </a:t>
            </a:r>
            <a:r>
              <a:rPr lang="en-US" sz="1800" b="1" i="1" dirty="0" err="1" smtClean="0"/>
              <a:t>mynde</a:t>
            </a:r>
            <a:r>
              <a:rPr lang="en-US" sz="1800" b="1" i="1" dirty="0" smtClean="0"/>
              <a:t> an usage </a:t>
            </a:r>
            <a:r>
              <a:rPr lang="en-US" sz="1800" b="1" i="1" dirty="0" err="1" smtClean="0"/>
              <a:t>amonste</a:t>
            </a:r>
            <a:r>
              <a:rPr lang="en-US" sz="1800" b="1" i="1" dirty="0" smtClean="0"/>
              <a:t>     merchants, both of this realm and of </a:t>
            </a:r>
            <a:r>
              <a:rPr lang="en-US" sz="1800" b="1" i="1" dirty="0" err="1" smtClean="0"/>
              <a:t>forraine</a:t>
            </a:r>
            <a:r>
              <a:rPr lang="en-US" sz="1800" b="1" i="1" dirty="0" smtClean="0"/>
              <a:t> </a:t>
            </a:r>
            <a:r>
              <a:rPr lang="en-US" sz="1800" b="1" i="1" dirty="0" err="1" smtClean="0"/>
              <a:t>nacyons</a:t>
            </a:r>
            <a:r>
              <a:rPr lang="en-US" sz="1800" b="1" i="1" dirty="0" smtClean="0"/>
              <a:t>.”</a:t>
            </a:r>
          </a:p>
          <a:p>
            <a:pPr lvl="1">
              <a:lnSpc>
                <a:spcPts val="1900"/>
              </a:lnSpc>
            </a:pPr>
            <a:r>
              <a:rPr lang="en-US" sz="1800" b="1" dirty="0" smtClean="0"/>
              <a:t>Led to 1601 Act of Parliament that formally recognized that                      the benefits of insurance justified legal sanction, with the        government willing to enforce insurance contracts and resolve disputes</a:t>
            </a:r>
            <a:endParaRPr lang="en-US" sz="2000" b="1" dirty="0" smtClean="0"/>
          </a:p>
        </p:txBody>
      </p:sp>
      <p:sp>
        <p:nvSpPr>
          <p:cNvPr id="11" name="Rectangle 2"/>
          <p:cNvSpPr>
            <a:spLocks noGrp="1" noChangeArrowheads="1"/>
          </p:cNvSpPr>
          <p:nvPr>
            <p:ph type="title"/>
          </p:nvPr>
        </p:nvSpPr>
        <p:spPr>
          <a:xfrm>
            <a:off x="39327" y="70824"/>
            <a:ext cx="8052622" cy="860425"/>
          </a:xfrm>
        </p:spPr>
        <p:txBody>
          <a:bodyPr/>
          <a:lstStyle/>
          <a:p>
            <a:r>
              <a:rPr lang="en-US" dirty="0" smtClean="0"/>
              <a:t>Origins of Insurance…and Insurance Regulation</a:t>
            </a:r>
          </a:p>
        </p:txBody>
      </p:sp>
      <p:pic>
        <p:nvPicPr>
          <p:cNvPr id="25427970" name="Picture 2" descr="http://www.biography.com/imported/images/Biography/Images/Profiles/B/Francis-Bacon-9194632-1-402.jpg">
            <a:hlinkClick r:id="rId3"/>
          </p:cNvPr>
          <p:cNvPicPr>
            <a:picLocks noChangeAspect="1" noChangeArrowheads="1"/>
          </p:cNvPicPr>
          <p:nvPr/>
        </p:nvPicPr>
        <p:blipFill>
          <a:blip r:embed="rId4" cstate="email"/>
          <a:srcRect/>
          <a:stretch>
            <a:fillRect/>
          </a:stretch>
        </p:blipFill>
        <p:spPr bwMode="auto">
          <a:xfrm>
            <a:off x="7604093" y="4263390"/>
            <a:ext cx="1500823" cy="1500823"/>
          </a:xfrm>
          <a:prstGeom prst="rect">
            <a:avLst/>
          </a:prstGeom>
          <a:noFill/>
        </p:spPr>
      </p:pic>
      <p:sp>
        <p:nvSpPr>
          <p:cNvPr id="13" name="Rectangle 7"/>
          <p:cNvSpPr>
            <a:spLocks noChangeArrowheads="1"/>
          </p:cNvSpPr>
          <p:nvPr/>
        </p:nvSpPr>
        <p:spPr bwMode="auto">
          <a:xfrm>
            <a:off x="0" y="6429375"/>
            <a:ext cx="8750300" cy="400110"/>
          </a:xfrm>
          <a:prstGeom prst="rect">
            <a:avLst/>
          </a:prstGeom>
          <a:noFill/>
          <a:ln w="9525">
            <a:noFill/>
            <a:miter lim="800000"/>
            <a:headEnd/>
            <a:tailEnd/>
          </a:ln>
        </p:spPr>
        <p:txBody>
          <a:bodyPr>
            <a:spAutoFit/>
          </a:bodyPr>
          <a:lstStyle/>
          <a:p>
            <a:r>
              <a:rPr lang="en-US" sz="1000" dirty="0" smtClean="0"/>
              <a:t>Sources: Elements drawn from </a:t>
            </a:r>
            <a:r>
              <a:rPr lang="en-US" sz="1000" i="1" dirty="0" smtClean="0"/>
              <a:t>Against the Gods: The Remarkable Story of Risk </a:t>
            </a:r>
            <a:r>
              <a:rPr lang="en-US" sz="1000" dirty="0" smtClean="0"/>
              <a:t>by</a:t>
            </a:r>
            <a:r>
              <a:rPr lang="en-US" sz="1000" i="1" dirty="0" smtClean="0"/>
              <a:t> </a:t>
            </a:r>
            <a:r>
              <a:rPr lang="en-US" sz="1000" dirty="0" smtClean="0"/>
              <a:t>Peter L. Bernstein, J. Wiley &amp; Sons (1996);  </a:t>
            </a:r>
            <a:r>
              <a:rPr lang="en-US" sz="1000" i="1" dirty="0" smtClean="0"/>
              <a:t>Insurance Perspectives</a:t>
            </a:r>
            <a:r>
              <a:rPr lang="en-US" sz="1000" dirty="0" smtClean="0"/>
              <a:t>, G. Gibbons, G. </a:t>
            </a:r>
            <a:r>
              <a:rPr lang="en-US" sz="1000" dirty="0" err="1" smtClean="0"/>
              <a:t>Rejda</a:t>
            </a:r>
            <a:r>
              <a:rPr lang="en-US" sz="1000" dirty="0" smtClean="0"/>
              <a:t> and M. Elliott., American Institutes for CPCU  (1992); Insurance Information Institute. </a:t>
            </a:r>
            <a:r>
              <a:rPr lang="en-US" sz="1000" dirty="0"/>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25427970"/>
                                        </p:tgtEl>
                                        <p:attrNameLst>
                                          <p:attrName>style.visibility</p:attrName>
                                        </p:attrNameLst>
                                      </p:cBhvr>
                                      <p:to>
                                        <p:strVal val="visible"/>
                                      </p:to>
                                    </p:set>
                                    <p:anim calcmode="lin" valueType="num">
                                      <p:cBhvr additive="base">
                                        <p:cTn id="36" dur="500" fill="hold"/>
                                        <p:tgtEl>
                                          <p:spTgt spid="25427970"/>
                                        </p:tgtEl>
                                        <p:attrNameLst>
                                          <p:attrName>ppt_x</p:attrName>
                                        </p:attrNameLst>
                                      </p:cBhvr>
                                      <p:tavLst>
                                        <p:tav tm="0">
                                          <p:val>
                                            <p:strVal val="#ppt_x"/>
                                          </p:val>
                                        </p:tav>
                                        <p:tav tm="100000">
                                          <p:val>
                                            <p:strVal val="#ppt_x"/>
                                          </p:val>
                                        </p:tav>
                                      </p:tavLst>
                                    </p:anim>
                                    <p:anim calcmode="lin" valueType="num">
                                      <p:cBhvr additive="base">
                                        <p:cTn id="37" dur="500" fill="hold"/>
                                        <p:tgtEl>
                                          <p:spTgt spid="25427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70</a:t>
            </a:fld>
            <a:endParaRPr lang="en-US" smtClean="0"/>
          </a:p>
        </p:txBody>
      </p:sp>
      <p:sp>
        <p:nvSpPr>
          <p:cNvPr id="1922051" name="Rectangle 3"/>
          <p:cNvSpPr>
            <a:spLocks noGrp="1" noChangeArrowheads="1"/>
          </p:cNvSpPr>
          <p:nvPr>
            <p:ph type="body" idx="1"/>
          </p:nvPr>
        </p:nvSpPr>
        <p:spPr>
          <a:xfrm>
            <a:off x="257747" y="1084713"/>
            <a:ext cx="8758434" cy="5448301"/>
          </a:xfrm>
        </p:spPr>
        <p:txBody>
          <a:bodyPr/>
          <a:lstStyle/>
          <a:p>
            <a:pPr>
              <a:lnSpc>
                <a:spcPts val="1600"/>
              </a:lnSpc>
            </a:pPr>
            <a:r>
              <a:rPr lang="en-US" sz="2000" b="1" dirty="0" smtClean="0"/>
              <a:t>Dysfunction in Washington is Unquestionably a Systemic Risk</a:t>
            </a:r>
          </a:p>
          <a:p>
            <a:pPr lvl="1">
              <a:lnSpc>
                <a:spcPts val="1600"/>
              </a:lnSpc>
            </a:pPr>
            <a:r>
              <a:rPr lang="en-US" sz="1800" b="1" dirty="0" smtClean="0"/>
              <a:t>Affects every industry</a:t>
            </a:r>
          </a:p>
          <a:p>
            <a:pPr lvl="1">
              <a:lnSpc>
                <a:spcPts val="1600"/>
              </a:lnSpc>
            </a:pPr>
            <a:r>
              <a:rPr lang="en-US" sz="1800" b="1" dirty="0" smtClean="0"/>
              <a:t>Institutional investors concerned when dysfunction threatens default</a:t>
            </a:r>
          </a:p>
          <a:p>
            <a:pPr>
              <a:lnSpc>
                <a:spcPts val="1600"/>
              </a:lnSpc>
            </a:pPr>
            <a:r>
              <a:rPr lang="en-US" sz="2000" b="1" dirty="0" smtClean="0"/>
              <a:t>Persistently Low Interest Rates</a:t>
            </a:r>
          </a:p>
          <a:p>
            <a:pPr>
              <a:lnSpc>
                <a:spcPts val="1600"/>
              </a:lnSpc>
            </a:pPr>
            <a:r>
              <a:rPr lang="en-US" sz="2000" b="1" dirty="0" smtClean="0"/>
              <a:t>Rising Catastrophe Loss Trends/Climate Change</a:t>
            </a:r>
          </a:p>
          <a:p>
            <a:pPr>
              <a:lnSpc>
                <a:spcPts val="1600"/>
              </a:lnSpc>
            </a:pPr>
            <a:r>
              <a:rPr lang="en-US" sz="2000" b="1" dirty="0" smtClean="0"/>
              <a:t>Terrorism (TRIA Reauthorization Debate)</a:t>
            </a:r>
          </a:p>
          <a:p>
            <a:pPr>
              <a:lnSpc>
                <a:spcPts val="1600"/>
              </a:lnSpc>
            </a:pPr>
            <a:r>
              <a:rPr lang="en-US" sz="2000" b="1" dirty="0" smtClean="0"/>
              <a:t>Cyber Risk</a:t>
            </a:r>
          </a:p>
          <a:p>
            <a:pPr>
              <a:lnSpc>
                <a:spcPts val="1600"/>
              </a:lnSpc>
            </a:pPr>
            <a:r>
              <a:rPr lang="en-US" sz="2000" b="1" dirty="0" smtClean="0"/>
              <a:t>Big Data/Advanced Data Analytics</a:t>
            </a:r>
          </a:p>
          <a:p>
            <a:pPr>
              <a:lnSpc>
                <a:spcPts val="1600"/>
              </a:lnSpc>
            </a:pPr>
            <a:r>
              <a:rPr lang="en-US" sz="2000" b="1" dirty="0" smtClean="0"/>
              <a:t>Convergence/Alternative Capital in Reinsurance Markets</a:t>
            </a:r>
          </a:p>
          <a:p>
            <a:pPr>
              <a:lnSpc>
                <a:spcPts val="1600"/>
              </a:lnSpc>
            </a:pPr>
            <a:r>
              <a:rPr lang="en-US" sz="2000" b="1" dirty="0" smtClean="0"/>
              <a:t>Proposed New FASB Accounting Rules for Insurance</a:t>
            </a:r>
          </a:p>
          <a:p>
            <a:pPr>
              <a:lnSpc>
                <a:spcPts val="1600"/>
              </a:lnSpc>
            </a:pPr>
            <a:r>
              <a:rPr lang="en-US" sz="2000" b="1" dirty="0" smtClean="0"/>
              <a:t>Insurer Board of Director Governance Issues</a:t>
            </a:r>
          </a:p>
          <a:p>
            <a:pPr>
              <a:lnSpc>
                <a:spcPts val="1600"/>
              </a:lnSpc>
            </a:pPr>
            <a:r>
              <a:rPr lang="en-US" sz="2000" b="1" dirty="0" smtClean="0"/>
              <a:t>Financial Services Regulatory “Black Holes”: China</a:t>
            </a:r>
          </a:p>
        </p:txBody>
      </p:sp>
      <p:sp>
        <p:nvSpPr>
          <p:cNvPr id="9" name="Rectangle 7"/>
          <p:cNvSpPr>
            <a:spLocks noChangeArrowheads="1"/>
          </p:cNvSpPr>
          <p:nvPr/>
        </p:nvSpPr>
        <p:spPr bwMode="auto">
          <a:xfrm>
            <a:off x="0" y="6406515"/>
            <a:ext cx="8750300" cy="428625"/>
          </a:xfrm>
          <a:prstGeom prst="rect">
            <a:avLst/>
          </a:prstGeom>
          <a:noFill/>
          <a:ln w="9525">
            <a:noFill/>
            <a:miter lim="800000"/>
            <a:headEnd/>
            <a:tailEnd/>
          </a:ln>
        </p:spPr>
        <p:txBody>
          <a:bodyPr>
            <a:spAutoFit/>
          </a:bodyPr>
          <a:lstStyle/>
          <a:p>
            <a:endParaRPr lang="en-US" sz="1050" dirty="0"/>
          </a:p>
          <a:p>
            <a:r>
              <a:rPr lang="en-US" sz="1050" dirty="0" smtClean="0"/>
              <a:t>Sources: Insurance Information Institute.</a:t>
            </a:r>
            <a:r>
              <a:rPr lang="en-US" sz="1050" dirty="0"/>
              <a:t>	</a:t>
            </a:r>
          </a:p>
        </p:txBody>
      </p:sp>
      <p:sp>
        <p:nvSpPr>
          <p:cNvPr id="12" name="Rectangle 2"/>
          <p:cNvSpPr>
            <a:spLocks noGrp="1" noChangeArrowheads="1"/>
          </p:cNvSpPr>
          <p:nvPr>
            <p:ph type="title"/>
          </p:nvPr>
        </p:nvSpPr>
        <p:spPr>
          <a:xfrm>
            <a:off x="39327" y="70824"/>
            <a:ext cx="8052622" cy="860425"/>
          </a:xfrm>
        </p:spPr>
        <p:txBody>
          <a:bodyPr/>
          <a:lstStyle/>
          <a:p>
            <a:r>
              <a:rPr lang="en-US" dirty="0" smtClean="0"/>
              <a:t>Near-Term Risks—Can They Be Managed?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9" end="9"/>
                                            </p:txEl>
                                          </p:spTgt>
                                        </p:tgtEl>
                                        <p:attrNameLst>
                                          <p:attrName>style.visibility</p:attrName>
                                        </p:attrNameLst>
                                      </p:cBhvr>
                                      <p:to>
                                        <p:strVal val="visible"/>
                                      </p:to>
                                    </p:set>
                                    <p:animEffect transition="in" filter="wipe(left)">
                                      <p:cBhvr>
                                        <p:cTn id="48" dur="500"/>
                                        <p:tgtEl>
                                          <p:spTgt spid="192205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0" end="10"/>
                                            </p:txEl>
                                          </p:spTgt>
                                        </p:tgtEl>
                                        <p:attrNameLst>
                                          <p:attrName>style.visibility</p:attrName>
                                        </p:attrNameLst>
                                      </p:cBhvr>
                                      <p:to>
                                        <p:strVal val="visible"/>
                                      </p:to>
                                    </p:set>
                                    <p:animEffect transition="in" filter="wipe(left)">
                                      <p:cBhvr>
                                        <p:cTn id="53" dur="500"/>
                                        <p:tgtEl>
                                          <p:spTgt spid="192205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22051">
                                            <p:txEl>
                                              <p:pRg st="11" end="11"/>
                                            </p:txEl>
                                          </p:spTgt>
                                        </p:tgtEl>
                                        <p:attrNameLst>
                                          <p:attrName>style.visibility</p:attrName>
                                        </p:attrNameLst>
                                      </p:cBhvr>
                                      <p:to>
                                        <p:strVal val="visible"/>
                                      </p:to>
                                    </p:set>
                                    <p:animEffect transition="in" filter="wipe(left)">
                                      <p:cBhvr>
                                        <p:cTn id="5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71</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5788418"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71</a:t>
            </a:fld>
            <a:endParaRPr lang="en-US"/>
          </a:p>
        </p:txBody>
      </p:sp>
      <p:sp>
        <p:nvSpPr>
          <p:cNvPr id="14" name="Rectangle 7"/>
          <p:cNvSpPr>
            <a:spLocks noChangeArrowheads="1"/>
          </p:cNvSpPr>
          <p:nvPr/>
        </p:nvSpPr>
        <p:spPr bwMode="grayWhite">
          <a:xfrm>
            <a:off x="8150944" y="3647768"/>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25789442"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25790466"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57914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76</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78</a:t>
            </a:fld>
            <a:endParaRPr lang="en-US" smtClean="0"/>
          </a:p>
        </p:txBody>
      </p:sp>
      <p:sp>
        <p:nvSpPr>
          <p:cNvPr id="82949" name="Rectangle 2"/>
          <p:cNvSpPr>
            <a:spLocks noGrp="1" noChangeArrowheads="1"/>
          </p:cNvSpPr>
          <p:nvPr>
            <p:ph type="title"/>
          </p:nvPr>
        </p:nvSpPr>
        <p:spPr>
          <a:xfrm>
            <a:off x="39327" y="70824"/>
            <a:ext cx="8052622" cy="860425"/>
          </a:xfrm>
        </p:spPr>
        <p:txBody>
          <a:bodyPr/>
          <a:lstStyle/>
          <a:p>
            <a:r>
              <a:rPr lang="en-US" sz="3200" dirty="0" smtClean="0"/>
              <a:t>Summary</a:t>
            </a:r>
          </a:p>
        </p:txBody>
      </p:sp>
      <p:sp>
        <p:nvSpPr>
          <p:cNvPr id="1922051" name="Rectangle 3"/>
          <p:cNvSpPr>
            <a:spLocks noGrp="1" noChangeArrowheads="1"/>
          </p:cNvSpPr>
          <p:nvPr>
            <p:ph type="body" idx="1"/>
          </p:nvPr>
        </p:nvSpPr>
        <p:spPr>
          <a:xfrm>
            <a:off x="257747" y="1017243"/>
            <a:ext cx="8758434" cy="5448301"/>
          </a:xfrm>
        </p:spPr>
        <p:txBody>
          <a:bodyPr/>
          <a:lstStyle/>
          <a:p>
            <a:pPr>
              <a:lnSpc>
                <a:spcPts val="2500"/>
              </a:lnSpc>
            </a:pPr>
            <a:r>
              <a:rPr lang="en-US" b="1" dirty="0" smtClean="0"/>
              <a:t>Insurance Markets Evolve Gradually Whereas Regulation Is Characterized by Waves or Pulses of Activity</a:t>
            </a:r>
          </a:p>
          <a:p>
            <a:pPr>
              <a:lnSpc>
                <a:spcPts val="2500"/>
              </a:lnSpc>
            </a:pPr>
            <a:r>
              <a:rPr lang="en-US" b="1" dirty="0" smtClean="0"/>
              <a:t>These Quantum Changes Exacerbate What Is and Always Will Be an Inherent Tension Between the Regulator and the Regulated</a:t>
            </a:r>
          </a:p>
          <a:p>
            <a:pPr>
              <a:lnSpc>
                <a:spcPts val="2500"/>
              </a:lnSpc>
            </a:pPr>
            <a:r>
              <a:rPr lang="en-US" b="1" dirty="0" smtClean="0"/>
              <a:t>We Have Experienced at Least 8 Regulatory Waves or Pulses Since 1850 in the US</a:t>
            </a:r>
          </a:p>
          <a:p>
            <a:pPr>
              <a:lnSpc>
                <a:spcPts val="2500"/>
              </a:lnSpc>
            </a:pPr>
            <a:r>
              <a:rPr lang="en-US" b="1" dirty="0" smtClean="0"/>
              <a:t>The Next Decade’s Regulatory Thrust is a Confluence of Post-Crisis and Globalization Influences</a:t>
            </a:r>
          </a:p>
          <a:p>
            <a:pPr>
              <a:lnSpc>
                <a:spcPts val="2500"/>
              </a:lnSpc>
            </a:pPr>
            <a:r>
              <a:rPr lang="en-US" b="1" dirty="0" smtClean="0"/>
              <a:t>Insurance and Insurance Regulation Must Both Change at an Accelerating Pace in the Decades Ahead to Remain Relevant in a World Where Economies, Technology, Society and Government Are Changing Rapidly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8 Stages (Waves) of Insurance Regulation in the United States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1696065" y="4794457"/>
            <a:ext cx="6223820"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Regulation in the U.S. Has Been Characterized by Periodic Pulses of Activity</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80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25836546"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Regulatory Wave #1</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63793" y="4927193"/>
            <a:ext cx="8400073" cy="1569660"/>
          </a:xfrm>
          <a:prstGeom prst="rect">
            <a:avLst/>
          </a:prstGeom>
          <a:noFill/>
          <a:ln w="9525">
            <a:noFill/>
            <a:miter lim="800000"/>
            <a:headEnd/>
            <a:tailEnd/>
          </a:ln>
        </p:spPr>
        <p:txBody>
          <a:bodyPr wrap="square">
            <a:spAutoFit/>
          </a:bodyPr>
          <a:lstStyle/>
          <a:p>
            <a:pPr algn="ctr"/>
            <a:r>
              <a:rPr lang="en-US" sz="3200" b="1" u="sng" dirty="0" smtClean="0">
                <a:solidFill>
                  <a:srgbClr val="2B7299"/>
                </a:solidFill>
              </a:rPr>
              <a:t>1850- 1900</a:t>
            </a:r>
          </a:p>
          <a:p>
            <a:pPr algn="ctr"/>
            <a:r>
              <a:rPr lang="en-US" sz="3200" b="1" dirty="0" smtClean="0">
                <a:solidFill>
                  <a:srgbClr val="2B7299"/>
                </a:solidFill>
              </a:rPr>
              <a:t>The Institutionalization of State-Based Insurance Regulatory Schemes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184774</TotalTime>
  <Words>7314</Words>
  <Application>Microsoft Office PowerPoint</Application>
  <PresentationFormat>On-screen Show (4:3)</PresentationFormat>
  <Paragraphs>964</Paragraphs>
  <Slides>80</Slides>
  <Notes>71</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Default Design</vt:lpstr>
      <vt:lpstr>Chart</vt:lpstr>
      <vt:lpstr>The Historical Arc of Insurance Regulation and Modernization:  Convergence or Disharmony? Past , Present and Future</vt:lpstr>
      <vt:lpstr>Presentation Outline</vt:lpstr>
      <vt:lpstr>A History of Insurance and the Rise of Regulation</vt:lpstr>
      <vt:lpstr>In the Beginning…</vt:lpstr>
      <vt:lpstr>Origins of Insurance…and Insurance Regulation</vt:lpstr>
      <vt:lpstr>Origins of Insurance…and Insurance Regulation</vt:lpstr>
      <vt:lpstr>Origins of Insurance…and Insurance Regulation</vt:lpstr>
      <vt:lpstr>The 8 Stages (Waves) of Insurance Regulation in the United States</vt:lpstr>
      <vt:lpstr>Regulatory Wave #1</vt:lpstr>
      <vt:lpstr>Year of Establishment of Insurance Regulator Supervision</vt:lpstr>
      <vt:lpstr>Number of Recessions Endured by P/C Insurers, by Number of Years in Operation</vt:lpstr>
      <vt:lpstr>The Supreme Court Reinforces (Establishes)  the Primacy of State Regulation of Insurance</vt:lpstr>
      <vt:lpstr>The Supreme Court Reinforces (Establishes)  the Primacy of State Regulation of Insurance</vt:lpstr>
      <vt:lpstr>Regulatory Wave #2</vt:lpstr>
      <vt:lpstr>Societal Changes Drive a Re-Evaluation of Insurance: Tidal Wave of Regulation</vt:lpstr>
      <vt:lpstr>Cumulative Number of WC Laws Passed, 1910-1920</vt:lpstr>
      <vt:lpstr>Regulatory Wave #3</vt:lpstr>
      <vt:lpstr>Regulation Oversight Tightens,  Especially Over Rates</vt:lpstr>
      <vt:lpstr>Regulatory Wave #4</vt:lpstr>
      <vt:lpstr>Out With the Old…In With Dual Regulation</vt:lpstr>
      <vt:lpstr>Regulatory Wave #5</vt:lpstr>
      <vt:lpstr>The Pendulum Swings: Financial Services Deregulation and Gramm-Leach-Bliley</vt:lpstr>
      <vt:lpstr>Regulatory Wave #6</vt:lpstr>
      <vt:lpstr>The Global Financial Crisis: The Pendulum Swings Again: Dodd-Frank &amp; Systemic Risk</vt:lpstr>
      <vt:lpstr>The Global Financial Crisis: The Pendulum Swings Again: Dodd-Frank &amp; Systemic Risk</vt:lpstr>
      <vt:lpstr>Regulatory Wave #7</vt:lpstr>
      <vt:lpstr>Global Financial Crises &amp;  Global Systemic Risk</vt:lpstr>
      <vt:lpstr>Global Financial Crises &amp;  Global Systemic Risk: Key Dates  </vt:lpstr>
      <vt:lpstr>Global Financial Crises &amp;  Global Systemic Risk…There’s More…</vt:lpstr>
      <vt:lpstr>Regulatory Wave #8</vt:lpstr>
      <vt:lpstr>Shadow Regulators—A New and Unpredictable Regulatory Concern?</vt:lpstr>
      <vt:lpstr>Insurance Regulation and the Great Arc of the History</vt:lpstr>
      <vt:lpstr>Shadow Regulators—A New and Unpredictable Regulatory Concern?</vt:lpstr>
      <vt:lpstr>Future Shock</vt:lpstr>
      <vt:lpstr>Slide 35</vt:lpstr>
      <vt:lpstr>States of Play | Management of Health-Insurance Exchanges</vt:lpstr>
      <vt:lpstr>Slide 37</vt:lpstr>
      <vt:lpstr>Slide 38</vt:lpstr>
      <vt:lpstr>Slide 39</vt:lpstr>
      <vt:lpstr>Uncertainty, Risk and Fear Abound: Insurance Can Help Mitigate Risk</vt:lpstr>
      <vt:lpstr>5 Major Categories for Global Risks, Uncertainties and Fears: Insurance Solutions</vt:lpstr>
      <vt:lpstr>Top 5 Global Risks in Terms of Likelihood, 2007—2013: Insurance Can Help With Most </vt:lpstr>
      <vt:lpstr>Top 5 Global Risks in Terms of Impact, 2007—2013: Insurance Can Help With Most </vt:lpstr>
      <vt:lpstr>Globalization: Insurance Regulation Has Always Followed Economic Growth and New Risks RosTransmits Risks</vt:lpstr>
      <vt:lpstr>US Real GDP Growth*</vt:lpstr>
      <vt:lpstr>GDP Growth: Advanced &amp; Emerging Economies vs. World, 1970-2014F</vt:lpstr>
      <vt:lpstr>Real GDP Growth Forecasts:  Major Economies: 2011 – 2014F</vt:lpstr>
      <vt:lpstr>Real GDP Growth Forecasts:  Selected Economies: 2011 – 2014F</vt:lpstr>
      <vt:lpstr>World Trade Volume: 1948—2013F</vt:lpstr>
      <vt:lpstr>Slide 50</vt:lpstr>
      <vt:lpstr>Population Growth: Developed vs. Less Developed Countries 2010—2100F</vt:lpstr>
      <vt:lpstr>Potential Output of Total Economy: US,  China, India, Indonesia and Japan, 2000-2060F</vt:lpstr>
      <vt:lpstr>Global Insurance Premium Growth Trends:  Life and Non-Life</vt:lpstr>
      <vt:lpstr>Premium Growth by Region, 2012</vt:lpstr>
      <vt:lpstr>Slide 55</vt:lpstr>
      <vt:lpstr>Global Real (Inflation Adjusted) Premium Growth (Life and Non-Life): 2012</vt:lpstr>
      <vt:lpstr>Life Insurance: Global Real (Inflation Adjusted) Premium Growth, 2012</vt:lpstr>
      <vt:lpstr>Life Insurance: Global Real (Inflation Adjusted) Premium Growth, 2012</vt:lpstr>
      <vt:lpstr>Non-Life Insurance: Global Real (Inflation Adjusted) Premium Growth, 2012</vt:lpstr>
      <vt:lpstr>Global Real (Inflation Adjusted) Nonlife Premium Growth: 1980-2010</vt:lpstr>
      <vt:lpstr>Net Premium Growth: Annual Change,  1971—2013:Q1</vt:lpstr>
      <vt:lpstr>Non-Life Insurance: Global Real (Inflation Adjusted) Premium Growth, 2012</vt:lpstr>
      <vt:lpstr>Life and Non-Life Insurance Penetration as a % of GDP: 1962-2012 </vt:lpstr>
      <vt:lpstr>Premiums Written in Life and Non-Life,    by Region: 1962-2012</vt:lpstr>
      <vt:lpstr>Population Distribution, by Region: 1962-2062F</vt:lpstr>
      <vt:lpstr>Relationship Between Real GDP and Real Life and Non-Life Premium Growth, 2012 </vt:lpstr>
      <vt:lpstr>Insurance Density and Penetration for Advanced and Emerging Markets, 2012</vt:lpstr>
      <vt:lpstr>Political Risk in 2011/12: Greatest Business Opportunities Are Often in Risky Nations </vt:lpstr>
      <vt:lpstr>Thoughts on Near-Term Risks</vt:lpstr>
      <vt:lpstr>Near-Term Risks—Can They Be Managed?</vt:lpstr>
      <vt:lpstr>U.S. Treasury Security Yields: A Long Downward Trend, 1990–2013*</vt:lpstr>
      <vt:lpstr>Top 16 Most Costly Disasters in U.S. History</vt:lpstr>
      <vt:lpstr>Losses Due to Natural Disasters Worldwide, 1980–2013* (Overall &amp; Insured Losses)</vt:lpstr>
      <vt:lpstr>Loss Distribution by Type of Insurance from Sept. 11 Terrorist Attack ($ 2011)</vt:lpstr>
      <vt:lpstr>Alternative Capacity as a Percentage of Global Property Catastrophe Reinsurance Limit</vt:lpstr>
      <vt:lpstr>Slide 76</vt:lpstr>
      <vt:lpstr>Non-Traditional Property Catastrophe Limits by Type, YE 2012 vs. YE 2015E</vt:lpstr>
      <vt:lpstr>Summary</vt:lpstr>
      <vt:lpstr>Slide 79</vt:lpstr>
      <vt:lpstr>I.I.I. Poll: Disaster Preparedness</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3735</cp:revision>
  <dcterms:modified xsi:type="dcterms:W3CDTF">2013-10-24T12:48:05Z</dcterms:modified>
</cp:coreProperties>
</file>