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notesSlides/notesSlide6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3.xml" ContentType="application/vnd.openxmlformats-officedocument.presentationml.notesSlide+xml"/>
  <Override PartName="/ppt/charts/chart7.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3.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4.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5.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3"/>
  </p:notesMasterIdLst>
  <p:handoutMasterIdLst>
    <p:handoutMasterId r:id="rId124"/>
  </p:handoutMasterIdLst>
  <p:sldIdLst>
    <p:sldId id="3491" r:id="rId2"/>
    <p:sldId id="3936" r:id="rId3"/>
    <p:sldId id="2574" r:id="rId4"/>
    <p:sldId id="4010" r:id="rId5"/>
    <p:sldId id="4011" r:id="rId6"/>
    <p:sldId id="3347" r:id="rId7"/>
    <p:sldId id="3780" r:id="rId8"/>
    <p:sldId id="4088" r:id="rId9"/>
    <p:sldId id="4089" r:id="rId10"/>
    <p:sldId id="4061" r:id="rId11"/>
    <p:sldId id="4062" r:id="rId12"/>
    <p:sldId id="4066" r:id="rId13"/>
    <p:sldId id="4065" r:id="rId14"/>
    <p:sldId id="4063" r:id="rId15"/>
    <p:sldId id="4064" r:id="rId16"/>
    <p:sldId id="4067" r:id="rId17"/>
    <p:sldId id="4068" r:id="rId18"/>
    <p:sldId id="4069" r:id="rId19"/>
    <p:sldId id="4070" r:id="rId20"/>
    <p:sldId id="4073" r:id="rId21"/>
    <p:sldId id="4072" r:id="rId22"/>
    <p:sldId id="4074" r:id="rId23"/>
    <p:sldId id="4071" r:id="rId24"/>
    <p:sldId id="4075" r:id="rId25"/>
    <p:sldId id="3269" r:id="rId26"/>
    <p:sldId id="3828" r:id="rId27"/>
    <p:sldId id="3829" r:id="rId28"/>
    <p:sldId id="3832" r:id="rId29"/>
    <p:sldId id="3833" r:id="rId30"/>
    <p:sldId id="4076" r:id="rId31"/>
    <p:sldId id="4077" r:id="rId32"/>
    <p:sldId id="4078" r:id="rId33"/>
    <p:sldId id="4079" r:id="rId34"/>
    <p:sldId id="4080" r:id="rId35"/>
    <p:sldId id="4091" r:id="rId36"/>
    <p:sldId id="4092" r:id="rId37"/>
    <p:sldId id="3433" r:id="rId38"/>
    <p:sldId id="4097" r:id="rId39"/>
    <p:sldId id="3939" r:id="rId40"/>
    <p:sldId id="3669" r:id="rId41"/>
    <p:sldId id="3670" r:id="rId42"/>
    <p:sldId id="4081" r:id="rId43"/>
    <p:sldId id="4094" r:id="rId44"/>
    <p:sldId id="4082" r:id="rId45"/>
    <p:sldId id="3861" r:id="rId46"/>
    <p:sldId id="3889" r:id="rId47"/>
    <p:sldId id="4042" r:id="rId48"/>
    <p:sldId id="4043" r:id="rId49"/>
    <p:sldId id="4098" r:id="rId50"/>
    <p:sldId id="4099" r:id="rId51"/>
    <p:sldId id="3096" r:id="rId52"/>
    <p:sldId id="3618" r:id="rId53"/>
    <p:sldId id="4033" r:id="rId54"/>
    <p:sldId id="4034" r:id="rId55"/>
    <p:sldId id="4009" r:id="rId56"/>
    <p:sldId id="4007" r:id="rId57"/>
    <p:sldId id="4008" r:id="rId58"/>
    <p:sldId id="3388" r:id="rId59"/>
    <p:sldId id="3324" r:id="rId60"/>
    <p:sldId id="3494" r:id="rId61"/>
    <p:sldId id="3689" r:id="rId62"/>
    <p:sldId id="3690" r:id="rId63"/>
    <p:sldId id="3924" r:id="rId64"/>
    <p:sldId id="3925" r:id="rId65"/>
    <p:sldId id="4053" r:id="rId66"/>
    <p:sldId id="3691" r:id="rId67"/>
    <p:sldId id="4103" r:id="rId68"/>
    <p:sldId id="4101" r:id="rId69"/>
    <p:sldId id="4102" r:id="rId70"/>
    <p:sldId id="4108" r:id="rId71"/>
    <p:sldId id="4047" r:id="rId72"/>
    <p:sldId id="4111" r:id="rId73"/>
    <p:sldId id="4105" r:id="rId74"/>
    <p:sldId id="4106" r:id="rId75"/>
    <p:sldId id="4054" r:id="rId76"/>
    <p:sldId id="4100" r:id="rId77"/>
    <p:sldId id="4107" r:id="rId78"/>
    <p:sldId id="4110" r:id="rId79"/>
    <p:sldId id="4055" r:id="rId80"/>
    <p:sldId id="4056" r:id="rId81"/>
    <p:sldId id="4057" r:id="rId82"/>
    <p:sldId id="4058" r:id="rId83"/>
    <p:sldId id="3702" r:id="rId84"/>
    <p:sldId id="3753" r:id="rId85"/>
    <p:sldId id="3754" r:id="rId86"/>
    <p:sldId id="3755" r:id="rId87"/>
    <p:sldId id="3580" r:id="rId88"/>
    <p:sldId id="3706" r:id="rId89"/>
    <p:sldId id="4038" r:id="rId90"/>
    <p:sldId id="4085" r:id="rId91"/>
    <p:sldId id="4090" r:id="rId92"/>
    <p:sldId id="4084" r:id="rId93"/>
    <p:sldId id="4086" r:id="rId94"/>
    <p:sldId id="4087" r:id="rId95"/>
    <p:sldId id="4036" r:id="rId96"/>
    <p:sldId id="3707" r:id="rId97"/>
    <p:sldId id="3921" r:id="rId98"/>
    <p:sldId id="3744" r:id="rId99"/>
    <p:sldId id="4083" r:id="rId100"/>
    <p:sldId id="4093" r:id="rId101"/>
    <p:sldId id="2291" r:id="rId102"/>
    <p:sldId id="3109" r:id="rId103"/>
    <p:sldId id="3105" r:id="rId104"/>
    <p:sldId id="3106" r:id="rId105"/>
    <p:sldId id="3107" r:id="rId106"/>
    <p:sldId id="2091" r:id="rId107"/>
    <p:sldId id="4040" r:id="rId108"/>
    <p:sldId id="3671" r:id="rId109"/>
    <p:sldId id="2174" r:id="rId110"/>
    <p:sldId id="3873" r:id="rId111"/>
    <p:sldId id="3584" r:id="rId112"/>
    <p:sldId id="3585" r:id="rId113"/>
    <p:sldId id="3878" r:id="rId114"/>
    <p:sldId id="3879" r:id="rId115"/>
    <p:sldId id="3881" r:id="rId116"/>
    <p:sldId id="3883" r:id="rId117"/>
    <p:sldId id="3884" r:id="rId118"/>
    <p:sldId id="3885" r:id="rId119"/>
    <p:sldId id="3886" r:id="rId120"/>
    <p:sldId id="3882" r:id="rId121"/>
    <p:sldId id="1136" r:id="rId122"/>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89785" autoAdjust="0"/>
  </p:normalViewPr>
  <p:slideViewPr>
    <p:cSldViewPr snapToGrid="0">
      <p:cViewPr varScale="1">
        <p:scale>
          <a:sx n="91" d="100"/>
          <a:sy n="91" d="100"/>
        </p:scale>
        <p:origin x="318"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2717023675312"/>
          <c:y val="3.8076152304609236E-2"/>
          <c:w val="0.80721533258173661"/>
          <c:h val="0.87575150300601301"/>
        </c:manualLayout>
      </c:layout>
      <c:barChart>
        <c:barDir val="bar"/>
        <c:grouping val="clustered"/>
        <c:varyColors val="0"/>
        <c:ser>
          <c:idx val="0"/>
          <c:order val="0"/>
          <c:tx>
            <c:strRef>
              <c:f>Sheet1!$A$2</c:f>
              <c:strCache>
                <c:ptCount val="1"/>
                <c:pt idx="0">
                  <c:v>Policies in Force</c:v>
                </c:pt>
              </c:strCache>
            </c:strRef>
          </c:tx>
          <c:spPr>
            <a:solidFill>
              <a:schemeClr val="accent1"/>
            </a:solidFill>
            <a:ln w="25093">
              <a:noFill/>
            </a:ln>
          </c:spPr>
          <c:invertIfNegative val="0"/>
          <c:dPt>
            <c:idx val="0"/>
            <c:invertIfNegative val="0"/>
            <c:bubble3D val="0"/>
            <c:spPr>
              <a:solidFill>
                <a:srgbClr val="FFC000"/>
              </a:solidFill>
              <a:ln w="25093">
                <a:noFill/>
              </a:ln>
            </c:spPr>
          </c:dPt>
          <c:dLbls>
            <c:numFmt formatCode="#,##0" sourceLinked="0"/>
            <c:spPr>
              <a:noFill/>
              <a:ln w="25093">
                <a:noFill/>
              </a:ln>
            </c:spPr>
            <c:txPr>
              <a:bodyPr/>
              <a:lstStyle/>
              <a:p>
                <a:pPr>
                  <a:defRPr sz="1383"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Florida</c:v>
                </c:pt>
                <c:pt idx="1">
                  <c:v>Texas</c:v>
                </c:pt>
                <c:pt idx="2">
                  <c:v>Louisana</c:v>
                </c:pt>
                <c:pt idx="3">
                  <c:v>California</c:v>
                </c:pt>
                <c:pt idx="4">
                  <c:v>New Jersey</c:v>
                </c:pt>
                <c:pt idx="5">
                  <c:v>South Carolina</c:v>
                </c:pt>
                <c:pt idx="6">
                  <c:v>New York</c:v>
                </c:pt>
                <c:pt idx="7">
                  <c:v>North Carolina</c:v>
                </c:pt>
                <c:pt idx="8">
                  <c:v>Virginia</c:v>
                </c:pt>
                <c:pt idx="9">
                  <c:v>Georgia</c:v>
                </c:pt>
              </c:strCache>
            </c:strRef>
          </c:cat>
          <c:val>
            <c:numRef>
              <c:f>Sheet1!$B$2:$K$2</c:f>
              <c:numCache>
                <c:formatCode>_(* #,##0_);_(* \(#,##0\);_(* "-"??_);_(@_)</c:formatCode>
                <c:ptCount val="10"/>
                <c:pt idx="0">
                  <c:v>2058201</c:v>
                </c:pt>
                <c:pt idx="1">
                  <c:v>645911</c:v>
                </c:pt>
                <c:pt idx="2">
                  <c:v>486525</c:v>
                </c:pt>
                <c:pt idx="3">
                  <c:v>256836</c:v>
                </c:pt>
                <c:pt idx="4">
                  <c:v>238738</c:v>
                </c:pt>
                <c:pt idx="5">
                  <c:v>204895</c:v>
                </c:pt>
                <c:pt idx="6">
                  <c:v>173312</c:v>
                </c:pt>
                <c:pt idx="7">
                  <c:v>138378</c:v>
                </c:pt>
                <c:pt idx="8">
                  <c:v>115703</c:v>
                </c:pt>
                <c:pt idx="9">
                  <c:v>96847</c:v>
                </c:pt>
              </c:numCache>
            </c:numRef>
          </c:val>
        </c:ser>
        <c:ser>
          <c:idx val="1"/>
          <c:order val="1"/>
          <c:tx>
            <c:strRef>
              <c:f>Sheet1!$A$3</c:f>
              <c:strCache>
                <c:ptCount val="1"/>
              </c:strCache>
            </c:strRef>
          </c:tx>
          <c:invertIfNegative val="0"/>
          <c:cat>
            <c:strRef>
              <c:f>Sheet1!$B$1:$K$1</c:f>
              <c:strCache>
                <c:ptCount val="10"/>
                <c:pt idx="0">
                  <c:v>Florida</c:v>
                </c:pt>
                <c:pt idx="1">
                  <c:v>Texas</c:v>
                </c:pt>
                <c:pt idx="2">
                  <c:v>Louisana</c:v>
                </c:pt>
                <c:pt idx="3">
                  <c:v>California</c:v>
                </c:pt>
                <c:pt idx="4">
                  <c:v>New Jersey</c:v>
                </c:pt>
                <c:pt idx="5">
                  <c:v>South Carolina</c:v>
                </c:pt>
                <c:pt idx="6">
                  <c:v>New York</c:v>
                </c:pt>
                <c:pt idx="7">
                  <c:v>North Carolina</c:v>
                </c:pt>
                <c:pt idx="8">
                  <c:v>Virginia</c:v>
                </c:pt>
                <c:pt idx="9">
                  <c:v>Georgia</c:v>
                </c:pt>
              </c:strCache>
            </c:strRef>
          </c:cat>
          <c:val>
            <c:numRef>
              <c:f>Sheet1!$B$3:$K$3</c:f>
              <c:numCache>
                <c:formatCode>General</c:formatCode>
                <c:ptCount val="10"/>
              </c:numCache>
            </c:numRef>
          </c:val>
        </c:ser>
        <c:dLbls>
          <c:showLegendKey val="0"/>
          <c:showVal val="0"/>
          <c:showCatName val="0"/>
          <c:showSerName val="0"/>
          <c:showPercent val="0"/>
          <c:showBubbleSize val="0"/>
        </c:dLbls>
        <c:gapWidth val="30"/>
        <c:overlap val="76"/>
        <c:axId val="196905016"/>
        <c:axId val="196377528"/>
      </c:barChart>
      <c:catAx>
        <c:axId val="196905016"/>
        <c:scaling>
          <c:orientation val="maxMin"/>
        </c:scaling>
        <c:delete val="0"/>
        <c:axPos val="l"/>
        <c:numFmt formatCode="General" sourceLinked="1"/>
        <c:majorTickMark val="out"/>
        <c:minorTickMark val="none"/>
        <c:tickLblPos val="nextTo"/>
        <c:spPr>
          <a:ln w="12546">
            <a:solidFill>
              <a:schemeClr val="tx1"/>
            </a:solidFill>
            <a:prstDash val="solid"/>
          </a:ln>
        </c:spPr>
        <c:txPr>
          <a:bodyPr rot="0" vert="horz"/>
          <a:lstStyle/>
          <a:p>
            <a:pPr>
              <a:defRPr sz="1383" b="0" i="0" u="none" strike="noStrike" baseline="0">
                <a:solidFill>
                  <a:schemeClr val="tx1"/>
                </a:solidFill>
                <a:latin typeface="Arial"/>
                <a:ea typeface="Arial"/>
                <a:cs typeface="Arial"/>
              </a:defRPr>
            </a:pPr>
            <a:endParaRPr lang="en-US"/>
          </a:p>
        </c:txPr>
        <c:crossAx val="196377528"/>
        <c:crosses val="autoZero"/>
        <c:auto val="1"/>
        <c:lblAlgn val="ctr"/>
        <c:lblOffset val="20"/>
        <c:tickLblSkip val="1"/>
        <c:tickMarkSkip val="1"/>
        <c:noMultiLvlLbl val="0"/>
      </c:catAx>
      <c:valAx>
        <c:axId val="196377528"/>
        <c:scaling>
          <c:orientation val="minMax"/>
          <c:min val="0"/>
        </c:scaling>
        <c:delete val="0"/>
        <c:axPos val="b"/>
        <c:numFmt formatCode="#,##0" sourceLinked="0"/>
        <c:majorTickMark val="out"/>
        <c:minorTickMark val="none"/>
        <c:tickLblPos val="nextTo"/>
        <c:spPr>
          <a:ln w="3137">
            <a:solidFill>
              <a:schemeClr val="tx1"/>
            </a:solidFill>
            <a:prstDash val="solid"/>
          </a:ln>
        </c:spPr>
        <c:txPr>
          <a:bodyPr rot="0" vert="horz"/>
          <a:lstStyle/>
          <a:p>
            <a:pPr>
              <a:defRPr sz="1383" b="0" i="0" u="none" strike="noStrike" baseline="0">
                <a:solidFill>
                  <a:schemeClr val="tx1"/>
                </a:solidFill>
                <a:latin typeface="Arial"/>
                <a:ea typeface="Arial"/>
                <a:cs typeface="Arial"/>
              </a:defRPr>
            </a:pPr>
            <a:endParaRPr lang="en-US"/>
          </a:p>
        </c:txPr>
        <c:crossAx val="196905016"/>
        <c:crosses val="max"/>
        <c:crossBetween val="between"/>
      </c:valAx>
      <c:spPr>
        <a:noFill/>
        <a:ln w="25093">
          <a:noFill/>
        </a:ln>
      </c:spPr>
    </c:plotArea>
    <c:plotVisOnly val="1"/>
    <c:dispBlanksAs val="gap"/>
    <c:showDLblsOverMax val="0"/>
  </c:chart>
  <c:spPr>
    <a:noFill/>
    <a:ln>
      <a:noFill/>
    </a:ln>
  </c:spPr>
  <c:txPr>
    <a:bodyPr/>
    <a:lstStyle/>
    <a:p>
      <a:pPr>
        <a:defRPr sz="1185"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424E-2"/>
          <c:y val="5.9113300492610904E-2"/>
          <c:w val="0.92377701934016021"/>
          <c:h val="0.75369458128078926"/>
        </c:manualLayout>
      </c:layout>
      <c:barChart>
        <c:barDir val="col"/>
        <c:grouping val="clustered"/>
        <c:varyColors val="0"/>
        <c:ser>
          <c:idx val="1"/>
          <c:order val="0"/>
          <c:spPr>
            <a:solidFill>
              <a:schemeClr val="accent1"/>
            </a:solidFill>
            <a:ln w="12048">
              <a:solidFill>
                <a:schemeClr val="accent1"/>
              </a:solidFill>
              <a:prstDash val="solid"/>
            </a:ln>
          </c:spPr>
          <c:invertIfNegative val="0"/>
          <c:dLbls>
            <c:spPr>
              <a:noFill/>
              <a:ln w="24097">
                <a:noFill/>
              </a:ln>
            </c:spPr>
            <c:txPr>
              <a:bodyPr/>
              <a:lstStyle/>
              <a:p>
                <a:pPr>
                  <a:defRPr sz="1328"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1980</c:v>
                </c:pt>
                <c:pt idx="1">
                  <c:v>1985</c:v>
                </c:pt>
                <c:pt idx="2">
                  <c:v>1990</c:v>
                </c:pt>
                <c:pt idx="3">
                  <c:v>1995</c:v>
                </c:pt>
                <c:pt idx="4">
                  <c:v>2000</c:v>
                </c:pt>
                <c:pt idx="5">
                  <c:v>2005</c:v>
                </c:pt>
                <c:pt idx="6">
                  <c:v>2006</c:v>
                </c:pt>
                <c:pt idx="7">
                  <c:v>2007</c:v>
                </c:pt>
                <c:pt idx="8">
                  <c:v>2008</c:v>
                </c:pt>
                <c:pt idx="9">
                  <c:v>2009</c:v>
                </c:pt>
                <c:pt idx="10">
                  <c:v>2010</c:v>
                </c:pt>
                <c:pt idx="11">
                  <c:v>2011</c:v>
                </c:pt>
                <c:pt idx="12">
                  <c:v>2012</c:v>
                </c:pt>
              </c:numCache>
            </c:numRef>
          </c:cat>
          <c:val>
            <c:numRef>
              <c:f>Sheet1!$B$2:$B$14</c:f>
              <c:numCache>
                <c:formatCode>_(* #,##0.0_);_(* \(#,##0.0\);_(* "-"??_);_(@_)</c:formatCode>
                <c:ptCount val="13"/>
                <c:pt idx="0">
                  <c:v>2.1038510000000001</c:v>
                </c:pt>
                <c:pt idx="1">
                  <c:v>2.0167849999999987</c:v>
                </c:pt>
                <c:pt idx="2">
                  <c:v>2.4778609999999968</c:v>
                </c:pt>
                <c:pt idx="3">
                  <c:v>3.4768289999999955</c:v>
                </c:pt>
                <c:pt idx="4">
                  <c:v>4.3690869999999942</c:v>
                </c:pt>
                <c:pt idx="5">
                  <c:v>4.9620109999999942</c:v>
                </c:pt>
                <c:pt idx="6">
                  <c:v>5.5148949999999903</c:v>
                </c:pt>
                <c:pt idx="7">
                  <c:v>5.6559189999999884</c:v>
                </c:pt>
                <c:pt idx="8">
                  <c:v>5.6842749999999942</c:v>
                </c:pt>
                <c:pt idx="9">
                  <c:v>5.7002350000000002</c:v>
                </c:pt>
                <c:pt idx="10">
                  <c:v>5.6454359999999921</c:v>
                </c:pt>
                <c:pt idx="11">
                  <c:v>5.6461439999999996</c:v>
                </c:pt>
                <c:pt idx="12">
                  <c:v>5.6293959999999945</c:v>
                </c:pt>
              </c:numCache>
            </c:numRef>
          </c:val>
        </c:ser>
        <c:dLbls>
          <c:showLegendKey val="0"/>
          <c:showVal val="0"/>
          <c:showCatName val="0"/>
          <c:showSerName val="0"/>
          <c:showPercent val="0"/>
          <c:showBubbleSize val="0"/>
        </c:dLbls>
        <c:gapWidth val="60"/>
        <c:axId val="196636424"/>
        <c:axId val="196636808"/>
      </c:barChart>
      <c:catAx>
        <c:axId val="196636424"/>
        <c:scaling>
          <c:orientation val="minMax"/>
        </c:scaling>
        <c:delete val="0"/>
        <c:axPos val="b"/>
        <c:numFmt formatCode="General" sourceLinked="1"/>
        <c:majorTickMark val="out"/>
        <c:minorTickMark val="none"/>
        <c:tickLblPos val="nextTo"/>
        <c:spPr>
          <a:ln w="12048">
            <a:solidFill>
              <a:schemeClr val="tx1"/>
            </a:solidFill>
            <a:prstDash val="solid"/>
          </a:ln>
        </c:spPr>
        <c:txPr>
          <a:bodyPr rot="0" vert="horz"/>
          <a:lstStyle/>
          <a:p>
            <a:pPr rtl="0">
              <a:defRPr sz="1328" b="0" i="0" u="none" strike="noStrike" baseline="0">
                <a:solidFill>
                  <a:schemeClr val="tx1"/>
                </a:solidFill>
                <a:latin typeface="Arial"/>
                <a:ea typeface="Arial"/>
                <a:cs typeface="Arial"/>
              </a:defRPr>
            </a:pPr>
            <a:endParaRPr lang="en-US"/>
          </a:p>
        </c:txPr>
        <c:crossAx val="196636808"/>
        <c:crossesAt val="0"/>
        <c:auto val="1"/>
        <c:lblAlgn val="ctr"/>
        <c:lblOffset val="0"/>
        <c:tickLblSkip val="1"/>
        <c:tickMarkSkip val="1"/>
        <c:noMultiLvlLbl val="0"/>
      </c:catAx>
      <c:valAx>
        <c:axId val="196636808"/>
        <c:scaling>
          <c:orientation val="minMax"/>
        </c:scaling>
        <c:delete val="0"/>
        <c:axPos val="l"/>
        <c:title>
          <c:tx>
            <c:rich>
              <a:bodyPr rot="-5400000" vert="horz"/>
              <a:lstStyle/>
              <a:p>
                <a:pPr>
                  <a:defRPr/>
                </a:pPr>
                <a:r>
                  <a:rPr lang="en-US" dirty="0" smtClean="0"/>
                  <a:t>Millions</a:t>
                </a:r>
                <a:endParaRPr lang="en-US" dirty="0"/>
              </a:p>
            </c:rich>
          </c:tx>
          <c:overlay val="0"/>
        </c:title>
        <c:numFmt formatCode="#,##0.0" sourceLinked="0"/>
        <c:majorTickMark val="out"/>
        <c:minorTickMark val="none"/>
        <c:tickLblPos val="nextTo"/>
        <c:spPr>
          <a:ln w="3012">
            <a:solidFill>
              <a:schemeClr val="tx1"/>
            </a:solidFill>
            <a:prstDash val="solid"/>
          </a:ln>
        </c:spPr>
        <c:txPr>
          <a:bodyPr rot="0" vert="horz"/>
          <a:lstStyle/>
          <a:p>
            <a:pPr>
              <a:defRPr sz="1328" b="0" i="0" u="none" strike="noStrike" baseline="0">
                <a:solidFill>
                  <a:schemeClr val="tx1"/>
                </a:solidFill>
                <a:latin typeface="Arial"/>
                <a:ea typeface="Arial"/>
                <a:cs typeface="Arial"/>
              </a:defRPr>
            </a:pPr>
            <a:endParaRPr lang="en-US"/>
          </a:p>
        </c:txPr>
        <c:crossAx val="196636424"/>
        <c:crossesAt val="1"/>
        <c:crossBetween val="between"/>
      </c:valAx>
      <c:spPr>
        <a:noFill/>
        <a:ln w="24097">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2"/>
            <c:bubble3D val="0"/>
            <c:spPr>
              <a:solidFill>
                <a:srgbClr val="92D050"/>
              </a:solidFill>
            </c:spPr>
          </c:dPt>
          <c:dLbls>
            <c:dLbl>
              <c:idx val="0"/>
              <c:layout>
                <c:manualLayout>
                  <c:x val="7.3491058944734733E-2"/>
                  <c:y val="6.8236089562715254E-4"/>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dLblPos val="inEnd"/>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0.1283378713174872"/>
                  <c:y val="0.19037446181258338"/>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Other</c:v>
                </c:pt>
                <c:pt idx="1">
                  <c:v>Principal Residence</c:v>
                </c:pt>
                <c:pt idx="2">
                  <c:v>Secondary/ Vacation</c:v>
                </c:pt>
                <c:pt idx="3">
                  <c:v>Non-residential</c:v>
                </c:pt>
              </c:strCache>
            </c:strRef>
          </c:cat>
          <c:val>
            <c:numRef>
              <c:f>Sheet1!$B$2:$B$5</c:f>
              <c:numCache>
                <c:formatCode>0.0%</c:formatCode>
                <c:ptCount val="4"/>
                <c:pt idx="0">
                  <c:v>4.0000000000000044E-3</c:v>
                </c:pt>
                <c:pt idx="1">
                  <c:v>0.74500000000000055</c:v>
                </c:pt>
                <c:pt idx="2">
                  <c:v>0.19500000000000001</c:v>
                </c:pt>
                <c:pt idx="3">
                  <c:v>5.6000000000000001E-2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5385238060196"/>
          <c:y val="4.4494486035460537E-2"/>
          <c:w val="0.82712745603061344"/>
          <c:h val="0.81972087736633981"/>
        </c:manualLayout>
      </c:layout>
      <c:barChart>
        <c:barDir val="col"/>
        <c:grouping val="clustered"/>
        <c:varyColors val="0"/>
        <c:ser>
          <c:idx val="0"/>
          <c:order val="0"/>
          <c:tx>
            <c:strRef>
              <c:f>Sheet1!$B$1</c:f>
              <c:strCache>
                <c:ptCount val="1"/>
                <c:pt idx="0">
                  <c:v>Value</c:v>
                </c:pt>
              </c:strCache>
            </c:strRef>
          </c:tx>
          <c:invertIfNegative val="0"/>
          <c:dLbls>
            <c:spPr>
              <a:solidFill>
                <a:srgbClr val="FFFFFF"/>
              </a:solidFill>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1">
                  <c:v>Subsidized Coastal</c:v>
                </c:pt>
                <c:pt idx="2">
                  <c:v>Subsidized Inland</c:v>
                </c:pt>
                <c:pt idx="3">
                  <c:v>Not Subsidized Coastal</c:v>
                </c:pt>
                <c:pt idx="4">
                  <c:v>Not Subsidized Inland</c:v>
                </c:pt>
              </c:strCache>
            </c:strRef>
          </c:cat>
          <c:val>
            <c:numRef>
              <c:f>Sheet1!$B$2:$B$7</c:f>
              <c:numCache>
                <c:formatCode>_(* #,##0_);_(* \(#,##0\);_(* "-"??_);_(@_)</c:formatCode>
                <c:ptCount val="6"/>
                <c:pt idx="1">
                  <c:v>402768</c:v>
                </c:pt>
                <c:pt idx="2">
                  <c:v>223692</c:v>
                </c:pt>
                <c:pt idx="3">
                  <c:v>339842</c:v>
                </c:pt>
                <c:pt idx="4">
                  <c:v>306107</c:v>
                </c:pt>
              </c:numCache>
            </c:numRef>
          </c:val>
        </c:ser>
        <c:dLbls>
          <c:showLegendKey val="0"/>
          <c:showVal val="0"/>
          <c:showCatName val="0"/>
          <c:showSerName val="0"/>
          <c:showPercent val="0"/>
          <c:showBubbleSize val="0"/>
        </c:dLbls>
        <c:gapWidth val="150"/>
        <c:axId val="195476768"/>
        <c:axId val="195477160"/>
      </c:barChart>
      <c:lineChart>
        <c:grouping val="standard"/>
        <c:varyColors val="0"/>
        <c:ser>
          <c:idx val="1"/>
          <c:order val="1"/>
          <c:tx>
            <c:strRef>
              <c:f>Sheet1!$C$1</c:f>
              <c:strCache>
                <c:ptCount val="1"/>
                <c:pt idx="0">
                  <c:v>All U.S. Homes</c:v>
                </c:pt>
              </c:strCache>
            </c:strRef>
          </c:tx>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6.2305295950155822E-3"/>
                  <c:y val="-5.1859428067663547E-2"/>
                </c:manualLayout>
              </c:layout>
              <c:showLegendKey val="0"/>
              <c:showVal val="1"/>
              <c:showCatName val="0"/>
              <c:showSerName val="1"/>
              <c:showPercent val="0"/>
              <c:showBubbleSize val="0"/>
              <c:extLst>
                <c:ext xmlns:c15="http://schemas.microsoft.com/office/drawing/2012/chart" uri="{CE6537A1-D6FC-4f65-9D91-7224C49458BB}"/>
              </c:extLst>
            </c:dLbl>
            <c:spPr>
              <a:solidFill>
                <a:schemeClr val="bg1"/>
              </a:solidFill>
              <a:ln w="12700">
                <a:solidFill>
                  <a:schemeClr val="accent1"/>
                </a:solidFill>
              </a:ln>
            </c:spPr>
            <c:txPr>
              <a:bodyPr/>
              <a:lstStyle/>
              <a:p>
                <a:pPr>
                  <a:defRPr sz="12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5"/>
                <c:pt idx="1">
                  <c:v>Subsidized Coastal</c:v>
                </c:pt>
                <c:pt idx="2">
                  <c:v>Subsidized Inland</c:v>
                </c:pt>
                <c:pt idx="3">
                  <c:v>Not Subsidized Coastal</c:v>
                </c:pt>
                <c:pt idx="4">
                  <c:v>Not Subsidized Inland</c:v>
                </c:pt>
              </c:strCache>
            </c:strRef>
          </c:cat>
          <c:val>
            <c:numRef>
              <c:f>Sheet1!$C$2:$C$7</c:f>
              <c:numCache>
                <c:formatCode>_(* #,##0_);_(* \(#,##0\);_(* "-"??_);_(@_)</c:formatCode>
                <c:ptCount val="6"/>
                <c:pt idx="0">
                  <c:v>165344</c:v>
                </c:pt>
                <c:pt idx="1">
                  <c:v>165344</c:v>
                </c:pt>
                <c:pt idx="2">
                  <c:v>165344</c:v>
                </c:pt>
                <c:pt idx="3">
                  <c:v>165344</c:v>
                </c:pt>
                <c:pt idx="4">
                  <c:v>165344</c:v>
                </c:pt>
                <c:pt idx="5">
                  <c:v>165344</c:v>
                </c:pt>
              </c:numCache>
            </c:numRef>
          </c:val>
          <c:smooth val="0"/>
        </c:ser>
        <c:dLbls>
          <c:showLegendKey val="0"/>
          <c:showVal val="0"/>
          <c:showCatName val="0"/>
          <c:showSerName val="0"/>
          <c:showPercent val="0"/>
          <c:showBubbleSize val="0"/>
        </c:dLbls>
        <c:marker val="1"/>
        <c:smooth val="0"/>
        <c:axId val="195476768"/>
        <c:axId val="195477160"/>
      </c:lineChart>
      <c:catAx>
        <c:axId val="195476768"/>
        <c:scaling>
          <c:orientation val="minMax"/>
        </c:scaling>
        <c:delete val="0"/>
        <c:axPos val="b"/>
        <c:numFmt formatCode="General" sourceLinked="0"/>
        <c:majorTickMark val="out"/>
        <c:minorTickMark val="none"/>
        <c:tickLblPos val="nextTo"/>
        <c:txPr>
          <a:bodyPr/>
          <a:lstStyle/>
          <a:p>
            <a:pPr>
              <a:defRPr sz="1000"/>
            </a:pPr>
            <a:endParaRPr lang="en-US"/>
          </a:p>
        </c:txPr>
        <c:crossAx val="195477160"/>
        <c:crosses val="autoZero"/>
        <c:auto val="1"/>
        <c:lblAlgn val="ctr"/>
        <c:lblOffset val="100"/>
        <c:noMultiLvlLbl val="0"/>
      </c:catAx>
      <c:valAx>
        <c:axId val="195477160"/>
        <c:scaling>
          <c:orientation val="minMax"/>
        </c:scaling>
        <c:delete val="0"/>
        <c:axPos val="l"/>
        <c:majorGridlines/>
        <c:title>
          <c:tx>
            <c:rich>
              <a:bodyPr rot="-5400000" vert="horz"/>
              <a:lstStyle/>
              <a:p>
                <a:pPr>
                  <a:defRPr/>
                </a:pPr>
                <a:r>
                  <a:rPr lang="en-US" sz="1200" dirty="0" smtClean="0"/>
                  <a:t>Median Home Values, 2006</a:t>
                </a:r>
                <a:endParaRPr lang="en-US" sz="1200" dirty="0"/>
              </a:p>
            </c:rich>
          </c:tx>
          <c:overlay val="0"/>
        </c:title>
        <c:numFmt formatCode="_(* #,##0_);_(* \(#,##0\);_(* &quot;-&quot;??_);_(@_)" sourceLinked="1"/>
        <c:majorTickMark val="out"/>
        <c:minorTickMark val="none"/>
        <c:tickLblPos val="nextTo"/>
        <c:txPr>
          <a:bodyPr/>
          <a:lstStyle/>
          <a:p>
            <a:pPr>
              <a:defRPr sz="1200"/>
            </a:pPr>
            <a:endParaRPr lang="en-US"/>
          </a:p>
        </c:txPr>
        <c:crossAx val="195476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3137254901969E-2"/>
          <c:y val="2.5706940874036036E-3"/>
          <c:w val="0.84313725490196056"/>
          <c:h val="0.99485861182519275"/>
        </c:manualLayout>
      </c:layout>
      <c:pieChart>
        <c:varyColors val="1"/>
        <c:ser>
          <c:idx val="0"/>
          <c:order val="0"/>
          <c:tx>
            <c:strRef>
              <c:f>Sheet1!$A$2</c:f>
              <c:strCache>
                <c:ptCount val="1"/>
              </c:strCache>
            </c:strRef>
          </c:tx>
          <c:spPr>
            <a:ln w="17258">
              <a:noFill/>
            </a:ln>
          </c:spPr>
          <c:dPt>
            <c:idx val="0"/>
            <c:bubble3D val="0"/>
            <c:spPr>
              <a:solidFill>
                <a:schemeClr val="accent1"/>
              </a:solidFill>
              <a:ln w="17258">
                <a:noFill/>
              </a:ln>
            </c:spPr>
          </c:dPt>
          <c:dPt>
            <c:idx val="1"/>
            <c:bubble3D val="0"/>
            <c:spPr>
              <a:solidFill>
                <a:schemeClr val="accent2"/>
              </a:solidFill>
              <a:ln w="17258">
                <a:noFill/>
              </a:ln>
            </c:spPr>
          </c:dPt>
          <c:dPt>
            <c:idx val="2"/>
            <c:bubble3D val="0"/>
            <c:spPr>
              <a:solidFill>
                <a:schemeClr val="hlink"/>
              </a:solidFill>
              <a:ln w="17258">
                <a:noFill/>
              </a:ln>
            </c:spPr>
          </c:dPt>
          <c:dPt>
            <c:idx val="3"/>
            <c:bubble3D val="0"/>
            <c:spPr>
              <a:solidFill>
                <a:schemeClr val="folHlink"/>
              </a:solidFill>
              <a:ln w="17258">
                <a:noFill/>
              </a:ln>
            </c:spPr>
          </c:dPt>
          <c:dPt>
            <c:idx val="4"/>
            <c:bubble3D val="0"/>
            <c:spPr>
              <a:solidFill>
                <a:schemeClr val="tx2"/>
              </a:solidFill>
              <a:ln w="17258">
                <a:noFill/>
              </a:ln>
            </c:spPr>
          </c:dPt>
          <c:dPt>
            <c:idx val="5"/>
            <c:bubble3D val="0"/>
            <c:spPr>
              <a:solidFill>
                <a:schemeClr val="bg2"/>
              </a:solidFill>
              <a:ln w="17258">
                <a:noFill/>
              </a:ln>
            </c:spPr>
          </c:dPt>
          <c:dLbls>
            <c:dLbl>
              <c:idx val="2"/>
              <c:dLblPos val="ctr"/>
              <c:showLegendKey val="0"/>
              <c:showVal val="0"/>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baseline="0">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Sheet1!$B$1:$D$1</c:f>
              <c:strCache>
                <c:ptCount val="2"/>
                <c:pt idx="0">
                  <c:v>Direct</c:v>
                </c:pt>
                <c:pt idx="1">
                  <c:v>Write Your Own</c:v>
                </c:pt>
              </c:strCache>
            </c:strRef>
          </c:cat>
          <c:val>
            <c:numRef>
              <c:f>Sheet1!$B$2:$D$2</c:f>
              <c:numCache>
                <c:formatCode>0%</c:formatCode>
                <c:ptCount val="3"/>
                <c:pt idx="0">
                  <c:v>0.15000000000000019</c:v>
                </c:pt>
                <c:pt idx="1">
                  <c:v>0.85000000000000064</c:v>
                </c:pt>
              </c:numCache>
            </c:numRef>
          </c:val>
        </c:ser>
        <c:dLbls>
          <c:showLegendKey val="0"/>
          <c:showVal val="1"/>
          <c:showCatName val="0"/>
          <c:showSerName val="0"/>
          <c:showPercent val="0"/>
          <c:showBubbleSize val="0"/>
          <c:showLeaderLines val="0"/>
        </c:dLbls>
        <c:firstSliceAng val="0"/>
      </c:pieChart>
      <c:spPr>
        <a:noFill/>
        <a:ln w="17258">
          <a:noFill/>
        </a:ln>
      </c:spPr>
    </c:plotArea>
    <c:plotVisOnly val="1"/>
    <c:dispBlanksAs val="zero"/>
    <c:showDLblsOverMax val="0"/>
  </c:chart>
  <c:spPr>
    <a:noFill/>
    <a:ln>
      <a:noFill/>
    </a:ln>
  </c:spPr>
  <c:txPr>
    <a:bodyPr/>
    <a:lstStyle/>
    <a:p>
      <a:pPr>
        <a:defRPr sz="1359" b="1" i="0" u="none" strike="noStrike" baseline="0">
          <a:solidFill>
            <a:schemeClr val="tx1"/>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Premium</c:v>
                </c:pt>
              </c:strCache>
            </c:strRef>
          </c:tx>
          <c:dLbls>
            <c:dLbl>
              <c:idx val="0"/>
              <c:layout>
                <c:manualLayout>
                  <c:x val="-0.10871440135403641"/>
                  <c:y val="0.2156682300799246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0.18459943091225769"/>
                  <c:y val="-0.241219969526121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n-US"/>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Subsidized Premium</c:v>
                </c:pt>
                <c:pt idx="1">
                  <c:v>Not Subsidized</c:v>
                </c:pt>
              </c:strCache>
            </c:strRef>
          </c:cat>
          <c:val>
            <c:numRef>
              <c:f>Sheet1!$B$2:$B$3</c:f>
              <c:numCache>
                <c:formatCode>0%</c:formatCode>
                <c:ptCount val="2"/>
                <c:pt idx="0">
                  <c:v>0.22</c:v>
                </c:pt>
                <c:pt idx="1">
                  <c:v>0.78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5010207057437"/>
          <c:y val="4.4861391929187512E-2"/>
          <c:w val="0.85717458928745016"/>
          <c:h val="0.78144054646491812"/>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General</c:formatCode>
                <c:ptCount val="11"/>
                <c:pt idx="0">
                  <c:v>90</c:v>
                </c:pt>
                <c:pt idx="1">
                  <c:v>175</c:v>
                </c:pt>
                <c:pt idx="2">
                  <c:v>190</c:v>
                </c:pt>
                <c:pt idx="3">
                  <c:v>210</c:v>
                </c:pt>
                <c:pt idx="4">
                  <c:v>235</c:v>
                </c:pt>
                <c:pt idx="5">
                  <c:v>265</c:v>
                </c:pt>
                <c:pt idx="6">
                  <c:v>220</c:v>
                </c:pt>
                <c:pt idx="7">
                  <c:v>200</c:v>
                </c:pt>
                <c:pt idx="8">
                  <c:v>190</c:v>
                </c:pt>
                <c:pt idx="9">
                  <c:v>180</c:v>
                </c:pt>
                <c:pt idx="10">
                  <c:v>170</c:v>
                </c:pt>
              </c:numCache>
            </c:numRef>
          </c:val>
        </c:ser>
        <c:dLbls>
          <c:showLegendKey val="0"/>
          <c:showVal val="0"/>
          <c:showCatName val="0"/>
          <c:showSerName val="0"/>
          <c:showPercent val="0"/>
          <c:showBubbleSize val="0"/>
        </c:dLbls>
        <c:gapWidth val="50"/>
        <c:axId val="195478728"/>
        <c:axId val="195479120"/>
      </c:barChart>
      <c:catAx>
        <c:axId val="195478728"/>
        <c:scaling>
          <c:orientation val="minMax"/>
        </c:scaling>
        <c:delete val="0"/>
        <c:axPos val="b"/>
        <c:numFmt formatCode="General" sourceLinked="1"/>
        <c:majorTickMark val="out"/>
        <c:minorTickMark val="none"/>
        <c:tickLblPos val="nextTo"/>
        <c:crossAx val="195479120"/>
        <c:crosses val="autoZero"/>
        <c:auto val="1"/>
        <c:lblAlgn val="ctr"/>
        <c:lblOffset val="100"/>
        <c:noMultiLvlLbl val="0"/>
      </c:catAx>
      <c:valAx>
        <c:axId val="195479120"/>
        <c:scaling>
          <c:orientation val="minMax"/>
        </c:scaling>
        <c:delete val="0"/>
        <c:axPos val="l"/>
        <c:majorGridlines/>
        <c:title>
          <c:tx>
            <c:rich>
              <a:bodyPr rot="-5400000" vert="horz"/>
              <a:lstStyle/>
              <a:p>
                <a:pPr>
                  <a:defRPr/>
                </a:pPr>
                <a:r>
                  <a:rPr lang="en-US" dirty="0"/>
                  <a:t>Millions of </a:t>
                </a:r>
                <a:r>
                  <a:rPr lang="en-US" dirty="0" smtClean="0"/>
                  <a:t>Dollars</a:t>
                </a:r>
              </a:p>
              <a:p>
                <a:pPr>
                  <a:defRPr/>
                </a:pPr>
                <a:endParaRPr lang="en-US" dirty="0"/>
              </a:p>
            </c:rich>
          </c:tx>
          <c:overlay val="0"/>
        </c:title>
        <c:numFmt formatCode="General" sourceLinked="1"/>
        <c:majorTickMark val="out"/>
        <c:minorTickMark val="none"/>
        <c:tickLblPos val="nextTo"/>
        <c:crossAx val="19547872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1/27/2014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3618167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2932642305"/>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59456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p:txBody>
          <a:bodyPr/>
          <a:lstStyle/>
          <a:p>
            <a:pPr>
              <a:defRPr/>
            </a:pPr>
            <a:fld id="{FB9A5526-6B18-4BE7-899D-970DCD766F06}" type="slidenum">
              <a:rPr lang="en-US" smtClean="0"/>
              <a:pPr>
                <a:defRPr/>
              </a:pPr>
              <a:t>10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14561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105</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49847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106</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44064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243566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530257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109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64621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822631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111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24769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112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89034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119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3078468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121</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372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C30A12F4-4D4C-4BD1-8A06-12294296A49B}" type="slidenum">
              <a:rPr lang="en-US" sz="1000"/>
              <a:pPr algn="ctr" defTabSz="930275"/>
              <a:t>11</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575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2E89E98-31A2-46F0-BDB4-6DBB967BCCCD}" type="slidenum">
              <a:rPr lang="en-US" sz="1000"/>
              <a:pPr algn="ctr" defTabSz="930275"/>
              <a:t>12</a:t>
            </a:fld>
            <a:endParaRPr lang="en-US" sz="10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907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DD37D471-20D9-4AC6-912B-A88D1524FDE5}" type="slidenum">
              <a:rPr lang="en-US" sz="1000"/>
              <a:pPr algn="ctr" defTabSz="930275"/>
              <a:t>13</a:t>
            </a:fld>
            <a:endParaRPr lang="en-US" sz="10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71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77A96CF-42AB-47A5-A1BE-542F7A2E91CB}" type="slidenum">
              <a:rPr lang="en-US" sz="1000"/>
              <a:pPr algn="ctr" defTabSz="930275"/>
              <a:t>14</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01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C699AF1B-3CB4-46D8-B1C0-3C8BB6967484}" type="slidenum">
              <a:rPr lang="en-US" sz="1000"/>
              <a:pPr algn="ctr" defTabSz="930275"/>
              <a:t>15</a:t>
            </a:fld>
            <a:endParaRPr lang="en-US" sz="10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0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B613608-1978-4FB6-90DE-E5C944E06554}" type="slidenum">
              <a:rPr lang="en-US" sz="1000"/>
              <a:pPr algn="ctr" defTabSz="930275"/>
              <a:t>16</a:t>
            </a:fld>
            <a:endParaRPr lang="en-US" sz="10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465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696913"/>
            <a:ext cx="4641850" cy="3481387"/>
          </a:xfrm>
          <a:ln/>
        </p:spPr>
      </p:sp>
      <p:sp>
        <p:nvSpPr>
          <p:cNvPr id="35843"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429247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296593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463"/>
            <a:ext cx="704850" cy="247650"/>
          </a:xfrm>
        </p:spPr>
        <p:txBody>
          <a:bodyPr/>
          <a:lstStyle/>
          <a:p>
            <a:pPr>
              <a:defRPr/>
            </a:pPr>
            <a:fld id="{91CA3076-913A-4B44-9080-979026108DFF}" type="slidenum">
              <a:rPr lang="en-US" smtClean="0">
                <a:solidFill>
                  <a:srgbClr val="000000"/>
                </a:solidFill>
              </a:rPr>
              <a:pPr>
                <a:defRPr/>
              </a:pPr>
              <a:t>19</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1341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0118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77925" y="696913"/>
            <a:ext cx="4641850" cy="3481387"/>
          </a:xfrm>
          <a:ln/>
        </p:spPr>
      </p:sp>
      <p:sp>
        <p:nvSpPr>
          <p:cNvPr id="40963"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15513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77925" y="696913"/>
            <a:ext cx="4641850" cy="3481387"/>
          </a:xfrm>
          <a:ln/>
        </p:spPr>
      </p:sp>
      <p:sp>
        <p:nvSpPr>
          <p:cNvPr id="39939"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2814653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463"/>
            <a:ext cx="704850" cy="247650"/>
          </a:xfrm>
        </p:spPr>
        <p:txBody>
          <a:bodyPr/>
          <a:lstStyle/>
          <a:p>
            <a:pPr>
              <a:defRPr/>
            </a:pPr>
            <a:fld id="{BEE11458-E551-4C38-9E85-A389775B4DFA}" type="slidenum">
              <a:rPr lang="en-US" smtClean="0">
                <a:solidFill>
                  <a:srgbClr val="000000"/>
                </a:solidFill>
              </a:rPr>
              <a:pPr>
                <a:defRPr/>
              </a:pPr>
              <a:t>22</a:t>
            </a:fld>
            <a:endParaRPr lang="en-US" smtClean="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0117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1511180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77925" y="696913"/>
            <a:ext cx="4641850" cy="3481387"/>
          </a:xfrm>
          <a:ln/>
        </p:spPr>
      </p:sp>
      <p:sp>
        <p:nvSpPr>
          <p:cNvPr id="43011"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1994815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2147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984405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624574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761546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28435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3827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CE411486-F68E-4CFA-A8C1-C246E7639F8B}" type="slidenum">
              <a:rPr lang="en-US" sz="1000"/>
              <a:pPr algn="ctr" defTabSz="930275"/>
              <a:t>30</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4106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5A1D11E-2CE4-4886-85DC-098C0780AA08}" type="slidenum">
              <a:rPr lang="en-US" sz="1000"/>
              <a:pPr algn="ctr" defTabSz="930275"/>
              <a:t>31</a:t>
            </a:fld>
            <a:endParaRPr 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9584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D5FB50D-4BBD-42A9-B36B-922D81FCD343}" type="slidenum">
              <a:rPr lang="en-US" sz="1000"/>
              <a:pPr algn="ctr" defTabSz="930275"/>
              <a:t>32</a:t>
            </a:fld>
            <a:endParaRPr lang="en-US" sz="10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9505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06735AC-0344-46C3-9B6E-F32E727AC546}" type="slidenum">
              <a:rPr lang="en-US" sz="1000"/>
              <a:pPr algn="ctr" defTabSz="930275"/>
              <a:t>33</a:t>
            </a:fld>
            <a:endParaRPr 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6114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7FB1E36C-DE75-4740-8666-46AC2F8A2D0A}" type="slidenum">
              <a:rPr lang="en-US" sz="1000"/>
              <a:pPr algn="ctr" defTabSz="930275"/>
              <a:t>34</a:t>
            </a:fld>
            <a:endParaRPr lang="en-US" sz="10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84630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35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6619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36</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2158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439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38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6944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3323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3053305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40</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133176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41</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023075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42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69924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43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5303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95840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757106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46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3004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ED980B75-5D8B-499F-89B3-95F8D7CDC853}" type="slidenum">
              <a:rPr lang="en-US" smtClean="0"/>
              <a:pPr defTabSz="928787"/>
              <a:t>49</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796588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6C13434F-7BE5-4A13-8158-70C5E3A855CB}" type="slidenum">
              <a:rPr lang="en-US" smtClean="0"/>
              <a:pPr defTabSz="928787"/>
              <a:t>50</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25043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840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a:t>
            </a:fld>
            <a:endParaRPr lang="en-US" noProof="0" dirty="0"/>
          </a:p>
        </p:txBody>
      </p:sp>
    </p:spTree>
    <p:extLst>
      <p:ext uri="{BB962C8B-B14F-4D97-AF65-F5344CB8AC3E}">
        <p14:creationId xmlns:p14="http://schemas.microsoft.com/office/powerpoint/2010/main" val="854590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52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5528793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53</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72567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54</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3738626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55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3582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56</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8799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57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35550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58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4419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59</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971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60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78561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40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08431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38889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4469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28325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pPr defTabSz="928705"/>
            <a:fld id="{578A657D-9F19-4B10-AA0F-79ABBD03F38C}" type="slidenum">
              <a:rPr lang="en-US" smtClean="0"/>
              <a:pPr defTabSz="928705"/>
              <a:t>65</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0357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52897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74595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68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66975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71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609025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7"/>
            <a:ext cx="704849" cy="247650"/>
          </a:xfrm>
        </p:spPr>
        <p:txBody>
          <a:bodyPr/>
          <a:lstStyle/>
          <a:p>
            <a:pPr>
              <a:defRPr/>
            </a:pPr>
            <a:fld id="{205DA8A8-5777-4FA2-8084-FB24BA0FA918}" type="slidenum">
              <a:rPr lang="en-US" smtClean="0">
                <a:solidFill>
                  <a:srgbClr val="000000"/>
                </a:solidFill>
              </a:rPr>
              <a:pPr>
                <a:defRPr/>
              </a:pPr>
              <a:t>72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84359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73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525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0605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74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7953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75</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87951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76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10435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78</a:t>
            </a:fld>
            <a:endParaRPr lang="en-US"/>
          </a:p>
        </p:txBody>
      </p:sp>
    </p:spTree>
    <p:extLst>
      <p:ext uri="{BB962C8B-B14F-4D97-AF65-F5344CB8AC3E}">
        <p14:creationId xmlns:p14="http://schemas.microsoft.com/office/powerpoint/2010/main" val="17021882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79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738755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80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39970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81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97838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82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932118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83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84274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7110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9358520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85</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7558762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86</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4392605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87</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56694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6982182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9909957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284344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9381902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569080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067305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62021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6051739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115948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5357045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655437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310112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098301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58338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101</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923126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60953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103</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70933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104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9217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www.insurancejournal.com/news/southeast/2011/03/30/192278.htm" TargetMode="External"/><Relationship Id="rId2" Type="http://schemas.openxmlformats.org/officeDocument/2006/relationships/notesSlide" Target="../notesSlides/notesSlide95.xml"/><Relationship Id="rId1" Type="http://schemas.openxmlformats.org/officeDocument/2006/relationships/slideLayout" Target="../slideLayouts/slideLayout13.xml"/><Relationship Id="rId5" Type="http://schemas.openxmlformats.org/officeDocument/2006/relationships/image" Target="../media/image82.jpeg"/><Relationship Id="rId4" Type="http://schemas.openxmlformats.org/officeDocument/2006/relationships/hyperlink" Target="http://www.insurancejournal.com/img/articles/fl-sinkhole-map.jpg"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3.emf"/><Relationship Id="rId4" Type="http://schemas.openxmlformats.org/officeDocument/2006/relationships/oleObject" Target="../embeddings/oleObject66.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4.emf"/><Relationship Id="rId4" Type="http://schemas.openxmlformats.org/officeDocument/2006/relationships/oleObject" Target="../embeddings/oleObject67.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85.emf"/><Relationship Id="rId4" Type="http://schemas.openxmlformats.org/officeDocument/2006/relationships/oleObject" Target="../embeddings/oleObject68.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6.emf"/><Relationship Id="rId4" Type="http://schemas.openxmlformats.org/officeDocument/2006/relationships/oleObject" Target="../embeddings/oleObject69.bin"/></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70.vml"/><Relationship Id="rId6" Type="http://schemas.openxmlformats.org/officeDocument/2006/relationships/image" Target="../media/image87.emf"/><Relationship Id="rId5" Type="http://schemas.openxmlformats.org/officeDocument/2006/relationships/oleObject" Target="../embeddings/oleObject70.bin"/><Relationship Id="rId4" Type="http://schemas.openxmlformats.org/officeDocument/2006/relationships/notesSlide" Target="../notesSlides/notesSlide10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8.emf"/><Relationship Id="rId4" Type="http://schemas.openxmlformats.org/officeDocument/2006/relationships/oleObject" Target="../embeddings/oleObject71.bin"/></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89.emf"/><Relationship Id="rId4" Type="http://schemas.openxmlformats.org/officeDocument/2006/relationships/oleObject" Target="../embeddings/oleObject72.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90.emf"/><Relationship Id="rId4" Type="http://schemas.openxmlformats.org/officeDocument/2006/relationships/oleObject" Target="../embeddings/oleObject73.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91.emf"/><Relationship Id="rId4" Type="http://schemas.openxmlformats.org/officeDocument/2006/relationships/oleObject" Target="../embeddings/oleObject74.bin"/></Relationships>
</file>

<file path=ppt/slides/_rels/slide11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hyperlink" Target="http://iec.ucf.edu/post/2014/01/07/Florida-Metro-Forecast-December-2013.aspx" TargetMode="Externa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hyperlink" Target="http://iec.ucf.edu/post/2014/01/07/Florida-Metro-Forecast-December-2013.aspx" TargetMode="External"/><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39.emf"/><Relationship Id="rId5" Type="http://schemas.openxmlformats.org/officeDocument/2006/relationships/oleObject" Target="../embeddings/oleObject35.bin"/><Relationship Id="rId4" Type="http://schemas.openxmlformats.org/officeDocument/2006/relationships/hyperlink" Target="http://www.federalreserve.gov/releases/h15/data.htm"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4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hyperlink" Target="http://www.federalreserve.gov/releases/housedebt" TargetMode="External"/><Relationship Id="rId4" Type="http://schemas.openxmlformats.org/officeDocument/2006/relationships/image" Target="../media/image42.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4.emf"/><Relationship Id="rId4" Type="http://schemas.openxmlformats.org/officeDocument/2006/relationships/oleObject" Target="../embeddings/oleObject40.bin"/></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49.emf"/><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0.emf"/><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1.emf"/><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2.emf"/><Relationship Id="rId4"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3.emf"/><Relationship Id="rId4" Type="http://schemas.openxmlformats.org/officeDocument/2006/relationships/oleObject" Target="../embeddings/oleObject4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4.emf"/><Relationship Id="rId4" Type="http://schemas.openxmlformats.org/officeDocument/2006/relationships/oleObject" Target="../embeddings/oleObject50.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5.emf"/><Relationship Id="rId4"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image" Target="../media/image56.emf"/><Relationship Id="rId5" Type="http://schemas.openxmlformats.org/officeDocument/2006/relationships/package" Target="../embeddings/Microsoft_PowerPoint_Slide1.sldx"/><Relationship Id="rId4" Type="http://schemas.openxmlformats.org/officeDocument/2006/relationships/oleObject" Target="../embeddings/oleObject5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image" Target="../media/image57.emf"/><Relationship Id="rId5" Type="http://schemas.openxmlformats.org/officeDocument/2006/relationships/package" Target="../embeddings/Microsoft_PowerPoint_Slide2.sldx"/><Relationship Id="rId4" Type="http://schemas.openxmlformats.org/officeDocument/2006/relationships/oleObject" Target="../embeddings/oleObject53.bin"/></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58.emf"/><Relationship Id="rId4" Type="http://schemas.openxmlformats.org/officeDocument/2006/relationships/oleObject" Target="../embeddings/oleObject54.bin"/></Relationships>
</file>

<file path=ppt/slides/_rels/slide6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59.emf"/><Relationship Id="rId4" Type="http://schemas.openxmlformats.org/officeDocument/2006/relationships/oleObject" Target="../embeddings/oleObject5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0.emf"/><Relationship Id="rId4" Type="http://schemas.openxmlformats.org/officeDocument/2006/relationships/oleObject" Target="../embeddings/oleObject56.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1.emf"/><Relationship Id="rId4" Type="http://schemas.openxmlformats.org/officeDocument/2006/relationships/oleObject" Target="../embeddings/oleObject57.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2.emf"/><Relationship Id="rId4" Type="http://schemas.openxmlformats.org/officeDocument/2006/relationships/oleObject" Target="../embeddings/oleObject58.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63.emf"/><Relationship Id="rId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64.emf"/><Relationship Id="rId4" Type="http://schemas.openxmlformats.org/officeDocument/2006/relationships/oleObject" Target="../embeddings/oleObject6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65.emf"/><Relationship Id="rId4" Type="http://schemas.openxmlformats.org/officeDocument/2006/relationships/oleObject" Target="../embeddings/oleObject61.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66.emf"/><Relationship Id="rId4" Type="http://schemas.openxmlformats.org/officeDocument/2006/relationships/oleObject" Target="../embeddings/oleObject62.bin"/></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hyperlink" Target="http://www.fema.gov/disasters" TargetMode="External"/><Relationship Id="rId5" Type="http://schemas.openxmlformats.org/officeDocument/2006/relationships/image" Target="../media/image67.emf"/><Relationship Id="rId4" Type="http://schemas.openxmlformats.org/officeDocument/2006/relationships/oleObject" Target="../embeddings/oleObject63.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hyperlink" Target="http://www.fema.gov/news/disaster_totals_annual.fema" TargetMode="External"/><Relationship Id="rId5" Type="http://schemas.openxmlformats.org/officeDocument/2006/relationships/image" Target="../media/image68.emf"/><Relationship Id="rId4" Type="http://schemas.openxmlformats.org/officeDocument/2006/relationships/oleObject" Target="../embeddings/oleObject64.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hyperlink" Target="http://www.fema.gov/news/disaster_totals_annual.fema" TargetMode="External"/><Relationship Id="rId5" Type="http://schemas.openxmlformats.org/officeDocument/2006/relationships/image" Target="../media/image69.emf"/><Relationship Id="rId4" Type="http://schemas.openxmlformats.org/officeDocument/2006/relationships/oleObject" Target="../embeddings/oleObject65.bin"/></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70.gif"/></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71.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85.xm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spc.noaa.gov/wcm/torngraph-big.png"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86.xm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hyperlink" Target="http://www.spc.noaa.gov/wcm/torngraph-big.png"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image" Target="../media/image74.png"/><Relationship Id="rId4" Type="http://schemas.openxmlformats.org/officeDocument/2006/relationships/hyperlink" Target="http://www.spc.noaa.gov/wcm/torngraph-big.png"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88.xml"/><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hyperlink" Target="http://www.spc.noaa.gov/wcm/torngraph-big.png"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89.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hyperlink" Target="http://www.spc.noaa.gov/wcm/torngraph-big.png"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77.png"/></Relationships>
</file>

<file path=ppt/slides/_rels/slide9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image" Target="../media/image78.gif"/></Relationships>
</file>

<file path=ppt/slides/_rels/slide9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image" Target="../media/image79.gif"/></Relationships>
</file>

<file path=ppt/slides/_rels/slide9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3.xml"/><Relationship Id="rId1" Type="http://schemas.openxmlformats.org/officeDocument/2006/relationships/slideLayout" Target="../slideLayouts/slideLayout13.xml"/><Relationship Id="rId4" Type="http://schemas.openxmlformats.org/officeDocument/2006/relationships/image" Target="../media/image80.gif"/></Relationships>
</file>

<file path=ppt/slides/_rels/slide9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4.xml"/><Relationship Id="rId1" Type="http://schemas.openxmlformats.org/officeDocument/2006/relationships/slideLayout" Target="../slideLayouts/slideLayout13.xml"/><Relationship Id="rId4" Type="http://schemas.openxmlformats.org/officeDocument/2006/relationships/image" Target="../media/image8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4490"/>
            <a:ext cx="9104313" cy="2263697"/>
          </a:xfrm>
          <a:ln/>
        </p:spPr>
        <p:txBody>
          <a:bodyPr/>
          <a:lstStyle/>
          <a:p>
            <a:r>
              <a:rPr lang="en-US" sz="4400" dirty="0" smtClean="0"/>
              <a:t>State of the Florida Property Insurance Market</a:t>
            </a:r>
            <a:br>
              <a:rPr lang="en-US" sz="4400" dirty="0" smtClean="0"/>
            </a:br>
            <a:r>
              <a:rPr lang="en-US" sz="4400" i="1" dirty="0" smtClean="0"/>
              <a:t>Past, Present and Future</a:t>
            </a:r>
            <a:r>
              <a:rPr lang="en-US" sz="3600" i="1" dirty="0" smtClean="0"/>
              <a:t/>
            </a:r>
            <a:br>
              <a:rPr lang="en-US" sz="3600" i="1" dirty="0" smtClean="0"/>
            </a:br>
            <a:endParaRPr lang="en-US" sz="3400" i="1" dirty="0">
              <a:solidFill>
                <a:srgbClr val="FF0000"/>
              </a:solidFill>
            </a:endParaRPr>
          </a:p>
        </p:txBody>
      </p:sp>
      <p:sp>
        <p:nvSpPr>
          <p:cNvPr id="94211" name="Rectangle 3"/>
          <p:cNvSpPr>
            <a:spLocks noGrp="1" noChangeArrowheads="1"/>
          </p:cNvSpPr>
          <p:nvPr>
            <p:ph type="subTitle" idx="1"/>
          </p:nvPr>
        </p:nvSpPr>
        <p:spPr>
          <a:xfrm>
            <a:off x="0" y="4021063"/>
            <a:ext cx="8952271" cy="1794337"/>
          </a:xfrm>
        </p:spPr>
        <p:txBody>
          <a:bodyPr/>
          <a:lstStyle/>
          <a:p>
            <a:pPr>
              <a:lnSpc>
                <a:spcPct val="80000"/>
              </a:lnSpc>
            </a:pPr>
            <a:r>
              <a:rPr lang="en-US" sz="2800" dirty="0" smtClean="0"/>
              <a:t>Willis Re Florida Insurance Summit</a:t>
            </a:r>
          </a:p>
          <a:p>
            <a:pPr>
              <a:lnSpc>
                <a:spcPct val="80000"/>
              </a:lnSpc>
            </a:pPr>
            <a:r>
              <a:rPr lang="en-US" sz="2800" dirty="0" smtClean="0"/>
              <a:t>Orlando, FL</a:t>
            </a:r>
          </a:p>
          <a:p>
            <a:pPr>
              <a:lnSpc>
                <a:spcPct val="80000"/>
              </a:lnSpc>
            </a:pPr>
            <a:r>
              <a:rPr lang="en-US" sz="2800" dirty="0" smtClean="0"/>
              <a:t>January 28,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457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312CEFD-DED6-4FAC-851C-41680F8B3B95}"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pic>
        <p:nvPicPr>
          <p:cNvPr id="2458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Florida P/C Insurance Markets</a:t>
            </a:r>
          </a:p>
        </p:txBody>
      </p:sp>
      <p:sp>
        <p:nvSpPr>
          <p:cNvPr id="2152456" name="Rectangle 8"/>
          <p:cNvSpPr>
            <a:spLocks noChangeArrowheads="1"/>
          </p:cNvSpPr>
          <p:nvPr/>
        </p:nvSpPr>
        <p:spPr bwMode="auto">
          <a:xfrm>
            <a:off x="854075" y="4362450"/>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103" y="167354"/>
            <a:ext cx="7470059" cy="719138"/>
          </a:xfrm>
        </p:spPr>
        <p:txBody>
          <a:bodyPr/>
          <a:lstStyle/>
          <a:p>
            <a:pPr>
              <a:defRPr/>
            </a:pPr>
            <a:r>
              <a:rPr lang="en-US" kern="1200" dirty="0" smtClean="0">
                <a:solidFill>
                  <a:srgbClr val="28688C"/>
                </a:solidFill>
                <a:latin typeface="Arial"/>
                <a:ea typeface="Arial Unicode MS"/>
                <a:cs typeface="Arial"/>
              </a:rPr>
              <a:t>Sinkholes in FL Are Increasingly Common and Expensive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596"/>
            <a:ext cx="8672052" cy="246221"/>
          </a:xfrm>
          <a:prstGeom prst="rect">
            <a:avLst/>
          </a:prstGeom>
          <a:noFill/>
          <a:ln w="9525" algn="ctr">
            <a:noFill/>
            <a:miter lim="800000"/>
            <a:headEnd/>
            <a:tailEnd/>
          </a:ln>
        </p:spPr>
        <p:txBody>
          <a:bodyPr wrap="square" anchor="ctr">
            <a:spAutoFit/>
          </a:bodyPr>
          <a:lstStyle/>
          <a:p>
            <a:pPr>
              <a:defRPr/>
            </a:pPr>
            <a:r>
              <a:rPr lang="en-US" sz="1000" dirty="0">
                <a:solidFill>
                  <a:srgbClr val="000000">
                    <a:lumMod val="75000"/>
                  </a:srgbClr>
                </a:solidFill>
                <a:latin typeface="Arial" charset="0"/>
                <a:cs typeface="Arial" charset="0"/>
              </a:rPr>
              <a:t>Source</a:t>
            </a:r>
            <a:r>
              <a:rPr lang="en-US" sz="1000" dirty="0" smtClean="0">
                <a:solidFill>
                  <a:srgbClr val="000000">
                    <a:lumMod val="75000"/>
                  </a:srgbClr>
                </a:solidFill>
              </a:rPr>
              <a:t>: Insurance Journal , March 30, 2011, from CDS Business Mapping at </a:t>
            </a:r>
            <a:r>
              <a:rPr lang="en-US" sz="1000" dirty="0" smtClean="0">
                <a:solidFill>
                  <a:srgbClr val="000000">
                    <a:lumMod val="75000"/>
                  </a:srgbClr>
                </a:solidFill>
                <a:hlinkClick r:id="rId3"/>
              </a:rPr>
              <a:t>http://www.insurancejournal.com/news/southeast/2011/03/30/192278.htm</a:t>
            </a:r>
            <a:r>
              <a:rPr lang="en-US" sz="1000" dirty="0" smtClean="0">
                <a:solidFill>
                  <a:srgbClr val="000000">
                    <a:lumMod val="75000"/>
                  </a:srgbClr>
                </a:solidFill>
              </a:rPr>
              <a:t> </a:t>
            </a:r>
            <a:endParaRPr lang="en-US" sz="1000" i="1" dirty="0">
              <a:solidFill>
                <a:srgbClr val="000000">
                  <a:lumMod val="75000"/>
                </a:srgbClr>
              </a:solidFill>
              <a:latin typeface="Arial" charset="0"/>
              <a:cs typeface="Arial" charset="0"/>
            </a:endParaRPr>
          </a:p>
        </p:txBody>
      </p:sp>
      <p:pic>
        <p:nvPicPr>
          <p:cNvPr id="29061122" name="Picture 2" descr="Florida Sinkhole Map">
            <a:hlinkClick r:id="rId4" tooltip="Florida Sinkhole Ma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1728" y="1312606"/>
            <a:ext cx="5691457" cy="4925853"/>
          </a:xfrm>
          <a:prstGeom prst="rect">
            <a:avLst/>
          </a:prstGeom>
          <a:noFill/>
        </p:spPr>
      </p:pic>
      <p:sp>
        <p:nvSpPr>
          <p:cNvPr id="11" name="AutoShape 7"/>
          <p:cNvSpPr>
            <a:spLocks noChangeArrowheads="1"/>
          </p:cNvSpPr>
          <p:nvPr/>
        </p:nvSpPr>
        <p:spPr bwMode="blackWhite">
          <a:xfrm>
            <a:off x="5958194" y="1081553"/>
            <a:ext cx="2994075" cy="1823883"/>
          </a:xfrm>
          <a:prstGeom prst="wedgeRectCallout">
            <a:avLst>
              <a:gd name="adj1" fmla="val -97229"/>
              <a:gd name="adj2" fmla="val 461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Florida has a huge sinkhole problem.  FL is one of only 2 states where sinkhole coverage must be included in the standard HO policy</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6445045" y="2934929"/>
            <a:ext cx="2480546" cy="3613355"/>
          </a:xfrm>
          <a:prstGeom prst="wedgeRectCallout">
            <a:avLst>
              <a:gd name="adj1" fmla="val 46213"/>
              <a:gd name="adj2" fmla="val 36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spcBef>
                <a:spcPct val="50000"/>
              </a:spcBef>
              <a:buClr>
                <a:schemeClr val="bg1"/>
              </a:buClr>
              <a:defRPr/>
            </a:pPr>
            <a:r>
              <a:rPr lang="en-US" b="1" dirty="0" smtClean="0">
                <a:solidFill>
                  <a:schemeClr val="bg1"/>
                </a:solidFill>
              </a:rPr>
              <a:t>Top 10 Sinkhole      </a:t>
            </a:r>
            <a:r>
              <a:rPr lang="en-US" b="1" u="sng" dirty="0" smtClean="0">
                <a:solidFill>
                  <a:schemeClr val="bg1"/>
                </a:solidFill>
              </a:rPr>
              <a:t>Counties</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Pasco</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Hernando</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Hillsborough</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Marion</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Pinellas</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Citrus</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Polk</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Orange</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Seminole</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Lake</a:t>
            </a:r>
            <a:endParaRPr lang="en-US" b="1" dirty="0">
              <a:solidFill>
                <a:schemeClr val="bg1"/>
              </a:solidFill>
              <a:latin typeface="Arial" pitchFamily="34" charset="0"/>
            </a:endParaRPr>
          </a:p>
        </p:txBody>
      </p:sp>
      <p:sp>
        <p:nvSpPr>
          <p:cNvPr id="14" name="AutoShape 7"/>
          <p:cNvSpPr>
            <a:spLocks noChangeArrowheads="1"/>
          </p:cNvSpPr>
          <p:nvPr/>
        </p:nvSpPr>
        <p:spPr bwMode="blackWhite">
          <a:xfrm>
            <a:off x="339213" y="2374491"/>
            <a:ext cx="2993923" cy="943898"/>
          </a:xfrm>
          <a:prstGeom prst="wedgeRectCallout">
            <a:avLst>
              <a:gd name="adj1" fmla="val 68671"/>
              <a:gd name="adj2" fmla="val 597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Sinkholes cost insurers $1.4B between 2006 and 2010</a:t>
            </a:r>
            <a:endParaRPr lang="en-US" sz="20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2399"/>
                            </p:stCondLst>
                            <p:childTnLst>
                              <p:par>
                                <p:cTn id="13" presetID="22" presetClass="entr" presetSubtype="4"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noGrp="1"/>
          </p:cNvGraphicFramePr>
          <p:nvPr>
            <p:ph idx="4294967295"/>
          </p:nvPr>
        </p:nvGraphicFramePr>
        <p:xfrm>
          <a:off x="344488" y="1544543"/>
          <a:ext cx="8566150" cy="4087813"/>
        </p:xfrm>
        <a:graphic>
          <a:graphicData uri="http://schemas.openxmlformats.org/presentationml/2006/ole">
            <mc:AlternateContent xmlns:mc="http://schemas.openxmlformats.org/markup-compatibility/2006">
              <mc:Choice xmlns:v="urn:schemas-microsoft-com:vml" Requires="v">
                <p:oleObj spid="_x0000_s11190275" name="Chart" r:id="rId4" imgW="8581960" imgH="4095702" progId="MSGraph.Chart.8">
                  <p:embed followColorScheme="full"/>
                </p:oleObj>
              </mc:Choice>
              <mc:Fallback>
                <p:oleObj name="Chart" r:id="rId4" imgW="8581960" imgH="409570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44488" y="1544543"/>
                        <a:ext cx="856615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102</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103</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noGrp="1"/>
          </p:cNvGraphicFramePr>
          <p:nvPr>
            <p:ph idx="4294967295"/>
          </p:nvPr>
        </p:nvGraphicFramePr>
        <p:xfrm>
          <a:off x="190500" y="1162050"/>
          <a:ext cx="8826500" cy="4341813"/>
        </p:xfrm>
        <a:graphic>
          <a:graphicData uri="http://schemas.openxmlformats.org/presentationml/2006/ole">
            <mc:AlternateContent xmlns:mc="http://schemas.openxmlformats.org/markup-compatibility/2006">
              <mc:Choice xmlns:v="urn:schemas-microsoft-com:vml" Requires="v">
                <p:oleObj spid="_x0000_s11186179" name="Chart" r:id="rId4" imgW="8829766" imgH="4343501" progId="MSGraph.Chart.8">
                  <p:embed followColorScheme="full"/>
                </p:oleObj>
              </mc:Choice>
              <mc:Fallback>
                <p:oleObj name="Chart" r:id="rId4" imgW="8829766" imgH="4343501"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90500" y="1162050"/>
                        <a:ext cx="8826500" cy="434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tgtEl>
                                        <p:attrNameLst>
                                          <p:attrName>style.visibility</p:attrName>
                                        </p:attrNameLst>
                                      </p:cBhvr>
                                      <p:to>
                                        <p:strVal val="visible"/>
                                      </p:to>
                                    </p:set>
                                    <p:animEffect transition="in" filter="wipe(left)">
                                      <p:cBhvr>
                                        <p:cTn id="11" dur="1000"/>
                                        <p:tgtEl>
                                          <p:spTgt spid="1997827"/>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104</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mc:AlternateContent xmlns:mc="http://schemas.openxmlformats.org/markup-compatibility/2006">
              <mc:Choice xmlns:v="urn:schemas-microsoft-com:vml" Requires="v">
                <p:oleObj spid="_x0000_s11187203"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71700" y="24860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105</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mc:AlternateContent xmlns:mc="http://schemas.openxmlformats.org/markup-compatibility/2006">
              <mc:Choice xmlns:v="urn:schemas-microsoft-com:vml" Requires="v">
                <p:oleObj spid="_x0000_s11188227"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71700" y="24860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802627" name="Chart" r:id="rId5" imgW="8772538" imgH="3305067" progId="MSGraph.Chart.8">
                  <p:embed followColorScheme="full"/>
                </p:oleObj>
              </mc:Choice>
              <mc:Fallback>
                <p:oleObj name="Chart" r:id="rId5" imgW="8772538" imgH="3305067"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0032515" name="Chart" r:id="rId4" imgW="8610574" imgH="4181541" progId="MSGraph.Chart.8">
                  <p:embed followColorScheme="full"/>
                </p:oleObj>
              </mc:Choice>
              <mc:Fallback>
                <p:oleObj name="Chart" r:id="rId4" imgW="8610574" imgH="418154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28A2D5D-A21B-4443-9D25-3EBF4DE400F5}" type="slidenum">
              <a:rPr lang="en-US" sz="900"/>
              <a:pPr algn="r" eaLnBrk="0" hangingPunct="0">
                <a:lnSpc>
                  <a:spcPct val="85000"/>
                </a:lnSpc>
                <a:spcBef>
                  <a:spcPct val="20000"/>
                </a:spcBef>
              </a:pPr>
              <a:t>11</a:t>
            </a:fld>
            <a:endParaRPr lang="en-US" sz="900"/>
          </a:p>
        </p:txBody>
      </p:sp>
      <p:sp>
        <p:nvSpPr>
          <p:cNvPr id="1028" name="Rectangle 2"/>
          <p:cNvSpPr>
            <a:spLocks noGrp="1" noChangeArrowheads="1"/>
          </p:cNvSpPr>
          <p:nvPr>
            <p:ph type="title" idx="4294967295"/>
          </p:nvPr>
        </p:nvSpPr>
        <p:spPr/>
        <p:txBody>
          <a:bodyPr/>
          <a:lstStyle/>
          <a:p>
            <a:r>
              <a:rPr lang="en-US" smtClean="0"/>
              <a:t>RNW All Lines: FL vs. U.S., 2003-2012</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386307"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blackWhite">
          <a:xfrm>
            <a:off x="5294671" y="3215148"/>
            <a:ext cx="3323867" cy="18553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P/C Insurer profitability in FL is above that of the US overall over the past decade</a:t>
            </a:r>
          </a:p>
          <a:p>
            <a:pPr algn="ctr">
              <a:lnSpc>
                <a:spcPct val="95000"/>
              </a:lnSpc>
              <a:spcBef>
                <a:spcPct val="25000"/>
              </a:spcBef>
            </a:pPr>
            <a:r>
              <a:rPr lang="pt-BR" b="1">
                <a:solidFill>
                  <a:srgbClr val="FFFFFF"/>
                </a:solidFill>
              </a:rPr>
              <a:t>US: 7.9%</a:t>
            </a:r>
          </a:p>
          <a:p>
            <a:pPr algn="ctr">
              <a:lnSpc>
                <a:spcPct val="95000"/>
              </a:lnSpc>
              <a:spcBef>
                <a:spcPct val="25000"/>
              </a:spcBef>
            </a:pPr>
            <a:r>
              <a:rPr lang="pt-BR" b="1">
                <a:solidFill>
                  <a:srgbClr val="FFFFFF"/>
                </a:solidFill>
              </a:rPr>
              <a:t>FL: 8.6%</a:t>
            </a:r>
          </a:p>
        </p:txBody>
      </p:sp>
      <p:sp>
        <p:nvSpPr>
          <p:cNvPr id="1031"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10"/>
          <p:cNvSpPr>
            <a:spLocks noChangeArrowheads="1"/>
          </p:cNvSpPr>
          <p:nvPr/>
        </p:nvSpPr>
        <p:spPr bwMode="blackWhite">
          <a:xfrm>
            <a:off x="3165988" y="3834581"/>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22" presetClass="entr" presetSubtype="8"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  </a:t>
            </a:r>
            <a:r>
              <a:rPr lang="en-US" sz="1100" i="1" dirty="0" smtClean="0">
                <a:solidFill>
                  <a:srgbClr val="000000"/>
                </a:solidFill>
                <a:latin typeface="Arial" charset="0"/>
                <a:cs typeface="Arial" charset="0"/>
              </a:rPr>
              <a:t>2014</a:t>
            </a:r>
            <a:r>
              <a:rPr lang="en-US" sz="1100" dirty="0" smtClean="0">
                <a:solidFill>
                  <a:srgbClr val="000000"/>
                </a:solidFill>
                <a:latin typeface="Arial" charset="0"/>
                <a:cs typeface="Arial" charset="0"/>
              </a:rPr>
              <a:t> </a:t>
            </a:r>
            <a:r>
              <a:rPr lang="en-US" sz="1100" i="1" dirty="0" smtClean="0">
                <a:solidFill>
                  <a:srgbClr val="000000"/>
                </a:solidFill>
                <a:latin typeface="Arial" charset="0"/>
                <a:cs typeface="Arial" charset="0"/>
              </a:rPr>
              <a:t>Insurance</a:t>
            </a:r>
            <a:r>
              <a:rPr lang="en-US" sz="1100" dirty="0" smtClean="0">
                <a:solidFill>
                  <a:srgbClr val="000000"/>
                </a:solidFill>
                <a:latin typeface="Arial" charset="0"/>
                <a:cs typeface="Arial" charset="0"/>
              </a:rPr>
              <a:t> </a:t>
            </a:r>
            <a:r>
              <a:rPr lang="en-US" sz="1100" i="1" dirty="0" smtClean="0">
                <a:solidFill>
                  <a:srgbClr val="000000"/>
                </a:solidFill>
                <a:latin typeface="Arial" charset="0"/>
                <a:cs typeface="Arial" charset="0"/>
              </a:rPr>
              <a:t>Fact Book.</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mc:AlternateContent xmlns:mc="http://schemas.openxmlformats.org/markup-compatibility/2006">
              <mc:Choice xmlns:v="urn:schemas-microsoft-com:vml" Requires="v">
                <p:oleObj spid="_x0000_s22919171" name="Chart" r:id="rId4" imgW="8715311" imgH="3943460" progId="MSGraph.Chart.8">
                  <p:embed followColorScheme="full"/>
                </p:oleObj>
              </mc:Choice>
              <mc:Fallback>
                <p:oleObj name="Chart" r:id="rId4" imgW="8715311" imgH="394346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0975" y="1283111"/>
                        <a:ext cx="8718550" cy="420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and Risk Capital Outstanding Reached All-Time Record Highs in 2013</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427386" y="5088194"/>
            <a:ext cx="2757950" cy="530941"/>
          </a:xfrm>
          <a:prstGeom prst="wedgeRectCallout">
            <a:avLst>
              <a:gd name="adj1" fmla="val 65212"/>
              <a:gd name="adj2" fmla="val -64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$7.1B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$18.6B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851352"/>
            <a:ext cx="1946787" cy="530941"/>
          </a:xfrm>
          <a:prstGeom prst="wedgeRectCallout">
            <a:avLst>
              <a:gd name="adj1" fmla="val -37007"/>
              <a:gd name="adj2" fmla="val 101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111</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2002-2013</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2515"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 issuance hit a new record high in 2013</a:t>
            </a:r>
            <a:endParaRPr lang="en-US" b="1" dirty="0">
              <a:solidFill>
                <a:srgbClr val="FFFFFF"/>
              </a:solidFill>
            </a:endParaRPr>
          </a:p>
        </p:txBody>
      </p:sp>
      <p:sp>
        <p:nvSpPr>
          <p:cNvPr id="10"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  </a:t>
            </a:r>
            <a:r>
              <a:rPr lang="en-US" sz="1100" i="1" dirty="0" smtClean="0">
                <a:solidFill>
                  <a:srgbClr val="000000"/>
                </a:solidFill>
                <a:latin typeface="Arial" charset="0"/>
                <a:cs typeface="Arial" charset="0"/>
              </a:rPr>
              <a:t>2014</a:t>
            </a:r>
            <a:r>
              <a:rPr lang="en-US" sz="1100" dirty="0" smtClean="0">
                <a:solidFill>
                  <a:srgbClr val="000000"/>
                </a:solidFill>
                <a:latin typeface="Arial" charset="0"/>
                <a:cs typeface="Arial" charset="0"/>
              </a:rPr>
              <a:t> </a:t>
            </a:r>
            <a:r>
              <a:rPr lang="en-US" sz="1100" i="1" dirty="0" smtClean="0">
                <a:solidFill>
                  <a:srgbClr val="000000"/>
                </a:solidFill>
                <a:latin typeface="Arial" charset="0"/>
                <a:cs typeface="Arial" charset="0"/>
              </a:rPr>
              <a:t>Insurance</a:t>
            </a:r>
            <a:r>
              <a:rPr lang="en-US" sz="1100" dirty="0" smtClean="0">
                <a:solidFill>
                  <a:srgbClr val="000000"/>
                </a:solidFill>
                <a:latin typeface="Arial" charset="0"/>
                <a:cs typeface="Arial" charset="0"/>
              </a:rPr>
              <a:t> </a:t>
            </a:r>
            <a:r>
              <a:rPr lang="en-US" sz="1100" i="1" dirty="0" smtClean="0">
                <a:solidFill>
                  <a:srgbClr val="000000"/>
                </a:solidFill>
                <a:latin typeface="Arial" charset="0"/>
                <a:cs typeface="Arial" charset="0"/>
              </a:rPr>
              <a:t>Fact Book.</a:t>
            </a:r>
            <a:endParaRPr lang="en-US" sz="1100" dirty="0">
              <a:solidFill>
                <a:srgbClr val="000000"/>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112</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2002-2013</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3539"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 risk capital outstanding hit a new record high in 2013</a:t>
            </a:r>
            <a:endParaRPr lang="en-US" b="1" dirty="0">
              <a:solidFill>
                <a:srgbClr val="FFFFFF"/>
              </a:solidFill>
            </a:endParaRPr>
          </a:p>
        </p:txBody>
      </p:sp>
      <p:sp>
        <p:nvSpPr>
          <p:cNvPr id="11" name="Rectangle 4"/>
          <p:cNvSpPr>
            <a:spLocks noChangeArrowheads="1"/>
          </p:cNvSpPr>
          <p:nvPr/>
        </p:nvSpPr>
        <p:spPr bwMode="auto">
          <a:xfrm>
            <a:off x="0" y="6459046"/>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  </a:t>
            </a:r>
            <a:r>
              <a:rPr lang="en-US" sz="1100" i="1" dirty="0" smtClean="0">
                <a:solidFill>
                  <a:srgbClr val="000000"/>
                </a:solidFill>
                <a:latin typeface="Arial" charset="0"/>
                <a:cs typeface="Arial" charset="0"/>
              </a:rPr>
              <a:t>2014</a:t>
            </a:r>
            <a:r>
              <a:rPr lang="en-US" sz="1100" dirty="0" smtClean="0">
                <a:solidFill>
                  <a:srgbClr val="000000"/>
                </a:solidFill>
                <a:latin typeface="Arial" charset="0"/>
                <a:cs typeface="Arial" charset="0"/>
              </a:rPr>
              <a:t> </a:t>
            </a:r>
            <a:r>
              <a:rPr lang="en-US" sz="1100" i="1" dirty="0" smtClean="0">
                <a:solidFill>
                  <a:srgbClr val="000000"/>
                </a:solidFill>
                <a:latin typeface="Arial" charset="0"/>
                <a:cs typeface="Arial" charset="0"/>
              </a:rPr>
              <a:t>Insurance</a:t>
            </a:r>
            <a:r>
              <a:rPr lang="en-US" sz="1100" dirty="0" smtClean="0">
                <a:solidFill>
                  <a:srgbClr val="000000"/>
                </a:solidFill>
                <a:latin typeface="Arial" charset="0"/>
                <a:cs typeface="Arial" charset="0"/>
              </a:rPr>
              <a:t> </a:t>
            </a:r>
            <a:r>
              <a:rPr lang="en-US" sz="1100" i="1" dirty="0" smtClean="0">
                <a:solidFill>
                  <a:srgbClr val="000000"/>
                </a:solidFill>
                <a:latin typeface="Arial" charset="0"/>
                <a:cs typeface="Arial" charset="0"/>
              </a:rPr>
              <a:t>Fact Book.</a:t>
            </a:r>
            <a:endParaRPr lang="en-US" sz="1100" dirty="0">
              <a:solidFill>
                <a:srgbClr val="000000"/>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print"/>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print"/>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119</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Will the New Capital Exit if:</a:t>
            </a:r>
          </a:p>
          <a:p>
            <a:pPr lvl="1">
              <a:lnSpc>
                <a:spcPts val="2100"/>
              </a:lnSpc>
            </a:pPr>
            <a:r>
              <a:rPr lang="en-US" b="1" dirty="0" smtClean="0"/>
              <a:t>ILS sustain losses from major CAT events</a:t>
            </a:r>
          </a:p>
          <a:p>
            <a:pPr lvl="1">
              <a:lnSpc>
                <a:spcPts val="2100"/>
              </a:lnSpc>
            </a:pPr>
            <a:r>
              <a:rPr lang="en-US" b="1" dirty="0" smtClean="0"/>
              <a:t>Interest rates rise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DB7F3CB-4389-4E0C-977B-76C71BE0CF0A}" type="slidenum">
              <a:rPr lang="en-US" sz="900"/>
              <a:pPr algn="r" eaLnBrk="0" hangingPunct="0">
                <a:lnSpc>
                  <a:spcPct val="85000"/>
                </a:lnSpc>
                <a:spcBef>
                  <a:spcPct val="20000"/>
                </a:spcBef>
              </a:pPr>
              <a:t>12</a:t>
            </a:fld>
            <a:endParaRPr lang="en-US" sz="900"/>
          </a:p>
        </p:txBody>
      </p:sp>
      <p:sp>
        <p:nvSpPr>
          <p:cNvPr id="5124" name="Rectangle 2"/>
          <p:cNvSpPr>
            <a:spLocks noGrp="1" noChangeArrowheads="1"/>
          </p:cNvSpPr>
          <p:nvPr>
            <p:ph type="title" idx="4294967295"/>
          </p:nvPr>
        </p:nvSpPr>
        <p:spPr/>
        <p:txBody>
          <a:bodyPr/>
          <a:lstStyle/>
          <a:p>
            <a:r>
              <a:rPr lang="en-US" smtClean="0"/>
              <a:t>RNW Homeowners: FL vs. U.S.,</a:t>
            </a:r>
            <a:br>
              <a:rPr lang="en-US" smtClean="0"/>
            </a:br>
            <a:r>
              <a:rPr lang="en-US" smtClean="0"/>
              <a:t>2003-2012</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390403"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70973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731183" y="1190574"/>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0.0%</a:t>
            </a:r>
          </a:p>
        </p:txBody>
      </p:sp>
      <p:sp>
        <p:nvSpPr>
          <p:cNvPr id="8" name="AutoShape 10"/>
          <p:cNvSpPr>
            <a:spLocks noChangeArrowheads="1"/>
          </p:cNvSpPr>
          <p:nvPr/>
        </p:nvSpPr>
        <p:spPr bwMode="blackWhite">
          <a:xfrm>
            <a:off x="3362632" y="4434348"/>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
        <p:nvSpPr>
          <p:cNvPr id="10" name="AutoShape 7"/>
          <p:cNvSpPr>
            <a:spLocks noChangeArrowheads="1"/>
          </p:cNvSpPr>
          <p:nvPr/>
        </p:nvSpPr>
        <p:spPr bwMode="blackWhite">
          <a:xfrm>
            <a:off x="2861187" y="5250426"/>
            <a:ext cx="963561" cy="371122"/>
          </a:xfrm>
          <a:prstGeom prst="wedgeRectCallout">
            <a:avLst>
              <a:gd name="adj1" fmla="val -88485"/>
              <a:gd name="adj2" fmla="val 101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183.3%</a:t>
            </a:r>
            <a:endParaRPr lang="en-US" b="1" dirty="0">
              <a:solidFill>
                <a:srgbClr val="FFFFFF"/>
              </a:solidFill>
              <a:latin typeface="Arial" charset="0"/>
              <a:cs typeface="Arial" charset="0"/>
            </a:endParaRPr>
          </a:p>
        </p:txBody>
      </p:sp>
      <p:sp>
        <p:nvSpPr>
          <p:cNvPr id="11" name="AutoShape 7"/>
          <p:cNvSpPr>
            <a:spLocks noChangeArrowheads="1"/>
          </p:cNvSpPr>
          <p:nvPr/>
        </p:nvSpPr>
        <p:spPr bwMode="blackWhite">
          <a:xfrm>
            <a:off x="3564193" y="3701845"/>
            <a:ext cx="963561" cy="371122"/>
          </a:xfrm>
          <a:prstGeom prst="wedgeRectCallout">
            <a:avLst>
              <a:gd name="adj1" fmla="val -88485"/>
              <a:gd name="adj2" fmla="val 101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-53.4%</a:t>
            </a:r>
            <a:endParaRPr lang="en-US" b="1" dirty="0">
              <a:solidFill>
                <a:srgbClr val="FFFFFF"/>
              </a:solidFill>
              <a:latin typeface="Arial" charset="0"/>
              <a:cs typeface="Arial" charset="0"/>
            </a:endParaRPr>
          </a:p>
        </p:txBody>
      </p:sp>
      <p:sp>
        <p:nvSpPr>
          <p:cNvPr id="12" name="AutoShape 6"/>
          <p:cNvSpPr>
            <a:spLocks noChangeArrowheads="1"/>
          </p:cNvSpPr>
          <p:nvPr/>
        </p:nvSpPr>
        <p:spPr bwMode="blackWhite">
          <a:xfrm>
            <a:off x="2706073" y="1398434"/>
            <a:ext cx="2554185" cy="872818"/>
          </a:xfrm>
          <a:prstGeom prst="wedgeRectCallout">
            <a:avLst>
              <a:gd name="adj1" fmla="val 91186"/>
              <a:gd name="adj2" fmla="val 4662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average rate of return on the FL homeowners line is ZERO percent over the decade from 2003 - 2012</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4" fill="hold" grpId="0" nodeType="afterEffect">
                                  <p:stCondLst>
                                    <p:cond delay="7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7300"/>
                            </p:stCondLst>
                            <p:childTnLst>
                              <p:par>
                                <p:cTn id="25" presetID="22" presetClass="entr" presetSubtype="4" fill="hold" grpId="0" nodeType="afterEffect">
                                  <p:stCondLst>
                                    <p:cond delay="7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8500"/>
                            </p:stCondLst>
                            <p:childTnLst>
                              <p:par>
                                <p:cTn id="29" presetID="22" presetClass="entr" presetSubtype="2"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P spid="12"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F2890DA-A714-4DB8-8BD0-1151DAD2F900}" type="slidenum">
              <a:rPr lang="en-US" sz="900"/>
              <a:pPr algn="r" eaLnBrk="0" hangingPunct="0">
                <a:lnSpc>
                  <a:spcPct val="85000"/>
                </a:lnSpc>
                <a:spcBef>
                  <a:spcPct val="20000"/>
                </a:spcBef>
              </a:pPr>
              <a:t>13</a:t>
            </a:fld>
            <a:endParaRPr lang="en-US" sz="900"/>
          </a:p>
        </p:txBody>
      </p:sp>
      <p:sp>
        <p:nvSpPr>
          <p:cNvPr id="4100" name="Rectangle 2"/>
          <p:cNvSpPr>
            <a:spLocks noGrp="1" noChangeArrowheads="1"/>
          </p:cNvSpPr>
          <p:nvPr>
            <p:ph type="title" idx="4294967295"/>
          </p:nvPr>
        </p:nvSpPr>
        <p:spPr/>
        <p:txBody>
          <a:bodyPr/>
          <a:lstStyle/>
          <a:p>
            <a:r>
              <a:rPr lang="en-US" smtClean="0"/>
              <a:t>RNW Comm. Multi-Peril: FL vs. U.S.,</a:t>
            </a:r>
            <a:br>
              <a:rPr lang="en-US" smtClean="0"/>
            </a:br>
            <a:r>
              <a:rPr lang="en-US" smtClean="0"/>
              <a:t>2003-2012</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389379" name="Chart" r:id="rId4" imgW="8601126" imgH="4600478" progId="MSGraph.Chart.8">
                  <p:embed followColorScheme="full"/>
                </p:oleObj>
              </mc:Choice>
              <mc:Fallback>
                <p:oleObj name="Chart" r:id="rId4" imgW="8601126" imgH="460047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375"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648376" y="3214381"/>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7.3%</a:t>
            </a:r>
          </a:p>
        </p:txBody>
      </p:sp>
      <p:sp>
        <p:nvSpPr>
          <p:cNvPr id="8" name="AutoShape 10"/>
          <p:cNvSpPr>
            <a:spLocks noChangeArrowheads="1"/>
          </p:cNvSpPr>
          <p:nvPr/>
        </p:nvSpPr>
        <p:spPr bwMode="blackWhite">
          <a:xfrm>
            <a:off x="3254477" y="3854246"/>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
        <p:nvSpPr>
          <p:cNvPr id="10" name="AutoShape 7"/>
          <p:cNvSpPr>
            <a:spLocks noChangeArrowheads="1"/>
          </p:cNvSpPr>
          <p:nvPr/>
        </p:nvSpPr>
        <p:spPr bwMode="blackWhite">
          <a:xfrm>
            <a:off x="2698954" y="4763730"/>
            <a:ext cx="963561" cy="371122"/>
          </a:xfrm>
          <a:prstGeom prst="wedgeRectCallout">
            <a:avLst>
              <a:gd name="adj1" fmla="val -90016"/>
              <a:gd name="adj2" fmla="val -534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-77.2%</a:t>
            </a:r>
            <a:endParaRPr lang="en-US" b="1" dirty="0">
              <a:solidFill>
                <a:srgbClr val="FFFFFF"/>
              </a:solidFill>
              <a:latin typeface="Arial" charset="0"/>
              <a:cs typeface="Arial" charset="0"/>
            </a:endParaRPr>
          </a:p>
        </p:txBody>
      </p:sp>
      <p:sp>
        <p:nvSpPr>
          <p:cNvPr id="11" name="AutoShape 7"/>
          <p:cNvSpPr>
            <a:spLocks noChangeArrowheads="1"/>
          </p:cNvSpPr>
          <p:nvPr/>
        </p:nvSpPr>
        <p:spPr bwMode="blackWhite">
          <a:xfrm>
            <a:off x="3544528" y="3367549"/>
            <a:ext cx="963561" cy="371122"/>
          </a:xfrm>
          <a:prstGeom prst="wedgeRectCallout">
            <a:avLst>
              <a:gd name="adj1" fmla="val -90016"/>
              <a:gd name="adj2" fmla="val -255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-28.8%</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4" fill="hold" grpId="0" nodeType="afterEffect">
                                  <p:stCondLst>
                                    <p:cond delay="7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7300"/>
                            </p:stCondLst>
                            <p:childTnLst>
                              <p:par>
                                <p:cTn id="25" presetID="22" presetClass="entr" presetSubtype="4" fill="hold" grpId="0" nodeType="afterEffect">
                                  <p:stCondLst>
                                    <p:cond delay="7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DD88543-243E-4F46-A410-38E1E2572BAB}" type="slidenum">
              <a:rPr lang="en-US" sz="900"/>
              <a:pPr algn="r" eaLnBrk="0" hangingPunct="0">
                <a:lnSpc>
                  <a:spcPct val="85000"/>
                </a:lnSpc>
                <a:spcBef>
                  <a:spcPct val="20000"/>
                </a:spcBef>
              </a:pPr>
              <a:t>14</a:t>
            </a:fld>
            <a:endParaRPr lang="en-US" sz="900"/>
          </a:p>
        </p:txBody>
      </p:sp>
      <p:sp>
        <p:nvSpPr>
          <p:cNvPr id="2052" name="Rectangle 2"/>
          <p:cNvSpPr>
            <a:spLocks noGrp="1" noChangeArrowheads="1"/>
          </p:cNvSpPr>
          <p:nvPr>
            <p:ph type="title" idx="4294967295"/>
          </p:nvPr>
        </p:nvSpPr>
        <p:spPr/>
        <p:txBody>
          <a:bodyPr/>
          <a:lstStyle/>
          <a:p>
            <a:r>
              <a:rPr lang="en-US" smtClean="0"/>
              <a:t>RNW PP Auto: FL vs. U.S., 2003-2012</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387331"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6225"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6"/>
          <p:cNvSpPr txBox="1">
            <a:spLocks noChangeArrowheads="1"/>
          </p:cNvSpPr>
          <p:nvPr/>
        </p:nvSpPr>
        <p:spPr bwMode="blackWhite">
          <a:xfrm>
            <a:off x="5330825" y="12334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4.7%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8232392-28B6-430A-B341-276A043E68FF}" type="slidenum">
              <a:rPr lang="en-US" sz="900"/>
              <a:pPr algn="r" eaLnBrk="0" hangingPunct="0">
                <a:lnSpc>
                  <a:spcPct val="85000"/>
                </a:lnSpc>
                <a:spcBef>
                  <a:spcPct val="20000"/>
                </a:spcBef>
              </a:pPr>
              <a:t>15</a:t>
            </a:fld>
            <a:endParaRPr lang="en-US" sz="900"/>
          </a:p>
        </p:txBody>
      </p:sp>
      <p:sp>
        <p:nvSpPr>
          <p:cNvPr id="3076" name="Rectangle 2"/>
          <p:cNvSpPr>
            <a:spLocks noGrp="1" noChangeArrowheads="1"/>
          </p:cNvSpPr>
          <p:nvPr>
            <p:ph type="title" idx="4294967295"/>
          </p:nvPr>
        </p:nvSpPr>
        <p:spPr/>
        <p:txBody>
          <a:bodyPr/>
          <a:lstStyle/>
          <a:p>
            <a:r>
              <a:rPr lang="en-US" smtClean="0"/>
              <a:t>RNW Comm. Auto: FL vs. U.S.,</a:t>
            </a:r>
            <a:br>
              <a:rPr lang="en-US" smtClean="0"/>
            </a:br>
            <a:r>
              <a:rPr lang="en-US" smtClean="0"/>
              <a:t>2003-2012</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388355"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9" name="Rectangle 5"/>
          <p:cNvSpPr>
            <a:spLocks noChangeArrowheads="1"/>
          </p:cNvSpPr>
          <p:nvPr/>
        </p:nvSpPr>
        <p:spPr bwMode="blackWhite">
          <a:xfrm>
            <a:off x="5637213" y="1352550"/>
            <a:ext cx="2843212" cy="1050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Commercial Auto profitability in FL is generally below the US average</a:t>
            </a:r>
          </a:p>
        </p:txBody>
      </p:sp>
      <p:sp>
        <p:nvSpPr>
          <p:cNvPr id="9" name="Text Box 6"/>
          <p:cNvSpPr txBox="1">
            <a:spLocks noChangeArrowheads="1"/>
          </p:cNvSpPr>
          <p:nvPr/>
        </p:nvSpPr>
        <p:spPr bwMode="blackWhite">
          <a:xfrm>
            <a:off x="2936875" y="36671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5.2%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2353BA5-F0B1-4939-9AAA-84BA44889B98}" type="slidenum">
              <a:rPr lang="en-US" sz="900"/>
              <a:pPr algn="r" eaLnBrk="0" hangingPunct="0">
                <a:lnSpc>
                  <a:spcPct val="85000"/>
                </a:lnSpc>
                <a:spcBef>
                  <a:spcPct val="20000"/>
                </a:spcBef>
              </a:pPr>
              <a:t>16</a:t>
            </a:fld>
            <a:endParaRPr lang="en-US" sz="900"/>
          </a:p>
        </p:txBody>
      </p:sp>
      <p:sp>
        <p:nvSpPr>
          <p:cNvPr id="6148" name="Rectangle 2"/>
          <p:cNvSpPr>
            <a:spLocks noGrp="1" noChangeArrowheads="1"/>
          </p:cNvSpPr>
          <p:nvPr>
            <p:ph type="title" idx="4294967295"/>
          </p:nvPr>
        </p:nvSpPr>
        <p:spPr/>
        <p:txBody>
          <a:bodyPr/>
          <a:lstStyle/>
          <a:p>
            <a:r>
              <a:rPr lang="en-US" smtClean="0"/>
              <a:t>RNW Workers Comp: FL vs. U.S.,</a:t>
            </a:r>
            <a:br>
              <a:rPr lang="en-US" smtClean="0"/>
            </a:br>
            <a:r>
              <a:rPr lang="en-US" smtClean="0"/>
              <a:t>2003-2012</a:t>
            </a:r>
          </a:p>
        </p:txBody>
      </p:sp>
      <p:sp>
        <p:nvSpPr>
          <p:cNvPr id="614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391427"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1833563" y="37068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11.0%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FL &amp; Nearby States</a:t>
            </a:r>
          </a:p>
        </p:txBody>
      </p:sp>
      <p:graphicFrame>
        <p:nvGraphicFramePr>
          <p:cNvPr id="7170"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2451"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rot="10800000" flipH="1" flipV="1">
            <a:off x="698500" y="2016125"/>
            <a:ext cx="2568575" cy="1265238"/>
          </a:xfrm>
          <a:prstGeom prst="wedgeRectCallout">
            <a:avLst>
              <a:gd name="adj1" fmla="val 62144"/>
              <a:gd name="adj2" fmla="val 39009"/>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Florida All Lines profitability is above the US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FL &amp; Nearby States</a:t>
            </a:r>
          </a:p>
        </p:txBody>
      </p:sp>
      <p:graphicFrame>
        <p:nvGraphicFramePr>
          <p:cNvPr id="8194"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3475"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5164138" y="3994150"/>
            <a:ext cx="1866900" cy="1371600"/>
          </a:xfrm>
          <a:prstGeom prst="wedgeRectCallout">
            <a:avLst>
              <a:gd name="adj1" fmla="val -95898"/>
              <a:gd name="adj2" fmla="val -1871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Florida PP Auto profitability is below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3DCA6C2D-BF46-498D-8411-AEB2F3AA23A7}" type="slidenum">
              <a:rPr lang="en-US" smtClean="0"/>
              <a:pPr>
                <a:defRPr/>
              </a:pPr>
              <a:t>19</a:t>
            </a:fld>
            <a:endParaRPr lang="en-US" smtClean="0"/>
          </a:p>
        </p:txBody>
      </p:sp>
      <p:sp>
        <p:nvSpPr>
          <p:cNvPr id="25603" name="Rectangle 191"/>
          <p:cNvSpPr>
            <a:spLocks noGrp="1" noChangeArrowheads="1"/>
          </p:cNvSpPr>
          <p:nvPr>
            <p:ph type="title"/>
          </p:nvPr>
        </p:nvSpPr>
        <p:spPr/>
        <p:txBody>
          <a:bodyPr/>
          <a:lstStyle/>
          <a:p>
            <a:r>
              <a:rPr lang="en-US" sz="240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0" u="none" strike="noStrike" dirty="0">
                          <a:solidFill>
                            <a:schemeClr val="accent2"/>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solidFill>
                  <a:srgbClr val="000000"/>
                </a:solidFill>
                <a:latin typeface="Arial" pitchFamily="34" charset="0"/>
                <a:cs typeface="Arial" pitchFamily="34" charset="0"/>
              </a:rPr>
              <a:t>Based on average automobile insurance expenditures.</a:t>
            </a:r>
          </a:p>
          <a:p>
            <a:pPr marL="228600" indent="-228600">
              <a:buFontTx/>
              <a:buAutoNum type="arabicParenBoth"/>
              <a:defRPr/>
            </a:pPr>
            <a:endParaRPr lang="en-US" sz="1100" dirty="0">
              <a:solidFill>
                <a:srgbClr val="000000"/>
              </a:solidFill>
              <a:latin typeface="Arial" pitchFamily="34" charset="0"/>
              <a:cs typeface="Arial" pitchFamily="34" charset="0"/>
            </a:endParaRPr>
          </a:p>
          <a:p>
            <a:pPr>
              <a:defRPr/>
            </a:pPr>
            <a:r>
              <a:rPr lang="en-US" sz="1100" dirty="0">
                <a:solidFill>
                  <a:srgbClr val="000000"/>
                </a:solidFill>
                <a:latin typeface="Arial" pitchFamily="34" charset="0"/>
                <a:cs typeface="Arial" pitchFamily="34" charset="0"/>
              </a:rPr>
              <a:t>Source: © 2013 National Association of Insurance Commissioners.</a:t>
            </a:r>
          </a:p>
        </p:txBody>
      </p:sp>
      <p:sp>
        <p:nvSpPr>
          <p:cNvPr id="25692"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Florida ranked 5th as the most expensive state in 2011, with an average expenditure for auto insurance of $1,090.65.</a:t>
            </a:r>
            <a:endParaRPr lang="pt-BR" b="1" i="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Presentation Outline</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1300"/>
              </a:lnSpc>
            </a:pPr>
            <a:r>
              <a:rPr lang="en-US" b="1" dirty="0" smtClean="0"/>
              <a:t>P/C Performance &amp; Historical Impacts of Florida</a:t>
            </a:r>
          </a:p>
          <a:p>
            <a:pPr>
              <a:lnSpc>
                <a:spcPts val="1300"/>
              </a:lnSpc>
            </a:pPr>
            <a:r>
              <a:rPr lang="en-US" b="1" dirty="0" smtClean="0"/>
              <a:t>Florida Profitability &amp; Growth Analyses</a:t>
            </a:r>
            <a:endParaRPr lang="en-US" sz="2000" b="1" dirty="0" smtClean="0"/>
          </a:p>
          <a:p>
            <a:pPr>
              <a:lnSpc>
                <a:spcPts val="1300"/>
              </a:lnSpc>
            </a:pPr>
            <a:r>
              <a:rPr lang="en-US" b="1" dirty="0" smtClean="0"/>
              <a:t>Florida Economic Outlook &amp; Property Exposure Impacts</a:t>
            </a:r>
            <a:endParaRPr lang="en-US" sz="2000" b="1" dirty="0" smtClean="0"/>
          </a:p>
          <a:p>
            <a:pPr>
              <a:lnSpc>
                <a:spcPts val="1300"/>
              </a:lnSpc>
            </a:pPr>
            <a:r>
              <a:rPr lang="en-US" b="1" dirty="0" smtClean="0"/>
              <a:t>Catastrophe Loss Update: Florida’s Role in History</a:t>
            </a:r>
          </a:p>
          <a:p>
            <a:pPr>
              <a:lnSpc>
                <a:spcPts val="1300"/>
              </a:lnSpc>
            </a:pPr>
            <a:r>
              <a:rPr lang="en-US" b="1" dirty="0" smtClean="0"/>
              <a:t>Florida: It’s Not Just Hurricanes Anymore!</a:t>
            </a:r>
          </a:p>
          <a:p>
            <a:pPr lvl="1">
              <a:lnSpc>
                <a:spcPts val="1300"/>
              </a:lnSpc>
            </a:pPr>
            <a:r>
              <a:rPr lang="en-US" sz="2000" b="1" dirty="0" smtClean="0"/>
              <a:t>Tornado</a:t>
            </a:r>
          </a:p>
          <a:p>
            <a:pPr lvl="1">
              <a:lnSpc>
                <a:spcPts val="1300"/>
              </a:lnSpc>
            </a:pPr>
            <a:r>
              <a:rPr lang="en-US" sz="2000" b="1" dirty="0" smtClean="0"/>
              <a:t>Flood/Surge—Key Issues in Flood Insurance; Biggert-Waters</a:t>
            </a:r>
          </a:p>
          <a:p>
            <a:pPr lvl="1">
              <a:lnSpc>
                <a:spcPts val="1300"/>
              </a:lnSpc>
            </a:pPr>
            <a:r>
              <a:rPr lang="en-US" sz="2000" b="1" dirty="0" smtClean="0"/>
              <a:t>Sinkholes</a:t>
            </a:r>
          </a:p>
          <a:p>
            <a:pPr>
              <a:lnSpc>
                <a:spcPts val="1300"/>
              </a:lnSpc>
            </a:pPr>
            <a:r>
              <a:rPr lang="en-US" b="1" dirty="0" smtClean="0"/>
              <a:t>Catastrophe Loss Update: Florida’s Role in History</a:t>
            </a:r>
          </a:p>
          <a:p>
            <a:pPr>
              <a:lnSpc>
                <a:spcPts val="1300"/>
              </a:lnSpc>
            </a:pPr>
            <a:r>
              <a:rPr lang="en-US" b="1" dirty="0" smtClean="0"/>
              <a:t>Reinsurance </a:t>
            </a:r>
            <a:r>
              <a:rPr lang="en-US" b="1" dirty="0" smtClean="0"/>
              <a:t>Markets: New Capital</a:t>
            </a:r>
          </a:p>
          <a:p>
            <a:pPr>
              <a:lnSpc>
                <a:spcPts val="1300"/>
              </a:lnSpc>
            </a:pPr>
            <a:endParaRPr lang="en-US" sz="20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FL  &amp; Nearby States</a:t>
            </a:r>
          </a:p>
        </p:txBody>
      </p:sp>
      <p:graphicFrame>
        <p:nvGraphicFramePr>
          <p:cNvPr id="11266"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6547"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126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0" y="1327356"/>
            <a:ext cx="3436376" cy="1630158"/>
          </a:xfrm>
          <a:prstGeom prst="wedgeRectCallout">
            <a:avLst>
              <a:gd name="adj1" fmla="val 50906"/>
              <a:gd name="adj2" fmla="val 8807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At 0.0%, Florida </a:t>
            </a:r>
            <a:r>
              <a:rPr lang="en-US" sz="2000" b="1" dirty="0">
                <a:solidFill>
                  <a:schemeClr val="bg1"/>
                </a:solidFill>
              </a:rPr>
              <a:t>Homeowners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FL &amp; Nearby States</a:t>
            </a:r>
          </a:p>
        </p:txBody>
      </p:sp>
      <p:graphicFrame>
        <p:nvGraphicFramePr>
          <p:cNvPr id="10242"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5523"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280219" y="1814052"/>
            <a:ext cx="2915419" cy="1802273"/>
          </a:xfrm>
          <a:prstGeom prst="wedgeRectCallout">
            <a:avLst>
              <a:gd name="adj1" fmla="val 70431"/>
              <a:gd name="adj2" fmla="val 52215"/>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Florida Commercial Multi-Peril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53658CA-14CC-4C99-B3C3-D526C8342D60}" type="slidenum">
              <a:rPr lang="en-US" smtClean="0"/>
              <a:pPr>
                <a:defRPr/>
              </a:pPr>
              <a:t>22</a:t>
            </a:fld>
            <a:endParaRPr lang="en-US" smtClean="0"/>
          </a:p>
        </p:txBody>
      </p:sp>
      <p:sp>
        <p:nvSpPr>
          <p:cNvPr id="26627" name="Rectangle 191"/>
          <p:cNvSpPr>
            <a:spLocks noGrp="1" noChangeArrowheads="1"/>
          </p:cNvSpPr>
          <p:nvPr>
            <p:ph type="title"/>
          </p:nvPr>
        </p:nvSpPr>
        <p:spPr/>
        <p:txBody>
          <a:bodyPr/>
          <a:lstStyle/>
          <a:p>
            <a:r>
              <a:rPr lang="en-US" sz="2400" smtClean="0"/>
              <a:t>Top Ten Most Expensive And Least Expensive States For Homeowners Insurance, 2011 (1)</a:t>
            </a:r>
          </a:p>
        </p:txBody>
      </p:sp>
      <p:graphicFrame>
        <p:nvGraphicFramePr>
          <p:cNvPr id="2098375" name="Group 199"/>
          <p:cNvGraphicFramePr>
            <a:graphicFrameLocks noGrp="1"/>
          </p:cNvGraphicFramePr>
          <p:nvPr/>
        </p:nvGraphicFramePr>
        <p:xfrm>
          <a:off x="598488" y="1874838"/>
          <a:ext cx="7519987" cy="2977519"/>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800" b="1" i="1" u="none" strike="noStrike" dirty="0">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800" b="1" i="1" u="none" strike="noStrike" baseline="0" dirty="0" smtClean="0">
                          <a:solidFill>
                            <a:schemeClr val="accent6"/>
                          </a:solidFill>
                          <a:latin typeface="Arial"/>
                        </a:rPr>
                        <a:t>Florida</a:t>
                      </a:r>
                      <a:endParaRPr lang="en-US" sz="1800" b="1" i="1" u="none" strike="noStrike" baseline="0" dirty="0">
                        <a:solidFill>
                          <a:schemeClr val="accent6"/>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800" b="1" i="1"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baseline="0" dirty="0" smtClean="0">
                          <a:solidFill>
                            <a:schemeClr val="tx1"/>
                          </a:solidFill>
                          <a:latin typeface="Arial"/>
                        </a:rPr>
                        <a:t>Texas (2)</a:t>
                      </a:r>
                      <a:endParaRPr lang="en-US" sz="1200" b="0" i="0" u="none" strike="noStrike" baseline="0" dirty="0">
                        <a:solidFill>
                          <a:schemeClr val="tx1"/>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defRPr/>
            </a:pPr>
            <a:r>
              <a:rPr lang="en-US" sz="1000" dirty="0">
                <a:solidFill>
                  <a:srgbClr val="000000"/>
                </a:solidFill>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defRPr/>
            </a:pPr>
            <a:r>
              <a:rPr lang="en-US" sz="1000" dirty="0">
                <a:solidFill>
                  <a:srgbClr val="000000"/>
                </a:solidFill>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a:defRPr/>
            </a:pPr>
            <a:r>
              <a:rPr lang="en-US" sz="1000" dirty="0">
                <a:solidFill>
                  <a:srgbClr val="000000"/>
                </a:solidFill>
              </a:rPr>
              <a:t>Note: Average premium=Premiums/exposure per house years. A house year is equal to 365 days of insured coverage for a single dwelling. The NAIC does not rank state average expenditures and does not endorse any conclusions drawn from this data.</a:t>
            </a:r>
          </a:p>
          <a:p>
            <a:pPr>
              <a:defRPr/>
            </a:pPr>
            <a:r>
              <a:rPr lang="en-US" sz="1000" dirty="0">
                <a:solidFill>
                  <a:srgbClr val="000000"/>
                </a:solidFill>
              </a:rPr>
              <a:t>Source: ©2013 National Association of Insurance Commissioners (NAIC). Reprinted with permission. Further reprint or distribution strictly prohibited without written permission of NAIC.</a:t>
            </a:r>
          </a:p>
        </p:txBody>
      </p:sp>
      <p:sp>
        <p:nvSpPr>
          <p:cNvPr id="26716"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Florida ranked as the most expensive state for homeowners insurance in 2011, with an average expenditure of $1,933.</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FL &amp; Nearby States</a:t>
            </a:r>
          </a:p>
        </p:txBody>
      </p:sp>
      <p:graphicFrame>
        <p:nvGraphicFramePr>
          <p:cNvPr id="9218"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4499"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450850" y="2073275"/>
            <a:ext cx="2457450" cy="1181100"/>
          </a:xfrm>
          <a:prstGeom prst="wedgeRectCallout">
            <a:avLst>
              <a:gd name="adj1" fmla="val 56505"/>
              <a:gd name="adj2" fmla="val 11603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Florida Commercial Auto profitability is below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Workers Comp: 10-Year Average RNW </a:t>
            </a:r>
            <a:br>
              <a:rPr lang="en-US" smtClean="0"/>
            </a:br>
            <a:r>
              <a:rPr lang="en-US" smtClean="0"/>
              <a:t>FL &amp; Nearby States</a:t>
            </a:r>
          </a:p>
        </p:txBody>
      </p:sp>
      <p:graphicFrame>
        <p:nvGraphicFramePr>
          <p:cNvPr id="12290"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7571"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229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4518025" y="3967163"/>
            <a:ext cx="2474913" cy="1304925"/>
          </a:xfrm>
          <a:prstGeom prst="wedgeRectCallout">
            <a:avLst>
              <a:gd name="adj1" fmla="val 8153"/>
              <a:gd name="adj2" fmla="val -14522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Florida Workers Comp profitability is above the US average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Florida Premium Growth Analysis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in Florida Have Been Very Volatile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3955"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4763" y="1792288"/>
          <a:ext cx="9132887" cy="4719637"/>
        </p:xfrm>
        <a:graphic>
          <a:graphicData uri="http://schemas.openxmlformats.org/presentationml/2006/ole">
            <mc:AlternateContent xmlns:mc="http://schemas.openxmlformats.org/markup-compatibility/2006">
              <mc:Choice xmlns:v="urn:schemas-microsoft-com:vml" Requires="v">
                <p:oleObj spid="_x0000_s22014979"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7922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86916"/>
              <a:gd name="adj2" fmla="val -48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Overall premium volume across all P/C lines declined by 5.6%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8051"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19075"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66277" y="204731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41613" y="3443088"/>
            <a:ext cx="7396069" cy="317009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Low CATs in Florida and Elsewhere Helped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latin typeface="Arial" charset="0"/>
                <a:cs typeface="Arial" charset="0"/>
              </a:rPr>
              <a:t>Florida Impacts Performance</a:t>
            </a:r>
            <a:endParaRPr lang="en-US" sz="4000" b="1" i="1" dirty="0">
              <a:solidFill>
                <a:srgbClr val="FF0000"/>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FFE8C1-CB21-4DB2-B4F0-C2BFFE6D7F96}" type="slidenum">
              <a:rPr lang="en-US" sz="900"/>
              <a:pPr algn="r" eaLnBrk="0" hangingPunct="0">
                <a:lnSpc>
                  <a:spcPct val="85000"/>
                </a:lnSpc>
                <a:spcBef>
                  <a:spcPct val="20000"/>
                </a:spcBef>
              </a:pPr>
              <a:t>30</a:t>
            </a:fld>
            <a:endParaRPr lang="en-US" sz="900"/>
          </a:p>
        </p:txBody>
      </p:sp>
      <p:sp>
        <p:nvSpPr>
          <p:cNvPr id="13316" name="Rectangle 2"/>
          <p:cNvSpPr>
            <a:spLocks noGrp="1" noChangeArrowheads="1"/>
          </p:cNvSpPr>
          <p:nvPr>
            <p:ph type="title" idx="4294967295"/>
          </p:nvPr>
        </p:nvSpPr>
        <p:spPr/>
        <p:txBody>
          <a:bodyPr/>
          <a:lstStyle/>
          <a:p>
            <a:r>
              <a:rPr lang="en-US" smtClean="0"/>
              <a:t>All Lines DWP Growth: FL vs. U.S., 2003-2012</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398595"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632069" y="1525690"/>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3.9%</a:t>
            </a:r>
          </a:p>
        </p:txBody>
      </p:sp>
      <p:sp>
        <p:nvSpPr>
          <p:cNvPr id="8" name="AutoShape 10"/>
          <p:cNvSpPr>
            <a:spLocks noChangeArrowheads="1"/>
          </p:cNvSpPr>
          <p:nvPr/>
        </p:nvSpPr>
        <p:spPr bwMode="blackWhite">
          <a:xfrm>
            <a:off x="1229033" y="4168878"/>
            <a:ext cx="1961532" cy="1337187"/>
          </a:xfrm>
          <a:prstGeom prst="wedgeRectCallout">
            <a:avLst>
              <a:gd name="adj1" fmla="val 63553"/>
              <a:gd name="adj2" fmla="val -62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FL’s home building boom helped fuel industry growth</a:t>
            </a:r>
            <a:endParaRPr lang="en-US" b="1" dirty="0">
              <a:solidFill>
                <a:schemeClr val="bg1"/>
              </a:solidFill>
            </a:endParaRPr>
          </a:p>
        </p:txBody>
      </p:sp>
      <p:sp>
        <p:nvSpPr>
          <p:cNvPr id="9" name="AutoShape 10"/>
          <p:cNvSpPr>
            <a:spLocks noChangeArrowheads="1"/>
          </p:cNvSpPr>
          <p:nvPr/>
        </p:nvSpPr>
        <p:spPr bwMode="blackWhite">
          <a:xfrm>
            <a:off x="6779343" y="4159046"/>
            <a:ext cx="1961532" cy="1337187"/>
          </a:xfrm>
          <a:prstGeom prst="wedgeRectCallout">
            <a:avLst>
              <a:gd name="adj1" fmla="val -66523"/>
              <a:gd name="adj2" fmla="val -17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housing bubble burst, hurting industry growth</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8"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EA697A-FD44-441C-A273-A766A0C8F439}" type="slidenum">
              <a:rPr lang="en-US" sz="900"/>
              <a:pPr algn="r" eaLnBrk="0" hangingPunct="0">
                <a:lnSpc>
                  <a:spcPct val="85000"/>
                </a:lnSpc>
                <a:spcBef>
                  <a:spcPct val="20000"/>
                </a:spcBef>
              </a:pPr>
              <a:t>31</a:t>
            </a:fld>
            <a:endParaRPr lang="en-US" sz="900"/>
          </a:p>
        </p:txBody>
      </p:sp>
      <p:sp>
        <p:nvSpPr>
          <p:cNvPr id="14340" name="Rectangle 2"/>
          <p:cNvSpPr>
            <a:spLocks noGrp="1" noChangeArrowheads="1"/>
          </p:cNvSpPr>
          <p:nvPr>
            <p:ph type="title" idx="4294967295"/>
          </p:nvPr>
        </p:nvSpPr>
        <p:spPr/>
        <p:txBody>
          <a:bodyPr/>
          <a:lstStyle/>
          <a:p>
            <a:r>
              <a:rPr lang="en-US" smtClean="0"/>
              <a:t>Comm. Lines DWP Growth: FL vs. U.S., 2003-2012</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mc:AlternateContent xmlns:mc="http://schemas.openxmlformats.org/markup-compatibility/2006">
              <mc:Choice xmlns:v="urn:schemas-microsoft-com:vml" Requires="v">
                <p:oleObj spid="_x0000_s28399619"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68751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995863" y="15843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2.5%</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2.6%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5F0C9D-11CF-4688-9739-C7449795C2A2}" type="slidenum">
              <a:rPr lang="en-US" sz="900"/>
              <a:pPr algn="r" eaLnBrk="0" hangingPunct="0">
                <a:lnSpc>
                  <a:spcPct val="85000"/>
                </a:lnSpc>
                <a:spcBef>
                  <a:spcPct val="20000"/>
                </a:spcBef>
              </a:pPr>
              <a:t>32</a:t>
            </a:fld>
            <a:endParaRPr lang="en-US" sz="900"/>
          </a:p>
        </p:txBody>
      </p:sp>
      <p:sp>
        <p:nvSpPr>
          <p:cNvPr id="15364" name="Rectangle 2"/>
          <p:cNvSpPr>
            <a:spLocks noGrp="1" noChangeArrowheads="1"/>
          </p:cNvSpPr>
          <p:nvPr>
            <p:ph type="title" idx="4294967295"/>
          </p:nvPr>
        </p:nvSpPr>
        <p:spPr>
          <a:xfrm>
            <a:off x="298450" y="90488"/>
            <a:ext cx="7608888" cy="860425"/>
          </a:xfrm>
        </p:spPr>
        <p:txBody>
          <a:bodyPr/>
          <a:lstStyle/>
          <a:p>
            <a:r>
              <a:rPr lang="en-US" smtClean="0"/>
              <a:t>Personal Lines DWP Growth: FL vs. U.S., 2003-2012</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00643"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700588" y="130175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5.3%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A389303-6072-4A16-B804-FDE3651B61BE}" type="slidenum">
              <a:rPr lang="en-US" sz="900"/>
              <a:pPr algn="r" eaLnBrk="0" hangingPunct="0">
                <a:lnSpc>
                  <a:spcPct val="85000"/>
                </a:lnSpc>
                <a:spcBef>
                  <a:spcPct val="20000"/>
                </a:spcBef>
              </a:pPr>
              <a:t>33</a:t>
            </a:fld>
            <a:endParaRPr lang="en-US" sz="900"/>
          </a:p>
        </p:txBody>
      </p:sp>
      <p:sp>
        <p:nvSpPr>
          <p:cNvPr id="16388" name="Rectangle 2"/>
          <p:cNvSpPr>
            <a:spLocks noGrp="1" noChangeArrowheads="1"/>
          </p:cNvSpPr>
          <p:nvPr>
            <p:ph type="title" idx="4294967295"/>
          </p:nvPr>
        </p:nvSpPr>
        <p:spPr>
          <a:xfrm>
            <a:off x="298450" y="90488"/>
            <a:ext cx="7608888" cy="860425"/>
          </a:xfrm>
        </p:spPr>
        <p:txBody>
          <a:bodyPr/>
          <a:lstStyle/>
          <a:p>
            <a:r>
              <a:rPr lang="en-US" smtClean="0"/>
              <a:t>Private Passenger Auto DWP Growth: </a:t>
            </a:r>
            <a:br>
              <a:rPr lang="en-US" smtClean="0"/>
            </a:br>
            <a:r>
              <a:rPr lang="en-US" smtClean="0"/>
              <a:t>FL vs. U.S., 2003-2012</a:t>
            </a:r>
          </a:p>
        </p:txBody>
      </p:sp>
      <p:sp>
        <p:nvSpPr>
          <p:cNvPr id="1638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mc:AlternateContent xmlns:mc="http://schemas.openxmlformats.org/markup-compatibility/2006">
              <mc:Choice xmlns:v="urn:schemas-microsoft-com:vml" Requires="v">
                <p:oleObj spid="_x0000_s28401667"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887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730625" y="1506538"/>
            <a:ext cx="2474913"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-1.8%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3.5%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162ADBD-52CE-4821-BF9E-3D7FE5D68C49}" type="slidenum">
              <a:rPr lang="en-US" sz="900"/>
              <a:pPr algn="r" eaLnBrk="0" hangingPunct="0">
                <a:lnSpc>
                  <a:spcPct val="85000"/>
                </a:lnSpc>
                <a:spcBef>
                  <a:spcPct val="20000"/>
                </a:spcBef>
              </a:pPr>
              <a:t>34</a:t>
            </a:fld>
            <a:endParaRPr lang="en-US" sz="900"/>
          </a:p>
        </p:txBody>
      </p:sp>
      <p:sp>
        <p:nvSpPr>
          <p:cNvPr id="17412" name="Rectangle 2"/>
          <p:cNvSpPr>
            <a:spLocks noGrp="1" noChangeArrowheads="1"/>
          </p:cNvSpPr>
          <p:nvPr>
            <p:ph type="title" idx="4294967295"/>
          </p:nvPr>
        </p:nvSpPr>
        <p:spPr>
          <a:xfrm>
            <a:off x="298450" y="90488"/>
            <a:ext cx="7608888" cy="860425"/>
          </a:xfrm>
        </p:spPr>
        <p:txBody>
          <a:bodyPr/>
          <a:lstStyle/>
          <a:p>
            <a:r>
              <a:rPr lang="en-US" smtClean="0"/>
              <a:t>Homeowner’s MP DWP Growth: FL vs. U.S., 2003-2012</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02691"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407150" y="13176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9.4%</a:t>
            </a:r>
          </a:p>
        </p:txBody>
      </p:sp>
      <p:sp>
        <p:nvSpPr>
          <p:cNvPr id="8" name="AutoShape 10"/>
          <p:cNvSpPr>
            <a:spLocks noChangeArrowheads="1"/>
          </p:cNvSpPr>
          <p:nvPr/>
        </p:nvSpPr>
        <p:spPr bwMode="blackWhite">
          <a:xfrm>
            <a:off x="4267201" y="1248697"/>
            <a:ext cx="1961532" cy="1337187"/>
          </a:xfrm>
          <a:prstGeom prst="wedgeRectCallout">
            <a:avLst>
              <a:gd name="adj1" fmla="val -62763"/>
              <a:gd name="adj2" fmla="val 366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homeowners line grew rapidly during the housing boom then contracted during the crash</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35</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9058051"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33884"/>
            <a:ext cx="8220075" cy="78658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Florida’s homeowners insurance market has been on a 15-year rollercoaster ride in terms of both volume and performance</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Florida Homeowners Direct Written Premium,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200-2013E*</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is an I.I.I. estimate and assumes a 6.6% growth rate (same as in 2012).</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SNL Financial; Insurance Information Institute. </a:t>
            </a:r>
            <a:endParaRPr lang="en-US" sz="1100" dirty="0"/>
          </a:p>
        </p:txBody>
      </p:sp>
      <p:sp>
        <p:nvSpPr>
          <p:cNvPr id="13" name="AutoShape 8"/>
          <p:cNvSpPr>
            <a:spLocks noChangeArrowheads="1"/>
          </p:cNvSpPr>
          <p:nvPr/>
        </p:nvSpPr>
        <p:spPr bwMode="blackWhite">
          <a:xfrm>
            <a:off x="1533832" y="1194619"/>
            <a:ext cx="2446932" cy="1076632"/>
          </a:xfrm>
          <a:prstGeom prst="wedgeRectCallout">
            <a:avLst>
              <a:gd name="adj1" fmla="val 84863"/>
              <a:gd name="adj2" fmla="val 5058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Homeowners premium volume peaked at $8.59B prior to the housing collapse</a:t>
            </a:r>
            <a:endParaRPr lang="en-US" sz="1600" b="1" dirty="0">
              <a:solidFill>
                <a:schemeClr val="bg1"/>
              </a:solidFill>
            </a:endParaRPr>
          </a:p>
        </p:txBody>
      </p:sp>
      <p:sp>
        <p:nvSpPr>
          <p:cNvPr id="15" name="AutoShape 7"/>
          <p:cNvSpPr>
            <a:spLocks noChangeArrowheads="1"/>
          </p:cNvSpPr>
          <p:nvPr/>
        </p:nvSpPr>
        <p:spPr bwMode="blackWhite">
          <a:xfrm>
            <a:off x="4203290" y="3569109"/>
            <a:ext cx="3259395" cy="1167535"/>
          </a:xfrm>
          <a:prstGeom prst="wedgeRectCallout">
            <a:avLst>
              <a:gd name="adj1" fmla="val 72122"/>
              <a:gd name="adj2" fmla="val -1031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FL’s premium volume likely hit a new record high in 2013 as the economy continued to recover</a:t>
            </a:r>
            <a:endParaRPr lang="en-US" b="1" dirty="0">
              <a:solidFill>
                <a:srgbClr val="FFFFFF"/>
              </a:solidFill>
              <a:latin typeface="Arial" charset="0"/>
              <a:cs typeface="Arial" charset="0"/>
            </a:endParaRPr>
          </a:p>
        </p:txBody>
      </p:sp>
      <p:sp>
        <p:nvSpPr>
          <p:cNvPr id="16" name="AutoShape 23"/>
          <p:cNvSpPr>
            <a:spLocks noChangeArrowheads="1"/>
          </p:cNvSpPr>
          <p:nvPr/>
        </p:nvSpPr>
        <p:spPr bwMode="auto">
          <a:xfrm rot="20373842">
            <a:off x="1159275" y="2815099"/>
            <a:ext cx="2703215" cy="612775"/>
          </a:xfrm>
          <a:prstGeom prst="rightArrow">
            <a:avLst>
              <a:gd name="adj1" fmla="val 50000"/>
              <a:gd name="adj2" fmla="val 83048"/>
            </a:avLst>
          </a:prstGeom>
          <a:solidFill>
            <a:srgbClr val="92D05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rPr>
              <a:t>2000-2007: +196% Growth </a:t>
            </a:r>
            <a:endParaRPr lang="en-US" sz="1400" b="1" dirty="0">
              <a:solidFill>
                <a:srgbClr val="FFFFFF"/>
              </a:solidFill>
              <a:latin typeface="Arial" charset="0"/>
              <a:cs typeface="Arial" charset="0"/>
            </a:endParaRPr>
          </a:p>
        </p:txBody>
      </p:sp>
      <p:sp>
        <p:nvSpPr>
          <p:cNvPr id="17" name="AutoShape 23"/>
          <p:cNvSpPr>
            <a:spLocks noChangeArrowheads="1"/>
          </p:cNvSpPr>
          <p:nvPr/>
        </p:nvSpPr>
        <p:spPr bwMode="auto">
          <a:xfrm rot="1836522">
            <a:off x="4470952" y="1526440"/>
            <a:ext cx="1785429" cy="918355"/>
          </a:xfrm>
          <a:prstGeom prst="rightArrow">
            <a:avLst>
              <a:gd name="adj1" fmla="val 50000"/>
              <a:gd name="adj2" fmla="val 83048"/>
            </a:avLst>
          </a:prstGeom>
          <a:solidFill>
            <a:srgbClr val="C0000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200" b="1" dirty="0" smtClean="0">
                <a:solidFill>
                  <a:srgbClr val="FFFFFF"/>
                </a:solidFill>
              </a:rPr>
              <a:t>2007-09: -19% Growth </a:t>
            </a:r>
            <a:endParaRPr lang="en-US" sz="1200" b="1" dirty="0">
              <a:solidFill>
                <a:srgbClr val="FFFFFF"/>
              </a:solidFill>
              <a:latin typeface="Arial" charset="0"/>
              <a:cs typeface="Arial" charset="0"/>
            </a:endParaRPr>
          </a:p>
        </p:txBody>
      </p:sp>
      <p:sp>
        <p:nvSpPr>
          <p:cNvPr id="18" name="AutoShape 23"/>
          <p:cNvSpPr>
            <a:spLocks noChangeArrowheads="1"/>
          </p:cNvSpPr>
          <p:nvPr/>
        </p:nvSpPr>
        <p:spPr bwMode="auto">
          <a:xfrm rot="20373842">
            <a:off x="6193391" y="1581207"/>
            <a:ext cx="2703215" cy="612662"/>
          </a:xfrm>
          <a:prstGeom prst="rightArrow">
            <a:avLst>
              <a:gd name="adj1" fmla="val 50000"/>
              <a:gd name="adj2" fmla="val 83048"/>
            </a:avLst>
          </a:prstGeom>
          <a:solidFill>
            <a:srgbClr val="92D05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rPr>
              <a:t>20090-13E: +21% Growth </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32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3700"/>
                            </p:stCondLst>
                            <p:childTnLst>
                              <p:par>
                                <p:cTn id="23" presetID="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4200"/>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36</a:t>
            </a:fld>
            <a:endParaRPr lang="en-US"/>
          </a:p>
        </p:txBody>
      </p:sp>
      <p:graphicFrame>
        <p:nvGraphicFramePr>
          <p:cNvPr id="1936387" name="Object 3"/>
          <p:cNvGraphicFramePr>
            <a:graphicFrameLocks noChangeAspect="1"/>
          </p:cNvGraphicFramePr>
          <p:nvPr/>
        </p:nvGraphicFramePr>
        <p:xfrm>
          <a:off x="381000" y="1713269"/>
          <a:ext cx="8296275" cy="3752850"/>
        </p:xfrm>
        <a:graphic>
          <a:graphicData uri="http://schemas.openxmlformats.org/presentationml/2006/ole">
            <mc:AlternateContent xmlns:mc="http://schemas.openxmlformats.org/markup-compatibility/2006">
              <mc:Choice xmlns:v="urn:schemas-microsoft-com:vml" Requires="v">
                <p:oleObj spid="_x0000_s29059075"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13269"/>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936390" name="Rectangle 6"/>
          <p:cNvSpPr>
            <a:spLocks noChangeArrowheads="1"/>
          </p:cNvSpPr>
          <p:nvPr/>
        </p:nvSpPr>
        <p:spPr bwMode="blackWhite">
          <a:xfrm>
            <a:off x="457200" y="5633884"/>
            <a:ext cx="8220075" cy="78658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Even Florida Citizens underwriting guidelines forbid it from underwriting  properties on which LPI was triggered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Lender Placed Insurance Direct Earned Premiums,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2002-2011</a:t>
            </a:r>
          </a:p>
        </p:txBody>
      </p:sp>
      <p:sp>
        <p:nvSpPr>
          <p:cNvPr id="12" name="Rectangle 5"/>
          <p:cNvSpPr>
            <a:spLocks noChangeArrowheads="1"/>
          </p:cNvSpPr>
          <p:nvPr/>
        </p:nvSpPr>
        <p:spPr bwMode="auto">
          <a:xfrm>
            <a:off x="0" y="6348618"/>
            <a:ext cx="7569200" cy="5693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000" dirty="0" smtClean="0"/>
              <a:t>Sources: </a:t>
            </a:r>
            <a:r>
              <a:rPr lang="en-US" sz="1000" dirty="0" err="1" smtClean="0"/>
              <a:t>Milliman</a:t>
            </a:r>
            <a:r>
              <a:rPr lang="en-US" sz="1000" dirty="0" smtClean="0"/>
              <a:t>, Inc., “Considerations When Developing Actuarially Sound Rates for Lender Placed Property Insurance,” NAIC Meeting, August 9, 2011; Insurance Information Institute. </a:t>
            </a:r>
            <a:endParaRPr lang="en-US" sz="1000" dirty="0"/>
          </a:p>
        </p:txBody>
      </p:sp>
      <p:sp>
        <p:nvSpPr>
          <p:cNvPr id="13" name="AutoShape 8"/>
          <p:cNvSpPr>
            <a:spLocks noChangeArrowheads="1"/>
          </p:cNvSpPr>
          <p:nvPr/>
        </p:nvSpPr>
        <p:spPr bwMode="blackWhite">
          <a:xfrm>
            <a:off x="1843548" y="2182759"/>
            <a:ext cx="3095861" cy="1607575"/>
          </a:xfrm>
          <a:prstGeom prst="wedgeRectCallout">
            <a:avLst>
              <a:gd name="adj1" fmla="val 88675"/>
              <a:gd name="adj2" fmla="val -262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Hundreds of thousands of FL homeowners defaulted on mortgages or stopped paying their home insurance premiums, triggering LPI coverage on these policies</a:t>
            </a:r>
            <a:endParaRPr lang="en-US" sz="1600" b="1" dirty="0">
              <a:solidFill>
                <a:schemeClr val="bg1"/>
              </a:solidFill>
            </a:endParaRPr>
          </a:p>
        </p:txBody>
      </p:sp>
      <p:sp>
        <p:nvSpPr>
          <p:cNvPr id="19" name="AutoShape 7"/>
          <p:cNvSpPr>
            <a:spLocks noChangeArrowheads="1"/>
          </p:cNvSpPr>
          <p:nvPr/>
        </p:nvSpPr>
        <p:spPr bwMode="blackWhite">
          <a:xfrm>
            <a:off x="1932039" y="1120877"/>
            <a:ext cx="6046838" cy="833238"/>
          </a:xfrm>
          <a:prstGeom prst="wedgeRectCallout">
            <a:avLst>
              <a:gd name="adj1" fmla="val 54995"/>
              <a:gd name="adj2" fmla="val 78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By 2010, LPI volume had increased by 1,500%, from just $61 million in 2002 to nearly $1 billion in 2010, accounting for more than 10% of the residential mkt.</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Strength of the Florida Economy Will Influence P/C Insurer Growth and Exposure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1316950" y="4868199"/>
            <a:ext cx="6735675"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Property Exposures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38</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Florida’ Economy: Primed for Growth; Hurricane Vulnerability Increases</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2200"/>
              </a:lnSpc>
            </a:pPr>
            <a:r>
              <a:rPr lang="en-US" b="1" dirty="0" smtClean="0"/>
              <a:t>Home Construction in FL Will Rise Sharply</a:t>
            </a:r>
          </a:p>
          <a:p>
            <a:pPr lvl="1">
              <a:lnSpc>
                <a:spcPts val="2200"/>
              </a:lnSpc>
            </a:pPr>
            <a:r>
              <a:rPr lang="en-US" sz="2000" b="1" dirty="0" smtClean="0"/>
              <a:t>110,000 new homes are expected to be built in FL in 2014</a:t>
            </a:r>
          </a:p>
          <a:p>
            <a:pPr lvl="1">
              <a:lnSpc>
                <a:spcPts val="2200"/>
              </a:lnSpc>
            </a:pPr>
            <a:r>
              <a:rPr lang="en-US" sz="2000" b="1" dirty="0" smtClean="0"/>
              <a:t>148,000 in 2015; 167,000 in 2016 and 168,000+ in 2017</a:t>
            </a:r>
          </a:p>
          <a:p>
            <a:pPr lvl="1">
              <a:lnSpc>
                <a:spcPts val="2200"/>
              </a:lnSpc>
            </a:pPr>
            <a:r>
              <a:rPr lang="en-US" sz="2000" b="1" dirty="0" smtClean="0"/>
              <a:t>Florida will account for 1-in-10 new homes built in the US</a:t>
            </a:r>
            <a:endParaRPr lang="en-US" b="1" dirty="0" smtClean="0"/>
          </a:p>
          <a:p>
            <a:pPr>
              <a:lnSpc>
                <a:spcPts val="2200"/>
              </a:lnSpc>
            </a:pPr>
            <a:r>
              <a:rPr lang="en-US" b="1" dirty="0" smtClean="0"/>
              <a:t>Real Economic Growth Average About 3% through 2017</a:t>
            </a:r>
          </a:p>
          <a:p>
            <a:pPr lvl="1">
              <a:lnSpc>
                <a:spcPts val="2200"/>
              </a:lnSpc>
            </a:pPr>
            <a:r>
              <a:rPr lang="en-US" sz="2000" b="1" dirty="0" smtClean="0"/>
              <a:t>Will fuel commercial property exposures</a:t>
            </a:r>
            <a:endParaRPr lang="en-US" b="1" dirty="0" smtClean="0"/>
          </a:p>
          <a:p>
            <a:pPr>
              <a:lnSpc>
                <a:spcPts val="2200"/>
              </a:lnSpc>
            </a:pPr>
            <a:r>
              <a:rPr lang="en-US" b="1" dirty="0" smtClean="0">
                <a:sym typeface="Wingdings" pitchFamily="2" charset="2"/>
              </a:rPr>
              <a:t>Population Growth Will Greatly Exceed the US Overall</a:t>
            </a:r>
          </a:p>
          <a:p>
            <a:pPr lvl="1">
              <a:lnSpc>
                <a:spcPts val="2200"/>
              </a:lnSpc>
            </a:pPr>
            <a:r>
              <a:rPr lang="en-US" sz="2000" b="1" dirty="0" smtClean="0"/>
              <a:t>1.3% to 1.4% per year, almost double ~0.75% for the US</a:t>
            </a:r>
          </a:p>
          <a:p>
            <a:pPr lvl="1">
              <a:lnSpc>
                <a:spcPts val="2200"/>
              </a:lnSpc>
            </a:pPr>
            <a:r>
              <a:rPr lang="en-US" sz="2000" b="1" dirty="0" smtClean="0"/>
              <a:t>In 2013, FL likely overtook NY as the 3</a:t>
            </a:r>
            <a:r>
              <a:rPr lang="en-US" sz="2000" b="1" baseline="30000" dirty="0" smtClean="0"/>
              <a:t>rd</a:t>
            </a:r>
            <a:r>
              <a:rPr lang="en-US" sz="2000" b="1" dirty="0" smtClean="0"/>
              <a:t> most populace state</a:t>
            </a:r>
          </a:p>
          <a:p>
            <a:pPr lvl="1">
              <a:lnSpc>
                <a:spcPts val="2200"/>
              </a:lnSpc>
            </a:pPr>
            <a:r>
              <a:rPr lang="en-US" sz="2000" b="1" dirty="0" smtClean="0"/>
              <a:t>More than 1 million increase through 2017</a:t>
            </a:r>
          </a:p>
          <a:p>
            <a:pPr lvl="1">
              <a:lnSpc>
                <a:spcPts val="2200"/>
              </a:lnSpc>
            </a:pPr>
            <a:r>
              <a:rPr lang="en-US" sz="2000" b="1" dirty="0" smtClean="0"/>
              <a:t>Will drive demand for housing, infrastructure, commercial prop.</a:t>
            </a:r>
          </a:p>
          <a:p>
            <a:pPr lvl="1">
              <a:lnSpc>
                <a:spcPts val="2200"/>
              </a:lnSpc>
            </a:pPr>
            <a:r>
              <a:rPr lang="en-US" sz="2000" b="1" dirty="0" smtClean="0"/>
              <a:t>Increase of about 600,000 jobs through 2017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11" end="11"/>
                                            </p:txEl>
                                          </p:spTgt>
                                        </p:tgtEl>
                                        <p:attrNameLst>
                                          <p:attrName>style.visibility</p:attrName>
                                        </p:attrNameLst>
                                      </p:cBhvr>
                                      <p:to>
                                        <p:strVal val="visible"/>
                                      </p:to>
                                    </p:set>
                                    <p:animEffect transition="in" filter="wipe(left)">
                                      <p:cBhvr>
                                        <p:cTn id="44"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39</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1/14; </a:t>
            </a:r>
            <a:r>
              <a:rPr lang="en-US" sz="1100" dirty="0"/>
              <a:t>Insurance Information Institute.</a:t>
            </a:r>
          </a:p>
        </p:txBody>
      </p:sp>
      <p:graphicFrame>
        <p:nvGraphicFramePr>
          <p:cNvPr id="66562" name="Object 4"/>
          <p:cNvGraphicFramePr>
            <a:graphicFrameLocks noChangeAspect="1"/>
          </p:cNvGraphicFramePr>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5397251" name="Chart" r:id="rId4" imgW="8620176" imgH="3772022" progId="MSGraph.Chart.8">
                  <p:embed followColorScheme="full"/>
                </p:oleObj>
              </mc:Choice>
              <mc:Fallback>
                <p:oleObj name="Chart" r:id="rId4" imgW="8620176" imgH="377202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27063299" name="Chart" r:id="rId5" imgW="8715311" imgH="5057745" progId="MSGraph.Chart.8">
                  <p:embed followColorScheme="full"/>
                </p:oleObj>
              </mc:Choice>
              <mc:Fallback>
                <p:oleObj name="Chart" r:id="rId5" imgW="8715311" imgH="5057745" progId="MSGraph.Chart.8">
                  <p:embed followColorScheme="full"/>
                  <p:pic>
                    <p:nvPicPr>
                      <p:cNvPr id="0" name="Object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768981" y="1337137"/>
            <a:ext cx="1055687" cy="798512"/>
          </a:xfrm>
          <a:prstGeom prst="wedgeRectCallout">
            <a:avLst>
              <a:gd name="adj1" fmla="val -106281"/>
              <a:gd name="adj2" fmla="val 150601"/>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
        <p:nvSpPr>
          <p:cNvPr id="8" name="AutoShape 11"/>
          <p:cNvSpPr>
            <a:spLocks noChangeArrowheads="1"/>
          </p:cNvSpPr>
          <p:nvPr/>
        </p:nvSpPr>
        <p:spPr bwMode="blackWhite">
          <a:xfrm>
            <a:off x="1552788" y="5554884"/>
            <a:ext cx="1085850" cy="292100"/>
          </a:xfrm>
          <a:prstGeom prst="wedgeRectCallout">
            <a:avLst>
              <a:gd name="adj1" fmla="val -44247"/>
              <a:gd name="adj2" fmla="val -12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11" name="AutoShape 23"/>
          <p:cNvSpPr>
            <a:spLocks noChangeArrowheads="1"/>
          </p:cNvSpPr>
          <p:nvPr/>
        </p:nvSpPr>
        <p:spPr bwMode="blackWhite">
          <a:xfrm>
            <a:off x="4210472" y="2249231"/>
            <a:ext cx="1174750" cy="508000"/>
          </a:xfrm>
          <a:prstGeom prst="wedgeRectCallout">
            <a:avLst>
              <a:gd name="adj1" fmla="val 90221"/>
              <a:gd name="adj2" fmla="val 5239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Katrina, Rita, Wilma</a:t>
            </a:r>
          </a:p>
        </p:txBody>
      </p:sp>
      <p:sp>
        <p:nvSpPr>
          <p:cNvPr id="12" name="AutoShape 26"/>
          <p:cNvSpPr>
            <a:spLocks noChangeArrowheads="1"/>
          </p:cNvSpPr>
          <p:nvPr/>
        </p:nvSpPr>
        <p:spPr bwMode="blackWhite">
          <a:xfrm>
            <a:off x="3776049" y="2859759"/>
            <a:ext cx="1314450" cy="292100"/>
          </a:xfrm>
          <a:prstGeom prst="wedgeRectCallout">
            <a:avLst>
              <a:gd name="adj1" fmla="val 84663"/>
              <a:gd name="adj2" fmla="val 211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40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19743747" name="Chart" r:id="rId4" imgW="8810608" imgH="4581490" progId="MSGraph.Chart.8">
                  <p:embed followColorScheme="full"/>
                </p:oleObj>
              </mc:Choice>
              <mc:Fallback>
                <p:oleObj name="Chart" r:id="rId4" imgW="8810608" imgH="458149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3677264" y="2713703"/>
            <a:ext cx="2694039" cy="1167535"/>
          </a:xfrm>
          <a:prstGeom prst="wedgeRectCallout">
            <a:avLst>
              <a:gd name="adj1" fmla="val 1982"/>
              <a:gd name="adj2" fmla="val 1116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FL’s growth has been reasonably strong relative to most other states in recent years</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41</a:t>
            </a:fld>
            <a:endParaRPr lang="en-US" smtClean="0"/>
          </a:p>
        </p:txBody>
      </p:sp>
      <p:graphicFrame>
        <p:nvGraphicFramePr>
          <p:cNvPr id="2050" name="Object 3"/>
          <p:cNvGraphicFramePr>
            <a:graphicFrameLocks noGrp="1" noChangeAspect="1"/>
          </p:cNvGraphicFramePr>
          <p:nvPr>
            <p:ph idx="4294967295"/>
          </p:nvPr>
        </p:nvGraphicFramePr>
        <p:xfrm>
          <a:off x="9525" y="1781175"/>
          <a:ext cx="9153525" cy="4760913"/>
        </p:xfrm>
        <a:graphic>
          <a:graphicData uri="http://schemas.openxmlformats.org/presentationml/2006/ole">
            <mc:AlternateContent xmlns:mc="http://schemas.openxmlformats.org/markup-compatibility/2006">
              <mc:Choice xmlns:v="urn:schemas-microsoft-com:vml" Requires="v">
                <p:oleObj spid="_x0000_s19744771"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781175"/>
                        <a:ext cx="9153525"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42</a:t>
            </a:fld>
            <a:endParaRPr lang="en-US" smtClean="0"/>
          </a:p>
        </p:txBody>
      </p:sp>
      <p:graphicFrame>
        <p:nvGraphicFramePr>
          <p:cNvPr id="5122" name="Object 2"/>
          <p:cNvGraphicFramePr>
            <a:graphicFrameLocks/>
          </p:cNvGraphicFramePr>
          <p:nvPr/>
        </p:nvGraphicFramePr>
        <p:xfrm>
          <a:off x="0" y="1727392"/>
          <a:ext cx="8926513" cy="4676775"/>
        </p:xfrm>
        <a:graphic>
          <a:graphicData uri="http://schemas.openxmlformats.org/presentationml/2006/ole">
            <mc:AlternateContent xmlns:mc="http://schemas.openxmlformats.org/markup-compatibility/2006">
              <mc:Choice xmlns:v="urn:schemas-microsoft-com:vml" Requires="v">
                <p:oleObj spid="_x0000_s28722179" name="Chart" r:id="rId4" imgW="8705951" imgH="4562577" progId="MSGraph.Chart.8">
                  <p:embed followColorScheme="full"/>
                </p:oleObj>
              </mc:Choice>
              <mc:Fallback>
                <p:oleObj name="Chart" r:id="rId4" imgW="8705951" imgH="456257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27392"/>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Florida vs. US Real GDP Growth</a:t>
            </a:r>
          </a:p>
        </p:txBody>
      </p:sp>
      <p:sp>
        <p:nvSpPr>
          <p:cNvPr id="1969158" name="AutoShape 6"/>
          <p:cNvSpPr>
            <a:spLocks noChangeArrowheads="1"/>
          </p:cNvSpPr>
          <p:nvPr/>
        </p:nvSpPr>
        <p:spPr bwMode="blackWhite">
          <a:xfrm>
            <a:off x="3116827" y="1289296"/>
            <a:ext cx="4945626" cy="1129440"/>
          </a:xfrm>
          <a:prstGeom prst="wedgeRectCallout">
            <a:avLst>
              <a:gd name="adj1" fmla="val -33377"/>
              <a:gd name="adj2" fmla="val 911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PRE-CRISIS: Florida grew much faster than the US economy before the financial crisis but contracted more sharply when the housing bubble collapsed</a:t>
            </a:r>
            <a:endParaRPr lang="en-US" b="1" dirty="0">
              <a:solidFill>
                <a:schemeClr val="bg1"/>
              </a:solidFill>
              <a:cs typeface="+mn-cs"/>
            </a:endParaRPr>
          </a:p>
        </p:txBody>
      </p:sp>
      <p:sp>
        <p:nvSpPr>
          <p:cNvPr id="7" name="Rectangle 3"/>
          <p:cNvSpPr>
            <a:spLocks noChangeArrowheads="1"/>
          </p:cNvSpPr>
          <p:nvPr/>
        </p:nvSpPr>
        <p:spPr bwMode="auto">
          <a:xfrm>
            <a:off x="-127817" y="6451393"/>
            <a:ext cx="8632719"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smtClean="0"/>
              <a:t>Source</a:t>
            </a:r>
            <a:r>
              <a:rPr lang="en-US" sz="1100" dirty="0"/>
              <a:t>: US Department of </a:t>
            </a:r>
            <a:r>
              <a:rPr lang="en-US" sz="1100" dirty="0" smtClean="0"/>
              <a:t>Commerce; </a:t>
            </a:r>
            <a:r>
              <a:rPr lang="en-US" sz="1100" dirty="0"/>
              <a:t>Blue Economic Indicators </a:t>
            </a:r>
            <a:r>
              <a:rPr lang="en-US" sz="1100" dirty="0" smtClean="0"/>
              <a:t>1/14 (for US 2013-15 figures); University of Central Florida for 2013-2015 Florida figures: </a:t>
            </a:r>
            <a:r>
              <a:rPr lang="en-US" sz="1100" dirty="0" smtClean="0">
                <a:hlinkClick r:id="rId6"/>
              </a:rPr>
              <a:t>http://iec.ucf.edu/post/2014/01/07/Florida-Metro-Forecast-December-2013.aspx</a:t>
            </a:r>
            <a:r>
              <a:rPr lang="en-US" sz="1100" dirty="0" smtClean="0"/>
              <a:t> </a:t>
            </a:r>
            <a:endParaRPr lang="en-US" sz="1100" dirty="0"/>
          </a:p>
        </p:txBody>
      </p:sp>
      <p:sp>
        <p:nvSpPr>
          <p:cNvPr id="8" name="AutoShape 6"/>
          <p:cNvSpPr>
            <a:spLocks noChangeArrowheads="1"/>
          </p:cNvSpPr>
          <p:nvPr/>
        </p:nvSpPr>
        <p:spPr bwMode="blackWhite">
          <a:xfrm>
            <a:off x="5742039" y="4253721"/>
            <a:ext cx="3229897" cy="1183517"/>
          </a:xfrm>
          <a:prstGeom prst="wedgeRectCallout">
            <a:avLst>
              <a:gd name="adj1" fmla="val 8329"/>
              <a:gd name="adj2" fmla="val -690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POST-CRISIS: Florida’s economy is now growing at a pace more consistent with the US overall</a:t>
            </a:r>
            <a:endParaRPr lang="en-US" b="1" dirty="0">
              <a:solidFill>
                <a:schemeClr val="bg1"/>
              </a:solidFill>
              <a:cs typeface="+mn-cs"/>
            </a:endParaRPr>
          </a:p>
        </p:txBody>
      </p:sp>
      <p:sp>
        <p:nvSpPr>
          <p:cNvPr id="9" name="AutoShape 7"/>
          <p:cNvSpPr>
            <a:spLocks noChangeArrowheads="1"/>
          </p:cNvSpPr>
          <p:nvPr/>
        </p:nvSpPr>
        <p:spPr bwMode="blackWhite">
          <a:xfrm>
            <a:off x="1573157" y="4562167"/>
            <a:ext cx="2177470" cy="666090"/>
          </a:xfrm>
          <a:prstGeom prst="wedgeRectCallout">
            <a:avLst>
              <a:gd name="adj1" fmla="val 116617"/>
              <a:gd name="adj2" fmla="val 499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Housing bubble collapse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43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dirty="0" smtClean="0"/>
              <a:t>Strong Florida Population Growth Will Drive Coastal Exposure Sharply Upward</a:t>
            </a:r>
          </a:p>
        </p:txBody>
      </p:sp>
      <p:graphicFrame>
        <p:nvGraphicFramePr>
          <p:cNvPr id="61442" name="Object 3"/>
          <p:cNvGraphicFramePr>
            <a:graphicFrameLocks noGrp="1"/>
          </p:cNvGraphicFramePr>
          <p:nvPr>
            <p:ph type="chart" idx="4294967295"/>
          </p:nvPr>
        </p:nvGraphicFramePr>
        <p:xfrm>
          <a:off x="176213" y="1627188"/>
          <a:ext cx="8712200" cy="4532312"/>
        </p:xfrm>
        <a:graphic>
          <a:graphicData uri="http://schemas.openxmlformats.org/presentationml/2006/ole">
            <mc:AlternateContent xmlns:mc="http://schemas.openxmlformats.org/markup-compatibility/2006">
              <mc:Choice xmlns:v="urn:schemas-microsoft-com:vml" Requires="v">
                <p:oleObj spid="_x0000_s29068291" name="Chart" r:id="rId4" imgW="8715311" imgH="4533804" progId="MSGraph.Chart.8">
                  <p:embed followColorScheme="full"/>
                </p:oleObj>
              </mc:Choice>
              <mc:Fallback>
                <p:oleObj name="Chart" r:id="rId4" imgW="8715311" imgH="453380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6213" y="1627188"/>
                        <a:ext cx="871220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r>
              <a:rPr lang="en-US" sz="1600" b="1" dirty="0">
                <a:solidFill>
                  <a:srgbClr val="225A7A"/>
                </a:solidFill>
              </a:rPr>
              <a:t>)</a:t>
            </a:r>
          </a:p>
        </p:txBody>
      </p:sp>
      <p:sp>
        <p:nvSpPr>
          <p:cNvPr id="1989639" name="AutoShape 7"/>
          <p:cNvSpPr>
            <a:spLocks noChangeArrowheads="1"/>
          </p:cNvSpPr>
          <p:nvPr/>
        </p:nvSpPr>
        <p:spPr bwMode="blackWhite">
          <a:xfrm>
            <a:off x="4409767" y="4613435"/>
            <a:ext cx="2417000"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Florida is expected to add 1.1 million new residents by 2017 relative to 2013</a:t>
            </a:r>
            <a:endParaRPr lang="en-US" sz="1600" b="1" dirty="0">
              <a:solidFill>
                <a:schemeClr val="bg1"/>
              </a:solidFill>
              <a:cs typeface="+mn-cs"/>
            </a:endParaRPr>
          </a:p>
        </p:txBody>
      </p:sp>
      <p:sp>
        <p:nvSpPr>
          <p:cNvPr id="13" name="AutoShape 7"/>
          <p:cNvSpPr>
            <a:spLocks noChangeArrowheads="1"/>
          </p:cNvSpPr>
          <p:nvPr/>
        </p:nvSpPr>
        <p:spPr bwMode="blackWhite">
          <a:xfrm>
            <a:off x="5515898" y="3569215"/>
            <a:ext cx="1887793" cy="958103"/>
          </a:xfrm>
          <a:prstGeom prst="wedgeRectCallout">
            <a:avLst>
              <a:gd name="adj1" fmla="val 48882"/>
              <a:gd name="adj2" fmla="val -1327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At 1.3% to 1.4%, FL’s population growth will well above the US</a:t>
            </a:r>
            <a:endParaRPr lang="en-US" sz="1600" b="1" dirty="0">
              <a:solidFill>
                <a:schemeClr val="bg1"/>
              </a:solidFill>
              <a:latin typeface="Arial" pitchFamily="34" charset="0"/>
              <a:cs typeface="+mn-cs"/>
            </a:endParaRPr>
          </a:p>
        </p:txBody>
      </p:sp>
      <p:sp>
        <p:nvSpPr>
          <p:cNvPr id="14" name="Rectangle 3"/>
          <p:cNvSpPr>
            <a:spLocks noChangeArrowheads="1"/>
          </p:cNvSpPr>
          <p:nvPr/>
        </p:nvSpPr>
        <p:spPr bwMode="auto">
          <a:xfrm>
            <a:off x="-127817" y="6503715"/>
            <a:ext cx="8632719" cy="373949"/>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 US Census Bureau; University of Central Florida Institute for Economic Competitiveness: </a:t>
            </a:r>
            <a:r>
              <a:rPr lang="en-US" sz="900" dirty="0" smtClean="0">
                <a:hlinkClick r:id="rId6"/>
              </a:rPr>
              <a:t>http://iec.ucf.edu/post/2014/01/07/Florida-Metro-Forecast-December-2013.aspx</a:t>
            </a:r>
            <a:r>
              <a:rPr lang="en-US" sz="900" dirty="0" smtClean="0"/>
              <a:t> ; Insurance Information Institute.</a:t>
            </a:r>
            <a:endParaRPr lang="en-US" sz="9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45</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2644739" name="Chart" r:id="rId5" imgW="8343967" imgH="4381555" progId="MSGraph.Chart.8">
                  <p:embed followColorScheme="full"/>
                </p:oleObj>
              </mc:Choice>
              <mc:Fallback>
                <p:oleObj name="Chart" r:id="rId5" imgW="8343967" imgH="4381555"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1126"/>
              <a:gd name="adj2" fmla="val -122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105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3035907" name="Chart" r:id="rId4" imgW="7839024" imgH="4095701" progId="MSGraph.Chart.8">
                  <p:embed followColorScheme="full"/>
                </p:oleObj>
              </mc:Choice>
              <mc:Fallback>
                <p:oleObj name="Chart" r:id="rId4" imgW="7839024" imgH="4095701"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
        <p:nvSpPr>
          <p:cNvPr id="11" name="AutoShape 7"/>
          <p:cNvSpPr>
            <a:spLocks noChangeArrowheads="1"/>
          </p:cNvSpPr>
          <p:nvPr/>
        </p:nvSpPr>
        <p:spPr bwMode="blackWhite">
          <a:xfrm>
            <a:off x="7339781" y="3760838"/>
            <a:ext cx="1597742" cy="1160208"/>
          </a:xfrm>
          <a:prstGeom prst="wedgeRectCallout">
            <a:avLst>
              <a:gd name="adj1" fmla="val -47773"/>
              <a:gd name="adj2" fmla="val -696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FL will account for 10% of all new homes built nationally in 2014</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par>
                          <p:cTn id="17" fill="hold">
                            <p:stCondLst>
                              <p:cond delay="45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7804675"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699"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EE803201-667E-4118-AAC2-1FFAA3BEB874}" type="slidenum">
              <a:rPr lang="en-US" smtClean="0"/>
              <a:pPr/>
              <a:t>49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November 2013:</a:t>
            </a:r>
            <a:br>
              <a:rPr lang="en-US" sz="2600" smtClean="0"/>
            </a:br>
            <a:r>
              <a:rPr lang="en-US" sz="2600" smtClean="0"/>
              <a:t>Highest 25 States*</a:t>
            </a:r>
          </a:p>
        </p:txBody>
      </p:sp>
      <p:graphicFrame>
        <p:nvGraphicFramePr>
          <p:cNvPr id="1026" name="Object 3"/>
          <p:cNvGraphicFramePr>
            <a:graphicFrameLocks noGrp="1" noChangeAspect="1"/>
          </p:cNvGraphicFramePr>
          <p:nvPr>
            <p:ph idx="4294967295"/>
          </p:nvPr>
        </p:nvGraphicFramePr>
        <p:xfrm>
          <a:off x="9525" y="1200150"/>
          <a:ext cx="9144000" cy="5410200"/>
        </p:xfrm>
        <a:graphic>
          <a:graphicData uri="http://schemas.openxmlformats.org/presentationml/2006/ole">
            <mc:AlternateContent xmlns:mc="http://schemas.openxmlformats.org/markup-compatibility/2006">
              <mc:Choice xmlns:v="urn:schemas-microsoft-com:vml" Requires="v">
                <p:oleObj spid="_x0000_s29069315" name="Chart" r:id="rId4" imgW="8820049" imgH="4572034" progId="MSGraph.Chart.8">
                  <p:embed followColorScheme="full"/>
                </p:oleObj>
              </mc:Choice>
              <mc:Fallback>
                <p:oleObj name="Chart" r:id="rId4" imgW="8820049" imgH="457203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200150"/>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November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82048"/>
              <a:gd name="adj2" fmla="val 43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November </a:t>
            </a:r>
            <a:r>
              <a:rPr lang="en-US" sz="1400" b="1" dirty="0" smtClean="0">
                <a:solidFill>
                  <a:schemeClr val="bg1"/>
                </a:solidFill>
              </a:rPr>
              <a:t>45 </a:t>
            </a:r>
            <a:r>
              <a:rPr lang="en-US" sz="1400" b="1" dirty="0">
                <a:solidFill>
                  <a:schemeClr val="bg1"/>
                </a:solidFill>
              </a:rPr>
              <a:t>states and the District </a:t>
            </a:r>
            <a:r>
              <a:rPr lang="en-US" sz="1400" b="1" dirty="0" smtClean="0">
                <a:solidFill>
                  <a:schemeClr val="bg1"/>
                </a:solidFill>
              </a:rPr>
              <a:t>of </a:t>
            </a:r>
            <a:r>
              <a:rPr lang="en-US" sz="1400" b="1" dirty="0">
                <a:solidFill>
                  <a:schemeClr val="bg1"/>
                </a:solidFill>
              </a:rPr>
              <a:t>Columbia had over-the-month unemployment rate decreases and 5 states had no change.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323" name="Chart" r:id="rId5" imgW="8258192" imgH="5514972" progId="MSGraph.Chart.8">
                  <p:embed followColorScheme="full"/>
                </p:oleObj>
              </mc:Choice>
              <mc:Fallback>
                <p:oleObj name="Chart" r:id="rId5" imgW="8258192" imgH="5514972"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47680"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85813" y="4513006"/>
            <a:ext cx="942171" cy="610256"/>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31" name="AutoShape 11"/>
          <p:cNvSpPr>
            <a:spLocks noChangeArrowheads="1"/>
          </p:cNvSpPr>
          <p:nvPr/>
        </p:nvSpPr>
        <p:spPr bwMode="blackWhite">
          <a:xfrm>
            <a:off x="1316814" y="4094793"/>
            <a:ext cx="1085850" cy="292100"/>
          </a:xfrm>
          <a:prstGeom prst="wedgeRectCallout">
            <a:avLst>
              <a:gd name="adj1" fmla="val 61695"/>
              <a:gd name="adj2" fmla="val 1194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32" name="AutoShape 23"/>
          <p:cNvSpPr>
            <a:spLocks noChangeArrowheads="1"/>
          </p:cNvSpPr>
          <p:nvPr/>
        </p:nvSpPr>
        <p:spPr bwMode="blackWhite">
          <a:xfrm>
            <a:off x="6555466" y="3930543"/>
            <a:ext cx="892468" cy="508000"/>
          </a:xfrm>
          <a:prstGeom prst="wedgeRectCallout">
            <a:avLst>
              <a:gd name="adj1" fmla="val -12573"/>
              <a:gd name="adj2" fmla="val -1043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2004/5 Storms</a:t>
            </a:r>
            <a:endParaRPr lang="en-US" sz="1400" b="1" dirty="0">
              <a:solidFill>
                <a:schemeClr val="bg1"/>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EB510D16-CD91-43EF-85D2-AADD75A84B49}" type="slidenum">
              <a:rPr lang="en-US" smtClean="0"/>
              <a:pPr/>
              <a:t>50</a:t>
            </a:fld>
            <a:endParaRPr lang="en-US" smtClean="0"/>
          </a:p>
        </p:txBody>
      </p:sp>
      <p:graphicFrame>
        <p:nvGraphicFramePr>
          <p:cNvPr id="2050" name="Object 3"/>
          <p:cNvGraphicFramePr>
            <a:graphicFrameLocks noGrp="1" noChangeAspect="1"/>
          </p:cNvGraphicFramePr>
          <p:nvPr>
            <p:ph idx="4294967295"/>
          </p:nvPr>
        </p:nvGraphicFramePr>
        <p:xfrm>
          <a:off x="0" y="1792288"/>
          <a:ext cx="9144000" cy="4754562"/>
        </p:xfrm>
        <a:graphic>
          <a:graphicData uri="http://schemas.openxmlformats.org/presentationml/2006/ole">
            <mc:AlternateContent xmlns:mc="http://schemas.openxmlformats.org/markup-compatibility/2006">
              <mc:Choice xmlns:v="urn:schemas-microsoft-com:vml" Requires="v">
                <p:oleObj spid="_x0000_s2907033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2288"/>
                        <a:ext cx="9144000"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November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November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2643649" y="1469921"/>
            <a:ext cx="3495675" cy="842195"/>
          </a:xfrm>
          <a:prstGeom prst="wedgeRectCallout">
            <a:avLst>
              <a:gd name="adj1" fmla="val -96091"/>
              <a:gd name="adj2" fmla="val 747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Florida’s unemployment rate is now below the US overall</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Insured Catastrophe     Loss Update</a:t>
            </a:r>
          </a:p>
        </p:txBody>
      </p:sp>
      <p:sp>
        <p:nvSpPr>
          <p:cNvPr id="7" name="TextBox 5"/>
          <p:cNvSpPr txBox="1">
            <a:spLocks noChangeArrowheads="1"/>
          </p:cNvSpPr>
          <p:nvPr/>
        </p:nvSpPr>
        <p:spPr bwMode="auto">
          <a:xfrm>
            <a:off x="563476" y="4028668"/>
            <a:ext cx="8285557"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Florida Has Played a Critical Role in the History of Catastrophe Losses in the U.S.</a:t>
            </a:r>
          </a:p>
          <a:p>
            <a:pPr algn="ctr"/>
            <a:endParaRPr lang="en-US" sz="3200" b="1" i="1" dirty="0" smtClean="0">
              <a:solidFill>
                <a:srgbClr val="225A7A"/>
              </a:solidFill>
            </a:endParaRPr>
          </a:p>
          <a:p>
            <a:pPr algn="ctr"/>
            <a:r>
              <a:rPr lang="en-US" sz="3200" b="1" i="1" dirty="0" smtClean="0">
                <a:solidFill>
                  <a:srgbClr val="FF0000"/>
                </a:solidFill>
              </a:rPr>
              <a:t>Relative Calm in Recent Years Is    Unlikely to Endure</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52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19104771" name="Chart" r:id="rId4" imgW="8543899" imgH="3552866" progId="MSGraph.Chart.8">
                  <p:embed followColorScheme="full"/>
                </p:oleObj>
              </mc:Choice>
              <mc:Fallback>
                <p:oleObj name="Chart" r:id="rId4" imgW="8543899" imgH="3552866"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CATs Were Well Below Recent Years.  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52</a:t>
            </a:fld>
            <a:endParaRPr lang="en-US"/>
          </a:p>
        </p:txBody>
      </p:sp>
      <p:sp>
        <p:nvSpPr>
          <p:cNvPr id="15" name="AutoShape 8"/>
          <p:cNvSpPr>
            <a:spLocks noChangeArrowheads="1"/>
          </p:cNvSpPr>
          <p:nvPr/>
        </p:nvSpPr>
        <p:spPr bwMode="blackWhite">
          <a:xfrm>
            <a:off x="2150622" y="2050026"/>
            <a:ext cx="1182513" cy="397464"/>
          </a:xfrm>
          <a:prstGeom prst="wedgeRectCallout">
            <a:avLst>
              <a:gd name="adj1" fmla="val -54171"/>
              <a:gd name="adj2" fmla="val 869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Andrew</a:t>
            </a:r>
            <a:endParaRPr lang="en-US" sz="1600" b="1" dirty="0">
              <a:solidFill>
                <a:srgbClr val="FFFFFF"/>
              </a:solidFill>
              <a:latin typeface="Arial" pitchFamily="34" charset="0"/>
              <a:cs typeface="Arial" pitchFamily="34" charset="0"/>
            </a:endParaRPr>
          </a:p>
        </p:txBody>
      </p:sp>
      <p:sp>
        <p:nvSpPr>
          <p:cNvPr id="16" name="AutoShape 8"/>
          <p:cNvSpPr>
            <a:spLocks noChangeArrowheads="1"/>
          </p:cNvSpPr>
          <p:nvPr/>
        </p:nvSpPr>
        <p:spPr bwMode="blackWhite">
          <a:xfrm>
            <a:off x="4441538" y="1430594"/>
            <a:ext cx="1182513" cy="535115"/>
          </a:xfrm>
          <a:prstGeom prst="wedgeRectCallout">
            <a:avLst>
              <a:gd name="adj1" fmla="val 71797"/>
              <a:gd name="adj2" fmla="val 1871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Storms of 2004/05</a:t>
            </a:r>
            <a:endParaRPr lang="en-US" sz="16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par>
                          <p:cTn id="18" fill="hold">
                            <p:stCondLst>
                              <p:cond delay="3600"/>
                            </p:stCondLst>
                            <p:childTnLst>
                              <p:par>
                                <p:cTn id="19" presetID="22" presetClass="entr" presetSubtype="4" fill="hold" grpId="0" nodeType="afterEffect">
                                  <p:stCondLst>
                                    <p:cond delay="70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4800"/>
                            </p:stCondLst>
                            <p:childTnLst>
                              <p:par>
                                <p:cTn id="23" presetID="22" presetClass="entr" presetSubtype="4" fill="hold" grpId="0" nodeType="afterEffect">
                                  <p:stCondLst>
                                    <p:cond delay="70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P spid="15"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53</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763"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54</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nvPr>
        </p:nvGraphicFramePr>
        <p:xfrm>
          <a:off x="0" y="1703388"/>
          <a:ext cx="9144000" cy="4754562"/>
        </p:xfrm>
        <a:graphic>
          <a:graphicData uri="http://schemas.openxmlformats.org/presentationml/2006/ole">
            <mc:AlternateContent xmlns:mc="http://schemas.openxmlformats.org/markup-compatibility/2006">
              <mc:Choice xmlns:v="urn:schemas-microsoft-com:vml" Requires="v">
                <p:oleObj spid="_x0000_s27766787"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3388"/>
                        <a:ext cx="9144000"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55</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427"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56</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331"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8832"/>
              <a:gd name="adj2" fmla="val 4897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57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6726403"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58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14962691"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819832" cy="1487488"/>
          </a:xfrm>
          <a:prstGeom prst="wedgeRectCallout">
            <a:avLst>
              <a:gd name="adj1" fmla="val 62921"/>
              <a:gd name="adj2" fmla="val 704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Andrew remains the second most expensive natural disaster in US history</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59</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14059523" name="Chart" r:id="rId4" imgW="8401100" imgH="3371740" progId="MSGraph.Chart.8">
                  <p:embed followColorScheme="full"/>
                </p:oleObj>
              </mc:Choice>
              <mc:Fallback>
                <p:oleObj name="Chart" r:id="rId4" imgW="8401100"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810864" y="1268361"/>
            <a:ext cx="2934929" cy="1578078"/>
          </a:xfrm>
          <a:prstGeom prst="wedgeRectCallout">
            <a:avLst>
              <a:gd name="adj1" fmla="val 15967"/>
              <a:gd name="adj2" fmla="val 100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4 </a:t>
            </a:r>
            <a:r>
              <a:rPr lang="en-US" b="1" dirty="0">
                <a:solidFill>
                  <a:schemeClr val="bg1"/>
                </a:solidFill>
              </a:rPr>
              <a:t>of the top </a:t>
            </a:r>
            <a:r>
              <a:rPr lang="en-US" b="1" dirty="0" smtClean="0">
                <a:solidFill>
                  <a:schemeClr val="bg1"/>
                </a:solidFill>
              </a:rPr>
              <a:t>12 </a:t>
            </a:r>
            <a:r>
              <a:rPr lang="en-US" b="1" dirty="0">
                <a:solidFill>
                  <a:schemeClr val="bg1"/>
                </a:solidFill>
              </a:rPr>
              <a:t>most expensive catastrophes in world history </a:t>
            </a:r>
            <a:r>
              <a:rPr lang="en-US" b="1" dirty="0" smtClean="0">
                <a:solidFill>
                  <a:schemeClr val="bg1"/>
                </a:solidFill>
              </a:rPr>
              <a:t>impacted Florida</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115"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29859"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6412"/>
              <a:gd name="adj2" fmla="val 1003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is the costliest tropical event to not impact FL</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6 of the 12 most costly hurricanes in insurance history impacted Florida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8899" name="Chart" r:id="rId4" imgW="8525003" imgH="4857725" progId="MSGraph.Chart.8">
                  <p:embed followColorScheme="full"/>
                </p:oleObj>
              </mc:Choice>
              <mc:Fallback>
                <p:oleObj name="Chart" r:id="rId4" imgW="8525003"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4601497" y="2507226"/>
            <a:ext cx="4336027" cy="1150374"/>
          </a:xfrm>
          <a:prstGeom prst="wedgeRectCallout">
            <a:avLst>
              <a:gd name="adj1" fmla="val -29822"/>
              <a:gd name="adj2" fmla="val -810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coastal exposure in FL was nearly $2.9 trillion in 2012, up 19% or $465 billion since 2007 despite the housing collapse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62</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49923" name="Chart" r:id="rId4" imgW="8525003" imgH="4857725" progId="MSGraph.Chart.8">
                  <p:embed followColorScheme="full"/>
                </p:oleObj>
              </mc:Choice>
              <mc:Fallback>
                <p:oleObj name="Chart" r:id="rId4" imgW="8525003"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63</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667"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64</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691"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Flood Exposure: Reforms in Danger?</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0" y="4141881"/>
            <a:ext cx="8499424"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Flood Should Reflect True Risk</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Keep the Subsidies</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Would Prefer to Purchase from Private Insurers</a:t>
            </a:r>
            <a:endParaRPr lang="en-US" sz="3600" b="1" i="1" dirty="0">
              <a:solidFill>
                <a:srgbClr val="C00000"/>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66</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50947"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67</a:t>
            </a:fld>
            <a:endParaRPr lang="en-US" smtClean="0"/>
          </a:p>
        </p:txBody>
      </p:sp>
      <p:sp>
        <p:nvSpPr>
          <p:cNvPr id="115718" name="Rectangle 10"/>
          <p:cNvSpPr>
            <a:spLocks noGrp="1" noChangeArrowheads="1"/>
          </p:cNvSpPr>
          <p:nvPr>
            <p:ph type="title"/>
          </p:nvPr>
        </p:nvSpPr>
        <p:spPr/>
        <p:txBody>
          <a:bodyPr/>
          <a:lstStyle/>
          <a:p>
            <a:r>
              <a:rPr lang="en-US" dirty="0" smtClean="0"/>
              <a:t>Total NFIP Policies in Force, 2012</a:t>
            </a:r>
          </a:p>
        </p:txBody>
      </p:sp>
      <p:sp>
        <p:nvSpPr>
          <p:cNvPr id="115720" name="Rectangle 4"/>
          <p:cNvSpPr>
            <a:spLocks noChangeArrowheads="1"/>
          </p:cNvSpPr>
          <p:nvPr/>
        </p:nvSpPr>
        <p:spPr bwMode="auto">
          <a:xfrm>
            <a:off x="0" y="6389410"/>
            <a:ext cx="804477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U.S. Department of Homeland Security, Federal Emergency Management Agency</a:t>
            </a:r>
            <a:r>
              <a:rPr lang="en-US" sz="1100" i="1" dirty="0" smtClean="0"/>
              <a:t>; </a:t>
            </a:r>
            <a:r>
              <a:rPr lang="en-US" sz="1100" dirty="0" smtClean="0"/>
              <a:t>Insurance Information Institute. </a:t>
            </a:r>
            <a:endParaRPr lang="en-US" sz="1100" dirty="0"/>
          </a:p>
        </p:txBody>
      </p:sp>
      <p:graphicFrame>
        <p:nvGraphicFramePr>
          <p:cNvPr id="11" name="Object 5"/>
          <p:cNvGraphicFramePr>
            <a:graphicFrameLocks noChangeAspect="1"/>
          </p:cNvGraphicFramePr>
          <p:nvPr/>
        </p:nvGraphicFramePr>
        <p:xfrm>
          <a:off x="315913" y="1280161"/>
          <a:ext cx="8345487" cy="5012690"/>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7"/>
          <p:cNvSpPr>
            <a:spLocks noChangeArrowheads="1"/>
          </p:cNvSpPr>
          <p:nvPr/>
        </p:nvSpPr>
        <p:spPr bwMode="blackWhite">
          <a:xfrm>
            <a:off x="4875887" y="2898215"/>
            <a:ext cx="3561132" cy="1865514"/>
          </a:xfrm>
          <a:prstGeom prst="wedgeRectCallout">
            <a:avLst>
              <a:gd name="adj1" fmla="val -26143"/>
              <a:gd name="adj2" fmla="val -111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has almost three times as much flood insurance in force as any other state, accounting for 37% of all policies in the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68</a:t>
            </a:fld>
            <a:endParaRPr lang="en-US" smtClean="0"/>
          </a:p>
        </p:txBody>
      </p:sp>
      <p:sp>
        <p:nvSpPr>
          <p:cNvPr id="1030" name="Rectangle 2"/>
          <p:cNvSpPr>
            <a:spLocks noGrp="1" noChangeArrowheads="1"/>
          </p:cNvSpPr>
          <p:nvPr>
            <p:ph type="title"/>
          </p:nvPr>
        </p:nvSpPr>
        <p:spPr/>
        <p:txBody>
          <a:bodyPr/>
          <a:lstStyle/>
          <a:p>
            <a:r>
              <a:rPr lang="en-US" dirty="0" smtClean="0"/>
              <a:t>Growth of NFIP program</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pPr>
            <a:r>
              <a:rPr lang="en-US" sz="1100" dirty="0" smtClean="0"/>
              <a:t>Source: U.S. Department of Homeland Security, Federal Emergency Management Agency; Insurance Information Institute. </a:t>
            </a:r>
            <a:endParaRPr lang="en-US" sz="1100" dirty="0"/>
          </a:p>
        </p:txBody>
      </p:sp>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Policies in Force at Year-End</a:t>
            </a:r>
            <a:endParaRPr lang="en-US" sz="1600" b="1" baseline="30000" dirty="0">
              <a:solidFill>
                <a:srgbClr val="225A7A"/>
              </a:solidFill>
            </a:endParaRPr>
          </a:p>
        </p:txBody>
      </p:sp>
      <p:sp>
        <p:nvSpPr>
          <p:cNvPr id="9" name="Rectangle 5"/>
          <p:cNvSpPr>
            <a:spLocks noChangeArrowheads="1"/>
          </p:cNvSpPr>
          <p:nvPr/>
        </p:nvSpPr>
        <p:spPr bwMode="blackWhite">
          <a:xfrm>
            <a:off x="233916" y="5465901"/>
            <a:ext cx="8697433" cy="6328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the growth of the program, approximately half of all properties in a flood zone lack flood insurance.</a:t>
            </a:r>
            <a:endParaRPr lang="en-US" b="1" dirty="0">
              <a:solidFill>
                <a:srgbClr val="FFFFFF"/>
              </a:solidFill>
            </a:endParaRPr>
          </a:p>
        </p:txBody>
      </p:sp>
      <p:graphicFrame>
        <p:nvGraphicFramePr>
          <p:cNvPr id="11" name="Object 2"/>
          <p:cNvGraphicFramePr>
            <a:graphicFrameLocks noChangeAspect="1"/>
          </p:cNvGraphicFramePr>
          <p:nvPr/>
        </p:nvGraphicFramePr>
        <p:xfrm>
          <a:off x="50800" y="1860550"/>
          <a:ext cx="9045348" cy="3663557"/>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13"/>
          <p:cNvSpPr>
            <a:spLocks noChangeArrowheads="1"/>
          </p:cNvSpPr>
          <p:nvPr/>
        </p:nvSpPr>
        <p:spPr bwMode="blackWhite">
          <a:xfrm>
            <a:off x="4513007" y="3082412"/>
            <a:ext cx="3540384" cy="1046637"/>
          </a:xfrm>
          <a:prstGeom prst="wedgeRectCallout">
            <a:avLst>
              <a:gd name="adj1" fmla="val 69085"/>
              <a:gd name="adj2" fmla="val -753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Number of policies has not changed significantly though more homes are in harm’s way</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Buildings Does Flood Insurance Protect?</a:t>
            </a:r>
            <a:endParaRPr lang="en-US" dirty="0"/>
          </a:p>
        </p:txBody>
      </p:sp>
      <p:graphicFrame>
        <p:nvGraphicFramePr>
          <p:cNvPr id="6" name="Content Placeholder 5"/>
          <p:cNvGraphicFramePr>
            <a:graphicFrameLocks noGrp="1"/>
          </p:cNvGraphicFramePr>
          <p:nvPr>
            <p:ph idx="1"/>
          </p:nvPr>
        </p:nvGraphicFramePr>
        <p:xfrm>
          <a:off x="495300" y="1647825"/>
          <a:ext cx="8153400" cy="3678319"/>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
        <p:nvSpPr>
          <p:cNvPr id="7" name="Text Box 5"/>
          <p:cNvSpPr txBox="1">
            <a:spLocks noChangeArrowheads="1"/>
          </p:cNvSpPr>
          <p:nvPr/>
        </p:nvSpPr>
        <p:spPr bwMode="blackWhite">
          <a:xfrm>
            <a:off x="303311" y="510082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One-fourth of all flood policies are written on commercial (non-residential) risks or on secondary homes.</a:t>
            </a:r>
            <a:endParaRPr lang="en-US" sz="2000" b="1" dirty="0">
              <a:solidFill>
                <a:srgbClr val="FFFFFF"/>
              </a:solidFill>
            </a:endParaRPr>
          </a:p>
        </p:txBody>
      </p:sp>
      <p:sp>
        <p:nvSpPr>
          <p:cNvPr id="8" name="TextBox 7"/>
          <p:cNvSpPr txBox="1"/>
          <p:nvPr/>
        </p:nvSpPr>
        <p:spPr>
          <a:xfrm>
            <a:off x="292231" y="6146276"/>
            <a:ext cx="5872899" cy="246221"/>
          </a:xfrm>
          <a:prstGeom prst="rect">
            <a:avLst/>
          </a:prstGeom>
          <a:noFill/>
        </p:spPr>
        <p:txBody>
          <a:bodyPr wrap="square" rtlCol="0">
            <a:spAutoFit/>
          </a:bodyPr>
          <a:lstStyle/>
          <a:p>
            <a:r>
              <a:rPr lang="en-US" sz="1000" dirty="0" smtClean="0"/>
              <a:t>Sources: Congressional Budget Office (2007), Insurance Information Institute.</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2013:Q3.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1259267"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87161" y="3048000"/>
            <a:ext cx="766915" cy="329380"/>
          </a:xfrm>
          <a:prstGeom prst="wedgeRectCallout">
            <a:avLst>
              <a:gd name="adj1" fmla="val 24197"/>
              <a:gd name="adj2" fmla="val 1016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Median Value of Flood Properties</a:t>
            </a:r>
            <a:endParaRPr lang="en-US" dirty="0"/>
          </a:p>
        </p:txBody>
      </p:sp>
      <p:graphicFrame>
        <p:nvGraphicFramePr>
          <p:cNvPr id="8" name="Content Placeholder 7"/>
          <p:cNvGraphicFramePr>
            <a:graphicFrameLocks noGrp="1"/>
          </p:cNvGraphicFramePr>
          <p:nvPr>
            <p:ph idx="1"/>
          </p:nvPr>
        </p:nvGraphicFramePr>
        <p:xfrm>
          <a:off x="429313" y="1299033"/>
          <a:ext cx="8153400" cy="350863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70</a:t>
            </a:fld>
            <a:endParaRPr lang="en-US"/>
          </a:p>
        </p:txBody>
      </p:sp>
      <p:sp>
        <p:nvSpPr>
          <p:cNvPr id="10" name="Text Box 5"/>
          <p:cNvSpPr txBox="1">
            <a:spLocks noChangeArrowheads="1"/>
          </p:cNvSpPr>
          <p:nvPr/>
        </p:nvSpPr>
        <p:spPr bwMode="blackWhite">
          <a:xfrm>
            <a:off x="369299" y="4974881"/>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 CBO survey indicated the typical home with flood insurance is worth significantly more than the typical home. The typical subsidized coastal risk was worth more than unsubsidized risks.</a:t>
            </a:r>
            <a:endParaRPr lang="en-US" sz="2000" b="1" dirty="0">
              <a:solidFill>
                <a:srgbClr val="FFFFFF"/>
              </a:solidFill>
            </a:endParaRPr>
          </a:p>
        </p:txBody>
      </p:sp>
      <p:sp>
        <p:nvSpPr>
          <p:cNvPr id="11" name="TextBox 10"/>
          <p:cNvSpPr txBox="1"/>
          <p:nvPr/>
        </p:nvSpPr>
        <p:spPr>
          <a:xfrm>
            <a:off x="405352" y="6061435"/>
            <a:ext cx="8455843" cy="400110"/>
          </a:xfrm>
          <a:prstGeom prst="rect">
            <a:avLst/>
          </a:prstGeom>
          <a:noFill/>
        </p:spPr>
        <p:txBody>
          <a:bodyPr wrap="square" rtlCol="0">
            <a:spAutoFit/>
          </a:bodyPr>
          <a:lstStyle/>
          <a:p>
            <a:r>
              <a:rPr lang="en-US" sz="1000" dirty="0" smtClean="0"/>
              <a:t>Congressional Budget Office 2007 survey of coastal risks, with U.S. owner-occupied home median from Bureau of Census, 2005 American Housing Survey;  Insurance Information Institute.</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71</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7809795"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Flood Events by NFIP Payout*</a:t>
            </a:r>
          </a:p>
        </p:txBody>
      </p:sp>
      <p:sp>
        <p:nvSpPr>
          <p:cNvPr id="31751" name="Rectangle 3"/>
          <p:cNvSpPr>
            <a:spLocks noChangeArrowheads="1"/>
          </p:cNvSpPr>
          <p:nvPr/>
        </p:nvSpPr>
        <p:spPr bwMode="black">
          <a:xfrm>
            <a:off x="149900" y="1170378"/>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(NFIP Insured </a:t>
            </a:r>
            <a:r>
              <a:rPr lang="en-US" sz="1600" b="1" dirty="0">
                <a:solidFill>
                  <a:srgbClr val="225A7A"/>
                </a:solidFill>
                <a:latin typeface="Arial" charset="0"/>
                <a:cs typeface="Arial" charset="0"/>
              </a:rPr>
              <a:t>Losses, </a:t>
            </a:r>
            <a:r>
              <a:rPr lang="en-US" sz="1600" b="1" dirty="0" smtClean="0">
                <a:solidFill>
                  <a:srgbClr val="225A7A"/>
                </a:solidFill>
                <a:latin typeface="Arial" charset="0"/>
                <a:cs typeface="Arial" charset="0"/>
              </a:rPr>
              <a:t>$ Millions)</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a:t>
            </a:r>
            <a:r>
              <a:rPr lang="en-US" sz="1100" dirty="0" smtClean="0">
                <a:solidFill>
                  <a:srgbClr val="000000"/>
                </a:solidFill>
              </a:rPr>
              <a:t>Expressed in original dollars (not inflation-adjusted).</a:t>
            </a: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608290"/>
          <a:ext cx="8964613" cy="3548458"/>
        </p:xfrm>
        <a:graphic>
          <a:graphicData uri="http://schemas.openxmlformats.org/presentationml/2006/ole">
            <mc:AlternateContent xmlns:mc="http://schemas.openxmlformats.org/markup-compatibility/2006">
              <mc:Choice xmlns:v="urn:schemas-microsoft-com:vml" Requires="v">
                <p:oleObj spid="_x0000_s29075459" name="Chart" r:id="rId4" imgW="8419996" imgH="3371740" progId="MSGraph.Chart.8">
                  <p:embed followColorScheme="full"/>
                </p:oleObj>
              </mc:Choice>
              <mc:Fallback>
                <p:oleObj name="Chart" r:id="rId4" imgW="8419996" imgH="337174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 y="2608290"/>
                        <a:ext cx="8964613" cy="3548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7"/>
          <p:cNvSpPr>
            <a:spLocks noChangeArrowheads="1"/>
          </p:cNvSpPr>
          <p:nvPr/>
        </p:nvSpPr>
        <p:spPr bwMode="blackWhite">
          <a:xfrm>
            <a:off x="4043475" y="2957656"/>
            <a:ext cx="2853209" cy="1291615"/>
          </a:xfrm>
          <a:prstGeom prst="wedgeRectCallout">
            <a:avLst>
              <a:gd name="adj1" fmla="val -123192"/>
              <a:gd name="adj2" fmla="val 68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Katrina and Sandy are by far the most costly events in NFIP history</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1080018" y="1455979"/>
            <a:ext cx="7772400"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8 of the 10 most costly events in NFIP history occurred over the past decade (2004‒2013);       </a:t>
            </a:r>
            <a:r>
              <a:rPr lang="en-US" sz="2400" b="1" i="1" dirty="0" smtClean="0">
                <a:solidFill>
                  <a:schemeClr val="bg1"/>
                </a:solidFill>
              </a:rPr>
              <a:t>NFIP deficit now totals $24 billion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73</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 you have a separate flood insurance policy?</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33916" y="5465901"/>
            <a:ext cx="8697433" cy="6328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Only 13 percent of American homeowners say they have a flood insurance policy; the percentage is lowest in the Northeast at 10 percent.</a:t>
            </a:r>
            <a:endParaRPr lang="en-US" b="1" dirty="0">
              <a:solidFill>
                <a:srgbClr val="FFFFFF"/>
              </a:solidFill>
            </a:endParaRPr>
          </a:p>
        </p:txBody>
      </p:sp>
      <p:graphicFrame>
        <p:nvGraphicFramePr>
          <p:cNvPr id="86019" name="Object 2"/>
          <p:cNvGraphicFramePr>
            <a:graphicFrameLocks noChangeAspect="1"/>
          </p:cNvGraphicFramePr>
          <p:nvPr/>
        </p:nvGraphicFramePr>
        <p:xfrm>
          <a:off x="0" y="1809750"/>
          <a:ext cx="9144000" cy="3763963"/>
        </p:xfrm>
        <a:graphic>
          <a:graphicData uri="http://schemas.openxmlformats.org/presentationml/2006/ole">
            <mc:AlternateContent xmlns:mc="http://schemas.openxmlformats.org/markup-compatibility/2006">
              <mc:Choice xmlns:v="urn:schemas-microsoft-com:vml" Requires="v">
                <p:oleObj spid="_x0000_s29072387" name="Chart" r:id="rId4" imgW="8467775" imgH="3962355" progId="MSGraph.Chart.8">
                  <p:embed followColorScheme="full"/>
                </p:oleObj>
              </mc:Choice>
              <mc:Fallback>
                <p:oleObj name="Chart" r:id="rId4" imgW="8467775" imgH="396235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09750"/>
                        <a:ext cx="9144000" cy="376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3"/>
          <p:cNvSpPr>
            <a:spLocks noChangeArrowheads="1"/>
          </p:cNvSpPr>
          <p:nvPr/>
        </p:nvSpPr>
        <p:spPr bwMode="blackWhite">
          <a:xfrm>
            <a:off x="6060559" y="1594884"/>
            <a:ext cx="2158409" cy="1190846"/>
          </a:xfrm>
          <a:prstGeom prst="wedgeRectCallout">
            <a:avLst>
              <a:gd name="adj1" fmla="val 64401"/>
              <a:gd name="adj2" fmla="val 588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Percentage of people with flood insurance is unchanged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74</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mc:AlternateContent xmlns:mc="http://schemas.openxmlformats.org/markup-compatibility/2006">
              <mc:Choice xmlns:v="urn:schemas-microsoft-com:vml" Requires="v">
                <p:oleObj spid="_x0000_s29073411" name="Chart" r:id="rId4" imgW="8467775" imgH="3962355" progId="MSGraph.Chart.8">
                  <p:embed followColorScheme="full"/>
                </p:oleObj>
              </mc:Choice>
              <mc:Fallback>
                <p:oleObj name="Chart" r:id="rId4" imgW="8467775" imgH="396235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10009"/>
                        <a:ext cx="9144000" cy="376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6040319" y="1520455"/>
            <a:ext cx="2661226" cy="1446030"/>
          </a:xfrm>
          <a:prstGeom prst="wedgeRectCallout">
            <a:avLst>
              <a:gd name="adj1" fmla="val -76359"/>
              <a:gd name="adj2" fmla="val 729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30 percent of homeowners in the South still believe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75</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1797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I.I.I.  Is Explaining the Risks Associated with BW-12 Delay</a:t>
            </a:r>
          </a:p>
          <a:p>
            <a:pPr>
              <a:lnSpc>
                <a:spcPts val="1900"/>
              </a:lnSpc>
              <a:spcBef>
                <a:spcPct val="50000"/>
              </a:spcBef>
            </a:pPr>
            <a:r>
              <a:rPr lang="en-US" sz="2100" b="1" dirty="0" smtClean="0"/>
              <a:t>Future Pvt. Insurer Flood Participation Impacted by BW-12 Debate</a:t>
            </a:r>
          </a:p>
          <a:p>
            <a:pPr>
              <a:lnSpc>
                <a:spcPts val="1900"/>
              </a:lnSpc>
              <a:spcBef>
                <a:spcPct val="50000"/>
              </a:spcBef>
            </a:pPr>
            <a:r>
              <a:rPr lang="en-US" sz="2100" b="1" dirty="0" smtClean="0"/>
              <a:t>I.I.I. Research Report on Issue Due Soon Under BW-12 Section 236 Study Requirement  (National Academy of Sciences)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76</a:t>
            </a:fld>
            <a:endParaRPr lang="en-US" smtClean="0"/>
          </a:p>
        </p:txBody>
      </p:sp>
      <p:sp>
        <p:nvSpPr>
          <p:cNvPr id="14342" name="Rectangle 2"/>
          <p:cNvSpPr>
            <a:spLocks noGrp="1" noChangeArrowheads="1"/>
          </p:cNvSpPr>
          <p:nvPr>
            <p:ph type="title"/>
          </p:nvPr>
        </p:nvSpPr>
        <p:spPr/>
        <p:txBody>
          <a:bodyPr/>
          <a:lstStyle/>
          <a:p>
            <a:r>
              <a:rPr lang="en-US" dirty="0" smtClean="0"/>
              <a:t>Success of Write Your Own Program</a:t>
            </a:r>
          </a:p>
        </p:txBody>
      </p:sp>
      <p:sp>
        <p:nvSpPr>
          <p:cNvPr id="14343" name="Rectangle 3"/>
          <p:cNvSpPr>
            <a:spLocks noChangeArrowheads="1"/>
          </p:cNvSpPr>
          <p:nvPr/>
        </p:nvSpPr>
        <p:spPr bwMode="black">
          <a:xfrm>
            <a:off x="347663" y="1146905"/>
            <a:ext cx="8534400" cy="2769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smtClean="0">
                <a:solidFill>
                  <a:srgbClr val="225A7A"/>
                </a:solidFill>
              </a:rPr>
              <a:t>Write Your Own Policies vs. Written Directly by NFIP</a:t>
            </a:r>
            <a:endParaRPr lang="en-US" sz="2000" b="1" dirty="0">
              <a:solidFill>
                <a:srgbClr val="225A7A"/>
              </a:solidFill>
            </a:endParaRPr>
          </a:p>
        </p:txBody>
      </p:sp>
      <p:sp>
        <p:nvSpPr>
          <p:cNvPr id="14344" name="Rectangle 4"/>
          <p:cNvSpPr>
            <a:spLocks noChangeArrowheads="1"/>
          </p:cNvSpPr>
          <p:nvPr/>
        </p:nvSpPr>
        <p:spPr bwMode="auto">
          <a:xfrm>
            <a:off x="0" y="6431729"/>
            <a:ext cx="7569200"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U.S. Department of Homeland Security, Federal Emergency Management Agency; Insurance Information Institute.</a:t>
            </a:r>
            <a:endParaRPr lang="en-US" sz="1100" dirty="0"/>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80% of flood policies in the NFIP are written through the Write Your Own program, a public-private partnership.</a:t>
            </a:r>
            <a:endParaRPr lang="en-US" sz="2000" b="1" dirty="0">
              <a:solidFill>
                <a:srgbClr val="FFFFFF"/>
              </a:solidFill>
            </a:endParaRPr>
          </a:p>
        </p:txBody>
      </p:sp>
      <p:graphicFrame>
        <p:nvGraphicFramePr>
          <p:cNvPr id="13" name="Object 2"/>
          <p:cNvGraphicFramePr>
            <a:graphicFrameLocks/>
          </p:cNvGraphicFramePr>
          <p:nvPr/>
        </p:nvGraphicFramePr>
        <p:xfrm>
          <a:off x="2276272" y="1508125"/>
          <a:ext cx="3577009" cy="36086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Flood Insurance Subsidy</a:t>
            </a:r>
            <a:endParaRPr lang="en-US" dirty="0"/>
          </a:p>
        </p:txBody>
      </p:sp>
      <p:graphicFrame>
        <p:nvGraphicFramePr>
          <p:cNvPr id="6" name="Chart Placeholder 5"/>
          <p:cNvGraphicFramePr>
            <a:graphicFrameLocks noGrp="1"/>
          </p:cNvGraphicFramePr>
          <p:nvPr>
            <p:ph type="chart" idx="1"/>
          </p:nvPr>
        </p:nvGraphicFramePr>
        <p:xfrm>
          <a:off x="485873" y="1223913"/>
          <a:ext cx="8153400" cy="3272967"/>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
        <p:nvSpPr>
          <p:cNvPr id="10" name="Text Box 5"/>
          <p:cNvSpPr txBox="1">
            <a:spLocks noChangeArrowheads="1"/>
          </p:cNvSpPr>
          <p:nvPr/>
        </p:nvSpPr>
        <p:spPr bwMode="blackWhite">
          <a:xfrm>
            <a:off x="369299" y="4974881"/>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The average subsidized policy pays about 40 percent of the full actuarial rate. Eliminating the subsidy would increase program premium by more than 50 percent.</a:t>
            </a:r>
            <a:endParaRPr lang="en-US" sz="2000" b="1" dirty="0">
              <a:solidFill>
                <a:srgbClr val="FFFFFF"/>
              </a:solidFill>
            </a:endParaRPr>
          </a:p>
        </p:txBody>
      </p:sp>
      <p:sp>
        <p:nvSpPr>
          <p:cNvPr id="11" name="TextBox 10"/>
          <p:cNvSpPr txBox="1"/>
          <p:nvPr/>
        </p:nvSpPr>
        <p:spPr>
          <a:xfrm>
            <a:off x="377072" y="6099143"/>
            <a:ext cx="6994688" cy="246221"/>
          </a:xfrm>
          <a:prstGeom prst="rect">
            <a:avLst/>
          </a:prstGeom>
          <a:noFill/>
        </p:spPr>
        <p:txBody>
          <a:bodyPr wrap="square" rtlCol="0">
            <a:spAutoFit/>
          </a:bodyPr>
          <a:lstStyle/>
          <a:p>
            <a:r>
              <a:rPr lang="en-US" sz="1000" dirty="0" smtClean="0"/>
              <a:t>Sources: NFIP 2011 Actuarial Rate Review, Insurance Information Institute.</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Reinstituting Subsidies</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78</a:t>
            </a:fld>
            <a:endParaRPr lang="en-US"/>
          </a:p>
        </p:txBody>
      </p:sp>
      <p:graphicFrame>
        <p:nvGraphicFramePr>
          <p:cNvPr id="6" name="Content Placeholder 3"/>
          <p:cNvGraphicFramePr>
            <a:graphicFrameLocks noGrp="1"/>
          </p:cNvGraphicFramePr>
          <p:nvPr/>
        </p:nvGraphicFramePr>
        <p:xfrm>
          <a:off x="457200" y="1295400"/>
          <a:ext cx="8229600" cy="366570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4"/>
          <p:cNvSpPr>
            <a:spLocks noChangeArrowheads="1"/>
          </p:cNvSpPr>
          <p:nvPr/>
        </p:nvSpPr>
        <p:spPr bwMode="blackWhite">
          <a:xfrm>
            <a:off x="374354" y="4815660"/>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Proposals to reduce rates will create a $2.1B shortfall in the NFIP over 10 years, would cause the NFIP to borrow more from the Treasury and could force a slowdown in claims payments.</a:t>
            </a:r>
            <a:endParaRPr lang="en-US" sz="2000" b="1" dirty="0">
              <a:solidFill>
                <a:srgbClr val="FFFFFF"/>
              </a:solidFill>
            </a:endParaRPr>
          </a:p>
        </p:txBody>
      </p:sp>
      <p:sp>
        <p:nvSpPr>
          <p:cNvPr id="8" name="TextBox 7"/>
          <p:cNvSpPr txBox="1"/>
          <p:nvPr/>
        </p:nvSpPr>
        <p:spPr>
          <a:xfrm>
            <a:off x="400455" y="5820383"/>
            <a:ext cx="4343400" cy="246221"/>
          </a:xfrm>
          <a:prstGeom prst="rect">
            <a:avLst/>
          </a:prstGeom>
          <a:noFill/>
        </p:spPr>
        <p:txBody>
          <a:bodyPr wrap="square" rtlCol="0">
            <a:spAutoFit/>
          </a:bodyPr>
          <a:lstStyle/>
          <a:p>
            <a:r>
              <a:rPr lang="en-US" sz="1000" dirty="0" smtClean="0"/>
              <a:t>Sources: Congressional Budget Office, Insurance Information Institute.</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79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1091"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742659" name="Chart" r:id="rId4" imgW="8810608" imgH="4581490" progId="MSGraph.Chart.8">
                  <p:embed followColorScheme="full"/>
                </p:oleObj>
              </mc:Choice>
              <mc:Fallback>
                <p:oleObj name="Chart" r:id="rId4" imgW="8810608" imgH="458149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80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02693" y="110193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flood insurance premiums should reflect the risk of flooding no matter what the cost or do you think the government should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2115"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1" y="3796449"/>
            <a:ext cx="1533783"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Premiums should reflect flood risk</a:t>
            </a:r>
            <a:endParaRPr lang="en-US" sz="1400" b="1" dirty="0"/>
          </a:p>
        </p:txBody>
      </p:sp>
      <p:sp>
        <p:nvSpPr>
          <p:cNvPr id="14348" name="Text Box 10"/>
          <p:cNvSpPr txBox="1">
            <a:spLocks noChangeArrowheads="1"/>
          </p:cNvSpPr>
          <p:nvPr/>
        </p:nvSpPr>
        <p:spPr bwMode="auto">
          <a:xfrm>
            <a:off x="1467295" y="3015878"/>
            <a:ext cx="166857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Government should subsidize cost with taxpayers’ dollars</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81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17682" y="1116924"/>
            <a:ext cx="8534400" cy="14465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Do you think the rate increase should be repealed?</a:t>
            </a:r>
          </a:p>
          <a:p>
            <a:pPr defTabSz="114300" eaLnBrk="0" hangingPunct="0">
              <a:lnSpc>
                <a:spcPct val="90000"/>
              </a:lnSpc>
              <a:spcBef>
                <a:spcPct val="20000"/>
              </a:spcBef>
            </a:pP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503863"/>
            <a:ext cx="7901872" cy="94190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Pulse thought that hikes in National Flood Insurance premiums should be repealed.</a:t>
            </a:r>
            <a:endParaRPr lang="en-US" sz="2000" b="1" dirty="0">
              <a:solidFill>
                <a:srgbClr val="FFFFFF"/>
              </a:solidFill>
            </a:endParaRPr>
          </a:p>
        </p:txBody>
      </p:sp>
      <p:graphicFrame>
        <p:nvGraphicFramePr>
          <p:cNvPr id="14338" name="Object 2"/>
          <p:cNvGraphicFramePr>
            <a:graphicFrameLocks/>
          </p:cNvGraphicFramePr>
          <p:nvPr/>
        </p:nvGraphicFramePr>
        <p:xfrm>
          <a:off x="2930525" y="2616274"/>
          <a:ext cx="3041650" cy="2720975"/>
        </p:xfrm>
        <a:graphic>
          <a:graphicData uri="http://schemas.openxmlformats.org/presentationml/2006/ole">
            <mc:AlternateContent xmlns:mc="http://schemas.openxmlformats.org/markup-compatibility/2006">
              <mc:Choice xmlns:v="urn:schemas-microsoft-com:vml" Requires="v">
                <p:oleObj spid="_x0000_s28123139"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616274"/>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62339" y="2324838"/>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34710" y="3932902"/>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737339" y="2077278"/>
            <a:ext cx="2158409" cy="3240157"/>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but maintain subsidies, but this exactly mirrors Congressional sentiments, with supporters of BW-12 and even Tea Party conservatives supporting continuation of the subsidies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82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3191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If the costs were similar, would you prefer to buy flood insurance from a private insurance company or from the federal government through the National Flood Insurance Program?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276539"/>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Six out of 10 Americans would prefer to buy flood insurance from a private insurance company as opposed to the federal government, if costs were similar.</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4163"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0" y="3796449"/>
            <a:ext cx="1555049"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Private insurance company</a:t>
            </a:r>
            <a:endParaRPr lang="en-US" sz="1400" b="1" dirty="0"/>
          </a:p>
        </p:txBody>
      </p:sp>
      <p:sp>
        <p:nvSpPr>
          <p:cNvPr id="14348" name="Text Box 10"/>
          <p:cNvSpPr txBox="1">
            <a:spLocks noChangeArrowheads="1"/>
          </p:cNvSpPr>
          <p:nvPr/>
        </p:nvSpPr>
        <p:spPr bwMode="auto">
          <a:xfrm>
            <a:off x="1414131" y="3388018"/>
            <a:ext cx="1509086"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The federal government through the </a:t>
            </a:r>
            <a:r>
              <a:rPr lang="en-US" sz="1400" dirty="0" err="1" smtClean="0"/>
              <a:t>NFIP</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83</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nvPr>
        </p:nvGraphicFramePr>
        <p:xfrm>
          <a:off x="206119" y="1300623"/>
          <a:ext cx="8566150" cy="4068763"/>
        </p:xfrm>
        <a:graphic>
          <a:graphicData uri="http://schemas.openxmlformats.org/presentationml/2006/ole">
            <mc:AlternateContent xmlns:mc="http://schemas.openxmlformats.org/markup-compatibility/2006">
              <mc:Choice xmlns:v="urn:schemas-microsoft-com:vml" Requires="v">
                <p:oleObj spid="_x0000_s20728835" name="Chart" r:id="rId4" imgW="8581960" imgH="4076807" progId="MSGraph.Chart.8">
                  <p:embed followColorScheme="full"/>
                </p:oleObj>
              </mc:Choice>
              <mc:Fallback>
                <p:oleObj name="Chart" r:id="rId4" imgW="8581960" imgH="407680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06119" y="1300623"/>
                        <a:ext cx="8566150" cy="406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January 25</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2,147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84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85</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nvPr>
        </p:nvGraphicFramePr>
        <p:xfrm>
          <a:off x="9525" y="1820658"/>
          <a:ext cx="9134475" cy="4749800"/>
        </p:xfrm>
        <a:graphic>
          <a:graphicData uri="http://schemas.openxmlformats.org/presentationml/2006/ole">
            <mc:AlternateContent xmlns:mc="http://schemas.openxmlformats.org/markup-compatibility/2006">
              <mc:Choice xmlns:v="urn:schemas-microsoft-com:vml" Requires="v">
                <p:oleObj spid="_x0000_s2072985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820658"/>
                        <a:ext cx="9134475"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698521" cy="1922369"/>
          </a:xfrm>
          <a:prstGeom prst="wedgeRectCallout">
            <a:avLst>
              <a:gd name="adj1" fmla="val -80947"/>
              <a:gd name="adj2" fmla="val 565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Florida has had the 5</a:t>
            </a:r>
            <a:r>
              <a:rPr lang="en-US" b="1" baseline="30000" dirty="0" smtClean="0">
                <a:solidFill>
                  <a:srgbClr val="FFFFFF"/>
                </a:solidFill>
                <a:latin typeface="Arial" charset="0"/>
                <a:cs typeface="Arial" charset="0"/>
              </a:rPr>
              <a:t>th</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 </a:t>
            </a:r>
            <a:r>
              <a:rPr lang="en-US" b="1" i="1" dirty="0" smtClean="0">
                <a:solidFill>
                  <a:srgbClr val="FFFFFF"/>
                </a:solidFill>
                <a:latin typeface="Arial" charset="0"/>
                <a:cs typeface="Arial" charset="0"/>
              </a:rPr>
              <a:t>(32 were associated with tropical events)</a:t>
            </a:r>
            <a:endParaRPr lang="en-US" b="1" i="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Jan. 25,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
        <p:nvSpPr>
          <p:cNvPr id="9" name="AutoShape 7"/>
          <p:cNvSpPr>
            <a:spLocks noChangeArrowheads="1"/>
          </p:cNvSpPr>
          <p:nvPr/>
        </p:nvSpPr>
        <p:spPr bwMode="blackWhite">
          <a:xfrm>
            <a:off x="3186858" y="4055805"/>
            <a:ext cx="1827593" cy="1784558"/>
          </a:xfrm>
          <a:prstGeom prst="wedgeRectCallout">
            <a:avLst>
              <a:gd name="adj1" fmla="val -83492"/>
              <a:gd name="adj2" fmla="val -27344"/>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Hurricanes        Tornadoes Floods     Freezes Wildfires       Severe T-Storms High Winds Extreme Tides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86</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nvPr>
        </p:nvGraphicFramePr>
        <p:xfrm>
          <a:off x="20638" y="1790700"/>
          <a:ext cx="9064625" cy="4713288"/>
        </p:xfrm>
        <a:graphic>
          <a:graphicData uri="http://schemas.openxmlformats.org/presentationml/2006/ole">
            <mc:AlternateContent xmlns:mc="http://schemas.openxmlformats.org/markup-compatibility/2006">
              <mc:Choice xmlns:v="urn:schemas-microsoft-com:vml" Requires="v">
                <p:oleObj spid="_x0000_s20730883" name="Chart" r:id="rId4" imgW="8829766" imgH="4591030" progId="MSGraph.Chart.8">
                  <p:embed followColorScheme="full"/>
                </p:oleObj>
              </mc:Choice>
              <mc:Fallback>
                <p:oleObj name="Chart" r:id="rId4" imgW="8829766" imgH="459103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1790700"/>
                        <a:ext cx="9064625"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Jan. 25,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 in Every State—Including Florida</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Tree>
  </p:cSld>
  <p:clrMapOvr>
    <a:masterClrMapping/>
  </p:clrMapOvr>
  <p:transition>
    <p:zoom dir="in"/>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32209" y="1150373"/>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74193"/>
              <a:gd name="adj2" fmla="val 337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(37 of them in FL)causing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349047" y="2340076"/>
            <a:ext cx="2285997" cy="1592827"/>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1" name="Rectangle 10"/>
          <p:cNvSpPr>
            <a:spLocks noChangeArrowheads="1"/>
          </p:cNvSpPr>
          <p:nvPr/>
        </p:nvSpPr>
        <p:spPr bwMode="grayWhite">
          <a:xfrm>
            <a:off x="5206171" y="4385186"/>
            <a:ext cx="1528923" cy="1115955"/>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par>
                                <p:cTn id="19" presetID="16" presetClass="entr" presetSubtype="26"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barn(in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89</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743683"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AutoShape 6"/>
          <p:cNvSpPr>
            <a:spLocks noChangeArrowheads="1"/>
          </p:cNvSpPr>
          <p:nvPr/>
        </p:nvSpPr>
        <p:spPr bwMode="blackWhite">
          <a:xfrm rot="10800000" flipH="1" flipV="1">
            <a:off x="1514168" y="4100564"/>
            <a:ext cx="2215023" cy="1265238"/>
          </a:xfrm>
          <a:prstGeom prst="wedgeRectCallout">
            <a:avLst>
              <a:gd name="adj1" fmla="val -11542"/>
              <a:gd name="adj2" fmla="val -79111"/>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Florida All Lines profitability </a:t>
            </a:r>
            <a:r>
              <a:rPr lang="en-US" sz="1600" b="1" dirty="0" smtClean="0">
                <a:solidFill>
                  <a:schemeClr val="bg1"/>
                </a:solidFill>
              </a:rPr>
              <a:t>was slightly above </a:t>
            </a:r>
            <a:r>
              <a:rPr lang="en-US" sz="1600" b="1" dirty="0">
                <a:solidFill>
                  <a:schemeClr val="bg1"/>
                </a:solidFill>
              </a:rPr>
              <a:t>the US </a:t>
            </a:r>
            <a:r>
              <a:rPr lang="en-US" sz="1600" b="1" dirty="0" smtClean="0">
                <a:solidFill>
                  <a:schemeClr val="bg1"/>
                </a:solidFill>
              </a:rPr>
              <a:t>on average from 2003-2012</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Tornado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90</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5490" name="Picture 2" descr="http://www.spc.noaa.gov/wcm/2013/TORN.png"/>
          <p:cNvPicPr>
            <a:picLocks noChangeAspect="1" noChangeArrowheads="1"/>
          </p:cNvPicPr>
          <p:nvPr/>
        </p:nvPicPr>
        <p:blipFill>
          <a:blip r:embed="rId5" cstate="print"/>
          <a:srcRect/>
          <a:stretch>
            <a:fillRect/>
          </a:stretch>
        </p:blipFill>
        <p:spPr bwMode="auto">
          <a:xfrm>
            <a:off x="240481" y="1298985"/>
            <a:ext cx="7877175" cy="4924425"/>
          </a:xfrm>
          <a:prstGeom prst="rect">
            <a:avLst/>
          </a:prstGeom>
          <a:noFill/>
        </p:spPr>
      </p:pic>
      <p:sp>
        <p:nvSpPr>
          <p:cNvPr id="14" name="AutoShape 7"/>
          <p:cNvSpPr>
            <a:spLocks noChangeArrowheads="1"/>
          </p:cNvSpPr>
          <p:nvPr/>
        </p:nvSpPr>
        <p:spPr bwMode="blackWhite">
          <a:xfrm>
            <a:off x="4218039" y="5663381"/>
            <a:ext cx="1960811" cy="951358"/>
          </a:xfrm>
          <a:prstGeom prst="wedgeRectCallout">
            <a:avLst>
              <a:gd name="adj1" fmla="val 64930"/>
              <a:gd name="adj2" fmla="val -5272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Parts of inland FL have tornado frequencies that rival “Tornado Alley”</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Severe Thunderstorm Wind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91</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45730" name="Picture 2" descr="http://www.spc.noaa.gov/wcm/ustormaps/1991-2010-tornadoes-per10k-perstat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8970" y="1189703"/>
            <a:ext cx="7307623" cy="4755945"/>
          </a:xfrm>
          <a:prstGeom prst="rect">
            <a:avLst/>
          </a:prstGeom>
          <a:noFill/>
        </p:spPr>
      </p:pic>
      <p:sp>
        <p:nvSpPr>
          <p:cNvPr id="11" name="AutoShape 7"/>
          <p:cNvSpPr>
            <a:spLocks noChangeArrowheads="1"/>
          </p:cNvSpPr>
          <p:nvPr/>
        </p:nvSpPr>
        <p:spPr bwMode="blackWhite">
          <a:xfrm>
            <a:off x="4050891" y="5604388"/>
            <a:ext cx="2049302" cy="823538"/>
          </a:xfrm>
          <a:prstGeom prst="wedgeRectCallout">
            <a:avLst>
              <a:gd name="adj1" fmla="val 50212"/>
              <a:gd name="adj2" fmla="val -8861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FL has among the highest frequency of tornadoes per kilometer in the U.S.</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021388" cy="719138"/>
          </a:xfrm>
        </p:spPr>
        <p:txBody>
          <a:bodyPr/>
          <a:lstStyle/>
          <a:p>
            <a:pPr>
              <a:defRPr/>
            </a:pPr>
            <a:r>
              <a:rPr lang="en-US" kern="1200" dirty="0" smtClean="0">
                <a:solidFill>
                  <a:srgbClr val="28688C"/>
                </a:solidFill>
                <a:latin typeface="Arial"/>
                <a:ea typeface="Arial Unicode MS"/>
                <a:cs typeface="Arial"/>
              </a:rPr>
              <a:t>Severe Weather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92</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5492" name="Picture 4" descr="http://www.spc.noaa.gov/wcm/2013/ANY.png"/>
          <p:cNvPicPr>
            <a:picLocks noChangeAspect="1" noChangeArrowheads="1"/>
          </p:cNvPicPr>
          <p:nvPr/>
        </p:nvPicPr>
        <p:blipFill>
          <a:blip r:embed="rId5" cstate="print"/>
          <a:srcRect/>
          <a:stretch>
            <a:fillRect/>
          </a:stretch>
        </p:blipFill>
        <p:spPr bwMode="auto">
          <a:xfrm>
            <a:off x="171655" y="1220326"/>
            <a:ext cx="7877175" cy="4924425"/>
          </a:xfrm>
          <a:prstGeom prst="rect">
            <a:avLst/>
          </a:prstGeom>
          <a:noFill/>
        </p:spPr>
      </p:pic>
      <p:sp>
        <p:nvSpPr>
          <p:cNvPr id="16" name="AutoShape 7"/>
          <p:cNvSpPr>
            <a:spLocks noChangeArrowheads="1"/>
          </p:cNvSpPr>
          <p:nvPr/>
        </p:nvSpPr>
        <p:spPr bwMode="blackWhite">
          <a:xfrm>
            <a:off x="4237704" y="5683044"/>
            <a:ext cx="1960811" cy="774378"/>
          </a:xfrm>
          <a:prstGeom prst="wedgeRectCallout">
            <a:avLst>
              <a:gd name="adj1" fmla="val 55403"/>
              <a:gd name="adj2" fmla="val -12264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North FL has more Severe Weather Days than south FL</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2" y="196850"/>
            <a:ext cx="6866962" cy="719138"/>
          </a:xfrm>
        </p:spPr>
        <p:txBody>
          <a:bodyPr/>
          <a:lstStyle/>
          <a:p>
            <a:pPr>
              <a:defRPr/>
            </a:pPr>
            <a:r>
              <a:rPr lang="en-US" kern="1200" dirty="0" smtClean="0">
                <a:solidFill>
                  <a:srgbClr val="28688C"/>
                </a:solidFill>
                <a:latin typeface="Arial"/>
                <a:ea typeface="Arial Unicode MS"/>
                <a:cs typeface="Arial"/>
              </a:rPr>
              <a:t>Severe Hail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93</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9586" name="Picture 2" descr="http://www.spc.noaa.gov/wcm/2013/HAIL.png"/>
          <p:cNvPicPr>
            <a:picLocks noChangeAspect="1" noChangeArrowheads="1"/>
          </p:cNvPicPr>
          <p:nvPr/>
        </p:nvPicPr>
        <p:blipFill>
          <a:blip r:embed="rId5" cstate="print"/>
          <a:srcRect/>
          <a:stretch>
            <a:fillRect/>
          </a:stretch>
        </p:blipFill>
        <p:spPr bwMode="auto">
          <a:xfrm>
            <a:off x="161823" y="1338315"/>
            <a:ext cx="7877175" cy="4924425"/>
          </a:xfrm>
          <a:prstGeom prst="rect">
            <a:avLst/>
          </a:prstGeom>
          <a:noFill/>
        </p:spPr>
      </p:pic>
      <p:sp>
        <p:nvSpPr>
          <p:cNvPr id="11" name="AutoShape 7"/>
          <p:cNvSpPr>
            <a:spLocks noChangeArrowheads="1"/>
          </p:cNvSpPr>
          <p:nvPr/>
        </p:nvSpPr>
        <p:spPr bwMode="blackWhite">
          <a:xfrm>
            <a:off x="4237704" y="5633884"/>
            <a:ext cx="1960811" cy="823538"/>
          </a:xfrm>
          <a:prstGeom prst="wedgeRectCallout">
            <a:avLst>
              <a:gd name="adj1" fmla="val 57409"/>
              <a:gd name="adj2" fmla="val -8622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Central and Northeast FL have elevated hail frequencies</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Severe Thunderstorm Wind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94</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41634" name="Picture 2" descr="http://www.spc.noaa.gov/wcm/2013/WIND.png"/>
          <p:cNvPicPr>
            <a:picLocks noChangeAspect="1" noChangeArrowheads="1"/>
          </p:cNvPicPr>
          <p:nvPr/>
        </p:nvPicPr>
        <p:blipFill>
          <a:blip r:embed="rId5" cstate="print"/>
          <a:srcRect/>
          <a:stretch>
            <a:fillRect/>
          </a:stretch>
        </p:blipFill>
        <p:spPr bwMode="auto">
          <a:xfrm>
            <a:off x="122493" y="1357979"/>
            <a:ext cx="7877175" cy="4924425"/>
          </a:xfrm>
          <a:prstGeom prst="rect">
            <a:avLst/>
          </a:prstGeom>
          <a:noFill/>
        </p:spPr>
      </p:pic>
      <p:sp>
        <p:nvSpPr>
          <p:cNvPr id="13" name="AutoShape 7"/>
          <p:cNvSpPr>
            <a:spLocks noChangeArrowheads="1"/>
          </p:cNvSpPr>
          <p:nvPr/>
        </p:nvSpPr>
        <p:spPr bwMode="blackWhite">
          <a:xfrm>
            <a:off x="4149214" y="5633884"/>
            <a:ext cx="2049302" cy="823538"/>
          </a:xfrm>
          <a:prstGeom prst="wedgeRectCallout">
            <a:avLst>
              <a:gd name="adj1" fmla="val 55010"/>
              <a:gd name="adj2" fmla="val -10174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North FL experiences a high frequency of  high winds from Severe T-Storms</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95</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
        <p:nvSpPr>
          <p:cNvPr id="7" name="Rectangle 6"/>
          <p:cNvSpPr>
            <a:spLocks noChangeArrowheads="1"/>
          </p:cNvSpPr>
          <p:nvPr/>
        </p:nvSpPr>
        <p:spPr bwMode="grayWhite">
          <a:xfrm>
            <a:off x="5078352" y="4483509"/>
            <a:ext cx="1528923" cy="1115955"/>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
        <p:nvSpPr>
          <p:cNvPr id="7" name="Rectangle 6"/>
          <p:cNvSpPr>
            <a:spLocks noChangeArrowheads="1"/>
          </p:cNvSpPr>
          <p:nvPr/>
        </p:nvSpPr>
        <p:spPr bwMode="grayWhite">
          <a:xfrm>
            <a:off x="5009528" y="4286865"/>
            <a:ext cx="1528923" cy="1283104"/>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
        <p:nvSpPr>
          <p:cNvPr id="8" name="Rectangle 7"/>
          <p:cNvSpPr>
            <a:spLocks noChangeArrowheads="1"/>
          </p:cNvSpPr>
          <p:nvPr/>
        </p:nvSpPr>
        <p:spPr bwMode="grayWhite">
          <a:xfrm>
            <a:off x="5019360" y="4316361"/>
            <a:ext cx="1528923" cy="1283104"/>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103" y="196850"/>
            <a:ext cx="7470059" cy="719138"/>
          </a:xfrm>
        </p:spPr>
        <p:txBody>
          <a:bodyPr/>
          <a:lstStyle/>
          <a:p>
            <a:pPr>
              <a:defRPr/>
            </a:pPr>
            <a:r>
              <a:rPr lang="en-US" kern="1200" dirty="0" smtClean="0">
                <a:solidFill>
                  <a:srgbClr val="28688C"/>
                </a:solidFill>
                <a:latin typeface="Arial"/>
                <a:ea typeface="Arial Unicode MS"/>
                <a:cs typeface="Arial"/>
              </a:rPr>
              <a:t>Severe Weather Reports in Florida: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8727298" name="Picture 2" descr="http://www.spc.noaa.gov/climo/online/monthly/2013_states/FL_statemap.gif"/>
          <p:cNvPicPr>
            <a:picLocks noChangeAspect="1" noChangeArrowheads="1"/>
          </p:cNvPicPr>
          <p:nvPr/>
        </p:nvPicPr>
        <p:blipFill>
          <a:blip r:embed="rId4" cstate="print"/>
          <a:srcRect/>
          <a:stretch>
            <a:fillRect/>
          </a:stretch>
        </p:blipFill>
        <p:spPr bwMode="auto">
          <a:xfrm>
            <a:off x="353961" y="1322850"/>
            <a:ext cx="5156199" cy="5156199"/>
          </a:xfrm>
          <a:prstGeom prst="rect">
            <a:avLst/>
          </a:prstGeom>
          <a:noFill/>
        </p:spPr>
      </p:pic>
      <p:sp>
        <p:nvSpPr>
          <p:cNvPr id="8" name="AutoShape 7"/>
          <p:cNvSpPr>
            <a:spLocks noChangeArrowheads="1"/>
          </p:cNvSpPr>
          <p:nvPr/>
        </p:nvSpPr>
        <p:spPr bwMode="blackWhite">
          <a:xfrm>
            <a:off x="5928697" y="2497394"/>
            <a:ext cx="2994075" cy="2292286"/>
          </a:xfrm>
          <a:prstGeom prst="wedgeRectCallout">
            <a:avLst>
              <a:gd name="adj1" fmla="val -74570"/>
              <a:gd name="adj2" fmla="val 6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400 </a:t>
            </a:r>
            <a:r>
              <a:rPr lang="en-US" b="1" dirty="0">
                <a:solidFill>
                  <a:srgbClr val="FFFFFF"/>
                </a:solidFill>
                <a:latin typeface="Arial" pitchFamily="34" charset="0"/>
                <a:cs typeface="Arial" pitchFamily="34" charset="0"/>
              </a:rPr>
              <a:t>severe </a:t>
            </a:r>
            <a:r>
              <a:rPr lang="en-US" b="1" u="sng" dirty="0">
                <a:solidFill>
                  <a:srgbClr val="FFFFFF"/>
                </a:solidFill>
                <a:latin typeface="Arial" pitchFamily="34" charset="0"/>
                <a:cs typeface="Arial" pitchFamily="34" charset="0"/>
              </a:rPr>
              <a:t>weather reports </a:t>
            </a:r>
            <a:r>
              <a:rPr lang="en-US" b="1" u="sng" dirty="0" smtClean="0">
                <a:solidFill>
                  <a:srgbClr val="FFFFFF"/>
                </a:solidFill>
                <a:latin typeface="Arial" pitchFamily="34" charset="0"/>
                <a:cs typeface="Arial" pitchFamily="34" charset="0"/>
              </a:rPr>
              <a:t>in 2013</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37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47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316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192922</TotalTime>
  <Words>8375</Words>
  <Application>Microsoft Office PowerPoint</Application>
  <PresentationFormat>On-screen Show (4:3)</PresentationFormat>
  <Paragraphs>1177</Paragraphs>
  <Slides>121</Slides>
  <Notes>109</Notes>
  <HiddenSlides>32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121</vt:i4>
      </vt:variant>
    </vt:vector>
  </HeadingPairs>
  <TitlesOfParts>
    <vt:vector size="132" baseType="lpstr">
      <vt:lpstr>Arial Unicode MS</vt:lpstr>
      <vt:lpstr>Arial</vt:lpstr>
      <vt:lpstr>Arial </vt:lpstr>
      <vt:lpstr>Calibri</vt:lpstr>
      <vt:lpstr>Symbol</vt:lpstr>
      <vt:lpstr>Times New Roman</vt:lpstr>
      <vt:lpstr>Verdana</vt:lpstr>
      <vt:lpstr>Wingdings</vt:lpstr>
      <vt:lpstr>Default Design</vt:lpstr>
      <vt:lpstr>Chart</vt:lpstr>
      <vt:lpstr>Slide</vt:lpstr>
      <vt:lpstr>State of the Florida Property Insurance Market Past, Present and Future </vt:lpstr>
      <vt:lpstr>Presentation Outline</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ROE: Property/Casualty Insurance vs. Fortune 500, 1987–2013E*</vt:lpstr>
      <vt:lpstr>RNW All Lines by State, 2003-2012 Average: Highest 25 States</vt:lpstr>
      <vt:lpstr>PowerPoint Presentation</vt:lpstr>
      <vt:lpstr>PowerPoint Presentation</vt:lpstr>
      <vt:lpstr>RNW All Lines: FL vs. U.S., 2003-2012</vt:lpstr>
      <vt:lpstr>RNW Homeowners: FL vs. U.S., 2003-2012</vt:lpstr>
      <vt:lpstr>RNW Comm. Multi-Peril: FL vs. U.S., 2003-2012</vt:lpstr>
      <vt:lpstr>RNW PP Auto: FL vs. U.S., 2003-2012</vt:lpstr>
      <vt:lpstr>RNW Comm. Auto: FL vs. U.S., 2003-2012</vt:lpstr>
      <vt:lpstr>RNW Workers Comp: FL vs. U.S., 2003-2012</vt:lpstr>
      <vt:lpstr>All Lines: 10-Year Average RNW FL &amp; Nearby States</vt:lpstr>
      <vt:lpstr>PP Auto: 10-Year Average RNW FL &amp; Nearby States</vt:lpstr>
      <vt:lpstr>Top Ten Most Expensive And Least Expensive States For Automobile Insurance, 2011 (1)</vt:lpstr>
      <vt:lpstr>Homeowners: 10-Year Average RNW FL  &amp; Nearby States</vt:lpstr>
      <vt:lpstr>Comm. M-P: 10-Year Average RNW FL &amp; Nearby States</vt:lpstr>
      <vt:lpstr>Top Ten Most Expensive And Least Expensive States For Homeowners Insurance, 2011 (1)</vt:lpstr>
      <vt:lpstr>Comm. Auto: 10-Year Average RNW FL &amp; Nearby States</vt:lpstr>
      <vt:lpstr>Workers Comp: 10-Year Average RNW  FL &amp; Nearby States</vt:lpstr>
      <vt:lpstr>PowerPoint Presentation</vt:lpstr>
      <vt:lpstr>Direct Premiums Written: Total P/C Percent Change by State, 2007-2012*</vt:lpstr>
      <vt:lpstr>Direct Premiums Written: Total P/C Percent Change by State, 2007-2012*</vt:lpstr>
      <vt:lpstr>Direct Premiums Written: Homeowners Percent Change by State, 2007-2012*</vt:lpstr>
      <vt:lpstr>Direct Premiums Written: Homeowners Percent Change by State, 2007-2012*</vt:lpstr>
      <vt:lpstr>All Lines DWP Growth: FL vs. U.S., 2003-2012</vt:lpstr>
      <vt:lpstr>Comm. Lines DWP Growth: FL vs. U.S., 2003-2012</vt:lpstr>
      <vt:lpstr>Personal Lines DWP Growth: FL vs. U.S., 2003-2012</vt:lpstr>
      <vt:lpstr>Private Passenger Auto DWP Growth:  FL vs. U.S., 2003-2012</vt:lpstr>
      <vt:lpstr>Homeowner’s MP DWP Growth: FL vs. U.S., 2003-2012</vt:lpstr>
      <vt:lpstr>PowerPoint Presentation</vt:lpstr>
      <vt:lpstr>PowerPoint Presentation</vt:lpstr>
      <vt:lpstr>The Strength of the Florida Economy Will Influence P/C Insurer Growth and Exposure</vt:lpstr>
      <vt:lpstr>Florida’ Economy: Primed for Growth; Hurricane Vulnerability Increases</vt:lpstr>
      <vt:lpstr>US Real GDP Growth*</vt:lpstr>
      <vt:lpstr>Real GDP by State Percent Change, 2012: Highest 25 States</vt:lpstr>
      <vt:lpstr>PowerPoint Presentation</vt:lpstr>
      <vt:lpstr>Florida vs. US Real GDP Growth</vt:lpstr>
      <vt:lpstr>Strong Florida Population Growth Will Drive Coastal Exposure Sharply Upward</vt:lpstr>
      <vt:lpstr>PowerPoint Presentation</vt:lpstr>
      <vt:lpstr>Interest Rate on Convention 30-Year Mortgages: Headed Back Up, 1990–2013*</vt:lpstr>
      <vt:lpstr>New Private Housing Starts, 1990-2019F</vt:lpstr>
      <vt:lpstr>Net Worth of Households* Recently Hit A Historic High</vt:lpstr>
      <vt:lpstr>Household Financial Obligations Ratio Recently Hit A Historic Low</vt:lpstr>
      <vt:lpstr>Unemployment Rates by State, November 2013: Highest 25 States*</vt:lpstr>
      <vt:lpstr>PowerPoint Presentation</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Top 12 Most Costly Hurricanes in U.S. History</vt:lpstr>
      <vt:lpstr>Total Value of Insured Coastal Exposure in 2012</vt:lpstr>
      <vt:lpstr>Total Value of Insured Coastal Exposure in 2007</vt:lpstr>
      <vt:lpstr>PowerPoint Presentation</vt:lpstr>
      <vt:lpstr>PowerPoint Presentation</vt:lpstr>
      <vt:lpstr>Flood Insurance</vt:lpstr>
      <vt:lpstr>Total Potential Home Value Exposure to Storm Surge Risk in 2013*</vt:lpstr>
      <vt:lpstr>Total NFIP Policies in Force, 2012</vt:lpstr>
      <vt:lpstr>Growth of NFIP program</vt:lpstr>
      <vt:lpstr>What kind of Buildings Does Flood Insurance Protect?</vt:lpstr>
      <vt:lpstr>Median Value of Flood Properties</vt:lpstr>
      <vt:lpstr>PowerPoint Presentation</vt:lpstr>
      <vt:lpstr>Top 12 Most Costly Flood Events by NFIP Payout*</vt:lpstr>
      <vt:lpstr>I.I.I. Poll: Disaster Preparedness</vt:lpstr>
      <vt:lpstr>I.I.I. Poll: Disaster Preparedness</vt:lpstr>
      <vt:lpstr>Biggert-Waters: Media and Congressional Maelstrom </vt:lpstr>
      <vt:lpstr>Success of Write Your Own Program</vt:lpstr>
      <vt:lpstr>Extent of Flood Insurance Subsidy</vt:lpstr>
      <vt:lpstr>Cost of Reinstituting Subsidies</vt:lpstr>
      <vt:lpstr>I.I.I. Poll: Flood Insurance</vt:lpstr>
      <vt:lpstr>I.I.I. Poll: Flood Insurance</vt:lpstr>
      <vt:lpstr>I.I.I. Poll: Flood Insurance</vt:lpstr>
      <vt:lpstr>I.I.I. Poll: Flood Insurance</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U.S. Tornado Count, 2005-2013* </vt:lpstr>
      <vt:lpstr>Tornado Days per Year, 2003-2012</vt:lpstr>
      <vt:lpstr>Severe Thunderstorm Wind Days per Year, 2003-2012</vt:lpstr>
      <vt:lpstr>Severe Weather Days per Year, 2003-2012</vt:lpstr>
      <vt:lpstr>Severe Hail Days per Year, 2003-2012</vt:lpstr>
      <vt:lpstr>Severe Thunderstorm Wind Days per Year, 2003-2012</vt:lpstr>
      <vt:lpstr>U.S. Thunderstorm Insured Loss Trends, 1980 – 2013</vt:lpstr>
      <vt:lpstr>Location of Large Hail Reports: 2013</vt:lpstr>
      <vt:lpstr>Location of High Wind Reports: 2013</vt:lpstr>
      <vt:lpstr>Severe Weather Reports: 2013</vt:lpstr>
      <vt:lpstr>Severe Weather Reports in Florida: 2013</vt:lpstr>
      <vt:lpstr>Sinkholes in FL Are Increasingly Common and Expensive</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SURPLUS/CAPITAL/CAPACITY</vt:lpstr>
      <vt:lpstr>Policyholder Surplus,  2006:Q4–2013:Q3</vt:lpstr>
      <vt:lpstr>US Policyholder Surplus: 1975–2013*</vt:lpstr>
      <vt:lpstr>PowerPoint Presentation</vt:lpstr>
      <vt:lpstr>Catastrophe Bonds: Issuance and Outstanding, 1997- 2013*</vt:lpstr>
      <vt:lpstr>CATASTROPHE BONDS, ANNUAL RISK CAPITAL ISSUED, 2002-2013</vt:lpstr>
      <vt:lpstr>CATASTROPHE BONDS, RISK CAPITAL OUTSTANDING, 2002-2013</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Alternative Capital: Important Definitions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3864</cp:revision>
  <dcterms:modified xsi:type="dcterms:W3CDTF">2014-01-27T17:16:30Z</dcterms:modified>
</cp:coreProperties>
</file>