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tags/tag2.xml" ContentType="application/vnd.openxmlformats-officedocument.presentationml.tags+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tags/tag3.xml" ContentType="application/vnd.openxmlformats-officedocument.presentationml.tags+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tags/tag4.xml" ContentType="application/vnd.openxmlformats-officedocument.presentationml.tags+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tags/tag5.xml" ContentType="application/vnd.openxmlformats-officedocument.presentationml.tags+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tags/tag6.xml" ContentType="application/vnd.openxmlformats-officedocument.presentationml.tags+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charts/chart3.xml" ContentType="application/vnd.openxmlformats-officedocument.drawingml.chart+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charts/chart4.xml" ContentType="application/vnd.openxmlformats-officedocument.drawingml.chart+xml"/>
  <Override PartName="/ppt/notesSlides/notesSlide64.xml" ContentType="application/vnd.openxmlformats-officedocument.presentationml.notesSlide+xml"/>
  <Override PartName="/ppt/charts/chart5.xml" ContentType="application/vnd.openxmlformats-officedocument.drawingml.chart+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104"/>
  </p:notesMasterIdLst>
  <p:handoutMasterIdLst>
    <p:handoutMasterId r:id="rId105"/>
  </p:handoutMasterIdLst>
  <p:sldIdLst>
    <p:sldId id="3491" r:id="rId2"/>
    <p:sldId id="4265" r:id="rId3"/>
    <p:sldId id="4166" r:id="rId4"/>
    <p:sldId id="4154" r:id="rId5"/>
    <p:sldId id="4218" r:id="rId6"/>
    <p:sldId id="4167" r:id="rId7"/>
    <p:sldId id="4216" r:id="rId8"/>
    <p:sldId id="4213" r:id="rId9"/>
    <p:sldId id="4214" r:id="rId10"/>
    <p:sldId id="4215" r:id="rId11"/>
    <p:sldId id="4190" r:id="rId12"/>
    <p:sldId id="4228" r:id="rId13"/>
    <p:sldId id="4189" r:id="rId14"/>
    <p:sldId id="4264" r:id="rId15"/>
    <p:sldId id="4224" r:id="rId16"/>
    <p:sldId id="4225" r:id="rId17"/>
    <p:sldId id="4223" r:id="rId18"/>
    <p:sldId id="4226" r:id="rId19"/>
    <p:sldId id="4239" r:id="rId20"/>
    <p:sldId id="4156" r:id="rId21"/>
    <p:sldId id="4157" r:id="rId22"/>
    <p:sldId id="4195" r:id="rId23"/>
    <p:sldId id="4220" r:id="rId24"/>
    <p:sldId id="4221" r:id="rId25"/>
    <p:sldId id="4198" r:id="rId26"/>
    <p:sldId id="4158" r:id="rId27"/>
    <p:sldId id="4196" r:id="rId28"/>
    <p:sldId id="4197" r:id="rId29"/>
    <p:sldId id="4199" r:id="rId30"/>
    <p:sldId id="4191" r:id="rId31"/>
    <p:sldId id="4192" r:id="rId32"/>
    <p:sldId id="4193" r:id="rId33"/>
    <p:sldId id="4194" r:id="rId34"/>
    <p:sldId id="4169" r:id="rId35"/>
    <p:sldId id="4170" r:id="rId36"/>
    <p:sldId id="4171" r:id="rId37"/>
    <p:sldId id="4172" r:id="rId38"/>
    <p:sldId id="4173" r:id="rId39"/>
    <p:sldId id="4174" r:id="rId40"/>
    <p:sldId id="4175" r:id="rId41"/>
    <p:sldId id="4176" r:id="rId42"/>
    <p:sldId id="4177" r:id="rId43"/>
    <p:sldId id="4178" r:id="rId44"/>
    <p:sldId id="4179" r:id="rId45"/>
    <p:sldId id="4180" r:id="rId46"/>
    <p:sldId id="4181" r:id="rId47"/>
    <p:sldId id="4182" r:id="rId48"/>
    <p:sldId id="4183" r:id="rId49"/>
    <p:sldId id="4184" r:id="rId50"/>
    <p:sldId id="4185" r:id="rId51"/>
    <p:sldId id="4186" r:id="rId52"/>
    <p:sldId id="4234" r:id="rId53"/>
    <p:sldId id="4235" r:id="rId54"/>
    <p:sldId id="4238" r:id="rId55"/>
    <p:sldId id="4237" r:id="rId56"/>
    <p:sldId id="4230" r:id="rId57"/>
    <p:sldId id="4231" r:id="rId58"/>
    <p:sldId id="4242" r:id="rId59"/>
    <p:sldId id="4232" r:id="rId60"/>
    <p:sldId id="4233" r:id="rId61"/>
    <p:sldId id="4241" r:id="rId62"/>
    <p:sldId id="4263" r:id="rId63"/>
    <p:sldId id="4262" r:id="rId64"/>
    <p:sldId id="4159" r:id="rId65"/>
    <p:sldId id="4160" r:id="rId66"/>
    <p:sldId id="4161" r:id="rId67"/>
    <p:sldId id="4162" r:id="rId68"/>
    <p:sldId id="4164" r:id="rId69"/>
    <p:sldId id="4200" r:id="rId70"/>
    <p:sldId id="4201" r:id="rId71"/>
    <p:sldId id="4202" r:id="rId72"/>
    <p:sldId id="4203" r:id="rId73"/>
    <p:sldId id="4204" r:id="rId74"/>
    <p:sldId id="4240" r:id="rId75"/>
    <p:sldId id="4205" r:id="rId76"/>
    <p:sldId id="4206" r:id="rId77"/>
    <p:sldId id="4207" r:id="rId78"/>
    <p:sldId id="4211" r:id="rId79"/>
    <p:sldId id="4208" r:id="rId80"/>
    <p:sldId id="4219" r:id="rId81"/>
    <p:sldId id="4209" r:id="rId82"/>
    <p:sldId id="4210" r:id="rId83"/>
    <p:sldId id="4243" r:id="rId84"/>
    <p:sldId id="4244" r:id="rId85"/>
    <p:sldId id="4245" r:id="rId86"/>
    <p:sldId id="4246" r:id="rId87"/>
    <p:sldId id="4247" r:id="rId88"/>
    <p:sldId id="4248" r:id="rId89"/>
    <p:sldId id="4249" r:id="rId90"/>
    <p:sldId id="4250" r:id="rId91"/>
    <p:sldId id="4251" r:id="rId92"/>
    <p:sldId id="4252" r:id="rId93"/>
    <p:sldId id="4253" r:id="rId94"/>
    <p:sldId id="4254" r:id="rId95"/>
    <p:sldId id="4255" r:id="rId96"/>
    <p:sldId id="4256" r:id="rId97"/>
    <p:sldId id="4257" r:id="rId98"/>
    <p:sldId id="4258" r:id="rId99"/>
    <p:sldId id="4259" r:id="rId100"/>
    <p:sldId id="4260" r:id="rId101"/>
    <p:sldId id="4261" r:id="rId102"/>
    <p:sldId id="1136" r:id="rId103"/>
  </p:sldIdLst>
  <p:sldSz cx="9144000" cy="6858000" type="screen4x3"/>
  <p:notesSz cx="6997700" cy="92837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072">
          <p15:clr>
            <a:srgbClr val="A4A3A4"/>
          </p15:clr>
        </p15:guide>
        <p15:guide id="2" orient="horz" pos="3856">
          <p15:clr>
            <a:srgbClr val="A4A3A4"/>
          </p15:clr>
        </p15:guide>
        <p15:guide id="3" orient="horz" pos="3608">
          <p15:clr>
            <a:srgbClr val="A4A3A4"/>
          </p15:clr>
        </p15:guide>
        <p15:guide id="4" orient="horz" pos="1472">
          <p15:clr>
            <a:srgbClr val="A4A3A4"/>
          </p15:clr>
        </p15:guide>
        <p15:guide id="5" orient="horz" pos="798">
          <p15:clr>
            <a:srgbClr val="A4A3A4"/>
          </p15:clr>
        </p15:guide>
        <p15:guide id="6" pos="219">
          <p15:clr>
            <a:srgbClr val="A4A3A4"/>
          </p15:clr>
        </p15:guide>
        <p15:guide id="7" pos="5497">
          <p15:clr>
            <a:srgbClr val="A4A3A4"/>
          </p15:clr>
        </p15:guide>
        <p15:guide id="8" pos="463">
          <p15:clr>
            <a:srgbClr val="A4A3A4"/>
          </p15:clr>
        </p15:guide>
      </p15:sldGuideLst>
    </p:ext>
    <p:ext uri="{2D200454-40CA-4A62-9FC3-DE9A4176ACB9}">
      <p15:notesGuideLst xmlns:p15="http://schemas.microsoft.com/office/powerpoint/2012/main">
        <p15:guide id="1" orient="horz" pos="2924">
          <p15:clr>
            <a:srgbClr val="A4A3A4"/>
          </p15:clr>
        </p15:guide>
        <p15:guide id="2" pos="220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5A7A"/>
    <a:srgbClr val="2B7299"/>
    <a:srgbClr val="3691C4"/>
    <a:srgbClr val="3333CC"/>
    <a:srgbClr val="28688C"/>
    <a:srgbClr val="E5F1F7"/>
    <a:srgbClr val="4B9FCD"/>
    <a:srgbClr val="D0DCE2"/>
    <a:srgbClr val="C9D6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85" autoAdjust="0"/>
    <p:restoredTop sz="89785" autoAdjust="0"/>
  </p:normalViewPr>
  <p:slideViewPr>
    <p:cSldViewPr snapToGrid="0">
      <p:cViewPr varScale="1">
        <p:scale>
          <a:sx n="105" d="100"/>
          <a:sy n="105" d="100"/>
        </p:scale>
        <p:origin x="966" y="90"/>
      </p:cViewPr>
      <p:guideLst>
        <p:guide orient="horz" pos="1072"/>
        <p:guide orient="horz" pos="3856"/>
        <p:guide orient="horz" pos="3608"/>
        <p:guide orient="horz" pos="1472"/>
        <p:guide orient="horz" pos="798"/>
        <p:guide pos="219"/>
        <p:guide pos="5497"/>
        <p:guide pos="463"/>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94" d="100"/>
          <a:sy n="94" d="100"/>
        </p:scale>
        <p:origin x="-2898" y="-90"/>
      </p:cViewPr>
      <p:guideLst>
        <p:guide orient="horz" pos="2924"/>
        <p:guide pos="2205"/>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viewProps" Target="view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theme" Target="theme/theme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749719416386086E-2"/>
          <c:y val="4.0476190476190478E-2"/>
          <c:w val="0.94388327721661058"/>
          <c:h val="0.8928571428571429"/>
        </c:manualLayout>
      </c:layout>
      <c:barChart>
        <c:barDir val="col"/>
        <c:grouping val="clustered"/>
        <c:varyColors val="0"/>
        <c:ser>
          <c:idx val="1"/>
          <c:order val="0"/>
          <c:tx>
            <c:strRef>
              <c:f>Sheet1!$A$2</c:f>
              <c:strCache>
                <c:ptCount val="1"/>
                <c:pt idx="0">
                  <c:v>HC Expenditures</c:v>
                </c:pt>
              </c:strCache>
            </c:strRef>
          </c:tx>
          <c:spPr>
            <a:solidFill>
              <a:srgbClr val="225A7A"/>
            </a:solidFill>
            <a:ln w="25351">
              <a:noFill/>
            </a:ln>
          </c:spPr>
          <c:invertIfNegative val="0"/>
          <c:dPt>
            <c:idx val="38"/>
            <c:invertIfNegative val="0"/>
            <c:bubble3D val="0"/>
          </c:dPt>
          <c:dPt>
            <c:idx val="48"/>
            <c:invertIfNegative val="0"/>
            <c:bubble3D val="0"/>
            <c:spPr>
              <a:solidFill>
                <a:srgbClr val="FFC000"/>
              </a:solidFill>
              <a:ln w="25351">
                <a:noFill/>
              </a:ln>
            </c:spPr>
          </c:dPt>
          <c:dLbls>
            <c:dLbl>
              <c:idx val="38"/>
              <c:spPr>
                <a:noFill/>
                <a:ln w="25351">
                  <a:noFill/>
                </a:ln>
              </c:spPr>
              <c:txPr>
                <a:bodyPr rot="-5400000" vert="horz"/>
                <a:lstStyle/>
                <a:p>
                  <a:pPr algn="ctr">
                    <a:defRPr sz="11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dLbl>
            <c:spPr>
              <a:noFill/>
              <a:ln w="25351">
                <a:noFill/>
              </a:ln>
            </c:spPr>
            <c:txPr>
              <a:bodyPr rot="-5400000" vert="horz" wrap="square" lIns="38100" tIns="19050" rIns="38100" bIns="19050" anchor="ctr">
                <a:spAutoFit/>
              </a:bodyPr>
              <a:lstStyle/>
              <a:p>
                <a:pPr algn="ctr">
                  <a:defRPr sz="11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Sheet1!$B$1:$BG$1</c:f>
              <c:strCache>
                <c:ptCount val="58"/>
                <c:pt idx="0">
                  <c:v>65</c:v>
                </c:pt>
                <c:pt idx="1">
                  <c:v>66</c:v>
                </c:pt>
                <c:pt idx="2">
                  <c:v>67</c:v>
                </c:pt>
                <c:pt idx="3">
                  <c:v>68</c:v>
                </c:pt>
                <c:pt idx="4">
                  <c:v>69</c:v>
                </c:pt>
                <c:pt idx="5">
                  <c:v>70</c:v>
                </c:pt>
                <c:pt idx="6">
                  <c:v>71</c:v>
                </c:pt>
                <c:pt idx="7">
                  <c:v>72</c:v>
                </c:pt>
                <c:pt idx="8">
                  <c:v>73</c:v>
                </c:pt>
                <c:pt idx="9">
                  <c:v>74</c:v>
                </c:pt>
                <c:pt idx="10">
                  <c:v>75</c:v>
                </c:pt>
                <c:pt idx="11">
                  <c:v>76</c:v>
                </c:pt>
                <c:pt idx="12">
                  <c:v>77</c:v>
                </c:pt>
                <c:pt idx="13">
                  <c:v>78</c:v>
                </c:pt>
                <c:pt idx="14">
                  <c:v>79</c:v>
                </c:pt>
                <c:pt idx="15">
                  <c:v>80</c:v>
                </c:pt>
                <c:pt idx="16">
                  <c:v>81</c:v>
                </c:pt>
                <c:pt idx="17">
                  <c:v>82</c:v>
                </c:pt>
                <c:pt idx="18">
                  <c:v>83</c:v>
                </c:pt>
                <c:pt idx="19">
                  <c:v>84</c:v>
                </c:pt>
                <c:pt idx="20">
                  <c:v>85</c:v>
                </c:pt>
                <c:pt idx="21">
                  <c:v>86</c:v>
                </c:pt>
                <c:pt idx="22">
                  <c:v>87</c:v>
                </c:pt>
                <c:pt idx="23">
                  <c:v>88</c:v>
                </c:pt>
                <c:pt idx="24">
                  <c:v>89</c:v>
                </c:pt>
                <c:pt idx="25">
                  <c:v>90</c:v>
                </c:pt>
                <c:pt idx="26">
                  <c:v>91</c:v>
                </c:pt>
                <c:pt idx="27">
                  <c:v>92</c:v>
                </c:pt>
                <c:pt idx="28">
                  <c:v>93</c:v>
                </c:pt>
                <c:pt idx="29">
                  <c:v>94</c:v>
                </c:pt>
                <c:pt idx="30">
                  <c:v>95</c:v>
                </c:pt>
                <c:pt idx="31">
                  <c:v>96</c:v>
                </c:pt>
                <c:pt idx="32">
                  <c:v>97</c:v>
                </c:pt>
                <c:pt idx="33">
                  <c:v>98</c:v>
                </c:pt>
                <c:pt idx="34">
                  <c:v>99</c:v>
                </c:pt>
                <c:pt idx="35">
                  <c:v>00</c:v>
                </c:pt>
                <c:pt idx="36">
                  <c:v>01</c:v>
                </c:pt>
                <c:pt idx="37">
                  <c:v>02</c:v>
                </c:pt>
                <c:pt idx="38">
                  <c:v>03</c:v>
                </c:pt>
                <c:pt idx="39">
                  <c:v>04</c:v>
                </c:pt>
                <c:pt idx="40">
                  <c:v>05</c:v>
                </c:pt>
                <c:pt idx="41">
                  <c:v>06</c:v>
                </c:pt>
                <c:pt idx="42">
                  <c:v>07</c:v>
                </c:pt>
                <c:pt idx="43">
                  <c:v>08</c:v>
                </c:pt>
                <c:pt idx="44">
                  <c:v>09</c:v>
                </c:pt>
                <c:pt idx="45">
                  <c:v>10</c:v>
                </c:pt>
                <c:pt idx="46">
                  <c:v>11</c:v>
                </c:pt>
                <c:pt idx="47">
                  <c:v>12</c:v>
                </c:pt>
                <c:pt idx="48">
                  <c:v>13</c:v>
                </c:pt>
                <c:pt idx="49">
                  <c:v>14</c:v>
                </c:pt>
                <c:pt idx="50">
                  <c:v>15</c:v>
                </c:pt>
                <c:pt idx="51">
                  <c:v>16</c:v>
                </c:pt>
                <c:pt idx="52">
                  <c:v>17</c:v>
                </c:pt>
                <c:pt idx="53">
                  <c:v>18</c:v>
                </c:pt>
                <c:pt idx="54">
                  <c:v>19</c:v>
                </c:pt>
                <c:pt idx="55">
                  <c:v>20</c:v>
                </c:pt>
                <c:pt idx="56">
                  <c:v>21</c:v>
                </c:pt>
                <c:pt idx="57">
                  <c:v>22</c:v>
                </c:pt>
              </c:strCache>
            </c:strRef>
          </c:cat>
          <c:val>
            <c:numRef>
              <c:f>Sheet1!$B$2:$BG$2</c:f>
              <c:numCache>
                <c:formatCode>"$"#,##0.0</c:formatCode>
                <c:ptCount val="58"/>
                <c:pt idx="0">
                  <c:v>41.957000000000001</c:v>
                </c:pt>
                <c:pt idx="1">
                  <c:v>46.253999999999998</c:v>
                </c:pt>
                <c:pt idx="2">
                  <c:v>51.78</c:v>
                </c:pt>
                <c:pt idx="3">
                  <c:v>58.755000000000003</c:v>
                </c:pt>
                <c:pt idx="4">
                  <c:v>66.215000000000003</c:v>
                </c:pt>
                <c:pt idx="5">
                  <c:v>74.852999999999994</c:v>
                </c:pt>
                <c:pt idx="6">
                  <c:v>83.24</c:v>
                </c:pt>
                <c:pt idx="7">
                  <c:v>93.141000000000005</c:v>
                </c:pt>
                <c:pt idx="8">
                  <c:v>103.36499999999999</c:v>
                </c:pt>
                <c:pt idx="9">
                  <c:v>117.157</c:v>
                </c:pt>
                <c:pt idx="10">
                  <c:v>133.58500000000001</c:v>
                </c:pt>
                <c:pt idx="11">
                  <c:v>153.011</c:v>
                </c:pt>
                <c:pt idx="12">
                  <c:v>173.97900000000001</c:v>
                </c:pt>
                <c:pt idx="13">
                  <c:v>195.52799999999999</c:v>
                </c:pt>
                <c:pt idx="14">
                  <c:v>221.65799999999999</c:v>
                </c:pt>
                <c:pt idx="15">
                  <c:v>255.78399999999999</c:v>
                </c:pt>
                <c:pt idx="16">
                  <c:v>296.73899999999998</c:v>
                </c:pt>
                <c:pt idx="17">
                  <c:v>334.69900000000001</c:v>
                </c:pt>
                <c:pt idx="18">
                  <c:v>368.98700000000002</c:v>
                </c:pt>
                <c:pt idx="19">
                  <c:v>406.512</c:v>
                </c:pt>
                <c:pt idx="20">
                  <c:v>444.608</c:v>
                </c:pt>
                <c:pt idx="21">
                  <c:v>476.892</c:v>
                </c:pt>
                <c:pt idx="22">
                  <c:v>519.11699999999996</c:v>
                </c:pt>
                <c:pt idx="23">
                  <c:v>581.69799999999998</c:v>
                </c:pt>
                <c:pt idx="24">
                  <c:v>647.46500000000003</c:v>
                </c:pt>
                <c:pt idx="25">
                  <c:v>724.27800000000002</c:v>
                </c:pt>
                <c:pt idx="26">
                  <c:v>791.52499999999998</c:v>
                </c:pt>
                <c:pt idx="27">
                  <c:v>857.91</c:v>
                </c:pt>
                <c:pt idx="28">
                  <c:v>921.49199999999996</c:v>
                </c:pt>
                <c:pt idx="29">
                  <c:v>972.68700000000001</c:v>
                </c:pt>
                <c:pt idx="30">
                  <c:v>1027.432</c:v>
                </c:pt>
                <c:pt idx="31">
                  <c:v>1081.8489999999999</c:v>
                </c:pt>
                <c:pt idx="32">
                  <c:v>1142.6210000000001</c:v>
                </c:pt>
                <c:pt idx="33">
                  <c:v>1208.933</c:v>
                </c:pt>
                <c:pt idx="34">
                  <c:v>1286.4559999999999</c:v>
                </c:pt>
                <c:pt idx="35">
                  <c:v>1377.1780000000001</c:v>
                </c:pt>
                <c:pt idx="36">
                  <c:v>1493.347</c:v>
                </c:pt>
                <c:pt idx="37">
                  <c:v>1637.9559999999999</c:v>
                </c:pt>
                <c:pt idx="38">
                  <c:v>1775.4390000000001</c:v>
                </c:pt>
                <c:pt idx="39">
                  <c:v>1901.5989999999999</c:v>
                </c:pt>
                <c:pt idx="40">
                  <c:v>2030.4970000000001</c:v>
                </c:pt>
                <c:pt idx="41">
                  <c:v>2163.2930000000001</c:v>
                </c:pt>
                <c:pt idx="42">
                  <c:v>2298.2689999999998</c:v>
                </c:pt>
                <c:pt idx="43">
                  <c:v>2406.6439999999998</c:v>
                </c:pt>
                <c:pt idx="44">
                  <c:v>2501.1709999999998</c:v>
                </c:pt>
                <c:pt idx="45">
                  <c:v>2599.951</c:v>
                </c:pt>
                <c:pt idx="46">
                  <c:v>2700.739</c:v>
                </c:pt>
                <c:pt idx="47">
                  <c:v>2806.6350000000002</c:v>
                </c:pt>
                <c:pt idx="48">
                  <c:v>2914.6770000000001</c:v>
                </c:pt>
                <c:pt idx="49">
                  <c:v>3093.1869999999999</c:v>
                </c:pt>
                <c:pt idx="50">
                  <c:v>3273.424</c:v>
                </c:pt>
                <c:pt idx="51">
                  <c:v>3458.2559999999999</c:v>
                </c:pt>
                <c:pt idx="52">
                  <c:v>3660.433</c:v>
                </c:pt>
                <c:pt idx="53">
                  <c:v>3889.1080000000002</c:v>
                </c:pt>
                <c:pt idx="54">
                  <c:v>4142.3860000000004</c:v>
                </c:pt>
                <c:pt idx="55">
                  <c:v>4416.2290000000003</c:v>
                </c:pt>
                <c:pt idx="56">
                  <c:v>4702.0469999999996</c:v>
                </c:pt>
                <c:pt idx="57">
                  <c:v>5008.7939999999999</c:v>
                </c:pt>
              </c:numCache>
            </c:numRef>
          </c:val>
        </c:ser>
        <c:dLbls>
          <c:showLegendKey val="0"/>
          <c:showVal val="0"/>
          <c:showCatName val="0"/>
          <c:showSerName val="0"/>
          <c:showPercent val="0"/>
          <c:showBubbleSize val="0"/>
        </c:dLbls>
        <c:gapWidth val="60"/>
        <c:axId val="182561536"/>
        <c:axId val="182570784"/>
      </c:barChart>
      <c:catAx>
        <c:axId val="182561536"/>
        <c:scaling>
          <c:orientation val="minMax"/>
        </c:scaling>
        <c:delete val="0"/>
        <c:axPos val="b"/>
        <c:numFmt formatCode="General" sourceLinked="1"/>
        <c:majorTickMark val="out"/>
        <c:minorTickMark val="none"/>
        <c:tickLblPos val="nextTo"/>
        <c:spPr>
          <a:ln w="3169">
            <a:solidFill>
              <a:schemeClr val="tx1"/>
            </a:solidFill>
            <a:prstDash val="solid"/>
          </a:ln>
        </c:spPr>
        <c:txPr>
          <a:bodyPr rot="-5400000" vert="horz"/>
          <a:lstStyle/>
          <a:p>
            <a:pPr>
              <a:defRPr sz="1198" b="0" i="0" u="none" strike="noStrike" baseline="0">
                <a:solidFill>
                  <a:schemeClr val="tx1"/>
                </a:solidFill>
                <a:latin typeface="Arial"/>
                <a:ea typeface="Arial"/>
                <a:cs typeface="Arial"/>
              </a:defRPr>
            </a:pPr>
            <a:endParaRPr lang="en-US"/>
          </a:p>
        </c:txPr>
        <c:crossAx val="182570784"/>
        <c:crosses val="autoZero"/>
        <c:auto val="0"/>
        <c:lblAlgn val="ctr"/>
        <c:lblOffset val="0"/>
        <c:tickLblSkip val="1"/>
        <c:tickMarkSkip val="1"/>
        <c:noMultiLvlLbl val="0"/>
      </c:catAx>
      <c:valAx>
        <c:axId val="182570784"/>
        <c:scaling>
          <c:orientation val="minMax"/>
        </c:scaling>
        <c:delete val="0"/>
        <c:axPos val="l"/>
        <c:numFmt formatCode="&quot;$&quot;#,##0" sourceLinked="0"/>
        <c:majorTickMark val="out"/>
        <c:minorTickMark val="none"/>
        <c:tickLblPos val="nextTo"/>
        <c:spPr>
          <a:ln w="3169">
            <a:solidFill>
              <a:schemeClr val="tx1"/>
            </a:solidFill>
            <a:prstDash val="solid"/>
          </a:ln>
        </c:spPr>
        <c:txPr>
          <a:bodyPr rot="0" vert="horz"/>
          <a:lstStyle/>
          <a:p>
            <a:pPr>
              <a:defRPr sz="1397" b="0" i="0" u="none" strike="noStrike" baseline="0">
                <a:solidFill>
                  <a:schemeClr val="tx1"/>
                </a:solidFill>
                <a:effectLst/>
                <a:latin typeface="Arial"/>
                <a:ea typeface="Arial"/>
                <a:cs typeface="Arial"/>
              </a:defRPr>
            </a:pPr>
            <a:endParaRPr lang="en-US"/>
          </a:p>
        </c:txPr>
        <c:crossAx val="182561536"/>
        <c:crosses val="autoZero"/>
        <c:crossBetween val="between"/>
      </c:valAx>
      <c:spPr>
        <a:noFill/>
        <a:ln w="25351">
          <a:noFill/>
        </a:ln>
      </c:spPr>
    </c:plotArea>
    <c:plotVisOnly val="1"/>
    <c:dispBlanksAs val="gap"/>
    <c:showDLblsOverMax val="0"/>
  </c:chart>
  <c:spPr>
    <a:noFill/>
    <a:ln>
      <a:noFill/>
    </a:ln>
  </c:spPr>
  <c:txPr>
    <a:bodyPr/>
    <a:lstStyle/>
    <a:p>
      <a:pPr>
        <a:defRPr sz="1397" b="0" i="0" u="none" strike="noStrike" baseline="0">
          <a:solidFill>
            <a:schemeClr val="tx1"/>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2"/>
          <c:order val="0"/>
          <c:tx>
            <c:strRef>
              <c:f>Sheet1!$A$2</c:f>
              <c:strCache>
                <c:ptCount val="1"/>
                <c:pt idx="0">
                  <c:v>Coastal Exposure</c:v>
                </c:pt>
              </c:strCache>
            </c:strRef>
          </c:tx>
          <c:spPr>
            <a:solidFill>
              <a:schemeClr val="accent1"/>
            </a:solidFill>
            <a:ln w="12700">
              <a:solidFill>
                <a:schemeClr val="tx1"/>
              </a:solidFill>
              <a:prstDash val="solid"/>
            </a:ln>
          </c:spPr>
          <c:invertIfNegative val="0"/>
          <c:dPt>
            <c:idx val="0"/>
            <c:invertIfNegative val="0"/>
            <c:bubble3D val="0"/>
            <c:spPr>
              <a:solidFill>
                <a:srgbClr val="FF0000"/>
              </a:solidFill>
              <a:ln w="12700">
                <a:solidFill>
                  <a:schemeClr val="tx1"/>
                </a:solidFill>
                <a:prstDash val="solid"/>
              </a:ln>
            </c:spPr>
          </c:dPt>
          <c:dPt>
            <c:idx val="1"/>
            <c:invertIfNegative val="0"/>
            <c:bubble3D val="0"/>
            <c:spPr>
              <a:solidFill>
                <a:srgbClr val="FF0000"/>
              </a:solidFill>
              <a:ln w="12700">
                <a:solidFill>
                  <a:schemeClr val="tx1"/>
                </a:solidFill>
                <a:prstDash val="solid"/>
              </a:ln>
            </c:spPr>
          </c:dPt>
          <c:dPt>
            <c:idx val="9"/>
            <c:invertIfNegative val="0"/>
            <c:bubble3D val="0"/>
            <c:spPr>
              <a:solidFill>
                <a:schemeClr val="tx2"/>
              </a:solidFill>
              <a:ln w="12700">
                <a:solidFill>
                  <a:schemeClr val="tx1"/>
                </a:solidFill>
                <a:prstDash val="solid"/>
              </a:ln>
            </c:spPr>
          </c:dPt>
          <c:dPt>
            <c:idx val="11"/>
            <c:invertIfNegative val="0"/>
            <c:bubble3D val="0"/>
          </c:dPt>
          <c:dLbls>
            <c:dLbl>
              <c:idx val="3"/>
              <c:spPr>
                <a:noFill/>
                <a:ln w="25400">
                  <a:noFill/>
                </a:ln>
              </c:spPr>
              <c:txPr>
                <a:bodyPr/>
                <a:lstStyle/>
                <a:p>
                  <a:pPr algn="l">
                    <a:defRPr sz="12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dLbl>
            <c:dLbl>
              <c:idx val="22"/>
              <c:layout>
                <c:manualLayout>
                  <c:x val="-0.12386787217231443"/>
                  <c:y val="-9.3566813016088268E-3"/>
                </c:manualLayout>
              </c:layout>
              <c:spPr>
                <a:noFill/>
                <a:ln w="25400">
                  <a:noFill/>
                </a:ln>
              </c:spPr>
              <c:txPr>
                <a:bodyPr/>
                <a:lstStyle/>
                <a:p>
                  <a:pPr algn="l">
                    <a:defRPr sz="12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spPr>
              <a:noFill/>
              <a:ln w="25400">
                <a:noFill/>
              </a:ln>
            </c:spPr>
            <c:txPr>
              <a:bodyPr wrap="square" lIns="38100" tIns="19050" rIns="38100" bIns="19050" anchor="ctr">
                <a:spAutoFit/>
              </a:bodyPr>
              <a:lstStyle/>
              <a:p>
                <a:pPr algn="l">
                  <a:defRPr sz="12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Sheet1!$B$1:$X$1</c:f>
              <c:strCache>
                <c:ptCount val="23"/>
                <c:pt idx="0">
                  <c:v>Healthcare Support</c:v>
                </c:pt>
                <c:pt idx="1">
                  <c:v>Healthcare Practitioners</c:v>
                </c:pt>
                <c:pt idx="2">
                  <c:v>Construction</c:v>
                </c:pt>
                <c:pt idx="3">
                  <c:v>Personal Care and Service</c:v>
                </c:pt>
                <c:pt idx="4">
                  <c:v>Computer and Math</c:v>
                </c:pt>
                <c:pt idx="5">
                  <c:v>Social Service</c:v>
                </c:pt>
                <c:pt idx="6">
                  <c:v>Business &amp; Financial</c:v>
                </c:pt>
                <c:pt idx="7">
                  <c:v>Groundskeeping/Janitorial</c:v>
                </c:pt>
                <c:pt idx="8">
                  <c:v>Education</c:v>
                </c:pt>
                <c:pt idx="9">
                  <c:v>All Occupations</c:v>
                </c:pt>
                <c:pt idx="10">
                  <c:v>Legal</c:v>
                </c:pt>
                <c:pt idx="11">
                  <c:v>Life, Phys and Social Science</c:v>
                </c:pt>
                <c:pt idx="12">
                  <c:v>Repair</c:v>
                </c:pt>
                <c:pt idx="13">
                  <c:v>Food Preparation</c:v>
                </c:pt>
                <c:pt idx="14">
                  <c:v>Transportation</c:v>
                </c:pt>
                <c:pt idx="15">
                  <c:v>Fire, Police, Etc.</c:v>
                </c:pt>
                <c:pt idx="16">
                  <c:v>Architects and Engineers</c:v>
                </c:pt>
                <c:pt idx="17">
                  <c:v>Sales</c:v>
                </c:pt>
                <c:pt idx="18">
                  <c:v>Management</c:v>
                </c:pt>
                <c:pt idx="19">
                  <c:v>Arts and Media</c:v>
                </c:pt>
                <c:pt idx="20">
                  <c:v>Administrative Support</c:v>
                </c:pt>
                <c:pt idx="21">
                  <c:v>Production</c:v>
                </c:pt>
                <c:pt idx="22">
                  <c:v>Farming</c:v>
                </c:pt>
              </c:strCache>
            </c:strRef>
          </c:cat>
          <c:val>
            <c:numRef>
              <c:f>Sheet1!$B$2:$X$2</c:f>
              <c:numCache>
                <c:formatCode>General</c:formatCode>
                <c:ptCount val="23"/>
                <c:pt idx="0">
                  <c:v>28.1</c:v>
                </c:pt>
                <c:pt idx="1">
                  <c:v>21.5</c:v>
                </c:pt>
                <c:pt idx="2">
                  <c:v>21.4</c:v>
                </c:pt>
                <c:pt idx="3">
                  <c:v>20.9</c:v>
                </c:pt>
                <c:pt idx="4">
                  <c:v>18</c:v>
                </c:pt>
                <c:pt idx="5">
                  <c:v>17.2</c:v>
                </c:pt>
                <c:pt idx="6">
                  <c:v>12.5</c:v>
                </c:pt>
                <c:pt idx="7">
                  <c:v>12.5</c:v>
                </c:pt>
                <c:pt idx="8">
                  <c:v>11.1</c:v>
                </c:pt>
                <c:pt idx="9">
                  <c:v>10.8</c:v>
                </c:pt>
                <c:pt idx="10">
                  <c:v>10.7</c:v>
                </c:pt>
                <c:pt idx="11">
                  <c:v>10.1</c:v>
                </c:pt>
                <c:pt idx="12">
                  <c:v>9.6</c:v>
                </c:pt>
                <c:pt idx="13">
                  <c:v>9.4</c:v>
                </c:pt>
                <c:pt idx="14">
                  <c:v>8.6</c:v>
                </c:pt>
                <c:pt idx="15">
                  <c:v>7.9</c:v>
                </c:pt>
                <c:pt idx="16">
                  <c:v>7.3</c:v>
                </c:pt>
                <c:pt idx="17">
                  <c:v>7.3</c:v>
                </c:pt>
                <c:pt idx="18">
                  <c:v>7.2</c:v>
                </c:pt>
                <c:pt idx="19">
                  <c:v>7</c:v>
                </c:pt>
                <c:pt idx="20">
                  <c:v>6.8</c:v>
                </c:pt>
                <c:pt idx="21">
                  <c:v>0.8</c:v>
                </c:pt>
                <c:pt idx="22">
                  <c:v>-3.4</c:v>
                </c:pt>
              </c:numCache>
            </c:numRef>
          </c:val>
        </c:ser>
        <c:dLbls>
          <c:showLegendKey val="0"/>
          <c:showVal val="0"/>
          <c:showCatName val="0"/>
          <c:showSerName val="0"/>
          <c:showPercent val="0"/>
          <c:showBubbleSize val="0"/>
        </c:dLbls>
        <c:gapWidth val="100"/>
        <c:axId val="182566432"/>
        <c:axId val="182564256"/>
      </c:barChart>
      <c:catAx>
        <c:axId val="182566432"/>
        <c:scaling>
          <c:orientation val="maxMin"/>
        </c:scaling>
        <c:delete val="0"/>
        <c:axPos val="l"/>
        <c:numFmt formatCode="General" sourceLinked="1"/>
        <c:majorTickMark val="none"/>
        <c:minorTickMark val="none"/>
        <c:tickLblPos val="nextTo"/>
        <c:spPr>
          <a:ln w="12700">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82564256"/>
        <c:crosses val="autoZero"/>
        <c:auto val="0"/>
        <c:lblAlgn val="ctr"/>
        <c:lblOffset val="100"/>
        <c:tickLblSkip val="1"/>
        <c:tickMarkSkip val="1"/>
        <c:noMultiLvlLbl val="0"/>
      </c:catAx>
      <c:valAx>
        <c:axId val="182564256"/>
        <c:scaling>
          <c:orientation val="minMax"/>
        </c:scaling>
        <c:delete val="1"/>
        <c:axPos val="b"/>
        <c:numFmt formatCode="General" sourceLinked="1"/>
        <c:majorTickMark val="none"/>
        <c:minorTickMark val="none"/>
        <c:tickLblPos val="none"/>
        <c:crossAx val="182566432"/>
        <c:crosses val="max"/>
        <c:crossBetween val="between"/>
      </c:valAx>
      <c:spPr>
        <a:solidFill>
          <a:srgbClr val="FFFFFF"/>
        </a:solidFill>
        <a:ln w="25400">
          <a:noFill/>
        </a:ln>
      </c:spPr>
    </c:plotArea>
    <c:plotVisOnly val="1"/>
    <c:dispBlanksAs val="gap"/>
    <c:showDLblsOverMax val="0"/>
  </c:chart>
  <c:spPr>
    <a:noFill/>
    <a:ln>
      <a:noFill/>
    </a:ln>
  </c:spPr>
  <c:txPr>
    <a:bodyPr/>
    <a:lstStyle/>
    <a:p>
      <a:pPr>
        <a:defRPr sz="1775"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749719416386086E-2"/>
          <c:y val="4.0476190476190478E-2"/>
          <c:w val="0.94388327721661058"/>
          <c:h val="0.8928571428571429"/>
        </c:manualLayout>
      </c:layout>
      <c:barChart>
        <c:barDir val="col"/>
        <c:grouping val="clustered"/>
        <c:varyColors val="0"/>
        <c:ser>
          <c:idx val="1"/>
          <c:order val="0"/>
          <c:tx>
            <c:strRef>
              <c:f>Sheet1!$A$2</c:f>
              <c:strCache>
                <c:ptCount val="1"/>
                <c:pt idx="0">
                  <c:v>Impairments</c:v>
                </c:pt>
              </c:strCache>
            </c:strRef>
          </c:tx>
          <c:spPr>
            <a:solidFill>
              <a:schemeClr val="accent1"/>
            </a:solidFill>
            <a:ln w="25351">
              <a:noFill/>
            </a:ln>
          </c:spPr>
          <c:invertIfNegative val="0"/>
          <c:dLbls>
            <c:dLbl>
              <c:idx val="38"/>
              <c:spPr>
                <a:noFill/>
                <a:ln w="25351">
                  <a:noFill/>
                </a:ln>
              </c:spPr>
              <c:txPr>
                <a:bodyPr rot="-5400000" vert="horz"/>
                <a:lstStyle/>
                <a:p>
                  <a:pPr algn="ctr">
                    <a:defRPr sz="1397"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dLbl>
            <c:spPr>
              <a:noFill/>
              <a:ln w="25351">
                <a:noFill/>
              </a:ln>
            </c:spPr>
            <c:txPr>
              <a:bodyPr rot="-5400000" vert="horz" wrap="square" lIns="38100" tIns="19050" rIns="38100" bIns="19050" anchor="ctr">
                <a:spAutoFit/>
              </a:bodyPr>
              <a:lstStyle/>
              <a:p>
                <a:pPr algn="ctr">
                  <a:defRPr sz="1397"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Sheet1!$B$1:$AS$1</c:f>
              <c:strCache>
                <c:ptCount val="44"/>
                <c:pt idx="0">
                  <c:v>69</c:v>
                </c:pt>
                <c:pt idx="1">
                  <c:v>70</c:v>
                </c:pt>
                <c:pt idx="2">
                  <c:v>71</c:v>
                </c:pt>
                <c:pt idx="3">
                  <c:v>72</c:v>
                </c:pt>
                <c:pt idx="4">
                  <c:v>73</c:v>
                </c:pt>
                <c:pt idx="5">
                  <c:v>74</c:v>
                </c:pt>
                <c:pt idx="6">
                  <c:v>75</c:v>
                </c:pt>
                <c:pt idx="7">
                  <c:v>76</c:v>
                </c:pt>
                <c:pt idx="8">
                  <c:v>77</c:v>
                </c:pt>
                <c:pt idx="9">
                  <c:v>78</c:v>
                </c:pt>
                <c:pt idx="10">
                  <c:v>79</c:v>
                </c:pt>
                <c:pt idx="11">
                  <c:v>80</c:v>
                </c:pt>
                <c:pt idx="12">
                  <c:v>81</c:v>
                </c:pt>
                <c:pt idx="13">
                  <c:v>82</c:v>
                </c:pt>
                <c:pt idx="14">
                  <c:v>83</c:v>
                </c:pt>
                <c:pt idx="15">
                  <c:v>84</c:v>
                </c:pt>
                <c:pt idx="16">
                  <c:v>85</c:v>
                </c:pt>
                <c:pt idx="17">
                  <c:v>86</c:v>
                </c:pt>
                <c:pt idx="18">
                  <c:v>87</c:v>
                </c:pt>
                <c:pt idx="19">
                  <c:v>88</c:v>
                </c:pt>
                <c:pt idx="20">
                  <c:v>89</c:v>
                </c:pt>
                <c:pt idx="21">
                  <c:v>90</c:v>
                </c:pt>
                <c:pt idx="22">
                  <c:v>91</c:v>
                </c:pt>
                <c:pt idx="23">
                  <c:v>92</c:v>
                </c:pt>
                <c:pt idx="24">
                  <c:v>93</c:v>
                </c:pt>
                <c:pt idx="25">
                  <c:v>94</c:v>
                </c:pt>
                <c:pt idx="26">
                  <c:v>95</c:v>
                </c:pt>
                <c:pt idx="27">
                  <c:v>96</c:v>
                </c:pt>
                <c:pt idx="28">
                  <c:v>97</c:v>
                </c:pt>
                <c:pt idx="29">
                  <c:v>98</c:v>
                </c:pt>
                <c:pt idx="30">
                  <c:v>99</c:v>
                </c:pt>
                <c:pt idx="31">
                  <c:v>00</c:v>
                </c:pt>
                <c:pt idx="32">
                  <c:v>01</c:v>
                </c:pt>
                <c:pt idx="33">
                  <c:v>02</c:v>
                </c:pt>
                <c:pt idx="34">
                  <c:v>03</c:v>
                </c:pt>
                <c:pt idx="35">
                  <c:v>04</c:v>
                </c:pt>
                <c:pt idx="36">
                  <c:v>05</c:v>
                </c:pt>
                <c:pt idx="37">
                  <c:v>06</c:v>
                </c:pt>
                <c:pt idx="38">
                  <c:v>07</c:v>
                </c:pt>
                <c:pt idx="39">
                  <c:v>08</c:v>
                </c:pt>
                <c:pt idx="40">
                  <c:v>09</c:v>
                </c:pt>
                <c:pt idx="41">
                  <c:v>10</c:v>
                </c:pt>
                <c:pt idx="42">
                  <c:v>11</c:v>
                </c:pt>
                <c:pt idx="43">
                  <c:v>12</c:v>
                </c:pt>
              </c:strCache>
            </c:strRef>
          </c:cat>
          <c:val>
            <c:numRef>
              <c:f>Sheet1!$B$2:$AS$2</c:f>
              <c:numCache>
                <c:formatCode>General</c:formatCode>
                <c:ptCount val="44"/>
                <c:pt idx="0">
                  <c:v>8</c:v>
                </c:pt>
                <c:pt idx="1">
                  <c:v>15</c:v>
                </c:pt>
                <c:pt idx="2">
                  <c:v>12</c:v>
                </c:pt>
                <c:pt idx="3">
                  <c:v>7</c:v>
                </c:pt>
                <c:pt idx="4">
                  <c:v>11</c:v>
                </c:pt>
                <c:pt idx="5">
                  <c:v>9</c:v>
                </c:pt>
                <c:pt idx="6">
                  <c:v>34</c:v>
                </c:pt>
                <c:pt idx="7">
                  <c:v>9</c:v>
                </c:pt>
                <c:pt idx="8">
                  <c:v>13</c:v>
                </c:pt>
                <c:pt idx="9">
                  <c:v>12</c:v>
                </c:pt>
                <c:pt idx="10">
                  <c:v>19</c:v>
                </c:pt>
                <c:pt idx="11">
                  <c:v>9</c:v>
                </c:pt>
                <c:pt idx="12">
                  <c:v>16</c:v>
                </c:pt>
                <c:pt idx="13">
                  <c:v>14</c:v>
                </c:pt>
                <c:pt idx="14">
                  <c:v>13</c:v>
                </c:pt>
                <c:pt idx="15">
                  <c:v>36</c:v>
                </c:pt>
                <c:pt idx="16">
                  <c:v>49</c:v>
                </c:pt>
                <c:pt idx="17">
                  <c:v>31</c:v>
                </c:pt>
                <c:pt idx="18">
                  <c:v>34</c:v>
                </c:pt>
                <c:pt idx="19">
                  <c:v>50</c:v>
                </c:pt>
                <c:pt idx="20">
                  <c:v>48</c:v>
                </c:pt>
                <c:pt idx="21">
                  <c:v>55</c:v>
                </c:pt>
                <c:pt idx="22">
                  <c:v>60</c:v>
                </c:pt>
                <c:pt idx="23">
                  <c:v>58</c:v>
                </c:pt>
                <c:pt idx="24">
                  <c:v>41</c:v>
                </c:pt>
                <c:pt idx="25">
                  <c:v>29</c:v>
                </c:pt>
                <c:pt idx="26">
                  <c:v>16</c:v>
                </c:pt>
                <c:pt idx="27">
                  <c:v>12</c:v>
                </c:pt>
                <c:pt idx="28">
                  <c:v>31</c:v>
                </c:pt>
                <c:pt idx="29">
                  <c:v>18</c:v>
                </c:pt>
                <c:pt idx="30">
                  <c:v>19</c:v>
                </c:pt>
                <c:pt idx="31">
                  <c:v>49</c:v>
                </c:pt>
                <c:pt idx="32">
                  <c:v>50</c:v>
                </c:pt>
                <c:pt idx="33">
                  <c:v>47</c:v>
                </c:pt>
                <c:pt idx="34">
                  <c:v>35</c:v>
                </c:pt>
                <c:pt idx="35">
                  <c:v>18</c:v>
                </c:pt>
                <c:pt idx="36">
                  <c:v>14</c:v>
                </c:pt>
                <c:pt idx="37">
                  <c:v>15</c:v>
                </c:pt>
                <c:pt idx="38">
                  <c:v>5</c:v>
                </c:pt>
                <c:pt idx="39">
                  <c:v>16</c:v>
                </c:pt>
                <c:pt idx="40">
                  <c:v>19</c:v>
                </c:pt>
                <c:pt idx="41">
                  <c:v>21</c:v>
                </c:pt>
                <c:pt idx="42">
                  <c:v>34</c:v>
                </c:pt>
                <c:pt idx="43">
                  <c:v>21</c:v>
                </c:pt>
              </c:numCache>
            </c:numRef>
          </c:val>
        </c:ser>
        <c:dLbls>
          <c:showLegendKey val="0"/>
          <c:showVal val="0"/>
          <c:showCatName val="0"/>
          <c:showSerName val="0"/>
          <c:showPercent val="0"/>
          <c:showBubbleSize val="0"/>
        </c:dLbls>
        <c:gapWidth val="60"/>
        <c:axId val="182564800"/>
        <c:axId val="182568608"/>
      </c:barChart>
      <c:catAx>
        <c:axId val="182564800"/>
        <c:scaling>
          <c:orientation val="minMax"/>
        </c:scaling>
        <c:delete val="0"/>
        <c:axPos val="b"/>
        <c:numFmt formatCode="General" sourceLinked="1"/>
        <c:majorTickMark val="out"/>
        <c:minorTickMark val="none"/>
        <c:tickLblPos val="nextTo"/>
        <c:spPr>
          <a:ln w="3169">
            <a:solidFill>
              <a:schemeClr val="tx1"/>
            </a:solidFill>
            <a:prstDash val="solid"/>
          </a:ln>
        </c:spPr>
        <c:txPr>
          <a:bodyPr rot="-5400000" vert="horz"/>
          <a:lstStyle/>
          <a:p>
            <a:pPr>
              <a:defRPr sz="1198" b="0" i="0" u="none" strike="noStrike" baseline="0">
                <a:solidFill>
                  <a:schemeClr val="tx1"/>
                </a:solidFill>
                <a:latin typeface="Arial"/>
                <a:ea typeface="Arial"/>
                <a:cs typeface="Arial"/>
              </a:defRPr>
            </a:pPr>
            <a:endParaRPr lang="en-US"/>
          </a:p>
        </c:txPr>
        <c:crossAx val="182568608"/>
        <c:crosses val="autoZero"/>
        <c:auto val="0"/>
        <c:lblAlgn val="ctr"/>
        <c:lblOffset val="0"/>
        <c:tickLblSkip val="1"/>
        <c:tickMarkSkip val="1"/>
        <c:noMultiLvlLbl val="0"/>
      </c:catAx>
      <c:valAx>
        <c:axId val="182568608"/>
        <c:scaling>
          <c:orientation val="minMax"/>
        </c:scaling>
        <c:delete val="0"/>
        <c:axPos val="l"/>
        <c:numFmt formatCode="#,##0_);[Red]\(#,##0\)" sourceLinked="0"/>
        <c:majorTickMark val="out"/>
        <c:minorTickMark val="none"/>
        <c:tickLblPos val="nextTo"/>
        <c:spPr>
          <a:ln w="3169">
            <a:solidFill>
              <a:schemeClr val="tx1"/>
            </a:solidFill>
            <a:prstDash val="solid"/>
          </a:ln>
        </c:spPr>
        <c:txPr>
          <a:bodyPr rot="0" vert="horz"/>
          <a:lstStyle/>
          <a:p>
            <a:pPr>
              <a:defRPr sz="1397" b="0" i="0" u="none" strike="noStrike" baseline="0">
                <a:solidFill>
                  <a:schemeClr val="tx1"/>
                </a:solidFill>
                <a:latin typeface="Arial"/>
                <a:ea typeface="Arial"/>
                <a:cs typeface="Arial"/>
              </a:defRPr>
            </a:pPr>
            <a:endParaRPr lang="en-US"/>
          </a:p>
        </c:txPr>
        <c:crossAx val="182564800"/>
        <c:crosses val="autoZero"/>
        <c:crossBetween val="between"/>
      </c:valAx>
      <c:spPr>
        <a:noFill/>
        <a:ln w="25351">
          <a:noFill/>
        </a:ln>
      </c:spPr>
    </c:plotArea>
    <c:plotVisOnly val="1"/>
    <c:dispBlanksAs val="gap"/>
    <c:showDLblsOverMax val="0"/>
  </c:chart>
  <c:spPr>
    <a:noFill/>
    <a:ln>
      <a:noFill/>
    </a:ln>
  </c:spPr>
  <c:txPr>
    <a:bodyPr/>
    <a:lstStyle/>
    <a:p>
      <a:pPr>
        <a:defRPr sz="1397" b="0" i="0" u="none" strike="noStrike" baseline="0">
          <a:solidFill>
            <a:schemeClr val="tx1"/>
          </a:solidFill>
          <a:latin typeface="Arial"/>
          <a:ea typeface="Arial"/>
          <a:cs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65943600867678"/>
          <c:y val="5.2910052910052907E-3"/>
          <c:w val="0.81778741865509763"/>
          <c:h val="0.99735449735449733"/>
        </c:manualLayout>
      </c:layout>
      <c:pieChart>
        <c:varyColors val="1"/>
        <c:ser>
          <c:idx val="0"/>
          <c:order val="0"/>
          <c:tx>
            <c:strRef>
              <c:f>Sheet1!$A$2</c:f>
              <c:strCache>
                <c:ptCount val="1"/>
                <c:pt idx="0">
                  <c:v>Rating</c:v>
                </c:pt>
              </c:strCache>
            </c:strRef>
          </c:tx>
          <c:spPr>
            <a:solidFill>
              <a:schemeClr val="accent1"/>
            </a:solidFill>
            <a:ln w="25400">
              <a:noFill/>
            </a:ln>
          </c:spPr>
          <c:dPt>
            <c:idx val="0"/>
            <c:bubble3D val="0"/>
          </c:dPt>
          <c:dPt>
            <c:idx val="1"/>
            <c:bubble3D val="0"/>
            <c:spPr>
              <a:solidFill>
                <a:schemeClr val="accent2"/>
              </a:solidFill>
              <a:ln w="25400">
                <a:noFill/>
              </a:ln>
            </c:spPr>
          </c:dPt>
          <c:dPt>
            <c:idx val="2"/>
            <c:bubble3D val="0"/>
            <c:spPr>
              <a:solidFill>
                <a:schemeClr val="hlink"/>
              </a:solidFill>
              <a:ln w="25400">
                <a:noFill/>
              </a:ln>
            </c:spPr>
          </c:dPt>
          <c:dPt>
            <c:idx val="3"/>
            <c:bubble3D val="0"/>
            <c:spPr>
              <a:solidFill>
                <a:schemeClr val="folHlink"/>
              </a:solidFill>
              <a:ln w="25400">
                <a:noFill/>
              </a:ln>
            </c:spPr>
          </c:dPt>
          <c:dPt>
            <c:idx val="4"/>
            <c:bubble3D val="0"/>
            <c:spPr>
              <a:solidFill>
                <a:schemeClr val="bg2"/>
              </a:solidFill>
              <a:ln w="25400">
                <a:noFill/>
              </a:ln>
            </c:spPr>
          </c:dPt>
          <c:dPt>
            <c:idx val="5"/>
            <c:bubble3D val="0"/>
            <c:explosion val="19"/>
            <c:spPr>
              <a:solidFill>
                <a:schemeClr val="tx2"/>
              </a:solidFill>
              <a:ln w="25400">
                <a:noFill/>
              </a:ln>
            </c:spPr>
          </c:dPt>
          <c:dPt>
            <c:idx val="6"/>
            <c:bubble3D val="0"/>
            <c:spPr>
              <a:solidFill>
                <a:srgbClr val="0066CC"/>
              </a:solidFill>
              <a:ln w="25400">
                <a:noFill/>
              </a:ln>
            </c:spPr>
          </c:dPt>
          <c:dPt>
            <c:idx val="7"/>
            <c:bubble3D val="0"/>
            <c:spPr>
              <a:solidFill>
                <a:srgbClr val="99CC00"/>
              </a:solidFill>
              <a:ln w="25400">
                <a:noFill/>
              </a:ln>
            </c:spPr>
          </c:dPt>
          <c:dPt>
            <c:idx val="8"/>
            <c:bubble3D val="0"/>
            <c:spPr>
              <a:solidFill>
                <a:srgbClr val="CCCCFF"/>
              </a:solidFill>
              <a:ln w="25400">
                <a:noFill/>
              </a:ln>
            </c:spPr>
          </c:dPt>
          <c:dLbls>
            <c:dLbl>
              <c:idx val="0"/>
              <c:layout>
                <c:manualLayout>
                  <c:x val="-9.5412473589393643E-2"/>
                  <c:y val="5.38148470546011E-2"/>
                </c:manualLayout>
              </c:layout>
              <c:numFmt formatCode="0.0%" sourceLinked="0"/>
              <c:spPr>
                <a:noFill/>
                <a:ln w="25400">
                  <a:noFill/>
                </a:ln>
              </c:spPr>
              <c:txPr>
                <a:bodyPr/>
                <a:lstStyle/>
                <a:p>
                  <a:pPr>
                    <a:defRPr sz="1400" b="1" i="0" u="none" strike="noStrike" baseline="0">
                      <a:solidFill>
                        <a:srgbClr val="FFFFFF"/>
                      </a:solidFill>
                      <a:latin typeface="Arial"/>
                      <a:ea typeface="Arial"/>
                      <a:cs typeface="Arial"/>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dLbl>
              <c:idx val="1"/>
              <c:layout>
                <c:manualLayout>
                  <c:x val="-6.0598397294501005E-2"/>
                  <c:y val="-7.5365976779404487E-2"/>
                </c:manualLayout>
              </c:layout>
              <c:numFmt formatCode="0.0%" sourceLinked="0"/>
              <c:spPr>
                <a:noFill/>
                <a:ln w="25400">
                  <a:noFill/>
                </a:ln>
              </c:spPr>
              <c:txPr>
                <a:bodyPr/>
                <a:lstStyle/>
                <a:p>
                  <a:pPr>
                    <a:defRPr sz="1400" b="1" i="0" u="none" strike="noStrike" baseline="0">
                      <a:solidFill>
                        <a:srgbClr val="FFFFFF"/>
                      </a:solidFill>
                      <a:latin typeface="Arial"/>
                      <a:ea typeface="Arial"/>
                      <a:cs typeface="Arial"/>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dLbl>
              <c:idx val="2"/>
              <c:layout>
                <c:manualLayout>
                  <c:x val="9.5871254009122997E-2"/>
                  <c:y val="-0.10975751117093879"/>
                </c:manualLayout>
              </c:layout>
              <c:numFmt formatCode="0.0%" sourceLinked="0"/>
              <c:spPr>
                <a:noFill/>
                <a:ln w="25400">
                  <a:noFill/>
                </a:ln>
              </c:spPr>
              <c:txPr>
                <a:bodyPr/>
                <a:lstStyle/>
                <a:p>
                  <a:pPr>
                    <a:defRPr sz="1400" b="1" i="0" u="none" strike="noStrike" baseline="0">
                      <a:solidFill>
                        <a:srgbClr val="FFFFFF"/>
                      </a:solidFill>
                      <a:latin typeface="Arial"/>
                      <a:ea typeface="Arial"/>
                      <a:cs typeface="Arial"/>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dLbl>
              <c:idx val="3"/>
              <c:layout>
                <c:manualLayout>
                  <c:x val="0.13701106942840394"/>
                  <c:y val="-9.8325957194102198E-2"/>
                </c:manualLayout>
              </c:layout>
              <c:numFmt formatCode="0.0%" sourceLinked="0"/>
              <c:spPr>
                <a:noFill/>
                <a:ln w="25400">
                  <a:noFill/>
                </a:ln>
              </c:spPr>
              <c:txPr>
                <a:bodyPr/>
                <a:lstStyle/>
                <a:p>
                  <a:pPr>
                    <a:defRPr sz="1400" b="1" i="0" u="none" strike="noStrike" baseline="0">
                      <a:solidFill>
                        <a:srgbClr val="FFFFFF"/>
                      </a:solidFill>
                      <a:latin typeface="Arial"/>
                      <a:ea typeface="Arial"/>
                      <a:cs typeface="Arial"/>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dLbl>
              <c:idx val="4"/>
              <c:layout>
                <c:manualLayout>
                  <c:x val="0.15714149188543164"/>
                  <c:y val="-3.1155113266907675E-2"/>
                </c:manualLayout>
              </c:layout>
              <c:numFmt formatCode="0.0%" sourceLinked="0"/>
              <c:spPr>
                <a:noFill/>
                <a:ln w="25400">
                  <a:noFill/>
                </a:ln>
              </c:spPr>
              <c:txPr>
                <a:bodyPr/>
                <a:lstStyle/>
                <a:p>
                  <a:pPr>
                    <a:defRPr sz="1400" b="1" i="0" u="none" strike="noStrike" baseline="0">
                      <a:solidFill>
                        <a:schemeClr val="tx1"/>
                      </a:solidFill>
                      <a:latin typeface="Arial"/>
                      <a:ea typeface="Arial"/>
                      <a:cs typeface="Arial"/>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dLbl>
              <c:idx val="5"/>
              <c:layout>
                <c:manualLayout>
                  <c:x val="0.10845986984815618"/>
                  <c:y val="3.8485495555693972E-2"/>
                </c:manualLayout>
              </c:layout>
              <c:numFmt formatCode="0.0%" sourceLinked="0"/>
              <c:spPr>
                <a:noFill/>
                <a:ln w="25400">
                  <a:noFill/>
                </a:ln>
              </c:spPr>
              <c:txPr>
                <a:bodyPr/>
                <a:lstStyle/>
                <a:p>
                  <a:pPr>
                    <a:defRPr sz="1400" b="1" i="0" u="none" strike="noStrike" baseline="0">
                      <a:solidFill>
                        <a:schemeClr val="tx1"/>
                      </a:solidFill>
                      <a:latin typeface="Arial"/>
                      <a:ea typeface="Arial"/>
                      <a:cs typeface="Arial"/>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dLbl>
              <c:idx val="6"/>
              <c:layout>
                <c:manualLayout>
                  <c:x val="0.12398404633709495"/>
                  <c:y val="0.10544588728529075"/>
                </c:manualLayout>
              </c:layout>
              <c:numFmt formatCode="0.0%" sourceLinked="0"/>
              <c:spPr>
                <a:noFill/>
                <a:ln w="25400">
                  <a:noFill/>
                </a:ln>
              </c:spPr>
              <c:txPr>
                <a:bodyPr/>
                <a:lstStyle/>
                <a:p>
                  <a:pPr>
                    <a:defRPr sz="1400" b="1" i="0" u="none" strike="noStrike" baseline="0">
                      <a:solidFill>
                        <a:srgbClr val="FFFFFF"/>
                      </a:solidFill>
                      <a:latin typeface="Arial"/>
                      <a:ea typeface="Arial"/>
                      <a:cs typeface="Arial"/>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dLbl>
              <c:idx val="7"/>
              <c:layout>
                <c:manualLayout>
                  <c:x val="8.8511925786875001E-2"/>
                  <c:y val="8.2010582010582006E-2"/>
                </c:manualLayout>
              </c:layout>
              <c:numFmt formatCode="0.0%" sourceLinked="0"/>
              <c:spPr>
                <a:noFill/>
                <a:ln w="25400">
                  <a:noFill/>
                </a:ln>
              </c:spPr>
              <c:txPr>
                <a:bodyPr/>
                <a:lstStyle/>
                <a:p>
                  <a:pPr>
                    <a:defRPr sz="1400" b="1" i="0" u="none" strike="noStrike" baseline="0">
                      <a:solidFill>
                        <a:schemeClr val="tx1"/>
                      </a:solidFill>
                      <a:latin typeface="Arial"/>
                      <a:ea typeface="Arial"/>
                      <a:cs typeface="Arial"/>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dLbl>
              <c:idx val="8"/>
              <c:numFmt formatCode="0.0%" sourceLinked="0"/>
              <c:spPr>
                <a:noFill/>
                <a:ln w="25400">
                  <a:noFill/>
                </a:ln>
              </c:spPr>
              <c:txPr>
                <a:bodyPr/>
                <a:lstStyle/>
                <a:p>
                  <a:pPr>
                    <a:defRPr sz="1400" b="1" i="0" u="none" strike="noStrike" baseline="0">
                      <a:solidFill>
                        <a:schemeClr val="tx1"/>
                      </a:solidFill>
                      <a:latin typeface="Arial"/>
                      <a:ea typeface="Arial"/>
                      <a:cs typeface="Arial"/>
                    </a:defRPr>
                  </a:pPr>
                  <a:endParaRPr lang="en-US"/>
                </a:p>
              </c:txPr>
              <c:dLblPos val="inEnd"/>
              <c:showLegendKey val="0"/>
              <c:showVal val="0"/>
              <c:showCatName val="0"/>
              <c:showSerName val="0"/>
              <c:showPercent val="1"/>
              <c:showBubbleSize val="0"/>
            </c:dLbl>
            <c:numFmt formatCode="0.0%" sourceLinked="0"/>
            <c:spPr>
              <a:noFill/>
              <a:ln w="25400">
                <a:noFill/>
              </a:ln>
            </c:spPr>
            <c:txPr>
              <a:bodyPr wrap="square" lIns="38100" tIns="19050" rIns="38100" bIns="19050" anchor="ctr">
                <a:spAutoFit/>
              </a:bodyPr>
              <a:lstStyle/>
              <a:p>
                <a:pPr>
                  <a:defRPr sz="1400" b="1" i="0" u="none" strike="noStrike" baseline="0">
                    <a:solidFill>
                      <a:srgbClr val="FFFFFF"/>
                    </a:solidFill>
                    <a:latin typeface="Arial"/>
                    <a:ea typeface="Arial"/>
                    <a:cs typeface="Arial"/>
                  </a:defRPr>
                </a:pPr>
                <a:endParaRPr lang="en-US"/>
              </a:p>
            </c:txPr>
            <c:dLblPos val="inEnd"/>
            <c:showLegendKey val="0"/>
            <c:showVal val="0"/>
            <c:showCatName val="0"/>
            <c:showSerName val="0"/>
            <c:showPercent val="1"/>
            <c:showBubbleSize val="0"/>
            <c:showLeaderLines val="0"/>
            <c:extLst>
              <c:ext xmlns:c15="http://schemas.microsoft.com/office/drawing/2012/chart" uri="{CE6537A1-D6FC-4f65-9D91-7224C49458BB}"/>
            </c:extLst>
          </c:dLbls>
          <c:cat>
            <c:strRef>
              <c:f>Sheet1!$B$1:$J$1</c:f>
              <c:strCache>
                <c:ptCount val="9"/>
                <c:pt idx="0">
                  <c:v>Deficient Loss Reserves/Inadequate Pricing</c:v>
                </c:pt>
                <c:pt idx="1">
                  <c:v>Rapid Growth</c:v>
                </c:pt>
                <c:pt idx="2">
                  <c:v>Alleged Fraud</c:v>
                </c:pt>
                <c:pt idx="3">
                  <c:v>Catastrophe Losses</c:v>
                </c:pt>
                <c:pt idx="4">
                  <c:v>Affiliate Impairment</c:v>
                </c:pt>
                <c:pt idx="5">
                  <c:v>Investment Problems (Overstatement of Assets)</c:v>
                </c:pt>
                <c:pt idx="6">
                  <c:v>Misc.</c:v>
                </c:pt>
                <c:pt idx="7">
                  <c:v>Sig. Change in Business</c:v>
                </c:pt>
                <c:pt idx="8">
                  <c:v>Reinsurance Failure</c:v>
                </c:pt>
              </c:strCache>
            </c:strRef>
          </c:cat>
          <c:val>
            <c:numRef>
              <c:f>Sheet1!$B$2:$J$2</c:f>
              <c:numCache>
                <c:formatCode>0.0%</c:formatCode>
                <c:ptCount val="9"/>
                <c:pt idx="0">
                  <c:v>0.434</c:v>
                </c:pt>
                <c:pt idx="1">
                  <c:v>0.126</c:v>
                </c:pt>
                <c:pt idx="2">
                  <c:v>7.1999999999999995E-2</c:v>
                </c:pt>
                <c:pt idx="3">
                  <c:v>7.0999999999999994E-2</c:v>
                </c:pt>
                <c:pt idx="4">
                  <c:v>0.08</c:v>
                </c:pt>
                <c:pt idx="5">
                  <c:v>6.6000000000000003E-2</c:v>
                </c:pt>
                <c:pt idx="6">
                  <c:v>8.4000000000000005E-2</c:v>
                </c:pt>
                <c:pt idx="7">
                  <c:v>3.5000000000000003E-2</c:v>
                </c:pt>
                <c:pt idx="8">
                  <c:v>3.1E-2</c:v>
                </c:pt>
              </c:numCache>
            </c:numRef>
          </c:val>
        </c:ser>
        <c:dLbls>
          <c:showLegendKey val="0"/>
          <c:showVal val="1"/>
          <c:showCatName val="1"/>
          <c:showSerName val="0"/>
          <c:showPercent val="0"/>
          <c:showBubbleSize val="0"/>
          <c:separator>
</c:separator>
          <c:showLeaderLines val="0"/>
        </c:dLbls>
        <c:firstSliceAng val="0"/>
      </c:pieChart>
      <c:spPr>
        <a:noFill/>
        <a:ln w="25400">
          <a:noFill/>
        </a:ln>
      </c:spPr>
    </c:plotArea>
    <c:plotVisOnly val="1"/>
    <c:dispBlanksAs val="zero"/>
    <c:showDLblsOverMax val="0"/>
  </c:chart>
  <c:spPr>
    <a:noFill/>
    <a:ln>
      <a:noFill/>
    </a:ln>
  </c:spPr>
  <c:txPr>
    <a:bodyPr/>
    <a:lstStyle/>
    <a:p>
      <a:pPr>
        <a:defRPr sz="1025"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65943600867678"/>
          <c:y val="5.2910052910052907E-3"/>
          <c:w val="0.81778741865509763"/>
          <c:h val="0.99735449735449733"/>
        </c:manualLayout>
      </c:layout>
      <c:pieChart>
        <c:varyColors val="1"/>
        <c:ser>
          <c:idx val="0"/>
          <c:order val="0"/>
          <c:tx>
            <c:strRef>
              <c:f>Sheet1!$A$2</c:f>
              <c:strCache>
                <c:ptCount val="1"/>
                <c:pt idx="0">
                  <c:v>Rating</c:v>
                </c:pt>
              </c:strCache>
            </c:strRef>
          </c:tx>
          <c:spPr>
            <a:solidFill>
              <a:schemeClr val="accent1"/>
            </a:solidFill>
            <a:ln w="25400">
              <a:noFill/>
            </a:ln>
          </c:spPr>
          <c:dPt>
            <c:idx val="0"/>
            <c:bubble3D val="0"/>
          </c:dPt>
          <c:dPt>
            <c:idx val="1"/>
            <c:bubble3D val="0"/>
            <c:spPr>
              <a:solidFill>
                <a:schemeClr val="accent2"/>
              </a:solidFill>
              <a:ln w="25400">
                <a:noFill/>
              </a:ln>
            </c:spPr>
          </c:dPt>
          <c:dPt>
            <c:idx val="2"/>
            <c:bubble3D val="0"/>
            <c:spPr>
              <a:solidFill>
                <a:schemeClr val="hlink"/>
              </a:solidFill>
              <a:ln w="25400">
                <a:noFill/>
              </a:ln>
            </c:spPr>
          </c:dPt>
          <c:dPt>
            <c:idx val="3"/>
            <c:bubble3D val="0"/>
            <c:spPr>
              <a:solidFill>
                <a:schemeClr val="folHlink"/>
              </a:solidFill>
              <a:ln w="25400">
                <a:noFill/>
              </a:ln>
            </c:spPr>
          </c:dPt>
          <c:dPt>
            <c:idx val="4"/>
            <c:bubble3D val="0"/>
            <c:spPr>
              <a:solidFill>
                <a:schemeClr val="bg2"/>
              </a:solidFill>
              <a:ln w="25400">
                <a:noFill/>
              </a:ln>
            </c:spPr>
          </c:dPt>
          <c:dPt>
            <c:idx val="5"/>
            <c:bubble3D val="0"/>
            <c:spPr>
              <a:solidFill>
                <a:schemeClr val="tx2"/>
              </a:solidFill>
              <a:ln w="25400">
                <a:noFill/>
              </a:ln>
            </c:spPr>
          </c:dPt>
          <c:dPt>
            <c:idx val="6"/>
            <c:bubble3D val="0"/>
            <c:spPr>
              <a:solidFill>
                <a:srgbClr val="0066CC"/>
              </a:solidFill>
              <a:ln w="25400">
                <a:noFill/>
              </a:ln>
            </c:spPr>
          </c:dPt>
          <c:dPt>
            <c:idx val="7"/>
            <c:bubble3D val="0"/>
            <c:spPr>
              <a:solidFill>
                <a:srgbClr val="99CC00"/>
              </a:solidFill>
              <a:ln w="25400">
                <a:noFill/>
              </a:ln>
            </c:spPr>
          </c:dPt>
          <c:dPt>
            <c:idx val="8"/>
            <c:bubble3D val="0"/>
            <c:spPr>
              <a:solidFill>
                <a:srgbClr val="CCCCFF"/>
              </a:solidFill>
              <a:ln w="25400">
                <a:noFill/>
              </a:ln>
            </c:spPr>
          </c:dPt>
          <c:dPt>
            <c:idx val="9"/>
            <c:bubble3D val="0"/>
            <c:spPr>
              <a:solidFill>
                <a:schemeClr val="accent6">
                  <a:lumMod val="60000"/>
                  <a:lumOff val="40000"/>
                </a:schemeClr>
              </a:solidFill>
              <a:ln w="25400">
                <a:noFill/>
              </a:ln>
            </c:spPr>
          </c:dPt>
          <c:dLbls>
            <c:dLbl>
              <c:idx val="0"/>
              <c:layout>
                <c:manualLayout>
                  <c:x val="-0.14940116499976308"/>
                  <c:y val="0.13336409362257279"/>
                </c:manualLayout>
              </c:layout>
              <c:numFmt formatCode="0.0%" sourceLinked="0"/>
              <c:spPr>
                <a:noFill/>
                <a:ln w="25400">
                  <a:noFill/>
                </a:ln>
              </c:spPr>
              <c:txPr>
                <a:bodyPr/>
                <a:lstStyle/>
                <a:p>
                  <a:pPr>
                    <a:defRPr sz="1400" b="1" i="0" u="none" strike="noStrike" baseline="0">
                      <a:solidFill>
                        <a:srgbClr val="FFFFFF"/>
                      </a:solidFill>
                      <a:latin typeface="Arial"/>
                      <a:ea typeface="Arial"/>
                      <a:cs typeface="Arial"/>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dLbl>
              <c:idx val="1"/>
              <c:layout>
                <c:manualLayout>
                  <c:x val="-0.14900519603335938"/>
                  <c:y val="-0.14425355693906927"/>
                </c:manualLayout>
              </c:layout>
              <c:numFmt formatCode="0.0%" sourceLinked="0"/>
              <c:spPr>
                <a:noFill/>
                <a:ln w="25400">
                  <a:noFill/>
                </a:ln>
              </c:spPr>
              <c:txPr>
                <a:bodyPr/>
                <a:lstStyle/>
                <a:p>
                  <a:pPr>
                    <a:defRPr sz="1400" b="1" i="0" u="none" strike="noStrike" baseline="0">
                      <a:solidFill>
                        <a:srgbClr val="FFFFFF"/>
                      </a:solidFill>
                      <a:latin typeface="Arial"/>
                      <a:ea typeface="Arial"/>
                      <a:cs typeface="Arial"/>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dLbl>
              <c:idx val="2"/>
              <c:layout>
                <c:manualLayout>
                  <c:x val="-4.4738093473290601E-2"/>
                  <c:y val="-8.3302356640048966E-2"/>
                </c:manualLayout>
              </c:layout>
              <c:numFmt formatCode="0.0%" sourceLinked="0"/>
              <c:spPr>
                <a:noFill/>
                <a:ln w="25400">
                  <a:noFill/>
                </a:ln>
              </c:spPr>
              <c:txPr>
                <a:bodyPr/>
                <a:lstStyle/>
                <a:p>
                  <a:pPr>
                    <a:defRPr sz="1400" b="1" i="0" u="none" strike="noStrike" baseline="0">
                      <a:solidFill>
                        <a:srgbClr val="FFFFFF"/>
                      </a:solidFill>
                      <a:latin typeface="Arial"/>
                      <a:ea typeface="Arial"/>
                      <a:cs typeface="Arial"/>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dLbl>
              <c:idx val="3"/>
              <c:layout>
                <c:manualLayout>
                  <c:x val="0.10552093370660316"/>
                  <c:y val="-7.4768092151025423E-2"/>
                </c:manualLayout>
              </c:layout>
              <c:numFmt formatCode="0.0%" sourceLinked="0"/>
              <c:spPr>
                <a:noFill/>
                <a:ln w="25400">
                  <a:noFill/>
                </a:ln>
              </c:spPr>
              <c:txPr>
                <a:bodyPr/>
                <a:lstStyle/>
                <a:p>
                  <a:pPr>
                    <a:defRPr sz="1400" b="1" i="0" u="none" strike="noStrike" baseline="0">
                      <a:solidFill>
                        <a:srgbClr val="FFFFFF"/>
                      </a:solidFill>
                      <a:latin typeface="Arial"/>
                      <a:ea typeface="Arial"/>
                      <a:cs typeface="Arial"/>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dLbl>
              <c:idx val="4"/>
              <c:layout>
                <c:manualLayout>
                  <c:x val="0.15050009407766823"/>
                  <c:y val="-0.11479702846331488"/>
                </c:manualLayout>
              </c:layout>
              <c:tx>
                <c:rich>
                  <a:bodyPr/>
                  <a:lstStyle/>
                  <a:p>
                    <a:pPr>
                      <a:defRPr sz="1400" b="1" i="0" u="none" strike="noStrike" baseline="0">
                        <a:solidFill>
                          <a:schemeClr val="tx1"/>
                        </a:solidFill>
                        <a:latin typeface="Arial"/>
                        <a:ea typeface="Arial"/>
                        <a:cs typeface="Arial"/>
                      </a:defRPr>
                    </a:pPr>
                    <a:fld id="{FFFDD089-F9B6-43E6-8CA2-526B533E3253}" type="PERCENTAGE">
                      <a:rPr lang="en-US" baseline="0" dirty="0">
                        <a:solidFill>
                          <a:schemeClr val="bg1"/>
                        </a:solidFill>
                      </a:rPr>
                      <a:pPr>
                        <a:defRPr sz="1400" b="1" i="0" u="none" strike="noStrike" baseline="0">
                          <a:solidFill>
                            <a:schemeClr val="tx1"/>
                          </a:solidFill>
                          <a:latin typeface="Arial"/>
                          <a:ea typeface="Arial"/>
                          <a:cs typeface="Arial"/>
                        </a:defRPr>
                      </a:pPr>
                      <a:t>[PERCENTAGE]</a:t>
                    </a:fld>
                    <a:endParaRPr lang="en-US"/>
                  </a:p>
                </c:rich>
              </c:tx>
              <c:numFmt formatCode="0.0%" sourceLinked="0"/>
              <c:spPr>
                <a:noFill/>
                <a:ln w="25400">
                  <a:noFill/>
                </a:ln>
              </c:spPr>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Lst>
            </c:dLbl>
            <c:dLbl>
              <c:idx val="5"/>
              <c:layout>
                <c:manualLayout>
                  <c:x val="0.18830778374002222"/>
                  <c:y val="2.5489926244496197E-2"/>
                </c:manualLayout>
              </c:layout>
              <c:tx>
                <c:rich>
                  <a:bodyPr/>
                  <a:lstStyle/>
                  <a:p>
                    <a:pPr>
                      <a:defRPr sz="1400" b="1" i="0" u="none" strike="noStrike" baseline="0">
                        <a:solidFill>
                          <a:schemeClr val="tx1"/>
                        </a:solidFill>
                        <a:latin typeface="Arial"/>
                        <a:ea typeface="Arial"/>
                        <a:cs typeface="Arial"/>
                      </a:defRPr>
                    </a:pPr>
                    <a:fld id="{49A96776-E400-433E-B310-65EA1EA38883}" type="PERCENTAGE">
                      <a:rPr lang="en-US">
                        <a:solidFill>
                          <a:schemeClr val="bg1"/>
                        </a:solidFill>
                      </a:rPr>
                      <a:pPr>
                        <a:defRPr sz="1400" b="1" i="0" u="none" strike="noStrike" baseline="0">
                          <a:solidFill>
                            <a:schemeClr val="tx1"/>
                          </a:solidFill>
                          <a:latin typeface="Arial"/>
                          <a:ea typeface="Arial"/>
                          <a:cs typeface="Arial"/>
                        </a:defRPr>
                      </a:pPr>
                      <a:t>[PERCENTAGE]</a:t>
                    </a:fld>
                    <a:endParaRPr lang="en-US"/>
                  </a:p>
                </c:rich>
              </c:tx>
              <c:numFmt formatCode="0.0%" sourceLinked="0"/>
              <c:spPr>
                <a:noFill/>
                <a:ln w="25400">
                  <a:noFill/>
                </a:ln>
              </c:spPr>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Lst>
            </c:dLbl>
            <c:dLbl>
              <c:idx val="6"/>
              <c:layout>
                <c:manualLayout>
                  <c:x val="0.1639779622397359"/>
                  <c:y val="9.527433481886613E-2"/>
                </c:manualLayout>
              </c:layout>
              <c:numFmt formatCode="0.0%" sourceLinked="0"/>
              <c:spPr>
                <a:noFill/>
                <a:ln w="25400">
                  <a:noFill/>
                </a:ln>
              </c:spPr>
              <c:txPr>
                <a:bodyPr/>
                <a:lstStyle/>
                <a:p>
                  <a:pPr>
                    <a:defRPr sz="1400" b="1" i="0" u="none" strike="noStrike" baseline="0">
                      <a:solidFill>
                        <a:srgbClr val="FFFFFF"/>
                      </a:solidFill>
                      <a:latin typeface="Arial"/>
                      <a:ea typeface="Arial"/>
                      <a:cs typeface="Arial"/>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dLbl>
              <c:idx val="7"/>
              <c:layout>
                <c:manualLayout>
                  <c:x val="0.13128804726806376"/>
                  <c:y val="0.10582010582010581"/>
                </c:manualLayout>
              </c:layout>
              <c:tx>
                <c:rich>
                  <a:bodyPr/>
                  <a:lstStyle/>
                  <a:p>
                    <a:pPr>
                      <a:defRPr sz="1400" b="1" i="0" u="none" strike="noStrike" baseline="0">
                        <a:solidFill>
                          <a:schemeClr val="tx1"/>
                        </a:solidFill>
                        <a:latin typeface="Arial"/>
                        <a:ea typeface="Arial"/>
                        <a:cs typeface="Arial"/>
                      </a:defRPr>
                    </a:pPr>
                    <a:fld id="{6C11CE36-9CDB-4C17-AF9E-2A5A7F121F95}" type="PERCENTAGE">
                      <a:rPr lang="en-US">
                        <a:solidFill>
                          <a:schemeClr val="bg1"/>
                        </a:solidFill>
                      </a:rPr>
                      <a:pPr>
                        <a:defRPr sz="1400" b="1" i="0" u="none" strike="noStrike" baseline="0">
                          <a:solidFill>
                            <a:schemeClr val="tx1"/>
                          </a:solidFill>
                          <a:latin typeface="Arial"/>
                          <a:ea typeface="Arial"/>
                          <a:cs typeface="Arial"/>
                        </a:defRPr>
                      </a:pPr>
                      <a:t>[PERCENTAGE]</a:t>
                    </a:fld>
                    <a:endParaRPr lang="en-US"/>
                  </a:p>
                </c:rich>
              </c:tx>
              <c:numFmt formatCode="0.0%" sourceLinked="0"/>
              <c:spPr>
                <a:noFill/>
                <a:ln w="25400">
                  <a:noFill/>
                </a:ln>
              </c:spPr>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Lst>
            </c:dLbl>
            <c:dLbl>
              <c:idx val="8"/>
              <c:layout>
                <c:manualLayout>
                  <c:x val="0.10118971189426811"/>
                  <c:y val="8.115995659553156E-2"/>
                </c:manualLayout>
              </c:layout>
              <c:tx>
                <c:rich>
                  <a:bodyPr/>
                  <a:lstStyle/>
                  <a:p>
                    <a:pPr>
                      <a:defRPr sz="1400" b="1" i="0" u="none" strike="noStrike" baseline="0">
                        <a:solidFill>
                          <a:schemeClr val="tx1"/>
                        </a:solidFill>
                        <a:latin typeface="Arial"/>
                        <a:ea typeface="Arial"/>
                        <a:cs typeface="Arial"/>
                      </a:defRPr>
                    </a:pPr>
                    <a:fld id="{7FC62D54-CC92-4983-A493-13393773F6DD}" type="PERCENTAGE">
                      <a:rPr lang="en-US">
                        <a:solidFill>
                          <a:schemeClr val="bg1"/>
                        </a:solidFill>
                      </a:rPr>
                      <a:pPr>
                        <a:defRPr sz="1400" b="1" i="0" u="none" strike="noStrike" baseline="0">
                          <a:solidFill>
                            <a:schemeClr val="tx1"/>
                          </a:solidFill>
                          <a:latin typeface="Arial"/>
                          <a:ea typeface="Arial"/>
                          <a:cs typeface="Arial"/>
                        </a:defRPr>
                      </a:pPr>
                      <a:t>[PERCENTAGE]</a:t>
                    </a:fld>
                    <a:endParaRPr lang="en-US"/>
                  </a:p>
                </c:rich>
              </c:tx>
              <c:numFmt formatCode="0.0%" sourceLinked="0"/>
              <c:spPr>
                <a:noFill/>
                <a:ln w="25400">
                  <a:noFill/>
                </a:ln>
              </c:spPr>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Lst>
            </c:dLbl>
            <c:dLbl>
              <c:idx val="9"/>
              <c:layout>
                <c:manualLayout>
                  <c:x val="6.241739695644484E-2"/>
                  <c:y val="5.9182549177819212E-2"/>
                </c:manualLayout>
              </c:layout>
              <c:tx>
                <c:rich>
                  <a:bodyPr/>
                  <a:lstStyle/>
                  <a:p>
                    <a:pPr>
                      <a:defRPr sz="1400" b="1" i="0" u="none" strike="noStrike" baseline="0">
                        <a:solidFill>
                          <a:schemeClr val="tx1"/>
                        </a:solidFill>
                        <a:latin typeface="Arial"/>
                        <a:ea typeface="Arial"/>
                        <a:cs typeface="Arial"/>
                      </a:defRPr>
                    </a:pPr>
                    <a:fld id="{7454F577-86E0-4A5C-B0C0-4D09A121909C}" type="PERCENTAGE">
                      <a:rPr lang="en-US">
                        <a:solidFill>
                          <a:schemeClr val="bg1"/>
                        </a:solidFill>
                      </a:rPr>
                      <a:pPr>
                        <a:defRPr sz="1400" b="1" i="0" u="none" strike="noStrike" baseline="0">
                          <a:solidFill>
                            <a:schemeClr val="tx1"/>
                          </a:solidFill>
                          <a:latin typeface="Arial"/>
                          <a:ea typeface="Arial"/>
                          <a:cs typeface="Arial"/>
                        </a:defRPr>
                      </a:pPr>
                      <a:t>[PERCENTAGE]</a:t>
                    </a:fld>
                    <a:endParaRPr lang="en-US"/>
                  </a:p>
                </c:rich>
              </c:tx>
              <c:numFmt formatCode="0.0%" sourceLinked="0"/>
              <c:spPr>
                <a:noFill/>
                <a:ln w="25400">
                  <a:noFill/>
                </a:ln>
              </c:spPr>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Lst>
            </c:dLbl>
            <c:numFmt formatCode="0.0%" sourceLinked="0"/>
            <c:spPr>
              <a:noFill/>
              <a:ln w="25400">
                <a:noFill/>
              </a:ln>
            </c:spPr>
            <c:txPr>
              <a:bodyPr wrap="square" lIns="38100" tIns="19050" rIns="38100" bIns="19050" anchor="ctr">
                <a:spAutoFit/>
              </a:bodyPr>
              <a:lstStyle/>
              <a:p>
                <a:pPr>
                  <a:defRPr sz="1400" b="1" i="0" u="none" strike="noStrike" baseline="0">
                    <a:solidFill>
                      <a:srgbClr val="FFFFFF"/>
                    </a:solidFill>
                    <a:latin typeface="Arial"/>
                    <a:ea typeface="Arial"/>
                    <a:cs typeface="Arial"/>
                  </a:defRPr>
                </a:pPr>
                <a:endParaRPr lang="en-US"/>
              </a:p>
            </c:txPr>
            <c:dLblPos val="inEnd"/>
            <c:showLegendKey val="0"/>
            <c:showVal val="0"/>
            <c:showCatName val="0"/>
            <c:showSerName val="0"/>
            <c:showPercent val="1"/>
            <c:showBubbleSize val="0"/>
            <c:showLeaderLines val="0"/>
            <c:extLst>
              <c:ext xmlns:c15="http://schemas.microsoft.com/office/drawing/2012/chart" uri="{CE6537A1-D6FC-4f65-9D91-7224C49458BB}"/>
            </c:extLst>
          </c:dLbls>
          <c:cat>
            <c:strRef>
              <c:f>Sheet1!$B$1:$K$1</c:f>
              <c:strCache>
                <c:ptCount val="10"/>
                <c:pt idx="0">
                  <c:v>Workers Comp</c:v>
                </c:pt>
                <c:pt idx="1">
                  <c:v>Pvt Pass Auto</c:v>
                </c:pt>
                <c:pt idx="2">
                  <c:v>HO</c:v>
                </c:pt>
                <c:pt idx="3">
                  <c:v>CMP</c:v>
                </c:pt>
                <c:pt idx="4">
                  <c:v>Comml Auto Liab</c:v>
                </c:pt>
                <c:pt idx="5">
                  <c:v>Other Liability</c:v>
                </c:pt>
                <c:pt idx="6">
                  <c:v>Med Mal</c:v>
                </c:pt>
                <c:pt idx="7">
                  <c:v>Surety</c:v>
                </c:pt>
                <c:pt idx="8">
                  <c:v>Title</c:v>
                </c:pt>
                <c:pt idx="9">
                  <c:v>Other</c:v>
                </c:pt>
              </c:strCache>
            </c:strRef>
          </c:cat>
          <c:val>
            <c:numRef>
              <c:f>Sheet1!$B$2:$K$2</c:f>
              <c:numCache>
                <c:formatCode>0</c:formatCode>
                <c:ptCount val="10"/>
                <c:pt idx="0">
                  <c:v>94</c:v>
                </c:pt>
                <c:pt idx="1">
                  <c:v>106</c:v>
                </c:pt>
                <c:pt idx="2">
                  <c:v>44</c:v>
                </c:pt>
                <c:pt idx="3">
                  <c:v>42</c:v>
                </c:pt>
                <c:pt idx="4">
                  <c:v>35</c:v>
                </c:pt>
                <c:pt idx="5">
                  <c:v>41</c:v>
                </c:pt>
                <c:pt idx="6">
                  <c:v>32</c:v>
                </c:pt>
                <c:pt idx="7">
                  <c:v>23</c:v>
                </c:pt>
                <c:pt idx="8">
                  <c:v>19</c:v>
                </c:pt>
                <c:pt idx="9">
                  <c:v>41</c:v>
                </c:pt>
              </c:numCache>
            </c:numRef>
          </c:val>
        </c:ser>
        <c:dLbls>
          <c:showLegendKey val="0"/>
          <c:showVal val="1"/>
          <c:showCatName val="1"/>
          <c:showSerName val="0"/>
          <c:showPercent val="0"/>
          <c:showBubbleSize val="0"/>
          <c:separator>
</c:separator>
          <c:showLeaderLines val="0"/>
        </c:dLbls>
        <c:firstSliceAng val="0"/>
      </c:pieChart>
      <c:spPr>
        <a:noFill/>
        <a:ln w="25400">
          <a:noFill/>
        </a:ln>
      </c:spPr>
    </c:plotArea>
    <c:plotVisOnly val="1"/>
    <c:dispBlanksAs val="zero"/>
    <c:showDLblsOverMax val="0"/>
  </c:chart>
  <c:spPr>
    <a:noFill/>
    <a:ln>
      <a:noFill/>
    </a:ln>
  </c:spPr>
  <c:txPr>
    <a:bodyPr/>
    <a:lstStyle/>
    <a:p>
      <a:pPr>
        <a:defRPr sz="1025"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61.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63.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64.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65.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69.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70.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71.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72.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73.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79.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80.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81.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82.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image" Target="../media/image13.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83.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84.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85.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86.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87.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8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9378" name="Rectangle 1026"/>
          <p:cNvSpPr>
            <a:spLocks noGrp="1" noChangeArrowheads="1"/>
          </p:cNvSpPr>
          <p:nvPr>
            <p:ph type="hdr" sz="quarter"/>
          </p:nvPr>
        </p:nvSpPr>
        <p:spPr bwMode="auto">
          <a:xfrm>
            <a:off x="0" y="0"/>
            <a:ext cx="3033713" cy="463550"/>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79" name="Rectangle 1027"/>
          <p:cNvSpPr>
            <a:spLocks noGrp="1" noChangeArrowheads="1"/>
          </p:cNvSpPr>
          <p:nvPr>
            <p:ph type="dt" sz="quarter" idx="1"/>
          </p:nvPr>
        </p:nvSpPr>
        <p:spPr bwMode="auto">
          <a:xfrm>
            <a:off x="3962400" y="0"/>
            <a:ext cx="3033713" cy="463550"/>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algn="r" defTabSz="912813" eaLnBrk="0" hangingPunct="0">
              <a:defRPr sz="1200">
                <a:latin typeface="Arial" charset="0"/>
                <a:cs typeface="+mn-cs"/>
              </a:defRPr>
            </a:lvl1pPr>
          </a:lstStyle>
          <a:p>
            <a:pPr>
              <a:defRPr/>
            </a:pPr>
            <a:fld id="{56428D4E-CD86-468D-BEE4-4FD3A017EE70}" type="datetime1">
              <a:rPr lang="en-US"/>
              <a:pPr>
                <a:defRPr/>
              </a:pPr>
              <a:t>3/19/2014</a:t>
            </a:fld>
            <a:endParaRPr lang="en-US"/>
          </a:p>
        </p:txBody>
      </p:sp>
      <p:sp>
        <p:nvSpPr>
          <p:cNvPr id="229380" name="Rectangle 1028"/>
          <p:cNvSpPr>
            <a:spLocks noGrp="1" noChangeArrowheads="1"/>
          </p:cNvSpPr>
          <p:nvPr>
            <p:ph type="ftr" sz="quarter" idx="2"/>
          </p:nvPr>
        </p:nvSpPr>
        <p:spPr bwMode="auto">
          <a:xfrm>
            <a:off x="0" y="8818563"/>
            <a:ext cx="3033713" cy="463550"/>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81" name="Rectangle 1029"/>
          <p:cNvSpPr>
            <a:spLocks noGrp="1" noChangeArrowheads="1"/>
          </p:cNvSpPr>
          <p:nvPr>
            <p:ph type="sldNum" sz="quarter" idx="3"/>
          </p:nvPr>
        </p:nvSpPr>
        <p:spPr bwMode="auto">
          <a:xfrm>
            <a:off x="3962400" y="8818563"/>
            <a:ext cx="3033713" cy="463550"/>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algn="r" defTabSz="912813" eaLnBrk="0" hangingPunct="0">
              <a:defRPr sz="1200">
                <a:latin typeface="Arial" charset="0"/>
                <a:cs typeface="+mn-cs"/>
              </a:defRPr>
            </a:lvl1pPr>
          </a:lstStyle>
          <a:p>
            <a:pPr>
              <a:defRPr/>
            </a:pPr>
            <a:fld id="{46DD95BB-A669-4F44-8D4A-44D0FEE85DCC}" type="slidenum">
              <a:rPr lang="en-US"/>
              <a:pPr>
                <a:defRPr/>
              </a:pPr>
              <a:t>‹#›</a:t>
            </a:fld>
            <a:endParaRPr lang="en-US"/>
          </a:p>
        </p:txBody>
      </p:sp>
    </p:spTree>
    <p:extLst>
      <p:ext uri="{BB962C8B-B14F-4D97-AF65-F5344CB8AC3E}">
        <p14:creationId xmlns:p14="http://schemas.microsoft.com/office/powerpoint/2010/main" val="20066290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6674" name="Rectangle 3075"/>
          <p:cNvSpPr>
            <a:spLocks noGrp="1" noRot="1" noChangeAspect="1" noChangeArrowheads="1" noTextEdit="1"/>
          </p:cNvSpPr>
          <p:nvPr>
            <p:ph type="sldImg" idx="2"/>
          </p:nvPr>
        </p:nvSpPr>
        <p:spPr bwMode="auto">
          <a:xfrm>
            <a:off x="1470025" y="581025"/>
            <a:ext cx="4056063" cy="3041650"/>
          </a:xfrm>
          <a:prstGeom prst="rect">
            <a:avLst/>
          </a:prstGeom>
          <a:noFill/>
          <a:ln w="9525" algn="ctr">
            <a:solidFill>
              <a:srgbClr val="000000"/>
            </a:solidFill>
            <a:miter lim="800000"/>
            <a:headEnd/>
            <a:tailEnd/>
          </a:ln>
        </p:spPr>
      </p:sp>
      <p:sp>
        <p:nvSpPr>
          <p:cNvPr id="3077" name="Notes Placeholder 3076"/>
          <p:cNvSpPr>
            <a:spLocks noGrp="1" noChangeArrowheads="1"/>
          </p:cNvSpPr>
          <p:nvPr>
            <p:ph type="body" sz="quarter" idx="3"/>
          </p:nvPr>
        </p:nvSpPr>
        <p:spPr bwMode="auto">
          <a:xfrm>
            <a:off x="571500" y="3819525"/>
            <a:ext cx="5856288" cy="5148263"/>
          </a:xfrm>
          <a:prstGeom prst="rect">
            <a:avLst/>
          </a:prstGeom>
          <a:noFill/>
          <a:ln w="9525" algn="ctr">
            <a:noFill/>
            <a:miter lim="800000"/>
            <a:headEnd/>
            <a:tailEnd/>
          </a:ln>
          <a:effectLst/>
        </p:spPr>
        <p:txBody>
          <a:bodyPr vert="horz" wrap="square" lIns="46066" tIns="46066" rIns="46066" bIns="4606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9" name="Slide Number Placeholder 3078"/>
          <p:cNvSpPr>
            <a:spLocks noGrp="1" noChangeArrowheads="1"/>
          </p:cNvSpPr>
          <p:nvPr>
            <p:ph type="sldNum" sz="quarter" idx="5"/>
          </p:nvPr>
        </p:nvSpPr>
        <p:spPr bwMode="auto">
          <a:xfrm>
            <a:off x="3148013" y="9037638"/>
            <a:ext cx="704850" cy="244475"/>
          </a:xfrm>
          <a:prstGeom prst="rect">
            <a:avLst/>
          </a:prstGeom>
          <a:noFill/>
          <a:ln w="9525">
            <a:noFill/>
            <a:miter lim="800000"/>
            <a:headEnd/>
            <a:tailEnd/>
          </a:ln>
        </p:spPr>
        <p:txBody>
          <a:bodyPr vert="horz" wrap="square" lIns="45887" tIns="46499" rIns="45887" bIns="46499" numCol="1" anchor="b" anchorCtr="0" compatLnSpc="1">
            <a:prstTxWarp prst="textNoShape">
              <a:avLst/>
            </a:prstTxWarp>
            <a:spAutoFit/>
          </a:bodyPr>
          <a:lstStyle>
            <a:lvl1pPr algn="ctr" defTabSz="930275">
              <a:defRPr sz="1000">
                <a:latin typeface="Arial" charset="0"/>
                <a:cs typeface="+mn-cs"/>
              </a:defRPr>
            </a:lvl1pPr>
          </a:lstStyle>
          <a:p>
            <a:pPr>
              <a:defRPr/>
            </a:pPr>
            <a:fld id="{3926E3E4-F212-49E4-9AB9-DC573DC8C484}" type="slidenum">
              <a:rPr lang="en-US"/>
              <a:pPr>
                <a:defRPr/>
              </a:pPr>
              <a:t>‹#›</a:t>
            </a:fld>
            <a:endParaRPr lang="en-US"/>
          </a:p>
        </p:txBody>
      </p:sp>
    </p:spTree>
    <p:extLst>
      <p:ext uri="{BB962C8B-B14F-4D97-AF65-F5344CB8AC3E}">
        <p14:creationId xmlns:p14="http://schemas.microsoft.com/office/powerpoint/2010/main" val="3059369469"/>
      </p:ext>
    </p:extLst>
  </p:cSld>
  <p:clrMap bg1="lt1" tx1="dk1" bg2="lt2" tx2="dk2" accent1="accent1" accent2="accent2" accent3="accent3" accent4="accent4" accent5="accent5" accent6="accent6" hlink="hlink" folHlink="folHlink"/>
  <p:notesStyle>
    <a:lvl1pPr marL="228600" indent="-228600" algn="l" rtl="0" eaLnBrk="0" fontAlgn="base" hangingPunct="0">
      <a:lnSpc>
        <a:spcPct val="90000"/>
      </a:lnSpc>
      <a:spcBef>
        <a:spcPct val="100000"/>
      </a:spcBef>
      <a:spcAft>
        <a:spcPct val="0"/>
      </a:spcAft>
      <a:buClr>
        <a:srgbClr val="008080"/>
      </a:buClr>
      <a:buSzPct val="85000"/>
      <a:buFont typeface="Wingdings" pitchFamily="2" charset="2"/>
      <a:buChar char="n"/>
      <a:defRPr sz="1400" kern="1200">
        <a:solidFill>
          <a:schemeClr val="tx1"/>
        </a:solidFill>
        <a:latin typeface="Arial" charset="0"/>
        <a:ea typeface="+mn-ea"/>
        <a:cs typeface="+mn-cs"/>
      </a:defRPr>
    </a:lvl1pPr>
    <a:lvl2pPr marL="517525" indent="-174625" algn="l" rtl="0" eaLnBrk="0" fontAlgn="base" hangingPunct="0">
      <a:lnSpc>
        <a:spcPct val="90000"/>
      </a:lnSpc>
      <a:spcBef>
        <a:spcPct val="50000"/>
      </a:spcBef>
      <a:spcAft>
        <a:spcPct val="0"/>
      </a:spcAft>
      <a:buClr>
        <a:srgbClr val="008080"/>
      </a:buClr>
      <a:buFont typeface="Wingdings" pitchFamily="2" charset="2"/>
      <a:buChar char="w"/>
      <a:defRPr sz="1200" kern="1200">
        <a:solidFill>
          <a:schemeClr val="tx1"/>
        </a:solidFill>
        <a:latin typeface="Arial" charset="0"/>
        <a:ea typeface="+mn-ea"/>
        <a:cs typeface="+mn-cs"/>
      </a:defRPr>
    </a:lvl2pPr>
    <a:lvl3pPr marL="800100" indent="-168275" algn="l" rtl="0" eaLnBrk="0" fontAlgn="base" hangingPunct="0">
      <a:lnSpc>
        <a:spcPct val="90000"/>
      </a:lnSpc>
      <a:spcBef>
        <a:spcPct val="25000"/>
      </a:spcBef>
      <a:spcAft>
        <a:spcPct val="0"/>
      </a:spcAft>
      <a:buClr>
        <a:srgbClr val="008080"/>
      </a:buClr>
      <a:buFont typeface="Arial" charset="0"/>
      <a:buChar char="–"/>
      <a:defRPr sz="1200" kern="1200">
        <a:solidFill>
          <a:schemeClr val="tx1"/>
        </a:solidFill>
        <a:latin typeface="Arial" charset="0"/>
        <a:ea typeface="+mn-ea"/>
        <a:cs typeface="+mn-cs"/>
      </a:defRPr>
    </a:lvl3pPr>
    <a:lvl4pPr marL="1089025" indent="-174625" algn="l" rtl="0" eaLnBrk="0" fontAlgn="base" hangingPunct="0">
      <a:lnSpc>
        <a:spcPct val="90000"/>
      </a:lnSpc>
      <a:spcBef>
        <a:spcPct val="15000"/>
      </a:spcBef>
      <a:spcAft>
        <a:spcPct val="0"/>
      </a:spcAft>
      <a:buClr>
        <a:srgbClr val="008080"/>
      </a:buClr>
      <a:buFont typeface="Wingdings" pitchFamily="2" charset="2"/>
      <a:buChar char="§"/>
      <a:defRPr sz="1200" kern="1200">
        <a:solidFill>
          <a:schemeClr val="tx1"/>
        </a:solidFill>
        <a:latin typeface="Arial" charset="0"/>
        <a:ea typeface="+mn-ea"/>
        <a:cs typeface="+mn-cs"/>
      </a:defRPr>
    </a:lvl4pPr>
    <a:lvl5pPr marL="1371600" indent="-168275" algn="l" rtl="0" eaLnBrk="0" fontAlgn="base" hangingPunct="0">
      <a:lnSpc>
        <a:spcPct val="90000"/>
      </a:lnSpc>
      <a:spcBef>
        <a:spcPct val="15000"/>
      </a:spcBef>
      <a:spcAft>
        <a:spcPct val="0"/>
      </a:spcAft>
      <a:buClr>
        <a:srgbClr val="008080"/>
      </a:buClr>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3"/>
          <p:cNvSpPr>
            <a:spLocks noGrp="1" noChangeArrowheads="1"/>
          </p:cNvSpPr>
          <p:nvPr>
            <p:ph type="sldNum" sz="quarter" idx="5"/>
          </p:nvPr>
        </p:nvSpPr>
        <p:spPr/>
        <p:txBody>
          <a:bodyPr/>
          <a:lstStyle/>
          <a:p>
            <a:pPr>
              <a:defRPr/>
            </a:pPr>
            <a:fld id="{91438143-1DA2-4BA3-AF43-18D3330F406F}" type="slidenum">
              <a:rPr lang="en-US" smtClean="0"/>
              <a:pPr>
                <a:defRPr/>
              </a:pPr>
              <a:t>1</a:t>
            </a:fld>
            <a:endParaRPr lang="en-US" dirty="0" smtClean="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1849744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2717194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8776264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3"/>
          <p:cNvSpPr>
            <a:spLocks noGrp="1" noChangeArrowheads="1"/>
          </p:cNvSpPr>
          <p:nvPr>
            <p:ph type="sldNum" sz="quarter" idx="5"/>
          </p:nvPr>
        </p:nvSpPr>
        <p:spPr/>
        <p:txBody>
          <a:bodyPr/>
          <a:lstStyle/>
          <a:p>
            <a:pPr>
              <a:defRPr/>
            </a:pPr>
            <a:fld id="{C648A442-6509-4029-9674-B030FA2A056F}" type="slidenum">
              <a:rPr lang="en-US" smtClean="0"/>
              <a:pPr>
                <a:defRPr/>
              </a:pPr>
              <a:t>14</a:t>
            </a:fld>
            <a:endParaRPr lang="en-US" smtClean="0"/>
          </a:p>
        </p:txBody>
      </p:sp>
      <p:sp>
        <p:nvSpPr>
          <p:cNvPr id="274435" name="Rectangle 4"/>
          <p:cNvSpPr>
            <a:spLocks noGrp="1" noRot="1" noChangeAspect="1" noChangeArrowheads="1" noTextEdit="1"/>
          </p:cNvSpPr>
          <p:nvPr>
            <p:ph type="sldImg"/>
          </p:nvPr>
        </p:nvSpPr>
        <p:spPr>
          <a:ln/>
        </p:spPr>
      </p:sp>
      <p:sp>
        <p:nvSpPr>
          <p:cNvPr id="274436"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9571455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3"/>
          <p:cNvSpPr>
            <a:spLocks noGrp="1" noChangeArrowheads="1"/>
          </p:cNvSpPr>
          <p:nvPr>
            <p:ph type="sldNum" sz="quarter" idx="5"/>
          </p:nvPr>
        </p:nvSpPr>
        <p:spPr/>
        <p:txBody>
          <a:bodyPr/>
          <a:lstStyle/>
          <a:p>
            <a:pPr>
              <a:defRPr/>
            </a:pPr>
            <a:fld id="{09A4B87A-6B35-42ED-94E4-E42FBCA0FC60}" type="slidenum">
              <a:rPr lang="en-US" smtClean="0"/>
              <a:pPr>
                <a:defRPr/>
              </a:pPr>
              <a:t>15</a:t>
            </a:fld>
            <a:endParaRPr lang="en-US" smtClean="0"/>
          </a:p>
        </p:txBody>
      </p:sp>
      <p:sp>
        <p:nvSpPr>
          <p:cNvPr id="227331" name="Rectangle 2"/>
          <p:cNvSpPr>
            <a:spLocks noGrp="1" noRot="1" noChangeAspect="1" noChangeArrowheads="1" noTextEdit="1"/>
          </p:cNvSpPr>
          <p:nvPr>
            <p:ph type="sldImg"/>
          </p:nvPr>
        </p:nvSpPr>
        <p:spPr>
          <a:ln/>
        </p:spPr>
      </p:sp>
      <p:sp>
        <p:nvSpPr>
          <p:cNvPr id="22733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643237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148650" y="9034803"/>
            <a:ext cx="703573" cy="247312"/>
          </a:xfrm>
        </p:spPr>
        <p:txBody>
          <a:bodyPr/>
          <a:lstStyle/>
          <a:p>
            <a:pPr defTabSz="928787">
              <a:defRPr/>
            </a:pPr>
            <a:fld id="{15A7F7DB-3A93-4CAB-8AF3-CD35918FB945}" type="slidenum">
              <a:rPr lang="en-US" smtClean="0"/>
              <a:pPr defTabSz="928787">
                <a:defRPr/>
              </a:pPr>
              <a:t>16</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1554837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3"/>
          <p:cNvSpPr txBox="1">
            <a:spLocks noGrp="1" noChangeArrowheads="1"/>
          </p:cNvSpPr>
          <p:nvPr/>
        </p:nvSpPr>
        <p:spPr bwMode="auto">
          <a:xfrm>
            <a:off x="3148013" y="9037638"/>
            <a:ext cx="704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eaLnBrk="0" hangingPunct="0">
              <a:defRPr>
                <a:solidFill>
                  <a:schemeClr val="tx1"/>
                </a:solidFill>
                <a:latin typeface="Arial" panose="020B0604020202020204" pitchFamily="34" charset="0"/>
                <a:cs typeface="Arial" panose="020B0604020202020204" pitchFamily="34" charset="0"/>
              </a:defRPr>
            </a:lvl1pPr>
            <a:lvl2pPr marL="742950" indent="-285750" defTabSz="930275" eaLnBrk="0" hangingPunct="0">
              <a:defRPr>
                <a:solidFill>
                  <a:schemeClr val="tx1"/>
                </a:solidFill>
                <a:latin typeface="Arial" panose="020B0604020202020204" pitchFamily="34" charset="0"/>
                <a:cs typeface="Arial" panose="020B0604020202020204" pitchFamily="34" charset="0"/>
              </a:defRPr>
            </a:lvl2pPr>
            <a:lvl3pPr marL="1143000" indent="-228600" defTabSz="930275" eaLnBrk="0" hangingPunct="0">
              <a:defRPr>
                <a:solidFill>
                  <a:schemeClr val="tx1"/>
                </a:solidFill>
                <a:latin typeface="Arial" panose="020B0604020202020204" pitchFamily="34" charset="0"/>
                <a:cs typeface="Arial" panose="020B0604020202020204" pitchFamily="34" charset="0"/>
              </a:defRPr>
            </a:lvl3pPr>
            <a:lvl4pPr marL="1600200" indent="-228600" defTabSz="930275" eaLnBrk="0" hangingPunct="0">
              <a:defRPr>
                <a:solidFill>
                  <a:schemeClr val="tx1"/>
                </a:solidFill>
                <a:latin typeface="Arial" panose="020B0604020202020204" pitchFamily="34" charset="0"/>
                <a:cs typeface="Arial" panose="020B0604020202020204" pitchFamily="34" charset="0"/>
              </a:defRPr>
            </a:lvl4pPr>
            <a:lvl5pPr marL="2057400" indent="-228600" defTabSz="930275" eaLnBrk="0" hangingPunct="0">
              <a:defRPr>
                <a:solidFill>
                  <a:schemeClr val="tx1"/>
                </a:solidFill>
                <a:latin typeface="Arial" panose="020B0604020202020204" pitchFamily="34" charset="0"/>
                <a:cs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fld id="{0BBB1620-7D06-4189-A178-1268F3D6AE61}" type="slidenum">
              <a:rPr lang="en-US" sz="1000"/>
              <a:pPr algn="ctr" eaLnBrk="1" hangingPunct="1"/>
              <a:t>17</a:t>
            </a:fld>
            <a:endParaRPr lang="en-US" sz="1000"/>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Tree>
    <p:extLst>
      <p:ext uri="{BB962C8B-B14F-4D97-AF65-F5344CB8AC3E}">
        <p14:creationId xmlns:p14="http://schemas.microsoft.com/office/powerpoint/2010/main" val="26261826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sldNum" sz="quarter" idx="5"/>
          </p:nvPr>
        </p:nvSpPr>
        <p:spPr>
          <a:noFill/>
        </p:spPr>
        <p:txBody>
          <a:bodyPr/>
          <a:lstStyle/>
          <a:p>
            <a:fld id="{2901C3E9-54A0-4826-9DC2-5AA80C9A51A5}" type="slidenum">
              <a:rPr lang="en-US" smtClean="0">
                <a:latin typeface="Arial" pitchFamily="34" charset="0"/>
              </a:rPr>
              <a:pPr/>
              <a:t>18</a:t>
            </a:fld>
            <a:endParaRPr lang="en-US" smtClean="0">
              <a:latin typeface="Arial" pitchFamily="34"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31136396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ln/>
        </p:spPr>
        <p:txBody>
          <a:bodyPr/>
          <a:lstStyle/>
          <a:p>
            <a:fld id="{8A0A6B39-CFCC-48C2-877B-BEDA2033B4AE}" type="slidenum">
              <a:rPr lang="en-US"/>
              <a:pPr/>
              <a:t>19</a:t>
            </a:fld>
            <a:endParaRPr lang="en-US"/>
          </a:p>
        </p:txBody>
      </p:sp>
      <p:sp>
        <p:nvSpPr>
          <p:cNvPr id="1937410" name="Rectangle 2"/>
          <p:cNvSpPr>
            <a:spLocks noGrp="1" noRot="1" noChangeAspect="1" noChangeArrowheads="1" noTextEdit="1"/>
          </p:cNvSpPr>
          <p:nvPr>
            <p:ph type="sldImg"/>
          </p:nvPr>
        </p:nvSpPr>
        <p:spPr>
          <a:ln/>
        </p:spPr>
      </p:sp>
      <p:sp>
        <p:nvSpPr>
          <p:cNvPr id="19374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804980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txBox="1">
            <a:spLocks noGrp="1" noChangeArrowheads="1"/>
          </p:cNvSpPr>
          <p:nvPr/>
        </p:nvSpPr>
        <p:spPr bwMode="auto">
          <a:xfrm>
            <a:off x="3147754" y="9034803"/>
            <a:ext cx="705420" cy="247312"/>
          </a:xfrm>
          <a:prstGeom prst="rect">
            <a:avLst/>
          </a:prstGeom>
          <a:noFill/>
          <a:ln w="9525">
            <a:noFill/>
            <a:miter lim="800000"/>
            <a:headEnd/>
            <a:tailEnd/>
          </a:ln>
        </p:spPr>
        <p:txBody>
          <a:bodyPr lIns="45887" tIns="46499" rIns="45887" bIns="46499" anchor="b">
            <a:spAutoFit/>
          </a:bodyPr>
          <a:lstStyle/>
          <a:p>
            <a:pPr algn="ctr" defTabSz="930275"/>
            <a:fld id="{E5EBEBFA-A7C8-4198-87BA-9849D8670A05}" type="slidenum">
              <a:rPr lang="en-US" sz="1000"/>
              <a:pPr algn="ctr" defTabSz="930275"/>
              <a:t>21</a:t>
            </a:fld>
            <a:endParaRPr lang="en-US" sz="100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864345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416439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3"/>
          <p:cNvSpPr>
            <a:spLocks noGrp="1" noChangeArrowheads="1"/>
          </p:cNvSpPr>
          <p:nvPr>
            <p:ph type="sldNum" sz="quarter" idx="5"/>
          </p:nvPr>
        </p:nvSpPr>
        <p:spPr>
          <a:noFill/>
        </p:spPr>
        <p:txBody>
          <a:bodyPr/>
          <a:lstStyle/>
          <a:p>
            <a:fld id="{12611F51-868B-42BF-8B99-FFD066E708AF}" type="slidenum">
              <a:rPr lang="en-US" smtClean="0"/>
              <a:pPr/>
              <a:t>2</a:t>
            </a:fld>
            <a:endParaRPr lang="en-US"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2335095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ln/>
        </p:spPr>
        <p:txBody>
          <a:bodyPr/>
          <a:lstStyle/>
          <a:p>
            <a:fld id="{8A0A6B39-CFCC-48C2-877B-BEDA2033B4AE}" type="slidenum">
              <a:rPr lang="en-US"/>
              <a:pPr/>
              <a:t>23</a:t>
            </a:fld>
            <a:endParaRPr lang="en-US"/>
          </a:p>
        </p:txBody>
      </p:sp>
      <p:sp>
        <p:nvSpPr>
          <p:cNvPr id="1937410" name="Rectangle 2"/>
          <p:cNvSpPr>
            <a:spLocks noGrp="1" noRot="1" noChangeAspect="1" noChangeArrowheads="1" noTextEdit="1"/>
          </p:cNvSpPr>
          <p:nvPr>
            <p:ph type="sldImg"/>
          </p:nvPr>
        </p:nvSpPr>
        <p:spPr>
          <a:ln/>
        </p:spPr>
      </p:sp>
      <p:sp>
        <p:nvSpPr>
          <p:cNvPr id="19374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961957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a:xfrm>
            <a:off x="3148013" y="9034319"/>
            <a:ext cx="704850" cy="247794"/>
          </a:xfrm>
        </p:spPr>
        <p:txBody>
          <a:bodyPr/>
          <a:lstStyle/>
          <a:p>
            <a:pPr defTabSz="928787">
              <a:defRPr/>
            </a:pPr>
            <a:fld id="{3711D1C8-0BB5-4546-B0DE-9FAB346B6C05}" type="slidenum">
              <a:rPr lang="en-US" smtClean="0"/>
              <a:pPr defTabSz="928787">
                <a:defRPr/>
              </a:pPr>
              <a:t>24</a:t>
            </a:fld>
            <a:endParaRPr lang="en-US"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7305745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3"/>
          <p:cNvSpPr>
            <a:spLocks noGrp="1" noChangeArrowheads="1"/>
          </p:cNvSpPr>
          <p:nvPr>
            <p:ph type="sldNum" sz="quarter" idx="5"/>
          </p:nvPr>
        </p:nvSpPr>
        <p:spPr>
          <a:noFill/>
        </p:spPr>
        <p:txBody>
          <a:bodyPr/>
          <a:lstStyle/>
          <a:p>
            <a:fld id="{AEAA0B20-AE0D-43AC-A81C-9DE34FD40019}" type="slidenum">
              <a:rPr lang="en-US" smtClean="0"/>
              <a:pPr/>
              <a:t>26</a:t>
            </a:fld>
            <a:endParaRPr lang="en-US" smtClean="0"/>
          </a:p>
        </p:txBody>
      </p:sp>
      <p:sp>
        <p:nvSpPr>
          <p:cNvPr id="158723" name="Slide Image Placeholder 1"/>
          <p:cNvSpPr>
            <a:spLocks noGrp="1" noRot="1" noChangeAspect="1" noTextEdit="1"/>
          </p:cNvSpPr>
          <p:nvPr>
            <p:ph type="sldImg"/>
          </p:nvPr>
        </p:nvSpPr>
        <p:spPr>
          <a:xfrm>
            <a:off x="1117600" y="698500"/>
            <a:ext cx="4646613" cy="3486150"/>
          </a:xfrm>
          <a:ln w="12700"/>
        </p:spPr>
      </p:sp>
      <p:sp>
        <p:nvSpPr>
          <p:cNvPr id="158724" name="Notes Placeholder 2"/>
          <p:cNvSpPr>
            <a:spLocks noGrp="1"/>
          </p:cNvSpPr>
          <p:nvPr>
            <p:ph type="body" idx="1"/>
          </p:nvPr>
        </p:nvSpPr>
        <p:spPr>
          <a:xfrm>
            <a:off x="688494" y="4416108"/>
            <a:ext cx="5504826" cy="4182427"/>
          </a:xfrm>
          <a:noFill/>
          <a:ln/>
        </p:spPr>
        <p:txBody>
          <a:bodyPr lIns="91430" tIns="45715" rIns="91430" bIns="45715"/>
          <a:lstStyle/>
          <a:p>
            <a:pPr marL="0" indent="0"/>
            <a:endParaRPr lang="en-US" smtClean="0"/>
          </a:p>
        </p:txBody>
      </p:sp>
    </p:spTree>
    <p:extLst>
      <p:ext uri="{BB962C8B-B14F-4D97-AF65-F5344CB8AC3E}">
        <p14:creationId xmlns:p14="http://schemas.microsoft.com/office/powerpoint/2010/main" val="10103955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a:xfrm>
            <a:off x="3148013" y="9034319"/>
            <a:ext cx="704850" cy="247794"/>
          </a:xfrm>
        </p:spPr>
        <p:txBody>
          <a:bodyPr/>
          <a:lstStyle/>
          <a:p>
            <a:pPr defTabSz="928787">
              <a:defRPr/>
            </a:pPr>
            <a:fld id="{3711D1C8-0BB5-4546-B0DE-9FAB346B6C05}" type="slidenum">
              <a:rPr lang="en-US" smtClean="0"/>
              <a:pPr defTabSz="928787">
                <a:defRPr/>
              </a:pPr>
              <a:t>27</a:t>
            </a:fld>
            <a:endParaRPr lang="en-US"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8554584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a:xfrm>
            <a:off x="3148013" y="9034319"/>
            <a:ext cx="704850" cy="247794"/>
          </a:xfrm>
        </p:spPr>
        <p:txBody>
          <a:bodyPr/>
          <a:lstStyle/>
          <a:p>
            <a:pPr defTabSz="928787">
              <a:defRPr/>
            </a:pPr>
            <a:fld id="{3711D1C8-0BB5-4546-B0DE-9FAB346B6C05}" type="slidenum">
              <a:rPr lang="en-US" smtClean="0"/>
              <a:pPr defTabSz="928787">
                <a:defRPr/>
              </a:pPr>
              <a:t>28</a:t>
            </a:fld>
            <a:endParaRPr lang="en-US"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6122963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a:xfrm>
            <a:off x="3148013" y="9034319"/>
            <a:ext cx="704850" cy="247794"/>
          </a:xfrm>
        </p:spPr>
        <p:txBody>
          <a:bodyPr/>
          <a:lstStyle/>
          <a:p>
            <a:pPr defTabSz="928787">
              <a:defRPr/>
            </a:pPr>
            <a:fld id="{3711D1C8-0BB5-4546-B0DE-9FAB346B6C05}" type="slidenum">
              <a:rPr lang="en-US" smtClean="0"/>
              <a:pPr defTabSz="928787">
                <a:defRPr/>
              </a:pPr>
              <a:t>29</a:t>
            </a:fld>
            <a:endParaRPr lang="en-US"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3814396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3"/>
          <p:cNvSpPr>
            <a:spLocks noGrp="1" noChangeArrowheads="1"/>
          </p:cNvSpPr>
          <p:nvPr>
            <p:ph type="sldNum" sz="quarter" idx="5"/>
          </p:nvPr>
        </p:nvSpPr>
        <p:spPr>
          <a:xfrm>
            <a:off x="3095880" y="9046822"/>
            <a:ext cx="693177" cy="247989"/>
          </a:xfrm>
          <a:noFill/>
        </p:spPr>
        <p:txBody>
          <a:bodyPr/>
          <a:lstStyle/>
          <a:p>
            <a:fld id="{9C3E4613-92D4-4654-9AD5-DF563C27E92F}" type="slidenum">
              <a:rPr lang="en-US" smtClean="0">
                <a:solidFill>
                  <a:srgbClr val="000000"/>
                </a:solidFill>
              </a:rPr>
              <a:pPr/>
              <a:t>30</a:t>
            </a:fld>
            <a:endParaRPr lang="en-US" smtClean="0">
              <a:solidFill>
                <a:srgbClr val="000000"/>
              </a:solidFill>
            </a:endParaRPr>
          </a:p>
        </p:txBody>
      </p:sp>
      <p:sp>
        <p:nvSpPr>
          <p:cNvPr id="149507" name="Slide Image Placeholder 1"/>
          <p:cNvSpPr>
            <a:spLocks noGrp="1" noRot="1" noChangeAspect="1" noTextEdit="1"/>
          </p:cNvSpPr>
          <p:nvPr>
            <p:ph type="sldImg"/>
          </p:nvPr>
        </p:nvSpPr>
        <p:spPr>
          <a:xfrm>
            <a:off x="1117600" y="698500"/>
            <a:ext cx="4646613" cy="3486150"/>
          </a:xfrm>
          <a:ln w="12700"/>
        </p:spPr>
      </p:sp>
      <p:sp>
        <p:nvSpPr>
          <p:cNvPr id="149508" name="Notes Placeholder 2"/>
          <p:cNvSpPr>
            <a:spLocks noGrp="1"/>
          </p:cNvSpPr>
          <p:nvPr>
            <p:ph type="body" idx="1"/>
          </p:nvPr>
        </p:nvSpPr>
        <p:spPr>
          <a:xfrm>
            <a:off x="688494" y="4416108"/>
            <a:ext cx="5504826"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31331392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3"/>
          <p:cNvSpPr>
            <a:spLocks noGrp="1" noChangeArrowheads="1"/>
          </p:cNvSpPr>
          <p:nvPr>
            <p:ph type="sldNum" sz="quarter" idx="5"/>
          </p:nvPr>
        </p:nvSpPr>
        <p:spPr>
          <a:xfrm>
            <a:off x="3095880" y="9046822"/>
            <a:ext cx="693177" cy="247989"/>
          </a:xfrm>
          <a:noFill/>
        </p:spPr>
        <p:txBody>
          <a:bodyPr/>
          <a:lstStyle/>
          <a:p>
            <a:fld id="{A207B1EC-5A22-4195-BE11-69299B381604}" type="slidenum">
              <a:rPr lang="en-US" smtClean="0">
                <a:solidFill>
                  <a:srgbClr val="000000"/>
                </a:solidFill>
              </a:rPr>
              <a:pPr/>
              <a:t>31</a:t>
            </a:fld>
            <a:endParaRPr lang="en-US" smtClean="0">
              <a:solidFill>
                <a:srgbClr val="000000"/>
              </a:solidFill>
            </a:endParaRPr>
          </a:p>
        </p:txBody>
      </p:sp>
      <p:sp>
        <p:nvSpPr>
          <p:cNvPr id="150531" name="Slide Image Placeholder 1"/>
          <p:cNvSpPr>
            <a:spLocks noGrp="1" noRot="1" noChangeAspect="1" noTextEdit="1"/>
          </p:cNvSpPr>
          <p:nvPr>
            <p:ph type="sldImg"/>
          </p:nvPr>
        </p:nvSpPr>
        <p:spPr>
          <a:xfrm>
            <a:off x="1117600" y="698500"/>
            <a:ext cx="4646613" cy="3486150"/>
          </a:xfrm>
          <a:ln w="12700"/>
        </p:spPr>
      </p:sp>
      <p:sp>
        <p:nvSpPr>
          <p:cNvPr id="150532" name="Notes Placeholder 2"/>
          <p:cNvSpPr>
            <a:spLocks noGrp="1"/>
          </p:cNvSpPr>
          <p:nvPr>
            <p:ph type="body" idx="1"/>
          </p:nvPr>
        </p:nvSpPr>
        <p:spPr>
          <a:xfrm>
            <a:off x="688494" y="4416108"/>
            <a:ext cx="5504826"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1250295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3"/>
          <p:cNvSpPr>
            <a:spLocks noGrp="1" noChangeArrowheads="1"/>
          </p:cNvSpPr>
          <p:nvPr>
            <p:ph type="sldNum" sz="quarter" idx="5"/>
          </p:nvPr>
        </p:nvSpPr>
        <p:spPr>
          <a:xfrm>
            <a:off x="3095880" y="9046822"/>
            <a:ext cx="693177" cy="247989"/>
          </a:xfrm>
          <a:noFill/>
        </p:spPr>
        <p:txBody>
          <a:bodyPr/>
          <a:lstStyle/>
          <a:p>
            <a:fld id="{9C3E4613-92D4-4654-9AD5-DF563C27E92F}" type="slidenum">
              <a:rPr lang="en-US" smtClean="0">
                <a:solidFill>
                  <a:srgbClr val="000000"/>
                </a:solidFill>
              </a:rPr>
              <a:pPr/>
              <a:t>32</a:t>
            </a:fld>
            <a:endParaRPr lang="en-US" smtClean="0">
              <a:solidFill>
                <a:srgbClr val="000000"/>
              </a:solidFill>
            </a:endParaRPr>
          </a:p>
        </p:txBody>
      </p:sp>
      <p:sp>
        <p:nvSpPr>
          <p:cNvPr id="149507" name="Slide Image Placeholder 1"/>
          <p:cNvSpPr>
            <a:spLocks noGrp="1" noRot="1" noChangeAspect="1" noTextEdit="1"/>
          </p:cNvSpPr>
          <p:nvPr>
            <p:ph type="sldImg"/>
          </p:nvPr>
        </p:nvSpPr>
        <p:spPr>
          <a:xfrm>
            <a:off x="1117600" y="698500"/>
            <a:ext cx="4646613" cy="3486150"/>
          </a:xfrm>
          <a:ln w="12700"/>
        </p:spPr>
      </p:sp>
      <p:sp>
        <p:nvSpPr>
          <p:cNvPr id="149508" name="Notes Placeholder 2"/>
          <p:cNvSpPr>
            <a:spLocks noGrp="1"/>
          </p:cNvSpPr>
          <p:nvPr>
            <p:ph type="body" idx="1"/>
          </p:nvPr>
        </p:nvSpPr>
        <p:spPr>
          <a:xfrm>
            <a:off x="688494" y="4416108"/>
            <a:ext cx="5504826"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36490387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3"/>
          <p:cNvSpPr>
            <a:spLocks noGrp="1" noChangeArrowheads="1"/>
          </p:cNvSpPr>
          <p:nvPr>
            <p:ph type="sldNum" sz="quarter" idx="5"/>
          </p:nvPr>
        </p:nvSpPr>
        <p:spPr>
          <a:xfrm>
            <a:off x="3095880" y="9046822"/>
            <a:ext cx="693177" cy="247989"/>
          </a:xfrm>
          <a:noFill/>
        </p:spPr>
        <p:txBody>
          <a:bodyPr/>
          <a:lstStyle/>
          <a:p>
            <a:fld id="{A207B1EC-5A22-4195-BE11-69299B381604}" type="slidenum">
              <a:rPr lang="en-US" smtClean="0">
                <a:solidFill>
                  <a:srgbClr val="000000"/>
                </a:solidFill>
              </a:rPr>
              <a:pPr/>
              <a:t>33</a:t>
            </a:fld>
            <a:endParaRPr lang="en-US" smtClean="0">
              <a:solidFill>
                <a:srgbClr val="000000"/>
              </a:solidFill>
            </a:endParaRPr>
          </a:p>
        </p:txBody>
      </p:sp>
      <p:sp>
        <p:nvSpPr>
          <p:cNvPr id="150531" name="Slide Image Placeholder 1"/>
          <p:cNvSpPr>
            <a:spLocks noGrp="1" noRot="1" noChangeAspect="1" noTextEdit="1"/>
          </p:cNvSpPr>
          <p:nvPr>
            <p:ph type="sldImg"/>
          </p:nvPr>
        </p:nvSpPr>
        <p:spPr>
          <a:xfrm>
            <a:off x="1117600" y="698500"/>
            <a:ext cx="4646613" cy="3486150"/>
          </a:xfrm>
          <a:ln w="12700"/>
        </p:spPr>
      </p:sp>
      <p:sp>
        <p:nvSpPr>
          <p:cNvPr id="150532" name="Notes Placeholder 2"/>
          <p:cNvSpPr>
            <a:spLocks noGrp="1"/>
          </p:cNvSpPr>
          <p:nvPr>
            <p:ph type="body" idx="1"/>
          </p:nvPr>
        </p:nvSpPr>
        <p:spPr>
          <a:xfrm>
            <a:off x="688494" y="4416108"/>
            <a:ext cx="5504826"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31434572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7313111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3"/>
          <p:cNvSpPr>
            <a:spLocks noGrp="1" noChangeArrowheads="1"/>
          </p:cNvSpPr>
          <p:nvPr>
            <p:ph type="sldNum" sz="quarter" idx="5"/>
          </p:nvPr>
        </p:nvSpPr>
        <p:spPr>
          <a:xfrm>
            <a:off x="3095880" y="9046822"/>
            <a:ext cx="693177" cy="247989"/>
          </a:xfrm>
          <a:noFill/>
        </p:spPr>
        <p:txBody>
          <a:bodyPr/>
          <a:lstStyle/>
          <a:p>
            <a:fld id="{9C3E4613-92D4-4654-9AD5-DF563C27E92F}" type="slidenum">
              <a:rPr lang="en-US" smtClean="0">
                <a:solidFill>
                  <a:srgbClr val="000000"/>
                </a:solidFill>
              </a:rPr>
              <a:pPr/>
              <a:t>34</a:t>
            </a:fld>
            <a:endParaRPr lang="en-US" smtClean="0">
              <a:solidFill>
                <a:srgbClr val="000000"/>
              </a:solidFill>
            </a:endParaRPr>
          </a:p>
        </p:txBody>
      </p:sp>
      <p:sp>
        <p:nvSpPr>
          <p:cNvPr id="149507" name="Slide Image Placeholder 1"/>
          <p:cNvSpPr>
            <a:spLocks noGrp="1" noRot="1" noChangeAspect="1" noTextEdit="1"/>
          </p:cNvSpPr>
          <p:nvPr>
            <p:ph type="sldImg"/>
          </p:nvPr>
        </p:nvSpPr>
        <p:spPr>
          <a:xfrm>
            <a:off x="1117600" y="698500"/>
            <a:ext cx="4646613" cy="3486150"/>
          </a:xfrm>
          <a:ln w="12700"/>
        </p:spPr>
      </p:sp>
      <p:sp>
        <p:nvSpPr>
          <p:cNvPr id="149508" name="Notes Placeholder 2"/>
          <p:cNvSpPr>
            <a:spLocks noGrp="1"/>
          </p:cNvSpPr>
          <p:nvPr>
            <p:ph type="body" idx="1"/>
          </p:nvPr>
        </p:nvSpPr>
        <p:spPr>
          <a:xfrm>
            <a:off x="688494" y="4416108"/>
            <a:ext cx="5504826"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34938536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3"/>
          <p:cNvSpPr>
            <a:spLocks noGrp="1" noChangeArrowheads="1"/>
          </p:cNvSpPr>
          <p:nvPr>
            <p:ph type="sldNum" sz="quarter" idx="5"/>
          </p:nvPr>
        </p:nvSpPr>
        <p:spPr>
          <a:xfrm>
            <a:off x="3095880" y="9046822"/>
            <a:ext cx="693177" cy="247989"/>
          </a:xfrm>
          <a:noFill/>
        </p:spPr>
        <p:txBody>
          <a:bodyPr/>
          <a:lstStyle/>
          <a:p>
            <a:fld id="{A207B1EC-5A22-4195-BE11-69299B381604}" type="slidenum">
              <a:rPr lang="en-US" smtClean="0">
                <a:solidFill>
                  <a:srgbClr val="000000"/>
                </a:solidFill>
              </a:rPr>
              <a:pPr/>
              <a:t>35</a:t>
            </a:fld>
            <a:endParaRPr lang="en-US" smtClean="0">
              <a:solidFill>
                <a:srgbClr val="000000"/>
              </a:solidFill>
            </a:endParaRPr>
          </a:p>
        </p:txBody>
      </p:sp>
      <p:sp>
        <p:nvSpPr>
          <p:cNvPr id="150531" name="Slide Image Placeholder 1"/>
          <p:cNvSpPr>
            <a:spLocks noGrp="1" noRot="1" noChangeAspect="1" noTextEdit="1"/>
          </p:cNvSpPr>
          <p:nvPr>
            <p:ph type="sldImg"/>
          </p:nvPr>
        </p:nvSpPr>
        <p:spPr>
          <a:xfrm>
            <a:off x="1117600" y="698500"/>
            <a:ext cx="4646613" cy="3486150"/>
          </a:xfrm>
          <a:ln w="12700"/>
        </p:spPr>
      </p:sp>
      <p:sp>
        <p:nvSpPr>
          <p:cNvPr id="150532" name="Notes Placeholder 2"/>
          <p:cNvSpPr>
            <a:spLocks noGrp="1"/>
          </p:cNvSpPr>
          <p:nvPr>
            <p:ph type="body" idx="1"/>
          </p:nvPr>
        </p:nvSpPr>
        <p:spPr>
          <a:xfrm>
            <a:off x="688494" y="4416108"/>
            <a:ext cx="5504826"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12314185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3"/>
          <p:cNvSpPr>
            <a:spLocks noGrp="1" noChangeArrowheads="1"/>
          </p:cNvSpPr>
          <p:nvPr>
            <p:ph type="sldNum" sz="quarter" idx="5"/>
          </p:nvPr>
        </p:nvSpPr>
        <p:spPr>
          <a:xfrm>
            <a:off x="3095880" y="9046822"/>
            <a:ext cx="693177" cy="247989"/>
          </a:xfrm>
          <a:noFill/>
        </p:spPr>
        <p:txBody>
          <a:bodyPr/>
          <a:lstStyle/>
          <a:p>
            <a:fld id="{9C3E4613-92D4-4654-9AD5-DF563C27E92F}" type="slidenum">
              <a:rPr lang="en-US" smtClean="0">
                <a:solidFill>
                  <a:srgbClr val="000000"/>
                </a:solidFill>
              </a:rPr>
              <a:pPr/>
              <a:t>36</a:t>
            </a:fld>
            <a:endParaRPr lang="en-US" smtClean="0">
              <a:solidFill>
                <a:srgbClr val="000000"/>
              </a:solidFill>
            </a:endParaRPr>
          </a:p>
        </p:txBody>
      </p:sp>
      <p:sp>
        <p:nvSpPr>
          <p:cNvPr id="149507" name="Slide Image Placeholder 1"/>
          <p:cNvSpPr>
            <a:spLocks noGrp="1" noRot="1" noChangeAspect="1" noTextEdit="1"/>
          </p:cNvSpPr>
          <p:nvPr>
            <p:ph type="sldImg"/>
          </p:nvPr>
        </p:nvSpPr>
        <p:spPr>
          <a:xfrm>
            <a:off x="1117600" y="698500"/>
            <a:ext cx="4646613" cy="3486150"/>
          </a:xfrm>
          <a:ln w="12700"/>
        </p:spPr>
      </p:sp>
      <p:sp>
        <p:nvSpPr>
          <p:cNvPr id="149508" name="Notes Placeholder 2"/>
          <p:cNvSpPr>
            <a:spLocks noGrp="1"/>
          </p:cNvSpPr>
          <p:nvPr>
            <p:ph type="body" idx="1"/>
          </p:nvPr>
        </p:nvSpPr>
        <p:spPr>
          <a:xfrm>
            <a:off x="688494" y="4416108"/>
            <a:ext cx="5504826"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3004920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3"/>
          <p:cNvSpPr>
            <a:spLocks noGrp="1" noChangeArrowheads="1"/>
          </p:cNvSpPr>
          <p:nvPr>
            <p:ph type="sldNum" sz="quarter" idx="5"/>
          </p:nvPr>
        </p:nvSpPr>
        <p:spPr>
          <a:xfrm>
            <a:off x="3095880" y="9046822"/>
            <a:ext cx="693177" cy="247989"/>
          </a:xfrm>
          <a:noFill/>
        </p:spPr>
        <p:txBody>
          <a:bodyPr/>
          <a:lstStyle/>
          <a:p>
            <a:fld id="{A207B1EC-5A22-4195-BE11-69299B381604}" type="slidenum">
              <a:rPr lang="en-US" smtClean="0">
                <a:solidFill>
                  <a:srgbClr val="000000"/>
                </a:solidFill>
              </a:rPr>
              <a:pPr/>
              <a:t>37</a:t>
            </a:fld>
            <a:endParaRPr lang="en-US" smtClean="0">
              <a:solidFill>
                <a:srgbClr val="000000"/>
              </a:solidFill>
            </a:endParaRPr>
          </a:p>
        </p:txBody>
      </p:sp>
      <p:sp>
        <p:nvSpPr>
          <p:cNvPr id="150531" name="Slide Image Placeholder 1"/>
          <p:cNvSpPr>
            <a:spLocks noGrp="1" noRot="1" noChangeAspect="1" noTextEdit="1"/>
          </p:cNvSpPr>
          <p:nvPr>
            <p:ph type="sldImg"/>
          </p:nvPr>
        </p:nvSpPr>
        <p:spPr>
          <a:xfrm>
            <a:off x="1117600" y="698500"/>
            <a:ext cx="4646613" cy="3486150"/>
          </a:xfrm>
          <a:ln w="12700"/>
        </p:spPr>
      </p:sp>
      <p:sp>
        <p:nvSpPr>
          <p:cNvPr id="150532" name="Notes Placeholder 2"/>
          <p:cNvSpPr>
            <a:spLocks noGrp="1"/>
          </p:cNvSpPr>
          <p:nvPr>
            <p:ph type="body" idx="1"/>
          </p:nvPr>
        </p:nvSpPr>
        <p:spPr>
          <a:xfrm>
            <a:off x="688494" y="4416108"/>
            <a:ext cx="5504826"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13986828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3"/>
          <p:cNvSpPr>
            <a:spLocks noGrp="1" noChangeArrowheads="1"/>
          </p:cNvSpPr>
          <p:nvPr>
            <p:ph type="sldNum" sz="quarter" idx="5"/>
          </p:nvPr>
        </p:nvSpPr>
        <p:spPr>
          <a:xfrm>
            <a:off x="3095880" y="9046822"/>
            <a:ext cx="693177" cy="247989"/>
          </a:xfrm>
          <a:noFill/>
        </p:spPr>
        <p:txBody>
          <a:bodyPr/>
          <a:lstStyle/>
          <a:p>
            <a:fld id="{9C3E4613-92D4-4654-9AD5-DF563C27E92F}" type="slidenum">
              <a:rPr lang="en-US" smtClean="0">
                <a:solidFill>
                  <a:srgbClr val="000000"/>
                </a:solidFill>
              </a:rPr>
              <a:pPr/>
              <a:t>38</a:t>
            </a:fld>
            <a:endParaRPr lang="en-US" smtClean="0">
              <a:solidFill>
                <a:srgbClr val="000000"/>
              </a:solidFill>
            </a:endParaRPr>
          </a:p>
        </p:txBody>
      </p:sp>
      <p:sp>
        <p:nvSpPr>
          <p:cNvPr id="149507" name="Slide Image Placeholder 1"/>
          <p:cNvSpPr>
            <a:spLocks noGrp="1" noRot="1" noChangeAspect="1" noTextEdit="1"/>
          </p:cNvSpPr>
          <p:nvPr>
            <p:ph type="sldImg"/>
          </p:nvPr>
        </p:nvSpPr>
        <p:spPr>
          <a:xfrm>
            <a:off x="1117600" y="698500"/>
            <a:ext cx="4646613" cy="3486150"/>
          </a:xfrm>
          <a:ln w="12700"/>
        </p:spPr>
      </p:sp>
      <p:sp>
        <p:nvSpPr>
          <p:cNvPr id="149508" name="Notes Placeholder 2"/>
          <p:cNvSpPr>
            <a:spLocks noGrp="1"/>
          </p:cNvSpPr>
          <p:nvPr>
            <p:ph type="body" idx="1"/>
          </p:nvPr>
        </p:nvSpPr>
        <p:spPr>
          <a:xfrm>
            <a:off x="688494" y="4416108"/>
            <a:ext cx="5504826"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38988790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3"/>
          <p:cNvSpPr>
            <a:spLocks noGrp="1" noChangeArrowheads="1"/>
          </p:cNvSpPr>
          <p:nvPr>
            <p:ph type="sldNum" sz="quarter" idx="5"/>
          </p:nvPr>
        </p:nvSpPr>
        <p:spPr>
          <a:xfrm>
            <a:off x="3095880" y="9046822"/>
            <a:ext cx="693177" cy="247989"/>
          </a:xfrm>
          <a:noFill/>
        </p:spPr>
        <p:txBody>
          <a:bodyPr/>
          <a:lstStyle/>
          <a:p>
            <a:fld id="{A207B1EC-5A22-4195-BE11-69299B381604}" type="slidenum">
              <a:rPr lang="en-US" smtClean="0">
                <a:solidFill>
                  <a:srgbClr val="000000"/>
                </a:solidFill>
              </a:rPr>
              <a:pPr/>
              <a:t>39</a:t>
            </a:fld>
            <a:endParaRPr lang="en-US" smtClean="0">
              <a:solidFill>
                <a:srgbClr val="000000"/>
              </a:solidFill>
            </a:endParaRPr>
          </a:p>
        </p:txBody>
      </p:sp>
      <p:sp>
        <p:nvSpPr>
          <p:cNvPr id="150531" name="Slide Image Placeholder 1"/>
          <p:cNvSpPr>
            <a:spLocks noGrp="1" noRot="1" noChangeAspect="1" noTextEdit="1"/>
          </p:cNvSpPr>
          <p:nvPr>
            <p:ph type="sldImg"/>
          </p:nvPr>
        </p:nvSpPr>
        <p:spPr>
          <a:xfrm>
            <a:off x="1117600" y="698500"/>
            <a:ext cx="4646613" cy="3486150"/>
          </a:xfrm>
          <a:ln w="12700"/>
        </p:spPr>
      </p:sp>
      <p:sp>
        <p:nvSpPr>
          <p:cNvPr id="150532" name="Notes Placeholder 2"/>
          <p:cNvSpPr>
            <a:spLocks noGrp="1"/>
          </p:cNvSpPr>
          <p:nvPr>
            <p:ph type="body" idx="1"/>
          </p:nvPr>
        </p:nvSpPr>
        <p:spPr>
          <a:xfrm>
            <a:off x="688494" y="4416108"/>
            <a:ext cx="5504826"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12676591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3"/>
          <p:cNvSpPr>
            <a:spLocks noGrp="1" noChangeArrowheads="1"/>
          </p:cNvSpPr>
          <p:nvPr>
            <p:ph type="sldNum" sz="quarter" idx="5"/>
          </p:nvPr>
        </p:nvSpPr>
        <p:spPr>
          <a:xfrm>
            <a:off x="3095880" y="9046822"/>
            <a:ext cx="693177" cy="247989"/>
          </a:xfrm>
          <a:noFill/>
        </p:spPr>
        <p:txBody>
          <a:bodyPr/>
          <a:lstStyle/>
          <a:p>
            <a:fld id="{9C3E4613-92D4-4654-9AD5-DF563C27E92F}" type="slidenum">
              <a:rPr lang="en-US" smtClean="0">
                <a:solidFill>
                  <a:srgbClr val="000000"/>
                </a:solidFill>
              </a:rPr>
              <a:pPr/>
              <a:t>40</a:t>
            </a:fld>
            <a:endParaRPr lang="en-US" smtClean="0">
              <a:solidFill>
                <a:srgbClr val="000000"/>
              </a:solidFill>
            </a:endParaRPr>
          </a:p>
        </p:txBody>
      </p:sp>
      <p:sp>
        <p:nvSpPr>
          <p:cNvPr id="149507" name="Slide Image Placeholder 1"/>
          <p:cNvSpPr>
            <a:spLocks noGrp="1" noRot="1" noChangeAspect="1" noTextEdit="1"/>
          </p:cNvSpPr>
          <p:nvPr>
            <p:ph type="sldImg"/>
          </p:nvPr>
        </p:nvSpPr>
        <p:spPr>
          <a:xfrm>
            <a:off x="1117600" y="698500"/>
            <a:ext cx="4646613" cy="3486150"/>
          </a:xfrm>
          <a:ln w="12700"/>
        </p:spPr>
      </p:sp>
      <p:sp>
        <p:nvSpPr>
          <p:cNvPr id="149508" name="Notes Placeholder 2"/>
          <p:cNvSpPr>
            <a:spLocks noGrp="1"/>
          </p:cNvSpPr>
          <p:nvPr>
            <p:ph type="body" idx="1"/>
          </p:nvPr>
        </p:nvSpPr>
        <p:spPr>
          <a:xfrm>
            <a:off x="688494" y="4416108"/>
            <a:ext cx="5504826"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20423764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3"/>
          <p:cNvSpPr>
            <a:spLocks noGrp="1" noChangeArrowheads="1"/>
          </p:cNvSpPr>
          <p:nvPr>
            <p:ph type="sldNum" sz="quarter" idx="5"/>
          </p:nvPr>
        </p:nvSpPr>
        <p:spPr>
          <a:xfrm>
            <a:off x="3095880" y="9046822"/>
            <a:ext cx="693177" cy="247989"/>
          </a:xfrm>
          <a:noFill/>
        </p:spPr>
        <p:txBody>
          <a:bodyPr/>
          <a:lstStyle/>
          <a:p>
            <a:fld id="{A207B1EC-5A22-4195-BE11-69299B381604}" type="slidenum">
              <a:rPr lang="en-US" smtClean="0">
                <a:solidFill>
                  <a:srgbClr val="000000"/>
                </a:solidFill>
              </a:rPr>
              <a:pPr/>
              <a:t>41</a:t>
            </a:fld>
            <a:endParaRPr lang="en-US" smtClean="0">
              <a:solidFill>
                <a:srgbClr val="000000"/>
              </a:solidFill>
            </a:endParaRPr>
          </a:p>
        </p:txBody>
      </p:sp>
      <p:sp>
        <p:nvSpPr>
          <p:cNvPr id="150531" name="Slide Image Placeholder 1"/>
          <p:cNvSpPr>
            <a:spLocks noGrp="1" noRot="1" noChangeAspect="1" noTextEdit="1"/>
          </p:cNvSpPr>
          <p:nvPr>
            <p:ph type="sldImg"/>
          </p:nvPr>
        </p:nvSpPr>
        <p:spPr>
          <a:xfrm>
            <a:off x="1117600" y="698500"/>
            <a:ext cx="4646613" cy="3486150"/>
          </a:xfrm>
          <a:ln w="12700"/>
        </p:spPr>
      </p:sp>
      <p:sp>
        <p:nvSpPr>
          <p:cNvPr id="150532" name="Notes Placeholder 2"/>
          <p:cNvSpPr>
            <a:spLocks noGrp="1"/>
          </p:cNvSpPr>
          <p:nvPr>
            <p:ph type="body" idx="1"/>
          </p:nvPr>
        </p:nvSpPr>
        <p:spPr>
          <a:xfrm>
            <a:off x="688494" y="4416108"/>
            <a:ext cx="5504826"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23259874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3"/>
          <p:cNvSpPr>
            <a:spLocks noGrp="1" noChangeArrowheads="1"/>
          </p:cNvSpPr>
          <p:nvPr>
            <p:ph type="sldNum" sz="quarter" idx="5"/>
          </p:nvPr>
        </p:nvSpPr>
        <p:spPr>
          <a:xfrm>
            <a:off x="3095880" y="9046822"/>
            <a:ext cx="693177" cy="247989"/>
          </a:xfrm>
          <a:noFill/>
        </p:spPr>
        <p:txBody>
          <a:bodyPr/>
          <a:lstStyle/>
          <a:p>
            <a:fld id="{9C3E4613-92D4-4654-9AD5-DF563C27E92F}" type="slidenum">
              <a:rPr lang="en-US" smtClean="0">
                <a:solidFill>
                  <a:srgbClr val="000000"/>
                </a:solidFill>
              </a:rPr>
              <a:pPr/>
              <a:t>42</a:t>
            </a:fld>
            <a:endParaRPr lang="en-US" smtClean="0">
              <a:solidFill>
                <a:srgbClr val="000000"/>
              </a:solidFill>
            </a:endParaRPr>
          </a:p>
        </p:txBody>
      </p:sp>
      <p:sp>
        <p:nvSpPr>
          <p:cNvPr id="149507" name="Slide Image Placeholder 1"/>
          <p:cNvSpPr>
            <a:spLocks noGrp="1" noRot="1" noChangeAspect="1" noTextEdit="1"/>
          </p:cNvSpPr>
          <p:nvPr>
            <p:ph type="sldImg"/>
          </p:nvPr>
        </p:nvSpPr>
        <p:spPr>
          <a:xfrm>
            <a:off x="1117600" y="698500"/>
            <a:ext cx="4646613" cy="3486150"/>
          </a:xfrm>
          <a:ln w="12700"/>
        </p:spPr>
      </p:sp>
      <p:sp>
        <p:nvSpPr>
          <p:cNvPr id="149508" name="Notes Placeholder 2"/>
          <p:cNvSpPr>
            <a:spLocks noGrp="1"/>
          </p:cNvSpPr>
          <p:nvPr>
            <p:ph type="body" idx="1"/>
          </p:nvPr>
        </p:nvSpPr>
        <p:spPr>
          <a:xfrm>
            <a:off x="688494" y="4416108"/>
            <a:ext cx="5504826"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5507385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3"/>
          <p:cNvSpPr>
            <a:spLocks noGrp="1" noChangeArrowheads="1"/>
          </p:cNvSpPr>
          <p:nvPr>
            <p:ph type="sldNum" sz="quarter" idx="5"/>
          </p:nvPr>
        </p:nvSpPr>
        <p:spPr>
          <a:xfrm>
            <a:off x="3095880" y="9046822"/>
            <a:ext cx="693177" cy="247989"/>
          </a:xfrm>
          <a:noFill/>
        </p:spPr>
        <p:txBody>
          <a:bodyPr/>
          <a:lstStyle/>
          <a:p>
            <a:fld id="{A207B1EC-5A22-4195-BE11-69299B381604}" type="slidenum">
              <a:rPr lang="en-US" smtClean="0">
                <a:solidFill>
                  <a:srgbClr val="000000"/>
                </a:solidFill>
              </a:rPr>
              <a:pPr/>
              <a:t>43</a:t>
            </a:fld>
            <a:endParaRPr lang="en-US" smtClean="0">
              <a:solidFill>
                <a:srgbClr val="000000"/>
              </a:solidFill>
            </a:endParaRPr>
          </a:p>
        </p:txBody>
      </p:sp>
      <p:sp>
        <p:nvSpPr>
          <p:cNvPr id="150531" name="Slide Image Placeholder 1"/>
          <p:cNvSpPr>
            <a:spLocks noGrp="1" noRot="1" noChangeAspect="1" noTextEdit="1"/>
          </p:cNvSpPr>
          <p:nvPr>
            <p:ph type="sldImg"/>
          </p:nvPr>
        </p:nvSpPr>
        <p:spPr>
          <a:xfrm>
            <a:off x="1117600" y="698500"/>
            <a:ext cx="4646613" cy="3486150"/>
          </a:xfrm>
          <a:ln w="12700"/>
        </p:spPr>
      </p:sp>
      <p:sp>
        <p:nvSpPr>
          <p:cNvPr id="150532" name="Notes Placeholder 2"/>
          <p:cNvSpPr>
            <a:spLocks noGrp="1"/>
          </p:cNvSpPr>
          <p:nvPr>
            <p:ph type="body" idx="1"/>
          </p:nvPr>
        </p:nvSpPr>
        <p:spPr>
          <a:xfrm>
            <a:off x="688494" y="4416108"/>
            <a:ext cx="5504826"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1084992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148013" y="9034319"/>
            <a:ext cx="704850" cy="247794"/>
          </a:xfrm>
        </p:spPr>
        <p:txBody>
          <a:bodyPr/>
          <a:lstStyle/>
          <a:p>
            <a:fld id="{E5721651-C618-4989-BD9A-C51CDEA22A0A}" type="slidenum">
              <a:rPr lang="en-US" noProof="0" smtClean="0"/>
              <a:pPr/>
              <a:t>4</a:t>
            </a:fld>
            <a:endParaRPr lang="en-US" noProof="0" dirty="0"/>
          </a:p>
        </p:txBody>
      </p:sp>
    </p:spTree>
    <p:extLst>
      <p:ext uri="{BB962C8B-B14F-4D97-AF65-F5344CB8AC3E}">
        <p14:creationId xmlns:p14="http://schemas.microsoft.com/office/powerpoint/2010/main" val="9308799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3"/>
          <p:cNvSpPr>
            <a:spLocks noGrp="1" noChangeArrowheads="1"/>
          </p:cNvSpPr>
          <p:nvPr>
            <p:ph type="sldNum" sz="quarter" idx="5"/>
          </p:nvPr>
        </p:nvSpPr>
        <p:spPr>
          <a:xfrm>
            <a:off x="3095880" y="9046822"/>
            <a:ext cx="693177" cy="247989"/>
          </a:xfrm>
          <a:noFill/>
        </p:spPr>
        <p:txBody>
          <a:bodyPr/>
          <a:lstStyle/>
          <a:p>
            <a:fld id="{9C3E4613-92D4-4654-9AD5-DF563C27E92F}" type="slidenum">
              <a:rPr lang="en-US" smtClean="0">
                <a:solidFill>
                  <a:srgbClr val="000000"/>
                </a:solidFill>
              </a:rPr>
              <a:pPr/>
              <a:t>44</a:t>
            </a:fld>
            <a:endParaRPr lang="en-US" smtClean="0">
              <a:solidFill>
                <a:srgbClr val="000000"/>
              </a:solidFill>
            </a:endParaRPr>
          </a:p>
        </p:txBody>
      </p:sp>
      <p:sp>
        <p:nvSpPr>
          <p:cNvPr id="149507" name="Slide Image Placeholder 1"/>
          <p:cNvSpPr>
            <a:spLocks noGrp="1" noRot="1" noChangeAspect="1" noTextEdit="1"/>
          </p:cNvSpPr>
          <p:nvPr>
            <p:ph type="sldImg"/>
          </p:nvPr>
        </p:nvSpPr>
        <p:spPr>
          <a:xfrm>
            <a:off x="1117600" y="698500"/>
            <a:ext cx="4646613" cy="3486150"/>
          </a:xfrm>
          <a:ln w="12700"/>
        </p:spPr>
      </p:sp>
      <p:sp>
        <p:nvSpPr>
          <p:cNvPr id="149508" name="Notes Placeholder 2"/>
          <p:cNvSpPr>
            <a:spLocks noGrp="1"/>
          </p:cNvSpPr>
          <p:nvPr>
            <p:ph type="body" idx="1"/>
          </p:nvPr>
        </p:nvSpPr>
        <p:spPr>
          <a:xfrm>
            <a:off x="688494" y="4416108"/>
            <a:ext cx="5504826"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8416518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3"/>
          <p:cNvSpPr>
            <a:spLocks noGrp="1" noChangeArrowheads="1"/>
          </p:cNvSpPr>
          <p:nvPr>
            <p:ph type="sldNum" sz="quarter" idx="5"/>
          </p:nvPr>
        </p:nvSpPr>
        <p:spPr>
          <a:xfrm>
            <a:off x="3095880" y="9046822"/>
            <a:ext cx="693177" cy="247989"/>
          </a:xfrm>
          <a:noFill/>
        </p:spPr>
        <p:txBody>
          <a:bodyPr/>
          <a:lstStyle/>
          <a:p>
            <a:fld id="{A207B1EC-5A22-4195-BE11-69299B381604}" type="slidenum">
              <a:rPr lang="en-US" smtClean="0">
                <a:solidFill>
                  <a:srgbClr val="000000"/>
                </a:solidFill>
              </a:rPr>
              <a:pPr/>
              <a:t>45</a:t>
            </a:fld>
            <a:endParaRPr lang="en-US" smtClean="0">
              <a:solidFill>
                <a:srgbClr val="000000"/>
              </a:solidFill>
            </a:endParaRPr>
          </a:p>
        </p:txBody>
      </p:sp>
      <p:sp>
        <p:nvSpPr>
          <p:cNvPr id="150531" name="Slide Image Placeholder 1"/>
          <p:cNvSpPr>
            <a:spLocks noGrp="1" noRot="1" noChangeAspect="1" noTextEdit="1"/>
          </p:cNvSpPr>
          <p:nvPr>
            <p:ph type="sldImg"/>
          </p:nvPr>
        </p:nvSpPr>
        <p:spPr>
          <a:xfrm>
            <a:off x="1117600" y="698500"/>
            <a:ext cx="4646613" cy="3486150"/>
          </a:xfrm>
          <a:ln w="12700"/>
        </p:spPr>
      </p:sp>
      <p:sp>
        <p:nvSpPr>
          <p:cNvPr id="150532" name="Notes Placeholder 2"/>
          <p:cNvSpPr>
            <a:spLocks noGrp="1"/>
          </p:cNvSpPr>
          <p:nvPr>
            <p:ph type="body" idx="1"/>
          </p:nvPr>
        </p:nvSpPr>
        <p:spPr>
          <a:xfrm>
            <a:off x="688494" y="4416108"/>
            <a:ext cx="5504826"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20943489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3"/>
          <p:cNvSpPr>
            <a:spLocks noGrp="1" noChangeArrowheads="1"/>
          </p:cNvSpPr>
          <p:nvPr>
            <p:ph type="sldNum" sz="quarter" idx="5"/>
          </p:nvPr>
        </p:nvSpPr>
        <p:spPr>
          <a:xfrm>
            <a:off x="3095880" y="9046822"/>
            <a:ext cx="693177" cy="247989"/>
          </a:xfrm>
          <a:noFill/>
        </p:spPr>
        <p:txBody>
          <a:bodyPr/>
          <a:lstStyle/>
          <a:p>
            <a:fld id="{9C3E4613-92D4-4654-9AD5-DF563C27E92F}" type="slidenum">
              <a:rPr lang="en-US" smtClean="0">
                <a:solidFill>
                  <a:srgbClr val="000000"/>
                </a:solidFill>
              </a:rPr>
              <a:pPr/>
              <a:t>46</a:t>
            </a:fld>
            <a:endParaRPr lang="en-US" smtClean="0">
              <a:solidFill>
                <a:srgbClr val="000000"/>
              </a:solidFill>
            </a:endParaRPr>
          </a:p>
        </p:txBody>
      </p:sp>
      <p:sp>
        <p:nvSpPr>
          <p:cNvPr id="149507" name="Slide Image Placeholder 1"/>
          <p:cNvSpPr>
            <a:spLocks noGrp="1" noRot="1" noChangeAspect="1" noTextEdit="1"/>
          </p:cNvSpPr>
          <p:nvPr>
            <p:ph type="sldImg"/>
          </p:nvPr>
        </p:nvSpPr>
        <p:spPr>
          <a:xfrm>
            <a:off x="1117600" y="698500"/>
            <a:ext cx="4646613" cy="3486150"/>
          </a:xfrm>
          <a:ln w="12700"/>
        </p:spPr>
      </p:sp>
      <p:sp>
        <p:nvSpPr>
          <p:cNvPr id="149508" name="Notes Placeholder 2"/>
          <p:cNvSpPr>
            <a:spLocks noGrp="1"/>
          </p:cNvSpPr>
          <p:nvPr>
            <p:ph type="body" idx="1"/>
          </p:nvPr>
        </p:nvSpPr>
        <p:spPr>
          <a:xfrm>
            <a:off x="688494" y="4416108"/>
            <a:ext cx="5504826"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412244958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3"/>
          <p:cNvSpPr>
            <a:spLocks noGrp="1" noChangeArrowheads="1"/>
          </p:cNvSpPr>
          <p:nvPr>
            <p:ph type="sldNum" sz="quarter" idx="5"/>
          </p:nvPr>
        </p:nvSpPr>
        <p:spPr>
          <a:xfrm>
            <a:off x="3095880" y="9046822"/>
            <a:ext cx="693177" cy="247989"/>
          </a:xfrm>
          <a:noFill/>
        </p:spPr>
        <p:txBody>
          <a:bodyPr/>
          <a:lstStyle/>
          <a:p>
            <a:fld id="{A207B1EC-5A22-4195-BE11-69299B381604}" type="slidenum">
              <a:rPr lang="en-US" smtClean="0">
                <a:solidFill>
                  <a:srgbClr val="000000"/>
                </a:solidFill>
              </a:rPr>
              <a:pPr/>
              <a:t>47</a:t>
            </a:fld>
            <a:endParaRPr lang="en-US" smtClean="0">
              <a:solidFill>
                <a:srgbClr val="000000"/>
              </a:solidFill>
            </a:endParaRPr>
          </a:p>
        </p:txBody>
      </p:sp>
      <p:sp>
        <p:nvSpPr>
          <p:cNvPr id="150531" name="Slide Image Placeholder 1"/>
          <p:cNvSpPr>
            <a:spLocks noGrp="1" noRot="1" noChangeAspect="1" noTextEdit="1"/>
          </p:cNvSpPr>
          <p:nvPr>
            <p:ph type="sldImg"/>
          </p:nvPr>
        </p:nvSpPr>
        <p:spPr>
          <a:xfrm>
            <a:off x="1117600" y="698500"/>
            <a:ext cx="4646613" cy="3486150"/>
          </a:xfrm>
          <a:ln w="12700"/>
        </p:spPr>
      </p:sp>
      <p:sp>
        <p:nvSpPr>
          <p:cNvPr id="150532" name="Notes Placeholder 2"/>
          <p:cNvSpPr>
            <a:spLocks noGrp="1"/>
          </p:cNvSpPr>
          <p:nvPr>
            <p:ph type="body" idx="1"/>
          </p:nvPr>
        </p:nvSpPr>
        <p:spPr>
          <a:xfrm>
            <a:off x="688494" y="4416108"/>
            <a:ext cx="5504826"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256707901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3"/>
          <p:cNvSpPr>
            <a:spLocks noGrp="1" noChangeArrowheads="1"/>
          </p:cNvSpPr>
          <p:nvPr>
            <p:ph type="sldNum" sz="quarter" idx="5"/>
          </p:nvPr>
        </p:nvSpPr>
        <p:spPr>
          <a:xfrm>
            <a:off x="3095880" y="9046822"/>
            <a:ext cx="693177" cy="247989"/>
          </a:xfrm>
          <a:noFill/>
        </p:spPr>
        <p:txBody>
          <a:bodyPr/>
          <a:lstStyle/>
          <a:p>
            <a:fld id="{9C3E4613-92D4-4654-9AD5-DF563C27E92F}" type="slidenum">
              <a:rPr lang="en-US" smtClean="0">
                <a:solidFill>
                  <a:srgbClr val="000000"/>
                </a:solidFill>
              </a:rPr>
              <a:pPr/>
              <a:t>48</a:t>
            </a:fld>
            <a:endParaRPr lang="en-US" smtClean="0">
              <a:solidFill>
                <a:srgbClr val="000000"/>
              </a:solidFill>
            </a:endParaRPr>
          </a:p>
        </p:txBody>
      </p:sp>
      <p:sp>
        <p:nvSpPr>
          <p:cNvPr id="149507" name="Slide Image Placeholder 1"/>
          <p:cNvSpPr>
            <a:spLocks noGrp="1" noRot="1" noChangeAspect="1" noTextEdit="1"/>
          </p:cNvSpPr>
          <p:nvPr>
            <p:ph type="sldImg"/>
          </p:nvPr>
        </p:nvSpPr>
        <p:spPr>
          <a:xfrm>
            <a:off x="1117600" y="698500"/>
            <a:ext cx="4646613" cy="3486150"/>
          </a:xfrm>
          <a:ln w="12700"/>
        </p:spPr>
      </p:sp>
      <p:sp>
        <p:nvSpPr>
          <p:cNvPr id="149508" name="Notes Placeholder 2"/>
          <p:cNvSpPr>
            <a:spLocks noGrp="1"/>
          </p:cNvSpPr>
          <p:nvPr>
            <p:ph type="body" idx="1"/>
          </p:nvPr>
        </p:nvSpPr>
        <p:spPr>
          <a:xfrm>
            <a:off x="688494" y="4416108"/>
            <a:ext cx="5504826"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131411475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3"/>
          <p:cNvSpPr>
            <a:spLocks noGrp="1" noChangeArrowheads="1"/>
          </p:cNvSpPr>
          <p:nvPr>
            <p:ph type="sldNum" sz="quarter" idx="5"/>
          </p:nvPr>
        </p:nvSpPr>
        <p:spPr>
          <a:xfrm>
            <a:off x="3095880" y="9046822"/>
            <a:ext cx="693177" cy="247989"/>
          </a:xfrm>
          <a:noFill/>
        </p:spPr>
        <p:txBody>
          <a:bodyPr/>
          <a:lstStyle/>
          <a:p>
            <a:fld id="{A207B1EC-5A22-4195-BE11-69299B381604}" type="slidenum">
              <a:rPr lang="en-US" smtClean="0">
                <a:solidFill>
                  <a:srgbClr val="000000"/>
                </a:solidFill>
              </a:rPr>
              <a:pPr/>
              <a:t>49</a:t>
            </a:fld>
            <a:endParaRPr lang="en-US" smtClean="0">
              <a:solidFill>
                <a:srgbClr val="000000"/>
              </a:solidFill>
            </a:endParaRPr>
          </a:p>
        </p:txBody>
      </p:sp>
      <p:sp>
        <p:nvSpPr>
          <p:cNvPr id="150531" name="Slide Image Placeholder 1"/>
          <p:cNvSpPr>
            <a:spLocks noGrp="1" noRot="1" noChangeAspect="1" noTextEdit="1"/>
          </p:cNvSpPr>
          <p:nvPr>
            <p:ph type="sldImg"/>
          </p:nvPr>
        </p:nvSpPr>
        <p:spPr>
          <a:xfrm>
            <a:off x="1117600" y="698500"/>
            <a:ext cx="4646613" cy="3486150"/>
          </a:xfrm>
          <a:ln w="12700"/>
        </p:spPr>
      </p:sp>
      <p:sp>
        <p:nvSpPr>
          <p:cNvPr id="150532" name="Notes Placeholder 2"/>
          <p:cNvSpPr>
            <a:spLocks noGrp="1"/>
          </p:cNvSpPr>
          <p:nvPr>
            <p:ph type="body" idx="1"/>
          </p:nvPr>
        </p:nvSpPr>
        <p:spPr>
          <a:xfrm>
            <a:off x="688494" y="4416108"/>
            <a:ext cx="5504826"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412966613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3"/>
          <p:cNvSpPr>
            <a:spLocks noGrp="1" noChangeArrowheads="1"/>
          </p:cNvSpPr>
          <p:nvPr>
            <p:ph type="sldNum" sz="quarter" idx="5"/>
          </p:nvPr>
        </p:nvSpPr>
        <p:spPr>
          <a:xfrm>
            <a:off x="3095880" y="9046822"/>
            <a:ext cx="693177" cy="247989"/>
          </a:xfrm>
          <a:noFill/>
        </p:spPr>
        <p:txBody>
          <a:bodyPr/>
          <a:lstStyle/>
          <a:p>
            <a:fld id="{9C3E4613-92D4-4654-9AD5-DF563C27E92F}" type="slidenum">
              <a:rPr lang="en-US" smtClean="0">
                <a:solidFill>
                  <a:srgbClr val="000000"/>
                </a:solidFill>
              </a:rPr>
              <a:pPr/>
              <a:t>50</a:t>
            </a:fld>
            <a:endParaRPr lang="en-US" smtClean="0">
              <a:solidFill>
                <a:srgbClr val="000000"/>
              </a:solidFill>
            </a:endParaRPr>
          </a:p>
        </p:txBody>
      </p:sp>
      <p:sp>
        <p:nvSpPr>
          <p:cNvPr id="149507" name="Slide Image Placeholder 1"/>
          <p:cNvSpPr>
            <a:spLocks noGrp="1" noRot="1" noChangeAspect="1" noTextEdit="1"/>
          </p:cNvSpPr>
          <p:nvPr>
            <p:ph type="sldImg"/>
          </p:nvPr>
        </p:nvSpPr>
        <p:spPr>
          <a:xfrm>
            <a:off x="1117600" y="698500"/>
            <a:ext cx="4646613" cy="3486150"/>
          </a:xfrm>
          <a:ln w="12700"/>
        </p:spPr>
      </p:sp>
      <p:sp>
        <p:nvSpPr>
          <p:cNvPr id="149508" name="Notes Placeholder 2"/>
          <p:cNvSpPr>
            <a:spLocks noGrp="1"/>
          </p:cNvSpPr>
          <p:nvPr>
            <p:ph type="body" idx="1"/>
          </p:nvPr>
        </p:nvSpPr>
        <p:spPr>
          <a:xfrm>
            <a:off x="688494" y="4416108"/>
            <a:ext cx="5504826"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97081950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3"/>
          <p:cNvSpPr>
            <a:spLocks noGrp="1" noChangeArrowheads="1"/>
          </p:cNvSpPr>
          <p:nvPr>
            <p:ph type="sldNum" sz="quarter" idx="5"/>
          </p:nvPr>
        </p:nvSpPr>
        <p:spPr>
          <a:xfrm>
            <a:off x="3095880" y="9046822"/>
            <a:ext cx="693177" cy="247989"/>
          </a:xfrm>
          <a:noFill/>
        </p:spPr>
        <p:txBody>
          <a:bodyPr/>
          <a:lstStyle/>
          <a:p>
            <a:fld id="{A207B1EC-5A22-4195-BE11-69299B381604}" type="slidenum">
              <a:rPr lang="en-US" smtClean="0">
                <a:solidFill>
                  <a:srgbClr val="000000"/>
                </a:solidFill>
              </a:rPr>
              <a:pPr/>
              <a:t>51</a:t>
            </a:fld>
            <a:endParaRPr lang="en-US" smtClean="0">
              <a:solidFill>
                <a:srgbClr val="000000"/>
              </a:solidFill>
            </a:endParaRPr>
          </a:p>
        </p:txBody>
      </p:sp>
      <p:sp>
        <p:nvSpPr>
          <p:cNvPr id="150531" name="Slide Image Placeholder 1"/>
          <p:cNvSpPr>
            <a:spLocks noGrp="1" noRot="1" noChangeAspect="1" noTextEdit="1"/>
          </p:cNvSpPr>
          <p:nvPr>
            <p:ph type="sldImg"/>
          </p:nvPr>
        </p:nvSpPr>
        <p:spPr>
          <a:xfrm>
            <a:off x="1117600" y="698500"/>
            <a:ext cx="4646613" cy="3486150"/>
          </a:xfrm>
          <a:ln w="12700"/>
        </p:spPr>
      </p:sp>
      <p:sp>
        <p:nvSpPr>
          <p:cNvPr id="150532" name="Notes Placeholder 2"/>
          <p:cNvSpPr>
            <a:spLocks noGrp="1"/>
          </p:cNvSpPr>
          <p:nvPr>
            <p:ph type="body" idx="1"/>
          </p:nvPr>
        </p:nvSpPr>
        <p:spPr>
          <a:xfrm>
            <a:off x="688494" y="4416108"/>
            <a:ext cx="5504826"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27157133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3"/>
          <p:cNvSpPr>
            <a:spLocks noGrp="1" noChangeArrowheads="1"/>
          </p:cNvSpPr>
          <p:nvPr>
            <p:ph type="sldNum" sz="quarter" idx="5"/>
          </p:nvPr>
        </p:nvSpPr>
        <p:spPr/>
        <p:txBody>
          <a:bodyPr/>
          <a:lstStyle/>
          <a:p>
            <a:pPr>
              <a:defRPr/>
            </a:pPr>
            <a:fld id="{09A4B87A-6B35-42ED-94E4-E42FBCA0FC60}" type="slidenum">
              <a:rPr lang="en-US" smtClean="0"/>
              <a:pPr>
                <a:defRPr/>
              </a:pPr>
              <a:t>52</a:t>
            </a:fld>
            <a:endParaRPr lang="en-US" smtClean="0"/>
          </a:p>
        </p:txBody>
      </p:sp>
      <p:sp>
        <p:nvSpPr>
          <p:cNvPr id="227331" name="Rectangle 2"/>
          <p:cNvSpPr>
            <a:spLocks noGrp="1" noRot="1" noChangeAspect="1" noChangeArrowheads="1" noTextEdit="1"/>
          </p:cNvSpPr>
          <p:nvPr>
            <p:ph type="sldImg"/>
          </p:nvPr>
        </p:nvSpPr>
        <p:spPr>
          <a:ln/>
        </p:spPr>
      </p:sp>
      <p:sp>
        <p:nvSpPr>
          <p:cNvPr id="22733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9654650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148013" y="9034319"/>
            <a:ext cx="704850" cy="247794"/>
          </a:xfrm>
        </p:spPr>
        <p:txBody>
          <a:bodyPr/>
          <a:lstStyle/>
          <a:p>
            <a:fld id="{076349CA-7964-46F8-9AF2-4ABE1A925F7D}" type="slidenum">
              <a:rPr lang="en-US" smtClean="0"/>
              <a:pPr/>
              <a:t>53</a:t>
            </a:fld>
            <a:endParaRPr lang="en-US" dirty="0"/>
          </a:p>
        </p:txBody>
      </p:sp>
    </p:spTree>
    <p:extLst>
      <p:ext uri="{BB962C8B-B14F-4D97-AF65-F5344CB8AC3E}">
        <p14:creationId xmlns:p14="http://schemas.microsoft.com/office/powerpoint/2010/main" val="3130443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a:xfrm>
            <a:off x="3148013" y="9034319"/>
            <a:ext cx="704850" cy="247794"/>
          </a:xfrm>
        </p:spPr>
        <p:txBody>
          <a:bodyPr/>
          <a:lstStyle/>
          <a:p>
            <a:pPr defTabSz="928787">
              <a:defRPr/>
            </a:pPr>
            <a:fld id="{3711D1C8-0BB5-4546-B0DE-9FAB346B6C05}" type="slidenum">
              <a:rPr lang="en-US" smtClean="0"/>
              <a:pPr defTabSz="928787">
                <a:defRPr/>
              </a:pPr>
              <a:t>6</a:t>
            </a:fld>
            <a:endParaRPr lang="en-US"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2448301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86118223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8CF14289-BFB6-4620-B50D-5080FC444261}" type="slidenum">
              <a:rPr lang="en-US" sz="1000"/>
              <a:pPr algn="ctr" defTabSz="930275"/>
              <a:t>55</a:t>
            </a:fld>
            <a:endParaRPr lang="en-US" sz="100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96919134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148013" y="9034319"/>
            <a:ext cx="704850" cy="247794"/>
          </a:xfrm>
        </p:spPr>
        <p:txBody>
          <a:bodyPr/>
          <a:lstStyle/>
          <a:p>
            <a:pPr>
              <a:defRPr/>
            </a:pPr>
            <a:fld id="{3A6B90E8-B186-4EE7-9831-1401031F6C6C}" type="slidenum">
              <a:rPr lang="en-US" smtClean="0">
                <a:solidFill>
                  <a:srgbClr val="000000"/>
                </a:solidFill>
              </a:rPr>
              <a:pPr>
                <a:defRPr/>
              </a:pPr>
              <a:t>56</a:t>
            </a:fld>
            <a:endParaRPr lang="en-US" smtClean="0">
              <a:solidFill>
                <a:srgbClr val="000000"/>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00092843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endParaRPr lang="en-US" sz="2400" dirty="0" smtClean="0">
              <a:latin typeface="Arial" pitchFamily="34" charset="0"/>
            </a:endParaRPr>
          </a:p>
        </p:txBody>
      </p:sp>
    </p:spTree>
    <p:extLst>
      <p:ext uri="{BB962C8B-B14F-4D97-AF65-F5344CB8AC3E}">
        <p14:creationId xmlns:p14="http://schemas.microsoft.com/office/powerpoint/2010/main" val="94787839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3"/>
          <p:cNvSpPr>
            <a:spLocks noGrp="1" noChangeArrowheads="1"/>
          </p:cNvSpPr>
          <p:nvPr>
            <p:ph type="sldNum" sz="quarter" idx="5"/>
          </p:nvPr>
        </p:nvSpPr>
        <p:spPr>
          <a:xfrm>
            <a:off x="3148013" y="9034464"/>
            <a:ext cx="704850" cy="247650"/>
          </a:xfrm>
        </p:spPr>
        <p:txBody>
          <a:bodyPr/>
          <a:lstStyle/>
          <a:p>
            <a:pPr defTabSz="928531">
              <a:defRPr/>
            </a:pPr>
            <a:fld id="{997B1A37-7284-48D3-AB21-085E11E2C639}" type="slidenum">
              <a:rPr lang="en-US" smtClean="0">
                <a:solidFill>
                  <a:srgbClr val="000000"/>
                </a:solidFill>
              </a:rPr>
              <a:pPr defTabSz="928531">
                <a:defRPr/>
              </a:pPr>
              <a:t>58</a:t>
            </a:fld>
            <a:endParaRPr lang="en-US" dirty="0" smtClean="0">
              <a:solidFill>
                <a:srgbClr val="000000"/>
              </a:solidFill>
            </a:endParaRPr>
          </a:p>
        </p:txBody>
      </p:sp>
      <p:sp>
        <p:nvSpPr>
          <p:cNvPr id="244739" name="Rectangle 2"/>
          <p:cNvSpPr>
            <a:spLocks noGrp="1" noRot="1" noChangeAspect="1" noChangeArrowheads="1" noTextEdit="1"/>
          </p:cNvSpPr>
          <p:nvPr>
            <p:ph type="sldImg"/>
          </p:nvPr>
        </p:nvSpPr>
        <p:spPr>
          <a:ln/>
        </p:spPr>
      </p:sp>
      <p:sp>
        <p:nvSpPr>
          <p:cNvPr id="244740"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63117725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148013" y="9034319"/>
            <a:ext cx="704850" cy="247794"/>
          </a:xfrm>
        </p:spPr>
        <p:txBody>
          <a:bodyPr/>
          <a:lstStyle/>
          <a:p>
            <a:fld id="{E5721651-C618-4989-BD9A-C51CDEA22A0A}" type="slidenum">
              <a:rPr lang="en-US" noProof="0" smtClean="0"/>
              <a:pPr/>
              <a:t>59</a:t>
            </a:fld>
            <a:endParaRPr lang="en-US" noProof="0" dirty="0"/>
          </a:p>
        </p:txBody>
      </p:sp>
    </p:spTree>
    <p:extLst>
      <p:ext uri="{BB962C8B-B14F-4D97-AF65-F5344CB8AC3E}">
        <p14:creationId xmlns:p14="http://schemas.microsoft.com/office/powerpoint/2010/main" val="429046998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85358289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3"/>
          <p:cNvSpPr>
            <a:spLocks noGrp="1" noChangeArrowheads="1"/>
          </p:cNvSpPr>
          <p:nvPr>
            <p:ph type="sldNum" sz="quarter" idx="5"/>
          </p:nvPr>
        </p:nvSpPr>
        <p:spPr>
          <a:xfrm>
            <a:off x="3148013" y="9034465"/>
            <a:ext cx="704850" cy="247650"/>
          </a:xfrm>
        </p:spPr>
        <p:txBody>
          <a:bodyPr/>
          <a:lstStyle/>
          <a:p>
            <a:pPr defTabSz="927140">
              <a:defRPr/>
            </a:pPr>
            <a:fld id="{5858BD08-603D-48F8-9A20-C039EB7A66EE}" type="slidenum">
              <a:rPr lang="en-US" smtClean="0">
                <a:solidFill>
                  <a:srgbClr val="000000"/>
                </a:solidFill>
              </a:rPr>
              <a:pPr defTabSz="927140">
                <a:defRPr/>
              </a:pPr>
              <a:t>61</a:t>
            </a:fld>
            <a:endParaRPr lang="en-US" dirty="0" smtClean="0">
              <a:solidFill>
                <a:srgbClr val="000000"/>
              </a:solidFill>
            </a:endParaRPr>
          </a:p>
        </p:txBody>
      </p:sp>
      <p:sp>
        <p:nvSpPr>
          <p:cNvPr id="223235" name="Rectangle 2"/>
          <p:cNvSpPr>
            <a:spLocks noGrp="1" noRot="1" noChangeAspect="1" noChangeArrowheads="1" noTextEdit="1"/>
          </p:cNvSpPr>
          <p:nvPr>
            <p:ph type="sldImg"/>
          </p:nvPr>
        </p:nvSpPr>
        <p:spPr>
          <a:ln/>
        </p:spPr>
      </p:sp>
      <p:sp>
        <p:nvSpPr>
          <p:cNvPr id="223236"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137607563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3"/>
          <p:cNvSpPr>
            <a:spLocks noGrp="1" noChangeArrowheads="1"/>
          </p:cNvSpPr>
          <p:nvPr>
            <p:ph type="sldNum" sz="quarter" idx="5"/>
          </p:nvPr>
        </p:nvSpPr>
        <p:spPr/>
        <p:txBody>
          <a:bodyPr/>
          <a:lstStyle/>
          <a:p>
            <a:pPr>
              <a:defRPr/>
            </a:pPr>
            <a:fld id="{7BA0F53B-08EA-4073-80AE-4E886F043ACC}" type="slidenum">
              <a:rPr lang="en-US" smtClean="0"/>
              <a:pPr>
                <a:defRPr/>
              </a:pPr>
              <a:t>62</a:t>
            </a:fld>
            <a:endParaRPr lang="en-US" smtClean="0"/>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71743561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3"/>
          <p:cNvSpPr txBox="1">
            <a:spLocks noGrp="1" noChangeArrowheads="1"/>
          </p:cNvSpPr>
          <p:nvPr/>
        </p:nvSpPr>
        <p:spPr bwMode="auto">
          <a:xfrm>
            <a:off x="3148013" y="9034682"/>
            <a:ext cx="704850" cy="247432"/>
          </a:xfrm>
          <a:prstGeom prst="rect">
            <a:avLst/>
          </a:prstGeom>
          <a:noFill/>
          <a:ln w="9525">
            <a:noFill/>
            <a:miter lim="800000"/>
            <a:headEnd/>
            <a:tailEnd/>
          </a:ln>
        </p:spPr>
        <p:txBody>
          <a:bodyPr lIns="45801" tIns="46413" rIns="45801" bIns="46413" anchor="b">
            <a:spAutoFit/>
          </a:bodyPr>
          <a:lstStyle/>
          <a:p>
            <a:pPr algn="ctr" defTabSz="928629"/>
            <a:fld id="{10D51B6F-E5CE-42ED-829B-9910A1E4B827}" type="slidenum">
              <a:rPr lang="en-US" sz="1000">
                <a:solidFill>
                  <a:srgbClr val="000000"/>
                </a:solidFill>
              </a:rPr>
              <a:pPr algn="ctr" defTabSz="928629"/>
              <a:t>63</a:t>
            </a:fld>
            <a:endParaRPr lang="en-US" sz="1000" dirty="0">
              <a:solidFill>
                <a:srgbClr val="000000"/>
              </a:solidFill>
            </a:endParaRPr>
          </a:p>
        </p:txBody>
      </p:sp>
      <p:sp>
        <p:nvSpPr>
          <p:cNvPr id="234499" name="Rectangle 2"/>
          <p:cNvSpPr>
            <a:spLocks noGrp="1" noRot="1" noChangeAspect="1" noChangeArrowheads="1" noTextEdit="1"/>
          </p:cNvSpPr>
          <p:nvPr>
            <p:ph type="sldImg"/>
          </p:nvPr>
        </p:nvSpPr>
        <p:spPr>
          <a:ln/>
        </p:spPr>
      </p:sp>
      <p:sp>
        <p:nvSpPr>
          <p:cNvPr id="234500"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23184244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3"/>
          <p:cNvSpPr>
            <a:spLocks noGrp="1" noChangeArrowheads="1"/>
          </p:cNvSpPr>
          <p:nvPr>
            <p:ph type="sldNum" sz="quarter" idx="5"/>
          </p:nvPr>
        </p:nvSpPr>
        <p:spPr/>
        <p:txBody>
          <a:bodyPr/>
          <a:lstStyle/>
          <a:p>
            <a:pPr>
              <a:defRPr/>
            </a:pPr>
            <a:fld id="{09A4B87A-6B35-42ED-94E4-E42FBCA0FC60}" type="slidenum">
              <a:rPr lang="en-US" smtClean="0"/>
              <a:pPr>
                <a:defRPr/>
              </a:pPr>
              <a:t>7</a:t>
            </a:fld>
            <a:endParaRPr lang="en-US" smtClean="0"/>
          </a:p>
        </p:txBody>
      </p:sp>
      <p:sp>
        <p:nvSpPr>
          <p:cNvPr id="227331" name="Rectangle 2"/>
          <p:cNvSpPr>
            <a:spLocks noGrp="1" noRot="1" noChangeAspect="1" noChangeArrowheads="1" noTextEdit="1"/>
          </p:cNvSpPr>
          <p:nvPr>
            <p:ph type="sldImg"/>
          </p:nvPr>
        </p:nvSpPr>
        <p:spPr>
          <a:ln/>
        </p:spPr>
      </p:sp>
      <p:sp>
        <p:nvSpPr>
          <p:cNvPr id="22733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09842018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3"/>
          <p:cNvSpPr>
            <a:spLocks noGrp="1" noChangeArrowheads="1"/>
          </p:cNvSpPr>
          <p:nvPr>
            <p:ph type="sldNum" sz="quarter" idx="5"/>
          </p:nvPr>
        </p:nvSpPr>
        <p:spPr/>
        <p:txBody>
          <a:bodyPr/>
          <a:lstStyle/>
          <a:p>
            <a:pPr>
              <a:defRPr/>
            </a:pPr>
            <a:fld id="{09A4B87A-6B35-42ED-94E4-E42FBCA0FC60}" type="slidenum">
              <a:rPr lang="en-US" smtClean="0"/>
              <a:pPr>
                <a:defRPr/>
              </a:pPr>
              <a:t>64</a:t>
            </a:fld>
            <a:endParaRPr lang="en-US" smtClean="0"/>
          </a:p>
        </p:txBody>
      </p:sp>
      <p:sp>
        <p:nvSpPr>
          <p:cNvPr id="227331" name="Rectangle 2"/>
          <p:cNvSpPr>
            <a:spLocks noGrp="1" noRot="1" noChangeAspect="1" noChangeArrowheads="1" noTextEdit="1"/>
          </p:cNvSpPr>
          <p:nvPr>
            <p:ph type="sldImg"/>
          </p:nvPr>
        </p:nvSpPr>
        <p:spPr>
          <a:ln/>
        </p:spPr>
      </p:sp>
      <p:sp>
        <p:nvSpPr>
          <p:cNvPr id="22733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62730590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7052728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3"/>
          <p:cNvSpPr>
            <a:spLocks noGrp="1" noChangeArrowheads="1"/>
          </p:cNvSpPr>
          <p:nvPr>
            <p:ph type="sldNum" sz="quarter" idx="5"/>
          </p:nvPr>
        </p:nvSpPr>
        <p:spPr/>
        <p:txBody>
          <a:bodyPr/>
          <a:lstStyle/>
          <a:p>
            <a:pPr>
              <a:defRPr/>
            </a:pPr>
            <a:fld id="{536E58DB-D0D6-49D5-951D-181A46E522BB}" type="slidenum">
              <a:rPr lang="en-US" smtClean="0"/>
              <a:pPr>
                <a:defRPr/>
              </a:pPr>
              <a:t>66</a:t>
            </a:fld>
            <a:endParaRPr lang="en-US" smtClean="0"/>
          </a:p>
        </p:txBody>
      </p:sp>
      <p:sp>
        <p:nvSpPr>
          <p:cNvPr id="229379" name="Rectangle 2"/>
          <p:cNvSpPr>
            <a:spLocks noGrp="1" noRot="1" noChangeAspect="1" noChangeArrowheads="1" noTextEdit="1"/>
          </p:cNvSpPr>
          <p:nvPr>
            <p:ph type="sldImg"/>
          </p:nvPr>
        </p:nvSpPr>
        <p:spPr>
          <a:ln/>
        </p:spPr>
      </p:sp>
      <p:sp>
        <p:nvSpPr>
          <p:cNvPr id="22938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47506370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type="sldNum" sz="quarter" idx="5"/>
          </p:nvPr>
        </p:nvSpPr>
        <p:spPr>
          <a:xfrm>
            <a:off x="3148013" y="9034463"/>
            <a:ext cx="704850" cy="247650"/>
          </a:xfrm>
        </p:spPr>
        <p:txBody>
          <a:bodyPr/>
          <a:lstStyle/>
          <a:p>
            <a:pPr>
              <a:defRPr/>
            </a:pPr>
            <a:fld id="{CD7F88F9-67A0-4DD5-9BC7-F7DE73C9931D}" type="slidenum">
              <a:rPr lang="en-US" smtClean="0"/>
              <a:pPr>
                <a:defRPr/>
              </a:pPr>
              <a:t>67</a:t>
            </a:fld>
            <a:endParaRPr lang="en-US" smtClean="0"/>
          </a:p>
        </p:txBody>
      </p:sp>
      <p:sp>
        <p:nvSpPr>
          <p:cNvPr id="230403" name="Rectangle 2"/>
          <p:cNvSpPr>
            <a:spLocks noGrp="1" noRot="1" noChangeAspect="1" noChangeArrowheads="1" noTextEdit="1"/>
          </p:cNvSpPr>
          <p:nvPr>
            <p:ph type="sldImg"/>
          </p:nvPr>
        </p:nvSpPr>
        <p:spPr>
          <a:ln/>
        </p:spPr>
      </p:sp>
      <p:sp>
        <p:nvSpPr>
          <p:cNvPr id="23040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38634291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type="sldNum" sz="quarter" idx="5"/>
          </p:nvPr>
        </p:nvSpPr>
        <p:spPr>
          <a:xfrm>
            <a:off x="3148013" y="9034463"/>
            <a:ext cx="704850" cy="247650"/>
          </a:xfrm>
        </p:spPr>
        <p:txBody>
          <a:bodyPr/>
          <a:lstStyle/>
          <a:p>
            <a:pPr>
              <a:defRPr/>
            </a:pPr>
            <a:fld id="{6431A3C4-953E-479E-AB9F-C945280D9038}" type="slidenum">
              <a:rPr lang="en-US" smtClean="0"/>
              <a:pPr>
                <a:defRPr/>
              </a:pPr>
              <a:t>68</a:t>
            </a:fld>
            <a:endParaRPr lang="en-US" smtClean="0"/>
          </a:p>
        </p:txBody>
      </p:sp>
      <p:sp>
        <p:nvSpPr>
          <p:cNvPr id="231427" name="Rectangle 2"/>
          <p:cNvSpPr>
            <a:spLocks noGrp="1" noRot="1" noChangeAspect="1" noChangeArrowheads="1" noTextEdit="1"/>
          </p:cNvSpPr>
          <p:nvPr>
            <p:ph type="sldImg"/>
          </p:nvPr>
        </p:nvSpPr>
        <p:spPr>
          <a:ln/>
        </p:spPr>
      </p:sp>
      <p:sp>
        <p:nvSpPr>
          <p:cNvPr id="23142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01513259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pPr>
              <a:defRPr/>
            </a:pPr>
            <a:fld id="{8268D18C-0784-4943-AE98-17D8DF7C11EF}" type="slidenum">
              <a:rPr lang="en-US" smtClean="0"/>
              <a:pPr>
                <a:defRPr/>
              </a:pPr>
              <a:t>69</a:t>
            </a:fld>
            <a:endParaRPr lang="en-US" smtClean="0"/>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33892113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421345104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txBox="1">
            <a:spLocks noGrp="1" noChangeArrowheads="1"/>
          </p:cNvSpPr>
          <p:nvPr/>
        </p:nvSpPr>
        <p:spPr bwMode="auto">
          <a:xfrm>
            <a:off x="3147346" y="9034803"/>
            <a:ext cx="706249" cy="247312"/>
          </a:xfrm>
          <a:prstGeom prst="rect">
            <a:avLst/>
          </a:prstGeom>
          <a:noFill/>
          <a:ln w="9525">
            <a:noFill/>
            <a:miter lim="800000"/>
            <a:headEnd/>
            <a:tailEnd/>
          </a:ln>
        </p:spPr>
        <p:txBody>
          <a:bodyPr lIns="45887" tIns="46499" rIns="45887" bIns="46499" anchor="b">
            <a:spAutoFit/>
          </a:bodyPr>
          <a:lstStyle/>
          <a:p>
            <a:pPr algn="ctr" defTabSz="930275"/>
            <a:fld id="{37408F01-780E-4886-93F5-C78D10FDAB23}" type="slidenum">
              <a:rPr lang="en-US" sz="1000"/>
              <a:pPr algn="ctr" defTabSz="930275"/>
              <a:t>71</a:t>
            </a:fld>
            <a:endParaRPr lang="en-US" sz="1000"/>
          </a:p>
        </p:txBody>
      </p:sp>
      <p:sp>
        <p:nvSpPr>
          <p:cNvPr id="94211" name="Rectangle 2"/>
          <p:cNvSpPr>
            <a:spLocks noGrp="1" noRot="1" noChangeAspect="1" noChangeArrowheads="1" noTextEdit="1"/>
          </p:cNvSpPr>
          <p:nvPr>
            <p:ph type="sldImg"/>
          </p:nvPr>
        </p:nvSpPr>
        <p:spPr>
          <a:xfrm>
            <a:off x="1470025" y="581025"/>
            <a:ext cx="4056063" cy="3041650"/>
          </a:xfrm>
          <a:ln/>
        </p:spPr>
      </p:sp>
      <p:sp>
        <p:nvSpPr>
          <p:cNvPr id="94212" name="Rectangle 3"/>
          <p:cNvSpPr>
            <a:spLocks noGrp="1" noChangeArrowheads="1"/>
          </p:cNvSpPr>
          <p:nvPr>
            <p:ph type="body" idx="1"/>
          </p:nvPr>
        </p:nvSpPr>
        <p:spPr>
          <a:noFill/>
          <a:ln/>
        </p:spPr>
        <p:txBody>
          <a:bodyPr lIns="46135" tIns="46135" rIns="46135" bIns="46135"/>
          <a:lstStyle/>
          <a:p>
            <a:endParaRPr lang="en-US" sz="2400" dirty="0" smtClean="0"/>
          </a:p>
        </p:txBody>
      </p:sp>
    </p:spTree>
    <p:extLst>
      <p:ext uri="{BB962C8B-B14F-4D97-AF65-F5344CB8AC3E}">
        <p14:creationId xmlns:p14="http://schemas.microsoft.com/office/powerpoint/2010/main" val="86033854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405886162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3"/>
          <p:cNvSpPr txBox="1">
            <a:spLocks noGrp="1" noChangeArrowheads="1"/>
          </p:cNvSpPr>
          <p:nvPr/>
        </p:nvSpPr>
        <p:spPr bwMode="auto">
          <a:xfrm>
            <a:off x="3146425" y="9034463"/>
            <a:ext cx="708025" cy="247650"/>
          </a:xfrm>
          <a:prstGeom prst="rect">
            <a:avLst/>
          </a:prstGeom>
          <a:noFill/>
          <a:ln w="9525">
            <a:noFill/>
            <a:miter lim="800000"/>
            <a:headEnd/>
            <a:tailEnd/>
          </a:ln>
        </p:spPr>
        <p:txBody>
          <a:bodyPr lIns="45814" tIns="46425" rIns="45814" bIns="46425" anchor="b">
            <a:spAutoFit/>
          </a:bodyPr>
          <a:lstStyle/>
          <a:p>
            <a:pPr algn="ctr" defTabSz="928688"/>
            <a:fld id="{E3DF93DA-A49A-4A19-BD82-46C4AC1D0ED9}" type="slidenum">
              <a:rPr lang="en-US" sz="1000"/>
              <a:pPr algn="ctr" defTabSz="928688"/>
              <a:t>73</a:t>
            </a:fld>
            <a:endParaRPr lang="en-US" sz="1000"/>
          </a:p>
        </p:txBody>
      </p:sp>
      <p:sp>
        <p:nvSpPr>
          <p:cNvPr id="254979" name="Rectangle 2"/>
          <p:cNvSpPr>
            <a:spLocks noGrp="1" noRot="1" noChangeAspect="1" noChangeArrowheads="1" noTextEdit="1"/>
          </p:cNvSpPr>
          <p:nvPr>
            <p:ph type="sldImg"/>
          </p:nvPr>
        </p:nvSpPr>
        <p:spPr>
          <a:ln/>
        </p:spPr>
      </p:sp>
      <p:sp>
        <p:nvSpPr>
          <p:cNvPr id="254980" name="Rectangle 3"/>
          <p:cNvSpPr>
            <a:spLocks noGrp="1" noChangeArrowheads="1"/>
          </p:cNvSpPr>
          <p:nvPr>
            <p:ph type="body" idx="1"/>
          </p:nvPr>
        </p:nvSpPr>
        <p:spPr>
          <a:noFill/>
          <a:ln/>
        </p:spPr>
        <p:txBody>
          <a:bodyPr/>
          <a:lstStyle/>
          <a:p>
            <a:r>
              <a:rPr lang="en-US" sz="2400" smtClean="0"/>
              <a:t>This shows the drop in Combined Ratio for each line of business that would be needed to maintain a constant ROE, given a 1-percentage-point drop in investment yield</a:t>
            </a:r>
          </a:p>
        </p:txBody>
      </p:sp>
    </p:spTree>
    <p:extLst>
      <p:ext uri="{BB962C8B-B14F-4D97-AF65-F5344CB8AC3E}">
        <p14:creationId xmlns:p14="http://schemas.microsoft.com/office/powerpoint/2010/main" val="26856236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3"/>
          <p:cNvSpPr txBox="1">
            <a:spLocks noGrp="1" noChangeArrowheads="1"/>
          </p:cNvSpPr>
          <p:nvPr/>
        </p:nvSpPr>
        <p:spPr bwMode="auto">
          <a:xfrm>
            <a:off x="3148013" y="9037638"/>
            <a:ext cx="704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eaLnBrk="0" hangingPunct="0">
              <a:defRPr>
                <a:solidFill>
                  <a:schemeClr val="tx1"/>
                </a:solidFill>
                <a:latin typeface="Arial" panose="020B0604020202020204" pitchFamily="34" charset="0"/>
                <a:cs typeface="Arial" panose="020B0604020202020204" pitchFamily="34" charset="0"/>
              </a:defRPr>
            </a:lvl1pPr>
            <a:lvl2pPr marL="742950" indent="-285750" defTabSz="930275" eaLnBrk="0" hangingPunct="0">
              <a:defRPr>
                <a:solidFill>
                  <a:schemeClr val="tx1"/>
                </a:solidFill>
                <a:latin typeface="Arial" panose="020B0604020202020204" pitchFamily="34" charset="0"/>
                <a:cs typeface="Arial" panose="020B0604020202020204" pitchFamily="34" charset="0"/>
              </a:defRPr>
            </a:lvl2pPr>
            <a:lvl3pPr marL="1143000" indent="-228600" defTabSz="930275" eaLnBrk="0" hangingPunct="0">
              <a:defRPr>
                <a:solidFill>
                  <a:schemeClr val="tx1"/>
                </a:solidFill>
                <a:latin typeface="Arial" panose="020B0604020202020204" pitchFamily="34" charset="0"/>
                <a:cs typeface="Arial" panose="020B0604020202020204" pitchFamily="34" charset="0"/>
              </a:defRPr>
            </a:lvl3pPr>
            <a:lvl4pPr marL="1600200" indent="-228600" defTabSz="930275" eaLnBrk="0" hangingPunct="0">
              <a:defRPr>
                <a:solidFill>
                  <a:schemeClr val="tx1"/>
                </a:solidFill>
                <a:latin typeface="Arial" panose="020B0604020202020204" pitchFamily="34" charset="0"/>
                <a:cs typeface="Arial" panose="020B0604020202020204" pitchFamily="34" charset="0"/>
              </a:defRPr>
            </a:lvl4pPr>
            <a:lvl5pPr marL="2057400" indent="-228600" defTabSz="930275" eaLnBrk="0" hangingPunct="0">
              <a:defRPr>
                <a:solidFill>
                  <a:schemeClr val="tx1"/>
                </a:solidFill>
                <a:latin typeface="Arial" panose="020B0604020202020204" pitchFamily="34" charset="0"/>
                <a:cs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fld id="{B0048126-53D4-4726-BA03-1E6BD904C2DF}" type="slidenum">
              <a:rPr lang="en-US" sz="1000"/>
              <a:pPr algn="ctr" eaLnBrk="1" hangingPunct="1"/>
              <a:t>8</a:t>
            </a:fld>
            <a:endParaRPr lang="en-US" sz="100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Tree>
    <p:extLst>
      <p:ext uri="{BB962C8B-B14F-4D97-AF65-F5344CB8AC3E}">
        <p14:creationId xmlns:p14="http://schemas.microsoft.com/office/powerpoint/2010/main" val="18313487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ln/>
        </p:spPr>
        <p:txBody>
          <a:bodyPr/>
          <a:lstStyle/>
          <a:p>
            <a:fld id="{8A0A6B39-CFCC-48C2-877B-BEDA2033B4AE}" type="slidenum">
              <a:rPr lang="en-US"/>
              <a:pPr/>
              <a:t>74</a:t>
            </a:fld>
            <a:endParaRPr lang="en-US"/>
          </a:p>
        </p:txBody>
      </p:sp>
      <p:sp>
        <p:nvSpPr>
          <p:cNvPr id="1937410" name="Rectangle 2"/>
          <p:cNvSpPr>
            <a:spLocks noGrp="1" noRot="1" noChangeAspect="1" noChangeArrowheads="1" noTextEdit="1"/>
          </p:cNvSpPr>
          <p:nvPr>
            <p:ph type="sldImg"/>
          </p:nvPr>
        </p:nvSpPr>
        <p:spPr>
          <a:ln/>
        </p:spPr>
      </p:sp>
      <p:sp>
        <p:nvSpPr>
          <p:cNvPr id="19374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81786116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txBox="1">
            <a:spLocks noGrp="1" noChangeArrowheads="1"/>
          </p:cNvSpPr>
          <p:nvPr/>
        </p:nvSpPr>
        <p:spPr bwMode="auto">
          <a:xfrm>
            <a:off x="3148965" y="9034803"/>
            <a:ext cx="703010" cy="247312"/>
          </a:xfrm>
          <a:prstGeom prst="rect">
            <a:avLst/>
          </a:prstGeom>
          <a:noFill/>
          <a:ln w="9525">
            <a:noFill/>
            <a:miter lim="800000"/>
            <a:headEnd/>
            <a:tailEnd/>
          </a:ln>
        </p:spPr>
        <p:txBody>
          <a:bodyPr lIns="45951" tIns="46564" rIns="45951" bIns="46564" anchor="b">
            <a:spAutoFit/>
          </a:bodyPr>
          <a:lstStyle/>
          <a:p>
            <a:pPr algn="ctr" defTabSz="931863"/>
            <a:fld id="{47C89156-2F8B-41D7-B79C-F708654623FD}" type="slidenum">
              <a:rPr lang="en-US" sz="1000"/>
              <a:pPr algn="ctr" defTabSz="931863"/>
              <a:t>75</a:t>
            </a:fld>
            <a:endParaRPr lang="en-US" sz="10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lIns="46130" tIns="46130" rIns="46130" bIns="46130"/>
          <a:lstStyle/>
          <a:p>
            <a:endParaRPr lang="en-US" smtClean="0"/>
          </a:p>
        </p:txBody>
      </p:sp>
    </p:spTree>
    <p:extLst>
      <p:ext uri="{BB962C8B-B14F-4D97-AF65-F5344CB8AC3E}">
        <p14:creationId xmlns:p14="http://schemas.microsoft.com/office/powerpoint/2010/main" val="388017253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txBox="1">
            <a:spLocks noGrp="1" noChangeArrowheads="1"/>
          </p:cNvSpPr>
          <p:nvPr/>
        </p:nvSpPr>
        <p:spPr bwMode="auto">
          <a:xfrm>
            <a:off x="3150233" y="9034803"/>
            <a:ext cx="700404" cy="247312"/>
          </a:xfrm>
          <a:prstGeom prst="rect">
            <a:avLst/>
          </a:prstGeom>
          <a:noFill/>
          <a:ln w="9525">
            <a:noFill/>
            <a:miter lim="800000"/>
            <a:headEnd/>
            <a:tailEnd/>
          </a:ln>
        </p:spPr>
        <p:txBody>
          <a:bodyPr lIns="45946" tIns="46559" rIns="45946" bIns="46559" anchor="b">
            <a:spAutoFit/>
          </a:bodyPr>
          <a:lstStyle/>
          <a:p>
            <a:pPr algn="ctr" defTabSz="930372"/>
            <a:fld id="{68D79A82-C6A8-435D-975A-0BA087ED921A}" type="slidenum">
              <a:rPr lang="en-US" sz="1000"/>
              <a:pPr algn="ctr" defTabSz="930372"/>
              <a:t>76</a:t>
            </a:fld>
            <a:endParaRPr lang="en-US" sz="1000" dirty="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lIns="46125" tIns="46125" rIns="46125" bIns="46125"/>
          <a:lstStyle/>
          <a:p>
            <a:endParaRPr lang="en-US" smtClean="0">
              <a:latin typeface="Arial" pitchFamily="34" charset="0"/>
            </a:endParaRPr>
          </a:p>
        </p:txBody>
      </p:sp>
    </p:spTree>
    <p:extLst>
      <p:ext uri="{BB962C8B-B14F-4D97-AF65-F5344CB8AC3E}">
        <p14:creationId xmlns:p14="http://schemas.microsoft.com/office/powerpoint/2010/main" val="193003771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3"/>
          <p:cNvSpPr>
            <a:spLocks noGrp="1" noChangeArrowheads="1"/>
          </p:cNvSpPr>
          <p:nvPr>
            <p:ph type="sldNum" sz="quarter" idx="5"/>
          </p:nvPr>
        </p:nvSpPr>
        <p:spPr/>
        <p:txBody>
          <a:bodyPr/>
          <a:lstStyle/>
          <a:p>
            <a:pPr>
              <a:defRPr/>
            </a:pPr>
            <a:fld id="{5683B376-F23E-48FD-9F60-27B7930CFDF2}" type="slidenum">
              <a:rPr lang="en-US" smtClean="0"/>
              <a:pPr>
                <a:defRPr/>
              </a:pPr>
              <a:t>77</a:t>
            </a:fld>
            <a:endParaRPr lang="en-US" smtClean="0"/>
          </a:p>
        </p:txBody>
      </p:sp>
      <p:sp>
        <p:nvSpPr>
          <p:cNvPr id="253955" name="Rectangle 2"/>
          <p:cNvSpPr>
            <a:spLocks noGrp="1" noRot="1" noChangeAspect="1" noChangeArrowheads="1" noTextEdit="1"/>
          </p:cNvSpPr>
          <p:nvPr>
            <p:ph type="sldImg"/>
          </p:nvPr>
        </p:nvSpPr>
        <p:spPr>
          <a:ln/>
        </p:spPr>
      </p:sp>
      <p:sp>
        <p:nvSpPr>
          <p:cNvPr id="25395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99098035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3"/>
          <p:cNvSpPr>
            <a:spLocks noGrp="1" noChangeArrowheads="1"/>
          </p:cNvSpPr>
          <p:nvPr>
            <p:ph type="sldNum" sz="quarter" idx="5"/>
          </p:nvPr>
        </p:nvSpPr>
        <p:spPr/>
        <p:txBody>
          <a:bodyPr/>
          <a:lstStyle/>
          <a:p>
            <a:pPr>
              <a:defRPr/>
            </a:pPr>
            <a:fld id="{5683B376-F23E-48FD-9F60-27B7930CFDF2}" type="slidenum">
              <a:rPr lang="en-US" smtClean="0"/>
              <a:pPr>
                <a:defRPr/>
              </a:pPr>
              <a:t>78</a:t>
            </a:fld>
            <a:endParaRPr lang="en-US" smtClean="0"/>
          </a:p>
        </p:txBody>
      </p:sp>
      <p:sp>
        <p:nvSpPr>
          <p:cNvPr id="253955" name="Rectangle 2"/>
          <p:cNvSpPr>
            <a:spLocks noGrp="1" noRot="1" noChangeAspect="1" noChangeArrowheads="1" noTextEdit="1"/>
          </p:cNvSpPr>
          <p:nvPr>
            <p:ph type="sldImg"/>
          </p:nvPr>
        </p:nvSpPr>
        <p:spPr>
          <a:ln/>
        </p:spPr>
      </p:sp>
      <p:sp>
        <p:nvSpPr>
          <p:cNvPr id="25395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3139257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8CF14289-BFB6-4620-B50D-5080FC444261}" type="slidenum">
              <a:rPr lang="en-US" sz="1000"/>
              <a:pPr algn="ctr" defTabSz="930275"/>
              <a:t>79</a:t>
            </a:fld>
            <a:endParaRPr lang="en-US" sz="100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85258196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8CF14289-BFB6-4620-B50D-5080FC444261}" type="slidenum">
              <a:rPr lang="en-US" sz="1000"/>
              <a:pPr algn="ctr" defTabSz="930275"/>
              <a:t>80</a:t>
            </a:fld>
            <a:endParaRPr lang="en-US" sz="100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25436027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type="sldNum" sz="quarter" idx="5"/>
          </p:nvPr>
        </p:nvSpPr>
        <p:spPr>
          <a:xfrm>
            <a:off x="3148013" y="9034319"/>
            <a:ext cx="704850" cy="247794"/>
          </a:xfrm>
        </p:spPr>
        <p:txBody>
          <a:bodyPr/>
          <a:lstStyle/>
          <a:p>
            <a:pPr>
              <a:defRPr/>
            </a:pPr>
            <a:fld id="{E19C0DC3-26A5-407B-8D6A-47AD70A3790E}" type="slidenum">
              <a:rPr lang="en-US" smtClean="0"/>
              <a:pPr>
                <a:defRPr/>
              </a:pPr>
              <a:t>81</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28460088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endParaRPr lang="en-US" sz="2400" dirty="0" smtClean="0">
              <a:latin typeface="Arial" pitchFamily="34" charset="0"/>
            </a:endParaRPr>
          </a:p>
        </p:txBody>
      </p:sp>
    </p:spTree>
    <p:extLst>
      <p:ext uri="{BB962C8B-B14F-4D97-AF65-F5344CB8AC3E}">
        <p14:creationId xmlns:p14="http://schemas.microsoft.com/office/powerpoint/2010/main" val="362568307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3"/>
          <p:cNvSpPr>
            <a:spLocks noGrp="1" noChangeArrowheads="1"/>
          </p:cNvSpPr>
          <p:nvPr>
            <p:ph type="sldNum" sz="quarter" idx="5"/>
          </p:nvPr>
        </p:nvSpPr>
        <p:spPr/>
        <p:txBody>
          <a:bodyPr/>
          <a:lstStyle/>
          <a:p>
            <a:pPr>
              <a:defRPr/>
            </a:pPr>
            <a:fld id="{4528E22D-B324-4FA6-B14C-B990912558F9}" type="slidenum">
              <a:rPr lang="en-US" smtClean="0"/>
              <a:pPr>
                <a:defRPr/>
              </a:pPr>
              <a:t>83</a:t>
            </a:fld>
            <a:endParaRPr lang="en-US" smtClean="0"/>
          </a:p>
        </p:txBody>
      </p:sp>
      <p:sp>
        <p:nvSpPr>
          <p:cNvPr id="256003" name="Rectangle 2"/>
          <p:cNvSpPr>
            <a:spLocks noGrp="1" noRot="1" noChangeAspect="1" noChangeArrowheads="1" noTextEdit="1"/>
          </p:cNvSpPr>
          <p:nvPr>
            <p:ph type="sldImg"/>
          </p:nvPr>
        </p:nvSpPr>
        <p:spPr>
          <a:ln/>
        </p:spPr>
      </p:sp>
      <p:sp>
        <p:nvSpPr>
          <p:cNvPr id="25600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2632879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3"/>
          <p:cNvSpPr txBox="1">
            <a:spLocks noGrp="1" noChangeArrowheads="1"/>
          </p:cNvSpPr>
          <p:nvPr/>
        </p:nvSpPr>
        <p:spPr bwMode="auto">
          <a:xfrm>
            <a:off x="3148013" y="9037638"/>
            <a:ext cx="704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eaLnBrk="0" hangingPunct="0">
              <a:defRPr>
                <a:solidFill>
                  <a:schemeClr val="tx1"/>
                </a:solidFill>
                <a:latin typeface="Arial" panose="020B0604020202020204" pitchFamily="34" charset="0"/>
                <a:cs typeface="Arial" panose="020B0604020202020204" pitchFamily="34" charset="0"/>
              </a:defRPr>
            </a:lvl1pPr>
            <a:lvl2pPr marL="742950" indent="-285750" defTabSz="930275" eaLnBrk="0" hangingPunct="0">
              <a:defRPr>
                <a:solidFill>
                  <a:schemeClr val="tx1"/>
                </a:solidFill>
                <a:latin typeface="Arial" panose="020B0604020202020204" pitchFamily="34" charset="0"/>
                <a:cs typeface="Arial" panose="020B0604020202020204" pitchFamily="34" charset="0"/>
              </a:defRPr>
            </a:lvl2pPr>
            <a:lvl3pPr marL="1143000" indent="-228600" defTabSz="930275" eaLnBrk="0" hangingPunct="0">
              <a:defRPr>
                <a:solidFill>
                  <a:schemeClr val="tx1"/>
                </a:solidFill>
                <a:latin typeface="Arial" panose="020B0604020202020204" pitchFamily="34" charset="0"/>
                <a:cs typeface="Arial" panose="020B0604020202020204" pitchFamily="34" charset="0"/>
              </a:defRPr>
            </a:lvl3pPr>
            <a:lvl4pPr marL="1600200" indent="-228600" defTabSz="930275" eaLnBrk="0" hangingPunct="0">
              <a:defRPr>
                <a:solidFill>
                  <a:schemeClr val="tx1"/>
                </a:solidFill>
                <a:latin typeface="Arial" panose="020B0604020202020204" pitchFamily="34" charset="0"/>
                <a:cs typeface="Arial" panose="020B0604020202020204" pitchFamily="34" charset="0"/>
              </a:defRPr>
            </a:lvl4pPr>
            <a:lvl5pPr marL="2057400" indent="-228600" defTabSz="930275" eaLnBrk="0" hangingPunct="0">
              <a:defRPr>
                <a:solidFill>
                  <a:schemeClr val="tx1"/>
                </a:solidFill>
                <a:latin typeface="Arial" panose="020B0604020202020204" pitchFamily="34" charset="0"/>
                <a:cs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fld id="{0BBB1620-7D06-4189-A178-1268F3D6AE61}" type="slidenum">
              <a:rPr lang="en-US" sz="1000"/>
              <a:pPr algn="ctr" eaLnBrk="1" hangingPunct="1"/>
              <a:t>10</a:t>
            </a:fld>
            <a:endParaRPr lang="en-US" sz="1000"/>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Tree>
    <p:extLst>
      <p:ext uri="{BB962C8B-B14F-4D97-AF65-F5344CB8AC3E}">
        <p14:creationId xmlns:p14="http://schemas.microsoft.com/office/powerpoint/2010/main" val="278592658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3"/>
          <p:cNvSpPr>
            <a:spLocks noGrp="1" noChangeArrowheads="1"/>
          </p:cNvSpPr>
          <p:nvPr>
            <p:ph type="sldNum" sz="quarter" idx="5"/>
          </p:nvPr>
        </p:nvSpPr>
        <p:spPr/>
        <p:txBody>
          <a:bodyPr/>
          <a:lstStyle/>
          <a:p>
            <a:pPr>
              <a:defRPr/>
            </a:pPr>
            <a:fld id="{E33EB345-5751-4A4D-AEB1-4B36327EB547}" type="slidenum">
              <a:rPr lang="en-US" smtClean="0"/>
              <a:pPr>
                <a:defRPr/>
              </a:pPr>
              <a:t>84</a:t>
            </a:fld>
            <a:endParaRPr lang="en-US" smtClean="0"/>
          </a:p>
        </p:txBody>
      </p:sp>
      <p:sp>
        <p:nvSpPr>
          <p:cNvPr id="257027" name="Rectangle 2"/>
          <p:cNvSpPr>
            <a:spLocks noGrp="1" noRot="1" noChangeAspect="1" noChangeArrowheads="1" noTextEdit="1"/>
          </p:cNvSpPr>
          <p:nvPr>
            <p:ph type="sldImg"/>
          </p:nvPr>
        </p:nvSpPr>
        <p:spPr>
          <a:ln/>
        </p:spPr>
      </p:sp>
      <p:sp>
        <p:nvSpPr>
          <p:cNvPr id="25702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38218890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82" tIns="46494" rIns="45882" bIns="46494" anchor="b">
            <a:spAutoFit/>
          </a:bodyPr>
          <a:lstStyle/>
          <a:p>
            <a:pPr algn="ctr" defTabSz="930275"/>
            <a:fld id="{2B7B4AF2-885E-4590-9F62-EC63C2F56F96}" type="slidenum">
              <a:rPr lang="en-US" sz="1000"/>
              <a:pPr algn="ctr" defTabSz="930275"/>
              <a:t>85</a:t>
            </a:fld>
            <a:endParaRPr lang="en-US" sz="100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1721875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82" tIns="46494" rIns="45882" bIns="46494" anchor="b">
            <a:spAutoFit/>
          </a:bodyPr>
          <a:lstStyle/>
          <a:p>
            <a:pPr algn="ctr" defTabSz="930275"/>
            <a:fld id="{2B7B4AF2-885E-4590-9F62-EC63C2F56F96}" type="slidenum">
              <a:rPr lang="en-US" sz="1000"/>
              <a:pPr algn="ctr" defTabSz="930275"/>
              <a:t>86</a:t>
            </a:fld>
            <a:endParaRPr lang="en-US" sz="100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242013821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3"/>
          <p:cNvSpPr>
            <a:spLocks noGrp="1" noChangeArrowheads="1"/>
          </p:cNvSpPr>
          <p:nvPr>
            <p:ph type="sldNum" sz="quarter" idx="5"/>
          </p:nvPr>
        </p:nvSpPr>
        <p:spPr/>
        <p:txBody>
          <a:bodyPr/>
          <a:lstStyle/>
          <a:p>
            <a:pPr>
              <a:defRPr/>
            </a:pPr>
            <a:fld id="{F426AC5C-5A9A-499C-AB4F-C9EEC46BE5D7}" type="slidenum">
              <a:rPr lang="en-US" smtClean="0"/>
              <a:pPr>
                <a:defRPr/>
              </a:pPr>
              <a:t>88</a:t>
            </a:fld>
            <a:endParaRPr lang="en-US" smtClean="0"/>
          </a:p>
        </p:txBody>
      </p:sp>
      <p:sp>
        <p:nvSpPr>
          <p:cNvPr id="258051" name="Rectangle 2"/>
          <p:cNvSpPr>
            <a:spLocks noGrp="1" noRot="1" noChangeAspect="1" noChangeArrowheads="1" noTextEdit="1"/>
          </p:cNvSpPr>
          <p:nvPr>
            <p:ph type="sldImg"/>
          </p:nvPr>
        </p:nvSpPr>
        <p:spPr>
          <a:ln/>
        </p:spPr>
      </p:sp>
      <p:sp>
        <p:nvSpPr>
          <p:cNvPr id="25805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00808751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3"/>
          <p:cNvSpPr>
            <a:spLocks noGrp="1" noChangeArrowheads="1"/>
          </p:cNvSpPr>
          <p:nvPr>
            <p:ph type="sldNum" sz="quarter" idx="5"/>
          </p:nvPr>
        </p:nvSpPr>
        <p:spPr/>
        <p:txBody>
          <a:bodyPr/>
          <a:lstStyle/>
          <a:p>
            <a:pPr>
              <a:defRPr/>
            </a:pPr>
            <a:fld id="{37A3E939-F1D0-41DA-A43F-F133257CB54E}" type="slidenum">
              <a:rPr lang="en-US" smtClean="0"/>
              <a:pPr>
                <a:defRPr/>
              </a:pPr>
              <a:t>89</a:t>
            </a:fld>
            <a:endParaRPr lang="en-US" smtClean="0"/>
          </a:p>
        </p:txBody>
      </p:sp>
      <p:sp>
        <p:nvSpPr>
          <p:cNvPr id="232451" name="Rectangle 2"/>
          <p:cNvSpPr>
            <a:spLocks noGrp="1" noRot="1" noChangeAspect="1" noChangeArrowheads="1" noTextEdit="1"/>
          </p:cNvSpPr>
          <p:nvPr>
            <p:ph type="sldImg"/>
          </p:nvPr>
        </p:nvSpPr>
        <p:spPr>
          <a:ln/>
        </p:spPr>
      </p:sp>
      <p:sp>
        <p:nvSpPr>
          <p:cNvPr id="23245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73871322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312428841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sldNum" sz="quarter" idx="5"/>
          </p:nvPr>
        </p:nvSpPr>
        <p:spPr>
          <a:noFill/>
        </p:spPr>
        <p:txBody>
          <a:bodyPr/>
          <a:lstStyle/>
          <a:p>
            <a:fld id="{FB0B1E2D-9E3B-489B-B028-5CDAC6EDB195}" type="slidenum">
              <a:rPr lang="en-US" smtClean="0">
                <a:latin typeface="Arial" pitchFamily="34" charset="0"/>
              </a:rPr>
              <a:pPr/>
              <a:t>91</a:t>
            </a:fld>
            <a:endParaRPr lang="en-US" smtClean="0">
              <a:latin typeface="Arial" pitchFamily="34"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316425173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sldNum" sz="quarter" idx="5"/>
          </p:nvPr>
        </p:nvSpPr>
        <p:spPr>
          <a:noFill/>
        </p:spPr>
        <p:txBody>
          <a:bodyPr/>
          <a:lstStyle/>
          <a:p>
            <a:fld id="{9AEDBFB8-A993-49F2-BDC3-A98EEF1C497B}" type="slidenum">
              <a:rPr lang="en-US" smtClean="0">
                <a:latin typeface="Arial" pitchFamily="34" charset="0"/>
              </a:rPr>
              <a:pPr/>
              <a:t>92</a:t>
            </a:fld>
            <a:endParaRPr lang="en-US" smtClean="0">
              <a:latin typeface="Arial"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261030296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FB97D33E-F04E-4B66-9780-44F9F002E345}" type="slidenum">
              <a:rPr lang="en-US" sz="1000"/>
              <a:pPr algn="ctr" defTabSz="930275"/>
              <a:t>93</a:t>
            </a:fld>
            <a:endParaRPr lang="en-US" sz="100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192486421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sldNum" sz="quarter" idx="5"/>
          </p:nvPr>
        </p:nvSpPr>
        <p:spPr>
          <a:noFill/>
        </p:spPr>
        <p:txBody>
          <a:bodyPr/>
          <a:lstStyle/>
          <a:p>
            <a:fld id="{648FDA02-0B21-4CA1-97F8-44E444114842}" type="slidenum">
              <a:rPr lang="en-US" smtClean="0">
                <a:latin typeface="Arial" pitchFamily="34" charset="0"/>
              </a:rPr>
              <a:pPr/>
              <a:t>94</a:t>
            </a:fld>
            <a:endParaRPr lang="en-US" smtClean="0">
              <a:latin typeface="Arial" pitchFamily="34"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488460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41380004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sldNum" sz="quarter" idx="5"/>
          </p:nvPr>
        </p:nvSpPr>
        <p:spPr>
          <a:noFill/>
        </p:spPr>
        <p:txBody>
          <a:bodyPr/>
          <a:lstStyle/>
          <a:p>
            <a:fld id="{425564B7-347F-4A9C-A531-452A992F430D}" type="slidenum">
              <a:rPr lang="en-US" smtClean="0">
                <a:latin typeface="Arial" pitchFamily="34" charset="0"/>
              </a:rPr>
              <a:pPr/>
              <a:t>95</a:t>
            </a:fld>
            <a:endParaRPr lang="en-US" smtClean="0">
              <a:latin typeface="Arial" pitchFamily="34"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53657195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xfrm>
            <a:off x="1177925" y="696913"/>
            <a:ext cx="4641850" cy="3481387"/>
          </a:xfrm>
          <a:ln w="12700"/>
        </p:spPr>
      </p:sp>
      <p:sp>
        <p:nvSpPr>
          <p:cNvPr id="22531" name="Notes Placeholder 2"/>
          <p:cNvSpPr>
            <a:spLocks noGrp="1"/>
          </p:cNvSpPr>
          <p:nvPr>
            <p:ph type="body" idx="1"/>
          </p:nvPr>
        </p:nvSpPr>
        <p:spPr>
          <a:xfrm>
            <a:off x="700088" y="4410075"/>
            <a:ext cx="5597525" cy="4176713"/>
          </a:xfrm>
          <a:noFill/>
          <a:ln/>
        </p:spPr>
        <p:txBody>
          <a:bodyPr/>
          <a:lstStyle/>
          <a:p>
            <a:pPr marL="0" indent="0"/>
            <a:endParaRPr lang="en-US" smtClean="0">
              <a:latin typeface="Arial" pitchFamily="34" charset="0"/>
            </a:endParaRPr>
          </a:p>
        </p:txBody>
      </p:sp>
    </p:spTree>
    <p:extLst>
      <p:ext uri="{BB962C8B-B14F-4D97-AF65-F5344CB8AC3E}">
        <p14:creationId xmlns:p14="http://schemas.microsoft.com/office/powerpoint/2010/main" val="318173569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27985ABD-9B53-4E2A-B3C0-B1388422CE00}" type="slidenum">
              <a:rPr lang="en-US" sz="1000"/>
              <a:pPr algn="ctr" defTabSz="930275"/>
              <a:t>97</a:t>
            </a:fld>
            <a:endParaRPr lang="en-US" sz="100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348423576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sldNum" sz="quarter" idx="5"/>
          </p:nvPr>
        </p:nvSpPr>
        <p:spPr>
          <a:noFill/>
        </p:spPr>
        <p:txBody>
          <a:bodyPr/>
          <a:lstStyle/>
          <a:p>
            <a:fld id="{2901C3E9-54A0-4826-9DC2-5AA80C9A51A5}" type="slidenum">
              <a:rPr lang="en-US" smtClean="0">
                <a:latin typeface="Arial" pitchFamily="34" charset="0"/>
              </a:rPr>
              <a:pPr/>
              <a:t>98</a:t>
            </a:fld>
            <a:endParaRPr lang="en-US" smtClean="0">
              <a:latin typeface="Arial" pitchFamily="34"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409635264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366121B2-AFCC-41A7-9BEE-2DE26DCFEEA2}" type="slidenum">
              <a:rPr lang="en-US" sz="1000"/>
              <a:pPr algn="ctr" defTabSz="930275"/>
              <a:t>99</a:t>
            </a:fld>
            <a:endParaRPr lang="en-US" sz="100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291386545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3E58B533-0B66-4F97-B11D-19ECC9AD04CC}" type="slidenum">
              <a:rPr lang="en-US" sz="1000"/>
              <a:pPr algn="ctr" defTabSz="930275"/>
              <a:t>100</a:t>
            </a:fld>
            <a:endParaRPr lang="en-US" sz="100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181542259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0308E720-C3F5-487C-BB5A-778C2C754AED}" type="slidenum">
              <a:rPr lang="en-US" sz="1000"/>
              <a:pPr algn="ctr" defTabSz="930275"/>
              <a:t>101</a:t>
            </a:fld>
            <a:endParaRPr lang="en-US" sz="10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1778074304"/>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p:txBody>
          <a:bodyPr/>
          <a:lstStyle/>
          <a:p>
            <a:pPr>
              <a:defRPr/>
            </a:pPr>
            <a:fld id="{EA3D68F1-0777-4B1E-A52C-51505E82C0DB}" type="slidenum">
              <a:rPr lang="en-US" smtClean="0"/>
              <a:pPr>
                <a:defRPr/>
              </a:pPr>
              <a:t>102</a:t>
            </a:fld>
            <a:endParaRPr lang="en-US" smtClean="0"/>
          </a:p>
        </p:txBody>
      </p:sp>
      <p:sp>
        <p:nvSpPr>
          <p:cNvPr id="292867" name="Rectangle 2"/>
          <p:cNvSpPr>
            <a:spLocks noGrp="1" noRot="1" noChangeAspect="1" noChangeArrowheads="1" noTextEdit="1"/>
          </p:cNvSpPr>
          <p:nvPr>
            <p:ph type="sldImg"/>
          </p:nvPr>
        </p:nvSpPr>
        <p:spPr>
          <a:ln/>
        </p:spPr>
      </p:sp>
      <p:sp>
        <p:nvSpPr>
          <p:cNvPr id="2928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6142581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183"/>
          <p:cNvSpPr>
            <a:spLocks noChangeArrowheads="1"/>
          </p:cNvSpPr>
          <p:nvPr userDrawn="1"/>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5" name="Picture 1188" descr="Title Page bar_112409_1pm"/>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268288"/>
            <a:ext cx="9144000" cy="1974850"/>
          </a:xfrm>
          <a:prstGeom prst="rect">
            <a:avLst/>
          </a:prstGeom>
          <a:noFill/>
          <a:ln w="9525">
            <a:noFill/>
            <a:miter lim="800000"/>
            <a:headEnd/>
            <a:tailEnd/>
          </a:ln>
        </p:spPr>
      </p:pic>
      <p:sp>
        <p:nvSpPr>
          <p:cNvPr id="6" name="Rectangle 1180"/>
          <p:cNvSpPr>
            <a:spLocks noChangeArrowheads="1"/>
          </p:cNvSpPr>
          <p:nvPr userDrawn="1"/>
        </p:nvSpPr>
        <p:spPr bwMode="auto">
          <a:xfrm>
            <a:off x="0" y="6556375"/>
            <a:ext cx="9144000" cy="301625"/>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7" name="Picture 1181"/>
          <p:cNvPicPr>
            <a:picLocks noChangeAspect="1" noChangeArrowheads="1"/>
          </p:cNvPicPr>
          <p:nvPr userDrawn="1"/>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81978" name="Rectangle 1082"/>
          <p:cNvSpPr>
            <a:spLocks noGrp="1" noChangeArrowheads="1"/>
          </p:cNvSpPr>
          <p:nvPr>
            <p:ph type="ctrTitle"/>
          </p:nvPr>
        </p:nvSpPr>
        <p:spPr bwMode="auto">
          <a:xfrm>
            <a:off x="685800" y="2979738"/>
            <a:ext cx="7772400" cy="649287"/>
          </a:xfrm>
          <a:ln algn="ctr"/>
        </p:spPr>
        <p:txBody>
          <a:bodyPr>
            <a:spAutoFit/>
          </a:bodyPr>
          <a:lstStyle>
            <a:lvl1pPr algn="ctr">
              <a:lnSpc>
                <a:spcPct val="85000"/>
              </a:lnSpc>
              <a:spcBef>
                <a:spcPct val="40000"/>
              </a:spcBef>
              <a:defRPr sz="4300" smtClean="0">
                <a:solidFill>
                  <a:schemeClr val="accent2"/>
                </a:solidFill>
              </a:defRPr>
            </a:lvl1pPr>
          </a:lstStyle>
          <a:p>
            <a:r>
              <a:rPr lang="en-US" smtClean="0"/>
              <a:t>Click to edit Master title style</a:t>
            </a:r>
          </a:p>
        </p:txBody>
      </p:sp>
      <p:sp>
        <p:nvSpPr>
          <p:cNvPr id="81979" name="Rectangle 1083"/>
          <p:cNvSpPr>
            <a:spLocks noGrp="1" noChangeArrowheads="1"/>
          </p:cNvSpPr>
          <p:nvPr>
            <p:ph type="subTitle" idx="1"/>
          </p:nvPr>
        </p:nvSpPr>
        <p:spPr>
          <a:xfrm>
            <a:off x="668338" y="4867275"/>
            <a:ext cx="7807325" cy="430213"/>
          </a:xfrm>
        </p:spPr>
        <p:txBody>
          <a:bodyPr>
            <a:spAutoFit/>
          </a:bodyPr>
          <a:lstStyle>
            <a:lvl1pPr marL="0" indent="0" algn="ctr">
              <a:lnSpc>
                <a:spcPct val="85000"/>
              </a:lnSpc>
              <a:spcBef>
                <a:spcPct val="25000"/>
              </a:spcBef>
              <a:buFont typeface="Wingdings" pitchFamily="2" charset="2"/>
              <a:buNone/>
              <a:defRPr sz="2600" b="1" smtClean="0">
                <a:solidFill>
                  <a:srgbClr val="225A7A"/>
                </a:solidFill>
              </a:defRPr>
            </a:lvl1pPr>
          </a:lstStyle>
          <a:p>
            <a:r>
              <a:rPr lang="en-US" smtClean="0"/>
              <a:t>Click to edit Master subtitle style</a:t>
            </a:r>
          </a:p>
        </p:txBody>
      </p:sp>
      <p:sp>
        <p:nvSpPr>
          <p:cNvPr id="8" name="Rectangle 1184"/>
          <p:cNvSpPr>
            <a:spLocks noGrp="1" noChangeArrowheads="1"/>
          </p:cNvSpPr>
          <p:nvPr>
            <p:ph type="dt" sz="half" idx="10"/>
          </p:nvPr>
        </p:nvSpPr>
        <p:spPr/>
        <p:txBody>
          <a:bodyPr/>
          <a:lstStyle>
            <a:lvl1pPr>
              <a:defRPr/>
            </a:lvl1pPr>
          </a:lstStyle>
          <a:p>
            <a:pPr>
              <a:defRPr/>
            </a:pPr>
            <a:r>
              <a:rPr lang="en-US" smtClean="0"/>
              <a:t>12/01/09 - 9pm</a:t>
            </a:r>
            <a:endParaRPr lang="en-US"/>
          </a:p>
        </p:txBody>
      </p:sp>
      <p:sp>
        <p:nvSpPr>
          <p:cNvPr id="9" name="Rectangle 1185"/>
          <p:cNvSpPr>
            <a:spLocks noGrp="1" noChangeArrowheads="1"/>
          </p:cNvSpPr>
          <p:nvPr>
            <p:ph type="ftr" sz="quarter" idx="11"/>
          </p:nvPr>
        </p:nvSpPr>
        <p:spPr/>
        <p:txBody>
          <a:bodyPr/>
          <a:lstStyle>
            <a:lvl1pPr>
              <a:defRPr/>
            </a:lvl1pPr>
          </a:lstStyle>
          <a:p>
            <a:pPr>
              <a:defRPr/>
            </a:pPr>
            <a:r>
              <a:rPr lang="en-US"/>
              <a:t>eSlide – P6466 – The Financial Crisis and the Future of the P/C</a:t>
            </a:r>
          </a:p>
        </p:txBody>
      </p:sp>
      <p:sp>
        <p:nvSpPr>
          <p:cNvPr id="10" name="Rectangle 1189"/>
          <p:cNvSpPr>
            <a:spLocks noGrp="1" noChangeArrowheads="1"/>
          </p:cNvSpPr>
          <p:nvPr>
            <p:ph type="sldNum" sz="quarter" idx="12"/>
          </p:nvPr>
        </p:nvSpPr>
        <p:spPr/>
        <p:txBody>
          <a:bodyPr/>
          <a:lstStyle>
            <a:lvl1pPr>
              <a:defRPr>
                <a:solidFill>
                  <a:schemeClr val="bg1"/>
                </a:solidFill>
              </a:defRPr>
            </a:lvl1pPr>
          </a:lstStyle>
          <a:p>
            <a:pPr>
              <a:defRPr/>
            </a:pPr>
            <a:fld id="{1AA298A7-07D0-41F4-A57B-095D4458DCA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00BC345D-58F2-4414-BF4A-B7296ABFC7E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able Placeholder 2"/>
          <p:cNvSpPr>
            <a:spLocks noGrp="1"/>
          </p:cNvSpPr>
          <p:nvPr>
            <p:ph type="tbl" idx="1"/>
          </p:nvPr>
        </p:nvSpPr>
        <p:spPr/>
        <p:txBody>
          <a:bodyPr lIns="91440" rIns="91440" rtlCol="0"/>
          <a:lstStyle/>
          <a:p>
            <a:pPr lvl="0"/>
            <a:endParaRPr lang="en-US" noProof="0" smtClean="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CAFC86FA-B60D-423D-926C-A543DAD8D6A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98450" y="90488"/>
            <a:ext cx="7400925" cy="8604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95300" y="1647825"/>
            <a:ext cx="8153400" cy="4652963"/>
          </a:xfrm>
        </p:spPr>
        <p:txBody>
          <a:bodyPr/>
          <a:lstStyle/>
          <a:p>
            <a:pPr lvl="0"/>
            <a:endParaRPr lang="en-US" noProof="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213DCD5A-272D-460F-810D-8B44844B5B0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8F1D8FF3-5AB6-4EC6-BDC2-E6058C96F90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rtlCol="0"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EAA4BFB2-9712-42D6-90C8-408268A1944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DB690DBB-527D-49DE-BE17-F2C090C1D32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8"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lvl1pPr>
              <a:defRPr/>
            </a:lvl1pPr>
          </a:lstStyle>
          <a:p>
            <a:pPr>
              <a:defRPr/>
            </a:pPr>
            <a:fld id="{9A7B4C8B-F8C1-4480-ADCB-1FB9116D9DE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4"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5" name="Rectangle 110"/>
          <p:cNvSpPr>
            <a:spLocks noGrp="1" noChangeArrowheads="1"/>
          </p:cNvSpPr>
          <p:nvPr>
            <p:ph type="sldNum" sz="quarter" idx="12"/>
          </p:nvPr>
        </p:nvSpPr>
        <p:spPr>
          <a:ln/>
        </p:spPr>
        <p:txBody>
          <a:bodyPr/>
          <a:lstStyle>
            <a:lvl1pPr>
              <a:defRPr/>
            </a:lvl1pPr>
          </a:lstStyle>
          <a:p>
            <a:pPr>
              <a:defRPr/>
            </a:pPr>
            <a:fld id="{103D1549-189B-430A-BC2E-B6FA9183E25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3"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4" name="Rectangle 110"/>
          <p:cNvSpPr>
            <a:spLocks noGrp="1" noChangeArrowheads="1"/>
          </p:cNvSpPr>
          <p:nvPr>
            <p:ph type="sldNum" sz="quarter" idx="12"/>
          </p:nvPr>
        </p:nvSpPr>
        <p:spPr>
          <a:ln/>
        </p:spPr>
        <p:txBody>
          <a:bodyPr/>
          <a:lstStyle>
            <a:lvl1pPr>
              <a:defRPr/>
            </a:lvl1pPr>
          </a:lstStyle>
          <a:p>
            <a:pPr>
              <a:defRPr/>
            </a:pPr>
            <a:fld id="{79649112-2361-4913-9798-B6AEBB59A8D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rtlCol="0"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13E2EC06-222A-42D0-87E9-064A6BEAE80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rtlCol="0"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lIns="91440" rIns="91440"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C71FF8B8-F0F3-400C-8102-4AEACDC8D33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90115" name="Picture 109" descr="Text Page"/>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0" y="0"/>
            <a:ext cx="9144000" cy="1150938"/>
          </a:xfrm>
          <a:prstGeom prst="rect">
            <a:avLst/>
          </a:prstGeom>
          <a:noFill/>
          <a:ln w="9525">
            <a:noFill/>
            <a:miter lim="800000"/>
            <a:headEnd/>
            <a:tailEnd/>
          </a:ln>
        </p:spPr>
      </p:pic>
      <p:sp>
        <p:nvSpPr>
          <p:cNvPr id="90116" name="Rectangle 45"/>
          <p:cNvSpPr>
            <a:spLocks noGrp="1" noChangeArrowheads="1"/>
          </p:cNvSpPr>
          <p:nvPr>
            <p:ph type="body" idx="1"/>
          </p:nvPr>
        </p:nvSpPr>
        <p:spPr bwMode="auto">
          <a:xfrm>
            <a:off x="495300" y="1647825"/>
            <a:ext cx="8153400" cy="4652963"/>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0117" name="Rectangle 44"/>
          <p:cNvSpPr>
            <a:spLocks noGrp="1" noChangeArrowheads="1"/>
          </p:cNvSpPr>
          <p:nvPr>
            <p:ph type="title"/>
          </p:nvPr>
        </p:nvSpPr>
        <p:spPr bwMode="black">
          <a:xfrm>
            <a:off x="298450" y="90488"/>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6807200"/>
            <a:ext cx="9144000" cy="50800"/>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90119" name="Picture 102"/>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7761288" y="349250"/>
            <a:ext cx="1228725" cy="341313"/>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6961188"/>
            <a:ext cx="1352550"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900">
                <a:solidFill>
                  <a:schemeClr val="bg1"/>
                </a:solidFill>
                <a:latin typeface="Arial" charset="0"/>
                <a:cs typeface="+mn-cs"/>
              </a:defRPr>
            </a:lvl1pPr>
          </a:lstStyle>
          <a:p>
            <a:pPr>
              <a:defRPr/>
            </a:pPr>
            <a:r>
              <a:rPr lang="en-US" smtClean="0"/>
              <a:t>12/01/09 - 9pm</a:t>
            </a:r>
            <a:endParaRPr lang="en-US"/>
          </a:p>
        </p:txBody>
      </p:sp>
      <p:sp>
        <p:nvSpPr>
          <p:cNvPr id="1130" name="Rectangle 106"/>
          <p:cNvSpPr>
            <a:spLocks noGrp="1" noChangeArrowheads="1"/>
          </p:cNvSpPr>
          <p:nvPr>
            <p:ph type="ftr" sz="quarter" idx="3"/>
          </p:nvPr>
        </p:nvSpPr>
        <p:spPr bwMode="auto">
          <a:xfrm>
            <a:off x="2695575" y="6961188"/>
            <a:ext cx="3752850" cy="1174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900">
                <a:solidFill>
                  <a:schemeClr val="bg1"/>
                </a:solidFill>
                <a:latin typeface="Arial" charset="0"/>
                <a:cs typeface="+mn-cs"/>
              </a:defRPr>
            </a:lvl1pPr>
          </a:lstStyle>
          <a:p>
            <a:pPr>
              <a:defRPr/>
            </a:pPr>
            <a:r>
              <a:rPr lang="en-US"/>
              <a:t>eSlide – P6466 – The Financial Crisis and the Future of the P/C</a:t>
            </a:r>
          </a:p>
        </p:txBody>
      </p:sp>
      <p:sp>
        <p:nvSpPr>
          <p:cNvPr id="1134" name="Rectangle 110"/>
          <p:cNvSpPr>
            <a:spLocks noGrp="1" noChangeArrowheads="1"/>
          </p:cNvSpPr>
          <p:nvPr>
            <p:ph type="sldNum" sz="quarter" idx="4"/>
          </p:nvPr>
        </p:nvSpPr>
        <p:spPr bwMode="auto">
          <a:xfrm>
            <a:off x="8601075" y="6656388"/>
            <a:ext cx="447675"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900">
                <a:latin typeface="Arial" charset="0"/>
                <a:cs typeface="+mn-cs"/>
              </a:defRPr>
            </a:lvl1pPr>
          </a:lstStyle>
          <a:p>
            <a:pPr>
              <a:defRPr/>
            </a:pPr>
            <a:fld id="{FF8B5C7A-7BED-4BF9-AD02-83F44DE0BE2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437" r:id="rId1"/>
    <p:sldLayoutId id="2147485426" r:id="rId2"/>
    <p:sldLayoutId id="2147485427" r:id="rId3"/>
    <p:sldLayoutId id="2147485428" r:id="rId4"/>
    <p:sldLayoutId id="2147485429" r:id="rId5"/>
    <p:sldLayoutId id="2147485430" r:id="rId6"/>
    <p:sldLayoutId id="2147485431" r:id="rId7"/>
    <p:sldLayoutId id="2147485432" r:id="rId8"/>
    <p:sldLayoutId id="2147485433" r:id="rId9"/>
    <p:sldLayoutId id="2147485434" r:id="rId10"/>
    <p:sldLayoutId id="2147485435" r:id="rId11"/>
    <p:sldLayoutId id="2147485436" r:id="rId12"/>
  </p:sldLayoutIdLst>
  <p:timing>
    <p:tnLst>
      <p:par>
        <p:cTn id="1" dur="indefinite" restart="never" nodeType="tmRoot"/>
      </p:par>
    </p:tnLst>
  </p:timing>
  <p:hf hdr="0" ftr="0"/>
  <p:txStyles>
    <p:title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p:titleStyle>
    <p:body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8.emf"/><Relationship Id="rId4" Type="http://schemas.openxmlformats.org/officeDocument/2006/relationships/oleObject" Target="../embeddings/oleObject5.bin"/></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7.xml"/><Relationship Id="rId1" Type="http://schemas.openxmlformats.org/officeDocument/2006/relationships/vmlDrawing" Target="../drawings/vmlDrawing74.vml"/><Relationship Id="rId5" Type="http://schemas.openxmlformats.org/officeDocument/2006/relationships/image" Target="../media/image87.emf"/><Relationship Id="rId4" Type="http://schemas.openxmlformats.org/officeDocument/2006/relationships/oleObject" Target="../embeddings/oleObject75.bin"/></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7.xml"/><Relationship Id="rId1" Type="http://schemas.openxmlformats.org/officeDocument/2006/relationships/vmlDrawing" Target="../drawings/vmlDrawing75.vml"/><Relationship Id="rId5" Type="http://schemas.openxmlformats.org/officeDocument/2006/relationships/image" Target="../media/image88.emf"/><Relationship Id="rId4" Type="http://schemas.openxmlformats.org/officeDocument/2006/relationships/oleObject" Target="../embeddings/oleObject76.bin"/></Relationships>
</file>

<file path=ppt/slides/_rels/slide102.xml.rels><?xml version="1.0" encoding="UTF-8" standalone="yes"?>
<Relationships xmlns="http://schemas.openxmlformats.org/package/2006/relationships"><Relationship Id="rId3" Type="http://schemas.openxmlformats.org/officeDocument/2006/relationships/hyperlink" Target="http://www.iii.org/presentations" TargetMode="External"/><Relationship Id="rId2" Type="http://schemas.openxmlformats.org/officeDocument/2006/relationships/notesSlide" Target="../notesSlides/notesSlide9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www.aamc.org/advocacy/campaigns_and_coalitions/fixdocshortage/"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hyperlink" Target="https://www.aamc.org/advocacy/campaigns_and_coalitions/fixdocshortage/"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0.emf"/></Relationships>
</file>

<file path=ppt/slides/_rels/slide13.xml.rels><?xml version="1.0" encoding="UTF-8" standalone="yes"?>
<Relationships xmlns="http://schemas.openxmlformats.org/package/2006/relationships"><Relationship Id="rId3" Type="http://schemas.openxmlformats.org/officeDocument/2006/relationships/hyperlink" Target="https://www.aamc.org/advocacy/campaigns_and_coalitions/fixdocshortage/"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1.e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12.emf"/><Relationship Id="rId5" Type="http://schemas.openxmlformats.org/officeDocument/2006/relationships/oleObject" Target="../embeddings/oleObject6.bin"/><Relationship Id="rId4" Type="http://schemas.openxmlformats.org/officeDocument/2006/relationships/hyperlink" Target="http://journals.lww.com/journalpatientsafety/Fulltext/2013/09000/A_New,_Evidence_based_Estimate_of_Patient_Harms.2.aspx" TargetMode="Externa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14.emf"/><Relationship Id="rId2" Type="http://schemas.openxmlformats.org/officeDocument/2006/relationships/slideLayout" Target="../slideLayouts/slideLayout6.xml"/><Relationship Id="rId1" Type="http://schemas.openxmlformats.org/officeDocument/2006/relationships/vmlDrawing" Target="../drawings/vmlDrawing7.vml"/><Relationship Id="rId6" Type="http://schemas.openxmlformats.org/officeDocument/2006/relationships/oleObject" Target="../embeddings/oleObject8.bin"/><Relationship Id="rId5" Type="http://schemas.openxmlformats.org/officeDocument/2006/relationships/image" Target="../media/image13.emf"/><Relationship Id="rId4" Type="http://schemas.openxmlformats.org/officeDocument/2006/relationships/oleObject" Target="../embeddings/oleObject7.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vmlDrawing" Target="../drawings/vmlDrawing8.vml"/><Relationship Id="rId5" Type="http://schemas.openxmlformats.org/officeDocument/2006/relationships/image" Target="../media/image15.emf"/><Relationship Id="rId4" Type="http://schemas.openxmlformats.org/officeDocument/2006/relationships/oleObject" Target="../embeddings/oleObject9.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6.xml"/><Relationship Id="rId1" Type="http://schemas.openxmlformats.org/officeDocument/2006/relationships/vmlDrawing" Target="../drawings/vmlDrawing9.vml"/><Relationship Id="rId4" Type="http://schemas.openxmlformats.org/officeDocument/2006/relationships/image" Target="../media/image16.emf"/></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image" Target="../media/image17.emf"/><Relationship Id="rId4" Type="http://schemas.openxmlformats.org/officeDocument/2006/relationships/oleObject" Target="../embeddings/oleObject11.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vmlDrawing" Target="../drawings/vmlDrawing11.vml"/><Relationship Id="rId5" Type="http://schemas.openxmlformats.org/officeDocument/2006/relationships/image" Target="../media/image18.emf"/><Relationship Id="rId4" Type="http://schemas.openxmlformats.org/officeDocument/2006/relationships/oleObject" Target="../embeddings/oleObject12.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vmlDrawing" Target="../drawings/vmlDrawing12.vml"/><Relationship Id="rId5" Type="http://schemas.openxmlformats.org/officeDocument/2006/relationships/image" Target="../media/image19.emf"/><Relationship Id="rId4" Type="http://schemas.openxmlformats.org/officeDocument/2006/relationships/oleObject" Target="../embeddings/oleObject13.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vmlDrawing" Target="../drawings/vmlDrawing13.vml"/><Relationship Id="rId5" Type="http://schemas.openxmlformats.org/officeDocument/2006/relationships/image" Target="../media/image20.emf"/><Relationship Id="rId4" Type="http://schemas.openxmlformats.org/officeDocument/2006/relationships/oleObject" Target="../embeddings/oleObject14.bin"/></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mlDrawing" Target="../drawings/vmlDrawing14.vml"/><Relationship Id="rId5" Type="http://schemas.openxmlformats.org/officeDocument/2006/relationships/image" Target="../media/image21.emf"/><Relationship Id="rId4" Type="http://schemas.openxmlformats.org/officeDocument/2006/relationships/oleObject" Target="../embeddings/oleObject15.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vmlDrawing" Target="../drawings/vmlDrawing15.vml"/><Relationship Id="rId5" Type="http://schemas.openxmlformats.org/officeDocument/2006/relationships/image" Target="../media/image22.emf"/><Relationship Id="rId4" Type="http://schemas.openxmlformats.org/officeDocument/2006/relationships/oleObject" Target="../embeddings/oleObject16.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vmlDrawing" Target="../drawings/vmlDrawing16.vml"/><Relationship Id="rId5" Type="http://schemas.openxmlformats.org/officeDocument/2006/relationships/image" Target="../media/image23.emf"/><Relationship Id="rId4" Type="http://schemas.openxmlformats.org/officeDocument/2006/relationships/oleObject" Target="../embeddings/oleObject17.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vmlDrawing" Target="../drawings/vmlDrawing17.vml"/><Relationship Id="rId5" Type="http://schemas.openxmlformats.org/officeDocument/2006/relationships/image" Target="../media/image24.emf"/><Relationship Id="rId4" Type="http://schemas.openxmlformats.org/officeDocument/2006/relationships/oleObject" Target="../embeddings/oleObject18.bin"/></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hyperlink" Target="http://www.cms.gov/Research-Statistics-Data-and-Systems/Statistics-Trends-and-Reports/NationalHealthExpendData/NationalHealthAccountsProjected.html" TargetMode="Externa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vmlDrawing" Target="../drawings/vmlDrawing18.vml"/><Relationship Id="rId5" Type="http://schemas.openxmlformats.org/officeDocument/2006/relationships/image" Target="../media/image25.emf"/><Relationship Id="rId4" Type="http://schemas.openxmlformats.org/officeDocument/2006/relationships/oleObject" Target="../embeddings/oleObject19.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vmlDrawing" Target="../drawings/vmlDrawing19.vml"/><Relationship Id="rId5" Type="http://schemas.openxmlformats.org/officeDocument/2006/relationships/image" Target="../media/image26.emf"/><Relationship Id="rId4" Type="http://schemas.openxmlformats.org/officeDocument/2006/relationships/oleObject" Target="../embeddings/oleObject20.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vmlDrawing" Target="../drawings/vmlDrawing20.vml"/><Relationship Id="rId5" Type="http://schemas.openxmlformats.org/officeDocument/2006/relationships/image" Target="../media/image27.emf"/><Relationship Id="rId4" Type="http://schemas.openxmlformats.org/officeDocument/2006/relationships/oleObject" Target="../embeddings/oleObject21.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vmlDrawing" Target="../drawings/vmlDrawing21.vml"/><Relationship Id="rId5" Type="http://schemas.openxmlformats.org/officeDocument/2006/relationships/image" Target="../media/image28.emf"/><Relationship Id="rId4" Type="http://schemas.openxmlformats.org/officeDocument/2006/relationships/oleObject" Target="../embeddings/oleObject22.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vmlDrawing" Target="../drawings/vmlDrawing22.vml"/><Relationship Id="rId5" Type="http://schemas.openxmlformats.org/officeDocument/2006/relationships/image" Target="../media/image29.emf"/><Relationship Id="rId4" Type="http://schemas.openxmlformats.org/officeDocument/2006/relationships/oleObject" Target="../embeddings/oleObject23.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vmlDrawing" Target="../drawings/vmlDrawing23.vml"/><Relationship Id="rId5" Type="http://schemas.openxmlformats.org/officeDocument/2006/relationships/image" Target="../media/image30.emf"/><Relationship Id="rId4" Type="http://schemas.openxmlformats.org/officeDocument/2006/relationships/oleObject" Target="../embeddings/oleObject24.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vmlDrawing" Target="../drawings/vmlDrawing24.vml"/><Relationship Id="rId5" Type="http://schemas.openxmlformats.org/officeDocument/2006/relationships/image" Target="../media/image31.emf"/><Relationship Id="rId4" Type="http://schemas.openxmlformats.org/officeDocument/2006/relationships/oleObject" Target="../embeddings/oleObject25.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xml"/><Relationship Id="rId1" Type="http://schemas.openxmlformats.org/officeDocument/2006/relationships/vmlDrawing" Target="../drawings/vmlDrawing25.vml"/><Relationship Id="rId5" Type="http://schemas.openxmlformats.org/officeDocument/2006/relationships/image" Target="../media/image32.emf"/><Relationship Id="rId4" Type="http://schemas.openxmlformats.org/officeDocument/2006/relationships/oleObject" Target="../embeddings/oleObject26.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vmlDrawing" Target="../drawings/vmlDrawing26.vml"/><Relationship Id="rId5" Type="http://schemas.openxmlformats.org/officeDocument/2006/relationships/image" Target="../media/image33.emf"/><Relationship Id="rId4" Type="http://schemas.openxmlformats.org/officeDocument/2006/relationships/oleObject" Target="../embeddings/oleObject27.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vmlDrawing" Target="../drawings/vmlDrawing27.vml"/><Relationship Id="rId5" Type="http://schemas.openxmlformats.org/officeDocument/2006/relationships/image" Target="../media/image34.emf"/><Relationship Id="rId4" Type="http://schemas.openxmlformats.org/officeDocument/2006/relationships/oleObject" Target="../embeddings/oleObject28.bin"/></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hyperlink" Target="http://www.cms.gov/Research-Statistics-Data-and-Systems/Statistics-Trends-and-Reports/NationalHealthExpendData/NationalHealthAccountsProjected.html" TargetMode="Externa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oleObject" Target="../embeddings/oleObject1.bin"/><Relationship Id="rId4"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vmlDrawing" Target="../drawings/vmlDrawing28.vml"/><Relationship Id="rId5" Type="http://schemas.openxmlformats.org/officeDocument/2006/relationships/image" Target="../media/image35.emf"/><Relationship Id="rId4" Type="http://schemas.openxmlformats.org/officeDocument/2006/relationships/oleObject" Target="../embeddings/oleObject29.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7.xml"/><Relationship Id="rId1" Type="http://schemas.openxmlformats.org/officeDocument/2006/relationships/vmlDrawing" Target="../drawings/vmlDrawing29.vml"/><Relationship Id="rId5" Type="http://schemas.openxmlformats.org/officeDocument/2006/relationships/image" Target="../media/image36.emf"/><Relationship Id="rId4" Type="http://schemas.openxmlformats.org/officeDocument/2006/relationships/oleObject" Target="../embeddings/oleObject30.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7.xml"/><Relationship Id="rId1" Type="http://schemas.openxmlformats.org/officeDocument/2006/relationships/vmlDrawing" Target="../drawings/vmlDrawing30.vml"/><Relationship Id="rId5" Type="http://schemas.openxmlformats.org/officeDocument/2006/relationships/image" Target="../media/image37.emf"/><Relationship Id="rId4" Type="http://schemas.openxmlformats.org/officeDocument/2006/relationships/oleObject" Target="../embeddings/oleObject31.bin"/></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7.xml"/><Relationship Id="rId1" Type="http://schemas.openxmlformats.org/officeDocument/2006/relationships/vmlDrawing" Target="../drawings/vmlDrawing31.vml"/><Relationship Id="rId5" Type="http://schemas.openxmlformats.org/officeDocument/2006/relationships/image" Target="../media/image38.emf"/><Relationship Id="rId4" Type="http://schemas.openxmlformats.org/officeDocument/2006/relationships/oleObject" Target="../embeddings/oleObject32.bin"/></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7.xml"/><Relationship Id="rId1" Type="http://schemas.openxmlformats.org/officeDocument/2006/relationships/vmlDrawing" Target="../drawings/vmlDrawing32.vml"/><Relationship Id="rId5" Type="http://schemas.openxmlformats.org/officeDocument/2006/relationships/image" Target="../media/image39.emf"/><Relationship Id="rId4" Type="http://schemas.openxmlformats.org/officeDocument/2006/relationships/oleObject" Target="../embeddings/oleObject33.bin"/></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7.xml"/><Relationship Id="rId1" Type="http://schemas.openxmlformats.org/officeDocument/2006/relationships/vmlDrawing" Target="../drawings/vmlDrawing33.vml"/><Relationship Id="rId5" Type="http://schemas.openxmlformats.org/officeDocument/2006/relationships/image" Target="../media/image40.emf"/><Relationship Id="rId4" Type="http://schemas.openxmlformats.org/officeDocument/2006/relationships/oleObject" Target="../embeddings/oleObject34.bin"/></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7.xml"/><Relationship Id="rId1" Type="http://schemas.openxmlformats.org/officeDocument/2006/relationships/vmlDrawing" Target="../drawings/vmlDrawing34.vml"/><Relationship Id="rId5" Type="http://schemas.openxmlformats.org/officeDocument/2006/relationships/image" Target="../media/image41.emf"/><Relationship Id="rId4" Type="http://schemas.openxmlformats.org/officeDocument/2006/relationships/oleObject" Target="../embeddings/oleObject35.bin"/></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7.xml"/><Relationship Id="rId1" Type="http://schemas.openxmlformats.org/officeDocument/2006/relationships/vmlDrawing" Target="../drawings/vmlDrawing35.vml"/><Relationship Id="rId5" Type="http://schemas.openxmlformats.org/officeDocument/2006/relationships/image" Target="../media/image42.emf"/><Relationship Id="rId4" Type="http://schemas.openxmlformats.org/officeDocument/2006/relationships/oleObject" Target="../embeddings/oleObject36.bin"/></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7.xml"/><Relationship Id="rId1" Type="http://schemas.openxmlformats.org/officeDocument/2006/relationships/vmlDrawing" Target="../drawings/vmlDrawing36.vml"/><Relationship Id="rId5" Type="http://schemas.openxmlformats.org/officeDocument/2006/relationships/image" Target="../media/image43.emf"/><Relationship Id="rId4" Type="http://schemas.openxmlformats.org/officeDocument/2006/relationships/oleObject" Target="../embeddings/oleObject37.bin"/></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7.xml"/><Relationship Id="rId1" Type="http://schemas.openxmlformats.org/officeDocument/2006/relationships/vmlDrawing" Target="../drawings/vmlDrawing37.vml"/><Relationship Id="rId5" Type="http://schemas.openxmlformats.org/officeDocument/2006/relationships/image" Target="../media/image44.emf"/><Relationship Id="rId4" Type="http://schemas.openxmlformats.org/officeDocument/2006/relationships/oleObject" Target="../embeddings/oleObject38.bin"/></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5.emf"/></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7.xml"/><Relationship Id="rId1" Type="http://schemas.openxmlformats.org/officeDocument/2006/relationships/vmlDrawing" Target="../drawings/vmlDrawing38.vml"/><Relationship Id="rId5" Type="http://schemas.openxmlformats.org/officeDocument/2006/relationships/image" Target="../media/image45.emf"/><Relationship Id="rId4" Type="http://schemas.openxmlformats.org/officeDocument/2006/relationships/oleObject" Target="../embeddings/oleObject39.bin"/></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7.xml"/><Relationship Id="rId1" Type="http://schemas.openxmlformats.org/officeDocument/2006/relationships/vmlDrawing" Target="../drawings/vmlDrawing39.vml"/><Relationship Id="rId5" Type="http://schemas.openxmlformats.org/officeDocument/2006/relationships/image" Target="../media/image46.emf"/><Relationship Id="rId4" Type="http://schemas.openxmlformats.org/officeDocument/2006/relationships/oleObject" Target="../embeddings/oleObject40.bin"/></Relationships>
</file>

<file path=ppt/slides/_rels/slide5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5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hyperlink" Target="http://aspe.hhs.gov/health/reports/2014/MarketPlaceEnrollment/Mar2014/ib_2014mar_enrollment.pdf" TargetMode="Externa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7.xml"/><Relationship Id="rId1" Type="http://schemas.openxmlformats.org/officeDocument/2006/relationships/vmlDrawing" Target="../drawings/vmlDrawing40.vml"/><Relationship Id="rId6" Type="http://schemas.openxmlformats.org/officeDocument/2006/relationships/hyperlink" Target="http://www.cms.gov/Research-Statistics-Data-and-Systems/Statistics-Trends-and-Reports/NationalHealthExpendData/NationalHealthAccountsProjected.html" TargetMode="External"/><Relationship Id="rId5" Type="http://schemas.openxmlformats.org/officeDocument/2006/relationships/image" Target="../media/image48.emf"/><Relationship Id="rId4" Type="http://schemas.openxmlformats.org/officeDocument/2006/relationships/oleObject" Target="../embeddings/oleObject41.bin"/></Relationships>
</file>

<file path=ppt/slides/_rels/slide5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xml"/><Relationship Id="rId1" Type="http://schemas.openxmlformats.org/officeDocument/2006/relationships/vmlDrawing" Target="../drawings/vmlDrawing41.vml"/><Relationship Id="rId6" Type="http://schemas.openxmlformats.org/officeDocument/2006/relationships/image" Target="../media/image49.emf"/><Relationship Id="rId5" Type="http://schemas.openxmlformats.org/officeDocument/2006/relationships/oleObject" Target="../embeddings/oleObject42.bin"/><Relationship Id="rId4" Type="http://schemas.openxmlformats.org/officeDocument/2006/relationships/notesSlide" Target="../notesSlides/notesSlide53.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6.xml"/><Relationship Id="rId1" Type="http://schemas.openxmlformats.org/officeDocument/2006/relationships/vmlDrawing" Target="../drawings/vmlDrawing42.vml"/><Relationship Id="rId5" Type="http://schemas.openxmlformats.org/officeDocument/2006/relationships/image" Target="../media/image50.emf"/><Relationship Id="rId4" Type="http://schemas.openxmlformats.org/officeDocument/2006/relationships/oleObject" Target="../embeddings/oleObject43.bin"/></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4.xml"/><Relationship Id="rId1" Type="http://schemas.openxmlformats.org/officeDocument/2006/relationships/vmlDrawing" Target="../drawings/vmlDrawing43.vml"/><Relationship Id="rId6" Type="http://schemas.openxmlformats.org/officeDocument/2006/relationships/image" Target="../media/image51.emf"/><Relationship Id="rId5" Type="http://schemas.openxmlformats.org/officeDocument/2006/relationships/oleObject" Target="../embeddings/oleObject44.bin"/><Relationship Id="rId4" Type="http://schemas.openxmlformats.org/officeDocument/2006/relationships/notesSlide" Target="../notesSlides/notesSlide5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6.emf"/><Relationship Id="rId4" Type="http://schemas.openxmlformats.org/officeDocument/2006/relationships/oleObject" Target="../embeddings/oleObject3.bin"/></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6.xml"/><Relationship Id="rId1" Type="http://schemas.openxmlformats.org/officeDocument/2006/relationships/vmlDrawing" Target="../drawings/vmlDrawing44.vml"/><Relationship Id="rId5" Type="http://schemas.openxmlformats.org/officeDocument/2006/relationships/image" Target="../media/image52.emf"/><Relationship Id="rId4" Type="http://schemas.openxmlformats.org/officeDocument/2006/relationships/oleObject" Target="../embeddings/oleObject45.bin"/></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5.xml"/><Relationship Id="rId1" Type="http://schemas.openxmlformats.org/officeDocument/2006/relationships/vmlDrawing" Target="../drawings/vmlDrawing45.vml"/><Relationship Id="rId6" Type="http://schemas.openxmlformats.org/officeDocument/2006/relationships/image" Target="../media/image53.emf"/><Relationship Id="rId5" Type="http://schemas.openxmlformats.org/officeDocument/2006/relationships/oleObject" Target="../embeddings/oleObject46.bin"/><Relationship Id="rId4" Type="http://schemas.openxmlformats.org/officeDocument/2006/relationships/notesSlide" Target="../notesSlides/notesSlide57.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6.xml"/><Relationship Id="rId1" Type="http://schemas.openxmlformats.org/officeDocument/2006/relationships/vmlDrawing" Target="../drawings/vmlDrawing46.vml"/><Relationship Id="rId5" Type="http://schemas.openxmlformats.org/officeDocument/2006/relationships/image" Target="../media/image54.emf"/><Relationship Id="rId4" Type="http://schemas.openxmlformats.org/officeDocument/2006/relationships/oleObject" Target="../embeddings/oleObject47.bin"/></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xml"/><Relationship Id="rId1" Type="http://schemas.openxmlformats.org/officeDocument/2006/relationships/vmlDrawing" Target="../drawings/vmlDrawing47.vml"/><Relationship Id="rId6" Type="http://schemas.openxmlformats.org/officeDocument/2006/relationships/image" Target="../media/image55.emf"/><Relationship Id="rId5" Type="http://schemas.openxmlformats.org/officeDocument/2006/relationships/oleObject" Target="../embeddings/oleObject48.bin"/><Relationship Id="rId4" Type="http://schemas.openxmlformats.org/officeDocument/2006/relationships/notesSlide" Target="../notesSlides/notesSlide59.xml"/></Relationships>
</file>

<file path=ppt/slides/_rels/slide6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6.xml"/><Relationship Id="rId1" Type="http://schemas.openxmlformats.org/officeDocument/2006/relationships/vmlDrawing" Target="../drawings/vmlDrawing48.vml"/><Relationship Id="rId5" Type="http://schemas.openxmlformats.org/officeDocument/2006/relationships/image" Target="../media/image56.emf"/><Relationship Id="rId4" Type="http://schemas.openxmlformats.org/officeDocument/2006/relationships/oleObject" Target="../embeddings/oleObject49.bin"/></Relationships>
</file>

<file path=ppt/slides/_rels/slide6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7.xml"/><Relationship Id="rId1" Type="http://schemas.openxmlformats.org/officeDocument/2006/relationships/vmlDrawing" Target="../drawings/vmlDrawing49.vml"/><Relationship Id="rId5" Type="http://schemas.openxmlformats.org/officeDocument/2006/relationships/image" Target="../media/image57.emf"/><Relationship Id="rId4" Type="http://schemas.openxmlformats.org/officeDocument/2006/relationships/oleObject" Target="../embeddings/oleObject50.bin"/></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7.xml"/><Relationship Id="rId1" Type="http://schemas.openxmlformats.org/officeDocument/2006/relationships/vmlDrawing" Target="../drawings/vmlDrawing50.vml"/><Relationship Id="rId5" Type="http://schemas.openxmlformats.org/officeDocument/2006/relationships/image" Target="../media/image58.emf"/><Relationship Id="rId4" Type="http://schemas.openxmlformats.org/officeDocument/2006/relationships/oleObject" Target="../embeddings/oleObject51.bin"/></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7.xml"/><Relationship Id="rId1" Type="http://schemas.openxmlformats.org/officeDocument/2006/relationships/vmlDrawing" Target="../drawings/vmlDrawing51.vml"/><Relationship Id="rId5" Type="http://schemas.openxmlformats.org/officeDocument/2006/relationships/image" Target="../media/image59.emf"/><Relationship Id="rId4" Type="http://schemas.openxmlformats.org/officeDocument/2006/relationships/oleObject" Target="../embeddings/oleObject52.bin"/></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7.xml"/><Relationship Id="rId1" Type="http://schemas.openxmlformats.org/officeDocument/2006/relationships/vmlDrawing" Target="../drawings/vmlDrawing52.vml"/><Relationship Id="rId5" Type="http://schemas.openxmlformats.org/officeDocument/2006/relationships/image" Target="../media/image60.emf"/><Relationship Id="rId4" Type="http://schemas.openxmlformats.org/officeDocument/2006/relationships/oleObject" Target="../embeddings/oleObject53.bin"/></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6.xml"/><Relationship Id="rId1" Type="http://schemas.openxmlformats.org/officeDocument/2006/relationships/vmlDrawing" Target="../drawings/vmlDrawing53.vml"/><Relationship Id="rId5" Type="http://schemas.openxmlformats.org/officeDocument/2006/relationships/image" Target="../media/image61.emf"/><Relationship Id="rId4" Type="http://schemas.openxmlformats.org/officeDocument/2006/relationships/oleObject" Target="../embeddings/oleObject54.bin"/></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7.xml"/><Relationship Id="rId1" Type="http://schemas.openxmlformats.org/officeDocument/2006/relationships/vmlDrawing" Target="../drawings/vmlDrawing54.vml"/><Relationship Id="rId6" Type="http://schemas.openxmlformats.org/officeDocument/2006/relationships/image" Target="../media/image62.emf"/><Relationship Id="rId5" Type="http://schemas.openxmlformats.org/officeDocument/2006/relationships/oleObject" Target="../embeddings/oleObject55.bin"/><Relationship Id="rId4" Type="http://schemas.openxmlformats.org/officeDocument/2006/relationships/hyperlink" Target="http://www.federalreserve.gov/releases/h15/data.htm" TargetMode="Externa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7.xml"/><Relationship Id="rId1" Type="http://schemas.openxmlformats.org/officeDocument/2006/relationships/vmlDrawing" Target="../drawings/vmlDrawing55.vml"/><Relationship Id="rId6" Type="http://schemas.openxmlformats.org/officeDocument/2006/relationships/image" Target="../media/image63.emf"/><Relationship Id="rId5" Type="http://schemas.openxmlformats.org/officeDocument/2006/relationships/oleObject" Target="../embeddings/oleObject56.bin"/><Relationship Id="rId4" Type="http://schemas.openxmlformats.org/officeDocument/2006/relationships/hyperlink" Target="http://www.federalreserve.gov/releases/h15/data.htm" TargetMode="Externa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6.xml"/><Relationship Id="rId1" Type="http://schemas.openxmlformats.org/officeDocument/2006/relationships/vmlDrawing" Target="../drawings/vmlDrawing56.vml"/><Relationship Id="rId5" Type="http://schemas.openxmlformats.org/officeDocument/2006/relationships/image" Target="../media/image64.emf"/><Relationship Id="rId4" Type="http://schemas.openxmlformats.org/officeDocument/2006/relationships/oleObject" Target="../embeddings/oleObject57.bin"/></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6.xml"/><Relationship Id="rId1" Type="http://schemas.openxmlformats.org/officeDocument/2006/relationships/vmlDrawing" Target="../drawings/vmlDrawing57.vml"/><Relationship Id="rId5" Type="http://schemas.openxmlformats.org/officeDocument/2006/relationships/image" Target="../media/image65.emf"/><Relationship Id="rId4" Type="http://schemas.openxmlformats.org/officeDocument/2006/relationships/oleObject" Target="../embeddings/oleObject58.bin"/></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7.xml"/><Relationship Id="rId1" Type="http://schemas.openxmlformats.org/officeDocument/2006/relationships/vmlDrawing" Target="../drawings/vmlDrawing58.vml"/><Relationship Id="rId5" Type="http://schemas.openxmlformats.org/officeDocument/2006/relationships/image" Target="../media/image66.emf"/><Relationship Id="rId4" Type="http://schemas.openxmlformats.org/officeDocument/2006/relationships/oleObject" Target="../embeddings/oleObject59.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7.emf"/><Relationship Id="rId4" Type="http://schemas.openxmlformats.org/officeDocument/2006/relationships/oleObject" Target="../embeddings/oleObject4.bin"/></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7.xml"/><Relationship Id="rId1" Type="http://schemas.openxmlformats.org/officeDocument/2006/relationships/vmlDrawing" Target="../drawings/vmlDrawing59.vml"/><Relationship Id="rId5" Type="http://schemas.openxmlformats.org/officeDocument/2006/relationships/image" Target="../media/image67.emf"/><Relationship Id="rId4" Type="http://schemas.openxmlformats.org/officeDocument/2006/relationships/oleObject" Target="../embeddings/oleObject60.bin"/></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6.xml"/><Relationship Id="rId1" Type="http://schemas.openxmlformats.org/officeDocument/2006/relationships/vmlDrawing" Target="../drawings/vmlDrawing60.vml"/><Relationship Id="rId5" Type="http://schemas.openxmlformats.org/officeDocument/2006/relationships/image" Target="../media/image68.emf"/><Relationship Id="rId4" Type="http://schemas.openxmlformats.org/officeDocument/2006/relationships/oleObject" Target="../embeddings/oleObject61.bin"/></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7.xml"/><Relationship Id="rId1" Type="http://schemas.openxmlformats.org/officeDocument/2006/relationships/vmlDrawing" Target="../drawings/vmlDrawing61.vml"/><Relationship Id="rId5" Type="http://schemas.openxmlformats.org/officeDocument/2006/relationships/image" Target="../media/image69.emf"/><Relationship Id="rId4" Type="http://schemas.openxmlformats.org/officeDocument/2006/relationships/oleObject" Target="../embeddings/oleObject62.bin"/></Relationships>
</file>

<file path=ppt/slides/_rels/slide8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6.xml"/><Relationship Id="rId1" Type="http://schemas.openxmlformats.org/officeDocument/2006/relationships/vmlDrawing" Target="../drawings/vmlDrawing62.vml"/><Relationship Id="rId5" Type="http://schemas.openxmlformats.org/officeDocument/2006/relationships/image" Target="../media/image70.emf"/><Relationship Id="rId4" Type="http://schemas.openxmlformats.org/officeDocument/2006/relationships/oleObject" Target="../embeddings/oleObject63.bin"/></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7.xml"/><Relationship Id="rId1" Type="http://schemas.openxmlformats.org/officeDocument/2006/relationships/vmlDrawing" Target="../drawings/vmlDrawing63.vml"/><Relationship Id="rId5" Type="http://schemas.openxmlformats.org/officeDocument/2006/relationships/image" Target="../media/image71.emf"/><Relationship Id="rId4" Type="http://schemas.openxmlformats.org/officeDocument/2006/relationships/oleObject" Target="../embeddings/oleObject64.bin"/></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7.xml"/><Relationship Id="rId1" Type="http://schemas.openxmlformats.org/officeDocument/2006/relationships/vmlDrawing" Target="../drawings/vmlDrawing64.vml"/><Relationship Id="rId5" Type="http://schemas.openxmlformats.org/officeDocument/2006/relationships/image" Target="../media/image72.emf"/><Relationship Id="rId4" Type="http://schemas.openxmlformats.org/officeDocument/2006/relationships/oleObject" Target="../embeddings/oleObject65.bin"/></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4.xml"/><Relationship Id="rId1" Type="http://schemas.openxmlformats.org/officeDocument/2006/relationships/slideLayout" Target="../slideLayouts/slideLayout7.xml"/><Relationship Id="rId4" Type="http://schemas.openxmlformats.org/officeDocument/2006/relationships/hyperlink" Target="http://www.iii.org/assets/docs/pdf/paper_CyberRisk_2013.pdf" TargetMode="Externa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8" Type="http://schemas.openxmlformats.org/officeDocument/2006/relationships/image" Target="../media/image76.jpeg"/><Relationship Id="rId3" Type="http://schemas.openxmlformats.org/officeDocument/2006/relationships/notesSlide" Target="../notesSlides/notesSlide85.xml"/><Relationship Id="rId7" Type="http://schemas.openxmlformats.org/officeDocument/2006/relationships/image" Target="../media/image75.jpeg"/><Relationship Id="rId2" Type="http://schemas.openxmlformats.org/officeDocument/2006/relationships/slideLayout" Target="../slideLayouts/slideLayout6.xml"/><Relationship Id="rId1" Type="http://schemas.openxmlformats.org/officeDocument/2006/relationships/vmlDrawing" Target="../drawings/vmlDrawing65.vml"/><Relationship Id="rId6" Type="http://schemas.openxmlformats.org/officeDocument/2006/relationships/image" Target="../media/image74.jpeg"/><Relationship Id="rId5" Type="http://schemas.openxmlformats.org/officeDocument/2006/relationships/image" Target="../media/image73.emf"/><Relationship Id="rId10" Type="http://schemas.openxmlformats.org/officeDocument/2006/relationships/image" Target="../media/image78.jpeg"/><Relationship Id="rId4" Type="http://schemas.openxmlformats.org/officeDocument/2006/relationships/oleObject" Target="../embeddings/oleObject66.bin"/><Relationship Id="rId9" Type="http://schemas.openxmlformats.org/officeDocument/2006/relationships/image" Target="../media/image77.jpeg"/></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6.xml"/><Relationship Id="rId1" Type="http://schemas.openxmlformats.org/officeDocument/2006/relationships/vmlDrawing" Target="../drawings/vmlDrawing66.vml"/><Relationship Id="rId6" Type="http://schemas.openxmlformats.org/officeDocument/2006/relationships/hyperlink" Target="http://www.idtheftcenter.org/ITRC%20Breach%20Report%202012.pdf" TargetMode="External"/><Relationship Id="rId5" Type="http://schemas.openxmlformats.org/officeDocument/2006/relationships/image" Target="../media/image79.emf"/><Relationship Id="rId4" Type="http://schemas.openxmlformats.org/officeDocument/2006/relationships/oleObject" Target="../embeddings/oleObject67.bin"/></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6.xml"/><Relationship Id="rId1" Type="http://schemas.openxmlformats.org/officeDocument/2006/relationships/vmlDrawing" Target="../drawings/vmlDrawing67.vml"/><Relationship Id="rId6" Type="http://schemas.openxmlformats.org/officeDocument/2006/relationships/hyperlink" Target="http://www.idtheftcenter.org/ITRC%20Breach%20Report%202012.pdf" TargetMode="External"/><Relationship Id="rId5" Type="http://schemas.openxmlformats.org/officeDocument/2006/relationships/image" Target="../media/image80.emf"/><Relationship Id="rId4" Type="http://schemas.openxmlformats.org/officeDocument/2006/relationships/oleObject" Target="../embeddings/oleObject68.bin"/></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7.xml"/><Relationship Id="rId1" Type="http://schemas.openxmlformats.org/officeDocument/2006/relationships/vmlDrawing" Target="../drawings/vmlDrawing68.vml"/><Relationship Id="rId5" Type="http://schemas.openxmlformats.org/officeDocument/2006/relationships/image" Target="../media/image81.emf"/><Relationship Id="rId4" Type="http://schemas.openxmlformats.org/officeDocument/2006/relationships/oleObject" Target="../embeddings/oleObject69.bin"/></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6.xml"/><Relationship Id="rId1" Type="http://schemas.openxmlformats.org/officeDocument/2006/relationships/vmlDrawing" Target="../drawings/vmlDrawing69.vml"/><Relationship Id="rId5" Type="http://schemas.openxmlformats.org/officeDocument/2006/relationships/image" Target="../media/image82.emf"/><Relationship Id="rId4" Type="http://schemas.openxmlformats.org/officeDocument/2006/relationships/oleObject" Target="../embeddings/oleObject70.bin"/></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6.xml"/><Relationship Id="rId1" Type="http://schemas.openxmlformats.org/officeDocument/2006/relationships/vmlDrawing" Target="../drawings/vmlDrawing70.vml"/><Relationship Id="rId5" Type="http://schemas.openxmlformats.org/officeDocument/2006/relationships/image" Target="../media/image83.emf"/><Relationship Id="rId4" Type="http://schemas.openxmlformats.org/officeDocument/2006/relationships/oleObject" Target="../embeddings/oleObject71.bin"/></Relationships>
</file>

<file path=ppt/slides/_rels/slide96.xml.rels><?xml version="1.0" encoding="UTF-8" standalone="yes"?>
<Relationships xmlns="http://schemas.openxmlformats.org/package/2006/relationships"><Relationship Id="rId3" Type="http://schemas.openxmlformats.org/officeDocument/2006/relationships/hyperlink" Target="http://www.idtheftcenter.org/ITRC%20Breach%20Report%202012.pdf" TargetMode="External"/><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7.xml"/><Relationship Id="rId1" Type="http://schemas.openxmlformats.org/officeDocument/2006/relationships/vmlDrawing" Target="../drawings/vmlDrawing71.vml"/><Relationship Id="rId5" Type="http://schemas.openxmlformats.org/officeDocument/2006/relationships/image" Target="../media/image84.emf"/><Relationship Id="rId4" Type="http://schemas.openxmlformats.org/officeDocument/2006/relationships/oleObject" Target="../embeddings/oleObject72.bin"/></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6.xml"/><Relationship Id="rId1" Type="http://schemas.openxmlformats.org/officeDocument/2006/relationships/vmlDrawing" Target="../drawings/vmlDrawing72.vml"/><Relationship Id="rId5" Type="http://schemas.openxmlformats.org/officeDocument/2006/relationships/image" Target="../media/image85.emf"/><Relationship Id="rId4" Type="http://schemas.openxmlformats.org/officeDocument/2006/relationships/oleObject" Target="../embeddings/oleObject73.bin"/></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7.xml"/><Relationship Id="rId1" Type="http://schemas.openxmlformats.org/officeDocument/2006/relationships/vmlDrawing" Target="../drawings/vmlDrawing73.vml"/><Relationship Id="rId5" Type="http://schemas.openxmlformats.org/officeDocument/2006/relationships/image" Target="../media/image86.emf"/><Relationship Id="rId4" Type="http://schemas.openxmlformats.org/officeDocument/2006/relationships/oleObject" Target="../embeddings/oleObject7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ctrTitle"/>
          </p:nvPr>
        </p:nvSpPr>
        <p:spPr>
          <a:xfrm>
            <a:off x="0" y="2065780"/>
            <a:ext cx="9104313" cy="2394502"/>
          </a:xfrm>
          <a:ln/>
        </p:spPr>
        <p:txBody>
          <a:bodyPr/>
          <a:lstStyle/>
          <a:p>
            <a:r>
              <a:rPr lang="en-US" sz="4400" dirty="0" smtClean="0"/>
              <a:t>Medical Professional Liability Outlook and Economic Impacts of the Changing Healthcare Environment</a:t>
            </a:r>
            <a:endParaRPr lang="en-US" sz="3400" i="1" dirty="0">
              <a:solidFill>
                <a:srgbClr val="FF0000"/>
              </a:solidFill>
            </a:endParaRPr>
          </a:p>
        </p:txBody>
      </p:sp>
      <p:sp>
        <p:nvSpPr>
          <p:cNvPr id="94211" name="Rectangle 3"/>
          <p:cNvSpPr>
            <a:spLocks noGrp="1" noChangeArrowheads="1"/>
          </p:cNvSpPr>
          <p:nvPr>
            <p:ph type="subTitle" idx="1"/>
          </p:nvPr>
        </p:nvSpPr>
        <p:spPr>
          <a:xfrm>
            <a:off x="0" y="4307111"/>
            <a:ext cx="8952271" cy="1708160"/>
          </a:xfrm>
        </p:spPr>
        <p:txBody>
          <a:bodyPr/>
          <a:lstStyle/>
          <a:p>
            <a:pPr>
              <a:lnSpc>
                <a:spcPct val="75000"/>
              </a:lnSpc>
            </a:pPr>
            <a:r>
              <a:rPr lang="en-US" sz="2800" dirty="0" smtClean="0"/>
              <a:t>Willis Re Annual Healthcare Reinsurance Forum</a:t>
            </a:r>
          </a:p>
          <a:p>
            <a:pPr>
              <a:lnSpc>
                <a:spcPct val="75000"/>
              </a:lnSpc>
            </a:pPr>
            <a:r>
              <a:rPr lang="en-US" sz="2800" dirty="0" smtClean="0"/>
              <a:t>Scottsdale, AZ</a:t>
            </a:r>
          </a:p>
          <a:p>
            <a:pPr>
              <a:lnSpc>
                <a:spcPct val="75000"/>
              </a:lnSpc>
            </a:pPr>
            <a:r>
              <a:rPr lang="en-US" sz="2800" dirty="0" smtClean="0"/>
              <a:t>March 18, 2014</a:t>
            </a:r>
          </a:p>
          <a:p>
            <a:pPr>
              <a:lnSpc>
                <a:spcPct val="75000"/>
              </a:lnSpc>
            </a:pPr>
            <a:r>
              <a:rPr lang="en-US" sz="2800" i="1" dirty="0" smtClean="0">
                <a:solidFill>
                  <a:srgbClr val="FF0000"/>
                </a:solidFill>
              </a:rPr>
              <a:t>Download at www.iii.org/presentations</a:t>
            </a:r>
          </a:p>
        </p:txBody>
      </p:sp>
      <p:sp>
        <p:nvSpPr>
          <p:cNvPr id="94212" name="Rectangle 3"/>
          <p:cNvSpPr txBox="1">
            <a:spLocks noChangeArrowheads="1"/>
          </p:cNvSpPr>
          <p:nvPr/>
        </p:nvSpPr>
        <p:spPr bwMode="gray">
          <a:xfrm>
            <a:off x="0" y="5886450"/>
            <a:ext cx="9144000" cy="9715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1"/>
              </a:buClr>
              <a:buFont typeface="Wingdings" pitchFamily="2" charset="2"/>
              <a:buNone/>
            </a:pPr>
            <a:r>
              <a:rPr lang="en-US" b="1" dirty="0">
                <a:solidFill>
                  <a:schemeClr val="bg2"/>
                </a:solidFill>
              </a:rPr>
              <a:t>Robert P. Hartwig, Ph.D., CPCU, President &amp; Economist</a:t>
            </a:r>
          </a:p>
          <a:p>
            <a:pPr algn="ctr" eaLnBrk="0" hangingPunct="0">
              <a:lnSpc>
                <a:spcPct val="90000"/>
              </a:lnSpc>
              <a:spcBef>
                <a:spcPct val="25000"/>
              </a:spcBef>
              <a:buClr>
                <a:schemeClr val="accent1"/>
              </a:buClr>
            </a:pPr>
            <a:r>
              <a:rPr lang="en-US" b="1" dirty="0">
                <a:solidFill>
                  <a:schemeClr val="bg2"/>
                </a:solidFill>
                <a:sym typeface="Symbol" pitchFamily="18" charset="2"/>
              </a:rPr>
              <a:t>Insurance Information Institute  110 William Street  New York, NY 10038</a:t>
            </a:r>
          </a:p>
          <a:p>
            <a:pPr algn="ctr" eaLnBrk="0" hangingPunct="0">
              <a:lnSpc>
                <a:spcPct val="90000"/>
              </a:lnSpc>
              <a:spcBef>
                <a:spcPct val="25000"/>
              </a:spcBef>
              <a:buClr>
                <a:schemeClr val="accent1"/>
              </a:buClr>
            </a:pPr>
            <a:r>
              <a:rPr lang="en-US" b="1" dirty="0">
                <a:solidFill>
                  <a:schemeClr val="bg1"/>
                </a:solidFill>
                <a:sym typeface="Symbol" pitchFamily="18" charset="2"/>
              </a:rPr>
              <a:t>Tel: 212.346.5520  Cell: 917.453.1885  bobh@iii.org  www.iii.org</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3"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lnSpc>
                <a:spcPct val="85000"/>
              </a:lnSpc>
              <a:spcBef>
                <a:spcPct val="20000"/>
              </a:spcBef>
            </a:pPr>
            <a:fld id="{3A89DAE9-E439-4140-AB99-51AA468700C9}" type="slidenum">
              <a:rPr lang="en-US" sz="900"/>
              <a:pPr algn="r">
                <a:lnSpc>
                  <a:spcPct val="85000"/>
                </a:lnSpc>
                <a:spcBef>
                  <a:spcPct val="20000"/>
                </a:spcBef>
              </a:pPr>
              <a:t>10</a:t>
            </a:fld>
            <a:endParaRPr lang="en-US" sz="900"/>
          </a:p>
        </p:txBody>
      </p:sp>
      <p:sp>
        <p:nvSpPr>
          <p:cNvPr id="30724" name="Rectangle 2"/>
          <p:cNvSpPr>
            <a:spLocks noGrp="1" noChangeArrowheads="1"/>
          </p:cNvSpPr>
          <p:nvPr>
            <p:ph type="title" idx="4294967295"/>
          </p:nvPr>
        </p:nvSpPr>
        <p:spPr/>
        <p:txBody>
          <a:bodyPr/>
          <a:lstStyle/>
          <a:p>
            <a:r>
              <a:rPr lang="en-US" dirty="0" smtClean="0">
                <a:latin typeface="Arial" panose="020B0604020202020204" pitchFamily="34" charset="0"/>
              </a:rPr>
              <a:t>Growth in Healthcare Profession by Skill Level, 2012 – 2022F</a:t>
            </a:r>
          </a:p>
        </p:txBody>
      </p:sp>
      <p:sp>
        <p:nvSpPr>
          <p:cNvPr id="30725" name="Rectangle 3"/>
          <p:cNvSpPr>
            <a:spLocks noChangeArrowheads="1"/>
          </p:cNvSpPr>
          <p:nvPr/>
        </p:nvSpPr>
        <p:spPr bwMode="auto">
          <a:xfrm>
            <a:off x="0" y="6567488"/>
            <a:ext cx="75692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eaLnBrk="0" hangingPunct="0">
              <a:tabLst>
                <a:tab pos="112713" algn="r"/>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112713" algn="r"/>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112713" algn="r"/>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112713" algn="r"/>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112713" algn="r"/>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112713" algn="r"/>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112713" algn="r"/>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112713" algn="r"/>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112713" algn="r"/>
              </a:tabLst>
              <a:defRPr>
                <a:solidFill>
                  <a:schemeClr val="tx1"/>
                </a:solidFill>
                <a:latin typeface="Arial" panose="020B0604020202020204" pitchFamily="34" charset="0"/>
                <a:cs typeface="Arial" panose="020B0604020202020204" pitchFamily="34" charset="0"/>
              </a:defRPr>
            </a:lvl9pPr>
          </a:lstStyle>
          <a:p>
            <a:pPr>
              <a:lnSpc>
                <a:spcPct val="90000"/>
              </a:lnSpc>
              <a:buClr>
                <a:schemeClr val="accent2"/>
              </a:buClr>
              <a:buFont typeface="Wingdings" panose="05000000000000000000" pitchFamily="2" charset="2"/>
              <a:buNone/>
            </a:pPr>
            <a:r>
              <a:rPr lang="en-US" sz="1100" dirty="0"/>
              <a:t>	Source: </a:t>
            </a:r>
            <a:r>
              <a:rPr lang="en-US" sz="1100" dirty="0" smtClean="0"/>
              <a:t>Bureau of Labor Statistics, Insurance Information Institute.</a:t>
            </a:r>
            <a:endParaRPr lang="en-US" sz="1100" dirty="0"/>
          </a:p>
        </p:txBody>
      </p:sp>
      <p:graphicFrame>
        <p:nvGraphicFramePr>
          <p:cNvPr id="2026500" name="Object 2"/>
          <p:cNvGraphicFramePr>
            <a:graphicFrameLocks/>
          </p:cNvGraphicFramePr>
          <p:nvPr>
            <p:extLst>
              <p:ext uri="{D42A27DB-BD31-4B8C-83A1-F6EECF244321}">
                <p14:modId xmlns:p14="http://schemas.microsoft.com/office/powerpoint/2010/main" val="1887017629"/>
              </p:ext>
            </p:extLst>
          </p:nvPr>
        </p:nvGraphicFramePr>
        <p:xfrm>
          <a:off x="304800" y="1296988"/>
          <a:ext cx="8623300" cy="4995862"/>
        </p:xfrm>
        <a:graphic>
          <a:graphicData uri="http://schemas.openxmlformats.org/presentationml/2006/ole">
            <mc:AlternateContent xmlns:mc="http://schemas.openxmlformats.org/markup-compatibility/2006">
              <mc:Choice xmlns:v="urn:schemas-microsoft-com:vml" Requires="v">
                <p:oleObj spid="_x0000_s28493930" name="Chart" r:id="rId4" imgW="8601126" imgH="4619643" progId="MSGraph.Chart.8">
                  <p:embed followColorScheme="full"/>
                </p:oleObj>
              </mc:Choice>
              <mc:Fallback>
                <p:oleObj name="Chart" r:id="rId4" imgW="8601126" imgH="4619643" progId="MSGraph.Chart.8">
                  <p:embed followColorScheme="full"/>
                  <p:pic>
                    <p:nvPicPr>
                      <p:cNvPr id="0" name=""/>
                      <p:cNvPicPr>
                        <a:picLocks noChangeArrowheads="1"/>
                      </p:cNvPicPr>
                      <p:nvPr/>
                    </p:nvPicPr>
                    <p:blipFill>
                      <a:blip r:embed="rId5"/>
                      <a:srcRect/>
                      <a:stretch>
                        <a:fillRect/>
                      </a:stretch>
                    </p:blipFill>
                    <p:spPr bwMode="gray">
                      <a:xfrm>
                        <a:off x="304800" y="1296988"/>
                        <a:ext cx="8623300" cy="4995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26" name="Rectangle 31"/>
          <p:cNvSpPr>
            <a:spLocks noChangeArrowheads="1"/>
          </p:cNvSpPr>
          <p:nvPr/>
        </p:nvSpPr>
        <p:spPr bwMode="black">
          <a:xfrm>
            <a:off x="347663" y="1139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eaLnBrk="0" hangingPunct="0">
              <a:defRPr>
                <a:solidFill>
                  <a:schemeClr val="tx1"/>
                </a:solidFill>
                <a:latin typeface="Arial" panose="020B0604020202020204" pitchFamily="34" charset="0"/>
                <a:cs typeface="Arial" panose="020B0604020202020204" pitchFamily="34" charset="0"/>
              </a:defRPr>
            </a:lvl1pPr>
            <a:lvl2pPr marL="742950" indent="-285750" defTabSz="114300" eaLnBrk="0" hangingPunct="0">
              <a:defRPr>
                <a:solidFill>
                  <a:schemeClr val="tx1"/>
                </a:solidFill>
                <a:latin typeface="Arial" panose="020B0604020202020204" pitchFamily="34" charset="0"/>
                <a:cs typeface="Arial" panose="020B0604020202020204" pitchFamily="34" charset="0"/>
              </a:defRPr>
            </a:lvl2pPr>
            <a:lvl3pPr marL="1143000" indent="-228600" defTabSz="114300" eaLnBrk="0" hangingPunct="0">
              <a:defRPr>
                <a:solidFill>
                  <a:schemeClr val="tx1"/>
                </a:solidFill>
                <a:latin typeface="Arial" panose="020B0604020202020204" pitchFamily="34" charset="0"/>
                <a:cs typeface="Arial" panose="020B0604020202020204" pitchFamily="34" charset="0"/>
              </a:defRPr>
            </a:lvl3pPr>
            <a:lvl4pPr marL="1600200" indent="-228600" defTabSz="114300" eaLnBrk="0" hangingPunct="0">
              <a:defRPr>
                <a:solidFill>
                  <a:schemeClr val="tx1"/>
                </a:solidFill>
                <a:latin typeface="Arial" panose="020B0604020202020204" pitchFamily="34" charset="0"/>
                <a:cs typeface="Arial" panose="020B0604020202020204" pitchFamily="34" charset="0"/>
              </a:defRPr>
            </a:lvl4pPr>
            <a:lvl5pPr marL="2057400" indent="-228600" defTabSz="114300" eaLnBrk="0" hangingPunct="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dirty="0" smtClean="0">
                <a:solidFill>
                  <a:srgbClr val="225A7A"/>
                </a:solidFill>
              </a:rPr>
              <a:t>(Thousands of Jobs)</a:t>
            </a:r>
            <a:endParaRPr lang="en-US" sz="1600" b="1" dirty="0">
              <a:solidFill>
                <a:srgbClr val="225A7A"/>
              </a:solidFill>
            </a:endParaRPr>
          </a:p>
        </p:txBody>
      </p:sp>
      <p:sp>
        <p:nvSpPr>
          <p:cNvPr id="7" name="AutoShape 8"/>
          <p:cNvSpPr>
            <a:spLocks noChangeArrowheads="1"/>
          </p:cNvSpPr>
          <p:nvPr/>
        </p:nvSpPr>
        <p:spPr bwMode="blackWhite">
          <a:xfrm>
            <a:off x="2737772" y="1549400"/>
            <a:ext cx="1391316" cy="659324"/>
          </a:xfrm>
          <a:prstGeom prst="wedgeRectCallout">
            <a:avLst>
              <a:gd name="adj1" fmla="val -78286"/>
              <a:gd name="adj2" fmla="val 5662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+1.015 Mill +20.3%</a:t>
            </a:r>
            <a:endParaRPr lang="en-US" b="1" dirty="0">
              <a:solidFill>
                <a:srgbClr val="FFFFFF"/>
              </a:solidFill>
              <a:latin typeface="Arial" pitchFamily="34" charset="0"/>
              <a:cs typeface="Arial" pitchFamily="34" charset="0"/>
            </a:endParaRPr>
          </a:p>
        </p:txBody>
      </p:sp>
      <p:sp>
        <p:nvSpPr>
          <p:cNvPr id="8" name="AutoShape 8"/>
          <p:cNvSpPr>
            <a:spLocks noChangeArrowheads="1"/>
          </p:cNvSpPr>
          <p:nvPr/>
        </p:nvSpPr>
        <p:spPr bwMode="blackWhite">
          <a:xfrm>
            <a:off x="4490372" y="1958973"/>
            <a:ext cx="1391316" cy="659324"/>
          </a:xfrm>
          <a:prstGeom prst="wedgeRectCallout">
            <a:avLst>
              <a:gd name="adj1" fmla="val -80340"/>
              <a:gd name="adj2" fmla="val 8913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+697,000 +24.1%</a:t>
            </a:r>
            <a:endParaRPr lang="en-US" b="1" dirty="0">
              <a:solidFill>
                <a:srgbClr val="FFFFFF"/>
              </a:solidFill>
              <a:latin typeface="Arial" pitchFamily="34" charset="0"/>
              <a:cs typeface="Arial" pitchFamily="34" charset="0"/>
            </a:endParaRPr>
          </a:p>
        </p:txBody>
      </p:sp>
      <p:sp>
        <p:nvSpPr>
          <p:cNvPr id="9" name="AutoShape 8"/>
          <p:cNvSpPr>
            <a:spLocks noChangeArrowheads="1"/>
          </p:cNvSpPr>
          <p:nvPr/>
        </p:nvSpPr>
        <p:spPr bwMode="blackWhite">
          <a:xfrm>
            <a:off x="6185824" y="2082797"/>
            <a:ext cx="1391316" cy="659324"/>
          </a:xfrm>
          <a:prstGeom prst="wedgeRectCallout">
            <a:avLst>
              <a:gd name="adj1" fmla="val -50560"/>
              <a:gd name="adj2" fmla="val 8696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+750,000 +30.1%</a:t>
            </a:r>
            <a:endParaRPr lang="en-US" b="1" dirty="0">
              <a:solidFill>
                <a:srgbClr val="FFFFFF"/>
              </a:solidFill>
              <a:latin typeface="Arial" pitchFamily="34" charset="0"/>
              <a:cs typeface="Arial" pitchFamily="34" charset="0"/>
            </a:endParaRPr>
          </a:p>
        </p:txBody>
      </p:sp>
      <p:sp>
        <p:nvSpPr>
          <p:cNvPr id="10" name="AutoShape 8"/>
          <p:cNvSpPr>
            <a:spLocks noChangeArrowheads="1"/>
          </p:cNvSpPr>
          <p:nvPr/>
        </p:nvSpPr>
        <p:spPr bwMode="blackWhite">
          <a:xfrm>
            <a:off x="7709828" y="2463805"/>
            <a:ext cx="1391316" cy="659324"/>
          </a:xfrm>
          <a:prstGeom prst="wedgeRectCallout">
            <a:avLst>
              <a:gd name="adj1" fmla="val -25914"/>
              <a:gd name="adj2" fmla="val 11080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+425,000 +24.0%</a:t>
            </a:r>
            <a:endParaRPr lang="en-US"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18433690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026500"/>
                                        </p:tgtEl>
                                        <p:attrNameLst>
                                          <p:attrName>style.visibility</p:attrName>
                                        </p:attrNameLst>
                                      </p:cBhvr>
                                      <p:to>
                                        <p:strVal val="visible"/>
                                      </p:to>
                                    </p:set>
                                    <p:animEffect transition="in" filter="wipe(left)">
                                      <p:cBhvr>
                                        <p:cTn id="10" dur="1000"/>
                                        <p:tgtEl>
                                          <p:spTgt spid="2026500"/>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par>
                          <p:cTn id="19" fill="hold">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par>
                          <p:cTn id="23" fill="hold">
                            <p:stCondLst>
                              <p:cond delay="2500"/>
                            </p:stCondLst>
                            <p:childTnLst>
                              <p:par>
                                <p:cTn id="24" presetID="10"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uiExpand="1" bld="series" animBg="0"/>
      <p:bldP spid="7" grpId="0" animBg="1"/>
      <p:bldP spid="8" grpId="0" animBg="1"/>
      <p:bldP spid="9" grpId="0" animBg="1"/>
      <p:bldP spid="10" grpId="0" animBg="1"/>
    </p:bldLst>
  </p:timing>
</p:sld>
</file>

<file path=ppt/slides/slide1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4762B9FE-CE08-4BE9-9828-BA28F5D8B733}" type="slidenum">
              <a:rPr lang="en-US" sz="900"/>
              <a:pPr algn="r" eaLnBrk="0" hangingPunct="0">
                <a:lnSpc>
                  <a:spcPct val="85000"/>
                </a:lnSpc>
                <a:spcBef>
                  <a:spcPct val="20000"/>
                </a:spcBef>
              </a:pPr>
              <a:t>100</a:t>
            </a:fld>
            <a:endParaRPr lang="en-US" sz="900"/>
          </a:p>
        </p:txBody>
      </p:sp>
      <p:sp>
        <p:nvSpPr>
          <p:cNvPr id="10244" name="Rectangle 2"/>
          <p:cNvSpPr>
            <a:spLocks noGrp="1" noChangeArrowheads="1"/>
          </p:cNvSpPr>
          <p:nvPr>
            <p:ph type="title" idx="4294967295"/>
          </p:nvPr>
        </p:nvSpPr>
        <p:spPr>
          <a:xfrm>
            <a:off x="66675" y="90488"/>
            <a:ext cx="7451725" cy="860425"/>
          </a:xfrm>
        </p:spPr>
        <p:txBody>
          <a:bodyPr/>
          <a:lstStyle/>
          <a:p>
            <a:r>
              <a:rPr lang="en-US" sz="2600" smtClean="0">
                <a:latin typeface="Arial" pitchFamily="34" charset="0"/>
              </a:rPr>
              <a:t>Marsh: Total Limits Purchased, By Industry – Cyber Liability, All Revenue Size</a:t>
            </a:r>
          </a:p>
        </p:txBody>
      </p:sp>
      <p:sp>
        <p:nvSpPr>
          <p:cNvPr id="10245" name="Rectangle 4"/>
          <p:cNvSpPr>
            <a:spLocks noChangeArrowheads="1"/>
          </p:cNvSpPr>
          <p:nvPr/>
        </p:nvSpPr>
        <p:spPr bwMode="auto">
          <a:xfrm>
            <a:off x="-47625" y="6410325"/>
            <a:ext cx="9191625"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Marsh Global Analytics, Marsh Risk Management Research Briefing, March 2013</a:t>
            </a:r>
          </a:p>
        </p:txBody>
      </p:sp>
      <p:graphicFrame>
        <p:nvGraphicFramePr>
          <p:cNvPr id="10242" name="Object 2"/>
          <p:cNvGraphicFramePr>
            <a:graphicFrameLocks/>
          </p:cNvGraphicFramePr>
          <p:nvPr/>
        </p:nvGraphicFramePr>
        <p:xfrm>
          <a:off x="215900" y="1828800"/>
          <a:ext cx="8610600" cy="3987800"/>
        </p:xfrm>
        <a:graphic>
          <a:graphicData uri="http://schemas.openxmlformats.org/presentationml/2006/ole">
            <mc:AlternateContent xmlns:mc="http://schemas.openxmlformats.org/markup-compatibility/2006">
              <mc:Choice xmlns:v="urn:schemas-microsoft-com:vml" Requires="v">
                <p:oleObj spid="_x0000_s28523533" name="Chart" r:id="rId4" imgW="8972565" imgH="4152928" progId="MSGraph.Chart.8">
                  <p:embed followColorScheme="full"/>
                </p:oleObj>
              </mc:Choice>
              <mc:Fallback>
                <p:oleObj name="Chart" r:id="rId4" imgW="8972565" imgH="4152928" progId="MSGraph.Chart.8">
                  <p:embed followColorScheme="full"/>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900" y="1828800"/>
                        <a:ext cx="8610600" cy="398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4980" name="Rectangle 4"/>
          <p:cNvSpPr>
            <a:spLocks noChangeArrowheads="1"/>
          </p:cNvSpPr>
          <p:nvPr/>
        </p:nvSpPr>
        <p:spPr bwMode="blackWhite">
          <a:xfrm>
            <a:off x="584200" y="1168400"/>
            <a:ext cx="7772400" cy="5969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Cyber insurance limits purchased in 2012 averaged $16.8 million across all industries, an increase of nearly 20% over 2011.</a:t>
            </a:r>
          </a:p>
        </p:txBody>
      </p:sp>
      <p:sp>
        <p:nvSpPr>
          <p:cNvPr id="10247" name="Rectangle 7"/>
          <p:cNvSpPr>
            <a:spLocks noChangeArrowheads="1"/>
          </p:cNvSpPr>
          <p:nvPr/>
        </p:nvSpPr>
        <p:spPr bwMode="black">
          <a:xfrm>
            <a:off x="195263" y="19399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Millions)</a:t>
            </a:r>
          </a:p>
        </p:txBody>
      </p:sp>
    </p:spTree>
    <p:extLst>
      <p:ext uri="{BB962C8B-B14F-4D97-AF65-F5344CB8AC3E}">
        <p14:creationId xmlns:p14="http://schemas.microsoft.com/office/powerpoint/2010/main" val="10987280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1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863D807-F0F5-47DD-B3E5-ECF9549DF425}" type="slidenum">
              <a:rPr lang="en-US" sz="900"/>
              <a:pPr algn="r" eaLnBrk="0" hangingPunct="0">
                <a:lnSpc>
                  <a:spcPct val="85000"/>
                </a:lnSpc>
                <a:spcBef>
                  <a:spcPct val="20000"/>
                </a:spcBef>
              </a:pPr>
              <a:t>101</a:t>
            </a:fld>
            <a:endParaRPr lang="en-US" sz="900"/>
          </a:p>
        </p:txBody>
      </p:sp>
      <p:sp>
        <p:nvSpPr>
          <p:cNvPr id="11268" name="Rectangle 2"/>
          <p:cNvSpPr>
            <a:spLocks noGrp="1" noChangeArrowheads="1"/>
          </p:cNvSpPr>
          <p:nvPr>
            <p:ph type="title" idx="4294967295"/>
          </p:nvPr>
        </p:nvSpPr>
        <p:spPr>
          <a:xfrm>
            <a:off x="66675" y="90488"/>
            <a:ext cx="7451725" cy="860425"/>
          </a:xfrm>
        </p:spPr>
        <p:txBody>
          <a:bodyPr/>
          <a:lstStyle/>
          <a:p>
            <a:r>
              <a:rPr lang="en-US" sz="2600" smtClean="0">
                <a:latin typeface="Arial" pitchFamily="34" charset="0"/>
              </a:rPr>
              <a:t>Marsh: Total Limits Purchased, By Industry – Cyber Liability, Revenue $1 Billion+</a:t>
            </a:r>
          </a:p>
        </p:txBody>
      </p:sp>
      <p:sp>
        <p:nvSpPr>
          <p:cNvPr id="11269" name="Rectangle 4"/>
          <p:cNvSpPr>
            <a:spLocks noChangeArrowheads="1"/>
          </p:cNvSpPr>
          <p:nvPr/>
        </p:nvSpPr>
        <p:spPr bwMode="auto">
          <a:xfrm>
            <a:off x="-47625" y="6410325"/>
            <a:ext cx="9191625"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Marsh Global Analytics, Marsh Risk Management Research Briefing, March 2013</a:t>
            </a:r>
          </a:p>
        </p:txBody>
      </p:sp>
      <p:graphicFrame>
        <p:nvGraphicFramePr>
          <p:cNvPr id="11266" name="Object 2"/>
          <p:cNvGraphicFramePr>
            <a:graphicFrameLocks/>
          </p:cNvGraphicFramePr>
          <p:nvPr/>
        </p:nvGraphicFramePr>
        <p:xfrm>
          <a:off x="215900" y="1828800"/>
          <a:ext cx="8610600" cy="3987800"/>
        </p:xfrm>
        <a:graphic>
          <a:graphicData uri="http://schemas.openxmlformats.org/presentationml/2006/ole">
            <mc:AlternateContent xmlns:mc="http://schemas.openxmlformats.org/markup-compatibility/2006">
              <mc:Choice xmlns:v="urn:schemas-microsoft-com:vml" Requires="v">
                <p:oleObj spid="_x0000_s28524557" name="Chart" r:id="rId4" imgW="8972565" imgH="4152928" progId="MSGraph.Chart.8">
                  <p:embed followColorScheme="full"/>
                </p:oleObj>
              </mc:Choice>
              <mc:Fallback>
                <p:oleObj name="Chart" r:id="rId4" imgW="8972565" imgH="4152928" progId="MSGraph.Chart.8">
                  <p:embed followColorScheme="full"/>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900" y="1828800"/>
                        <a:ext cx="8610600" cy="398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4980" name="Rectangle 4"/>
          <p:cNvSpPr>
            <a:spLocks noChangeArrowheads="1"/>
          </p:cNvSpPr>
          <p:nvPr/>
        </p:nvSpPr>
        <p:spPr bwMode="blackWhite">
          <a:xfrm>
            <a:off x="584200" y="1168400"/>
            <a:ext cx="7772400" cy="5969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Among larger companies, average cyber insurance limits purchased in 2012 increased nearly 30% over 2011.</a:t>
            </a:r>
          </a:p>
        </p:txBody>
      </p:sp>
      <p:sp>
        <p:nvSpPr>
          <p:cNvPr id="11271" name="Rectangle 7"/>
          <p:cNvSpPr>
            <a:spLocks noChangeArrowheads="1"/>
          </p:cNvSpPr>
          <p:nvPr/>
        </p:nvSpPr>
        <p:spPr bwMode="black">
          <a:xfrm>
            <a:off x="195263" y="19399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Millions)</a:t>
            </a:r>
          </a:p>
        </p:txBody>
      </p:sp>
    </p:spTree>
    <p:extLst>
      <p:ext uri="{BB962C8B-B14F-4D97-AF65-F5344CB8AC3E}">
        <p14:creationId xmlns:p14="http://schemas.microsoft.com/office/powerpoint/2010/main" val="86156419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7699" name="Rectangle 3"/>
          <p:cNvSpPr>
            <a:spLocks noChangeArrowheads="1"/>
          </p:cNvSpPr>
          <p:nvPr/>
        </p:nvSpPr>
        <p:spPr bwMode="blackWhite">
          <a:xfrm>
            <a:off x="685800" y="2327275"/>
            <a:ext cx="7772400" cy="14700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6000" b="1">
                <a:solidFill>
                  <a:srgbClr val="FFFFFF"/>
                </a:solidFill>
              </a:rPr>
              <a:t>www.iii.org</a:t>
            </a:r>
          </a:p>
        </p:txBody>
      </p:sp>
      <p:sp>
        <p:nvSpPr>
          <p:cNvPr id="2077700" name="Rectangle 4"/>
          <p:cNvSpPr>
            <a:spLocks noChangeArrowheads="1"/>
          </p:cNvSpPr>
          <p:nvPr/>
        </p:nvSpPr>
        <p:spPr bwMode="auto">
          <a:xfrm>
            <a:off x="161925" y="4232275"/>
            <a:ext cx="8696325" cy="2363724"/>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pPr>
            <a:r>
              <a:rPr lang="en-US" sz="3600" b="1" i="1" dirty="0">
                <a:solidFill>
                  <a:srgbClr val="225A7A"/>
                </a:solidFill>
              </a:rPr>
              <a:t>Thank you for your time</a:t>
            </a:r>
            <a:br>
              <a:rPr lang="en-US" sz="3600" b="1" i="1" dirty="0">
                <a:solidFill>
                  <a:srgbClr val="225A7A"/>
                </a:solidFill>
              </a:rPr>
            </a:br>
            <a:r>
              <a:rPr lang="en-US" sz="3600" b="1" i="1" dirty="0">
                <a:solidFill>
                  <a:srgbClr val="225A7A"/>
                </a:solidFill>
              </a:rPr>
              <a:t>and your attention!</a:t>
            </a:r>
            <a:endParaRPr lang="en-US" sz="3600" b="1" i="1" dirty="0">
              <a:solidFill>
                <a:srgbClr val="FF0000"/>
              </a:solidFill>
            </a:endParaRPr>
          </a:p>
          <a:p>
            <a:pPr algn="ctr" eaLnBrk="0" hangingPunct="0">
              <a:lnSpc>
                <a:spcPct val="90000"/>
              </a:lnSpc>
              <a:spcBef>
                <a:spcPct val="25000"/>
              </a:spcBef>
              <a:buClr>
                <a:schemeClr val="accent2"/>
              </a:buClr>
              <a:buFont typeface="Wingdings" pitchFamily="2" charset="2"/>
              <a:buNone/>
            </a:pPr>
            <a:r>
              <a:rPr lang="en-US" sz="3600" b="1" i="1" dirty="0">
                <a:solidFill>
                  <a:srgbClr val="FF0000"/>
                </a:solidFill>
              </a:rPr>
              <a:t>Twitter: </a:t>
            </a:r>
            <a:r>
              <a:rPr lang="en-US" sz="3600" b="1" i="1" dirty="0" smtClean="0">
                <a:solidFill>
                  <a:srgbClr val="00B050"/>
                </a:solidFill>
              </a:rPr>
              <a:t>twitter.com/</a:t>
            </a:r>
            <a:r>
              <a:rPr lang="en-US" sz="3600" b="1" i="1" dirty="0" err="1" smtClean="0">
                <a:solidFill>
                  <a:srgbClr val="00B050"/>
                </a:solidFill>
              </a:rPr>
              <a:t>bob_hartwig</a:t>
            </a:r>
            <a:endParaRPr lang="en-US" sz="3600" b="1" i="1" dirty="0" smtClean="0">
              <a:solidFill>
                <a:srgbClr val="00B050"/>
              </a:solidFill>
            </a:endParaRPr>
          </a:p>
          <a:p>
            <a:pPr algn="ctr" eaLnBrk="0" hangingPunct="0">
              <a:lnSpc>
                <a:spcPct val="90000"/>
              </a:lnSpc>
              <a:spcBef>
                <a:spcPct val="25000"/>
              </a:spcBef>
              <a:buClr>
                <a:schemeClr val="accent2"/>
              </a:buClr>
              <a:buFont typeface="Wingdings" pitchFamily="2" charset="2"/>
              <a:buNone/>
            </a:pPr>
            <a:r>
              <a:rPr lang="en-US" sz="3600" b="1" i="1" dirty="0" smtClean="0">
                <a:solidFill>
                  <a:srgbClr val="FF0000"/>
                </a:solidFill>
              </a:rPr>
              <a:t>Download at </a:t>
            </a:r>
            <a:r>
              <a:rPr lang="en-US" sz="3600" b="1" i="1" dirty="0" smtClean="0">
                <a:solidFill>
                  <a:srgbClr val="FF0000"/>
                </a:solidFill>
                <a:hlinkClick r:id="rId3"/>
              </a:rPr>
              <a:t>www.iii.org/presentations</a:t>
            </a:r>
            <a:r>
              <a:rPr lang="en-US" sz="3600" b="1" i="1" dirty="0" smtClean="0">
                <a:solidFill>
                  <a:srgbClr val="00B050"/>
                </a:solidFill>
              </a:rPr>
              <a:t> </a:t>
            </a:r>
            <a:endParaRPr lang="en-US" sz="3600" b="1" i="1" dirty="0">
              <a:solidFill>
                <a:srgbClr val="C00000"/>
              </a:solidFill>
            </a:endParaRPr>
          </a:p>
        </p:txBody>
      </p:sp>
      <p:sp>
        <p:nvSpPr>
          <p:cNvPr id="2077702" name="Rectangle 6"/>
          <p:cNvSpPr>
            <a:spLocks noChangeArrowheads="1"/>
          </p:cNvSpPr>
          <p:nvPr/>
        </p:nvSpPr>
        <p:spPr bwMode="auto">
          <a:xfrm>
            <a:off x="668338" y="1597025"/>
            <a:ext cx="7807325" cy="4762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tabLst>
                <a:tab pos="6172200" algn="l"/>
              </a:tabLst>
            </a:pPr>
            <a:r>
              <a:rPr lang="en-US" sz="2800" b="1">
                <a:solidFill>
                  <a:srgbClr val="225A7A"/>
                </a:solidFill>
              </a:rPr>
              <a:t>Insurance Information Institute Online:</a:t>
            </a:r>
          </a:p>
        </p:txBody>
      </p:sp>
      <p:sp>
        <p:nvSpPr>
          <p:cNvPr id="5" name="Date Placeholder 4"/>
          <p:cNvSpPr>
            <a:spLocks noGrp="1"/>
          </p:cNvSpPr>
          <p:nvPr>
            <p:ph type="dt" sz="half" idx="10"/>
          </p:nvPr>
        </p:nvSpPr>
        <p:spPr/>
        <p:txBody>
          <a:bodyPr/>
          <a:lstStyle/>
          <a:p>
            <a:pPr>
              <a:defRPr/>
            </a:pPr>
            <a:r>
              <a:rPr lang="en-US" smtClean="0"/>
              <a:t>12/01/09 - 9pm</a:t>
            </a:r>
            <a:endParaRPr lang="en-US"/>
          </a:p>
        </p:txBody>
      </p:sp>
      <p:sp>
        <p:nvSpPr>
          <p:cNvPr id="6" name="Slide Number Placeholder 5"/>
          <p:cNvSpPr>
            <a:spLocks noGrp="1"/>
          </p:cNvSpPr>
          <p:nvPr>
            <p:ph type="sldNum" sz="quarter" idx="12"/>
          </p:nvPr>
        </p:nvSpPr>
        <p:spPr/>
        <p:txBody>
          <a:bodyPr/>
          <a:lstStyle/>
          <a:p>
            <a:pPr>
              <a:defRPr/>
            </a:pPr>
            <a:fld id="{103D1549-189B-430A-BC2E-B6FA9183E25C}" type="slidenum">
              <a:rPr lang="en-US" smtClean="0"/>
              <a:pPr>
                <a:defRPr/>
              </a:pPr>
              <a:t>102</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77702"/>
                                        </p:tgtEl>
                                        <p:attrNameLst>
                                          <p:attrName>style.visibility</p:attrName>
                                        </p:attrNameLst>
                                      </p:cBhvr>
                                      <p:to>
                                        <p:strVal val="visible"/>
                                      </p:to>
                                    </p:set>
                                    <p:animEffect transition="in" filter="fade">
                                      <p:cBhvr>
                                        <p:cTn id="7" dur="1000"/>
                                        <p:tgtEl>
                                          <p:spTgt spid="2077702"/>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2077699"/>
                                        </p:tgtEl>
                                        <p:attrNameLst>
                                          <p:attrName>style.visibility</p:attrName>
                                        </p:attrNameLst>
                                      </p:cBhvr>
                                      <p:to>
                                        <p:strVal val="visible"/>
                                      </p:to>
                                    </p:set>
                                    <p:animEffect transition="in" filter="fade">
                                      <p:cBhvr>
                                        <p:cTn id="10" dur="1000"/>
                                        <p:tgtEl>
                                          <p:spTgt spid="2077699"/>
                                        </p:tgtEl>
                                      </p:cBhvr>
                                    </p:animEffect>
                                    <p:anim calcmode="lin" valueType="num">
                                      <p:cBhvr>
                                        <p:cTn id="11" dur="1000" fill="hold"/>
                                        <p:tgtEl>
                                          <p:spTgt spid="2077699"/>
                                        </p:tgtEl>
                                        <p:attrNameLst>
                                          <p:attrName>ppt_x</p:attrName>
                                        </p:attrNameLst>
                                      </p:cBhvr>
                                      <p:tavLst>
                                        <p:tav tm="0">
                                          <p:val>
                                            <p:strVal val="#ppt_x"/>
                                          </p:val>
                                        </p:tav>
                                        <p:tav tm="100000">
                                          <p:val>
                                            <p:strVal val="#ppt_x"/>
                                          </p:val>
                                        </p:tav>
                                      </p:tavLst>
                                    </p:anim>
                                    <p:anim calcmode="lin" valueType="num">
                                      <p:cBhvr>
                                        <p:cTn id="12" dur="900" decel="100000" fill="hold"/>
                                        <p:tgtEl>
                                          <p:spTgt spid="2077699"/>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2077699"/>
                                        </p:tgtEl>
                                        <p:attrNameLst>
                                          <p:attrName>ppt_y</p:attrName>
                                        </p:attrNameLst>
                                      </p:cBhvr>
                                      <p:tavLst>
                                        <p:tav tm="0">
                                          <p:val>
                                            <p:strVal val="#ppt_y-.03"/>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077700"/>
                                        </p:tgtEl>
                                        <p:attrNameLst>
                                          <p:attrName>style.visibility</p:attrName>
                                        </p:attrNameLst>
                                      </p:cBhvr>
                                      <p:to>
                                        <p:strVal val="visible"/>
                                      </p:to>
                                    </p:set>
                                    <p:animEffect transition="in" filter="fade">
                                      <p:cBhvr>
                                        <p:cTn id="17" dur="1000"/>
                                        <p:tgtEl>
                                          <p:spTgt spid="2077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7699" grpId="0" animBg="1"/>
      <p:bldP spid="2077700" grpId="0"/>
      <p:bldP spid="2077702" grpId="0"/>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a:xfrm>
            <a:off x="251152" y="90488"/>
            <a:ext cx="7400925" cy="860425"/>
          </a:xfrm>
        </p:spPr>
        <p:txBody>
          <a:bodyPr/>
          <a:lstStyle/>
          <a:p>
            <a:r>
              <a:rPr lang="en-US" dirty="0" smtClean="0"/>
              <a:t>Physician Supply and Demand, </a:t>
            </a:r>
            <a:br>
              <a:rPr lang="en-US" dirty="0" smtClean="0"/>
            </a:br>
            <a:r>
              <a:rPr lang="en-US" dirty="0" smtClean="0"/>
              <a:t>2008–2020</a:t>
            </a:r>
          </a:p>
        </p:txBody>
      </p:sp>
      <p:sp>
        <p:nvSpPr>
          <p:cNvPr id="41988" name="Rectangle 4"/>
          <p:cNvSpPr>
            <a:spLocks noChangeArrowheads="1"/>
          </p:cNvSpPr>
          <p:nvPr/>
        </p:nvSpPr>
        <p:spPr bwMode="auto">
          <a:xfrm>
            <a:off x="-1" y="6211783"/>
            <a:ext cx="8760543" cy="700192"/>
          </a:xfrm>
          <a:prstGeom prst="rect">
            <a:avLst/>
          </a:prstGeom>
          <a:noFill/>
          <a:ln w="9525">
            <a:noFill/>
            <a:miter lim="800000"/>
            <a:headEnd/>
            <a:tailEnd/>
          </a:ln>
        </p:spPr>
        <p:txBody>
          <a:bodyPr wrap="square"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000" dirty="0">
                <a:solidFill>
                  <a:srgbClr val="000000"/>
                </a:solidFill>
              </a:rPr>
              <a:t/>
            </a:r>
            <a:br>
              <a:rPr lang="en-US" sz="1000" dirty="0">
                <a:solidFill>
                  <a:srgbClr val="000000"/>
                </a:solidFill>
              </a:rPr>
            </a:br>
            <a:endParaRPr lang="en-US" sz="1000" dirty="0">
              <a:solidFill>
                <a:srgbClr val="000000"/>
              </a:solidFill>
            </a:endParaRPr>
          </a:p>
          <a:p>
            <a:pPr eaLnBrk="0" hangingPunct="0">
              <a:lnSpc>
                <a:spcPct val="85000"/>
              </a:lnSpc>
              <a:spcBef>
                <a:spcPct val="25000"/>
              </a:spcBef>
              <a:buClr>
                <a:srgbClr val="FF6801"/>
              </a:buClr>
            </a:pPr>
            <a:r>
              <a:rPr lang="en-US" sz="1000" dirty="0" smtClean="0">
                <a:solidFill>
                  <a:srgbClr val="000000"/>
                </a:solidFill>
              </a:rPr>
              <a:t>Source: American Association of </a:t>
            </a:r>
            <a:r>
              <a:rPr lang="en-US" sz="1000" dirty="0">
                <a:solidFill>
                  <a:srgbClr val="000000"/>
                </a:solidFill>
              </a:rPr>
              <a:t>Medical Colleges </a:t>
            </a:r>
            <a:r>
              <a:rPr lang="en-US" sz="1000" dirty="0">
                <a:solidFill>
                  <a:srgbClr val="000000"/>
                </a:solidFill>
                <a:hlinkClick r:id="rId3"/>
              </a:rPr>
              <a:t>https://www.aamc.org/advocacy/campaigns_and_coalitions/fixdocshortage</a:t>
            </a:r>
            <a:r>
              <a:rPr lang="en-US" sz="1000" dirty="0" smtClean="0">
                <a:solidFill>
                  <a:srgbClr val="000000"/>
                </a:solidFill>
                <a:hlinkClick r:id="rId3"/>
              </a:rPr>
              <a:t>/</a:t>
            </a:r>
            <a:r>
              <a:rPr lang="en-US" sz="1000" dirty="0" smtClean="0">
                <a:solidFill>
                  <a:srgbClr val="000000"/>
                </a:solidFill>
              </a:rPr>
              <a:t>; </a:t>
            </a:r>
            <a:r>
              <a:rPr lang="en-US" sz="1000" dirty="0">
                <a:solidFill>
                  <a:srgbClr val="000000"/>
                </a:solidFill>
              </a:rPr>
              <a:t>Insurance </a:t>
            </a:r>
            <a:r>
              <a:rPr lang="en-US" sz="1000" dirty="0" smtClean="0">
                <a:solidFill>
                  <a:srgbClr val="000000"/>
                </a:solidFill>
              </a:rPr>
              <a:t>Information </a:t>
            </a:r>
            <a:r>
              <a:rPr lang="en-US" sz="1000" dirty="0">
                <a:solidFill>
                  <a:srgbClr val="000000"/>
                </a:solidFill>
              </a:rPr>
              <a:t>Institute.</a:t>
            </a: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103D1549-189B-430A-BC2E-B6FA9183E25C}" type="slidenum">
              <a:rPr lang="en-US" smtClean="0"/>
              <a:pPr>
                <a:defRPr/>
              </a:pPr>
              <a:t>11</a:t>
            </a:fld>
            <a:endParaRPr lang="en-US"/>
          </a:p>
        </p:txBody>
      </p:sp>
      <p:pic>
        <p:nvPicPr>
          <p:cNvPr id="3" name="Picture 2"/>
          <p:cNvPicPr>
            <a:picLocks noChangeAspect="1"/>
          </p:cNvPicPr>
          <p:nvPr/>
        </p:nvPicPr>
        <p:blipFill>
          <a:blip r:embed="rId4"/>
          <a:stretch>
            <a:fillRect/>
          </a:stretch>
        </p:blipFill>
        <p:spPr>
          <a:xfrm>
            <a:off x="251152" y="2113139"/>
            <a:ext cx="6121553" cy="3417019"/>
          </a:xfrm>
          <a:prstGeom prst="rect">
            <a:avLst/>
          </a:prstGeom>
        </p:spPr>
      </p:pic>
      <p:sp>
        <p:nvSpPr>
          <p:cNvPr id="11" name="AutoShape 8"/>
          <p:cNvSpPr>
            <a:spLocks noChangeArrowheads="1"/>
          </p:cNvSpPr>
          <p:nvPr/>
        </p:nvSpPr>
        <p:spPr bwMode="blackWhite">
          <a:xfrm>
            <a:off x="6491798" y="1254480"/>
            <a:ext cx="2475220" cy="1717319"/>
          </a:xfrm>
          <a:prstGeom prst="wedgeRectCallout">
            <a:avLst>
              <a:gd name="adj1" fmla="val -69007"/>
              <a:gd name="adj2" fmla="val 3418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Demand for physicians is expected to outstrip supply through 2020 by a wide margin</a:t>
            </a:r>
            <a:endParaRPr lang="en-US" b="1" i="1" dirty="0">
              <a:solidFill>
                <a:schemeClr val="bg1"/>
              </a:solidFill>
              <a:cs typeface="+mn-cs"/>
            </a:endParaRPr>
          </a:p>
        </p:txBody>
      </p:sp>
    </p:spTree>
    <p:extLst>
      <p:ext uri="{BB962C8B-B14F-4D97-AF65-F5344CB8AC3E}">
        <p14:creationId xmlns:p14="http://schemas.microsoft.com/office/powerpoint/2010/main" val="18056818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a:xfrm>
            <a:off x="251152" y="90488"/>
            <a:ext cx="7400925" cy="860425"/>
          </a:xfrm>
        </p:spPr>
        <p:txBody>
          <a:bodyPr/>
          <a:lstStyle/>
          <a:p>
            <a:r>
              <a:rPr lang="en-US" dirty="0" smtClean="0"/>
              <a:t>Projected Physician Supply and Demand, 2008–2020</a:t>
            </a:r>
          </a:p>
        </p:txBody>
      </p:sp>
      <p:sp>
        <p:nvSpPr>
          <p:cNvPr id="41988" name="Rectangle 4"/>
          <p:cNvSpPr>
            <a:spLocks noChangeArrowheads="1"/>
          </p:cNvSpPr>
          <p:nvPr/>
        </p:nvSpPr>
        <p:spPr bwMode="auto">
          <a:xfrm>
            <a:off x="-1" y="6211783"/>
            <a:ext cx="8760543" cy="700192"/>
          </a:xfrm>
          <a:prstGeom prst="rect">
            <a:avLst/>
          </a:prstGeom>
          <a:noFill/>
          <a:ln w="9525">
            <a:noFill/>
            <a:miter lim="800000"/>
            <a:headEnd/>
            <a:tailEnd/>
          </a:ln>
        </p:spPr>
        <p:txBody>
          <a:bodyPr wrap="square"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000" dirty="0">
                <a:solidFill>
                  <a:srgbClr val="000000"/>
                </a:solidFill>
              </a:rPr>
              <a:t/>
            </a:r>
            <a:br>
              <a:rPr lang="en-US" sz="1000" dirty="0">
                <a:solidFill>
                  <a:srgbClr val="000000"/>
                </a:solidFill>
              </a:rPr>
            </a:br>
            <a:endParaRPr lang="en-US" sz="1000" dirty="0">
              <a:solidFill>
                <a:srgbClr val="000000"/>
              </a:solidFill>
            </a:endParaRPr>
          </a:p>
          <a:p>
            <a:pPr eaLnBrk="0" hangingPunct="0">
              <a:lnSpc>
                <a:spcPct val="85000"/>
              </a:lnSpc>
              <a:spcBef>
                <a:spcPct val="25000"/>
              </a:spcBef>
              <a:buClr>
                <a:srgbClr val="FF6801"/>
              </a:buClr>
            </a:pPr>
            <a:r>
              <a:rPr lang="en-US" sz="1000" dirty="0" smtClean="0">
                <a:solidFill>
                  <a:srgbClr val="000000"/>
                </a:solidFill>
              </a:rPr>
              <a:t>Source: American Association of </a:t>
            </a:r>
            <a:r>
              <a:rPr lang="en-US" sz="1000" dirty="0">
                <a:solidFill>
                  <a:srgbClr val="000000"/>
                </a:solidFill>
              </a:rPr>
              <a:t>Medical Colleges </a:t>
            </a:r>
            <a:r>
              <a:rPr lang="en-US" sz="1000" dirty="0">
                <a:solidFill>
                  <a:srgbClr val="000000"/>
                </a:solidFill>
                <a:hlinkClick r:id="rId3"/>
              </a:rPr>
              <a:t>https://www.aamc.org/advocacy/campaigns_and_coalitions/fixdocshortage</a:t>
            </a:r>
            <a:r>
              <a:rPr lang="en-US" sz="1000" dirty="0" smtClean="0">
                <a:solidFill>
                  <a:srgbClr val="000000"/>
                </a:solidFill>
                <a:hlinkClick r:id="rId3"/>
              </a:rPr>
              <a:t>/</a:t>
            </a:r>
            <a:r>
              <a:rPr lang="en-US" sz="1000" dirty="0" smtClean="0">
                <a:solidFill>
                  <a:srgbClr val="000000"/>
                </a:solidFill>
              </a:rPr>
              <a:t>; </a:t>
            </a:r>
            <a:r>
              <a:rPr lang="en-US" sz="1000" dirty="0">
                <a:solidFill>
                  <a:srgbClr val="000000"/>
                </a:solidFill>
              </a:rPr>
              <a:t>Insurance </a:t>
            </a:r>
            <a:r>
              <a:rPr lang="en-US" sz="1000" dirty="0" smtClean="0">
                <a:solidFill>
                  <a:srgbClr val="000000"/>
                </a:solidFill>
              </a:rPr>
              <a:t>Information </a:t>
            </a:r>
            <a:r>
              <a:rPr lang="en-US" sz="1000" dirty="0">
                <a:solidFill>
                  <a:srgbClr val="000000"/>
                </a:solidFill>
              </a:rPr>
              <a:t>Institute.</a:t>
            </a: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103D1549-189B-430A-BC2E-B6FA9183E25C}" type="slidenum">
              <a:rPr lang="en-US" smtClean="0"/>
              <a:pPr>
                <a:defRPr/>
              </a:pPr>
              <a:t>12</a:t>
            </a:fld>
            <a:endParaRPr lang="en-US"/>
          </a:p>
        </p:txBody>
      </p:sp>
      <p:pic>
        <p:nvPicPr>
          <p:cNvPr id="4" name="Picture 3"/>
          <p:cNvPicPr>
            <a:picLocks noChangeAspect="1"/>
          </p:cNvPicPr>
          <p:nvPr/>
        </p:nvPicPr>
        <p:blipFill>
          <a:blip r:embed="rId4"/>
          <a:stretch>
            <a:fillRect/>
          </a:stretch>
        </p:blipFill>
        <p:spPr>
          <a:xfrm>
            <a:off x="74324" y="1729609"/>
            <a:ext cx="5456321" cy="3703478"/>
          </a:xfrm>
          <a:prstGeom prst="rect">
            <a:avLst/>
          </a:prstGeom>
        </p:spPr>
      </p:pic>
      <p:sp>
        <p:nvSpPr>
          <p:cNvPr id="5" name="TextBox 4"/>
          <p:cNvSpPr txBox="1"/>
          <p:nvPr/>
        </p:nvSpPr>
        <p:spPr>
          <a:xfrm>
            <a:off x="4396902" y="2598165"/>
            <a:ext cx="1702340" cy="369332"/>
          </a:xfrm>
          <a:prstGeom prst="rect">
            <a:avLst/>
          </a:prstGeom>
          <a:noFill/>
        </p:spPr>
        <p:txBody>
          <a:bodyPr wrap="square" rtlCol="0">
            <a:spAutoFit/>
          </a:bodyPr>
          <a:lstStyle/>
          <a:p>
            <a:r>
              <a:rPr lang="en-US" b="1" i="1" dirty="0" smtClean="0">
                <a:solidFill>
                  <a:srgbClr val="C00000"/>
                </a:solidFill>
              </a:rPr>
              <a:t>851,300</a:t>
            </a:r>
            <a:endParaRPr lang="en-US" b="1" i="1" dirty="0">
              <a:solidFill>
                <a:srgbClr val="C00000"/>
              </a:solidFill>
            </a:endParaRPr>
          </a:p>
        </p:txBody>
      </p:sp>
      <p:sp>
        <p:nvSpPr>
          <p:cNvPr id="12" name="TextBox 11"/>
          <p:cNvSpPr txBox="1"/>
          <p:nvPr/>
        </p:nvSpPr>
        <p:spPr>
          <a:xfrm>
            <a:off x="4374204" y="3217493"/>
            <a:ext cx="1702340" cy="369332"/>
          </a:xfrm>
          <a:prstGeom prst="rect">
            <a:avLst/>
          </a:prstGeom>
          <a:noFill/>
        </p:spPr>
        <p:txBody>
          <a:bodyPr wrap="square" rtlCol="0">
            <a:spAutoFit/>
          </a:bodyPr>
          <a:lstStyle/>
          <a:p>
            <a:r>
              <a:rPr lang="en-US" b="1" i="1" dirty="0" smtClean="0">
                <a:solidFill>
                  <a:srgbClr val="225A7A"/>
                </a:solidFill>
              </a:rPr>
              <a:t>759,800</a:t>
            </a:r>
            <a:endParaRPr lang="en-US" b="1" i="1" dirty="0">
              <a:solidFill>
                <a:srgbClr val="225A7A"/>
              </a:solidFill>
            </a:endParaRPr>
          </a:p>
        </p:txBody>
      </p:sp>
      <p:sp>
        <p:nvSpPr>
          <p:cNvPr id="13" name="AutoShape 8"/>
          <p:cNvSpPr>
            <a:spLocks noChangeArrowheads="1"/>
          </p:cNvSpPr>
          <p:nvPr/>
        </p:nvSpPr>
        <p:spPr bwMode="blackWhite">
          <a:xfrm>
            <a:off x="5612377" y="1515734"/>
            <a:ext cx="3436373" cy="2164861"/>
          </a:xfrm>
          <a:prstGeom prst="wedgeRectCallout">
            <a:avLst>
              <a:gd name="adj1" fmla="val -58052"/>
              <a:gd name="adj2" fmla="val 2284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A potential large and growing shortage of physicians looms.  Estimates suggest a shortage of 91,500 physicians by 2020—a gap 12% gap.</a:t>
            </a:r>
          </a:p>
          <a:p>
            <a:pPr algn="ctr" eaLnBrk="0" hangingPunct="0">
              <a:lnSpc>
                <a:spcPct val="90000"/>
              </a:lnSpc>
              <a:spcBef>
                <a:spcPct val="50000"/>
              </a:spcBef>
              <a:buClr>
                <a:schemeClr val="bg1"/>
              </a:buClr>
              <a:buFont typeface="Wingdings" pitchFamily="2" charset="2"/>
              <a:buNone/>
              <a:defRPr/>
            </a:pPr>
            <a:r>
              <a:rPr lang="en-US" b="1" i="1" dirty="0" smtClean="0">
                <a:solidFill>
                  <a:schemeClr val="bg1"/>
                </a:solidFill>
                <a:cs typeface="+mn-cs"/>
              </a:rPr>
              <a:t>Will this be a negative for MPL?</a:t>
            </a:r>
            <a:endParaRPr lang="en-US" b="1" i="1" dirty="0">
              <a:solidFill>
                <a:schemeClr val="bg1"/>
              </a:solidFill>
              <a:cs typeface="+mn-cs"/>
            </a:endParaRPr>
          </a:p>
        </p:txBody>
      </p:sp>
    </p:spTree>
    <p:extLst>
      <p:ext uri="{BB962C8B-B14F-4D97-AF65-F5344CB8AC3E}">
        <p14:creationId xmlns:p14="http://schemas.microsoft.com/office/powerpoint/2010/main" val="8412107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a:xfrm>
            <a:off x="251152" y="90488"/>
            <a:ext cx="7400925" cy="860425"/>
          </a:xfrm>
        </p:spPr>
        <p:txBody>
          <a:bodyPr/>
          <a:lstStyle/>
          <a:p>
            <a:r>
              <a:rPr lang="en-US" dirty="0" smtClean="0"/>
              <a:t>Physician Supply and Demand, </a:t>
            </a:r>
            <a:br>
              <a:rPr lang="en-US" dirty="0" smtClean="0"/>
            </a:br>
            <a:r>
              <a:rPr lang="en-US" dirty="0" smtClean="0"/>
              <a:t>2008–2020</a:t>
            </a:r>
          </a:p>
        </p:txBody>
      </p:sp>
      <p:sp>
        <p:nvSpPr>
          <p:cNvPr id="41988" name="Rectangle 4"/>
          <p:cNvSpPr>
            <a:spLocks noChangeArrowheads="1"/>
          </p:cNvSpPr>
          <p:nvPr/>
        </p:nvSpPr>
        <p:spPr bwMode="auto">
          <a:xfrm>
            <a:off x="-1" y="6211783"/>
            <a:ext cx="8760543" cy="700192"/>
          </a:xfrm>
          <a:prstGeom prst="rect">
            <a:avLst/>
          </a:prstGeom>
          <a:noFill/>
          <a:ln w="9525">
            <a:noFill/>
            <a:miter lim="800000"/>
            <a:headEnd/>
            <a:tailEnd/>
          </a:ln>
        </p:spPr>
        <p:txBody>
          <a:bodyPr wrap="square"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000" dirty="0">
                <a:solidFill>
                  <a:srgbClr val="000000"/>
                </a:solidFill>
              </a:rPr>
              <a:t/>
            </a:r>
            <a:br>
              <a:rPr lang="en-US" sz="1000" dirty="0">
                <a:solidFill>
                  <a:srgbClr val="000000"/>
                </a:solidFill>
              </a:rPr>
            </a:br>
            <a:endParaRPr lang="en-US" sz="1000" dirty="0">
              <a:solidFill>
                <a:srgbClr val="000000"/>
              </a:solidFill>
            </a:endParaRPr>
          </a:p>
          <a:p>
            <a:pPr eaLnBrk="0" hangingPunct="0">
              <a:lnSpc>
                <a:spcPct val="85000"/>
              </a:lnSpc>
              <a:spcBef>
                <a:spcPct val="25000"/>
              </a:spcBef>
              <a:buClr>
                <a:srgbClr val="FF6801"/>
              </a:buClr>
            </a:pPr>
            <a:r>
              <a:rPr lang="en-US" sz="1000" dirty="0" smtClean="0">
                <a:solidFill>
                  <a:srgbClr val="000000"/>
                </a:solidFill>
              </a:rPr>
              <a:t>Source: American Association of </a:t>
            </a:r>
            <a:r>
              <a:rPr lang="en-US" sz="1000" dirty="0">
                <a:solidFill>
                  <a:srgbClr val="000000"/>
                </a:solidFill>
              </a:rPr>
              <a:t>Medical Colleges </a:t>
            </a:r>
            <a:r>
              <a:rPr lang="en-US" sz="1000" dirty="0">
                <a:solidFill>
                  <a:srgbClr val="000000"/>
                </a:solidFill>
                <a:hlinkClick r:id="rId3"/>
              </a:rPr>
              <a:t>https://www.aamc.org/advocacy/campaigns_and_coalitions/fixdocshortage</a:t>
            </a:r>
            <a:r>
              <a:rPr lang="en-US" sz="1000" dirty="0" smtClean="0">
                <a:solidFill>
                  <a:srgbClr val="000000"/>
                </a:solidFill>
                <a:hlinkClick r:id="rId3"/>
              </a:rPr>
              <a:t>/</a:t>
            </a:r>
            <a:r>
              <a:rPr lang="en-US" sz="1000" dirty="0" smtClean="0">
                <a:solidFill>
                  <a:srgbClr val="000000"/>
                </a:solidFill>
              </a:rPr>
              <a:t>; </a:t>
            </a:r>
            <a:r>
              <a:rPr lang="en-US" sz="1000" dirty="0">
                <a:solidFill>
                  <a:srgbClr val="000000"/>
                </a:solidFill>
              </a:rPr>
              <a:t>Insurance </a:t>
            </a:r>
            <a:r>
              <a:rPr lang="en-US" sz="1000" dirty="0" smtClean="0">
                <a:solidFill>
                  <a:srgbClr val="000000"/>
                </a:solidFill>
              </a:rPr>
              <a:t>Information </a:t>
            </a:r>
            <a:r>
              <a:rPr lang="en-US" sz="1000" dirty="0">
                <a:solidFill>
                  <a:srgbClr val="000000"/>
                </a:solidFill>
              </a:rPr>
              <a:t>Institute.</a:t>
            </a: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103D1549-189B-430A-BC2E-B6FA9183E25C}" type="slidenum">
              <a:rPr lang="en-US" smtClean="0"/>
              <a:pPr>
                <a:defRPr/>
              </a:pPr>
              <a:t>13</a:t>
            </a:fld>
            <a:endParaRPr lang="en-US"/>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2159" y="1322962"/>
            <a:ext cx="8512753" cy="4023115"/>
          </a:xfrm>
          <a:prstGeom prst="rect">
            <a:avLst/>
          </a:prstGeom>
        </p:spPr>
      </p:pic>
      <p:sp>
        <p:nvSpPr>
          <p:cNvPr id="11" name="Rectangle 10"/>
          <p:cNvSpPr>
            <a:spLocks noChangeArrowheads="1"/>
          </p:cNvSpPr>
          <p:nvPr/>
        </p:nvSpPr>
        <p:spPr bwMode="blackWhite">
          <a:xfrm>
            <a:off x="991976" y="5432266"/>
            <a:ext cx="6776588" cy="87125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A potential large and growing physician gap looms over the next decade, with potential negative impacts on MPL</a:t>
            </a:r>
            <a:endParaRPr lang="en-US" b="1" dirty="0">
              <a:solidFill>
                <a:srgbClr val="FFFFFF"/>
              </a:solidFill>
            </a:endParaRPr>
          </a:p>
        </p:txBody>
      </p:sp>
      <p:sp>
        <p:nvSpPr>
          <p:cNvPr id="5" name="Rectangle 4"/>
          <p:cNvSpPr/>
          <p:nvPr/>
        </p:nvSpPr>
        <p:spPr>
          <a:xfrm>
            <a:off x="5311302" y="2490281"/>
            <a:ext cx="972766" cy="264592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53066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7938" name="Rectangle 105"/>
          <p:cNvSpPr>
            <a:spLocks noGrp="1" noChangeArrowheads="1"/>
          </p:cNvSpPr>
          <p:nvPr>
            <p:ph type="dt" sz="quarter" idx="10"/>
          </p:nvPr>
        </p:nvSpPr>
        <p:spPr/>
        <p:txBody>
          <a:bodyPr/>
          <a:lstStyle/>
          <a:p>
            <a:pPr>
              <a:defRPr/>
            </a:pPr>
            <a:r>
              <a:rPr lang="en-US" smtClean="0"/>
              <a:t>12/01/09 - 9pm</a:t>
            </a:r>
          </a:p>
        </p:txBody>
      </p:sp>
      <p:sp>
        <p:nvSpPr>
          <p:cNvPr id="167940" name="Rectangle 110"/>
          <p:cNvSpPr>
            <a:spLocks noGrp="1" noChangeArrowheads="1"/>
          </p:cNvSpPr>
          <p:nvPr>
            <p:ph type="sldNum" sz="quarter" idx="12"/>
          </p:nvPr>
        </p:nvSpPr>
        <p:spPr/>
        <p:txBody>
          <a:bodyPr/>
          <a:lstStyle/>
          <a:p>
            <a:pPr>
              <a:defRPr/>
            </a:pPr>
            <a:fld id="{6D036CE7-FA77-4EF8-9AD2-54EB57285A32}" type="slidenum">
              <a:rPr lang="en-US" smtClean="0"/>
              <a:pPr>
                <a:defRPr/>
              </a:pPr>
              <a:t>14</a:t>
            </a:fld>
            <a:endParaRPr lang="en-US" smtClean="0"/>
          </a:p>
        </p:txBody>
      </p:sp>
      <p:sp>
        <p:nvSpPr>
          <p:cNvPr id="153605" name="Rectangle 2"/>
          <p:cNvSpPr>
            <a:spLocks noGrp="1" noChangeArrowheads="1"/>
          </p:cNvSpPr>
          <p:nvPr>
            <p:ph type="title"/>
          </p:nvPr>
        </p:nvSpPr>
        <p:spPr/>
        <p:txBody>
          <a:bodyPr/>
          <a:lstStyle/>
          <a:p>
            <a:r>
              <a:rPr lang="en-US" dirty="0" smtClean="0"/>
              <a:t>12 Industries for the Next 10 Years: Insurance Solutions Needed</a:t>
            </a:r>
          </a:p>
        </p:txBody>
      </p:sp>
      <p:sp>
        <p:nvSpPr>
          <p:cNvPr id="1960963" name="Rectangle 3"/>
          <p:cNvSpPr>
            <a:spLocks noChangeArrowheads="1"/>
          </p:cNvSpPr>
          <p:nvPr/>
        </p:nvSpPr>
        <p:spPr bwMode="blackWhite">
          <a:xfrm>
            <a:off x="1879600" y="594360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smtClean="0">
                <a:solidFill>
                  <a:schemeClr val="bg1"/>
                </a:solidFill>
              </a:rPr>
              <a:t>Export-Oriented Industries</a:t>
            </a:r>
          </a:p>
        </p:txBody>
      </p:sp>
      <p:sp>
        <p:nvSpPr>
          <p:cNvPr id="1960964" name="Rectangle 4"/>
          <p:cNvSpPr>
            <a:spLocks noChangeArrowheads="1"/>
          </p:cNvSpPr>
          <p:nvPr/>
        </p:nvSpPr>
        <p:spPr bwMode="blackWhite">
          <a:xfrm>
            <a:off x="1879600" y="1731963"/>
            <a:ext cx="5384800" cy="376237"/>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a:solidFill>
                  <a:schemeClr val="bg1"/>
                </a:solidFill>
                <a:cs typeface="+mn-cs"/>
              </a:rPr>
              <a:t>Health Sciences</a:t>
            </a:r>
          </a:p>
        </p:txBody>
      </p:sp>
      <p:sp>
        <p:nvSpPr>
          <p:cNvPr id="1960965" name="Rectangle 5"/>
          <p:cNvSpPr>
            <a:spLocks noChangeArrowheads="1"/>
          </p:cNvSpPr>
          <p:nvPr/>
        </p:nvSpPr>
        <p:spPr bwMode="blackWhite">
          <a:xfrm>
            <a:off x="1879600" y="1258888"/>
            <a:ext cx="5384800" cy="376237"/>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a:solidFill>
                  <a:schemeClr val="bg1"/>
                </a:solidFill>
                <a:cs typeface="+mn-cs"/>
              </a:rPr>
              <a:t>Health Care</a:t>
            </a:r>
          </a:p>
        </p:txBody>
      </p:sp>
      <p:sp>
        <p:nvSpPr>
          <p:cNvPr id="1960966" name="Rectangle 6"/>
          <p:cNvSpPr>
            <a:spLocks noChangeArrowheads="1"/>
          </p:cNvSpPr>
          <p:nvPr/>
        </p:nvSpPr>
        <p:spPr bwMode="blackWhite">
          <a:xfrm>
            <a:off x="1879600" y="2211388"/>
            <a:ext cx="5384800" cy="376237"/>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a:solidFill>
                  <a:schemeClr val="bg1"/>
                </a:solidFill>
                <a:cs typeface="+mn-cs"/>
              </a:rPr>
              <a:t>Energy (Traditional)</a:t>
            </a:r>
          </a:p>
        </p:txBody>
      </p:sp>
      <p:sp>
        <p:nvSpPr>
          <p:cNvPr id="1960967" name="Rectangle 7"/>
          <p:cNvSpPr>
            <a:spLocks noChangeArrowheads="1"/>
          </p:cNvSpPr>
          <p:nvPr/>
        </p:nvSpPr>
        <p:spPr bwMode="blackWhite">
          <a:xfrm>
            <a:off x="1879600" y="267970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a:solidFill>
                  <a:schemeClr val="bg1"/>
                </a:solidFill>
                <a:cs typeface="+mn-cs"/>
              </a:rPr>
              <a:t>Alternative Energy</a:t>
            </a:r>
          </a:p>
        </p:txBody>
      </p:sp>
      <p:sp>
        <p:nvSpPr>
          <p:cNvPr id="1960968" name="Rectangle 8"/>
          <p:cNvSpPr>
            <a:spLocks noChangeArrowheads="1"/>
          </p:cNvSpPr>
          <p:nvPr/>
        </p:nvSpPr>
        <p:spPr bwMode="blackWhite">
          <a:xfrm>
            <a:off x="1879600" y="313690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smtClean="0">
                <a:solidFill>
                  <a:schemeClr val="bg1"/>
                </a:solidFill>
                <a:cs typeface="+mn-cs"/>
              </a:rPr>
              <a:t>Petrochemical</a:t>
            </a:r>
            <a:endParaRPr lang="en-US" sz="2000" b="1" dirty="0">
              <a:solidFill>
                <a:schemeClr val="bg1"/>
              </a:solidFill>
              <a:cs typeface="+mn-cs"/>
            </a:endParaRPr>
          </a:p>
        </p:txBody>
      </p:sp>
      <p:sp>
        <p:nvSpPr>
          <p:cNvPr id="1960969" name="Rectangle 9"/>
          <p:cNvSpPr>
            <a:spLocks noChangeArrowheads="1"/>
          </p:cNvSpPr>
          <p:nvPr/>
        </p:nvSpPr>
        <p:spPr bwMode="blackWhite">
          <a:xfrm>
            <a:off x="1879600" y="3590925"/>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smtClean="0">
                <a:solidFill>
                  <a:schemeClr val="bg1"/>
                </a:solidFill>
                <a:cs typeface="+mn-cs"/>
              </a:rPr>
              <a:t>Agriculture</a:t>
            </a:r>
            <a:endParaRPr lang="en-US" sz="2000" b="1" dirty="0">
              <a:solidFill>
                <a:schemeClr val="bg1"/>
              </a:solidFill>
              <a:cs typeface="+mn-cs"/>
            </a:endParaRPr>
          </a:p>
        </p:txBody>
      </p:sp>
      <p:sp>
        <p:nvSpPr>
          <p:cNvPr id="1960970" name="Rectangle 10"/>
          <p:cNvSpPr>
            <a:spLocks noChangeArrowheads="1"/>
          </p:cNvSpPr>
          <p:nvPr/>
        </p:nvSpPr>
        <p:spPr bwMode="blackWhite">
          <a:xfrm>
            <a:off x="1919941" y="4059238"/>
            <a:ext cx="5384800" cy="376237"/>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smtClean="0">
                <a:solidFill>
                  <a:schemeClr val="bg1"/>
                </a:solidFill>
              </a:rPr>
              <a:t>Natural Resources</a:t>
            </a:r>
            <a:endParaRPr lang="en-US" sz="2000" b="1" dirty="0">
              <a:solidFill>
                <a:schemeClr val="bg1"/>
              </a:solidFill>
              <a:cs typeface="+mn-cs"/>
            </a:endParaRPr>
          </a:p>
        </p:txBody>
      </p:sp>
      <p:sp>
        <p:nvSpPr>
          <p:cNvPr id="1960971" name="Rectangle 11"/>
          <p:cNvSpPr>
            <a:spLocks noChangeArrowheads="1"/>
          </p:cNvSpPr>
          <p:nvPr/>
        </p:nvSpPr>
        <p:spPr bwMode="blackWhite">
          <a:xfrm>
            <a:off x="1879600" y="452755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a:solidFill>
                  <a:schemeClr val="bg1"/>
                </a:solidFill>
                <a:cs typeface="+mn-cs"/>
              </a:rPr>
              <a:t>Technology (incl. Biotechnology)</a:t>
            </a:r>
          </a:p>
        </p:txBody>
      </p:sp>
      <p:sp>
        <p:nvSpPr>
          <p:cNvPr id="1960972" name="Rectangle 12"/>
          <p:cNvSpPr>
            <a:spLocks noChangeArrowheads="1"/>
          </p:cNvSpPr>
          <p:nvPr/>
        </p:nvSpPr>
        <p:spPr bwMode="blackWhite">
          <a:xfrm>
            <a:off x="1879600" y="501015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a:solidFill>
                  <a:schemeClr val="bg1"/>
                </a:solidFill>
                <a:cs typeface="+mn-cs"/>
              </a:rPr>
              <a:t>Light Manufacturing</a:t>
            </a:r>
          </a:p>
        </p:txBody>
      </p:sp>
      <p:sp>
        <p:nvSpPr>
          <p:cNvPr id="1960973" name="Rectangle 13"/>
          <p:cNvSpPr>
            <a:spLocks noChangeArrowheads="1"/>
          </p:cNvSpPr>
          <p:nvPr/>
        </p:nvSpPr>
        <p:spPr bwMode="blackWhite">
          <a:xfrm>
            <a:off x="1879600" y="548005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err="1" smtClean="0">
                <a:solidFill>
                  <a:schemeClr val="bg1"/>
                </a:solidFill>
                <a:cs typeface="+mn-cs"/>
              </a:rPr>
              <a:t>Insourced</a:t>
            </a:r>
            <a:r>
              <a:rPr lang="en-US" sz="2000" b="1" dirty="0" smtClean="0">
                <a:solidFill>
                  <a:schemeClr val="bg1"/>
                </a:solidFill>
                <a:cs typeface="+mn-cs"/>
              </a:rPr>
              <a:t> Manufacturing</a:t>
            </a:r>
            <a:endParaRPr lang="en-US" sz="2000" b="1" dirty="0">
              <a:solidFill>
                <a:schemeClr val="bg1"/>
              </a:solidFill>
              <a:cs typeface="+mn-cs"/>
            </a:endParaRPr>
          </a:p>
        </p:txBody>
      </p:sp>
      <p:sp>
        <p:nvSpPr>
          <p:cNvPr id="17" name="AutoShape 7"/>
          <p:cNvSpPr>
            <a:spLocks noChangeArrowheads="1"/>
          </p:cNvSpPr>
          <p:nvPr/>
        </p:nvSpPr>
        <p:spPr bwMode="blackWhite">
          <a:xfrm>
            <a:off x="7531100" y="2446337"/>
            <a:ext cx="1420813" cy="2448391"/>
          </a:xfrm>
          <a:prstGeom prst="wedgeRectCallout">
            <a:avLst>
              <a:gd name="adj1" fmla="val -59218"/>
              <a:gd name="adj2" fmla="val -8948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cs typeface="+mn-cs"/>
              </a:rPr>
              <a:t>Many industries are poised for growth, </a:t>
            </a:r>
            <a:r>
              <a:rPr lang="en-US" sz="1400" b="1" dirty="0" smtClean="0">
                <a:cs typeface="+mn-cs"/>
              </a:rPr>
              <a:t>though insurers’ ability to capitalize on these industries varies widely</a:t>
            </a:r>
            <a:endParaRPr lang="en-US" sz="1400" b="1" dirty="0">
              <a:cs typeface="+mn-cs"/>
            </a:endParaRPr>
          </a:p>
        </p:txBody>
      </p:sp>
      <p:sp>
        <p:nvSpPr>
          <p:cNvPr id="18" name="Rectangle 3"/>
          <p:cNvSpPr>
            <a:spLocks noChangeArrowheads="1"/>
          </p:cNvSpPr>
          <p:nvPr/>
        </p:nvSpPr>
        <p:spPr bwMode="blackWhite">
          <a:xfrm>
            <a:off x="1870636" y="6391834"/>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a:solidFill>
                  <a:schemeClr val="bg1"/>
                </a:solidFill>
                <a:cs typeface="+mn-cs"/>
              </a:rPr>
              <a:t>Shipping (</a:t>
            </a:r>
            <a:r>
              <a:rPr lang="en-US" sz="2000" b="1" i="1" dirty="0">
                <a:solidFill>
                  <a:srgbClr val="FF0000"/>
                </a:solidFill>
                <a:cs typeface="+mn-cs"/>
              </a:rPr>
              <a:t>Rail</a:t>
            </a:r>
            <a:r>
              <a:rPr lang="en-US" sz="2000" b="1" dirty="0">
                <a:solidFill>
                  <a:schemeClr val="bg1"/>
                </a:solidFill>
                <a:cs typeface="+mn-cs"/>
              </a:rPr>
              <a:t>, </a:t>
            </a:r>
            <a:r>
              <a:rPr lang="en-US" sz="2000" b="1" i="1" dirty="0">
                <a:solidFill>
                  <a:srgbClr val="FF0000"/>
                </a:solidFill>
                <a:cs typeface="+mn-cs"/>
              </a:rPr>
              <a:t>Marine</a:t>
            </a:r>
            <a:r>
              <a:rPr lang="en-US" sz="2000" b="1" dirty="0">
                <a:solidFill>
                  <a:schemeClr val="bg1"/>
                </a:solidFill>
                <a:cs typeface="+mn-cs"/>
              </a:rPr>
              <a:t>, </a:t>
            </a:r>
            <a:r>
              <a:rPr lang="en-US" sz="2000" b="1" dirty="0" smtClean="0">
                <a:solidFill>
                  <a:schemeClr val="bg1"/>
                </a:solidFill>
                <a:cs typeface="+mn-cs"/>
              </a:rPr>
              <a:t>Trucking, </a:t>
            </a:r>
            <a:r>
              <a:rPr lang="en-US" sz="2000" b="1" i="1" dirty="0" smtClean="0">
                <a:solidFill>
                  <a:srgbClr val="FF0000"/>
                </a:solidFill>
                <a:cs typeface="+mn-cs"/>
              </a:rPr>
              <a:t>Pipelines</a:t>
            </a:r>
            <a:r>
              <a:rPr lang="en-US" sz="2000" b="1" dirty="0" smtClean="0">
                <a:solidFill>
                  <a:schemeClr val="bg1"/>
                </a:solidFill>
                <a:cs typeface="+mn-cs"/>
              </a:rPr>
              <a:t>)</a:t>
            </a:r>
            <a:endParaRPr lang="en-US" sz="2000" b="1" dirty="0">
              <a:solidFill>
                <a:schemeClr val="bg1"/>
              </a:solidFill>
              <a:cs typeface="+mn-cs"/>
            </a:endParaRPr>
          </a:p>
        </p:txBody>
      </p:sp>
    </p:spTree>
    <p:extLst>
      <p:ext uri="{BB962C8B-B14F-4D97-AF65-F5344CB8AC3E}">
        <p14:creationId xmlns:p14="http://schemas.microsoft.com/office/powerpoint/2010/main" val="59041264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960965"/>
                                        </p:tgtEl>
                                        <p:attrNameLst>
                                          <p:attrName>style.visibility</p:attrName>
                                        </p:attrNameLst>
                                      </p:cBhvr>
                                      <p:to>
                                        <p:strVal val="visible"/>
                                      </p:to>
                                    </p:set>
                                    <p:anim calcmode="lin" valueType="num">
                                      <p:cBhvr>
                                        <p:cTn id="7" dur="500" fill="hold"/>
                                        <p:tgtEl>
                                          <p:spTgt spid="1960965"/>
                                        </p:tgtEl>
                                        <p:attrNameLst>
                                          <p:attrName>ppt_w</p:attrName>
                                        </p:attrNameLst>
                                      </p:cBhvr>
                                      <p:tavLst>
                                        <p:tav tm="0">
                                          <p:val>
                                            <p:fltVal val="0"/>
                                          </p:val>
                                        </p:tav>
                                        <p:tav tm="100000">
                                          <p:val>
                                            <p:strVal val="#ppt_w"/>
                                          </p:val>
                                        </p:tav>
                                      </p:tavLst>
                                    </p:anim>
                                    <p:anim calcmode="lin" valueType="num">
                                      <p:cBhvr>
                                        <p:cTn id="8" dur="500" fill="hold"/>
                                        <p:tgtEl>
                                          <p:spTgt spid="1960965"/>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500"/>
                                  </p:stCondLst>
                                  <p:childTnLst>
                                    <p:set>
                                      <p:cBhvr>
                                        <p:cTn id="11" dur="1" fill="hold">
                                          <p:stCondLst>
                                            <p:cond delay="0"/>
                                          </p:stCondLst>
                                        </p:cTn>
                                        <p:tgtEl>
                                          <p:spTgt spid="1960964"/>
                                        </p:tgtEl>
                                        <p:attrNameLst>
                                          <p:attrName>style.visibility</p:attrName>
                                        </p:attrNameLst>
                                      </p:cBhvr>
                                      <p:to>
                                        <p:strVal val="visible"/>
                                      </p:to>
                                    </p:set>
                                    <p:anim calcmode="lin" valueType="num">
                                      <p:cBhvr>
                                        <p:cTn id="12" dur="500" fill="hold"/>
                                        <p:tgtEl>
                                          <p:spTgt spid="1960964"/>
                                        </p:tgtEl>
                                        <p:attrNameLst>
                                          <p:attrName>ppt_w</p:attrName>
                                        </p:attrNameLst>
                                      </p:cBhvr>
                                      <p:tavLst>
                                        <p:tav tm="0">
                                          <p:val>
                                            <p:fltVal val="0"/>
                                          </p:val>
                                        </p:tav>
                                        <p:tav tm="100000">
                                          <p:val>
                                            <p:strVal val="#ppt_w"/>
                                          </p:val>
                                        </p:tav>
                                      </p:tavLst>
                                    </p:anim>
                                    <p:anim calcmode="lin" valueType="num">
                                      <p:cBhvr>
                                        <p:cTn id="13" dur="500" fill="hold"/>
                                        <p:tgtEl>
                                          <p:spTgt spid="1960964"/>
                                        </p:tgtEl>
                                        <p:attrNameLst>
                                          <p:attrName>ppt_h</p:attrName>
                                        </p:attrNameLst>
                                      </p:cBhvr>
                                      <p:tavLst>
                                        <p:tav tm="0">
                                          <p:val>
                                            <p:fltVal val="0"/>
                                          </p:val>
                                        </p:tav>
                                        <p:tav tm="100000">
                                          <p:val>
                                            <p:strVal val="#ppt_h"/>
                                          </p:val>
                                        </p:tav>
                                      </p:tavLst>
                                    </p:anim>
                                  </p:childTnLst>
                                </p:cTn>
                              </p:par>
                            </p:childTnLst>
                          </p:cTn>
                        </p:par>
                        <p:par>
                          <p:cTn id="14" fill="hold">
                            <p:stCondLst>
                              <p:cond delay="1500"/>
                            </p:stCondLst>
                            <p:childTnLst>
                              <p:par>
                                <p:cTn id="15" presetID="23" presetClass="entr" presetSubtype="16" fill="hold" grpId="0" nodeType="afterEffect">
                                  <p:stCondLst>
                                    <p:cond delay="500"/>
                                  </p:stCondLst>
                                  <p:childTnLst>
                                    <p:set>
                                      <p:cBhvr>
                                        <p:cTn id="16" dur="1" fill="hold">
                                          <p:stCondLst>
                                            <p:cond delay="0"/>
                                          </p:stCondLst>
                                        </p:cTn>
                                        <p:tgtEl>
                                          <p:spTgt spid="1960966"/>
                                        </p:tgtEl>
                                        <p:attrNameLst>
                                          <p:attrName>style.visibility</p:attrName>
                                        </p:attrNameLst>
                                      </p:cBhvr>
                                      <p:to>
                                        <p:strVal val="visible"/>
                                      </p:to>
                                    </p:set>
                                    <p:anim calcmode="lin" valueType="num">
                                      <p:cBhvr>
                                        <p:cTn id="17" dur="500" fill="hold"/>
                                        <p:tgtEl>
                                          <p:spTgt spid="1960966"/>
                                        </p:tgtEl>
                                        <p:attrNameLst>
                                          <p:attrName>ppt_w</p:attrName>
                                        </p:attrNameLst>
                                      </p:cBhvr>
                                      <p:tavLst>
                                        <p:tav tm="0">
                                          <p:val>
                                            <p:fltVal val="0"/>
                                          </p:val>
                                        </p:tav>
                                        <p:tav tm="100000">
                                          <p:val>
                                            <p:strVal val="#ppt_w"/>
                                          </p:val>
                                        </p:tav>
                                      </p:tavLst>
                                    </p:anim>
                                    <p:anim calcmode="lin" valueType="num">
                                      <p:cBhvr>
                                        <p:cTn id="18" dur="500" fill="hold"/>
                                        <p:tgtEl>
                                          <p:spTgt spid="1960966"/>
                                        </p:tgtEl>
                                        <p:attrNameLst>
                                          <p:attrName>ppt_h</p:attrName>
                                        </p:attrNameLst>
                                      </p:cBhvr>
                                      <p:tavLst>
                                        <p:tav tm="0">
                                          <p:val>
                                            <p:fltVal val="0"/>
                                          </p:val>
                                        </p:tav>
                                        <p:tav tm="100000">
                                          <p:val>
                                            <p:strVal val="#ppt_h"/>
                                          </p:val>
                                        </p:tav>
                                      </p:tavLst>
                                    </p:anim>
                                  </p:childTnLst>
                                </p:cTn>
                              </p:par>
                            </p:childTnLst>
                          </p:cTn>
                        </p:par>
                        <p:par>
                          <p:cTn id="19" fill="hold">
                            <p:stCondLst>
                              <p:cond delay="2500"/>
                            </p:stCondLst>
                            <p:childTnLst>
                              <p:par>
                                <p:cTn id="20" presetID="23" presetClass="entr" presetSubtype="16" fill="hold" grpId="0" nodeType="afterEffect">
                                  <p:stCondLst>
                                    <p:cond delay="500"/>
                                  </p:stCondLst>
                                  <p:childTnLst>
                                    <p:set>
                                      <p:cBhvr>
                                        <p:cTn id="21" dur="1" fill="hold">
                                          <p:stCondLst>
                                            <p:cond delay="0"/>
                                          </p:stCondLst>
                                        </p:cTn>
                                        <p:tgtEl>
                                          <p:spTgt spid="1960967"/>
                                        </p:tgtEl>
                                        <p:attrNameLst>
                                          <p:attrName>style.visibility</p:attrName>
                                        </p:attrNameLst>
                                      </p:cBhvr>
                                      <p:to>
                                        <p:strVal val="visible"/>
                                      </p:to>
                                    </p:set>
                                    <p:anim calcmode="lin" valueType="num">
                                      <p:cBhvr>
                                        <p:cTn id="22" dur="500" fill="hold"/>
                                        <p:tgtEl>
                                          <p:spTgt spid="1960967"/>
                                        </p:tgtEl>
                                        <p:attrNameLst>
                                          <p:attrName>ppt_w</p:attrName>
                                        </p:attrNameLst>
                                      </p:cBhvr>
                                      <p:tavLst>
                                        <p:tav tm="0">
                                          <p:val>
                                            <p:fltVal val="0"/>
                                          </p:val>
                                        </p:tav>
                                        <p:tav tm="100000">
                                          <p:val>
                                            <p:strVal val="#ppt_w"/>
                                          </p:val>
                                        </p:tav>
                                      </p:tavLst>
                                    </p:anim>
                                    <p:anim calcmode="lin" valueType="num">
                                      <p:cBhvr>
                                        <p:cTn id="23" dur="500" fill="hold"/>
                                        <p:tgtEl>
                                          <p:spTgt spid="1960967"/>
                                        </p:tgtEl>
                                        <p:attrNameLst>
                                          <p:attrName>ppt_h</p:attrName>
                                        </p:attrNameLst>
                                      </p:cBhvr>
                                      <p:tavLst>
                                        <p:tav tm="0">
                                          <p:val>
                                            <p:fltVal val="0"/>
                                          </p:val>
                                        </p:tav>
                                        <p:tav tm="100000">
                                          <p:val>
                                            <p:strVal val="#ppt_h"/>
                                          </p:val>
                                        </p:tav>
                                      </p:tavLst>
                                    </p:anim>
                                  </p:childTnLst>
                                </p:cTn>
                              </p:par>
                            </p:childTnLst>
                          </p:cTn>
                        </p:par>
                        <p:par>
                          <p:cTn id="24" fill="hold">
                            <p:stCondLst>
                              <p:cond delay="3500"/>
                            </p:stCondLst>
                            <p:childTnLst>
                              <p:par>
                                <p:cTn id="25" presetID="23" presetClass="entr" presetSubtype="16" fill="hold" grpId="0" nodeType="afterEffect">
                                  <p:stCondLst>
                                    <p:cond delay="500"/>
                                  </p:stCondLst>
                                  <p:childTnLst>
                                    <p:set>
                                      <p:cBhvr>
                                        <p:cTn id="26" dur="1" fill="hold">
                                          <p:stCondLst>
                                            <p:cond delay="0"/>
                                          </p:stCondLst>
                                        </p:cTn>
                                        <p:tgtEl>
                                          <p:spTgt spid="1960968"/>
                                        </p:tgtEl>
                                        <p:attrNameLst>
                                          <p:attrName>style.visibility</p:attrName>
                                        </p:attrNameLst>
                                      </p:cBhvr>
                                      <p:to>
                                        <p:strVal val="visible"/>
                                      </p:to>
                                    </p:set>
                                    <p:anim calcmode="lin" valueType="num">
                                      <p:cBhvr>
                                        <p:cTn id="27" dur="500" fill="hold"/>
                                        <p:tgtEl>
                                          <p:spTgt spid="1960968"/>
                                        </p:tgtEl>
                                        <p:attrNameLst>
                                          <p:attrName>ppt_w</p:attrName>
                                        </p:attrNameLst>
                                      </p:cBhvr>
                                      <p:tavLst>
                                        <p:tav tm="0">
                                          <p:val>
                                            <p:fltVal val="0"/>
                                          </p:val>
                                        </p:tav>
                                        <p:tav tm="100000">
                                          <p:val>
                                            <p:strVal val="#ppt_w"/>
                                          </p:val>
                                        </p:tav>
                                      </p:tavLst>
                                    </p:anim>
                                    <p:anim calcmode="lin" valueType="num">
                                      <p:cBhvr>
                                        <p:cTn id="28" dur="500" fill="hold"/>
                                        <p:tgtEl>
                                          <p:spTgt spid="1960968"/>
                                        </p:tgtEl>
                                        <p:attrNameLst>
                                          <p:attrName>ppt_h</p:attrName>
                                        </p:attrNameLst>
                                      </p:cBhvr>
                                      <p:tavLst>
                                        <p:tav tm="0">
                                          <p:val>
                                            <p:fltVal val="0"/>
                                          </p:val>
                                        </p:tav>
                                        <p:tav tm="100000">
                                          <p:val>
                                            <p:strVal val="#ppt_h"/>
                                          </p:val>
                                        </p:tav>
                                      </p:tavLst>
                                    </p:anim>
                                  </p:childTnLst>
                                </p:cTn>
                              </p:par>
                            </p:childTnLst>
                          </p:cTn>
                        </p:par>
                        <p:par>
                          <p:cTn id="29" fill="hold">
                            <p:stCondLst>
                              <p:cond delay="4500"/>
                            </p:stCondLst>
                            <p:childTnLst>
                              <p:par>
                                <p:cTn id="30" presetID="23" presetClass="entr" presetSubtype="16" fill="hold" grpId="0" nodeType="afterEffect">
                                  <p:stCondLst>
                                    <p:cond delay="500"/>
                                  </p:stCondLst>
                                  <p:childTnLst>
                                    <p:set>
                                      <p:cBhvr>
                                        <p:cTn id="31" dur="1" fill="hold">
                                          <p:stCondLst>
                                            <p:cond delay="0"/>
                                          </p:stCondLst>
                                        </p:cTn>
                                        <p:tgtEl>
                                          <p:spTgt spid="1960969"/>
                                        </p:tgtEl>
                                        <p:attrNameLst>
                                          <p:attrName>style.visibility</p:attrName>
                                        </p:attrNameLst>
                                      </p:cBhvr>
                                      <p:to>
                                        <p:strVal val="visible"/>
                                      </p:to>
                                    </p:set>
                                    <p:anim calcmode="lin" valueType="num">
                                      <p:cBhvr>
                                        <p:cTn id="32" dur="500" fill="hold"/>
                                        <p:tgtEl>
                                          <p:spTgt spid="1960969"/>
                                        </p:tgtEl>
                                        <p:attrNameLst>
                                          <p:attrName>ppt_w</p:attrName>
                                        </p:attrNameLst>
                                      </p:cBhvr>
                                      <p:tavLst>
                                        <p:tav tm="0">
                                          <p:val>
                                            <p:fltVal val="0"/>
                                          </p:val>
                                        </p:tav>
                                        <p:tav tm="100000">
                                          <p:val>
                                            <p:strVal val="#ppt_w"/>
                                          </p:val>
                                        </p:tav>
                                      </p:tavLst>
                                    </p:anim>
                                    <p:anim calcmode="lin" valueType="num">
                                      <p:cBhvr>
                                        <p:cTn id="33" dur="500" fill="hold"/>
                                        <p:tgtEl>
                                          <p:spTgt spid="1960969"/>
                                        </p:tgtEl>
                                        <p:attrNameLst>
                                          <p:attrName>ppt_h</p:attrName>
                                        </p:attrNameLst>
                                      </p:cBhvr>
                                      <p:tavLst>
                                        <p:tav tm="0">
                                          <p:val>
                                            <p:fltVal val="0"/>
                                          </p:val>
                                        </p:tav>
                                        <p:tav tm="100000">
                                          <p:val>
                                            <p:strVal val="#ppt_h"/>
                                          </p:val>
                                        </p:tav>
                                      </p:tavLst>
                                    </p:anim>
                                  </p:childTnLst>
                                </p:cTn>
                              </p:par>
                            </p:childTnLst>
                          </p:cTn>
                        </p:par>
                        <p:par>
                          <p:cTn id="34" fill="hold">
                            <p:stCondLst>
                              <p:cond delay="5500"/>
                            </p:stCondLst>
                            <p:childTnLst>
                              <p:par>
                                <p:cTn id="35" presetID="23" presetClass="entr" presetSubtype="16" fill="hold" grpId="0" nodeType="afterEffect">
                                  <p:stCondLst>
                                    <p:cond delay="500"/>
                                  </p:stCondLst>
                                  <p:childTnLst>
                                    <p:set>
                                      <p:cBhvr>
                                        <p:cTn id="36" dur="1" fill="hold">
                                          <p:stCondLst>
                                            <p:cond delay="0"/>
                                          </p:stCondLst>
                                        </p:cTn>
                                        <p:tgtEl>
                                          <p:spTgt spid="1960970"/>
                                        </p:tgtEl>
                                        <p:attrNameLst>
                                          <p:attrName>style.visibility</p:attrName>
                                        </p:attrNameLst>
                                      </p:cBhvr>
                                      <p:to>
                                        <p:strVal val="visible"/>
                                      </p:to>
                                    </p:set>
                                    <p:anim calcmode="lin" valueType="num">
                                      <p:cBhvr>
                                        <p:cTn id="37" dur="500" fill="hold"/>
                                        <p:tgtEl>
                                          <p:spTgt spid="1960970"/>
                                        </p:tgtEl>
                                        <p:attrNameLst>
                                          <p:attrName>ppt_w</p:attrName>
                                        </p:attrNameLst>
                                      </p:cBhvr>
                                      <p:tavLst>
                                        <p:tav tm="0">
                                          <p:val>
                                            <p:fltVal val="0"/>
                                          </p:val>
                                        </p:tav>
                                        <p:tav tm="100000">
                                          <p:val>
                                            <p:strVal val="#ppt_w"/>
                                          </p:val>
                                        </p:tav>
                                      </p:tavLst>
                                    </p:anim>
                                    <p:anim calcmode="lin" valueType="num">
                                      <p:cBhvr>
                                        <p:cTn id="38" dur="500" fill="hold"/>
                                        <p:tgtEl>
                                          <p:spTgt spid="1960970"/>
                                        </p:tgtEl>
                                        <p:attrNameLst>
                                          <p:attrName>ppt_h</p:attrName>
                                        </p:attrNameLst>
                                      </p:cBhvr>
                                      <p:tavLst>
                                        <p:tav tm="0">
                                          <p:val>
                                            <p:fltVal val="0"/>
                                          </p:val>
                                        </p:tav>
                                        <p:tav tm="100000">
                                          <p:val>
                                            <p:strVal val="#ppt_h"/>
                                          </p:val>
                                        </p:tav>
                                      </p:tavLst>
                                    </p:anim>
                                  </p:childTnLst>
                                </p:cTn>
                              </p:par>
                            </p:childTnLst>
                          </p:cTn>
                        </p:par>
                        <p:par>
                          <p:cTn id="39" fill="hold">
                            <p:stCondLst>
                              <p:cond delay="6500"/>
                            </p:stCondLst>
                            <p:childTnLst>
                              <p:par>
                                <p:cTn id="40" presetID="23" presetClass="entr" presetSubtype="16" fill="hold" grpId="0" nodeType="afterEffect">
                                  <p:stCondLst>
                                    <p:cond delay="500"/>
                                  </p:stCondLst>
                                  <p:childTnLst>
                                    <p:set>
                                      <p:cBhvr>
                                        <p:cTn id="41" dur="1" fill="hold">
                                          <p:stCondLst>
                                            <p:cond delay="0"/>
                                          </p:stCondLst>
                                        </p:cTn>
                                        <p:tgtEl>
                                          <p:spTgt spid="1960971"/>
                                        </p:tgtEl>
                                        <p:attrNameLst>
                                          <p:attrName>style.visibility</p:attrName>
                                        </p:attrNameLst>
                                      </p:cBhvr>
                                      <p:to>
                                        <p:strVal val="visible"/>
                                      </p:to>
                                    </p:set>
                                    <p:anim calcmode="lin" valueType="num">
                                      <p:cBhvr>
                                        <p:cTn id="42" dur="500" fill="hold"/>
                                        <p:tgtEl>
                                          <p:spTgt spid="1960971"/>
                                        </p:tgtEl>
                                        <p:attrNameLst>
                                          <p:attrName>ppt_w</p:attrName>
                                        </p:attrNameLst>
                                      </p:cBhvr>
                                      <p:tavLst>
                                        <p:tav tm="0">
                                          <p:val>
                                            <p:fltVal val="0"/>
                                          </p:val>
                                        </p:tav>
                                        <p:tav tm="100000">
                                          <p:val>
                                            <p:strVal val="#ppt_w"/>
                                          </p:val>
                                        </p:tav>
                                      </p:tavLst>
                                    </p:anim>
                                    <p:anim calcmode="lin" valueType="num">
                                      <p:cBhvr>
                                        <p:cTn id="43" dur="500" fill="hold"/>
                                        <p:tgtEl>
                                          <p:spTgt spid="1960971"/>
                                        </p:tgtEl>
                                        <p:attrNameLst>
                                          <p:attrName>ppt_h</p:attrName>
                                        </p:attrNameLst>
                                      </p:cBhvr>
                                      <p:tavLst>
                                        <p:tav tm="0">
                                          <p:val>
                                            <p:fltVal val="0"/>
                                          </p:val>
                                        </p:tav>
                                        <p:tav tm="100000">
                                          <p:val>
                                            <p:strVal val="#ppt_h"/>
                                          </p:val>
                                        </p:tav>
                                      </p:tavLst>
                                    </p:anim>
                                  </p:childTnLst>
                                </p:cTn>
                              </p:par>
                            </p:childTnLst>
                          </p:cTn>
                        </p:par>
                        <p:par>
                          <p:cTn id="44" fill="hold">
                            <p:stCondLst>
                              <p:cond delay="7500"/>
                            </p:stCondLst>
                            <p:childTnLst>
                              <p:par>
                                <p:cTn id="45" presetID="23" presetClass="entr" presetSubtype="16" fill="hold" grpId="0" nodeType="afterEffect">
                                  <p:stCondLst>
                                    <p:cond delay="500"/>
                                  </p:stCondLst>
                                  <p:childTnLst>
                                    <p:set>
                                      <p:cBhvr>
                                        <p:cTn id="46" dur="1" fill="hold">
                                          <p:stCondLst>
                                            <p:cond delay="0"/>
                                          </p:stCondLst>
                                        </p:cTn>
                                        <p:tgtEl>
                                          <p:spTgt spid="1960972"/>
                                        </p:tgtEl>
                                        <p:attrNameLst>
                                          <p:attrName>style.visibility</p:attrName>
                                        </p:attrNameLst>
                                      </p:cBhvr>
                                      <p:to>
                                        <p:strVal val="visible"/>
                                      </p:to>
                                    </p:set>
                                    <p:anim calcmode="lin" valueType="num">
                                      <p:cBhvr>
                                        <p:cTn id="47" dur="500" fill="hold"/>
                                        <p:tgtEl>
                                          <p:spTgt spid="1960972"/>
                                        </p:tgtEl>
                                        <p:attrNameLst>
                                          <p:attrName>ppt_w</p:attrName>
                                        </p:attrNameLst>
                                      </p:cBhvr>
                                      <p:tavLst>
                                        <p:tav tm="0">
                                          <p:val>
                                            <p:fltVal val="0"/>
                                          </p:val>
                                        </p:tav>
                                        <p:tav tm="100000">
                                          <p:val>
                                            <p:strVal val="#ppt_w"/>
                                          </p:val>
                                        </p:tav>
                                      </p:tavLst>
                                    </p:anim>
                                    <p:anim calcmode="lin" valueType="num">
                                      <p:cBhvr>
                                        <p:cTn id="48" dur="500" fill="hold"/>
                                        <p:tgtEl>
                                          <p:spTgt spid="1960972"/>
                                        </p:tgtEl>
                                        <p:attrNameLst>
                                          <p:attrName>ppt_h</p:attrName>
                                        </p:attrNameLst>
                                      </p:cBhvr>
                                      <p:tavLst>
                                        <p:tav tm="0">
                                          <p:val>
                                            <p:fltVal val="0"/>
                                          </p:val>
                                        </p:tav>
                                        <p:tav tm="100000">
                                          <p:val>
                                            <p:strVal val="#ppt_h"/>
                                          </p:val>
                                        </p:tav>
                                      </p:tavLst>
                                    </p:anim>
                                  </p:childTnLst>
                                </p:cTn>
                              </p:par>
                            </p:childTnLst>
                          </p:cTn>
                        </p:par>
                        <p:par>
                          <p:cTn id="49" fill="hold">
                            <p:stCondLst>
                              <p:cond delay="8500"/>
                            </p:stCondLst>
                            <p:childTnLst>
                              <p:par>
                                <p:cTn id="50" presetID="23" presetClass="entr" presetSubtype="16" fill="hold" grpId="0" nodeType="afterEffect">
                                  <p:stCondLst>
                                    <p:cond delay="500"/>
                                  </p:stCondLst>
                                  <p:childTnLst>
                                    <p:set>
                                      <p:cBhvr>
                                        <p:cTn id="51" dur="1" fill="hold">
                                          <p:stCondLst>
                                            <p:cond delay="0"/>
                                          </p:stCondLst>
                                        </p:cTn>
                                        <p:tgtEl>
                                          <p:spTgt spid="1960973"/>
                                        </p:tgtEl>
                                        <p:attrNameLst>
                                          <p:attrName>style.visibility</p:attrName>
                                        </p:attrNameLst>
                                      </p:cBhvr>
                                      <p:to>
                                        <p:strVal val="visible"/>
                                      </p:to>
                                    </p:set>
                                    <p:anim calcmode="lin" valueType="num">
                                      <p:cBhvr>
                                        <p:cTn id="52" dur="500" fill="hold"/>
                                        <p:tgtEl>
                                          <p:spTgt spid="1960973"/>
                                        </p:tgtEl>
                                        <p:attrNameLst>
                                          <p:attrName>ppt_w</p:attrName>
                                        </p:attrNameLst>
                                      </p:cBhvr>
                                      <p:tavLst>
                                        <p:tav tm="0">
                                          <p:val>
                                            <p:fltVal val="0"/>
                                          </p:val>
                                        </p:tav>
                                        <p:tav tm="100000">
                                          <p:val>
                                            <p:strVal val="#ppt_w"/>
                                          </p:val>
                                        </p:tav>
                                      </p:tavLst>
                                    </p:anim>
                                    <p:anim calcmode="lin" valueType="num">
                                      <p:cBhvr>
                                        <p:cTn id="53" dur="500" fill="hold"/>
                                        <p:tgtEl>
                                          <p:spTgt spid="1960973"/>
                                        </p:tgtEl>
                                        <p:attrNameLst>
                                          <p:attrName>ppt_h</p:attrName>
                                        </p:attrNameLst>
                                      </p:cBhvr>
                                      <p:tavLst>
                                        <p:tav tm="0">
                                          <p:val>
                                            <p:fltVal val="0"/>
                                          </p:val>
                                        </p:tav>
                                        <p:tav tm="100000">
                                          <p:val>
                                            <p:strVal val="#ppt_h"/>
                                          </p:val>
                                        </p:tav>
                                      </p:tavLst>
                                    </p:anim>
                                  </p:childTnLst>
                                </p:cTn>
                              </p:par>
                            </p:childTnLst>
                          </p:cTn>
                        </p:par>
                        <p:par>
                          <p:cTn id="54" fill="hold">
                            <p:stCondLst>
                              <p:cond delay="9500"/>
                            </p:stCondLst>
                            <p:childTnLst>
                              <p:par>
                                <p:cTn id="55" presetID="23" presetClass="entr" presetSubtype="16" fill="hold" grpId="0" nodeType="afterEffect">
                                  <p:stCondLst>
                                    <p:cond delay="0"/>
                                  </p:stCondLst>
                                  <p:childTnLst>
                                    <p:set>
                                      <p:cBhvr>
                                        <p:cTn id="56" dur="1" fill="hold">
                                          <p:stCondLst>
                                            <p:cond delay="0"/>
                                          </p:stCondLst>
                                        </p:cTn>
                                        <p:tgtEl>
                                          <p:spTgt spid="1960963"/>
                                        </p:tgtEl>
                                        <p:attrNameLst>
                                          <p:attrName>style.visibility</p:attrName>
                                        </p:attrNameLst>
                                      </p:cBhvr>
                                      <p:to>
                                        <p:strVal val="visible"/>
                                      </p:to>
                                    </p:set>
                                    <p:anim calcmode="lin" valueType="num">
                                      <p:cBhvr>
                                        <p:cTn id="57" dur="500" fill="hold"/>
                                        <p:tgtEl>
                                          <p:spTgt spid="1960963"/>
                                        </p:tgtEl>
                                        <p:attrNameLst>
                                          <p:attrName>ppt_w</p:attrName>
                                        </p:attrNameLst>
                                      </p:cBhvr>
                                      <p:tavLst>
                                        <p:tav tm="0">
                                          <p:val>
                                            <p:fltVal val="0"/>
                                          </p:val>
                                        </p:tav>
                                        <p:tav tm="100000">
                                          <p:val>
                                            <p:strVal val="#ppt_w"/>
                                          </p:val>
                                        </p:tav>
                                      </p:tavLst>
                                    </p:anim>
                                    <p:anim calcmode="lin" valueType="num">
                                      <p:cBhvr>
                                        <p:cTn id="58" dur="500" fill="hold"/>
                                        <p:tgtEl>
                                          <p:spTgt spid="1960963"/>
                                        </p:tgtEl>
                                        <p:attrNameLst>
                                          <p:attrName>ppt_h</p:attrName>
                                        </p:attrNameLst>
                                      </p:cBhvr>
                                      <p:tavLst>
                                        <p:tav tm="0">
                                          <p:val>
                                            <p:fltVal val="0"/>
                                          </p:val>
                                        </p:tav>
                                        <p:tav tm="100000">
                                          <p:val>
                                            <p:strVal val="#ppt_h"/>
                                          </p:val>
                                        </p:tav>
                                      </p:tavLst>
                                    </p:anim>
                                  </p:childTnLst>
                                </p:cTn>
                              </p:par>
                            </p:childTnLst>
                          </p:cTn>
                        </p:par>
                        <p:par>
                          <p:cTn id="59" fill="hold">
                            <p:stCondLst>
                              <p:cond delay="10000"/>
                            </p:stCondLst>
                            <p:childTnLst>
                              <p:par>
                                <p:cTn id="60" presetID="2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childTnLst>
                                </p:cTn>
                              </p:par>
                            </p:childTnLst>
                          </p:cTn>
                        </p:par>
                        <p:par>
                          <p:cTn id="64" fill="hold">
                            <p:stCondLst>
                              <p:cond delay="10500"/>
                            </p:stCondLst>
                            <p:childTnLst>
                              <p:par>
                                <p:cTn id="65" presetID="22" presetClass="entr" presetSubtype="2"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wipe(right)">
                                      <p:cBhvr>
                                        <p:cTn id="6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0963" grpId="0" animBg="1"/>
      <p:bldP spid="1960964" grpId="0" animBg="1"/>
      <p:bldP spid="1960965" grpId="0" animBg="1"/>
      <p:bldP spid="1960966" grpId="0" animBg="1"/>
      <p:bldP spid="1960967" grpId="0" animBg="1"/>
      <p:bldP spid="1960968" grpId="0" animBg="1"/>
      <p:bldP spid="1960969" grpId="0" animBg="1"/>
      <p:bldP spid="1960970" grpId="0" animBg="1"/>
      <p:bldP spid="1960971" grpId="0" animBg="1"/>
      <p:bldP spid="1960972" grpId="0" animBg="1"/>
      <p:bldP spid="1960973" grpId="0" animBg="1"/>
      <p:bldP spid="17" grpId="0" animBg="1"/>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44258"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000" dirty="0" smtClean="0">
                <a:solidFill>
                  <a:schemeClr val="bg1"/>
                </a:solidFill>
              </a:rPr>
              <a:t>Medical Professional Liability</a:t>
            </a:r>
          </a:p>
        </p:txBody>
      </p:sp>
      <p:sp>
        <p:nvSpPr>
          <p:cNvPr id="13107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107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5559A6B3-2962-496D-B940-099DE038E5CD}" type="slidenum">
              <a:rPr lang="en-US" sz="900">
                <a:solidFill>
                  <a:schemeClr val="bg1"/>
                </a:solidFill>
              </a:rPr>
              <a:pPr algn="r" eaLnBrk="0" hangingPunct="0">
                <a:lnSpc>
                  <a:spcPct val="85000"/>
                </a:lnSpc>
                <a:spcBef>
                  <a:spcPct val="20000"/>
                </a:spcBef>
              </a:pPr>
              <a:t>15</a:t>
            </a:fld>
            <a:endParaRPr lang="en-US" sz="900">
              <a:solidFill>
                <a:schemeClr val="bg1"/>
              </a:solidFill>
            </a:endParaRPr>
          </a:p>
        </p:txBody>
      </p:sp>
      <p:pic>
        <p:nvPicPr>
          <p:cNvPr id="131077"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44262" name="Rectangle 6"/>
          <p:cNvSpPr>
            <a:spLocks noChangeArrowheads="1"/>
          </p:cNvSpPr>
          <p:nvPr/>
        </p:nvSpPr>
        <p:spPr bwMode="auto">
          <a:xfrm>
            <a:off x="363538" y="4324350"/>
            <a:ext cx="8416925" cy="618631"/>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800" b="1" dirty="0" smtClean="0">
                <a:solidFill>
                  <a:srgbClr val="225A7A"/>
                </a:solidFill>
              </a:rPr>
              <a:t>Performance Overview</a:t>
            </a:r>
            <a:endParaRPr lang="en-US" sz="38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15</a:t>
            </a:fld>
            <a:endParaRPr lang="en-US"/>
          </a:p>
        </p:txBody>
      </p:sp>
    </p:spTree>
    <p:extLst>
      <p:ext uri="{BB962C8B-B14F-4D97-AF65-F5344CB8AC3E}">
        <p14:creationId xmlns:p14="http://schemas.microsoft.com/office/powerpoint/2010/main" val="2313759503"/>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44258"/>
                                        </p:tgtEl>
                                        <p:attrNameLst>
                                          <p:attrName>style.visibility</p:attrName>
                                        </p:attrNameLst>
                                      </p:cBhvr>
                                      <p:to>
                                        <p:strVal val="visible"/>
                                      </p:to>
                                    </p:set>
                                    <p:animEffect transition="in" filter="barn(outVertical)">
                                      <p:cBhvr>
                                        <p:cTn id="7" dur="1000"/>
                                        <p:tgtEl>
                                          <p:spTgt spid="214425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44262"/>
                                        </p:tgtEl>
                                        <p:attrNameLst>
                                          <p:attrName>style.visibility</p:attrName>
                                        </p:attrNameLst>
                                      </p:cBhvr>
                                      <p:to>
                                        <p:strVal val="visible"/>
                                      </p:to>
                                    </p:set>
                                    <p:animEffect transition="in" filter="barn(outVertical)">
                                      <p:cBhvr>
                                        <p:cTn id="10" dur="1000"/>
                                        <p:tgtEl>
                                          <p:spTgt spid="2144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4258" grpId="0" animBg="1"/>
      <p:bldP spid="2144262"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smtClean="0"/>
              <a:t>12/01/09 - 9pm</a:t>
            </a:r>
          </a:p>
        </p:txBody>
      </p:sp>
      <p:sp>
        <p:nvSpPr>
          <p:cNvPr id="82947" name="Rectangle 106"/>
          <p:cNvSpPr>
            <a:spLocks noGrp="1" noChangeArrowheads="1"/>
          </p:cNvSpPr>
          <p:nvPr>
            <p:ph type="ftr" sz="quarter" idx="11"/>
          </p:nvPr>
        </p:nvSpPr>
        <p:spPr/>
        <p:txBody>
          <a:bodyPr/>
          <a:lstStyle/>
          <a:p>
            <a:pPr>
              <a:defRPr/>
            </a:pPr>
            <a:r>
              <a:rPr lang="en-US" dirty="0" err="1" smtClean="0"/>
              <a:t>eSlide</a:t>
            </a:r>
            <a:r>
              <a:rPr lang="en-US" smtClean="0"/>
              <a:t>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16</a:t>
            </a:fld>
            <a:endParaRPr lang="en-US" smtClean="0"/>
          </a:p>
        </p:txBody>
      </p:sp>
      <p:sp>
        <p:nvSpPr>
          <p:cNvPr id="82949" name="Rectangle 2"/>
          <p:cNvSpPr>
            <a:spLocks noGrp="1" noChangeArrowheads="1"/>
          </p:cNvSpPr>
          <p:nvPr>
            <p:ph type="title"/>
          </p:nvPr>
        </p:nvSpPr>
        <p:spPr>
          <a:xfrm>
            <a:off x="106726" y="90488"/>
            <a:ext cx="7665679" cy="860425"/>
          </a:xfrm>
        </p:spPr>
        <p:txBody>
          <a:bodyPr/>
          <a:lstStyle/>
          <a:p>
            <a:r>
              <a:rPr lang="en-US" dirty="0" smtClean="0"/>
              <a:t>Medical Professional Liability:</a:t>
            </a:r>
            <a:br>
              <a:rPr lang="en-US" dirty="0" smtClean="0"/>
            </a:br>
            <a:r>
              <a:rPr lang="en-US" dirty="0" smtClean="0"/>
              <a:t>4 Major Challenges</a:t>
            </a:r>
            <a:endParaRPr lang="en-US" i="1" dirty="0" smtClean="0"/>
          </a:p>
        </p:txBody>
      </p:sp>
      <p:sp>
        <p:nvSpPr>
          <p:cNvPr id="1922051" name="Rectangle 3"/>
          <p:cNvSpPr>
            <a:spLocks noGrp="1" noChangeArrowheads="1"/>
          </p:cNvSpPr>
          <p:nvPr>
            <p:ph type="body" idx="1"/>
          </p:nvPr>
        </p:nvSpPr>
        <p:spPr>
          <a:xfrm>
            <a:off x="282326" y="1174555"/>
            <a:ext cx="8766423" cy="5448301"/>
          </a:xfrm>
        </p:spPr>
        <p:txBody>
          <a:bodyPr/>
          <a:lstStyle/>
          <a:p>
            <a:pPr>
              <a:lnSpc>
                <a:spcPts val="1200"/>
              </a:lnSpc>
            </a:pPr>
            <a:r>
              <a:rPr lang="en-US" b="1" dirty="0" smtClean="0"/>
              <a:t>Increasing Competition</a:t>
            </a:r>
          </a:p>
          <a:p>
            <a:pPr lvl="1">
              <a:lnSpc>
                <a:spcPts val="1200"/>
              </a:lnSpc>
            </a:pPr>
            <a:r>
              <a:rPr lang="en-US" sz="2000" b="1" dirty="0" smtClean="0"/>
              <a:t>Price (rate) competition is intensifying</a:t>
            </a:r>
          </a:p>
          <a:p>
            <a:pPr lvl="1">
              <a:lnSpc>
                <a:spcPts val="1200"/>
              </a:lnSpc>
            </a:pPr>
            <a:r>
              <a:rPr lang="en-US" sz="2000" b="1" dirty="0" smtClean="0"/>
              <a:t>Physicians: </a:t>
            </a:r>
            <a:r>
              <a:rPr lang="en-US" sz="1900" b="1" dirty="0" smtClean="0"/>
              <a:t>More employed by hospitals, large inst. hurts exposure</a:t>
            </a:r>
          </a:p>
          <a:p>
            <a:pPr lvl="1">
              <a:lnSpc>
                <a:spcPts val="1200"/>
              </a:lnSpc>
            </a:pPr>
            <a:r>
              <a:rPr lang="en-US" sz="2000" b="1" dirty="0" smtClean="0"/>
              <a:t>Self-insurance by hospitals adds to downward pressure</a:t>
            </a:r>
            <a:endParaRPr lang="en-US" b="1" dirty="0" smtClean="0"/>
          </a:p>
          <a:p>
            <a:pPr>
              <a:lnSpc>
                <a:spcPts val="1200"/>
              </a:lnSpc>
            </a:pPr>
            <a:r>
              <a:rPr lang="en-US" b="1" dirty="0" smtClean="0"/>
              <a:t>Falling Investment Income</a:t>
            </a:r>
          </a:p>
          <a:p>
            <a:pPr lvl="1">
              <a:lnSpc>
                <a:spcPts val="1200"/>
              </a:lnSpc>
            </a:pPr>
            <a:r>
              <a:rPr lang="en-US" sz="2000" b="1" dirty="0" smtClean="0"/>
              <a:t>Despite Fed “tapering,” rates remain low</a:t>
            </a:r>
          </a:p>
          <a:p>
            <a:pPr lvl="1">
              <a:lnSpc>
                <a:spcPts val="1200"/>
              </a:lnSpc>
            </a:pPr>
            <a:r>
              <a:rPr lang="en-US" sz="2000" b="1" dirty="0" smtClean="0"/>
              <a:t>More complete “normalization” will not occur until 2015</a:t>
            </a:r>
          </a:p>
          <a:p>
            <a:pPr>
              <a:lnSpc>
                <a:spcPts val="1200"/>
              </a:lnSpc>
            </a:pPr>
            <a:r>
              <a:rPr lang="en-US" b="1" dirty="0" smtClean="0">
                <a:sym typeface="Wingdings" pitchFamily="2" charset="2"/>
              </a:rPr>
              <a:t>Rising Number of Self-Insured Exposures</a:t>
            </a:r>
            <a:endParaRPr lang="en-US" b="1" dirty="0" smtClean="0"/>
          </a:p>
          <a:p>
            <a:pPr lvl="1">
              <a:lnSpc>
                <a:spcPts val="1200"/>
              </a:lnSpc>
            </a:pPr>
            <a:r>
              <a:rPr lang="en-US" sz="2000" b="1" dirty="0" smtClean="0"/>
              <a:t>Hospitals increasingly self-insure</a:t>
            </a:r>
          </a:p>
          <a:p>
            <a:pPr lvl="1">
              <a:lnSpc>
                <a:spcPts val="1200"/>
              </a:lnSpc>
            </a:pPr>
            <a:r>
              <a:rPr lang="en-US" sz="2000" b="1" dirty="0" smtClean="0"/>
              <a:t>More use of captives</a:t>
            </a:r>
          </a:p>
          <a:p>
            <a:pPr>
              <a:lnSpc>
                <a:spcPts val="1200"/>
              </a:lnSpc>
            </a:pPr>
            <a:r>
              <a:rPr lang="en-US" b="1" dirty="0" smtClean="0"/>
              <a:t>Legal &amp; Legislative Reform</a:t>
            </a:r>
          </a:p>
          <a:p>
            <a:pPr lvl="1">
              <a:lnSpc>
                <a:spcPts val="1200"/>
              </a:lnSpc>
            </a:pPr>
            <a:r>
              <a:rPr lang="en-US" sz="2000" b="1" dirty="0" smtClean="0"/>
              <a:t>Tort reform law changes (caps)</a:t>
            </a:r>
          </a:p>
          <a:p>
            <a:pPr lvl="1">
              <a:lnSpc>
                <a:spcPts val="1200"/>
              </a:lnSpc>
            </a:pPr>
            <a:r>
              <a:rPr lang="en-US" sz="2000" b="1" dirty="0" smtClean="0"/>
              <a:t>Affordable Care Act (“</a:t>
            </a:r>
            <a:r>
              <a:rPr lang="en-US" sz="2000" b="1" dirty="0" err="1" smtClean="0"/>
              <a:t>ObamaCare</a:t>
            </a:r>
            <a:r>
              <a:rPr lang="en-US" sz="2000" b="1" dirty="0" smtClean="0"/>
              <a:t>”)</a:t>
            </a:r>
          </a:p>
          <a:p>
            <a:pPr lvl="1">
              <a:lnSpc>
                <a:spcPts val="1200"/>
              </a:lnSpc>
            </a:pPr>
            <a:r>
              <a:rPr lang="en-US" sz="2000" b="1" dirty="0" smtClean="0"/>
              <a:t>Impacts on practice of defensive medicine</a:t>
            </a:r>
            <a:endParaRPr lang="en-US" sz="2000" b="1" dirty="0"/>
          </a:p>
          <a:p>
            <a:pPr>
              <a:lnSpc>
                <a:spcPts val="1200"/>
              </a:lnSpc>
            </a:pPr>
            <a:r>
              <a:rPr lang="en-US" b="1" dirty="0" smtClean="0"/>
              <a:t>Other: Reserves, Loss Frequency &amp; Severity Trends</a:t>
            </a:r>
            <a:endParaRPr lang="en-US" sz="2000" b="1" dirty="0" smtClean="0"/>
          </a:p>
        </p:txBody>
      </p:sp>
    </p:spTree>
    <p:extLst>
      <p:ext uri="{BB962C8B-B14F-4D97-AF65-F5344CB8AC3E}">
        <p14:creationId xmlns:p14="http://schemas.microsoft.com/office/powerpoint/2010/main" val="202393356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22051">
                                            <p:txEl>
                                              <p:pRg st="3" end="3"/>
                                            </p:txEl>
                                          </p:spTgt>
                                        </p:tgtEl>
                                        <p:attrNameLst>
                                          <p:attrName>style.visibility</p:attrName>
                                        </p:attrNameLst>
                                      </p:cBhvr>
                                      <p:to>
                                        <p:strVal val="visible"/>
                                      </p:to>
                                    </p:set>
                                    <p:animEffect transition="in" filter="wipe(left)">
                                      <p:cBhvr>
                                        <p:cTn id="16" dur="500"/>
                                        <p:tgtEl>
                                          <p:spTgt spid="1922051">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922051">
                                            <p:txEl>
                                              <p:pRg st="4" end="4"/>
                                            </p:txEl>
                                          </p:spTgt>
                                        </p:tgtEl>
                                        <p:attrNameLst>
                                          <p:attrName>style.visibility</p:attrName>
                                        </p:attrNameLst>
                                      </p:cBhvr>
                                      <p:to>
                                        <p:strVal val="visible"/>
                                      </p:to>
                                    </p:set>
                                    <p:animEffect transition="in" filter="wipe(left)">
                                      <p:cBhvr>
                                        <p:cTn id="21" dur="500"/>
                                        <p:tgtEl>
                                          <p:spTgt spid="1922051">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922051">
                                            <p:txEl>
                                              <p:pRg st="5" end="5"/>
                                            </p:txEl>
                                          </p:spTgt>
                                        </p:tgtEl>
                                        <p:attrNameLst>
                                          <p:attrName>style.visibility</p:attrName>
                                        </p:attrNameLst>
                                      </p:cBhvr>
                                      <p:to>
                                        <p:strVal val="visible"/>
                                      </p:to>
                                    </p:set>
                                    <p:animEffect transition="in" filter="wipe(left)">
                                      <p:cBhvr>
                                        <p:cTn id="24" dur="500"/>
                                        <p:tgtEl>
                                          <p:spTgt spid="1922051">
                                            <p:txEl>
                                              <p:pRg st="5" end="5"/>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922051">
                                            <p:txEl>
                                              <p:pRg st="6" end="6"/>
                                            </p:txEl>
                                          </p:spTgt>
                                        </p:tgtEl>
                                        <p:attrNameLst>
                                          <p:attrName>style.visibility</p:attrName>
                                        </p:attrNameLst>
                                      </p:cBhvr>
                                      <p:to>
                                        <p:strVal val="visible"/>
                                      </p:to>
                                    </p:set>
                                    <p:animEffect transition="in" filter="wipe(left)">
                                      <p:cBhvr>
                                        <p:cTn id="27" dur="500"/>
                                        <p:tgtEl>
                                          <p:spTgt spid="1922051">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22051">
                                            <p:txEl>
                                              <p:pRg st="7" end="7"/>
                                            </p:txEl>
                                          </p:spTgt>
                                        </p:tgtEl>
                                        <p:attrNameLst>
                                          <p:attrName>style.visibility</p:attrName>
                                        </p:attrNameLst>
                                      </p:cBhvr>
                                      <p:to>
                                        <p:strVal val="visible"/>
                                      </p:to>
                                    </p:set>
                                    <p:animEffect transition="in" filter="wipe(left)">
                                      <p:cBhvr>
                                        <p:cTn id="32" dur="500"/>
                                        <p:tgtEl>
                                          <p:spTgt spid="1922051">
                                            <p:txEl>
                                              <p:pRg st="7" end="7"/>
                                            </p:txEl>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922051">
                                            <p:txEl>
                                              <p:pRg st="8" end="8"/>
                                            </p:txEl>
                                          </p:spTgt>
                                        </p:tgtEl>
                                        <p:attrNameLst>
                                          <p:attrName>style.visibility</p:attrName>
                                        </p:attrNameLst>
                                      </p:cBhvr>
                                      <p:to>
                                        <p:strVal val="visible"/>
                                      </p:to>
                                    </p:set>
                                    <p:animEffect transition="in" filter="wipe(left)">
                                      <p:cBhvr>
                                        <p:cTn id="35" dur="500"/>
                                        <p:tgtEl>
                                          <p:spTgt spid="1922051">
                                            <p:txEl>
                                              <p:pRg st="8" end="8"/>
                                            </p:txEl>
                                          </p:spTgt>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922051">
                                            <p:txEl>
                                              <p:pRg st="9" end="9"/>
                                            </p:txEl>
                                          </p:spTgt>
                                        </p:tgtEl>
                                        <p:attrNameLst>
                                          <p:attrName>style.visibility</p:attrName>
                                        </p:attrNameLst>
                                      </p:cBhvr>
                                      <p:to>
                                        <p:strVal val="visible"/>
                                      </p:to>
                                    </p:set>
                                    <p:animEffect transition="in" filter="wipe(left)">
                                      <p:cBhvr>
                                        <p:cTn id="38" dur="500"/>
                                        <p:tgtEl>
                                          <p:spTgt spid="1922051">
                                            <p:txEl>
                                              <p:pRg st="9" end="9"/>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922051">
                                            <p:txEl>
                                              <p:pRg st="10" end="10"/>
                                            </p:txEl>
                                          </p:spTgt>
                                        </p:tgtEl>
                                        <p:attrNameLst>
                                          <p:attrName>style.visibility</p:attrName>
                                        </p:attrNameLst>
                                      </p:cBhvr>
                                      <p:to>
                                        <p:strVal val="visible"/>
                                      </p:to>
                                    </p:set>
                                    <p:animEffect transition="in" filter="wipe(left)">
                                      <p:cBhvr>
                                        <p:cTn id="43" dur="500"/>
                                        <p:tgtEl>
                                          <p:spTgt spid="1922051">
                                            <p:txEl>
                                              <p:pRg st="10" end="10"/>
                                            </p:txEl>
                                          </p:spTgt>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1922051">
                                            <p:txEl>
                                              <p:pRg st="11" end="11"/>
                                            </p:txEl>
                                          </p:spTgt>
                                        </p:tgtEl>
                                        <p:attrNameLst>
                                          <p:attrName>style.visibility</p:attrName>
                                        </p:attrNameLst>
                                      </p:cBhvr>
                                      <p:to>
                                        <p:strVal val="visible"/>
                                      </p:to>
                                    </p:set>
                                    <p:animEffect transition="in" filter="wipe(left)">
                                      <p:cBhvr>
                                        <p:cTn id="46" dur="500"/>
                                        <p:tgtEl>
                                          <p:spTgt spid="1922051">
                                            <p:txEl>
                                              <p:pRg st="11" end="11"/>
                                            </p:txEl>
                                          </p:spTgt>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922051">
                                            <p:txEl>
                                              <p:pRg st="12" end="12"/>
                                            </p:txEl>
                                          </p:spTgt>
                                        </p:tgtEl>
                                        <p:attrNameLst>
                                          <p:attrName>style.visibility</p:attrName>
                                        </p:attrNameLst>
                                      </p:cBhvr>
                                      <p:to>
                                        <p:strVal val="visible"/>
                                      </p:to>
                                    </p:set>
                                    <p:animEffect transition="in" filter="wipe(left)">
                                      <p:cBhvr>
                                        <p:cTn id="49" dur="500"/>
                                        <p:tgtEl>
                                          <p:spTgt spid="1922051">
                                            <p:txEl>
                                              <p:pRg st="12" end="12"/>
                                            </p:txEl>
                                          </p:spTgt>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1922051">
                                            <p:txEl>
                                              <p:pRg st="13" end="13"/>
                                            </p:txEl>
                                          </p:spTgt>
                                        </p:tgtEl>
                                        <p:attrNameLst>
                                          <p:attrName>style.visibility</p:attrName>
                                        </p:attrNameLst>
                                      </p:cBhvr>
                                      <p:to>
                                        <p:strVal val="visible"/>
                                      </p:to>
                                    </p:set>
                                    <p:animEffect transition="in" filter="wipe(left)">
                                      <p:cBhvr>
                                        <p:cTn id="52" dur="500"/>
                                        <p:tgtEl>
                                          <p:spTgt spid="1922051">
                                            <p:txEl>
                                              <p:pRg st="13" end="1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922051">
                                            <p:txEl>
                                              <p:pRg st="14" end="14"/>
                                            </p:txEl>
                                          </p:spTgt>
                                        </p:tgtEl>
                                        <p:attrNameLst>
                                          <p:attrName>style.visibility</p:attrName>
                                        </p:attrNameLst>
                                      </p:cBhvr>
                                      <p:to>
                                        <p:strVal val="visible"/>
                                      </p:to>
                                    </p:set>
                                    <p:animEffect transition="in" filter="wipe(left)">
                                      <p:cBhvr>
                                        <p:cTn id="57" dur="500"/>
                                        <p:tgtEl>
                                          <p:spTgt spid="1922051">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3"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lnSpc>
                <a:spcPct val="85000"/>
              </a:lnSpc>
              <a:spcBef>
                <a:spcPct val="20000"/>
              </a:spcBef>
            </a:pPr>
            <a:fld id="{3A89DAE9-E439-4140-AB99-51AA468700C9}" type="slidenum">
              <a:rPr lang="en-US" sz="900"/>
              <a:pPr algn="r">
                <a:lnSpc>
                  <a:spcPct val="85000"/>
                </a:lnSpc>
                <a:spcBef>
                  <a:spcPct val="20000"/>
                </a:spcBef>
              </a:pPr>
              <a:t>17</a:t>
            </a:fld>
            <a:endParaRPr lang="en-US" sz="900"/>
          </a:p>
        </p:txBody>
      </p:sp>
      <p:sp>
        <p:nvSpPr>
          <p:cNvPr id="30724" name="Rectangle 2"/>
          <p:cNvSpPr>
            <a:spLocks noGrp="1" noChangeArrowheads="1"/>
          </p:cNvSpPr>
          <p:nvPr>
            <p:ph type="title" idx="4294967295"/>
          </p:nvPr>
        </p:nvSpPr>
        <p:spPr/>
        <p:txBody>
          <a:bodyPr/>
          <a:lstStyle/>
          <a:p>
            <a:r>
              <a:rPr lang="en-US" dirty="0" smtClean="0">
                <a:latin typeface="Arial" panose="020B0604020202020204" pitchFamily="34" charset="0"/>
              </a:rPr>
              <a:t>Medical Errors: Rate of Lethal and Serious Adverse Events</a:t>
            </a:r>
          </a:p>
        </p:txBody>
      </p:sp>
      <p:sp>
        <p:nvSpPr>
          <p:cNvPr id="30725" name="Rectangle 3"/>
          <p:cNvSpPr>
            <a:spLocks noChangeArrowheads="1"/>
          </p:cNvSpPr>
          <p:nvPr/>
        </p:nvSpPr>
        <p:spPr bwMode="auto">
          <a:xfrm>
            <a:off x="-242894" y="6319604"/>
            <a:ext cx="8569325" cy="595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5760" tIns="0" rIns="0" bIns="137160" anchor="b">
            <a:spAutoFit/>
          </a:bodyPr>
          <a:lstStyle>
            <a:lvl1pPr marL="133350" indent="-133350" eaLnBrk="0" hangingPunct="0">
              <a:tabLst>
                <a:tab pos="112713" algn="r"/>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112713" algn="r"/>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112713" algn="r"/>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112713" algn="r"/>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112713" algn="r"/>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112713" algn="r"/>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112713" algn="r"/>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112713" algn="r"/>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112713" algn="r"/>
              </a:tabLst>
              <a:defRPr>
                <a:solidFill>
                  <a:schemeClr val="tx1"/>
                </a:solidFill>
                <a:latin typeface="Arial" panose="020B0604020202020204" pitchFamily="34" charset="0"/>
                <a:cs typeface="Arial" panose="020B0604020202020204" pitchFamily="34" charset="0"/>
              </a:defRPr>
            </a:lvl9pPr>
          </a:lstStyle>
          <a:p>
            <a:pPr>
              <a:lnSpc>
                <a:spcPct val="90000"/>
              </a:lnSpc>
              <a:buClr>
                <a:schemeClr val="accent2"/>
              </a:buClr>
              <a:buFont typeface="Wingdings" panose="05000000000000000000" pitchFamily="2" charset="2"/>
              <a:buNone/>
            </a:pPr>
            <a:r>
              <a:rPr lang="en-US" sz="1100" dirty="0"/>
              <a:t>	Source: </a:t>
            </a:r>
            <a:r>
              <a:rPr lang="en-US" sz="1100" dirty="0" smtClean="0"/>
              <a:t>“A New, Evidence-Based Estimate of Patient Harms Associated with Hospital Care, </a:t>
            </a:r>
            <a:r>
              <a:rPr lang="en-US" sz="1100" i="1" dirty="0" smtClean="0"/>
              <a:t>Journal of Patient Safety, Volume 9, Issue 3 (Sept. 2013)  </a:t>
            </a:r>
            <a:r>
              <a:rPr lang="en-US" sz="1100" dirty="0" smtClean="0"/>
              <a:t>by John T. James, Ph.D. </a:t>
            </a:r>
            <a:r>
              <a:rPr lang="en-US" sz="1100" dirty="0"/>
              <a:t>accessed at: </a:t>
            </a:r>
            <a:r>
              <a:rPr lang="en-US" sz="1100" dirty="0">
                <a:hlinkClick r:id="rId4"/>
              </a:rPr>
              <a:t>http://journals.lww.com/journalpatientsafety/Fulltext/2013/09000/A_New,_</a:t>
            </a:r>
            <a:r>
              <a:rPr lang="en-US" sz="1100" dirty="0" smtClean="0">
                <a:hlinkClick r:id="rId4"/>
              </a:rPr>
              <a:t>Evidence_based_Estimate_of_Patient_Harms.2.aspx</a:t>
            </a:r>
            <a:r>
              <a:rPr lang="en-US" sz="1100" dirty="0" smtClean="0"/>
              <a:t> </a:t>
            </a:r>
            <a:endParaRPr lang="en-US" sz="1100" dirty="0"/>
          </a:p>
        </p:txBody>
      </p:sp>
      <p:graphicFrame>
        <p:nvGraphicFramePr>
          <p:cNvPr id="2026500" name="Object 2"/>
          <p:cNvGraphicFramePr>
            <a:graphicFrameLocks/>
          </p:cNvGraphicFramePr>
          <p:nvPr>
            <p:extLst>
              <p:ext uri="{D42A27DB-BD31-4B8C-83A1-F6EECF244321}">
                <p14:modId xmlns:p14="http://schemas.microsoft.com/office/powerpoint/2010/main" val="2304866743"/>
              </p:ext>
            </p:extLst>
          </p:nvPr>
        </p:nvGraphicFramePr>
        <p:xfrm>
          <a:off x="347663" y="1389714"/>
          <a:ext cx="8623300" cy="4995862"/>
        </p:xfrm>
        <a:graphic>
          <a:graphicData uri="http://schemas.openxmlformats.org/presentationml/2006/ole">
            <mc:AlternateContent xmlns:mc="http://schemas.openxmlformats.org/markup-compatibility/2006">
              <mc:Choice xmlns:v="urn:schemas-microsoft-com:vml" Requires="v">
                <p:oleObj spid="_x0000_s28500034" name="Chart" r:id="rId5" imgW="8601126" imgH="4619643" progId="MSGraph.Chart.8">
                  <p:embed followColorScheme="full"/>
                </p:oleObj>
              </mc:Choice>
              <mc:Fallback>
                <p:oleObj name="Chart" r:id="rId5" imgW="8601126" imgH="4619643" progId="MSGraph.Chart.8">
                  <p:embed followColorScheme="full"/>
                  <p:pic>
                    <p:nvPicPr>
                      <p:cNvPr id="0" name=""/>
                      <p:cNvPicPr>
                        <a:picLocks noChangeArrowheads="1"/>
                      </p:cNvPicPr>
                      <p:nvPr/>
                    </p:nvPicPr>
                    <p:blipFill>
                      <a:blip r:embed="rId6"/>
                      <a:srcRect/>
                      <a:stretch>
                        <a:fillRect/>
                      </a:stretch>
                    </p:blipFill>
                    <p:spPr bwMode="gray">
                      <a:xfrm>
                        <a:off x="347663" y="1389714"/>
                        <a:ext cx="8623300" cy="4995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26" name="Rectangle 31"/>
          <p:cNvSpPr>
            <a:spLocks noChangeArrowheads="1"/>
          </p:cNvSpPr>
          <p:nvPr/>
        </p:nvSpPr>
        <p:spPr bwMode="black">
          <a:xfrm>
            <a:off x="104767" y="1139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eaLnBrk="0" hangingPunct="0">
              <a:defRPr>
                <a:solidFill>
                  <a:schemeClr val="tx1"/>
                </a:solidFill>
                <a:latin typeface="Arial" panose="020B0604020202020204" pitchFamily="34" charset="0"/>
                <a:cs typeface="Arial" panose="020B0604020202020204" pitchFamily="34" charset="0"/>
              </a:defRPr>
            </a:lvl1pPr>
            <a:lvl2pPr marL="742950" indent="-285750" defTabSz="114300" eaLnBrk="0" hangingPunct="0">
              <a:defRPr>
                <a:solidFill>
                  <a:schemeClr val="tx1"/>
                </a:solidFill>
                <a:latin typeface="Arial" panose="020B0604020202020204" pitchFamily="34" charset="0"/>
                <a:cs typeface="Arial" panose="020B0604020202020204" pitchFamily="34" charset="0"/>
              </a:defRPr>
            </a:lvl2pPr>
            <a:lvl3pPr marL="1143000" indent="-228600" defTabSz="114300" eaLnBrk="0" hangingPunct="0">
              <a:defRPr>
                <a:solidFill>
                  <a:schemeClr val="tx1"/>
                </a:solidFill>
                <a:latin typeface="Arial" panose="020B0604020202020204" pitchFamily="34" charset="0"/>
                <a:cs typeface="Arial" panose="020B0604020202020204" pitchFamily="34" charset="0"/>
              </a:defRPr>
            </a:lvl3pPr>
            <a:lvl4pPr marL="1600200" indent="-228600" defTabSz="114300" eaLnBrk="0" hangingPunct="0">
              <a:defRPr>
                <a:solidFill>
                  <a:schemeClr val="tx1"/>
                </a:solidFill>
                <a:latin typeface="Arial" panose="020B0604020202020204" pitchFamily="34" charset="0"/>
                <a:cs typeface="Arial" panose="020B0604020202020204" pitchFamily="34" charset="0"/>
              </a:defRPr>
            </a:lvl4pPr>
            <a:lvl5pPr marL="2057400" indent="-228600" defTabSz="114300" eaLnBrk="0" hangingPunct="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dirty="0" smtClean="0">
                <a:solidFill>
                  <a:srgbClr val="225A7A"/>
                </a:solidFill>
              </a:rPr>
              <a:t>Error Rate</a:t>
            </a:r>
            <a:endParaRPr lang="en-US" sz="1600" b="1" dirty="0">
              <a:solidFill>
                <a:srgbClr val="225A7A"/>
              </a:solidFill>
            </a:endParaRPr>
          </a:p>
        </p:txBody>
      </p:sp>
      <p:sp>
        <p:nvSpPr>
          <p:cNvPr id="7" name="AutoShape 8"/>
          <p:cNvSpPr>
            <a:spLocks noChangeArrowheads="1"/>
          </p:cNvSpPr>
          <p:nvPr/>
        </p:nvSpPr>
        <p:spPr bwMode="blackWhite">
          <a:xfrm>
            <a:off x="7246271" y="1189831"/>
            <a:ext cx="1724692" cy="1367632"/>
          </a:xfrm>
          <a:prstGeom prst="wedgeRectCallout">
            <a:avLst>
              <a:gd name="adj1" fmla="val -49292"/>
              <a:gd name="adj2" fmla="val 4409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New study reviewed 4 studies authored since 2008</a:t>
            </a:r>
            <a:endParaRPr lang="en-US" b="1" dirty="0">
              <a:solidFill>
                <a:srgbClr val="FFFFFF"/>
              </a:solidFill>
              <a:latin typeface="Arial" pitchFamily="34" charset="0"/>
              <a:cs typeface="Arial" pitchFamily="34" charset="0"/>
            </a:endParaRPr>
          </a:p>
        </p:txBody>
      </p:sp>
      <p:sp>
        <p:nvSpPr>
          <p:cNvPr id="11" name="Text Box 17"/>
          <p:cNvSpPr txBox="1">
            <a:spLocks noChangeArrowheads="1"/>
          </p:cNvSpPr>
          <p:nvPr/>
        </p:nvSpPr>
        <p:spPr bwMode="auto">
          <a:xfrm>
            <a:off x="1512888" y="1189831"/>
            <a:ext cx="4229029" cy="1477328"/>
          </a:xfrm>
          <a:prstGeom prst="rect">
            <a:avLst/>
          </a:prstGeom>
          <a:solidFill>
            <a:srgbClr val="28688C"/>
          </a:solidFill>
          <a:ln w="9525" algn="ctr">
            <a:noFill/>
            <a:miter lim="800000"/>
            <a:headEnd/>
            <a:tailEnd/>
          </a:ln>
        </p:spPr>
        <p:txBody>
          <a:bodyPr wrap="square">
            <a:spAutoFit/>
          </a:bodyPr>
          <a:lstStyle/>
          <a:p>
            <a:pPr algn="ctr" fontAlgn="base">
              <a:spcBef>
                <a:spcPct val="0"/>
              </a:spcBef>
              <a:spcAft>
                <a:spcPct val="0"/>
              </a:spcAft>
            </a:pPr>
            <a:r>
              <a:rPr lang="en-US" b="1" dirty="0" smtClean="0">
                <a:solidFill>
                  <a:srgbClr val="FFFFFF"/>
                </a:solidFill>
              </a:rPr>
              <a:t>Sept. 2013 study in the </a:t>
            </a:r>
            <a:r>
              <a:rPr lang="en-US" b="1" i="1" dirty="0" smtClean="0">
                <a:solidFill>
                  <a:srgbClr val="FFFFFF"/>
                </a:solidFill>
              </a:rPr>
              <a:t>Journal of Patient Health</a:t>
            </a:r>
            <a:r>
              <a:rPr lang="en-US" b="1" dirty="0" smtClean="0">
                <a:solidFill>
                  <a:srgbClr val="FFFFFF"/>
                </a:solidFill>
              </a:rPr>
              <a:t> suggests that 210,000 – 400,000+ die each year from preventable medical errors (implies 3</a:t>
            </a:r>
            <a:r>
              <a:rPr lang="en-US" b="1" baseline="30000" dirty="0" smtClean="0">
                <a:solidFill>
                  <a:srgbClr val="FFFFFF"/>
                </a:solidFill>
              </a:rPr>
              <a:t>rd</a:t>
            </a:r>
            <a:r>
              <a:rPr lang="en-US" b="1" dirty="0" smtClean="0">
                <a:solidFill>
                  <a:srgbClr val="FFFFFF"/>
                </a:solidFill>
              </a:rPr>
              <a:t> leading cause of death in US)</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188522606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26500"/>
                                        </p:tgtEl>
                                        <p:attrNameLst>
                                          <p:attrName>style.visibility</p:attrName>
                                        </p:attrNameLst>
                                      </p:cBhvr>
                                      <p:to>
                                        <p:strVal val="visible"/>
                                      </p:to>
                                    </p:set>
                                    <p:animEffect transition="in" filter="wipe(left)">
                                      <p:cBhvr>
                                        <p:cTn id="12" dur="1000"/>
                                        <p:tgtEl>
                                          <p:spTgt spid="2026500"/>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5" name="Rectangle 110"/>
          <p:cNvSpPr>
            <a:spLocks noGrp="1" noChangeArrowheads="1"/>
          </p:cNvSpPr>
          <p:nvPr>
            <p:ph type="sldNum" sz="quarter" idx="12"/>
          </p:nvPr>
        </p:nvSpPr>
        <p:spPr>
          <a:noFill/>
        </p:spPr>
        <p:txBody>
          <a:bodyPr/>
          <a:lstStyle/>
          <a:p>
            <a:fld id="{ADE0F892-EEE8-456C-8858-11090AA56839}" type="slidenum">
              <a:rPr lang="en-US" smtClean="0">
                <a:latin typeface="Arial" pitchFamily="34" charset="0"/>
              </a:rPr>
              <a:pPr/>
              <a:t>18</a:t>
            </a:fld>
            <a:endParaRPr lang="en-US" smtClean="0">
              <a:latin typeface="Arial" pitchFamily="34" charset="0"/>
            </a:endParaRPr>
          </a:p>
        </p:txBody>
      </p:sp>
      <p:sp>
        <p:nvSpPr>
          <p:cNvPr id="8196" name="Freeform 2"/>
          <p:cNvSpPr>
            <a:spLocks/>
          </p:cNvSpPr>
          <p:nvPr/>
        </p:nvSpPr>
        <p:spPr bwMode="gray">
          <a:xfrm>
            <a:off x="6210300" y="24828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8197" name="Rectangle 3"/>
          <p:cNvSpPr>
            <a:spLocks noGrp="1" noChangeArrowheads="1"/>
          </p:cNvSpPr>
          <p:nvPr>
            <p:ph type="title"/>
          </p:nvPr>
        </p:nvSpPr>
        <p:spPr>
          <a:xfrm>
            <a:off x="-1592" y="61912"/>
            <a:ext cx="7759700" cy="860425"/>
          </a:xfrm>
        </p:spPr>
        <p:txBody>
          <a:bodyPr/>
          <a:lstStyle/>
          <a:p>
            <a:r>
              <a:rPr lang="en-US" dirty="0" smtClean="0">
                <a:latin typeface="Arial" pitchFamily="34" charset="0"/>
              </a:rPr>
              <a:t>Distribution of MPL Premium by Segment, 2001 vs. 2012</a:t>
            </a:r>
          </a:p>
        </p:txBody>
      </p:sp>
      <p:graphicFrame>
        <p:nvGraphicFramePr>
          <p:cNvPr id="6151176" name="Object 8"/>
          <p:cNvGraphicFramePr>
            <a:graphicFrameLocks noGrp="1"/>
          </p:cNvGraphicFramePr>
          <p:nvPr>
            <p:ph idx="4294967295"/>
            <p:extLst>
              <p:ext uri="{D42A27DB-BD31-4B8C-83A1-F6EECF244321}">
                <p14:modId xmlns:p14="http://schemas.microsoft.com/office/powerpoint/2010/main" val="1526768793"/>
              </p:ext>
            </p:extLst>
          </p:nvPr>
        </p:nvGraphicFramePr>
        <p:xfrm>
          <a:off x="-82550" y="2370138"/>
          <a:ext cx="4432300" cy="3611562"/>
        </p:xfrm>
        <a:graphic>
          <a:graphicData uri="http://schemas.openxmlformats.org/presentationml/2006/ole">
            <mc:AlternateContent xmlns:mc="http://schemas.openxmlformats.org/markup-compatibility/2006">
              <mc:Choice xmlns:v="urn:schemas-microsoft-com:vml" Requires="v">
                <p:oleObj spid="_x0000_s28501097" name="Chart" r:id="rId4" imgW="5191233" imgH="4229049" progId="MSGraph.Chart.8">
                  <p:embed followColorScheme="full"/>
                </p:oleObj>
              </mc:Choice>
              <mc:Fallback>
                <p:oleObj name="Chart" r:id="rId4" imgW="5191233" imgH="4229049" progId="MSGraph.Chart.8">
                  <p:embed followColorScheme="full"/>
                  <p:pic>
                    <p:nvPicPr>
                      <p:cNvPr id="0" name=""/>
                      <p:cNvPicPr preferRelativeResize="0">
                        <a:picLocks noGrp="1" noChangeArrowheads="1"/>
                      </p:cNvPicPr>
                      <p:nvPr/>
                    </p:nvPicPr>
                    <p:blipFill>
                      <a:blip r:embed="rId5"/>
                      <a:srcRect/>
                      <a:stretch>
                        <a:fillRect/>
                      </a:stretch>
                    </p:blipFill>
                    <p:spPr bwMode="gray">
                      <a:xfrm>
                        <a:off x="-82550" y="2370138"/>
                        <a:ext cx="4432300" cy="3611562"/>
                      </a:xfrm>
                      <a:prstGeom prst="rect">
                        <a:avLst/>
                      </a:prstGeom>
                      <a:noFill/>
                      <a:ln>
                        <a:noFill/>
                      </a:ln>
                      <a:effectLst/>
                      <a:extLst/>
                    </p:spPr>
                  </p:pic>
                </p:oleObj>
              </mc:Fallback>
            </mc:AlternateContent>
          </a:graphicData>
        </a:graphic>
      </p:graphicFrame>
      <p:sp>
        <p:nvSpPr>
          <p:cNvPr id="8198" name="Rectangle 5"/>
          <p:cNvSpPr>
            <a:spLocks noChangeArrowheads="1"/>
          </p:cNvSpPr>
          <p:nvPr/>
        </p:nvSpPr>
        <p:spPr bwMode="auto">
          <a:xfrm>
            <a:off x="-241300" y="6389688"/>
            <a:ext cx="8107363"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Conning.</a:t>
            </a:r>
            <a:endParaRPr lang="en-US" sz="1100" dirty="0"/>
          </a:p>
        </p:txBody>
      </p:sp>
      <p:sp>
        <p:nvSpPr>
          <p:cNvPr id="8200" name="TextBox 18"/>
          <p:cNvSpPr txBox="1">
            <a:spLocks noChangeArrowheads="1"/>
          </p:cNvSpPr>
          <p:nvPr/>
        </p:nvSpPr>
        <p:spPr bwMode="auto">
          <a:xfrm>
            <a:off x="2530471" y="4022030"/>
            <a:ext cx="1019831" cy="307777"/>
          </a:xfrm>
          <a:prstGeom prst="rect">
            <a:avLst/>
          </a:prstGeom>
          <a:noFill/>
          <a:ln w="9525">
            <a:noFill/>
            <a:miter lim="800000"/>
            <a:headEnd/>
            <a:tailEnd/>
          </a:ln>
        </p:spPr>
        <p:txBody>
          <a:bodyPr wrap="none">
            <a:spAutoFit/>
          </a:bodyPr>
          <a:lstStyle/>
          <a:p>
            <a:r>
              <a:rPr lang="en-US" sz="1400" b="1" dirty="0" smtClean="0">
                <a:solidFill>
                  <a:schemeClr val="bg1"/>
                </a:solidFill>
              </a:rPr>
              <a:t>Specialist</a:t>
            </a:r>
            <a:endParaRPr lang="en-US" sz="1400" b="1" dirty="0">
              <a:solidFill>
                <a:schemeClr val="bg1"/>
              </a:solidFill>
            </a:endParaRPr>
          </a:p>
        </p:txBody>
      </p:sp>
      <p:sp>
        <p:nvSpPr>
          <p:cNvPr id="8201" name="Rectangle 7"/>
          <p:cNvSpPr>
            <a:spLocks noChangeArrowheads="1"/>
          </p:cNvSpPr>
          <p:nvPr/>
        </p:nvSpPr>
        <p:spPr bwMode="gray">
          <a:xfrm>
            <a:off x="1287459" y="2109984"/>
            <a:ext cx="1984375" cy="184150"/>
          </a:xfrm>
          <a:prstGeom prst="rect">
            <a:avLst/>
          </a:prstGeom>
          <a:noFill/>
          <a:ln w="9525">
            <a:noFill/>
            <a:miter lim="800000"/>
            <a:headEnd/>
            <a:tailEnd/>
          </a:ln>
        </p:spPr>
        <p:txBody>
          <a:bodyPr lIns="0" tIns="0" rIns="0" bIns="0" anchor="ctr">
            <a:spAutoFit/>
          </a:bodyPr>
          <a:lstStyle/>
          <a:p>
            <a:pPr algn="ctr">
              <a:lnSpc>
                <a:spcPct val="85000"/>
              </a:lnSpc>
            </a:pPr>
            <a:r>
              <a:rPr lang="en-US" sz="1400" b="1" dirty="0" smtClean="0"/>
              <a:t>RRG</a:t>
            </a:r>
            <a:endParaRPr lang="en-US" sz="1400" b="1" dirty="0"/>
          </a:p>
        </p:txBody>
      </p:sp>
      <p:sp>
        <p:nvSpPr>
          <p:cNvPr id="8202" name="Rectangle 7"/>
          <p:cNvSpPr>
            <a:spLocks noChangeArrowheads="1"/>
          </p:cNvSpPr>
          <p:nvPr/>
        </p:nvSpPr>
        <p:spPr bwMode="gray">
          <a:xfrm>
            <a:off x="1065213" y="3333184"/>
            <a:ext cx="1651000" cy="183127"/>
          </a:xfrm>
          <a:prstGeom prst="rect">
            <a:avLst/>
          </a:prstGeom>
          <a:noFill/>
          <a:ln w="9525">
            <a:noFill/>
            <a:miter lim="800000"/>
            <a:headEnd/>
            <a:tailEnd/>
          </a:ln>
        </p:spPr>
        <p:txBody>
          <a:bodyPr lIns="0" tIns="0" rIns="0" bIns="0" anchor="ctr">
            <a:spAutoFit/>
          </a:bodyPr>
          <a:lstStyle/>
          <a:p>
            <a:pPr>
              <a:lnSpc>
                <a:spcPct val="85000"/>
              </a:lnSpc>
            </a:pPr>
            <a:r>
              <a:rPr lang="en-US" sz="1400" b="1" dirty="0" smtClean="0">
                <a:solidFill>
                  <a:schemeClr val="bg1"/>
                </a:solidFill>
              </a:rPr>
              <a:t>Multiline</a:t>
            </a:r>
            <a:endParaRPr lang="en-US" sz="1400" b="1" dirty="0">
              <a:solidFill>
                <a:schemeClr val="bg1"/>
              </a:solidFill>
            </a:endParaRPr>
          </a:p>
        </p:txBody>
      </p:sp>
      <p:sp>
        <p:nvSpPr>
          <p:cNvPr id="2" name="TextBox 1"/>
          <p:cNvSpPr txBox="1"/>
          <p:nvPr/>
        </p:nvSpPr>
        <p:spPr>
          <a:xfrm>
            <a:off x="1287459" y="1456632"/>
            <a:ext cx="1797373" cy="461665"/>
          </a:xfrm>
          <a:prstGeom prst="rect">
            <a:avLst/>
          </a:prstGeom>
          <a:noFill/>
        </p:spPr>
        <p:txBody>
          <a:bodyPr wrap="square" rtlCol="0">
            <a:spAutoFit/>
          </a:bodyPr>
          <a:lstStyle/>
          <a:p>
            <a:pPr algn="ctr"/>
            <a:r>
              <a:rPr lang="en-US" sz="2400" b="1" u="sng" dirty="0" smtClean="0"/>
              <a:t>2001</a:t>
            </a:r>
            <a:endParaRPr lang="en-US" sz="2400" b="1" u="sng" dirty="0"/>
          </a:p>
        </p:txBody>
      </p:sp>
      <p:graphicFrame>
        <p:nvGraphicFramePr>
          <p:cNvPr id="12" name="Object 8"/>
          <p:cNvGraphicFramePr>
            <a:graphicFrameLocks/>
          </p:cNvGraphicFramePr>
          <p:nvPr>
            <p:extLst>
              <p:ext uri="{D42A27DB-BD31-4B8C-83A1-F6EECF244321}">
                <p14:modId xmlns:p14="http://schemas.microsoft.com/office/powerpoint/2010/main" val="797545970"/>
              </p:ext>
            </p:extLst>
          </p:nvPr>
        </p:nvGraphicFramePr>
        <p:xfrm>
          <a:off x="4284665" y="2308218"/>
          <a:ext cx="4432300" cy="3611562"/>
        </p:xfrm>
        <a:graphic>
          <a:graphicData uri="http://schemas.openxmlformats.org/presentationml/2006/ole">
            <mc:AlternateContent xmlns:mc="http://schemas.openxmlformats.org/markup-compatibility/2006">
              <mc:Choice xmlns:v="urn:schemas-microsoft-com:vml" Requires="v">
                <p:oleObj spid="_x0000_s28501098" name="Chart" r:id="rId6" imgW="5191233" imgH="4229049" progId="MSGraph.Chart.8">
                  <p:embed followColorScheme="full"/>
                </p:oleObj>
              </mc:Choice>
              <mc:Fallback>
                <p:oleObj name="Chart" r:id="rId6" imgW="5191233" imgH="4229049" progId="MSGraph.Chart.8">
                  <p:embed followColorScheme="full"/>
                  <p:pic>
                    <p:nvPicPr>
                      <p:cNvPr id="0" name=""/>
                      <p:cNvPicPr preferRelativeResize="0">
                        <a:picLocks noGrp="1" noChangeArrowheads="1"/>
                      </p:cNvPicPr>
                      <p:nvPr/>
                    </p:nvPicPr>
                    <p:blipFill>
                      <a:blip r:embed="rId7"/>
                      <a:srcRect/>
                      <a:stretch>
                        <a:fillRect/>
                      </a:stretch>
                    </p:blipFill>
                    <p:spPr bwMode="gray">
                      <a:xfrm>
                        <a:off x="4284665" y="2308218"/>
                        <a:ext cx="4432300" cy="3611562"/>
                      </a:xfrm>
                      <a:prstGeom prst="rect">
                        <a:avLst/>
                      </a:prstGeom>
                      <a:noFill/>
                      <a:ln>
                        <a:noFill/>
                      </a:ln>
                      <a:effectLst/>
                      <a:extLst/>
                    </p:spPr>
                  </p:pic>
                </p:oleObj>
              </mc:Fallback>
            </mc:AlternateContent>
          </a:graphicData>
        </a:graphic>
      </p:graphicFrame>
      <p:sp>
        <p:nvSpPr>
          <p:cNvPr id="13" name="TextBox 12"/>
          <p:cNvSpPr txBox="1"/>
          <p:nvPr/>
        </p:nvSpPr>
        <p:spPr>
          <a:xfrm>
            <a:off x="5726109" y="1423288"/>
            <a:ext cx="1797373" cy="461665"/>
          </a:xfrm>
          <a:prstGeom prst="rect">
            <a:avLst/>
          </a:prstGeom>
          <a:noFill/>
        </p:spPr>
        <p:txBody>
          <a:bodyPr wrap="square" rtlCol="0">
            <a:spAutoFit/>
          </a:bodyPr>
          <a:lstStyle/>
          <a:p>
            <a:pPr algn="ctr"/>
            <a:r>
              <a:rPr lang="en-US" sz="2400" b="1" u="sng" dirty="0" smtClean="0"/>
              <a:t>2012</a:t>
            </a:r>
            <a:endParaRPr lang="en-US" sz="2400" b="1" u="sng" dirty="0"/>
          </a:p>
        </p:txBody>
      </p:sp>
      <p:sp>
        <p:nvSpPr>
          <p:cNvPr id="14" name="TextBox 18"/>
          <p:cNvSpPr txBox="1">
            <a:spLocks noChangeArrowheads="1"/>
          </p:cNvSpPr>
          <p:nvPr/>
        </p:nvSpPr>
        <p:spPr bwMode="auto">
          <a:xfrm>
            <a:off x="6912623" y="3960110"/>
            <a:ext cx="1019831" cy="307777"/>
          </a:xfrm>
          <a:prstGeom prst="rect">
            <a:avLst/>
          </a:prstGeom>
          <a:noFill/>
          <a:ln w="9525">
            <a:noFill/>
            <a:miter lim="800000"/>
            <a:headEnd/>
            <a:tailEnd/>
          </a:ln>
        </p:spPr>
        <p:txBody>
          <a:bodyPr wrap="none">
            <a:spAutoFit/>
          </a:bodyPr>
          <a:lstStyle/>
          <a:p>
            <a:r>
              <a:rPr lang="en-US" sz="1400" b="1" dirty="0" smtClean="0">
                <a:solidFill>
                  <a:schemeClr val="bg1"/>
                </a:solidFill>
              </a:rPr>
              <a:t>Specialist</a:t>
            </a:r>
            <a:endParaRPr lang="en-US" sz="1400" b="1" dirty="0">
              <a:solidFill>
                <a:schemeClr val="bg1"/>
              </a:solidFill>
            </a:endParaRPr>
          </a:p>
        </p:txBody>
      </p:sp>
      <p:sp>
        <p:nvSpPr>
          <p:cNvPr id="15" name="Rectangle 7"/>
          <p:cNvSpPr>
            <a:spLocks noChangeArrowheads="1"/>
          </p:cNvSpPr>
          <p:nvPr/>
        </p:nvSpPr>
        <p:spPr bwMode="gray">
          <a:xfrm>
            <a:off x="5432428" y="3333183"/>
            <a:ext cx="1651000" cy="183127"/>
          </a:xfrm>
          <a:prstGeom prst="rect">
            <a:avLst/>
          </a:prstGeom>
          <a:noFill/>
          <a:ln w="9525">
            <a:noFill/>
            <a:miter lim="800000"/>
            <a:headEnd/>
            <a:tailEnd/>
          </a:ln>
        </p:spPr>
        <p:txBody>
          <a:bodyPr lIns="0" tIns="0" rIns="0" bIns="0" anchor="ctr">
            <a:spAutoFit/>
          </a:bodyPr>
          <a:lstStyle/>
          <a:p>
            <a:pPr>
              <a:lnSpc>
                <a:spcPct val="85000"/>
              </a:lnSpc>
            </a:pPr>
            <a:r>
              <a:rPr lang="en-US" sz="1400" b="1" dirty="0" smtClean="0">
                <a:solidFill>
                  <a:schemeClr val="bg1"/>
                </a:solidFill>
              </a:rPr>
              <a:t>Multiline</a:t>
            </a:r>
            <a:endParaRPr lang="en-US" sz="1400" b="1" dirty="0">
              <a:solidFill>
                <a:schemeClr val="bg1"/>
              </a:solidFill>
            </a:endParaRPr>
          </a:p>
        </p:txBody>
      </p:sp>
      <p:sp>
        <p:nvSpPr>
          <p:cNvPr id="16" name="Rectangle 7"/>
          <p:cNvSpPr>
            <a:spLocks noChangeArrowheads="1"/>
          </p:cNvSpPr>
          <p:nvPr/>
        </p:nvSpPr>
        <p:spPr bwMode="gray">
          <a:xfrm>
            <a:off x="5265740" y="2098955"/>
            <a:ext cx="1984375" cy="184150"/>
          </a:xfrm>
          <a:prstGeom prst="rect">
            <a:avLst/>
          </a:prstGeom>
          <a:noFill/>
          <a:ln w="9525">
            <a:noFill/>
            <a:miter lim="800000"/>
            <a:headEnd/>
            <a:tailEnd/>
          </a:ln>
        </p:spPr>
        <p:txBody>
          <a:bodyPr lIns="0" tIns="0" rIns="0" bIns="0" anchor="ctr">
            <a:spAutoFit/>
          </a:bodyPr>
          <a:lstStyle/>
          <a:p>
            <a:pPr algn="ctr">
              <a:lnSpc>
                <a:spcPct val="85000"/>
              </a:lnSpc>
            </a:pPr>
            <a:r>
              <a:rPr lang="en-US" sz="1400" b="1" dirty="0" smtClean="0"/>
              <a:t>RRG</a:t>
            </a:r>
            <a:endParaRPr lang="en-US" sz="1400" b="1" dirty="0"/>
          </a:p>
        </p:txBody>
      </p:sp>
      <p:sp>
        <p:nvSpPr>
          <p:cNvPr id="17" name="AutoShape 8"/>
          <p:cNvSpPr>
            <a:spLocks noChangeArrowheads="1"/>
          </p:cNvSpPr>
          <p:nvPr/>
        </p:nvSpPr>
        <p:spPr bwMode="blackWhite">
          <a:xfrm>
            <a:off x="2986087" y="1225550"/>
            <a:ext cx="2459989" cy="1141989"/>
          </a:xfrm>
          <a:prstGeom prst="wedgeRectCallout">
            <a:avLst>
              <a:gd name="adj1" fmla="val 70750"/>
              <a:gd name="adj2" fmla="val 43225"/>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RRG and Specialist market shares have risen over the past 10+ years</a:t>
            </a:r>
            <a:endParaRPr lang="en-US" b="1" dirty="0">
              <a:solidFill>
                <a:schemeClr val="bg1"/>
              </a:solidFill>
            </a:endParaRPr>
          </a:p>
        </p:txBody>
      </p:sp>
    </p:spTree>
    <p:extLst>
      <p:ext uri="{BB962C8B-B14F-4D97-AF65-F5344CB8AC3E}">
        <p14:creationId xmlns:p14="http://schemas.microsoft.com/office/powerpoint/2010/main" val="72860737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5"/>
          <p:cNvSpPr>
            <a:spLocks noGrp="1" noChangeArrowheads="1"/>
          </p:cNvSpPr>
          <p:nvPr>
            <p:ph type="dt" sz="half" idx="10"/>
          </p:nvPr>
        </p:nvSpPr>
        <p:spPr>
          <a:ln/>
        </p:spPr>
        <p:txBody>
          <a:bodyPr/>
          <a:lstStyle/>
          <a:p>
            <a:r>
              <a:rPr lang="en-US"/>
              <a:t>12/01/09 - 9pm</a:t>
            </a:r>
          </a:p>
        </p:txBody>
      </p:sp>
      <p:sp>
        <p:nvSpPr>
          <p:cNvPr id="8" name="Rectangle 106"/>
          <p:cNvSpPr>
            <a:spLocks noGrp="1" noChangeArrowheads="1"/>
          </p:cNvSpPr>
          <p:nvPr>
            <p:ph type="ftr" sz="quarter" idx="11"/>
          </p:nvPr>
        </p:nvSpPr>
        <p:spPr>
          <a:ln/>
        </p:spPr>
        <p:txBody>
          <a:bodyPr/>
          <a:lstStyle/>
          <a:p>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p>
            <a:fld id="{A1942173-93C8-46AA-965D-EEE2C1FC5D48}" type="slidenum">
              <a:rPr lang="en-US"/>
              <a:pPr/>
              <a:t>19</a:t>
            </a:fld>
            <a:endParaRPr lang="en-US"/>
          </a:p>
        </p:txBody>
      </p:sp>
      <p:graphicFrame>
        <p:nvGraphicFramePr>
          <p:cNvPr id="1936387" name="Object 3"/>
          <p:cNvGraphicFramePr>
            <a:graphicFrameLocks noChangeAspect="1"/>
          </p:cNvGraphicFramePr>
          <p:nvPr>
            <p:extLst>
              <p:ext uri="{D42A27DB-BD31-4B8C-83A1-F6EECF244321}">
                <p14:modId xmlns:p14="http://schemas.microsoft.com/office/powerpoint/2010/main" val="634824231"/>
              </p:ext>
            </p:extLst>
          </p:nvPr>
        </p:nvGraphicFramePr>
        <p:xfrm>
          <a:off x="381000" y="1931272"/>
          <a:ext cx="8296275" cy="3752850"/>
        </p:xfrm>
        <a:graphic>
          <a:graphicData uri="http://schemas.openxmlformats.org/presentationml/2006/ole">
            <mc:AlternateContent xmlns:mc="http://schemas.openxmlformats.org/markup-compatibility/2006">
              <mc:Choice xmlns:v="urn:schemas-microsoft-com:vml" Requires="v">
                <p:oleObj spid="_x0000_s28507155" name="Chart" r:id="rId4" imgW="8277197" imgH="3762334" progId="MSGraph.Chart.8">
                  <p:embed followColorScheme="full"/>
                </p:oleObj>
              </mc:Choice>
              <mc:Fallback>
                <p:oleObj name="Chart" r:id="rId4" imgW="8277197" imgH="3762334" progId="MSGraph.Chart.8">
                  <p:embed followColorScheme="full"/>
                  <p:pic>
                    <p:nvPicPr>
                      <p:cNvPr id="0" name=""/>
                      <p:cNvPicPr>
                        <a:picLocks noChangeAspect="1" noChangeArrowheads="1"/>
                      </p:cNvPicPr>
                      <p:nvPr/>
                    </p:nvPicPr>
                    <p:blipFill>
                      <a:blip r:embed="rId5"/>
                      <a:srcRect/>
                      <a:stretch>
                        <a:fillRect/>
                      </a:stretch>
                    </p:blipFill>
                    <p:spPr bwMode="gray">
                      <a:xfrm>
                        <a:off x="381000" y="1931272"/>
                        <a:ext cx="8296275" cy="3752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36389" name="Rectangle 5"/>
          <p:cNvSpPr>
            <a:spLocks noChangeArrowheads="1"/>
          </p:cNvSpPr>
          <p:nvPr/>
        </p:nvSpPr>
        <p:spPr bwMode="black">
          <a:xfrm>
            <a:off x="347663" y="1266825"/>
            <a:ext cx="8221662" cy="220663"/>
          </a:xfrm>
          <a:prstGeom prst="rect">
            <a:avLst/>
          </a:prstGeom>
          <a:noFill/>
          <a:ln w="9525" algn="ctr">
            <a:noFill/>
            <a:miter lim="800000"/>
            <a:headEnd/>
            <a:tailEnd/>
          </a:ln>
          <a:effectLst/>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Millions)</a:t>
            </a:r>
            <a:endParaRPr lang="en-US" sz="1600" b="1" dirty="0">
              <a:solidFill>
                <a:srgbClr val="225A7A"/>
              </a:solidFill>
            </a:endParaRPr>
          </a:p>
        </p:txBody>
      </p:sp>
      <p:sp>
        <p:nvSpPr>
          <p:cNvPr id="1936390" name="Rectangle 6"/>
          <p:cNvSpPr>
            <a:spLocks noChangeArrowheads="1"/>
          </p:cNvSpPr>
          <p:nvPr/>
        </p:nvSpPr>
        <p:spPr bwMode="blackWhite">
          <a:xfrm>
            <a:off x="457200" y="5688274"/>
            <a:ext cx="8220075" cy="875071"/>
          </a:xfrm>
          <a:prstGeom prst="rect">
            <a:avLst/>
          </a:prstGeom>
          <a:gradFill rotWithShape="1">
            <a:gsLst>
              <a:gs pos="0">
                <a:srgbClr val="FF6801"/>
              </a:gs>
              <a:gs pos="100000">
                <a:srgbClr val="FF6801">
                  <a:gamma/>
                  <a:shade val="86275"/>
                  <a:invGamma/>
                </a:srgbClr>
              </a:gs>
            </a:gsLst>
            <a:lin ang="5400000" scaled="1"/>
          </a:gradFill>
          <a:ln w="12700" algn="ctr">
            <a:solidFill>
              <a:srgbClr val="FF6801"/>
            </a:solidFill>
            <a:miter lim="800000"/>
            <a:headEnd/>
            <a:tailEnd/>
          </a:ln>
          <a:effectLst/>
        </p:spPr>
        <p:txBody>
          <a:bodyPr bIns="64008" anchor="ctr"/>
          <a:lstStyle/>
          <a:p>
            <a:pPr algn="ctr">
              <a:lnSpc>
                <a:spcPct val="95000"/>
              </a:lnSpc>
              <a:spcBef>
                <a:spcPct val="25000"/>
              </a:spcBef>
            </a:pPr>
            <a:r>
              <a:rPr lang="en-US" b="1" dirty="0" smtClean="0">
                <a:solidFill>
                  <a:srgbClr val="FFFFFF"/>
                </a:solidFill>
              </a:rPr>
              <a:t>MPL profits peaked in 2010.  Falling rates and exposures and lower investment earnings are impacting the bottom line.</a:t>
            </a:r>
            <a:endParaRPr lang="en-US" b="1" dirty="0">
              <a:solidFill>
                <a:srgbClr val="FFFFFF"/>
              </a:solidFill>
            </a:endParaRPr>
          </a:p>
        </p:txBody>
      </p:sp>
      <p:sp>
        <p:nvSpPr>
          <p:cNvPr id="11" name="Rectangle 2"/>
          <p:cNvSpPr txBox="1">
            <a:spLocks noChangeArrowheads="1"/>
          </p:cNvSpPr>
          <p:nvPr/>
        </p:nvSpPr>
        <p:spPr bwMode="black">
          <a:xfrm>
            <a:off x="141137" y="49160"/>
            <a:ext cx="7587021"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lang="en-US" sz="3000" b="1" kern="0" dirty="0" smtClean="0">
                <a:solidFill>
                  <a:srgbClr val="225A7A"/>
                </a:solidFill>
                <a:ea typeface="+mj-ea"/>
                <a:cs typeface="+mj-cs"/>
              </a:rPr>
              <a:t>MPL Statutory Net Income After Tax,</a:t>
            </a:r>
          </a:p>
          <a:p>
            <a:pPr marL="0" marR="0" lvl="0" indent="0" algn="l" defTabSz="114300" rtl="0" eaLnBrk="0" fontAlgn="base" latinLnBrk="0" hangingPunct="0">
              <a:lnSpc>
                <a:spcPct val="90000"/>
              </a:lnSpc>
              <a:spcBef>
                <a:spcPct val="0"/>
              </a:spcBef>
              <a:spcAft>
                <a:spcPct val="0"/>
              </a:spcAft>
              <a:buClrTx/>
              <a:buSzTx/>
              <a:buFontTx/>
              <a:buNone/>
              <a:tabLst/>
              <a:defRPr/>
            </a:pPr>
            <a:r>
              <a:rPr lang="en-US" sz="3000" b="1" kern="0" dirty="0" smtClean="0">
                <a:solidFill>
                  <a:srgbClr val="225A7A"/>
                </a:solidFill>
                <a:ea typeface="+mj-ea"/>
                <a:cs typeface="+mj-cs"/>
              </a:rPr>
              <a:t>2006 – 2015F</a:t>
            </a:r>
            <a:endParaRPr kumimoji="0" lang="en-US" sz="3000" b="1" i="0" u="none" strike="noStrike" kern="0" cap="none" spc="0" normalizeH="0" baseline="0" noProof="0" dirty="0" smtClean="0">
              <a:ln>
                <a:noFill/>
              </a:ln>
              <a:solidFill>
                <a:srgbClr val="225A7A"/>
              </a:solidFill>
              <a:effectLst/>
              <a:uLnTx/>
              <a:uFillTx/>
              <a:latin typeface="Arial" charset="0"/>
              <a:ea typeface="+mj-ea"/>
              <a:cs typeface="+mj-cs"/>
            </a:endParaRPr>
          </a:p>
        </p:txBody>
      </p:sp>
      <p:sp>
        <p:nvSpPr>
          <p:cNvPr id="12" name="Rectangle 5"/>
          <p:cNvSpPr>
            <a:spLocks noChangeArrowheads="1"/>
          </p:cNvSpPr>
          <p:nvPr/>
        </p:nvSpPr>
        <p:spPr bwMode="auto">
          <a:xfrm>
            <a:off x="0" y="6635620"/>
            <a:ext cx="7569200" cy="28238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 Conning.</a:t>
            </a:r>
            <a:endParaRPr lang="en-US" sz="1100" dirty="0"/>
          </a:p>
        </p:txBody>
      </p:sp>
      <p:sp>
        <p:nvSpPr>
          <p:cNvPr id="13" name="AutoShape 8"/>
          <p:cNvSpPr>
            <a:spLocks noChangeArrowheads="1"/>
          </p:cNvSpPr>
          <p:nvPr/>
        </p:nvSpPr>
        <p:spPr bwMode="blackWhite">
          <a:xfrm>
            <a:off x="5755365" y="1239327"/>
            <a:ext cx="2798126" cy="1141989"/>
          </a:xfrm>
          <a:prstGeom prst="wedgeRectCallout">
            <a:avLst>
              <a:gd name="adj1" fmla="val 29014"/>
              <a:gd name="adj2" fmla="val 88265"/>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Rates and yields will need to improve to reverse the drop in profits</a:t>
            </a:r>
            <a:endParaRPr lang="en-US" b="1" dirty="0">
              <a:solidFill>
                <a:schemeClr val="bg1"/>
              </a:solidFill>
            </a:endParaRPr>
          </a:p>
        </p:txBody>
      </p:sp>
      <p:sp>
        <p:nvSpPr>
          <p:cNvPr id="2" name="TextBox 1"/>
          <p:cNvSpPr txBox="1"/>
          <p:nvPr/>
        </p:nvSpPr>
        <p:spPr>
          <a:xfrm>
            <a:off x="1847850" y="2059762"/>
            <a:ext cx="847725" cy="307777"/>
          </a:xfrm>
          <a:prstGeom prst="rect">
            <a:avLst/>
          </a:prstGeom>
          <a:noFill/>
        </p:spPr>
        <p:txBody>
          <a:bodyPr wrap="square" rtlCol="0">
            <a:spAutoFit/>
          </a:bodyPr>
          <a:lstStyle/>
          <a:p>
            <a:pPr algn="ctr"/>
            <a:r>
              <a:rPr lang="en-US" sz="1400" b="1" dirty="0" smtClean="0">
                <a:solidFill>
                  <a:srgbClr val="FF0000"/>
                </a:solidFill>
              </a:rPr>
              <a:t>+29.4%</a:t>
            </a:r>
            <a:endParaRPr lang="en-US" sz="1400" b="1" dirty="0">
              <a:solidFill>
                <a:srgbClr val="FF0000"/>
              </a:solidFill>
            </a:endParaRPr>
          </a:p>
        </p:txBody>
      </p:sp>
      <p:sp>
        <p:nvSpPr>
          <p:cNvPr id="15" name="TextBox 14"/>
          <p:cNvSpPr txBox="1"/>
          <p:nvPr/>
        </p:nvSpPr>
        <p:spPr>
          <a:xfrm>
            <a:off x="2633652" y="2657434"/>
            <a:ext cx="847725" cy="307777"/>
          </a:xfrm>
          <a:prstGeom prst="rect">
            <a:avLst/>
          </a:prstGeom>
          <a:noFill/>
        </p:spPr>
        <p:txBody>
          <a:bodyPr wrap="square" rtlCol="0">
            <a:spAutoFit/>
          </a:bodyPr>
          <a:lstStyle/>
          <a:p>
            <a:pPr algn="ctr"/>
            <a:r>
              <a:rPr lang="en-US" sz="1400" b="1" dirty="0" smtClean="0">
                <a:solidFill>
                  <a:srgbClr val="FF0000"/>
                </a:solidFill>
              </a:rPr>
              <a:t>-20.1%</a:t>
            </a:r>
            <a:endParaRPr lang="en-US" sz="1400" b="1" dirty="0">
              <a:solidFill>
                <a:srgbClr val="FF0000"/>
              </a:solidFill>
            </a:endParaRPr>
          </a:p>
        </p:txBody>
      </p:sp>
      <p:sp>
        <p:nvSpPr>
          <p:cNvPr id="16" name="TextBox 15"/>
          <p:cNvSpPr txBox="1"/>
          <p:nvPr/>
        </p:nvSpPr>
        <p:spPr>
          <a:xfrm>
            <a:off x="3371852" y="2794865"/>
            <a:ext cx="847725" cy="307777"/>
          </a:xfrm>
          <a:prstGeom prst="rect">
            <a:avLst/>
          </a:prstGeom>
          <a:noFill/>
        </p:spPr>
        <p:txBody>
          <a:bodyPr wrap="square" rtlCol="0">
            <a:spAutoFit/>
          </a:bodyPr>
          <a:lstStyle/>
          <a:p>
            <a:pPr algn="ctr"/>
            <a:r>
              <a:rPr lang="en-US" sz="1400" b="1" dirty="0" smtClean="0">
                <a:solidFill>
                  <a:srgbClr val="FF0000"/>
                </a:solidFill>
              </a:rPr>
              <a:t>-6.2%</a:t>
            </a:r>
            <a:endParaRPr lang="en-US" sz="1400" b="1" dirty="0">
              <a:solidFill>
                <a:srgbClr val="FF0000"/>
              </a:solidFill>
            </a:endParaRPr>
          </a:p>
        </p:txBody>
      </p:sp>
      <p:sp>
        <p:nvSpPr>
          <p:cNvPr id="17" name="TextBox 16"/>
          <p:cNvSpPr txBox="1"/>
          <p:nvPr/>
        </p:nvSpPr>
        <p:spPr>
          <a:xfrm>
            <a:off x="4093379" y="2136529"/>
            <a:ext cx="847725" cy="307777"/>
          </a:xfrm>
          <a:prstGeom prst="rect">
            <a:avLst/>
          </a:prstGeom>
          <a:noFill/>
        </p:spPr>
        <p:txBody>
          <a:bodyPr wrap="square" rtlCol="0">
            <a:spAutoFit/>
          </a:bodyPr>
          <a:lstStyle/>
          <a:p>
            <a:pPr algn="ctr"/>
            <a:r>
              <a:rPr lang="en-US" sz="1400" b="1" dirty="0" smtClean="0">
                <a:solidFill>
                  <a:srgbClr val="FF0000"/>
                </a:solidFill>
              </a:rPr>
              <a:t>+34.0%</a:t>
            </a:r>
            <a:endParaRPr lang="en-US" sz="1400" b="1" dirty="0">
              <a:solidFill>
                <a:srgbClr val="FF0000"/>
              </a:solidFill>
            </a:endParaRPr>
          </a:p>
        </p:txBody>
      </p:sp>
      <p:sp>
        <p:nvSpPr>
          <p:cNvPr id="18" name="TextBox 17"/>
          <p:cNvSpPr txBox="1"/>
          <p:nvPr/>
        </p:nvSpPr>
        <p:spPr>
          <a:xfrm>
            <a:off x="4833945" y="2485298"/>
            <a:ext cx="847725" cy="307777"/>
          </a:xfrm>
          <a:prstGeom prst="rect">
            <a:avLst/>
          </a:prstGeom>
          <a:noFill/>
        </p:spPr>
        <p:txBody>
          <a:bodyPr wrap="square" rtlCol="0">
            <a:spAutoFit/>
          </a:bodyPr>
          <a:lstStyle/>
          <a:p>
            <a:pPr algn="ctr"/>
            <a:r>
              <a:rPr lang="en-US" sz="1400" b="1" dirty="0" smtClean="0">
                <a:solidFill>
                  <a:srgbClr val="FF0000"/>
                </a:solidFill>
              </a:rPr>
              <a:t>-12.9%</a:t>
            </a:r>
            <a:endParaRPr lang="en-US" sz="1400" b="1" dirty="0">
              <a:solidFill>
                <a:srgbClr val="FF0000"/>
              </a:solidFill>
            </a:endParaRPr>
          </a:p>
        </p:txBody>
      </p:sp>
      <p:sp>
        <p:nvSpPr>
          <p:cNvPr id="19" name="TextBox 18"/>
          <p:cNvSpPr txBox="1"/>
          <p:nvPr/>
        </p:nvSpPr>
        <p:spPr>
          <a:xfrm>
            <a:off x="5600718" y="2751998"/>
            <a:ext cx="847725" cy="307777"/>
          </a:xfrm>
          <a:prstGeom prst="rect">
            <a:avLst/>
          </a:prstGeom>
          <a:noFill/>
        </p:spPr>
        <p:txBody>
          <a:bodyPr wrap="square" rtlCol="0">
            <a:spAutoFit/>
          </a:bodyPr>
          <a:lstStyle/>
          <a:p>
            <a:pPr algn="ctr"/>
            <a:r>
              <a:rPr lang="en-US" sz="1400" b="1" dirty="0" smtClean="0">
                <a:solidFill>
                  <a:srgbClr val="FF0000"/>
                </a:solidFill>
              </a:rPr>
              <a:t>-11.6%</a:t>
            </a:r>
            <a:endParaRPr lang="en-US" sz="1400" b="1" dirty="0">
              <a:solidFill>
                <a:srgbClr val="FF0000"/>
              </a:solidFill>
            </a:endParaRPr>
          </a:p>
        </p:txBody>
      </p:sp>
      <p:sp>
        <p:nvSpPr>
          <p:cNvPr id="20" name="TextBox 19"/>
          <p:cNvSpPr txBox="1"/>
          <p:nvPr/>
        </p:nvSpPr>
        <p:spPr>
          <a:xfrm>
            <a:off x="6324621" y="2647220"/>
            <a:ext cx="847725" cy="307777"/>
          </a:xfrm>
          <a:prstGeom prst="rect">
            <a:avLst/>
          </a:prstGeom>
          <a:noFill/>
        </p:spPr>
        <p:txBody>
          <a:bodyPr wrap="square" rtlCol="0">
            <a:spAutoFit/>
          </a:bodyPr>
          <a:lstStyle/>
          <a:p>
            <a:pPr algn="ctr"/>
            <a:r>
              <a:rPr lang="en-US" sz="1400" b="1" dirty="0" smtClean="0">
                <a:solidFill>
                  <a:srgbClr val="FF0000"/>
                </a:solidFill>
              </a:rPr>
              <a:t>+5.1%</a:t>
            </a:r>
            <a:endParaRPr lang="en-US" sz="1400" b="1" dirty="0">
              <a:solidFill>
                <a:srgbClr val="FF0000"/>
              </a:solidFill>
            </a:endParaRPr>
          </a:p>
        </p:txBody>
      </p:sp>
      <p:sp>
        <p:nvSpPr>
          <p:cNvPr id="21" name="TextBox 20"/>
          <p:cNvSpPr txBox="1"/>
          <p:nvPr/>
        </p:nvSpPr>
        <p:spPr>
          <a:xfrm>
            <a:off x="7091394" y="2959149"/>
            <a:ext cx="847725" cy="307777"/>
          </a:xfrm>
          <a:prstGeom prst="rect">
            <a:avLst/>
          </a:prstGeom>
          <a:noFill/>
        </p:spPr>
        <p:txBody>
          <a:bodyPr wrap="square" rtlCol="0">
            <a:spAutoFit/>
          </a:bodyPr>
          <a:lstStyle/>
          <a:p>
            <a:pPr algn="ctr"/>
            <a:r>
              <a:rPr lang="en-US" sz="1400" b="1" dirty="0" smtClean="0">
                <a:solidFill>
                  <a:srgbClr val="FF0000"/>
                </a:solidFill>
              </a:rPr>
              <a:t>-17.0%</a:t>
            </a:r>
            <a:endParaRPr lang="en-US" sz="1400" b="1" dirty="0">
              <a:solidFill>
                <a:srgbClr val="FF0000"/>
              </a:solidFill>
            </a:endParaRPr>
          </a:p>
        </p:txBody>
      </p:sp>
      <p:sp>
        <p:nvSpPr>
          <p:cNvPr id="22" name="TextBox 21"/>
          <p:cNvSpPr txBox="1"/>
          <p:nvPr/>
        </p:nvSpPr>
        <p:spPr>
          <a:xfrm>
            <a:off x="7829550" y="3149175"/>
            <a:ext cx="847725" cy="307777"/>
          </a:xfrm>
          <a:prstGeom prst="rect">
            <a:avLst/>
          </a:prstGeom>
          <a:noFill/>
        </p:spPr>
        <p:txBody>
          <a:bodyPr wrap="square" rtlCol="0">
            <a:spAutoFit/>
          </a:bodyPr>
          <a:lstStyle/>
          <a:p>
            <a:pPr algn="ctr"/>
            <a:r>
              <a:rPr lang="en-US" sz="1400" b="1" dirty="0" smtClean="0">
                <a:solidFill>
                  <a:srgbClr val="FF0000"/>
                </a:solidFill>
              </a:rPr>
              <a:t>-10.3%</a:t>
            </a:r>
            <a:endParaRPr lang="en-US" sz="1400" b="1" dirty="0">
              <a:solidFill>
                <a:srgbClr val="FF0000"/>
              </a:solidFill>
            </a:endParaRPr>
          </a:p>
        </p:txBody>
      </p:sp>
    </p:spTree>
    <p:extLst>
      <p:ext uri="{BB962C8B-B14F-4D97-AF65-F5344CB8AC3E}">
        <p14:creationId xmlns:p14="http://schemas.microsoft.com/office/powerpoint/2010/main" val="5585725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105"/>
          <p:cNvSpPr>
            <a:spLocks noGrp="1" noChangeArrowheads="1"/>
          </p:cNvSpPr>
          <p:nvPr>
            <p:ph type="dt" sz="quarter" idx="10"/>
          </p:nvPr>
        </p:nvSpPr>
        <p:spPr>
          <a:noFill/>
        </p:spPr>
        <p:txBody>
          <a:bodyPr/>
          <a:lstStyle/>
          <a:p>
            <a:r>
              <a:rPr lang="en-US" smtClean="0"/>
              <a:t>12/01/09 - 9pm</a:t>
            </a:r>
          </a:p>
        </p:txBody>
      </p:sp>
      <p:sp>
        <p:nvSpPr>
          <p:cNvPr id="64515"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64516" name="Rectangle 110"/>
          <p:cNvSpPr>
            <a:spLocks noGrp="1" noChangeArrowheads="1"/>
          </p:cNvSpPr>
          <p:nvPr>
            <p:ph type="sldNum" sz="quarter" idx="12"/>
          </p:nvPr>
        </p:nvSpPr>
        <p:spPr>
          <a:noFill/>
        </p:spPr>
        <p:txBody>
          <a:bodyPr/>
          <a:lstStyle/>
          <a:p>
            <a:fld id="{02CA6005-A30E-4B9F-AA27-E406E92B700B}" type="slidenum">
              <a:rPr lang="en-US" smtClean="0"/>
              <a:pPr/>
              <a:t>2</a:t>
            </a:fld>
            <a:endParaRPr lang="en-US" smtClean="0"/>
          </a:p>
        </p:txBody>
      </p:sp>
      <p:sp>
        <p:nvSpPr>
          <p:cNvPr id="64517" name="Rectangle 2"/>
          <p:cNvSpPr>
            <a:spLocks noGrp="1" noChangeArrowheads="1"/>
          </p:cNvSpPr>
          <p:nvPr>
            <p:ph type="title"/>
          </p:nvPr>
        </p:nvSpPr>
        <p:spPr/>
        <p:txBody>
          <a:bodyPr/>
          <a:lstStyle/>
          <a:p>
            <a:r>
              <a:rPr lang="en-US" dirty="0" smtClean="0"/>
              <a:t>Presentation Outline</a:t>
            </a:r>
          </a:p>
        </p:txBody>
      </p:sp>
      <p:sp>
        <p:nvSpPr>
          <p:cNvPr id="1922051" name="Rectangle 3"/>
          <p:cNvSpPr>
            <a:spLocks noGrp="1" noChangeArrowheads="1"/>
          </p:cNvSpPr>
          <p:nvPr>
            <p:ph type="body" idx="1"/>
          </p:nvPr>
        </p:nvSpPr>
        <p:spPr>
          <a:xfrm>
            <a:off x="347869" y="1053179"/>
            <a:ext cx="8523287" cy="4652963"/>
          </a:xfrm>
        </p:spPr>
        <p:txBody>
          <a:bodyPr/>
          <a:lstStyle/>
          <a:p>
            <a:pPr>
              <a:lnSpc>
                <a:spcPct val="150000"/>
              </a:lnSpc>
              <a:spcBef>
                <a:spcPct val="50000"/>
              </a:spcBef>
            </a:pPr>
            <a:r>
              <a:rPr lang="en-US" sz="2000" b="1" dirty="0" smtClean="0"/>
              <a:t>The US Healthcare System &amp; the Economy</a:t>
            </a:r>
          </a:p>
          <a:p>
            <a:pPr>
              <a:lnSpc>
                <a:spcPct val="150000"/>
              </a:lnSpc>
              <a:spcBef>
                <a:spcPct val="50000"/>
              </a:spcBef>
            </a:pPr>
            <a:r>
              <a:rPr lang="en-US" sz="2000" b="1" dirty="0" smtClean="0"/>
              <a:t>Employment/Professional Trends in Healthcare</a:t>
            </a:r>
            <a:endParaRPr lang="en-US" sz="2000" dirty="0" smtClean="0"/>
          </a:p>
          <a:p>
            <a:pPr>
              <a:lnSpc>
                <a:spcPct val="150000"/>
              </a:lnSpc>
              <a:spcBef>
                <a:spcPct val="50000"/>
              </a:spcBef>
            </a:pPr>
            <a:r>
              <a:rPr lang="en-US" sz="2000" b="1" dirty="0" smtClean="0"/>
              <a:t>Medical Professional Liability: Performance Overview &amp; Outlook</a:t>
            </a:r>
          </a:p>
          <a:p>
            <a:pPr>
              <a:lnSpc>
                <a:spcPct val="150000"/>
              </a:lnSpc>
              <a:spcBef>
                <a:spcPct val="50000"/>
              </a:spcBef>
            </a:pPr>
            <a:r>
              <a:rPr lang="en-US" sz="2000" b="1" dirty="0" smtClean="0"/>
              <a:t>The Affordable Care Act: Potential Impacts on MPL</a:t>
            </a:r>
          </a:p>
          <a:p>
            <a:pPr>
              <a:lnSpc>
                <a:spcPct val="150000"/>
              </a:lnSpc>
              <a:spcBef>
                <a:spcPct val="50000"/>
              </a:spcBef>
            </a:pPr>
            <a:r>
              <a:rPr lang="en-US" sz="2000" b="1" dirty="0" smtClean="0"/>
              <a:t>Overall P/C Insurance Industry Performance</a:t>
            </a:r>
          </a:p>
          <a:p>
            <a:pPr>
              <a:lnSpc>
                <a:spcPct val="150000"/>
              </a:lnSpc>
              <a:spcBef>
                <a:spcPct val="50000"/>
              </a:spcBef>
            </a:pPr>
            <a:r>
              <a:rPr lang="en-US" sz="2000" b="1" dirty="0" smtClean="0"/>
              <a:t>Investment Overview &amp; Outlook</a:t>
            </a:r>
          </a:p>
          <a:p>
            <a:pPr>
              <a:lnSpc>
                <a:spcPct val="150000"/>
              </a:lnSpc>
              <a:spcBef>
                <a:spcPct val="50000"/>
              </a:spcBef>
            </a:pPr>
            <a:r>
              <a:rPr lang="en-US" sz="2000" b="1" dirty="0" smtClean="0"/>
              <a:t>Tort Trends</a:t>
            </a:r>
          </a:p>
          <a:p>
            <a:pPr>
              <a:lnSpc>
                <a:spcPct val="150000"/>
              </a:lnSpc>
              <a:spcBef>
                <a:spcPct val="50000"/>
              </a:spcBef>
            </a:pPr>
            <a:r>
              <a:rPr lang="en-US" sz="2000" b="1" dirty="0" smtClean="0"/>
              <a:t>Cyber Risk and the Healthcare Industry</a:t>
            </a:r>
          </a:p>
          <a:p>
            <a:pPr>
              <a:lnSpc>
                <a:spcPct val="150000"/>
              </a:lnSpc>
              <a:spcBef>
                <a:spcPct val="50000"/>
              </a:spcBef>
            </a:pPr>
            <a:r>
              <a:rPr lang="en-US" sz="2000" b="1" i="1" dirty="0" smtClean="0">
                <a:solidFill>
                  <a:srgbClr val="FF0000"/>
                </a:solidFill>
              </a:rPr>
              <a:t>Q&amp;A</a:t>
            </a:r>
          </a:p>
        </p:txBody>
      </p:sp>
    </p:spTree>
    <p:extLst>
      <p:ext uri="{BB962C8B-B14F-4D97-AF65-F5344CB8AC3E}">
        <p14:creationId xmlns:p14="http://schemas.microsoft.com/office/powerpoint/2010/main" val="274779822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22051">
                                            <p:txEl>
                                              <p:pRg st="2" end="2"/>
                                            </p:txEl>
                                          </p:spTgt>
                                        </p:tgtEl>
                                        <p:attrNameLst>
                                          <p:attrName>style.visibility</p:attrName>
                                        </p:attrNameLst>
                                      </p:cBhvr>
                                      <p:to>
                                        <p:strVal val="visible"/>
                                      </p:to>
                                    </p:set>
                                    <p:animEffect transition="in" filter="wipe(left)">
                                      <p:cBhvr>
                                        <p:cTn id="17" dur="500"/>
                                        <p:tgtEl>
                                          <p:spTgt spid="1922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22051">
                                            <p:txEl>
                                              <p:pRg st="3" end="3"/>
                                            </p:txEl>
                                          </p:spTgt>
                                        </p:tgtEl>
                                        <p:attrNameLst>
                                          <p:attrName>style.visibility</p:attrName>
                                        </p:attrNameLst>
                                      </p:cBhvr>
                                      <p:to>
                                        <p:strVal val="visible"/>
                                      </p:to>
                                    </p:set>
                                    <p:animEffect transition="in" filter="wipe(left)">
                                      <p:cBhvr>
                                        <p:cTn id="22" dur="500"/>
                                        <p:tgtEl>
                                          <p:spTgt spid="19220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22051">
                                            <p:txEl>
                                              <p:pRg st="4" end="4"/>
                                            </p:txEl>
                                          </p:spTgt>
                                        </p:tgtEl>
                                        <p:attrNameLst>
                                          <p:attrName>style.visibility</p:attrName>
                                        </p:attrNameLst>
                                      </p:cBhvr>
                                      <p:to>
                                        <p:strVal val="visible"/>
                                      </p:to>
                                    </p:set>
                                    <p:animEffect transition="in" filter="wipe(left)">
                                      <p:cBhvr>
                                        <p:cTn id="27" dur="500"/>
                                        <p:tgtEl>
                                          <p:spTgt spid="192205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22051">
                                            <p:txEl>
                                              <p:pRg st="5" end="5"/>
                                            </p:txEl>
                                          </p:spTgt>
                                        </p:tgtEl>
                                        <p:attrNameLst>
                                          <p:attrName>style.visibility</p:attrName>
                                        </p:attrNameLst>
                                      </p:cBhvr>
                                      <p:to>
                                        <p:strVal val="visible"/>
                                      </p:to>
                                    </p:set>
                                    <p:animEffect transition="in" filter="wipe(left)">
                                      <p:cBhvr>
                                        <p:cTn id="32" dur="500"/>
                                        <p:tgtEl>
                                          <p:spTgt spid="192205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922051">
                                            <p:txEl>
                                              <p:pRg st="6" end="6"/>
                                            </p:txEl>
                                          </p:spTgt>
                                        </p:tgtEl>
                                        <p:attrNameLst>
                                          <p:attrName>style.visibility</p:attrName>
                                        </p:attrNameLst>
                                      </p:cBhvr>
                                      <p:to>
                                        <p:strVal val="visible"/>
                                      </p:to>
                                    </p:set>
                                    <p:animEffect transition="in" filter="wipe(left)">
                                      <p:cBhvr>
                                        <p:cTn id="37" dur="500"/>
                                        <p:tgtEl>
                                          <p:spTgt spid="192205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922051">
                                            <p:txEl>
                                              <p:pRg st="7" end="7"/>
                                            </p:txEl>
                                          </p:spTgt>
                                        </p:tgtEl>
                                        <p:attrNameLst>
                                          <p:attrName>style.visibility</p:attrName>
                                        </p:attrNameLst>
                                      </p:cBhvr>
                                      <p:to>
                                        <p:strVal val="visible"/>
                                      </p:to>
                                    </p:set>
                                    <p:animEffect transition="in" filter="wipe(left)">
                                      <p:cBhvr>
                                        <p:cTn id="42" dur="500"/>
                                        <p:tgtEl>
                                          <p:spTgt spid="192205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922051">
                                            <p:txEl>
                                              <p:pRg st="8" end="8"/>
                                            </p:txEl>
                                          </p:spTgt>
                                        </p:tgtEl>
                                        <p:attrNameLst>
                                          <p:attrName>style.visibility</p:attrName>
                                        </p:attrNameLst>
                                      </p:cBhvr>
                                      <p:to>
                                        <p:strVal val="visible"/>
                                      </p:to>
                                    </p:set>
                                    <p:animEffect transition="in" filter="wipe(left)">
                                      <p:cBhvr>
                                        <p:cTn id="47" dur="500"/>
                                        <p:tgtEl>
                                          <p:spTgt spid="192205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7292930" name="Object 2"/>
          <p:cNvGraphicFramePr>
            <a:graphicFrameLocks noChangeAspect="1"/>
          </p:cNvGraphicFramePr>
          <p:nvPr>
            <p:extLst>
              <p:ext uri="{D42A27DB-BD31-4B8C-83A1-F6EECF244321}">
                <p14:modId xmlns:p14="http://schemas.microsoft.com/office/powerpoint/2010/main" val="2689034014"/>
              </p:ext>
            </p:extLst>
          </p:nvPr>
        </p:nvGraphicFramePr>
        <p:xfrm>
          <a:off x="211137" y="1406525"/>
          <a:ext cx="8932863" cy="5451475"/>
        </p:xfrm>
        <a:graphic>
          <a:graphicData uri="http://schemas.openxmlformats.org/presentationml/2006/ole">
            <mc:AlternateContent xmlns:mc="http://schemas.openxmlformats.org/markup-compatibility/2006">
              <mc:Choice xmlns:v="urn:schemas-microsoft-com:vml" Requires="v">
                <p:oleObj spid="_x0000_s28446874" name="Chart" r:id="rId3" imgW="8191626" imgH="5391113" progId="MSGraph.Chart.8">
                  <p:embed followColorScheme="full"/>
                </p:oleObj>
              </mc:Choice>
              <mc:Fallback>
                <p:oleObj name="Chart" r:id="rId3" imgW="8191626" imgH="5391113" progId="MSGraph.Chart.8">
                  <p:embed followColorScheme="full"/>
                  <p:pic>
                    <p:nvPicPr>
                      <p:cNvPr id="0" name=""/>
                      <p:cNvPicPr>
                        <a:picLocks noChangeAspect="1" noChangeArrowheads="1"/>
                      </p:cNvPicPr>
                      <p:nvPr/>
                    </p:nvPicPr>
                    <p:blipFill>
                      <a:blip r:embed="rId4"/>
                      <a:srcRect/>
                      <a:stretch>
                        <a:fillRect/>
                      </a:stretch>
                    </p:blipFill>
                    <p:spPr bwMode="auto">
                      <a:xfrm>
                        <a:off x="211137" y="1406525"/>
                        <a:ext cx="8932863" cy="5451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92931" name="Rectangle 3"/>
          <p:cNvSpPr>
            <a:spLocks noGrp="1" noChangeArrowheads="1"/>
          </p:cNvSpPr>
          <p:nvPr>
            <p:ph type="title"/>
          </p:nvPr>
        </p:nvSpPr>
        <p:spPr>
          <a:xfrm>
            <a:off x="239712" y="87967"/>
            <a:ext cx="7425111" cy="838200"/>
          </a:xfrm>
        </p:spPr>
        <p:txBody>
          <a:bodyPr/>
          <a:lstStyle/>
          <a:p>
            <a:r>
              <a:rPr lang="en-US" dirty="0" smtClean="0"/>
              <a:t>Medical Malpractice Combined Ratio vs. All Lines Combined Ratio, 1991-2015F</a:t>
            </a:r>
          </a:p>
        </p:txBody>
      </p:sp>
      <p:sp>
        <p:nvSpPr>
          <p:cNvPr id="55300" name="Text Box 4"/>
          <p:cNvSpPr txBox="1">
            <a:spLocks noChangeArrowheads="1"/>
          </p:cNvSpPr>
          <p:nvPr/>
        </p:nvSpPr>
        <p:spPr bwMode="auto">
          <a:xfrm>
            <a:off x="76199" y="6553200"/>
            <a:ext cx="7666703" cy="277641"/>
          </a:xfrm>
          <a:prstGeom prst="rect">
            <a:avLst/>
          </a:prstGeom>
          <a:noFill/>
          <a:ln w="9525">
            <a:noFill/>
            <a:miter lim="800000"/>
            <a:headEnd/>
            <a:tailEnd/>
          </a:ln>
        </p:spPr>
        <p:txBody>
          <a:bodyPr wrap="square" lIns="92075" tIns="46038" rIns="92075" bIns="46038">
            <a:spAutoFit/>
          </a:bodyPr>
          <a:lstStyle/>
          <a:p>
            <a:r>
              <a:rPr lang="en-US" sz="1200" dirty="0"/>
              <a:t>Source: AM </a:t>
            </a:r>
            <a:r>
              <a:rPr lang="en-US" sz="1200" dirty="0" smtClean="0"/>
              <a:t>Best (1991-2014F); Conning (2015F) </a:t>
            </a:r>
            <a:r>
              <a:rPr lang="en-US" sz="1200" dirty="0"/>
              <a:t>Insurance Information </a:t>
            </a:r>
            <a:r>
              <a:rPr lang="en-US" sz="1200" dirty="0" smtClean="0"/>
              <a:t>Institute.</a:t>
            </a:r>
            <a:endParaRPr lang="en-US" sz="1200" dirty="0"/>
          </a:p>
        </p:txBody>
      </p:sp>
      <p:sp>
        <p:nvSpPr>
          <p:cNvPr id="8" name="AutoShape 7"/>
          <p:cNvSpPr>
            <a:spLocks noChangeArrowheads="1"/>
          </p:cNvSpPr>
          <p:nvPr/>
        </p:nvSpPr>
        <p:spPr bwMode="blackWhite">
          <a:xfrm>
            <a:off x="1060731" y="1071900"/>
            <a:ext cx="4240213" cy="782638"/>
          </a:xfrm>
          <a:prstGeom prst="wedgeRectCallout">
            <a:avLst>
              <a:gd name="adj1" fmla="val -21794"/>
              <a:gd name="adj2" fmla="val 1686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smtClean="0">
                <a:solidFill>
                  <a:schemeClr val="bg1"/>
                </a:solidFill>
              </a:rPr>
              <a:t>MPL </a:t>
            </a:r>
            <a:r>
              <a:rPr lang="en-US" b="1" dirty="0">
                <a:solidFill>
                  <a:schemeClr val="bg1"/>
                </a:solidFill>
              </a:rPr>
              <a:t>i</a:t>
            </a:r>
            <a:r>
              <a:rPr lang="en-US" b="1" dirty="0" smtClean="0">
                <a:solidFill>
                  <a:schemeClr val="bg1"/>
                </a:solidFill>
              </a:rPr>
              <a:t>nsurers </a:t>
            </a:r>
            <a:r>
              <a:rPr lang="en-US" b="1" dirty="0">
                <a:solidFill>
                  <a:schemeClr val="bg1"/>
                </a:solidFill>
              </a:rPr>
              <a:t>in </a:t>
            </a:r>
            <a:r>
              <a:rPr lang="en-US" b="1" dirty="0" smtClean="0">
                <a:solidFill>
                  <a:schemeClr val="bg1"/>
                </a:solidFill>
              </a:rPr>
              <a:t>2013 </a:t>
            </a:r>
            <a:r>
              <a:rPr lang="en-US" b="1" dirty="0">
                <a:solidFill>
                  <a:schemeClr val="bg1"/>
                </a:solidFill>
              </a:rPr>
              <a:t>paid </a:t>
            </a:r>
            <a:r>
              <a:rPr lang="en-US" b="1" dirty="0" smtClean="0">
                <a:solidFill>
                  <a:schemeClr val="bg1"/>
                </a:solidFill>
              </a:rPr>
              <a:t>out an estimated $0.96 </a:t>
            </a:r>
            <a:r>
              <a:rPr lang="en-US" b="1" dirty="0">
                <a:solidFill>
                  <a:schemeClr val="bg1"/>
                </a:solidFill>
              </a:rPr>
              <a:t>in loss and expense for every $1 they earned in premiums</a:t>
            </a:r>
            <a:endParaRPr lang="en-US" b="1" dirty="0">
              <a:solidFill>
                <a:schemeClr val="bg1"/>
              </a:solidFill>
              <a:latin typeface="Arial" pitchFamily="34" charset="0"/>
            </a:endParaRPr>
          </a:p>
        </p:txBody>
      </p:sp>
      <p:sp>
        <p:nvSpPr>
          <p:cNvPr id="9" name="AutoShape 29"/>
          <p:cNvSpPr>
            <a:spLocks noChangeArrowheads="1"/>
          </p:cNvSpPr>
          <p:nvPr/>
        </p:nvSpPr>
        <p:spPr bwMode="blackWhite">
          <a:xfrm>
            <a:off x="2108481" y="4871413"/>
            <a:ext cx="2144712" cy="842142"/>
          </a:xfrm>
          <a:prstGeom prst="wedgeRectCallout">
            <a:avLst>
              <a:gd name="adj1" fmla="val 49255"/>
              <a:gd name="adj2" fmla="val -8398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latin typeface="Arial" pitchFamily="34" charset="0"/>
              </a:rPr>
              <a:t>In 2001, med mal insurers paid out $1.55 for every dollar earned</a:t>
            </a:r>
          </a:p>
        </p:txBody>
      </p:sp>
      <p:sp>
        <p:nvSpPr>
          <p:cNvPr id="11" name="AutoShape 29"/>
          <p:cNvSpPr>
            <a:spLocks noChangeArrowheads="1"/>
          </p:cNvSpPr>
          <p:nvPr/>
        </p:nvSpPr>
        <p:spPr bwMode="blackWhite">
          <a:xfrm>
            <a:off x="5545428" y="2357423"/>
            <a:ext cx="3503322" cy="1230964"/>
          </a:xfrm>
          <a:prstGeom prst="wedgeRectCallout">
            <a:avLst>
              <a:gd name="adj1" fmla="val 29311"/>
              <a:gd name="adj2" fmla="val 11389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latin typeface="Arial" pitchFamily="34" charset="0"/>
              </a:rPr>
              <a:t>The dramatic improvement </a:t>
            </a:r>
            <a:r>
              <a:rPr lang="en-US" sz="1600" b="1" dirty="0" smtClean="0">
                <a:latin typeface="Arial" pitchFamily="34" charset="0"/>
              </a:rPr>
              <a:t>over the past decade </a:t>
            </a:r>
            <a:r>
              <a:rPr lang="en-US" sz="1600" b="1" dirty="0">
                <a:latin typeface="Arial" pitchFamily="34" charset="0"/>
              </a:rPr>
              <a:t>has restored med </a:t>
            </a:r>
            <a:r>
              <a:rPr lang="en-US" sz="1600" b="1" dirty="0" err="1">
                <a:latin typeface="Arial" pitchFamily="34" charset="0"/>
              </a:rPr>
              <a:t>mal’s</a:t>
            </a:r>
            <a:r>
              <a:rPr lang="en-US" sz="1600" b="1" dirty="0">
                <a:latin typeface="Arial" pitchFamily="34" charset="0"/>
              </a:rPr>
              <a:t> </a:t>
            </a:r>
            <a:r>
              <a:rPr lang="en-US" sz="1600" b="1" dirty="0" smtClean="0">
                <a:latin typeface="Arial" pitchFamily="34" charset="0"/>
              </a:rPr>
              <a:t>viability, though some deterioration has occurred and is expected to continue</a:t>
            </a:r>
            <a:endParaRPr lang="en-US" sz="1600" b="1" dirty="0">
              <a:latin typeface="Arial" pitchFamily="34" charset="0"/>
            </a:endParaRP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12" name="Slide Number Placeholder 11"/>
          <p:cNvSpPr>
            <a:spLocks noGrp="1"/>
          </p:cNvSpPr>
          <p:nvPr>
            <p:ph type="sldNum" sz="quarter" idx="12"/>
          </p:nvPr>
        </p:nvSpPr>
        <p:spPr/>
        <p:txBody>
          <a:bodyPr/>
          <a:lstStyle/>
          <a:p>
            <a:pPr>
              <a:defRPr/>
            </a:pPr>
            <a:fld id="{103D1549-189B-430A-BC2E-B6FA9183E25C}" type="slidenum">
              <a:rPr lang="en-US" smtClean="0"/>
              <a:pPr>
                <a:defRPr/>
              </a:pPr>
              <a:t>20</a:t>
            </a:fld>
            <a:endParaRPr lang="en-US"/>
          </a:p>
        </p:txBody>
      </p:sp>
    </p:spTree>
    <p:extLst>
      <p:ext uri="{BB962C8B-B14F-4D97-AF65-F5344CB8AC3E}">
        <p14:creationId xmlns:p14="http://schemas.microsoft.com/office/powerpoint/2010/main" val="31304074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292931"/>
                                        </p:tgtEl>
                                        <p:attrNameLst>
                                          <p:attrName>style.visibility</p:attrName>
                                        </p:attrNameLst>
                                      </p:cBhvr>
                                      <p:to>
                                        <p:strVal val="visible"/>
                                      </p:to>
                                    </p:set>
                                    <p:anim calcmode="lin" valueType="num">
                                      <p:cBhvr additive="base">
                                        <p:cTn id="7" dur="500" fill="hold"/>
                                        <p:tgtEl>
                                          <p:spTgt spid="7292931"/>
                                        </p:tgtEl>
                                        <p:attrNameLst>
                                          <p:attrName>ppt_x</p:attrName>
                                        </p:attrNameLst>
                                      </p:cBhvr>
                                      <p:tavLst>
                                        <p:tav tm="0">
                                          <p:val>
                                            <p:strVal val="#ppt_x"/>
                                          </p:val>
                                        </p:tav>
                                        <p:tav tm="100000">
                                          <p:val>
                                            <p:strVal val="#ppt_x"/>
                                          </p:val>
                                        </p:tav>
                                      </p:tavLst>
                                    </p:anim>
                                    <p:anim calcmode="lin" valueType="num">
                                      <p:cBhvr additive="base">
                                        <p:cTn id="8" dur="500" fill="hold"/>
                                        <p:tgtEl>
                                          <p:spTgt spid="729293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7292930"/>
                                        </p:tgtEl>
                                        <p:attrNameLst>
                                          <p:attrName>style.visibility</p:attrName>
                                        </p:attrNameLst>
                                      </p:cBhvr>
                                      <p:to>
                                        <p:strVal val="visible"/>
                                      </p:to>
                                    </p:set>
                                    <p:animEffect transition="in" filter="wipe(left)">
                                      <p:cBhvr>
                                        <p:cTn id="13" dur="500"/>
                                        <p:tgtEl>
                                          <p:spTgt spid="7292930"/>
                                        </p:tgtEl>
                                      </p:cBhvr>
                                    </p:animEffect>
                                  </p:childTnLst>
                                </p:cTn>
                              </p:par>
                            </p:childTnLst>
                          </p:cTn>
                        </p:par>
                        <p:par>
                          <p:cTn id="14" fill="hold">
                            <p:stCondLst>
                              <p:cond delay="500"/>
                            </p:stCondLst>
                            <p:childTnLst>
                              <p:par>
                                <p:cTn id="15" presetID="22" presetClass="entr" presetSubtype="2" fill="hold" grpId="0" nodeType="afterEffect">
                                  <p:stCondLst>
                                    <p:cond delay="700"/>
                                  </p:stCondLst>
                                  <p:childTnLst>
                                    <p:set>
                                      <p:cBhvr>
                                        <p:cTn id="16" dur="1" fill="hold">
                                          <p:stCondLst>
                                            <p:cond delay="0"/>
                                          </p:stCondLst>
                                        </p:cTn>
                                        <p:tgtEl>
                                          <p:spTgt spid="8"/>
                                        </p:tgtEl>
                                        <p:attrNameLst>
                                          <p:attrName>style.visibility</p:attrName>
                                        </p:attrNameLst>
                                      </p:cBhvr>
                                      <p:to>
                                        <p:strVal val="visible"/>
                                      </p:to>
                                    </p:set>
                                    <p:animEffect transition="in" filter="wipe(right)">
                                      <p:cBhvr>
                                        <p:cTn id="17" dur="500"/>
                                        <p:tgtEl>
                                          <p:spTgt spid="8"/>
                                        </p:tgtEl>
                                      </p:cBhvr>
                                    </p:animEffect>
                                  </p:childTnLst>
                                </p:cTn>
                              </p:par>
                            </p:childTnLst>
                          </p:cTn>
                        </p:par>
                        <p:par>
                          <p:cTn id="18" fill="hold">
                            <p:stCondLst>
                              <p:cond delay="1700"/>
                            </p:stCondLst>
                            <p:childTnLst>
                              <p:par>
                                <p:cTn id="19" presetID="2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up)">
                                      <p:cBhvr>
                                        <p:cTn id="21" dur="500"/>
                                        <p:tgtEl>
                                          <p:spTgt spid="9"/>
                                        </p:tgtEl>
                                      </p:cBhvr>
                                    </p:animEffect>
                                  </p:childTnLst>
                                </p:cTn>
                              </p:par>
                            </p:childTnLst>
                          </p:cTn>
                        </p:par>
                        <p:par>
                          <p:cTn id="22" fill="hold">
                            <p:stCondLst>
                              <p:cond delay="2200"/>
                            </p:stCondLst>
                            <p:childTnLst>
                              <p:par>
                                <p:cTn id="23" presetID="22" presetClass="entr" presetSubtype="1"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up)">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7292930" grpId="0" bld="series" animBg="0"/>
      <p:bldP spid="7292931" grpId="0" autoUpdateAnimBg="0"/>
      <p:bldP spid="8" grpId="0" animBg="1"/>
      <p:bldP spid="9"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46C67C8C-EF65-49ED-AA26-CEA3625CC28C}" type="slidenum">
              <a:rPr lang="en-US" sz="900"/>
              <a:pPr algn="r" eaLnBrk="0" hangingPunct="0">
                <a:lnSpc>
                  <a:spcPct val="85000"/>
                </a:lnSpc>
                <a:spcBef>
                  <a:spcPct val="20000"/>
                </a:spcBef>
              </a:pPr>
              <a:t>21</a:t>
            </a:fld>
            <a:endParaRPr lang="en-US" sz="900"/>
          </a:p>
        </p:txBody>
      </p:sp>
      <p:sp>
        <p:nvSpPr>
          <p:cNvPr id="1028" name="Rectangle 2"/>
          <p:cNvSpPr>
            <a:spLocks noGrp="1" noChangeArrowheads="1"/>
          </p:cNvSpPr>
          <p:nvPr>
            <p:ph type="title" idx="4294967295"/>
          </p:nvPr>
        </p:nvSpPr>
        <p:spPr/>
        <p:txBody>
          <a:bodyPr/>
          <a:lstStyle/>
          <a:p>
            <a:r>
              <a:rPr lang="en-US" dirty="0" smtClean="0"/>
              <a:t>RNW: MPL vs. All P/C Lines, 2003-2012</a:t>
            </a:r>
          </a:p>
        </p:txBody>
      </p:sp>
      <p:sp>
        <p:nvSpPr>
          <p:cNvPr id="1029" name="Rectangle 3"/>
          <p:cNvSpPr>
            <a:spLocks noChangeArrowheads="1"/>
          </p:cNvSpPr>
          <p:nvPr/>
        </p:nvSpPr>
        <p:spPr bwMode="auto">
          <a:xfrm>
            <a:off x="0" y="6570663"/>
            <a:ext cx="7569200" cy="287337"/>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	Sources: NAIC.</a:t>
            </a:r>
          </a:p>
        </p:txBody>
      </p:sp>
      <p:graphicFrame>
        <p:nvGraphicFramePr>
          <p:cNvPr id="2026500" name="Object 2"/>
          <p:cNvGraphicFramePr>
            <a:graphicFrameLocks/>
          </p:cNvGraphicFramePr>
          <p:nvPr>
            <p:extLst>
              <p:ext uri="{D42A27DB-BD31-4B8C-83A1-F6EECF244321}">
                <p14:modId xmlns:p14="http://schemas.microsoft.com/office/powerpoint/2010/main" val="3470262734"/>
              </p:ext>
            </p:extLst>
          </p:nvPr>
        </p:nvGraphicFramePr>
        <p:xfrm>
          <a:off x="304800" y="1296988"/>
          <a:ext cx="8569325" cy="4875212"/>
        </p:xfrm>
        <a:graphic>
          <a:graphicData uri="http://schemas.openxmlformats.org/presentationml/2006/ole">
            <mc:AlternateContent xmlns:mc="http://schemas.openxmlformats.org/markup-compatibility/2006">
              <mc:Choice xmlns:v="urn:schemas-microsoft-com:vml" Requires="v">
                <p:oleObj spid="_x0000_s28447897" name="Chart" r:id="rId4" imgW="8601024" imgH="4610130" progId="MSGraph.Chart.8">
                  <p:embed followColorScheme="full"/>
                </p:oleObj>
              </mc:Choice>
              <mc:Fallback>
                <p:oleObj name="Chart" r:id="rId4" imgW="8601024" imgH="4610130" progId="MSGraph.Chart.8">
                  <p:embed followColorScheme="full"/>
                  <p:pic>
                    <p:nvPicPr>
                      <p:cNvPr id="0" name=""/>
                      <p:cNvPicPr>
                        <a:picLocks noChangeArrowheads="1"/>
                      </p:cNvPicPr>
                      <p:nvPr/>
                    </p:nvPicPr>
                    <p:blipFill>
                      <a:blip r:embed="rId5"/>
                      <a:srcRect/>
                      <a:stretch>
                        <a:fillRect/>
                      </a:stretch>
                    </p:blipFill>
                    <p:spPr bwMode="gray">
                      <a:xfrm>
                        <a:off x="304800" y="1296988"/>
                        <a:ext cx="8569325" cy="48752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Rectangle 31"/>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7" name="Text Box 6"/>
          <p:cNvSpPr txBox="1">
            <a:spLocks noChangeArrowheads="1"/>
          </p:cNvSpPr>
          <p:nvPr/>
        </p:nvSpPr>
        <p:spPr bwMode="blackWhite">
          <a:xfrm>
            <a:off x="2337080" y="4015948"/>
            <a:ext cx="2474912" cy="1222782"/>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b="1" u="sng" dirty="0">
                <a:solidFill>
                  <a:schemeClr val="bg1"/>
                </a:solidFill>
              </a:rPr>
              <a:t>Average </a:t>
            </a:r>
            <a:r>
              <a:rPr lang="en-US" b="1" u="sng" dirty="0" smtClean="0">
                <a:solidFill>
                  <a:schemeClr val="bg1"/>
                </a:solidFill>
              </a:rPr>
              <a:t>2003-2012</a:t>
            </a:r>
            <a:endParaRPr lang="en-US" b="1" u="sng" dirty="0">
              <a:solidFill>
                <a:schemeClr val="bg1"/>
              </a:solidFill>
            </a:endParaRPr>
          </a:p>
          <a:p>
            <a:pPr algn="ctr" eaLnBrk="0" hangingPunct="0">
              <a:lnSpc>
                <a:spcPct val="85000"/>
              </a:lnSpc>
              <a:spcBef>
                <a:spcPct val="50000"/>
              </a:spcBef>
              <a:buClr>
                <a:schemeClr val="bg1"/>
              </a:buClr>
              <a:buFont typeface="Wingdings" pitchFamily="2" charset="2"/>
              <a:buNone/>
              <a:defRPr/>
            </a:pPr>
            <a:r>
              <a:rPr lang="en-US" b="1" dirty="0" smtClean="0">
                <a:solidFill>
                  <a:schemeClr val="bg1"/>
                </a:solidFill>
              </a:rPr>
              <a:t>All P/C Lines: 7.9%</a:t>
            </a:r>
            <a:endParaRPr lang="en-US" b="1" dirty="0">
              <a:solidFill>
                <a:schemeClr val="bg1"/>
              </a:solidFill>
            </a:endParaRPr>
          </a:p>
          <a:p>
            <a:pPr algn="ctr" eaLnBrk="0" hangingPunct="0">
              <a:lnSpc>
                <a:spcPct val="85000"/>
              </a:lnSpc>
              <a:spcBef>
                <a:spcPct val="50000"/>
              </a:spcBef>
              <a:buClr>
                <a:schemeClr val="bg1"/>
              </a:buClr>
              <a:buFont typeface="Wingdings" pitchFamily="2" charset="2"/>
              <a:buNone/>
              <a:defRPr/>
            </a:pPr>
            <a:r>
              <a:rPr lang="en-US" b="1" dirty="0" smtClean="0">
                <a:solidFill>
                  <a:schemeClr val="bg1"/>
                </a:solidFill>
              </a:rPr>
              <a:t>MPL: 12.3%</a:t>
            </a:r>
            <a:endParaRPr lang="en-US" b="1" dirty="0">
              <a:solidFill>
                <a:schemeClr val="bg1"/>
              </a:solidFill>
            </a:endParaRPr>
          </a:p>
        </p:txBody>
      </p:sp>
      <p:sp>
        <p:nvSpPr>
          <p:cNvPr id="9" name="AutoShape 13"/>
          <p:cNvSpPr>
            <a:spLocks noChangeArrowheads="1"/>
          </p:cNvSpPr>
          <p:nvPr/>
        </p:nvSpPr>
        <p:spPr bwMode="blackWhite">
          <a:xfrm>
            <a:off x="5721177" y="1108076"/>
            <a:ext cx="2891011" cy="893719"/>
          </a:xfrm>
          <a:prstGeom prst="wedgeRectCallout">
            <a:avLst>
              <a:gd name="adj1" fmla="val 17244"/>
              <a:gd name="adj2" fmla="val 10372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Since 2005, MPL has outperformed the p/c insurance industry overall by a wide margin</a:t>
            </a:r>
            <a:endParaRPr lang="en-US" sz="1600" b="1" dirty="0">
              <a:solidFill>
                <a:schemeClr val="bg1"/>
              </a:solidFill>
            </a:endParaRPr>
          </a:p>
        </p:txBody>
      </p:sp>
    </p:spTree>
    <p:extLst>
      <p:ext uri="{BB962C8B-B14F-4D97-AF65-F5344CB8AC3E}">
        <p14:creationId xmlns:p14="http://schemas.microsoft.com/office/powerpoint/2010/main" val="400300675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par>
                          <p:cTn id="12" fill="hold">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4600"/>
                            </p:stCondLst>
                            <p:childTnLst>
                              <p:par>
                                <p:cTn id="17" presetID="22" presetClass="entr" presetSubtype="2" fill="hold" grpId="0" nodeType="afterEffect">
                                  <p:stCondLst>
                                    <p:cond delay="500"/>
                                  </p:stCondLst>
                                  <p:childTnLst>
                                    <p:set>
                                      <p:cBhvr>
                                        <p:cTn id="18" dur="1" fill="hold">
                                          <p:stCondLst>
                                            <p:cond delay="0"/>
                                          </p:stCondLst>
                                        </p:cTn>
                                        <p:tgtEl>
                                          <p:spTgt spid="9"/>
                                        </p:tgtEl>
                                        <p:attrNameLst>
                                          <p:attrName>style.visibility</p:attrName>
                                        </p:attrNameLst>
                                      </p:cBhvr>
                                      <p:to>
                                        <p:strVal val="visible"/>
                                      </p:to>
                                    </p:set>
                                    <p:animEffect transition="in" filter="wipe(right)">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7"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260132" y="90488"/>
            <a:ext cx="7550150" cy="860425"/>
          </a:xfrm>
        </p:spPr>
        <p:txBody>
          <a:bodyPr/>
          <a:lstStyle/>
          <a:p>
            <a:r>
              <a:rPr lang="en-US" dirty="0" smtClean="0"/>
              <a:t>MPL Combined Ratio and ROE,</a:t>
            </a:r>
            <a:br>
              <a:rPr lang="en-US" dirty="0" smtClean="0"/>
            </a:br>
            <a:r>
              <a:rPr lang="en-US" dirty="0" smtClean="0"/>
              <a:t>2006 - 2015F</a:t>
            </a:r>
          </a:p>
        </p:txBody>
      </p:sp>
      <p:sp>
        <p:nvSpPr>
          <p:cNvPr id="2052" name="Rectangle 3"/>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Combined Ratio / </a:t>
            </a:r>
            <a:r>
              <a:rPr lang="en-US" sz="1600" b="1" dirty="0" smtClean="0">
                <a:solidFill>
                  <a:srgbClr val="225A7A"/>
                </a:solidFill>
                <a:latin typeface="Arial" charset="0"/>
                <a:cs typeface="Arial" charset="0"/>
              </a:rPr>
              <a:t>GAAP ROE</a:t>
            </a:r>
            <a:endParaRPr lang="en-US" sz="1600" b="1" dirty="0">
              <a:solidFill>
                <a:srgbClr val="225A7A"/>
              </a:solidFill>
              <a:latin typeface="Arial" charset="0"/>
              <a:cs typeface="Arial" charset="0"/>
            </a:endParaRPr>
          </a:p>
        </p:txBody>
      </p:sp>
      <p:sp>
        <p:nvSpPr>
          <p:cNvPr id="2053" name="Rectangle 4"/>
          <p:cNvSpPr>
            <a:spLocks noChangeArrowheads="1"/>
          </p:cNvSpPr>
          <p:nvPr/>
        </p:nvSpPr>
        <p:spPr bwMode="auto">
          <a:xfrm>
            <a:off x="0" y="6414802"/>
            <a:ext cx="8636000" cy="443198"/>
          </a:xfrm>
          <a:prstGeom prst="rect">
            <a:avLst/>
          </a:prstGeom>
          <a:noFill/>
          <a:ln w="9525">
            <a:noFill/>
            <a:miter lim="800000"/>
            <a:headEnd/>
            <a:tailEnd/>
          </a:ln>
        </p:spPr>
        <p:txBody>
          <a:bodyPr lIns="365760" tIns="0" rIns="0" bIns="137160" anchor="b">
            <a:spAutoFit/>
          </a:bodyPr>
          <a:lstStyle/>
          <a:p>
            <a:pPr marL="133350" indent="-133350" eaLnBrk="0" fontAlgn="base" hangingPunct="0">
              <a:lnSpc>
                <a:spcPct val="90000"/>
              </a:lnSpc>
              <a:spcBef>
                <a:spcPct val="0"/>
              </a:spcBef>
              <a:spcAft>
                <a:spcPct val="0"/>
              </a:spcAft>
              <a:buClr>
                <a:srgbClr val="FF6801"/>
              </a:buClr>
              <a:buFont typeface="Wingdings" pitchFamily="2" charset="2"/>
              <a:buNone/>
              <a:tabLst>
                <a:tab pos="112713" algn="r"/>
              </a:tabLst>
            </a:pPr>
            <a:endParaRPr lang="en-US" sz="1100" dirty="0">
              <a:solidFill>
                <a:srgbClr val="000000"/>
              </a:solidFill>
              <a:latin typeface="Arial" charset="0"/>
              <a:cs typeface="Arial" charset="0"/>
            </a:endParaRPr>
          </a:p>
          <a:p>
            <a:pPr marL="133350" indent="-133350" eaLnBrk="0" fontAlgn="base" hangingPunct="0">
              <a:lnSpc>
                <a:spcPct val="90000"/>
              </a:lnSpc>
              <a:spcBef>
                <a:spcPct val="0"/>
              </a:spcBef>
              <a:spcAft>
                <a:spcPct val="0"/>
              </a:spcAft>
              <a:buClr>
                <a:srgbClr val="FF6801"/>
              </a:buClr>
              <a:buFont typeface="Wingdings" pitchFamily="2" charset="2"/>
              <a:buNone/>
              <a:tabLst>
                <a:tab pos="112713" algn="r"/>
              </a:tabLst>
            </a:pPr>
            <a:r>
              <a:rPr lang="en-US" sz="1100" dirty="0">
                <a:solidFill>
                  <a:srgbClr val="000000"/>
                </a:solidFill>
                <a:latin typeface="Arial" charset="0"/>
                <a:cs typeface="Arial" charset="0"/>
              </a:rPr>
              <a:t>	Source: </a:t>
            </a:r>
            <a:r>
              <a:rPr lang="en-US" sz="1100" dirty="0" smtClean="0">
                <a:solidFill>
                  <a:srgbClr val="000000"/>
                </a:solidFill>
                <a:latin typeface="Arial" charset="0"/>
                <a:cs typeface="Arial" charset="0"/>
              </a:rPr>
              <a:t>Conning; Insurance </a:t>
            </a:r>
            <a:r>
              <a:rPr lang="en-US" sz="1100" dirty="0">
                <a:solidFill>
                  <a:srgbClr val="000000"/>
                </a:solidFill>
                <a:latin typeface="Arial" charset="0"/>
                <a:cs typeface="Arial" charset="0"/>
              </a:rPr>
              <a:t>Information </a:t>
            </a:r>
            <a:r>
              <a:rPr lang="en-US" sz="1100" dirty="0" smtClean="0">
                <a:solidFill>
                  <a:srgbClr val="000000"/>
                </a:solidFill>
                <a:latin typeface="Arial" charset="0"/>
                <a:cs typeface="Arial" charset="0"/>
              </a:rPr>
              <a:t>Institute.</a:t>
            </a:r>
            <a:endParaRPr lang="en-US" sz="1100" dirty="0">
              <a:solidFill>
                <a:srgbClr val="000000"/>
              </a:solidFill>
              <a:latin typeface="Arial" charset="0"/>
              <a:cs typeface="Arial" charset="0"/>
            </a:endParaRPr>
          </a:p>
        </p:txBody>
      </p:sp>
      <p:graphicFrame>
        <p:nvGraphicFramePr>
          <p:cNvPr id="2050" name="Object 2"/>
          <p:cNvGraphicFramePr>
            <a:graphicFrameLocks/>
          </p:cNvGraphicFramePr>
          <p:nvPr>
            <p:extLst>
              <p:ext uri="{D42A27DB-BD31-4B8C-83A1-F6EECF244321}">
                <p14:modId xmlns:p14="http://schemas.microsoft.com/office/powerpoint/2010/main" val="3511508113"/>
              </p:ext>
            </p:extLst>
          </p:nvPr>
        </p:nvGraphicFramePr>
        <p:xfrm>
          <a:off x="292100" y="1549400"/>
          <a:ext cx="8597900" cy="3937000"/>
        </p:xfrm>
        <a:graphic>
          <a:graphicData uri="http://schemas.openxmlformats.org/presentationml/2006/ole">
            <mc:AlternateContent xmlns:mc="http://schemas.openxmlformats.org/markup-compatibility/2006">
              <mc:Choice xmlns:v="urn:schemas-microsoft-com:vml" Requires="v">
                <p:oleObj spid="_x0000_s28476551" name="Chart" r:id="rId4" imgW="8601126" imgH="3933742" progId="MSGraph.Chart.8">
                  <p:embed followColorScheme="full"/>
                </p:oleObj>
              </mc:Choice>
              <mc:Fallback>
                <p:oleObj name="Chart" r:id="rId4" imgW="8601126" imgH="3933742" progId="MSGraph.Chart.8">
                  <p:embed followColorScheme="full"/>
                  <p:pic>
                    <p:nvPicPr>
                      <p:cNvPr id="0" name=""/>
                      <p:cNvPicPr>
                        <a:picLocks noChangeArrowheads="1"/>
                      </p:cNvPicPr>
                      <p:nvPr/>
                    </p:nvPicPr>
                    <p:blipFill>
                      <a:blip r:embed="rId5"/>
                      <a:srcRect/>
                      <a:stretch>
                        <a:fillRect/>
                      </a:stretch>
                    </p:blipFill>
                    <p:spPr bwMode="gray">
                      <a:xfrm>
                        <a:off x="292100" y="1549400"/>
                        <a:ext cx="8597900" cy="393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07206" name="Rectangle 6"/>
          <p:cNvSpPr>
            <a:spLocks noChangeArrowheads="1"/>
          </p:cNvSpPr>
          <p:nvPr/>
        </p:nvSpPr>
        <p:spPr bwMode="blackWhite">
          <a:xfrm>
            <a:off x="414338" y="5510395"/>
            <a:ext cx="83121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smtClean="0">
                <a:solidFill>
                  <a:srgbClr val="FFFFFF"/>
                </a:solidFill>
              </a:rPr>
              <a:t>As underwriting results deteriorate, ROEs are have </a:t>
            </a:r>
            <a:r>
              <a:rPr lang="en-US" b="1" dirty="0" err="1" smtClean="0">
                <a:solidFill>
                  <a:srgbClr val="FFFFFF"/>
                </a:solidFill>
              </a:rPr>
              <a:t>begib</a:t>
            </a:r>
            <a:r>
              <a:rPr lang="en-US" b="1" dirty="0" smtClean="0">
                <a:solidFill>
                  <a:srgbClr val="FFFFFF"/>
                </a:solidFill>
              </a:rPr>
              <a:t> to decline</a:t>
            </a:r>
            <a:endParaRPr lang="en-US" b="1" dirty="0">
              <a:solidFill>
                <a:srgbClr val="FFFFFF"/>
              </a:solidFill>
              <a:latin typeface="Arial" charset="0"/>
              <a:cs typeface="Arial" charset="0"/>
            </a:endParaRPr>
          </a:p>
        </p:txBody>
      </p:sp>
      <p:sp>
        <p:nvSpPr>
          <p:cNvPr id="8" name="AutoShape 8"/>
          <p:cNvSpPr>
            <a:spLocks noChangeArrowheads="1"/>
          </p:cNvSpPr>
          <p:nvPr/>
        </p:nvSpPr>
        <p:spPr bwMode="blackWhite">
          <a:xfrm>
            <a:off x="5043955" y="4026309"/>
            <a:ext cx="1651820" cy="680362"/>
          </a:xfrm>
          <a:prstGeom prst="wedgeRectCallout">
            <a:avLst>
              <a:gd name="adj1" fmla="val 97929"/>
              <a:gd name="adj2" fmla="val -7408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e improved ROEs in 2013</a:t>
            </a:r>
            <a:endParaRPr lang="en-US" sz="1400"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18259747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5"/>
          <p:cNvSpPr>
            <a:spLocks noGrp="1" noChangeArrowheads="1"/>
          </p:cNvSpPr>
          <p:nvPr>
            <p:ph type="dt" sz="half" idx="10"/>
          </p:nvPr>
        </p:nvSpPr>
        <p:spPr>
          <a:ln/>
        </p:spPr>
        <p:txBody>
          <a:bodyPr/>
          <a:lstStyle/>
          <a:p>
            <a:r>
              <a:rPr lang="en-US"/>
              <a:t>12/01/09 - 9pm</a:t>
            </a:r>
          </a:p>
        </p:txBody>
      </p:sp>
      <p:sp>
        <p:nvSpPr>
          <p:cNvPr id="8" name="Rectangle 106"/>
          <p:cNvSpPr>
            <a:spLocks noGrp="1" noChangeArrowheads="1"/>
          </p:cNvSpPr>
          <p:nvPr>
            <p:ph type="ftr" sz="quarter" idx="11"/>
          </p:nvPr>
        </p:nvSpPr>
        <p:spPr>
          <a:ln/>
        </p:spPr>
        <p:txBody>
          <a:bodyPr/>
          <a:lstStyle/>
          <a:p>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p>
            <a:fld id="{A1942173-93C8-46AA-965D-EEE2C1FC5D48}" type="slidenum">
              <a:rPr lang="en-US"/>
              <a:pPr/>
              <a:t>23</a:t>
            </a:fld>
            <a:endParaRPr lang="en-US"/>
          </a:p>
        </p:txBody>
      </p:sp>
      <p:graphicFrame>
        <p:nvGraphicFramePr>
          <p:cNvPr id="1936387" name="Object 3"/>
          <p:cNvGraphicFramePr>
            <a:graphicFrameLocks noChangeAspect="1"/>
          </p:cNvGraphicFramePr>
          <p:nvPr>
            <p:extLst>
              <p:ext uri="{D42A27DB-BD31-4B8C-83A1-F6EECF244321}">
                <p14:modId xmlns:p14="http://schemas.microsoft.com/office/powerpoint/2010/main" val="1267383255"/>
              </p:ext>
            </p:extLst>
          </p:nvPr>
        </p:nvGraphicFramePr>
        <p:xfrm>
          <a:off x="381000" y="1931272"/>
          <a:ext cx="8296275" cy="3752850"/>
        </p:xfrm>
        <a:graphic>
          <a:graphicData uri="http://schemas.openxmlformats.org/presentationml/2006/ole">
            <mc:AlternateContent xmlns:mc="http://schemas.openxmlformats.org/markup-compatibility/2006">
              <mc:Choice xmlns:v="urn:schemas-microsoft-com:vml" Requires="v">
                <p:oleObj spid="_x0000_s28498000" name="Chart" r:id="rId4" imgW="8277197" imgH="3762334" progId="MSGraph.Chart.8">
                  <p:embed followColorScheme="full"/>
                </p:oleObj>
              </mc:Choice>
              <mc:Fallback>
                <p:oleObj name="Chart" r:id="rId4" imgW="8277197" imgH="3762334" progId="MSGraph.Chart.8">
                  <p:embed followColorScheme="full"/>
                  <p:pic>
                    <p:nvPicPr>
                      <p:cNvPr id="0" name=""/>
                      <p:cNvPicPr>
                        <a:picLocks noChangeAspect="1" noChangeArrowheads="1"/>
                      </p:cNvPicPr>
                      <p:nvPr/>
                    </p:nvPicPr>
                    <p:blipFill>
                      <a:blip r:embed="rId5"/>
                      <a:srcRect/>
                      <a:stretch>
                        <a:fillRect/>
                      </a:stretch>
                    </p:blipFill>
                    <p:spPr bwMode="gray">
                      <a:xfrm>
                        <a:off x="381000" y="1931272"/>
                        <a:ext cx="8296275" cy="3752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36389" name="Rectangle 5"/>
          <p:cNvSpPr>
            <a:spLocks noChangeArrowheads="1"/>
          </p:cNvSpPr>
          <p:nvPr/>
        </p:nvSpPr>
        <p:spPr bwMode="black">
          <a:xfrm>
            <a:off x="347663" y="1266825"/>
            <a:ext cx="8221662" cy="220663"/>
          </a:xfrm>
          <a:prstGeom prst="rect">
            <a:avLst/>
          </a:prstGeom>
          <a:noFill/>
          <a:ln w="9525" algn="ctr">
            <a:noFill/>
            <a:miter lim="800000"/>
            <a:headEnd/>
            <a:tailEnd/>
          </a:ln>
          <a:effectLst/>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Millions)</a:t>
            </a:r>
            <a:endParaRPr lang="en-US" sz="1600" b="1" dirty="0">
              <a:solidFill>
                <a:srgbClr val="225A7A"/>
              </a:solidFill>
            </a:endParaRPr>
          </a:p>
        </p:txBody>
      </p:sp>
      <p:sp>
        <p:nvSpPr>
          <p:cNvPr id="1936390" name="Rectangle 6"/>
          <p:cNvSpPr>
            <a:spLocks noChangeArrowheads="1"/>
          </p:cNvSpPr>
          <p:nvPr/>
        </p:nvSpPr>
        <p:spPr bwMode="blackWhite">
          <a:xfrm>
            <a:off x="457200" y="5688274"/>
            <a:ext cx="8220075" cy="875071"/>
          </a:xfrm>
          <a:prstGeom prst="rect">
            <a:avLst/>
          </a:prstGeom>
          <a:gradFill rotWithShape="1">
            <a:gsLst>
              <a:gs pos="0">
                <a:srgbClr val="FF6801"/>
              </a:gs>
              <a:gs pos="100000">
                <a:srgbClr val="FF6801">
                  <a:gamma/>
                  <a:shade val="86275"/>
                  <a:invGamma/>
                </a:srgbClr>
              </a:gs>
            </a:gsLst>
            <a:lin ang="5400000" scaled="1"/>
          </a:gradFill>
          <a:ln w="12700" algn="ctr">
            <a:solidFill>
              <a:srgbClr val="FF6801"/>
            </a:solidFill>
            <a:miter lim="800000"/>
            <a:headEnd/>
            <a:tailEnd/>
          </a:ln>
          <a:effectLst/>
        </p:spPr>
        <p:txBody>
          <a:bodyPr bIns="64008" anchor="ctr"/>
          <a:lstStyle/>
          <a:p>
            <a:pPr algn="ctr">
              <a:lnSpc>
                <a:spcPct val="95000"/>
              </a:lnSpc>
              <a:spcBef>
                <a:spcPct val="25000"/>
              </a:spcBef>
            </a:pPr>
            <a:r>
              <a:rPr lang="en-US" b="1" dirty="0" smtClean="0">
                <a:solidFill>
                  <a:srgbClr val="FFFFFF"/>
                </a:solidFill>
              </a:rPr>
              <a:t>Capital and surplus growth in the MPL shows steady growth </a:t>
            </a:r>
            <a:r>
              <a:rPr lang="en-US" b="1" dirty="0" err="1" smtClean="0">
                <a:solidFill>
                  <a:srgbClr val="FFFFFF"/>
                </a:solidFill>
              </a:rPr>
              <a:t>growth</a:t>
            </a:r>
            <a:r>
              <a:rPr lang="en-US" b="1" dirty="0" smtClean="0">
                <a:solidFill>
                  <a:srgbClr val="FFFFFF"/>
                </a:solidFill>
              </a:rPr>
              <a:t> mirroring the overall P/C insurance industry</a:t>
            </a:r>
            <a:endParaRPr lang="en-US" b="1" dirty="0">
              <a:solidFill>
                <a:srgbClr val="FFFFFF"/>
              </a:solidFill>
            </a:endParaRPr>
          </a:p>
        </p:txBody>
      </p:sp>
      <p:sp>
        <p:nvSpPr>
          <p:cNvPr id="11" name="Rectangle 2"/>
          <p:cNvSpPr txBox="1">
            <a:spLocks noChangeArrowheads="1"/>
          </p:cNvSpPr>
          <p:nvPr/>
        </p:nvSpPr>
        <p:spPr bwMode="black">
          <a:xfrm>
            <a:off x="141137" y="49160"/>
            <a:ext cx="7587021"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lang="en-US" sz="3000" b="1" kern="0" dirty="0" smtClean="0">
                <a:solidFill>
                  <a:srgbClr val="225A7A"/>
                </a:solidFill>
                <a:ea typeface="+mj-ea"/>
                <a:cs typeface="+mj-cs"/>
              </a:rPr>
              <a:t>MPL Statutory Capital &amp; Surplus,</a:t>
            </a:r>
          </a:p>
          <a:p>
            <a:pPr marL="0" marR="0" lvl="0" indent="0" algn="l" defTabSz="114300" rtl="0" eaLnBrk="0" fontAlgn="base" latinLnBrk="0" hangingPunct="0">
              <a:lnSpc>
                <a:spcPct val="90000"/>
              </a:lnSpc>
              <a:spcBef>
                <a:spcPct val="0"/>
              </a:spcBef>
              <a:spcAft>
                <a:spcPct val="0"/>
              </a:spcAft>
              <a:buClrTx/>
              <a:buSzTx/>
              <a:buFontTx/>
              <a:buNone/>
              <a:tabLst/>
              <a:defRPr/>
            </a:pPr>
            <a:r>
              <a:rPr lang="en-US" sz="3000" b="1" kern="0" dirty="0" smtClean="0">
                <a:solidFill>
                  <a:srgbClr val="225A7A"/>
                </a:solidFill>
                <a:ea typeface="+mj-ea"/>
                <a:cs typeface="+mj-cs"/>
              </a:rPr>
              <a:t>2006 – 2015F</a:t>
            </a:r>
            <a:endParaRPr kumimoji="0" lang="en-US" sz="3000" b="1" i="0" u="none" strike="noStrike" kern="0" cap="none" spc="0" normalizeH="0" baseline="0" noProof="0" dirty="0" smtClean="0">
              <a:ln>
                <a:noFill/>
              </a:ln>
              <a:solidFill>
                <a:srgbClr val="225A7A"/>
              </a:solidFill>
              <a:effectLst/>
              <a:uLnTx/>
              <a:uFillTx/>
              <a:latin typeface="Arial" charset="0"/>
              <a:ea typeface="+mj-ea"/>
              <a:cs typeface="+mj-cs"/>
            </a:endParaRPr>
          </a:p>
        </p:txBody>
      </p:sp>
      <p:sp>
        <p:nvSpPr>
          <p:cNvPr id="12" name="Rectangle 5"/>
          <p:cNvSpPr>
            <a:spLocks noChangeArrowheads="1"/>
          </p:cNvSpPr>
          <p:nvPr/>
        </p:nvSpPr>
        <p:spPr bwMode="auto">
          <a:xfrm>
            <a:off x="0" y="6635620"/>
            <a:ext cx="7569200" cy="28238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 Conning.</a:t>
            </a:r>
            <a:endParaRPr lang="en-US" sz="1100" dirty="0"/>
          </a:p>
        </p:txBody>
      </p:sp>
      <p:sp>
        <p:nvSpPr>
          <p:cNvPr id="13" name="AutoShape 8"/>
          <p:cNvSpPr>
            <a:spLocks noChangeArrowheads="1"/>
          </p:cNvSpPr>
          <p:nvPr/>
        </p:nvSpPr>
        <p:spPr bwMode="blackWhite">
          <a:xfrm>
            <a:off x="2986087" y="1225550"/>
            <a:ext cx="2459989" cy="1141989"/>
          </a:xfrm>
          <a:prstGeom prst="wedgeRectCallout">
            <a:avLst>
              <a:gd name="adj1" fmla="val 88755"/>
              <a:gd name="adj2" fmla="val 44476"/>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Capital is increasing even as premium growth has been negative</a:t>
            </a:r>
            <a:endParaRPr lang="en-US" b="1" dirty="0">
              <a:solidFill>
                <a:schemeClr val="bg1"/>
              </a:solidFill>
            </a:endParaRPr>
          </a:p>
        </p:txBody>
      </p:sp>
      <p:sp>
        <p:nvSpPr>
          <p:cNvPr id="2" name="TextBox 1"/>
          <p:cNvSpPr txBox="1"/>
          <p:nvPr/>
        </p:nvSpPr>
        <p:spPr>
          <a:xfrm>
            <a:off x="1981200" y="3133009"/>
            <a:ext cx="847725" cy="307777"/>
          </a:xfrm>
          <a:prstGeom prst="rect">
            <a:avLst/>
          </a:prstGeom>
          <a:noFill/>
        </p:spPr>
        <p:txBody>
          <a:bodyPr wrap="square" rtlCol="0">
            <a:spAutoFit/>
          </a:bodyPr>
          <a:lstStyle/>
          <a:p>
            <a:pPr algn="ctr"/>
            <a:r>
              <a:rPr lang="en-US" sz="1400" b="1" dirty="0" smtClean="0">
                <a:solidFill>
                  <a:srgbClr val="FF0000"/>
                </a:solidFill>
              </a:rPr>
              <a:t>+22.1%</a:t>
            </a:r>
            <a:endParaRPr lang="en-US" sz="1400" b="1" dirty="0">
              <a:solidFill>
                <a:srgbClr val="FF0000"/>
              </a:solidFill>
            </a:endParaRPr>
          </a:p>
        </p:txBody>
      </p:sp>
      <p:sp>
        <p:nvSpPr>
          <p:cNvPr id="15" name="TextBox 14"/>
          <p:cNvSpPr txBox="1"/>
          <p:nvPr/>
        </p:nvSpPr>
        <p:spPr>
          <a:xfrm>
            <a:off x="2647950" y="3185393"/>
            <a:ext cx="847725" cy="307777"/>
          </a:xfrm>
          <a:prstGeom prst="rect">
            <a:avLst/>
          </a:prstGeom>
          <a:noFill/>
        </p:spPr>
        <p:txBody>
          <a:bodyPr wrap="square" rtlCol="0">
            <a:spAutoFit/>
          </a:bodyPr>
          <a:lstStyle/>
          <a:p>
            <a:pPr algn="ctr"/>
            <a:r>
              <a:rPr lang="en-US" sz="1400" b="1" dirty="0" smtClean="0">
                <a:solidFill>
                  <a:srgbClr val="FF0000"/>
                </a:solidFill>
              </a:rPr>
              <a:t>-4.6%</a:t>
            </a:r>
            <a:endParaRPr lang="en-US" sz="1400" b="1" dirty="0">
              <a:solidFill>
                <a:srgbClr val="FF0000"/>
              </a:solidFill>
            </a:endParaRPr>
          </a:p>
        </p:txBody>
      </p:sp>
      <p:sp>
        <p:nvSpPr>
          <p:cNvPr id="16" name="TextBox 15"/>
          <p:cNvSpPr txBox="1"/>
          <p:nvPr/>
        </p:nvSpPr>
        <p:spPr>
          <a:xfrm>
            <a:off x="3400428" y="2952031"/>
            <a:ext cx="847725" cy="307777"/>
          </a:xfrm>
          <a:prstGeom prst="rect">
            <a:avLst/>
          </a:prstGeom>
          <a:noFill/>
        </p:spPr>
        <p:txBody>
          <a:bodyPr wrap="square" rtlCol="0">
            <a:spAutoFit/>
          </a:bodyPr>
          <a:lstStyle/>
          <a:p>
            <a:pPr algn="ctr"/>
            <a:r>
              <a:rPr lang="en-US" sz="1400" b="1" dirty="0" smtClean="0">
                <a:solidFill>
                  <a:srgbClr val="FF0000"/>
                </a:solidFill>
              </a:rPr>
              <a:t>+17.7%</a:t>
            </a:r>
            <a:endParaRPr lang="en-US" sz="1400" b="1" dirty="0">
              <a:solidFill>
                <a:srgbClr val="FF0000"/>
              </a:solidFill>
            </a:endParaRPr>
          </a:p>
        </p:txBody>
      </p:sp>
      <p:sp>
        <p:nvSpPr>
          <p:cNvPr id="17" name="TextBox 16"/>
          <p:cNvSpPr txBox="1"/>
          <p:nvPr/>
        </p:nvSpPr>
        <p:spPr>
          <a:xfrm>
            <a:off x="4124329" y="2647229"/>
            <a:ext cx="847725" cy="307777"/>
          </a:xfrm>
          <a:prstGeom prst="rect">
            <a:avLst/>
          </a:prstGeom>
          <a:noFill/>
        </p:spPr>
        <p:txBody>
          <a:bodyPr wrap="square" rtlCol="0">
            <a:spAutoFit/>
          </a:bodyPr>
          <a:lstStyle/>
          <a:p>
            <a:pPr algn="ctr"/>
            <a:r>
              <a:rPr lang="en-US" sz="1400" b="1" dirty="0" smtClean="0">
                <a:solidFill>
                  <a:srgbClr val="FF0000"/>
                </a:solidFill>
              </a:rPr>
              <a:t>+18.5%</a:t>
            </a:r>
            <a:endParaRPr lang="en-US" sz="1400" b="1" dirty="0">
              <a:solidFill>
                <a:srgbClr val="FF0000"/>
              </a:solidFill>
            </a:endParaRPr>
          </a:p>
        </p:txBody>
      </p:sp>
      <p:sp>
        <p:nvSpPr>
          <p:cNvPr id="18" name="TextBox 17"/>
          <p:cNvSpPr txBox="1"/>
          <p:nvPr/>
        </p:nvSpPr>
        <p:spPr>
          <a:xfrm>
            <a:off x="4891097" y="2642465"/>
            <a:ext cx="847725" cy="307777"/>
          </a:xfrm>
          <a:prstGeom prst="rect">
            <a:avLst/>
          </a:prstGeom>
          <a:noFill/>
        </p:spPr>
        <p:txBody>
          <a:bodyPr wrap="square" rtlCol="0">
            <a:spAutoFit/>
          </a:bodyPr>
          <a:lstStyle/>
          <a:p>
            <a:pPr algn="ctr"/>
            <a:r>
              <a:rPr lang="en-US" sz="1400" b="1" dirty="0" smtClean="0">
                <a:solidFill>
                  <a:srgbClr val="FF0000"/>
                </a:solidFill>
              </a:rPr>
              <a:t>+0.2%</a:t>
            </a:r>
            <a:endParaRPr lang="en-US" sz="1400" b="1" dirty="0">
              <a:solidFill>
                <a:srgbClr val="FF0000"/>
              </a:solidFill>
            </a:endParaRPr>
          </a:p>
        </p:txBody>
      </p:sp>
      <p:sp>
        <p:nvSpPr>
          <p:cNvPr id="19" name="TextBox 18"/>
          <p:cNvSpPr txBox="1"/>
          <p:nvPr/>
        </p:nvSpPr>
        <p:spPr>
          <a:xfrm>
            <a:off x="5615006" y="2480532"/>
            <a:ext cx="847725" cy="307777"/>
          </a:xfrm>
          <a:prstGeom prst="rect">
            <a:avLst/>
          </a:prstGeom>
          <a:noFill/>
        </p:spPr>
        <p:txBody>
          <a:bodyPr wrap="square" rtlCol="0">
            <a:spAutoFit/>
          </a:bodyPr>
          <a:lstStyle/>
          <a:p>
            <a:pPr algn="ctr"/>
            <a:r>
              <a:rPr lang="en-US" sz="1400" b="1" dirty="0" smtClean="0">
                <a:solidFill>
                  <a:srgbClr val="FF0000"/>
                </a:solidFill>
              </a:rPr>
              <a:t>+8.0%</a:t>
            </a:r>
            <a:endParaRPr lang="en-US" sz="1400" b="1" dirty="0">
              <a:solidFill>
                <a:srgbClr val="FF0000"/>
              </a:solidFill>
            </a:endParaRPr>
          </a:p>
        </p:txBody>
      </p:sp>
      <p:sp>
        <p:nvSpPr>
          <p:cNvPr id="20" name="TextBox 19"/>
          <p:cNvSpPr txBox="1"/>
          <p:nvPr/>
        </p:nvSpPr>
        <p:spPr>
          <a:xfrm>
            <a:off x="6338909" y="2304316"/>
            <a:ext cx="847725" cy="307777"/>
          </a:xfrm>
          <a:prstGeom prst="rect">
            <a:avLst/>
          </a:prstGeom>
          <a:noFill/>
        </p:spPr>
        <p:txBody>
          <a:bodyPr wrap="square" rtlCol="0">
            <a:spAutoFit/>
          </a:bodyPr>
          <a:lstStyle/>
          <a:p>
            <a:pPr algn="ctr"/>
            <a:r>
              <a:rPr lang="en-US" sz="1400" b="1" dirty="0" smtClean="0">
                <a:solidFill>
                  <a:srgbClr val="FF0000"/>
                </a:solidFill>
              </a:rPr>
              <a:t>+7.8%</a:t>
            </a:r>
            <a:endParaRPr lang="en-US" sz="1400" b="1" dirty="0">
              <a:solidFill>
                <a:srgbClr val="FF0000"/>
              </a:solidFill>
            </a:endParaRPr>
          </a:p>
        </p:txBody>
      </p:sp>
      <p:sp>
        <p:nvSpPr>
          <p:cNvPr id="21" name="TextBox 20"/>
          <p:cNvSpPr txBox="1"/>
          <p:nvPr/>
        </p:nvSpPr>
        <p:spPr>
          <a:xfrm>
            <a:off x="7062805" y="2170964"/>
            <a:ext cx="847725" cy="307777"/>
          </a:xfrm>
          <a:prstGeom prst="rect">
            <a:avLst/>
          </a:prstGeom>
          <a:noFill/>
        </p:spPr>
        <p:txBody>
          <a:bodyPr wrap="square" rtlCol="0">
            <a:spAutoFit/>
          </a:bodyPr>
          <a:lstStyle/>
          <a:p>
            <a:pPr algn="ctr"/>
            <a:r>
              <a:rPr lang="en-US" sz="1400" b="1" dirty="0" smtClean="0">
                <a:solidFill>
                  <a:srgbClr val="FF0000"/>
                </a:solidFill>
              </a:rPr>
              <a:t>+4.6%</a:t>
            </a:r>
            <a:endParaRPr lang="en-US" sz="1400" b="1" dirty="0">
              <a:solidFill>
                <a:srgbClr val="FF0000"/>
              </a:solidFill>
            </a:endParaRPr>
          </a:p>
        </p:txBody>
      </p:sp>
      <p:sp>
        <p:nvSpPr>
          <p:cNvPr id="22" name="TextBox 21"/>
          <p:cNvSpPr txBox="1"/>
          <p:nvPr/>
        </p:nvSpPr>
        <p:spPr>
          <a:xfrm>
            <a:off x="7800995" y="2051902"/>
            <a:ext cx="847725" cy="307777"/>
          </a:xfrm>
          <a:prstGeom prst="rect">
            <a:avLst/>
          </a:prstGeom>
          <a:noFill/>
        </p:spPr>
        <p:txBody>
          <a:bodyPr wrap="square" rtlCol="0">
            <a:spAutoFit/>
          </a:bodyPr>
          <a:lstStyle/>
          <a:p>
            <a:pPr algn="ctr"/>
            <a:r>
              <a:rPr lang="en-US" sz="1400" b="1" dirty="0" smtClean="0">
                <a:solidFill>
                  <a:srgbClr val="FF0000"/>
                </a:solidFill>
              </a:rPr>
              <a:t>+3.7%</a:t>
            </a:r>
            <a:endParaRPr lang="en-US" sz="1400" b="1" dirty="0">
              <a:solidFill>
                <a:srgbClr val="FF0000"/>
              </a:solidFill>
            </a:endParaRPr>
          </a:p>
        </p:txBody>
      </p:sp>
    </p:spTree>
    <p:extLst>
      <p:ext uri="{BB962C8B-B14F-4D97-AF65-F5344CB8AC3E}">
        <p14:creationId xmlns:p14="http://schemas.microsoft.com/office/powerpoint/2010/main" val="141674320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pPr>
                <a:defRPr/>
              </a:pPr>
              <a:t>24</a:t>
            </a:fld>
            <a:endParaRPr lang="en-US" smtClean="0"/>
          </a:p>
        </p:txBody>
      </p:sp>
      <p:graphicFrame>
        <p:nvGraphicFramePr>
          <p:cNvPr id="5122" name="Object 2"/>
          <p:cNvGraphicFramePr>
            <a:graphicFrameLocks/>
          </p:cNvGraphicFramePr>
          <p:nvPr>
            <p:extLst>
              <p:ext uri="{D42A27DB-BD31-4B8C-83A1-F6EECF244321}">
                <p14:modId xmlns:p14="http://schemas.microsoft.com/office/powerpoint/2010/main" val="2104023983"/>
              </p:ext>
            </p:extLst>
          </p:nvPr>
        </p:nvGraphicFramePr>
        <p:xfrm>
          <a:off x="217487" y="1957388"/>
          <a:ext cx="8926513" cy="4676775"/>
        </p:xfrm>
        <a:graphic>
          <a:graphicData uri="http://schemas.openxmlformats.org/presentationml/2006/ole">
            <mc:AlternateContent xmlns:mc="http://schemas.openxmlformats.org/markup-compatibility/2006">
              <mc:Choice xmlns:v="urn:schemas-microsoft-com:vml" Requires="v">
                <p:oleObj spid="_x0000_s28499017" name="Chart" r:id="rId4" imgW="8725029" imgH="4562417" progId="MSGraph.Chart.8">
                  <p:embed followColorScheme="full"/>
                </p:oleObj>
              </mc:Choice>
              <mc:Fallback>
                <p:oleObj name="Chart" r:id="rId4" imgW="8725029" imgH="4562417" progId="MSGraph.Chart.8">
                  <p:embed followColorScheme="full"/>
                  <p:pic>
                    <p:nvPicPr>
                      <p:cNvPr id="0" name=""/>
                      <p:cNvPicPr>
                        <a:picLocks noChangeArrowheads="1"/>
                      </p:cNvPicPr>
                      <p:nvPr/>
                    </p:nvPicPr>
                    <p:blipFill>
                      <a:blip r:embed="rId5"/>
                      <a:srcRect/>
                      <a:stretch>
                        <a:fillRect/>
                      </a:stretch>
                    </p:blipFill>
                    <p:spPr bwMode="auto">
                      <a:xfrm>
                        <a:off x="217487" y="1957388"/>
                        <a:ext cx="8926513" cy="4676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69158" name="AutoShape 6"/>
          <p:cNvSpPr>
            <a:spLocks noChangeArrowheads="1"/>
          </p:cNvSpPr>
          <p:nvPr/>
        </p:nvSpPr>
        <p:spPr bwMode="blackWhite">
          <a:xfrm>
            <a:off x="2286000" y="1208465"/>
            <a:ext cx="3073803" cy="1084282"/>
          </a:xfrm>
          <a:prstGeom prst="wedgeRectCallout">
            <a:avLst>
              <a:gd name="adj1" fmla="val -37152"/>
              <a:gd name="adj2" fmla="val 10236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Since 2006, MPL capital and surplus has grown at twice the pace of the p/c insurance industry overall</a:t>
            </a:r>
            <a:endParaRPr lang="en-US" b="1" dirty="0">
              <a:solidFill>
                <a:schemeClr val="bg1"/>
              </a:solidFill>
              <a:cs typeface="+mn-cs"/>
            </a:endParaRPr>
          </a:p>
        </p:txBody>
      </p:sp>
      <p:sp>
        <p:nvSpPr>
          <p:cNvPr id="5126" name="TextBox 9"/>
          <p:cNvSpPr txBox="1">
            <a:spLocks noChangeArrowheads="1"/>
          </p:cNvSpPr>
          <p:nvPr/>
        </p:nvSpPr>
        <p:spPr bwMode="auto">
          <a:xfrm>
            <a:off x="14288" y="6519863"/>
            <a:ext cx="8412162" cy="276999"/>
          </a:xfrm>
          <a:prstGeom prst="rect">
            <a:avLst/>
          </a:prstGeom>
          <a:noFill/>
          <a:ln w="9525">
            <a:noFill/>
            <a:miter lim="800000"/>
            <a:headEnd/>
            <a:tailEnd/>
          </a:ln>
        </p:spPr>
        <p:txBody>
          <a:bodyPr>
            <a:spAutoFit/>
          </a:bodyPr>
          <a:lstStyle/>
          <a:p>
            <a:r>
              <a:rPr lang="en-US" sz="1200" dirty="0" smtClean="0"/>
              <a:t>Source: Insurance Information Institute from A.M. Best and Conning data.</a:t>
            </a:r>
            <a:endParaRPr lang="en-US" sz="1200" dirty="0"/>
          </a:p>
        </p:txBody>
      </p:sp>
      <p:sp>
        <p:nvSpPr>
          <p:cNvPr id="8" name="Rectangle 2"/>
          <p:cNvSpPr>
            <a:spLocks noGrp="1" noChangeArrowheads="1"/>
          </p:cNvSpPr>
          <p:nvPr>
            <p:ph type="title" idx="4294967295"/>
          </p:nvPr>
        </p:nvSpPr>
        <p:spPr>
          <a:xfrm>
            <a:off x="-14288" y="-252417"/>
            <a:ext cx="8686800" cy="1143000"/>
          </a:xfrm>
        </p:spPr>
        <p:txBody>
          <a:bodyPr lIns="92075" tIns="46038" rIns="92075" bIns="46038" anchor="b"/>
          <a:lstStyle/>
          <a:p>
            <a:r>
              <a:rPr lang="en-US" dirty="0" smtClean="0"/>
              <a:t>Change in MPL vs. All Lines P/C Capital &amp; Surplus, 2006-2013E</a:t>
            </a:r>
          </a:p>
        </p:txBody>
      </p:sp>
      <p:sp>
        <p:nvSpPr>
          <p:cNvPr id="9" name="Rectangle 3"/>
          <p:cNvSpPr>
            <a:spLocks noChangeArrowheads="1"/>
          </p:cNvSpPr>
          <p:nvPr/>
        </p:nvSpPr>
        <p:spPr bwMode="black">
          <a:xfrm>
            <a:off x="347663" y="1266825"/>
            <a:ext cx="8534400" cy="276999"/>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2000" b="1" dirty="0" smtClean="0">
                <a:solidFill>
                  <a:srgbClr val="225A7A"/>
                </a:solidFill>
              </a:rPr>
              <a:t>% Change</a:t>
            </a:r>
            <a:endParaRPr lang="en-US" sz="2000" b="1" dirty="0">
              <a:solidFill>
                <a:srgbClr val="225A7A"/>
              </a:solidFill>
            </a:endParaRPr>
          </a:p>
        </p:txBody>
      </p:sp>
      <p:sp>
        <p:nvSpPr>
          <p:cNvPr id="11" name="Text Box 6"/>
          <p:cNvSpPr txBox="1">
            <a:spLocks noChangeArrowheads="1"/>
          </p:cNvSpPr>
          <p:nvPr/>
        </p:nvSpPr>
        <p:spPr bwMode="blackWhite">
          <a:xfrm>
            <a:off x="5828708" y="1304147"/>
            <a:ext cx="2474912" cy="1222782"/>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b="1" u="sng" dirty="0">
                <a:solidFill>
                  <a:schemeClr val="bg1"/>
                </a:solidFill>
              </a:rPr>
              <a:t>Average </a:t>
            </a:r>
            <a:r>
              <a:rPr lang="en-US" b="1" u="sng" dirty="0" smtClean="0">
                <a:solidFill>
                  <a:schemeClr val="bg1"/>
                </a:solidFill>
              </a:rPr>
              <a:t>2006-2013E</a:t>
            </a:r>
            <a:endParaRPr lang="en-US" b="1" u="sng" dirty="0">
              <a:solidFill>
                <a:schemeClr val="bg1"/>
              </a:solidFill>
            </a:endParaRPr>
          </a:p>
          <a:p>
            <a:pPr algn="ctr" eaLnBrk="0" hangingPunct="0">
              <a:lnSpc>
                <a:spcPct val="85000"/>
              </a:lnSpc>
              <a:spcBef>
                <a:spcPct val="50000"/>
              </a:spcBef>
              <a:buClr>
                <a:schemeClr val="bg1"/>
              </a:buClr>
              <a:buFont typeface="Wingdings" pitchFamily="2" charset="2"/>
              <a:buNone/>
              <a:defRPr/>
            </a:pPr>
            <a:r>
              <a:rPr lang="en-US" b="1" dirty="0" smtClean="0">
                <a:solidFill>
                  <a:schemeClr val="bg1"/>
                </a:solidFill>
              </a:rPr>
              <a:t>All P/C Lines: 5.2%</a:t>
            </a:r>
            <a:endParaRPr lang="en-US" b="1" dirty="0">
              <a:solidFill>
                <a:schemeClr val="bg1"/>
              </a:solidFill>
            </a:endParaRPr>
          </a:p>
          <a:p>
            <a:pPr algn="ctr" eaLnBrk="0" hangingPunct="0">
              <a:lnSpc>
                <a:spcPct val="85000"/>
              </a:lnSpc>
              <a:spcBef>
                <a:spcPct val="50000"/>
              </a:spcBef>
              <a:buClr>
                <a:schemeClr val="bg1"/>
              </a:buClr>
              <a:buFont typeface="Wingdings" pitchFamily="2" charset="2"/>
              <a:buNone/>
              <a:defRPr/>
            </a:pPr>
            <a:r>
              <a:rPr lang="en-US" b="1" dirty="0" smtClean="0">
                <a:solidFill>
                  <a:schemeClr val="bg1"/>
                </a:solidFill>
              </a:rPr>
              <a:t>MPL: 10.6%</a:t>
            </a:r>
            <a:endParaRPr lang="en-US" b="1" dirty="0">
              <a:solidFill>
                <a:schemeClr val="bg1"/>
              </a:solidFill>
            </a:endParaRPr>
          </a:p>
        </p:txBody>
      </p:sp>
    </p:spTree>
    <p:extLst>
      <p:ext uri="{BB962C8B-B14F-4D97-AF65-F5344CB8AC3E}">
        <p14:creationId xmlns:p14="http://schemas.microsoft.com/office/powerpoint/2010/main" val="232322287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69158"/>
                                        </p:tgtEl>
                                        <p:attrNameLst>
                                          <p:attrName>style.visibility</p:attrName>
                                        </p:attrNameLst>
                                      </p:cBhvr>
                                      <p:to>
                                        <p:strVal val="visible"/>
                                      </p:to>
                                    </p:set>
                                    <p:animEffect transition="in" filter="wipe(right)">
                                      <p:cBhvr>
                                        <p:cTn id="7" dur="500"/>
                                        <p:tgtEl>
                                          <p:spTgt spid="1969158"/>
                                        </p:tgtEl>
                                      </p:cBhvr>
                                    </p:animEffect>
                                  </p:childTnLst>
                                </p:cTn>
                              </p:par>
                            </p:childTnLst>
                          </p:cTn>
                        </p:par>
                        <p:par>
                          <p:cTn id="8" fill="hold">
                            <p:stCondLst>
                              <p:cond delay="1200"/>
                            </p:stCondLst>
                            <p:childTnLst>
                              <p:par>
                                <p:cTn id="9" presetID="10" presetClass="entr" presetSubtype="0" fill="hold" grpId="0" nodeType="afterEffect">
                                  <p:stCondLst>
                                    <p:cond delay="70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9158" grpId="0" animBg="1"/>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200959" y="-67329"/>
            <a:ext cx="7720013" cy="1143001"/>
          </a:xfrm>
        </p:spPr>
        <p:txBody>
          <a:bodyPr/>
          <a:lstStyle/>
          <a:p>
            <a:r>
              <a:rPr lang="en-US" dirty="0" smtClean="0"/>
              <a:t>P/C Estimated Loss Reserve Deficiency/ (Redundancy), Excl. Statutory Discount</a:t>
            </a:r>
          </a:p>
        </p:txBody>
      </p:sp>
      <p:graphicFrame>
        <p:nvGraphicFramePr>
          <p:cNvPr id="5888003" name="Group 3"/>
          <p:cNvGraphicFramePr>
            <a:graphicFrameLocks noGrp="1"/>
          </p:cNvGraphicFramePr>
          <p:nvPr>
            <p:ph idx="1"/>
            <p:extLst>
              <p:ext uri="{D42A27DB-BD31-4B8C-83A1-F6EECF244321}">
                <p14:modId xmlns:p14="http://schemas.microsoft.com/office/powerpoint/2010/main" val="221164711"/>
              </p:ext>
            </p:extLst>
          </p:nvPr>
        </p:nvGraphicFramePr>
        <p:xfrm>
          <a:off x="2141998" y="1186516"/>
          <a:ext cx="4944596" cy="5246672"/>
        </p:xfrm>
        <a:graphic>
          <a:graphicData uri="http://schemas.openxmlformats.org/drawingml/2006/table">
            <a:tbl>
              <a:tblPr/>
              <a:tblGrid>
                <a:gridCol w="3398184"/>
                <a:gridCol w="1546412"/>
              </a:tblGrid>
              <a:tr h="652463">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800" b="1" i="0" u="none" strike="noStrike" cap="none" normalizeH="0" baseline="0" dirty="0" smtClean="0">
                          <a:ln>
                            <a:noFill/>
                          </a:ln>
                          <a:solidFill>
                            <a:schemeClr val="bg1"/>
                          </a:solidFill>
                          <a:effectLst/>
                          <a:latin typeface="Arial" pitchFamily="34" charset="0"/>
                          <a:cs typeface="Arial" pitchFamily="34" charset="0"/>
                        </a:rPr>
                        <a:t>Line of Business</a:t>
                      </a:r>
                    </a:p>
                  </a:txBody>
                  <a:tcPr marL="92075" marR="92075" marT="46038" marB="46038"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B7299"/>
                    </a:solid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1" i="0" u="none" strike="noStrike" cap="none" normalizeH="0" baseline="0" dirty="0" smtClean="0">
                          <a:ln>
                            <a:noFill/>
                          </a:ln>
                          <a:solidFill>
                            <a:schemeClr val="bg1"/>
                          </a:solidFill>
                          <a:effectLst/>
                          <a:latin typeface="Arial" pitchFamily="34" charset="0"/>
                          <a:cs typeface="Arial" pitchFamily="34" charset="0"/>
                        </a:rPr>
                        <a:t>2012</a:t>
                      </a:r>
                    </a:p>
                  </a:txBody>
                  <a:tcPr marL="92075" marR="92075" marT="46038" marB="4603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B7299"/>
                    </a:solidFill>
                  </a:tcPr>
                </a:tc>
              </a:tr>
              <a:tr h="366338">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Personal Auto Liability</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-$3.9B</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6119">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Homeowners</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-$0.4</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9688">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Other </a:t>
                      </a:r>
                      <a:r>
                        <a:rPr kumimoji="0" lang="en-US" sz="2000" b="0" i="0" u="none" strike="noStrike" cap="none" normalizeH="0" baseline="0" dirty="0" err="1" smtClean="0">
                          <a:ln>
                            <a:noFill/>
                          </a:ln>
                          <a:solidFill>
                            <a:schemeClr val="tx1"/>
                          </a:solidFill>
                          <a:effectLst/>
                          <a:latin typeface="Arial" pitchFamily="34" charset="0"/>
                          <a:cs typeface="Arial" pitchFamily="34" charset="0"/>
                        </a:rPr>
                        <a:t>Liab</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1800" b="0" i="0" u="none" strike="noStrike" cap="none" normalizeH="0" baseline="0" dirty="0" smtClean="0">
                          <a:ln>
                            <a:noFill/>
                          </a:ln>
                          <a:solidFill>
                            <a:schemeClr val="tx1"/>
                          </a:solidFill>
                          <a:effectLst/>
                          <a:latin typeface="Arial" pitchFamily="34" charset="0"/>
                          <a:cs typeface="Arial" pitchFamily="34" charset="0"/>
                        </a:rPr>
                        <a:t>(incl. Prod </a:t>
                      </a:r>
                      <a:r>
                        <a:rPr kumimoji="0" lang="en-US" sz="1800" b="0" i="0" u="none" strike="noStrike" cap="none" normalizeH="0" baseline="0" dirty="0" err="1" smtClean="0">
                          <a:ln>
                            <a:noFill/>
                          </a:ln>
                          <a:solidFill>
                            <a:schemeClr val="tx1"/>
                          </a:solidFill>
                          <a:effectLst/>
                          <a:latin typeface="Arial" pitchFamily="34" charset="0"/>
                          <a:cs typeface="Arial" pitchFamily="34" charset="0"/>
                        </a:rPr>
                        <a:t>Liab</a:t>
                      </a:r>
                      <a:r>
                        <a:rPr kumimoji="0" lang="en-US" sz="1800" b="0" i="0" u="none" strike="noStrike" cap="none" normalizeH="0" baseline="0" dirty="0" smtClean="0">
                          <a:ln>
                            <a:noFill/>
                          </a:ln>
                          <a:solidFill>
                            <a:schemeClr val="tx1"/>
                          </a:solidFill>
                          <a:effectLst/>
                          <a:latin typeface="Arial" pitchFamily="34" charset="0"/>
                          <a:cs typeface="Arial" pitchFamily="34" charset="0"/>
                        </a:rPr>
                        <a:t>)</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$7.5</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6362">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Workers Compensation</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$11.1</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9931">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Commercial Multi Peril</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$1.9</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3071">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Commercial Auto Liability</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$0.7</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3192">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Medical Malpractice</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-$3.5</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r>
              <a:tr h="376518">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Reinsurance—</a:t>
                      </a:r>
                      <a:r>
                        <a:rPr kumimoji="0" lang="en-US" sz="1100" b="0" i="0" u="none" strike="noStrike" cap="none" normalizeH="0" baseline="0" dirty="0" err="1" smtClean="0">
                          <a:ln>
                            <a:noFill/>
                          </a:ln>
                          <a:solidFill>
                            <a:schemeClr val="tx1"/>
                          </a:solidFill>
                          <a:effectLst/>
                          <a:latin typeface="Arial" pitchFamily="34" charset="0"/>
                          <a:cs typeface="Arial" pitchFamily="34" charset="0"/>
                        </a:rPr>
                        <a:t>Nonprop</a:t>
                      </a:r>
                      <a:r>
                        <a:rPr kumimoji="0" lang="en-US" sz="1100" b="0" i="0" u="none" strike="noStrike" cap="none" normalizeH="0" baseline="0" dirty="0" smtClean="0">
                          <a:ln>
                            <a:noFill/>
                          </a:ln>
                          <a:solidFill>
                            <a:schemeClr val="tx1"/>
                          </a:solidFill>
                          <a:effectLst/>
                          <a:latin typeface="Arial" pitchFamily="34" charset="0"/>
                          <a:cs typeface="Arial" pitchFamily="34" charset="0"/>
                        </a:rPr>
                        <a:t> Assumed</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$1.0</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9623">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All Other Lines*</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-$4.6</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9745">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1" i="0" u="none" strike="noStrike" cap="none" normalizeH="0" baseline="0" dirty="0" smtClean="0">
                          <a:ln>
                            <a:noFill/>
                          </a:ln>
                          <a:solidFill>
                            <a:schemeClr val="tx1"/>
                          </a:solidFill>
                          <a:effectLst/>
                          <a:latin typeface="Arial" pitchFamily="34" charset="0"/>
                          <a:cs typeface="Arial" pitchFamily="34" charset="0"/>
                        </a:rPr>
                        <a:t>Total Core Reserves</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000" b="1" i="0" u="none" strike="noStrike" cap="none" normalizeH="0" baseline="0" dirty="0" smtClean="0">
                          <a:ln>
                            <a:noFill/>
                          </a:ln>
                          <a:solidFill>
                            <a:schemeClr val="tx1"/>
                          </a:solidFill>
                          <a:effectLst/>
                          <a:latin typeface="Arial" pitchFamily="34" charset="0"/>
                          <a:cs typeface="Arial" pitchFamily="34" charset="0"/>
                        </a:rPr>
                        <a:t>$9.8</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9745">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Asbestos &amp; Environmental</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$11.2</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3400">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000" b="1" i="0" u="none" strike="noStrike" cap="none" normalizeH="0" baseline="0" dirty="0" smtClean="0">
                          <a:ln>
                            <a:noFill/>
                          </a:ln>
                          <a:solidFill>
                            <a:schemeClr val="tx1"/>
                          </a:solidFill>
                          <a:effectLst/>
                          <a:latin typeface="Arial" pitchFamily="34" charset="0"/>
                          <a:cs typeface="Arial" pitchFamily="34" charset="0"/>
                        </a:rPr>
                        <a:t>Total P/C Industry</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000" b="1" i="0" u="none" strike="noStrike" cap="none" normalizeH="0" baseline="0" dirty="0" smtClean="0">
                          <a:ln>
                            <a:noFill/>
                          </a:ln>
                          <a:solidFill>
                            <a:schemeClr val="tx1"/>
                          </a:solidFill>
                          <a:effectLst/>
                          <a:latin typeface="Arial" pitchFamily="34" charset="0"/>
                          <a:cs typeface="Arial" pitchFamily="34" charset="0"/>
                        </a:rPr>
                        <a:t>$21.0B</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42407" name="Text Box 55"/>
          <p:cNvSpPr txBox="1">
            <a:spLocks noChangeArrowheads="1"/>
          </p:cNvSpPr>
          <p:nvPr/>
        </p:nvSpPr>
        <p:spPr bwMode="auto">
          <a:xfrm>
            <a:off x="12700" y="6297613"/>
            <a:ext cx="8915400" cy="677751"/>
          </a:xfrm>
          <a:prstGeom prst="rect">
            <a:avLst/>
          </a:prstGeom>
          <a:noFill/>
          <a:ln w="9525">
            <a:noFill/>
            <a:miter lim="800000"/>
            <a:headEnd/>
            <a:tailEnd/>
          </a:ln>
        </p:spPr>
        <p:txBody>
          <a:bodyPr lIns="92075" tIns="46038" rIns="92075" bIns="46038">
            <a:spAutoFit/>
          </a:bodyPr>
          <a:lstStyle/>
          <a:p>
            <a:endParaRPr lang="en-US" sz="1400" dirty="0"/>
          </a:p>
          <a:p>
            <a:r>
              <a:rPr lang="en-US" sz="1200" dirty="0"/>
              <a:t>Source: </a:t>
            </a:r>
            <a:r>
              <a:rPr lang="en-US" sz="1200" dirty="0" smtClean="0"/>
              <a:t>A.M. Best, </a:t>
            </a:r>
            <a:r>
              <a:rPr lang="en-US" sz="1200" i="1" dirty="0" smtClean="0"/>
              <a:t>P/C Review/Preview 2014; </a:t>
            </a:r>
            <a:r>
              <a:rPr lang="en-US" sz="1200" dirty="0" smtClean="0"/>
              <a:t>Insurance Information Institute.   *Excluding mortgage and financial guaranty segments.</a:t>
            </a:r>
            <a:endParaRPr lang="en-US" sz="900" b="1" dirty="0"/>
          </a:p>
        </p:txBody>
      </p:sp>
      <p:sp>
        <p:nvSpPr>
          <p:cNvPr id="5" name="Date Placeholder 4"/>
          <p:cNvSpPr>
            <a:spLocks noGrp="1"/>
          </p:cNvSpPr>
          <p:nvPr>
            <p:ph type="dt" sz="half" idx="10"/>
          </p:nvPr>
        </p:nvSpPr>
        <p:spPr/>
        <p:txBody>
          <a:bodyPr/>
          <a:lstStyle/>
          <a:p>
            <a:pPr>
              <a:defRPr/>
            </a:pPr>
            <a:r>
              <a:rPr lang="en-US" smtClean="0"/>
              <a:t>12/01/09 - 9pm</a:t>
            </a:r>
            <a:endParaRPr lang="en-US"/>
          </a:p>
        </p:txBody>
      </p:sp>
      <p:sp>
        <p:nvSpPr>
          <p:cNvPr id="6" name="Slide Number Placeholder 5"/>
          <p:cNvSpPr>
            <a:spLocks noGrp="1"/>
          </p:cNvSpPr>
          <p:nvPr>
            <p:ph type="sldNum" sz="quarter" idx="12"/>
          </p:nvPr>
        </p:nvSpPr>
        <p:spPr/>
        <p:txBody>
          <a:bodyPr/>
          <a:lstStyle/>
          <a:p>
            <a:pPr>
              <a:defRPr/>
            </a:pPr>
            <a:fld id="{8F1D8FF3-5AB6-4EC6-BDC2-E6058C96F901}" type="slidenum">
              <a:rPr lang="en-US" smtClean="0"/>
              <a:pPr>
                <a:defRPr/>
              </a:pPr>
              <a:t>25</a:t>
            </a:fld>
            <a:endParaRPr lang="en-US"/>
          </a:p>
        </p:txBody>
      </p:sp>
    </p:spTree>
    <p:extLst>
      <p:ext uri="{BB962C8B-B14F-4D97-AF65-F5344CB8AC3E}">
        <p14:creationId xmlns:p14="http://schemas.microsoft.com/office/powerpoint/2010/main" val="750085949"/>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7" name="Rectangle 110"/>
          <p:cNvSpPr>
            <a:spLocks noGrp="1" noChangeArrowheads="1"/>
          </p:cNvSpPr>
          <p:nvPr>
            <p:ph type="sldNum" sz="quarter" idx="12"/>
          </p:nvPr>
        </p:nvSpPr>
        <p:spPr>
          <a:noFill/>
        </p:spPr>
        <p:txBody>
          <a:bodyPr/>
          <a:lstStyle/>
          <a:p>
            <a:fld id="{E6E5542E-88E5-495A-AC19-5D5EEA71753D}" type="slidenum">
              <a:rPr lang="en-US" smtClean="0"/>
              <a:pPr/>
              <a:t>26</a:t>
            </a:fld>
            <a:endParaRPr lang="en-US" smtClean="0"/>
          </a:p>
        </p:txBody>
      </p:sp>
      <p:sp>
        <p:nvSpPr>
          <p:cNvPr id="16388" name="Rectangle 2"/>
          <p:cNvSpPr>
            <a:spLocks noGrp="1" noChangeArrowheads="1"/>
          </p:cNvSpPr>
          <p:nvPr>
            <p:ph type="title" idx="4294967295"/>
          </p:nvPr>
        </p:nvSpPr>
        <p:spPr>
          <a:xfrm>
            <a:off x="0" y="162823"/>
            <a:ext cx="8686800" cy="671755"/>
          </a:xfrm>
        </p:spPr>
        <p:txBody>
          <a:bodyPr lIns="92075" tIns="46038" rIns="92075" bIns="46038" anchor="b"/>
          <a:lstStyle/>
          <a:p>
            <a:r>
              <a:rPr lang="en-US" dirty="0" smtClean="0"/>
              <a:t>MPL Direct Premiums Written: 2004-2015F</a:t>
            </a:r>
          </a:p>
        </p:txBody>
      </p:sp>
      <p:graphicFrame>
        <p:nvGraphicFramePr>
          <p:cNvPr id="16386" name="Object 3"/>
          <p:cNvGraphicFramePr>
            <a:graphicFrameLocks noGrp="1" noChangeAspect="1"/>
          </p:cNvGraphicFramePr>
          <p:nvPr>
            <p:ph idx="4294967295"/>
            <p:extLst>
              <p:ext uri="{D42A27DB-BD31-4B8C-83A1-F6EECF244321}">
                <p14:modId xmlns:p14="http://schemas.microsoft.com/office/powerpoint/2010/main" val="240219804"/>
              </p:ext>
            </p:extLst>
          </p:nvPr>
        </p:nvGraphicFramePr>
        <p:xfrm>
          <a:off x="49213" y="1304925"/>
          <a:ext cx="9070975" cy="4702175"/>
        </p:xfrm>
        <a:graphic>
          <a:graphicData uri="http://schemas.openxmlformats.org/presentationml/2006/ole">
            <mc:AlternateContent xmlns:mc="http://schemas.openxmlformats.org/markup-compatibility/2006">
              <mc:Choice xmlns:v="urn:schemas-microsoft-com:vml" Requires="v">
                <p:oleObj spid="_x0000_s28448923" name="Chart" r:id="rId4" imgW="8820048" imgH="4572135" progId="MSGraph.Chart.8">
                  <p:embed followColorScheme="full"/>
                </p:oleObj>
              </mc:Choice>
              <mc:Fallback>
                <p:oleObj name="Chart" r:id="rId4" imgW="8820048" imgH="4572135" progId="MSGraph.Chart.8">
                  <p:embed followColorScheme="full"/>
                  <p:pic>
                    <p:nvPicPr>
                      <p:cNvPr id="0" name=""/>
                      <p:cNvPicPr>
                        <a:picLocks noChangeAspect="1" noChangeArrowheads="1"/>
                      </p:cNvPicPr>
                      <p:nvPr/>
                    </p:nvPicPr>
                    <p:blipFill>
                      <a:blip r:embed="rId5"/>
                      <a:srcRect/>
                      <a:stretch>
                        <a:fillRect/>
                      </a:stretch>
                    </p:blipFill>
                    <p:spPr bwMode="auto">
                      <a:xfrm>
                        <a:off x="49213" y="1304925"/>
                        <a:ext cx="9070975" cy="4702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389" name="Text Box 4"/>
          <p:cNvSpPr txBox="1">
            <a:spLocks noChangeArrowheads="1"/>
          </p:cNvSpPr>
          <p:nvPr/>
        </p:nvSpPr>
        <p:spPr bwMode="auto">
          <a:xfrm>
            <a:off x="113553" y="6390622"/>
            <a:ext cx="9017000" cy="417103"/>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endParaRPr lang="en-US" sz="1100" dirty="0" smtClean="0"/>
          </a:p>
          <a:p>
            <a:pPr eaLnBrk="0" hangingPunct="0">
              <a:lnSpc>
                <a:spcPct val="70000"/>
              </a:lnSpc>
              <a:spcBef>
                <a:spcPct val="50000"/>
              </a:spcBef>
              <a:buClr>
                <a:srgbClr val="FF3300"/>
              </a:buClr>
              <a:buFont typeface="Wingdings" pitchFamily="2" charset="2"/>
              <a:buNone/>
            </a:pPr>
            <a:r>
              <a:rPr lang="en-US" sz="1100" dirty="0" smtClean="0"/>
              <a:t>Source:  A.M. Best (2003-2012); Conning (2013-2015F); Insurance Information Institute.</a:t>
            </a:r>
            <a:r>
              <a:rPr lang="en-US" sz="1100" dirty="0"/>
              <a:t>		</a:t>
            </a:r>
          </a:p>
        </p:txBody>
      </p:sp>
      <p:sp>
        <p:nvSpPr>
          <p:cNvPr id="6" name="Rectangle 5"/>
          <p:cNvSpPr>
            <a:spLocks noChangeArrowheads="1"/>
          </p:cNvSpPr>
          <p:nvPr/>
        </p:nvSpPr>
        <p:spPr bwMode="blackWhite">
          <a:xfrm>
            <a:off x="1754659" y="5650567"/>
            <a:ext cx="5955957" cy="87125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MPL direct premiums written have been declining steadily since 2006</a:t>
            </a:r>
            <a:endParaRPr lang="en-US" b="1" dirty="0">
              <a:solidFill>
                <a:srgbClr val="FFFFFF"/>
              </a:solidFill>
            </a:endParaRPr>
          </a:p>
        </p:txBody>
      </p:sp>
      <p:sp>
        <p:nvSpPr>
          <p:cNvPr id="7" name="Rectangle 6"/>
          <p:cNvSpPr>
            <a:spLocks noChangeArrowheads="1"/>
          </p:cNvSpPr>
          <p:nvPr/>
        </p:nvSpPr>
        <p:spPr bwMode="black">
          <a:xfrm>
            <a:off x="201613" y="1172229"/>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Millions</a:t>
            </a:r>
            <a:endParaRPr lang="en-US" sz="1600" b="1" dirty="0">
              <a:solidFill>
                <a:srgbClr val="225A7A"/>
              </a:solidFill>
            </a:endParaRPr>
          </a:p>
        </p:txBody>
      </p:sp>
      <p:sp>
        <p:nvSpPr>
          <p:cNvPr id="8" name="AutoShape 7"/>
          <p:cNvSpPr>
            <a:spLocks noChangeArrowheads="1"/>
          </p:cNvSpPr>
          <p:nvPr/>
        </p:nvSpPr>
        <p:spPr bwMode="blackWhite">
          <a:xfrm>
            <a:off x="6031134" y="1267888"/>
            <a:ext cx="2740598" cy="1268360"/>
          </a:xfrm>
          <a:prstGeom prst="wedgeRectCallout">
            <a:avLst>
              <a:gd name="adj1" fmla="val 13357"/>
              <a:gd name="adj2" fmla="val 9487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MPL DPW is expected to trough at $9.05B in 2014, down 23.8% from its 2006 peak of $11.9B</a:t>
            </a:r>
            <a:endParaRPr lang="en-US"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7883882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pPr>
                <a:defRPr/>
              </a:pPr>
              <a:t>27</a:t>
            </a:fld>
            <a:endParaRPr lang="en-US" smtClean="0"/>
          </a:p>
        </p:txBody>
      </p:sp>
      <p:graphicFrame>
        <p:nvGraphicFramePr>
          <p:cNvPr id="5122" name="Object 2"/>
          <p:cNvGraphicFramePr>
            <a:graphicFrameLocks/>
          </p:cNvGraphicFramePr>
          <p:nvPr>
            <p:extLst>
              <p:ext uri="{D42A27DB-BD31-4B8C-83A1-F6EECF244321}">
                <p14:modId xmlns:p14="http://schemas.microsoft.com/office/powerpoint/2010/main" val="1327165743"/>
              </p:ext>
            </p:extLst>
          </p:nvPr>
        </p:nvGraphicFramePr>
        <p:xfrm>
          <a:off x="29980" y="1697895"/>
          <a:ext cx="8926513" cy="4676775"/>
        </p:xfrm>
        <a:graphic>
          <a:graphicData uri="http://schemas.openxmlformats.org/presentationml/2006/ole">
            <mc:AlternateContent xmlns:mc="http://schemas.openxmlformats.org/markup-compatibility/2006">
              <mc:Choice xmlns:v="urn:schemas-microsoft-com:vml" Requires="v">
                <p:oleObj spid="_x0000_s28477574" name="Chart" r:id="rId4" imgW="8725029" imgH="4562417" progId="MSGraph.Chart.8">
                  <p:embed followColorScheme="full"/>
                </p:oleObj>
              </mc:Choice>
              <mc:Fallback>
                <p:oleObj name="Chart" r:id="rId4" imgW="8725029" imgH="4562417" progId="MSGraph.Chart.8">
                  <p:embed followColorScheme="full"/>
                  <p:pic>
                    <p:nvPicPr>
                      <p:cNvPr id="0" name=""/>
                      <p:cNvPicPr>
                        <a:picLocks noChangeArrowheads="1"/>
                      </p:cNvPicPr>
                      <p:nvPr/>
                    </p:nvPicPr>
                    <p:blipFill>
                      <a:blip r:embed="rId5"/>
                      <a:srcRect/>
                      <a:stretch>
                        <a:fillRect/>
                      </a:stretch>
                    </p:blipFill>
                    <p:spPr bwMode="auto">
                      <a:xfrm>
                        <a:off x="29980" y="1697895"/>
                        <a:ext cx="8926513" cy="4676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69158" name="AutoShape 6"/>
          <p:cNvSpPr>
            <a:spLocks noChangeArrowheads="1"/>
          </p:cNvSpPr>
          <p:nvPr/>
        </p:nvSpPr>
        <p:spPr bwMode="blackWhite">
          <a:xfrm>
            <a:off x="5472112" y="1271239"/>
            <a:ext cx="3050395" cy="1622656"/>
          </a:xfrm>
          <a:prstGeom prst="wedgeRectCallout">
            <a:avLst>
              <a:gd name="adj1" fmla="val 11701"/>
              <a:gd name="adj2" fmla="val 12223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cs typeface="+mn-cs"/>
              </a:rPr>
              <a:t>Competition and an increasing number of self-insured exposures are weighing on MPL premium growth</a:t>
            </a:r>
            <a:endParaRPr lang="en-US" sz="2000" b="1" dirty="0">
              <a:solidFill>
                <a:schemeClr val="bg1"/>
              </a:solidFill>
              <a:cs typeface="+mn-cs"/>
            </a:endParaRPr>
          </a:p>
        </p:txBody>
      </p:sp>
      <p:sp>
        <p:nvSpPr>
          <p:cNvPr id="5126" name="TextBox 9"/>
          <p:cNvSpPr txBox="1">
            <a:spLocks noChangeArrowheads="1"/>
          </p:cNvSpPr>
          <p:nvPr/>
        </p:nvSpPr>
        <p:spPr bwMode="auto">
          <a:xfrm>
            <a:off x="14288" y="6519863"/>
            <a:ext cx="8412162" cy="277812"/>
          </a:xfrm>
          <a:prstGeom prst="rect">
            <a:avLst/>
          </a:prstGeom>
          <a:noFill/>
          <a:ln w="9525">
            <a:noFill/>
            <a:miter lim="800000"/>
            <a:headEnd/>
            <a:tailEnd/>
          </a:ln>
        </p:spPr>
        <p:txBody>
          <a:bodyPr>
            <a:spAutoFit/>
          </a:bodyPr>
          <a:lstStyle/>
          <a:p>
            <a:r>
              <a:rPr lang="en-US" sz="1200" dirty="0" smtClean="0"/>
              <a:t>Source: Conning.</a:t>
            </a:r>
            <a:endParaRPr lang="en-US" sz="1200" dirty="0"/>
          </a:p>
        </p:txBody>
      </p:sp>
      <p:sp>
        <p:nvSpPr>
          <p:cNvPr id="8" name="Rectangle 2"/>
          <p:cNvSpPr>
            <a:spLocks noGrp="1" noChangeArrowheads="1"/>
          </p:cNvSpPr>
          <p:nvPr>
            <p:ph type="title" idx="4294967295"/>
          </p:nvPr>
        </p:nvSpPr>
        <p:spPr>
          <a:xfrm>
            <a:off x="0" y="-252417"/>
            <a:ext cx="8686800" cy="1143000"/>
          </a:xfrm>
        </p:spPr>
        <p:txBody>
          <a:bodyPr lIns="92075" tIns="46038" rIns="92075" bIns="46038" anchor="b"/>
          <a:lstStyle/>
          <a:p>
            <a:r>
              <a:rPr lang="en-US" dirty="0" smtClean="0"/>
              <a:t>Annual Change in Medical Professional Liability DPW, 2004-2015F</a:t>
            </a:r>
          </a:p>
        </p:txBody>
      </p:sp>
      <p:sp>
        <p:nvSpPr>
          <p:cNvPr id="9" name="Rectangle 3"/>
          <p:cNvSpPr>
            <a:spLocks noChangeArrowheads="1"/>
          </p:cNvSpPr>
          <p:nvPr/>
        </p:nvSpPr>
        <p:spPr bwMode="black">
          <a:xfrm>
            <a:off x="347663" y="1266825"/>
            <a:ext cx="8534400" cy="276999"/>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2000" b="1" dirty="0" smtClean="0">
                <a:solidFill>
                  <a:srgbClr val="225A7A"/>
                </a:solidFill>
              </a:rPr>
              <a:t>% Change</a:t>
            </a:r>
            <a:endParaRPr lang="en-US" sz="2000" b="1" dirty="0">
              <a:solidFill>
                <a:srgbClr val="225A7A"/>
              </a:solidFill>
            </a:endParaRPr>
          </a:p>
        </p:txBody>
      </p:sp>
    </p:spTree>
    <p:extLst>
      <p:ext uri="{BB962C8B-B14F-4D97-AF65-F5344CB8AC3E}">
        <p14:creationId xmlns:p14="http://schemas.microsoft.com/office/powerpoint/2010/main" val="370299842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69158"/>
                                        </p:tgtEl>
                                        <p:attrNameLst>
                                          <p:attrName>style.visibility</p:attrName>
                                        </p:attrNameLst>
                                      </p:cBhvr>
                                      <p:to>
                                        <p:strVal val="visible"/>
                                      </p:to>
                                    </p:set>
                                    <p:animEffect transition="in" filter="wipe(right)">
                                      <p:cBhvr>
                                        <p:cTn id="7" dur="500"/>
                                        <p:tgtEl>
                                          <p:spTgt spid="1969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91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pPr>
                <a:defRPr/>
              </a:pPr>
              <a:t>28</a:t>
            </a:fld>
            <a:endParaRPr lang="en-US" smtClean="0"/>
          </a:p>
        </p:txBody>
      </p:sp>
      <p:graphicFrame>
        <p:nvGraphicFramePr>
          <p:cNvPr id="5122" name="Object 2"/>
          <p:cNvGraphicFramePr>
            <a:graphicFrameLocks/>
          </p:cNvGraphicFramePr>
          <p:nvPr>
            <p:extLst>
              <p:ext uri="{D42A27DB-BD31-4B8C-83A1-F6EECF244321}">
                <p14:modId xmlns:p14="http://schemas.microsoft.com/office/powerpoint/2010/main" val="845017997"/>
              </p:ext>
            </p:extLst>
          </p:nvPr>
        </p:nvGraphicFramePr>
        <p:xfrm>
          <a:off x="-101601" y="1494494"/>
          <a:ext cx="8926513" cy="4676775"/>
        </p:xfrm>
        <a:graphic>
          <a:graphicData uri="http://schemas.openxmlformats.org/presentationml/2006/ole">
            <mc:AlternateContent xmlns:mc="http://schemas.openxmlformats.org/markup-compatibility/2006">
              <mc:Choice xmlns:v="urn:schemas-microsoft-com:vml" Requires="v">
                <p:oleObj spid="_x0000_s28478595" name="Chart" r:id="rId4" imgW="8725029" imgH="4562417" progId="MSGraph.Chart.8">
                  <p:embed followColorScheme="full"/>
                </p:oleObj>
              </mc:Choice>
              <mc:Fallback>
                <p:oleObj name="Chart" r:id="rId4" imgW="8725029" imgH="4562417" progId="MSGraph.Chart.8">
                  <p:embed followColorScheme="full"/>
                  <p:pic>
                    <p:nvPicPr>
                      <p:cNvPr id="0" name=""/>
                      <p:cNvPicPr>
                        <a:picLocks noChangeArrowheads="1"/>
                      </p:cNvPicPr>
                      <p:nvPr/>
                    </p:nvPicPr>
                    <p:blipFill>
                      <a:blip r:embed="rId5"/>
                      <a:srcRect/>
                      <a:stretch>
                        <a:fillRect/>
                      </a:stretch>
                    </p:blipFill>
                    <p:spPr bwMode="auto">
                      <a:xfrm>
                        <a:off x="-101601" y="1494494"/>
                        <a:ext cx="8926513" cy="4676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69158" name="AutoShape 6"/>
          <p:cNvSpPr>
            <a:spLocks noChangeArrowheads="1"/>
          </p:cNvSpPr>
          <p:nvPr/>
        </p:nvSpPr>
        <p:spPr bwMode="blackWhite">
          <a:xfrm>
            <a:off x="4756151" y="4443413"/>
            <a:ext cx="4125912" cy="1101938"/>
          </a:xfrm>
          <a:prstGeom prst="wedgeRectCallout">
            <a:avLst>
              <a:gd name="adj1" fmla="val 22436"/>
              <a:gd name="adj2" fmla="val -10726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cs typeface="+mn-cs"/>
              </a:rPr>
              <a:t>Incurred losses have been generally increasing since 2011 after years of sharp declines</a:t>
            </a:r>
            <a:endParaRPr lang="en-US" sz="2000" b="1" dirty="0">
              <a:solidFill>
                <a:schemeClr val="bg1"/>
              </a:solidFill>
              <a:cs typeface="+mn-cs"/>
            </a:endParaRPr>
          </a:p>
        </p:txBody>
      </p:sp>
      <p:sp>
        <p:nvSpPr>
          <p:cNvPr id="5126" name="TextBox 9"/>
          <p:cNvSpPr txBox="1">
            <a:spLocks noChangeArrowheads="1"/>
          </p:cNvSpPr>
          <p:nvPr/>
        </p:nvSpPr>
        <p:spPr bwMode="auto">
          <a:xfrm>
            <a:off x="14288" y="6519863"/>
            <a:ext cx="8412162" cy="277812"/>
          </a:xfrm>
          <a:prstGeom prst="rect">
            <a:avLst/>
          </a:prstGeom>
          <a:noFill/>
          <a:ln w="9525">
            <a:noFill/>
            <a:miter lim="800000"/>
            <a:headEnd/>
            <a:tailEnd/>
          </a:ln>
        </p:spPr>
        <p:txBody>
          <a:bodyPr>
            <a:spAutoFit/>
          </a:bodyPr>
          <a:lstStyle/>
          <a:p>
            <a:r>
              <a:rPr lang="en-US" sz="1200" dirty="0" smtClean="0"/>
              <a:t>Source: Conning.</a:t>
            </a:r>
            <a:endParaRPr lang="en-US" sz="1200" dirty="0"/>
          </a:p>
        </p:txBody>
      </p:sp>
      <p:sp>
        <p:nvSpPr>
          <p:cNvPr id="8" name="Rectangle 2"/>
          <p:cNvSpPr>
            <a:spLocks noGrp="1" noChangeArrowheads="1"/>
          </p:cNvSpPr>
          <p:nvPr>
            <p:ph type="title" idx="4294967295"/>
          </p:nvPr>
        </p:nvSpPr>
        <p:spPr>
          <a:xfrm>
            <a:off x="0" y="-252417"/>
            <a:ext cx="8686800" cy="1143000"/>
          </a:xfrm>
        </p:spPr>
        <p:txBody>
          <a:bodyPr lIns="92075" tIns="46038" rIns="92075" bIns="46038" anchor="b"/>
          <a:lstStyle/>
          <a:p>
            <a:r>
              <a:rPr lang="en-US" dirty="0" smtClean="0"/>
              <a:t>Annual Change in Medical Professional Liability Incurred Losses, 2004-2015F</a:t>
            </a:r>
          </a:p>
        </p:txBody>
      </p:sp>
      <p:sp>
        <p:nvSpPr>
          <p:cNvPr id="9" name="Rectangle 3"/>
          <p:cNvSpPr>
            <a:spLocks noChangeArrowheads="1"/>
          </p:cNvSpPr>
          <p:nvPr/>
        </p:nvSpPr>
        <p:spPr bwMode="black">
          <a:xfrm>
            <a:off x="347663" y="1266825"/>
            <a:ext cx="8534400" cy="276999"/>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2000" b="1" dirty="0" smtClean="0">
                <a:solidFill>
                  <a:srgbClr val="225A7A"/>
                </a:solidFill>
              </a:rPr>
              <a:t>% Change</a:t>
            </a:r>
            <a:endParaRPr lang="en-US" sz="2000" b="1" dirty="0">
              <a:solidFill>
                <a:srgbClr val="225A7A"/>
              </a:solidFill>
            </a:endParaRPr>
          </a:p>
        </p:txBody>
      </p:sp>
    </p:spTree>
    <p:extLst>
      <p:ext uri="{BB962C8B-B14F-4D97-AF65-F5344CB8AC3E}">
        <p14:creationId xmlns:p14="http://schemas.microsoft.com/office/powerpoint/2010/main" val="246555011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69158"/>
                                        </p:tgtEl>
                                        <p:attrNameLst>
                                          <p:attrName>style.visibility</p:attrName>
                                        </p:attrNameLst>
                                      </p:cBhvr>
                                      <p:to>
                                        <p:strVal val="visible"/>
                                      </p:to>
                                    </p:set>
                                    <p:animEffect transition="in" filter="wipe(right)">
                                      <p:cBhvr>
                                        <p:cTn id="7" dur="500"/>
                                        <p:tgtEl>
                                          <p:spTgt spid="1969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915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pPr>
                <a:defRPr/>
              </a:pPr>
              <a:t>29</a:t>
            </a:fld>
            <a:endParaRPr lang="en-US" smtClean="0"/>
          </a:p>
        </p:txBody>
      </p:sp>
      <p:graphicFrame>
        <p:nvGraphicFramePr>
          <p:cNvPr id="5122" name="Object 2"/>
          <p:cNvGraphicFramePr>
            <a:graphicFrameLocks/>
          </p:cNvGraphicFramePr>
          <p:nvPr>
            <p:extLst>
              <p:ext uri="{D42A27DB-BD31-4B8C-83A1-F6EECF244321}">
                <p14:modId xmlns:p14="http://schemas.microsoft.com/office/powerpoint/2010/main" val="3966026363"/>
              </p:ext>
            </p:extLst>
          </p:nvPr>
        </p:nvGraphicFramePr>
        <p:xfrm>
          <a:off x="217487" y="1957388"/>
          <a:ext cx="8926513" cy="4676775"/>
        </p:xfrm>
        <a:graphic>
          <a:graphicData uri="http://schemas.openxmlformats.org/presentationml/2006/ole">
            <mc:AlternateContent xmlns:mc="http://schemas.openxmlformats.org/markup-compatibility/2006">
              <mc:Choice xmlns:v="urn:schemas-microsoft-com:vml" Requires="v">
                <p:oleObj spid="_x0000_s28479614" name="Chart" r:id="rId4" imgW="8725029" imgH="4562417" progId="MSGraph.Chart.8">
                  <p:embed followColorScheme="full"/>
                </p:oleObj>
              </mc:Choice>
              <mc:Fallback>
                <p:oleObj name="Chart" r:id="rId4" imgW="8725029" imgH="4562417" progId="MSGraph.Chart.8">
                  <p:embed followColorScheme="full"/>
                  <p:pic>
                    <p:nvPicPr>
                      <p:cNvPr id="0" name=""/>
                      <p:cNvPicPr>
                        <a:picLocks noChangeArrowheads="1"/>
                      </p:cNvPicPr>
                      <p:nvPr/>
                    </p:nvPicPr>
                    <p:blipFill>
                      <a:blip r:embed="rId5"/>
                      <a:srcRect/>
                      <a:stretch>
                        <a:fillRect/>
                      </a:stretch>
                    </p:blipFill>
                    <p:spPr bwMode="auto">
                      <a:xfrm>
                        <a:off x="217487" y="1957388"/>
                        <a:ext cx="8926513" cy="4676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69158" name="AutoShape 6"/>
          <p:cNvSpPr>
            <a:spLocks noChangeArrowheads="1"/>
          </p:cNvSpPr>
          <p:nvPr/>
        </p:nvSpPr>
        <p:spPr bwMode="blackWhite">
          <a:xfrm>
            <a:off x="1564468" y="1444585"/>
            <a:ext cx="2250295" cy="1527215"/>
          </a:xfrm>
          <a:prstGeom prst="wedgeRectCallout">
            <a:avLst>
              <a:gd name="adj1" fmla="val -16235"/>
              <a:gd name="adj2" fmla="val 7732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Mid-2000s: Favorable loss trends precipitated lower prices and falling premium</a:t>
            </a:r>
            <a:endParaRPr lang="en-US" b="1" dirty="0">
              <a:solidFill>
                <a:schemeClr val="bg1"/>
              </a:solidFill>
              <a:cs typeface="+mn-cs"/>
            </a:endParaRPr>
          </a:p>
        </p:txBody>
      </p:sp>
      <p:sp>
        <p:nvSpPr>
          <p:cNvPr id="5126" name="TextBox 9"/>
          <p:cNvSpPr txBox="1">
            <a:spLocks noChangeArrowheads="1"/>
          </p:cNvSpPr>
          <p:nvPr/>
        </p:nvSpPr>
        <p:spPr bwMode="auto">
          <a:xfrm>
            <a:off x="14288" y="6519863"/>
            <a:ext cx="8412162" cy="277812"/>
          </a:xfrm>
          <a:prstGeom prst="rect">
            <a:avLst/>
          </a:prstGeom>
          <a:noFill/>
          <a:ln w="9525">
            <a:noFill/>
            <a:miter lim="800000"/>
            <a:headEnd/>
            <a:tailEnd/>
          </a:ln>
        </p:spPr>
        <p:txBody>
          <a:bodyPr>
            <a:spAutoFit/>
          </a:bodyPr>
          <a:lstStyle/>
          <a:p>
            <a:r>
              <a:rPr lang="en-US" sz="1200" dirty="0" smtClean="0"/>
              <a:t>Source: Insurance Information Institute from A.M. Best and Conning data.</a:t>
            </a:r>
            <a:endParaRPr lang="en-US" sz="1200" dirty="0"/>
          </a:p>
        </p:txBody>
      </p:sp>
      <p:sp>
        <p:nvSpPr>
          <p:cNvPr id="8" name="Rectangle 2"/>
          <p:cNvSpPr>
            <a:spLocks noGrp="1" noChangeArrowheads="1"/>
          </p:cNvSpPr>
          <p:nvPr>
            <p:ph type="title" idx="4294967295"/>
          </p:nvPr>
        </p:nvSpPr>
        <p:spPr>
          <a:xfrm>
            <a:off x="-14288" y="-252417"/>
            <a:ext cx="8686800" cy="1143000"/>
          </a:xfrm>
        </p:spPr>
        <p:txBody>
          <a:bodyPr lIns="92075" tIns="46038" rIns="92075" bIns="46038" anchor="b"/>
          <a:lstStyle/>
          <a:p>
            <a:r>
              <a:rPr lang="en-US" dirty="0" smtClean="0"/>
              <a:t>Medical Professional Liability: Change in</a:t>
            </a:r>
            <a:br>
              <a:rPr lang="en-US" dirty="0" smtClean="0"/>
            </a:br>
            <a:r>
              <a:rPr lang="en-US" dirty="0" smtClean="0"/>
              <a:t>Premium and Incurred Losses, 2006-2015F</a:t>
            </a:r>
          </a:p>
        </p:txBody>
      </p:sp>
      <p:sp>
        <p:nvSpPr>
          <p:cNvPr id="9" name="Rectangle 3"/>
          <p:cNvSpPr>
            <a:spLocks noChangeArrowheads="1"/>
          </p:cNvSpPr>
          <p:nvPr/>
        </p:nvSpPr>
        <p:spPr bwMode="black">
          <a:xfrm>
            <a:off x="347663" y="1266825"/>
            <a:ext cx="8534400" cy="276999"/>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2000" b="1" dirty="0" smtClean="0">
                <a:solidFill>
                  <a:srgbClr val="225A7A"/>
                </a:solidFill>
              </a:rPr>
              <a:t>% Change</a:t>
            </a:r>
            <a:endParaRPr lang="en-US" sz="2000" b="1" dirty="0">
              <a:solidFill>
                <a:srgbClr val="225A7A"/>
              </a:solidFill>
            </a:endParaRPr>
          </a:p>
        </p:txBody>
      </p:sp>
      <p:sp>
        <p:nvSpPr>
          <p:cNvPr id="10" name="AutoShape 6"/>
          <p:cNvSpPr>
            <a:spLocks noChangeArrowheads="1"/>
          </p:cNvSpPr>
          <p:nvPr/>
        </p:nvSpPr>
        <p:spPr bwMode="blackWhite">
          <a:xfrm>
            <a:off x="6436505" y="4572000"/>
            <a:ext cx="2250295" cy="1250990"/>
          </a:xfrm>
          <a:prstGeom prst="wedgeRectCallout">
            <a:avLst>
              <a:gd name="adj1" fmla="val -42901"/>
              <a:gd name="adj2" fmla="val -8532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Today: Premium seems to be lagging an increase in losses</a:t>
            </a:r>
            <a:endParaRPr lang="en-US" b="1" dirty="0">
              <a:solidFill>
                <a:schemeClr val="bg1"/>
              </a:solidFill>
              <a:cs typeface="+mn-cs"/>
            </a:endParaRPr>
          </a:p>
        </p:txBody>
      </p:sp>
    </p:spTree>
    <p:extLst>
      <p:ext uri="{BB962C8B-B14F-4D97-AF65-F5344CB8AC3E}">
        <p14:creationId xmlns:p14="http://schemas.microsoft.com/office/powerpoint/2010/main" val="25668530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69158"/>
                                        </p:tgtEl>
                                        <p:attrNameLst>
                                          <p:attrName>style.visibility</p:attrName>
                                        </p:attrNameLst>
                                      </p:cBhvr>
                                      <p:to>
                                        <p:strVal val="visible"/>
                                      </p:to>
                                    </p:set>
                                    <p:animEffect transition="in" filter="wipe(right)">
                                      <p:cBhvr>
                                        <p:cTn id="7" dur="500"/>
                                        <p:tgtEl>
                                          <p:spTgt spid="1969158"/>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9158"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a:xfrm>
            <a:off x="251152" y="90488"/>
            <a:ext cx="7400925" cy="860425"/>
          </a:xfrm>
        </p:spPr>
        <p:txBody>
          <a:bodyPr/>
          <a:lstStyle/>
          <a:p>
            <a:r>
              <a:rPr lang="en-US" dirty="0" smtClean="0"/>
              <a:t>U.S. Health Care Expenditures,</a:t>
            </a:r>
            <a:br>
              <a:rPr lang="en-US" dirty="0" smtClean="0"/>
            </a:br>
            <a:r>
              <a:rPr lang="en-US" dirty="0" smtClean="0"/>
              <a:t>1965–2022F</a:t>
            </a:r>
          </a:p>
        </p:txBody>
      </p:sp>
      <p:graphicFrame>
        <p:nvGraphicFramePr>
          <p:cNvPr id="2" name="Object 3"/>
          <p:cNvGraphicFramePr>
            <a:graphicFrameLocks noGrp="1"/>
          </p:cNvGraphicFramePr>
          <p:nvPr>
            <p:ph idx="4294967295"/>
            <p:extLst>
              <p:ext uri="{D42A27DB-BD31-4B8C-83A1-F6EECF244321}">
                <p14:modId xmlns:p14="http://schemas.microsoft.com/office/powerpoint/2010/main" val="2267905091"/>
              </p:ext>
            </p:extLst>
          </p:nvPr>
        </p:nvGraphicFramePr>
        <p:xfrm>
          <a:off x="395288" y="1595343"/>
          <a:ext cx="8464550" cy="3986213"/>
        </p:xfrm>
        <a:graphic>
          <a:graphicData uri="http://schemas.openxmlformats.org/drawingml/2006/chart">
            <c:chart xmlns:c="http://schemas.openxmlformats.org/drawingml/2006/chart" xmlns:r="http://schemas.openxmlformats.org/officeDocument/2006/relationships" r:id="rId3"/>
          </a:graphicData>
        </a:graphic>
      </p:graphicFrame>
      <p:sp>
        <p:nvSpPr>
          <p:cNvPr id="321541" name="Rectangle 5"/>
          <p:cNvSpPr>
            <a:spLocks noChangeArrowheads="1"/>
          </p:cNvSpPr>
          <p:nvPr/>
        </p:nvSpPr>
        <p:spPr bwMode="blackWhite">
          <a:xfrm>
            <a:off x="762000" y="5609968"/>
            <a:ext cx="7750776" cy="77778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smtClean="0">
                <a:solidFill>
                  <a:srgbClr val="FFFFFF"/>
                </a:solidFill>
              </a:rPr>
              <a:t>U.S. health care expenditures have been on a relentless climb for most of the past half century, far outstripping population growth, inflation of GDP growth</a:t>
            </a:r>
            <a:endParaRPr lang="en-US" b="1" dirty="0">
              <a:solidFill>
                <a:srgbClr val="FFFFFF"/>
              </a:solidFill>
              <a:latin typeface="Arial" charset="0"/>
              <a:cs typeface="Arial" charset="0"/>
            </a:endParaRP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103D1549-189B-430A-BC2E-B6FA9183E25C}" type="slidenum">
              <a:rPr lang="en-US" smtClean="0"/>
              <a:pPr>
                <a:defRPr/>
              </a:pPr>
              <a:t>3</a:t>
            </a:fld>
            <a:endParaRPr lang="en-US"/>
          </a:p>
        </p:txBody>
      </p:sp>
      <p:sp>
        <p:nvSpPr>
          <p:cNvPr id="10" name="AutoShape 8"/>
          <p:cNvSpPr>
            <a:spLocks noChangeArrowheads="1"/>
          </p:cNvSpPr>
          <p:nvPr/>
        </p:nvSpPr>
        <p:spPr bwMode="blackWhite">
          <a:xfrm>
            <a:off x="1959542" y="1326592"/>
            <a:ext cx="3436373" cy="2071516"/>
          </a:xfrm>
          <a:prstGeom prst="wedgeRectCallout">
            <a:avLst>
              <a:gd name="adj1" fmla="val 110410"/>
              <a:gd name="adj2" fmla="val 2793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From 1965 through 2013, US  health care expenditures had increased by 69 fold.  Population growth over the same period increased by a factor of just 1.6.  By 2022, health spending will have increased 119 fold.</a:t>
            </a:r>
            <a:endParaRPr lang="en-US" b="1" i="1" dirty="0">
              <a:solidFill>
                <a:schemeClr val="bg1"/>
              </a:solidFill>
              <a:cs typeface="+mn-cs"/>
            </a:endParaRPr>
          </a:p>
        </p:txBody>
      </p:sp>
      <p:sp>
        <p:nvSpPr>
          <p:cNvPr id="11" name="Rectangle 7"/>
          <p:cNvSpPr>
            <a:spLocks noChangeArrowheads="1"/>
          </p:cNvSpPr>
          <p:nvPr/>
        </p:nvSpPr>
        <p:spPr bwMode="black">
          <a:xfrm>
            <a:off x="185738" y="1155700"/>
            <a:ext cx="1023937" cy="221599"/>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rPr>
              <a:t>$ Billions</a:t>
            </a:r>
            <a:endParaRPr lang="en-US" sz="1600" b="1" dirty="0">
              <a:solidFill>
                <a:srgbClr val="225A7A"/>
              </a:solidFill>
              <a:latin typeface="Arial" charset="0"/>
              <a:cs typeface="Arial" charset="0"/>
            </a:endParaRPr>
          </a:p>
        </p:txBody>
      </p:sp>
      <p:sp>
        <p:nvSpPr>
          <p:cNvPr id="12" name="Rectangle 4"/>
          <p:cNvSpPr>
            <a:spLocks noChangeArrowheads="1"/>
          </p:cNvSpPr>
          <p:nvPr/>
        </p:nvSpPr>
        <p:spPr bwMode="auto">
          <a:xfrm>
            <a:off x="0" y="6387748"/>
            <a:ext cx="9144000" cy="416141"/>
          </a:xfrm>
          <a:prstGeom prst="rect">
            <a:avLst/>
          </a:prstGeom>
          <a:noFill/>
          <a:ln w="9525">
            <a:noFill/>
            <a:miter lim="800000"/>
            <a:headEnd/>
            <a:tailEnd/>
          </a:ln>
        </p:spPr>
        <p:txBody>
          <a:bodyPr lIns="92075" tIns="46038" rIns="92075" bIns="46038">
            <a:spAutoFit/>
          </a:bodyPr>
          <a:lstStyle/>
          <a:p>
            <a:r>
              <a:rPr lang="en-US" sz="1050" dirty="0" smtClean="0">
                <a:solidFill>
                  <a:srgbClr val="000000"/>
                </a:solidFill>
              </a:rPr>
              <a:t>Sources:  Centers for Medicare &amp; Medicaid Services, Office of the Actuary </a:t>
            </a:r>
            <a:r>
              <a:rPr lang="en-US" sz="1050" dirty="0">
                <a:solidFill>
                  <a:srgbClr val="000000"/>
                </a:solidFill>
              </a:rPr>
              <a:t>at </a:t>
            </a:r>
            <a:r>
              <a:rPr lang="en-US" sz="1050" dirty="0">
                <a:solidFill>
                  <a:srgbClr val="000000"/>
                </a:solidFill>
                <a:hlinkClick r:id="rId4"/>
              </a:rPr>
              <a:t>http://</a:t>
            </a:r>
            <a:r>
              <a:rPr lang="en-US" sz="1050" dirty="0" smtClean="0">
                <a:solidFill>
                  <a:srgbClr val="000000"/>
                </a:solidFill>
                <a:hlinkClick r:id="rId4"/>
              </a:rPr>
              <a:t>www.cms.gov/Research-Statistics-Data-and-Systems/Statistics-Trends-and-Reports/NationalHealthExpendData/NationalHealthAccountsProjected.html</a:t>
            </a:r>
            <a:r>
              <a:rPr lang="en-US" sz="1050" dirty="0" smtClean="0">
                <a:solidFill>
                  <a:srgbClr val="000000"/>
                </a:solidFill>
              </a:rPr>
              <a:t> accessed 3/14/14; Insurance </a:t>
            </a:r>
            <a:r>
              <a:rPr lang="en-US" sz="1050" dirty="0">
                <a:solidFill>
                  <a:srgbClr val="000000"/>
                </a:solidFill>
              </a:rPr>
              <a:t>Information </a:t>
            </a:r>
            <a:r>
              <a:rPr lang="en-US" sz="1050" dirty="0" smtClean="0">
                <a:solidFill>
                  <a:srgbClr val="000000"/>
                </a:solidFill>
              </a:rPr>
              <a:t>Institute.</a:t>
            </a:r>
            <a:endParaRPr lang="en-US" sz="1050" dirty="0">
              <a:solidFill>
                <a:srgbClr val="000000"/>
              </a:solidFill>
            </a:endParaRPr>
          </a:p>
        </p:txBody>
      </p:sp>
    </p:spTree>
    <p:extLst>
      <p:ext uri="{BB962C8B-B14F-4D97-AF65-F5344CB8AC3E}">
        <p14:creationId xmlns:p14="http://schemas.microsoft.com/office/powerpoint/2010/main" val="23079817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321541"/>
                                        </p:tgtEl>
                                        <p:attrNameLst>
                                          <p:attrName>style.visibility</p:attrName>
                                        </p:attrNameLst>
                                      </p:cBhvr>
                                      <p:to>
                                        <p:strVal val="visible"/>
                                      </p:to>
                                    </p:set>
                                    <p:anim calcmode="lin" valueType="num">
                                      <p:cBhvr>
                                        <p:cTn id="7" dur="500" fill="hold"/>
                                        <p:tgtEl>
                                          <p:spTgt spid="321541"/>
                                        </p:tgtEl>
                                        <p:attrNameLst>
                                          <p:attrName>ppt_w</p:attrName>
                                        </p:attrNameLst>
                                      </p:cBhvr>
                                      <p:tavLst>
                                        <p:tav tm="0">
                                          <p:val>
                                            <p:fltVal val="0"/>
                                          </p:val>
                                        </p:tav>
                                        <p:tav tm="100000">
                                          <p:val>
                                            <p:strVal val="#ppt_w"/>
                                          </p:val>
                                        </p:tav>
                                      </p:tavLst>
                                    </p:anim>
                                    <p:anim calcmode="lin" valueType="num">
                                      <p:cBhvr>
                                        <p:cTn id="8" dur="500" fill="hold"/>
                                        <p:tgtEl>
                                          <p:spTgt spid="321541"/>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8" fill="hold" grpId="0" nodeType="afterEffect">
                                  <p:stCondLst>
                                    <p:cond delay="100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41" grpId="0" animBg="1"/>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110"/>
          <p:cNvSpPr>
            <a:spLocks noGrp="1" noChangeArrowheads="1"/>
          </p:cNvSpPr>
          <p:nvPr>
            <p:ph type="sldNum" sz="quarter" idx="12"/>
          </p:nvPr>
        </p:nvSpPr>
        <p:spPr>
          <a:noFill/>
        </p:spPr>
        <p:txBody>
          <a:bodyPr/>
          <a:lstStyle/>
          <a:p>
            <a:fld id="{74C05658-B303-4D47-A887-E0EE935A262F}" type="slidenum">
              <a:rPr lang="en-US" smtClean="0">
                <a:solidFill>
                  <a:srgbClr val="000000"/>
                </a:solidFill>
              </a:rPr>
              <a:pPr/>
              <a:t>30</a:t>
            </a:fld>
            <a:endParaRPr lang="en-US" smtClean="0">
              <a:solidFill>
                <a:srgbClr val="000000"/>
              </a:solidFill>
            </a:endParaRPr>
          </a:p>
        </p:txBody>
      </p:sp>
      <p:sp>
        <p:nvSpPr>
          <p:cNvPr id="8196" name="Rectangle 2"/>
          <p:cNvSpPr>
            <a:spLocks noGrp="1" noChangeArrowheads="1"/>
          </p:cNvSpPr>
          <p:nvPr>
            <p:ph type="title" idx="4294967295"/>
          </p:nvPr>
        </p:nvSpPr>
        <p:spPr>
          <a:xfrm>
            <a:off x="0" y="-123825"/>
            <a:ext cx="8686800" cy="1143000"/>
          </a:xfrm>
        </p:spPr>
        <p:txBody>
          <a:bodyPr lIns="92075" tIns="46038" rIns="92075" bIns="46038" anchor="b"/>
          <a:lstStyle/>
          <a:p>
            <a:r>
              <a:rPr lang="en-US" dirty="0" smtClean="0"/>
              <a:t>Medical Professional Liability, RNW</a:t>
            </a:r>
            <a:br>
              <a:rPr lang="en-US" dirty="0" smtClean="0"/>
            </a:br>
            <a:r>
              <a:rPr lang="en-US" dirty="0" smtClean="0"/>
              <a:t>By State, Average 2003-2012</a:t>
            </a:r>
          </a:p>
        </p:txBody>
      </p:sp>
      <p:graphicFrame>
        <p:nvGraphicFramePr>
          <p:cNvPr id="8194" name="Object 3"/>
          <p:cNvGraphicFramePr>
            <a:graphicFrameLocks noGrp="1" noChangeAspect="1"/>
          </p:cNvGraphicFramePr>
          <p:nvPr>
            <p:ph idx="4294967295"/>
            <p:extLst>
              <p:ext uri="{D42A27DB-BD31-4B8C-83A1-F6EECF244321}">
                <p14:modId xmlns:p14="http://schemas.microsoft.com/office/powerpoint/2010/main" val="598308804"/>
              </p:ext>
            </p:extLst>
          </p:nvPr>
        </p:nvGraphicFramePr>
        <p:xfrm>
          <a:off x="-21266" y="1409519"/>
          <a:ext cx="9144000" cy="4719637"/>
        </p:xfrm>
        <a:graphic>
          <a:graphicData uri="http://schemas.openxmlformats.org/presentationml/2006/ole">
            <mc:AlternateContent xmlns:mc="http://schemas.openxmlformats.org/markup-compatibility/2006">
              <mc:Choice xmlns:v="urn:schemas-microsoft-com:vml" Requires="v">
                <p:oleObj spid="_x0000_s28472460" name="Chart" r:id="rId4" imgW="8820048" imgH="4552970" progId="MSGraph.Chart.8">
                  <p:embed followColorScheme="full"/>
                </p:oleObj>
              </mc:Choice>
              <mc:Fallback>
                <p:oleObj name="Chart" r:id="rId4" imgW="8820048" imgH="4552970" progId="MSGraph.Chart.8">
                  <p:embed followColorScheme="full"/>
                  <p:pic>
                    <p:nvPicPr>
                      <p:cNvPr id="0" name=""/>
                      <p:cNvPicPr>
                        <a:picLocks noChangeAspect="1" noChangeArrowheads="1"/>
                      </p:cNvPicPr>
                      <p:nvPr/>
                    </p:nvPicPr>
                    <p:blipFill>
                      <a:blip r:embed="rId5"/>
                      <a:srcRect/>
                      <a:stretch>
                        <a:fillRect/>
                      </a:stretch>
                    </p:blipFill>
                    <p:spPr bwMode="auto">
                      <a:xfrm>
                        <a:off x="-21266" y="1409519"/>
                        <a:ext cx="9144000" cy="4719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 Box 4"/>
          <p:cNvSpPr txBox="1">
            <a:spLocks noChangeArrowheads="1"/>
          </p:cNvSpPr>
          <p:nvPr/>
        </p:nvSpPr>
        <p:spPr bwMode="auto">
          <a:xfrm>
            <a:off x="40341" y="5885330"/>
            <a:ext cx="9017000" cy="490007"/>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pPr>
            <a:r>
              <a:rPr lang="en-US" sz="900" dirty="0">
                <a:solidFill>
                  <a:srgbClr val="000000"/>
                </a:solidFill>
              </a:rPr>
              <a:t/>
            </a:r>
            <a:br>
              <a:rPr lang="en-US" sz="900" dirty="0">
                <a:solidFill>
                  <a:srgbClr val="000000"/>
                </a:solidFill>
              </a:rPr>
            </a:br>
            <a:r>
              <a:rPr lang="en-US" sz="900" dirty="0">
                <a:solidFill>
                  <a:srgbClr val="000000"/>
                </a:solidFill>
              </a:rPr>
              <a:t>Source: </a:t>
            </a:r>
            <a:r>
              <a:rPr lang="en-US" sz="900" dirty="0" smtClean="0">
                <a:solidFill>
                  <a:srgbClr val="000000"/>
                </a:solidFill>
              </a:rPr>
              <a:t>NAIC; Insurance Information Institute.</a:t>
            </a:r>
            <a:endParaRPr lang="en-US" sz="900" dirty="0">
              <a:solidFill>
                <a:srgbClr val="000000"/>
              </a:solidFill>
            </a:endParaRPr>
          </a:p>
          <a:p>
            <a:pPr eaLnBrk="0" hangingPunct="0">
              <a:lnSpc>
                <a:spcPct val="70000"/>
              </a:lnSpc>
              <a:spcBef>
                <a:spcPct val="50000"/>
              </a:spcBef>
              <a:buClr>
                <a:srgbClr val="FF3300"/>
              </a:buClr>
            </a:pPr>
            <a:r>
              <a:rPr lang="en-US" sz="1100" dirty="0">
                <a:solidFill>
                  <a:srgbClr val="000000"/>
                </a:solidFill>
              </a:rPr>
              <a:t>		</a:t>
            </a:r>
          </a:p>
        </p:txBody>
      </p:sp>
      <p:sp>
        <p:nvSpPr>
          <p:cNvPr id="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dirty="0">
                <a:solidFill>
                  <a:srgbClr val="225A7A"/>
                </a:solidFill>
              </a:rPr>
              <a:t>Top </a:t>
            </a:r>
            <a:r>
              <a:rPr lang="en-US" sz="2400" b="1" dirty="0" smtClean="0">
                <a:solidFill>
                  <a:srgbClr val="225A7A"/>
                </a:solidFill>
              </a:rPr>
              <a:t>25 States and DC</a:t>
            </a:r>
            <a:endParaRPr lang="en-US" sz="2400" b="1" dirty="0">
              <a:solidFill>
                <a:srgbClr val="225A7A"/>
              </a:solidFill>
            </a:endParaRPr>
          </a:p>
        </p:txBody>
      </p:sp>
    </p:spTree>
    <p:extLst>
      <p:ext uri="{BB962C8B-B14F-4D97-AF65-F5344CB8AC3E}">
        <p14:creationId xmlns:p14="http://schemas.microsoft.com/office/powerpoint/2010/main" val="1672730186"/>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110"/>
          <p:cNvSpPr>
            <a:spLocks noGrp="1" noChangeArrowheads="1"/>
          </p:cNvSpPr>
          <p:nvPr>
            <p:ph type="sldNum" sz="quarter" idx="12"/>
          </p:nvPr>
        </p:nvSpPr>
        <p:spPr>
          <a:noFill/>
        </p:spPr>
        <p:txBody>
          <a:bodyPr/>
          <a:lstStyle/>
          <a:p>
            <a:fld id="{80719BC2-8F7A-416A-8CB5-51CF8E1044CF}" type="slidenum">
              <a:rPr lang="en-US" smtClean="0">
                <a:solidFill>
                  <a:srgbClr val="000000"/>
                </a:solidFill>
              </a:rPr>
              <a:pPr/>
              <a:t>31</a:t>
            </a:fld>
            <a:endParaRPr lang="en-US" smtClean="0">
              <a:solidFill>
                <a:srgbClr val="000000"/>
              </a:solidFill>
            </a:endParaRPr>
          </a:p>
        </p:txBody>
      </p:sp>
      <p:sp>
        <p:nvSpPr>
          <p:cNvPr id="9220" name="Rectangle 2"/>
          <p:cNvSpPr>
            <a:spLocks noGrp="1" noChangeArrowheads="1"/>
          </p:cNvSpPr>
          <p:nvPr>
            <p:ph type="title" idx="4294967295"/>
          </p:nvPr>
        </p:nvSpPr>
        <p:spPr>
          <a:xfrm>
            <a:off x="0" y="-123825"/>
            <a:ext cx="8686800" cy="1143000"/>
          </a:xfrm>
        </p:spPr>
        <p:txBody>
          <a:bodyPr lIns="92075" tIns="46038" rIns="92075" bIns="46038" anchor="b"/>
          <a:lstStyle/>
          <a:p>
            <a:r>
              <a:rPr lang="en-US" dirty="0" smtClean="0"/>
              <a:t>Medical Professional Liability RNW</a:t>
            </a:r>
            <a:br>
              <a:rPr lang="en-US" dirty="0" smtClean="0"/>
            </a:br>
            <a:r>
              <a:rPr lang="en-US" dirty="0" smtClean="0"/>
              <a:t>By State, Average 2003-2012</a:t>
            </a:r>
          </a:p>
        </p:txBody>
      </p:sp>
      <p:graphicFrame>
        <p:nvGraphicFramePr>
          <p:cNvPr id="9218" name="Object 3"/>
          <p:cNvGraphicFramePr>
            <a:graphicFrameLocks noGrp="1" noChangeAspect="1"/>
          </p:cNvGraphicFramePr>
          <p:nvPr>
            <p:ph idx="4294967295"/>
            <p:extLst/>
          </p:nvPr>
        </p:nvGraphicFramePr>
        <p:xfrm>
          <a:off x="0" y="1617477"/>
          <a:ext cx="9144000" cy="4719637"/>
        </p:xfrm>
        <a:graphic>
          <a:graphicData uri="http://schemas.openxmlformats.org/presentationml/2006/ole">
            <mc:AlternateContent xmlns:mc="http://schemas.openxmlformats.org/markup-compatibility/2006">
              <mc:Choice xmlns:v="urn:schemas-microsoft-com:vml" Requires="v">
                <p:oleObj spid="_x0000_s28473483" name="Chart" r:id="rId4" imgW="8820049" imgH="4552851" progId="MSGraph.Chart.8">
                  <p:embed followColorScheme="full"/>
                </p:oleObj>
              </mc:Choice>
              <mc:Fallback>
                <p:oleObj name="Chart" r:id="rId4" imgW="8820049" imgH="4552851" progId="MSGraph.Chart.8">
                  <p:embed followColorScheme="full"/>
                  <p:pic>
                    <p:nvPicPr>
                      <p:cNvPr id="0" name=""/>
                      <p:cNvPicPr>
                        <a:picLocks noChangeAspect="1" noChangeArrowheads="1"/>
                      </p:cNvPicPr>
                      <p:nvPr/>
                    </p:nvPicPr>
                    <p:blipFill>
                      <a:blip r:embed="rId5"/>
                      <a:srcRect/>
                      <a:stretch>
                        <a:fillRect/>
                      </a:stretch>
                    </p:blipFill>
                    <p:spPr bwMode="auto">
                      <a:xfrm>
                        <a:off x="0" y="1617477"/>
                        <a:ext cx="9144000" cy="4719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21" name="Text Box 4"/>
          <p:cNvSpPr txBox="1">
            <a:spLocks noChangeArrowheads="1"/>
          </p:cNvSpPr>
          <p:nvPr/>
        </p:nvSpPr>
        <p:spPr bwMode="auto">
          <a:xfrm>
            <a:off x="0" y="5822162"/>
            <a:ext cx="9017000" cy="490007"/>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pPr>
            <a:r>
              <a:rPr lang="en-US" sz="900" dirty="0">
                <a:solidFill>
                  <a:srgbClr val="000000"/>
                </a:solidFill>
              </a:rPr>
              <a:t/>
            </a:r>
            <a:br>
              <a:rPr lang="en-US" sz="900" dirty="0">
                <a:solidFill>
                  <a:srgbClr val="000000"/>
                </a:solidFill>
              </a:rPr>
            </a:br>
            <a:r>
              <a:rPr lang="en-US" sz="900" dirty="0">
                <a:solidFill>
                  <a:srgbClr val="000000"/>
                </a:solidFill>
              </a:rPr>
              <a:t>Source: </a:t>
            </a:r>
            <a:r>
              <a:rPr lang="en-US" sz="900" dirty="0" smtClean="0">
                <a:solidFill>
                  <a:srgbClr val="000000"/>
                </a:solidFill>
              </a:rPr>
              <a:t>NAIC; Insurance </a:t>
            </a:r>
            <a:r>
              <a:rPr lang="en-US" sz="900" dirty="0">
                <a:solidFill>
                  <a:srgbClr val="000000"/>
                </a:solidFill>
              </a:rPr>
              <a:t>Information </a:t>
            </a:r>
            <a:r>
              <a:rPr lang="en-US" sz="900" dirty="0" smtClean="0">
                <a:solidFill>
                  <a:srgbClr val="000000"/>
                </a:solidFill>
              </a:rPr>
              <a:t>Institute</a:t>
            </a:r>
            <a:endParaRPr lang="en-US" sz="900" dirty="0">
              <a:solidFill>
                <a:srgbClr val="000000"/>
              </a:solidFill>
            </a:endParaRPr>
          </a:p>
          <a:p>
            <a:pPr eaLnBrk="0" hangingPunct="0">
              <a:lnSpc>
                <a:spcPct val="70000"/>
              </a:lnSpc>
              <a:spcBef>
                <a:spcPct val="50000"/>
              </a:spcBef>
              <a:buClr>
                <a:srgbClr val="FF3300"/>
              </a:buClr>
            </a:pPr>
            <a:r>
              <a:rPr lang="en-US" sz="1100" dirty="0">
                <a:solidFill>
                  <a:srgbClr val="000000"/>
                </a:solidFill>
              </a:rPr>
              <a:t>		</a:t>
            </a:r>
          </a:p>
        </p:txBody>
      </p:sp>
      <p:sp>
        <p:nvSpPr>
          <p:cNvPr id="6"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dirty="0" smtClean="0">
                <a:solidFill>
                  <a:srgbClr val="225A7A"/>
                </a:solidFill>
              </a:rPr>
              <a:t>Bottom </a:t>
            </a:r>
            <a:r>
              <a:rPr lang="en-US" sz="2400" b="1" dirty="0">
                <a:solidFill>
                  <a:srgbClr val="225A7A"/>
                </a:solidFill>
              </a:rPr>
              <a:t>25 States</a:t>
            </a:r>
          </a:p>
        </p:txBody>
      </p:sp>
    </p:spTree>
    <p:extLst>
      <p:ext uri="{BB962C8B-B14F-4D97-AF65-F5344CB8AC3E}">
        <p14:creationId xmlns:p14="http://schemas.microsoft.com/office/powerpoint/2010/main" val="4244288827"/>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110"/>
          <p:cNvSpPr>
            <a:spLocks noGrp="1" noChangeArrowheads="1"/>
          </p:cNvSpPr>
          <p:nvPr>
            <p:ph type="sldNum" sz="quarter" idx="12"/>
          </p:nvPr>
        </p:nvSpPr>
        <p:spPr>
          <a:noFill/>
        </p:spPr>
        <p:txBody>
          <a:bodyPr/>
          <a:lstStyle/>
          <a:p>
            <a:fld id="{74C05658-B303-4D47-A887-E0EE935A262F}" type="slidenum">
              <a:rPr lang="en-US" smtClean="0">
                <a:solidFill>
                  <a:srgbClr val="000000"/>
                </a:solidFill>
              </a:rPr>
              <a:pPr/>
              <a:t>32</a:t>
            </a:fld>
            <a:endParaRPr lang="en-US" smtClean="0">
              <a:solidFill>
                <a:srgbClr val="000000"/>
              </a:solidFill>
            </a:endParaRPr>
          </a:p>
        </p:txBody>
      </p:sp>
      <p:sp>
        <p:nvSpPr>
          <p:cNvPr id="8196" name="Rectangle 2"/>
          <p:cNvSpPr>
            <a:spLocks noGrp="1" noChangeArrowheads="1"/>
          </p:cNvSpPr>
          <p:nvPr>
            <p:ph type="title" idx="4294967295"/>
          </p:nvPr>
        </p:nvSpPr>
        <p:spPr>
          <a:xfrm>
            <a:off x="0" y="-123825"/>
            <a:ext cx="8686800" cy="1143000"/>
          </a:xfrm>
        </p:spPr>
        <p:txBody>
          <a:bodyPr lIns="92075" tIns="46038" rIns="92075" bIns="46038" anchor="b"/>
          <a:lstStyle/>
          <a:p>
            <a:r>
              <a:rPr lang="en-US" dirty="0" smtClean="0"/>
              <a:t>Medical Professional Liability, RNW</a:t>
            </a:r>
            <a:br>
              <a:rPr lang="en-US" dirty="0" smtClean="0"/>
            </a:br>
            <a:r>
              <a:rPr lang="en-US" dirty="0" smtClean="0"/>
              <a:t>By State, 2012</a:t>
            </a:r>
          </a:p>
        </p:txBody>
      </p:sp>
      <p:graphicFrame>
        <p:nvGraphicFramePr>
          <p:cNvPr id="8194" name="Object 3"/>
          <p:cNvGraphicFramePr>
            <a:graphicFrameLocks noGrp="1" noChangeAspect="1"/>
          </p:cNvGraphicFramePr>
          <p:nvPr>
            <p:ph idx="4294967295"/>
            <p:extLst>
              <p:ext uri="{D42A27DB-BD31-4B8C-83A1-F6EECF244321}">
                <p14:modId xmlns:p14="http://schemas.microsoft.com/office/powerpoint/2010/main" val="1113441334"/>
              </p:ext>
            </p:extLst>
          </p:nvPr>
        </p:nvGraphicFramePr>
        <p:xfrm>
          <a:off x="-21266" y="1409519"/>
          <a:ext cx="9144000" cy="4719637"/>
        </p:xfrm>
        <a:graphic>
          <a:graphicData uri="http://schemas.openxmlformats.org/presentationml/2006/ole">
            <mc:AlternateContent xmlns:mc="http://schemas.openxmlformats.org/markup-compatibility/2006">
              <mc:Choice xmlns:v="urn:schemas-microsoft-com:vml" Requires="v">
                <p:oleObj spid="_x0000_s28474505" name="Chart" r:id="rId4" imgW="8820048" imgH="4552970" progId="MSGraph.Chart.8">
                  <p:embed followColorScheme="full"/>
                </p:oleObj>
              </mc:Choice>
              <mc:Fallback>
                <p:oleObj name="Chart" r:id="rId4" imgW="8820048" imgH="4552970" progId="MSGraph.Chart.8">
                  <p:embed followColorScheme="full"/>
                  <p:pic>
                    <p:nvPicPr>
                      <p:cNvPr id="0" name=""/>
                      <p:cNvPicPr>
                        <a:picLocks noChangeAspect="1" noChangeArrowheads="1"/>
                      </p:cNvPicPr>
                      <p:nvPr/>
                    </p:nvPicPr>
                    <p:blipFill>
                      <a:blip r:embed="rId5"/>
                      <a:srcRect/>
                      <a:stretch>
                        <a:fillRect/>
                      </a:stretch>
                    </p:blipFill>
                    <p:spPr bwMode="auto">
                      <a:xfrm>
                        <a:off x="-21266" y="1409519"/>
                        <a:ext cx="9144000" cy="4719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 Box 4"/>
          <p:cNvSpPr txBox="1">
            <a:spLocks noChangeArrowheads="1"/>
          </p:cNvSpPr>
          <p:nvPr/>
        </p:nvSpPr>
        <p:spPr bwMode="auto">
          <a:xfrm>
            <a:off x="40341" y="5885330"/>
            <a:ext cx="9017000" cy="490007"/>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pPr>
            <a:r>
              <a:rPr lang="en-US" sz="900" dirty="0">
                <a:solidFill>
                  <a:srgbClr val="000000"/>
                </a:solidFill>
              </a:rPr>
              <a:t/>
            </a:r>
            <a:br>
              <a:rPr lang="en-US" sz="900" dirty="0">
                <a:solidFill>
                  <a:srgbClr val="000000"/>
                </a:solidFill>
              </a:rPr>
            </a:br>
            <a:r>
              <a:rPr lang="en-US" sz="900" dirty="0">
                <a:solidFill>
                  <a:srgbClr val="000000"/>
                </a:solidFill>
              </a:rPr>
              <a:t>Source: </a:t>
            </a:r>
            <a:r>
              <a:rPr lang="en-US" sz="900" dirty="0" smtClean="0">
                <a:solidFill>
                  <a:srgbClr val="000000"/>
                </a:solidFill>
              </a:rPr>
              <a:t>NAIC; Insurance Information Institute.</a:t>
            </a:r>
            <a:endParaRPr lang="en-US" sz="900" dirty="0">
              <a:solidFill>
                <a:srgbClr val="000000"/>
              </a:solidFill>
            </a:endParaRPr>
          </a:p>
          <a:p>
            <a:pPr eaLnBrk="0" hangingPunct="0">
              <a:lnSpc>
                <a:spcPct val="70000"/>
              </a:lnSpc>
              <a:spcBef>
                <a:spcPct val="50000"/>
              </a:spcBef>
              <a:buClr>
                <a:srgbClr val="FF3300"/>
              </a:buClr>
            </a:pPr>
            <a:r>
              <a:rPr lang="en-US" sz="1100" dirty="0">
                <a:solidFill>
                  <a:srgbClr val="000000"/>
                </a:solidFill>
              </a:rPr>
              <a:t>		</a:t>
            </a:r>
          </a:p>
        </p:txBody>
      </p:sp>
      <p:sp>
        <p:nvSpPr>
          <p:cNvPr id="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dirty="0">
                <a:solidFill>
                  <a:srgbClr val="225A7A"/>
                </a:solidFill>
              </a:rPr>
              <a:t>Top </a:t>
            </a:r>
            <a:r>
              <a:rPr lang="en-US" sz="2400" b="1" dirty="0" smtClean="0">
                <a:solidFill>
                  <a:srgbClr val="225A7A"/>
                </a:solidFill>
              </a:rPr>
              <a:t>25 States and DC</a:t>
            </a:r>
            <a:endParaRPr lang="en-US" sz="2400" b="1" dirty="0">
              <a:solidFill>
                <a:srgbClr val="225A7A"/>
              </a:solidFill>
            </a:endParaRPr>
          </a:p>
        </p:txBody>
      </p:sp>
    </p:spTree>
    <p:extLst>
      <p:ext uri="{BB962C8B-B14F-4D97-AF65-F5344CB8AC3E}">
        <p14:creationId xmlns:p14="http://schemas.microsoft.com/office/powerpoint/2010/main" val="4019083261"/>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110"/>
          <p:cNvSpPr>
            <a:spLocks noGrp="1" noChangeArrowheads="1"/>
          </p:cNvSpPr>
          <p:nvPr>
            <p:ph type="sldNum" sz="quarter" idx="12"/>
          </p:nvPr>
        </p:nvSpPr>
        <p:spPr>
          <a:noFill/>
        </p:spPr>
        <p:txBody>
          <a:bodyPr/>
          <a:lstStyle/>
          <a:p>
            <a:fld id="{80719BC2-8F7A-416A-8CB5-51CF8E1044CF}" type="slidenum">
              <a:rPr lang="en-US" smtClean="0">
                <a:solidFill>
                  <a:srgbClr val="000000"/>
                </a:solidFill>
              </a:rPr>
              <a:pPr/>
              <a:t>33</a:t>
            </a:fld>
            <a:endParaRPr lang="en-US" smtClean="0">
              <a:solidFill>
                <a:srgbClr val="000000"/>
              </a:solidFill>
            </a:endParaRPr>
          </a:p>
        </p:txBody>
      </p:sp>
      <p:sp>
        <p:nvSpPr>
          <p:cNvPr id="9220" name="Rectangle 2"/>
          <p:cNvSpPr>
            <a:spLocks noGrp="1" noChangeArrowheads="1"/>
          </p:cNvSpPr>
          <p:nvPr>
            <p:ph type="title" idx="4294967295"/>
          </p:nvPr>
        </p:nvSpPr>
        <p:spPr>
          <a:xfrm>
            <a:off x="0" y="-123825"/>
            <a:ext cx="8686800" cy="1143000"/>
          </a:xfrm>
        </p:spPr>
        <p:txBody>
          <a:bodyPr lIns="92075" tIns="46038" rIns="92075" bIns="46038" anchor="b"/>
          <a:lstStyle/>
          <a:p>
            <a:r>
              <a:rPr lang="en-US" dirty="0" smtClean="0"/>
              <a:t>Medical Professional Liability RNW</a:t>
            </a:r>
            <a:br>
              <a:rPr lang="en-US" dirty="0" smtClean="0"/>
            </a:br>
            <a:r>
              <a:rPr lang="en-US" dirty="0" smtClean="0"/>
              <a:t>By State, 2012</a:t>
            </a:r>
          </a:p>
        </p:txBody>
      </p:sp>
      <p:graphicFrame>
        <p:nvGraphicFramePr>
          <p:cNvPr id="9218" name="Object 3"/>
          <p:cNvGraphicFramePr>
            <a:graphicFrameLocks noGrp="1" noChangeAspect="1"/>
          </p:cNvGraphicFramePr>
          <p:nvPr>
            <p:ph idx="4294967295"/>
            <p:extLst/>
          </p:nvPr>
        </p:nvGraphicFramePr>
        <p:xfrm>
          <a:off x="0" y="1617477"/>
          <a:ext cx="9144000" cy="4719637"/>
        </p:xfrm>
        <a:graphic>
          <a:graphicData uri="http://schemas.openxmlformats.org/presentationml/2006/ole">
            <mc:AlternateContent xmlns:mc="http://schemas.openxmlformats.org/markup-compatibility/2006">
              <mc:Choice xmlns:v="urn:schemas-microsoft-com:vml" Requires="v">
                <p:oleObj spid="_x0000_s28475529" name="Chart" r:id="rId4" imgW="8820049" imgH="4552851" progId="MSGraph.Chart.8">
                  <p:embed followColorScheme="full"/>
                </p:oleObj>
              </mc:Choice>
              <mc:Fallback>
                <p:oleObj name="Chart" r:id="rId4" imgW="8820049" imgH="4552851" progId="MSGraph.Chart.8">
                  <p:embed followColorScheme="full"/>
                  <p:pic>
                    <p:nvPicPr>
                      <p:cNvPr id="0" name=""/>
                      <p:cNvPicPr>
                        <a:picLocks noChangeAspect="1" noChangeArrowheads="1"/>
                      </p:cNvPicPr>
                      <p:nvPr/>
                    </p:nvPicPr>
                    <p:blipFill>
                      <a:blip r:embed="rId5"/>
                      <a:srcRect/>
                      <a:stretch>
                        <a:fillRect/>
                      </a:stretch>
                    </p:blipFill>
                    <p:spPr bwMode="auto">
                      <a:xfrm>
                        <a:off x="0" y="1617477"/>
                        <a:ext cx="9144000" cy="4719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21" name="Text Box 4"/>
          <p:cNvSpPr txBox="1">
            <a:spLocks noChangeArrowheads="1"/>
          </p:cNvSpPr>
          <p:nvPr/>
        </p:nvSpPr>
        <p:spPr bwMode="auto">
          <a:xfrm>
            <a:off x="0" y="5822162"/>
            <a:ext cx="9017000" cy="490007"/>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pPr>
            <a:r>
              <a:rPr lang="en-US" sz="900" dirty="0">
                <a:solidFill>
                  <a:srgbClr val="000000"/>
                </a:solidFill>
              </a:rPr>
              <a:t/>
            </a:r>
            <a:br>
              <a:rPr lang="en-US" sz="900" dirty="0">
                <a:solidFill>
                  <a:srgbClr val="000000"/>
                </a:solidFill>
              </a:rPr>
            </a:br>
            <a:r>
              <a:rPr lang="en-US" sz="900" dirty="0">
                <a:solidFill>
                  <a:srgbClr val="000000"/>
                </a:solidFill>
              </a:rPr>
              <a:t>Source: </a:t>
            </a:r>
            <a:r>
              <a:rPr lang="en-US" sz="900" dirty="0" smtClean="0">
                <a:solidFill>
                  <a:srgbClr val="000000"/>
                </a:solidFill>
              </a:rPr>
              <a:t>NAIC; Insurance </a:t>
            </a:r>
            <a:r>
              <a:rPr lang="en-US" sz="900" dirty="0">
                <a:solidFill>
                  <a:srgbClr val="000000"/>
                </a:solidFill>
              </a:rPr>
              <a:t>Information </a:t>
            </a:r>
            <a:r>
              <a:rPr lang="en-US" sz="900" dirty="0" smtClean="0">
                <a:solidFill>
                  <a:srgbClr val="000000"/>
                </a:solidFill>
              </a:rPr>
              <a:t>Institute</a:t>
            </a:r>
            <a:endParaRPr lang="en-US" sz="900" dirty="0">
              <a:solidFill>
                <a:srgbClr val="000000"/>
              </a:solidFill>
            </a:endParaRPr>
          </a:p>
          <a:p>
            <a:pPr eaLnBrk="0" hangingPunct="0">
              <a:lnSpc>
                <a:spcPct val="70000"/>
              </a:lnSpc>
              <a:spcBef>
                <a:spcPct val="50000"/>
              </a:spcBef>
              <a:buClr>
                <a:srgbClr val="FF3300"/>
              </a:buClr>
            </a:pPr>
            <a:r>
              <a:rPr lang="en-US" sz="1100" dirty="0">
                <a:solidFill>
                  <a:srgbClr val="000000"/>
                </a:solidFill>
              </a:rPr>
              <a:t>		</a:t>
            </a:r>
          </a:p>
        </p:txBody>
      </p:sp>
      <p:sp>
        <p:nvSpPr>
          <p:cNvPr id="6"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dirty="0" smtClean="0">
                <a:solidFill>
                  <a:srgbClr val="225A7A"/>
                </a:solidFill>
              </a:rPr>
              <a:t>Bottom </a:t>
            </a:r>
            <a:r>
              <a:rPr lang="en-US" sz="2400" b="1" dirty="0">
                <a:solidFill>
                  <a:srgbClr val="225A7A"/>
                </a:solidFill>
              </a:rPr>
              <a:t>25 States</a:t>
            </a:r>
          </a:p>
        </p:txBody>
      </p:sp>
    </p:spTree>
    <p:extLst>
      <p:ext uri="{BB962C8B-B14F-4D97-AF65-F5344CB8AC3E}">
        <p14:creationId xmlns:p14="http://schemas.microsoft.com/office/powerpoint/2010/main" val="1174904102"/>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110"/>
          <p:cNvSpPr>
            <a:spLocks noGrp="1" noChangeArrowheads="1"/>
          </p:cNvSpPr>
          <p:nvPr>
            <p:ph type="sldNum" sz="quarter" idx="12"/>
          </p:nvPr>
        </p:nvSpPr>
        <p:spPr>
          <a:noFill/>
        </p:spPr>
        <p:txBody>
          <a:bodyPr/>
          <a:lstStyle/>
          <a:p>
            <a:fld id="{74C05658-B303-4D47-A887-E0EE935A262F}" type="slidenum">
              <a:rPr lang="en-US" smtClean="0">
                <a:solidFill>
                  <a:srgbClr val="000000"/>
                </a:solidFill>
              </a:rPr>
              <a:pPr/>
              <a:t>34</a:t>
            </a:fld>
            <a:endParaRPr lang="en-US" smtClean="0">
              <a:solidFill>
                <a:srgbClr val="000000"/>
              </a:solidFill>
            </a:endParaRPr>
          </a:p>
        </p:txBody>
      </p:sp>
      <p:sp>
        <p:nvSpPr>
          <p:cNvPr id="8196" name="Rectangle 2"/>
          <p:cNvSpPr>
            <a:spLocks noGrp="1" noChangeArrowheads="1"/>
          </p:cNvSpPr>
          <p:nvPr>
            <p:ph type="title" idx="4294967295"/>
          </p:nvPr>
        </p:nvSpPr>
        <p:spPr>
          <a:xfrm>
            <a:off x="0" y="-123825"/>
            <a:ext cx="8686800" cy="1143000"/>
          </a:xfrm>
        </p:spPr>
        <p:txBody>
          <a:bodyPr lIns="92075" tIns="46038" rIns="92075" bIns="46038" anchor="b"/>
          <a:lstStyle/>
          <a:p>
            <a:r>
              <a:rPr lang="en-US" dirty="0" smtClean="0"/>
              <a:t>Medical Professional Liability, RNW</a:t>
            </a:r>
            <a:br>
              <a:rPr lang="en-US" dirty="0" smtClean="0"/>
            </a:br>
            <a:r>
              <a:rPr lang="en-US" dirty="0" smtClean="0"/>
              <a:t>By State, 2003</a:t>
            </a:r>
          </a:p>
        </p:txBody>
      </p:sp>
      <p:graphicFrame>
        <p:nvGraphicFramePr>
          <p:cNvPr id="8194" name="Object 3"/>
          <p:cNvGraphicFramePr>
            <a:graphicFrameLocks noGrp="1" noChangeAspect="1"/>
          </p:cNvGraphicFramePr>
          <p:nvPr>
            <p:ph idx="4294967295"/>
            <p:extLst>
              <p:ext uri="{D42A27DB-BD31-4B8C-83A1-F6EECF244321}">
                <p14:modId xmlns:p14="http://schemas.microsoft.com/office/powerpoint/2010/main" val="2193899273"/>
              </p:ext>
            </p:extLst>
          </p:nvPr>
        </p:nvGraphicFramePr>
        <p:xfrm>
          <a:off x="-7938" y="1408113"/>
          <a:ext cx="9115426" cy="4714875"/>
        </p:xfrm>
        <a:graphic>
          <a:graphicData uri="http://schemas.openxmlformats.org/presentationml/2006/ole">
            <mc:AlternateContent xmlns:mc="http://schemas.openxmlformats.org/markup-compatibility/2006">
              <mc:Choice xmlns:v="urn:schemas-microsoft-com:vml" Requires="v">
                <p:oleObj spid="_x0000_s28451984" name="Chart" r:id="rId4" imgW="8820048" imgH="4562417" progId="MSGraph.Chart.8">
                  <p:embed followColorScheme="full"/>
                </p:oleObj>
              </mc:Choice>
              <mc:Fallback>
                <p:oleObj name="Chart" r:id="rId4" imgW="8820048" imgH="4562417" progId="MSGraph.Chart.8">
                  <p:embed followColorScheme="full"/>
                  <p:pic>
                    <p:nvPicPr>
                      <p:cNvPr id="0" name=""/>
                      <p:cNvPicPr>
                        <a:picLocks noChangeAspect="1" noChangeArrowheads="1"/>
                      </p:cNvPicPr>
                      <p:nvPr/>
                    </p:nvPicPr>
                    <p:blipFill>
                      <a:blip r:embed="rId5"/>
                      <a:srcRect/>
                      <a:stretch>
                        <a:fillRect/>
                      </a:stretch>
                    </p:blipFill>
                    <p:spPr bwMode="auto">
                      <a:xfrm>
                        <a:off x="-7938" y="1408113"/>
                        <a:ext cx="9115426" cy="4714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 Box 4"/>
          <p:cNvSpPr txBox="1">
            <a:spLocks noChangeArrowheads="1"/>
          </p:cNvSpPr>
          <p:nvPr/>
        </p:nvSpPr>
        <p:spPr bwMode="auto">
          <a:xfrm>
            <a:off x="40341" y="5885330"/>
            <a:ext cx="9017000" cy="490007"/>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pPr>
            <a:r>
              <a:rPr lang="en-US" sz="900" dirty="0">
                <a:solidFill>
                  <a:srgbClr val="000000"/>
                </a:solidFill>
              </a:rPr>
              <a:t/>
            </a:r>
            <a:br>
              <a:rPr lang="en-US" sz="900" dirty="0">
                <a:solidFill>
                  <a:srgbClr val="000000"/>
                </a:solidFill>
              </a:rPr>
            </a:br>
            <a:r>
              <a:rPr lang="en-US" sz="900" dirty="0">
                <a:solidFill>
                  <a:srgbClr val="000000"/>
                </a:solidFill>
              </a:rPr>
              <a:t>Source: </a:t>
            </a:r>
            <a:r>
              <a:rPr lang="en-US" sz="900" dirty="0" smtClean="0">
                <a:solidFill>
                  <a:srgbClr val="000000"/>
                </a:solidFill>
              </a:rPr>
              <a:t>NAIC; Insurance Information Institute.</a:t>
            </a:r>
            <a:endParaRPr lang="en-US" sz="900" dirty="0">
              <a:solidFill>
                <a:srgbClr val="000000"/>
              </a:solidFill>
            </a:endParaRPr>
          </a:p>
          <a:p>
            <a:pPr eaLnBrk="0" hangingPunct="0">
              <a:lnSpc>
                <a:spcPct val="70000"/>
              </a:lnSpc>
              <a:spcBef>
                <a:spcPct val="50000"/>
              </a:spcBef>
              <a:buClr>
                <a:srgbClr val="FF3300"/>
              </a:buClr>
            </a:pPr>
            <a:r>
              <a:rPr lang="en-US" sz="1100" dirty="0">
                <a:solidFill>
                  <a:srgbClr val="000000"/>
                </a:solidFill>
              </a:rPr>
              <a:t>		</a:t>
            </a:r>
          </a:p>
        </p:txBody>
      </p:sp>
      <p:sp>
        <p:nvSpPr>
          <p:cNvPr id="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dirty="0">
                <a:solidFill>
                  <a:srgbClr val="225A7A"/>
                </a:solidFill>
              </a:rPr>
              <a:t>Top </a:t>
            </a:r>
            <a:r>
              <a:rPr lang="en-US" sz="2400" b="1" dirty="0" smtClean="0">
                <a:solidFill>
                  <a:srgbClr val="225A7A"/>
                </a:solidFill>
              </a:rPr>
              <a:t>27 States and US</a:t>
            </a:r>
            <a:endParaRPr lang="en-US" sz="2400" b="1" dirty="0">
              <a:solidFill>
                <a:srgbClr val="225A7A"/>
              </a:solidFill>
            </a:endParaRPr>
          </a:p>
        </p:txBody>
      </p:sp>
    </p:spTree>
    <p:extLst>
      <p:ext uri="{BB962C8B-B14F-4D97-AF65-F5344CB8AC3E}">
        <p14:creationId xmlns:p14="http://schemas.microsoft.com/office/powerpoint/2010/main" val="1219758050"/>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110"/>
          <p:cNvSpPr>
            <a:spLocks noGrp="1" noChangeArrowheads="1"/>
          </p:cNvSpPr>
          <p:nvPr>
            <p:ph type="sldNum" sz="quarter" idx="12"/>
          </p:nvPr>
        </p:nvSpPr>
        <p:spPr>
          <a:noFill/>
        </p:spPr>
        <p:txBody>
          <a:bodyPr/>
          <a:lstStyle/>
          <a:p>
            <a:fld id="{80719BC2-8F7A-416A-8CB5-51CF8E1044CF}" type="slidenum">
              <a:rPr lang="en-US" smtClean="0">
                <a:solidFill>
                  <a:srgbClr val="000000"/>
                </a:solidFill>
              </a:rPr>
              <a:pPr/>
              <a:t>35</a:t>
            </a:fld>
            <a:endParaRPr lang="en-US" smtClean="0">
              <a:solidFill>
                <a:srgbClr val="000000"/>
              </a:solidFill>
            </a:endParaRPr>
          </a:p>
        </p:txBody>
      </p:sp>
      <p:sp>
        <p:nvSpPr>
          <p:cNvPr id="9220" name="Rectangle 2"/>
          <p:cNvSpPr>
            <a:spLocks noGrp="1" noChangeArrowheads="1"/>
          </p:cNvSpPr>
          <p:nvPr>
            <p:ph type="title" idx="4294967295"/>
          </p:nvPr>
        </p:nvSpPr>
        <p:spPr>
          <a:xfrm>
            <a:off x="0" y="-123825"/>
            <a:ext cx="8686800" cy="1143000"/>
          </a:xfrm>
        </p:spPr>
        <p:txBody>
          <a:bodyPr lIns="92075" tIns="46038" rIns="92075" bIns="46038" anchor="b"/>
          <a:lstStyle/>
          <a:p>
            <a:r>
              <a:rPr lang="en-US" dirty="0" smtClean="0"/>
              <a:t>Medical Professional Liability RNW</a:t>
            </a:r>
            <a:br>
              <a:rPr lang="en-US" dirty="0" smtClean="0"/>
            </a:br>
            <a:r>
              <a:rPr lang="en-US" dirty="0" smtClean="0"/>
              <a:t>By State, 2003</a:t>
            </a:r>
          </a:p>
        </p:txBody>
      </p:sp>
      <p:graphicFrame>
        <p:nvGraphicFramePr>
          <p:cNvPr id="9218" name="Object 3"/>
          <p:cNvGraphicFramePr>
            <a:graphicFrameLocks noGrp="1" noChangeAspect="1"/>
          </p:cNvGraphicFramePr>
          <p:nvPr>
            <p:ph idx="4294967295"/>
            <p:extLst/>
          </p:nvPr>
        </p:nvGraphicFramePr>
        <p:xfrm>
          <a:off x="0" y="1617477"/>
          <a:ext cx="9144000" cy="4719637"/>
        </p:xfrm>
        <a:graphic>
          <a:graphicData uri="http://schemas.openxmlformats.org/presentationml/2006/ole">
            <mc:AlternateContent xmlns:mc="http://schemas.openxmlformats.org/markup-compatibility/2006">
              <mc:Choice xmlns:v="urn:schemas-microsoft-com:vml" Requires="v">
                <p:oleObj spid="_x0000_s28453008" name="Chart" r:id="rId4" imgW="8820049" imgH="4552851" progId="MSGraph.Chart.8">
                  <p:embed followColorScheme="full"/>
                </p:oleObj>
              </mc:Choice>
              <mc:Fallback>
                <p:oleObj name="Chart" r:id="rId4" imgW="8820049" imgH="4552851" progId="MSGraph.Chart.8">
                  <p:embed followColorScheme="full"/>
                  <p:pic>
                    <p:nvPicPr>
                      <p:cNvPr id="0" name=""/>
                      <p:cNvPicPr>
                        <a:picLocks noChangeAspect="1" noChangeArrowheads="1"/>
                      </p:cNvPicPr>
                      <p:nvPr/>
                    </p:nvPicPr>
                    <p:blipFill>
                      <a:blip r:embed="rId5"/>
                      <a:srcRect/>
                      <a:stretch>
                        <a:fillRect/>
                      </a:stretch>
                    </p:blipFill>
                    <p:spPr bwMode="auto">
                      <a:xfrm>
                        <a:off x="0" y="1617477"/>
                        <a:ext cx="9144000" cy="4719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21" name="Text Box 4"/>
          <p:cNvSpPr txBox="1">
            <a:spLocks noChangeArrowheads="1"/>
          </p:cNvSpPr>
          <p:nvPr/>
        </p:nvSpPr>
        <p:spPr bwMode="auto">
          <a:xfrm>
            <a:off x="0" y="5822162"/>
            <a:ext cx="9017000" cy="522323"/>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pPr>
            <a:r>
              <a:rPr lang="en-US" sz="900" dirty="0">
                <a:solidFill>
                  <a:srgbClr val="000000"/>
                </a:solidFill>
              </a:rPr>
              <a:t/>
            </a:r>
            <a:br>
              <a:rPr lang="en-US" sz="900" dirty="0">
                <a:solidFill>
                  <a:srgbClr val="000000"/>
                </a:solidFill>
              </a:rPr>
            </a:br>
            <a:r>
              <a:rPr lang="en-US" sz="900" dirty="0">
                <a:solidFill>
                  <a:srgbClr val="000000"/>
                </a:solidFill>
              </a:rPr>
              <a:t>Source: </a:t>
            </a:r>
            <a:r>
              <a:rPr lang="en-US" sz="900" dirty="0" smtClean="0">
                <a:solidFill>
                  <a:srgbClr val="000000"/>
                </a:solidFill>
              </a:rPr>
              <a:t>NAIC; Insurance </a:t>
            </a:r>
            <a:r>
              <a:rPr lang="en-US" sz="900" dirty="0">
                <a:solidFill>
                  <a:srgbClr val="000000"/>
                </a:solidFill>
              </a:rPr>
              <a:t>Information </a:t>
            </a:r>
            <a:r>
              <a:rPr lang="en-US" sz="900" dirty="0" smtClean="0">
                <a:solidFill>
                  <a:srgbClr val="000000"/>
                </a:solidFill>
              </a:rPr>
              <a:t>Institute						</a:t>
            </a:r>
            <a:r>
              <a:rPr lang="en-US" sz="1200" b="1" dirty="0" smtClean="0">
                <a:solidFill>
                  <a:srgbClr val="000000"/>
                </a:solidFill>
              </a:rPr>
              <a:t>OK -202.5</a:t>
            </a:r>
            <a:endParaRPr lang="en-US" sz="1200" b="1" dirty="0">
              <a:solidFill>
                <a:srgbClr val="000000"/>
              </a:solidFill>
            </a:endParaRPr>
          </a:p>
          <a:p>
            <a:pPr eaLnBrk="0" hangingPunct="0">
              <a:lnSpc>
                <a:spcPct val="70000"/>
              </a:lnSpc>
              <a:spcBef>
                <a:spcPct val="50000"/>
              </a:spcBef>
              <a:buClr>
                <a:srgbClr val="FF3300"/>
              </a:buClr>
            </a:pPr>
            <a:r>
              <a:rPr lang="en-US" sz="1100" dirty="0">
                <a:solidFill>
                  <a:srgbClr val="000000"/>
                </a:solidFill>
              </a:rPr>
              <a:t>		</a:t>
            </a:r>
          </a:p>
        </p:txBody>
      </p:sp>
      <p:sp>
        <p:nvSpPr>
          <p:cNvPr id="6"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dirty="0" smtClean="0">
                <a:solidFill>
                  <a:srgbClr val="225A7A"/>
                </a:solidFill>
              </a:rPr>
              <a:t>Bottom 24 States and DC</a:t>
            </a:r>
            <a:endParaRPr lang="en-US" sz="2400" b="1" dirty="0">
              <a:solidFill>
                <a:srgbClr val="225A7A"/>
              </a:solidFill>
            </a:endParaRPr>
          </a:p>
        </p:txBody>
      </p:sp>
      <p:sp>
        <p:nvSpPr>
          <p:cNvPr id="2" name="Lightning Bolt 1"/>
          <p:cNvSpPr/>
          <p:nvPr/>
        </p:nvSpPr>
        <p:spPr>
          <a:xfrm>
            <a:off x="7451386" y="4811549"/>
            <a:ext cx="496111" cy="824622"/>
          </a:xfrm>
          <a:prstGeom prst="lightningBol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3220343"/>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5" name="Rectangle 110"/>
          <p:cNvSpPr>
            <a:spLocks noGrp="1" noChangeArrowheads="1"/>
          </p:cNvSpPr>
          <p:nvPr>
            <p:ph type="sldNum" sz="quarter" idx="12"/>
          </p:nvPr>
        </p:nvSpPr>
        <p:spPr>
          <a:noFill/>
        </p:spPr>
        <p:txBody>
          <a:bodyPr/>
          <a:lstStyle/>
          <a:p>
            <a:fld id="{74C05658-B303-4D47-A887-E0EE935A262F}" type="slidenum">
              <a:rPr lang="en-US" smtClean="0">
                <a:solidFill>
                  <a:srgbClr val="000000"/>
                </a:solidFill>
              </a:rPr>
              <a:pPr/>
              <a:t>36</a:t>
            </a:fld>
            <a:endParaRPr lang="en-US" smtClean="0">
              <a:solidFill>
                <a:srgbClr val="000000"/>
              </a:solidFill>
            </a:endParaRPr>
          </a:p>
        </p:txBody>
      </p:sp>
      <p:sp>
        <p:nvSpPr>
          <p:cNvPr id="8196" name="Rectangle 2"/>
          <p:cNvSpPr>
            <a:spLocks noGrp="1" noChangeArrowheads="1"/>
          </p:cNvSpPr>
          <p:nvPr>
            <p:ph type="title" idx="4294967295"/>
          </p:nvPr>
        </p:nvSpPr>
        <p:spPr>
          <a:xfrm>
            <a:off x="0" y="-123825"/>
            <a:ext cx="8686800" cy="1143000"/>
          </a:xfrm>
        </p:spPr>
        <p:txBody>
          <a:bodyPr lIns="92075" tIns="46038" rIns="92075" bIns="46038" anchor="b"/>
          <a:lstStyle/>
          <a:p>
            <a:r>
              <a:rPr lang="en-US" dirty="0" smtClean="0"/>
              <a:t>Medical Professional Liability, RNW</a:t>
            </a:r>
            <a:br>
              <a:rPr lang="en-US" dirty="0" smtClean="0"/>
            </a:br>
            <a:r>
              <a:rPr lang="en-US" dirty="0" smtClean="0"/>
              <a:t>By State, 2004</a:t>
            </a:r>
          </a:p>
        </p:txBody>
      </p:sp>
      <p:graphicFrame>
        <p:nvGraphicFramePr>
          <p:cNvPr id="8194" name="Object 3"/>
          <p:cNvGraphicFramePr>
            <a:graphicFrameLocks noGrp="1" noChangeAspect="1"/>
          </p:cNvGraphicFramePr>
          <p:nvPr>
            <p:ph idx="4294967295"/>
            <p:extLst/>
          </p:nvPr>
        </p:nvGraphicFramePr>
        <p:xfrm>
          <a:off x="-21266" y="1409519"/>
          <a:ext cx="9144000" cy="4719637"/>
        </p:xfrm>
        <a:graphic>
          <a:graphicData uri="http://schemas.openxmlformats.org/presentationml/2006/ole">
            <mc:AlternateContent xmlns:mc="http://schemas.openxmlformats.org/markup-compatibility/2006">
              <mc:Choice xmlns:v="urn:schemas-microsoft-com:vml" Requires="v">
                <p:oleObj spid="_x0000_s28454032" name="Chart" r:id="rId4" imgW="8820049" imgH="4552851" progId="MSGraph.Chart.8">
                  <p:embed followColorScheme="full"/>
                </p:oleObj>
              </mc:Choice>
              <mc:Fallback>
                <p:oleObj name="Chart" r:id="rId4" imgW="8820049" imgH="4552851" progId="MSGraph.Chart.8">
                  <p:embed followColorScheme="full"/>
                  <p:pic>
                    <p:nvPicPr>
                      <p:cNvPr id="0" name=""/>
                      <p:cNvPicPr>
                        <a:picLocks noChangeAspect="1" noChangeArrowheads="1"/>
                      </p:cNvPicPr>
                      <p:nvPr/>
                    </p:nvPicPr>
                    <p:blipFill>
                      <a:blip r:embed="rId5"/>
                      <a:srcRect/>
                      <a:stretch>
                        <a:fillRect/>
                      </a:stretch>
                    </p:blipFill>
                    <p:spPr bwMode="auto">
                      <a:xfrm>
                        <a:off x="-21266" y="1409519"/>
                        <a:ext cx="9144000" cy="4719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 Box 4"/>
          <p:cNvSpPr txBox="1">
            <a:spLocks noChangeArrowheads="1"/>
          </p:cNvSpPr>
          <p:nvPr/>
        </p:nvSpPr>
        <p:spPr bwMode="auto">
          <a:xfrm>
            <a:off x="40341" y="5885330"/>
            <a:ext cx="9017000" cy="490007"/>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pPr>
            <a:r>
              <a:rPr lang="en-US" sz="900" dirty="0">
                <a:solidFill>
                  <a:srgbClr val="000000"/>
                </a:solidFill>
              </a:rPr>
              <a:t/>
            </a:r>
            <a:br>
              <a:rPr lang="en-US" sz="900" dirty="0">
                <a:solidFill>
                  <a:srgbClr val="000000"/>
                </a:solidFill>
              </a:rPr>
            </a:br>
            <a:r>
              <a:rPr lang="en-US" sz="900" dirty="0">
                <a:solidFill>
                  <a:srgbClr val="000000"/>
                </a:solidFill>
              </a:rPr>
              <a:t>Source: </a:t>
            </a:r>
            <a:r>
              <a:rPr lang="en-US" sz="900" dirty="0" smtClean="0">
                <a:solidFill>
                  <a:srgbClr val="000000"/>
                </a:solidFill>
              </a:rPr>
              <a:t>NAIC; Insurance Information Institute.</a:t>
            </a:r>
            <a:endParaRPr lang="en-US" sz="900" dirty="0">
              <a:solidFill>
                <a:srgbClr val="000000"/>
              </a:solidFill>
            </a:endParaRPr>
          </a:p>
          <a:p>
            <a:pPr eaLnBrk="0" hangingPunct="0">
              <a:lnSpc>
                <a:spcPct val="70000"/>
              </a:lnSpc>
              <a:spcBef>
                <a:spcPct val="50000"/>
              </a:spcBef>
              <a:buClr>
                <a:srgbClr val="FF3300"/>
              </a:buClr>
            </a:pPr>
            <a:r>
              <a:rPr lang="en-US" sz="1100" dirty="0">
                <a:solidFill>
                  <a:srgbClr val="000000"/>
                </a:solidFill>
              </a:rPr>
              <a:t>		</a:t>
            </a:r>
          </a:p>
        </p:txBody>
      </p:sp>
      <p:sp>
        <p:nvSpPr>
          <p:cNvPr id="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dirty="0">
                <a:solidFill>
                  <a:srgbClr val="225A7A"/>
                </a:solidFill>
              </a:rPr>
              <a:t>Top </a:t>
            </a:r>
            <a:r>
              <a:rPr lang="en-US" sz="2400" b="1" dirty="0" smtClean="0">
                <a:solidFill>
                  <a:srgbClr val="225A7A"/>
                </a:solidFill>
              </a:rPr>
              <a:t>25 States and DC</a:t>
            </a:r>
            <a:endParaRPr lang="en-US" sz="2400" b="1" dirty="0">
              <a:solidFill>
                <a:srgbClr val="225A7A"/>
              </a:solidFill>
            </a:endParaRPr>
          </a:p>
        </p:txBody>
      </p:sp>
    </p:spTree>
    <p:extLst>
      <p:ext uri="{BB962C8B-B14F-4D97-AF65-F5344CB8AC3E}">
        <p14:creationId xmlns:p14="http://schemas.microsoft.com/office/powerpoint/2010/main" val="2707007437"/>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9" name="Rectangle 110"/>
          <p:cNvSpPr>
            <a:spLocks noGrp="1" noChangeArrowheads="1"/>
          </p:cNvSpPr>
          <p:nvPr>
            <p:ph type="sldNum" sz="quarter" idx="12"/>
          </p:nvPr>
        </p:nvSpPr>
        <p:spPr>
          <a:noFill/>
        </p:spPr>
        <p:txBody>
          <a:bodyPr/>
          <a:lstStyle/>
          <a:p>
            <a:fld id="{80719BC2-8F7A-416A-8CB5-51CF8E1044CF}" type="slidenum">
              <a:rPr lang="en-US" smtClean="0">
                <a:solidFill>
                  <a:srgbClr val="000000"/>
                </a:solidFill>
              </a:rPr>
              <a:pPr/>
              <a:t>37</a:t>
            </a:fld>
            <a:endParaRPr lang="en-US" smtClean="0">
              <a:solidFill>
                <a:srgbClr val="000000"/>
              </a:solidFill>
            </a:endParaRPr>
          </a:p>
        </p:txBody>
      </p:sp>
      <p:sp>
        <p:nvSpPr>
          <p:cNvPr id="9220" name="Rectangle 2"/>
          <p:cNvSpPr>
            <a:spLocks noGrp="1" noChangeArrowheads="1"/>
          </p:cNvSpPr>
          <p:nvPr>
            <p:ph type="title" idx="4294967295"/>
          </p:nvPr>
        </p:nvSpPr>
        <p:spPr>
          <a:xfrm>
            <a:off x="0" y="-123825"/>
            <a:ext cx="8686800" cy="1143000"/>
          </a:xfrm>
        </p:spPr>
        <p:txBody>
          <a:bodyPr lIns="92075" tIns="46038" rIns="92075" bIns="46038" anchor="b"/>
          <a:lstStyle/>
          <a:p>
            <a:r>
              <a:rPr lang="en-US" dirty="0" smtClean="0"/>
              <a:t>Medical Professional Liability RNW</a:t>
            </a:r>
            <a:br>
              <a:rPr lang="en-US" dirty="0" smtClean="0"/>
            </a:br>
            <a:r>
              <a:rPr lang="en-US" dirty="0" smtClean="0"/>
              <a:t>By State, 2004</a:t>
            </a:r>
          </a:p>
        </p:txBody>
      </p:sp>
      <p:graphicFrame>
        <p:nvGraphicFramePr>
          <p:cNvPr id="9218" name="Object 3"/>
          <p:cNvGraphicFramePr>
            <a:graphicFrameLocks noGrp="1" noChangeAspect="1"/>
          </p:cNvGraphicFramePr>
          <p:nvPr>
            <p:ph idx="4294967295"/>
            <p:extLst/>
          </p:nvPr>
        </p:nvGraphicFramePr>
        <p:xfrm>
          <a:off x="0" y="1617477"/>
          <a:ext cx="9144000" cy="4719637"/>
        </p:xfrm>
        <a:graphic>
          <a:graphicData uri="http://schemas.openxmlformats.org/presentationml/2006/ole">
            <mc:AlternateContent xmlns:mc="http://schemas.openxmlformats.org/markup-compatibility/2006">
              <mc:Choice xmlns:v="urn:schemas-microsoft-com:vml" Requires="v">
                <p:oleObj spid="_x0000_s28455056" name="Chart" r:id="rId4" imgW="8820049" imgH="4552851" progId="MSGraph.Chart.8">
                  <p:embed followColorScheme="full"/>
                </p:oleObj>
              </mc:Choice>
              <mc:Fallback>
                <p:oleObj name="Chart" r:id="rId4" imgW="8820049" imgH="4552851" progId="MSGraph.Chart.8">
                  <p:embed followColorScheme="full"/>
                  <p:pic>
                    <p:nvPicPr>
                      <p:cNvPr id="0" name=""/>
                      <p:cNvPicPr>
                        <a:picLocks noChangeAspect="1" noChangeArrowheads="1"/>
                      </p:cNvPicPr>
                      <p:nvPr/>
                    </p:nvPicPr>
                    <p:blipFill>
                      <a:blip r:embed="rId5"/>
                      <a:srcRect/>
                      <a:stretch>
                        <a:fillRect/>
                      </a:stretch>
                    </p:blipFill>
                    <p:spPr bwMode="auto">
                      <a:xfrm>
                        <a:off x="0" y="1617477"/>
                        <a:ext cx="9144000" cy="4719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21" name="Text Box 4"/>
          <p:cNvSpPr txBox="1">
            <a:spLocks noChangeArrowheads="1"/>
          </p:cNvSpPr>
          <p:nvPr/>
        </p:nvSpPr>
        <p:spPr bwMode="auto">
          <a:xfrm>
            <a:off x="0" y="5822162"/>
            <a:ext cx="9017000" cy="490007"/>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pPr>
            <a:r>
              <a:rPr lang="en-US" sz="900" dirty="0">
                <a:solidFill>
                  <a:srgbClr val="000000"/>
                </a:solidFill>
              </a:rPr>
              <a:t/>
            </a:r>
            <a:br>
              <a:rPr lang="en-US" sz="900" dirty="0">
                <a:solidFill>
                  <a:srgbClr val="000000"/>
                </a:solidFill>
              </a:rPr>
            </a:br>
            <a:r>
              <a:rPr lang="en-US" sz="900" dirty="0">
                <a:solidFill>
                  <a:srgbClr val="000000"/>
                </a:solidFill>
              </a:rPr>
              <a:t>Source: </a:t>
            </a:r>
            <a:r>
              <a:rPr lang="en-US" sz="900" dirty="0" smtClean="0">
                <a:solidFill>
                  <a:srgbClr val="000000"/>
                </a:solidFill>
              </a:rPr>
              <a:t>NAIC; Insurance </a:t>
            </a:r>
            <a:r>
              <a:rPr lang="en-US" sz="900" dirty="0">
                <a:solidFill>
                  <a:srgbClr val="000000"/>
                </a:solidFill>
              </a:rPr>
              <a:t>Information </a:t>
            </a:r>
            <a:r>
              <a:rPr lang="en-US" sz="900" dirty="0" smtClean="0">
                <a:solidFill>
                  <a:srgbClr val="000000"/>
                </a:solidFill>
              </a:rPr>
              <a:t>Institute</a:t>
            </a:r>
            <a:endParaRPr lang="en-US" sz="900" dirty="0">
              <a:solidFill>
                <a:srgbClr val="000000"/>
              </a:solidFill>
            </a:endParaRPr>
          </a:p>
          <a:p>
            <a:pPr eaLnBrk="0" hangingPunct="0">
              <a:lnSpc>
                <a:spcPct val="70000"/>
              </a:lnSpc>
              <a:spcBef>
                <a:spcPct val="50000"/>
              </a:spcBef>
              <a:buClr>
                <a:srgbClr val="FF3300"/>
              </a:buClr>
            </a:pPr>
            <a:r>
              <a:rPr lang="en-US" sz="1100" dirty="0">
                <a:solidFill>
                  <a:srgbClr val="000000"/>
                </a:solidFill>
              </a:rPr>
              <a:t>		</a:t>
            </a:r>
          </a:p>
        </p:txBody>
      </p:sp>
      <p:sp>
        <p:nvSpPr>
          <p:cNvPr id="6"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dirty="0" smtClean="0">
                <a:solidFill>
                  <a:srgbClr val="225A7A"/>
                </a:solidFill>
              </a:rPr>
              <a:t>Bottom </a:t>
            </a:r>
            <a:r>
              <a:rPr lang="en-US" sz="2400" b="1" dirty="0">
                <a:solidFill>
                  <a:srgbClr val="225A7A"/>
                </a:solidFill>
              </a:rPr>
              <a:t>25 States</a:t>
            </a:r>
          </a:p>
        </p:txBody>
      </p:sp>
    </p:spTree>
    <p:extLst>
      <p:ext uri="{BB962C8B-B14F-4D97-AF65-F5344CB8AC3E}">
        <p14:creationId xmlns:p14="http://schemas.microsoft.com/office/powerpoint/2010/main" val="2473175342"/>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5" name="Rectangle 110"/>
          <p:cNvSpPr>
            <a:spLocks noGrp="1" noChangeArrowheads="1"/>
          </p:cNvSpPr>
          <p:nvPr>
            <p:ph type="sldNum" sz="quarter" idx="12"/>
          </p:nvPr>
        </p:nvSpPr>
        <p:spPr>
          <a:noFill/>
        </p:spPr>
        <p:txBody>
          <a:bodyPr/>
          <a:lstStyle/>
          <a:p>
            <a:fld id="{74C05658-B303-4D47-A887-E0EE935A262F}" type="slidenum">
              <a:rPr lang="en-US" smtClean="0">
                <a:solidFill>
                  <a:srgbClr val="000000"/>
                </a:solidFill>
              </a:rPr>
              <a:pPr/>
              <a:t>38</a:t>
            </a:fld>
            <a:endParaRPr lang="en-US" smtClean="0">
              <a:solidFill>
                <a:srgbClr val="000000"/>
              </a:solidFill>
            </a:endParaRPr>
          </a:p>
        </p:txBody>
      </p:sp>
      <p:sp>
        <p:nvSpPr>
          <p:cNvPr id="8196" name="Rectangle 2"/>
          <p:cNvSpPr>
            <a:spLocks noGrp="1" noChangeArrowheads="1"/>
          </p:cNvSpPr>
          <p:nvPr>
            <p:ph type="title" idx="4294967295"/>
          </p:nvPr>
        </p:nvSpPr>
        <p:spPr>
          <a:xfrm>
            <a:off x="0" y="-123825"/>
            <a:ext cx="8686800" cy="1143000"/>
          </a:xfrm>
        </p:spPr>
        <p:txBody>
          <a:bodyPr lIns="92075" tIns="46038" rIns="92075" bIns="46038" anchor="b"/>
          <a:lstStyle/>
          <a:p>
            <a:r>
              <a:rPr lang="en-US" dirty="0" smtClean="0"/>
              <a:t>Medical Professional Liability, RNW</a:t>
            </a:r>
            <a:br>
              <a:rPr lang="en-US" dirty="0" smtClean="0"/>
            </a:br>
            <a:r>
              <a:rPr lang="en-US" dirty="0" smtClean="0"/>
              <a:t>By State, 2005</a:t>
            </a:r>
          </a:p>
        </p:txBody>
      </p:sp>
      <p:graphicFrame>
        <p:nvGraphicFramePr>
          <p:cNvPr id="8194" name="Object 3"/>
          <p:cNvGraphicFramePr>
            <a:graphicFrameLocks noGrp="1" noChangeAspect="1"/>
          </p:cNvGraphicFramePr>
          <p:nvPr>
            <p:ph idx="4294967295"/>
            <p:extLst/>
          </p:nvPr>
        </p:nvGraphicFramePr>
        <p:xfrm>
          <a:off x="-21266" y="1409519"/>
          <a:ext cx="9144000" cy="4719637"/>
        </p:xfrm>
        <a:graphic>
          <a:graphicData uri="http://schemas.openxmlformats.org/presentationml/2006/ole">
            <mc:AlternateContent xmlns:mc="http://schemas.openxmlformats.org/markup-compatibility/2006">
              <mc:Choice xmlns:v="urn:schemas-microsoft-com:vml" Requires="v">
                <p:oleObj spid="_x0000_s28456080" name="Chart" r:id="rId4" imgW="8820049" imgH="4552851" progId="MSGraph.Chart.8">
                  <p:embed followColorScheme="full"/>
                </p:oleObj>
              </mc:Choice>
              <mc:Fallback>
                <p:oleObj name="Chart" r:id="rId4" imgW="8820049" imgH="4552851" progId="MSGraph.Chart.8">
                  <p:embed followColorScheme="full"/>
                  <p:pic>
                    <p:nvPicPr>
                      <p:cNvPr id="0" name=""/>
                      <p:cNvPicPr>
                        <a:picLocks noChangeAspect="1" noChangeArrowheads="1"/>
                      </p:cNvPicPr>
                      <p:nvPr/>
                    </p:nvPicPr>
                    <p:blipFill>
                      <a:blip r:embed="rId5"/>
                      <a:srcRect/>
                      <a:stretch>
                        <a:fillRect/>
                      </a:stretch>
                    </p:blipFill>
                    <p:spPr bwMode="auto">
                      <a:xfrm>
                        <a:off x="-21266" y="1409519"/>
                        <a:ext cx="9144000" cy="4719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 Box 4"/>
          <p:cNvSpPr txBox="1">
            <a:spLocks noChangeArrowheads="1"/>
          </p:cNvSpPr>
          <p:nvPr/>
        </p:nvSpPr>
        <p:spPr bwMode="auto">
          <a:xfrm>
            <a:off x="40341" y="5885330"/>
            <a:ext cx="9017000" cy="490007"/>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pPr>
            <a:r>
              <a:rPr lang="en-US" sz="900" dirty="0">
                <a:solidFill>
                  <a:srgbClr val="000000"/>
                </a:solidFill>
              </a:rPr>
              <a:t/>
            </a:r>
            <a:br>
              <a:rPr lang="en-US" sz="900" dirty="0">
                <a:solidFill>
                  <a:srgbClr val="000000"/>
                </a:solidFill>
              </a:rPr>
            </a:br>
            <a:r>
              <a:rPr lang="en-US" sz="900" dirty="0">
                <a:solidFill>
                  <a:srgbClr val="000000"/>
                </a:solidFill>
              </a:rPr>
              <a:t>Source: </a:t>
            </a:r>
            <a:r>
              <a:rPr lang="en-US" sz="900" dirty="0" smtClean="0">
                <a:solidFill>
                  <a:srgbClr val="000000"/>
                </a:solidFill>
              </a:rPr>
              <a:t>NAIC; Insurance Information Institute.</a:t>
            </a:r>
            <a:endParaRPr lang="en-US" sz="900" dirty="0">
              <a:solidFill>
                <a:srgbClr val="000000"/>
              </a:solidFill>
            </a:endParaRPr>
          </a:p>
          <a:p>
            <a:pPr eaLnBrk="0" hangingPunct="0">
              <a:lnSpc>
                <a:spcPct val="70000"/>
              </a:lnSpc>
              <a:spcBef>
                <a:spcPct val="50000"/>
              </a:spcBef>
              <a:buClr>
                <a:srgbClr val="FF3300"/>
              </a:buClr>
            </a:pPr>
            <a:r>
              <a:rPr lang="en-US" sz="1100" dirty="0">
                <a:solidFill>
                  <a:srgbClr val="000000"/>
                </a:solidFill>
              </a:rPr>
              <a:t>		</a:t>
            </a:r>
          </a:p>
        </p:txBody>
      </p:sp>
      <p:sp>
        <p:nvSpPr>
          <p:cNvPr id="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dirty="0">
                <a:solidFill>
                  <a:srgbClr val="225A7A"/>
                </a:solidFill>
              </a:rPr>
              <a:t>Top </a:t>
            </a:r>
            <a:r>
              <a:rPr lang="en-US" sz="2400" b="1" dirty="0" smtClean="0">
                <a:solidFill>
                  <a:srgbClr val="225A7A"/>
                </a:solidFill>
              </a:rPr>
              <a:t>25 States and DC</a:t>
            </a:r>
            <a:endParaRPr lang="en-US" sz="2400" b="1" dirty="0">
              <a:solidFill>
                <a:srgbClr val="225A7A"/>
              </a:solidFill>
            </a:endParaRPr>
          </a:p>
        </p:txBody>
      </p:sp>
    </p:spTree>
    <p:extLst>
      <p:ext uri="{BB962C8B-B14F-4D97-AF65-F5344CB8AC3E}">
        <p14:creationId xmlns:p14="http://schemas.microsoft.com/office/powerpoint/2010/main" val="1699160428"/>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9" name="Rectangle 110"/>
          <p:cNvSpPr>
            <a:spLocks noGrp="1" noChangeArrowheads="1"/>
          </p:cNvSpPr>
          <p:nvPr>
            <p:ph type="sldNum" sz="quarter" idx="12"/>
          </p:nvPr>
        </p:nvSpPr>
        <p:spPr>
          <a:noFill/>
        </p:spPr>
        <p:txBody>
          <a:bodyPr/>
          <a:lstStyle/>
          <a:p>
            <a:fld id="{80719BC2-8F7A-416A-8CB5-51CF8E1044CF}" type="slidenum">
              <a:rPr lang="en-US" smtClean="0">
                <a:solidFill>
                  <a:srgbClr val="000000"/>
                </a:solidFill>
              </a:rPr>
              <a:pPr/>
              <a:t>39</a:t>
            </a:fld>
            <a:endParaRPr lang="en-US" smtClean="0">
              <a:solidFill>
                <a:srgbClr val="000000"/>
              </a:solidFill>
            </a:endParaRPr>
          </a:p>
        </p:txBody>
      </p:sp>
      <p:sp>
        <p:nvSpPr>
          <p:cNvPr id="9220" name="Rectangle 2"/>
          <p:cNvSpPr>
            <a:spLocks noGrp="1" noChangeArrowheads="1"/>
          </p:cNvSpPr>
          <p:nvPr>
            <p:ph type="title" idx="4294967295"/>
          </p:nvPr>
        </p:nvSpPr>
        <p:spPr>
          <a:xfrm>
            <a:off x="0" y="-123825"/>
            <a:ext cx="8686800" cy="1143000"/>
          </a:xfrm>
        </p:spPr>
        <p:txBody>
          <a:bodyPr lIns="92075" tIns="46038" rIns="92075" bIns="46038" anchor="b"/>
          <a:lstStyle/>
          <a:p>
            <a:r>
              <a:rPr lang="en-US" dirty="0" smtClean="0"/>
              <a:t>Medical Professional Liability RNW</a:t>
            </a:r>
            <a:br>
              <a:rPr lang="en-US" dirty="0" smtClean="0"/>
            </a:br>
            <a:r>
              <a:rPr lang="en-US" dirty="0" smtClean="0"/>
              <a:t>By State, 2005</a:t>
            </a:r>
          </a:p>
        </p:txBody>
      </p:sp>
      <p:graphicFrame>
        <p:nvGraphicFramePr>
          <p:cNvPr id="9218" name="Object 3"/>
          <p:cNvGraphicFramePr>
            <a:graphicFrameLocks noGrp="1" noChangeAspect="1"/>
          </p:cNvGraphicFramePr>
          <p:nvPr>
            <p:ph idx="4294967295"/>
            <p:extLst/>
          </p:nvPr>
        </p:nvGraphicFramePr>
        <p:xfrm>
          <a:off x="0" y="1617477"/>
          <a:ext cx="9144000" cy="4719637"/>
        </p:xfrm>
        <a:graphic>
          <a:graphicData uri="http://schemas.openxmlformats.org/presentationml/2006/ole">
            <mc:AlternateContent xmlns:mc="http://schemas.openxmlformats.org/markup-compatibility/2006">
              <mc:Choice xmlns:v="urn:schemas-microsoft-com:vml" Requires="v">
                <p:oleObj spid="_x0000_s28457104" name="Chart" r:id="rId4" imgW="8820049" imgH="4552851" progId="MSGraph.Chart.8">
                  <p:embed followColorScheme="full"/>
                </p:oleObj>
              </mc:Choice>
              <mc:Fallback>
                <p:oleObj name="Chart" r:id="rId4" imgW="8820049" imgH="4552851" progId="MSGraph.Chart.8">
                  <p:embed followColorScheme="full"/>
                  <p:pic>
                    <p:nvPicPr>
                      <p:cNvPr id="0" name=""/>
                      <p:cNvPicPr>
                        <a:picLocks noChangeAspect="1" noChangeArrowheads="1"/>
                      </p:cNvPicPr>
                      <p:nvPr/>
                    </p:nvPicPr>
                    <p:blipFill>
                      <a:blip r:embed="rId5"/>
                      <a:srcRect/>
                      <a:stretch>
                        <a:fillRect/>
                      </a:stretch>
                    </p:blipFill>
                    <p:spPr bwMode="auto">
                      <a:xfrm>
                        <a:off x="0" y="1617477"/>
                        <a:ext cx="9144000" cy="4719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21" name="Text Box 4"/>
          <p:cNvSpPr txBox="1">
            <a:spLocks noChangeArrowheads="1"/>
          </p:cNvSpPr>
          <p:nvPr/>
        </p:nvSpPr>
        <p:spPr bwMode="auto">
          <a:xfrm>
            <a:off x="0" y="5822162"/>
            <a:ext cx="9017000" cy="490007"/>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pPr>
            <a:r>
              <a:rPr lang="en-US" sz="900" dirty="0">
                <a:solidFill>
                  <a:srgbClr val="000000"/>
                </a:solidFill>
              </a:rPr>
              <a:t/>
            </a:r>
            <a:br>
              <a:rPr lang="en-US" sz="900" dirty="0">
                <a:solidFill>
                  <a:srgbClr val="000000"/>
                </a:solidFill>
              </a:rPr>
            </a:br>
            <a:r>
              <a:rPr lang="en-US" sz="900" dirty="0">
                <a:solidFill>
                  <a:srgbClr val="000000"/>
                </a:solidFill>
              </a:rPr>
              <a:t>Source: </a:t>
            </a:r>
            <a:r>
              <a:rPr lang="en-US" sz="900" dirty="0" smtClean="0">
                <a:solidFill>
                  <a:srgbClr val="000000"/>
                </a:solidFill>
              </a:rPr>
              <a:t>NAIC; Insurance </a:t>
            </a:r>
            <a:r>
              <a:rPr lang="en-US" sz="900" dirty="0">
                <a:solidFill>
                  <a:srgbClr val="000000"/>
                </a:solidFill>
              </a:rPr>
              <a:t>Information </a:t>
            </a:r>
            <a:r>
              <a:rPr lang="en-US" sz="900" dirty="0" smtClean="0">
                <a:solidFill>
                  <a:srgbClr val="000000"/>
                </a:solidFill>
              </a:rPr>
              <a:t>Institute</a:t>
            </a:r>
            <a:endParaRPr lang="en-US" sz="900" dirty="0">
              <a:solidFill>
                <a:srgbClr val="000000"/>
              </a:solidFill>
            </a:endParaRPr>
          </a:p>
          <a:p>
            <a:pPr eaLnBrk="0" hangingPunct="0">
              <a:lnSpc>
                <a:spcPct val="70000"/>
              </a:lnSpc>
              <a:spcBef>
                <a:spcPct val="50000"/>
              </a:spcBef>
              <a:buClr>
                <a:srgbClr val="FF3300"/>
              </a:buClr>
            </a:pPr>
            <a:r>
              <a:rPr lang="en-US" sz="1100" dirty="0">
                <a:solidFill>
                  <a:srgbClr val="000000"/>
                </a:solidFill>
              </a:rPr>
              <a:t>		</a:t>
            </a:r>
          </a:p>
        </p:txBody>
      </p:sp>
      <p:sp>
        <p:nvSpPr>
          <p:cNvPr id="6"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dirty="0" smtClean="0">
                <a:solidFill>
                  <a:srgbClr val="225A7A"/>
                </a:solidFill>
              </a:rPr>
              <a:t>Bottom </a:t>
            </a:r>
            <a:r>
              <a:rPr lang="en-US" sz="2400" b="1" dirty="0">
                <a:solidFill>
                  <a:srgbClr val="225A7A"/>
                </a:solidFill>
              </a:rPr>
              <a:t>25 States</a:t>
            </a:r>
          </a:p>
        </p:txBody>
      </p:sp>
    </p:spTree>
    <p:extLst>
      <p:ext uri="{BB962C8B-B14F-4D97-AF65-F5344CB8AC3E}">
        <p14:creationId xmlns:p14="http://schemas.microsoft.com/office/powerpoint/2010/main" val="387326772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extLst>
              <p:ext uri="{D42A27DB-BD31-4B8C-83A1-F6EECF244321}">
                <p14:modId xmlns:p14="http://schemas.microsoft.com/office/powerpoint/2010/main" val="4180941550"/>
              </p:ext>
            </p:extLst>
          </p:nvPr>
        </p:nvGraphicFramePr>
        <p:xfrm>
          <a:off x="-29496" y="1192306"/>
          <a:ext cx="8915400" cy="5889625"/>
        </p:xfrm>
        <a:graphic>
          <a:graphicData uri="http://schemas.openxmlformats.org/presentationml/2006/ole">
            <mc:AlternateContent xmlns:mc="http://schemas.openxmlformats.org/markup-compatibility/2006">
              <mc:Choice xmlns:v="urn:schemas-microsoft-com:vml" Requires="v">
                <p:oleObj spid="_x0000_s28445856" name="Chart" r:id="rId5" imgW="8258192" imgH="5514972" progId="MSGraph.Chart.8">
                  <p:embed followColorScheme="full"/>
                </p:oleObj>
              </mc:Choice>
              <mc:Fallback>
                <p:oleObj name="Chart" r:id="rId5" imgW="8258192" imgH="5514972" progId="MSGraph.Chart.8">
                  <p:embed followColorScheme="full"/>
                  <p:pic>
                    <p:nvPicPr>
                      <p:cNvPr id="0" name=""/>
                      <p:cNvPicPr>
                        <a:picLocks noChangeAspect="1" noChangeArrowheads="1"/>
                      </p:cNvPicPr>
                      <p:nvPr/>
                    </p:nvPicPr>
                    <p:blipFill>
                      <a:blip r:embed="rId6"/>
                      <a:srcRect/>
                      <a:stretch>
                        <a:fillRect/>
                      </a:stretch>
                    </p:blipFill>
                    <p:spPr bwMode="auto">
                      <a:xfrm>
                        <a:off x="-29496" y="1192306"/>
                        <a:ext cx="8915400" cy="5889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547011" name="Rectangle 3"/>
          <p:cNvSpPr>
            <a:spLocks noGrp="1" noChangeArrowheads="1"/>
          </p:cNvSpPr>
          <p:nvPr>
            <p:ph type="title"/>
          </p:nvPr>
        </p:nvSpPr>
        <p:spPr>
          <a:xfrm>
            <a:off x="228164" y="0"/>
            <a:ext cx="7848600" cy="1143000"/>
          </a:xfrm>
        </p:spPr>
        <p:txBody>
          <a:bodyPr/>
          <a:lstStyle/>
          <a:p>
            <a:r>
              <a:rPr lang="en-US" dirty="0" smtClean="0"/>
              <a:t>National Health Care Expenditures as a Share of GDP, 1965 – 2022F*</a:t>
            </a:r>
          </a:p>
        </p:txBody>
      </p:sp>
      <p:sp>
        <p:nvSpPr>
          <p:cNvPr id="5547012" name="Rectangle 4"/>
          <p:cNvSpPr>
            <a:spLocks noChangeArrowheads="1"/>
          </p:cNvSpPr>
          <p:nvPr/>
        </p:nvSpPr>
        <p:spPr bwMode="auto">
          <a:xfrm>
            <a:off x="0" y="6350677"/>
            <a:ext cx="9144000" cy="416141"/>
          </a:xfrm>
          <a:prstGeom prst="rect">
            <a:avLst/>
          </a:prstGeom>
          <a:noFill/>
          <a:ln w="9525">
            <a:noFill/>
            <a:miter lim="800000"/>
            <a:headEnd/>
            <a:tailEnd/>
          </a:ln>
        </p:spPr>
        <p:txBody>
          <a:bodyPr lIns="92075" tIns="46038" rIns="92075" bIns="46038">
            <a:spAutoFit/>
          </a:bodyPr>
          <a:lstStyle/>
          <a:p>
            <a:r>
              <a:rPr lang="en-US" sz="1050" dirty="0" smtClean="0">
                <a:solidFill>
                  <a:srgbClr val="000000"/>
                </a:solidFill>
              </a:rPr>
              <a:t>Sources:  Centers for Medicare &amp; Medicaid Services, Office of the Actuary </a:t>
            </a:r>
            <a:r>
              <a:rPr lang="en-US" sz="1050" dirty="0">
                <a:solidFill>
                  <a:srgbClr val="000000"/>
                </a:solidFill>
              </a:rPr>
              <a:t>at </a:t>
            </a:r>
            <a:r>
              <a:rPr lang="en-US" sz="1050" dirty="0">
                <a:solidFill>
                  <a:srgbClr val="000000"/>
                </a:solidFill>
                <a:hlinkClick r:id="rId7"/>
              </a:rPr>
              <a:t>http://</a:t>
            </a:r>
            <a:r>
              <a:rPr lang="en-US" sz="1050" dirty="0" smtClean="0">
                <a:solidFill>
                  <a:srgbClr val="000000"/>
                </a:solidFill>
                <a:hlinkClick r:id="rId7"/>
              </a:rPr>
              <a:t>www.cms.gov/Research-Statistics-Data-and-Systems/Statistics-Trends-and-Reports/NationalHealthExpendData/NationalHealthAccountsProjected.html</a:t>
            </a:r>
            <a:r>
              <a:rPr lang="en-US" sz="1050" dirty="0" smtClean="0">
                <a:solidFill>
                  <a:srgbClr val="000000"/>
                </a:solidFill>
              </a:rPr>
              <a:t> accessed 3/14/14; Insurance </a:t>
            </a:r>
            <a:r>
              <a:rPr lang="en-US" sz="1050" dirty="0">
                <a:solidFill>
                  <a:srgbClr val="000000"/>
                </a:solidFill>
              </a:rPr>
              <a:t>Information </a:t>
            </a:r>
            <a:r>
              <a:rPr lang="en-US" sz="1050" dirty="0" smtClean="0">
                <a:solidFill>
                  <a:srgbClr val="000000"/>
                </a:solidFill>
              </a:rPr>
              <a:t>Institute.</a:t>
            </a:r>
            <a:endParaRPr lang="en-US" sz="1050" dirty="0">
              <a:solidFill>
                <a:srgbClr val="000000"/>
              </a:solidFill>
            </a:endParaRPr>
          </a:p>
        </p:txBody>
      </p:sp>
      <p:sp>
        <p:nvSpPr>
          <p:cNvPr id="5547022" name="Rectangle 14"/>
          <p:cNvSpPr>
            <a:spLocks noChangeArrowheads="1"/>
          </p:cNvSpPr>
          <p:nvPr/>
        </p:nvSpPr>
        <p:spPr bwMode="auto">
          <a:xfrm>
            <a:off x="785255" y="4554934"/>
            <a:ext cx="174532" cy="231437"/>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5547023" name="Rectangle 15"/>
          <p:cNvSpPr>
            <a:spLocks noChangeArrowheads="1"/>
          </p:cNvSpPr>
          <p:nvPr/>
        </p:nvSpPr>
        <p:spPr bwMode="auto">
          <a:xfrm>
            <a:off x="2693139" y="3922763"/>
            <a:ext cx="147312" cy="181036"/>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26" name="PPTShape_1"/>
          <p:cNvSpPr>
            <a:spLocks noChangeArrowheads="1"/>
          </p:cNvSpPr>
          <p:nvPr/>
        </p:nvSpPr>
        <p:spPr bwMode="auto">
          <a:xfrm>
            <a:off x="872238" y="4967326"/>
            <a:ext cx="942171" cy="668338"/>
          </a:xfrm>
          <a:prstGeom prst="wedgeRectCallout">
            <a:avLst>
              <a:gd name="adj1" fmla="val -38958"/>
              <a:gd name="adj2" fmla="val -65994"/>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1965 5.8%</a:t>
            </a:r>
            <a:endParaRPr lang="en-US" sz="1200" dirty="0">
              <a:solidFill>
                <a:srgbClr val="FFFFFF"/>
              </a:solidFill>
              <a:latin typeface="Arial" charset="0"/>
              <a:cs typeface="Arial" charset="0"/>
            </a:endParaRPr>
          </a:p>
        </p:txBody>
      </p:sp>
      <p:sp>
        <p:nvSpPr>
          <p:cNvPr id="3097" name="Text Box 17"/>
          <p:cNvSpPr txBox="1">
            <a:spLocks noChangeArrowheads="1"/>
          </p:cNvSpPr>
          <p:nvPr/>
        </p:nvSpPr>
        <p:spPr bwMode="auto">
          <a:xfrm>
            <a:off x="959787" y="1513108"/>
            <a:ext cx="4229029" cy="1200329"/>
          </a:xfrm>
          <a:prstGeom prst="rect">
            <a:avLst/>
          </a:prstGeom>
          <a:solidFill>
            <a:srgbClr val="28688C"/>
          </a:solidFill>
          <a:ln w="9525" algn="ctr">
            <a:noFill/>
            <a:miter lim="800000"/>
            <a:headEnd/>
            <a:tailEnd/>
          </a:ln>
        </p:spPr>
        <p:txBody>
          <a:bodyPr wrap="square">
            <a:spAutoFit/>
          </a:bodyPr>
          <a:lstStyle/>
          <a:p>
            <a:pPr algn="ctr" fontAlgn="base">
              <a:spcBef>
                <a:spcPct val="0"/>
              </a:spcBef>
              <a:spcAft>
                <a:spcPct val="0"/>
              </a:spcAft>
            </a:pPr>
            <a:r>
              <a:rPr lang="en-US" b="1" dirty="0" smtClean="0">
                <a:solidFill>
                  <a:srgbClr val="FFFFFF"/>
                </a:solidFill>
              </a:rPr>
              <a:t>Health care expenditures as a share of GDP rose from 5.8% in 1965 to 18.0% in 2013 and are expected to reach 19.9% of GDP by 2022</a:t>
            </a:r>
            <a:endParaRPr lang="en-US" b="1" dirty="0">
              <a:solidFill>
                <a:srgbClr val="FFFFFF"/>
              </a:solidFill>
              <a:latin typeface="Arial" charset="0"/>
              <a:cs typeface="Arial" charset="0"/>
            </a:endParaRPr>
          </a:p>
        </p:txBody>
      </p:sp>
      <p:sp>
        <p:nvSpPr>
          <p:cNvPr id="3098" name="Rectangle 7"/>
          <p:cNvSpPr>
            <a:spLocks noChangeArrowheads="1"/>
          </p:cNvSpPr>
          <p:nvPr/>
        </p:nvSpPr>
        <p:spPr bwMode="black">
          <a:xfrm>
            <a:off x="185738" y="1155700"/>
            <a:ext cx="1023937" cy="222250"/>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rPr>
              <a:t>% of GDP</a:t>
            </a:r>
            <a:endParaRPr lang="en-US" sz="1600" b="1" dirty="0">
              <a:solidFill>
                <a:srgbClr val="225A7A"/>
              </a:solidFill>
              <a:latin typeface="Arial" charset="0"/>
              <a:cs typeface="Arial" charset="0"/>
            </a:endParaRPr>
          </a:p>
        </p:txBody>
      </p:sp>
      <p:sp>
        <p:nvSpPr>
          <p:cNvPr id="29" name="AutoShape 8"/>
          <p:cNvSpPr>
            <a:spLocks noChangeArrowheads="1"/>
          </p:cNvSpPr>
          <p:nvPr/>
        </p:nvSpPr>
        <p:spPr bwMode="blackWhite">
          <a:xfrm>
            <a:off x="7925724" y="2037097"/>
            <a:ext cx="1189703" cy="659324"/>
          </a:xfrm>
          <a:prstGeom prst="wedgeRectCallout">
            <a:avLst>
              <a:gd name="adj1" fmla="val 11784"/>
              <a:gd name="adj2" fmla="val -9289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2022 19.9%</a:t>
            </a:r>
            <a:endParaRPr lang="en-US" b="1" dirty="0">
              <a:solidFill>
                <a:srgbClr val="FFFFFF"/>
              </a:solidFill>
              <a:latin typeface="Arial" pitchFamily="34" charset="0"/>
              <a:cs typeface="Arial" pitchFamily="34" charset="0"/>
            </a:endParaRPr>
          </a:p>
        </p:txBody>
      </p:sp>
      <p:sp>
        <p:nvSpPr>
          <p:cNvPr id="31" name="PPTShape_1"/>
          <p:cNvSpPr>
            <a:spLocks noChangeArrowheads="1"/>
          </p:cNvSpPr>
          <p:nvPr/>
        </p:nvSpPr>
        <p:spPr bwMode="auto">
          <a:xfrm>
            <a:off x="2199034" y="4454418"/>
            <a:ext cx="942171" cy="573144"/>
          </a:xfrm>
          <a:prstGeom prst="wedgeRectCallout">
            <a:avLst>
              <a:gd name="adj1" fmla="val 11633"/>
              <a:gd name="adj2" fmla="val -98242"/>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1980: 9.2%</a:t>
            </a:r>
            <a:endParaRPr lang="en-US" sz="1200" dirty="0">
              <a:solidFill>
                <a:srgbClr val="FFFFFF"/>
              </a:solidFill>
              <a:latin typeface="Arial" charset="0"/>
              <a:cs typeface="Arial" charset="0"/>
            </a:endParaRPr>
          </a:p>
        </p:txBody>
      </p:sp>
      <p:sp>
        <p:nvSpPr>
          <p:cNvPr id="32" name="Rectangle 15"/>
          <p:cNvSpPr>
            <a:spLocks noChangeArrowheads="1"/>
          </p:cNvSpPr>
          <p:nvPr/>
        </p:nvSpPr>
        <p:spPr bwMode="auto">
          <a:xfrm>
            <a:off x="4183076" y="3116990"/>
            <a:ext cx="147312" cy="181036"/>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33" name="PPTShape_1"/>
          <p:cNvSpPr>
            <a:spLocks noChangeArrowheads="1"/>
          </p:cNvSpPr>
          <p:nvPr/>
        </p:nvSpPr>
        <p:spPr bwMode="auto">
          <a:xfrm>
            <a:off x="3711987" y="3663544"/>
            <a:ext cx="942171" cy="573144"/>
          </a:xfrm>
          <a:prstGeom prst="wedgeRectCallout">
            <a:avLst>
              <a:gd name="adj1" fmla="val 11633"/>
              <a:gd name="adj2" fmla="val -98242"/>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1990: 12.5%</a:t>
            </a:r>
            <a:endParaRPr lang="en-US" sz="1200" dirty="0">
              <a:solidFill>
                <a:srgbClr val="FFFFFF"/>
              </a:solidFill>
              <a:latin typeface="Arial" charset="0"/>
              <a:cs typeface="Arial" charset="0"/>
            </a:endParaRPr>
          </a:p>
        </p:txBody>
      </p:sp>
      <p:sp>
        <p:nvSpPr>
          <p:cNvPr id="34" name="Rectangle 15"/>
          <p:cNvSpPr>
            <a:spLocks noChangeArrowheads="1"/>
          </p:cNvSpPr>
          <p:nvPr/>
        </p:nvSpPr>
        <p:spPr bwMode="auto">
          <a:xfrm>
            <a:off x="5544283" y="2829134"/>
            <a:ext cx="147312" cy="181036"/>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35" name="PPTShape_1"/>
          <p:cNvSpPr>
            <a:spLocks noChangeArrowheads="1"/>
          </p:cNvSpPr>
          <p:nvPr/>
        </p:nvSpPr>
        <p:spPr bwMode="auto">
          <a:xfrm>
            <a:off x="5092000" y="3358768"/>
            <a:ext cx="942171" cy="573144"/>
          </a:xfrm>
          <a:prstGeom prst="wedgeRectCallout">
            <a:avLst>
              <a:gd name="adj1" fmla="val 11633"/>
              <a:gd name="adj2" fmla="val -98242"/>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2000: 13.8%</a:t>
            </a:r>
            <a:endParaRPr lang="en-US" sz="1200" dirty="0">
              <a:solidFill>
                <a:srgbClr val="FFFFFF"/>
              </a:solidFill>
              <a:latin typeface="Arial" charset="0"/>
              <a:cs typeface="Arial" charset="0"/>
            </a:endParaRPr>
          </a:p>
        </p:txBody>
      </p:sp>
      <p:sp>
        <p:nvSpPr>
          <p:cNvPr id="36" name="Rectangle 15"/>
          <p:cNvSpPr>
            <a:spLocks noChangeArrowheads="1"/>
          </p:cNvSpPr>
          <p:nvPr/>
        </p:nvSpPr>
        <p:spPr bwMode="auto">
          <a:xfrm>
            <a:off x="6903329" y="1925774"/>
            <a:ext cx="147312" cy="181036"/>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37" name="PPTShape_1"/>
          <p:cNvSpPr>
            <a:spLocks noChangeArrowheads="1"/>
          </p:cNvSpPr>
          <p:nvPr/>
        </p:nvSpPr>
        <p:spPr bwMode="auto">
          <a:xfrm>
            <a:off x="6274549" y="2553706"/>
            <a:ext cx="942171" cy="573144"/>
          </a:xfrm>
          <a:prstGeom prst="wedgeRectCallout">
            <a:avLst>
              <a:gd name="adj1" fmla="val 24023"/>
              <a:gd name="adj2" fmla="val -123701"/>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2010: 17.9%</a:t>
            </a:r>
            <a:endParaRPr lang="en-US" sz="1200" dirty="0">
              <a:solidFill>
                <a:srgbClr val="FFFFFF"/>
              </a:solidFill>
              <a:latin typeface="Arial" charset="0"/>
              <a:cs typeface="Arial" charset="0"/>
            </a:endParaRPr>
          </a:p>
        </p:txBody>
      </p:sp>
      <p:sp>
        <p:nvSpPr>
          <p:cNvPr id="38" name="Rectangle 15"/>
          <p:cNvSpPr>
            <a:spLocks noChangeArrowheads="1"/>
          </p:cNvSpPr>
          <p:nvPr/>
        </p:nvSpPr>
        <p:spPr bwMode="auto">
          <a:xfrm>
            <a:off x="8520575" y="1505006"/>
            <a:ext cx="147312" cy="181036"/>
          </a:xfrm>
          <a:prstGeom prst="rect">
            <a:avLst/>
          </a:prstGeom>
          <a:noFill/>
          <a:ln w="38100">
            <a:solidFill>
              <a:srgbClr val="FFC0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39" name="AutoShape 8"/>
          <p:cNvSpPr>
            <a:spLocks noChangeArrowheads="1"/>
          </p:cNvSpPr>
          <p:nvPr/>
        </p:nvSpPr>
        <p:spPr bwMode="blackWhite">
          <a:xfrm>
            <a:off x="6821670" y="3922763"/>
            <a:ext cx="2178996" cy="1712901"/>
          </a:xfrm>
          <a:prstGeom prst="wedgeRectCallout">
            <a:avLst>
              <a:gd name="adj1" fmla="val -26428"/>
              <a:gd name="adj2" fmla="val -15755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latin typeface="Arial" pitchFamily="34" charset="0"/>
                <a:cs typeface="Arial" pitchFamily="34" charset="0"/>
              </a:rPr>
              <a:t>Since 2009, heath expenditures as a % of GDP have flattened out at about 18%--the question is why and will it last?</a:t>
            </a:r>
            <a:endParaRPr lang="en-US" sz="1600" b="1" dirty="0">
              <a:solidFill>
                <a:srgbClr val="FFFFFF"/>
              </a:solidFill>
              <a:latin typeface="Arial" pitchFamily="34" charset="0"/>
              <a:cs typeface="Arial" pitchFamily="34" charset="0"/>
            </a:endParaRPr>
          </a:p>
        </p:txBody>
      </p:sp>
    </p:spTree>
    <p:custDataLst>
      <p:tags r:id="rId2"/>
    </p:custDataLst>
    <p:extLst>
      <p:ext uri="{BB962C8B-B14F-4D97-AF65-F5344CB8AC3E}">
        <p14:creationId xmlns:p14="http://schemas.microsoft.com/office/powerpoint/2010/main" val="964924403"/>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5" name="Rectangle 110"/>
          <p:cNvSpPr>
            <a:spLocks noGrp="1" noChangeArrowheads="1"/>
          </p:cNvSpPr>
          <p:nvPr>
            <p:ph type="sldNum" sz="quarter" idx="12"/>
          </p:nvPr>
        </p:nvSpPr>
        <p:spPr>
          <a:noFill/>
        </p:spPr>
        <p:txBody>
          <a:bodyPr/>
          <a:lstStyle/>
          <a:p>
            <a:fld id="{74C05658-B303-4D47-A887-E0EE935A262F}" type="slidenum">
              <a:rPr lang="en-US" smtClean="0">
                <a:solidFill>
                  <a:srgbClr val="000000"/>
                </a:solidFill>
              </a:rPr>
              <a:pPr/>
              <a:t>40</a:t>
            </a:fld>
            <a:endParaRPr lang="en-US" smtClean="0">
              <a:solidFill>
                <a:srgbClr val="000000"/>
              </a:solidFill>
            </a:endParaRPr>
          </a:p>
        </p:txBody>
      </p:sp>
      <p:sp>
        <p:nvSpPr>
          <p:cNvPr id="8196" name="Rectangle 2"/>
          <p:cNvSpPr>
            <a:spLocks noGrp="1" noChangeArrowheads="1"/>
          </p:cNvSpPr>
          <p:nvPr>
            <p:ph type="title" idx="4294967295"/>
          </p:nvPr>
        </p:nvSpPr>
        <p:spPr>
          <a:xfrm>
            <a:off x="0" y="-123825"/>
            <a:ext cx="8686800" cy="1143000"/>
          </a:xfrm>
        </p:spPr>
        <p:txBody>
          <a:bodyPr lIns="92075" tIns="46038" rIns="92075" bIns="46038" anchor="b"/>
          <a:lstStyle/>
          <a:p>
            <a:r>
              <a:rPr lang="en-US" dirty="0" smtClean="0"/>
              <a:t>Medical Professional Liability, RNW</a:t>
            </a:r>
            <a:br>
              <a:rPr lang="en-US" dirty="0" smtClean="0"/>
            </a:br>
            <a:r>
              <a:rPr lang="en-US" dirty="0" smtClean="0"/>
              <a:t>By State, 2006</a:t>
            </a:r>
          </a:p>
        </p:txBody>
      </p:sp>
      <p:graphicFrame>
        <p:nvGraphicFramePr>
          <p:cNvPr id="8194" name="Object 3"/>
          <p:cNvGraphicFramePr>
            <a:graphicFrameLocks noGrp="1" noChangeAspect="1"/>
          </p:cNvGraphicFramePr>
          <p:nvPr>
            <p:ph idx="4294967295"/>
            <p:extLst/>
          </p:nvPr>
        </p:nvGraphicFramePr>
        <p:xfrm>
          <a:off x="-21266" y="1409519"/>
          <a:ext cx="9144000" cy="4719637"/>
        </p:xfrm>
        <a:graphic>
          <a:graphicData uri="http://schemas.openxmlformats.org/presentationml/2006/ole">
            <mc:AlternateContent xmlns:mc="http://schemas.openxmlformats.org/markup-compatibility/2006">
              <mc:Choice xmlns:v="urn:schemas-microsoft-com:vml" Requires="v">
                <p:oleObj spid="_x0000_s28458128" name="Chart" r:id="rId4" imgW="8820049" imgH="4552851" progId="MSGraph.Chart.8">
                  <p:embed followColorScheme="full"/>
                </p:oleObj>
              </mc:Choice>
              <mc:Fallback>
                <p:oleObj name="Chart" r:id="rId4" imgW="8820049" imgH="4552851" progId="MSGraph.Chart.8">
                  <p:embed followColorScheme="full"/>
                  <p:pic>
                    <p:nvPicPr>
                      <p:cNvPr id="0" name=""/>
                      <p:cNvPicPr>
                        <a:picLocks noChangeAspect="1" noChangeArrowheads="1"/>
                      </p:cNvPicPr>
                      <p:nvPr/>
                    </p:nvPicPr>
                    <p:blipFill>
                      <a:blip r:embed="rId5"/>
                      <a:srcRect/>
                      <a:stretch>
                        <a:fillRect/>
                      </a:stretch>
                    </p:blipFill>
                    <p:spPr bwMode="auto">
                      <a:xfrm>
                        <a:off x="-21266" y="1409519"/>
                        <a:ext cx="9144000" cy="4719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 Box 4"/>
          <p:cNvSpPr txBox="1">
            <a:spLocks noChangeArrowheads="1"/>
          </p:cNvSpPr>
          <p:nvPr/>
        </p:nvSpPr>
        <p:spPr bwMode="auto">
          <a:xfrm>
            <a:off x="40341" y="5885330"/>
            <a:ext cx="9017000" cy="490007"/>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pPr>
            <a:r>
              <a:rPr lang="en-US" sz="900" dirty="0">
                <a:solidFill>
                  <a:srgbClr val="000000"/>
                </a:solidFill>
              </a:rPr>
              <a:t/>
            </a:r>
            <a:br>
              <a:rPr lang="en-US" sz="900" dirty="0">
                <a:solidFill>
                  <a:srgbClr val="000000"/>
                </a:solidFill>
              </a:rPr>
            </a:br>
            <a:r>
              <a:rPr lang="en-US" sz="900" dirty="0">
                <a:solidFill>
                  <a:srgbClr val="000000"/>
                </a:solidFill>
              </a:rPr>
              <a:t>Source: </a:t>
            </a:r>
            <a:r>
              <a:rPr lang="en-US" sz="900" dirty="0" smtClean="0">
                <a:solidFill>
                  <a:srgbClr val="000000"/>
                </a:solidFill>
              </a:rPr>
              <a:t>NAIC; Insurance Information Institute.</a:t>
            </a:r>
            <a:endParaRPr lang="en-US" sz="900" dirty="0">
              <a:solidFill>
                <a:srgbClr val="000000"/>
              </a:solidFill>
            </a:endParaRPr>
          </a:p>
          <a:p>
            <a:pPr eaLnBrk="0" hangingPunct="0">
              <a:lnSpc>
                <a:spcPct val="70000"/>
              </a:lnSpc>
              <a:spcBef>
                <a:spcPct val="50000"/>
              </a:spcBef>
              <a:buClr>
                <a:srgbClr val="FF3300"/>
              </a:buClr>
            </a:pPr>
            <a:r>
              <a:rPr lang="en-US" sz="1100" dirty="0">
                <a:solidFill>
                  <a:srgbClr val="000000"/>
                </a:solidFill>
              </a:rPr>
              <a:t>		</a:t>
            </a:r>
          </a:p>
        </p:txBody>
      </p:sp>
      <p:sp>
        <p:nvSpPr>
          <p:cNvPr id="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dirty="0">
                <a:solidFill>
                  <a:srgbClr val="225A7A"/>
                </a:solidFill>
              </a:rPr>
              <a:t>Top </a:t>
            </a:r>
            <a:r>
              <a:rPr lang="en-US" sz="2400" b="1" dirty="0" smtClean="0">
                <a:solidFill>
                  <a:srgbClr val="225A7A"/>
                </a:solidFill>
              </a:rPr>
              <a:t>25 States and DC</a:t>
            </a:r>
            <a:endParaRPr lang="en-US" sz="2400" b="1" dirty="0">
              <a:solidFill>
                <a:srgbClr val="225A7A"/>
              </a:solidFill>
            </a:endParaRPr>
          </a:p>
        </p:txBody>
      </p:sp>
    </p:spTree>
    <p:extLst>
      <p:ext uri="{BB962C8B-B14F-4D97-AF65-F5344CB8AC3E}">
        <p14:creationId xmlns:p14="http://schemas.microsoft.com/office/powerpoint/2010/main" val="1334088021"/>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9" name="Rectangle 110"/>
          <p:cNvSpPr>
            <a:spLocks noGrp="1" noChangeArrowheads="1"/>
          </p:cNvSpPr>
          <p:nvPr>
            <p:ph type="sldNum" sz="quarter" idx="12"/>
          </p:nvPr>
        </p:nvSpPr>
        <p:spPr>
          <a:noFill/>
        </p:spPr>
        <p:txBody>
          <a:bodyPr/>
          <a:lstStyle/>
          <a:p>
            <a:fld id="{80719BC2-8F7A-416A-8CB5-51CF8E1044CF}" type="slidenum">
              <a:rPr lang="en-US" smtClean="0">
                <a:solidFill>
                  <a:srgbClr val="000000"/>
                </a:solidFill>
              </a:rPr>
              <a:pPr/>
              <a:t>41</a:t>
            </a:fld>
            <a:endParaRPr lang="en-US" smtClean="0">
              <a:solidFill>
                <a:srgbClr val="000000"/>
              </a:solidFill>
            </a:endParaRPr>
          </a:p>
        </p:txBody>
      </p:sp>
      <p:sp>
        <p:nvSpPr>
          <p:cNvPr id="9220" name="Rectangle 2"/>
          <p:cNvSpPr>
            <a:spLocks noGrp="1" noChangeArrowheads="1"/>
          </p:cNvSpPr>
          <p:nvPr>
            <p:ph type="title" idx="4294967295"/>
          </p:nvPr>
        </p:nvSpPr>
        <p:spPr>
          <a:xfrm>
            <a:off x="0" y="-123825"/>
            <a:ext cx="8686800" cy="1143000"/>
          </a:xfrm>
        </p:spPr>
        <p:txBody>
          <a:bodyPr lIns="92075" tIns="46038" rIns="92075" bIns="46038" anchor="b"/>
          <a:lstStyle/>
          <a:p>
            <a:r>
              <a:rPr lang="en-US" dirty="0" smtClean="0"/>
              <a:t>Medical Professional Liability RNW</a:t>
            </a:r>
            <a:br>
              <a:rPr lang="en-US" dirty="0" smtClean="0"/>
            </a:br>
            <a:r>
              <a:rPr lang="en-US" dirty="0" smtClean="0"/>
              <a:t>By State, 2006</a:t>
            </a:r>
          </a:p>
        </p:txBody>
      </p:sp>
      <p:graphicFrame>
        <p:nvGraphicFramePr>
          <p:cNvPr id="9218" name="Object 3"/>
          <p:cNvGraphicFramePr>
            <a:graphicFrameLocks noGrp="1" noChangeAspect="1"/>
          </p:cNvGraphicFramePr>
          <p:nvPr>
            <p:ph idx="4294967295"/>
            <p:extLst/>
          </p:nvPr>
        </p:nvGraphicFramePr>
        <p:xfrm>
          <a:off x="0" y="1617477"/>
          <a:ext cx="9144000" cy="4719637"/>
        </p:xfrm>
        <a:graphic>
          <a:graphicData uri="http://schemas.openxmlformats.org/presentationml/2006/ole">
            <mc:AlternateContent xmlns:mc="http://schemas.openxmlformats.org/markup-compatibility/2006">
              <mc:Choice xmlns:v="urn:schemas-microsoft-com:vml" Requires="v">
                <p:oleObj spid="_x0000_s28459152" name="Chart" r:id="rId4" imgW="8820049" imgH="4552851" progId="MSGraph.Chart.8">
                  <p:embed followColorScheme="full"/>
                </p:oleObj>
              </mc:Choice>
              <mc:Fallback>
                <p:oleObj name="Chart" r:id="rId4" imgW="8820049" imgH="4552851" progId="MSGraph.Chart.8">
                  <p:embed followColorScheme="full"/>
                  <p:pic>
                    <p:nvPicPr>
                      <p:cNvPr id="0" name=""/>
                      <p:cNvPicPr>
                        <a:picLocks noChangeAspect="1" noChangeArrowheads="1"/>
                      </p:cNvPicPr>
                      <p:nvPr/>
                    </p:nvPicPr>
                    <p:blipFill>
                      <a:blip r:embed="rId5"/>
                      <a:srcRect/>
                      <a:stretch>
                        <a:fillRect/>
                      </a:stretch>
                    </p:blipFill>
                    <p:spPr bwMode="auto">
                      <a:xfrm>
                        <a:off x="0" y="1617477"/>
                        <a:ext cx="9144000" cy="4719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21" name="Text Box 4"/>
          <p:cNvSpPr txBox="1">
            <a:spLocks noChangeArrowheads="1"/>
          </p:cNvSpPr>
          <p:nvPr/>
        </p:nvSpPr>
        <p:spPr bwMode="auto">
          <a:xfrm>
            <a:off x="0" y="5822162"/>
            <a:ext cx="9017000" cy="490007"/>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pPr>
            <a:r>
              <a:rPr lang="en-US" sz="900" dirty="0">
                <a:solidFill>
                  <a:srgbClr val="000000"/>
                </a:solidFill>
              </a:rPr>
              <a:t/>
            </a:r>
            <a:br>
              <a:rPr lang="en-US" sz="900" dirty="0">
                <a:solidFill>
                  <a:srgbClr val="000000"/>
                </a:solidFill>
              </a:rPr>
            </a:br>
            <a:r>
              <a:rPr lang="en-US" sz="900" dirty="0">
                <a:solidFill>
                  <a:srgbClr val="000000"/>
                </a:solidFill>
              </a:rPr>
              <a:t>Source: </a:t>
            </a:r>
            <a:r>
              <a:rPr lang="en-US" sz="900" dirty="0" smtClean="0">
                <a:solidFill>
                  <a:srgbClr val="000000"/>
                </a:solidFill>
              </a:rPr>
              <a:t>NAIC; Insurance </a:t>
            </a:r>
            <a:r>
              <a:rPr lang="en-US" sz="900" dirty="0">
                <a:solidFill>
                  <a:srgbClr val="000000"/>
                </a:solidFill>
              </a:rPr>
              <a:t>Information </a:t>
            </a:r>
            <a:r>
              <a:rPr lang="en-US" sz="900" dirty="0" smtClean="0">
                <a:solidFill>
                  <a:srgbClr val="000000"/>
                </a:solidFill>
              </a:rPr>
              <a:t>Institute</a:t>
            </a:r>
            <a:endParaRPr lang="en-US" sz="900" dirty="0">
              <a:solidFill>
                <a:srgbClr val="000000"/>
              </a:solidFill>
            </a:endParaRPr>
          </a:p>
          <a:p>
            <a:pPr eaLnBrk="0" hangingPunct="0">
              <a:lnSpc>
                <a:spcPct val="70000"/>
              </a:lnSpc>
              <a:spcBef>
                <a:spcPct val="50000"/>
              </a:spcBef>
              <a:buClr>
                <a:srgbClr val="FF3300"/>
              </a:buClr>
            </a:pPr>
            <a:r>
              <a:rPr lang="en-US" sz="1100" dirty="0">
                <a:solidFill>
                  <a:srgbClr val="000000"/>
                </a:solidFill>
              </a:rPr>
              <a:t>		</a:t>
            </a:r>
          </a:p>
        </p:txBody>
      </p:sp>
      <p:sp>
        <p:nvSpPr>
          <p:cNvPr id="6"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dirty="0" smtClean="0">
                <a:solidFill>
                  <a:srgbClr val="225A7A"/>
                </a:solidFill>
              </a:rPr>
              <a:t>Bottom </a:t>
            </a:r>
            <a:r>
              <a:rPr lang="en-US" sz="2400" b="1" dirty="0">
                <a:solidFill>
                  <a:srgbClr val="225A7A"/>
                </a:solidFill>
              </a:rPr>
              <a:t>25 States</a:t>
            </a:r>
          </a:p>
        </p:txBody>
      </p:sp>
    </p:spTree>
    <p:extLst>
      <p:ext uri="{BB962C8B-B14F-4D97-AF65-F5344CB8AC3E}">
        <p14:creationId xmlns:p14="http://schemas.microsoft.com/office/powerpoint/2010/main" val="4203569529"/>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5" name="Rectangle 110"/>
          <p:cNvSpPr>
            <a:spLocks noGrp="1" noChangeArrowheads="1"/>
          </p:cNvSpPr>
          <p:nvPr>
            <p:ph type="sldNum" sz="quarter" idx="12"/>
          </p:nvPr>
        </p:nvSpPr>
        <p:spPr>
          <a:noFill/>
        </p:spPr>
        <p:txBody>
          <a:bodyPr/>
          <a:lstStyle/>
          <a:p>
            <a:fld id="{74C05658-B303-4D47-A887-E0EE935A262F}" type="slidenum">
              <a:rPr lang="en-US" smtClean="0">
                <a:solidFill>
                  <a:srgbClr val="000000"/>
                </a:solidFill>
              </a:rPr>
              <a:pPr/>
              <a:t>42</a:t>
            </a:fld>
            <a:endParaRPr lang="en-US" smtClean="0">
              <a:solidFill>
                <a:srgbClr val="000000"/>
              </a:solidFill>
            </a:endParaRPr>
          </a:p>
        </p:txBody>
      </p:sp>
      <p:sp>
        <p:nvSpPr>
          <p:cNvPr id="8196" name="Rectangle 2"/>
          <p:cNvSpPr>
            <a:spLocks noGrp="1" noChangeArrowheads="1"/>
          </p:cNvSpPr>
          <p:nvPr>
            <p:ph type="title" idx="4294967295"/>
          </p:nvPr>
        </p:nvSpPr>
        <p:spPr>
          <a:xfrm>
            <a:off x="0" y="-123825"/>
            <a:ext cx="8686800" cy="1143000"/>
          </a:xfrm>
        </p:spPr>
        <p:txBody>
          <a:bodyPr lIns="92075" tIns="46038" rIns="92075" bIns="46038" anchor="b"/>
          <a:lstStyle/>
          <a:p>
            <a:r>
              <a:rPr lang="en-US" dirty="0" smtClean="0"/>
              <a:t>Medical Professional Liability, RNW</a:t>
            </a:r>
            <a:br>
              <a:rPr lang="en-US" dirty="0" smtClean="0"/>
            </a:br>
            <a:r>
              <a:rPr lang="en-US" dirty="0" smtClean="0"/>
              <a:t>By State, 2007</a:t>
            </a:r>
          </a:p>
        </p:txBody>
      </p:sp>
      <p:graphicFrame>
        <p:nvGraphicFramePr>
          <p:cNvPr id="8194" name="Object 3"/>
          <p:cNvGraphicFramePr>
            <a:graphicFrameLocks noGrp="1" noChangeAspect="1"/>
          </p:cNvGraphicFramePr>
          <p:nvPr>
            <p:ph idx="4294967295"/>
            <p:extLst/>
          </p:nvPr>
        </p:nvGraphicFramePr>
        <p:xfrm>
          <a:off x="-21266" y="1409519"/>
          <a:ext cx="9144000" cy="4719637"/>
        </p:xfrm>
        <a:graphic>
          <a:graphicData uri="http://schemas.openxmlformats.org/presentationml/2006/ole">
            <mc:AlternateContent xmlns:mc="http://schemas.openxmlformats.org/markup-compatibility/2006">
              <mc:Choice xmlns:v="urn:schemas-microsoft-com:vml" Requires="v">
                <p:oleObj spid="_x0000_s28460176" name="Chart" r:id="rId4" imgW="8820049" imgH="4552851" progId="MSGraph.Chart.8">
                  <p:embed followColorScheme="full"/>
                </p:oleObj>
              </mc:Choice>
              <mc:Fallback>
                <p:oleObj name="Chart" r:id="rId4" imgW="8820049" imgH="4552851" progId="MSGraph.Chart.8">
                  <p:embed followColorScheme="full"/>
                  <p:pic>
                    <p:nvPicPr>
                      <p:cNvPr id="0" name=""/>
                      <p:cNvPicPr>
                        <a:picLocks noChangeAspect="1" noChangeArrowheads="1"/>
                      </p:cNvPicPr>
                      <p:nvPr/>
                    </p:nvPicPr>
                    <p:blipFill>
                      <a:blip r:embed="rId5"/>
                      <a:srcRect/>
                      <a:stretch>
                        <a:fillRect/>
                      </a:stretch>
                    </p:blipFill>
                    <p:spPr bwMode="auto">
                      <a:xfrm>
                        <a:off x="-21266" y="1409519"/>
                        <a:ext cx="9144000" cy="4719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 Box 4"/>
          <p:cNvSpPr txBox="1">
            <a:spLocks noChangeArrowheads="1"/>
          </p:cNvSpPr>
          <p:nvPr/>
        </p:nvSpPr>
        <p:spPr bwMode="auto">
          <a:xfrm>
            <a:off x="40341" y="5885330"/>
            <a:ext cx="9017000" cy="490007"/>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pPr>
            <a:r>
              <a:rPr lang="en-US" sz="900" dirty="0">
                <a:solidFill>
                  <a:srgbClr val="000000"/>
                </a:solidFill>
              </a:rPr>
              <a:t/>
            </a:r>
            <a:br>
              <a:rPr lang="en-US" sz="900" dirty="0">
                <a:solidFill>
                  <a:srgbClr val="000000"/>
                </a:solidFill>
              </a:rPr>
            </a:br>
            <a:r>
              <a:rPr lang="en-US" sz="900" dirty="0">
                <a:solidFill>
                  <a:srgbClr val="000000"/>
                </a:solidFill>
              </a:rPr>
              <a:t>Source: </a:t>
            </a:r>
            <a:r>
              <a:rPr lang="en-US" sz="900" dirty="0" smtClean="0">
                <a:solidFill>
                  <a:srgbClr val="000000"/>
                </a:solidFill>
              </a:rPr>
              <a:t>NAIC; Insurance Information Institute.</a:t>
            </a:r>
            <a:endParaRPr lang="en-US" sz="900" dirty="0">
              <a:solidFill>
                <a:srgbClr val="000000"/>
              </a:solidFill>
            </a:endParaRPr>
          </a:p>
          <a:p>
            <a:pPr eaLnBrk="0" hangingPunct="0">
              <a:lnSpc>
                <a:spcPct val="70000"/>
              </a:lnSpc>
              <a:spcBef>
                <a:spcPct val="50000"/>
              </a:spcBef>
              <a:buClr>
                <a:srgbClr val="FF3300"/>
              </a:buClr>
            </a:pPr>
            <a:r>
              <a:rPr lang="en-US" sz="1100" dirty="0">
                <a:solidFill>
                  <a:srgbClr val="000000"/>
                </a:solidFill>
              </a:rPr>
              <a:t>		</a:t>
            </a:r>
          </a:p>
        </p:txBody>
      </p:sp>
      <p:sp>
        <p:nvSpPr>
          <p:cNvPr id="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dirty="0">
                <a:solidFill>
                  <a:srgbClr val="225A7A"/>
                </a:solidFill>
              </a:rPr>
              <a:t>Top </a:t>
            </a:r>
            <a:r>
              <a:rPr lang="en-US" sz="2400" b="1" dirty="0" smtClean="0">
                <a:solidFill>
                  <a:srgbClr val="225A7A"/>
                </a:solidFill>
              </a:rPr>
              <a:t>25 States and DC</a:t>
            </a:r>
            <a:endParaRPr lang="en-US" sz="2400" b="1" dirty="0">
              <a:solidFill>
                <a:srgbClr val="225A7A"/>
              </a:solidFill>
            </a:endParaRPr>
          </a:p>
        </p:txBody>
      </p:sp>
    </p:spTree>
    <p:extLst>
      <p:ext uri="{BB962C8B-B14F-4D97-AF65-F5344CB8AC3E}">
        <p14:creationId xmlns:p14="http://schemas.microsoft.com/office/powerpoint/2010/main" val="3109645163"/>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9" name="Rectangle 110"/>
          <p:cNvSpPr>
            <a:spLocks noGrp="1" noChangeArrowheads="1"/>
          </p:cNvSpPr>
          <p:nvPr>
            <p:ph type="sldNum" sz="quarter" idx="12"/>
          </p:nvPr>
        </p:nvSpPr>
        <p:spPr>
          <a:noFill/>
        </p:spPr>
        <p:txBody>
          <a:bodyPr/>
          <a:lstStyle/>
          <a:p>
            <a:fld id="{80719BC2-8F7A-416A-8CB5-51CF8E1044CF}" type="slidenum">
              <a:rPr lang="en-US" smtClean="0">
                <a:solidFill>
                  <a:srgbClr val="000000"/>
                </a:solidFill>
              </a:rPr>
              <a:pPr/>
              <a:t>43</a:t>
            </a:fld>
            <a:endParaRPr lang="en-US" smtClean="0">
              <a:solidFill>
                <a:srgbClr val="000000"/>
              </a:solidFill>
            </a:endParaRPr>
          </a:p>
        </p:txBody>
      </p:sp>
      <p:sp>
        <p:nvSpPr>
          <p:cNvPr id="9220" name="Rectangle 2"/>
          <p:cNvSpPr>
            <a:spLocks noGrp="1" noChangeArrowheads="1"/>
          </p:cNvSpPr>
          <p:nvPr>
            <p:ph type="title" idx="4294967295"/>
          </p:nvPr>
        </p:nvSpPr>
        <p:spPr>
          <a:xfrm>
            <a:off x="0" y="-123825"/>
            <a:ext cx="8686800" cy="1143000"/>
          </a:xfrm>
        </p:spPr>
        <p:txBody>
          <a:bodyPr lIns="92075" tIns="46038" rIns="92075" bIns="46038" anchor="b"/>
          <a:lstStyle/>
          <a:p>
            <a:r>
              <a:rPr lang="en-US" dirty="0" smtClean="0"/>
              <a:t>Medical Professional Liability RNW</a:t>
            </a:r>
            <a:br>
              <a:rPr lang="en-US" dirty="0" smtClean="0"/>
            </a:br>
            <a:r>
              <a:rPr lang="en-US" dirty="0" smtClean="0"/>
              <a:t>By State, 2007</a:t>
            </a:r>
          </a:p>
        </p:txBody>
      </p:sp>
      <p:graphicFrame>
        <p:nvGraphicFramePr>
          <p:cNvPr id="9218" name="Object 3"/>
          <p:cNvGraphicFramePr>
            <a:graphicFrameLocks noGrp="1" noChangeAspect="1"/>
          </p:cNvGraphicFramePr>
          <p:nvPr>
            <p:ph idx="4294967295"/>
            <p:extLst/>
          </p:nvPr>
        </p:nvGraphicFramePr>
        <p:xfrm>
          <a:off x="0" y="1617477"/>
          <a:ext cx="9144000" cy="4719637"/>
        </p:xfrm>
        <a:graphic>
          <a:graphicData uri="http://schemas.openxmlformats.org/presentationml/2006/ole">
            <mc:AlternateContent xmlns:mc="http://schemas.openxmlformats.org/markup-compatibility/2006">
              <mc:Choice xmlns:v="urn:schemas-microsoft-com:vml" Requires="v">
                <p:oleObj spid="_x0000_s28461200" name="Chart" r:id="rId4" imgW="8820049" imgH="4552851" progId="MSGraph.Chart.8">
                  <p:embed followColorScheme="full"/>
                </p:oleObj>
              </mc:Choice>
              <mc:Fallback>
                <p:oleObj name="Chart" r:id="rId4" imgW="8820049" imgH="4552851" progId="MSGraph.Chart.8">
                  <p:embed followColorScheme="full"/>
                  <p:pic>
                    <p:nvPicPr>
                      <p:cNvPr id="0" name=""/>
                      <p:cNvPicPr>
                        <a:picLocks noChangeAspect="1" noChangeArrowheads="1"/>
                      </p:cNvPicPr>
                      <p:nvPr/>
                    </p:nvPicPr>
                    <p:blipFill>
                      <a:blip r:embed="rId5"/>
                      <a:srcRect/>
                      <a:stretch>
                        <a:fillRect/>
                      </a:stretch>
                    </p:blipFill>
                    <p:spPr bwMode="auto">
                      <a:xfrm>
                        <a:off x="0" y="1617477"/>
                        <a:ext cx="9144000" cy="4719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21" name="Text Box 4"/>
          <p:cNvSpPr txBox="1">
            <a:spLocks noChangeArrowheads="1"/>
          </p:cNvSpPr>
          <p:nvPr/>
        </p:nvSpPr>
        <p:spPr bwMode="auto">
          <a:xfrm>
            <a:off x="0" y="5822162"/>
            <a:ext cx="9017000" cy="490007"/>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pPr>
            <a:r>
              <a:rPr lang="en-US" sz="900" dirty="0" smtClean="0">
                <a:solidFill>
                  <a:srgbClr val="000000"/>
                </a:solidFill>
              </a:rPr>
              <a:t/>
            </a:r>
            <a:br>
              <a:rPr lang="en-US" sz="900" dirty="0" smtClean="0">
                <a:solidFill>
                  <a:srgbClr val="000000"/>
                </a:solidFill>
              </a:rPr>
            </a:br>
            <a:r>
              <a:rPr lang="en-US" sz="900" dirty="0" smtClean="0">
                <a:solidFill>
                  <a:srgbClr val="000000"/>
                </a:solidFill>
              </a:rPr>
              <a:t>Source: NAIC; Insurance </a:t>
            </a:r>
            <a:r>
              <a:rPr lang="en-US" sz="900" dirty="0">
                <a:solidFill>
                  <a:srgbClr val="000000"/>
                </a:solidFill>
              </a:rPr>
              <a:t>Information </a:t>
            </a:r>
            <a:r>
              <a:rPr lang="en-US" sz="900" dirty="0" smtClean="0">
                <a:solidFill>
                  <a:srgbClr val="000000"/>
                </a:solidFill>
              </a:rPr>
              <a:t>Institute</a:t>
            </a:r>
            <a:endParaRPr lang="en-US" sz="900" dirty="0">
              <a:solidFill>
                <a:srgbClr val="000000"/>
              </a:solidFill>
            </a:endParaRPr>
          </a:p>
          <a:p>
            <a:pPr eaLnBrk="0" hangingPunct="0">
              <a:lnSpc>
                <a:spcPct val="70000"/>
              </a:lnSpc>
              <a:spcBef>
                <a:spcPct val="50000"/>
              </a:spcBef>
              <a:buClr>
                <a:srgbClr val="FF3300"/>
              </a:buClr>
            </a:pPr>
            <a:r>
              <a:rPr lang="en-US" sz="1100" dirty="0">
                <a:solidFill>
                  <a:srgbClr val="000000"/>
                </a:solidFill>
              </a:rPr>
              <a:t>		</a:t>
            </a:r>
          </a:p>
        </p:txBody>
      </p:sp>
      <p:sp>
        <p:nvSpPr>
          <p:cNvPr id="6"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dirty="0" smtClean="0">
                <a:solidFill>
                  <a:srgbClr val="225A7A"/>
                </a:solidFill>
              </a:rPr>
              <a:t>Bottom </a:t>
            </a:r>
            <a:r>
              <a:rPr lang="en-US" sz="2400" b="1" dirty="0">
                <a:solidFill>
                  <a:srgbClr val="225A7A"/>
                </a:solidFill>
              </a:rPr>
              <a:t>25 States</a:t>
            </a:r>
          </a:p>
        </p:txBody>
      </p:sp>
    </p:spTree>
    <p:extLst>
      <p:ext uri="{BB962C8B-B14F-4D97-AF65-F5344CB8AC3E}">
        <p14:creationId xmlns:p14="http://schemas.microsoft.com/office/powerpoint/2010/main" val="3492841566"/>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5" name="Rectangle 110"/>
          <p:cNvSpPr>
            <a:spLocks noGrp="1" noChangeArrowheads="1"/>
          </p:cNvSpPr>
          <p:nvPr>
            <p:ph type="sldNum" sz="quarter" idx="12"/>
          </p:nvPr>
        </p:nvSpPr>
        <p:spPr>
          <a:noFill/>
        </p:spPr>
        <p:txBody>
          <a:bodyPr/>
          <a:lstStyle/>
          <a:p>
            <a:fld id="{74C05658-B303-4D47-A887-E0EE935A262F}" type="slidenum">
              <a:rPr lang="en-US" smtClean="0">
                <a:solidFill>
                  <a:srgbClr val="000000"/>
                </a:solidFill>
              </a:rPr>
              <a:pPr/>
              <a:t>44</a:t>
            </a:fld>
            <a:endParaRPr lang="en-US" smtClean="0">
              <a:solidFill>
                <a:srgbClr val="000000"/>
              </a:solidFill>
            </a:endParaRPr>
          </a:p>
        </p:txBody>
      </p:sp>
      <p:sp>
        <p:nvSpPr>
          <p:cNvPr id="8196" name="Rectangle 2"/>
          <p:cNvSpPr>
            <a:spLocks noGrp="1" noChangeArrowheads="1"/>
          </p:cNvSpPr>
          <p:nvPr>
            <p:ph type="title" idx="4294967295"/>
          </p:nvPr>
        </p:nvSpPr>
        <p:spPr>
          <a:xfrm>
            <a:off x="0" y="-123825"/>
            <a:ext cx="8686800" cy="1143000"/>
          </a:xfrm>
        </p:spPr>
        <p:txBody>
          <a:bodyPr lIns="92075" tIns="46038" rIns="92075" bIns="46038" anchor="b"/>
          <a:lstStyle/>
          <a:p>
            <a:r>
              <a:rPr lang="en-US" dirty="0" smtClean="0"/>
              <a:t>Medical Professional Liability, RNW</a:t>
            </a:r>
            <a:br>
              <a:rPr lang="en-US" dirty="0" smtClean="0"/>
            </a:br>
            <a:r>
              <a:rPr lang="en-US" dirty="0" smtClean="0"/>
              <a:t>By State, 2008</a:t>
            </a:r>
          </a:p>
        </p:txBody>
      </p:sp>
      <p:graphicFrame>
        <p:nvGraphicFramePr>
          <p:cNvPr id="8194" name="Object 3"/>
          <p:cNvGraphicFramePr>
            <a:graphicFrameLocks noGrp="1" noChangeAspect="1"/>
          </p:cNvGraphicFramePr>
          <p:nvPr>
            <p:ph idx="4294967295"/>
            <p:extLst/>
          </p:nvPr>
        </p:nvGraphicFramePr>
        <p:xfrm>
          <a:off x="-21266" y="1409519"/>
          <a:ext cx="9144000" cy="4719637"/>
        </p:xfrm>
        <a:graphic>
          <a:graphicData uri="http://schemas.openxmlformats.org/presentationml/2006/ole">
            <mc:AlternateContent xmlns:mc="http://schemas.openxmlformats.org/markup-compatibility/2006">
              <mc:Choice xmlns:v="urn:schemas-microsoft-com:vml" Requires="v">
                <p:oleObj spid="_x0000_s28462224" name="Chart" r:id="rId4" imgW="8820049" imgH="4552851" progId="MSGraph.Chart.8">
                  <p:embed followColorScheme="full"/>
                </p:oleObj>
              </mc:Choice>
              <mc:Fallback>
                <p:oleObj name="Chart" r:id="rId4" imgW="8820049" imgH="4552851" progId="MSGraph.Chart.8">
                  <p:embed followColorScheme="full"/>
                  <p:pic>
                    <p:nvPicPr>
                      <p:cNvPr id="0" name=""/>
                      <p:cNvPicPr>
                        <a:picLocks noChangeAspect="1" noChangeArrowheads="1"/>
                      </p:cNvPicPr>
                      <p:nvPr/>
                    </p:nvPicPr>
                    <p:blipFill>
                      <a:blip r:embed="rId5"/>
                      <a:srcRect/>
                      <a:stretch>
                        <a:fillRect/>
                      </a:stretch>
                    </p:blipFill>
                    <p:spPr bwMode="auto">
                      <a:xfrm>
                        <a:off x="-21266" y="1409519"/>
                        <a:ext cx="9144000" cy="4719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 Box 4"/>
          <p:cNvSpPr txBox="1">
            <a:spLocks noChangeArrowheads="1"/>
          </p:cNvSpPr>
          <p:nvPr/>
        </p:nvSpPr>
        <p:spPr bwMode="auto">
          <a:xfrm>
            <a:off x="40341" y="5885330"/>
            <a:ext cx="9017000" cy="490007"/>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pPr>
            <a:r>
              <a:rPr lang="en-US" sz="900" dirty="0">
                <a:solidFill>
                  <a:srgbClr val="000000"/>
                </a:solidFill>
              </a:rPr>
              <a:t/>
            </a:r>
            <a:br>
              <a:rPr lang="en-US" sz="900" dirty="0">
                <a:solidFill>
                  <a:srgbClr val="000000"/>
                </a:solidFill>
              </a:rPr>
            </a:br>
            <a:r>
              <a:rPr lang="en-US" sz="900" dirty="0">
                <a:solidFill>
                  <a:srgbClr val="000000"/>
                </a:solidFill>
              </a:rPr>
              <a:t>Source: </a:t>
            </a:r>
            <a:r>
              <a:rPr lang="en-US" sz="900" dirty="0" smtClean="0">
                <a:solidFill>
                  <a:srgbClr val="000000"/>
                </a:solidFill>
              </a:rPr>
              <a:t>NAIC; Insurance Information Institute.</a:t>
            </a:r>
            <a:endParaRPr lang="en-US" sz="900" dirty="0">
              <a:solidFill>
                <a:srgbClr val="000000"/>
              </a:solidFill>
            </a:endParaRPr>
          </a:p>
          <a:p>
            <a:pPr eaLnBrk="0" hangingPunct="0">
              <a:lnSpc>
                <a:spcPct val="70000"/>
              </a:lnSpc>
              <a:spcBef>
                <a:spcPct val="50000"/>
              </a:spcBef>
              <a:buClr>
                <a:srgbClr val="FF3300"/>
              </a:buClr>
            </a:pPr>
            <a:r>
              <a:rPr lang="en-US" sz="1100" dirty="0">
                <a:solidFill>
                  <a:srgbClr val="000000"/>
                </a:solidFill>
              </a:rPr>
              <a:t>		</a:t>
            </a:r>
          </a:p>
        </p:txBody>
      </p:sp>
      <p:sp>
        <p:nvSpPr>
          <p:cNvPr id="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dirty="0">
                <a:solidFill>
                  <a:srgbClr val="225A7A"/>
                </a:solidFill>
              </a:rPr>
              <a:t>Top </a:t>
            </a:r>
            <a:r>
              <a:rPr lang="en-US" sz="2400" b="1" dirty="0" smtClean="0">
                <a:solidFill>
                  <a:srgbClr val="225A7A"/>
                </a:solidFill>
              </a:rPr>
              <a:t>25 States and DC</a:t>
            </a:r>
            <a:endParaRPr lang="en-US" sz="2400" b="1" dirty="0">
              <a:solidFill>
                <a:srgbClr val="225A7A"/>
              </a:solidFill>
            </a:endParaRPr>
          </a:p>
        </p:txBody>
      </p:sp>
    </p:spTree>
    <p:extLst>
      <p:ext uri="{BB962C8B-B14F-4D97-AF65-F5344CB8AC3E}">
        <p14:creationId xmlns:p14="http://schemas.microsoft.com/office/powerpoint/2010/main" val="1756359483"/>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9" name="Rectangle 110"/>
          <p:cNvSpPr>
            <a:spLocks noGrp="1" noChangeArrowheads="1"/>
          </p:cNvSpPr>
          <p:nvPr>
            <p:ph type="sldNum" sz="quarter" idx="12"/>
          </p:nvPr>
        </p:nvSpPr>
        <p:spPr>
          <a:noFill/>
        </p:spPr>
        <p:txBody>
          <a:bodyPr/>
          <a:lstStyle/>
          <a:p>
            <a:fld id="{80719BC2-8F7A-416A-8CB5-51CF8E1044CF}" type="slidenum">
              <a:rPr lang="en-US" smtClean="0">
                <a:solidFill>
                  <a:srgbClr val="000000"/>
                </a:solidFill>
              </a:rPr>
              <a:pPr/>
              <a:t>45</a:t>
            </a:fld>
            <a:endParaRPr lang="en-US" smtClean="0">
              <a:solidFill>
                <a:srgbClr val="000000"/>
              </a:solidFill>
            </a:endParaRPr>
          </a:p>
        </p:txBody>
      </p:sp>
      <p:sp>
        <p:nvSpPr>
          <p:cNvPr id="9220" name="Rectangle 2"/>
          <p:cNvSpPr>
            <a:spLocks noGrp="1" noChangeArrowheads="1"/>
          </p:cNvSpPr>
          <p:nvPr>
            <p:ph type="title" idx="4294967295"/>
          </p:nvPr>
        </p:nvSpPr>
        <p:spPr>
          <a:xfrm>
            <a:off x="0" y="-123825"/>
            <a:ext cx="8686800" cy="1143000"/>
          </a:xfrm>
        </p:spPr>
        <p:txBody>
          <a:bodyPr lIns="92075" tIns="46038" rIns="92075" bIns="46038" anchor="b"/>
          <a:lstStyle/>
          <a:p>
            <a:r>
              <a:rPr lang="en-US" dirty="0" smtClean="0"/>
              <a:t>Medical Professional Liability RNW</a:t>
            </a:r>
            <a:br>
              <a:rPr lang="en-US" dirty="0" smtClean="0"/>
            </a:br>
            <a:r>
              <a:rPr lang="en-US" dirty="0" smtClean="0"/>
              <a:t>By State, 2008</a:t>
            </a:r>
          </a:p>
        </p:txBody>
      </p:sp>
      <p:graphicFrame>
        <p:nvGraphicFramePr>
          <p:cNvPr id="9218" name="Object 3"/>
          <p:cNvGraphicFramePr>
            <a:graphicFrameLocks noGrp="1" noChangeAspect="1"/>
          </p:cNvGraphicFramePr>
          <p:nvPr>
            <p:ph idx="4294967295"/>
            <p:extLst/>
          </p:nvPr>
        </p:nvGraphicFramePr>
        <p:xfrm>
          <a:off x="0" y="1617477"/>
          <a:ext cx="9144000" cy="4719637"/>
        </p:xfrm>
        <a:graphic>
          <a:graphicData uri="http://schemas.openxmlformats.org/presentationml/2006/ole">
            <mc:AlternateContent xmlns:mc="http://schemas.openxmlformats.org/markup-compatibility/2006">
              <mc:Choice xmlns:v="urn:schemas-microsoft-com:vml" Requires="v">
                <p:oleObj spid="_x0000_s28463248" name="Chart" r:id="rId4" imgW="8820049" imgH="4552851" progId="MSGraph.Chart.8">
                  <p:embed followColorScheme="full"/>
                </p:oleObj>
              </mc:Choice>
              <mc:Fallback>
                <p:oleObj name="Chart" r:id="rId4" imgW="8820049" imgH="4552851" progId="MSGraph.Chart.8">
                  <p:embed followColorScheme="full"/>
                  <p:pic>
                    <p:nvPicPr>
                      <p:cNvPr id="0" name=""/>
                      <p:cNvPicPr>
                        <a:picLocks noChangeAspect="1" noChangeArrowheads="1"/>
                      </p:cNvPicPr>
                      <p:nvPr/>
                    </p:nvPicPr>
                    <p:blipFill>
                      <a:blip r:embed="rId5"/>
                      <a:srcRect/>
                      <a:stretch>
                        <a:fillRect/>
                      </a:stretch>
                    </p:blipFill>
                    <p:spPr bwMode="auto">
                      <a:xfrm>
                        <a:off x="0" y="1617477"/>
                        <a:ext cx="9144000" cy="4719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21" name="Text Box 4"/>
          <p:cNvSpPr txBox="1">
            <a:spLocks noChangeArrowheads="1"/>
          </p:cNvSpPr>
          <p:nvPr/>
        </p:nvSpPr>
        <p:spPr bwMode="auto">
          <a:xfrm>
            <a:off x="0" y="5822162"/>
            <a:ext cx="9017000" cy="490007"/>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pPr>
            <a:r>
              <a:rPr lang="en-US" sz="900" dirty="0">
                <a:solidFill>
                  <a:srgbClr val="000000"/>
                </a:solidFill>
              </a:rPr>
              <a:t/>
            </a:r>
            <a:br>
              <a:rPr lang="en-US" sz="900" dirty="0">
                <a:solidFill>
                  <a:srgbClr val="000000"/>
                </a:solidFill>
              </a:rPr>
            </a:br>
            <a:r>
              <a:rPr lang="en-US" sz="900" dirty="0">
                <a:solidFill>
                  <a:srgbClr val="000000"/>
                </a:solidFill>
              </a:rPr>
              <a:t>Source: </a:t>
            </a:r>
            <a:r>
              <a:rPr lang="en-US" sz="900" dirty="0" smtClean="0">
                <a:solidFill>
                  <a:srgbClr val="000000"/>
                </a:solidFill>
              </a:rPr>
              <a:t>NAIC; Insurance </a:t>
            </a:r>
            <a:r>
              <a:rPr lang="en-US" sz="900" dirty="0">
                <a:solidFill>
                  <a:srgbClr val="000000"/>
                </a:solidFill>
              </a:rPr>
              <a:t>Information </a:t>
            </a:r>
            <a:r>
              <a:rPr lang="en-US" sz="900" dirty="0" smtClean="0">
                <a:solidFill>
                  <a:srgbClr val="000000"/>
                </a:solidFill>
              </a:rPr>
              <a:t>Institute</a:t>
            </a:r>
            <a:endParaRPr lang="en-US" sz="900" dirty="0">
              <a:solidFill>
                <a:srgbClr val="000000"/>
              </a:solidFill>
            </a:endParaRPr>
          </a:p>
          <a:p>
            <a:pPr eaLnBrk="0" hangingPunct="0">
              <a:lnSpc>
                <a:spcPct val="70000"/>
              </a:lnSpc>
              <a:spcBef>
                <a:spcPct val="50000"/>
              </a:spcBef>
              <a:buClr>
                <a:srgbClr val="FF3300"/>
              </a:buClr>
            </a:pPr>
            <a:r>
              <a:rPr lang="en-US" sz="1100" dirty="0">
                <a:solidFill>
                  <a:srgbClr val="000000"/>
                </a:solidFill>
              </a:rPr>
              <a:t>		</a:t>
            </a:r>
          </a:p>
        </p:txBody>
      </p:sp>
      <p:sp>
        <p:nvSpPr>
          <p:cNvPr id="6"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dirty="0" smtClean="0">
                <a:solidFill>
                  <a:srgbClr val="225A7A"/>
                </a:solidFill>
              </a:rPr>
              <a:t>Bottom </a:t>
            </a:r>
            <a:r>
              <a:rPr lang="en-US" sz="2400" b="1" dirty="0">
                <a:solidFill>
                  <a:srgbClr val="225A7A"/>
                </a:solidFill>
              </a:rPr>
              <a:t>25 States</a:t>
            </a:r>
          </a:p>
        </p:txBody>
      </p:sp>
    </p:spTree>
    <p:extLst>
      <p:ext uri="{BB962C8B-B14F-4D97-AF65-F5344CB8AC3E}">
        <p14:creationId xmlns:p14="http://schemas.microsoft.com/office/powerpoint/2010/main" val="3890462918"/>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5" name="Rectangle 110"/>
          <p:cNvSpPr>
            <a:spLocks noGrp="1" noChangeArrowheads="1"/>
          </p:cNvSpPr>
          <p:nvPr>
            <p:ph type="sldNum" sz="quarter" idx="12"/>
          </p:nvPr>
        </p:nvSpPr>
        <p:spPr>
          <a:noFill/>
        </p:spPr>
        <p:txBody>
          <a:bodyPr/>
          <a:lstStyle/>
          <a:p>
            <a:fld id="{74C05658-B303-4D47-A887-E0EE935A262F}" type="slidenum">
              <a:rPr lang="en-US" smtClean="0">
                <a:solidFill>
                  <a:srgbClr val="000000"/>
                </a:solidFill>
              </a:rPr>
              <a:pPr/>
              <a:t>46</a:t>
            </a:fld>
            <a:endParaRPr lang="en-US" smtClean="0">
              <a:solidFill>
                <a:srgbClr val="000000"/>
              </a:solidFill>
            </a:endParaRPr>
          </a:p>
        </p:txBody>
      </p:sp>
      <p:sp>
        <p:nvSpPr>
          <p:cNvPr id="8196" name="Rectangle 2"/>
          <p:cNvSpPr>
            <a:spLocks noGrp="1" noChangeArrowheads="1"/>
          </p:cNvSpPr>
          <p:nvPr>
            <p:ph type="title" idx="4294967295"/>
          </p:nvPr>
        </p:nvSpPr>
        <p:spPr>
          <a:xfrm>
            <a:off x="0" y="-123825"/>
            <a:ext cx="8686800" cy="1143000"/>
          </a:xfrm>
        </p:spPr>
        <p:txBody>
          <a:bodyPr lIns="92075" tIns="46038" rIns="92075" bIns="46038" anchor="b"/>
          <a:lstStyle/>
          <a:p>
            <a:r>
              <a:rPr lang="en-US" dirty="0" smtClean="0"/>
              <a:t>Medical Professional Liability, RNW</a:t>
            </a:r>
            <a:br>
              <a:rPr lang="en-US" dirty="0" smtClean="0"/>
            </a:br>
            <a:r>
              <a:rPr lang="en-US" dirty="0" smtClean="0"/>
              <a:t>By State, 2009</a:t>
            </a:r>
          </a:p>
        </p:txBody>
      </p:sp>
      <p:graphicFrame>
        <p:nvGraphicFramePr>
          <p:cNvPr id="8194" name="Object 3"/>
          <p:cNvGraphicFramePr>
            <a:graphicFrameLocks noGrp="1" noChangeAspect="1"/>
          </p:cNvGraphicFramePr>
          <p:nvPr>
            <p:ph idx="4294967295"/>
            <p:extLst/>
          </p:nvPr>
        </p:nvGraphicFramePr>
        <p:xfrm>
          <a:off x="-21266" y="1409519"/>
          <a:ext cx="9144000" cy="4719637"/>
        </p:xfrm>
        <a:graphic>
          <a:graphicData uri="http://schemas.openxmlformats.org/presentationml/2006/ole">
            <mc:AlternateContent xmlns:mc="http://schemas.openxmlformats.org/markup-compatibility/2006">
              <mc:Choice xmlns:v="urn:schemas-microsoft-com:vml" Requires="v">
                <p:oleObj spid="_x0000_s28464272" name="Chart" r:id="rId4" imgW="8820049" imgH="4552851" progId="MSGraph.Chart.8">
                  <p:embed followColorScheme="full"/>
                </p:oleObj>
              </mc:Choice>
              <mc:Fallback>
                <p:oleObj name="Chart" r:id="rId4" imgW="8820049" imgH="4552851" progId="MSGraph.Chart.8">
                  <p:embed followColorScheme="full"/>
                  <p:pic>
                    <p:nvPicPr>
                      <p:cNvPr id="0" name=""/>
                      <p:cNvPicPr>
                        <a:picLocks noChangeAspect="1" noChangeArrowheads="1"/>
                      </p:cNvPicPr>
                      <p:nvPr/>
                    </p:nvPicPr>
                    <p:blipFill>
                      <a:blip r:embed="rId5"/>
                      <a:srcRect/>
                      <a:stretch>
                        <a:fillRect/>
                      </a:stretch>
                    </p:blipFill>
                    <p:spPr bwMode="auto">
                      <a:xfrm>
                        <a:off x="-21266" y="1409519"/>
                        <a:ext cx="9144000" cy="4719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 Box 4"/>
          <p:cNvSpPr txBox="1">
            <a:spLocks noChangeArrowheads="1"/>
          </p:cNvSpPr>
          <p:nvPr/>
        </p:nvSpPr>
        <p:spPr bwMode="auto">
          <a:xfrm>
            <a:off x="40341" y="5885330"/>
            <a:ext cx="9017000" cy="490007"/>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pPr>
            <a:r>
              <a:rPr lang="en-US" sz="900" dirty="0">
                <a:solidFill>
                  <a:srgbClr val="000000"/>
                </a:solidFill>
              </a:rPr>
              <a:t/>
            </a:r>
            <a:br>
              <a:rPr lang="en-US" sz="900" dirty="0">
                <a:solidFill>
                  <a:srgbClr val="000000"/>
                </a:solidFill>
              </a:rPr>
            </a:br>
            <a:r>
              <a:rPr lang="en-US" sz="900" dirty="0">
                <a:solidFill>
                  <a:srgbClr val="000000"/>
                </a:solidFill>
              </a:rPr>
              <a:t>Source: </a:t>
            </a:r>
            <a:r>
              <a:rPr lang="en-US" sz="900" dirty="0" smtClean="0">
                <a:solidFill>
                  <a:srgbClr val="000000"/>
                </a:solidFill>
              </a:rPr>
              <a:t>NAIC; Insurance Information Institute.</a:t>
            </a:r>
            <a:endParaRPr lang="en-US" sz="900" dirty="0">
              <a:solidFill>
                <a:srgbClr val="000000"/>
              </a:solidFill>
            </a:endParaRPr>
          </a:p>
          <a:p>
            <a:pPr eaLnBrk="0" hangingPunct="0">
              <a:lnSpc>
                <a:spcPct val="70000"/>
              </a:lnSpc>
              <a:spcBef>
                <a:spcPct val="50000"/>
              </a:spcBef>
              <a:buClr>
                <a:srgbClr val="FF3300"/>
              </a:buClr>
            </a:pPr>
            <a:r>
              <a:rPr lang="en-US" sz="1100" dirty="0">
                <a:solidFill>
                  <a:srgbClr val="000000"/>
                </a:solidFill>
              </a:rPr>
              <a:t>		</a:t>
            </a:r>
          </a:p>
        </p:txBody>
      </p:sp>
      <p:sp>
        <p:nvSpPr>
          <p:cNvPr id="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dirty="0">
                <a:solidFill>
                  <a:srgbClr val="225A7A"/>
                </a:solidFill>
              </a:rPr>
              <a:t>Top </a:t>
            </a:r>
            <a:r>
              <a:rPr lang="en-US" sz="2400" b="1" dirty="0" smtClean="0">
                <a:solidFill>
                  <a:srgbClr val="225A7A"/>
                </a:solidFill>
              </a:rPr>
              <a:t>25 States and DC</a:t>
            </a:r>
            <a:endParaRPr lang="en-US" sz="2400" b="1" dirty="0">
              <a:solidFill>
                <a:srgbClr val="225A7A"/>
              </a:solidFill>
            </a:endParaRPr>
          </a:p>
        </p:txBody>
      </p:sp>
    </p:spTree>
    <p:extLst>
      <p:ext uri="{BB962C8B-B14F-4D97-AF65-F5344CB8AC3E}">
        <p14:creationId xmlns:p14="http://schemas.microsoft.com/office/powerpoint/2010/main" val="2097773170"/>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9" name="Rectangle 110"/>
          <p:cNvSpPr>
            <a:spLocks noGrp="1" noChangeArrowheads="1"/>
          </p:cNvSpPr>
          <p:nvPr>
            <p:ph type="sldNum" sz="quarter" idx="12"/>
          </p:nvPr>
        </p:nvSpPr>
        <p:spPr>
          <a:noFill/>
        </p:spPr>
        <p:txBody>
          <a:bodyPr/>
          <a:lstStyle/>
          <a:p>
            <a:fld id="{80719BC2-8F7A-416A-8CB5-51CF8E1044CF}" type="slidenum">
              <a:rPr lang="en-US" smtClean="0">
                <a:solidFill>
                  <a:srgbClr val="000000"/>
                </a:solidFill>
              </a:rPr>
              <a:pPr/>
              <a:t>47</a:t>
            </a:fld>
            <a:endParaRPr lang="en-US" smtClean="0">
              <a:solidFill>
                <a:srgbClr val="000000"/>
              </a:solidFill>
            </a:endParaRPr>
          </a:p>
        </p:txBody>
      </p:sp>
      <p:sp>
        <p:nvSpPr>
          <p:cNvPr id="9220" name="Rectangle 2"/>
          <p:cNvSpPr>
            <a:spLocks noGrp="1" noChangeArrowheads="1"/>
          </p:cNvSpPr>
          <p:nvPr>
            <p:ph type="title" idx="4294967295"/>
          </p:nvPr>
        </p:nvSpPr>
        <p:spPr>
          <a:xfrm>
            <a:off x="0" y="-123825"/>
            <a:ext cx="8686800" cy="1143000"/>
          </a:xfrm>
        </p:spPr>
        <p:txBody>
          <a:bodyPr lIns="92075" tIns="46038" rIns="92075" bIns="46038" anchor="b"/>
          <a:lstStyle/>
          <a:p>
            <a:r>
              <a:rPr lang="en-US" dirty="0" smtClean="0"/>
              <a:t>Medical Professional Liability RNW</a:t>
            </a:r>
            <a:br>
              <a:rPr lang="en-US" dirty="0" smtClean="0"/>
            </a:br>
            <a:r>
              <a:rPr lang="en-US" dirty="0" smtClean="0"/>
              <a:t>By State, 2009</a:t>
            </a:r>
          </a:p>
        </p:txBody>
      </p:sp>
      <p:graphicFrame>
        <p:nvGraphicFramePr>
          <p:cNvPr id="9218" name="Object 3"/>
          <p:cNvGraphicFramePr>
            <a:graphicFrameLocks noGrp="1" noChangeAspect="1"/>
          </p:cNvGraphicFramePr>
          <p:nvPr>
            <p:ph idx="4294967295"/>
            <p:extLst/>
          </p:nvPr>
        </p:nvGraphicFramePr>
        <p:xfrm>
          <a:off x="0" y="1617477"/>
          <a:ext cx="9144000" cy="4719637"/>
        </p:xfrm>
        <a:graphic>
          <a:graphicData uri="http://schemas.openxmlformats.org/presentationml/2006/ole">
            <mc:AlternateContent xmlns:mc="http://schemas.openxmlformats.org/markup-compatibility/2006">
              <mc:Choice xmlns:v="urn:schemas-microsoft-com:vml" Requires="v">
                <p:oleObj spid="_x0000_s28465296" name="Chart" r:id="rId4" imgW="8820049" imgH="4552851" progId="MSGraph.Chart.8">
                  <p:embed followColorScheme="full"/>
                </p:oleObj>
              </mc:Choice>
              <mc:Fallback>
                <p:oleObj name="Chart" r:id="rId4" imgW="8820049" imgH="4552851" progId="MSGraph.Chart.8">
                  <p:embed followColorScheme="full"/>
                  <p:pic>
                    <p:nvPicPr>
                      <p:cNvPr id="0" name=""/>
                      <p:cNvPicPr>
                        <a:picLocks noChangeAspect="1" noChangeArrowheads="1"/>
                      </p:cNvPicPr>
                      <p:nvPr/>
                    </p:nvPicPr>
                    <p:blipFill>
                      <a:blip r:embed="rId5"/>
                      <a:srcRect/>
                      <a:stretch>
                        <a:fillRect/>
                      </a:stretch>
                    </p:blipFill>
                    <p:spPr bwMode="auto">
                      <a:xfrm>
                        <a:off x="0" y="1617477"/>
                        <a:ext cx="9144000" cy="4719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21" name="Text Box 4"/>
          <p:cNvSpPr txBox="1">
            <a:spLocks noChangeArrowheads="1"/>
          </p:cNvSpPr>
          <p:nvPr/>
        </p:nvSpPr>
        <p:spPr bwMode="auto">
          <a:xfrm>
            <a:off x="0" y="5822162"/>
            <a:ext cx="9017000" cy="490007"/>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pPr>
            <a:r>
              <a:rPr lang="en-US" sz="900" dirty="0">
                <a:solidFill>
                  <a:srgbClr val="000000"/>
                </a:solidFill>
              </a:rPr>
              <a:t/>
            </a:r>
            <a:br>
              <a:rPr lang="en-US" sz="900" dirty="0">
                <a:solidFill>
                  <a:srgbClr val="000000"/>
                </a:solidFill>
              </a:rPr>
            </a:br>
            <a:r>
              <a:rPr lang="en-US" sz="900" dirty="0">
                <a:solidFill>
                  <a:srgbClr val="000000"/>
                </a:solidFill>
              </a:rPr>
              <a:t>Source: </a:t>
            </a:r>
            <a:r>
              <a:rPr lang="en-US" sz="900" dirty="0" smtClean="0">
                <a:solidFill>
                  <a:srgbClr val="000000"/>
                </a:solidFill>
              </a:rPr>
              <a:t>NAIC; Insurance </a:t>
            </a:r>
            <a:r>
              <a:rPr lang="en-US" sz="900" dirty="0">
                <a:solidFill>
                  <a:srgbClr val="000000"/>
                </a:solidFill>
              </a:rPr>
              <a:t>Information </a:t>
            </a:r>
            <a:r>
              <a:rPr lang="en-US" sz="900" dirty="0" smtClean="0">
                <a:solidFill>
                  <a:srgbClr val="000000"/>
                </a:solidFill>
              </a:rPr>
              <a:t>Institute</a:t>
            </a:r>
            <a:endParaRPr lang="en-US" sz="900" dirty="0">
              <a:solidFill>
                <a:srgbClr val="000000"/>
              </a:solidFill>
            </a:endParaRPr>
          </a:p>
          <a:p>
            <a:pPr eaLnBrk="0" hangingPunct="0">
              <a:lnSpc>
                <a:spcPct val="70000"/>
              </a:lnSpc>
              <a:spcBef>
                <a:spcPct val="50000"/>
              </a:spcBef>
              <a:buClr>
                <a:srgbClr val="FF3300"/>
              </a:buClr>
            </a:pPr>
            <a:r>
              <a:rPr lang="en-US" sz="1100" dirty="0">
                <a:solidFill>
                  <a:srgbClr val="000000"/>
                </a:solidFill>
              </a:rPr>
              <a:t>		</a:t>
            </a:r>
          </a:p>
        </p:txBody>
      </p:sp>
      <p:sp>
        <p:nvSpPr>
          <p:cNvPr id="6"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dirty="0" smtClean="0">
                <a:solidFill>
                  <a:srgbClr val="225A7A"/>
                </a:solidFill>
              </a:rPr>
              <a:t>Bottom </a:t>
            </a:r>
            <a:r>
              <a:rPr lang="en-US" sz="2400" b="1" dirty="0">
                <a:solidFill>
                  <a:srgbClr val="225A7A"/>
                </a:solidFill>
              </a:rPr>
              <a:t>25 States</a:t>
            </a:r>
          </a:p>
        </p:txBody>
      </p:sp>
    </p:spTree>
    <p:extLst>
      <p:ext uri="{BB962C8B-B14F-4D97-AF65-F5344CB8AC3E}">
        <p14:creationId xmlns:p14="http://schemas.microsoft.com/office/powerpoint/2010/main" val="4208938473"/>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5" name="Rectangle 110"/>
          <p:cNvSpPr>
            <a:spLocks noGrp="1" noChangeArrowheads="1"/>
          </p:cNvSpPr>
          <p:nvPr>
            <p:ph type="sldNum" sz="quarter" idx="12"/>
          </p:nvPr>
        </p:nvSpPr>
        <p:spPr>
          <a:noFill/>
        </p:spPr>
        <p:txBody>
          <a:bodyPr/>
          <a:lstStyle/>
          <a:p>
            <a:fld id="{74C05658-B303-4D47-A887-E0EE935A262F}" type="slidenum">
              <a:rPr lang="en-US" smtClean="0">
                <a:solidFill>
                  <a:srgbClr val="000000"/>
                </a:solidFill>
              </a:rPr>
              <a:pPr/>
              <a:t>48</a:t>
            </a:fld>
            <a:endParaRPr lang="en-US" smtClean="0">
              <a:solidFill>
                <a:srgbClr val="000000"/>
              </a:solidFill>
            </a:endParaRPr>
          </a:p>
        </p:txBody>
      </p:sp>
      <p:sp>
        <p:nvSpPr>
          <p:cNvPr id="8196" name="Rectangle 2"/>
          <p:cNvSpPr>
            <a:spLocks noGrp="1" noChangeArrowheads="1"/>
          </p:cNvSpPr>
          <p:nvPr>
            <p:ph type="title" idx="4294967295"/>
          </p:nvPr>
        </p:nvSpPr>
        <p:spPr>
          <a:xfrm>
            <a:off x="0" y="-123825"/>
            <a:ext cx="8686800" cy="1143000"/>
          </a:xfrm>
        </p:spPr>
        <p:txBody>
          <a:bodyPr lIns="92075" tIns="46038" rIns="92075" bIns="46038" anchor="b"/>
          <a:lstStyle/>
          <a:p>
            <a:r>
              <a:rPr lang="en-US" dirty="0" smtClean="0"/>
              <a:t>Medical Professional Liability, RNW</a:t>
            </a:r>
            <a:br>
              <a:rPr lang="en-US" dirty="0" smtClean="0"/>
            </a:br>
            <a:r>
              <a:rPr lang="en-US" dirty="0" smtClean="0"/>
              <a:t>By State, 2010</a:t>
            </a:r>
          </a:p>
        </p:txBody>
      </p:sp>
      <p:graphicFrame>
        <p:nvGraphicFramePr>
          <p:cNvPr id="8194" name="Object 3"/>
          <p:cNvGraphicFramePr>
            <a:graphicFrameLocks noGrp="1" noChangeAspect="1"/>
          </p:cNvGraphicFramePr>
          <p:nvPr>
            <p:ph idx="4294967295"/>
            <p:extLst/>
          </p:nvPr>
        </p:nvGraphicFramePr>
        <p:xfrm>
          <a:off x="-21266" y="1409519"/>
          <a:ext cx="9144000" cy="4719637"/>
        </p:xfrm>
        <a:graphic>
          <a:graphicData uri="http://schemas.openxmlformats.org/presentationml/2006/ole">
            <mc:AlternateContent xmlns:mc="http://schemas.openxmlformats.org/markup-compatibility/2006">
              <mc:Choice xmlns:v="urn:schemas-microsoft-com:vml" Requires="v">
                <p:oleObj spid="_x0000_s28466320" name="Chart" r:id="rId4" imgW="8820049" imgH="4552851" progId="MSGraph.Chart.8">
                  <p:embed followColorScheme="full"/>
                </p:oleObj>
              </mc:Choice>
              <mc:Fallback>
                <p:oleObj name="Chart" r:id="rId4" imgW="8820049" imgH="4552851" progId="MSGraph.Chart.8">
                  <p:embed followColorScheme="full"/>
                  <p:pic>
                    <p:nvPicPr>
                      <p:cNvPr id="0" name=""/>
                      <p:cNvPicPr>
                        <a:picLocks noChangeAspect="1" noChangeArrowheads="1"/>
                      </p:cNvPicPr>
                      <p:nvPr/>
                    </p:nvPicPr>
                    <p:blipFill>
                      <a:blip r:embed="rId5"/>
                      <a:srcRect/>
                      <a:stretch>
                        <a:fillRect/>
                      </a:stretch>
                    </p:blipFill>
                    <p:spPr bwMode="auto">
                      <a:xfrm>
                        <a:off x="-21266" y="1409519"/>
                        <a:ext cx="9144000" cy="4719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 Box 4"/>
          <p:cNvSpPr txBox="1">
            <a:spLocks noChangeArrowheads="1"/>
          </p:cNvSpPr>
          <p:nvPr/>
        </p:nvSpPr>
        <p:spPr bwMode="auto">
          <a:xfrm>
            <a:off x="40341" y="5885330"/>
            <a:ext cx="9017000" cy="490007"/>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pPr>
            <a:r>
              <a:rPr lang="en-US" sz="900" dirty="0">
                <a:solidFill>
                  <a:srgbClr val="000000"/>
                </a:solidFill>
              </a:rPr>
              <a:t/>
            </a:r>
            <a:br>
              <a:rPr lang="en-US" sz="900" dirty="0">
                <a:solidFill>
                  <a:srgbClr val="000000"/>
                </a:solidFill>
              </a:rPr>
            </a:br>
            <a:r>
              <a:rPr lang="en-US" sz="900" dirty="0">
                <a:solidFill>
                  <a:srgbClr val="000000"/>
                </a:solidFill>
              </a:rPr>
              <a:t>Source: </a:t>
            </a:r>
            <a:r>
              <a:rPr lang="en-US" sz="900" dirty="0" smtClean="0">
                <a:solidFill>
                  <a:srgbClr val="000000"/>
                </a:solidFill>
              </a:rPr>
              <a:t>NAIC; Insurance Information Institute.</a:t>
            </a:r>
            <a:endParaRPr lang="en-US" sz="900" dirty="0">
              <a:solidFill>
                <a:srgbClr val="000000"/>
              </a:solidFill>
            </a:endParaRPr>
          </a:p>
          <a:p>
            <a:pPr eaLnBrk="0" hangingPunct="0">
              <a:lnSpc>
                <a:spcPct val="70000"/>
              </a:lnSpc>
              <a:spcBef>
                <a:spcPct val="50000"/>
              </a:spcBef>
              <a:buClr>
                <a:srgbClr val="FF3300"/>
              </a:buClr>
            </a:pPr>
            <a:r>
              <a:rPr lang="en-US" sz="1100" dirty="0">
                <a:solidFill>
                  <a:srgbClr val="000000"/>
                </a:solidFill>
              </a:rPr>
              <a:t>		</a:t>
            </a:r>
          </a:p>
        </p:txBody>
      </p:sp>
      <p:sp>
        <p:nvSpPr>
          <p:cNvPr id="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dirty="0">
                <a:solidFill>
                  <a:srgbClr val="225A7A"/>
                </a:solidFill>
              </a:rPr>
              <a:t>Top </a:t>
            </a:r>
            <a:r>
              <a:rPr lang="en-US" sz="2400" b="1" dirty="0" smtClean="0">
                <a:solidFill>
                  <a:srgbClr val="225A7A"/>
                </a:solidFill>
              </a:rPr>
              <a:t>25 States and DC</a:t>
            </a:r>
            <a:endParaRPr lang="en-US" sz="2400" b="1" dirty="0">
              <a:solidFill>
                <a:srgbClr val="225A7A"/>
              </a:solidFill>
            </a:endParaRPr>
          </a:p>
        </p:txBody>
      </p:sp>
    </p:spTree>
    <p:extLst>
      <p:ext uri="{BB962C8B-B14F-4D97-AF65-F5344CB8AC3E}">
        <p14:creationId xmlns:p14="http://schemas.microsoft.com/office/powerpoint/2010/main" val="1523413254"/>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9" name="Rectangle 110"/>
          <p:cNvSpPr>
            <a:spLocks noGrp="1" noChangeArrowheads="1"/>
          </p:cNvSpPr>
          <p:nvPr>
            <p:ph type="sldNum" sz="quarter" idx="12"/>
          </p:nvPr>
        </p:nvSpPr>
        <p:spPr>
          <a:noFill/>
        </p:spPr>
        <p:txBody>
          <a:bodyPr/>
          <a:lstStyle/>
          <a:p>
            <a:fld id="{80719BC2-8F7A-416A-8CB5-51CF8E1044CF}" type="slidenum">
              <a:rPr lang="en-US" smtClean="0">
                <a:solidFill>
                  <a:srgbClr val="000000"/>
                </a:solidFill>
              </a:rPr>
              <a:pPr/>
              <a:t>49</a:t>
            </a:fld>
            <a:endParaRPr lang="en-US" smtClean="0">
              <a:solidFill>
                <a:srgbClr val="000000"/>
              </a:solidFill>
            </a:endParaRPr>
          </a:p>
        </p:txBody>
      </p:sp>
      <p:sp>
        <p:nvSpPr>
          <p:cNvPr id="9220" name="Rectangle 2"/>
          <p:cNvSpPr>
            <a:spLocks noGrp="1" noChangeArrowheads="1"/>
          </p:cNvSpPr>
          <p:nvPr>
            <p:ph type="title" idx="4294967295"/>
          </p:nvPr>
        </p:nvSpPr>
        <p:spPr>
          <a:xfrm>
            <a:off x="0" y="-123825"/>
            <a:ext cx="8686800" cy="1143000"/>
          </a:xfrm>
        </p:spPr>
        <p:txBody>
          <a:bodyPr lIns="92075" tIns="46038" rIns="92075" bIns="46038" anchor="b"/>
          <a:lstStyle/>
          <a:p>
            <a:r>
              <a:rPr lang="en-US" dirty="0" smtClean="0"/>
              <a:t>Medical Professional Liability RNW</a:t>
            </a:r>
            <a:br>
              <a:rPr lang="en-US" dirty="0" smtClean="0"/>
            </a:br>
            <a:r>
              <a:rPr lang="en-US" dirty="0" smtClean="0"/>
              <a:t>By State, 2010</a:t>
            </a:r>
          </a:p>
        </p:txBody>
      </p:sp>
      <p:graphicFrame>
        <p:nvGraphicFramePr>
          <p:cNvPr id="9218" name="Object 3"/>
          <p:cNvGraphicFramePr>
            <a:graphicFrameLocks noGrp="1" noChangeAspect="1"/>
          </p:cNvGraphicFramePr>
          <p:nvPr>
            <p:ph idx="4294967295"/>
            <p:extLst/>
          </p:nvPr>
        </p:nvGraphicFramePr>
        <p:xfrm>
          <a:off x="0" y="1617477"/>
          <a:ext cx="9144000" cy="4719637"/>
        </p:xfrm>
        <a:graphic>
          <a:graphicData uri="http://schemas.openxmlformats.org/presentationml/2006/ole">
            <mc:AlternateContent xmlns:mc="http://schemas.openxmlformats.org/markup-compatibility/2006">
              <mc:Choice xmlns:v="urn:schemas-microsoft-com:vml" Requires="v">
                <p:oleObj spid="_x0000_s28467344" name="Chart" r:id="rId4" imgW="8820049" imgH="4552851" progId="MSGraph.Chart.8">
                  <p:embed followColorScheme="full"/>
                </p:oleObj>
              </mc:Choice>
              <mc:Fallback>
                <p:oleObj name="Chart" r:id="rId4" imgW="8820049" imgH="4552851" progId="MSGraph.Chart.8">
                  <p:embed followColorScheme="full"/>
                  <p:pic>
                    <p:nvPicPr>
                      <p:cNvPr id="0" name=""/>
                      <p:cNvPicPr>
                        <a:picLocks noChangeAspect="1" noChangeArrowheads="1"/>
                      </p:cNvPicPr>
                      <p:nvPr/>
                    </p:nvPicPr>
                    <p:blipFill>
                      <a:blip r:embed="rId5"/>
                      <a:srcRect/>
                      <a:stretch>
                        <a:fillRect/>
                      </a:stretch>
                    </p:blipFill>
                    <p:spPr bwMode="auto">
                      <a:xfrm>
                        <a:off x="0" y="1617477"/>
                        <a:ext cx="9144000" cy="4719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21" name="Text Box 4"/>
          <p:cNvSpPr txBox="1">
            <a:spLocks noChangeArrowheads="1"/>
          </p:cNvSpPr>
          <p:nvPr/>
        </p:nvSpPr>
        <p:spPr bwMode="auto">
          <a:xfrm>
            <a:off x="0" y="5822162"/>
            <a:ext cx="9017000" cy="490007"/>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pPr>
            <a:r>
              <a:rPr lang="en-US" sz="900" dirty="0">
                <a:solidFill>
                  <a:srgbClr val="000000"/>
                </a:solidFill>
              </a:rPr>
              <a:t/>
            </a:r>
            <a:br>
              <a:rPr lang="en-US" sz="900" dirty="0">
                <a:solidFill>
                  <a:srgbClr val="000000"/>
                </a:solidFill>
              </a:rPr>
            </a:br>
            <a:r>
              <a:rPr lang="en-US" sz="900" dirty="0">
                <a:solidFill>
                  <a:srgbClr val="000000"/>
                </a:solidFill>
              </a:rPr>
              <a:t>Source: </a:t>
            </a:r>
            <a:r>
              <a:rPr lang="en-US" sz="900" dirty="0" smtClean="0">
                <a:solidFill>
                  <a:srgbClr val="000000"/>
                </a:solidFill>
              </a:rPr>
              <a:t>NAIC; Insurance </a:t>
            </a:r>
            <a:r>
              <a:rPr lang="en-US" sz="900" dirty="0">
                <a:solidFill>
                  <a:srgbClr val="000000"/>
                </a:solidFill>
              </a:rPr>
              <a:t>Information </a:t>
            </a:r>
            <a:r>
              <a:rPr lang="en-US" sz="900" dirty="0" smtClean="0">
                <a:solidFill>
                  <a:srgbClr val="000000"/>
                </a:solidFill>
              </a:rPr>
              <a:t>Institute</a:t>
            </a:r>
            <a:endParaRPr lang="en-US" sz="900" dirty="0">
              <a:solidFill>
                <a:srgbClr val="000000"/>
              </a:solidFill>
            </a:endParaRPr>
          </a:p>
          <a:p>
            <a:pPr eaLnBrk="0" hangingPunct="0">
              <a:lnSpc>
                <a:spcPct val="70000"/>
              </a:lnSpc>
              <a:spcBef>
                <a:spcPct val="50000"/>
              </a:spcBef>
              <a:buClr>
                <a:srgbClr val="FF3300"/>
              </a:buClr>
            </a:pPr>
            <a:r>
              <a:rPr lang="en-US" sz="1100" dirty="0">
                <a:solidFill>
                  <a:srgbClr val="000000"/>
                </a:solidFill>
              </a:rPr>
              <a:t>		</a:t>
            </a:r>
          </a:p>
        </p:txBody>
      </p:sp>
      <p:sp>
        <p:nvSpPr>
          <p:cNvPr id="6"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dirty="0" smtClean="0">
                <a:solidFill>
                  <a:srgbClr val="225A7A"/>
                </a:solidFill>
              </a:rPr>
              <a:t>Bottom </a:t>
            </a:r>
            <a:r>
              <a:rPr lang="en-US" sz="2400" b="1" dirty="0">
                <a:solidFill>
                  <a:srgbClr val="225A7A"/>
                </a:solidFill>
              </a:rPr>
              <a:t>25 States</a:t>
            </a:r>
          </a:p>
        </p:txBody>
      </p:sp>
    </p:spTree>
    <p:extLst>
      <p:ext uri="{BB962C8B-B14F-4D97-AF65-F5344CB8AC3E}">
        <p14:creationId xmlns:p14="http://schemas.microsoft.com/office/powerpoint/2010/main" val="3494314455"/>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53250" name="Object 2"/>
          <p:cNvGraphicFramePr>
            <a:graphicFrameLocks noChangeAspect="1"/>
          </p:cNvGraphicFramePr>
          <p:nvPr>
            <p:extLst>
              <p:ext uri="{D42A27DB-BD31-4B8C-83A1-F6EECF244321}">
                <p14:modId xmlns:p14="http://schemas.microsoft.com/office/powerpoint/2010/main" val="1402564304"/>
              </p:ext>
            </p:extLst>
          </p:nvPr>
        </p:nvGraphicFramePr>
        <p:xfrm>
          <a:off x="-34644" y="1162050"/>
          <a:ext cx="8977313" cy="5695950"/>
        </p:xfrm>
        <a:graphic>
          <a:graphicData uri="http://schemas.openxmlformats.org/presentationml/2006/ole">
            <mc:AlternateContent xmlns:mc="http://schemas.openxmlformats.org/markup-compatibility/2006">
              <mc:Choice xmlns:v="urn:schemas-microsoft-com:vml" Requires="v">
                <p:oleObj spid="_x0000_s28495967" name="Chart" r:id="rId3" imgW="8658353" imgH="5524461" progId="MSGraph.Chart.8">
                  <p:embed followColorScheme="full"/>
                </p:oleObj>
              </mc:Choice>
              <mc:Fallback>
                <p:oleObj name="Chart" r:id="rId3" imgW="8658353" imgH="5524461" progId="MSGraph.Chart.8">
                  <p:embed followColorScheme="full"/>
                  <p:pic>
                    <p:nvPicPr>
                      <p:cNvPr id="0" name=""/>
                      <p:cNvPicPr>
                        <a:picLocks noChangeAspect="1" noChangeArrowheads="1"/>
                      </p:cNvPicPr>
                      <p:nvPr/>
                    </p:nvPicPr>
                    <p:blipFill>
                      <a:blip r:embed="rId4"/>
                      <a:srcRect/>
                      <a:stretch>
                        <a:fillRect/>
                      </a:stretch>
                    </p:blipFill>
                    <p:spPr bwMode="auto">
                      <a:xfrm>
                        <a:off x="-34644" y="1162050"/>
                        <a:ext cx="8977313" cy="5695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251" name="Rectangle 3"/>
          <p:cNvSpPr>
            <a:spLocks noGrp="1" noChangeArrowheads="1"/>
          </p:cNvSpPr>
          <p:nvPr>
            <p:ph type="title" idx="4294967295"/>
          </p:nvPr>
        </p:nvSpPr>
        <p:spPr>
          <a:xfrm>
            <a:off x="109950" y="0"/>
            <a:ext cx="7608887" cy="965200"/>
          </a:xfrm>
        </p:spPr>
        <p:txBody>
          <a:bodyPr lIns="92075" tIns="46038" rIns="92075" bIns="46038" anchor="b"/>
          <a:lstStyle/>
          <a:p>
            <a:pPr>
              <a:lnSpc>
                <a:spcPct val="85000"/>
              </a:lnSpc>
            </a:pPr>
            <a:r>
              <a:rPr lang="en-US" dirty="0" smtClean="0"/>
              <a:t>Medical Cost Inflation vs. Overall CPI, 1995 - 2013</a:t>
            </a:r>
            <a:endParaRPr lang="en-US" sz="2100" dirty="0" smtClean="0"/>
          </a:p>
        </p:txBody>
      </p:sp>
      <p:sp>
        <p:nvSpPr>
          <p:cNvPr id="53252" name="Rectangle 4"/>
          <p:cNvSpPr>
            <a:spLocks noChangeArrowheads="1"/>
          </p:cNvSpPr>
          <p:nvPr/>
        </p:nvSpPr>
        <p:spPr bwMode="auto">
          <a:xfrm>
            <a:off x="0" y="6553200"/>
            <a:ext cx="6881813" cy="261938"/>
          </a:xfrm>
          <a:prstGeom prst="rect">
            <a:avLst/>
          </a:prstGeom>
          <a:noFill/>
          <a:ln w="9525">
            <a:noFill/>
            <a:miter lim="800000"/>
            <a:headEnd/>
            <a:tailEnd/>
          </a:ln>
        </p:spPr>
        <p:txBody>
          <a:bodyPr wrap="none" lIns="92075" tIns="46038" rIns="92075" bIns="46038">
            <a:spAutoFit/>
          </a:bodyPr>
          <a:lstStyle/>
          <a:p>
            <a:pPr eaLnBrk="0" hangingPunct="0"/>
            <a:r>
              <a:rPr lang="en-US" sz="1100"/>
              <a:t>Sources:  Med CPI from US Bureau of Labor Statistics, WC med severity from NCCI based on NCCI states.</a:t>
            </a:r>
          </a:p>
        </p:txBody>
      </p:sp>
      <p:sp>
        <p:nvSpPr>
          <p:cNvPr id="6487045" name="Text Box 5"/>
          <p:cNvSpPr txBox="1">
            <a:spLocks noChangeArrowheads="1"/>
          </p:cNvSpPr>
          <p:nvPr/>
        </p:nvSpPr>
        <p:spPr bwMode="auto">
          <a:xfrm rot="10800000">
            <a:off x="8353425" y="1905000"/>
            <a:ext cx="428625" cy="1066800"/>
          </a:xfrm>
          <a:prstGeom prst="rect">
            <a:avLst/>
          </a:prstGeom>
          <a:noFill/>
          <a:ln w="9525">
            <a:noFill/>
            <a:miter lim="800000"/>
            <a:headEnd/>
            <a:tailEnd/>
          </a:ln>
        </p:spPr>
        <p:txBody>
          <a:bodyPr rot="10800000" vert="eaVert" lIns="92075" tIns="46038" rIns="92075" bIns="46038">
            <a:spAutoFit/>
          </a:bodyPr>
          <a:lstStyle/>
          <a:p>
            <a:pPr algn="ctr" eaLnBrk="0" hangingPunct="0">
              <a:spcBef>
                <a:spcPct val="50000"/>
              </a:spcBef>
              <a:buClr>
                <a:srgbClr val="FF3300"/>
              </a:buClr>
              <a:buFont typeface="Wingdings" pitchFamily="2" charset="2"/>
              <a:buNone/>
            </a:pPr>
            <a:endParaRPr lang="en-US" sz="1600" b="1">
              <a:latin typeface="Times New Roman" pitchFamily="18" charset="0"/>
            </a:endParaRPr>
          </a:p>
        </p:txBody>
      </p:sp>
      <p:sp>
        <p:nvSpPr>
          <p:cNvPr id="8" name="Text Box 17"/>
          <p:cNvSpPr txBox="1">
            <a:spLocks noChangeArrowheads="1"/>
          </p:cNvSpPr>
          <p:nvPr/>
        </p:nvSpPr>
        <p:spPr bwMode="auto">
          <a:xfrm>
            <a:off x="1598612" y="4363663"/>
            <a:ext cx="4229029" cy="923330"/>
          </a:xfrm>
          <a:prstGeom prst="rect">
            <a:avLst/>
          </a:prstGeom>
          <a:solidFill>
            <a:srgbClr val="28688C"/>
          </a:solidFill>
          <a:ln w="9525" algn="ctr">
            <a:noFill/>
            <a:miter lim="800000"/>
            <a:headEnd/>
            <a:tailEnd/>
          </a:ln>
        </p:spPr>
        <p:txBody>
          <a:bodyPr wrap="square">
            <a:spAutoFit/>
          </a:bodyPr>
          <a:lstStyle/>
          <a:p>
            <a:pPr algn="ctr" fontAlgn="base">
              <a:spcBef>
                <a:spcPct val="0"/>
              </a:spcBef>
              <a:spcAft>
                <a:spcPct val="0"/>
              </a:spcAft>
            </a:pPr>
            <a:r>
              <a:rPr lang="en-US" b="1" u="sng" dirty="0" smtClean="0">
                <a:solidFill>
                  <a:srgbClr val="FFFFFF"/>
                </a:solidFill>
              </a:rPr>
              <a:t>Average Annual Growth Average</a:t>
            </a:r>
          </a:p>
          <a:p>
            <a:pPr algn="ctr" fontAlgn="base">
              <a:spcBef>
                <a:spcPct val="0"/>
              </a:spcBef>
              <a:spcAft>
                <a:spcPct val="0"/>
              </a:spcAft>
            </a:pPr>
            <a:r>
              <a:rPr lang="en-US" b="1" dirty="0" smtClean="0">
                <a:solidFill>
                  <a:srgbClr val="FFFFFF"/>
                </a:solidFill>
                <a:latin typeface="Arial" charset="0"/>
                <a:cs typeface="Arial" charset="0"/>
              </a:rPr>
              <a:t>Healthcare: 3.8%</a:t>
            </a:r>
          </a:p>
          <a:p>
            <a:pPr algn="ctr" fontAlgn="base">
              <a:spcBef>
                <a:spcPct val="0"/>
              </a:spcBef>
              <a:spcAft>
                <a:spcPct val="0"/>
              </a:spcAft>
            </a:pPr>
            <a:r>
              <a:rPr lang="en-US" b="1" dirty="0" smtClean="0">
                <a:solidFill>
                  <a:srgbClr val="FFFFFF"/>
                </a:solidFill>
              </a:rPr>
              <a:t>Total Nonfarm: 2.4%</a:t>
            </a:r>
            <a:endParaRPr lang="en-US" b="1" dirty="0">
              <a:solidFill>
                <a:srgbClr val="FFFFFF"/>
              </a:solidFill>
              <a:latin typeface="Arial" charset="0"/>
              <a:cs typeface="Arial" charset="0"/>
            </a:endParaRPr>
          </a:p>
        </p:txBody>
      </p:sp>
      <p:sp>
        <p:nvSpPr>
          <p:cNvPr id="9" name="AutoShape 8"/>
          <p:cNvSpPr>
            <a:spLocks noChangeArrowheads="1"/>
          </p:cNvSpPr>
          <p:nvPr/>
        </p:nvSpPr>
        <p:spPr bwMode="blackWhite">
          <a:xfrm>
            <a:off x="5145882" y="1044574"/>
            <a:ext cx="3471862" cy="788987"/>
          </a:xfrm>
          <a:prstGeom prst="wedgeRectCallout">
            <a:avLst>
              <a:gd name="adj1" fmla="val 29221"/>
              <a:gd name="adj2" fmla="val 11413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latin typeface="Arial" pitchFamily="34" charset="0"/>
                <a:cs typeface="Arial" pitchFamily="34" charset="0"/>
              </a:rPr>
              <a:t>Though moderating, medical inflation will continue to exceed inflation in the overall economy</a:t>
            </a:r>
            <a:endParaRPr lang="en-US" sz="1600"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218278339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nodePh="1">
                                  <p:stCondLst>
                                    <p:cond delay="0"/>
                                  </p:stCondLst>
                                  <p:endCondLst>
                                    <p:cond evt="begin" delay="0">
                                      <p:tn val="5"/>
                                    </p:cond>
                                  </p:endCondLst>
                                  <p:childTnLst>
                                    <p:set>
                                      <p:cBhvr>
                                        <p:cTn id="6" dur="1" fill="hold">
                                          <p:stCondLst>
                                            <p:cond delay="0"/>
                                          </p:stCondLst>
                                        </p:cTn>
                                        <p:tgtEl>
                                          <p:spTgt spid="6487045"/>
                                        </p:tgtEl>
                                        <p:attrNameLst>
                                          <p:attrName>style.visibility</p:attrName>
                                        </p:attrNameLst>
                                      </p:cBhvr>
                                      <p:to>
                                        <p:strVal val="visible"/>
                                      </p:to>
                                    </p:set>
                                    <p:anim calcmode="lin" valueType="num">
                                      <p:cBhvr additive="base">
                                        <p:cTn id="7" dur="500" fill="hold"/>
                                        <p:tgtEl>
                                          <p:spTgt spid="6487045"/>
                                        </p:tgtEl>
                                        <p:attrNameLst>
                                          <p:attrName>ppt_x</p:attrName>
                                        </p:attrNameLst>
                                      </p:cBhvr>
                                      <p:tavLst>
                                        <p:tav tm="0">
                                          <p:val>
                                            <p:strVal val="0-#ppt_w/2"/>
                                          </p:val>
                                        </p:tav>
                                        <p:tav tm="100000">
                                          <p:val>
                                            <p:strVal val="#ppt_x"/>
                                          </p:val>
                                        </p:tav>
                                      </p:tavLst>
                                    </p:anim>
                                    <p:anim calcmode="lin" valueType="num">
                                      <p:cBhvr additive="base">
                                        <p:cTn id="8" dur="500" fill="hold"/>
                                        <p:tgtEl>
                                          <p:spTgt spid="64870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87045" grpId="0" autoUpdateAnimBg="0"/>
      <p:bldP spid="9" grpId="0" animBg="1"/>
    </p:bld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5" name="Rectangle 110"/>
          <p:cNvSpPr>
            <a:spLocks noGrp="1" noChangeArrowheads="1"/>
          </p:cNvSpPr>
          <p:nvPr>
            <p:ph type="sldNum" sz="quarter" idx="12"/>
          </p:nvPr>
        </p:nvSpPr>
        <p:spPr>
          <a:noFill/>
        </p:spPr>
        <p:txBody>
          <a:bodyPr/>
          <a:lstStyle/>
          <a:p>
            <a:fld id="{74C05658-B303-4D47-A887-E0EE935A262F}" type="slidenum">
              <a:rPr lang="en-US" smtClean="0">
                <a:solidFill>
                  <a:srgbClr val="000000"/>
                </a:solidFill>
              </a:rPr>
              <a:pPr/>
              <a:t>50</a:t>
            </a:fld>
            <a:endParaRPr lang="en-US" smtClean="0">
              <a:solidFill>
                <a:srgbClr val="000000"/>
              </a:solidFill>
            </a:endParaRPr>
          </a:p>
        </p:txBody>
      </p:sp>
      <p:sp>
        <p:nvSpPr>
          <p:cNvPr id="8196" name="Rectangle 2"/>
          <p:cNvSpPr>
            <a:spLocks noGrp="1" noChangeArrowheads="1"/>
          </p:cNvSpPr>
          <p:nvPr>
            <p:ph type="title" idx="4294967295"/>
          </p:nvPr>
        </p:nvSpPr>
        <p:spPr>
          <a:xfrm>
            <a:off x="0" y="-123825"/>
            <a:ext cx="8686800" cy="1143000"/>
          </a:xfrm>
        </p:spPr>
        <p:txBody>
          <a:bodyPr lIns="92075" tIns="46038" rIns="92075" bIns="46038" anchor="b"/>
          <a:lstStyle/>
          <a:p>
            <a:r>
              <a:rPr lang="en-US" dirty="0" smtClean="0"/>
              <a:t>Medical Professional Liability, RNW</a:t>
            </a:r>
            <a:br>
              <a:rPr lang="en-US" dirty="0" smtClean="0"/>
            </a:br>
            <a:r>
              <a:rPr lang="en-US" dirty="0" smtClean="0"/>
              <a:t>By State, 2011</a:t>
            </a:r>
          </a:p>
        </p:txBody>
      </p:sp>
      <p:graphicFrame>
        <p:nvGraphicFramePr>
          <p:cNvPr id="8194" name="Object 3"/>
          <p:cNvGraphicFramePr>
            <a:graphicFrameLocks noGrp="1" noChangeAspect="1"/>
          </p:cNvGraphicFramePr>
          <p:nvPr>
            <p:ph idx="4294967295"/>
            <p:extLst/>
          </p:nvPr>
        </p:nvGraphicFramePr>
        <p:xfrm>
          <a:off x="-21266" y="1409519"/>
          <a:ext cx="9144000" cy="4719637"/>
        </p:xfrm>
        <a:graphic>
          <a:graphicData uri="http://schemas.openxmlformats.org/presentationml/2006/ole">
            <mc:AlternateContent xmlns:mc="http://schemas.openxmlformats.org/markup-compatibility/2006">
              <mc:Choice xmlns:v="urn:schemas-microsoft-com:vml" Requires="v">
                <p:oleObj spid="_x0000_s28468368" name="Chart" r:id="rId4" imgW="8820049" imgH="4552851" progId="MSGraph.Chart.8">
                  <p:embed followColorScheme="full"/>
                </p:oleObj>
              </mc:Choice>
              <mc:Fallback>
                <p:oleObj name="Chart" r:id="rId4" imgW="8820049" imgH="4552851" progId="MSGraph.Chart.8">
                  <p:embed followColorScheme="full"/>
                  <p:pic>
                    <p:nvPicPr>
                      <p:cNvPr id="0" name=""/>
                      <p:cNvPicPr>
                        <a:picLocks noChangeAspect="1" noChangeArrowheads="1"/>
                      </p:cNvPicPr>
                      <p:nvPr/>
                    </p:nvPicPr>
                    <p:blipFill>
                      <a:blip r:embed="rId5"/>
                      <a:srcRect/>
                      <a:stretch>
                        <a:fillRect/>
                      </a:stretch>
                    </p:blipFill>
                    <p:spPr bwMode="auto">
                      <a:xfrm>
                        <a:off x="-21266" y="1409519"/>
                        <a:ext cx="9144000" cy="4719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 Box 4"/>
          <p:cNvSpPr txBox="1">
            <a:spLocks noChangeArrowheads="1"/>
          </p:cNvSpPr>
          <p:nvPr/>
        </p:nvSpPr>
        <p:spPr bwMode="auto">
          <a:xfrm>
            <a:off x="40341" y="5885330"/>
            <a:ext cx="9017000" cy="490007"/>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pPr>
            <a:r>
              <a:rPr lang="en-US" sz="900" dirty="0">
                <a:solidFill>
                  <a:srgbClr val="000000"/>
                </a:solidFill>
              </a:rPr>
              <a:t/>
            </a:r>
            <a:br>
              <a:rPr lang="en-US" sz="900" dirty="0">
                <a:solidFill>
                  <a:srgbClr val="000000"/>
                </a:solidFill>
              </a:rPr>
            </a:br>
            <a:r>
              <a:rPr lang="en-US" sz="900" dirty="0">
                <a:solidFill>
                  <a:srgbClr val="000000"/>
                </a:solidFill>
              </a:rPr>
              <a:t>Source: </a:t>
            </a:r>
            <a:r>
              <a:rPr lang="en-US" sz="900" dirty="0" smtClean="0">
                <a:solidFill>
                  <a:srgbClr val="000000"/>
                </a:solidFill>
              </a:rPr>
              <a:t>NAIC; Insurance Information Institute.</a:t>
            </a:r>
            <a:endParaRPr lang="en-US" sz="900" dirty="0">
              <a:solidFill>
                <a:srgbClr val="000000"/>
              </a:solidFill>
            </a:endParaRPr>
          </a:p>
          <a:p>
            <a:pPr eaLnBrk="0" hangingPunct="0">
              <a:lnSpc>
                <a:spcPct val="70000"/>
              </a:lnSpc>
              <a:spcBef>
                <a:spcPct val="50000"/>
              </a:spcBef>
              <a:buClr>
                <a:srgbClr val="FF3300"/>
              </a:buClr>
            </a:pPr>
            <a:r>
              <a:rPr lang="en-US" sz="1100" dirty="0">
                <a:solidFill>
                  <a:srgbClr val="000000"/>
                </a:solidFill>
              </a:rPr>
              <a:t>		</a:t>
            </a:r>
          </a:p>
        </p:txBody>
      </p:sp>
      <p:sp>
        <p:nvSpPr>
          <p:cNvPr id="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dirty="0">
                <a:solidFill>
                  <a:srgbClr val="225A7A"/>
                </a:solidFill>
              </a:rPr>
              <a:t>Top </a:t>
            </a:r>
            <a:r>
              <a:rPr lang="en-US" sz="2400" b="1" dirty="0" smtClean="0">
                <a:solidFill>
                  <a:srgbClr val="225A7A"/>
                </a:solidFill>
              </a:rPr>
              <a:t>25 States and DC</a:t>
            </a:r>
            <a:endParaRPr lang="en-US" sz="2400" b="1" dirty="0">
              <a:solidFill>
                <a:srgbClr val="225A7A"/>
              </a:solidFill>
            </a:endParaRPr>
          </a:p>
        </p:txBody>
      </p:sp>
    </p:spTree>
    <p:extLst>
      <p:ext uri="{BB962C8B-B14F-4D97-AF65-F5344CB8AC3E}">
        <p14:creationId xmlns:p14="http://schemas.microsoft.com/office/powerpoint/2010/main" val="2777195889"/>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9" name="Rectangle 110"/>
          <p:cNvSpPr>
            <a:spLocks noGrp="1" noChangeArrowheads="1"/>
          </p:cNvSpPr>
          <p:nvPr>
            <p:ph type="sldNum" sz="quarter" idx="12"/>
          </p:nvPr>
        </p:nvSpPr>
        <p:spPr>
          <a:noFill/>
        </p:spPr>
        <p:txBody>
          <a:bodyPr/>
          <a:lstStyle/>
          <a:p>
            <a:fld id="{80719BC2-8F7A-416A-8CB5-51CF8E1044CF}" type="slidenum">
              <a:rPr lang="en-US" smtClean="0">
                <a:solidFill>
                  <a:srgbClr val="000000"/>
                </a:solidFill>
              </a:rPr>
              <a:pPr/>
              <a:t>51</a:t>
            </a:fld>
            <a:endParaRPr lang="en-US" smtClean="0">
              <a:solidFill>
                <a:srgbClr val="000000"/>
              </a:solidFill>
            </a:endParaRPr>
          </a:p>
        </p:txBody>
      </p:sp>
      <p:sp>
        <p:nvSpPr>
          <p:cNvPr id="9220" name="Rectangle 2"/>
          <p:cNvSpPr>
            <a:spLocks noGrp="1" noChangeArrowheads="1"/>
          </p:cNvSpPr>
          <p:nvPr>
            <p:ph type="title" idx="4294967295"/>
          </p:nvPr>
        </p:nvSpPr>
        <p:spPr>
          <a:xfrm>
            <a:off x="0" y="-123825"/>
            <a:ext cx="8686800" cy="1143000"/>
          </a:xfrm>
        </p:spPr>
        <p:txBody>
          <a:bodyPr lIns="92075" tIns="46038" rIns="92075" bIns="46038" anchor="b"/>
          <a:lstStyle/>
          <a:p>
            <a:r>
              <a:rPr lang="en-US" dirty="0" smtClean="0"/>
              <a:t>Medical Professional Liability RNW</a:t>
            </a:r>
            <a:br>
              <a:rPr lang="en-US" dirty="0" smtClean="0"/>
            </a:br>
            <a:r>
              <a:rPr lang="en-US" dirty="0" smtClean="0"/>
              <a:t>By State, 2011</a:t>
            </a:r>
          </a:p>
        </p:txBody>
      </p:sp>
      <p:graphicFrame>
        <p:nvGraphicFramePr>
          <p:cNvPr id="9218" name="Object 3"/>
          <p:cNvGraphicFramePr>
            <a:graphicFrameLocks noGrp="1" noChangeAspect="1"/>
          </p:cNvGraphicFramePr>
          <p:nvPr>
            <p:ph idx="4294967295"/>
            <p:extLst/>
          </p:nvPr>
        </p:nvGraphicFramePr>
        <p:xfrm>
          <a:off x="0" y="1617477"/>
          <a:ext cx="9144000" cy="4719637"/>
        </p:xfrm>
        <a:graphic>
          <a:graphicData uri="http://schemas.openxmlformats.org/presentationml/2006/ole">
            <mc:AlternateContent xmlns:mc="http://schemas.openxmlformats.org/markup-compatibility/2006">
              <mc:Choice xmlns:v="urn:schemas-microsoft-com:vml" Requires="v">
                <p:oleObj spid="_x0000_s28469392" name="Chart" r:id="rId4" imgW="8820049" imgH="4552851" progId="MSGraph.Chart.8">
                  <p:embed followColorScheme="full"/>
                </p:oleObj>
              </mc:Choice>
              <mc:Fallback>
                <p:oleObj name="Chart" r:id="rId4" imgW="8820049" imgH="4552851" progId="MSGraph.Chart.8">
                  <p:embed followColorScheme="full"/>
                  <p:pic>
                    <p:nvPicPr>
                      <p:cNvPr id="0" name=""/>
                      <p:cNvPicPr>
                        <a:picLocks noChangeAspect="1" noChangeArrowheads="1"/>
                      </p:cNvPicPr>
                      <p:nvPr/>
                    </p:nvPicPr>
                    <p:blipFill>
                      <a:blip r:embed="rId5"/>
                      <a:srcRect/>
                      <a:stretch>
                        <a:fillRect/>
                      </a:stretch>
                    </p:blipFill>
                    <p:spPr bwMode="auto">
                      <a:xfrm>
                        <a:off x="0" y="1617477"/>
                        <a:ext cx="9144000" cy="4719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21" name="Text Box 4"/>
          <p:cNvSpPr txBox="1">
            <a:spLocks noChangeArrowheads="1"/>
          </p:cNvSpPr>
          <p:nvPr/>
        </p:nvSpPr>
        <p:spPr bwMode="auto">
          <a:xfrm>
            <a:off x="0" y="5822162"/>
            <a:ext cx="9017000" cy="490007"/>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pPr>
            <a:r>
              <a:rPr lang="en-US" sz="900" dirty="0">
                <a:solidFill>
                  <a:srgbClr val="000000"/>
                </a:solidFill>
              </a:rPr>
              <a:t/>
            </a:r>
            <a:br>
              <a:rPr lang="en-US" sz="900" dirty="0">
                <a:solidFill>
                  <a:srgbClr val="000000"/>
                </a:solidFill>
              </a:rPr>
            </a:br>
            <a:r>
              <a:rPr lang="en-US" sz="900" dirty="0">
                <a:solidFill>
                  <a:srgbClr val="000000"/>
                </a:solidFill>
              </a:rPr>
              <a:t>Source: </a:t>
            </a:r>
            <a:r>
              <a:rPr lang="en-US" sz="900" dirty="0" smtClean="0">
                <a:solidFill>
                  <a:srgbClr val="000000"/>
                </a:solidFill>
              </a:rPr>
              <a:t>NAIC; Insurance </a:t>
            </a:r>
            <a:r>
              <a:rPr lang="en-US" sz="900" dirty="0">
                <a:solidFill>
                  <a:srgbClr val="000000"/>
                </a:solidFill>
              </a:rPr>
              <a:t>Information </a:t>
            </a:r>
            <a:r>
              <a:rPr lang="en-US" sz="900" dirty="0" smtClean="0">
                <a:solidFill>
                  <a:srgbClr val="000000"/>
                </a:solidFill>
              </a:rPr>
              <a:t>Institute</a:t>
            </a:r>
            <a:endParaRPr lang="en-US" sz="900" dirty="0">
              <a:solidFill>
                <a:srgbClr val="000000"/>
              </a:solidFill>
            </a:endParaRPr>
          </a:p>
          <a:p>
            <a:pPr eaLnBrk="0" hangingPunct="0">
              <a:lnSpc>
                <a:spcPct val="70000"/>
              </a:lnSpc>
              <a:spcBef>
                <a:spcPct val="50000"/>
              </a:spcBef>
              <a:buClr>
                <a:srgbClr val="FF3300"/>
              </a:buClr>
            </a:pPr>
            <a:r>
              <a:rPr lang="en-US" sz="1100" dirty="0">
                <a:solidFill>
                  <a:srgbClr val="000000"/>
                </a:solidFill>
              </a:rPr>
              <a:t>		</a:t>
            </a:r>
          </a:p>
        </p:txBody>
      </p:sp>
      <p:sp>
        <p:nvSpPr>
          <p:cNvPr id="6"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dirty="0" smtClean="0">
                <a:solidFill>
                  <a:srgbClr val="225A7A"/>
                </a:solidFill>
              </a:rPr>
              <a:t>Bottom </a:t>
            </a:r>
            <a:r>
              <a:rPr lang="en-US" sz="2400" b="1" dirty="0">
                <a:solidFill>
                  <a:srgbClr val="225A7A"/>
                </a:solidFill>
              </a:rPr>
              <a:t>25 States</a:t>
            </a:r>
          </a:p>
        </p:txBody>
      </p:sp>
    </p:spTree>
    <p:extLst>
      <p:ext uri="{BB962C8B-B14F-4D97-AF65-F5344CB8AC3E}">
        <p14:creationId xmlns:p14="http://schemas.microsoft.com/office/powerpoint/2010/main" val="769718720"/>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44258"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000" dirty="0" smtClean="0">
                <a:solidFill>
                  <a:schemeClr val="bg1"/>
                </a:solidFill>
              </a:rPr>
              <a:t>The Affordable Care Act and Medical Professional Liability</a:t>
            </a:r>
          </a:p>
        </p:txBody>
      </p:sp>
      <p:sp>
        <p:nvSpPr>
          <p:cNvPr id="13107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107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5559A6B3-2962-496D-B940-099DE038E5CD}" type="slidenum">
              <a:rPr lang="en-US" sz="900">
                <a:solidFill>
                  <a:schemeClr val="bg1"/>
                </a:solidFill>
              </a:rPr>
              <a:pPr algn="r" eaLnBrk="0" hangingPunct="0">
                <a:lnSpc>
                  <a:spcPct val="85000"/>
                </a:lnSpc>
                <a:spcBef>
                  <a:spcPct val="20000"/>
                </a:spcBef>
              </a:pPr>
              <a:t>52</a:t>
            </a:fld>
            <a:endParaRPr lang="en-US" sz="900">
              <a:solidFill>
                <a:schemeClr val="bg1"/>
              </a:solidFill>
            </a:endParaRPr>
          </a:p>
        </p:txBody>
      </p:sp>
      <p:pic>
        <p:nvPicPr>
          <p:cNvPr id="131077"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44262" name="Rectangle 6"/>
          <p:cNvSpPr>
            <a:spLocks noChangeArrowheads="1"/>
          </p:cNvSpPr>
          <p:nvPr/>
        </p:nvSpPr>
        <p:spPr bwMode="auto">
          <a:xfrm>
            <a:off x="363538" y="4324350"/>
            <a:ext cx="8416925" cy="618631"/>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800" b="1" dirty="0" smtClean="0">
                <a:solidFill>
                  <a:srgbClr val="225A7A"/>
                </a:solidFill>
              </a:rPr>
              <a:t>A Summary of Potential Impacts</a:t>
            </a:r>
            <a:endParaRPr lang="en-US" sz="38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52</a:t>
            </a:fld>
            <a:endParaRPr lang="en-US"/>
          </a:p>
        </p:txBody>
      </p:sp>
    </p:spTree>
    <p:extLst>
      <p:ext uri="{BB962C8B-B14F-4D97-AF65-F5344CB8AC3E}">
        <p14:creationId xmlns:p14="http://schemas.microsoft.com/office/powerpoint/2010/main" val="1095455367"/>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44258"/>
                                        </p:tgtEl>
                                        <p:attrNameLst>
                                          <p:attrName>style.visibility</p:attrName>
                                        </p:attrNameLst>
                                      </p:cBhvr>
                                      <p:to>
                                        <p:strVal val="visible"/>
                                      </p:to>
                                    </p:set>
                                    <p:animEffect transition="in" filter="barn(outVertical)">
                                      <p:cBhvr>
                                        <p:cTn id="7" dur="1000"/>
                                        <p:tgtEl>
                                          <p:spTgt spid="214425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44262"/>
                                        </p:tgtEl>
                                        <p:attrNameLst>
                                          <p:attrName>style.visibility</p:attrName>
                                        </p:attrNameLst>
                                      </p:cBhvr>
                                      <p:to>
                                        <p:strVal val="visible"/>
                                      </p:to>
                                    </p:set>
                                    <p:animEffect transition="in" filter="barn(outVertical)">
                                      <p:cBhvr>
                                        <p:cTn id="10" dur="1000"/>
                                        <p:tgtEl>
                                          <p:spTgt spid="2144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4258" grpId="0" animBg="1"/>
      <p:bldP spid="214426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oup 57"/>
          <p:cNvGraphicFramePr>
            <a:graphicFrameLocks noGrp="1"/>
          </p:cNvGraphicFramePr>
          <p:nvPr>
            <p:ph/>
          </p:nvPr>
        </p:nvGraphicFramePr>
        <p:xfrm>
          <a:off x="482599" y="1060598"/>
          <a:ext cx="8261352" cy="5408122"/>
        </p:xfrm>
        <a:graphic>
          <a:graphicData uri="http://schemas.openxmlformats.org/drawingml/2006/table">
            <a:tbl>
              <a:tblPr>
                <a:effectLst/>
              </a:tblPr>
              <a:tblGrid>
                <a:gridCol w="2489201"/>
                <a:gridCol w="2343150"/>
                <a:gridCol w="3429001"/>
              </a:tblGrid>
              <a:tr h="631906">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Issue</a:t>
                      </a:r>
                    </a:p>
                  </a:txBody>
                  <a:tcPr marT="91440" anchor="b"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25A7A"/>
                    </a:solidFill>
                  </a:tcPr>
                </a:tc>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Concern</a:t>
                      </a:r>
                    </a:p>
                  </a:txBody>
                  <a:tcPr marT="91440" anchor="b"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25A7A"/>
                    </a:solidFill>
                  </a:tcPr>
                </a:tc>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Contravening Argument</a:t>
                      </a:r>
                    </a:p>
                  </a:txBody>
                  <a:tcPr marT="91440" anchor="b"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25A7A"/>
                    </a:solidFill>
                  </a:tcPr>
                </a:tc>
              </a:tr>
              <a:tr h="461777">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Surge in People Covered by Health Insurance</a:t>
                      </a:r>
                    </a:p>
                  </a:txBody>
                  <a:tcPr marT="91440" anchor="ctr" horzOverflow="overflow">
                    <a:lnL w="12700" cap="flat" cmpd="sng" algn="ctr">
                      <a:solidFill>
                        <a:schemeClr val="tx1"/>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914400" rtl="0" eaLnBrk="1" fontAlgn="base" latinLnBrk="0" hangingPunct="1">
                        <a:lnSpc>
                          <a:spcPct val="130000"/>
                        </a:lnSpc>
                        <a:spcBef>
                          <a:spcPct val="50000"/>
                        </a:spcBef>
                        <a:spcAft>
                          <a:spcPct val="0"/>
                        </a:spcAft>
                        <a:buClrTx/>
                        <a:buSzTx/>
                        <a:buFont typeface="Arial" panose="020B0604020202020204" pitchFamily="34" charset="0"/>
                        <a:buChar char="•"/>
                        <a:tabLst/>
                        <a:defRPr/>
                      </a:pPr>
                      <a:r>
                        <a:rPr kumimoji="0" lang="en-US" sz="1600" b="0" i="0" u="none" strike="noStrike" cap="none" normalizeH="0" baseline="0" dirty="0" smtClean="0">
                          <a:ln>
                            <a:noFill/>
                          </a:ln>
                          <a:solidFill>
                            <a:schemeClr val="tx1"/>
                          </a:solidFill>
                          <a:effectLst/>
                          <a:latin typeface="Arial" charset="0"/>
                        </a:rPr>
                        <a:t>System is overwhelmed</a:t>
                      </a:r>
                    </a:p>
                    <a:p>
                      <a:pPr marL="285750" marR="0" lvl="0" indent="-285750" algn="l" defTabSz="914400" rtl="0" eaLnBrk="1" fontAlgn="base" latinLnBrk="0" hangingPunct="1">
                        <a:lnSpc>
                          <a:spcPct val="130000"/>
                        </a:lnSpc>
                        <a:spcBef>
                          <a:spcPct val="50000"/>
                        </a:spcBef>
                        <a:spcAft>
                          <a:spcPct val="0"/>
                        </a:spcAft>
                        <a:buClrTx/>
                        <a:buSzTx/>
                        <a:buFont typeface="Arial" panose="020B0604020202020204" pitchFamily="34" charset="0"/>
                        <a:buChar char="•"/>
                        <a:tabLst/>
                        <a:defRPr/>
                      </a:pPr>
                      <a:r>
                        <a:rPr kumimoji="0" lang="en-US" sz="1600" b="0" i="0" u="none" strike="noStrike" cap="none" normalizeH="0" baseline="0" dirty="0" smtClean="0">
                          <a:ln>
                            <a:noFill/>
                          </a:ln>
                          <a:solidFill>
                            <a:schemeClr val="tx1"/>
                          </a:solidFill>
                          <a:effectLst/>
                          <a:latin typeface="Arial" charset="0"/>
                        </a:rPr>
                        <a:t>Doctors spend less time on patients</a:t>
                      </a:r>
                    </a:p>
                    <a:p>
                      <a:pPr marL="285750" marR="0" lvl="0" indent="-285750" algn="l" defTabSz="914400" rtl="0" eaLnBrk="1" fontAlgn="base" latinLnBrk="0" hangingPunct="1">
                        <a:lnSpc>
                          <a:spcPct val="130000"/>
                        </a:lnSpc>
                        <a:spcBef>
                          <a:spcPct val="50000"/>
                        </a:spcBef>
                        <a:spcAft>
                          <a:spcPct val="0"/>
                        </a:spcAft>
                        <a:buClrTx/>
                        <a:buSzTx/>
                        <a:buFont typeface="Arial" panose="020B0604020202020204" pitchFamily="34" charset="0"/>
                        <a:buChar char="•"/>
                        <a:tabLst/>
                        <a:defRPr/>
                      </a:pPr>
                      <a:r>
                        <a:rPr kumimoji="0" lang="en-US" sz="1600" b="0" i="0" u="none" strike="noStrike" cap="none" normalizeH="0" baseline="0" dirty="0" smtClean="0">
                          <a:ln>
                            <a:noFill/>
                          </a:ln>
                          <a:solidFill>
                            <a:schemeClr val="tx1"/>
                          </a:solidFill>
                          <a:effectLst/>
                          <a:latin typeface="Arial" charset="0"/>
                        </a:rPr>
                        <a:t>Patient care adversely impacted</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914400" rtl="0" eaLnBrk="1" fontAlgn="base" latinLnBrk="0" hangingPunct="1">
                        <a:lnSpc>
                          <a:spcPct val="130000"/>
                        </a:lnSpc>
                        <a:spcBef>
                          <a:spcPct val="50000"/>
                        </a:spcBef>
                        <a:spcAft>
                          <a:spcPct val="0"/>
                        </a:spcAft>
                        <a:buClrTx/>
                        <a:buSzTx/>
                        <a:buFont typeface="Arial" panose="020B0604020202020204" pitchFamily="34" charset="0"/>
                        <a:buChar char="•"/>
                        <a:tabLst/>
                        <a:defRPr/>
                      </a:pPr>
                      <a:r>
                        <a:rPr kumimoji="0" lang="en-US" sz="1600" b="0" i="0" u="none" strike="noStrike" cap="none" normalizeH="0" baseline="0" dirty="0" smtClean="0">
                          <a:ln>
                            <a:noFill/>
                          </a:ln>
                          <a:solidFill>
                            <a:schemeClr val="tx1"/>
                          </a:solidFill>
                          <a:effectLst/>
                          <a:latin typeface="Arial" charset="0"/>
                        </a:rPr>
                        <a:t>Over time, people will have access to preventative care, improving the general health of the population</a:t>
                      </a:r>
                    </a:p>
                    <a:p>
                      <a:pPr marL="285750" marR="0" lvl="0" indent="-285750" algn="l" defTabSz="914400" rtl="0" eaLnBrk="1" fontAlgn="base" latinLnBrk="0" hangingPunct="1">
                        <a:lnSpc>
                          <a:spcPct val="130000"/>
                        </a:lnSpc>
                        <a:spcBef>
                          <a:spcPct val="50000"/>
                        </a:spcBef>
                        <a:spcAft>
                          <a:spcPct val="0"/>
                        </a:spcAft>
                        <a:buClrTx/>
                        <a:buSzTx/>
                        <a:buFont typeface="Arial" panose="020B0604020202020204" pitchFamily="34" charset="0"/>
                        <a:buChar char="•"/>
                        <a:tabLst/>
                        <a:defRPr/>
                      </a:pPr>
                      <a:r>
                        <a:rPr kumimoji="0" lang="en-US" sz="1600" b="0" i="0" u="none" strike="noStrike" cap="none" normalizeH="0" baseline="0" dirty="0" smtClean="0">
                          <a:ln>
                            <a:noFill/>
                          </a:ln>
                          <a:solidFill>
                            <a:schemeClr val="tx1"/>
                          </a:solidFill>
                          <a:effectLst/>
                          <a:latin typeface="Arial" charset="0"/>
                        </a:rPr>
                        <a:t>People are receiving care already via suboptimal channels</a:t>
                      </a:r>
                    </a:p>
                    <a:p>
                      <a:pPr marL="285750" marR="0" lvl="0" indent="-285750" algn="l" defTabSz="914400" rtl="0" eaLnBrk="1" fontAlgn="base" latinLnBrk="0" hangingPunct="1">
                        <a:lnSpc>
                          <a:spcPct val="130000"/>
                        </a:lnSpc>
                        <a:spcBef>
                          <a:spcPct val="50000"/>
                        </a:spcBef>
                        <a:spcAft>
                          <a:spcPct val="0"/>
                        </a:spcAft>
                        <a:buClrTx/>
                        <a:buSzTx/>
                        <a:buFont typeface="Arial" panose="020B0604020202020204" pitchFamily="34" charset="0"/>
                        <a:buChar char="•"/>
                        <a:tabLst/>
                        <a:defRPr/>
                      </a:pPr>
                      <a:r>
                        <a:rPr kumimoji="0" lang="en-US" sz="1600" b="0" i="0" u="none" strike="noStrike" cap="none" normalizeH="0" baseline="0" dirty="0" smtClean="0">
                          <a:ln>
                            <a:noFill/>
                          </a:ln>
                          <a:solidFill>
                            <a:schemeClr val="tx1"/>
                          </a:solidFill>
                          <a:effectLst/>
                          <a:latin typeface="Arial" charset="0"/>
                        </a:rPr>
                        <a:t>Less use of ERs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61777">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Electronic Health Records</a:t>
                      </a:r>
                    </a:p>
                  </a:txBody>
                  <a:tcPr marT="91440" anchor="ctr" horzOverflow="overflow">
                    <a:lnL w="12700" cap="flat" cmpd="sng" algn="ctr">
                      <a:solidFill>
                        <a:schemeClr val="tx1"/>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914400" rtl="0" eaLnBrk="1" fontAlgn="base" latinLnBrk="0" hangingPunct="1">
                        <a:lnSpc>
                          <a:spcPct val="130000"/>
                        </a:lnSpc>
                        <a:spcBef>
                          <a:spcPct val="50000"/>
                        </a:spcBef>
                        <a:spcAft>
                          <a:spcPct val="0"/>
                        </a:spcAft>
                        <a:buClrTx/>
                        <a:buSzTx/>
                        <a:buFont typeface="Arial" panose="020B0604020202020204" pitchFamily="34" charset="0"/>
                        <a:buChar char="•"/>
                        <a:tabLst/>
                      </a:pPr>
                      <a:r>
                        <a:rPr kumimoji="0" lang="en-US" sz="1600" b="0" i="0" u="none" strike="noStrike" cap="none" normalizeH="0" baseline="0" dirty="0" smtClean="0">
                          <a:ln>
                            <a:noFill/>
                          </a:ln>
                          <a:solidFill>
                            <a:schemeClr val="tx1"/>
                          </a:solidFill>
                          <a:effectLst/>
                          <a:latin typeface="Arial" charset="0"/>
                        </a:rPr>
                        <a:t>Digitization could create a treasure trove of data for plaintiff attorneys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914400" rtl="0" eaLnBrk="1" fontAlgn="base" latinLnBrk="0" hangingPunct="1">
                        <a:lnSpc>
                          <a:spcPct val="130000"/>
                        </a:lnSpc>
                        <a:spcBef>
                          <a:spcPct val="50000"/>
                        </a:spcBef>
                        <a:spcAft>
                          <a:spcPct val="0"/>
                        </a:spcAft>
                        <a:buClrTx/>
                        <a:buSzTx/>
                        <a:buFont typeface="Arial" panose="020B0604020202020204" pitchFamily="34" charset="0"/>
                        <a:buChar char="•"/>
                        <a:tabLst/>
                      </a:pPr>
                      <a:r>
                        <a:rPr kumimoji="0" lang="en-US" sz="1600" b="0" i="0" u="none" strike="noStrike" cap="none" normalizeH="0" baseline="0" dirty="0" smtClean="0">
                          <a:ln>
                            <a:noFill/>
                          </a:ln>
                          <a:solidFill>
                            <a:schemeClr val="tx1"/>
                          </a:solidFill>
                          <a:effectLst/>
                          <a:latin typeface="Arial" charset="0"/>
                        </a:rPr>
                        <a:t>Computerization of patient data could help flag issues and improve risk management and improve patient outcomes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61777">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MPL Claim Severity</a:t>
                      </a:r>
                    </a:p>
                  </a:txBody>
                  <a:tcPr marT="91440" anchor="ctr" horzOverflow="overflow">
                    <a:lnL w="12700" cap="flat" cmpd="sng" algn="ctr">
                      <a:solidFill>
                        <a:schemeClr val="tx1"/>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914400" rtl="0" eaLnBrk="1" fontAlgn="base" latinLnBrk="0" hangingPunct="1">
                        <a:lnSpc>
                          <a:spcPct val="130000"/>
                        </a:lnSpc>
                        <a:spcBef>
                          <a:spcPct val="50000"/>
                        </a:spcBef>
                        <a:spcAft>
                          <a:spcPct val="0"/>
                        </a:spcAft>
                        <a:buClrTx/>
                        <a:buSzTx/>
                        <a:buFont typeface="Arial" panose="020B0604020202020204" pitchFamily="34" charset="0"/>
                        <a:buChar char="•"/>
                        <a:tabLst/>
                      </a:pPr>
                      <a:r>
                        <a:rPr kumimoji="0" lang="en-US" sz="1600" b="0" i="0" u="none" strike="noStrike" cap="none" normalizeH="0" baseline="0" dirty="0" smtClean="0">
                          <a:ln>
                            <a:noFill/>
                          </a:ln>
                          <a:solidFill>
                            <a:schemeClr val="tx1"/>
                          </a:solidFill>
                          <a:effectLst/>
                          <a:latin typeface="Arial" charset="0"/>
                        </a:rPr>
                        <a:t>More large verdicts will </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914400" rtl="0" eaLnBrk="1" fontAlgn="base" latinLnBrk="0" hangingPunct="1">
                        <a:lnSpc>
                          <a:spcPct val="130000"/>
                        </a:lnSpc>
                        <a:spcBef>
                          <a:spcPct val="50000"/>
                        </a:spcBef>
                        <a:spcAft>
                          <a:spcPct val="0"/>
                        </a:spcAft>
                        <a:buClrTx/>
                        <a:buSzTx/>
                        <a:buFont typeface="Arial" panose="020B0604020202020204" pitchFamily="34" charset="0"/>
                        <a:buChar char="•"/>
                        <a:tabLst/>
                      </a:pPr>
                      <a:r>
                        <a:rPr kumimoji="0" lang="en-US" sz="1600" b="0" i="0" u="none" strike="noStrike" cap="none" normalizeH="0" baseline="0" dirty="0" smtClean="0">
                          <a:ln>
                            <a:noFill/>
                          </a:ln>
                          <a:solidFill>
                            <a:schemeClr val="tx1"/>
                          </a:solidFill>
                          <a:effectLst/>
                          <a:latin typeface="Arial" charset="0"/>
                        </a:rPr>
                        <a:t>ACA will help contain system costs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bl>
          </a:graphicData>
        </a:graphic>
      </p:graphicFrame>
      <p:sp>
        <p:nvSpPr>
          <p:cNvPr id="11" name="Rectangle 3"/>
          <p:cNvSpPr>
            <a:spLocks noChangeArrowheads="1"/>
          </p:cNvSpPr>
          <p:nvPr/>
        </p:nvSpPr>
        <p:spPr bwMode="auto">
          <a:xfrm>
            <a:off x="2" y="6554583"/>
            <a:ext cx="3500436" cy="246221"/>
          </a:xfrm>
          <a:prstGeom prst="rect">
            <a:avLst/>
          </a:prstGeom>
          <a:noFill/>
          <a:ln w="9525" algn="ctr">
            <a:noFill/>
            <a:miter lim="800000"/>
            <a:headEnd/>
            <a:tailEnd/>
          </a:ln>
        </p:spPr>
        <p:txBody>
          <a:bodyPr wrap="square" anchor="ctr">
            <a:spAutoFit/>
          </a:bodyPr>
          <a:lstStyle/>
          <a:p>
            <a:pPr eaLnBrk="1" hangingPunct="1">
              <a:buClrTx/>
              <a:buFontTx/>
              <a:buNone/>
            </a:pPr>
            <a:r>
              <a:rPr lang="en-US" sz="1000" dirty="0" smtClean="0">
                <a:solidFill>
                  <a:schemeClr val="accent4">
                    <a:lumMod val="75000"/>
                  </a:schemeClr>
                </a:solidFill>
                <a:latin typeface="Arial" charset="0"/>
              </a:rPr>
              <a:t>Source: </a:t>
            </a:r>
            <a:r>
              <a:rPr lang="en-US" sz="1000" dirty="0" smtClean="0">
                <a:solidFill>
                  <a:schemeClr val="accent4">
                    <a:lumMod val="75000"/>
                  </a:schemeClr>
                </a:solidFill>
              </a:rPr>
              <a:t>Insurance Information Institute research.</a:t>
            </a:r>
            <a:endParaRPr lang="en-US" sz="1000" i="1" dirty="0">
              <a:solidFill>
                <a:schemeClr val="accent4">
                  <a:lumMod val="75000"/>
                </a:schemeClr>
              </a:solidFill>
              <a:latin typeface="Arial" charset="0"/>
              <a:cs typeface="Arial" charset="0"/>
            </a:endParaRPr>
          </a:p>
        </p:txBody>
      </p:sp>
      <p:sp>
        <p:nvSpPr>
          <p:cNvPr id="9" name="TextBox 8"/>
          <p:cNvSpPr txBox="1"/>
          <p:nvPr/>
        </p:nvSpPr>
        <p:spPr>
          <a:xfrm>
            <a:off x="8414658" y="6554583"/>
            <a:ext cx="685800" cy="246221"/>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53</a:t>
            </a:fld>
            <a:endParaRPr lang="en-US" sz="1000" dirty="0">
              <a:solidFill>
                <a:schemeClr val="accent4">
                  <a:lumMod val="75000"/>
                </a:schemeClr>
              </a:solidFill>
              <a:latin typeface="+mn-lt"/>
            </a:endParaRPr>
          </a:p>
        </p:txBody>
      </p:sp>
      <p:sp>
        <p:nvSpPr>
          <p:cNvPr id="8" name="Title 7"/>
          <p:cNvSpPr txBox="1">
            <a:spLocks/>
          </p:cNvSpPr>
          <p:nvPr/>
        </p:nvSpPr>
        <p:spPr bwMode="black">
          <a:xfrm>
            <a:off x="231752" y="73740"/>
            <a:ext cx="7525899" cy="812800"/>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lang="en-US" sz="3000" b="1" noProof="0" dirty="0" smtClean="0">
                <a:solidFill>
                  <a:srgbClr val="225A7A"/>
                </a:solidFill>
                <a:latin typeface="Arial"/>
                <a:cs typeface="Arial"/>
              </a:rPr>
              <a:t>Potential Impacts of </a:t>
            </a:r>
            <a:r>
              <a:rPr lang="en-US" sz="3000" b="1" noProof="0" dirty="0" err="1" smtClean="0">
                <a:solidFill>
                  <a:srgbClr val="225A7A"/>
                </a:solidFill>
                <a:latin typeface="Arial"/>
                <a:cs typeface="Arial"/>
              </a:rPr>
              <a:t>th</a:t>
            </a:r>
            <a:r>
              <a:rPr lang="en-US" sz="3000" b="1" dirty="0" smtClean="0">
                <a:solidFill>
                  <a:srgbClr val="225A7A"/>
                </a:solidFill>
                <a:latin typeface="Arial"/>
                <a:cs typeface="Arial"/>
              </a:rPr>
              <a:t>e ACA on    Medical Professional Liability</a:t>
            </a:r>
            <a:endParaRPr kumimoji="0" lang="en-US" sz="3000" b="1" i="0" u="none" strike="noStrike" kern="0" cap="none" spc="0" normalizeH="0" baseline="0" noProof="0" dirty="0">
              <a:ln>
                <a:noFill/>
              </a:ln>
              <a:solidFill>
                <a:srgbClr val="225A7A"/>
              </a:solidFill>
              <a:effectLst/>
              <a:uLnTx/>
              <a:uFillTx/>
              <a:latin typeface="Arial" charset="0"/>
              <a:ea typeface="+mj-ea"/>
              <a:cs typeface="+mj-cs"/>
            </a:endParaRPr>
          </a:p>
        </p:txBody>
      </p:sp>
    </p:spTree>
    <p:custDataLst>
      <p:tags r:id="rId1"/>
    </p:custDataLst>
    <p:extLst>
      <p:ext uri="{BB962C8B-B14F-4D97-AF65-F5344CB8AC3E}">
        <p14:creationId xmlns:p14="http://schemas.microsoft.com/office/powerpoint/2010/main" val="54515452"/>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a:xfrm>
            <a:off x="251152" y="90488"/>
            <a:ext cx="7400925" cy="860425"/>
          </a:xfrm>
        </p:spPr>
        <p:txBody>
          <a:bodyPr/>
          <a:lstStyle/>
          <a:p>
            <a:r>
              <a:rPr lang="en-US" dirty="0" smtClean="0"/>
              <a:t>Number of People Signed Up for Health Care Under the ACA, Oct. 1 – March 1</a:t>
            </a: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103D1549-189B-430A-BC2E-B6FA9183E25C}" type="slidenum">
              <a:rPr lang="en-US" smtClean="0"/>
              <a:pPr>
                <a:defRPr/>
              </a:pPr>
              <a:t>54</a:t>
            </a:fld>
            <a:endParaRPr lang="en-US"/>
          </a:p>
        </p:txBody>
      </p:sp>
      <p:sp>
        <p:nvSpPr>
          <p:cNvPr id="12" name="TextBox 11"/>
          <p:cNvSpPr txBox="1"/>
          <p:nvPr/>
        </p:nvSpPr>
        <p:spPr>
          <a:xfrm>
            <a:off x="7058202" y="4442314"/>
            <a:ext cx="1702340" cy="369332"/>
          </a:xfrm>
          <a:prstGeom prst="rect">
            <a:avLst/>
          </a:prstGeom>
          <a:noFill/>
        </p:spPr>
        <p:txBody>
          <a:bodyPr wrap="square" rtlCol="0">
            <a:spAutoFit/>
          </a:bodyPr>
          <a:lstStyle/>
          <a:p>
            <a:r>
              <a:rPr lang="en-US" b="1" i="1" dirty="0" smtClean="0">
                <a:solidFill>
                  <a:srgbClr val="225A7A"/>
                </a:solidFill>
              </a:rPr>
              <a:t>759,800</a:t>
            </a:r>
            <a:endParaRPr lang="en-US" b="1" i="1" dirty="0">
              <a:solidFill>
                <a:srgbClr val="225A7A"/>
              </a:solidFill>
            </a:endParaRPr>
          </a:p>
        </p:txBody>
      </p:sp>
      <p:pic>
        <p:nvPicPr>
          <p:cNvPr id="2" name="Picture 1"/>
          <p:cNvPicPr>
            <a:picLocks noChangeAspect="1"/>
          </p:cNvPicPr>
          <p:nvPr/>
        </p:nvPicPr>
        <p:blipFill>
          <a:blip r:embed="rId3"/>
          <a:stretch>
            <a:fillRect/>
          </a:stretch>
        </p:blipFill>
        <p:spPr>
          <a:xfrm>
            <a:off x="251152" y="1851912"/>
            <a:ext cx="7655055" cy="4200525"/>
          </a:xfrm>
          <a:prstGeom prst="rect">
            <a:avLst/>
          </a:prstGeom>
        </p:spPr>
      </p:pic>
      <p:sp>
        <p:nvSpPr>
          <p:cNvPr id="3" name="Rectangle 2"/>
          <p:cNvSpPr/>
          <p:nvPr/>
        </p:nvSpPr>
        <p:spPr>
          <a:xfrm>
            <a:off x="90486" y="6275980"/>
            <a:ext cx="8367714" cy="461665"/>
          </a:xfrm>
          <a:prstGeom prst="rect">
            <a:avLst/>
          </a:prstGeom>
        </p:spPr>
        <p:txBody>
          <a:bodyPr wrap="square">
            <a:spAutoFit/>
          </a:bodyPr>
          <a:lstStyle/>
          <a:p>
            <a:r>
              <a:rPr lang="en-US" sz="1200" dirty="0" smtClean="0"/>
              <a:t>Source: Centers for Medicare </a:t>
            </a:r>
            <a:r>
              <a:rPr lang="en-US" sz="1200" dirty="0"/>
              <a:t>and </a:t>
            </a:r>
            <a:r>
              <a:rPr lang="en-US" sz="1200" dirty="0" smtClean="0"/>
              <a:t>Medicaid as of March 7, 2014: </a:t>
            </a:r>
            <a:r>
              <a:rPr lang="en-US" sz="1200" dirty="0">
                <a:hlinkClick r:id="rId4"/>
              </a:rPr>
              <a:t>http://</a:t>
            </a:r>
            <a:r>
              <a:rPr lang="en-US" sz="1200" dirty="0" smtClean="0">
                <a:hlinkClick r:id="rId4"/>
              </a:rPr>
              <a:t>aspe.hhs.gov/health/reports/2014/MarketPlaceEnrollment/Mar2014/ib_2014mar_enrollment.pdf</a:t>
            </a:r>
            <a:r>
              <a:rPr lang="en-US" sz="1200" dirty="0" smtClean="0"/>
              <a:t>  </a:t>
            </a:r>
            <a:endParaRPr lang="en-US" sz="1200" dirty="0"/>
          </a:p>
        </p:txBody>
      </p:sp>
      <p:sp>
        <p:nvSpPr>
          <p:cNvPr id="14" name="AutoShape 8"/>
          <p:cNvSpPr>
            <a:spLocks noChangeArrowheads="1"/>
          </p:cNvSpPr>
          <p:nvPr/>
        </p:nvSpPr>
        <p:spPr bwMode="blackWhite">
          <a:xfrm>
            <a:off x="1897628" y="1422402"/>
            <a:ext cx="3436373" cy="1363662"/>
          </a:xfrm>
          <a:prstGeom prst="wedgeRectCallout">
            <a:avLst>
              <a:gd name="adj1" fmla="val 109088"/>
              <a:gd name="adj2" fmla="val -21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As of March 1, 4.2 million people have signed up for coverage under the ACA since enrollment opened on Oct. 1, 2013</a:t>
            </a:r>
            <a:endParaRPr lang="en-US" b="1" i="1" dirty="0">
              <a:solidFill>
                <a:schemeClr val="bg1"/>
              </a:solidFill>
              <a:cs typeface="+mn-cs"/>
            </a:endParaRPr>
          </a:p>
        </p:txBody>
      </p:sp>
      <p:sp>
        <p:nvSpPr>
          <p:cNvPr id="15" name="AutoShape 8"/>
          <p:cNvSpPr>
            <a:spLocks noChangeArrowheads="1"/>
          </p:cNvSpPr>
          <p:nvPr/>
        </p:nvSpPr>
        <p:spPr bwMode="blackWhite">
          <a:xfrm>
            <a:off x="7652077" y="1253084"/>
            <a:ext cx="1358849" cy="1894029"/>
          </a:xfrm>
          <a:prstGeom prst="wedgeRectCallout">
            <a:avLst>
              <a:gd name="adj1" fmla="val 6527"/>
              <a:gd name="adj2" fmla="val -4914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u="sng" dirty="0" smtClean="0">
                <a:solidFill>
                  <a:srgbClr val="FFFFFF"/>
                </a:solidFill>
                <a:latin typeface="Arial" pitchFamily="34" charset="0"/>
                <a:cs typeface="Arial" pitchFamily="34" charset="0"/>
              </a:rPr>
              <a:t>UPDATE</a:t>
            </a:r>
            <a:endParaRPr lang="en-US" sz="1400" b="1" dirty="0" smtClean="0">
              <a:solidFill>
                <a:srgbClr val="FFFFFF"/>
              </a:solidFill>
              <a:latin typeface="Arial" pitchFamily="34" charset="0"/>
              <a:cs typeface="Arial" pitchFamily="34" charset="0"/>
            </a:endParaRPr>
          </a:p>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HHS announced that enrollment as of 3/16 now exceeds 5 million</a:t>
            </a:r>
            <a:endParaRPr lang="en-US" sz="1400"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28448247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994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994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169B2D6-33BA-4F31-AE94-E9D48137D90F}" type="slidenum">
              <a:rPr lang="en-US" sz="900"/>
              <a:pPr algn="r" eaLnBrk="0" hangingPunct="0">
                <a:lnSpc>
                  <a:spcPct val="85000"/>
                </a:lnSpc>
                <a:spcBef>
                  <a:spcPct val="20000"/>
                </a:spcBef>
              </a:pPr>
              <a:t>55</a:t>
            </a:fld>
            <a:endParaRPr lang="en-US" sz="900"/>
          </a:p>
        </p:txBody>
      </p:sp>
      <p:sp>
        <p:nvSpPr>
          <p:cNvPr id="39942" name="Rectangle 2"/>
          <p:cNvSpPr>
            <a:spLocks noGrp="1" noChangeArrowheads="1"/>
          </p:cNvSpPr>
          <p:nvPr>
            <p:ph type="title" idx="4294967295"/>
          </p:nvPr>
        </p:nvSpPr>
        <p:spPr>
          <a:xfrm>
            <a:off x="94129" y="90488"/>
            <a:ext cx="7866529" cy="860425"/>
          </a:xfrm>
        </p:spPr>
        <p:txBody>
          <a:bodyPr/>
          <a:lstStyle/>
          <a:p>
            <a:r>
              <a:rPr lang="en-US" dirty="0" smtClean="0"/>
              <a:t>Projected Number of People with No Health Insurance, 2013—2022*</a:t>
            </a:r>
          </a:p>
        </p:txBody>
      </p:sp>
      <p:graphicFrame>
        <p:nvGraphicFramePr>
          <p:cNvPr id="39938" name="Object 3"/>
          <p:cNvGraphicFramePr>
            <a:graphicFrameLocks noChangeAspect="1"/>
          </p:cNvGraphicFramePr>
          <p:nvPr/>
        </p:nvGraphicFramePr>
        <p:xfrm>
          <a:off x="258548" y="1948029"/>
          <a:ext cx="8445500" cy="3497262"/>
        </p:xfrm>
        <a:graphic>
          <a:graphicData uri="http://schemas.openxmlformats.org/presentationml/2006/ole">
            <mc:AlternateContent xmlns:mc="http://schemas.openxmlformats.org/markup-compatibility/2006">
              <mc:Choice xmlns:v="urn:schemas-microsoft-com:vml" Requires="v">
                <p:oleObj spid="_x0000_s28506132" name="Chart" r:id="rId4" imgW="8543899" imgH="3552866" progId="MSGraph.Chart.8">
                  <p:embed followColorScheme="full"/>
                </p:oleObj>
              </mc:Choice>
              <mc:Fallback>
                <p:oleObj name="Chart" r:id="rId4" imgW="8543899" imgH="3552866" progId="MSGraph.Chart.8">
                  <p:embed followColorScheme="full"/>
                  <p:pic>
                    <p:nvPicPr>
                      <p:cNvPr id="0" name=""/>
                      <p:cNvPicPr>
                        <a:picLocks noChangeAspect="1" noChangeArrowheads="1"/>
                      </p:cNvPicPr>
                      <p:nvPr/>
                    </p:nvPicPr>
                    <p:blipFill>
                      <a:blip r:embed="rId5"/>
                      <a:srcRect/>
                      <a:stretch>
                        <a:fillRect/>
                      </a:stretch>
                    </p:blipFill>
                    <p:spPr bwMode="gray">
                      <a:xfrm>
                        <a:off x="258548" y="1948029"/>
                        <a:ext cx="8445500" cy="3497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44" name="Rectangle 5"/>
          <p:cNvSpPr>
            <a:spLocks noChangeArrowheads="1"/>
          </p:cNvSpPr>
          <p:nvPr/>
        </p:nvSpPr>
        <p:spPr bwMode="black">
          <a:xfrm>
            <a:off x="347663" y="130716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Millions</a:t>
            </a:r>
            <a:endParaRPr lang="en-US" sz="1600" b="1" dirty="0">
              <a:solidFill>
                <a:srgbClr val="225A7A"/>
              </a:solidFill>
            </a:endParaRPr>
          </a:p>
        </p:txBody>
      </p:sp>
      <p:sp>
        <p:nvSpPr>
          <p:cNvPr id="2116614" name="Rectangle 6"/>
          <p:cNvSpPr>
            <a:spLocks noChangeArrowheads="1"/>
          </p:cNvSpPr>
          <p:nvPr/>
        </p:nvSpPr>
        <p:spPr bwMode="blackWhite">
          <a:xfrm>
            <a:off x="1085851" y="5257797"/>
            <a:ext cx="7089962" cy="82064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projected decline in the uninsured population is very sensitive to the enrollment rate under the Affordable Care Act</a:t>
            </a:r>
            <a:endParaRPr lang="en-US" b="1" dirty="0">
              <a:solidFill>
                <a:srgbClr val="FFFFFF"/>
              </a:solidFill>
            </a:endParaRPr>
          </a:p>
        </p:txBody>
      </p:sp>
      <p:sp>
        <p:nvSpPr>
          <p:cNvPr id="11" name="AutoShape 8"/>
          <p:cNvSpPr>
            <a:spLocks noChangeArrowheads="1"/>
          </p:cNvSpPr>
          <p:nvPr/>
        </p:nvSpPr>
        <p:spPr bwMode="blackWhite">
          <a:xfrm>
            <a:off x="4286250" y="1148453"/>
            <a:ext cx="3315313" cy="1336786"/>
          </a:xfrm>
          <a:prstGeom prst="wedgeRectCallout">
            <a:avLst>
              <a:gd name="adj1" fmla="val -19123"/>
              <a:gd name="adj2" fmla="val 10320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By 2018 the number of people under age 65 without insurance is expected to drop by 25 million (~45%)</a:t>
            </a:r>
            <a:endParaRPr lang="en-US" b="1" i="1" dirty="0">
              <a:solidFill>
                <a:schemeClr val="bg1"/>
              </a:solidFill>
              <a:cs typeface="+mn-cs"/>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55</a:t>
            </a:fld>
            <a:endParaRPr lang="en-US"/>
          </a:p>
        </p:txBody>
      </p:sp>
      <p:sp>
        <p:nvSpPr>
          <p:cNvPr id="14" name="Rectangle 4"/>
          <p:cNvSpPr>
            <a:spLocks noChangeArrowheads="1"/>
          </p:cNvSpPr>
          <p:nvPr/>
        </p:nvSpPr>
        <p:spPr bwMode="auto">
          <a:xfrm>
            <a:off x="0" y="6244868"/>
            <a:ext cx="9144000" cy="577723"/>
          </a:xfrm>
          <a:prstGeom prst="rect">
            <a:avLst/>
          </a:prstGeom>
          <a:noFill/>
          <a:ln w="9525">
            <a:noFill/>
            <a:miter lim="800000"/>
            <a:headEnd/>
            <a:tailEnd/>
          </a:ln>
        </p:spPr>
        <p:txBody>
          <a:bodyPr lIns="92075" tIns="46038" rIns="92075" bIns="46038">
            <a:spAutoFit/>
          </a:bodyPr>
          <a:lstStyle/>
          <a:p>
            <a:r>
              <a:rPr lang="en-US" sz="1050" dirty="0" smtClean="0">
                <a:solidFill>
                  <a:srgbClr val="000000"/>
                </a:solidFill>
              </a:rPr>
              <a:t>*Under age 65.</a:t>
            </a:r>
          </a:p>
          <a:p>
            <a:r>
              <a:rPr lang="en-US" sz="1050" dirty="0" smtClean="0">
                <a:solidFill>
                  <a:srgbClr val="000000"/>
                </a:solidFill>
              </a:rPr>
              <a:t>Sources:  Centers for Medicare &amp; Medicaid Services, Office of the Actuary </a:t>
            </a:r>
            <a:r>
              <a:rPr lang="en-US" sz="1050" dirty="0">
                <a:solidFill>
                  <a:srgbClr val="000000"/>
                </a:solidFill>
              </a:rPr>
              <a:t>at </a:t>
            </a:r>
            <a:r>
              <a:rPr lang="en-US" sz="1050" dirty="0">
                <a:solidFill>
                  <a:srgbClr val="000000"/>
                </a:solidFill>
                <a:hlinkClick r:id="rId6"/>
              </a:rPr>
              <a:t>http://</a:t>
            </a:r>
            <a:r>
              <a:rPr lang="en-US" sz="1050" dirty="0" smtClean="0">
                <a:solidFill>
                  <a:srgbClr val="000000"/>
                </a:solidFill>
                <a:hlinkClick r:id="rId6"/>
              </a:rPr>
              <a:t>www.cms.gov/Research-Statistics-Data-and-Systems/Statistics-Trends-and-Reports/NationalHealthExpendData/NationalHealthAccountsProjected.html</a:t>
            </a:r>
            <a:r>
              <a:rPr lang="en-US" sz="1050" dirty="0" smtClean="0">
                <a:solidFill>
                  <a:srgbClr val="000000"/>
                </a:solidFill>
              </a:rPr>
              <a:t> accessed 3/14/14; Insurance </a:t>
            </a:r>
            <a:r>
              <a:rPr lang="en-US" sz="1050" dirty="0">
                <a:solidFill>
                  <a:srgbClr val="000000"/>
                </a:solidFill>
              </a:rPr>
              <a:t>Information </a:t>
            </a:r>
            <a:r>
              <a:rPr lang="en-US" sz="1050" dirty="0" smtClean="0">
                <a:solidFill>
                  <a:srgbClr val="000000"/>
                </a:solidFill>
              </a:rPr>
              <a:t>Institute.</a:t>
            </a:r>
            <a:endParaRPr lang="en-US" sz="1050" dirty="0">
              <a:solidFill>
                <a:srgbClr val="000000"/>
              </a:solidFill>
            </a:endParaRPr>
          </a:p>
        </p:txBody>
      </p:sp>
    </p:spTree>
    <p:extLst>
      <p:ext uri="{BB962C8B-B14F-4D97-AF65-F5344CB8AC3E}">
        <p14:creationId xmlns:p14="http://schemas.microsoft.com/office/powerpoint/2010/main" val="227247376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500"/>
                                  </p:stCondLst>
                                  <p:childTnLst>
                                    <p:set>
                                      <p:cBhvr>
                                        <p:cTn id="6" dur="1" fill="hold">
                                          <p:stCondLst>
                                            <p:cond delay="0"/>
                                          </p:stCondLst>
                                        </p:cTn>
                                        <p:tgtEl>
                                          <p:spTgt spid="2116614"/>
                                        </p:tgtEl>
                                        <p:attrNameLst>
                                          <p:attrName>style.visibility</p:attrName>
                                        </p:attrNameLst>
                                      </p:cBhvr>
                                      <p:to>
                                        <p:strVal val="visible"/>
                                      </p:to>
                                    </p:set>
                                    <p:anim calcmode="lin" valueType="num">
                                      <p:cBhvr>
                                        <p:cTn id="7" dur="500" fill="hold"/>
                                        <p:tgtEl>
                                          <p:spTgt spid="2116614"/>
                                        </p:tgtEl>
                                        <p:attrNameLst>
                                          <p:attrName>ppt_w</p:attrName>
                                        </p:attrNameLst>
                                      </p:cBhvr>
                                      <p:tavLst>
                                        <p:tav tm="0">
                                          <p:val>
                                            <p:fltVal val="0"/>
                                          </p:val>
                                        </p:tav>
                                        <p:tav tm="100000">
                                          <p:val>
                                            <p:strVal val="#ppt_w"/>
                                          </p:val>
                                        </p:tav>
                                      </p:tavLst>
                                    </p:anim>
                                    <p:anim calcmode="lin" valueType="num">
                                      <p:cBhvr>
                                        <p:cTn id="8" dur="500" fill="hold"/>
                                        <p:tgtEl>
                                          <p:spTgt spid="2116614"/>
                                        </p:tgtEl>
                                        <p:attrNameLst>
                                          <p:attrName>ppt_h</p:attrName>
                                        </p:attrNameLst>
                                      </p:cBhvr>
                                      <p:tavLst>
                                        <p:tav tm="0">
                                          <p:val>
                                            <p:fltVal val="0"/>
                                          </p:val>
                                        </p:tav>
                                        <p:tav tm="100000">
                                          <p:val>
                                            <p:strVal val="#ppt_h"/>
                                          </p:val>
                                        </p:tav>
                                      </p:tavLst>
                                    </p:anim>
                                    <p:animEffect transition="in" filter="fade">
                                      <p:cBhvr>
                                        <p:cTn id="9" dur="500"/>
                                        <p:tgtEl>
                                          <p:spTgt spid="2116614"/>
                                        </p:tgtEl>
                                      </p:cBhvr>
                                    </p:animEffect>
                                  </p:childTnLst>
                                </p:cTn>
                              </p:par>
                            </p:childTnLst>
                          </p:cTn>
                        </p:par>
                        <p:par>
                          <p:cTn id="10" fill="hold">
                            <p:stCondLst>
                              <p:cond delay="1000"/>
                            </p:stCondLst>
                            <p:childTnLst>
                              <p:par>
                                <p:cTn id="11" presetID="22" presetClass="entr" presetSubtype="8" fill="hold" grpId="0" nodeType="afterEffect">
                                  <p:stCondLst>
                                    <p:cond delay="10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6614" grpId="0" animBg="1"/>
      <p:bldP spid="11" grpId="0" animBg="1"/>
    </p:bld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9830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364333B5-F606-4F22-B5AB-C00680A5C585}" type="slidenum">
              <a:rPr lang="en-US" sz="900">
                <a:solidFill>
                  <a:srgbClr val="FFFFFF"/>
                </a:solidFill>
                <a:latin typeface="Arial" charset="0"/>
                <a:cs typeface="Arial" charset="0"/>
              </a:rPr>
              <a:pPr algn="r" eaLnBrk="0" fontAlgn="base" hangingPunct="0">
                <a:lnSpc>
                  <a:spcPct val="85000"/>
                </a:lnSpc>
                <a:spcBef>
                  <a:spcPct val="20000"/>
                </a:spcBef>
                <a:spcAft>
                  <a:spcPct val="0"/>
                </a:spcAft>
              </a:pPr>
              <a:t>56</a:t>
            </a:fld>
            <a:endParaRPr lang="en-US" sz="900">
              <a:solidFill>
                <a:srgbClr val="FFFFFF"/>
              </a:solidFill>
              <a:latin typeface="Arial" charset="0"/>
              <a:cs typeface="Arial" charset="0"/>
            </a:endParaRPr>
          </a:p>
        </p:txBody>
      </p:sp>
      <p:pic>
        <p:nvPicPr>
          <p:cNvPr id="98308"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fontAlgn="base">
              <a:lnSpc>
                <a:spcPct val="95000"/>
              </a:lnSpc>
              <a:spcBef>
                <a:spcPct val="25000"/>
              </a:spcBef>
              <a:spcAft>
                <a:spcPct val="0"/>
              </a:spcAft>
            </a:pPr>
            <a:r>
              <a:rPr lang="en-US" sz="4200" b="1" dirty="0">
                <a:solidFill>
                  <a:srgbClr val="FFFFFF"/>
                </a:solidFill>
                <a:latin typeface="Arial" charset="0"/>
                <a:cs typeface="Arial" charset="0"/>
              </a:rPr>
              <a:t>P/C Insurance Industry Financial Overview</a:t>
            </a:r>
          </a:p>
        </p:txBody>
      </p:sp>
      <p:sp>
        <p:nvSpPr>
          <p:cNvPr id="2152456" name="Rectangle 8"/>
          <p:cNvSpPr>
            <a:spLocks noChangeArrowheads="1"/>
          </p:cNvSpPr>
          <p:nvPr/>
        </p:nvSpPr>
        <p:spPr bwMode="auto">
          <a:xfrm>
            <a:off x="771110" y="3826541"/>
            <a:ext cx="7396069" cy="1200329"/>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latin typeface="Arial" charset="0"/>
                <a:cs typeface="Arial" charset="0"/>
              </a:rPr>
              <a:t>2013: Best Year in the       Post-Crisis Era</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56</a:t>
            </a:fld>
            <a:endParaRPr lang="en-US"/>
          </a:p>
        </p:txBody>
      </p:sp>
    </p:spTree>
    <p:extLst>
      <p:ext uri="{BB962C8B-B14F-4D97-AF65-F5344CB8AC3E}">
        <p14:creationId xmlns:p14="http://schemas.microsoft.com/office/powerpoint/2010/main" val="16794098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5" name="Rectangle 2"/>
          <p:cNvSpPr>
            <a:spLocks noGrp="1" noChangeArrowheads="1"/>
          </p:cNvSpPr>
          <p:nvPr>
            <p:ph type="title" idx="4294967295"/>
          </p:nvPr>
        </p:nvSpPr>
        <p:spPr>
          <a:xfrm>
            <a:off x="228600" y="90488"/>
            <a:ext cx="7400925" cy="860425"/>
          </a:xfrm>
        </p:spPr>
        <p:txBody>
          <a:bodyPr/>
          <a:lstStyle/>
          <a:p>
            <a:r>
              <a:rPr lang="en-US" dirty="0" smtClean="0">
                <a:latin typeface="Arial" pitchFamily="34" charset="0"/>
              </a:rPr>
              <a:t>P/C Net Income After Taxes</a:t>
            </a:r>
            <a:br>
              <a:rPr lang="en-US" dirty="0" smtClean="0">
                <a:latin typeface="Arial" pitchFamily="34" charset="0"/>
              </a:rPr>
            </a:br>
            <a:r>
              <a:rPr lang="en-US" dirty="0" smtClean="0">
                <a:latin typeface="Arial" pitchFamily="34" charset="0"/>
              </a:rPr>
              <a:t>1991–2013:Q3 ($ Millions)</a:t>
            </a:r>
          </a:p>
        </p:txBody>
      </p:sp>
      <p:sp>
        <p:nvSpPr>
          <p:cNvPr id="8196" name="Text Box 5"/>
          <p:cNvSpPr txBox="1">
            <a:spLocks noChangeArrowheads="1"/>
          </p:cNvSpPr>
          <p:nvPr/>
        </p:nvSpPr>
        <p:spPr bwMode="auto">
          <a:xfrm>
            <a:off x="1095786" y="1138238"/>
            <a:ext cx="2375001" cy="2033506"/>
          </a:xfrm>
          <a:prstGeom prst="rect">
            <a:avLst/>
          </a:prstGeom>
          <a:solidFill>
            <a:schemeClr val="bg1"/>
          </a:solidFill>
          <a:ln w="9525">
            <a:noFill/>
            <a:miter lim="800000"/>
            <a:headEnd/>
            <a:tailEnd/>
          </a:ln>
        </p:spPr>
        <p:txBody>
          <a:bodyPr wrap="square" lIns="92075" tIns="46038" rIns="92075" bIns="46038">
            <a:spAutoFit/>
          </a:bodyPr>
          <a:lstStyle/>
          <a:p>
            <a:pPr marL="198438" indent="-198438" eaLnBrk="0" fontAlgn="base" hangingPunct="0">
              <a:lnSpc>
                <a:spcPct val="90000"/>
              </a:lnSpc>
              <a:spcBef>
                <a:spcPct val="20000"/>
              </a:spcBef>
              <a:spcAft>
                <a:spcPct val="0"/>
              </a:spcAft>
              <a:buClr>
                <a:srgbClr val="FF6801"/>
              </a:buClr>
              <a:buFont typeface="Wingdings" pitchFamily="2" charset="2"/>
              <a:buChar char="n"/>
            </a:pPr>
            <a:r>
              <a:rPr lang="en-US" sz="1300" dirty="0">
                <a:solidFill>
                  <a:srgbClr val="000000"/>
                </a:solidFill>
                <a:latin typeface="Arial" charset="0"/>
                <a:cs typeface="Arial" charset="0"/>
              </a:rPr>
              <a:t>2005 ROE*= 9.6%</a:t>
            </a:r>
          </a:p>
          <a:p>
            <a:pPr marL="198438" indent="-198438" eaLnBrk="0" fontAlgn="base" hangingPunct="0">
              <a:lnSpc>
                <a:spcPct val="90000"/>
              </a:lnSpc>
              <a:spcBef>
                <a:spcPct val="20000"/>
              </a:spcBef>
              <a:spcAft>
                <a:spcPct val="0"/>
              </a:spcAft>
              <a:buClr>
                <a:srgbClr val="FF6801"/>
              </a:buClr>
              <a:buFont typeface="Wingdings" pitchFamily="2" charset="2"/>
              <a:buChar char="n"/>
            </a:pPr>
            <a:r>
              <a:rPr lang="en-US" sz="1300" dirty="0">
                <a:solidFill>
                  <a:srgbClr val="000000"/>
                </a:solidFill>
                <a:latin typeface="Arial" charset="0"/>
                <a:cs typeface="Arial" charset="0"/>
              </a:rPr>
              <a:t>2006 ROE = 12.7%</a:t>
            </a:r>
          </a:p>
          <a:p>
            <a:pPr marL="198438" indent="-198438" eaLnBrk="0" fontAlgn="base" hangingPunct="0">
              <a:lnSpc>
                <a:spcPct val="90000"/>
              </a:lnSpc>
              <a:spcBef>
                <a:spcPct val="20000"/>
              </a:spcBef>
              <a:spcAft>
                <a:spcPct val="0"/>
              </a:spcAft>
              <a:buClr>
                <a:srgbClr val="FF6801"/>
              </a:buClr>
              <a:buFont typeface="Wingdings" pitchFamily="2" charset="2"/>
              <a:buChar char="n"/>
            </a:pPr>
            <a:r>
              <a:rPr lang="en-US" sz="1300" dirty="0">
                <a:solidFill>
                  <a:srgbClr val="000000"/>
                </a:solidFill>
                <a:latin typeface="Arial" charset="0"/>
                <a:cs typeface="Arial" charset="0"/>
              </a:rPr>
              <a:t>2007 ROE = 10.9%</a:t>
            </a:r>
          </a:p>
          <a:p>
            <a:pPr marL="198438" indent="-198438" eaLnBrk="0" fontAlgn="base" hangingPunct="0">
              <a:lnSpc>
                <a:spcPct val="90000"/>
              </a:lnSpc>
              <a:spcBef>
                <a:spcPct val="20000"/>
              </a:spcBef>
              <a:spcAft>
                <a:spcPct val="0"/>
              </a:spcAft>
              <a:buClr>
                <a:srgbClr val="FF6801"/>
              </a:buClr>
              <a:buFont typeface="Wingdings" pitchFamily="2" charset="2"/>
              <a:buChar char="n"/>
            </a:pPr>
            <a:r>
              <a:rPr lang="en-US" sz="1300" dirty="0">
                <a:solidFill>
                  <a:srgbClr val="000000"/>
                </a:solidFill>
                <a:latin typeface="Arial" charset="0"/>
                <a:cs typeface="Arial" charset="0"/>
              </a:rPr>
              <a:t>2008 ROE = 0.1%</a:t>
            </a:r>
          </a:p>
          <a:p>
            <a:pPr marL="198438" indent="-198438" eaLnBrk="0" fontAlgn="base" hangingPunct="0">
              <a:lnSpc>
                <a:spcPct val="90000"/>
              </a:lnSpc>
              <a:spcBef>
                <a:spcPct val="20000"/>
              </a:spcBef>
              <a:spcAft>
                <a:spcPct val="0"/>
              </a:spcAft>
              <a:buClr>
                <a:srgbClr val="FF6801"/>
              </a:buClr>
              <a:buFont typeface="Wingdings" pitchFamily="2" charset="2"/>
              <a:buChar char="n"/>
            </a:pPr>
            <a:r>
              <a:rPr lang="en-US" sz="1300" dirty="0">
                <a:solidFill>
                  <a:srgbClr val="000000"/>
                </a:solidFill>
                <a:latin typeface="Arial" charset="0"/>
                <a:cs typeface="Arial" charset="0"/>
              </a:rPr>
              <a:t>2009 ROE = 5.0%</a:t>
            </a:r>
          </a:p>
          <a:p>
            <a:pPr marL="198438" indent="-198438" eaLnBrk="0" fontAlgn="base" hangingPunct="0">
              <a:lnSpc>
                <a:spcPct val="90000"/>
              </a:lnSpc>
              <a:spcBef>
                <a:spcPct val="20000"/>
              </a:spcBef>
              <a:spcAft>
                <a:spcPct val="0"/>
              </a:spcAft>
              <a:buClr>
                <a:srgbClr val="FF6801"/>
              </a:buClr>
              <a:buFont typeface="Wingdings" pitchFamily="2" charset="2"/>
              <a:buChar char="n"/>
            </a:pPr>
            <a:r>
              <a:rPr lang="en-US" sz="1300" dirty="0">
                <a:solidFill>
                  <a:srgbClr val="000000"/>
                </a:solidFill>
                <a:latin typeface="Arial" charset="0"/>
                <a:cs typeface="Arial" charset="0"/>
              </a:rPr>
              <a:t>2010 ROE = 6.6%</a:t>
            </a:r>
          </a:p>
          <a:p>
            <a:pPr marL="198438" indent="-198438" eaLnBrk="0" fontAlgn="base" hangingPunct="0">
              <a:lnSpc>
                <a:spcPct val="90000"/>
              </a:lnSpc>
              <a:spcBef>
                <a:spcPct val="20000"/>
              </a:spcBef>
              <a:spcAft>
                <a:spcPct val="0"/>
              </a:spcAft>
              <a:buClr>
                <a:srgbClr val="FF6801"/>
              </a:buClr>
              <a:buFont typeface="Wingdings" pitchFamily="2" charset="2"/>
              <a:buChar char="n"/>
            </a:pPr>
            <a:r>
              <a:rPr lang="en-US" sz="1300" dirty="0">
                <a:solidFill>
                  <a:srgbClr val="000000"/>
                </a:solidFill>
                <a:latin typeface="Arial" charset="0"/>
                <a:cs typeface="Arial" charset="0"/>
              </a:rPr>
              <a:t>2011 ROAS</a:t>
            </a:r>
            <a:r>
              <a:rPr lang="en-US" sz="1300" baseline="30000" dirty="0">
                <a:solidFill>
                  <a:srgbClr val="000000"/>
                </a:solidFill>
                <a:latin typeface="Arial" charset="0"/>
                <a:cs typeface="Arial" charset="0"/>
              </a:rPr>
              <a:t>1</a:t>
            </a:r>
            <a:r>
              <a:rPr lang="en-US" sz="1300" dirty="0">
                <a:solidFill>
                  <a:srgbClr val="000000"/>
                </a:solidFill>
                <a:latin typeface="Arial" charset="0"/>
                <a:cs typeface="Arial" charset="0"/>
              </a:rPr>
              <a:t> = 3.5%</a:t>
            </a:r>
          </a:p>
          <a:p>
            <a:pPr marL="198438" indent="-198438" eaLnBrk="0" fontAlgn="base" hangingPunct="0">
              <a:lnSpc>
                <a:spcPct val="90000"/>
              </a:lnSpc>
              <a:spcBef>
                <a:spcPct val="20000"/>
              </a:spcBef>
              <a:spcAft>
                <a:spcPct val="0"/>
              </a:spcAft>
              <a:buClr>
                <a:srgbClr val="FF6801"/>
              </a:buClr>
              <a:buFont typeface="Wingdings" pitchFamily="2" charset="2"/>
              <a:buChar char="n"/>
            </a:pPr>
            <a:r>
              <a:rPr lang="en-US" sz="1300" dirty="0">
                <a:solidFill>
                  <a:srgbClr val="000000"/>
                </a:solidFill>
                <a:latin typeface="Arial" charset="0"/>
                <a:cs typeface="Arial" charset="0"/>
              </a:rPr>
              <a:t>2012 ROAS</a:t>
            </a:r>
            <a:r>
              <a:rPr lang="en-US" sz="1300" baseline="30000" dirty="0">
                <a:solidFill>
                  <a:srgbClr val="000000"/>
                </a:solidFill>
                <a:latin typeface="Arial" charset="0"/>
                <a:cs typeface="Arial" charset="0"/>
              </a:rPr>
              <a:t>1</a:t>
            </a:r>
            <a:r>
              <a:rPr lang="en-US" sz="1300" dirty="0">
                <a:solidFill>
                  <a:srgbClr val="000000"/>
                </a:solidFill>
                <a:latin typeface="Arial" charset="0"/>
                <a:cs typeface="Arial" charset="0"/>
              </a:rPr>
              <a:t> = 5.9%</a:t>
            </a:r>
          </a:p>
          <a:p>
            <a:pPr marL="198438" indent="-198438" eaLnBrk="0" fontAlgn="base" hangingPunct="0">
              <a:lnSpc>
                <a:spcPct val="90000"/>
              </a:lnSpc>
              <a:spcBef>
                <a:spcPct val="20000"/>
              </a:spcBef>
              <a:spcAft>
                <a:spcPct val="0"/>
              </a:spcAft>
              <a:buClr>
                <a:srgbClr val="FF6801"/>
              </a:buClr>
              <a:buFont typeface="Wingdings" pitchFamily="2" charset="2"/>
              <a:buChar char="n"/>
            </a:pPr>
            <a:r>
              <a:rPr lang="en-US" sz="1300" dirty="0" smtClean="0">
                <a:solidFill>
                  <a:srgbClr val="000000"/>
                </a:solidFill>
                <a:latin typeface="Arial" charset="0"/>
                <a:cs typeface="Arial" charset="0"/>
              </a:rPr>
              <a:t>2013:9M </a:t>
            </a:r>
            <a:r>
              <a:rPr lang="en-US" sz="1300" dirty="0">
                <a:solidFill>
                  <a:srgbClr val="000000"/>
                </a:solidFill>
                <a:latin typeface="Arial" charset="0"/>
                <a:cs typeface="Arial" charset="0"/>
              </a:rPr>
              <a:t>ROAS</a:t>
            </a:r>
            <a:r>
              <a:rPr lang="en-US" sz="1300" baseline="30000" dirty="0">
                <a:solidFill>
                  <a:srgbClr val="000000"/>
                </a:solidFill>
                <a:latin typeface="Arial" charset="0"/>
                <a:cs typeface="Arial" charset="0"/>
              </a:rPr>
              <a:t>1</a:t>
            </a:r>
            <a:r>
              <a:rPr lang="en-US" sz="1300" dirty="0">
                <a:solidFill>
                  <a:srgbClr val="000000"/>
                </a:solidFill>
                <a:latin typeface="Arial" charset="0"/>
                <a:cs typeface="Arial" charset="0"/>
              </a:rPr>
              <a:t> = </a:t>
            </a:r>
            <a:r>
              <a:rPr lang="en-US" sz="1300" dirty="0" smtClean="0">
                <a:solidFill>
                  <a:srgbClr val="000000"/>
                </a:solidFill>
                <a:latin typeface="Arial" charset="0"/>
                <a:cs typeface="Arial" charset="0"/>
              </a:rPr>
              <a:t>9.5%</a:t>
            </a:r>
            <a:endParaRPr lang="en-US" sz="1300" dirty="0">
              <a:solidFill>
                <a:srgbClr val="000000"/>
              </a:solidFill>
              <a:latin typeface="Arial" charset="0"/>
              <a:cs typeface="Arial" charset="0"/>
            </a:endParaRPr>
          </a:p>
        </p:txBody>
      </p:sp>
      <p:sp>
        <p:nvSpPr>
          <p:cNvPr id="8197" name="Rectangle 5"/>
          <p:cNvSpPr>
            <a:spLocks noChangeArrowheads="1"/>
          </p:cNvSpPr>
          <p:nvPr/>
        </p:nvSpPr>
        <p:spPr bwMode="auto">
          <a:xfrm>
            <a:off x="0" y="6249988"/>
            <a:ext cx="8610600" cy="608012"/>
          </a:xfrm>
          <a:prstGeom prst="rect">
            <a:avLst/>
          </a:prstGeom>
          <a:noFill/>
          <a:ln w="9525">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Arial" charset="0"/>
              <a:buChar char="•"/>
            </a:pPr>
            <a:r>
              <a:rPr lang="en-US" sz="1100" dirty="0" smtClean="0">
                <a:solidFill>
                  <a:srgbClr val="000000"/>
                </a:solidFill>
                <a:latin typeface="Arial" charset="0"/>
                <a:cs typeface="Arial" charset="0"/>
              </a:rPr>
              <a:t>ROE </a:t>
            </a:r>
            <a:r>
              <a:rPr lang="en-US" sz="1100" dirty="0">
                <a:solidFill>
                  <a:srgbClr val="000000"/>
                </a:solidFill>
                <a:latin typeface="Arial" charset="0"/>
                <a:cs typeface="Arial" charset="0"/>
              </a:rPr>
              <a:t>figures are GAAP; </a:t>
            </a:r>
            <a:r>
              <a:rPr lang="en-US" sz="1100" baseline="30000" dirty="0">
                <a:solidFill>
                  <a:srgbClr val="000000"/>
                </a:solidFill>
                <a:latin typeface="Arial" charset="0"/>
                <a:cs typeface="Arial" charset="0"/>
              </a:rPr>
              <a:t>1</a:t>
            </a:r>
            <a:r>
              <a:rPr lang="en-US" sz="1100" dirty="0">
                <a:solidFill>
                  <a:srgbClr val="000000"/>
                </a:solidFill>
                <a:latin typeface="Arial" charset="0"/>
                <a:cs typeface="Arial" charset="0"/>
              </a:rPr>
              <a:t>Return on avg. surplus.  Excluding Mortgage &amp; Financial Guaranty insurers yields a </a:t>
            </a:r>
            <a:r>
              <a:rPr lang="en-US" sz="1100" dirty="0" smtClean="0">
                <a:solidFill>
                  <a:srgbClr val="000000"/>
                </a:solidFill>
                <a:latin typeface="Arial" charset="0"/>
                <a:cs typeface="Arial" charset="0"/>
              </a:rPr>
              <a:t>8.9% ROAS through 2013:Q3, 6.2</a:t>
            </a:r>
            <a:r>
              <a:rPr lang="en-US" sz="1100" dirty="0">
                <a:solidFill>
                  <a:srgbClr val="000000"/>
                </a:solidFill>
                <a:latin typeface="Arial" charset="0"/>
                <a:cs typeface="Arial" charset="0"/>
              </a:rPr>
              <a:t>% ROAS in 2012, 4.7% ROAS for 2011, 7.6% for 2010 and 7.4% for 2009.</a:t>
            </a:r>
          </a:p>
          <a:p>
            <a:pPr eaLnBrk="0" fontAlgn="base" hangingPunct="0">
              <a:lnSpc>
                <a:spcPct val="85000"/>
              </a:lnSpc>
              <a:spcBef>
                <a:spcPct val="25000"/>
              </a:spcBef>
              <a:spcAft>
                <a:spcPct val="0"/>
              </a:spcAft>
              <a:buClr>
                <a:srgbClr val="FF6801"/>
              </a:buClr>
            </a:pPr>
            <a:r>
              <a:rPr lang="en-US" sz="1100" dirty="0" smtClean="0">
                <a:solidFill>
                  <a:srgbClr val="000000"/>
                </a:solidFill>
                <a:latin typeface="Arial" charset="0"/>
                <a:cs typeface="Arial" charset="0"/>
              </a:rPr>
              <a:t>Sources</a:t>
            </a:r>
            <a:r>
              <a:rPr lang="en-US" sz="1100" dirty="0">
                <a:solidFill>
                  <a:srgbClr val="000000"/>
                </a:solidFill>
                <a:latin typeface="Arial" charset="0"/>
                <a:cs typeface="Arial" charset="0"/>
              </a:rPr>
              <a:t>: A.M. Best, ISO, Insurance Information Institute</a:t>
            </a:r>
          </a:p>
        </p:txBody>
      </p:sp>
      <p:graphicFrame>
        <p:nvGraphicFramePr>
          <p:cNvPr id="2" name="Object 3"/>
          <p:cNvGraphicFramePr>
            <a:graphicFrameLocks/>
          </p:cNvGraphicFramePr>
          <p:nvPr/>
        </p:nvGraphicFramePr>
        <p:xfrm>
          <a:off x="206472" y="1474841"/>
          <a:ext cx="8701088" cy="4904198"/>
        </p:xfrm>
        <a:graphic>
          <a:graphicData uri="http://schemas.openxmlformats.org/presentationml/2006/ole">
            <mc:AlternateContent xmlns:mc="http://schemas.openxmlformats.org/markup-compatibility/2006">
              <mc:Choice xmlns:v="urn:schemas-microsoft-com:vml" Requires="v">
                <p:oleObj spid="_x0000_s28503063" name="Chart" r:id="rId5" imgW="8715392" imgH="5057822" progId="MSGraph.Chart.8">
                  <p:embed followColorScheme="full"/>
                </p:oleObj>
              </mc:Choice>
              <mc:Fallback>
                <p:oleObj name="Chart" r:id="rId5" imgW="8715392" imgH="5057822" progId="MSGraph.Chart.8">
                  <p:embed followColorScheme="full"/>
                  <p:pic>
                    <p:nvPicPr>
                      <p:cNvPr id="0" name=""/>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6472" y="1474841"/>
                        <a:ext cx="8701088" cy="490419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9"/>
          <p:cNvSpPr>
            <a:spLocks noChangeArrowheads="1"/>
          </p:cNvSpPr>
          <p:nvPr/>
        </p:nvSpPr>
        <p:spPr bwMode="blackWhite">
          <a:xfrm>
            <a:off x="3857472" y="1337137"/>
            <a:ext cx="1055687" cy="798512"/>
          </a:xfrm>
          <a:prstGeom prst="wedgeRectCallout">
            <a:avLst>
              <a:gd name="adj1" fmla="val -124442"/>
              <a:gd name="adj2" fmla="val 146907"/>
            </a:avLst>
          </a:prstGeom>
          <a:solidFill>
            <a:srgbClr val="225A7A"/>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smtClean="0">
                <a:solidFill>
                  <a:srgbClr val="FFFFFF"/>
                </a:solidFill>
                <a:latin typeface="Arial" charset="0"/>
                <a:cs typeface="Arial" charset="0"/>
              </a:rPr>
              <a:t>2013:9M </a:t>
            </a:r>
            <a:r>
              <a:rPr lang="en-US" sz="1400" b="1" dirty="0">
                <a:solidFill>
                  <a:srgbClr val="FFFFFF"/>
                </a:solidFill>
                <a:latin typeface="Arial" charset="0"/>
                <a:cs typeface="Arial" charset="0"/>
              </a:rPr>
              <a:t>ROAS was </a:t>
            </a:r>
            <a:r>
              <a:rPr lang="en-US" sz="1400" b="1" dirty="0" smtClean="0">
                <a:solidFill>
                  <a:srgbClr val="FFFFFF"/>
                </a:solidFill>
                <a:latin typeface="Arial" charset="0"/>
                <a:cs typeface="Arial" charset="0"/>
              </a:rPr>
              <a:t>9.5%</a:t>
            </a:r>
            <a:endParaRPr lang="en-US" sz="1400" b="1" dirty="0">
              <a:solidFill>
                <a:srgbClr val="FFFFFF"/>
              </a:solidFill>
              <a:latin typeface="Arial" charset="0"/>
              <a:cs typeface="Arial" charset="0"/>
            </a:endParaRPr>
          </a:p>
        </p:txBody>
      </p:sp>
      <p:sp>
        <p:nvSpPr>
          <p:cNvPr id="10" name="PPTShape_0"/>
          <p:cNvSpPr>
            <a:spLocks noChangeArrowheads="1"/>
          </p:cNvSpPr>
          <p:nvPr/>
        </p:nvSpPr>
        <p:spPr bwMode="blackWhite">
          <a:xfrm>
            <a:off x="7236541" y="1082625"/>
            <a:ext cx="1612491" cy="942820"/>
          </a:xfrm>
          <a:prstGeom prst="wedgeRectCallout">
            <a:avLst>
              <a:gd name="adj1" fmla="val 35338"/>
              <a:gd name="adj2" fmla="val 109488"/>
            </a:avLst>
          </a:prstGeom>
          <a:solidFill>
            <a:srgbClr val="225A7A"/>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FFFFFF"/>
                </a:solidFill>
                <a:latin typeface="Arial" charset="0"/>
                <a:cs typeface="Arial" charset="0"/>
              </a:rPr>
              <a:t>Net income </a:t>
            </a:r>
            <a:r>
              <a:rPr lang="en-US" sz="1400" b="1" dirty="0" smtClean="0">
                <a:solidFill>
                  <a:srgbClr val="FFFFFF"/>
                </a:solidFill>
                <a:latin typeface="Arial" charset="0"/>
                <a:cs typeface="Arial" charset="0"/>
              </a:rPr>
              <a:t>is up substantially (+54.7%) from  2012:Q3 $27.8B</a:t>
            </a:r>
            <a:endParaRPr lang="en-US" sz="1400" b="1" dirty="0">
              <a:solidFill>
                <a:srgbClr val="FFFFFF"/>
              </a:solidFill>
              <a:latin typeface="Arial" charset="0"/>
              <a:cs typeface="Arial" charset="0"/>
            </a:endParaRPr>
          </a:p>
        </p:txBody>
      </p:sp>
    </p:spTree>
    <p:custDataLst>
      <p:tags r:id="rId2"/>
    </p:custDataLst>
    <p:extLst>
      <p:ext uri="{BB962C8B-B14F-4D97-AF65-F5344CB8AC3E}">
        <p14:creationId xmlns:p14="http://schemas.microsoft.com/office/powerpoint/2010/main" val="25877628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1000"/>
                            </p:stCondLst>
                            <p:childTnLst>
                              <p:par>
                                <p:cTn id="9" presetID="22" presetClass="entr" presetSubtype="4" fill="hold" grpId="0" nodeType="afterEffect">
                                  <p:stCondLst>
                                    <p:cond delay="50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4340" name="Rectangle 106"/>
          <p:cNvSpPr>
            <a:spLocks noGrp="1" noChangeArrowheads="1"/>
          </p:cNvSpPr>
          <p:nvPr>
            <p:ph type="ftr" sz="quarter" idx="11"/>
          </p:nvPr>
        </p:nvSpPr>
        <p:spPr/>
        <p:txBody>
          <a:bodyPr/>
          <a:lstStyle/>
          <a:p>
            <a:pPr>
              <a:defRPr/>
            </a:pPr>
            <a:r>
              <a:rPr lang="en-US" smtClean="0">
                <a:solidFill>
                  <a:srgbClr val="FFFFFF"/>
                </a:solidFill>
              </a:rPr>
              <a:t>eSlide – P6466 – The Financial Crisis and the Future of the P/C</a:t>
            </a:r>
          </a:p>
        </p:txBody>
      </p:sp>
      <p:sp>
        <p:nvSpPr>
          <p:cNvPr id="14341" name="Rectangle 110"/>
          <p:cNvSpPr>
            <a:spLocks noGrp="1" noChangeArrowheads="1"/>
          </p:cNvSpPr>
          <p:nvPr>
            <p:ph type="sldNum" sz="quarter" idx="12"/>
          </p:nvPr>
        </p:nvSpPr>
        <p:spPr/>
        <p:txBody>
          <a:bodyPr/>
          <a:lstStyle/>
          <a:p>
            <a:pPr>
              <a:defRPr/>
            </a:pPr>
            <a:fld id="{A82D960B-4B6D-4DE5-A81E-59F2507CF766}" type="slidenum">
              <a:rPr lang="en-US" smtClean="0">
                <a:solidFill>
                  <a:srgbClr val="000000"/>
                </a:solidFill>
              </a:rPr>
              <a:pPr>
                <a:defRPr/>
              </a:pPr>
              <a:t>58</a:t>
            </a:fld>
            <a:endParaRPr lang="en-US" smtClean="0">
              <a:solidFill>
                <a:srgbClr val="000000"/>
              </a:solidFill>
            </a:endParaRPr>
          </a:p>
        </p:txBody>
      </p:sp>
      <p:sp>
        <p:nvSpPr>
          <p:cNvPr id="54278" name="Rectangle 6"/>
          <p:cNvSpPr>
            <a:spLocks noChangeArrowheads="1"/>
          </p:cNvSpPr>
          <p:nvPr/>
        </p:nvSpPr>
        <p:spPr bwMode="auto">
          <a:xfrm>
            <a:off x="1685925" y="1836738"/>
            <a:ext cx="708025" cy="3754437"/>
          </a:xfrm>
          <a:prstGeom prst="rect">
            <a:avLst/>
          </a:prstGeom>
          <a:solidFill>
            <a:srgbClr val="225A7A">
              <a:alpha val="23921"/>
            </a:srgbClr>
          </a:solidFill>
          <a:ln w="12700" algn="ctr">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54279" name="Rectangle 15"/>
          <p:cNvSpPr>
            <a:spLocks noChangeArrowheads="1"/>
          </p:cNvSpPr>
          <p:nvPr/>
        </p:nvSpPr>
        <p:spPr bwMode="auto">
          <a:xfrm>
            <a:off x="3365500" y="1836738"/>
            <a:ext cx="709613" cy="3754437"/>
          </a:xfrm>
          <a:prstGeom prst="rect">
            <a:avLst/>
          </a:prstGeom>
          <a:solidFill>
            <a:srgbClr val="225A7A">
              <a:alpha val="23921"/>
            </a:srgbClr>
          </a:solidFill>
          <a:ln w="12700" algn="ctr">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54280" name="Rectangle 16"/>
          <p:cNvSpPr>
            <a:spLocks noChangeArrowheads="1"/>
          </p:cNvSpPr>
          <p:nvPr/>
        </p:nvSpPr>
        <p:spPr bwMode="auto">
          <a:xfrm>
            <a:off x="6462713" y="1836738"/>
            <a:ext cx="744537" cy="3754437"/>
          </a:xfrm>
          <a:prstGeom prst="rect">
            <a:avLst/>
          </a:prstGeom>
          <a:solidFill>
            <a:srgbClr val="225A7A">
              <a:alpha val="23921"/>
            </a:srgbClr>
          </a:solidFill>
          <a:ln w="12700" algn="ctr">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graphicFrame>
        <p:nvGraphicFramePr>
          <p:cNvPr id="54274" name="Object 2"/>
          <p:cNvGraphicFramePr>
            <a:graphicFrameLocks/>
          </p:cNvGraphicFramePr>
          <p:nvPr/>
        </p:nvGraphicFramePr>
        <p:xfrm>
          <a:off x="460375" y="1705642"/>
          <a:ext cx="8683625" cy="4532312"/>
        </p:xfrm>
        <a:graphic>
          <a:graphicData uri="http://schemas.openxmlformats.org/presentationml/2006/ole">
            <mc:AlternateContent xmlns:mc="http://schemas.openxmlformats.org/markup-compatibility/2006">
              <mc:Choice xmlns:v="urn:schemas-microsoft-com:vml" Requires="v">
                <p:oleObj spid="_x0000_s28509198" name="Chart" r:id="rId4" imgW="8601126" imgH="4533804" progId="MSGraph.Chart.8">
                  <p:embed followColorScheme="full"/>
                </p:oleObj>
              </mc:Choice>
              <mc:Fallback>
                <p:oleObj name="Chart" r:id="rId4" imgW="8601126" imgH="4533804" progId="MSGraph.Chart.8">
                  <p:embed followColorScheme="full"/>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460375" y="1705642"/>
                        <a:ext cx="8683625" cy="4532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54281" name="Rectangle 3"/>
          <p:cNvSpPr>
            <a:spLocks noGrp="1" noChangeArrowheads="1"/>
          </p:cNvSpPr>
          <p:nvPr>
            <p:ph type="title"/>
          </p:nvPr>
        </p:nvSpPr>
        <p:spPr>
          <a:xfrm>
            <a:off x="235386" y="90488"/>
            <a:ext cx="7400925" cy="860425"/>
          </a:xfrm>
        </p:spPr>
        <p:txBody>
          <a:bodyPr/>
          <a:lstStyle/>
          <a:p>
            <a:r>
              <a:rPr lang="en-US" dirty="0" smtClean="0"/>
              <a:t>Net Premium Growth: Annual Change, </a:t>
            </a:r>
            <a:br>
              <a:rPr lang="en-US" dirty="0" smtClean="0"/>
            </a:br>
            <a:r>
              <a:rPr lang="en-US" dirty="0" smtClean="0"/>
              <a:t>1971—2013:Q3</a:t>
            </a:r>
          </a:p>
        </p:txBody>
      </p:sp>
      <p:sp>
        <p:nvSpPr>
          <p:cNvPr id="54282" name="Rectangle 5"/>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a:solidFill>
                  <a:srgbClr val="225A7A"/>
                </a:solidFill>
                <a:latin typeface="Arial" charset="0"/>
                <a:cs typeface="Arial" charset="0"/>
              </a:rPr>
              <a:t>(Percent)</a:t>
            </a:r>
          </a:p>
        </p:txBody>
      </p:sp>
      <p:sp>
        <p:nvSpPr>
          <p:cNvPr id="54283" name="Text Box 10"/>
          <p:cNvSpPr txBox="1">
            <a:spLocks noChangeArrowheads="1"/>
          </p:cNvSpPr>
          <p:nvPr/>
        </p:nvSpPr>
        <p:spPr bwMode="auto">
          <a:xfrm>
            <a:off x="1449388" y="1493838"/>
            <a:ext cx="1066800" cy="304800"/>
          </a:xfrm>
          <a:prstGeom prst="rect">
            <a:avLst/>
          </a:prstGeom>
          <a:noFill/>
          <a:ln w="9525">
            <a:noFill/>
            <a:miter lim="800000"/>
            <a:headEnd/>
            <a:tailEnd/>
          </a:ln>
        </p:spPr>
        <p:txBody>
          <a:bodyPr lIns="92075" tIns="46038" rIns="92075" bIns="46038">
            <a:spAutoFit/>
          </a:bodyPr>
          <a:lstStyle/>
          <a:p>
            <a:pPr algn="ctr" eaLnBrk="0" fontAlgn="base" hangingPunct="0">
              <a:spcBef>
                <a:spcPct val="50000"/>
              </a:spcBef>
              <a:spcAft>
                <a:spcPct val="0"/>
              </a:spcAft>
              <a:buClr>
                <a:srgbClr val="FF3300"/>
              </a:buClr>
              <a:buFont typeface="Wingdings" pitchFamily="2" charset="2"/>
              <a:buNone/>
            </a:pPr>
            <a:r>
              <a:rPr lang="en-US" sz="1400" b="1">
                <a:solidFill>
                  <a:srgbClr val="000000"/>
                </a:solidFill>
                <a:latin typeface="Arial" charset="0"/>
                <a:cs typeface="Arial" charset="0"/>
              </a:rPr>
              <a:t>1975-78</a:t>
            </a:r>
          </a:p>
        </p:txBody>
      </p:sp>
      <p:sp>
        <p:nvSpPr>
          <p:cNvPr id="54284" name="Text Box 11"/>
          <p:cNvSpPr txBox="1">
            <a:spLocks noChangeArrowheads="1"/>
          </p:cNvSpPr>
          <p:nvPr/>
        </p:nvSpPr>
        <p:spPr bwMode="auto">
          <a:xfrm>
            <a:off x="3170238" y="1493838"/>
            <a:ext cx="1066800" cy="304800"/>
          </a:xfrm>
          <a:prstGeom prst="rect">
            <a:avLst/>
          </a:prstGeom>
          <a:noFill/>
          <a:ln w="9525">
            <a:noFill/>
            <a:miter lim="800000"/>
            <a:headEnd/>
            <a:tailEnd/>
          </a:ln>
        </p:spPr>
        <p:txBody>
          <a:bodyPr lIns="92075" tIns="46038" rIns="92075" bIns="46038">
            <a:spAutoFit/>
          </a:bodyPr>
          <a:lstStyle/>
          <a:p>
            <a:pPr algn="ctr" eaLnBrk="0" fontAlgn="base" hangingPunct="0">
              <a:spcBef>
                <a:spcPct val="50000"/>
              </a:spcBef>
              <a:spcAft>
                <a:spcPct val="0"/>
              </a:spcAft>
              <a:buClr>
                <a:srgbClr val="FF3300"/>
              </a:buClr>
              <a:buFont typeface="Wingdings" pitchFamily="2" charset="2"/>
              <a:buNone/>
            </a:pPr>
            <a:r>
              <a:rPr lang="en-US" sz="1400" b="1">
                <a:solidFill>
                  <a:srgbClr val="000000"/>
                </a:solidFill>
                <a:latin typeface="Arial" charset="0"/>
                <a:cs typeface="Arial" charset="0"/>
              </a:rPr>
              <a:t>1984-87</a:t>
            </a:r>
          </a:p>
        </p:txBody>
      </p:sp>
      <p:sp>
        <p:nvSpPr>
          <p:cNvPr id="54285" name="Text Box 12"/>
          <p:cNvSpPr txBox="1">
            <a:spLocks noChangeArrowheads="1"/>
          </p:cNvSpPr>
          <p:nvPr/>
        </p:nvSpPr>
        <p:spPr bwMode="auto">
          <a:xfrm>
            <a:off x="6308725" y="1493838"/>
            <a:ext cx="1066800" cy="304800"/>
          </a:xfrm>
          <a:prstGeom prst="rect">
            <a:avLst/>
          </a:prstGeom>
          <a:noFill/>
          <a:ln w="9525">
            <a:noFill/>
            <a:miter lim="800000"/>
            <a:headEnd/>
            <a:tailEnd/>
          </a:ln>
        </p:spPr>
        <p:txBody>
          <a:bodyPr lIns="92075" tIns="46038" rIns="92075" bIns="46038">
            <a:spAutoFit/>
          </a:bodyPr>
          <a:lstStyle/>
          <a:p>
            <a:pPr algn="ctr" eaLnBrk="0" fontAlgn="base" hangingPunct="0">
              <a:spcBef>
                <a:spcPct val="50000"/>
              </a:spcBef>
              <a:spcAft>
                <a:spcPct val="0"/>
              </a:spcAft>
              <a:buClr>
                <a:srgbClr val="FF3300"/>
              </a:buClr>
              <a:buFont typeface="Wingdings" pitchFamily="2" charset="2"/>
              <a:buNone/>
            </a:pPr>
            <a:r>
              <a:rPr lang="en-US" sz="1400" b="1">
                <a:solidFill>
                  <a:srgbClr val="000000"/>
                </a:solidFill>
                <a:latin typeface="Arial" charset="0"/>
                <a:cs typeface="Arial" charset="0"/>
              </a:rPr>
              <a:t>2000-03</a:t>
            </a:r>
          </a:p>
        </p:txBody>
      </p:sp>
      <p:sp>
        <p:nvSpPr>
          <p:cNvPr id="54286" name="Rectangle 13"/>
          <p:cNvSpPr>
            <a:spLocks noChangeArrowheads="1"/>
          </p:cNvSpPr>
          <p:nvPr/>
        </p:nvSpPr>
        <p:spPr bwMode="auto">
          <a:xfrm>
            <a:off x="0" y="6262688"/>
            <a:ext cx="7569200" cy="595312"/>
          </a:xfrm>
          <a:prstGeom prst="rect">
            <a:avLst/>
          </a:prstGeom>
          <a:noFill/>
          <a:ln w="9525">
            <a:noFill/>
            <a:miter lim="800000"/>
            <a:headEnd/>
            <a:tailEnd/>
          </a:ln>
        </p:spPr>
        <p:txBody>
          <a:bodyPr lIns="365760" tIns="0" rIns="0" bIns="137160" anchor="b">
            <a:spAutoFit/>
          </a:bodyPr>
          <a:lstStyle/>
          <a:p>
            <a:pPr eaLnBrk="0" fontAlgn="base" hangingPunct="0">
              <a:lnSpc>
                <a:spcPct val="90000"/>
              </a:lnSpc>
              <a:spcBef>
                <a:spcPct val="0"/>
              </a:spcBef>
              <a:spcAft>
                <a:spcPct val="0"/>
              </a:spcAft>
              <a:buClr>
                <a:srgbClr val="FF6801"/>
              </a:buClr>
              <a:buFont typeface="Wingdings" pitchFamily="2" charset="2"/>
              <a:buNone/>
            </a:pPr>
            <a:r>
              <a:rPr lang="en-US" sz="1100" dirty="0" smtClean="0">
                <a:solidFill>
                  <a:srgbClr val="000000"/>
                </a:solidFill>
                <a:latin typeface="Arial" charset="0"/>
                <a:cs typeface="Arial" charset="0"/>
              </a:rPr>
              <a:t> </a:t>
            </a:r>
            <a:endParaRPr lang="en-US" sz="1100" dirty="0">
              <a:solidFill>
                <a:srgbClr val="000000"/>
              </a:solidFill>
              <a:latin typeface="Arial" charset="0"/>
              <a:cs typeface="Arial" charset="0"/>
            </a:endParaRPr>
          </a:p>
          <a:p>
            <a:pPr eaLnBrk="0" fontAlgn="base" hangingPunct="0">
              <a:lnSpc>
                <a:spcPct val="90000"/>
              </a:lnSpc>
              <a:spcBef>
                <a:spcPct val="0"/>
              </a:spcBef>
              <a:spcAft>
                <a:spcPct val="0"/>
              </a:spcAft>
              <a:buClr>
                <a:srgbClr val="FF6801"/>
              </a:buClr>
              <a:buFont typeface="Wingdings" pitchFamily="2" charset="2"/>
              <a:buNone/>
            </a:pPr>
            <a:r>
              <a:rPr lang="en-US" sz="1100" dirty="0">
                <a:solidFill>
                  <a:srgbClr val="000000"/>
                </a:solidFill>
                <a:latin typeface="Arial" charset="0"/>
                <a:cs typeface="Arial" charset="0"/>
              </a:rPr>
              <a:t>Shaded areas denote “hard market” periods</a:t>
            </a:r>
          </a:p>
          <a:p>
            <a:pPr eaLnBrk="0" fontAlgn="base" hangingPunct="0">
              <a:lnSpc>
                <a:spcPct val="90000"/>
              </a:lnSpc>
              <a:spcBef>
                <a:spcPct val="0"/>
              </a:spcBef>
              <a:spcAft>
                <a:spcPct val="0"/>
              </a:spcAft>
              <a:buClr>
                <a:srgbClr val="FF6801"/>
              </a:buClr>
              <a:buFont typeface="Wingdings" pitchFamily="2" charset="2"/>
              <a:buNone/>
            </a:pPr>
            <a:r>
              <a:rPr lang="en-US" sz="1100" dirty="0">
                <a:solidFill>
                  <a:srgbClr val="000000"/>
                </a:solidFill>
                <a:latin typeface="Arial" charset="0"/>
                <a:cs typeface="Arial" charset="0"/>
              </a:rPr>
              <a:t>Sources:  A.M. Best (historical and forecast), ISO, Insurance Information Institute.</a:t>
            </a:r>
          </a:p>
        </p:txBody>
      </p:sp>
      <p:sp>
        <p:nvSpPr>
          <p:cNvPr id="2034702" name="AutoShape 14"/>
          <p:cNvSpPr>
            <a:spLocks noChangeArrowheads="1"/>
          </p:cNvSpPr>
          <p:nvPr/>
        </p:nvSpPr>
        <p:spPr bwMode="blackWhite">
          <a:xfrm>
            <a:off x="5318743" y="1925638"/>
            <a:ext cx="2711450" cy="1046162"/>
          </a:xfrm>
          <a:prstGeom prst="wedgeRectCallout">
            <a:avLst>
              <a:gd name="adj1" fmla="val 45208"/>
              <a:gd name="adj2" fmla="val 25625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FFFFFF"/>
                </a:solidFill>
                <a:latin typeface="Arial" charset="0"/>
                <a:cs typeface="Arial" charset="0"/>
              </a:rPr>
              <a:t>Net Written Premiums Fell 0.7% in 2007 (First Decline Since 1943) by 2.0% in 2008, and 4.2% in 2009, the First 3-Year Decline Since 1930-33.</a:t>
            </a:r>
          </a:p>
        </p:txBody>
      </p:sp>
      <p:sp>
        <p:nvSpPr>
          <p:cNvPr id="18" name="AutoShape 7"/>
          <p:cNvSpPr>
            <a:spLocks noChangeArrowheads="1"/>
          </p:cNvSpPr>
          <p:nvPr/>
        </p:nvSpPr>
        <p:spPr bwMode="blackWhite">
          <a:xfrm>
            <a:off x="7742903" y="3039129"/>
            <a:ext cx="1320323" cy="1103312"/>
          </a:xfrm>
          <a:prstGeom prst="wedgeRectCallout">
            <a:avLst>
              <a:gd name="adj1" fmla="val 16751"/>
              <a:gd name="adj2" fmla="val 7826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pitchFamily="34" charset="0"/>
                <a:cs typeface="Arial" charset="0"/>
              </a:rPr>
              <a:t>2013:9M = 4.2%</a:t>
            </a:r>
          </a:p>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pitchFamily="34" charset="0"/>
                <a:cs typeface="Arial" charset="0"/>
              </a:rPr>
              <a:t>2012 </a:t>
            </a:r>
            <a:r>
              <a:rPr lang="en-US" sz="1400" b="1" dirty="0">
                <a:solidFill>
                  <a:srgbClr val="FFFFFF"/>
                </a:solidFill>
                <a:latin typeface="Arial" pitchFamily="34" charset="0"/>
                <a:cs typeface="Arial" charset="0"/>
              </a:rPr>
              <a:t>growth was </a:t>
            </a:r>
            <a:r>
              <a:rPr lang="en-US" sz="1400" b="1" dirty="0" smtClean="0">
                <a:solidFill>
                  <a:srgbClr val="FFFFFF"/>
                </a:solidFill>
                <a:latin typeface="Arial" pitchFamily="34" charset="0"/>
                <a:cs typeface="Arial" charset="0"/>
              </a:rPr>
              <a:t>+</a:t>
            </a:r>
            <a:r>
              <a:rPr lang="en-US" sz="1400" b="1" dirty="0" smtClean="0">
                <a:solidFill>
                  <a:srgbClr val="FFFFFF"/>
                </a:solidFill>
                <a:latin typeface="Arial" pitchFamily="34" charset="0"/>
              </a:rPr>
              <a:t>4.3</a:t>
            </a:r>
            <a:r>
              <a:rPr lang="en-US" sz="1400" b="1" dirty="0" smtClean="0">
                <a:solidFill>
                  <a:srgbClr val="FFFFFF"/>
                </a:solidFill>
                <a:latin typeface="Arial" pitchFamily="34" charset="0"/>
                <a:cs typeface="Arial" charset="0"/>
              </a:rPr>
              <a:t>%</a:t>
            </a:r>
            <a:endParaRPr lang="en-US" sz="1600" b="1" dirty="0">
              <a:solidFill>
                <a:srgbClr val="FFFFFF"/>
              </a:solidFill>
              <a:latin typeface="Arial" pitchFamily="34" charset="0"/>
              <a:cs typeface="Arial" charset="0"/>
            </a:endParaRPr>
          </a:p>
        </p:txBody>
      </p:sp>
    </p:spTree>
    <p:extLst>
      <p:ext uri="{BB962C8B-B14F-4D97-AF65-F5344CB8AC3E}">
        <p14:creationId xmlns:p14="http://schemas.microsoft.com/office/powerpoint/2010/main" val="10228585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2034702"/>
                                        </p:tgtEl>
                                        <p:attrNameLst>
                                          <p:attrName>style.visibility</p:attrName>
                                        </p:attrNameLst>
                                      </p:cBhvr>
                                      <p:to>
                                        <p:strVal val="visible"/>
                                      </p:to>
                                    </p:set>
                                    <p:animEffect transition="in" filter="wipe(right)">
                                      <p:cBhvr>
                                        <p:cTn id="7" dur="500"/>
                                        <p:tgtEl>
                                          <p:spTgt spid="2034702"/>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18"/>
                                        </p:tgtEl>
                                        <p:attrNameLst>
                                          <p:attrName>style.visibility</p:attrName>
                                        </p:attrNameLst>
                                      </p:cBhvr>
                                      <p:to>
                                        <p:strVal val="visible"/>
                                      </p:to>
                                    </p:set>
                                    <p:animEffect transition="in" filter="wipe(down)">
                                      <p:cBhvr>
                                        <p:cTn id="1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4702" grpId="0" animBg="1"/>
      <p:bldP spid="18" grpId="0" animBg="1"/>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extLst/>
          </p:nvPr>
        </p:nvGraphicFramePr>
        <p:xfrm>
          <a:off x="-29496" y="1192306"/>
          <a:ext cx="8915400" cy="5889625"/>
        </p:xfrm>
        <a:graphic>
          <a:graphicData uri="http://schemas.openxmlformats.org/presentationml/2006/ole">
            <mc:AlternateContent xmlns:mc="http://schemas.openxmlformats.org/markup-compatibility/2006">
              <mc:Choice xmlns:v="urn:schemas-microsoft-com:vml" Requires="v">
                <p:oleObj spid="_x0000_s28504087" name="Chart" r:id="rId5" imgW="8258301" imgH="5515013" progId="MSGraph.Chart.8">
                  <p:embed followColorScheme="full"/>
                </p:oleObj>
              </mc:Choice>
              <mc:Fallback>
                <p:oleObj name="Chart" r:id="rId5" imgW="8258301" imgH="5515013" progId="MSGraph.Chart.8">
                  <p:embed followColorScheme="full"/>
                  <p:pic>
                    <p:nvPicPr>
                      <p:cNvPr id="0" name=""/>
                      <p:cNvPicPr>
                        <a:picLocks noChangeAspect="1" noChangeArrowheads="1"/>
                      </p:cNvPicPr>
                      <p:nvPr/>
                    </p:nvPicPr>
                    <p:blipFill>
                      <a:blip r:embed="rId6"/>
                      <a:srcRect/>
                      <a:stretch>
                        <a:fillRect/>
                      </a:stretch>
                    </p:blipFill>
                    <p:spPr bwMode="auto">
                      <a:xfrm>
                        <a:off x="-29496" y="1192306"/>
                        <a:ext cx="8915400" cy="5889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547011" name="Rectangle 3"/>
          <p:cNvSpPr>
            <a:spLocks noGrp="1" noChangeArrowheads="1"/>
          </p:cNvSpPr>
          <p:nvPr>
            <p:ph type="title"/>
          </p:nvPr>
        </p:nvSpPr>
        <p:spPr>
          <a:xfrm>
            <a:off x="228164" y="0"/>
            <a:ext cx="7848600" cy="1143000"/>
          </a:xfrm>
        </p:spPr>
        <p:txBody>
          <a:bodyPr/>
          <a:lstStyle/>
          <a:p>
            <a:r>
              <a:rPr lang="en-US" dirty="0" smtClean="0"/>
              <a:t>Profitability Peaks &amp; Troughs in the P/C Insurance Industry, 1975 – 2013:Q3*</a:t>
            </a:r>
          </a:p>
        </p:txBody>
      </p:sp>
      <p:sp>
        <p:nvSpPr>
          <p:cNvPr id="5547012" name="Rectangle 4"/>
          <p:cNvSpPr>
            <a:spLocks noChangeArrowheads="1"/>
          </p:cNvSpPr>
          <p:nvPr/>
        </p:nvSpPr>
        <p:spPr bwMode="auto">
          <a:xfrm>
            <a:off x="0" y="6165850"/>
            <a:ext cx="9144000" cy="646113"/>
          </a:xfrm>
          <a:prstGeom prst="rect">
            <a:avLst/>
          </a:prstGeom>
          <a:noFill/>
          <a:ln w="9525">
            <a:noFill/>
            <a:miter lim="800000"/>
            <a:headEnd/>
            <a:tailEnd/>
          </a:ln>
        </p:spPr>
        <p:txBody>
          <a:bodyPr lIns="92075" tIns="46038" rIns="92075" bIns="46038">
            <a:spAutoFit/>
          </a:bodyPr>
          <a:lstStyle/>
          <a:p>
            <a:pPr fontAlgn="base">
              <a:spcBef>
                <a:spcPct val="0"/>
              </a:spcBef>
              <a:spcAft>
                <a:spcPct val="0"/>
              </a:spcAft>
            </a:pPr>
            <a:r>
              <a:rPr lang="en-US" sz="1200" b="1" dirty="0">
                <a:solidFill>
                  <a:srgbClr val="000000"/>
                </a:solidFill>
                <a:latin typeface="Arial" charset="0"/>
                <a:cs typeface="Arial" charset="0"/>
              </a:rPr>
              <a:t>*Profitability =  P/C insurer </a:t>
            </a:r>
            <a:r>
              <a:rPr lang="en-US" sz="1200" b="1" dirty="0" smtClean="0">
                <a:solidFill>
                  <a:srgbClr val="000000"/>
                </a:solidFill>
                <a:latin typeface="Arial" charset="0"/>
                <a:cs typeface="Arial" charset="0"/>
              </a:rPr>
              <a:t>ROEs. 2011-13 figures are estimates </a:t>
            </a:r>
            <a:r>
              <a:rPr lang="en-US" sz="1200" b="1" dirty="0">
                <a:solidFill>
                  <a:srgbClr val="000000"/>
                </a:solidFill>
                <a:latin typeface="Arial" charset="0"/>
                <a:cs typeface="Arial" charset="0"/>
              </a:rPr>
              <a:t>based on </a:t>
            </a:r>
            <a:r>
              <a:rPr lang="en-US" sz="1200" b="1" dirty="0" smtClean="0">
                <a:solidFill>
                  <a:srgbClr val="000000"/>
                </a:solidFill>
                <a:latin typeface="Arial" charset="0"/>
                <a:cs typeface="Arial" charset="0"/>
              </a:rPr>
              <a:t>ROAS data</a:t>
            </a:r>
            <a:r>
              <a:rPr lang="en-US" sz="1200" b="1" dirty="0">
                <a:solidFill>
                  <a:srgbClr val="000000"/>
                </a:solidFill>
                <a:latin typeface="Arial" charset="0"/>
                <a:cs typeface="Arial" charset="0"/>
              </a:rPr>
              <a:t>.  Note:  Data for </a:t>
            </a:r>
            <a:r>
              <a:rPr lang="en-US" sz="1200" b="1" dirty="0" smtClean="0">
                <a:solidFill>
                  <a:srgbClr val="000000"/>
                </a:solidFill>
                <a:latin typeface="Arial" charset="0"/>
                <a:cs typeface="Arial" charset="0"/>
              </a:rPr>
              <a:t>2008-2013 </a:t>
            </a:r>
            <a:r>
              <a:rPr lang="en-US" sz="1200" b="1" dirty="0">
                <a:solidFill>
                  <a:srgbClr val="000000"/>
                </a:solidFill>
                <a:latin typeface="Arial" charset="0"/>
                <a:cs typeface="Arial" charset="0"/>
              </a:rPr>
              <a:t>exclude mortgage and financial guaranty insurers</a:t>
            </a:r>
            <a:r>
              <a:rPr lang="en-US" sz="1200" b="1" dirty="0" smtClean="0">
                <a:solidFill>
                  <a:srgbClr val="000000"/>
                </a:solidFill>
                <a:latin typeface="Arial" charset="0"/>
                <a:cs typeface="Arial" charset="0"/>
              </a:rPr>
              <a:t>.</a:t>
            </a:r>
            <a:endParaRPr lang="en-US" sz="1200" b="1" dirty="0">
              <a:solidFill>
                <a:srgbClr val="000000"/>
              </a:solidFill>
              <a:latin typeface="Arial" charset="0"/>
              <a:cs typeface="Arial" charset="0"/>
            </a:endParaRPr>
          </a:p>
          <a:p>
            <a:pPr fontAlgn="base">
              <a:spcBef>
                <a:spcPct val="0"/>
              </a:spcBef>
              <a:spcAft>
                <a:spcPct val="0"/>
              </a:spcAft>
            </a:pPr>
            <a:r>
              <a:rPr lang="en-US" sz="1200" b="1" dirty="0">
                <a:solidFill>
                  <a:srgbClr val="000000"/>
                </a:solidFill>
                <a:latin typeface="Arial" charset="0"/>
                <a:cs typeface="Arial" charset="0"/>
              </a:rPr>
              <a:t>Source:  Insurance Information Institute; NAIC, ISO, A.M. Best.</a:t>
            </a:r>
          </a:p>
        </p:txBody>
      </p:sp>
      <p:sp>
        <p:nvSpPr>
          <p:cNvPr id="5547013" name="Oval 5"/>
          <p:cNvSpPr>
            <a:spLocks noChangeArrowheads="1"/>
          </p:cNvSpPr>
          <p:nvPr/>
        </p:nvSpPr>
        <p:spPr bwMode="auto">
          <a:xfrm>
            <a:off x="1145101" y="2084388"/>
            <a:ext cx="303212" cy="609600"/>
          </a:xfrm>
          <a:prstGeom prst="ellipse">
            <a:avLst/>
          </a:prstGeom>
          <a:noFill/>
          <a:ln w="38100">
            <a:solidFill>
              <a:srgbClr val="009900"/>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
        <p:nvSpPr>
          <p:cNvPr id="5547015" name="AutoShape 7"/>
          <p:cNvSpPr>
            <a:spLocks noChangeArrowheads="1"/>
          </p:cNvSpPr>
          <p:nvPr/>
        </p:nvSpPr>
        <p:spPr bwMode="auto">
          <a:xfrm>
            <a:off x="1762125" y="1587500"/>
            <a:ext cx="1425575" cy="381000"/>
          </a:xfrm>
          <a:prstGeom prst="wedgeRectCallout">
            <a:avLst>
              <a:gd name="adj1" fmla="val -71569"/>
              <a:gd name="adj2" fmla="val 71250"/>
            </a:avLst>
          </a:prstGeom>
          <a:solidFill>
            <a:srgbClr val="00FF00"/>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1977:19.0%</a:t>
            </a:r>
            <a:endParaRPr lang="en-US" sz="1200">
              <a:solidFill>
                <a:srgbClr val="000000"/>
              </a:solidFill>
              <a:latin typeface="Arial" charset="0"/>
              <a:cs typeface="Arial" charset="0"/>
            </a:endParaRPr>
          </a:p>
        </p:txBody>
      </p:sp>
      <p:sp>
        <p:nvSpPr>
          <p:cNvPr id="5547016" name="Oval 8"/>
          <p:cNvSpPr>
            <a:spLocks noChangeArrowheads="1"/>
          </p:cNvSpPr>
          <p:nvPr/>
        </p:nvSpPr>
        <p:spPr bwMode="auto">
          <a:xfrm>
            <a:off x="3169628" y="2286000"/>
            <a:ext cx="303212" cy="609600"/>
          </a:xfrm>
          <a:prstGeom prst="ellipse">
            <a:avLst/>
          </a:prstGeom>
          <a:noFill/>
          <a:ln w="38100">
            <a:solidFill>
              <a:srgbClr val="009900"/>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
        <p:nvSpPr>
          <p:cNvPr id="5547017" name="Oval 9"/>
          <p:cNvSpPr>
            <a:spLocks noChangeArrowheads="1"/>
          </p:cNvSpPr>
          <p:nvPr/>
        </p:nvSpPr>
        <p:spPr bwMode="auto">
          <a:xfrm>
            <a:off x="5222524" y="3094345"/>
            <a:ext cx="303212" cy="609600"/>
          </a:xfrm>
          <a:prstGeom prst="ellipse">
            <a:avLst/>
          </a:prstGeom>
          <a:noFill/>
          <a:ln w="38100">
            <a:solidFill>
              <a:srgbClr val="009900"/>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
        <p:nvSpPr>
          <p:cNvPr id="5547018" name="Oval 10"/>
          <p:cNvSpPr>
            <a:spLocks noChangeArrowheads="1"/>
          </p:cNvSpPr>
          <p:nvPr/>
        </p:nvSpPr>
        <p:spPr bwMode="auto">
          <a:xfrm>
            <a:off x="7062428" y="2897788"/>
            <a:ext cx="303213" cy="609600"/>
          </a:xfrm>
          <a:prstGeom prst="ellipse">
            <a:avLst/>
          </a:prstGeom>
          <a:noFill/>
          <a:ln w="38100">
            <a:solidFill>
              <a:srgbClr val="009900"/>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
        <p:nvSpPr>
          <p:cNvPr id="5547019" name="AutoShape 11"/>
          <p:cNvSpPr>
            <a:spLocks noChangeArrowheads="1"/>
          </p:cNvSpPr>
          <p:nvPr/>
        </p:nvSpPr>
        <p:spPr bwMode="auto">
          <a:xfrm>
            <a:off x="3825059" y="1619864"/>
            <a:ext cx="1479550" cy="381000"/>
          </a:xfrm>
          <a:prstGeom prst="wedgeRectCallout">
            <a:avLst>
              <a:gd name="adj1" fmla="val -71569"/>
              <a:gd name="adj2" fmla="val 117500"/>
            </a:avLst>
          </a:prstGeom>
          <a:solidFill>
            <a:srgbClr val="00FF00"/>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1987:17.3%</a:t>
            </a:r>
            <a:endParaRPr lang="en-US" sz="1200">
              <a:solidFill>
                <a:srgbClr val="000000"/>
              </a:solidFill>
              <a:latin typeface="Arial" charset="0"/>
              <a:cs typeface="Arial" charset="0"/>
            </a:endParaRPr>
          </a:p>
        </p:txBody>
      </p:sp>
      <p:sp>
        <p:nvSpPr>
          <p:cNvPr id="5547020" name="AutoShape 12"/>
          <p:cNvSpPr>
            <a:spLocks noChangeArrowheads="1"/>
          </p:cNvSpPr>
          <p:nvPr/>
        </p:nvSpPr>
        <p:spPr bwMode="auto">
          <a:xfrm>
            <a:off x="4369467" y="2214563"/>
            <a:ext cx="1677987" cy="381000"/>
          </a:xfrm>
          <a:prstGeom prst="wedgeRectCallout">
            <a:avLst>
              <a:gd name="adj1" fmla="val 17047"/>
              <a:gd name="adj2" fmla="val 170659"/>
            </a:avLst>
          </a:prstGeom>
          <a:solidFill>
            <a:srgbClr val="00FF00"/>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1997:11.6%</a:t>
            </a:r>
            <a:endParaRPr lang="en-US" sz="1200">
              <a:solidFill>
                <a:srgbClr val="000000"/>
              </a:solidFill>
              <a:latin typeface="Arial" charset="0"/>
              <a:cs typeface="Arial" charset="0"/>
            </a:endParaRPr>
          </a:p>
        </p:txBody>
      </p:sp>
      <p:sp>
        <p:nvSpPr>
          <p:cNvPr id="5547021" name="AutoShape 13"/>
          <p:cNvSpPr>
            <a:spLocks noChangeArrowheads="1"/>
          </p:cNvSpPr>
          <p:nvPr/>
        </p:nvSpPr>
        <p:spPr bwMode="auto">
          <a:xfrm>
            <a:off x="6520120" y="2020581"/>
            <a:ext cx="1422400" cy="381000"/>
          </a:xfrm>
          <a:prstGeom prst="wedgeRectCallout">
            <a:avLst>
              <a:gd name="adj1" fmla="val 11108"/>
              <a:gd name="adj2" fmla="val 173456"/>
            </a:avLst>
          </a:prstGeom>
          <a:solidFill>
            <a:srgbClr val="00FF00"/>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000000"/>
                </a:solidFill>
                <a:latin typeface="Arial" charset="0"/>
                <a:cs typeface="Arial" charset="0"/>
              </a:rPr>
              <a:t>2006:12.7%</a:t>
            </a:r>
            <a:endParaRPr lang="en-US" sz="1200" dirty="0">
              <a:solidFill>
                <a:srgbClr val="000000"/>
              </a:solidFill>
              <a:latin typeface="Arial" charset="0"/>
              <a:cs typeface="Arial" charset="0"/>
            </a:endParaRPr>
          </a:p>
        </p:txBody>
      </p:sp>
      <p:sp>
        <p:nvSpPr>
          <p:cNvPr id="5547022" name="Rectangle 14"/>
          <p:cNvSpPr>
            <a:spLocks noChangeArrowheads="1"/>
          </p:cNvSpPr>
          <p:nvPr/>
        </p:nvSpPr>
        <p:spPr bwMode="auto">
          <a:xfrm>
            <a:off x="762000" y="4365528"/>
            <a:ext cx="306388" cy="304800"/>
          </a:xfrm>
          <a:prstGeom prst="rect">
            <a:avLst/>
          </a:prstGeom>
          <a:noFill/>
          <a:ln w="38100">
            <a:solidFill>
              <a:srgbClr val="FF3300"/>
            </a:solidFill>
            <a:miter lim="800000"/>
            <a:headEnd/>
            <a:tailEnd/>
          </a:ln>
        </p:spPr>
        <p:txBody>
          <a:bodyPr wrap="non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5547023" name="Rectangle 15"/>
          <p:cNvSpPr>
            <a:spLocks noChangeArrowheads="1"/>
          </p:cNvSpPr>
          <p:nvPr/>
        </p:nvSpPr>
        <p:spPr bwMode="auto">
          <a:xfrm>
            <a:off x="2546815" y="4449512"/>
            <a:ext cx="306387" cy="304800"/>
          </a:xfrm>
          <a:prstGeom prst="rect">
            <a:avLst/>
          </a:prstGeom>
          <a:noFill/>
          <a:ln w="38100">
            <a:solidFill>
              <a:srgbClr val="FF3300"/>
            </a:solidFill>
            <a:miter lim="800000"/>
            <a:headEnd/>
            <a:tailEnd/>
          </a:ln>
        </p:spPr>
        <p:txBody>
          <a:bodyPr wrap="non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5547024" name="Rectangle 16"/>
          <p:cNvSpPr>
            <a:spLocks noChangeArrowheads="1"/>
          </p:cNvSpPr>
          <p:nvPr/>
        </p:nvSpPr>
        <p:spPr bwMode="auto">
          <a:xfrm>
            <a:off x="4182198" y="4073428"/>
            <a:ext cx="306388" cy="304800"/>
          </a:xfrm>
          <a:prstGeom prst="rect">
            <a:avLst/>
          </a:prstGeom>
          <a:noFill/>
          <a:ln w="38100">
            <a:solidFill>
              <a:srgbClr val="FF3300"/>
            </a:solidFill>
            <a:miter lim="800000"/>
            <a:headEnd/>
            <a:tailEnd/>
          </a:ln>
        </p:spPr>
        <p:txBody>
          <a:bodyPr wrap="non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5547025" name="Rectangle 17"/>
          <p:cNvSpPr>
            <a:spLocks noChangeArrowheads="1"/>
          </p:cNvSpPr>
          <p:nvPr/>
        </p:nvSpPr>
        <p:spPr bwMode="auto">
          <a:xfrm>
            <a:off x="6013818" y="4805828"/>
            <a:ext cx="306387" cy="304800"/>
          </a:xfrm>
          <a:prstGeom prst="rect">
            <a:avLst/>
          </a:prstGeom>
          <a:noFill/>
          <a:ln w="38100">
            <a:solidFill>
              <a:srgbClr val="FF3300"/>
            </a:solidFill>
            <a:miter lim="800000"/>
            <a:headEnd/>
            <a:tailEnd/>
          </a:ln>
        </p:spPr>
        <p:txBody>
          <a:bodyPr wrap="non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5547026" name="AutoShape 18"/>
          <p:cNvSpPr>
            <a:spLocks noChangeArrowheads="1"/>
          </p:cNvSpPr>
          <p:nvPr/>
        </p:nvSpPr>
        <p:spPr bwMode="auto">
          <a:xfrm>
            <a:off x="2890022" y="5066335"/>
            <a:ext cx="1447800" cy="381000"/>
          </a:xfrm>
          <a:prstGeom prst="wedgeRectCallout">
            <a:avLst>
              <a:gd name="adj1" fmla="val -48903"/>
              <a:gd name="adj2" fmla="val -169583"/>
            </a:avLst>
          </a:prstGeom>
          <a:solidFill>
            <a:srgbClr val="FF3300">
              <a:alpha val="83136"/>
            </a:srgbClr>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1984: 1.8%</a:t>
            </a:r>
            <a:endParaRPr lang="en-US" sz="1200">
              <a:solidFill>
                <a:srgbClr val="000000"/>
              </a:solidFill>
              <a:latin typeface="Arial" charset="0"/>
              <a:cs typeface="Arial" charset="0"/>
            </a:endParaRPr>
          </a:p>
        </p:txBody>
      </p:sp>
      <p:sp>
        <p:nvSpPr>
          <p:cNvPr id="5547027" name="AutoShape 19"/>
          <p:cNvSpPr>
            <a:spLocks noChangeArrowheads="1"/>
          </p:cNvSpPr>
          <p:nvPr/>
        </p:nvSpPr>
        <p:spPr bwMode="auto">
          <a:xfrm>
            <a:off x="4515060" y="5073299"/>
            <a:ext cx="1447800" cy="381000"/>
          </a:xfrm>
          <a:prstGeom prst="wedgeRectCallout">
            <a:avLst>
              <a:gd name="adj1" fmla="val -52523"/>
              <a:gd name="adj2" fmla="val -225000"/>
            </a:avLst>
          </a:prstGeom>
          <a:solidFill>
            <a:srgbClr val="FF3300">
              <a:alpha val="83136"/>
            </a:srgbClr>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1992: 4.5%</a:t>
            </a:r>
            <a:endParaRPr lang="en-US" sz="1200">
              <a:solidFill>
                <a:srgbClr val="000000"/>
              </a:solidFill>
              <a:latin typeface="Arial" charset="0"/>
              <a:cs typeface="Arial" charset="0"/>
            </a:endParaRPr>
          </a:p>
        </p:txBody>
      </p:sp>
      <p:sp>
        <p:nvSpPr>
          <p:cNvPr id="5547028" name="AutoShape 20"/>
          <p:cNvSpPr>
            <a:spLocks noChangeArrowheads="1"/>
          </p:cNvSpPr>
          <p:nvPr/>
        </p:nvSpPr>
        <p:spPr bwMode="auto">
          <a:xfrm>
            <a:off x="6663311" y="5206491"/>
            <a:ext cx="1600200" cy="381000"/>
          </a:xfrm>
          <a:prstGeom prst="wedgeRectCallout">
            <a:avLst>
              <a:gd name="adj1" fmla="val -68056"/>
              <a:gd name="adj2" fmla="val -81667"/>
            </a:avLst>
          </a:prstGeom>
          <a:solidFill>
            <a:srgbClr val="FF3300">
              <a:alpha val="83136"/>
            </a:srgbClr>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a:solidFill>
                  <a:srgbClr val="000000"/>
                </a:solidFill>
                <a:latin typeface="Arial" charset="0"/>
                <a:cs typeface="Arial" charset="0"/>
              </a:rPr>
              <a:t>2001: -1.2%</a:t>
            </a:r>
            <a:endParaRPr lang="en-US" sz="1200" dirty="0">
              <a:solidFill>
                <a:srgbClr val="000000"/>
              </a:solidFill>
              <a:latin typeface="Arial" charset="0"/>
              <a:cs typeface="Arial" charset="0"/>
            </a:endParaRPr>
          </a:p>
        </p:txBody>
      </p:sp>
      <p:sp>
        <p:nvSpPr>
          <p:cNvPr id="5547029" name="AutoShape 21"/>
          <p:cNvSpPr>
            <a:spLocks noChangeArrowheads="1"/>
          </p:cNvSpPr>
          <p:nvPr/>
        </p:nvSpPr>
        <p:spPr bwMode="auto">
          <a:xfrm rot="511939">
            <a:off x="1550971" y="2055975"/>
            <a:ext cx="1603197" cy="612775"/>
          </a:xfrm>
          <a:prstGeom prst="rightArrow">
            <a:avLst>
              <a:gd name="adj1" fmla="val 50000"/>
              <a:gd name="adj2" fmla="val 93113"/>
            </a:avLst>
          </a:prstGeom>
          <a:solidFill>
            <a:srgbClr val="FF00FF"/>
          </a:solidFill>
          <a:ln w="9525">
            <a:solidFill>
              <a:schemeClr val="tx1"/>
            </a:solidFill>
            <a:miter lim="800000"/>
            <a:headEnd/>
            <a:tailEnd/>
          </a:ln>
        </p:spPr>
        <p:txBody>
          <a:bodyPr wrap="square" lIns="92075" tIns="46038" rIns="92075" bIns="46038" anchor="ctr">
            <a:spAutoFit/>
          </a:bodyPr>
          <a:lstStyle/>
          <a:p>
            <a:pPr algn="ctr" fontAlgn="base">
              <a:spcBef>
                <a:spcPct val="0"/>
              </a:spcBef>
              <a:spcAft>
                <a:spcPct val="0"/>
              </a:spcAft>
            </a:pPr>
            <a:r>
              <a:rPr lang="en-US" sz="1400" b="1">
                <a:solidFill>
                  <a:srgbClr val="FFFFFF"/>
                </a:solidFill>
                <a:latin typeface="Arial" charset="0"/>
                <a:cs typeface="Arial" charset="0"/>
              </a:rPr>
              <a:t>10 Years</a:t>
            </a:r>
          </a:p>
        </p:txBody>
      </p:sp>
      <p:sp>
        <p:nvSpPr>
          <p:cNvPr id="5547030" name="AutoShape 22"/>
          <p:cNvSpPr>
            <a:spLocks noChangeArrowheads="1"/>
          </p:cNvSpPr>
          <p:nvPr/>
        </p:nvSpPr>
        <p:spPr bwMode="auto">
          <a:xfrm rot="937132">
            <a:off x="3583836" y="2652227"/>
            <a:ext cx="1711988" cy="612775"/>
          </a:xfrm>
          <a:prstGeom prst="rightArrow">
            <a:avLst>
              <a:gd name="adj1" fmla="val 50000"/>
              <a:gd name="adj2" fmla="val 92991"/>
            </a:avLst>
          </a:prstGeom>
          <a:solidFill>
            <a:srgbClr val="FF00FF"/>
          </a:solidFill>
          <a:ln w="9525">
            <a:solidFill>
              <a:schemeClr val="tx1"/>
            </a:solidFill>
            <a:miter lim="800000"/>
            <a:headEnd/>
            <a:tailEnd/>
          </a:ln>
        </p:spPr>
        <p:txBody>
          <a:bodyPr wrap="square" lIns="92075" tIns="46038" rIns="92075" bIns="46038" anchor="ctr">
            <a:spAutoFit/>
          </a:bodyPr>
          <a:lstStyle/>
          <a:p>
            <a:pPr algn="ctr" fontAlgn="base">
              <a:spcBef>
                <a:spcPct val="0"/>
              </a:spcBef>
              <a:spcAft>
                <a:spcPct val="0"/>
              </a:spcAft>
            </a:pPr>
            <a:r>
              <a:rPr lang="en-US" sz="1400" b="1">
                <a:solidFill>
                  <a:srgbClr val="FFFFFF"/>
                </a:solidFill>
                <a:latin typeface="Arial" charset="0"/>
                <a:cs typeface="Arial" charset="0"/>
              </a:rPr>
              <a:t>10 Years</a:t>
            </a:r>
          </a:p>
        </p:txBody>
      </p:sp>
      <p:sp>
        <p:nvSpPr>
          <p:cNvPr id="5547031" name="AutoShape 23"/>
          <p:cNvSpPr>
            <a:spLocks noChangeArrowheads="1"/>
          </p:cNvSpPr>
          <p:nvPr/>
        </p:nvSpPr>
        <p:spPr bwMode="auto">
          <a:xfrm>
            <a:off x="5585908" y="2874963"/>
            <a:ext cx="1449073" cy="612775"/>
          </a:xfrm>
          <a:prstGeom prst="rightArrow">
            <a:avLst>
              <a:gd name="adj1" fmla="val 50000"/>
              <a:gd name="adj2" fmla="val 83048"/>
            </a:avLst>
          </a:prstGeom>
          <a:solidFill>
            <a:srgbClr val="FF00FF"/>
          </a:solidFill>
          <a:ln w="9525">
            <a:solidFill>
              <a:schemeClr val="tx1"/>
            </a:solidFill>
            <a:miter lim="800000"/>
            <a:headEnd/>
            <a:tailEnd/>
          </a:ln>
        </p:spPr>
        <p:txBody>
          <a:bodyPr wrap="square" lIns="92075" tIns="46038" rIns="92075" bIns="46038" anchor="ctr">
            <a:spAutoFit/>
          </a:bodyPr>
          <a:lstStyle/>
          <a:p>
            <a:pPr algn="ctr" fontAlgn="base">
              <a:spcBef>
                <a:spcPct val="0"/>
              </a:spcBef>
              <a:spcAft>
                <a:spcPct val="0"/>
              </a:spcAft>
            </a:pPr>
            <a:r>
              <a:rPr lang="en-US" sz="1400" b="1" dirty="0" smtClean="0">
                <a:solidFill>
                  <a:srgbClr val="FFFFFF"/>
                </a:solidFill>
                <a:latin typeface="Arial" charset="0"/>
                <a:cs typeface="Arial" charset="0"/>
              </a:rPr>
              <a:t>9 Years</a:t>
            </a:r>
            <a:endParaRPr lang="en-US" sz="1400" b="1" dirty="0">
              <a:solidFill>
                <a:srgbClr val="FFFFFF"/>
              </a:solidFill>
              <a:latin typeface="Arial" charset="0"/>
              <a:cs typeface="Arial" charset="0"/>
            </a:endParaRPr>
          </a:p>
        </p:txBody>
      </p:sp>
      <p:sp>
        <p:nvSpPr>
          <p:cNvPr id="25" name="PPTShape_0"/>
          <p:cNvSpPr>
            <a:spLocks noChangeArrowheads="1"/>
          </p:cNvSpPr>
          <p:nvPr/>
        </p:nvSpPr>
        <p:spPr bwMode="auto">
          <a:xfrm>
            <a:off x="8063932" y="3927380"/>
            <a:ext cx="244325" cy="609600"/>
          </a:xfrm>
          <a:prstGeom prst="ellipse">
            <a:avLst/>
          </a:prstGeom>
          <a:noFill/>
          <a:ln w="38100">
            <a:solidFill>
              <a:srgbClr val="2B7299"/>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
        <p:nvSpPr>
          <p:cNvPr id="26" name="PPTShape_1"/>
          <p:cNvSpPr>
            <a:spLocks noChangeArrowheads="1"/>
          </p:cNvSpPr>
          <p:nvPr/>
        </p:nvSpPr>
        <p:spPr bwMode="auto">
          <a:xfrm>
            <a:off x="6912073" y="4381184"/>
            <a:ext cx="942171" cy="668338"/>
          </a:xfrm>
          <a:prstGeom prst="wedgeRectCallout">
            <a:avLst>
              <a:gd name="adj1" fmla="val 73582"/>
              <a:gd name="adj2" fmla="val -42706"/>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2011: 4.7%</a:t>
            </a:r>
            <a:endParaRPr lang="en-US" sz="1200" dirty="0">
              <a:solidFill>
                <a:srgbClr val="FFFFFF"/>
              </a:solidFill>
              <a:latin typeface="Arial" charset="0"/>
              <a:cs typeface="Arial" charset="0"/>
            </a:endParaRPr>
          </a:p>
        </p:txBody>
      </p:sp>
      <p:sp>
        <p:nvSpPr>
          <p:cNvPr id="3097" name="Text Box 17"/>
          <p:cNvSpPr txBox="1">
            <a:spLocks noChangeArrowheads="1"/>
          </p:cNvSpPr>
          <p:nvPr/>
        </p:nvSpPr>
        <p:spPr bwMode="auto">
          <a:xfrm>
            <a:off x="5621338" y="1117600"/>
            <a:ext cx="3254375" cy="646113"/>
          </a:xfrm>
          <a:prstGeom prst="rect">
            <a:avLst/>
          </a:prstGeom>
          <a:solidFill>
            <a:srgbClr val="28688C"/>
          </a:solidFill>
          <a:ln w="9525" algn="ctr">
            <a:noFill/>
            <a:miter lim="800000"/>
            <a:headEnd/>
            <a:tailEnd/>
          </a:ln>
        </p:spPr>
        <p:txBody>
          <a:bodyPr>
            <a:spAutoFit/>
          </a:bodyPr>
          <a:lstStyle/>
          <a:p>
            <a:pPr algn="ctr" fontAlgn="base">
              <a:spcBef>
                <a:spcPct val="0"/>
              </a:spcBef>
              <a:spcAft>
                <a:spcPct val="0"/>
              </a:spcAft>
            </a:pPr>
            <a:r>
              <a:rPr lang="en-US" b="1">
                <a:solidFill>
                  <a:srgbClr val="FFFFFF"/>
                </a:solidFill>
                <a:latin typeface="Arial" charset="0"/>
                <a:cs typeface="Arial" charset="0"/>
              </a:rPr>
              <a:t>History suggests next ROE peak will be in 2016-2017</a:t>
            </a:r>
          </a:p>
        </p:txBody>
      </p:sp>
      <p:sp>
        <p:nvSpPr>
          <p:cNvPr id="3098" name="Rectangle 7"/>
          <p:cNvSpPr>
            <a:spLocks noChangeArrowheads="1"/>
          </p:cNvSpPr>
          <p:nvPr/>
        </p:nvSpPr>
        <p:spPr bwMode="black">
          <a:xfrm>
            <a:off x="185738" y="1155700"/>
            <a:ext cx="1023937" cy="222250"/>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a:solidFill>
                  <a:srgbClr val="225A7A"/>
                </a:solidFill>
                <a:latin typeface="Arial" charset="0"/>
                <a:cs typeface="Arial" charset="0"/>
              </a:rPr>
              <a:t>ROE</a:t>
            </a:r>
          </a:p>
        </p:txBody>
      </p:sp>
      <p:sp>
        <p:nvSpPr>
          <p:cNvPr id="28" name="AutoShape 6"/>
          <p:cNvSpPr>
            <a:spLocks noChangeArrowheads="1"/>
          </p:cNvSpPr>
          <p:nvPr/>
        </p:nvSpPr>
        <p:spPr bwMode="auto">
          <a:xfrm>
            <a:off x="941388" y="5070738"/>
            <a:ext cx="1447800" cy="381000"/>
          </a:xfrm>
          <a:prstGeom prst="wedgeRectCallout">
            <a:avLst>
              <a:gd name="adj1" fmla="val -43470"/>
              <a:gd name="adj2" fmla="val -143776"/>
            </a:avLst>
          </a:prstGeom>
          <a:solidFill>
            <a:srgbClr val="FF3300">
              <a:alpha val="83136"/>
            </a:srgbClr>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1975: 2.4%</a:t>
            </a:r>
            <a:endParaRPr lang="en-US" sz="1200">
              <a:solidFill>
                <a:srgbClr val="000000"/>
              </a:solidFill>
              <a:latin typeface="Arial" charset="0"/>
              <a:cs typeface="Arial" charset="0"/>
            </a:endParaRPr>
          </a:p>
        </p:txBody>
      </p:sp>
      <p:sp>
        <p:nvSpPr>
          <p:cNvPr id="29" name="AutoShape 8"/>
          <p:cNvSpPr>
            <a:spLocks noChangeArrowheads="1"/>
          </p:cNvSpPr>
          <p:nvPr/>
        </p:nvSpPr>
        <p:spPr bwMode="blackWhite">
          <a:xfrm>
            <a:off x="7767485" y="2423091"/>
            <a:ext cx="1189703" cy="659324"/>
          </a:xfrm>
          <a:prstGeom prst="wedgeRectCallout">
            <a:avLst>
              <a:gd name="adj1" fmla="val 15872"/>
              <a:gd name="adj2" fmla="val 8415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2013:Q3 8.9%</a:t>
            </a:r>
            <a:endParaRPr lang="en-US" b="1" dirty="0">
              <a:solidFill>
                <a:srgbClr val="FFFFFF"/>
              </a:solidFill>
              <a:latin typeface="Arial" pitchFamily="34" charset="0"/>
              <a:cs typeface="Arial" pitchFamily="34" charset="0"/>
            </a:endParaRPr>
          </a:p>
        </p:txBody>
      </p:sp>
      <p:sp>
        <p:nvSpPr>
          <p:cNvPr id="30" name="PPTShape_2"/>
          <p:cNvSpPr>
            <a:spLocks noChangeArrowheads="1"/>
          </p:cNvSpPr>
          <p:nvPr/>
        </p:nvSpPr>
        <p:spPr bwMode="auto">
          <a:xfrm>
            <a:off x="8417887" y="3332535"/>
            <a:ext cx="303213" cy="609600"/>
          </a:xfrm>
          <a:prstGeom prst="ellipse">
            <a:avLst/>
          </a:prstGeom>
          <a:noFill/>
          <a:ln w="38100">
            <a:solidFill>
              <a:srgbClr val="FFC000"/>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Tree>
    <p:custDataLst>
      <p:tags r:id="rId2"/>
    </p:custDataLst>
    <p:extLst>
      <p:ext uri="{BB962C8B-B14F-4D97-AF65-F5344CB8AC3E}">
        <p14:creationId xmlns:p14="http://schemas.microsoft.com/office/powerpoint/2010/main" val="218137959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pPr>
                <a:defRPr/>
              </a:pPr>
              <a:t>6</a:t>
            </a:fld>
            <a:endParaRPr lang="en-US" smtClean="0"/>
          </a:p>
        </p:txBody>
      </p:sp>
      <p:graphicFrame>
        <p:nvGraphicFramePr>
          <p:cNvPr id="5122" name="Object 2"/>
          <p:cNvGraphicFramePr>
            <a:graphicFrameLocks/>
          </p:cNvGraphicFramePr>
          <p:nvPr>
            <p:extLst>
              <p:ext uri="{D42A27DB-BD31-4B8C-83A1-F6EECF244321}">
                <p14:modId xmlns:p14="http://schemas.microsoft.com/office/powerpoint/2010/main" val="351208417"/>
              </p:ext>
            </p:extLst>
          </p:nvPr>
        </p:nvGraphicFramePr>
        <p:xfrm>
          <a:off x="29980" y="1697895"/>
          <a:ext cx="8926513" cy="4676775"/>
        </p:xfrm>
        <a:graphic>
          <a:graphicData uri="http://schemas.openxmlformats.org/presentationml/2006/ole">
            <mc:AlternateContent xmlns:mc="http://schemas.openxmlformats.org/markup-compatibility/2006">
              <mc:Choice xmlns:v="urn:schemas-microsoft-com:vml" Requires="v">
                <p:oleObj spid="_x0000_s28450963" name="Chart" r:id="rId4" imgW="8705951" imgH="4572034" progId="MSGraph.Chart.8">
                  <p:embed followColorScheme="full"/>
                </p:oleObj>
              </mc:Choice>
              <mc:Fallback>
                <p:oleObj name="Chart" r:id="rId4" imgW="8705951" imgH="4572034" progId="MSGraph.Chart.8">
                  <p:embed followColorScheme="full"/>
                  <p:pic>
                    <p:nvPicPr>
                      <p:cNvPr id="0" name=""/>
                      <p:cNvPicPr>
                        <a:picLocks noChangeArrowheads="1"/>
                      </p:cNvPicPr>
                      <p:nvPr/>
                    </p:nvPicPr>
                    <p:blipFill>
                      <a:blip r:embed="rId5"/>
                      <a:srcRect/>
                      <a:stretch>
                        <a:fillRect/>
                      </a:stretch>
                    </p:blipFill>
                    <p:spPr bwMode="auto">
                      <a:xfrm>
                        <a:off x="29980" y="1697895"/>
                        <a:ext cx="8926513" cy="4676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4" name="Rectangle 3"/>
          <p:cNvSpPr>
            <a:spLocks noGrp="1" noChangeArrowheads="1"/>
          </p:cNvSpPr>
          <p:nvPr>
            <p:ph type="title"/>
          </p:nvPr>
        </p:nvSpPr>
        <p:spPr>
          <a:xfrm>
            <a:off x="29817" y="19878"/>
            <a:ext cx="8055044" cy="860425"/>
          </a:xfrm>
        </p:spPr>
        <p:txBody>
          <a:bodyPr/>
          <a:lstStyle/>
          <a:p>
            <a:r>
              <a:rPr lang="en-US" sz="2800" dirty="0" smtClean="0"/>
              <a:t>Rate of Health Care Expenditure Increase Compared to Population, CPI and GDP</a:t>
            </a:r>
          </a:p>
        </p:txBody>
      </p:sp>
      <p:sp>
        <p:nvSpPr>
          <p:cNvPr id="1969158" name="AutoShape 6"/>
          <p:cNvSpPr>
            <a:spLocks noChangeArrowheads="1"/>
          </p:cNvSpPr>
          <p:nvPr/>
        </p:nvSpPr>
        <p:spPr bwMode="blackWhite">
          <a:xfrm>
            <a:off x="1735424" y="1269631"/>
            <a:ext cx="4029272" cy="1622656"/>
          </a:xfrm>
          <a:prstGeom prst="wedgeRectCallout">
            <a:avLst>
              <a:gd name="adj1" fmla="val -61065"/>
              <a:gd name="adj2" fmla="val -3580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Accelerating business investment will be a potent driver of commercial property and liability insurance exposures and should drive employment and WC payroll exposures as well (with a lag)</a:t>
            </a:r>
            <a:endParaRPr lang="en-US" b="1" dirty="0">
              <a:solidFill>
                <a:schemeClr val="bg1"/>
              </a:solidFill>
              <a:cs typeface="+mn-cs"/>
            </a:endParaRPr>
          </a:p>
        </p:txBody>
      </p:sp>
      <p:sp>
        <p:nvSpPr>
          <p:cNvPr id="5126" name="TextBox 9"/>
          <p:cNvSpPr txBox="1">
            <a:spLocks noChangeArrowheads="1"/>
          </p:cNvSpPr>
          <p:nvPr/>
        </p:nvSpPr>
        <p:spPr bwMode="auto">
          <a:xfrm>
            <a:off x="14288" y="6519863"/>
            <a:ext cx="8412162" cy="277812"/>
          </a:xfrm>
          <a:prstGeom prst="rect">
            <a:avLst/>
          </a:prstGeom>
          <a:noFill/>
          <a:ln w="9525">
            <a:noFill/>
            <a:miter lim="800000"/>
            <a:headEnd/>
            <a:tailEnd/>
          </a:ln>
        </p:spPr>
        <p:txBody>
          <a:bodyPr>
            <a:spAutoFit/>
          </a:bodyPr>
          <a:lstStyle/>
          <a:p>
            <a:r>
              <a:rPr lang="en-US" sz="1200" dirty="0" smtClean="0"/>
              <a:t>Source:  Insurance Information Institute research.</a:t>
            </a:r>
            <a:endParaRPr lang="en-US" sz="1200" dirty="0"/>
          </a:p>
        </p:txBody>
      </p:sp>
      <p:sp>
        <p:nvSpPr>
          <p:cNvPr id="9" name="AutoShape 8"/>
          <p:cNvSpPr>
            <a:spLocks noChangeArrowheads="1"/>
          </p:cNvSpPr>
          <p:nvPr/>
        </p:nvSpPr>
        <p:spPr bwMode="blackWhite">
          <a:xfrm>
            <a:off x="983025" y="4015233"/>
            <a:ext cx="1537753" cy="659324"/>
          </a:xfrm>
          <a:prstGeom prst="wedgeRectCallout">
            <a:avLst>
              <a:gd name="adj1" fmla="val -5767"/>
              <a:gd name="adj2" fmla="val 10576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1965: 194.3 Mill</a:t>
            </a:r>
          </a:p>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2013: 317.0 Mill</a:t>
            </a:r>
            <a:endParaRPr lang="en-US" sz="1400" b="1" dirty="0">
              <a:solidFill>
                <a:srgbClr val="FFFFFF"/>
              </a:solidFill>
              <a:latin typeface="Arial" pitchFamily="34" charset="0"/>
              <a:cs typeface="Arial" pitchFamily="34" charset="0"/>
            </a:endParaRPr>
          </a:p>
        </p:txBody>
      </p:sp>
      <p:sp>
        <p:nvSpPr>
          <p:cNvPr id="10" name="AutoShape 8"/>
          <p:cNvSpPr>
            <a:spLocks noChangeArrowheads="1"/>
          </p:cNvSpPr>
          <p:nvPr/>
        </p:nvSpPr>
        <p:spPr bwMode="blackWhite">
          <a:xfrm>
            <a:off x="4907198" y="3124098"/>
            <a:ext cx="1908455" cy="659324"/>
          </a:xfrm>
          <a:prstGeom prst="wedgeRectCallout">
            <a:avLst>
              <a:gd name="adj1" fmla="val -15410"/>
              <a:gd name="adj2" fmla="val 10576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1965: $719.1 Bill</a:t>
            </a:r>
          </a:p>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2013: $16,797.5 Bill</a:t>
            </a:r>
            <a:endParaRPr lang="en-US" sz="1400" b="1" dirty="0">
              <a:solidFill>
                <a:srgbClr val="FFFFFF"/>
              </a:solidFill>
              <a:latin typeface="Arial" pitchFamily="34" charset="0"/>
              <a:cs typeface="Arial" pitchFamily="34" charset="0"/>
            </a:endParaRPr>
          </a:p>
        </p:txBody>
      </p:sp>
      <p:sp>
        <p:nvSpPr>
          <p:cNvPr id="11" name="AutoShape 8"/>
          <p:cNvSpPr>
            <a:spLocks noChangeArrowheads="1"/>
          </p:cNvSpPr>
          <p:nvPr/>
        </p:nvSpPr>
        <p:spPr bwMode="blackWhite">
          <a:xfrm>
            <a:off x="6916457" y="1552702"/>
            <a:ext cx="1908455" cy="659324"/>
          </a:xfrm>
          <a:prstGeom prst="wedgeRectCallout">
            <a:avLst>
              <a:gd name="adj1" fmla="val -15410"/>
              <a:gd name="adj2" fmla="val 10576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1965: $42.0 Bill</a:t>
            </a:r>
          </a:p>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2013: $2,914.7 Bill</a:t>
            </a:r>
            <a:endParaRPr lang="en-US" sz="1400"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204213881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69158"/>
                                        </p:tgtEl>
                                        <p:attrNameLst>
                                          <p:attrName>style.visibility</p:attrName>
                                        </p:attrNameLst>
                                      </p:cBhvr>
                                      <p:to>
                                        <p:strVal val="visible"/>
                                      </p:to>
                                    </p:set>
                                    <p:animEffect transition="in" filter="wipe(right)">
                                      <p:cBhvr>
                                        <p:cTn id="7" dur="500"/>
                                        <p:tgtEl>
                                          <p:spTgt spid="1969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9158"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260132" y="90488"/>
            <a:ext cx="7550150" cy="860425"/>
          </a:xfrm>
        </p:spPr>
        <p:txBody>
          <a:bodyPr/>
          <a:lstStyle/>
          <a:p>
            <a:r>
              <a:rPr lang="en-US" dirty="0" smtClean="0"/>
              <a:t>A 100 Combined Ratio Isn’t What It</a:t>
            </a:r>
            <a:br>
              <a:rPr lang="en-US" dirty="0" smtClean="0"/>
            </a:br>
            <a:r>
              <a:rPr lang="en-US" dirty="0" smtClean="0"/>
              <a:t>Once Was: Investment Impact on ROEs</a:t>
            </a:r>
          </a:p>
        </p:txBody>
      </p:sp>
      <p:sp>
        <p:nvSpPr>
          <p:cNvPr id="2052" name="Rectangle 3"/>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Combined Ratio / ROE</a:t>
            </a:r>
          </a:p>
        </p:txBody>
      </p:sp>
      <p:sp>
        <p:nvSpPr>
          <p:cNvPr id="2053" name="Rectangle 4"/>
          <p:cNvSpPr>
            <a:spLocks noChangeArrowheads="1"/>
          </p:cNvSpPr>
          <p:nvPr/>
        </p:nvSpPr>
        <p:spPr bwMode="auto">
          <a:xfrm>
            <a:off x="0" y="6262688"/>
            <a:ext cx="8636000" cy="595312"/>
          </a:xfrm>
          <a:prstGeom prst="rect">
            <a:avLst/>
          </a:prstGeom>
          <a:noFill/>
          <a:ln w="9525">
            <a:noFill/>
            <a:miter lim="800000"/>
            <a:headEnd/>
            <a:tailEnd/>
          </a:ln>
        </p:spPr>
        <p:txBody>
          <a:bodyPr lIns="365760" tIns="0" rIns="0" bIns="137160" anchor="b">
            <a:spAutoFit/>
          </a:bodyPr>
          <a:lstStyle/>
          <a:p>
            <a:pPr marL="133350" indent="-133350" eaLnBrk="0" fontAlgn="base" hangingPunct="0">
              <a:lnSpc>
                <a:spcPct val="90000"/>
              </a:lnSpc>
              <a:spcBef>
                <a:spcPct val="0"/>
              </a:spcBef>
              <a:spcAft>
                <a:spcPct val="0"/>
              </a:spcAft>
              <a:buClr>
                <a:srgbClr val="FF6801"/>
              </a:buClr>
              <a:buFont typeface="Wingdings" pitchFamily="2" charset="2"/>
              <a:buNone/>
              <a:tabLst>
                <a:tab pos="112713" algn="r"/>
              </a:tabLst>
            </a:pP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2008 </a:t>
            </a:r>
            <a:r>
              <a:rPr lang="en-US" sz="1100" dirty="0">
                <a:solidFill>
                  <a:srgbClr val="000000"/>
                </a:solidFill>
                <a:latin typeface="Arial" charset="0"/>
                <a:cs typeface="Arial" charset="0"/>
              </a:rPr>
              <a:t>-</a:t>
            </a:r>
            <a:r>
              <a:rPr lang="en-US" sz="1100" dirty="0" smtClean="0">
                <a:solidFill>
                  <a:srgbClr val="000000"/>
                </a:solidFill>
                <a:latin typeface="Arial" charset="0"/>
                <a:cs typeface="Arial" charset="0"/>
              </a:rPr>
              <a:t>2013 </a:t>
            </a:r>
            <a:r>
              <a:rPr lang="en-US" sz="1100" dirty="0">
                <a:solidFill>
                  <a:srgbClr val="000000"/>
                </a:solidFill>
                <a:latin typeface="Arial" charset="0"/>
                <a:cs typeface="Arial" charset="0"/>
              </a:rPr>
              <a:t>figures </a:t>
            </a:r>
            <a:r>
              <a:rPr lang="en-US" sz="1100" dirty="0" smtClean="0">
                <a:solidFill>
                  <a:srgbClr val="000000"/>
                </a:solidFill>
                <a:latin typeface="Arial" charset="0"/>
                <a:cs typeface="Arial" charset="0"/>
              </a:rPr>
              <a:t> are return on average surplus and exclude </a:t>
            </a:r>
            <a:r>
              <a:rPr lang="en-US" sz="1100" dirty="0">
                <a:solidFill>
                  <a:srgbClr val="000000"/>
                </a:solidFill>
                <a:latin typeface="Arial" charset="0"/>
                <a:cs typeface="Arial" charset="0"/>
              </a:rPr>
              <a:t>mortgage and financial guaranty </a:t>
            </a:r>
            <a:r>
              <a:rPr lang="en-US" sz="1100" dirty="0" smtClean="0">
                <a:solidFill>
                  <a:srgbClr val="000000"/>
                </a:solidFill>
                <a:latin typeface="Arial" charset="0"/>
                <a:cs typeface="Arial" charset="0"/>
              </a:rPr>
              <a:t>insurers. 2013:9M combined ratio including M&amp;FG insurers is 95.8; 2012 =103.2, 2011 = 108.1, ROAS = 3.5%. </a:t>
            </a:r>
            <a:endParaRPr lang="en-US" sz="1100" dirty="0">
              <a:solidFill>
                <a:srgbClr val="000000"/>
              </a:solidFill>
              <a:latin typeface="Arial" charset="0"/>
              <a:cs typeface="Arial" charset="0"/>
            </a:endParaRPr>
          </a:p>
          <a:p>
            <a:pPr marL="133350" indent="-133350" eaLnBrk="0" fontAlgn="base" hangingPunct="0">
              <a:lnSpc>
                <a:spcPct val="90000"/>
              </a:lnSpc>
              <a:spcBef>
                <a:spcPct val="0"/>
              </a:spcBef>
              <a:spcAft>
                <a:spcPct val="0"/>
              </a:spcAft>
              <a:buClr>
                <a:srgbClr val="FF6801"/>
              </a:buClr>
              <a:buFont typeface="Wingdings" pitchFamily="2" charset="2"/>
              <a:buNone/>
              <a:tabLst>
                <a:tab pos="112713" algn="r"/>
              </a:tabLst>
            </a:pPr>
            <a:r>
              <a:rPr lang="en-US" sz="1100" dirty="0">
                <a:solidFill>
                  <a:srgbClr val="000000"/>
                </a:solidFill>
                <a:latin typeface="Arial" charset="0"/>
                <a:cs typeface="Arial" charset="0"/>
              </a:rPr>
              <a:t>	Source: Insurance Information Institute from A.M. Best and </a:t>
            </a:r>
            <a:r>
              <a:rPr lang="en-US" sz="1100" dirty="0" smtClean="0">
                <a:solidFill>
                  <a:srgbClr val="000000"/>
                </a:solidFill>
                <a:latin typeface="Arial" charset="0"/>
                <a:cs typeface="Arial" charset="0"/>
              </a:rPr>
              <a:t>ISO </a:t>
            </a:r>
            <a:r>
              <a:rPr lang="en-US" sz="1100" dirty="0" err="1" smtClean="0">
                <a:solidFill>
                  <a:srgbClr val="000000"/>
                </a:solidFill>
                <a:latin typeface="Arial" charset="0"/>
                <a:cs typeface="Arial" charset="0"/>
              </a:rPr>
              <a:t>Verisk</a:t>
            </a:r>
            <a:r>
              <a:rPr lang="en-US" sz="1100" dirty="0" smtClean="0">
                <a:solidFill>
                  <a:srgbClr val="000000"/>
                </a:solidFill>
                <a:latin typeface="Arial" charset="0"/>
                <a:cs typeface="Arial" charset="0"/>
              </a:rPr>
              <a:t> Analytics </a:t>
            </a:r>
            <a:r>
              <a:rPr lang="en-US" sz="1100" dirty="0">
                <a:solidFill>
                  <a:srgbClr val="000000"/>
                </a:solidFill>
                <a:latin typeface="Arial" charset="0"/>
                <a:cs typeface="Arial" charset="0"/>
              </a:rPr>
              <a:t>data.</a:t>
            </a:r>
          </a:p>
        </p:txBody>
      </p:sp>
      <p:graphicFrame>
        <p:nvGraphicFramePr>
          <p:cNvPr id="2050" name="Object 2"/>
          <p:cNvGraphicFramePr>
            <a:graphicFrameLocks/>
          </p:cNvGraphicFramePr>
          <p:nvPr/>
        </p:nvGraphicFramePr>
        <p:xfrm>
          <a:off x="292100" y="1549400"/>
          <a:ext cx="8597900" cy="3937000"/>
        </p:xfrm>
        <a:graphic>
          <a:graphicData uri="http://schemas.openxmlformats.org/presentationml/2006/ole">
            <mc:AlternateContent xmlns:mc="http://schemas.openxmlformats.org/markup-compatibility/2006">
              <mc:Choice xmlns:v="urn:schemas-microsoft-com:vml" Requires="v">
                <p:oleObj spid="_x0000_s28505111" name="Chart" r:id="rId4" imgW="8601126" imgH="3933742" progId="MSGraph.Chart.8">
                  <p:embed followColorScheme="full"/>
                </p:oleObj>
              </mc:Choice>
              <mc:Fallback>
                <p:oleObj name="Chart" r:id="rId4" imgW="8601126" imgH="3933742" progId="MSGraph.Chart.8">
                  <p:embed followColorScheme="full"/>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292100" y="1549400"/>
                        <a:ext cx="8597900" cy="393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07206" name="Rectangle 6"/>
          <p:cNvSpPr>
            <a:spLocks noChangeArrowheads="1"/>
          </p:cNvSpPr>
          <p:nvPr/>
        </p:nvSpPr>
        <p:spPr bwMode="blackWhite">
          <a:xfrm>
            <a:off x="414338" y="5510395"/>
            <a:ext cx="83121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a:solidFill>
                  <a:srgbClr val="FFFFFF"/>
                </a:solidFill>
                <a:latin typeface="Arial" charset="0"/>
                <a:cs typeface="Arial" charset="0"/>
              </a:rPr>
              <a:t>Combined Ratios Must Be Lower in Today’s Depressed</a:t>
            </a:r>
            <a:br>
              <a:rPr lang="en-US" b="1">
                <a:solidFill>
                  <a:srgbClr val="FFFFFF"/>
                </a:solidFill>
                <a:latin typeface="Arial" charset="0"/>
                <a:cs typeface="Arial" charset="0"/>
              </a:rPr>
            </a:br>
            <a:r>
              <a:rPr lang="en-US" b="1">
                <a:solidFill>
                  <a:srgbClr val="FFFFFF"/>
                </a:solidFill>
                <a:latin typeface="Arial" charset="0"/>
                <a:cs typeface="Arial" charset="0"/>
              </a:rPr>
              <a:t>Investment Environment to Generate Risk Appropriate ROEs</a:t>
            </a:r>
          </a:p>
        </p:txBody>
      </p:sp>
      <p:sp>
        <p:nvSpPr>
          <p:cNvPr id="7" name="Rectangle 6"/>
          <p:cNvSpPr>
            <a:spLocks noChangeArrowheads="1"/>
          </p:cNvSpPr>
          <p:nvPr/>
        </p:nvSpPr>
        <p:spPr bwMode="blackWhite">
          <a:xfrm>
            <a:off x="2848131" y="1182781"/>
            <a:ext cx="5261547" cy="755650"/>
          </a:xfrm>
          <a:prstGeom prst="rect">
            <a:avLst/>
          </a:prstGeom>
          <a:solidFill>
            <a:schemeClr val="tx2"/>
          </a:soli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000000"/>
                </a:solidFill>
                <a:latin typeface="Arial" charset="0"/>
                <a:cs typeface="Arial" charset="0"/>
              </a:rPr>
              <a:t>A combined ratio of about 100 </a:t>
            </a:r>
            <a:r>
              <a:rPr lang="en-US" b="1" dirty="0" smtClean="0">
                <a:solidFill>
                  <a:srgbClr val="000000"/>
                </a:solidFill>
                <a:latin typeface="Arial" charset="0"/>
                <a:cs typeface="Arial" charset="0"/>
              </a:rPr>
              <a:t>generates an ROE of ~7.0% in 2012, ~7.5</a:t>
            </a:r>
            <a:r>
              <a:rPr lang="en-US" b="1" dirty="0">
                <a:solidFill>
                  <a:srgbClr val="000000"/>
                </a:solidFill>
                <a:latin typeface="Arial" charset="0"/>
                <a:cs typeface="Arial" charset="0"/>
              </a:rPr>
              <a:t>% ROE in 2009/10,</a:t>
            </a:r>
            <a:br>
              <a:rPr lang="en-US" b="1" dirty="0">
                <a:solidFill>
                  <a:srgbClr val="000000"/>
                </a:solidFill>
                <a:latin typeface="Arial" charset="0"/>
                <a:cs typeface="Arial" charset="0"/>
              </a:rPr>
            </a:br>
            <a:r>
              <a:rPr lang="en-US" b="1" dirty="0">
                <a:solidFill>
                  <a:srgbClr val="000000"/>
                </a:solidFill>
                <a:latin typeface="Arial" charset="0"/>
                <a:cs typeface="Arial" charset="0"/>
              </a:rPr>
              <a:t>10% in 2005 and 16% in 1979</a:t>
            </a:r>
          </a:p>
        </p:txBody>
      </p:sp>
      <p:sp>
        <p:nvSpPr>
          <p:cNvPr id="8" name="AutoShape 8"/>
          <p:cNvSpPr>
            <a:spLocks noChangeArrowheads="1"/>
          </p:cNvSpPr>
          <p:nvPr/>
        </p:nvSpPr>
        <p:spPr bwMode="blackWhite">
          <a:xfrm>
            <a:off x="5043955" y="4026309"/>
            <a:ext cx="1651820" cy="680362"/>
          </a:xfrm>
          <a:prstGeom prst="wedgeRectCallout">
            <a:avLst>
              <a:gd name="adj1" fmla="val 115228"/>
              <a:gd name="adj2" fmla="val -1528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Lower CATs are improved ROEs in 2013</a:t>
            </a:r>
            <a:endParaRPr lang="en-US" sz="1400"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1676990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3" presetClass="entr" presetSubtype="16" fill="hold" grpId="0" nodeType="afterEffect">
                                  <p:stCondLst>
                                    <p:cond delay="100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childTnLst>
                                </p:cTn>
                              </p:par>
                            </p:childTnLst>
                          </p:cTn>
                        </p:par>
                        <p:par>
                          <p:cTn id="14" fill="hold">
                            <p:stCondLst>
                              <p:cond delay="3000"/>
                            </p:stCondLst>
                            <p:childTnLst>
                              <p:par>
                                <p:cTn id="15" presetID="22" presetClass="entr" presetSubtype="4" fill="hold" grpId="0" nodeType="afterEffect">
                                  <p:stCondLst>
                                    <p:cond delay="70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P spid="7" grpId="0" animBg="1"/>
      <p:bldP spid="8" grpId="0" animBg="1"/>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1"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22532" name="Rectangle 106"/>
          <p:cNvSpPr>
            <a:spLocks noGrp="1" noChangeArrowheads="1"/>
          </p:cNvSpPr>
          <p:nvPr>
            <p:ph type="ftr" sz="quarter" idx="11"/>
          </p:nvPr>
        </p:nvSpPr>
        <p:spPr/>
        <p:txBody>
          <a:bodyPr/>
          <a:lstStyle/>
          <a:p>
            <a:pPr>
              <a:defRPr/>
            </a:pPr>
            <a:r>
              <a:rPr lang="en-US" smtClean="0">
                <a:solidFill>
                  <a:srgbClr val="FFFFFF"/>
                </a:solidFill>
              </a:rPr>
              <a:t>eSlide – P6466 – The Financial Crisis and the Future of the P/C</a:t>
            </a:r>
          </a:p>
        </p:txBody>
      </p:sp>
      <p:sp>
        <p:nvSpPr>
          <p:cNvPr id="22533" name="Rectangle 110"/>
          <p:cNvSpPr>
            <a:spLocks noGrp="1" noChangeArrowheads="1"/>
          </p:cNvSpPr>
          <p:nvPr>
            <p:ph type="sldNum" sz="quarter" idx="12"/>
          </p:nvPr>
        </p:nvSpPr>
        <p:spPr/>
        <p:txBody>
          <a:bodyPr/>
          <a:lstStyle/>
          <a:p>
            <a:pPr>
              <a:defRPr/>
            </a:pPr>
            <a:fld id="{44D5F50F-E340-4757-8594-9CD26E9B588B}" type="slidenum">
              <a:rPr lang="en-US" smtClean="0">
                <a:solidFill>
                  <a:srgbClr val="000000"/>
                </a:solidFill>
              </a:rPr>
              <a:pPr>
                <a:defRPr/>
              </a:pPr>
              <a:t>61</a:t>
            </a:fld>
            <a:endParaRPr lang="en-US" smtClean="0">
              <a:solidFill>
                <a:srgbClr val="000000"/>
              </a:solidFill>
            </a:endParaRPr>
          </a:p>
        </p:txBody>
      </p:sp>
      <p:sp>
        <p:nvSpPr>
          <p:cNvPr id="37894" name="Rectangle 2"/>
          <p:cNvSpPr>
            <a:spLocks noGrp="1" noChangeArrowheads="1"/>
          </p:cNvSpPr>
          <p:nvPr>
            <p:ph type="title"/>
          </p:nvPr>
        </p:nvSpPr>
        <p:spPr>
          <a:xfrm>
            <a:off x="235386" y="90488"/>
            <a:ext cx="7400925" cy="860425"/>
          </a:xfrm>
        </p:spPr>
        <p:txBody>
          <a:bodyPr/>
          <a:lstStyle/>
          <a:p>
            <a:r>
              <a:rPr lang="en-US" dirty="0" smtClean="0"/>
              <a:t>P/C Insurance Industry </a:t>
            </a:r>
            <a:br>
              <a:rPr lang="en-US" dirty="0" smtClean="0"/>
            </a:br>
            <a:r>
              <a:rPr lang="en-US" dirty="0" smtClean="0"/>
              <a:t>Combined Ratio, 2001–2013:Q3*</a:t>
            </a:r>
          </a:p>
        </p:txBody>
      </p:sp>
      <p:sp>
        <p:nvSpPr>
          <p:cNvPr id="37895" name="Rectangle 3"/>
          <p:cNvSpPr>
            <a:spLocks noChangeArrowheads="1"/>
          </p:cNvSpPr>
          <p:nvPr/>
        </p:nvSpPr>
        <p:spPr bwMode="auto">
          <a:xfrm>
            <a:off x="-50240" y="6308709"/>
            <a:ext cx="8915400" cy="569387"/>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000" dirty="0">
                <a:solidFill>
                  <a:srgbClr val="000000"/>
                </a:solidFill>
                <a:latin typeface="Arial" charset="0"/>
                <a:cs typeface="Arial" charset="0"/>
              </a:rPr>
              <a:t>* Excludes Mortgage &amp; Financial Guaranty insurers 2008--</a:t>
            </a:r>
            <a:r>
              <a:rPr lang="en-US" sz="1000" dirty="0" smtClean="0">
                <a:solidFill>
                  <a:srgbClr val="000000"/>
                </a:solidFill>
                <a:latin typeface="Arial" charset="0"/>
                <a:cs typeface="Arial" charset="0"/>
              </a:rPr>
              <a:t>2012. </a:t>
            </a:r>
            <a:r>
              <a:rPr lang="en-US" sz="1000" dirty="0">
                <a:solidFill>
                  <a:srgbClr val="000000"/>
                </a:solidFill>
                <a:latin typeface="Arial" charset="0"/>
                <a:cs typeface="Arial" charset="0"/>
              </a:rPr>
              <a:t>Including M&amp;FG, 2008=105.1, 2009=100.7, 2010=102.4, </a:t>
            </a:r>
            <a:r>
              <a:rPr lang="en-US" sz="1000" dirty="0" smtClean="0">
                <a:solidFill>
                  <a:srgbClr val="000000"/>
                </a:solidFill>
                <a:latin typeface="Arial" charset="0"/>
                <a:cs typeface="Arial" charset="0"/>
              </a:rPr>
              <a:t>2011=108.1; 2012:=103.2; 2013:Q3 = 95.8.                              </a:t>
            </a:r>
            <a:endParaRPr lang="en-US" sz="1000" dirty="0">
              <a:solidFill>
                <a:srgbClr val="000000"/>
              </a:solidFill>
              <a:latin typeface="Arial" charset="0"/>
              <a:cs typeface="Arial" charset="0"/>
            </a:endParaRPr>
          </a:p>
          <a:p>
            <a:pPr eaLnBrk="0" fontAlgn="base" hangingPunct="0">
              <a:lnSpc>
                <a:spcPct val="85000"/>
              </a:lnSpc>
              <a:spcBef>
                <a:spcPct val="25000"/>
              </a:spcBef>
              <a:spcAft>
                <a:spcPct val="0"/>
              </a:spcAft>
              <a:buClr>
                <a:srgbClr val="FF6801"/>
              </a:buClr>
              <a:buFont typeface="Wingdings" pitchFamily="2" charset="2"/>
              <a:buNone/>
            </a:pPr>
            <a:r>
              <a:rPr lang="en-US" sz="1000" dirty="0">
                <a:solidFill>
                  <a:srgbClr val="000000"/>
                </a:solidFill>
                <a:latin typeface="Arial" charset="0"/>
                <a:cs typeface="Arial" charset="0"/>
              </a:rPr>
              <a:t>Sources: A.M. Best, ISO</a:t>
            </a:r>
            <a:r>
              <a:rPr lang="en-US" sz="1000" dirty="0" smtClean="0">
                <a:solidFill>
                  <a:srgbClr val="000000"/>
                </a:solidFill>
                <a:latin typeface="Arial" charset="0"/>
                <a:cs typeface="Arial" charset="0"/>
              </a:rPr>
              <a:t>.</a:t>
            </a:r>
            <a:endParaRPr lang="en-US" sz="1000" dirty="0">
              <a:solidFill>
                <a:srgbClr val="000000"/>
              </a:solidFill>
              <a:latin typeface="Arial" charset="0"/>
              <a:cs typeface="Arial" charset="0"/>
            </a:endParaRPr>
          </a:p>
        </p:txBody>
      </p:sp>
      <p:graphicFrame>
        <p:nvGraphicFramePr>
          <p:cNvPr id="37890" name="Object 4"/>
          <p:cNvGraphicFramePr>
            <a:graphicFrameLocks noChangeAspect="1"/>
          </p:cNvGraphicFramePr>
          <p:nvPr/>
        </p:nvGraphicFramePr>
        <p:xfrm>
          <a:off x="174625" y="2743200"/>
          <a:ext cx="8577263" cy="3614738"/>
        </p:xfrm>
        <a:graphic>
          <a:graphicData uri="http://schemas.openxmlformats.org/presentationml/2006/ole">
            <mc:AlternateContent xmlns:mc="http://schemas.openxmlformats.org/markup-compatibility/2006">
              <mc:Choice xmlns:v="urn:schemas-microsoft-com:vml" Requires="v">
                <p:oleObj spid="_x0000_s28510222" name="Chart" r:id="rId5" imgW="8534451" imgH="3628987" progId="MSGraph.Chart.8">
                  <p:embed followColorScheme="full"/>
                </p:oleObj>
              </mc:Choice>
              <mc:Fallback>
                <p:oleObj name="Chart" r:id="rId5" imgW="8534451" imgH="3628987" progId="MSGraph.Chart.8">
                  <p:embed followColorScheme="full"/>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gray">
                      <a:xfrm>
                        <a:off x="174625" y="2743200"/>
                        <a:ext cx="8577263" cy="3614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51334" name="AutoShape 6"/>
          <p:cNvSpPr>
            <a:spLocks noChangeArrowheads="1"/>
          </p:cNvSpPr>
          <p:nvPr/>
        </p:nvSpPr>
        <p:spPr bwMode="blackWhite">
          <a:xfrm>
            <a:off x="3634716" y="3076129"/>
            <a:ext cx="1406525" cy="895350"/>
          </a:xfrm>
          <a:prstGeom prst="wedgeRectCallout">
            <a:avLst>
              <a:gd name="adj1" fmla="val -17182"/>
              <a:gd name="adj2" fmla="val 185028"/>
            </a:avLst>
          </a:prstGeom>
          <a:gradFill rotWithShape="1">
            <a:gsLst>
              <a:gs pos="0">
                <a:schemeClr val="hlink"/>
              </a:gs>
              <a:gs pos="100000">
                <a:srgbClr val="226544"/>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Best Combined Ratio Since 1949 (87.6)</a:t>
            </a:r>
          </a:p>
        </p:txBody>
      </p:sp>
      <p:sp>
        <p:nvSpPr>
          <p:cNvPr id="4451335" name="AutoShape 7"/>
          <p:cNvSpPr>
            <a:spLocks noChangeArrowheads="1"/>
          </p:cNvSpPr>
          <p:nvPr/>
        </p:nvSpPr>
        <p:spPr bwMode="blackWhite">
          <a:xfrm>
            <a:off x="182563" y="1357313"/>
            <a:ext cx="2124075" cy="1231900"/>
          </a:xfrm>
          <a:prstGeom prst="wedgeRectCallout">
            <a:avLst>
              <a:gd name="adj1" fmla="val -11509"/>
              <a:gd name="adj2" fmla="val 9419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As Recently as 2001, Insurers Paid Out Nearly $1.16 for Every $1 in Earned Premiums</a:t>
            </a:r>
          </a:p>
        </p:txBody>
      </p:sp>
      <p:sp>
        <p:nvSpPr>
          <p:cNvPr id="4451336" name="AutoShape 8"/>
          <p:cNvSpPr>
            <a:spLocks noChangeArrowheads="1"/>
          </p:cNvSpPr>
          <p:nvPr/>
        </p:nvSpPr>
        <p:spPr bwMode="blackWhite">
          <a:xfrm>
            <a:off x="4866594" y="1450354"/>
            <a:ext cx="1198563" cy="1228725"/>
          </a:xfrm>
          <a:prstGeom prst="wedgeRectCallout">
            <a:avLst>
              <a:gd name="adj1" fmla="val -20832"/>
              <a:gd name="adj2" fmla="val 189025"/>
            </a:avLst>
          </a:prstGeom>
          <a:gradFill rotWithShape="1">
            <a:gsLst>
              <a:gs pos="0">
                <a:schemeClr val="tx2"/>
              </a:gs>
              <a:gs pos="100000">
                <a:srgbClr val="9E8000"/>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000000"/>
                </a:solidFill>
                <a:latin typeface="Arial" charset="0"/>
                <a:cs typeface="Arial" charset="0"/>
              </a:rPr>
              <a:t>Relatively Low CAT Losses, Reserve Releases</a:t>
            </a:r>
          </a:p>
        </p:txBody>
      </p:sp>
      <p:sp>
        <p:nvSpPr>
          <p:cNvPr id="13" name="AutoShape 5"/>
          <p:cNvSpPr>
            <a:spLocks noChangeArrowheads="1"/>
          </p:cNvSpPr>
          <p:nvPr/>
        </p:nvSpPr>
        <p:spPr bwMode="blackWhite">
          <a:xfrm>
            <a:off x="2314987" y="1370013"/>
            <a:ext cx="1709738" cy="895350"/>
          </a:xfrm>
          <a:prstGeom prst="wedgeRectCallout">
            <a:avLst>
              <a:gd name="adj1" fmla="val 17460"/>
              <a:gd name="adj2" fmla="val 286644"/>
            </a:avLst>
          </a:prstGeom>
          <a:gradFill rotWithShape="1">
            <a:gsLst>
              <a:gs pos="0">
                <a:schemeClr val="folHlink"/>
              </a:gs>
              <a:gs pos="100000">
                <a:srgbClr val="6D0016"/>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Heavy Use of Reinsurance Lowered Net Losses</a:t>
            </a:r>
          </a:p>
        </p:txBody>
      </p:sp>
      <p:sp>
        <p:nvSpPr>
          <p:cNvPr id="3" name="AutoShape 9"/>
          <p:cNvSpPr>
            <a:spLocks noChangeArrowheads="1"/>
          </p:cNvSpPr>
          <p:nvPr/>
        </p:nvSpPr>
        <p:spPr bwMode="blackWhite">
          <a:xfrm>
            <a:off x="6184926" y="1167938"/>
            <a:ext cx="1116013" cy="1206500"/>
          </a:xfrm>
          <a:prstGeom prst="wedgeRectCallout">
            <a:avLst>
              <a:gd name="adj1" fmla="val -64659"/>
              <a:gd name="adj2" fmla="val 244232"/>
            </a:avLst>
          </a:prstGeom>
          <a:solidFill>
            <a:srgbClr val="FF00FF"/>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Relatively Low CAT Losses, Reserve Releases</a:t>
            </a:r>
          </a:p>
        </p:txBody>
      </p:sp>
      <p:sp>
        <p:nvSpPr>
          <p:cNvPr id="14" name="PPTShape_0"/>
          <p:cNvSpPr>
            <a:spLocks noChangeArrowheads="1"/>
          </p:cNvSpPr>
          <p:nvPr/>
        </p:nvSpPr>
        <p:spPr bwMode="blackWhite">
          <a:xfrm>
            <a:off x="6507146" y="2739807"/>
            <a:ext cx="1038225" cy="1119188"/>
          </a:xfrm>
          <a:prstGeom prst="wedgeRectCallout">
            <a:avLst>
              <a:gd name="adj1" fmla="val -49844"/>
              <a:gd name="adj2" fmla="val 98717"/>
            </a:avLst>
          </a:prstGeom>
          <a:solidFill>
            <a:srgbClr val="0070C0"/>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FFFFFF"/>
                </a:solidFill>
                <a:latin typeface="Arial" charset="0"/>
                <a:cs typeface="Arial" charset="0"/>
              </a:rPr>
              <a:t>Avg. CAT Losses, More Reserve Releases</a:t>
            </a:r>
          </a:p>
        </p:txBody>
      </p:sp>
      <p:sp>
        <p:nvSpPr>
          <p:cNvPr id="15" name="PPTShape_1"/>
          <p:cNvSpPr>
            <a:spLocks noChangeArrowheads="1"/>
          </p:cNvSpPr>
          <p:nvPr/>
        </p:nvSpPr>
        <p:spPr bwMode="blackWhite">
          <a:xfrm>
            <a:off x="7447790" y="1152605"/>
            <a:ext cx="1101725" cy="1654175"/>
          </a:xfrm>
          <a:prstGeom prst="wedgeRectCallout">
            <a:avLst>
              <a:gd name="adj1" fmla="val -54642"/>
              <a:gd name="adj2" fmla="val 157155"/>
            </a:avLst>
          </a:prstGeom>
          <a:solidFill>
            <a:schemeClr val="bg1">
              <a:lumMod val="50000"/>
            </a:schemeClr>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Higher CAT Losses, Shrinking Reserve Releases, Toll of Soft Market</a:t>
            </a:r>
          </a:p>
        </p:txBody>
      </p:sp>
      <p:sp>
        <p:nvSpPr>
          <p:cNvPr id="16" name="PPTShape_2"/>
          <p:cNvSpPr>
            <a:spLocks noChangeArrowheads="1"/>
          </p:cNvSpPr>
          <p:nvPr/>
        </p:nvSpPr>
        <p:spPr bwMode="blackWhite">
          <a:xfrm>
            <a:off x="5278208" y="3460102"/>
            <a:ext cx="1316038" cy="571500"/>
          </a:xfrm>
          <a:prstGeom prst="wedgeRectCallout">
            <a:avLst>
              <a:gd name="adj1" fmla="val -46487"/>
              <a:gd name="adj2" fmla="val 116127"/>
            </a:avLst>
          </a:prstGeom>
          <a:gradFill rotWithShape="1">
            <a:gsLst>
              <a:gs pos="0">
                <a:schemeClr val="bg2"/>
              </a:gs>
              <a:gs pos="100000">
                <a:srgbClr val="4A869E"/>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Cyclical Deterioration</a:t>
            </a:r>
          </a:p>
        </p:txBody>
      </p:sp>
      <p:sp>
        <p:nvSpPr>
          <p:cNvPr id="17" name="PPTShape_3"/>
          <p:cNvSpPr>
            <a:spLocks noChangeArrowheads="1"/>
          </p:cNvSpPr>
          <p:nvPr/>
        </p:nvSpPr>
        <p:spPr bwMode="blackWhite">
          <a:xfrm>
            <a:off x="7857160" y="2974312"/>
            <a:ext cx="915740" cy="582804"/>
          </a:xfrm>
          <a:prstGeom prst="wedgeRectCallout">
            <a:avLst>
              <a:gd name="adj1" fmla="val -55959"/>
              <a:gd name="adj2" fmla="val 169059"/>
            </a:avLst>
          </a:prstGeom>
          <a:solidFill>
            <a:srgbClr val="225A7A"/>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charset="0"/>
                <a:cs typeface="Arial" charset="0"/>
              </a:rPr>
              <a:t>Sandy Impacts</a:t>
            </a:r>
            <a:endParaRPr lang="en-US" sz="1400" b="1" dirty="0">
              <a:solidFill>
                <a:srgbClr val="FFFFFF"/>
              </a:solidFill>
              <a:latin typeface="Arial" charset="0"/>
              <a:cs typeface="Arial" charset="0"/>
            </a:endParaRPr>
          </a:p>
        </p:txBody>
      </p:sp>
      <p:sp>
        <p:nvSpPr>
          <p:cNvPr id="18" name="PPTShape_4"/>
          <p:cNvSpPr>
            <a:spLocks noChangeArrowheads="1"/>
          </p:cNvSpPr>
          <p:nvPr/>
        </p:nvSpPr>
        <p:spPr bwMode="blackWhite">
          <a:xfrm>
            <a:off x="8140184" y="3808325"/>
            <a:ext cx="915740" cy="684963"/>
          </a:xfrm>
          <a:prstGeom prst="wedgeRectCallout">
            <a:avLst>
              <a:gd name="adj1" fmla="val -19749"/>
              <a:gd name="adj2" fmla="val 93420"/>
            </a:avLst>
          </a:prstGeom>
          <a:solidFill>
            <a:schemeClr val="tx1"/>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charset="0"/>
                <a:cs typeface="Arial" charset="0"/>
              </a:rPr>
              <a:t>Lower CAT Losses</a:t>
            </a:r>
            <a:endParaRPr lang="en-US" sz="1400" b="1" dirty="0">
              <a:solidFill>
                <a:srgbClr val="FFFFFF"/>
              </a:solidFill>
              <a:latin typeface="Arial" charset="0"/>
              <a:cs typeface="Arial" charset="0"/>
            </a:endParaRPr>
          </a:p>
        </p:txBody>
      </p:sp>
    </p:spTree>
    <p:custDataLst>
      <p:tags r:id="rId2"/>
    </p:custDataLst>
    <p:extLst>
      <p:ext uri="{BB962C8B-B14F-4D97-AF65-F5344CB8AC3E}">
        <p14:creationId xmlns:p14="http://schemas.microsoft.com/office/powerpoint/2010/main" val="22481638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4451335"/>
                                        </p:tgtEl>
                                        <p:attrNameLst>
                                          <p:attrName>style.visibility</p:attrName>
                                        </p:attrNameLst>
                                      </p:cBhvr>
                                      <p:to>
                                        <p:strVal val="visible"/>
                                      </p:to>
                                    </p:set>
                                    <p:animEffect transition="in" filter="wipe(down)">
                                      <p:cBhvr>
                                        <p:cTn id="7" dur="500"/>
                                        <p:tgtEl>
                                          <p:spTgt spid="4451335"/>
                                        </p:tgtEl>
                                      </p:cBhvr>
                                    </p:animEffect>
                                  </p:childTnLst>
                                </p:cTn>
                              </p:par>
                            </p:childTnLst>
                          </p:cTn>
                        </p:par>
                        <p:par>
                          <p:cTn id="8" fill="hold">
                            <p:stCondLst>
                              <p:cond delay="1000"/>
                            </p:stCondLst>
                            <p:childTnLst>
                              <p:par>
                                <p:cTn id="9" presetID="22" presetClass="entr" presetSubtype="4" fill="hold" grpId="0" nodeType="afterEffect">
                                  <p:stCondLst>
                                    <p:cond delay="50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2000"/>
                            </p:stCondLst>
                            <p:childTnLst>
                              <p:par>
                                <p:cTn id="13" presetID="22" presetClass="entr" presetSubtype="4" fill="hold" grpId="0" nodeType="afterEffect">
                                  <p:stCondLst>
                                    <p:cond delay="500"/>
                                  </p:stCondLst>
                                  <p:childTnLst>
                                    <p:set>
                                      <p:cBhvr>
                                        <p:cTn id="14" dur="1" fill="hold">
                                          <p:stCondLst>
                                            <p:cond delay="0"/>
                                          </p:stCondLst>
                                        </p:cTn>
                                        <p:tgtEl>
                                          <p:spTgt spid="4451334"/>
                                        </p:tgtEl>
                                        <p:attrNameLst>
                                          <p:attrName>style.visibility</p:attrName>
                                        </p:attrNameLst>
                                      </p:cBhvr>
                                      <p:to>
                                        <p:strVal val="visible"/>
                                      </p:to>
                                    </p:set>
                                    <p:animEffect transition="in" filter="wipe(down)">
                                      <p:cBhvr>
                                        <p:cTn id="15" dur="500"/>
                                        <p:tgtEl>
                                          <p:spTgt spid="4451334"/>
                                        </p:tgtEl>
                                      </p:cBhvr>
                                    </p:animEffect>
                                  </p:childTnLst>
                                </p:cTn>
                              </p:par>
                            </p:childTnLst>
                          </p:cTn>
                        </p:par>
                        <p:par>
                          <p:cTn id="16" fill="hold">
                            <p:stCondLst>
                              <p:cond delay="3000"/>
                            </p:stCondLst>
                            <p:childTnLst>
                              <p:par>
                                <p:cTn id="17" presetID="22" presetClass="entr" presetSubtype="4" fill="hold" grpId="0" nodeType="afterEffect">
                                  <p:stCondLst>
                                    <p:cond delay="500"/>
                                  </p:stCondLst>
                                  <p:childTnLst>
                                    <p:set>
                                      <p:cBhvr>
                                        <p:cTn id="18" dur="1" fill="hold">
                                          <p:stCondLst>
                                            <p:cond delay="0"/>
                                          </p:stCondLst>
                                        </p:cTn>
                                        <p:tgtEl>
                                          <p:spTgt spid="4451336"/>
                                        </p:tgtEl>
                                        <p:attrNameLst>
                                          <p:attrName>style.visibility</p:attrName>
                                        </p:attrNameLst>
                                      </p:cBhvr>
                                      <p:to>
                                        <p:strVal val="visible"/>
                                      </p:to>
                                    </p:set>
                                    <p:animEffect transition="in" filter="wipe(down)">
                                      <p:cBhvr>
                                        <p:cTn id="19" dur="500"/>
                                        <p:tgtEl>
                                          <p:spTgt spid="4451336"/>
                                        </p:tgtEl>
                                      </p:cBhvr>
                                    </p:animEffect>
                                  </p:childTnLst>
                                </p:cTn>
                              </p:par>
                            </p:childTnLst>
                          </p:cTn>
                        </p:par>
                        <p:par>
                          <p:cTn id="20" fill="hold">
                            <p:stCondLst>
                              <p:cond delay="4000"/>
                            </p:stCondLst>
                            <p:childTnLst>
                              <p:par>
                                <p:cTn id="21" presetID="22" presetClass="entr" presetSubtype="4" fill="hold" grpId="0" nodeType="afterEffect">
                                  <p:stCondLst>
                                    <p:cond delay="50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00"/>
                                        <p:tgtEl>
                                          <p:spTgt spid="3"/>
                                        </p:tgtEl>
                                      </p:cBhvr>
                                    </p:animEffect>
                                  </p:childTnLst>
                                </p:cTn>
                              </p:par>
                            </p:childTnLst>
                          </p:cTn>
                        </p:par>
                        <p:par>
                          <p:cTn id="24" fill="hold">
                            <p:stCondLst>
                              <p:cond delay="5000"/>
                            </p:stCondLst>
                            <p:childTnLst>
                              <p:par>
                                <p:cTn id="25" presetID="22" presetClass="entr" presetSubtype="4" fill="hold" grpId="0" nodeType="afterEffect">
                                  <p:stCondLst>
                                    <p:cond delay="50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par>
                          <p:cTn id="28" fill="hold">
                            <p:stCondLst>
                              <p:cond delay="6000"/>
                            </p:stCondLst>
                            <p:childTnLst>
                              <p:par>
                                <p:cTn id="29" presetID="22" presetClass="entr" presetSubtype="4" fill="hold" grpId="0" nodeType="afterEffect">
                                  <p:stCondLst>
                                    <p:cond delay="500"/>
                                  </p:stCondLst>
                                  <p:childTnLst>
                                    <p:set>
                                      <p:cBhvr>
                                        <p:cTn id="30" dur="1" fill="hold">
                                          <p:stCondLst>
                                            <p:cond delay="0"/>
                                          </p:stCondLst>
                                        </p:cTn>
                                        <p:tgtEl>
                                          <p:spTgt spid="15"/>
                                        </p:tgtEl>
                                        <p:attrNameLst>
                                          <p:attrName>style.visibility</p:attrName>
                                        </p:attrNameLst>
                                      </p:cBhvr>
                                      <p:to>
                                        <p:strVal val="visible"/>
                                      </p:to>
                                    </p:set>
                                    <p:animEffect transition="in" filter="wipe(down)">
                                      <p:cBhvr>
                                        <p:cTn id="31" dur="500"/>
                                        <p:tgtEl>
                                          <p:spTgt spid="15"/>
                                        </p:tgtEl>
                                      </p:cBhvr>
                                    </p:animEffect>
                                  </p:childTnLst>
                                </p:cTn>
                              </p:par>
                            </p:childTnLst>
                          </p:cTn>
                        </p:par>
                        <p:par>
                          <p:cTn id="32" fill="hold">
                            <p:stCondLst>
                              <p:cond delay="7000"/>
                            </p:stCondLst>
                            <p:childTnLst>
                              <p:par>
                                <p:cTn id="33" presetID="22" presetClass="entr" presetSubtype="4" fill="hold" grpId="0" nodeType="afterEffect">
                                  <p:stCondLst>
                                    <p:cond delay="500"/>
                                  </p:stCondLst>
                                  <p:childTnLst>
                                    <p:set>
                                      <p:cBhvr>
                                        <p:cTn id="34" dur="1" fill="hold">
                                          <p:stCondLst>
                                            <p:cond delay="0"/>
                                          </p:stCondLst>
                                        </p:cTn>
                                        <p:tgtEl>
                                          <p:spTgt spid="16"/>
                                        </p:tgtEl>
                                        <p:attrNameLst>
                                          <p:attrName>style.visibility</p:attrName>
                                        </p:attrNameLst>
                                      </p:cBhvr>
                                      <p:to>
                                        <p:strVal val="visible"/>
                                      </p:to>
                                    </p:set>
                                    <p:animEffect transition="in" filter="wipe(down)">
                                      <p:cBhvr>
                                        <p:cTn id="35" dur="500"/>
                                        <p:tgtEl>
                                          <p:spTgt spid="16"/>
                                        </p:tgtEl>
                                      </p:cBhvr>
                                    </p:animEffect>
                                  </p:childTnLst>
                                </p:cTn>
                              </p:par>
                            </p:childTnLst>
                          </p:cTn>
                        </p:par>
                        <p:par>
                          <p:cTn id="36" fill="hold">
                            <p:stCondLst>
                              <p:cond delay="8000"/>
                            </p:stCondLst>
                            <p:childTnLst>
                              <p:par>
                                <p:cTn id="37" presetID="22" presetClass="entr" presetSubtype="4" fill="hold" grpId="0" nodeType="afterEffect">
                                  <p:stCondLst>
                                    <p:cond delay="500"/>
                                  </p:stCondLst>
                                  <p:childTnLst>
                                    <p:set>
                                      <p:cBhvr>
                                        <p:cTn id="38" dur="1" fill="hold">
                                          <p:stCondLst>
                                            <p:cond delay="0"/>
                                          </p:stCondLst>
                                        </p:cTn>
                                        <p:tgtEl>
                                          <p:spTgt spid="17"/>
                                        </p:tgtEl>
                                        <p:attrNameLst>
                                          <p:attrName>style.visibility</p:attrName>
                                        </p:attrNameLst>
                                      </p:cBhvr>
                                      <p:to>
                                        <p:strVal val="visible"/>
                                      </p:to>
                                    </p:set>
                                    <p:animEffect transition="in" filter="wipe(down)">
                                      <p:cBhvr>
                                        <p:cTn id="39" dur="500"/>
                                        <p:tgtEl>
                                          <p:spTgt spid="17"/>
                                        </p:tgtEl>
                                      </p:cBhvr>
                                    </p:animEffect>
                                  </p:childTnLst>
                                </p:cTn>
                              </p:par>
                            </p:childTnLst>
                          </p:cTn>
                        </p:par>
                        <p:par>
                          <p:cTn id="40" fill="hold">
                            <p:stCondLst>
                              <p:cond delay="9000"/>
                            </p:stCondLst>
                            <p:childTnLst>
                              <p:par>
                                <p:cTn id="41" presetID="22" presetClass="entr" presetSubtype="4" fill="hold" grpId="0" nodeType="afterEffect">
                                  <p:stCondLst>
                                    <p:cond delay="500"/>
                                  </p:stCondLst>
                                  <p:childTnLst>
                                    <p:set>
                                      <p:cBhvr>
                                        <p:cTn id="42" dur="1" fill="hold">
                                          <p:stCondLst>
                                            <p:cond delay="0"/>
                                          </p:stCondLst>
                                        </p:cTn>
                                        <p:tgtEl>
                                          <p:spTgt spid="18"/>
                                        </p:tgtEl>
                                        <p:attrNameLst>
                                          <p:attrName>style.visibility</p:attrName>
                                        </p:attrNameLst>
                                      </p:cBhvr>
                                      <p:to>
                                        <p:strVal val="visible"/>
                                      </p:to>
                                    </p:set>
                                    <p:animEffect transition="in" filter="wipe(down)">
                                      <p:cBhvr>
                                        <p:cTn id="4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1334" grpId="0" animBg="1"/>
      <p:bldP spid="4451335" grpId="0" animBg="1"/>
      <p:bldP spid="4451336" grpId="0" animBg="1"/>
      <p:bldP spid="13" grpId="0" animBg="1"/>
      <p:bldP spid="3" grpId="0" animBg="1"/>
      <p:bldP spid="14" grpId="0" animBg="1"/>
      <p:bldP spid="15" grpId="0" animBg="1"/>
      <p:bldP spid="16" grpId="0" animBg="1"/>
      <p:bldP spid="17" grpId="0" animBg="1"/>
      <p:bldP spid="18"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105"/>
          <p:cNvSpPr>
            <a:spLocks noGrp="1" noChangeArrowheads="1"/>
          </p:cNvSpPr>
          <p:nvPr>
            <p:ph type="dt" sz="quarter" idx="10"/>
          </p:nvPr>
        </p:nvSpPr>
        <p:spPr/>
        <p:txBody>
          <a:bodyPr/>
          <a:lstStyle/>
          <a:p>
            <a:pPr>
              <a:defRPr/>
            </a:pPr>
            <a:r>
              <a:rPr lang="en-US" smtClean="0"/>
              <a:t>12/01/09 - 9pm</a:t>
            </a:r>
          </a:p>
        </p:txBody>
      </p:sp>
      <p:sp>
        <p:nvSpPr>
          <p:cNvPr id="26629" name="Rectangle 110"/>
          <p:cNvSpPr>
            <a:spLocks noGrp="1" noChangeArrowheads="1"/>
          </p:cNvSpPr>
          <p:nvPr>
            <p:ph type="sldNum" sz="quarter" idx="12"/>
          </p:nvPr>
        </p:nvSpPr>
        <p:spPr/>
        <p:txBody>
          <a:bodyPr/>
          <a:lstStyle/>
          <a:p>
            <a:pPr>
              <a:defRPr/>
            </a:pPr>
            <a:fld id="{5B3AF996-08F5-4A6D-8486-5760B8BCF5DE}" type="slidenum">
              <a:rPr lang="en-US" smtClean="0"/>
              <a:pPr>
                <a:defRPr/>
              </a:pPr>
              <a:t>62</a:t>
            </a:fld>
            <a:endParaRPr lang="en-US" smtClean="0"/>
          </a:p>
        </p:txBody>
      </p:sp>
      <p:graphicFrame>
        <p:nvGraphicFramePr>
          <p:cNvPr id="40962" name="Object 2"/>
          <p:cNvGraphicFramePr>
            <a:graphicFrameLocks noChangeAspect="1"/>
          </p:cNvGraphicFramePr>
          <p:nvPr/>
        </p:nvGraphicFramePr>
        <p:xfrm>
          <a:off x="188913" y="1281113"/>
          <a:ext cx="8597900" cy="3924300"/>
        </p:xfrm>
        <a:graphic>
          <a:graphicData uri="http://schemas.openxmlformats.org/presentationml/2006/ole">
            <mc:AlternateContent xmlns:mc="http://schemas.openxmlformats.org/markup-compatibility/2006">
              <mc:Choice xmlns:v="urn:schemas-microsoft-com:vml" Requires="v">
                <p:oleObj spid="_x0000_s28525578" name="Chart" r:id="rId4" imgW="8601126" imgH="3933742" progId="MSGraph.Chart.8">
                  <p:embed followColorScheme="full"/>
                </p:oleObj>
              </mc:Choice>
              <mc:Fallback>
                <p:oleObj name="Chart" r:id="rId4" imgW="8601126" imgH="3933742" progId="MSGraph.Chart.8">
                  <p:embed followColorScheme="full"/>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188913" y="1281113"/>
                        <a:ext cx="8597900" cy="3924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966" name="Rectangle 3"/>
          <p:cNvSpPr>
            <a:spLocks noGrp="1" noChangeArrowheads="1"/>
          </p:cNvSpPr>
          <p:nvPr>
            <p:ph type="title"/>
          </p:nvPr>
        </p:nvSpPr>
        <p:spPr/>
        <p:txBody>
          <a:bodyPr/>
          <a:lstStyle/>
          <a:p>
            <a:r>
              <a:rPr lang="en-US" dirty="0" smtClean="0"/>
              <a:t>P/C Reserve Development, 1992–2015E</a:t>
            </a:r>
          </a:p>
        </p:txBody>
      </p:sp>
      <p:sp>
        <p:nvSpPr>
          <p:cNvPr id="40968" name="Rectangle 7"/>
          <p:cNvSpPr>
            <a:spLocks noChangeArrowheads="1"/>
          </p:cNvSpPr>
          <p:nvPr/>
        </p:nvSpPr>
        <p:spPr bwMode="auto">
          <a:xfrm>
            <a:off x="0" y="6107113"/>
            <a:ext cx="8636000" cy="750887"/>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Note: 2005 reserve development excludes a $6 billion loss portfolio transfer between American Re and Munich Re. Including this transaction, total prior year adverse development in 2005 was $7 billion. The data from 2000 and subsequent years excludes development from financial guaranty and mortgage insurance. </a:t>
            </a:r>
          </a:p>
          <a:p>
            <a:pPr eaLnBrk="0" hangingPunct="0">
              <a:lnSpc>
                <a:spcPct val="85000"/>
              </a:lnSpc>
              <a:spcBef>
                <a:spcPct val="25000"/>
              </a:spcBef>
              <a:buClr>
                <a:schemeClr val="accent2"/>
              </a:buClr>
              <a:buFont typeface="Wingdings" pitchFamily="2" charset="2"/>
              <a:buNone/>
            </a:pPr>
            <a:r>
              <a:rPr lang="en-US" sz="1100" dirty="0"/>
              <a:t>Sources: </a:t>
            </a:r>
            <a:r>
              <a:rPr lang="en-US" sz="1100" dirty="0" smtClean="0"/>
              <a:t>A.M</a:t>
            </a:r>
            <a:r>
              <a:rPr lang="en-US" sz="1100" dirty="0"/>
              <a:t>. </a:t>
            </a:r>
            <a:r>
              <a:rPr lang="en-US" sz="1100" dirty="0" smtClean="0"/>
              <a:t>Best, ISO, Barclays Research (estimates).  </a:t>
            </a:r>
            <a:endParaRPr lang="en-US" sz="1100" dirty="0"/>
          </a:p>
        </p:txBody>
      </p:sp>
    </p:spTree>
    <p:extLst>
      <p:ext uri="{BB962C8B-B14F-4D97-AF65-F5344CB8AC3E}">
        <p14:creationId xmlns:p14="http://schemas.microsoft.com/office/powerpoint/2010/main" val="627024026"/>
      </p:ext>
    </p:extLst>
  </p:cSld>
  <p:clrMapOvr>
    <a:masterClrMapping/>
  </p:clrMapOvr>
  <p:transition>
    <p:wipe dir="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latin typeface="Arial" charset="0"/>
                <a:cs typeface="Arial" charset="0"/>
              </a:rPr>
              <a:t>12/01/09 - 9pm</a:t>
            </a:r>
          </a:p>
        </p:txBody>
      </p:sp>
      <p:sp>
        <p:nvSpPr>
          <p:cNvPr id="4710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latin typeface="Arial" charset="0"/>
                <a:cs typeface="Arial" charset="0"/>
              </a:rPr>
              <a:t>eSlide – P6466 – The Financial Crisis and the Future of the P/C</a:t>
            </a:r>
          </a:p>
        </p:txBody>
      </p:sp>
      <p:sp>
        <p:nvSpPr>
          <p:cNvPr id="4710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561E0CFD-BE9A-4019-957A-DD05277E56E1}" type="slidenum">
              <a:rPr lang="en-US" sz="900">
                <a:solidFill>
                  <a:srgbClr val="000000"/>
                </a:solidFill>
                <a:latin typeface="Arial" charset="0"/>
                <a:cs typeface="Arial" charset="0"/>
              </a:rPr>
              <a:pPr algn="r" eaLnBrk="0" fontAlgn="base" hangingPunct="0">
                <a:lnSpc>
                  <a:spcPct val="85000"/>
                </a:lnSpc>
                <a:spcBef>
                  <a:spcPct val="20000"/>
                </a:spcBef>
                <a:spcAft>
                  <a:spcPct val="0"/>
                </a:spcAft>
              </a:pPr>
              <a:t>63</a:t>
            </a:fld>
            <a:endParaRPr lang="en-US" sz="900">
              <a:solidFill>
                <a:srgbClr val="000000"/>
              </a:solidFill>
              <a:latin typeface="Arial" charset="0"/>
              <a:cs typeface="Arial" charset="0"/>
            </a:endParaRPr>
          </a:p>
        </p:txBody>
      </p:sp>
      <p:sp>
        <p:nvSpPr>
          <p:cNvPr id="47110" name="Rectangle 2"/>
          <p:cNvSpPr>
            <a:spLocks noGrp="1" noChangeArrowheads="1"/>
          </p:cNvSpPr>
          <p:nvPr>
            <p:ph type="title" idx="4294967295"/>
          </p:nvPr>
        </p:nvSpPr>
        <p:spPr>
          <a:xfrm>
            <a:off x="398525" y="130245"/>
            <a:ext cx="4312623" cy="860425"/>
          </a:xfrm>
        </p:spPr>
        <p:txBody>
          <a:bodyPr/>
          <a:lstStyle/>
          <a:p>
            <a:r>
              <a:rPr lang="en-US" dirty="0" smtClean="0"/>
              <a:t>Policyholder Surplus, </a:t>
            </a:r>
            <a:br>
              <a:rPr lang="en-US" dirty="0" smtClean="0"/>
            </a:br>
            <a:r>
              <a:rPr lang="en-US" dirty="0" smtClean="0"/>
              <a:t>2006:Q4–2013:Q3</a:t>
            </a:r>
          </a:p>
        </p:txBody>
      </p:sp>
      <p:sp>
        <p:nvSpPr>
          <p:cNvPr id="47111" name="Rectangle 4"/>
          <p:cNvSpPr>
            <a:spLocks noChangeArrowheads="1"/>
          </p:cNvSpPr>
          <p:nvPr/>
        </p:nvSpPr>
        <p:spPr bwMode="auto">
          <a:xfrm>
            <a:off x="-171450" y="6584950"/>
            <a:ext cx="2057400" cy="282575"/>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a:solidFill>
                  <a:srgbClr val="000000"/>
                </a:solidFill>
                <a:latin typeface="Arial" charset="0"/>
                <a:cs typeface="Arial" charset="0"/>
              </a:rPr>
              <a:t>Sources: ISO, A.M .Best.</a:t>
            </a:r>
          </a:p>
        </p:txBody>
      </p:sp>
      <p:sp>
        <p:nvSpPr>
          <p:cNvPr id="47112" name="PPTShape_0"/>
          <p:cNvSpPr>
            <a:spLocks noChangeArrowheads="1"/>
          </p:cNvSpPr>
          <p:nvPr/>
        </p:nvSpPr>
        <p:spPr bwMode="black">
          <a:xfrm>
            <a:off x="169550" y="1123259"/>
            <a:ext cx="8221663"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 Billions)</a:t>
            </a:r>
          </a:p>
        </p:txBody>
      </p:sp>
      <p:graphicFrame>
        <p:nvGraphicFramePr>
          <p:cNvPr id="47106" name="Object 3"/>
          <p:cNvGraphicFramePr>
            <a:graphicFrameLocks/>
          </p:cNvGraphicFramePr>
          <p:nvPr/>
        </p:nvGraphicFramePr>
        <p:xfrm>
          <a:off x="228600" y="1299781"/>
          <a:ext cx="8736496" cy="3362325"/>
        </p:xfrm>
        <a:graphic>
          <a:graphicData uri="http://schemas.openxmlformats.org/presentationml/2006/ole">
            <mc:AlternateContent xmlns:mc="http://schemas.openxmlformats.org/markup-compatibility/2006">
              <mc:Choice xmlns:v="urn:schemas-microsoft-com:vml" Requires="v">
                <p:oleObj spid="_x0000_s28526602" name="Chart" r:id="rId5" imgW="8772538" imgH="3305067" progId="MSGraph.Chart.8">
                  <p:embed followColorScheme="full"/>
                </p:oleObj>
              </mc:Choice>
              <mc:Fallback>
                <p:oleObj name="Chart" r:id="rId5" imgW="8772538" imgH="3305067" progId="MSGraph.Chart.8">
                  <p:embed followColorScheme="full"/>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1299781"/>
                        <a:ext cx="8736496" cy="336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200776" name="AutoShape 8"/>
          <p:cNvSpPr>
            <a:spLocks noChangeArrowheads="1"/>
          </p:cNvSpPr>
          <p:nvPr/>
        </p:nvSpPr>
        <p:spPr bwMode="blackWhite">
          <a:xfrm>
            <a:off x="1901402" y="1314194"/>
            <a:ext cx="1696563" cy="568325"/>
          </a:xfrm>
          <a:prstGeom prst="wedgeRectCallout">
            <a:avLst>
              <a:gd name="adj1" fmla="val -47891"/>
              <a:gd name="adj2" fmla="val 19669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2007:Q3</a:t>
            </a:r>
            <a:r>
              <a:rPr lang="en-US" sz="1600" b="1" dirty="0">
                <a:solidFill>
                  <a:srgbClr val="FFFFFF"/>
                </a:solidFill>
                <a:latin typeface="Arial" charset="0"/>
                <a:cs typeface="Arial" charset="0"/>
              </a:rPr>
              <a:t/>
            </a:r>
            <a:br>
              <a:rPr lang="en-US" sz="1600" b="1" dirty="0">
                <a:solidFill>
                  <a:srgbClr val="FFFFFF"/>
                </a:solidFill>
                <a:latin typeface="Arial" charset="0"/>
                <a:cs typeface="Arial" charset="0"/>
              </a:rPr>
            </a:br>
            <a:r>
              <a:rPr lang="en-US" sz="1600" b="1" dirty="0" smtClean="0">
                <a:solidFill>
                  <a:srgbClr val="FFFFFF"/>
                </a:solidFill>
                <a:latin typeface="Arial" charset="0"/>
                <a:cs typeface="Arial" charset="0"/>
              </a:rPr>
              <a:t>Pre-Crisis Peak</a:t>
            </a:r>
            <a:endParaRPr lang="en-US" sz="1600" b="1" dirty="0">
              <a:solidFill>
                <a:srgbClr val="FFFFFF"/>
              </a:solidFill>
              <a:latin typeface="Arial" charset="0"/>
              <a:cs typeface="Arial" charset="0"/>
            </a:endParaRPr>
          </a:p>
        </p:txBody>
      </p:sp>
      <p:sp>
        <p:nvSpPr>
          <p:cNvPr id="47122" name="Text Box 5"/>
          <p:cNvSpPr txBox="1">
            <a:spLocks noChangeArrowheads="1"/>
          </p:cNvSpPr>
          <p:nvPr/>
        </p:nvSpPr>
        <p:spPr bwMode="auto">
          <a:xfrm>
            <a:off x="5799089" y="5440557"/>
            <a:ext cx="2660648" cy="844043"/>
          </a:xfrm>
          <a:prstGeom prst="rect">
            <a:avLst/>
          </a:prstGeom>
          <a:noFill/>
          <a:ln w="12700" algn="ctr">
            <a:noFill/>
            <a:miter lim="800000"/>
            <a:headEnd type="none" w="sm" len="sm"/>
            <a:tailEnd type="none" w="sm" len="sm"/>
          </a:ln>
        </p:spPr>
        <p:txBody>
          <a:bodyPr>
            <a:spAutoFit/>
          </a:bodyPr>
          <a:lstStyle/>
          <a:p>
            <a:pPr eaLnBrk="0" fontAlgn="base" hangingPunct="0">
              <a:lnSpc>
                <a:spcPct val="85000"/>
              </a:lnSpc>
              <a:spcBef>
                <a:spcPct val="25000"/>
              </a:spcBef>
              <a:spcAft>
                <a:spcPct val="0"/>
              </a:spcAft>
            </a:pPr>
            <a:endParaRPr lang="en-US" sz="1600" b="1" i="1" dirty="0">
              <a:solidFill>
                <a:srgbClr val="FF0000"/>
              </a:solidFill>
              <a:latin typeface="Arial" charset="0"/>
              <a:cs typeface="Arial" charset="0"/>
            </a:endParaRPr>
          </a:p>
          <a:p>
            <a:pPr eaLnBrk="0" fontAlgn="base" hangingPunct="0">
              <a:lnSpc>
                <a:spcPct val="85000"/>
              </a:lnSpc>
              <a:spcBef>
                <a:spcPct val="25000"/>
              </a:spcBef>
              <a:spcAft>
                <a:spcPct val="0"/>
              </a:spcAft>
            </a:pPr>
            <a:endParaRPr lang="en-US" sz="1600" b="1" dirty="0">
              <a:solidFill>
                <a:srgbClr val="000000"/>
              </a:solidFill>
              <a:latin typeface="Arial" charset="0"/>
              <a:cs typeface="Arial" charset="0"/>
            </a:endParaRPr>
          </a:p>
          <a:p>
            <a:pPr eaLnBrk="0" fontAlgn="base" hangingPunct="0">
              <a:lnSpc>
                <a:spcPct val="85000"/>
              </a:lnSpc>
              <a:spcBef>
                <a:spcPct val="25000"/>
              </a:spcBef>
              <a:spcAft>
                <a:spcPct val="0"/>
              </a:spcAft>
            </a:pPr>
            <a:endParaRPr lang="en-US" sz="1600" b="1" i="1" dirty="0">
              <a:solidFill>
                <a:srgbClr val="339966"/>
              </a:solidFill>
              <a:latin typeface="Arial" charset="0"/>
              <a:cs typeface="Arial" charset="0"/>
            </a:endParaRPr>
          </a:p>
        </p:txBody>
      </p:sp>
      <p:sp>
        <p:nvSpPr>
          <p:cNvPr id="16" name="PPTShape_1"/>
          <p:cNvSpPr>
            <a:spLocks noChangeArrowheads="1"/>
          </p:cNvSpPr>
          <p:nvPr/>
        </p:nvSpPr>
        <p:spPr bwMode="blackWhite">
          <a:xfrm>
            <a:off x="5772297" y="3458818"/>
            <a:ext cx="2568389" cy="556591"/>
          </a:xfrm>
          <a:prstGeom prst="wedgeRectCallout">
            <a:avLst>
              <a:gd name="adj1" fmla="val 62773"/>
              <a:gd name="adj2" fmla="val -145744"/>
            </a:avLst>
          </a:prstGeom>
          <a:solidFill>
            <a:srgbClr val="FFCC00"/>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000000"/>
                </a:solidFill>
                <a:latin typeface="Arial" charset="0"/>
                <a:cs typeface="Arial" charset="0"/>
              </a:rPr>
              <a:t>Surplus </a:t>
            </a:r>
            <a:r>
              <a:rPr lang="en-US" sz="1400" b="1" dirty="0" smtClean="0">
                <a:solidFill>
                  <a:srgbClr val="000000"/>
                </a:solidFill>
                <a:latin typeface="Arial" charset="0"/>
                <a:cs typeface="Arial" charset="0"/>
              </a:rPr>
              <a:t>as of 9/30/13 stood at a record high $624.4B</a:t>
            </a:r>
            <a:endParaRPr lang="en-US" sz="1400" b="1" dirty="0">
              <a:solidFill>
                <a:srgbClr val="000000"/>
              </a:solidFill>
              <a:latin typeface="Arial" charset="0"/>
              <a:cs typeface="Arial" charset="0"/>
            </a:endParaRPr>
          </a:p>
        </p:txBody>
      </p:sp>
      <p:sp>
        <p:nvSpPr>
          <p:cNvPr id="47116" name="Text Box 18"/>
          <p:cNvSpPr txBox="1">
            <a:spLocks noChangeArrowheads="1"/>
          </p:cNvSpPr>
          <p:nvPr/>
        </p:nvSpPr>
        <p:spPr bwMode="auto">
          <a:xfrm>
            <a:off x="191123" y="5439216"/>
            <a:ext cx="3112729" cy="1169551"/>
          </a:xfrm>
          <a:prstGeom prst="rect">
            <a:avLst/>
          </a:prstGeom>
          <a:noFill/>
          <a:ln w="9525">
            <a:noFill/>
            <a:miter lim="800000"/>
            <a:headEnd/>
            <a:tailEnd/>
          </a:ln>
        </p:spPr>
        <p:txBody>
          <a:bodyPr wrap="square">
            <a:spAutoFit/>
          </a:bodyPr>
          <a:lstStyle/>
          <a:p>
            <a:pPr fontAlgn="base">
              <a:spcBef>
                <a:spcPct val="50000"/>
              </a:spcBef>
              <a:spcAft>
                <a:spcPct val="0"/>
              </a:spcAft>
            </a:pPr>
            <a:r>
              <a:rPr lang="en-US" sz="1400" dirty="0" smtClean="0">
                <a:solidFill>
                  <a:srgbClr val="000000"/>
                </a:solidFill>
              </a:rPr>
              <a:t>2010:Q1 data i</a:t>
            </a:r>
            <a:r>
              <a:rPr lang="en-US" sz="1400" dirty="0" smtClean="0">
                <a:solidFill>
                  <a:srgbClr val="000000"/>
                </a:solidFill>
                <a:latin typeface="Arial" charset="0"/>
                <a:cs typeface="Arial" charset="0"/>
              </a:rPr>
              <a:t>ncludes </a:t>
            </a:r>
            <a:r>
              <a:rPr lang="en-US" sz="1400" dirty="0">
                <a:solidFill>
                  <a:srgbClr val="000000"/>
                </a:solidFill>
                <a:latin typeface="Arial" charset="0"/>
                <a:cs typeface="Arial" charset="0"/>
              </a:rPr>
              <a:t>$22.5B of paid-in capital from a holding company parent for one insurer’s investment in a non-insurance business </a:t>
            </a:r>
            <a:r>
              <a:rPr lang="en-US" sz="1400" dirty="0" smtClean="0">
                <a:solidFill>
                  <a:srgbClr val="000000"/>
                </a:solidFill>
              </a:rPr>
              <a:t>.</a:t>
            </a:r>
            <a:endParaRPr lang="en-US" sz="1400" dirty="0">
              <a:solidFill>
                <a:srgbClr val="000000"/>
              </a:solidFill>
              <a:latin typeface="Arial" charset="0"/>
              <a:cs typeface="Arial" charset="0"/>
            </a:endParaRPr>
          </a:p>
        </p:txBody>
      </p:sp>
      <p:sp>
        <p:nvSpPr>
          <p:cNvPr id="18" name="AutoShape 7"/>
          <p:cNvSpPr>
            <a:spLocks noChangeArrowheads="1"/>
          </p:cNvSpPr>
          <p:nvPr/>
        </p:nvSpPr>
        <p:spPr bwMode="blackWhite">
          <a:xfrm>
            <a:off x="198782" y="4790660"/>
            <a:ext cx="8686800" cy="655984"/>
          </a:xfrm>
          <a:prstGeom prst="wedgeRectCallout">
            <a:avLst>
              <a:gd name="adj1" fmla="val 49752"/>
              <a:gd name="adj2" fmla="val 222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a:solidFill>
                  <a:srgbClr val="FFFFFF"/>
                </a:solidFill>
                <a:latin typeface="Arial" charset="0"/>
                <a:cs typeface="Arial" charset="0"/>
              </a:rPr>
              <a:t>The </a:t>
            </a:r>
            <a:r>
              <a:rPr lang="en-US" sz="2000" b="1" dirty="0" smtClean="0">
                <a:solidFill>
                  <a:srgbClr val="FFFFFF"/>
                </a:solidFill>
                <a:latin typeface="Arial" charset="0"/>
                <a:cs typeface="Arial" charset="0"/>
              </a:rPr>
              <a:t>industry </a:t>
            </a:r>
            <a:r>
              <a:rPr lang="en-US" sz="2000" b="1" dirty="0">
                <a:solidFill>
                  <a:srgbClr val="FFFFFF"/>
                </a:solidFill>
                <a:latin typeface="Arial" charset="0"/>
                <a:cs typeface="Arial" charset="0"/>
              </a:rPr>
              <a:t>now has $1 of surplus for every $</a:t>
            </a:r>
            <a:r>
              <a:rPr lang="en-US" sz="2000" b="1" dirty="0" smtClean="0">
                <a:solidFill>
                  <a:srgbClr val="FFFFFF"/>
                </a:solidFill>
                <a:latin typeface="Arial" charset="0"/>
                <a:cs typeface="Arial" charset="0"/>
              </a:rPr>
              <a:t>0.78 </a:t>
            </a:r>
            <a:r>
              <a:rPr lang="en-US" sz="2000" b="1" dirty="0">
                <a:solidFill>
                  <a:srgbClr val="FFFFFF"/>
                </a:solidFill>
                <a:latin typeface="Arial" charset="0"/>
                <a:cs typeface="Arial" charset="0"/>
              </a:rPr>
              <a:t>of </a:t>
            </a:r>
            <a:r>
              <a:rPr lang="en-US" sz="2000" b="1" dirty="0" smtClean="0">
                <a:solidFill>
                  <a:srgbClr val="FFFFFF"/>
                </a:solidFill>
                <a:latin typeface="Arial" charset="0"/>
                <a:cs typeface="Arial" charset="0"/>
              </a:rPr>
              <a:t>NPW,</a:t>
            </a:r>
            <a:br>
              <a:rPr lang="en-US" sz="2000" b="1" dirty="0" smtClean="0">
                <a:solidFill>
                  <a:srgbClr val="FFFFFF"/>
                </a:solidFill>
                <a:latin typeface="Arial" charset="0"/>
                <a:cs typeface="Arial" charset="0"/>
              </a:rPr>
            </a:br>
            <a:r>
              <a:rPr lang="en-US" sz="2000" b="1" dirty="0" smtClean="0">
                <a:solidFill>
                  <a:srgbClr val="FFFFFF"/>
                </a:solidFill>
                <a:latin typeface="Arial" charset="0"/>
                <a:cs typeface="Arial" charset="0"/>
              </a:rPr>
              <a:t>close to the </a:t>
            </a:r>
            <a:r>
              <a:rPr lang="en-US" sz="2000" b="1" dirty="0">
                <a:solidFill>
                  <a:srgbClr val="FFFFFF"/>
                </a:solidFill>
                <a:latin typeface="Arial" charset="0"/>
                <a:cs typeface="Arial" charset="0"/>
              </a:rPr>
              <a:t>strongest claims-paying status in its history.</a:t>
            </a:r>
          </a:p>
        </p:txBody>
      </p:sp>
      <p:sp>
        <p:nvSpPr>
          <p:cNvPr id="19" name="PPTShape_2"/>
          <p:cNvSpPr>
            <a:spLocks noChangeArrowheads="1"/>
          </p:cNvSpPr>
          <p:nvPr/>
        </p:nvSpPr>
        <p:spPr bwMode="blackWhite">
          <a:xfrm>
            <a:off x="5386308" y="1092329"/>
            <a:ext cx="2563812" cy="568325"/>
          </a:xfrm>
          <a:prstGeom prst="wedgeRectCallout">
            <a:avLst>
              <a:gd name="adj1" fmla="val 8435"/>
              <a:gd name="adj2" fmla="val 20594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Drop due to near-record 2011 CAT losses</a:t>
            </a:r>
            <a:endParaRPr lang="en-US" sz="1600" b="1" dirty="0">
              <a:solidFill>
                <a:srgbClr val="FFFFFF"/>
              </a:solidFill>
              <a:latin typeface="Arial" charset="0"/>
              <a:cs typeface="Arial" charset="0"/>
            </a:endParaRPr>
          </a:p>
        </p:txBody>
      </p:sp>
      <p:sp>
        <p:nvSpPr>
          <p:cNvPr id="15" name="Rectangle 5"/>
          <p:cNvSpPr>
            <a:spLocks noChangeArrowheads="1"/>
          </p:cNvSpPr>
          <p:nvPr/>
        </p:nvSpPr>
        <p:spPr bwMode="blackWhite">
          <a:xfrm>
            <a:off x="3382297" y="5595730"/>
            <a:ext cx="5449819" cy="93062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smtClean="0">
                <a:solidFill>
                  <a:srgbClr val="FFFFFF"/>
                </a:solidFill>
                <a:latin typeface="Arial" charset="0"/>
                <a:cs typeface="Arial" charset="0"/>
              </a:rPr>
              <a:t>The P/C insurance </a:t>
            </a:r>
            <a:r>
              <a:rPr lang="en-US" sz="2000" b="1" dirty="0" smtClean="0">
                <a:solidFill>
                  <a:srgbClr val="FFFFFF"/>
                </a:solidFill>
              </a:rPr>
              <a:t>i</a:t>
            </a:r>
            <a:r>
              <a:rPr lang="en-US" sz="2000" b="1" dirty="0" smtClean="0">
                <a:solidFill>
                  <a:srgbClr val="FFFFFF"/>
                </a:solidFill>
                <a:latin typeface="Arial" charset="0"/>
                <a:cs typeface="Arial" charset="0"/>
              </a:rPr>
              <a:t>ndustry </a:t>
            </a:r>
            <a:r>
              <a:rPr lang="en-US" sz="2000" b="1" dirty="0" smtClean="0">
                <a:solidFill>
                  <a:srgbClr val="FFFFFF"/>
                </a:solidFill>
              </a:rPr>
              <a:t>e</a:t>
            </a:r>
            <a:r>
              <a:rPr lang="en-US" sz="2000" b="1" dirty="0" smtClean="0">
                <a:solidFill>
                  <a:srgbClr val="FFFFFF"/>
                </a:solidFill>
                <a:latin typeface="Arial" charset="0"/>
                <a:cs typeface="Arial" charset="0"/>
              </a:rPr>
              <a:t>ntered 2014</a:t>
            </a:r>
            <a:br>
              <a:rPr lang="en-US" sz="2000" b="1" dirty="0" smtClean="0">
                <a:solidFill>
                  <a:srgbClr val="FFFFFF"/>
                </a:solidFill>
                <a:latin typeface="Arial" charset="0"/>
                <a:cs typeface="Arial" charset="0"/>
              </a:rPr>
            </a:br>
            <a:r>
              <a:rPr lang="en-US" sz="2000" b="1" dirty="0" smtClean="0">
                <a:solidFill>
                  <a:srgbClr val="FFFFFF"/>
                </a:solidFill>
                <a:latin typeface="Arial" charset="0"/>
                <a:cs typeface="Arial" charset="0"/>
              </a:rPr>
              <a:t>in </a:t>
            </a:r>
            <a:r>
              <a:rPr lang="en-US" sz="2000" b="1" dirty="0" smtClean="0">
                <a:solidFill>
                  <a:srgbClr val="FFFFFF"/>
                </a:solidFill>
              </a:rPr>
              <a:t>v</a:t>
            </a:r>
            <a:r>
              <a:rPr lang="en-US" sz="2000" b="1" dirty="0" smtClean="0">
                <a:solidFill>
                  <a:srgbClr val="FFFFFF"/>
                </a:solidFill>
                <a:latin typeface="Arial" charset="0"/>
                <a:cs typeface="Arial" charset="0"/>
              </a:rPr>
              <a:t>ery </a:t>
            </a:r>
            <a:r>
              <a:rPr lang="en-US" sz="2000" b="1" dirty="0" smtClean="0">
                <a:solidFill>
                  <a:srgbClr val="FFFFFF"/>
                </a:solidFill>
              </a:rPr>
              <a:t>s</a:t>
            </a:r>
            <a:r>
              <a:rPr lang="en-US" sz="2000" b="1" dirty="0" smtClean="0">
                <a:solidFill>
                  <a:srgbClr val="FFFFFF"/>
                </a:solidFill>
                <a:latin typeface="Arial" charset="0"/>
                <a:cs typeface="Arial" charset="0"/>
              </a:rPr>
              <a:t>trong </a:t>
            </a:r>
            <a:r>
              <a:rPr lang="en-US" sz="2000" b="1" dirty="0" smtClean="0">
                <a:solidFill>
                  <a:srgbClr val="FFFFFF"/>
                </a:solidFill>
              </a:rPr>
              <a:t>f</a:t>
            </a:r>
            <a:r>
              <a:rPr lang="en-US" sz="2000" b="1" dirty="0" smtClean="0">
                <a:solidFill>
                  <a:srgbClr val="FFFFFF"/>
                </a:solidFill>
                <a:latin typeface="Arial" charset="0"/>
                <a:cs typeface="Arial" charset="0"/>
              </a:rPr>
              <a:t>inancial condition.</a:t>
            </a:r>
            <a:endParaRPr lang="en-US" sz="2000" b="1" dirty="0">
              <a:solidFill>
                <a:srgbClr val="FFFFFF"/>
              </a:solidFill>
              <a:latin typeface="Arial" charset="0"/>
              <a:cs typeface="Arial" charset="0"/>
            </a:endParaRPr>
          </a:p>
        </p:txBody>
      </p:sp>
    </p:spTree>
    <p:custDataLst>
      <p:tags r:id="rId2"/>
    </p:custDataLst>
    <p:extLst>
      <p:ext uri="{BB962C8B-B14F-4D97-AF65-F5344CB8AC3E}">
        <p14:creationId xmlns:p14="http://schemas.microsoft.com/office/powerpoint/2010/main" val="31412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00776"/>
                                        </p:tgtEl>
                                        <p:attrNameLst>
                                          <p:attrName>style.visibility</p:attrName>
                                        </p:attrNameLst>
                                      </p:cBhvr>
                                      <p:to>
                                        <p:strVal val="visible"/>
                                      </p:to>
                                    </p:set>
                                    <p:animEffect transition="in" filter="wipe(left)">
                                      <p:cBhvr>
                                        <p:cTn id="7" dur="500"/>
                                        <p:tgtEl>
                                          <p:spTgt spid="720077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22" presetClass="entr" presetSubtype="2" fill="hold" grpId="0" nodeType="afterEffect">
                                  <p:stCondLst>
                                    <p:cond delay="700"/>
                                  </p:stCondLst>
                                  <p:childTnLst>
                                    <p:set>
                                      <p:cBhvr>
                                        <p:cTn id="14" dur="1" fill="hold">
                                          <p:stCondLst>
                                            <p:cond delay="0"/>
                                          </p:stCondLst>
                                        </p:cTn>
                                        <p:tgtEl>
                                          <p:spTgt spid="18"/>
                                        </p:tgtEl>
                                        <p:attrNameLst>
                                          <p:attrName>style.visibility</p:attrName>
                                        </p:attrNameLst>
                                      </p:cBhvr>
                                      <p:to>
                                        <p:strVal val="visible"/>
                                      </p:to>
                                    </p:set>
                                    <p:animEffect transition="in" filter="wipe(right)">
                                      <p:cBhvr>
                                        <p:cTn id="15" dur="500"/>
                                        <p:tgtEl>
                                          <p:spTgt spid="18"/>
                                        </p:tgtEl>
                                      </p:cBhvr>
                                    </p:animEffect>
                                  </p:childTnLst>
                                </p:cTn>
                              </p:par>
                            </p:childTnLst>
                          </p:cTn>
                        </p:par>
                        <p:par>
                          <p:cTn id="16" fill="hold">
                            <p:stCondLst>
                              <p:cond delay="2200"/>
                            </p:stCondLst>
                            <p:childTnLst>
                              <p:par>
                                <p:cTn id="17" presetID="22" presetClass="entr" presetSubtype="8"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par>
                          <p:cTn id="20" fill="hold">
                            <p:stCondLst>
                              <p:cond delay="2700"/>
                            </p:stCondLst>
                            <p:childTnLst>
                              <p:par>
                                <p:cTn id="21" presetID="23" presetClass="entr" presetSubtype="16" fill="hold" grpId="0" nodeType="afterEffect">
                                  <p:stCondLst>
                                    <p:cond delay="100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0776" grpId="0" animBg="1"/>
      <p:bldP spid="16" grpId="0" animBg="1"/>
      <p:bldP spid="18" grpId="0" animBg="1"/>
      <p:bldP spid="19" grpId="0" animBg="1"/>
      <p:bldP spid="15" grpId="0" animBg="1"/>
    </p:bld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44258"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000" smtClean="0">
                <a:solidFill>
                  <a:schemeClr val="bg1"/>
                </a:solidFill>
              </a:rPr>
              <a:t>Financial Strength &amp; Underwriting</a:t>
            </a:r>
          </a:p>
        </p:txBody>
      </p:sp>
      <p:sp>
        <p:nvSpPr>
          <p:cNvPr id="13107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107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5559A6B3-2962-496D-B940-099DE038E5CD}" type="slidenum">
              <a:rPr lang="en-US" sz="900">
                <a:solidFill>
                  <a:schemeClr val="bg1"/>
                </a:solidFill>
              </a:rPr>
              <a:pPr algn="r" eaLnBrk="0" hangingPunct="0">
                <a:lnSpc>
                  <a:spcPct val="85000"/>
                </a:lnSpc>
                <a:spcBef>
                  <a:spcPct val="20000"/>
                </a:spcBef>
              </a:pPr>
              <a:t>64</a:t>
            </a:fld>
            <a:endParaRPr lang="en-US" sz="900">
              <a:solidFill>
                <a:schemeClr val="bg1"/>
              </a:solidFill>
            </a:endParaRPr>
          </a:p>
        </p:txBody>
      </p:sp>
      <p:pic>
        <p:nvPicPr>
          <p:cNvPr id="131077"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44262" name="Rectangle 6"/>
          <p:cNvSpPr>
            <a:spLocks noChangeArrowheads="1"/>
          </p:cNvSpPr>
          <p:nvPr/>
        </p:nvSpPr>
        <p:spPr bwMode="auto">
          <a:xfrm>
            <a:off x="363538" y="4324350"/>
            <a:ext cx="8416925" cy="1671227"/>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800" b="1" dirty="0" smtClean="0">
                <a:solidFill>
                  <a:srgbClr val="225A7A"/>
                </a:solidFill>
              </a:rPr>
              <a:t>History Suggests that MPL, Like Other Long-Tailed Lines Is Much More Difficult to Underwrite</a:t>
            </a:r>
            <a:endParaRPr lang="en-US" sz="38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64</a:t>
            </a:fld>
            <a:endParaRPr lang="en-US"/>
          </a:p>
        </p:txBody>
      </p:sp>
    </p:spTree>
    <p:extLst>
      <p:ext uri="{BB962C8B-B14F-4D97-AF65-F5344CB8AC3E}">
        <p14:creationId xmlns:p14="http://schemas.microsoft.com/office/powerpoint/2010/main" val="3939062048"/>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44258"/>
                                        </p:tgtEl>
                                        <p:attrNameLst>
                                          <p:attrName>style.visibility</p:attrName>
                                        </p:attrNameLst>
                                      </p:cBhvr>
                                      <p:to>
                                        <p:strVal val="visible"/>
                                      </p:to>
                                    </p:set>
                                    <p:animEffect transition="in" filter="barn(outVertical)">
                                      <p:cBhvr>
                                        <p:cTn id="7" dur="1000"/>
                                        <p:tgtEl>
                                          <p:spTgt spid="214425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44262"/>
                                        </p:tgtEl>
                                        <p:attrNameLst>
                                          <p:attrName>style.visibility</p:attrName>
                                        </p:attrNameLst>
                                      </p:cBhvr>
                                      <p:to>
                                        <p:strVal val="visible"/>
                                      </p:to>
                                    </p:set>
                                    <p:animEffect transition="in" filter="barn(outVertical)">
                                      <p:cBhvr>
                                        <p:cTn id="10" dur="1000"/>
                                        <p:tgtEl>
                                          <p:spTgt spid="2144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4258" grpId="0" animBg="1"/>
      <p:bldP spid="2144262"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a:xfrm>
            <a:off x="251152" y="90488"/>
            <a:ext cx="7400925" cy="860425"/>
          </a:xfrm>
        </p:spPr>
        <p:txBody>
          <a:bodyPr/>
          <a:lstStyle/>
          <a:p>
            <a:r>
              <a:rPr lang="en-US" dirty="0" smtClean="0"/>
              <a:t>P/C Insurer Impairments, 1969–2012</a:t>
            </a:r>
          </a:p>
        </p:txBody>
      </p:sp>
      <p:graphicFrame>
        <p:nvGraphicFramePr>
          <p:cNvPr id="2" name="Object 3"/>
          <p:cNvGraphicFramePr>
            <a:graphicFrameLocks noGrp="1"/>
          </p:cNvGraphicFramePr>
          <p:nvPr>
            <p:ph idx="4294967295"/>
            <p:extLst/>
          </p:nvPr>
        </p:nvGraphicFramePr>
        <p:xfrm>
          <a:off x="395288" y="1595343"/>
          <a:ext cx="8464550" cy="3986213"/>
        </p:xfrm>
        <a:graphic>
          <a:graphicData uri="http://schemas.openxmlformats.org/drawingml/2006/chart">
            <c:chart xmlns:c="http://schemas.openxmlformats.org/drawingml/2006/chart" xmlns:r="http://schemas.openxmlformats.org/officeDocument/2006/relationships" r:id="rId3"/>
          </a:graphicData>
        </a:graphic>
      </p:graphicFrame>
      <p:sp>
        <p:nvSpPr>
          <p:cNvPr id="41988" name="Rectangle 4"/>
          <p:cNvSpPr>
            <a:spLocks noChangeArrowheads="1"/>
          </p:cNvSpPr>
          <p:nvPr/>
        </p:nvSpPr>
        <p:spPr bwMode="auto">
          <a:xfrm>
            <a:off x="-1" y="6155614"/>
            <a:ext cx="8760543" cy="756361"/>
          </a:xfrm>
          <a:prstGeom prst="rect">
            <a:avLst/>
          </a:prstGeom>
          <a:noFill/>
          <a:ln w="9525">
            <a:noFill/>
            <a:miter lim="800000"/>
            <a:headEnd/>
            <a:tailEnd/>
          </a:ln>
        </p:spPr>
        <p:txBody>
          <a:bodyPr wrap="square"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
            </a:r>
            <a:br>
              <a:rPr lang="en-US" sz="1100" dirty="0">
                <a:solidFill>
                  <a:srgbClr val="000000"/>
                </a:solidFill>
                <a:latin typeface="Arial" charset="0"/>
                <a:cs typeface="Arial" charset="0"/>
              </a:rPr>
            </a:br>
            <a:endParaRPr lang="en-US" sz="1100" dirty="0">
              <a:solidFill>
                <a:srgbClr val="000000"/>
              </a:solidFill>
              <a:latin typeface="Arial" charset="0"/>
              <a:cs typeface="Arial" charset="0"/>
            </a:endParaRPr>
          </a:p>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 A.M. Best Special Report </a:t>
            </a:r>
            <a:r>
              <a:rPr lang="en-US" sz="1100" dirty="0" smtClean="0">
                <a:solidFill>
                  <a:srgbClr val="000000"/>
                </a:solidFill>
                <a:latin typeface="Arial" charset="0"/>
                <a:cs typeface="Arial" charset="0"/>
              </a:rPr>
              <a:t>“Pace of P/C Impairments Slowed in 2012; Auto Writers, RRGs Continued to Struggle,” June 2013; </a:t>
            </a:r>
            <a:r>
              <a:rPr lang="en-US" sz="1100" dirty="0">
                <a:solidFill>
                  <a:srgbClr val="000000"/>
                </a:solidFill>
                <a:latin typeface="Arial" charset="0"/>
                <a:cs typeface="Arial" charset="0"/>
              </a:rPr>
              <a:t>Insurance </a:t>
            </a:r>
            <a:r>
              <a:rPr lang="en-US" sz="1100" dirty="0" smtClean="0">
                <a:solidFill>
                  <a:srgbClr val="000000"/>
                </a:solidFill>
                <a:latin typeface="Arial" charset="0"/>
                <a:cs typeface="Arial" charset="0"/>
              </a:rPr>
              <a:t>Information </a:t>
            </a:r>
            <a:r>
              <a:rPr lang="en-US" sz="1100" dirty="0">
                <a:solidFill>
                  <a:srgbClr val="000000"/>
                </a:solidFill>
                <a:latin typeface="Arial" charset="0"/>
                <a:cs typeface="Arial" charset="0"/>
              </a:rPr>
              <a:t>Institute.</a:t>
            </a:r>
          </a:p>
        </p:txBody>
      </p:sp>
      <p:sp>
        <p:nvSpPr>
          <p:cNvPr id="321541" name="Rectangle 5"/>
          <p:cNvSpPr>
            <a:spLocks noChangeArrowheads="1"/>
          </p:cNvSpPr>
          <p:nvPr/>
        </p:nvSpPr>
        <p:spPr bwMode="blackWhite">
          <a:xfrm>
            <a:off x="363538" y="5772150"/>
            <a:ext cx="8437562" cy="6096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a:solidFill>
                  <a:srgbClr val="FFFFFF"/>
                </a:solidFill>
                <a:latin typeface="Arial" charset="0"/>
                <a:cs typeface="Arial" charset="0"/>
              </a:rPr>
              <a:t>The Number of Impairments Varies Significantly Over the P/C Insurance Cycle, With Peaks Occurring Well into Hard Markets</a:t>
            </a: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103D1549-189B-430A-BC2E-B6FA9183E25C}" type="slidenum">
              <a:rPr lang="en-US" smtClean="0"/>
              <a:pPr>
                <a:defRPr/>
              </a:pPr>
              <a:t>65</a:t>
            </a:fld>
            <a:endParaRPr lang="en-US"/>
          </a:p>
        </p:txBody>
      </p:sp>
      <p:sp>
        <p:nvSpPr>
          <p:cNvPr id="10" name="AutoShape 8"/>
          <p:cNvSpPr>
            <a:spLocks noChangeArrowheads="1"/>
          </p:cNvSpPr>
          <p:nvPr/>
        </p:nvSpPr>
        <p:spPr bwMode="blackWhite">
          <a:xfrm>
            <a:off x="5530645" y="1254481"/>
            <a:ext cx="3436373" cy="820270"/>
          </a:xfrm>
          <a:prstGeom prst="wedgeRectCallout">
            <a:avLst>
              <a:gd name="adj1" fmla="val 46404"/>
              <a:gd name="adj2" fmla="val 2171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Impairments among P/C insurers remain infrequent</a:t>
            </a:r>
            <a:endParaRPr lang="en-US" b="1" i="1" dirty="0">
              <a:solidFill>
                <a:schemeClr val="bg1"/>
              </a:solidFill>
              <a:cs typeface="+mn-cs"/>
            </a:endParaRPr>
          </a:p>
        </p:txBody>
      </p:sp>
    </p:spTree>
    <p:extLst>
      <p:ext uri="{BB962C8B-B14F-4D97-AF65-F5344CB8AC3E}">
        <p14:creationId xmlns:p14="http://schemas.microsoft.com/office/powerpoint/2010/main" val="13076366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321541"/>
                                        </p:tgtEl>
                                        <p:attrNameLst>
                                          <p:attrName>style.visibility</p:attrName>
                                        </p:attrNameLst>
                                      </p:cBhvr>
                                      <p:to>
                                        <p:strVal val="visible"/>
                                      </p:to>
                                    </p:set>
                                    <p:anim calcmode="lin" valueType="num">
                                      <p:cBhvr>
                                        <p:cTn id="7" dur="500" fill="hold"/>
                                        <p:tgtEl>
                                          <p:spTgt spid="321541"/>
                                        </p:tgtEl>
                                        <p:attrNameLst>
                                          <p:attrName>ppt_w</p:attrName>
                                        </p:attrNameLst>
                                      </p:cBhvr>
                                      <p:tavLst>
                                        <p:tav tm="0">
                                          <p:val>
                                            <p:fltVal val="0"/>
                                          </p:val>
                                        </p:tav>
                                        <p:tav tm="100000">
                                          <p:val>
                                            <p:strVal val="#ppt_w"/>
                                          </p:val>
                                        </p:tav>
                                      </p:tavLst>
                                    </p:anim>
                                    <p:anim calcmode="lin" valueType="num">
                                      <p:cBhvr>
                                        <p:cTn id="8" dur="500" fill="hold"/>
                                        <p:tgtEl>
                                          <p:spTgt spid="321541"/>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8" fill="hold" grpId="0" nodeType="afterEffect">
                                  <p:stCondLst>
                                    <p:cond delay="100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41" grpId="0" animBg="1"/>
      <p:bldP spid="10"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105"/>
          <p:cNvSpPr>
            <a:spLocks noGrp="1" noChangeArrowheads="1"/>
          </p:cNvSpPr>
          <p:nvPr>
            <p:ph type="dt" sz="quarter" idx="10"/>
          </p:nvPr>
        </p:nvSpPr>
        <p:spPr/>
        <p:txBody>
          <a:bodyPr/>
          <a:lstStyle/>
          <a:p>
            <a:pPr>
              <a:defRPr/>
            </a:pPr>
            <a:r>
              <a:rPr lang="en-US" smtClean="0"/>
              <a:t>12/01/09 - 9pm</a:t>
            </a:r>
          </a:p>
        </p:txBody>
      </p:sp>
      <p:sp>
        <p:nvSpPr>
          <p:cNvPr id="38917" name="Rectangle 110"/>
          <p:cNvSpPr>
            <a:spLocks noGrp="1" noChangeArrowheads="1"/>
          </p:cNvSpPr>
          <p:nvPr>
            <p:ph type="sldNum" sz="quarter" idx="12"/>
          </p:nvPr>
        </p:nvSpPr>
        <p:spPr/>
        <p:txBody>
          <a:bodyPr/>
          <a:lstStyle/>
          <a:p>
            <a:pPr>
              <a:defRPr/>
            </a:pPr>
            <a:fld id="{34A4E70F-F896-4192-9E64-A60DCD6173D5}" type="slidenum">
              <a:rPr lang="en-US" smtClean="0"/>
              <a:pPr>
                <a:defRPr/>
              </a:pPr>
              <a:t>66</a:t>
            </a:fld>
            <a:endParaRPr lang="en-US" smtClean="0"/>
          </a:p>
        </p:txBody>
      </p:sp>
      <p:sp>
        <p:nvSpPr>
          <p:cNvPr id="43014" name="Rectangle 2"/>
          <p:cNvSpPr>
            <a:spLocks noGrp="1" noChangeArrowheads="1"/>
          </p:cNvSpPr>
          <p:nvPr>
            <p:ph type="title"/>
          </p:nvPr>
        </p:nvSpPr>
        <p:spPr/>
        <p:txBody>
          <a:bodyPr/>
          <a:lstStyle/>
          <a:p>
            <a:r>
              <a:rPr lang="en-US" dirty="0" smtClean="0"/>
              <a:t>P/C Insurer Impairment Frequency vs. Combined Ratio, 1969-2012</a:t>
            </a:r>
          </a:p>
        </p:txBody>
      </p:sp>
      <p:graphicFrame>
        <p:nvGraphicFramePr>
          <p:cNvPr id="1997827" name="Object 2"/>
          <p:cNvGraphicFramePr>
            <a:graphicFrameLocks noGrp="1"/>
          </p:cNvGraphicFramePr>
          <p:nvPr>
            <p:ph idx="4294967295"/>
            <p:extLst/>
          </p:nvPr>
        </p:nvGraphicFramePr>
        <p:xfrm>
          <a:off x="180975" y="1162050"/>
          <a:ext cx="8829675" cy="4343400"/>
        </p:xfrm>
        <a:graphic>
          <a:graphicData uri="http://schemas.openxmlformats.org/presentationml/2006/ole">
            <mc:AlternateContent xmlns:mc="http://schemas.openxmlformats.org/markup-compatibility/2006">
              <mc:Choice xmlns:v="urn:schemas-microsoft-com:vml" Requires="v">
                <p:oleObj spid="_x0000_s28449943" name="Chart" r:id="rId4" imgW="8829766" imgH="4343501" progId="MSGraph.Chart.8">
                  <p:embed followColorScheme="full"/>
                </p:oleObj>
              </mc:Choice>
              <mc:Fallback>
                <p:oleObj name="Chart" r:id="rId4" imgW="8829766" imgH="4343501" progId="MSGraph.Chart.8">
                  <p:embed followColorScheme="full"/>
                  <p:pic>
                    <p:nvPicPr>
                      <p:cNvPr id="0" name=""/>
                      <p:cNvPicPr preferRelativeResize="0">
                        <a:picLocks noChangeArrowheads="1"/>
                      </p:cNvPicPr>
                      <p:nvPr/>
                    </p:nvPicPr>
                    <p:blipFill>
                      <a:blip r:embed="rId5"/>
                      <a:srcRect/>
                      <a:stretch>
                        <a:fillRect/>
                      </a:stretch>
                    </p:blipFill>
                    <p:spPr bwMode="gray">
                      <a:xfrm>
                        <a:off x="180975" y="1162050"/>
                        <a:ext cx="8829675" cy="434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793222" name="Line 6"/>
          <p:cNvSpPr>
            <a:spLocks noChangeShapeType="1"/>
          </p:cNvSpPr>
          <p:nvPr/>
        </p:nvSpPr>
        <p:spPr bwMode="ltGray">
          <a:xfrm flipH="1">
            <a:off x="1103313" y="3513978"/>
            <a:ext cx="6989762" cy="0"/>
          </a:xfrm>
          <a:prstGeom prst="line">
            <a:avLst/>
          </a:prstGeom>
          <a:noFill/>
          <a:ln w="38100">
            <a:solidFill>
              <a:schemeClr val="hlink"/>
            </a:solidFill>
            <a:round/>
            <a:headEnd type="none" w="sm" len="sm"/>
            <a:tailEnd type="none" w="sm" len="sm"/>
          </a:ln>
        </p:spPr>
        <p:txBody>
          <a:bodyPr lIns="92075" tIns="46038" rIns="92075" bIns="46038">
            <a:spAutoFit/>
          </a:bodyPr>
          <a:lstStyle/>
          <a:p>
            <a:endParaRPr lang="en-US"/>
          </a:p>
        </p:txBody>
      </p:sp>
      <p:sp>
        <p:nvSpPr>
          <p:cNvPr id="43016" name="Rectangle 6"/>
          <p:cNvSpPr>
            <a:spLocks noChangeArrowheads="1"/>
          </p:cNvSpPr>
          <p:nvPr/>
        </p:nvSpPr>
        <p:spPr bwMode="auto">
          <a:xfrm>
            <a:off x="-161925" y="6632575"/>
            <a:ext cx="8248650"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A.M. Best; Insurance Information Institute</a:t>
            </a:r>
          </a:p>
        </p:txBody>
      </p:sp>
      <p:sp>
        <p:nvSpPr>
          <p:cNvPr id="1997832" name="AutoShape 8"/>
          <p:cNvSpPr>
            <a:spLocks noChangeArrowheads="1"/>
          </p:cNvSpPr>
          <p:nvPr/>
        </p:nvSpPr>
        <p:spPr bwMode="blackWhite">
          <a:xfrm>
            <a:off x="2670175" y="4389438"/>
            <a:ext cx="4727575" cy="563562"/>
          </a:xfrm>
          <a:prstGeom prst="wedgeRectCallout">
            <a:avLst>
              <a:gd name="adj1" fmla="val 59518"/>
              <a:gd name="adj2" fmla="val -5112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dirty="0" smtClean="0">
                <a:solidFill>
                  <a:schemeClr val="bg1"/>
                </a:solidFill>
                <a:cs typeface="+mn-cs"/>
              </a:rPr>
              <a:t>2012 </a:t>
            </a:r>
            <a:r>
              <a:rPr lang="en-US" sz="1200" b="1" dirty="0">
                <a:solidFill>
                  <a:schemeClr val="bg1"/>
                </a:solidFill>
                <a:cs typeface="+mn-cs"/>
              </a:rPr>
              <a:t>impairment rate was </a:t>
            </a:r>
            <a:r>
              <a:rPr lang="en-US" sz="1200" b="1" dirty="0" smtClean="0">
                <a:solidFill>
                  <a:schemeClr val="bg1"/>
                </a:solidFill>
                <a:cs typeface="+mn-cs"/>
              </a:rPr>
              <a:t>0.69%, down from 1.11% </a:t>
            </a:r>
            <a:r>
              <a:rPr lang="en-US" sz="1200" b="1" dirty="0">
                <a:solidFill>
                  <a:schemeClr val="bg1"/>
                </a:solidFill>
                <a:cs typeface="+mn-cs"/>
              </a:rPr>
              <a:t>in </a:t>
            </a:r>
            <a:r>
              <a:rPr lang="en-US" sz="1200" b="1" dirty="0" smtClean="0">
                <a:solidFill>
                  <a:schemeClr val="bg1"/>
                </a:solidFill>
                <a:cs typeface="+mn-cs"/>
              </a:rPr>
              <a:t>2011; the rate </a:t>
            </a:r>
            <a:r>
              <a:rPr lang="en-US" sz="1200" b="1" dirty="0">
                <a:solidFill>
                  <a:schemeClr val="bg1"/>
                </a:solidFill>
                <a:cs typeface="+mn-cs"/>
              </a:rPr>
              <a:t>is </a:t>
            </a:r>
            <a:r>
              <a:rPr lang="en-US" sz="1200" b="1" dirty="0" smtClean="0">
                <a:solidFill>
                  <a:schemeClr val="bg1"/>
                </a:solidFill>
                <a:cs typeface="+mn-cs"/>
              </a:rPr>
              <a:t>lower than the 0.82% </a:t>
            </a:r>
            <a:r>
              <a:rPr lang="en-US" sz="1200" b="1" dirty="0">
                <a:solidFill>
                  <a:schemeClr val="bg1"/>
                </a:solidFill>
                <a:cs typeface="+mn-cs"/>
              </a:rPr>
              <a:t>average since 1969</a:t>
            </a:r>
          </a:p>
        </p:txBody>
      </p:sp>
      <p:sp>
        <p:nvSpPr>
          <p:cNvPr id="1997833" name="Rectangle 9"/>
          <p:cNvSpPr>
            <a:spLocks noChangeArrowheads="1"/>
          </p:cNvSpPr>
          <p:nvPr/>
        </p:nvSpPr>
        <p:spPr bwMode="blackWhite">
          <a:xfrm>
            <a:off x="354013" y="5405718"/>
            <a:ext cx="8437562" cy="11430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Impairment Rates Are Highly Correlated With Underwriting Performance and Reached Record Lows in </a:t>
            </a:r>
            <a:r>
              <a:rPr lang="en-US" b="1" dirty="0" smtClean="0">
                <a:solidFill>
                  <a:srgbClr val="FFFFFF"/>
                </a:solidFill>
              </a:rPr>
              <a:t>2007; Recent Increase Was Associated Primarily With Mortgage and Financial Guaranty Insurers and Not Representative of the Industry Overall</a:t>
            </a:r>
            <a:endParaRPr lang="en-US" b="1" dirty="0">
              <a:solidFill>
                <a:srgbClr val="FFFFFF"/>
              </a:solidFill>
            </a:endParaRPr>
          </a:p>
        </p:txBody>
      </p:sp>
    </p:spTree>
    <p:extLst>
      <p:ext uri="{BB962C8B-B14F-4D97-AF65-F5344CB8AC3E}">
        <p14:creationId xmlns:p14="http://schemas.microsoft.com/office/powerpoint/2010/main" val="15661365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500"/>
                                  </p:stCondLst>
                                  <p:childTnLst>
                                    <p:set>
                                      <p:cBhvr>
                                        <p:cTn id="6" dur="1" fill="hold">
                                          <p:stCondLst>
                                            <p:cond delay="0"/>
                                          </p:stCondLst>
                                        </p:cTn>
                                        <p:tgtEl>
                                          <p:spTgt spid="1997827"/>
                                        </p:tgtEl>
                                        <p:attrNameLst>
                                          <p:attrName>style.visibility</p:attrName>
                                        </p:attrNameLst>
                                      </p:cBhvr>
                                      <p:to>
                                        <p:strVal val="visible"/>
                                      </p:to>
                                    </p:set>
                                    <p:animEffect transition="in" filter="wipe(left)">
                                      <p:cBhvr>
                                        <p:cTn id="7" dur="1000"/>
                                        <p:tgtEl>
                                          <p:spTgt spid="19978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500"/>
                                  </p:stCondLst>
                                  <p:childTnLst>
                                    <p:set>
                                      <p:cBhvr>
                                        <p:cTn id="11" dur="1" fill="hold">
                                          <p:stCondLst>
                                            <p:cond delay="0"/>
                                          </p:stCondLst>
                                        </p:cTn>
                                        <p:tgtEl>
                                          <p:spTgt spid="1997827"/>
                                        </p:tgtEl>
                                        <p:attrNameLst>
                                          <p:attrName>style.visibility</p:attrName>
                                        </p:attrNameLst>
                                      </p:cBhvr>
                                      <p:to>
                                        <p:strVal val="visible"/>
                                      </p:to>
                                    </p:set>
                                    <p:animEffect transition="in" filter="wipe(left)">
                                      <p:cBhvr>
                                        <p:cTn id="12" dur="1000"/>
                                        <p:tgtEl>
                                          <p:spTgt spid="1997827"/>
                                        </p:tgtEl>
                                      </p:cBhvr>
                                    </p:animEffect>
                                  </p:childTnLst>
                                </p:cTn>
                              </p:par>
                            </p:childTnLst>
                          </p:cTn>
                        </p:par>
                        <p:par>
                          <p:cTn id="13" fill="hold">
                            <p:stCondLst>
                              <p:cond delay="1500"/>
                            </p:stCondLst>
                            <p:childTnLst>
                              <p:par>
                                <p:cTn id="14" presetID="10" presetClass="entr" presetSubtype="0" fill="hold" grpId="0" nodeType="afterEffect">
                                  <p:stCondLst>
                                    <p:cond delay="500"/>
                                  </p:stCondLst>
                                  <p:childTnLst>
                                    <p:set>
                                      <p:cBhvr>
                                        <p:cTn id="15" dur="1" fill="hold">
                                          <p:stCondLst>
                                            <p:cond delay="0"/>
                                          </p:stCondLst>
                                        </p:cTn>
                                        <p:tgtEl>
                                          <p:spTgt spid="6793222"/>
                                        </p:tgtEl>
                                        <p:attrNameLst>
                                          <p:attrName>style.visibility</p:attrName>
                                        </p:attrNameLst>
                                      </p:cBhvr>
                                      <p:to>
                                        <p:strVal val="visible"/>
                                      </p:to>
                                    </p:set>
                                    <p:animEffect transition="in" filter="fade">
                                      <p:cBhvr>
                                        <p:cTn id="16" dur="1000"/>
                                        <p:tgtEl>
                                          <p:spTgt spid="6793222"/>
                                        </p:tgtEl>
                                      </p:cBhvr>
                                    </p:animEffect>
                                  </p:childTnLst>
                                </p:cTn>
                              </p:par>
                            </p:childTnLst>
                          </p:cTn>
                        </p:par>
                        <p:par>
                          <p:cTn id="17" fill="hold">
                            <p:stCondLst>
                              <p:cond delay="3000"/>
                            </p:stCondLst>
                            <p:childTnLst>
                              <p:par>
                                <p:cTn id="18" presetID="22" presetClass="entr" presetSubtype="2" fill="hold" grpId="0" nodeType="afterEffect">
                                  <p:stCondLst>
                                    <p:cond delay="700"/>
                                  </p:stCondLst>
                                  <p:childTnLst>
                                    <p:set>
                                      <p:cBhvr>
                                        <p:cTn id="19" dur="1" fill="hold">
                                          <p:stCondLst>
                                            <p:cond delay="0"/>
                                          </p:stCondLst>
                                        </p:cTn>
                                        <p:tgtEl>
                                          <p:spTgt spid="1997832"/>
                                        </p:tgtEl>
                                        <p:attrNameLst>
                                          <p:attrName>style.visibility</p:attrName>
                                        </p:attrNameLst>
                                      </p:cBhvr>
                                      <p:to>
                                        <p:strVal val="visible"/>
                                      </p:to>
                                    </p:set>
                                    <p:animEffect transition="in" filter="wipe(right)">
                                      <p:cBhvr>
                                        <p:cTn id="20" dur="500"/>
                                        <p:tgtEl>
                                          <p:spTgt spid="1997832"/>
                                        </p:tgtEl>
                                      </p:cBhvr>
                                    </p:animEffect>
                                  </p:childTnLst>
                                </p:cTn>
                              </p:par>
                            </p:childTnLst>
                          </p:cTn>
                        </p:par>
                        <p:par>
                          <p:cTn id="21" fill="hold">
                            <p:stCondLst>
                              <p:cond delay="4200"/>
                            </p:stCondLst>
                            <p:childTnLst>
                              <p:par>
                                <p:cTn id="22" presetID="23" presetClass="entr" presetSubtype="16" fill="hold" grpId="0" nodeType="afterEffect">
                                  <p:stCondLst>
                                    <p:cond delay="700"/>
                                  </p:stCondLst>
                                  <p:childTnLst>
                                    <p:set>
                                      <p:cBhvr>
                                        <p:cTn id="23" dur="1" fill="hold">
                                          <p:stCondLst>
                                            <p:cond delay="0"/>
                                          </p:stCondLst>
                                        </p:cTn>
                                        <p:tgtEl>
                                          <p:spTgt spid="1997833"/>
                                        </p:tgtEl>
                                        <p:attrNameLst>
                                          <p:attrName>style.visibility</p:attrName>
                                        </p:attrNameLst>
                                      </p:cBhvr>
                                      <p:to>
                                        <p:strVal val="visible"/>
                                      </p:to>
                                    </p:set>
                                    <p:anim calcmode="lin" valueType="num">
                                      <p:cBhvr>
                                        <p:cTn id="24" dur="500" fill="hold"/>
                                        <p:tgtEl>
                                          <p:spTgt spid="1997833"/>
                                        </p:tgtEl>
                                        <p:attrNameLst>
                                          <p:attrName>ppt_w</p:attrName>
                                        </p:attrNameLst>
                                      </p:cBhvr>
                                      <p:tavLst>
                                        <p:tav tm="0">
                                          <p:val>
                                            <p:fltVal val="0"/>
                                          </p:val>
                                        </p:tav>
                                        <p:tav tm="100000">
                                          <p:val>
                                            <p:strVal val="#ppt_w"/>
                                          </p:val>
                                        </p:tav>
                                      </p:tavLst>
                                    </p:anim>
                                    <p:anim calcmode="lin" valueType="num">
                                      <p:cBhvr>
                                        <p:cTn id="25" dur="500" fill="hold"/>
                                        <p:tgtEl>
                                          <p:spTgt spid="199783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997827" grpId="0" bld="series"/>
      <p:bldP spid="6793222" grpId="0" animBg="1"/>
      <p:bldP spid="1997832" grpId="0" animBg="1"/>
      <p:bldP spid="1997833"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p:txBody>
          <a:bodyPr/>
          <a:lstStyle/>
          <a:p>
            <a:pPr>
              <a:defRPr/>
            </a:pPr>
            <a:r>
              <a:rPr lang="en-US" smtClean="0"/>
              <a:t>12/01/09 - 9pm</a:t>
            </a:r>
          </a:p>
        </p:txBody>
      </p:sp>
      <p:sp>
        <p:nvSpPr>
          <p:cNvPr id="39941" name="Rectangle 110"/>
          <p:cNvSpPr>
            <a:spLocks noGrp="1" noChangeArrowheads="1"/>
          </p:cNvSpPr>
          <p:nvPr>
            <p:ph type="sldNum" sz="quarter" idx="12"/>
          </p:nvPr>
        </p:nvSpPr>
        <p:spPr/>
        <p:txBody>
          <a:bodyPr/>
          <a:lstStyle/>
          <a:p>
            <a:pPr>
              <a:defRPr/>
            </a:pPr>
            <a:fld id="{95CD1B67-4464-4390-A588-0882E88C4C86}" type="slidenum">
              <a:rPr lang="en-US" smtClean="0"/>
              <a:pPr>
                <a:defRPr/>
              </a:pPr>
              <a:t>67</a:t>
            </a:fld>
            <a:endParaRPr lang="en-US" smtClean="0"/>
          </a:p>
        </p:txBody>
      </p:sp>
      <p:sp>
        <p:nvSpPr>
          <p:cNvPr id="44038" name="Freeform 2"/>
          <p:cNvSpPr>
            <a:spLocks/>
          </p:cNvSpPr>
          <p:nvPr/>
        </p:nvSpPr>
        <p:spPr bwMode="gray">
          <a:xfrm>
            <a:off x="4343400" y="23431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44039" name="Rectangle 3"/>
          <p:cNvSpPr>
            <a:spLocks noGrp="1" noChangeArrowheads="1"/>
          </p:cNvSpPr>
          <p:nvPr>
            <p:ph type="title"/>
          </p:nvPr>
        </p:nvSpPr>
        <p:spPr/>
        <p:txBody>
          <a:bodyPr/>
          <a:lstStyle/>
          <a:p>
            <a:r>
              <a:rPr lang="en-US" dirty="0" smtClean="0"/>
              <a:t>Reasons for US P/C Insurer Impairments, 1969–2012</a:t>
            </a:r>
          </a:p>
        </p:txBody>
      </p:sp>
      <p:graphicFrame>
        <p:nvGraphicFramePr>
          <p:cNvPr id="2" name="Object 8"/>
          <p:cNvGraphicFramePr>
            <a:graphicFrameLocks noGrp="1"/>
          </p:cNvGraphicFramePr>
          <p:nvPr>
            <p:ph idx="4294967295"/>
            <p:extLst/>
          </p:nvPr>
        </p:nvGraphicFramePr>
        <p:xfrm>
          <a:off x="2222500" y="2536825"/>
          <a:ext cx="4384675" cy="3594100"/>
        </p:xfrm>
        <a:graphic>
          <a:graphicData uri="http://schemas.openxmlformats.org/drawingml/2006/chart">
            <c:chart xmlns:c="http://schemas.openxmlformats.org/drawingml/2006/chart" xmlns:r="http://schemas.openxmlformats.org/officeDocument/2006/relationships" r:id="rId3"/>
          </a:graphicData>
        </a:graphic>
      </p:graphicFrame>
      <p:sp>
        <p:nvSpPr>
          <p:cNvPr id="44040" name="Rectangle 5"/>
          <p:cNvSpPr>
            <a:spLocks noChangeArrowheads="1"/>
          </p:cNvSpPr>
          <p:nvPr/>
        </p:nvSpPr>
        <p:spPr bwMode="auto">
          <a:xfrm>
            <a:off x="0" y="6245525"/>
            <a:ext cx="8107363" cy="6124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rgbClr val="FF6801"/>
              </a:buClr>
            </a:pPr>
            <a:r>
              <a:rPr lang="en-US" sz="1100" dirty="0">
                <a:solidFill>
                  <a:srgbClr val="000000"/>
                </a:solidFill>
              </a:rPr>
              <a:t>Source: A.M. Best Special Report “Pace of P/C Impairments Slowed in 2012; Auto Writers, RRGs Continued to Struggle,” June 2013; Insurance Information Institute.</a:t>
            </a:r>
          </a:p>
        </p:txBody>
      </p:sp>
      <p:sp>
        <p:nvSpPr>
          <p:cNvPr id="2006022" name="Rectangle 6"/>
          <p:cNvSpPr>
            <a:spLocks noChangeArrowheads="1"/>
          </p:cNvSpPr>
          <p:nvPr/>
        </p:nvSpPr>
        <p:spPr bwMode="blackWhite">
          <a:xfrm>
            <a:off x="354013" y="1206500"/>
            <a:ext cx="8437562"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Historically, Deficient Loss Reserves and Inadequate Pricing Are</a:t>
            </a:r>
            <a:br>
              <a:rPr lang="en-US" b="1" dirty="0">
                <a:solidFill>
                  <a:srgbClr val="FFFFFF"/>
                </a:solidFill>
              </a:rPr>
            </a:br>
            <a:r>
              <a:rPr lang="en-US" b="1" dirty="0">
                <a:solidFill>
                  <a:srgbClr val="FFFFFF"/>
                </a:solidFill>
              </a:rPr>
              <a:t>By Far the Leading Cause of P-C Insurer Impairments. </a:t>
            </a:r>
            <a:br>
              <a:rPr lang="en-US" b="1" dirty="0">
                <a:solidFill>
                  <a:srgbClr val="FFFFFF"/>
                </a:solidFill>
              </a:rPr>
            </a:br>
            <a:r>
              <a:rPr lang="en-US" b="1" dirty="0">
                <a:solidFill>
                  <a:srgbClr val="FFFFFF"/>
                </a:solidFill>
              </a:rPr>
              <a:t>Investment and Catastrophe Losses Play a Much Smaller Role</a:t>
            </a:r>
          </a:p>
        </p:txBody>
      </p:sp>
      <p:sp>
        <p:nvSpPr>
          <p:cNvPr id="44042" name="Rectangle 7"/>
          <p:cNvSpPr>
            <a:spLocks noChangeArrowheads="1"/>
          </p:cNvSpPr>
          <p:nvPr/>
        </p:nvSpPr>
        <p:spPr bwMode="gray">
          <a:xfrm>
            <a:off x="6543675" y="3678238"/>
            <a:ext cx="1984375" cy="365125"/>
          </a:xfrm>
          <a:prstGeom prst="rect">
            <a:avLst/>
          </a:prstGeom>
          <a:noFill/>
          <a:ln w="9525">
            <a:noFill/>
            <a:miter lim="800000"/>
            <a:headEnd/>
            <a:tailEnd/>
          </a:ln>
        </p:spPr>
        <p:txBody>
          <a:bodyPr lIns="0" tIns="0" rIns="0" bIns="0" anchor="ctr">
            <a:spAutoFit/>
          </a:bodyPr>
          <a:lstStyle/>
          <a:p>
            <a:pPr>
              <a:lnSpc>
                <a:spcPct val="85000"/>
              </a:lnSpc>
            </a:pPr>
            <a:r>
              <a:rPr lang="en-US" sz="1400"/>
              <a:t>Deficient Loss Reserves/</a:t>
            </a:r>
            <a:br>
              <a:rPr lang="en-US" sz="1400"/>
            </a:br>
            <a:r>
              <a:rPr lang="en-US" sz="1400"/>
              <a:t>Inadequate Pricing</a:t>
            </a:r>
          </a:p>
        </p:txBody>
      </p:sp>
      <p:sp>
        <p:nvSpPr>
          <p:cNvPr id="44043" name="Rectangle 8"/>
          <p:cNvSpPr>
            <a:spLocks noChangeArrowheads="1"/>
          </p:cNvSpPr>
          <p:nvPr/>
        </p:nvSpPr>
        <p:spPr bwMode="gray">
          <a:xfrm>
            <a:off x="4581525" y="2265363"/>
            <a:ext cx="1593850" cy="180975"/>
          </a:xfrm>
          <a:prstGeom prst="rect">
            <a:avLst/>
          </a:prstGeom>
          <a:noFill/>
          <a:ln w="9525">
            <a:noFill/>
            <a:miter lim="800000"/>
            <a:headEnd/>
            <a:tailEnd/>
          </a:ln>
        </p:spPr>
        <p:txBody>
          <a:bodyPr lIns="0" tIns="0" rIns="0" bIns="0" anchor="ctr">
            <a:spAutoFit/>
          </a:bodyPr>
          <a:lstStyle/>
          <a:p>
            <a:pPr>
              <a:lnSpc>
                <a:spcPct val="85000"/>
              </a:lnSpc>
            </a:pPr>
            <a:r>
              <a:rPr lang="en-US" sz="1400"/>
              <a:t>Reinsurance Failure</a:t>
            </a:r>
          </a:p>
        </p:txBody>
      </p:sp>
      <p:sp>
        <p:nvSpPr>
          <p:cNvPr id="44044" name="Rectangle 9"/>
          <p:cNvSpPr>
            <a:spLocks noChangeArrowheads="1"/>
          </p:cNvSpPr>
          <p:nvPr/>
        </p:nvSpPr>
        <p:spPr bwMode="gray">
          <a:xfrm>
            <a:off x="5172075" y="6084888"/>
            <a:ext cx="1593850" cy="180975"/>
          </a:xfrm>
          <a:prstGeom prst="rect">
            <a:avLst/>
          </a:prstGeom>
          <a:noFill/>
          <a:ln w="9525">
            <a:noFill/>
            <a:miter lim="800000"/>
            <a:headEnd/>
            <a:tailEnd/>
          </a:ln>
        </p:spPr>
        <p:txBody>
          <a:bodyPr lIns="0" tIns="0" rIns="0" bIns="0" anchor="ctr">
            <a:spAutoFit/>
          </a:bodyPr>
          <a:lstStyle/>
          <a:p>
            <a:pPr>
              <a:lnSpc>
                <a:spcPct val="85000"/>
              </a:lnSpc>
            </a:pPr>
            <a:r>
              <a:rPr lang="en-US" sz="1400"/>
              <a:t>Rapid Growth</a:t>
            </a:r>
          </a:p>
        </p:txBody>
      </p:sp>
      <p:sp>
        <p:nvSpPr>
          <p:cNvPr id="44045" name="Rectangle 10"/>
          <p:cNvSpPr>
            <a:spLocks noChangeArrowheads="1"/>
          </p:cNvSpPr>
          <p:nvPr/>
        </p:nvSpPr>
        <p:spPr bwMode="gray">
          <a:xfrm>
            <a:off x="2238375" y="5980113"/>
            <a:ext cx="1593850" cy="180975"/>
          </a:xfrm>
          <a:prstGeom prst="rect">
            <a:avLst/>
          </a:prstGeom>
          <a:noFill/>
          <a:ln w="9525">
            <a:noFill/>
            <a:miter lim="800000"/>
            <a:headEnd/>
            <a:tailEnd/>
          </a:ln>
        </p:spPr>
        <p:txBody>
          <a:bodyPr lIns="0" tIns="0" rIns="0" bIns="0" anchor="ctr">
            <a:spAutoFit/>
          </a:bodyPr>
          <a:lstStyle/>
          <a:p>
            <a:pPr algn="r">
              <a:lnSpc>
                <a:spcPct val="85000"/>
              </a:lnSpc>
            </a:pPr>
            <a:r>
              <a:rPr lang="en-US" sz="1400"/>
              <a:t>Alleged Fraud</a:t>
            </a:r>
          </a:p>
        </p:txBody>
      </p:sp>
      <p:sp>
        <p:nvSpPr>
          <p:cNvPr id="44046" name="Rectangle 11"/>
          <p:cNvSpPr>
            <a:spLocks noChangeArrowheads="1"/>
          </p:cNvSpPr>
          <p:nvPr/>
        </p:nvSpPr>
        <p:spPr bwMode="gray">
          <a:xfrm>
            <a:off x="1238250" y="5418138"/>
            <a:ext cx="1831975" cy="180975"/>
          </a:xfrm>
          <a:prstGeom prst="rect">
            <a:avLst/>
          </a:prstGeom>
          <a:noFill/>
          <a:ln w="9525">
            <a:noFill/>
            <a:miter lim="800000"/>
            <a:headEnd/>
            <a:tailEnd/>
          </a:ln>
        </p:spPr>
        <p:txBody>
          <a:bodyPr lIns="0" tIns="0" rIns="0" bIns="0" anchor="ctr">
            <a:spAutoFit/>
          </a:bodyPr>
          <a:lstStyle/>
          <a:p>
            <a:pPr algn="r">
              <a:lnSpc>
                <a:spcPct val="85000"/>
              </a:lnSpc>
            </a:pPr>
            <a:r>
              <a:rPr lang="en-US" sz="1400"/>
              <a:t>Catastrophe Losses</a:t>
            </a:r>
          </a:p>
        </p:txBody>
      </p:sp>
      <p:sp>
        <p:nvSpPr>
          <p:cNvPr id="44047" name="Rectangle 12"/>
          <p:cNvSpPr>
            <a:spLocks noChangeArrowheads="1"/>
          </p:cNvSpPr>
          <p:nvPr/>
        </p:nvSpPr>
        <p:spPr bwMode="gray">
          <a:xfrm>
            <a:off x="1123950" y="4598988"/>
            <a:ext cx="1593850" cy="180975"/>
          </a:xfrm>
          <a:prstGeom prst="rect">
            <a:avLst/>
          </a:prstGeom>
          <a:noFill/>
          <a:ln w="9525">
            <a:noFill/>
            <a:miter lim="800000"/>
            <a:headEnd/>
            <a:tailEnd/>
          </a:ln>
        </p:spPr>
        <p:txBody>
          <a:bodyPr lIns="0" tIns="0" rIns="0" bIns="0" anchor="ctr">
            <a:spAutoFit/>
          </a:bodyPr>
          <a:lstStyle/>
          <a:p>
            <a:pPr algn="r">
              <a:lnSpc>
                <a:spcPct val="85000"/>
              </a:lnSpc>
            </a:pPr>
            <a:r>
              <a:rPr lang="en-US" sz="1400"/>
              <a:t>Affiliate Impairment</a:t>
            </a:r>
          </a:p>
        </p:txBody>
      </p:sp>
      <p:sp>
        <p:nvSpPr>
          <p:cNvPr id="44048" name="Rectangle 13"/>
          <p:cNvSpPr>
            <a:spLocks noChangeArrowheads="1"/>
          </p:cNvSpPr>
          <p:nvPr/>
        </p:nvSpPr>
        <p:spPr bwMode="gray">
          <a:xfrm>
            <a:off x="390525" y="3524250"/>
            <a:ext cx="2095500" cy="341313"/>
          </a:xfrm>
          <a:prstGeom prst="rect">
            <a:avLst/>
          </a:prstGeom>
          <a:noFill/>
          <a:ln w="9525">
            <a:noFill/>
            <a:miter lim="800000"/>
            <a:headEnd/>
            <a:tailEnd/>
          </a:ln>
        </p:spPr>
        <p:txBody>
          <a:bodyPr lIns="0" tIns="0" rIns="0" bIns="0" anchor="ctr">
            <a:spAutoFit/>
          </a:bodyPr>
          <a:lstStyle/>
          <a:p>
            <a:pPr algn="ctr">
              <a:lnSpc>
                <a:spcPct val="85000"/>
              </a:lnSpc>
            </a:pPr>
            <a:r>
              <a:rPr lang="en-US" sz="1400"/>
              <a:t>Investment Problems </a:t>
            </a:r>
            <a:r>
              <a:rPr lang="en-US" sz="1200" i="1"/>
              <a:t>(Overstatement of Assets)</a:t>
            </a:r>
            <a:endParaRPr lang="en-US" sz="1400" i="1"/>
          </a:p>
        </p:txBody>
      </p:sp>
      <p:sp>
        <p:nvSpPr>
          <p:cNvPr id="44049" name="Rectangle 14"/>
          <p:cNvSpPr>
            <a:spLocks noChangeArrowheads="1"/>
          </p:cNvSpPr>
          <p:nvPr/>
        </p:nvSpPr>
        <p:spPr bwMode="gray">
          <a:xfrm>
            <a:off x="2428875" y="2908300"/>
            <a:ext cx="784225" cy="180975"/>
          </a:xfrm>
          <a:prstGeom prst="rect">
            <a:avLst/>
          </a:prstGeom>
          <a:noFill/>
          <a:ln w="9525">
            <a:noFill/>
            <a:miter lim="800000"/>
            <a:headEnd/>
            <a:tailEnd/>
          </a:ln>
        </p:spPr>
        <p:txBody>
          <a:bodyPr lIns="0" tIns="0" rIns="0" bIns="0" anchor="ctr">
            <a:spAutoFit/>
          </a:bodyPr>
          <a:lstStyle/>
          <a:p>
            <a:pPr algn="r">
              <a:lnSpc>
                <a:spcPct val="85000"/>
              </a:lnSpc>
            </a:pPr>
            <a:r>
              <a:rPr lang="en-US" sz="1400"/>
              <a:t>Misc.</a:t>
            </a:r>
          </a:p>
        </p:txBody>
      </p:sp>
      <p:sp>
        <p:nvSpPr>
          <p:cNvPr id="44050" name="Rectangle 15"/>
          <p:cNvSpPr>
            <a:spLocks noChangeArrowheads="1"/>
          </p:cNvSpPr>
          <p:nvPr/>
        </p:nvSpPr>
        <p:spPr bwMode="gray">
          <a:xfrm>
            <a:off x="1685925" y="2465388"/>
            <a:ext cx="2098675" cy="180975"/>
          </a:xfrm>
          <a:prstGeom prst="rect">
            <a:avLst/>
          </a:prstGeom>
          <a:noFill/>
          <a:ln w="9525">
            <a:noFill/>
            <a:miter lim="800000"/>
            <a:headEnd/>
            <a:tailEnd/>
          </a:ln>
        </p:spPr>
        <p:txBody>
          <a:bodyPr lIns="0" tIns="0" rIns="0" bIns="0" anchor="ctr">
            <a:spAutoFit/>
          </a:bodyPr>
          <a:lstStyle/>
          <a:p>
            <a:pPr algn="r">
              <a:lnSpc>
                <a:spcPct val="85000"/>
              </a:lnSpc>
            </a:pPr>
            <a:r>
              <a:rPr lang="en-US" sz="1400"/>
              <a:t>Sig. Change in Business</a:t>
            </a:r>
          </a:p>
        </p:txBody>
      </p:sp>
    </p:spTree>
    <p:extLst>
      <p:ext uri="{BB962C8B-B14F-4D97-AF65-F5344CB8AC3E}">
        <p14:creationId xmlns:p14="http://schemas.microsoft.com/office/powerpoint/2010/main" val="325547898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p:txBody>
          <a:bodyPr/>
          <a:lstStyle/>
          <a:p>
            <a:pPr>
              <a:defRPr/>
            </a:pPr>
            <a:r>
              <a:rPr lang="en-US" smtClean="0"/>
              <a:t>12/01/09 - 9pm</a:t>
            </a:r>
          </a:p>
        </p:txBody>
      </p:sp>
      <p:sp>
        <p:nvSpPr>
          <p:cNvPr id="39941" name="Rectangle 110"/>
          <p:cNvSpPr>
            <a:spLocks noGrp="1" noChangeArrowheads="1"/>
          </p:cNvSpPr>
          <p:nvPr>
            <p:ph type="sldNum" sz="quarter" idx="12"/>
          </p:nvPr>
        </p:nvSpPr>
        <p:spPr/>
        <p:txBody>
          <a:bodyPr/>
          <a:lstStyle/>
          <a:p>
            <a:pPr>
              <a:defRPr/>
            </a:pPr>
            <a:fld id="{2393E801-D6EF-44F0-98DF-DDAA14B6F4FA}" type="slidenum">
              <a:rPr lang="en-US" smtClean="0"/>
              <a:pPr>
                <a:defRPr/>
              </a:pPr>
              <a:t>68</a:t>
            </a:fld>
            <a:endParaRPr lang="en-US" smtClean="0"/>
          </a:p>
        </p:txBody>
      </p:sp>
      <p:sp>
        <p:nvSpPr>
          <p:cNvPr id="45062" name="Freeform 2"/>
          <p:cNvSpPr>
            <a:spLocks/>
          </p:cNvSpPr>
          <p:nvPr/>
        </p:nvSpPr>
        <p:spPr bwMode="gray">
          <a:xfrm>
            <a:off x="4424363" y="23304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45063" name="Rectangle 3"/>
          <p:cNvSpPr>
            <a:spLocks noGrp="1" noChangeArrowheads="1"/>
          </p:cNvSpPr>
          <p:nvPr>
            <p:ph type="title"/>
          </p:nvPr>
        </p:nvSpPr>
        <p:spPr/>
        <p:txBody>
          <a:bodyPr/>
          <a:lstStyle/>
          <a:p>
            <a:r>
              <a:rPr lang="en-US" dirty="0" smtClean="0"/>
              <a:t>Top 10 Lines of Business for US P/C Impaired Insurers, 2000–2012</a:t>
            </a:r>
          </a:p>
        </p:txBody>
      </p:sp>
      <p:graphicFrame>
        <p:nvGraphicFramePr>
          <p:cNvPr id="2" name="Object 8"/>
          <p:cNvGraphicFramePr>
            <a:graphicFrameLocks noGrp="1"/>
          </p:cNvGraphicFramePr>
          <p:nvPr>
            <p:ph idx="4294967295"/>
            <p:extLst/>
          </p:nvPr>
        </p:nvGraphicFramePr>
        <p:xfrm>
          <a:off x="2222500" y="2536825"/>
          <a:ext cx="4384675" cy="3594100"/>
        </p:xfrm>
        <a:graphic>
          <a:graphicData uri="http://schemas.openxmlformats.org/drawingml/2006/chart">
            <c:chart xmlns:c="http://schemas.openxmlformats.org/drawingml/2006/chart" xmlns:r="http://schemas.openxmlformats.org/officeDocument/2006/relationships" r:id="rId3"/>
          </a:graphicData>
        </a:graphic>
      </p:graphicFrame>
      <p:sp>
        <p:nvSpPr>
          <p:cNvPr id="45064" name="Rectangle 5"/>
          <p:cNvSpPr>
            <a:spLocks noChangeArrowheads="1"/>
          </p:cNvSpPr>
          <p:nvPr/>
        </p:nvSpPr>
        <p:spPr bwMode="auto">
          <a:xfrm>
            <a:off x="0" y="6170870"/>
            <a:ext cx="8107363" cy="79868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chemeClr val="accent2"/>
              </a:buClr>
            </a:pPr>
            <a:r>
              <a:rPr lang="en-US" sz="1100" dirty="0">
                <a:solidFill>
                  <a:srgbClr val="000000"/>
                </a:solidFill>
              </a:rPr>
              <a:t>Source: A.M. Best Special Report “Pace of P/C Impairments Slowed in 2012; Auto Writers, RRGs Continued to Struggle,” June 2013; Insurance Information Institute.</a:t>
            </a:r>
          </a:p>
          <a:p>
            <a:pPr eaLnBrk="0" hangingPunct="0">
              <a:lnSpc>
                <a:spcPct val="85000"/>
              </a:lnSpc>
              <a:spcBef>
                <a:spcPct val="25000"/>
              </a:spcBef>
              <a:buClr>
                <a:schemeClr val="accent2"/>
              </a:buClr>
              <a:buFont typeface="Wingdings" pitchFamily="2" charset="2"/>
              <a:buNone/>
            </a:pPr>
            <a:r>
              <a:rPr lang="en-US" sz="1100" dirty="0" smtClean="0"/>
              <a:t>.  </a:t>
            </a:r>
            <a:endParaRPr lang="en-US" sz="1100" dirty="0"/>
          </a:p>
        </p:txBody>
      </p:sp>
      <p:sp>
        <p:nvSpPr>
          <p:cNvPr id="2006022" name="Rectangle 6"/>
          <p:cNvSpPr>
            <a:spLocks noChangeArrowheads="1"/>
          </p:cNvSpPr>
          <p:nvPr/>
        </p:nvSpPr>
        <p:spPr bwMode="blackWhite">
          <a:xfrm>
            <a:off x="354013" y="1206500"/>
            <a:ext cx="8437562" cy="6762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Medical Professional Liability Accounts </a:t>
            </a:r>
            <a:r>
              <a:rPr lang="en-US" b="1" dirty="0">
                <a:solidFill>
                  <a:srgbClr val="FFFFFF"/>
                </a:solidFill>
              </a:rPr>
              <a:t>for </a:t>
            </a:r>
            <a:r>
              <a:rPr lang="en-US" b="1" dirty="0" smtClean="0">
                <a:solidFill>
                  <a:srgbClr val="FFFFFF"/>
                </a:solidFill>
              </a:rPr>
              <a:t>Only About 2% of Industry DPW but 6.7% of Insurer Impairments</a:t>
            </a:r>
            <a:endParaRPr lang="en-US" b="1" dirty="0">
              <a:solidFill>
                <a:srgbClr val="FFFFFF"/>
              </a:solidFill>
            </a:endParaRPr>
          </a:p>
        </p:txBody>
      </p:sp>
      <p:sp>
        <p:nvSpPr>
          <p:cNvPr id="45066" name="Rectangle 7"/>
          <p:cNvSpPr>
            <a:spLocks noChangeArrowheads="1"/>
          </p:cNvSpPr>
          <p:nvPr/>
        </p:nvSpPr>
        <p:spPr bwMode="gray">
          <a:xfrm>
            <a:off x="6221413" y="3136900"/>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Workers Comp</a:t>
            </a:r>
          </a:p>
        </p:txBody>
      </p:sp>
      <p:sp>
        <p:nvSpPr>
          <p:cNvPr id="45067" name="Rectangle 8"/>
          <p:cNvSpPr>
            <a:spLocks noChangeArrowheads="1"/>
          </p:cNvSpPr>
          <p:nvPr/>
        </p:nvSpPr>
        <p:spPr bwMode="gray">
          <a:xfrm>
            <a:off x="4635500" y="2263775"/>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smtClean="0"/>
              <a:t>Other</a:t>
            </a:r>
            <a:endParaRPr lang="en-US" sz="1400" dirty="0"/>
          </a:p>
        </p:txBody>
      </p:sp>
      <p:sp>
        <p:nvSpPr>
          <p:cNvPr id="45068" name="Rectangle 9"/>
          <p:cNvSpPr>
            <a:spLocks noChangeArrowheads="1"/>
          </p:cNvSpPr>
          <p:nvPr/>
        </p:nvSpPr>
        <p:spPr bwMode="gray">
          <a:xfrm>
            <a:off x="6408738" y="5075238"/>
            <a:ext cx="1793875" cy="182562"/>
          </a:xfrm>
          <a:prstGeom prst="rect">
            <a:avLst/>
          </a:prstGeom>
          <a:noFill/>
          <a:ln w="9525">
            <a:noFill/>
            <a:miter lim="800000"/>
            <a:headEnd/>
            <a:tailEnd/>
          </a:ln>
        </p:spPr>
        <p:txBody>
          <a:bodyPr lIns="0" tIns="0" rIns="0" bIns="0" anchor="ctr">
            <a:spAutoFit/>
          </a:bodyPr>
          <a:lstStyle/>
          <a:p>
            <a:pPr>
              <a:lnSpc>
                <a:spcPct val="85000"/>
              </a:lnSpc>
            </a:pPr>
            <a:r>
              <a:rPr lang="en-US" sz="1400" dirty="0"/>
              <a:t>Pvt. Passenger Auto</a:t>
            </a:r>
          </a:p>
        </p:txBody>
      </p:sp>
      <p:sp>
        <p:nvSpPr>
          <p:cNvPr id="45069" name="Rectangle 10"/>
          <p:cNvSpPr>
            <a:spLocks noChangeArrowheads="1"/>
          </p:cNvSpPr>
          <p:nvPr/>
        </p:nvSpPr>
        <p:spPr bwMode="gray">
          <a:xfrm>
            <a:off x="4814888" y="6008645"/>
            <a:ext cx="1593850" cy="184150"/>
          </a:xfrm>
          <a:prstGeom prst="rect">
            <a:avLst/>
          </a:prstGeom>
          <a:noFill/>
          <a:ln w="9525">
            <a:noFill/>
            <a:miter lim="800000"/>
            <a:headEnd/>
            <a:tailEnd/>
          </a:ln>
        </p:spPr>
        <p:txBody>
          <a:bodyPr lIns="0" tIns="0" rIns="0" bIns="0" anchor="ctr">
            <a:spAutoFit/>
          </a:bodyPr>
          <a:lstStyle/>
          <a:p>
            <a:pPr algn="r">
              <a:lnSpc>
                <a:spcPct val="85000"/>
              </a:lnSpc>
            </a:pPr>
            <a:r>
              <a:rPr lang="en-US" sz="1400" dirty="0"/>
              <a:t>Homeowners</a:t>
            </a:r>
          </a:p>
        </p:txBody>
      </p:sp>
      <p:sp>
        <p:nvSpPr>
          <p:cNvPr id="45070" name="Rectangle 11"/>
          <p:cNvSpPr>
            <a:spLocks noChangeArrowheads="1"/>
          </p:cNvSpPr>
          <p:nvPr/>
        </p:nvSpPr>
        <p:spPr bwMode="gray">
          <a:xfrm>
            <a:off x="2095500" y="5986720"/>
            <a:ext cx="1831975" cy="184150"/>
          </a:xfrm>
          <a:prstGeom prst="rect">
            <a:avLst/>
          </a:prstGeom>
          <a:noFill/>
          <a:ln w="9525">
            <a:noFill/>
            <a:miter lim="800000"/>
            <a:headEnd/>
            <a:tailEnd/>
          </a:ln>
        </p:spPr>
        <p:txBody>
          <a:bodyPr lIns="0" tIns="0" rIns="0" bIns="0" anchor="ctr">
            <a:spAutoFit/>
          </a:bodyPr>
          <a:lstStyle/>
          <a:p>
            <a:pPr algn="r">
              <a:lnSpc>
                <a:spcPct val="85000"/>
              </a:lnSpc>
            </a:pPr>
            <a:r>
              <a:rPr lang="en-US" sz="1400" dirty="0"/>
              <a:t>Commercial </a:t>
            </a:r>
            <a:r>
              <a:rPr lang="en-US" sz="1400" dirty="0" err="1"/>
              <a:t>Multiperil</a:t>
            </a:r>
            <a:endParaRPr lang="en-US" sz="1400" dirty="0"/>
          </a:p>
        </p:txBody>
      </p:sp>
      <p:sp>
        <p:nvSpPr>
          <p:cNvPr id="45071" name="Rectangle 12"/>
          <p:cNvSpPr>
            <a:spLocks noChangeArrowheads="1"/>
          </p:cNvSpPr>
          <p:nvPr/>
        </p:nvSpPr>
        <p:spPr bwMode="gray">
          <a:xfrm>
            <a:off x="1052427" y="5385057"/>
            <a:ext cx="2032000" cy="184150"/>
          </a:xfrm>
          <a:prstGeom prst="rect">
            <a:avLst/>
          </a:prstGeom>
          <a:noFill/>
          <a:ln w="9525">
            <a:noFill/>
            <a:miter lim="800000"/>
            <a:headEnd/>
            <a:tailEnd/>
          </a:ln>
        </p:spPr>
        <p:txBody>
          <a:bodyPr lIns="0" tIns="0" rIns="0" bIns="0" anchor="ctr">
            <a:spAutoFit/>
          </a:bodyPr>
          <a:lstStyle/>
          <a:p>
            <a:pPr algn="r">
              <a:lnSpc>
                <a:spcPct val="85000"/>
              </a:lnSpc>
            </a:pPr>
            <a:r>
              <a:rPr lang="en-US" sz="1400" dirty="0"/>
              <a:t>Commercial Auto Liability</a:t>
            </a:r>
          </a:p>
        </p:txBody>
      </p:sp>
      <p:sp>
        <p:nvSpPr>
          <p:cNvPr id="45072" name="Rectangle 13"/>
          <p:cNvSpPr>
            <a:spLocks noChangeArrowheads="1"/>
          </p:cNvSpPr>
          <p:nvPr/>
        </p:nvSpPr>
        <p:spPr bwMode="gray">
          <a:xfrm>
            <a:off x="1052427" y="4692112"/>
            <a:ext cx="2095500" cy="182563"/>
          </a:xfrm>
          <a:prstGeom prst="rect">
            <a:avLst/>
          </a:prstGeom>
          <a:noFill/>
          <a:ln w="9525">
            <a:noFill/>
            <a:miter lim="800000"/>
            <a:headEnd/>
            <a:tailEnd/>
          </a:ln>
        </p:spPr>
        <p:txBody>
          <a:bodyPr lIns="0" tIns="0" rIns="0" bIns="0" anchor="ctr">
            <a:spAutoFit/>
          </a:bodyPr>
          <a:lstStyle/>
          <a:p>
            <a:pPr algn="ctr">
              <a:lnSpc>
                <a:spcPct val="85000"/>
              </a:lnSpc>
            </a:pPr>
            <a:r>
              <a:rPr lang="en-US" sz="1400" dirty="0"/>
              <a:t>Other Liability</a:t>
            </a:r>
            <a:endParaRPr lang="en-US" sz="1400" i="1" dirty="0"/>
          </a:p>
        </p:txBody>
      </p:sp>
      <p:sp>
        <p:nvSpPr>
          <p:cNvPr id="45073" name="Rectangle 14"/>
          <p:cNvSpPr>
            <a:spLocks noChangeArrowheads="1"/>
          </p:cNvSpPr>
          <p:nvPr/>
        </p:nvSpPr>
        <p:spPr bwMode="gray">
          <a:xfrm>
            <a:off x="1967771" y="3760250"/>
            <a:ext cx="784225" cy="184150"/>
          </a:xfrm>
          <a:prstGeom prst="rect">
            <a:avLst/>
          </a:prstGeom>
          <a:noFill/>
          <a:ln w="9525">
            <a:noFill/>
            <a:miter lim="800000"/>
            <a:headEnd/>
            <a:tailEnd/>
          </a:ln>
        </p:spPr>
        <p:txBody>
          <a:bodyPr lIns="0" tIns="0" rIns="0" bIns="0" anchor="ctr">
            <a:spAutoFit/>
          </a:bodyPr>
          <a:lstStyle/>
          <a:p>
            <a:pPr algn="r">
              <a:lnSpc>
                <a:spcPct val="85000"/>
              </a:lnSpc>
            </a:pPr>
            <a:r>
              <a:rPr lang="en-US" sz="1400" dirty="0"/>
              <a:t>Med Mal</a:t>
            </a:r>
          </a:p>
        </p:txBody>
      </p:sp>
      <p:sp>
        <p:nvSpPr>
          <p:cNvPr id="45074" name="Rectangle 15"/>
          <p:cNvSpPr>
            <a:spLocks noChangeArrowheads="1"/>
          </p:cNvSpPr>
          <p:nvPr/>
        </p:nvSpPr>
        <p:spPr bwMode="gray">
          <a:xfrm>
            <a:off x="2150977" y="3102899"/>
            <a:ext cx="933450" cy="182562"/>
          </a:xfrm>
          <a:prstGeom prst="rect">
            <a:avLst/>
          </a:prstGeom>
          <a:noFill/>
          <a:ln w="9525">
            <a:noFill/>
            <a:miter lim="800000"/>
            <a:headEnd/>
            <a:tailEnd/>
          </a:ln>
        </p:spPr>
        <p:txBody>
          <a:bodyPr lIns="0" tIns="0" rIns="0" bIns="0" anchor="ctr">
            <a:spAutoFit/>
          </a:bodyPr>
          <a:lstStyle/>
          <a:p>
            <a:pPr algn="r">
              <a:lnSpc>
                <a:spcPct val="85000"/>
              </a:lnSpc>
            </a:pPr>
            <a:r>
              <a:rPr lang="en-US" sz="1400" dirty="0"/>
              <a:t>Surety</a:t>
            </a:r>
          </a:p>
        </p:txBody>
      </p:sp>
      <p:sp>
        <p:nvSpPr>
          <p:cNvPr id="45075" name="Rectangle 15"/>
          <p:cNvSpPr>
            <a:spLocks noChangeArrowheads="1"/>
          </p:cNvSpPr>
          <p:nvPr/>
        </p:nvSpPr>
        <p:spPr bwMode="gray">
          <a:xfrm>
            <a:off x="2543968" y="2681355"/>
            <a:ext cx="935038" cy="184150"/>
          </a:xfrm>
          <a:prstGeom prst="rect">
            <a:avLst/>
          </a:prstGeom>
          <a:noFill/>
          <a:ln w="9525">
            <a:noFill/>
            <a:miter lim="800000"/>
            <a:headEnd/>
            <a:tailEnd/>
          </a:ln>
        </p:spPr>
        <p:txBody>
          <a:bodyPr lIns="0" tIns="0" rIns="0" bIns="0" anchor="ctr">
            <a:spAutoFit/>
          </a:bodyPr>
          <a:lstStyle/>
          <a:p>
            <a:pPr algn="r">
              <a:lnSpc>
                <a:spcPct val="85000"/>
              </a:lnSpc>
            </a:pPr>
            <a:r>
              <a:rPr lang="en-US" sz="1400" dirty="0"/>
              <a:t>Title</a:t>
            </a:r>
          </a:p>
        </p:txBody>
      </p:sp>
    </p:spTree>
    <p:extLst>
      <p:ext uri="{BB962C8B-B14F-4D97-AF65-F5344CB8AC3E}">
        <p14:creationId xmlns:p14="http://schemas.microsoft.com/office/powerpoint/2010/main" val="66294871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51529" y="2231967"/>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INVESTMENTS: </a:t>
            </a:r>
            <a:br>
              <a:rPr lang="en-US" sz="3800" dirty="0" smtClean="0">
                <a:solidFill>
                  <a:schemeClr val="bg1"/>
                </a:solidFill>
              </a:rPr>
            </a:br>
            <a:r>
              <a:rPr lang="en-US" sz="3800" dirty="0" smtClean="0">
                <a:solidFill>
                  <a:schemeClr val="bg1"/>
                </a:solidFill>
              </a:rPr>
              <a:t>THE NEW REALITY</a:t>
            </a:r>
          </a:p>
        </p:txBody>
      </p:sp>
      <p:sp>
        <p:nvSpPr>
          <p:cNvPr id="14336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336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FAF68DA-B98E-484D-9896-A23C0EED5EBE}" type="slidenum">
              <a:rPr lang="en-US" sz="900">
                <a:solidFill>
                  <a:schemeClr val="bg1"/>
                </a:solidFill>
              </a:rPr>
              <a:pPr algn="r" eaLnBrk="0" hangingPunct="0">
                <a:lnSpc>
                  <a:spcPct val="85000"/>
                </a:lnSpc>
                <a:spcBef>
                  <a:spcPct val="20000"/>
                </a:spcBef>
              </a:pPr>
              <a:t>69</a:t>
            </a:fld>
            <a:endParaRPr lang="en-US" sz="900">
              <a:solidFill>
                <a:schemeClr val="bg1"/>
              </a:solidFill>
            </a:endParaRPr>
          </a:p>
        </p:txBody>
      </p:sp>
      <p:pic>
        <p:nvPicPr>
          <p:cNvPr id="143365"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339213" y="4005661"/>
            <a:ext cx="8450825" cy="2462213"/>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The Challenge of Low Investment Yields Is a Critical Issue for MPL Insurers</a:t>
            </a:r>
          </a:p>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 </a:t>
            </a:r>
            <a:r>
              <a:rPr lang="en-US" sz="4000" b="1" i="1" dirty="0" smtClean="0">
                <a:solidFill>
                  <a:srgbClr val="225A7A"/>
                </a:solidFill>
              </a:rPr>
              <a:t>Is Relief in Sight?</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69</a:t>
            </a:fld>
            <a:endParaRPr lang="en-US"/>
          </a:p>
        </p:txBody>
      </p:sp>
    </p:spTree>
    <p:extLst>
      <p:ext uri="{BB962C8B-B14F-4D97-AF65-F5344CB8AC3E}">
        <p14:creationId xmlns:p14="http://schemas.microsoft.com/office/powerpoint/2010/main" val="383763397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44258"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000" dirty="0" smtClean="0">
                <a:solidFill>
                  <a:schemeClr val="bg1"/>
                </a:solidFill>
              </a:rPr>
              <a:t>Employment Trends in the Healthcare Industry</a:t>
            </a:r>
          </a:p>
        </p:txBody>
      </p:sp>
      <p:sp>
        <p:nvSpPr>
          <p:cNvPr id="13107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107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5559A6B3-2962-496D-B940-099DE038E5CD}" type="slidenum">
              <a:rPr lang="en-US" sz="900">
                <a:solidFill>
                  <a:schemeClr val="bg1"/>
                </a:solidFill>
              </a:rPr>
              <a:pPr algn="r" eaLnBrk="0" hangingPunct="0">
                <a:lnSpc>
                  <a:spcPct val="85000"/>
                </a:lnSpc>
                <a:spcBef>
                  <a:spcPct val="20000"/>
                </a:spcBef>
              </a:pPr>
              <a:t>7</a:t>
            </a:fld>
            <a:endParaRPr lang="en-US" sz="900">
              <a:solidFill>
                <a:schemeClr val="bg1"/>
              </a:solidFill>
            </a:endParaRPr>
          </a:p>
        </p:txBody>
      </p:sp>
      <p:pic>
        <p:nvPicPr>
          <p:cNvPr id="131077"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44262" name="Rectangle 6"/>
          <p:cNvSpPr>
            <a:spLocks noChangeArrowheads="1"/>
          </p:cNvSpPr>
          <p:nvPr/>
        </p:nvSpPr>
        <p:spPr bwMode="auto">
          <a:xfrm>
            <a:off x="363538" y="4324350"/>
            <a:ext cx="8416925" cy="1671227"/>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800" b="1" dirty="0" smtClean="0">
                <a:solidFill>
                  <a:srgbClr val="225A7A"/>
                </a:solidFill>
              </a:rPr>
              <a:t>Employment Will Grow but Skills, Responsibilities and Risks Will Evolve</a:t>
            </a:r>
            <a:endParaRPr lang="en-US" sz="38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7</a:t>
            </a:fld>
            <a:endParaRPr lang="en-US"/>
          </a:p>
        </p:txBody>
      </p:sp>
    </p:spTree>
    <p:extLst>
      <p:ext uri="{BB962C8B-B14F-4D97-AF65-F5344CB8AC3E}">
        <p14:creationId xmlns:p14="http://schemas.microsoft.com/office/powerpoint/2010/main" val="4197327589"/>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44258"/>
                                        </p:tgtEl>
                                        <p:attrNameLst>
                                          <p:attrName>style.visibility</p:attrName>
                                        </p:attrNameLst>
                                      </p:cBhvr>
                                      <p:to>
                                        <p:strVal val="visible"/>
                                      </p:to>
                                    </p:set>
                                    <p:animEffect transition="in" filter="barn(outVertical)">
                                      <p:cBhvr>
                                        <p:cTn id="7" dur="1000"/>
                                        <p:tgtEl>
                                          <p:spTgt spid="214425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44262"/>
                                        </p:tgtEl>
                                        <p:attrNameLst>
                                          <p:attrName>style.visibility</p:attrName>
                                        </p:attrNameLst>
                                      </p:cBhvr>
                                      <p:to>
                                        <p:strVal val="visible"/>
                                      </p:to>
                                    </p:set>
                                    <p:animEffect transition="in" filter="barn(outVertical)">
                                      <p:cBhvr>
                                        <p:cTn id="10" dur="1000"/>
                                        <p:tgtEl>
                                          <p:spTgt spid="2144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4258" grpId="0" animBg="1"/>
      <p:bldP spid="2144262"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Property/Casualty Insurance Industry Investment Income: 2000–2013*</a:t>
            </a:r>
            <a:r>
              <a:rPr lang="en-US" baseline="30000" dirty="0" smtClean="0"/>
              <a:t>1</a:t>
            </a:r>
          </a:p>
        </p:txBody>
      </p:sp>
      <p:graphicFrame>
        <p:nvGraphicFramePr>
          <p:cNvPr id="58370" name="Object 3"/>
          <p:cNvGraphicFramePr>
            <a:graphicFrameLocks/>
          </p:cNvGraphicFramePr>
          <p:nvPr/>
        </p:nvGraphicFramePr>
        <p:xfrm>
          <a:off x="225893" y="1518584"/>
          <a:ext cx="8451850" cy="3663950"/>
        </p:xfrm>
        <a:graphic>
          <a:graphicData uri="http://schemas.openxmlformats.org/presentationml/2006/ole">
            <mc:AlternateContent xmlns:mc="http://schemas.openxmlformats.org/markup-compatibility/2006">
              <mc:Choice xmlns:v="urn:schemas-microsoft-com:vml" Requires="v">
                <p:oleObj spid="_x0000_s28480632" name="Chart" r:id="rId4" imgW="8429714" imgH="3638435" progId="MSGraph.Chart.8">
                  <p:embed followColorScheme="full"/>
                </p:oleObj>
              </mc:Choice>
              <mc:Fallback>
                <p:oleObj name="Chart" r:id="rId4" imgW="8429714" imgH="3638435" progId="MSGraph.Chart.8">
                  <p:embed followColorScheme="full"/>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893" y="1518584"/>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484094" y="5202985"/>
            <a:ext cx="8283295"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Investment Income Fell in 2012  and is Falling in 2013 Due to Persistently Low Interest Rates, Putting Additional Pressure on (Re) Insurance Pricing</a:t>
            </a:r>
            <a:endParaRPr lang="en-US" b="1" dirty="0">
              <a:solidFill>
                <a:srgbClr val="FFFFFF"/>
              </a:solidFill>
            </a:endParaRPr>
          </a:p>
        </p:txBody>
      </p:sp>
      <p:sp>
        <p:nvSpPr>
          <p:cNvPr id="58373" name="Rectangle 5"/>
          <p:cNvSpPr>
            <a:spLocks noChangeArrowheads="1"/>
          </p:cNvSpPr>
          <p:nvPr/>
        </p:nvSpPr>
        <p:spPr bwMode="auto">
          <a:xfrm>
            <a:off x="-1" y="6302140"/>
            <a:ext cx="8915401" cy="59554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dirty="0" smtClean="0"/>
              <a:t>1</a:t>
            </a:r>
            <a:r>
              <a:rPr lang="en-US" sz="1100" dirty="0" smtClean="0"/>
              <a:t> </a:t>
            </a:r>
            <a:r>
              <a:rPr lang="en-US" sz="1100" dirty="0"/>
              <a:t>Investment gains consist primarily of </a:t>
            </a:r>
            <a:r>
              <a:rPr lang="en-US" sz="1100" dirty="0" smtClean="0"/>
              <a:t>interest and </a:t>
            </a:r>
            <a:r>
              <a:rPr lang="en-US" sz="1100" dirty="0"/>
              <a:t>stock </a:t>
            </a:r>
            <a:r>
              <a:rPr lang="en-US" sz="1100" dirty="0" smtClean="0"/>
              <a:t>dividends..</a:t>
            </a:r>
          </a:p>
          <a:p>
            <a:pPr marL="133350" indent="-133350" eaLnBrk="0" hangingPunct="0">
              <a:lnSpc>
                <a:spcPct val="90000"/>
              </a:lnSpc>
              <a:buClr>
                <a:schemeClr val="accent2"/>
              </a:buClr>
              <a:tabLst>
                <a:tab pos="112713" algn="r"/>
              </a:tabLst>
            </a:pPr>
            <a:r>
              <a:rPr lang="en-US" sz="1100" dirty="0" smtClean="0"/>
              <a:t>*Estimate based on annualized actual 9M:2013 investment income of $34.338B.</a:t>
            </a:r>
          </a:p>
          <a:p>
            <a:pPr marL="133350" indent="-133350" eaLnBrk="0" hangingPunct="0">
              <a:lnSpc>
                <a:spcPct val="90000"/>
              </a:lnSpc>
              <a:buClr>
                <a:schemeClr val="accent2"/>
              </a:buClr>
              <a:tabLst>
                <a:tab pos="112713" algn="r"/>
              </a:tabLst>
            </a:pPr>
            <a:r>
              <a:rPr lang="en-US" sz="1100" dirty="0" smtClean="0"/>
              <a:t>Sources</a:t>
            </a:r>
            <a:r>
              <a:rPr lang="en-US" sz="1100" dirty="0"/>
              <a:t>: </a:t>
            </a:r>
            <a:r>
              <a:rPr lang="en-US" sz="1100" dirty="0" smtClean="0"/>
              <a:t>ISO; Insurance </a:t>
            </a:r>
            <a:r>
              <a:rPr lang="en-US" sz="1100" dirty="0"/>
              <a:t>Information </a:t>
            </a:r>
            <a:r>
              <a:rPr lang="en-US" sz="1100" dirty="0" smtClean="0"/>
              <a:t>Institute.</a:t>
            </a:r>
            <a:endParaRPr lang="en-US" sz="1100" dirty="0"/>
          </a:p>
        </p:txBody>
      </p:sp>
      <p:sp>
        <p:nvSpPr>
          <p:cNvPr id="58374"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8" name="AutoShape 7"/>
          <p:cNvSpPr>
            <a:spLocks noChangeArrowheads="1"/>
          </p:cNvSpPr>
          <p:nvPr/>
        </p:nvSpPr>
        <p:spPr bwMode="blackWhite">
          <a:xfrm>
            <a:off x="4267202" y="3490452"/>
            <a:ext cx="3271540" cy="1022554"/>
          </a:xfrm>
          <a:prstGeom prst="wedgeRectCallout">
            <a:avLst>
              <a:gd name="adj1" fmla="val 70573"/>
              <a:gd name="adj2" fmla="val -3432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latin typeface="Arial" pitchFamily="34" charset="0"/>
                <a:cs typeface="+mn-cs"/>
              </a:rPr>
              <a:t>Investment earnings are running below their 2007 pre-crisis peak</a:t>
            </a:r>
            <a:endParaRPr lang="en-US" b="1" dirty="0">
              <a:solidFill>
                <a:schemeClr val="bg1"/>
              </a:solidFill>
              <a:latin typeface="Arial" pitchFamily="34" charset="0"/>
              <a:cs typeface="+mn-cs"/>
            </a:endParaRPr>
          </a:p>
        </p:txBody>
      </p:sp>
    </p:spTree>
    <p:extLst>
      <p:ext uri="{BB962C8B-B14F-4D97-AF65-F5344CB8AC3E}">
        <p14:creationId xmlns:p14="http://schemas.microsoft.com/office/powerpoint/2010/main" val="408798358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1"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2772"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277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7A114D5-877E-4294-A425-BF743B05D88E}" type="slidenum">
              <a:rPr lang="en-US" sz="900"/>
              <a:pPr algn="r" eaLnBrk="0" hangingPunct="0">
                <a:lnSpc>
                  <a:spcPct val="85000"/>
                </a:lnSpc>
                <a:spcBef>
                  <a:spcPct val="20000"/>
                </a:spcBef>
              </a:pPr>
              <a:t>71</a:t>
            </a:fld>
            <a:endParaRPr lang="en-US" sz="900"/>
          </a:p>
        </p:txBody>
      </p:sp>
      <p:sp>
        <p:nvSpPr>
          <p:cNvPr id="32774" name="Rectangle 2"/>
          <p:cNvSpPr>
            <a:spLocks noGrp="1" noChangeArrowheads="1"/>
          </p:cNvSpPr>
          <p:nvPr>
            <p:ph type="title" idx="4294967295"/>
          </p:nvPr>
        </p:nvSpPr>
        <p:spPr/>
        <p:txBody>
          <a:bodyPr/>
          <a:lstStyle/>
          <a:p>
            <a:r>
              <a:rPr lang="en-US" dirty="0" smtClean="0"/>
              <a:t>P/C Insurer Net Realized </a:t>
            </a:r>
            <a:br>
              <a:rPr lang="en-US" dirty="0" smtClean="0"/>
            </a:br>
            <a:r>
              <a:rPr lang="en-US" dirty="0" smtClean="0"/>
              <a:t>Capital Gains/Losses, 1990-2013:Q3</a:t>
            </a:r>
          </a:p>
        </p:txBody>
      </p:sp>
      <p:sp>
        <p:nvSpPr>
          <p:cNvPr id="32775" name="Rectangle 4"/>
          <p:cNvSpPr>
            <a:spLocks noChangeArrowheads="1"/>
          </p:cNvSpPr>
          <p:nvPr/>
        </p:nvSpPr>
        <p:spPr bwMode="auto">
          <a:xfrm>
            <a:off x="0" y="6570663"/>
            <a:ext cx="8596313" cy="287337"/>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Sources: A.M. Best, ISO, Insurance Information Institute.                                   </a:t>
            </a:r>
          </a:p>
        </p:txBody>
      </p:sp>
      <p:graphicFrame>
        <p:nvGraphicFramePr>
          <p:cNvPr id="32770" name="Object 3"/>
          <p:cNvGraphicFramePr>
            <a:graphicFrameLocks/>
          </p:cNvGraphicFramePr>
          <p:nvPr/>
        </p:nvGraphicFramePr>
        <p:xfrm>
          <a:off x="304800" y="1152525"/>
          <a:ext cx="8582025" cy="4572000"/>
        </p:xfrm>
        <a:graphic>
          <a:graphicData uri="http://schemas.openxmlformats.org/presentationml/2006/ole">
            <mc:AlternateContent xmlns:mc="http://schemas.openxmlformats.org/markup-compatibility/2006">
              <mc:Choice xmlns:v="urn:schemas-microsoft-com:vml" Requires="v">
                <p:oleObj spid="_x0000_s28481656" name="Chart" r:id="rId4" imgW="8581960" imgH="4162376" progId="MSGraph.Chart.8">
                  <p:embed followColorScheme="full"/>
                </p:oleObj>
              </mc:Choice>
              <mc:Fallback>
                <p:oleObj name="Chart" r:id="rId4" imgW="8581960" imgH="4162376" progId="MSGraph.Chart.8">
                  <p:embed followColorScheme="full"/>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152525"/>
                        <a:ext cx="8582025"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65413" name="Rectangle 5"/>
          <p:cNvSpPr>
            <a:spLocks noChangeArrowheads="1"/>
          </p:cNvSpPr>
          <p:nvPr/>
        </p:nvSpPr>
        <p:spPr bwMode="blackWhite">
          <a:xfrm>
            <a:off x="212725" y="5593976"/>
            <a:ext cx="8664575" cy="86518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Insurers Posted Net Realized Capital Gains in 2010, 2011 and 2012 Following Two Years of Realized Losses During the Financial Crisis.  Realized </a:t>
            </a:r>
            <a:r>
              <a:rPr lang="en-US" b="1" dirty="0">
                <a:solidFill>
                  <a:srgbClr val="FFFFFF"/>
                </a:solidFill>
              </a:rPr>
              <a:t>Capital Losses Were the Primary Cause </a:t>
            </a:r>
            <a:r>
              <a:rPr lang="en-US" b="1" dirty="0" smtClean="0">
                <a:solidFill>
                  <a:srgbClr val="FFFFFF"/>
                </a:solidFill>
              </a:rPr>
              <a:t>of </a:t>
            </a:r>
            <a:r>
              <a:rPr lang="en-US" b="1" dirty="0">
                <a:solidFill>
                  <a:srgbClr val="FFFFFF"/>
                </a:solidFill>
              </a:rPr>
              <a:t>2008/2009’s Large Drop in Profits and ROE</a:t>
            </a:r>
          </a:p>
        </p:txBody>
      </p:sp>
      <p:sp>
        <p:nvSpPr>
          <p:cNvPr id="32777"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32778" name="Rectangle 8"/>
          <p:cNvSpPr>
            <a:spLocks noChangeArrowheads="1"/>
          </p:cNvSpPr>
          <p:nvPr/>
        </p:nvSpPr>
        <p:spPr bwMode="auto">
          <a:xfrm>
            <a:off x="8373894" y="1941256"/>
            <a:ext cx="406774" cy="2143125"/>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2" name="AutoShape 8"/>
          <p:cNvSpPr>
            <a:spLocks noChangeArrowheads="1"/>
          </p:cNvSpPr>
          <p:nvPr/>
        </p:nvSpPr>
        <p:spPr bwMode="blackWhite">
          <a:xfrm>
            <a:off x="5206181" y="1054672"/>
            <a:ext cx="3351934" cy="734799"/>
          </a:xfrm>
          <a:prstGeom prst="wedgeRectCallout">
            <a:avLst>
              <a:gd name="adj1" fmla="val 44331"/>
              <a:gd name="adj2" fmla="val 7156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Realized capital gains in 2013 will eclipse 2012 gains</a:t>
            </a:r>
            <a:endParaRPr lang="en-US" sz="1600" b="1" dirty="0">
              <a:solidFill>
                <a:schemeClr val="bg1"/>
              </a:solidFill>
            </a:endParaRPr>
          </a:p>
        </p:txBody>
      </p:sp>
    </p:spTree>
    <p:extLst>
      <p:ext uri="{BB962C8B-B14F-4D97-AF65-F5344CB8AC3E}">
        <p14:creationId xmlns:p14="http://schemas.microsoft.com/office/powerpoint/2010/main" val="158962445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65413"/>
                                        </p:tgtEl>
                                        <p:attrNameLst>
                                          <p:attrName>style.visibility</p:attrName>
                                        </p:attrNameLst>
                                      </p:cBhvr>
                                      <p:to>
                                        <p:strVal val="visible"/>
                                      </p:to>
                                    </p:set>
                                    <p:anim calcmode="lin" valueType="num">
                                      <p:cBhvr>
                                        <p:cTn id="7" dur="500" fill="hold"/>
                                        <p:tgtEl>
                                          <p:spTgt spid="2065413"/>
                                        </p:tgtEl>
                                        <p:attrNameLst>
                                          <p:attrName>ppt_w</p:attrName>
                                        </p:attrNameLst>
                                      </p:cBhvr>
                                      <p:tavLst>
                                        <p:tav tm="0">
                                          <p:val>
                                            <p:fltVal val="0"/>
                                          </p:val>
                                        </p:tav>
                                        <p:tav tm="100000">
                                          <p:val>
                                            <p:strVal val="#ppt_w"/>
                                          </p:val>
                                        </p:tav>
                                      </p:tavLst>
                                    </p:anim>
                                    <p:anim calcmode="lin" valueType="num">
                                      <p:cBhvr>
                                        <p:cTn id="8" dur="500" fill="hold"/>
                                        <p:tgtEl>
                                          <p:spTgt spid="2065413"/>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5413" grpId="0" animBg="1"/>
      <p:bldP spid="12"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Property/Casualty Insurance Industry Investment Gain: 1994–2013:Q3</a:t>
            </a:r>
            <a:r>
              <a:rPr lang="en-US" baseline="30000" dirty="0" smtClean="0"/>
              <a:t>1</a:t>
            </a:r>
          </a:p>
        </p:txBody>
      </p:sp>
      <p:graphicFrame>
        <p:nvGraphicFramePr>
          <p:cNvPr id="58370" name="Object 3"/>
          <p:cNvGraphicFramePr>
            <a:graphicFrameLocks/>
          </p:cNvGraphicFramePr>
          <p:nvPr/>
        </p:nvGraphicFramePr>
        <p:xfrm>
          <a:off x="360363" y="1558925"/>
          <a:ext cx="8451850" cy="3663950"/>
        </p:xfrm>
        <a:graphic>
          <a:graphicData uri="http://schemas.openxmlformats.org/presentationml/2006/ole">
            <mc:AlternateContent xmlns:mc="http://schemas.openxmlformats.org/markup-compatibility/2006">
              <mc:Choice xmlns:v="urn:schemas-microsoft-com:vml" Requires="v">
                <p:oleObj spid="_x0000_s28482680" name="Chart" r:id="rId4" imgW="8429714" imgH="3638435" progId="MSGraph.Chart.8">
                  <p:embed followColorScheme="full"/>
                </p:oleObj>
              </mc:Choice>
              <mc:Fallback>
                <p:oleObj name="Chart" r:id="rId4" imgW="8429714" imgH="3638435" progId="MSGraph.Chart.8">
                  <p:embed followColorScheme="full"/>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363" y="1558925"/>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484094" y="5202985"/>
            <a:ext cx="8283295"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Investment Income Continued to Fall in 2013 Due to Low Interest Rates but Realized Investment Gains Were Up Sharply; </a:t>
            </a:r>
            <a:r>
              <a:rPr lang="en-US" b="1" dirty="0">
                <a:solidFill>
                  <a:srgbClr val="FFFFFF"/>
                </a:solidFill>
              </a:rPr>
              <a:t>The Financial Crisis Caused Investment Gains to Fall by 50% in 2008</a:t>
            </a:r>
          </a:p>
        </p:txBody>
      </p:sp>
      <p:sp>
        <p:nvSpPr>
          <p:cNvPr id="58373" name="Rectangle 5"/>
          <p:cNvSpPr>
            <a:spLocks noChangeArrowheads="1"/>
          </p:cNvSpPr>
          <p:nvPr/>
        </p:nvSpPr>
        <p:spPr bwMode="auto">
          <a:xfrm>
            <a:off x="-103236" y="6302140"/>
            <a:ext cx="9144000" cy="59554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dirty="0"/>
              <a:t>1</a:t>
            </a:r>
            <a:r>
              <a:rPr lang="en-US" sz="1100" dirty="0"/>
              <a:t> Investment gains consist primarily of interest, stock dividends and realized capital gains and losses.</a:t>
            </a:r>
          </a:p>
          <a:p>
            <a:pPr marL="133350" indent="-133350" eaLnBrk="0" hangingPunct="0">
              <a:lnSpc>
                <a:spcPct val="90000"/>
              </a:lnSpc>
              <a:buClr>
                <a:schemeClr val="accent2"/>
              </a:buClr>
              <a:buFont typeface="Wingdings" pitchFamily="2" charset="2"/>
              <a:buNone/>
              <a:tabLst>
                <a:tab pos="112713" algn="r"/>
              </a:tabLst>
            </a:pPr>
            <a:r>
              <a:rPr lang="en-US" sz="1100" dirty="0"/>
              <a:t>* 2005 figure includes special one-time dividend of $</a:t>
            </a:r>
            <a:r>
              <a:rPr lang="en-US" sz="1100" dirty="0" smtClean="0"/>
              <a:t>3.2B; </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ISO; Insurance Information Institute.</a:t>
            </a:r>
          </a:p>
        </p:txBody>
      </p:sp>
      <p:sp>
        <p:nvSpPr>
          <p:cNvPr id="58374"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8" name="AutoShape 7"/>
          <p:cNvSpPr>
            <a:spLocks noChangeArrowheads="1"/>
          </p:cNvSpPr>
          <p:nvPr/>
        </p:nvSpPr>
        <p:spPr bwMode="blackWhite">
          <a:xfrm>
            <a:off x="3465872" y="3716594"/>
            <a:ext cx="3159626" cy="976429"/>
          </a:xfrm>
          <a:prstGeom prst="wedgeRectCallout">
            <a:avLst>
              <a:gd name="adj1" fmla="val 105388"/>
              <a:gd name="adj2" fmla="val -6703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Investment </a:t>
            </a:r>
            <a:r>
              <a:rPr lang="en-US" sz="1600" b="1" dirty="0">
                <a:solidFill>
                  <a:schemeClr val="bg1"/>
                </a:solidFill>
                <a:latin typeface="Arial" pitchFamily="34" charset="0"/>
                <a:cs typeface="+mn-cs"/>
              </a:rPr>
              <a:t>gains </a:t>
            </a:r>
            <a:r>
              <a:rPr lang="en-US" sz="1600" b="1" dirty="0" smtClean="0">
                <a:solidFill>
                  <a:schemeClr val="bg1"/>
                </a:solidFill>
                <a:latin typeface="Arial" pitchFamily="34" charset="0"/>
                <a:cs typeface="+mn-cs"/>
              </a:rPr>
              <a:t>through 2013:Q3 were approximately double those through 2012:Q3</a:t>
            </a:r>
            <a:endParaRPr lang="en-US" sz="1600" b="1" dirty="0">
              <a:solidFill>
                <a:schemeClr val="bg1"/>
              </a:solidFill>
              <a:latin typeface="Arial" pitchFamily="34" charset="0"/>
              <a:cs typeface="+mn-cs"/>
            </a:endParaRPr>
          </a:p>
        </p:txBody>
      </p:sp>
    </p:spTree>
    <p:extLst>
      <p:ext uri="{BB962C8B-B14F-4D97-AF65-F5344CB8AC3E}">
        <p14:creationId xmlns:p14="http://schemas.microsoft.com/office/powerpoint/2010/main" val="427925252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04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04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54C3BA2-5309-47FB-8C6B-909E44510230}" type="slidenum">
              <a:rPr lang="en-US" sz="900"/>
              <a:pPr algn="r" eaLnBrk="0" hangingPunct="0">
                <a:lnSpc>
                  <a:spcPct val="85000"/>
                </a:lnSpc>
                <a:spcBef>
                  <a:spcPct val="20000"/>
                </a:spcBef>
              </a:pPr>
              <a:t>73</a:t>
            </a:fld>
            <a:endParaRPr lang="en-US" sz="900"/>
          </a:p>
        </p:txBody>
      </p:sp>
      <p:graphicFrame>
        <p:nvGraphicFramePr>
          <p:cNvPr id="60418" name="Object 3"/>
          <p:cNvGraphicFramePr>
            <a:graphicFrameLocks/>
          </p:cNvGraphicFramePr>
          <p:nvPr>
            <p:extLst>
              <p:ext uri="{D42A27DB-BD31-4B8C-83A1-F6EECF244321}">
                <p14:modId xmlns:p14="http://schemas.microsoft.com/office/powerpoint/2010/main" val="3565881184"/>
              </p:ext>
            </p:extLst>
          </p:nvPr>
        </p:nvGraphicFramePr>
        <p:xfrm>
          <a:off x="304800" y="1447800"/>
          <a:ext cx="8623300" cy="3771900"/>
        </p:xfrm>
        <a:graphic>
          <a:graphicData uri="http://schemas.openxmlformats.org/presentationml/2006/ole">
            <mc:AlternateContent xmlns:mc="http://schemas.openxmlformats.org/markup-compatibility/2006">
              <mc:Choice xmlns:v="urn:schemas-microsoft-com:vml" Requires="v">
                <p:oleObj spid="_x0000_s28483704" name="Chart" r:id="rId4" imgW="8601126" imgH="3762334" progId="MSGraph.Chart.8">
                  <p:embed followColorScheme="full"/>
                </p:oleObj>
              </mc:Choice>
              <mc:Fallback>
                <p:oleObj name="Chart" r:id="rId4" imgW="8601126" imgH="3762334" progId="MSGraph.Chart.8">
                  <p:embed followColorScheme="full"/>
                  <p:pic>
                    <p:nvPicPr>
                      <p:cNvPr id="0" name=""/>
                      <p:cNvPicPr>
                        <a:picLocks noChangeArrowheads="1"/>
                      </p:cNvPicPr>
                      <p:nvPr/>
                    </p:nvPicPr>
                    <p:blipFill>
                      <a:blip r:embed="rId5"/>
                      <a:srcRect/>
                      <a:stretch>
                        <a:fillRect/>
                      </a:stretch>
                    </p:blipFill>
                    <p:spPr bwMode="auto">
                      <a:xfrm>
                        <a:off x="304800" y="1447800"/>
                        <a:ext cx="8623300" cy="377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5"/>
          <p:cNvSpPr>
            <a:spLocks noChangeArrowheads="1"/>
          </p:cNvSpPr>
          <p:nvPr/>
        </p:nvSpPr>
        <p:spPr bwMode="blackWhite">
          <a:xfrm>
            <a:off x="1050925" y="5186366"/>
            <a:ext cx="6962775" cy="9636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In order to offset a 1% decline in investment yield, an MPL insurer needs to reduce its combined ratio by about 5.2 points to maintain the same ROE</a:t>
            </a:r>
            <a:endParaRPr lang="en-US" sz="2000" b="1" dirty="0">
              <a:solidFill>
                <a:srgbClr val="FFFFFF"/>
              </a:solidFill>
            </a:endParaRPr>
          </a:p>
        </p:txBody>
      </p:sp>
      <p:sp>
        <p:nvSpPr>
          <p:cNvPr id="60423" name="Rectangle 4"/>
          <p:cNvSpPr>
            <a:spLocks noChangeArrowheads="1"/>
          </p:cNvSpPr>
          <p:nvPr/>
        </p:nvSpPr>
        <p:spPr bwMode="auto">
          <a:xfrm>
            <a:off x="0" y="6203950"/>
            <a:ext cx="7569200" cy="65405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*Based on 2008 Invested Assets and Earned Premiums</a:t>
            </a:r>
          </a:p>
          <a:p>
            <a:pPr eaLnBrk="0" hangingPunct="0">
              <a:lnSpc>
                <a:spcPct val="85000"/>
              </a:lnSpc>
              <a:spcBef>
                <a:spcPct val="25000"/>
              </a:spcBef>
              <a:buClr>
                <a:schemeClr val="accent2"/>
              </a:buClr>
              <a:buFont typeface="Wingdings" pitchFamily="2" charset="2"/>
              <a:buNone/>
            </a:pPr>
            <a:r>
              <a:rPr lang="en-US" sz="1100" dirty="0"/>
              <a:t>**US domestic reinsurance only</a:t>
            </a:r>
          </a:p>
          <a:p>
            <a:pPr eaLnBrk="0" hangingPunct="0">
              <a:lnSpc>
                <a:spcPct val="85000"/>
              </a:lnSpc>
              <a:spcBef>
                <a:spcPct val="25000"/>
              </a:spcBef>
              <a:buClr>
                <a:schemeClr val="accent2"/>
              </a:buClr>
              <a:buFont typeface="Wingdings" pitchFamily="2" charset="2"/>
              <a:buNone/>
            </a:pPr>
            <a:r>
              <a:rPr lang="en-US" sz="1100" dirty="0"/>
              <a:t>Source: A.M. Best; Insurance Information Institute.</a:t>
            </a:r>
          </a:p>
        </p:txBody>
      </p:sp>
      <p:sp>
        <p:nvSpPr>
          <p:cNvPr id="12" name="Rectangle 2"/>
          <p:cNvSpPr txBox="1">
            <a:spLocks noChangeArrowheads="1"/>
          </p:cNvSpPr>
          <p:nvPr/>
        </p:nvSpPr>
        <p:spPr>
          <a:xfrm>
            <a:off x="31750" y="-46038"/>
            <a:ext cx="7400925" cy="860426"/>
          </a:xfrm>
          <a:prstGeom prst="rect">
            <a:avLst/>
          </a:prstGeom>
        </p:spPr>
        <p:txBody>
          <a:bodyPr/>
          <a:lstStyle/>
          <a:p>
            <a:pPr defTabSz="114300" eaLnBrk="0" hangingPunct="0">
              <a:lnSpc>
                <a:spcPct val="90000"/>
              </a:lnSpc>
              <a:defRPr/>
            </a:pPr>
            <a:r>
              <a:rPr lang="en-US" sz="2400" b="1" kern="0">
                <a:solidFill>
                  <a:srgbClr val="225A7A"/>
                </a:solidFill>
                <a:ea typeface="+mj-ea"/>
                <a:cs typeface="+mj-cs"/>
              </a:rPr>
              <a:t>Reduction in Combined Ratio Necessary to Offset 1% Decline in Investment Yield to Maintain Constant ROE, by Line*</a:t>
            </a:r>
            <a:endParaRPr lang="en-US" sz="2400" b="1" kern="0" dirty="0">
              <a:solidFill>
                <a:srgbClr val="225A7A"/>
              </a:solidFill>
              <a:ea typeface="+mj-ea"/>
              <a:cs typeface="+mj-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79649112-2361-4913-9798-B6AEBB59A8D4}" type="slidenum">
              <a:rPr lang="en-US" smtClean="0"/>
              <a:pPr>
                <a:defRPr/>
              </a:pPr>
              <a:t>73</a:t>
            </a:fld>
            <a:endParaRPr lang="en-US"/>
          </a:p>
        </p:txBody>
      </p:sp>
    </p:spTree>
    <p:extLst>
      <p:ext uri="{BB962C8B-B14F-4D97-AF65-F5344CB8AC3E}">
        <p14:creationId xmlns:p14="http://schemas.microsoft.com/office/powerpoint/2010/main" val="38521322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5"/>
          <p:cNvSpPr>
            <a:spLocks noGrp="1" noChangeArrowheads="1"/>
          </p:cNvSpPr>
          <p:nvPr>
            <p:ph type="dt" sz="half" idx="10"/>
          </p:nvPr>
        </p:nvSpPr>
        <p:spPr>
          <a:ln/>
        </p:spPr>
        <p:txBody>
          <a:bodyPr/>
          <a:lstStyle/>
          <a:p>
            <a:r>
              <a:rPr lang="en-US"/>
              <a:t>12/01/09 - 9pm</a:t>
            </a:r>
          </a:p>
        </p:txBody>
      </p:sp>
      <p:sp>
        <p:nvSpPr>
          <p:cNvPr id="8" name="Rectangle 106"/>
          <p:cNvSpPr>
            <a:spLocks noGrp="1" noChangeArrowheads="1"/>
          </p:cNvSpPr>
          <p:nvPr>
            <p:ph type="ftr" sz="quarter" idx="11"/>
          </p:nvPr>
        </p:nvSpPr>
        <p:spPr>
          <a:ln/>
        </p:spPr>
        <p:txBody>
          <a:bodyPr/>
          <a:lstStyle/>
          <a:p>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p>
            <a:fld id="{A1942173-93C8-46AA-965D-EEE2C1FC5D48}" type="slidenum">
              <a:rPr lang="en-US"/>
              <a:pPr/>
              <a:t>74</a:t>
            </a:fld>
            <a:endParaRPr lang="en-US"/>
          </a:p>
        </p:txBody>
      </p:sp>
      <p:graphicFrame>
        <p:nvGraphicFramePr>
          <p:cNvPr id="1936387" name="Object 3"/>
          <p:cNvGraphicFramePr>
            <a:graphicFrameLocks noChangeAspect="1"/>
          </p:cNvGraphicFramePr>
          <p:nvPr>
            <p:extLst>
              <p:ext uri="{D42A27DB-BD31-4B8C-83A1-F6EECF244321}">
                <p14:modId xmlns:p14="http://schemas.microsoft.com/office/powerpoint/2010/main" val="4187925215"/>
              </p:ext>
            </p:extLst>
          </p:nvPr>
        </p:nvGraphicFramePr>
        <p:xfrm>
          <a:off x="381000" y="1931272"/>
          <a:ext cx="8296275" cy="3752850"/>
        </p:xfrm>
        <a:graphic>
          <a:graphicData uri="http://schemas.openxmlformats.org/presentationml/2006/ole">
            <mc:AlternateContent xmlns:mc="http://schemas.openxmlformats.org/markup-compatibility/2006">
              <mc:Choice xmlns:v="urn:schemas-microsoft-com:vml" Requires="v">
                <p:oleObj spid="_x0000_s28508176" name="Chart" r:id="rId4" imgW="8277197" imgH="3762334" progId="MSGraph.Chart.8">
                  <p:embed followColorScheme="full"/>
                </p:oleObj>
              </mc:Choice>
              <mc:Fallback>
                <p:oleObj name="Chart" r:id="rId4" imgW="8277197" imgH="3762334" progId="MSGraph.Chart.8">
                  <p:embed followColorScheme="full"/>
                  <p:pic>
                    <p:nvPicPr>
                      <p:cNvPr id="0" name=""/>
                      <p:cNvPicPr>
                        <a:picLocks noChangeAspect="1" noChangeArrowheads="1"/>
                      </p:cNvPicPr>
                      <p:nvPr/>
                    </p:nvPicPr>
                    <p:blipFill>
                      <a:blip r:embed="rId5"/>
                      <a:srcRect/>
                      <a:stretch>
                        <a:fillRect/>
                      </a:stretch>
                    </p:blipFill>
                    <p:spPr bwMode="gray">
                      <a:xfrm>
                        <a:off x="381000" y="1931272"/>
                        <a:ext cx="8296275" cy="3752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36389" name="Rectangle 5"/>
          <p:cNvSpPr>
            <a:spLocks noChangeArrowheads="1"/>
          </p:cNvSpPr>
          <p:nvPr/>
        </p:nvSpPr>
        <p:spPr bwMode="black">
          <a:xfrm>
            <a:off x="347663" y="1266825"/>
            <a:ext cx="8221662" cy="220663"/>
          </a:xfrm>
          <a:prstGeom prst="rect">
            <a:avLst/>
          </a:prstGeom>
          <a:noFill/>
          <a:ln w="9525" algn="ctr">
            <a:noFill/>
            <a:miter lim="800000"/>
            <a:headEnd/>
            <a:tailEnd/>
          </a:ln>
          <a:effectLst/>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Millions)</a:t>
            </a:r>
            <a:endParaRPr lang="en-US" sz="1600" b="1" dirty="0">
              <a:solidFill>
                <a:srgbClr val="225A7A"/>
              </a:solidFill>
            </a:endParaRPr>
          </a:p>
        </p:txBody>
      </p:sp>
      <p:sp>
        <p:nvSpPr>
          <p:cNvPr id="1936390" name="Rectangle 6"/>
          <p:cNvSpPr>
            <a:spLocks noChangeArrowheads="1"/>
          </p:cNvSpPr>
          <p:nvPr/>
        </p:nvSpPr>
        <p:spPr bwMode="blackWhite">
          <a:xfrm>
            <a:off x="457200" y="5857875"/>
            <a:ext cx="8220075" cy="705470"/>
          </a:xfrm>
          <a:prstGeom prst="rect">
            <a:avLst/>
          </a:prstGeom>
          <a:gradFill rotWithShape="1">
            <a:gsLst>
              <a:gs pos="0">
                <a:srgbClr val="FF6801"/>
              </a:gs>
              <a:gs pos="100000">
                <a:srgbClr val="FF6801">
                  <a:gamma/>
                  <a:shade val="86275"/>
                  <a:invGamma/>
                </a:srgbClr>
              </a:gs>
            </a:gsLst>
            <a:lin ang="5400000" scaled="1"/>
          </a:gradFill>
          <a:ln w="12700" algn="ctr">
            <a:solidFill>
              <a:srgbClr val="FF6801"/>
            </a:solidFill>
            <a:miter lim="800000"/>
            <a:headEnd/>
            <a:tailEnd/>
          </a:ln>
          <a:effectLst/>
        </p:spPr>
        <p:txBody>
          <a:bodyPr bIns="64008" anchor="ctr"/>
          <a:lstStyle/>
          <a:p>
            <a:pPr algn="ctr">
              <a:lnSpc>
                <a:spcPct val="95000"/>
              </a:lnSpc>
              <a:spcBef>
                <a:spcPct val="25000"/>
              </a:spcBef>
            </a:pPr>
            <a:r>
              <a:rPr lang="en-US" b="1" dirty="0" smtClean="0">
                <a:solidFill>
                  <a:srgbClr val="FFFFFF"/>
                </a:solidFill>
              </a:rPr>
              <a:t>MPL invested assets continue to grow despite declining profits</a:t>
            </a:r>
            <a:endParaRPr lang="en-US" b="1" dirty="0">
              <a:solidFill>
                <a:srgbClr val="FFFFFF"/>
              </a:solidFill>
            </a:endParaRPr>
          </a:p>
        </p:txBody>
      </p:sp>
      <p:sp>
        <p:nvSpPr>
          <p:cNvPr id="11" name="Rectangle 2"/>
          <p:cNvSpPr txBox="1">
            <a:spLocks noChangeArrowheads="1"/>
          </p:cNvSpPr>
          <p:nvPr/>
        </p:nvSpPr>
        <p:spPr bwMode="black">
          <a:xfrm>
            <a:off x="141137" y="49160"/>
            <a:ext cx="7587021"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lang="en-US" sz="3000" b="1" kern="0" dirty="0" smtClean="0">
                <a:solidFill>
                  <a:srgbClr val="225A7A"/>
                </a:solidFill>
                <a:ea typeface="+mj-ea"/>
                <a:cs typeface="+mj-cs"/>
              </a:rPr>
              <a:t>MPL Cash and Invested Assets,</a:t>
            </a:r>
          </a:p>
          <a:p>
            <a:pPr marL="0" marR="0" lvl="0" indent="0" algn="l" defTabSz="114300" rtl="0" eaLnBrk="0" fontAlgn="base" latinLnBrk="0" hangingPunct="0">
              <a:lnSpc>
                <a:spcPct val="90000"/>
              </a:lnSpc>
              <a:spcBef>
                <a:spcPct val="0"/>
              </a:spcBef>
              <a:spcAft>
                <a:spcPct val="0"/>
              </a:spcAft>
              <a:buClrTx/>
              <a:buSzTx/>
              <a:buFontTx/>
              <a:buNone/>
              <a:tabLst/>
              <a:defRPr/>
            </a:pPr>
            <a:r>
              <a:rPr lang="en-US" sz="3000" b="1" kern="0" dirty="0" smtClean="0">
                <a:solidFill>
                  <a:srgbClr val="225A7A"/>
                </a:solidFill>
                <a:ea typeface="+mj-ea"/>
                <a:cs typeface="+mj-cs"/>
              </a:rPr>
              <a:t>2006 – 2015F</a:t>
            </a:r>
            <a:endParaRPr kumimoji="0" lang="en-US" sz="3000" b="1" i="0" u="none" strike="noStrike" kern="0" cap="none" spc="0" normalizeH="0" baseline="0" noProof="0" dirty="0" smtClean="0">
              <a:ln>
                <a:noFill/>
              </a:ln>
              <a:solidFill>
                <a:srgbClr val="225A7A"/>
              </a:solidFill>
              <a:effectLst/>
              <a:uLnTx/>
              <a:uFillTx/>
              <a:latin typeface="Arial" charset="0"/>
              <a:ea typeface="+mj-ea"/>
              <a:cs typeface="+mj-cs"/>
            </a:endParaRPr>
          </a:p>
        </p:txBody>
      </p:sp>
      <p:sp>
        <p:nvSpPr>
          <p:cNvPr id="12" name="Rectangle 5"/>
          <p:cNvSpPr>
            <a:spLocks noChangeArrowheads="1"/>
          </p:cNvSpPr>
          <p:nvPr/>
        </p:nvSpPr>
        <p:spPr bwMode="auto">
          <a:xfrm>
            <a:off x="0" y="6635620"/>
            <a:ext cx="7569200" cy="28238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 Conning.</a:t>
            </a:r>
            <a:endParaRPr lang="en-US" sz="1100" dirty="0"/>
          </a:p>
        </p:txBody>
      </p:sp>
      <p:sp>
        <p:nvSpPr>
          <p:cNvPr id="13" name="AutoShape 8"/>
          <p:cNvSpPr>
            <a:spLocks noChangeArrowheads="1"/>
          </p:cNvSpPr>
          <p:nvPr/>
        </p:nvSpPr>
        <p:spPr bwMode="blackWhite">
          <a:xfrm>
            <a:off x="2000250" y="1266825"/>
            <a:ext cx="3333460" cy="1141989"/>
          </a:xfrm>
          <a:prstGeom prst="wedgeRectCallout">
            <a:avLst>
              <a:gd name="adj1" fmla="val 83079"/>
              <a:gd name="adj2" fmla="val 28212"/>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Growth in invested assets has been strong since the recession, mirroring the p/c insurance industry overall</a:t>
            </a:r>
            <a:endParaRPr lang="en-US" b="1" dirty="0">
              <a:solidFill>
                <a:schemeClr val="bg1"/>
              </a:solidFill>
            </a:endParaRPr>
          </a:p>
        </p:txBody>
      </p:sp>
    </p:spTree>
    <p:extLst>
      <p:ext uri="{BB962C8B-B14F-4D97-AF65-F5344CB8AC3E}">
        <p14:creationId xmlns:p14="http://schemas.microsoft.com/office/powerpoint/2010/main" val="137357467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P spid="13"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174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174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2D49CA0-B047-4B42-9E08-5BCAF29776AF}" type="slidenum">
              <a:rPr lang="en-US" sz="900"/>
              <a:pPr algn="r" eaLnBrk="0" hangingPunct="0">
                <a:lnSpc>
                  <a:spcPct val="85000"/>
                </a:lnSpc>
                <a:spcBef>
                  <a:spcPct val="20000"/>
                </a:spcBef>
              </a:pPr>
              <a:t>75</a:t>
            </a:fld>
            <a:endParaRPr lang="en-US" sz="900"/>
          </a:p>
        </p:txBody>
      </p:sp>
      <p:sp>
        <p:nvSpPr>
          <p:cNvPr id="31750" name="Rectangle 7"/>
          <p:cNvSpPr>
            <a:spLocks noGrp="1" noChangeArrowheads="1"/>
          </p:cNvSpPr>
          <p:nvPr>
            <p:ph type="title" idx="4294967295"/>
          </p:nvPr>
        </p:nvSpPr>
        <p:spPr>
          <a:xfrm>
            <a:off x="565150" y="147638"/>
            <a:ext cx="7102475" cy="860425"/>
          </a:xfrm>
        </p:spPr>
        <p:txBody>
          <a:bodyPr/>
          <a:lstStyle/>
          <a:p>
            <a:r>
              <a:rPr lang="en-US" dirty="0" smtClean="0"/>
              <a:t>U.S. 10-Year Treasury Note Yields:</a:t>
            </a:r>
            <a:br>
              <a:rPr lang="en-US" dirty="0" smtClean="0"/>
            </a:br>
            <a:r>
              <a:rPr lang="en-US" dirty="0" smtClean="0"/>
              <a:t>A Long Downward Trend, 1990–2014*</a:t>
            </a:r>
          </a:p>
        </p:txBody>
      </p:sp>
      <p:sp>
        <p:nvSpPr>
          <p:cNvPr id="31751" name="Text Box 5"/>
          <p:cNvSpPr txBox="1">
            <a:spLocks noChangeArrowheads="1"/>
          </p:cNvSpPr>
          <p:nvPr/>
        </p:nvSpPr>
        <p:spPr bwMode="auto">
          <a:xfrm>
            <a:off x="0" y="6285566"/>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*Monthly, </a:t>
            </a:r>
            <a:r>
              <a:rPr lang="en-US" sz="1100" dirty="0" smtClean="0"/>
              <a:t>through February 2014.              </a:t>
            </a:r>
            <a:r>
              <a:rPr lang="en-US" sz="1100" dirty="0"/>
              <a:t>Note: Recessions indicated by gray shaded columns.</a:t>
            </a:r>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smtClean="0">
                <a:hlinkClick r:id="rId4"/>
              </a:rPr>
              <a:t>http://www.federalreserve.gov/releases/h15/data.htm</a:t>
            </a:r>
            <a:r>
              <a:rPr lang="en-US" sz="1100" dirty="0" smtClean="0"/>
              <a:t>.  </a:t>
            </a:r>
            <a:r>
              <a:rPr lang="en-US" sz="1100" dirty="0"/>
              <a:t/>
            </a:r>
            <a:br>
              <a:rPr lang="en-US" sz="1100" dirty="0"/>
            </a:br>
            <a:r>
              <a:rPr lang="en-US" sz="1100" dirty="0"/>
              <a:t>National Bureau of Economic Research (recession dates); Insurance Information Institutes.</a:t>
            </a:r>
          </a:p>
        </p:txBody>
      </p:sp>
      <p:graphicFrame>
        <p:nvGraphicFramePr>
          <p:cNvPr id="31746" name="Object 8"/>
          <p:cNvGraphicFramePr>
            <a:graphicFrameLocks noChangeAspect="1"/>
          </p:cNvGraphicFramePr>
          <p:nvPr>
            <p:extLst>
              <p:ext uri="{D42A27DB-BD31-4B8C-83A1-F6EECF244321}">
                <p14:modId xmlns:p14="http://schemas.microsoft.com/office/powerpoint/2010/main" val="1053890387"/>
              </p:ext>
            </p:extLst>
          </p:nvPr>
        </p:nvGraphicFramePr>
        <p:xfrm>
          <a:off x="463550" y="977900"/>
          <a:ext cx="8404225" cy="4838700"/>
        </p:xfrm>
        <a:graphic>
          <a:graphicData uri="http://schemas.openxmlformats.org/presentationml/2006/ole">
            <mc:AlternateContent xmlns:mc="http://schemas.openxmlformats.org/markup-compatibility/2006">
              <mc:Choice xmlns:v="urn:schemas-microsoft-com:vml" Requires="v">
                <p:oleObj spid="_x0000_s28484728" name="Chart" r:id="rId5" imgW="8343872" imgH="4381562" progId="MSGraph.Chart.8">
                  <p:embed followColorScheme="full"/>
                </p:oleObj>
              </mc:Choice>
              <mc:Fallback>
                <p:oleObj name="Chart" r:id="rId5" imgW="8343872" imgH="4381562" progId="MSGraph.Chart.8">
                  <p:embed followColorScheme="full"/>
                  <p:pic>
                    <p:nvPicPr>
                      <p:cNvPr id="0" name=""/>
                      <p:cNvPicPr>
                        <a:picLocks noChangeAspect="1" noChangeArrowheads="1"/>
                      </p:cNvPicPr>
                      <p:nvPr/>
                    </p:nvPicPr>
                    <p:blipFill>
                      <a:blip r:embed="rId6"/>
                      <a:srcRect/>
                      <a:stretch>
                        <a:fillRect/>
                      </a:stretch>
                    </p:blipFill>
                    <p:spPr bwMode="auto">
                      <a:xfrm>
                        <a:off x="463550" y="977900"/>
                        <a:ext cx="8404225"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38"/>
          <p:cNvSpPr>
            <a:spLocks noChangeArrowheads="1"/>
          </p:cNvSpPr>
          <p:nvPr/>
        </p:nvSpPr>
        <p:spPr bwMode="blackWhite">
          <a:xfrm>
            <a:off x="1181100" y="4191000"/>
            <a:ext cx="2876550" cy="809625"/>
          </a:xfrm>
          <a:prstGeom prst="wedgeRectCallout">
            <a:avLst>
              <a:gd name="adj1" fmla="val 76476"/>
              <a:gd name="adj2" fmla="val -13733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Yields on 10-Year U.S. Treasury Notes have been essentially  below 5% </a:t>
            </a:r>
            <a:r>
              <a:rPr lang="en-US" sz="1400" b="1" dirty="0" smtClean="0">
                <a:solidFill>
                  <a:schemeClr val="bg1"/>
                </a:solidFill>
              </a:rPr>
              <a:t>for a full decade</a:t>
            </a:r>
            <a:r>
              <a:rPr lang="en-US" sz="1400" b="1" dirty="0">
                <a:solidFill>
                  <a:schemeClr val="bg1"/>
                </a:solidFill>
              </a:rPr>
              <a:t>. </a:t>
            </a:r>
          </a:p>
        </p:txBody>
      </p:sp>
      <p:sp>
        <p:nvSpPr>
          <p:cNvPr id="10" name="Oval 8"/>
          <p:cNvSpPr>
            <a:spLocks noChangeArrowheads="1"/>
          </p:cNvSpPr>
          <p:nvPr/>
        </p:nvSpPr>
        <p:spPr bwMode="auto">
          <a:xfrm rot="-5400000">
            <a:off x="7782847" y="4061952"/>
            <a:ext cx="1352547" cy="897810"/>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31754"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Since roughly 80% of P/C bond/cash investments are in 10-year or shorter durations, most P/C insurer portfolios will have low-yielding bonds for years to come. </a:t>
            </a:r>
          </a:p>
        </p:txBody>
      </p:sp>
      <p:sp>
        <p:nvSpPr>
          <p:cNvPr id="11" name="AutoShape 38"/>
          <p:cNvSpPr>
            <a:spLocks noChangeArrowheads="1"/>
          </p:cNvSpPr>
          <p:nvPr/>
        </p:nvSpPr>
        <p:spPr bwMode="blackWhite">
          <a:xfrm>
            <a:off x="5427406" y="1445343"/>
            <a:ext cx="3430845" cy="1183558"/>
          </a:xfrm>
          <a:prstGeom prst="wedgeRectCallout">
            <a:avLst>
              <a:gd name="adj1" fmla="val 40081"/>
              <a:gd name="adj2" fmla="val 17130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Yields on 10-Year U.S. Treasury Notes </a:t>
            </a:r>
            <a:r>
              <a:rPr lang="en-US" sz="1400" b="1" dirty="0" smtClean="0">
                <a:solidFill>
                  <a:schemeClr val="bg1"/>
                </a:solidFill>
              </a:rPr>
              <a:t>recently plunged to record  modern-era lows in early 2013 but have since risen as the Fed begins “tapering” its QE program in 2014</a:t>
            </a:r>
            <a:endParaRPr lang="en-US" sz="1400" b="1" dirty="0">
              <a:solidFill>
                <a:schemeClr val="bg1"/>
              </a:solidFill>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75</a:t>
            </a:fld>
            <a:endParaRPr lang="en-US"/>
          </a:p>
        </p:txBody>
      </p:sp>
    </p:spTree>
    <p:extLst>
      <p:ext uri="{BB962C8B-B14F-4D97-AF65-F5344CB8AC3E}">
        <p14:creationId xmlns:p14="http://schemas.microsoft.com/office/powerpoint/2010/main" val="96603284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17" presetClass="entr" presetSubtype="4"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ppt_x</p:attrName>
                                        </p:attrNameLst>
                                      </p:cBhvr>
                                      <p:tavLst>
                                        <p:tav tm="0">
                                          <p:val>
                                            <p:strVal val="#ppt_x"/>
                                          </p:val>
                                        </p:tav>
                                        <p:tav tm="100000">
                                          <p:val>
                                            <p:strVal val="#ppt_x"/>
                                          </p:val>
                                        </p:tav>
                                      </p:tavLst>
                                    </p:anim>
                                    <p:anim calcmode="lin" valueType="num">
                                      <p:cBhvr>
                                        <p:cTn id="12" dur="500" fill="hold"/>
                                        <p:tgtEl>
                                          <p:spTgt spid="10"/>
                                        </p:tgtEl>
                                        <p:attrNameLst>
                                          <p:attrName>ppt_y</p:attrName>
                                        </p:attrNameLst>
                                      </p:cBhvr>
                                      <p:tavLst>
                                        <p:tav tm="0">
                                          <p:val>
                                            <p:strVal val="#ppt_y+#ppt_h/2"/>
                                          </p:val>
                                        </p:tav>
                                        <p:tav tm="100000">
                                          <p:val>
                                            <p:strVal val="#ppt_y"/>
                                          </p:val>
                                        </p:tav>
                                      </p:tavLst>
                                    </p:anim>
                                    <p:anim calcmode="lin" valueType="num">
                                      <p:cBhvr>
                                        <p:cTn id="13" dur="500" fill="hold"/>
                                        <p:tgtEl>
                                          <p:spTgt spid="10"/>
                                        </p:tgtEl>
                                        <p:attrNameLst>
                                          <p:attrName>ppt_w</p:attrName>
                                        </p:attrNameLst>
                                      </p:cBhvr>
                                      <p:tavLst>
                                        <p:tav tm="0">
                                          <p:val>
                                            <p:strVal val="#ppt_w"/>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childTnLst>
                                </p:cTn>
                              </p:par>
                            </p:childTnLst>
                          </p:cTn>
                        </p:par>
                        <p:par>
                          <p:cTn id="15" fill="hold">
                            <p:stCondLst>
                              <p:cond delay="2500"/>
                            </p:stCondLst>
                            <p:childTnLst>
                              <p:par>
                                <p:cTn id="16" presetID="22" presetClass="entr" presetSubtype="8" fill="hold" grpId="0" nodeType="afterEffect">
                                  <p:stCondLst>
                                    <p:cond delay="50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5C05A54-118B-41A1-B90D-339B96E840C1}" type="slidenum">
              <a:rPr lang="en-US" sz="900"/>
              <a:pPr algn="r" eaLnBrk="0" hangingPunct="0">
                <a:lnSpc>
                  <a:spcPct val="85000"/>
                </a:lnSpc>
                <a:spcBef>
                  <a:spcPct val="20000"/>
                </a:spcBef>
              </a:pPr>
              <a:t>76</a:t>
            </a:fld>
            <a:endParaRPr lang="en-US" sz="900"/>
          </a:p>
        </p:txBody>
      </p:sp>
      <p:sp>
        <p:nvSpPr>
          <p:cNvPr id="11270" name="Rectangle 7"/>
          <p:cNvSpPr>
            <a:spLocks noGrp="1" noChangeArrowheads="1"/>
          </p:cNvSpPr>
          <p:nvPr>
            <p:ph type="title" idx="4294967295"/>
          </p:nvPr>
        </p:nvSpPr>
        <p:spPr>
          <a:xfrm>
            <a:off x="565150" y="147638"/>
            <a:ext cx="7102475" cy="860425"/>
          </a:xfrm>
        </p:spPr>
        <p:txBody>
          <a:bodyPr/>
          <a:lstStyle/>
          <a:p>
            <a:r>
              <a:rPr lang="en-US" dirty="0" smtClean="0">
                <a:latin typeface="Arial" pitchFamily="34" charset="0"/>
              </a:rPr>
              <a:t>U.S. Treasury Security Yields:</a:t>
            </a:r>
            <a:br>
              <a:rPr lang="en-US" dirty="0" smtClean="0">
                <a:latin typeface="Arial" pitchFamily="34" charset="0"/>
              </a:rPr>
            </a:br>
            <a:r>
              <a:rPr lang="en-US" dirty="0" smtClean="0">
                <a:latin typeface="Arial" pitchFamily="34" charset="0"/>
              </a:rPr>
              <a:t>A Long Downward Trend, 1990–2014*</a:t>
            </a:r>
          </a:p>
        </p:txBody>
      </p:sp>
      <p:sp>
        <p:nvSpPr>
          <p:cNvPr id="11271" name="Text Box 5"/>
          <p:cNvSpPr txBox="1">
            <a:spLocks noChangeArrowheads="1"/>
          </p:cNvSpPr>
          <p:nvPr/>
        </p:nvSpPr>
        <p:spPr bwMode="auto">
          <a:xfrm>
            <a:off x="0" y="6284913"/>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*Monthly, constant maturity, nominal rates, through </a:t>
            </a:r>
            <a:r>
              <a:rPr lang="en-US" sz="1100" dirty="0" smtClean="0"/>
              <a:t>February 2014.</a:t>
            </a:r>
            <a:endParaRPr lang="en-US" sz="1100" dirty="0"/>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a:hlinkClick r:id="rId4"/>
              </a:rPr>
              <a:t>http://www.federalreserve.gov/releases/h15/data.htm</a:t>
            </a:r>
            <a:r>
              <a:rPr lang="en-US" sz="1100" dirty="0"/>
              <a:t>.  </a:t>
            </a:r>
            <a:br>
              <a:rPr lang="en-US" sz="1100" dirty="0"/>
            </a:br>
            <a:r>
              <a:rPr lang="en-US" sz="1100" dirty="0"/>
              <a:t>National Bureau of Economic Research (recession dates); Insurance Information </a:t>
            </a:r>
            <a:r>
              <a:rPr lang="en-US" sz="1100" dirty="0" smtClean="0"/>
              <a:t>Institute.</a:t>
            </a:r>
            <a:endParaRPr lang="en-US" sz="1100" dirty="0"/>
          </a:p>
        </p:txBody>
      </p:sp>
      <p:graphicFrame>
        <p:nvGraphicFramePr>
          <p:cNvPr id="11266" name="Object 2"/>
          <p:cNvGraphicFramePr>
            <a:graphicFrameLocks noChangeAspect="1"/>
          </p:cNvGraphicFramePr>
          <p:nvPr>
            <p:extLst>
              <p:ext uri="{D42A27DB-BD31-4B8C-83A1-F6EECF244321}">
                <p14:modId xmlns:p14="http://schemas.microsoft.com/office/powerpoint/2010/main" val="151564270"/>
              </p:ext>
            </p:extLst>
          </p:nvPr>
        </p:nvGraphicFramePr>
        <p:xfrm>
          <a:off x="463550" y="977900"/>
          <a:ext cx="8404225" cy="4838700"/>
        </p:xfrm>
        <a:graphic>
          <a:graphicData uri="http://schemas.openxmlformats.org/presentationml/2006/ole">
            <mc:AlternateContent xmlns:mc="http://schemas.openxmlformats.org/markup-compatibility/2006">
              <mc:Choice xmlns:v="urn:schemas-microsoft-com:vml" Requires="v">
                <p:oleObj spid="_x0000_s28485752" name="Chart" r:id="rId5" imgW="8343872" imgH="4381562" progId="MSGraph.Chart.8">
                  <p:embed followColorScheme="full"/>
                </p:oleObj>
              </mc:Choice>
              <mc:Fallback>
                <p:oleObj name="Chart" r:id="rId5" imgW="8343872" imgH="4381562" progId="MSGraph.Chart.8">
                  <p:embed followColorScheme="full"/>
                  <p:pic>
                    <p:nvPicPr>
                      <p:cNvPr id="0" name=""/>
                      <p:cNvPicPr>
                        <a:picLocks noChangeAspect="1" noChangeArrowheads="1"/>
                      </p:cNvPicPr>
                      <p:nvPr/>
                    </p:nvPicPr>
                    <p:blipFill>
                      <a:blip r:embed="rId6"/>
                      <a:srcRect/>
                      <a:stretch>
                        <a:fillRect/>
                      </a:stretch>
                    </p:blipFill>
                    <p:spPr bwMode="auto">
                      <a:xfrm>
                        <a:off x="463550" y="977900"/>
                        <a:ext cx="8404225"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38"/>
          <p:cNvSpPr>
            <a:spLocks noChangeArrowheads="1"/>
          </p:cNvSpPr>
          <p:nvPr/>
        </p:nvSpPr>
        <p:spPr bwMode="blackWhite">
          <a:xfrm>
            <a:off x="3352800" y="1143000"/>
            <a:ext cx="2876550" cy="809625"/>
          </a:xfrm>
          <a:prstGeom prst="wedgeRectCallout">
            <a:avLst>
              <a:gd name="adj1" fmla="val 16981"/>
              <a:gd name="adj2" fmla="val 20600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Yields on 10-Year U.S. Treasury Notes have been essentially  below 5% for a full decade. </a:t>
            </a:r>
          </a:p>
        </p:txBody>
      </p:sp>
      <p:sp>
        <p:nvSpPr>
          <p:cNvPr id="11273"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Since roughly 80% of P/C bond/cash investments are in 10-year or shorter durations, most P/C insurer portfolios will have low-yielding bonds for years to </a:t>
            </a:r>
            <a:r>
              <a:rPr lang="en-US" sz="1600" b="1" dirty="0" smtClean="0">
                <a:solidFill>
                  <a:schemeClr val="bg1"/>
                </a:solidFill>
              </a:rPr>
              <a:t>come. </a:t>
            </a:r>
            <a:endParaRPr lang="en-US" sz="1600" b="1" dirty="0">
              <a:solidFill>
                <a:schemeClr val="bg1"/>
              </a:solidFill>
            </a:endParaRPr>
          </a:p>
        </p:txBody>
      </p:sp>
      <p:sp>
        <p:nvSpPr>
          <p:cNvPr id="11" name="AutoShape 38"/>
          <p:cNvSpPr>
            <a:spLocks noChangeArrowheads="1"/>
          </p:cNvSpPr>
          <p:nvPr/>
        </p:nvSpPr>
        <p:spPr bwMode="blackWhite">
          <a:xfrm>
            <a:off x="7177549" y="1236251"/>
            <a:ext cx="1704975" cy="1500289"/>
          </a:xfrm>
          <a:prstGeom prst="wedgeRectCallout">
            <a:avLst>
              <a:gd name="adj1" fmla="val 40156"/>
              <a:gd name="adj2" fmla="val 12784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U.S. Treasury </a:t>
            </a:r>
            <a:r>
              <a:rPr lang="en-US" sz="1400" b="1" dirty="0" smtClean="0">
                <a:solidFill>
                  <a:schemeClr val="bg1"/>
                </a:solidFill>
              </a:rPr>
              <a:t>yields </a:t>
            </a:r>
            <a:r>
              <a:rPr lang="en-US" sz="1400" b="1" dirty="0">
                <a:solidFill>
                  <a:schemeClr val="bg1"/>
                </a:solidFill>
              </a:rPr>
              <a:t>plunged to </a:t>
            </a:r>
            <a:r>
              <a:rPr lang="en-US" sz="1400" b="1" dirty="0" smtClean="0">
                <a:solidFill>
                  <a:schemeClr val="bg1"/>
                </a:solidFill>
              </a:rPr>
              <a:t>historic lows in 2013. Only longer-term yields have rebounded.</a:t>
            </a:r>
            <a:endParaRPr lang="en-US" sz="1400" b="1" dirty="0">
              <a:solidFill>
                <a:schemeClr val="bg1"/>
              </a:solidFill>
            </a:endParaRP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A96446C4-2A73-4543-B6D3-B7D75012C05C}" type="slidenum">
              <a:rPr lang="en-US" smtClean="0"/>
              <a:pPr>
                <a:defRPr/>
              </a:pPr>
              <a:t>76</a:t>
            </a:fld>
            <a:endParaRPr lang="en-US"/>
          </a:p>
        </p:txBody>
      </p:sp>
      <p:sp>
        <p:nvSpPr>
          <p:cNvPr id="14" name="Rectangle 7"/>
          <p:cNvSpPr>
            <a:spLocks noChangeArrowheads="1"/>
          </p:cNvSpPr>
          <p:nvPr/>
        </p:nvSpPr>
        <p:spPr bwMode="grayWhite">
          <a:xfrm>
            <a:off x="8081199" y="3647768"/>
            <a:ext cx="835739" cy="1981200"/>
          </a:xfrm>
          <a:prstGeom prst="rect">
            <a:avLst/>
          </a:prstGeom>
          <a:noFill/>
          <a:ln w="28575">
            <a:solidFill>
              <a:schemeClr val="folHlink"/>
            </a:solidFill>
            <a:miter lim="800000"/>
            <a:headEnd/>
            <a:tailEnd/>
          </a:ln>
        </p:spPr>
        <p:txBody>
          <a:bodyPr wrap="none" anchor="ctr"/>
          <a:lstStyle/>
          <a:p>
            <a:endParaRPr lang="en-US"/>
          </a:p>
        </p:txBody>
      </p:sp>
    </p:spTree>
    <p:extLst>
      <p:ext uri="{BB962C8B-B14F-4D97-AF65-F5344CB8AC3E}">
        <p14:creationId xmlns:p14="http://schemas.microsoft.com/office/powerpoint/2010/main" val="211716026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16" presetClass="entr" presetSubtype="26" fill="hold" grpId="0" nodeType="withEffect">
                                  <p:stCondLst>
                                    <p:cond delay="1000"/>
                                  </p:stCondLst>
                                  <p:childTnLst>
                                    <p:set>
                                      <p:cBhvr>
                                        <p:cTn id="13" dur="1" fill="hold">
                                          <p:stCondLst>
                                            <p:cond delay="0"/>
                                          </p:stCondLst>
                                        </p:cTn>
                                        <p:tgtEl>
                                          <p:spTgt spid="14"/>
                                        </p:tgtEl>
                                        <p:attrNameLst>
                                          <p:attrName>style.visibility</p:attrName>
                                        </p:attrNameLst>
                                      </p:cBhvr>
                                      <p:to>
                                        <p:strVal val="visible"/>
                                      </p:to>
                                    </p:set>
                                    <p:animEffect transition="in" filter="barn(inHorizontal)">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4" grpId="0" animBg="1"/>
    </p:bld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1" name="Rectangle 105"/>
          <p:cNvSpPr>
            <a:spLocks noGrp="1" noChangeArrowheads="1"/>
          </p:cNvSpPr>
          <p:nvPr>
            <p:ph type="dt" sz="quarter" idx="10"/>
          </p:nvPr>
        </p:nvSpPr>
        <p:spPr/>
        <p:txBody>
          <a:bodyPr/>
          <a:lstStyle/>
          <a:p>
            <a:pPr>
              <a:defRPr/>
            </a:pPr>
            <a:r>
              <a:rPr lang="en-US" smtClean="0"/>
              <a:t>12/01/09 - 9pm</a:t>
            </a:r>
          </a:p>
        </p:txBody>
      </p:sp>
      <p:sp>
        <p:nvSpPr>
          <p:cNvPr id="32773" name="Rectangle 110"/>
          <p:cNvSpPr>
            <a:spLocks noGrp="1" noChangeArrowheads="1"/>
          </p:cNvSpPr>
          <p:nvPr>
            <p:ph type="sldNum" sz="quarter" idx="12"/>
          </p:nvPr>
        </p:nvSpPr>
        <p:spPr/>
        <p:txBody>
          <a:bodyPr/>
          <a:lstStyle/>
          <a:p>
            <a:pPr>
              <a:defRPr/>
            </a:pPr>
            <a:fld id="{69CC7C34-1D1D-46EB-AE51-2805A64C4A02}" type="slidenum">
              <a:rPr lang="en-US" smtClean="0"/>
              <a:pPr>
                <a:defRPr/>
              </a:pPr>
              <a:t>77</a:t>
            </a:fld>
            <a:endParaRPr lang="en-US" smtClean="0"/>
          </a:p>
        </p:txBody>
      </p:sp>
      <p:sp>
        <p:nvSpPr>
          <p:cNvPr id="59398" name="Rectangle 2"/>
          <p:cNvSpPr>
            <a:spLocks noGrp="1" noChangeArrowheads="1"/>
          </p:cNvSpPr>
          <p:nvPr>
            <p:ph type="title"/>
          </p:nvPr>
        </p:nvSpPr>
        <p:spPr>
          <a:xfrm>
            <a:off x="190500" y="90488"/>
            <a:ext cx="7500938" cy="860425"/>
          </a:xfrm>
        </p:spPr>
        <p:txBody>
          <a:bodyPr/>
          <a:lstStyle/>
          <a:p>
            <a:r>
              <a:rPr lang="en-US" dirty="0" smtClean="0"/>
              <a:t>Treasury Yield Curves:  </a:t>
            </a:r>
            <a:br>
              <a:rPr lang="en-US" dirty="0" smtClean="0"/>
            </a:br>
            <a:r>
              <a:rPr lang="en-US" dirty="0" smtClean="0"/>
              <a:t>Pre-Crisis (July 2007) vs. Feb. 2014 </a:t>
            </a:r>
          </a:p>
        </p:txBody>
      </p:sp>
      <p:graphicFrame>
        <p:nvGraphicFramePr>
          <p:cNvPr id="59394" name="Object 3"/>
          <p:cNvGraphicFramePr>
            <a:graphicFrameLocks noChangeAspect="1"/>
          </p:cNvGraphicFramePr>
          <p:nvPr>
            <p:extLst>
              <p:ext uri="{D42A27DB-BD31-4B8C-83A1-F6EECF244321}">
                <p14:modId xmlns:p14="http://schemas.microsoft.com/office/powerpoint/2010/main" val="625648800"/>
              </p:ext>
            </p:extLst>
          </p:nvPr>
        </p:nvGraphicFramePr>
        <p:xfrm>
          <a:off x="444500" y="1290638"/>
          <a:ext cx="8335963" cy="4262437"/>
        </p:xfrm>
        <a:graphic>
          <a:graphicData uri="http://schemas.openxmlformats.org/presentationml/2006/ole">
            <mc:AlternateContent xmlns:mc="http://schemas.openxmlformats.org/markup-compatibility/2006">
              <mc:Choice xmlns:v="urn:schemas-microsoft-com:vml" Requires="v">
                <p:oleObj spid="_x0000_s28486776" name="Chart" r:id="rId4" imgW="8439161" imgH="4314888" progId="MSGraph.Chart.8">
                  <p:embed followColorScheme="full"/>
                </p:oleObj>
              </mc:Choice>
              <mc:Fallback>
                <p:oleObj name="Chart" r:id="rId4" imgW="8439161" imgH="4314888" progId="MSGraph.Chart.8">
                  <p:embed followColorScheme="full"/>
                  <p:pic>
                    <p:nvPicPr>
                      <p:cNvPr id="0" name=""/>
                      <p:cNvPicPr>
                        <a:picLocks noChangeAspect="1" noChangeArrowheads="1"/>
                      </p:cNvPicPr>
                      <p:nvPr/>
                    </p:nvPicPr>
                    <p:blipFill>
                      <a:blip r:embed="rId5"/>
                      <a:srcRect/>
                      <a:stretch>
                        <a:fillRect/>
                      </a:stretch>
                    </p:blipFill>
                    <p:spPr bwMode="gray">
                      <a:xfrm>
                        <a:off x="444500" y="1290638"/>
                        <a:ext cx="8335963" cy="4262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00228" name="AutoShape 4"/>
          <p:cNvSpPr>
            <a:spLocks noChangeArrowheads="1"/>
          </p:cNvSpPr>
          <p:nvPr/>
        </p:nvSpPr>
        <p:spPr bwMode="blackWhite">
          <a:xfrm>
            <a:off x="1089025" y="2315498"/>
            <a:ext cx="3851685" cy="1991031"/>
          </a:xfrm>
          <a:prstGeom prst="wedgeRectCallout">
            <a:avLst>
              <a:gd name="adj1" fmla="val 13080"/>
              <a:gd name="adj2" fmla="val 6305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cs typeface="+mn-cs"/>
              </a:rPr>
              <a:t>Treasury yield curve remains near its most depressed level in at least </a:t>
            </a:r>
            <a:r>
              <a:rPr lang="en-US" b="1" dirty="0" smtClean="0">
                <a:solidFill>
                  <a:schemeClr val="bg1"/>
                </a:solidFill>
                <a:cs typeface="+mn-cs"/>
              </a:rPr>
              <a:t>45 </a:t>
            </a:r>
            <a:r>
              <a:rPr lang="en-US" b="1" dirty="0">
                <a:solidFill>
                  <a:schemeClr val="bg1"/>
                </a:solidFill>
                <a:cs typeface="+mn-cs"/>
              </a:rPr>
              <a:t>years. Investment income is falling as a result.  </a:t>
            </a:r>
            <a:r>
              <a:rPr lang="en-US" b="1" dirty="0" smtClean="0">
                <a:solidFill>
                  <a:schemeClr val="bg1"/>
                </a:solidFill>
                <a:cs typeface="+mn-cs"/>
              </a:rPr>
              <a:t>Even as the Fed “tapers” rates are unlikely to return to pre-crisis levels anytime soon</a:t>
            </a:r>
            <a:endParaRPr lang="en-US" b="1" dirty="0">
              <a:solidFill>
                <a:schemeClr val="bg1"/>
              </a:solidFill>
              <a:cs typeface="+mn-cs"/>
            </a:endParaRPr>
          </a:p>
        </p:txBody>
      </p:sp>
      <p:sp>
        <p:nvSpPr>
          <p:cNvPr id="2100229" name="Rectangle 5"/>
          <p:cNvSpPr>
            <a:spLocks noChangeArrowheads="1"/>
          </p:cNvSpPr>
          <p:nvPr/>
        </p:nvSpPr>
        <p:spPr bwMode="blackWhite">
          <a:xfrm>
            <a:off x="628650" y="5515897"/>
            <a:ext cx="8070850" cy="94389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The </a:t>
            </a:r>
            <a:r>
              <a:rPr lang="en-US" b="1" dirty="0" smtClean="0">
                <a:solidFill>
                  <a:srgbClr val="FFFFFF"/>
                </a:solidFill>
              </a:rPr>
              <a:t>Fed Is Actively Signaling that it Is Determined to Keep Rates Low Until Unemployment Drops Below 6.5% or Until Inflation Expectations Exceed 2.5%;  Low Rates Add to Pricing Pressure for Insurers.</a:t>
            </a:r>
            <a:endParaRPr lang="en-US" b="1" dirty="0">
              <a:solidFill>
                <a:srgbClr val="FFFFFF"/>
              </a:solidFill>
            </a:endParaRPr>
          </a:p>
        </p:txBody>
      </p:sp>
      <p:sp>
        <p:nvSpPr>
          <p:cNvPr id="10" name="Rectangle 4"/>
          <p:cNvSpPr>
            <a:spLocks noChangeArrowheads="1"/>
          </p:cNvSpPr>
          <p:nvPr/>
        </p:nvSpPr>
        <p:spPr bwMode="auto">
          <a:xfrm>
            <a:off x="0" y="6389410"/>
            <a:ext cx="756920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Federal Reserve Board of Governors; </a:t>
            </a:r>
            <a:r>
              <a:rPr lang="en-US" sz="1100" dirty="0"/>
              <a:t>Insurance Information Institute.</a:t>
            </a:r>
          </a:p>
        </p:txBody>
      </p:sp>
    </p:spTree>
    <p:extLst>
      <p:ext uri="{BB962C8B-B14F-4D97-AF65-F5344CB8AC3E}">
        <p14:creationId xmlns:p14="http://schemas.microsoft.com/office/powerpoint/2010/main" val="317949091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2100228"/>
                                        </p:tgtEl>
                                        <p:attrNameLst>
                                          <p:attrName>style.visibility</p:attrName>
                                        </p:attrNameLst>
                                      </p:cBhvr>
                                      <p:to>
                                        <p:strVal val="visible"/>
                                      </p:to>
                                    </p:set>
                                    <p:animEffect transition="in" filter="wipe(right)">
                                      <p:cBhvr>
                                        <p:cTn id="7" dur="500"/>
                                        <p:tgtEl>
                                          <p:spTgt spid="2100228"/>
                                        </p:tgtEl>
                                      </p:cBhvr>
                                    </p:animEffect>
                                  </p:childTnLst>
                                </p:cTn>
                              </p:par>
                            </p:childTnLst>
                          </p:cTn>
                        </p:par>
                        <p:par>
                          <p:cTn id="8" fill="hold">
                            <p:stCondLst>
                              <p:cond delay="1000"/>
                            </p:stCondLst>
                            <p:childTnLst>
                              <p:par>
                                <p:cTn id="9" presetID="53" presetClass="entr" presetSubtype="0" fill="hold" grpId="0" nodeType="afterEffect">
                                  <p:stCondLst>
                                    <p:cond delay="500"/>
                                  </p:stCondLst>
                                  <p:childTnLst>
                                    <p:set>
                                      <p:cBhvr>
                                        <p:cTn id="10" dur="1" fill="hold">
                                          <p:stCondLst>
                                            <p:cond delay="0"/>
                                          </p:stCondLst>
                                        </p:cTn>
                                        <p:tgtEl>
                                          <p:spTgt spid="2100229"/>
                                        </p:tgtEl>
                                        <p:attrNameLst>
                                          <p:attrName>style.visibility</p:attrName>
                                        </p:attrNameLst>
                                      </p:cBhvr>
                                      <p:to>
                                        <p:strVal val="visible"/>
                                      </p:to>
                                    </p:set>
                                    <p:anim calcmode="lin" valueType="num">
                                      <p:cBhvr>
                                        <p:cTn id="11" dur="500" fill="hold"/>
                                        <p:tgtEl>
                                          <p:spTgt spid="2100229"/>
                                        </p:tgtEl>
                                        <p:attrNameLst>
                                          <p:attrName>ppt_w</p:attrName>
                                        </p:attrNameLst>
                                      </p:cBhvr>
                                      <p:tavLst>
                                        <p:tav tm="0">
                                          <p:val>
                                            <p:fltVal val="0"/>
                                          </p:val>
                                        </p:tav>
                                        <p:tav tm="100000">
                                          <p:val>
                                            <p:strVal val="#ppt_w"/>
                                          </p:val>
                                        </p:tav>
                                      </p:tavLst>
                                    </p:anim>
                                    <p:anim calcmode="lin" valueType="num">
                                      <p:cBhvr>
                                        <p:cTn id="12" dur="500" fill="hold"/>
                                        <p:tgtEl>
                                          <p:spTgt spid="2100229"/>
                                        </p:tgtEl>
                                        <p:attrNameLst>
                                          <p:attrName>ppt_h</p:attrName>
                                        </p:attrNameLst>
                                      </p:cBhvr>
                                      <p:tavLst>
                                        <p:tav tm="0">
                                          <p:val>
                                            <p:fltVal val="0"/>
                                          </p:val>
                                        </p:tav>
                                        <p:tav tm="100000">
                                          <p:val>
                                            <p:strVal val="#ppt_h"/>
                                          </p:val>
                                        </p:tav>
                                      </p:tavLst>
                                    </p:anim>
                                    <p:animEffect transition="in" filter="fade">
                                      <p:cBhvr>
                                        <p:cTn id="13" dur="500"/>
                                        <p:tgtEl>
                                          <p:spTgt spid="2100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0228" grpId="0" animBg="1"/>
      <p:bldP spid="2100229" grpId="0" animBg="1"/>
    </p:bldLst>
  </p:timing>
</p:sld>
</file>

<file path=ppt/slides/slide7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2771" name="Rectangle 105"/>
          <p:cNvSpPr>
            <a:spLocks noGrp="1" noChangeArrowheads="1"/>
          </p:cNvSpPr>
          <p:nvPr>
            <p:ph type="dt" sz="quarter" idx="10"/>
          </p:nvPr>
        </p:nvSpPr>
        <p:spPr/>
        <p:txBody>
          <a:bodyPr/>
          <a:lstStyle/>
          <a:p>
            <a:pPr>
              <a:defRPr/>
            </a:pPr>
            <a:r>
              <a:rPr lang="en-US" smtClean="0"/>
              <a:t>12/01/09 - 9pm</a:t>
            </a:r>
          </a:p>
        </p:txBody>
      </p:sp>
      <p:sp>
        <p:nvSpPr>
          <p:cNvPr id="32773" name="Rectangle 110"/>
          <p:cNvSpPr>
            <a:spLocks noGrp="1" noChangeArrowheads="1"/>
          </p:cNvSpPr>
          <p:nvPr>
            <p:ph type="sldNum" sz="quarter" idx="12"/>
          </p:nvPr>
        </p:nvSpPr>
        <p:spPr/>
        <p:txBody>
          <a:bodyPr/>
          <a:lstStyle/>
          <a:p>
            <a:pPr>
              <a:defRPr/>
            </a:pPr>
            <a:fld id="{69CC7C34-1D1D-46EB-AE51-2805A64C4A02}" type="slidenum">
              <a:rPr lang="en-US" smtClean="0"/>
              <a:pPr>
                <a:defRPr/>
              </a:pPr>
              <a:t>78</a:t>
            </a:fld>
            <a:endParaRPr lang="en-US" smtClean="0"/>
          </a:p>
        </p:txBody>
      </p:sp>
      <p:sp>
        <p:nvSpPr>
          <p:cNvPr id="59398" name="Rectangle 2"/>
          <p:cNvSpPr>
            <a:spLocks noGrp="1" noChangeArrowheads="1"/>
          </p:cNvSpPr>
          <p:nvPr>
            <p:ph type="title"/>
          </p:nvPr>
        </p:nvSpPr>
        <p:spPr>
          <a:xfrm>
            <a:off x="190500" y="90488"/>
            <a:ext cx="7500938" cy="860425"/>
          </a:xfrm>
        </p:spPr>
        <p:txBody>
          <a:bodyPr/>
          <a:lstStyle/>
          <a:p>
            <a:r>
              <a:rPr lang="en-US" dirty="0" smtClean="0"/>
              <a:t>Treasury Yield Curves:  </a:t>
            </a:r>
            <a:br>
              <a:rPr lang="en-US" dirty="0" smtClean="0"/>
            </a:br>
            <a:r>
              <a:rPr lang="en-US" dirty="0" smtClean="0"/>
              <a:t>Pre-Crisis (July 2007) vs. Feb. 2014 </a:t>
            </a:r>
          </a:p>
        </p:txBody>
      </p:sp>
      <p:graphicFrame>
        <p:nvGraphicFramePr>
          <p:cNvPr id="59394" name="Object 3"/>
          <p:cNvGraphicFramePr>
            <a:graphicFrameLocks noChangeAspect="1"/>
          </p:cNvGraphicFramePr>
          <p:nvPr>
            <p:extLst>
              <p:ext uri="{D42A27DB-BD31-4B8C-83A1-F6EECF244321}">
                <p14:modId xmlns:p14="http://schemas.microsoft.com/office/powerpoint/2010/main" val="1682503063"/>
              </p:ext>
            </p:extLst>
          </p:nvPr>
        </p:nvGraphicFramePr>
        <p:xfrm>
          <a:off x="444500" y="1290638"/>
          <a:ext cx="8335963" cy="4262437"/>
        </p:xfrm>
        <a:graphic>
          <a:graphicData uri="http://schemas.openxmlformats.org/presentationml/2006/ole">
            <mc:AlternateContent xmlns:mc="http://schemas.openxmlformats.org/markup-compatibility/2006">
              <mc:Choice xmlns:v="urn:schemas-microsoft-com:vml" Requires="v">
                <p:oleObj spid="_x0000_s28490866" name="Chart" r:id="rId4" imgW="8439161" imgH="4314888" progId="MSGraph.Chart.8">
                  <p:embed followColorScheme="full"/>
                </p:oleObj>
              </mc:Choice>
              <mc:Fallback>
                <p:oleObj name="Chart" r:id="rId4" imgW="8439161" imgH="4314888" progId="MSGraph.Chart.8">
                  <p:embed followColorScheme="full"/>
                  <p:pic>
                    <p:nvPicPr>
                      <p:cNvPr id="0" name=""/>
                      <p:cNvPicPr>
                        <a:picLocks noChangeAspect="1" noChangeArrowheads="1"/>
                      </p:cNvPicPr>
                      <p:nvPr/>
                    </p:nvPicPr>
                    <p:blipFill>
                      <a:blip r:embed="rId5"/>
                      <a:srcRect/>
                      <a:stretch>
                        <a:fillRect/>
                      </a:stretch>
                    </p:blipFill>
                    <p:spPr bwMode="gray">
                      <a:xfrm>
                        <a:off x="444500" y="1290638"/>
                        <a:ext cx="8335963" cy="4262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00228" name="AutoShape 4"/>
          <p:cNvSpPr>
            <a:spLocks noChangeArrowheads="1"/>
          </p:cNvSpPr>
          <p:nvPr/>
        </p:nvSpPr>
        <p:spPr bwMode="blackWhite">
          <a:xfrm>
            <a:off x="4612481" y="1169988"/>
            <a:ext cx="3851685" cy="1092200"/>
          </a:xfrm>
          <a:prstGeom prst="wedgeRectCallout">
            <a:avLst>
              <a:gd name="adj1" fmla="val 25321"/>
              <a:gd name="adj2" fmla="val 9803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Longer term yields are expected to rise in 2014 and 2015 while short-term yields will not begin to normalize until 2015 </a:t>
            </a:r>
            <a:endParaRPr lang="en-US" b="1" dirty="0">
              <a:solidFill>
                <a:schemeClr val="bg1"/>
              </a:solidFill>
              <a:cs typeface="+mn-cs"/>
            </a:endParaRPr>
          </a:p>
        </p:txBody>
      </p:sp>
      <p:sp>
        <p:nvSpPr>
          <p:cNvPr id="2100229" name="Rectangle 5"/>
          <p:cNvSpPr>
            <a:spLocks noChangeArrowheads="1"/>
          </p:cNvSpPr>
          <p:nvPr/>
        </p:nvSpPr>
        <p:spPr bwMode="blackWhite">
          <a:xfrm>
            <a:off x="628650" y="5772150"/>
            <a:ext cx="8070850" cy="687644"/>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Higher longer-term yields will help insurers but short term yields are expected to lag behind</a:t>
            </a:r>
            <a:endParaRPr lang="en-US" b="1" dirty="0">
              <a:solidFill>
                <a:srgbClr val="FFFFFF"/>
              </a:solidFill>
            </a:endParaRPr>
          </a:p>
        </p:txBody>
      </p:sp>
      <p:sp>
        <p:nvSpPr>
          <p:cNvPr id="10" name="Rectangle 4"/>
          <p:cNvSpPr>
            <a:spLocks noChangeArrowheads="1"/>
          </p:cNvSpPr>
          <p:nvPr/>
        </p:nvSpPr>
        <p:spPr bwMode="auto">
          <a:xfrm>
            <a:off x="0" y="6389410"/>
            <a:ext cx="756920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Federal Reserve Board of Governors (2006-2013), Swiss Re (2014-2015); </a:t>
            </a:r>
            <a:r>
              <a:rPr lang="en-US" sz="1100" dirty="0"/>
              <a:t>Insurance Information Institute.</a:t>
            </a:r>
          </a:p>
        </p:txBody>
      </p:sp>
    </p:spTree>
    <p:extLst>
      <p:ext uri="{BB962C8B-B14F-4D97-AF65-F5344CB8AC3E}">
        <p14:creationId xmlns:p14="http://schemas.microsoft.com/office/powerpoint/2010/main" val="408376880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2100228"/>
                                        </p:tgtEl>
                                        <p:attrNameLst>
                                          <p:attrName>style.visibility</p:attrName>
                                        </p:attrNameLst>
                                      </p:cBhvr>
                                      <p:to>
                                        <p:strVal val="visible"/>
                                      </p:to>
                                    </p:set>
                                    <p:animEffect transition="in" filter="wipe(right)">
                                      <p:cBhvr>
                                        <p:cTn id="7" dur="500"/>
                                        <p:tgtEl>
                                          <p:spTgt spid="2100228"/>
                                        </p:tgtEl>
                                      </p:cBhvr>
                                    </p:animEffect>
                                  </p:childTnLst>
                                </p:cTn>
                              </p:par>
                            </p:childTnLst>
                          </p:cTn>
                        </p:par>
                        <p:par>
                          <p:cTn id="8" fill="hold">
                            <p:stCondLst>
                              <p:cond delay="1000"/>
                            </p:stCondLst>
                            <p:childTnLst>
                              <p:par>
                                <p:cTn id="9" presetID="53" presetClass="entr" presetSubtype="0" fill="hold" grpId="0" nodeType="afterEffect">
                                  <p:stCondLst>
                                    <p:cond delay="500"/>
                                  </p:stCondLst>
                                  <p:childTnLst>
                                    <p:set>
                                      <p:cBhvr>
                                        <p:cTn id="10" dur="1" fill="hold">
                                          <p:stCondLst>
                                            <p:cond delay="0"/>
                                          </p:stCondLst>
                                        </p:cTn>
                                        <p:tgtEl>
                                          <p:spTgt spid="2100229"/>
                                        </p:tgtEl>
                                        <p:attrNameLst>
                                          <p:attrName>style.visibility</p:attrName>
                                        </p:attrNameLst>
                                      </p:cBhvr>
                                      <p:to>
                                        <p:strVal val="visible"/>
                                      </p:to>
                                    </p:set>
                                    <p:anim calcmode="lin" valueType="num">
                                      <p:cBhvr>
                                        <p:cTn id="11" dur="500" fill="hold"/>
                                        <p:tgtEl>
                                          <p:spTgt spid="2100229"/>
                                        </p:tgtEl>
                                        <p:attrNameLst>
                                          <p:attrName>ppt_w</p:attrName>
                                        </p:attrNameLst>
                                      </p:cBhvr>
                                      <p:tavLst>
                                        <p:tav tm="0">
                                          <p:val>
                                            <p:fltVal val="0"/>
                                          </p:val>
                                        </p:tav>
                                        <p:tav tm="100000">
                                          <p:val>
                                            <p:strVal val="#ppt_w"/>
                                          </p:val>
                                        </p:tav>
                                      </p:tavLst>
                                    </p:anim>
                                    <p:anim calcmode="lin" valueType="num">
                                      <p:cBhvr>
                                        <p:cTn id="12" dur="500" fill="hold"/>
                                        <p:tgtEl>
                                          <p:spTgt spid="2100229"/>
                                        </p:tgtEl>
                                        <p:attrNameLst>
                                          <p:attrName>ppt_h</p:attrName>
                                        </p:attrNameLst>
                                      </p:cBhvr>
                                      <p:tavLst>
                                        <p:tav tm="0">
                                          <p:val>
                                            <p:fltVal val="0"/>
                                          </p:val>
                                        </p:tav>
                                        <p:tav tm="100000">
                                          <p:val>
                                            <p:strVal val="#ppt_h"/>
                                          </p:val>
                                        </p:tav>
                                      </p:tavLst>
                                    </p:anim>
                                    <p:animEffect transition="in" filter="fade">
                                      <p:cBhvr>
                                        <p:cTn id="13" dur="500"/>
                                        <p:tgtEl>
                                          <p:spTgt spid="2100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0228" grpId="0" animBg="1"/>
      <p:bldP spid="2100229" grpId="0" animBg="1"/>
    </p:bld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994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994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169B2D6-33BA-4F31-AE94-E9D48137D90F}" type="slidenum">
              <a:rPr lang="en-US" sz="900"/>
              <a:pPr algn="r" eaLnBrk="0" hangingPunct="0">
                <a:lnSpc>
                  <a:spcPct val="85000"/>
                </a:lnSpc>
                <a:spcBef>
                  <a:spcPct val="20000"/>
                </a:spcBef>
              </a:pPr>
              <a:t>79</a:t>
            </a:fld>
            <a:endParaRPr lang="en-US" sz="900"/>
          </a:p>
        </p:txBody>
      </p:sp>
      <p:sp>
        <p:nvSpPr>
          <p:cNvPr id="39942" name="Rectangle 2"/>
          <p:cNvSpPr>
            <a:spLocks noGrp="1" noChangeArrowheads="1"/>
          </p:cNvSpPr>
          <p:nvPr>
            <p:ph type="title" idx="4294967295"/>
          </p:nvPr>
        </p:nvSpPr>
        <p:spPr>
          <a:xfrm>
            <a:off x="94129" y="90488"/>
            <a:ext cx="7866529" cy="860425"/>
          </a:xfrm>
        </p:spPr>
        <p:txBody>
          <a:bodyPr/>
          <a:lstStyle/>
          <a:p>
            <a:r>
              <a:rPr lang="en-US" dirty="0" smtClean="0"/>
              <a:t>Outlook for U.S. Treasury Bond Yields    Through 2015</a:t>
            </a:r>
          </a:p>
        </p:txBody>
      </p:sp>
      <p:graphicFrame>
        <p:nvGraphicFramePr>
          <p:cNvPr id="39938" name="Object 3"/>
          <p:cNvGraphicFramePr>
            <a:graphicFrameLocks noChangeAspect="1"/>
          </p:cNvGraphicFramePr>
          <p:nvPr>
            <p:extLst>
              <p:ext uri="{D42A27DB-BD31-4B8C-83A1-F6EECF244321}">
                <p14:modId xmlns:p14="http://schemas.microsoft.com/office/powerpoint/2010/main" val="3436210900"/>
              </p:ext>
            </p:extLst>
          </p:nvPr>
        </p:nvGraphicFramePr>
        <p:xfrm>
          <a:off x="258548" y="2190923"/>
          <a:ext cx="8445500" cy="3497262"/>
        </p:xfrm>
        <a:graphic>
          <a:graphicData uri="http://schemas.openxmlformats.org/presentationml/2006/ole">
            <mc:AlternateContent xmlns:mc="http://schemas.openxmlformats.org/markup-compatibility/2006">
              <mc:Choice xmlns:v="urn:schemas-microsoft-com:vml" Requires="v">
                <p:oleObj spid="_x0000_s28487800" name="Chart" r:id="rId4" imgW="8543899" imgH="3552866" progId="MSGraph.Chart.8">
                  <p:embed followColorScheme="full"/>
                </p:oleObj>
              </mc:Choice>
              <mc:Fallback>
                <p:oleObj name="Chart" r:id="rId4" imgW="8543899" imgH="3552866" progId="MSGraph.Chart.8">
                  <p:embed followColorScheme="full"/>
                  <p:pic>
                    <p:nvPicPr>
                      <p:cNvPr id="0" name=""/>
                      <p:cNvPicPr>
                        <a:picLocks noChangeAspect="1" noChangeArrowheads="1"/>
                      </p:cNvPicPr>
                      <p:nvPr/>
                    </p:nvPicPr>
                    <p:blipFill>
                      <a:blip r:embed="rId5"/>
                      <a:srcRect/>
                      <a:stretch>
                        <a:fillRect/>
                      </a:stretch>
                    </p:blipFill>
                    <p:spPr bwMode="gray">
                      <a:xfrm>
                        <a:off x="258548" y="2190923"/>
                        <a:ext cx="8445500" cy="3497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44" name="Rectangle 5"/>
          <p:cNvSpPr>
            <a:spLocks noChangeArrowheads="1"/>
          </p:cNvSpPr>
          <p:nvPr/>
        </p:nvSpPr>
        <p:spPr bwMode="black">
          <a:xfrm>
            <a:off x="461169" y="1867072"/>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Yield</a:t>
            </a:r>
            <a:endParaRPr lang="en-US" sz="1600" b="1" dirty="0">
              <a:solidFill>
                <a:srgbClr val="225A7A"/>
              </a:solidFill>
            </a:endParaRPr>
          </a:p>
        </p:txBody>
      </p:sp>
      <p:sp>
        <p:nvSpPr>
          <p:cNvPr id="2116614" name="Rectangle 6"/>
          <p:cNvSpPr>
            <a:spLocks noChangeArrowheads="1"/>
          </p:cNvSpPr>
          <p:nvPr/>
        </p:nvSpPr>
        <p:spPr bwMode="blackWhite">
          <a:xfrm>
            <a:off x="1358153" y="5486400"/>
            <a:ext cx="6817659" cy="82064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Longer-tail lines like MPL and workers comp will benefit the most from the normalization of yields</a:t>
            </a:r>
            <a:endParaRPr lang="en-US" b="1" dirty="0">
              <a:solidFill>
                <a:srgbClr val="FFFFFF"/>
              </a:solidFill>
            </a:endParaRPr>
          </a:p>
        </p:txBody>
      </p:sp>
      <p:sp>
        <p:nvSpPr>
          <p:cNvPr id="11" name="AutoShape 8"/>
          <p:cNvSpPr>
            <a:spLocks noChangeArrowheads="1"/>
          </p:cNvSpPr>
          <p:nvPr/>
        </p:nvSpPr>
        <p:spPr bwMode="blackWhite">
          <a:xfrm>
            <a:off x="4324086" y="1222720"/>
            <a:ext cx="3245114" cy="1224116"/>
          </a:xfrm>
          <a:prstGeom prst="wedgeRectCallout">
            <a:avLst>
              <a:gd name="adj1" fmla="val 49830"/>
              <a:gd name="adj2" fmla="val 11282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Long-term yields should begin to normalize in 2014 but short-term yields will remain very low until 2015</a:t>
            </a:r>
            <a:endParaRPr lang="en-US" b="1" i="1" dirty="0">
              <a:solidFill>
                <a:schemeClr val="bg1"/>
              </a:solidFill>
              <a:cs typeface="+mn-cs"/>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79</a:t>
            </a:fld>
            <a:endParaRPr lang="en-US"/>
          </a:p>
        </p:txBody>
      </p:sp>
      <p:sp>
        <p:nvSpPr>
          <p:cNvPr id="14" name="Rectangle 4"/>
          <p:cNvSpPr>
            <a:spLocks noChangeArrowheads="1"/>
          </p:cNvSpPr>
          <p:nvPr/>
        </p:nvSpPr>
        <p:spPr bwMode="auto">
          <a:xfrm>
            <a:off x="0" y="6389410"/>
            <a:ext cx="756920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Federal Reserve Board of Governors (2012-2013), Swiss Re (2014-2015); </a:t>
            </a:r>
            <a:r>
              <a:rPr lang="en-US" sz="1100" dirty="0"/>
              <a:t>Insurance Information Institute.</a:t>
            </a:r>
          </a:p>
        </p:txBody>
      </p:sp>
    </p:spTree>
    <p:extLst>
      <p:ext uri="{BB962C8B-B14F-4D97-AF65-F5344CB8AC3E}">
        <p14:creationId xmlns:p14="http://schemas.microsoft.com/office/powerpoint/2010/main" val="175172690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500"/>
                                  </p:stCondLst>
                                  <p:childTnLst>
                                    <p:set>
                                      <p:cBhvr>
                                        <p:cTn id="6" dur="1" fill="hold">
                                          <p:stCondLst>
                                            <p:cond delay="0"/>
                                          </p:stCondLst>
                                        </p:cTn>
                                        <p:tgtEl>
                                          <p:spTgt spid="2116614"/>
                                        </p:tgtEl>
                                        <p:attrNameLst>
                                          <p:attrName>style.visibility</p:attrName>
                                        </p:attrNameLst>
                                      </p:cBhvr>
                                      <p:to>
                                        <p:strVal val="visible"/>
                                      </p:to>
                                    </p:set>
                                    <p:anim calcmode="lin" valueType="num">
                                      <p:cBhvr>
                                        <p:cTn id="7" dur="500" fill="hold"/>
                                        <p:tgtEl>
                                          <p:spTgt spid="2116614"/>
                                        </p:tgtEl>
                                        <p:attrNameLst>
                                          <p:attrName>ppt_w</p:attrName>
                                        </p:attrNameLst>
                                      </p:cBhvr>
                                      <p:tavLst>
                                        <p:tav tm="0">
                                          <p:val>
                                            <p:fltVal val="0"/>
                                          </p:val>
                                        </p:tav>
                                        <p:tav tm="100000">
                                          <p:val>
                                            <p:strVal val="#ppt_w"/>
                                          </p:val>
                                        </p:tav>
                                      </p:tavLst>
                                    </p:anim>
                                    <p:anim calcmode="lin" valueType="num">
                                      <p:cBhvr>
                                        <p:cTn id="8" dur="500" fill="hold"/>
                                        <p:tgtEl>
                                          <p:spTgt spid="2116614"/>
                                        </p:tgtEl>
                                        <p:attrNameLst>
                                          <p:attrName>ppt_h</p:attrName>
                                        </p:attrNameLst>
                                      </p:cBhvr>
                                      <p:tavLst>
                                        <p:tav tm="0">
                                          <p:val>
                                            <p:fltVal val="0"/>
                                          </p:val>
                                        </p:tav>
                                        <p:tav tm="100000">
                                          <p:val>
                                            <p:strVal val="#ppt_h"/>
                                          </p:val>
                                        </p:tav>
                                      </p:tavLst>
                                    </p:anim>
                                    <p:animEffect transition="in" filter="fade">
                                      <p:cBhvr>
                                        <p:cTn id="9" dur="500"/>
                                        <p:tgtEl>
                                          <p:spTgt spid="2116614"/>
                                        </p:tgtEl>
                                      </p:cBhvr>
                                    </p:animEffect>
                                  </p:childTnLst>
                                </p:cTn>
                              </p:par>
                            </p:childTnLst>
                          </p:cTn>
                        </p:par>
                        <p:par>
                          <p:cTn id="10" fill="hold">
                            <p:stCondLst>
                              <p:cond delay="1000"/>
                            </p:stCondLst>
                            <p:childTnLst>
                              <p:par>
                                <p:cTn id="11" presetID="22" presetClass="entr" presetSubtype="8" fill="hold" grpId="0" nodeType="afterEffect">
                                  <p:stCondLst>
                                    <p:cond delay="10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6614"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5"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lnSpc>
                <a:spcPct val="85000"/>
              </a:lnSpc>
              <a:spcBef>
                <a:spcPct val="20000"/>
              </a:spcBef>
            </a:pPr>
            <a:fld id="{9185127F-847C-46C3-AD4F-CCC7B6182D57}" type="slidenum">
              <a:rPr lang="en-US" sz="900"/>
              <a:pPr algn="r">
                <a:lnSpc>
                  <a:spcPct val="85000"/>
                </a:lnSpc>
                <a:spcBef>
                  <a:spcPct val="20000"/>
                </a:spcBef>
              </a:pPr>
              <a:t>8</a:t>
            </a:fld>
            <a:endParaRPr lang="en-US" sz="900"/>
          </a:p>
        </p:txBody>
      </p:sp>
      <p:sp>
        <p:nvSpPr>
          <p:cNvPr id="18436" name="Rectangle 2"/>
          <p:cNvSpPr>
            <a:spLocks noGrp="1" noChangeArrowheads="1"/>
          </p:cNvSpPr>
          <p:nvPr>
            <p:ph type="title" idx="4294967295"/>
          </p:nvPr>
        </p:nvSpPr>
        <p:spPr/>
        <p:txBody>
          <a:bodyPr/>
          <a:lstStyle/>
          <a:p>
            <a:r>
              <a:rPr lang="en-US" dirty="0" smtClean="0">
                <a:latin typeface="Arial" panose="020B0604020202020204" pitchFamily="34" charset="0"/>
              </a:rPr>
              <a:t>Growth in Health Professions,</a:t>
            </a:r>
            <a:br>
              <a:rPr lang="en-US" dirty="0" smtClean="0">
                <a:latin typeface="Arial" panose="020B0604020202020204" pitchFamily="34" charset="0"/>
              </a:rPr>
            </a:br>
            <a:r>
              <a:rPr lang="en-US" dirty="0" smtClean="0">
                <a:latin typeface="Arial" panose="020B0604020202020204" pitchFamily="34" charset="0"/>
              </a:rPr>
              <a:t>1991-2013</a:t>
            </a:r>
          </a:p>
        </p:txBody>
      </p:sp>
      <p:sp>
        <p:nvSpPr>
          <p:cNvPr id="18437" name="Rectangle 3"/>
          <p:cNvSpPr>
            <a:spLocks noChangeArrowheads="1"/>
          </p:cNvSpPr>
          <p:nvPr/>
        </p:nvSpPr>
        <p:spPr bwMode="auto">
          <a:xfrm>
            <a:off x="0" y="6567151"/>
            <a:ext cx="7569200" cy="290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eaLnBrk="0" hangingPunct="0">
              <a:tabLst>
                <a:tab pos="112713" algn="r"/>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112713" algn="r"/>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112713" algn="r"/>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112713" algn="r"/>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112713" algn="r"/>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112713" algn="r"/>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112713" algn="r"/>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112713" algn="r"/>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112713" algn="r"/>
              </a:tabLst>
              <a:defRPr>
                <a:solidFill>
                  <a:schemeClr val="tx1"/>
                </a:solidFill>
                <a:latin typeface="Arial" panose="020B0604020202020204" pitchFamily="34" charset="0"/>
                <a:cs typeface="Arial" panose="020B0604020202020204" pitchFamily="34" charset="0"/>
              </a:defRPr>
            </a:lvl9pPr>
          </a:lstStyle>
          <a:p>
            <a:pPr>
              <a:lnSpc>
                <a:spcPct val="90000"/>
              </a:lnSpc>
              <a:buClr>
                <a:schemeClr val="accent2"/>
              </a:buClr>
              <a:buFont typeface="Wingdings" panose="05000000000000000000" pitchFamily="2" charset="2"/>
              <a:buNone/>
            </a:pPr>
            <a:r>
              <a:rPr lang="en-US" sz="1100" dirty="0"/>
              <a:t>	Sources: </a:t>
            </a:r>
            <a:r>
              <a:rPr lang="en-US" sz="1100" dirty="0" smtClean="0"/>
              <a:t>Bureau of Labor Statistics, Insurance Information Institute.</a:t>
            </a:r>
            <a:endParaRPr lang="en-US" sz="1100" dirty="0"/>
          </a:p>
        </p:txBody>
      </p:sp>
      <p:graphicFrame>
        <p:nvGraphicFramePr>
          <p:cNvPr id="2026500" name="Object 2"/>
          <p:cNvGraphicFramePr>
            <a:graphicFrameLocks/>
          </p:cNvGraphicFramePr>
          <p:nvPr>
            <p:extLst>
              <p:ext uri="{D42A27DB-BD31-4B8C-83A1-F6EECF244321}">
                <p14:modId xmlns:p14="http://schemas.microsoft.com/office/powerpoint/2010/main" val="333304435"/>
              </p:ext>
            </p:extLst>
          </p:nvPr>
        </p:nvGraphicFramePr>
        <p:xfrm>
          <a:off x="298450" y="1233525"/>
          <a:ext cx="8569325" cy="4129122"/>
        </p:xfrm>
        <a:graphic>
          <a:graphicData uri="http://schemas.openxmlformats.org/presentationml/2006/ole">
            <mc:AlternateContent xmlns:mc="http://schemas.openxmlformats.org/markup-compatibility/2006">
              <mc:Choice xmlns:v="urn:schemas-microsoft-com:vml" Requires="v">
                <p:oleObj spid="_x0000_s28492907" name="Chart" r:id="rId4" imgW="8601126" imgH="4600478" progId="MSGraph.Chart.8">
                  <p:embed followColorScheme="full"/>
                </p:oleObj>
              </mc:Choice>
              <mc:Fallback>
                <p:oleObj name="Chart" r:id="rId4" imgW="8601126" imgH="4600478" progId="MSGraph.Chart.8">
                  <p:embed followColorScheme="full"/>
                  <p:pic>
                    <p:nvPicPr>
                      <p:cNvPr id="0" name=""/>
                      <p:cNvPicPr>
                        <a:picLocks noChangeArrowheads="1"/>
                      </p:cNvPicPr>
                      <p:nvPr/>
                    </p:nvPicPr>
                    <p:blipFill>
                      <a:blip r:embed="rId5"/>
                      <a:srcRect/>
                      <a:stretch>
                        <a:fillRect/>
                      </a:stretch>
                    </p:blipFill>
                    <p:spPr bwMode="gray">
                      <a:xfrm>
                        <a:off x="298450" y="1233525"/>
                        <a:ext cx="8569325" cy="4129122"/>
                      </a:xfrm>
                      <a:prstGeom prst="rect">
                        <a:avLst/>
                      </a:prstGeom>
                      <a:noFill/>
                    </p:spPr>
                  </p:pic>
                </p:oleObj>
              </mc:Fallback>
            </mc:AlternateContent>
          </a:graphicData>
        </a:graphic>
      </p:graphicFrame>
      <p:sp>
        <p:nvSpPr>
          <p:cNvPr id="18439" name="Rectangle 31"/>
          <p:cNvSpPr>
            <a:spLocks noChangeArrowheads="1"/>
          </p:cNvSpPr>
          <p:nvPr/>
        </p:nvSpPr>
        <p:spPr bwMode="black">
          <a:xfrm>
            <a:off x="347663" y="1139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eaLnBrk="0" hangingPunct="0">
              <a:defRPr>
                <a:solidFill>
                  <a:schemeClr val="tx1"/>
                </a:solidFill>
                <a:latin typeface="Arial" panose="020B0604020202020204" pitchFamily="34" charset="0"/>
                <a:cs typeface="Arial" panose="020B0604020202020204" pitchFamily="34" charset="0"/>
              </a:defRPr>
            </a:lvl1pPr>
            <a:lvl2pPr marL="742950" indent="-285750" defTabSz="114300" eaLnBrk="0" hangingPunct="0">
              <a:defRPr>
                <a:solidFill>
                  <a:schemeClr val="tx1"/>
                </a:solidFill>
                <a:latin typeface="Arial" panose="020B0604020202020204" pitchFamily="34" charset="0"/>
                <a:cs typeface="Arial" panose="020B0604020202020204" pitchFamily="34" charset="0"/>
              </a:defRPr>
            </a:lvl2pPr>
            <a:lvl3pPr marL="1143000" indent="-228600" defTabSz="114300" eaLnBrk="0" hangingPunct="0">
              <a:defRPr>
                <a:solidFill>
                  <a:schemeClr val="tx1"/>
                </a:solidFill>
                <a:latin typeface="Arial" panose="020B0604020202020204" pitchFamily="34" charset="0"/>
                <a:cs typeface="Arial" panose="020B0604020202020204" pitchFamily="34" charset="0"/>
              </a:defRPr>
            </a:lvl3pPr>
            <a:lvl4pPr marL="1600200" indent="-228600" defTabSz="114300" eaLnBrk="0" hangingPunct="0">
              <a:defRPr>
                <a:solidFill>
                  <a:schemeClr val="tx1"/>
                </a:solidFill>
                <a:latin typeface="Arial" panose="020B0604020202020204" pitchFamily="34" charset="0"/>
                <a:cs typeface="Arial" panose="020B0604020202020204" pitchFamily="34" charset="0"/>
              </a:defRPr>
            </a:lvl4pPr>
            <a:lvl5pPr marL="2057400" indent="-228600" defTabSz="114300" eaLnBrk="0" hangingPunct="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dirty="0" smtClean="0">
                <a:solidFill>
                  <a:srgbClr val="225A7A"/>
                </a:solidFill>
              </a:rPr>
              <a:t>(Percent Annual Change)</a:t>
            </a:r>
            <a:endParaRPr lang="en-US" sz="1600" b="1" dirty="0">
              <a:solidFill>
                <a:srgbClr val="225A7A"/>
              </a:solidFill>
            </a:endParaRPr>
          </a:p>
        </p:txBody>
      </p:sp>
      <p:sp>
        <p:nvSpPr>
          <p:cNvPr id="9" name="Rectangle 5"/>
          <p:cNvSpPr>
            <a:spLocks noChangeArrowheads="1"/>
          </p:cNvSpPr>
          <p:nvPr/>
        </p:nvSpPr>
        <p:spPr bwMode="blackWhite">
          <a:xfrm>
            <a:off x="1015999" y="5583275"/>
            <a:ext cx="7146925" cy="7286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95000"/>
              </a:lnSpc>
              <a:spcBef>
                <a:spcPct val="25000"/>
              </a:spcBef>
            </a:pPr>
            <a:r>
              <a:rPr lang="pt-BR" b="1" dirty="0" smtClean="0">
                <a:solidFill>
                  <a:schemeClr val="bg1"/>
                </a:solidFill>
              </a:rPr>
              <a:t>Healthcare employment has continued to grow in good times and bad -</a:t>
            </a:r>
            <a:r>
              <a:rPr lang="pt-BR" b="1" dirty="0" smtClean="0">
                <a:solidFill>
                  <a:srgbClr val="FFFFFF"/>
                </a:solidFill>
              </a:rPr>
              <a:t> including the Great Recession.</a:t>
            </a:r>
            <a:endParaRPr lang="pt-BR" b="1" dirty="0">
              <a:solidFill>
                <a:srgbClr val="FFFFFF"/>
              </a:solidFill>
            </a:endParaRPr>
          </a:p>
        </p:txBody>
      </p:sp>
      <p:sp>
        <p:nvSpPr>
          <p:cNvPr id="8" name="Text Box 17"/>
          <p:cNvSpPr txBox="1">
            <a:spLocks noChangeArrowheads="1"/>
          </p:cNvSpPr>
          <p:nvPr/>
        </p:nvSpPr>
        <p:spPr bwMode="auto">
          <a:xfrm>
            <a:off x="3784600" y="1206126"/>
            <a:ext cx="4229029" cy="923330"/>
          </a:xfrm>
          <a:prstGeom prst="rect">
            <a:avLst/>
          </a:prstGeom>
          <a:solidFill>
            <a:srgbClr val="28688C"/>
          </a:solidFill>
          <a:ln w="9525" algn="ctr">
            <a:noFill/>
            <a:miter lim="800000"/>
            <a:headEnd/>
            <a:tailEnd/>
          </a:ln>
        </p:spPr>
        <p:txBody>
          <a:bodyPr wrap="square">
            <a:spAutoFit/>
          </a:bodyPr>
          <a:lstStyle/>
          <a:p>
            <a:pPr algn="ctr" fontAlgn="base">
              <a:spcBef>
                <a:spcPct val="0"/>
              </a:spcBef>
              <a:spcAft>
                <a:spcPct val="0"/>
              </a:spcAft>
            </a:pPr>
            <a:r>
              <a:rPr lang="en-US" b="1" u="sng" dirty="0" smtClean="0">
                <a:solidFill>
                  <a:srgbClr val="FFFFFF"/>
                </a:solidFill>
              </a:rPr>
              <a:t>Average Annual Growth Average</a:t>
            </a:r>
          </a:p>
          <a:p>
            <a:pPr algn="ctr" fontAlgn="base">
              <a:spcBef>
                <a:spcPct val="0"/>
              </a:spcBef>
              <a:spcAft>
                <a:spcPct val="0"/>
              </a:spcAft>
            </a:pPr>
            <a:r>
              <a:rPr lang="en-US" b="1" dirty="0" smtClean="0">
                <a:solidFill>
                  <a:srgbClr val="FFFFFF"/>
                </a:solidFill>
                <a:latin typeface="Arial" charset="0"/>
                <a:cs typeface="Arial" charset="0"/>
              </a:rPr>
              <a:t>Healthcare: 2.5%</a:t>
            </a:r>
          </a:p>
          <a:p>
            <a:pPr algn="ctr" fontAlgn="base">
              <a:spcBef>
                <a:spcPct val="0"/>
              </a:spcBef>
              <a:spcAft>
                <a:spcPct val="0"/>
              </a:spcAft>
            </a:pPr>
            <a:r>
              <a:rPr lang="en-US" b="1" dirty="0" smtClean="0">
                <a:solidFill>
                  <a:srgbClr val="FFFFFF"/>
                </a:solidFill>
              </a:rPr>
              <a:t>Total Nonfarm: 1.0%</a:t>
            </a:r>
            <a:endParaRPr lang="en-US" b="1" dirty="0">
              <a:solidFill>
                <a:srgbClr val="FFFFFF"/>
              </a:solidFill>
              <a:latin typeface="Arial" charset="0"/>
              <a:cs typeface="Arial" charset="0"/>
            </a:endParaRPr>
          </a:p>
        </p:txBody>
      </p:sp>
      <p:sp>
        <p:nvSpPr>
          <p:cNvPr id="10" name="AutoShape 8"/>
          <p:cNvSpPr>
            <a:spLocks noChangeArrowheads="1"/>
          </p:cNvSpPr>
          <p:nvPr/>
        </p:nvSpPr>
        <p:spPr bwMode="blackWhite">
          <a:xfrm>
            <a:off x="3000375" y="3671888"/>
            <a:ext cx="3471862" cy="985837"/>
          </a:xfrm>
          <a:prstGeom prst="wedgeRectCallout">
            <a:avLst>
              <a:gd name="adj1" fmla="val 65023"/>
              <a:gd name="adj2" fmla="val -1987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latin typeface="Arial" pitchFamily="34" charset="0"/>
                <a:cs typeface="Arial" pitchFamily="34" charset="0"/>
              </a:rPr>
              <a:t>The U.S. economy lost more than 8 million jobs during the Great Recession, but health sector employment expanded</a:t>
            </a:r>
            <a:endParaRPr lang="en-US" sz="1600"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283609362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par>
                          <p:cTn id="12" fill="hold">
                            <p:stCondLst>
                              <p:cond delay="34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10" grpId="0" animBg="1"/>
    </p:bldLst>
  </p:timing>
</p:sld>
</file>

<file path=ppt/slides/slide8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993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994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994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169B2D6-33BA-4F31-AE94-E9D48137D90F}" type="slidenum">
              <a:rPr lang="en-US" sz="900"/>
              <a:pPr algn="r" eaLnBrk="0" hangingPunct="0">
                <a:lnSpc>
                  <a:spcPct val="85000"/>
                </a:lnSpc>
                <a:spcBef>
                  <a:spcPct val="20000"/>
                </a:spcBef>
              </a:pPr>
              <a:t>80</a:t>
            </a:fld>
            <a:endParaRPr lang="en-US" sz="900"/>
          </a:p>
        </p:txBody>
      </p:sp>
      <p:sp>
        <p:nvSpPr>
          <p:cNvPr id="39942" name="Rectangle 2"/>
          <p:cNvSpPr>
            <a:spLocks noGrp="1" noChangeArrowheads="1"/>
          </p:cNvSpPr>
          <p:nvPr>
            <p:ph type="title" idx="4294967295"/>
          </p:nvPr>
        </p:nvSpPr>
        <p:spPr>
          <a:xfrm>
            <a:off x="94129" y="90488"/>
            <a:ext cx="7866529" cy="860425"/>
          </a:xfrm>
        </p:spPr>
        <p:txBody>
          <a:bodyPr/>
          <a:lstStyle/>
          <a:p>
            <a:r>
              <a:rPr lang="en-US" dirty="0" smtClean="0"/>
              <a:t>Average Maturity of Bonds Held by US  P/C Insurers, 2006—2011*</a:t>
            </a:r>
          </a:p>
        </p:txBody>
      </p:sp>
      <p:graphicFrame>
        <p:nvGraphicFramePr>
          <p:cNvPr id="39938" name="Object 3"/>
          <p:cNvGraphicFramePr>
            <a:graphicFrameLocks noChangeAspect="1"/>
          </p:cNvGraphicFramePr>
          <p:nvPr/>
        </p:nvGraphicFramePr>
        <p:xfrm>
          <a:off x="258548" y="2190923"/>
          <a:ext cx="8445500" cy="3497262"/>
        </p:xfrm>
        <a:graphic>
          <a:graphicData uri="http://schemas.openxmlformats.org/presentationml/2006/ole">
            <mc:AlternateContent xmlns:mc="http://schemas.openxmlformats.org/markup-compatibility/2006">
              <mc:Choice xmlns:v="urn:schemas-microsoft-com:vml" Requires="v">
                <p:oleObj spid="_x0000_s28496983" name="Chart" r:id="rId4" imgW="8543899" imgH="3533700" progId="MSGraph.Chart.8">
                  <p:embed followColorScheme="full"/>
                </p:oleObj>
              </mc:Choice>
              <mc:Fallback>
                <p:oleObj name="Chart" r:id="rId4" imgW="8543899" imgH="3533700" progId="MSGraph.Chart.8">
                  <p:embed followColorScheme="full"/>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258548" y="2190923"/>
                        <a:ext cx="8445500" cy="3497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43" name="Rectangle 4"/>
          <p:cNvSpPr>
            <a:spLocks noChangeArrowheads="1"/>
          </p:cNvSpPr>
          <p:nvPr/>
        </p:nvSpPr>
        <p:spPr bwMode="auto">
          <a:xfrm>
            <a:off x="0" y="6446560"/>
            <a:ext cx="7616825"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*Year-end figures. Latest available.</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Insurance Information Institute </a:t>
            </a:r>
            <a:r>
              <a:rPr lang="en-US" sz="1100" dirty="0" smtClean="0"/>
              <a:t>calculations based on A.M. Best data.</a:t>
            </a:r>
            <a:endParaRPr lang="en-US" sz="1100" dirty="0"/>
          </a:p>
        </p:txBody>
      </p:sp>
      <p:sp>
        <p:nvSpPr>
          <p:cNvPr id="39944" name="Rectangle 5"/>
          <p:cNvSpPr>
            <a:spLocks noChangeArrowheads="1"/>
          </p:cNvSpPr>
          <p:nvPr/>
        </p:nvSpPr>
        <p:spPr bwMode="black">
          <a:xfrm>
            <a:off x="347663" y="130716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Average Maturity (Years)</a:t>
            </a:r>
            <a:endParaRPr lang="en-US" sz="1600" b="1" dirty="0">
              <a:solidFill>
                <a:srgbClr val="225A7A"/>
              </a:solidFill>
            </a:endParaRPr>
          </a:p>
        </p:txBody>
      </p:sp>
      <p:sp>
        <p:nvSpPr>
          <p:cNvPr id="2116614" name="Rectangle 6"/>
          <p:cNvSpPr>
            <a:spLocks noChangeArrowheads="1"/>
          </p:cNvSpPr>
          <p:nvPr/>
        </p:nvSpPr>
        <p:spPr bwMode="blackWhite">
          <a:xfrm>
            <a:off x="1358153" y="5486400"/>
            <a:ext cx="6817659" cy="82064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Falling Average Maturity (and Duration) of the P/C Industry’s Bond Portfolio is Contributing </a:t>
            </a:r>
            <a:r>
              <a:rPr lang="en-US" b="1" smtClean="0">
                <a:solidFill>
                  <a:srgbClr val="FFFFFF"/>
                </a:solidFill>
              </a:rPr>
              <a:t>to the </a:t>
            </a:r>
            <a:r>
              <a:rPr lang="en-US" b="1" dirty="0" smtClean="0">
                <a:solidFill>
                  <a:srgbClr val="FFFFFF"/>
                </a:solidFill>
              </a:rPr>
              <a:t>Drop in Investment Income Along With Lower Yields</a:t>
            </a:r>
            <a:endParaRPr lang="en-US" b="1" dirty="0">
              <a:solidFill>
                <a:srgbClr val="FFFFFF"/>
              </a:solidFill>
            </a:endParaRPr>
          </a:p>
        </p:txBody>
      </p:sp>
      <p:sp>
        <p:nvSpPr>
          <p:cNvPr id="11" name="AutoShape 8"/>
          <p:cNvSpPr>
            <a:spLocks noChangeArrowheads="1"/>
          </p:cNvSpPr>
          <p:nvPr/>
        </p:nvSpPr>
        <p:spPr bwMode="blackWhite">
          <a:xfrm>
            <a:off x="5240592" y="1972238"/>
            <a:ext cx="2703871" cy="820270"/>
          </a:xfrm>
          <a:prstGeom prst="wedgeRectCallout">
            <a:avLst>
              <a:gd name="adj1" fmla="val 49830"/>
              <a:gd name="adj2" fmla="val 11282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cs typeface="+mn-cs"/>
              </a:rPr>
              <a:t>The average bond maturity is down by a full year between 2007 and 2011</a:t>
            </a:r>
            <a:endParaRPr lang="en-US" sz="1400" b="1" i="1" dirty="0">
              <a:solidFill>
                <a:schemeClr val="bg1"/>
              </a:solidFill>
              <a:cs typeface="+mn-cs"/>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80</a:t>
            </a:fld>
            <a:endParaRPr lang="en-US"/>
          </a:p>
        </p:txBody>
      </p:sp>
    </p:spTree>
    <p:extLst>
      <p:ext uri="{BB962C8B-B14F-4D97-AF65-F5344CB8AC3E}">
        <p14:creationId xmlns:p14="http://schemas.microsoft.com/office/powerpoint/2010/main" val="379936800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500"/>
                                  </p:stCondLst>
                                  <p:childTnLst>
                                    <p:set>
                                      <p:cBhvr>
                                        <p:cTn id="6" dur="1" fill="hold">
                                          <p:stCondLst>
                                            <p:cond delay="0"/>
                                          </p:stCondLst>
                                        </p:cTn>
                                        <p:tgtEl>
                                          <p:spTgt spid="2116614"/>
                                        </p:tgtEl>
                                        <p:attrNameLst>
                                          <p:attrName>style.visibility</p:attrName>
                                        </p:attrNameLst>
                                      </p:cBhvr>
                                      <p:to>
                                        <p:strVal val="visible"/>
                                      </p:to>
                                    </p:set>
                                    <p:anim calcmode="lin" valueType="num">
                                      <p:cBhvr>
                                        <p:cTn id="7" dur="500" fill="hold"/>
                                        <p:tgtEl>
                                          <p:spTgt spid="2116614"/>
                                        </p:tgtEl>
                                        <p:attrNameLst>
                                          <p:attrName>ppt_w</p:attrName>
                                        </p:attrNameLst>
                                      </p:cBhvr>
                                      <p:tavLst>
                                        <p:tav tm="0">
                                          <p:val>
                                            <p:fltVal val="0"/>
                                          </p:val>
                                        </p:tav>
                                        <p:tav tm="100000">
                                          <p:val>
                                            <p:strVal val="#ppt_w"/>
                                          </p:val>
                                        </p:tav>
                                      </p:tavLst>
                                    </p:anim>
                                    <p:anim calcmode="lin" valueType="num">
                                      <p:cBhvr>
                                        <p:cTn id="8" dur="500" fill="hold"/>
                                        <p:tgtEl>
                                          <p:spTgt spid="2116614"/>
                                        </p:tgtEl>
                                        <p:attrNameLst>
                                          <p:attrName>ppt_h</p:attrName>
                                        </p:attrNameLst>
                                      </p:cBhvr>
                                      <p:tavLst>
                                        <p:tav tm="0">
                                          <p:val>
                                            <p:fltVal val="0"/>
                                          </p:val>
                                        </p:tav>
                                        <p:tav tm="100000">
                                          <p:val>
                                            <p:strVal val="#ppt_h"/>
                                          </p:val>
                                        </p:tav>
                                      </p:tavLst>
                                    </p:anim>
                                    <p:animEffect transition="in" filter="fade">
                                      <p:cBhvr>
                                        <p:cTn id="9" dur="500"/>
                                        <p:tgtEl>
                                          <p:spTgt spid="2116614"/>
                                        </p:tgtEl>
                                      </p:cBhvr>
                                    </p:animEffect>
                                  </p:childTnLst>
                                </p:cTn>
                              </p:par>
                            </p:childTnLst>
                          </p:cTn>
                        </p:par>
                        <p:par>
                          <p:cTn id="10" fill="hold">
                            <p:stCondLst>
                              <p:cond delay="1000"/>
                            </p:stCondLst>
                            <p:childTnLst>
                              <p:par>
                                <p:cTn id="11" presetID="22" presetClass="entr" presetSubtype="8" fill="hold" grpId="0" nodeType="afterEffect">
                                  <p:stCondLst>
                                    <p:cond delay="10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6614" grpId="0" animBg="1"/>
      <p:bldP spid="11" grpId="0" animBg="1"/>
    </p:bldLst>
  </p:timing>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3" name="Rectangle 105"/>
          <p:cNvSpPr>
            <a:spLocks noGrp="1" noChangeArrowheads="1"/>
          </p:cNvSpPr>
          <p:nvPr>
            <p:ph type="dt" sz="quarter" idx="10"/>
          </p:nvPr>
        </p:nvSpPr>
        <p:spPr/>
        <p:txBody>
          <a:bodyPr/>
          <a:lstStyle/>
          <a:p>
            <a:pPr>
              <a:defRPr/>
            </a:pPr>
            <a:r>
              <a:rPr lang="en-US" smtClean="0"/>
              <a:t>12/01/09 - 9pm</a:t>
            </a:r>
          </a:p>
        </p:txBody>
      </p:sp>
      <p:sp>
        <p:nvSpPr>
          <p:cNvPr id="20484"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20485" name="Rectangle 110"/>
          <p:cNvSpPr>
            <a:spLocks noGrp="1" noChangeArrowheads="1"/>
          </p:cNvSpPr>
          <p:nvPr>
            <p:ph type="sldNum" sz="quarter" idx="12"/>
          </p:nvPr>
        </p:nvSpPr>
        <p:spPr/>
        <p:txBody>
          <a:bodyPr/>
          <a:lstStyle/>
          <a:p>
            <a:pPr>
              <a:defRPr/>
            </a:pPr>
            <a:fld id="{948EE135-D23A-42DA-875D-322432557C48}" type="slidenum">
              <a:rPr lang="en-US" smtClean="0"/>
              <a:pPr>
                <a:defRPr/>
              </a:pPr>
              <a:t>81</a:t>
            </a:fld>
            <a:endParaRPr lang="en-US" smtClean="0"/>
          </a:p>
        </p:txBody>
      </p:sp>
      <p:sp>
        <p:nvSpPr>
          <p:cNvPr id="10246" name="Rectangle 2"/>
          <p:cNvSpPr>
            <a:spLocks noGrp="1" noChangeArrowheads="1"/>
          </p:cNvSpPr>
          <p:nvPr>
            <p:ph type="title"/>
          </p:nvPr>
        </p:nvSpPr>
        <p:spPr>
          <a:xfrm>
            <a:off x="612775" y="157163"/>
            <a:ext cx="7064375" cy="860425"/>
          </a:xfrm>
        </p:spPr>
        <p:txBody>
          <a:bodyPr/>
          <a:lstStyle/>
          <a:p>
            <a:r>
              <a:rPr lang="en-US" smtClean="0"/>
              <a:t>Distribution of Bond Maturities,</a:t>
            </a:r>
            <a:br>
              <a:rPr lang="en-US" smtClean="0"/>
            </a:br>
            <a:r>
              <a:rPr lang="en-US" smtClean="0"/>
              <a:t>P/C Insurance Industry, 2003-2012</a:t>
            </a:r>
            <a:endParaRPr lang="en-US" sz="2000" smtClean="0"/>
          </a:p>
        </p:txBody>
      </p:sp>
      <p:graphicFrame>
        <p:nvGraphicFramePr>
          <p:cNvPr id="2050" name="Object 3"/>
          <p:cNvGraphicFramePr>
            <a:graphicFrameLocks noChangeAspect="1"/>
          </p:cNvGraphicFramePr>
          <p:nvPr/>
        </p:nvGraphicFramePr>
        <p:xfrm>
          <a:off x="160338" y="1039813"/>
          <a:ext cx="8713787" cy="4478337"/>
        </p:xfrm>
        <a:graphic>
          <a:graphicData uri="http://schemas.openxmlformats.org/presentationml/2006/ole">
            <mc:AlternateContent xmlns:mc="http://schemas.openxmlformats.org/markup-compatibility/2006">
              <mc:Choice xmlns:v="urn:schemas-microsoft-com:vml" Requires="v">
                <p:oleObj spid="_x0000_s28488824" name="Chart" r:id="rId4" imgW="8686697" imgH="4467131" progId="MSGraph.Chart.8">
                  <p:embed followColorScheme="full"/>
                </p:oleObj>
              </mc:Choice>
              <mc:Fallback>
                <p:oleObj name="Chart" r:id="rId4" imgW="8686697" imgH="4467131" progId="MSGraph.Chart.8">
                  <p:embed followColorScheme="full"/>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160338" y="1039813"/>
                        <a:ext cx="8713787" cy="4478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47" name="Rectangle 4"/>
          <p:cNvSpPr>
            <a:spLocks noChangeArrowheads="1"/>
          </p:cNvSpPr>
          <p:nvPr/>
        </p:nvSpPr>
        <p:spPr bwMode="auto">
          <a:xfrm>
            <a:off x="0" y="6389688"/>
            <a:ext cx="8121650"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a:p>
          <a:p>
            <a:pPr eaLnBrk="0" hangingPunct="0">
              <a:lnSpc>
                <a:spcPct val="85000"/>
              </a:lnSpc>
              <a:spcBef>
                <a:spcPct val="25000"/>
              </a:spcBef>
              <a:buClr>
                <a:schemeClr val="accent2"/>
              </a:buClr>
              <a:buFont typeface="Wingdings" pitchFamily="2" charset="2"/>
              <a:buNone/>
            </a:pPr>
            <a:r>
              <a:rPr lang="en-US" sz="1100"/>
              <a:t>Sources: SNL Financial; Insurance Information Institute. </a:t>
            </a:r>
          </a:p>
        </p:txBody>
      </p:sp>
      <p:sp>
        <p:nvSpPr>
          <p:cNvPr id="10248" name="Rectangle 5"/>
          <p:cNvSpPr>
            <a:spLocks noChangeArrowheads="1"/>
          </p:cNvSpPr>
          <p:nvPr/>
        </p:nvSpPr>
        <p:spPr bwMode="blackWhite">
          <a:xfrm>
            <a:off x="222250" y="5248275"/>
            <a:ext cx="8740775" cy="12668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pPr>
            <a:r>
              <a:rPr lang="en-US" sz="1600" b="1">
                <a:solidFill>
                  <a:schemeClr val="bg1"/>
                </a:solidFill>
              </a:rPr>
              <a:t>The main shift over these years has been from bonds with longer maturities to bonds with shorter maturities. The industry first trimmed its holdings of over-10-year bonds (from 24.6% in 2003 to 15.5% in 2012) and then trimmed bonds in the 5-10-year category (from 31.3% in 2003 to 27.6% in 2012) .</a:t>
            </a:r>
            <a:r>
              <a:rPr lang="en-US" sz="1600" b="1">
                <a:solidFill>
                  <a:srgbClr val="FFFFFF"/>
                </a:solidFill>
              </a:rPr>
              <a:t> Falling average maturity of the P/C industry’s bond portfolio is contributing to a drop in investment income along with lower yields.</a:t>
            </a:r>
          </a:p>
        </p:txBody>
      </p:sp>
    </p:spTree>
    <p:extLst>
      <p:ext uri="{BB962C8B-B14F-4D97-AF65-F5344CB8AC3E}">
        <p14:creationId xmlns:p14="http://schemas.microsoft.com/office/powerpoint/2010/main" val="389113169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5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5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50" grpId="0" bld="series"/>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idx="4294967295"/>
          </p:nvPr>
        </p:nvSpPr>
        <p:spPr/>
        <p:txBody>
          <a:bodyPr/>
          <a:lstStyle/>
          <a:p>
            <a:r>
              <a:rPr lang="en-US" smtClean="0">
                <a:latin typeface="Arial" pitchFamily="34" charset="0"/>
              </a:rPr>
              <a:t>Bonds Rated NAIC Quality Category 3-6 as a Percent of Total Bonds, 2003–2012</a:t>
            </a:r>
            <a:endParaRPr lang="en-US" baseline="30000" smtClean="0">
              <a:latin typeface="Arial" pitchFamily="34" charset="0"/>
            </a:endParaRPr>
          </a:p>
        </p:txBody>
      </p:sp>
      <p:graphicFrame>
        <p:nvGraphicFramePr>
          <p:cNvPr id="14338" name="Object 3"/>
          <p:cNvGraphicFramePr>
            <a:graphicFrameLocks/>
          </p:cNvGraphicFramePr>
          <p:nvPr/>
        </p:nvGraphicFramePr>
        <p:xfrm>
          <a:off x="260350" y="1211263"/>
          <a:ext cx="8451850" cy="3663950"/>
        </p:xfrm>
        <a:graphic>
          <a:graphicData uri="http://schemas.openxmlformats.org/presentationml/2006/ole">
            <mc:AlternateContent xmlns:mc="http://schemas.openxmlformats.org/markup-compatibility/2006">
              <mc:Choice xmlns:v="urn:schemas-microsoft-com:vml" Requires="v">
                <p:oleObj spid="_x0000_s28489848" name="Chart" r:id="rId4" imgW="8429714" imgH="3638435" progId="MSGraph.Chart.8">
                  <p:embed followColorScheme="full"/>
                </p:oleObj>
              </mc:Choice>
              <mc:Fallback>
                <p:oleObj name="Chart" r:id="rId4" imgW="8429714" imgH="3638435" progId="MSGraph.Chart.8">
                  <p:embed followColorScheme="full"/>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0350" y="1211263"/>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484188" y="5078413"/>
            <a:ext cx="8283575" cy="117316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There are many ways to capture higher yields on bond portfolios.</a:t>
            </a:r>
            <a:br>
              <a:rPr lang="en-US" b="1">
                <a:solidFill>
                  <a:srgbClr val="FFFFFF"/>
                </a:solidFill>
              </a:rPr>
            </a:br>
            <a:r>
              <a:rPr lang="en-US" b="1">
                <a:solidFill>
                  <a:srgbClr val="FFFFFF"/>
                </a:solidFill>
              </a:rPr>
              <a:t>One is to accept greater risk, as measured by NAIC bond ratings.</a:t>
            </a:r>
            <a:br>
              <a:rPr lang="en-US" b="1">
                <a:solidFill>
                  <a:srgbClr val="FFFFFF"/>
                </a:solidFill>
              </a:rPr>
            </a:br>
            <a:r>
              <a:rPr lang="en-US" b="1">
                <a:solidFill>
                  <a:srgbClr val="FFFFFF"/>
                </a:solidFill>
              </a:rPr>
              <a:t>The ratings range from 1 to 6, with the highest quality rated 1.</a:t>
            </a:r>
            <a:br>
              <a:rPr lang="en-US" b="1">
                <a:solidFill>
                  <a:srgbClr val="FFFFFF"/>
                </a:solidFill>
              </a:rPr>
            </a:br>
            <a:r>
              <a:rPr lang="en-US" b="1">
                <a:solidFill>
                  <a:srgbClr val="FFFFFF"/>
                </a:solidFill>
              </a:rPr>
              <a:t>Even in 2012, over 95% of the industry’s bonds were rated 1 or 2.</a:t>
            </a:r>
          </a:p>
        </p:txBody>
      </p:sp>
      <p:sp>
        <p:nvSpPr>
          <p:cNvPr id="14341" name="Rectangle 5"/>
          <p:cNvSpPr>
            <a:spLocks noChangeArrowheads="1"/>
          </p:cNvSpPr>
          <p:nvPr/>
        </p:nvSpPr>
        <p:spPr bwMode="auto">
          <a:xfrm>
            <a:off x="268288" y="6348413"/>
            <a:ext cx="6132512" cy="2905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Sources: SNL Financial; Insurance Information Institute.</a:t>
            </a:r>
          </a:p>
        </p:txBody>
      </p:sp>
      <p:sp>
        <p:nvSpPr>
          <p:cNvPr id="7" name="AutoShape 38"/>
          <p:cNvSpPr>
            <a:spLocks noChangeArrowheads="1"/>
          </p:cNvSpPr>
          <p:nvPr/>
        </p:nvSpPr>
        <p:spPr bwMode="blackWhite">
          <a:xfrm>
            <a:off x="3001963" y="1143000"/>
            <a:ext cx="3227387" cy="1173163"/>
          </a:xfrm>
          <a:prstGeom prst="wedgeRectCallout">
            <a:avLst>
              <a:gd name="adj1" fmla="val 100125"/>
              <a:gd name="adj2" fmla="val 982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From 2006-07 to year-end 2012, the percentage of lower-quality bonds in P/C industry portfolios more than doubled</a:t>
            </a:r>
          </a:p>
        </p:txBody>
      </p:sp>
    </p:spTree>
    <p:extLst>
      <p:ext uri="{BB962C8B-B14F-4D97-AF65-F5344CB8AC3E}">
        <p14:creationId xmlns:p14="http://schemas.microsoft.com/office/powerpoint/2010/main" val="194704108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50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7" grpId="0" animBg="1"/>
    </p:bldLst>
  </p:timing>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42210"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000" smtClean="0">
                <a:solidFill>
                  <a:schemeClr val="bg1"/>
                </a:solidFill>
              </a:rPr>
              <a:t>Shifting Legal Liability &amp; </a:t>
            </a:r>
            <a:br>
              <a:rPr lang="en-US" sz="4000" smtClean="0">
                <a:solidFill>
                  <a:schemeClr val="bg1"/>
                </a:solidFill>
              </a:rPr>
            </a:br>
            <a:r>
              <a:rPr lang="en-US" sz="4000" smtClean="0">
                <a:solidFill>
                  <a:schemeClr val="bg1"/>
                </a:solidFill>
              </a:rPr>
              <a:t>Tort Environment</a:t>
            </a:r>
          </a:p>
        </p:txBody>
      </p:sp>
      <p:sp>
        <p:nvSpPr>
          <p:cNvPr id="144387"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4388"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710E649-C827-46C1-98F4-B0DC0381DD96}" type="slidenum">
              <a:rPr lang="en-US" sz="900">
                <a:solidFill>
                  <a:schemeClr val="bg1"/>
                </a:solidFill>
              </a:rPr>
              <a:pPr algn="r" eaLnBrk="0" hangingPunct="0">
                <a:lnSpc>
                  <a:spcPct val="85000"/>
                </a:lnSpc>
                <a:spcBef>
                  <a:spcPct val="20000"/>
                </a:spcBef>
              </a:pPr>
              <a:t>83</a:t>
            </a:fld>
            <a:endParaRPr lang="en-US" sz="900">
              <a:solidFill>
                <a:schemeClr val="bg1"/>
              </a:solidFill>
            </a:endParaRPr>
          </a:p>
        </p:txBody>
      </p:sp>
      <p:pic>
        <p:nvPicPr>
          <p:cNvPr id="144389"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42214" name="Rectangle 6"/>
          <p:cNvSpPr>
            <a:spLocks noChangeArrowheads="1"/>
          </p:cNvSpPr>
          <p:nvPr/>
        </p:nvSpPr>
        <p:spPr bwMode="auto">
          <a:xfrm>
            <a:off x="363538" y="4324350"/>
            <a:ext cx="8416925" cy="1076325"/>
          </a:xfrm>
          <a:prstGeom prst="rect">
            <a:avLst/>
          </a:prstGeom>
          <a:noFill/>
          <a:ln w="9525" algn="ctr">
            <a:noFill/>
            <a:miter lim="800000"/>
            <a:headEnd/>
            <a:tailEnd/>
          </a:ln>
        </p:spPr>
        <p:txBody>
          <a:bodyPr lIns="45720" rIns="45720">
            <a:spAutoFit/>
          </a:bodyPr>
          <a:lstStyle/>
          <a:p>
            <a:pPr marL="292100" indent="-292100" algn="ctr" eaLnBrk="0" hangingPunct="0">
              <a:lnSpc>
                <a:spcPct val="85000"/>
              </a:lnSpc>
              <a:spcBef>
                <a:spcPct val="25000"/>
              </a:spcBef>
              <a:buClr>
                <a:schemeClr val="accent2"/>
              </a:buClr>
              <a:buFont typeface="Wingdings" pitchFamily="2" charset="2"/>
              <a:buNone/>
            </a:pPr>
            <a:r>
              <a:rPr lang="en-US" sz="3800" b="1">
                <a:solidFill>
                  <a:srgbClr val="225A7A"/>
                </a:solidFill>
              </a:rPr>
              <a:t>Is the Tort Pendulum</a:t>
            </a:r>
            <a:br>
              <a:rPr lang="en-US" sz="3800" b="1">
                <a:solidFill>
                  <a:srgbClr val="225A7A"/>
                </a:solidFill>
              </a:rPr>
            </a:br>
            <a:r>
              <a:rPr lang="en-US" sz="3800" b="1">
                <a:solidFill>
                  <a:srgbClr val="225A7A"/>
                </a:solidFill>
              </a:rPr>
              <a:t>Swinging Against Insurers?</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83</a:t>
            </a:fld>
            <a:endParaRPr lang="en-US"/>
          </a:p>
        </p:txBody>
      </p:sp>
    </p:spTree>
    <p:extLst>
      <p:ext uri="{BB962C8B-B14F-4D97-AF65-F5344CB8AC3E}">
        <p14:creationId xmlns:p14="http://schemas.microsoft.com/office/powerpoint/2010/main" val="170580889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42210"/>
                                        </p:tgtEl>
                                        <p:attrNameLst>
                                          <p:attrName>style.visibility</p:attrName>
                                        </p:attrNameLst>
                                      </p:cBhvr>
                                      <p:to>
                                        <p:strVal val="visible"/>
                                      </p:to>
                                    </p:set>
                                    <p:animEffect transition="in" filter="barn(outVertical)">
                                      <p:cBhvr>
                                        <p:cTn id="7" dur="1000"/>
                                        <p:tgtEl>
                                          <p:spTgt spid="2142210"/>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42214"/>
                                        </p:tgtEl>
                                        <p:attrNameLst>
                                          <p:attrName>style.visibility</p:attrName>
                                        </p:attrNameLst>
                                      </p:cBhvr>
                                      <p:to>
                                        <p:strVal val="visible"/>
                                      </p:to>
                                    </p:set>
                                    <p:animEffect transition="in" filter="barn(outVertical)">
                                      <p:cBhvr>
                                        <p:cTn id="10" dur="1000"/>
                                        <p:tgtEl>
                                          <p:spTgt spid="2142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2210" grpId="0" animBg="1"/>
      <p:bldP spid="2142214"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105"/>
          <p:cNvSpPr>
            <a:spLocks noGrp="1" noChangeArrowheads="1"/>
          </p:cNvSpPr>
          <p:nvPr>
            <p:ph type="dt" sz="quarter" idx="10"/>
          </p:nvPr>
        </p:nvSpPr>
        <p:spPr/>
        <p:txBody>
          <a:bodyPr/>
          <a:lstStyle/>
          <a:p>
            <a:pPr>
              <a:defRPr/>
            </a:pPr>
            <a:r>
              <a:rPr lang="en-US" smtClean="0"/>
              <a:t>12/01/09 - 9pm</a:t>
            </a:r>
          </a:p>
        </p:txBody>
      </p:sp>
      <p:sp>
        <p:nvSpPr>
          <p:cNvPr id="60421" name="Rectangle 110"/>
          <p:cNvSpPr>
            <a:spLocks noGrp="1" noChangeArrowheads="1"/>
          </p:cNvSpPr>
          <p:nvPr>
            <p:ph type="sldNum" sz="quarter" idx="12"/>
          </p:nvPr>
        </p:nvSpPr>
        <p:spPr/>
        <p:txBody>
          <a:bodyPr/>
          <a:lstStyle/>
          <a:p>
            <a:pPr>
              <a:defRPr/>
            </a:pPr>
            <a:fld id="{73AB3AF9-3C12-49F0-BEBE-033FFF75D5DB}" type="slidenum">
              <a:rPr lang="en-US" smtClean="0"/>
              <a:pPr>
                <a:defRPr/>
              </a:pPr>
              <a:t>84</a:t>
            </a:fld>
            <a:endParaRPr lang="en-US" smtClean="0"/>
          </a:p>
        </p:txBody>
      </p:sp>
      <p:sp>
        <p:nvSpPr>
          <p:cNvPr id="61446" name="Rectangle 2"/>
          <p:cNvSpPr>
            <a:spLocks noGrp="1" noChangeArrowheads="1"/>
          </p:cNvSpPr>
          <p:nvPr>
            <p:ph type="title"/>
          </p:nvPr>
        </p:nvSpPr>
        <p:spPr>
          <a:xfrm>
            <a:off x="134470" y="90488"/>
            <a:ext cx="7699375" cy="860425"/>
          </a:xfrm>
        </p:spPr>
        <p:txBody>
          <a:bodyPr/>
          <a:lstStyle/>
          <a:p>
            <a:r>
              <a:rPr lang="en-US" sz="2400" dirty="0" smtClean="0"/>
              <a:t>Over the Last Three Decades, Total Tort Costs as a % of GDP Appear Somewhat Cyclical, 1980-2013E</a:t>
            </a:r>
          </a:p>
        </p:txBody>
      </p:sp>
      <p:graphicFrame>
        <p:nvGraphicFramePr>
          <p:cNvPr id="61442" name="Object 3"/>
          <p:cNvGraphicFramePr>
            <a:graphicFrameLocks noGrp="1"/>
          </p:cNvGraphicFramePr>
          <p:nvPr>
            <p:ph type="chart" idx="4294967295"/>
          </p:nvPr>
        </p:nvGraphicFramePr>
        <p:xfrm>
          <a:off x="166688" y="1627188"/>
          <a:ext cx="8731250" cy="4532312"/>
        </p:xfrm>
        <a:graphic>
          <a:graphicData uri="http://schemas.openxmlformats.org/presentationml/2006/ole">
            <mc:AlternateContent xmlns:mc="http://schemas.openxmlformats.org/markup-compatibility/2006">
              <mc:Choice xmlns:v="urn:schemas-microsoft-com:vml" Requires="v">
                <p:oleObj spid="_x0000_s28511245" name="Chart" r:id="rId4" imgW="8715311" imgH="4524357" progId="MSGraph.Chart.8">
                  <p:embed followColorScheme="full"/>
                </p:oleObj>
              </mc:Choice>
              <mc:Fallback>
                <p:oleObj name="Chart" r:id="rId4" imgW="8715311" imgH="4524357" progId="MSGraph.Chart.8">
                  <p:embed followColorScheme="full"/>
                  <p:pic>
                    <p:nvPicPr>
                      <p:cNvPr id="0" name=""/>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166688" y="1627188"/>
                        <a:ext cx="8731250" cy="4532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447" name="Rectangle 4"/>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 Billions)</a:t>
            </a:r>
          </a:p>
        </p:txBody>
      </p:sp>
      <p:sp>
        <p:nvSpPr>
          <p:cNvPr id="61448" name="Rectangle 5"/>
          <p:cNvSpPr>
            <a:spLocks noChangeArrowheads="1"/>
          </p:cNvSpPr>
          <p:nvPr/>
        </p:nvSpPr>
        <p:spPr bwMode="auto">
          <a:xfrm>
            <a:off x="0" y="6575425"/>
            <a:ext cx="75692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Towers Watson, </a:t>
            </a:r>
            <a:r>
              <a:rPr lang="en-US" sz="1100" i="1" dirty="0" smtClean="0"/>
              <a:t>2011 </a:t>
            </a:r>
            <a:r>
              <a:rPr lang="en-US" sz="1100" i="1" dirty="0"/>
              <a:t>Update on US Tort Cost Trends</a:t>
            </a:r>
            <a:r>
              <a:rPr lang="en-US" sz="1100" dirty="0"/>
              <a:t>, Appendix 1A</a:t>
            </a:r>
          </a:p>
        </p:txBody>
      </p:sp>
      <p:sp>
        <p:nvSpPr>
          <p:cNvPr id="1989639" name="AutoShape 7"/>
          <p:cNvSpPr>
            <a:spLocks noChangeArrowheads="1"/>
          </p:cNvSpPr>
          <p:nvPr/>
        </p:nvSpPr>
        <p:spPr bwMode="blackWhite">
          <a:xfrm>
            <a:off x="2402262" y="4775667"/>
            <a:ext cx="3864067" cy="935037"/>
          </a:xfrm>
          <a:prstGeom prst="wedgeRectCallout">
            <a:avLst>
              <a:gd name="adj1" fmla="val 71004"/>
              <a:gd name="adj2" fmla="val -3410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Tort </a:t>
            </a:r>
            <a:r>
              <a:rPr lang="en-US" sz="1600" b="1" dirty="0" smtClean="0">
                <a:solidFill>
                  <a:schemeClr val="bg1"/>
                </a:solidFill>
                <a:cs typeface="+mn-cs"/>
              </a:rPr>
              <a:t>costs  in dollar terms have </a:t>
            </a:r>
            <a:r>
              <a:rPr lang="en-US" sz="1600" b="1" dirty="0">
                <a:solidFill>
                  <a:schemeClr val="bg1"/>
                </a:solidFill>
                <a:cs typeface="+mn-cs"/>
              </a:rPr>
              <a:t>r</a:t>
            </a:r>
            <a:r>
              <a:rPr lang="en-US" sz="1600" b="1" dirty="0" smtClean="0">
                <a:solidFill>
                  <a:schemeClr val="bg1"/>
                </a:solidFill>
                <a:cs typeface="+mn-cs"/>
              </a:rPr>
              <a:t>emained </a:t>
            </a:r>
            <a:r>
              <a:rPr lang="en-US" sz="1600" b="1" dirty="0">
                <a:solidFill>
                  <a:schemeClr val="bg1"/>
                </a:solidFill>
                <a:cs typeface="+mn-cs"/>
              </a:rPr>
              <a:t>h</a:t>
            </a:r>
            <a:r>
              <a:rPr lang="en-US" sz="1600" b="1" dirty="0" smtClean="0">
                <a:solidFill>
                  <a:schemeClr val="bg1"/>
                </a:solidFill>
                <a:cs typeface="+mn-cs"/>
              </a:rPr>
              <a:t>igh </a:t>
            </a:r>
            <a:r>
              <a:rPr lang="en-US" sz="1600" b="1" dirty="0">
                <a:solidFill>
                  <a:schemeClr val="bg1"/>
                </a:solidFill>
                <a:cs typeface="+mn-cs"/>
              </a:rPr>
              <a:t>but </a:t>
            </a:r>
            <a:r>
              <a:rPr lang="en-US" sz="1600" b="1" dirty="0" smtClean="0">
                <a:solidFill>
                  <a:schemeClr val="bg1"/>
                </a:solidFill>
                <a:cs typeface="+mn-cs"/>
              </a:rPr>
              <a:t>relatively </a:t>
            </a:r>
            <a:r>
              <a:rPr lang="en-US" sz="1600" b="1" dirty="0">
                <a:solidFill>
                  <a:schemeClr val="bg1"/>
                </a:solidFill>
                <a:cs typeface="+mn-cs"/>
              </a:rPr>
              <a:t>s</a:t>
            </a:r>
            <a:r>
              <a:rPr lang="en-US" sz="1600" b="1" dirty="0" smtClean="0">
                <a:solidFill>
                  <a:schemeClr val="bg1"/>
                </a:solidFill>
                <a:cs typeface="+mn-cs"/>
              </a:rPr>
              <a:t>table since </a:t>
            </a:r>
            <a:r>
              <a:rPr lang="en-US" sz="1600" b="1" dirty="0">
                <a:solidFill>
                  <a:schemeClr val="bg1"/>
                </a:solidFill>
                <a:cs typeface="+mn-cs"/>
              </a:rPr>
              <a:t>the mid-2000s</a:t>
            </a:r>
            <a:r>
              <a:rPr lang="en-US" sz="1600" b="1" dirty="0" smtClean="0">
                <a:solidFill>
                  <a:schemeClr val="bg1"/>
                </a:solidFill>
                <a:cs typeface="+mn-cs"/>
              </a:rPr>
              <a:t>., but are down   substantially as a share of GDP</a:t>
            </a:r>
            <a:endParaRPr lang="en-US" sz="1600" b="1" dirty="0">
              <a:solidFill>
                <a:schemeClr val="bg1"/>
              </a:solidFill>
              <a:cs typeface="+mn-cs"/>
            </a:endParaRPr>
          </a:p>
        </p:txBody>
      </p:sp>
      <p:sp>
        <p:nvSpPr>
          <p:cNvPr id="11" name="AutoShape 7"/>
          <p:cNvSpPr>
            <a:spLocks noChangeArrowheads="1"/>
          </p:cNvSpPr>
          <p:nvPr/>
        </p:nvSpPr>
        <p:spPr bwMode="blackWhite">
          <a:xfrm>
            <a:off x="6213363" y="2904565"/>
            <a:ext cx="1559037" cy="753035"/>
          </a:xfrm>
          <a:prstGeom prst="wedgeRectCallout">
            <a:avLst>
              <a:gd name="adj1" fmla="val 2754"/>
              <a:gd name="adj2" fmla="val 15171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Deepwater Horizon Spike in 2010</a:t>
            </a:r>
            <a:endParaRPr lang="en-US" sz="1600" b="1" dirty="0">
              <a:solidFill>
                <a:schemeClr val="bg1"/>
              </a:solidFill>
              <a:latin typeface="Arial" pitchFamily="34" charset="0"/>
              <a:cs typeface="+mn-cs"/>
            </a:endParaRPr>
          </a:p>
        </p:txBody>
      </p:sp>
      <p:sp>
        <p:nvSpPr>
          <p:cNvPr id="12" name="AutoShape 7"/>
          <p:cNvSpPr>
            <a:spLocks noChangeArrowheads="1"/>
          </p:cNvSpPr>
          <p:nvPr/>
        </p:nvSpPr>
        <p:spPr bwMode="blackWhite">
          <a:xfrm>
            <a:off x="7894246" y="4927226"/>
            <a:ext cx="1061495" cy="720538"/>
          </a:xfrm>
          <a:prstGeom prst="wedgeRectCallout">
            <a:avLst>
              <a:gd name="adj1" fmla="val -69415"/>
              <a:gd name="adj2" fmla="val -3815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1.68% of GDP in 2013</a:t>
            </a:r>
            <a:endParaRPr lang="en-US" sz="1600" b="1" dirty="0">
              <a:solidFill>
                <a:schemeClr val="bg1"/>
              </a:solidFill>
              <a:latin typeface="Arial" pitchFamily="34" charset="0"/>
              <a:cs typeface="+mn-cs"/>
            </a:endParaRPr>
          </a:p>
        </p:txBody>
      </p:sp>
      <p:sp>
        <p:nvSpPr>
          <p:cNvPr id="13" name="AutoShape 7"/>
          <p:cNvSpPr>
            <a:spLocks noChangeArrowheads="1"/>
          </p:cNvSpPr>
          <p:nvPr/>
        </p:nvSpPr>
        <p:spPr bwMode="blackWhite">
          <a:xfrm>
            <a:off x="3980329" y="2094378"/>
            <a:ext cx="1456765" cy="958103"/>
          </a:xfrm>
          <a:prstGeom prst="wedgeRectCallout">
            <a:avLst>
              <a:gd name="adj1" fmla="val 68667"/>
              <a:gd name="adj2" fmla="val 3968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2.21% of GDP in 2003 = pre-tort reform peak</a:t>
            </a:r>
            <a:endParaRPr lang="en-US" sz="1600" b="1" dirty="0">
              <a:solidFill>
                <a:schemeClr val="bg1"/>
              </a:solidFill>
              <a:latin typeface="Arial" pitchFamily="34" charset="0"/>
              <a:cs typeface="+mn-cs"/>
            </a:endParaRPr>
          </a:p>
        </p:txBody>
      </p:sp>
    </p:spTree>
    <p:extLst>
      <p:ext uri="{BB962C8B-B14F-4D97-AF65-F5344CB8AC3E}">
        <p14:creationId xmlns:p14="http://schemas.microsoft.com/office/powerpoint/2010/main" val="378495546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89639"/>
                                        </p:tgtEl>
                                        <p:attrNameLst>
                                          <p:attrName>style.visibility</p:attrName>
                                        </p:attrNameLst>
                                      </p:cBhvr>
                                      <p:to>
                                        <p:strVal val="visible"/>
                                      </p:to>
                                    </p:set>
                                    <p:animEffect transition="in" filter="wipe(right)">
                                      <p:cBhvr>
                                        <p:cTn id="7" dur="500"/>
                                        <p:tgtEl>
                                          <p:spTgt spid="1989639"/>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par>
                          <p:cTn id="12" fill="hold">
                            <p:stCondLst>
                              <p:cond delay="2400"/>
                            </p:stCondLst>
                            <p:childTnLst>
                              <p:par>
                                <p:cTn id="13" presetID="22" presetClass="entr" presetSubtype="4" fill="hold" grpId="0" nodeType="afterEffect">
                                  <p:stCondLst>
                                    <p:cond delay="70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par>
                          <p:cTn id="16" fill="hold">
                            <p:stCondLst>
                              <p:cond delay="3600"/>
                            </p:stCondLst>
                            <p:childTnLst>
                              <p:par>
                                <p:cTn id="17" presetID="22" presetClass="entr" presetSubtype="4" fill="hold" grpId="0" nodeType="afterEffect">
                                  <p:stCondLst>
                                    <p:cond delay="70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9639" grpId="0" animBg="1"/>
      <p:bldP spid="11" grpId="0" animBg="1"/>
      <p:bldP spid="12" grpId="0" animBg="1"/>
      <p:bldP spid="13"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018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018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6E6B276-B00D-4649-880D-E50F174CC9ED}" type="slidenum">
              <a:rPr lang="en-US" sz="900"/>
              <a:pPr algn="r" eaLnBrk="0" hangingPunct="0">
                <a:lnSpc>
                  <a:spcPct val="85000"/>
                </a:lnSpc>
                <a:spcBef>
                  <a:spcPct val="20000"/>
                </a:spcBef>
              </a:pPr>
              <a:t>85</a:t>
            </a:fld>
            <a:endParaRPr lang="en-US" sz="900"/>
          </a:p>
        </p:txBody>
      </p:sp>
      <p:sp>
        <p:nvSpPr>
          <p:cNvPr id="50182" name="Rectangle 2"/>
          <p:cNvSpPr>
            <a:spLocks noGrp="1" noChangeArrowheads="1"/>
          </p:cNvSpPr>
          <p:nvPr>
            <p:ph type="title" idx="4294967295"/>
          </p:nvPr>
        </p:nvSpPr>
        <p:spPr/>
        <p:txBody>
          <a:bodyPr/>
          <a:lstStyle/>
          <a:p>
            <a:r>
              <a:rPr lang="en-US" dirty="0" smtClean="0"/>
              <a:t>Commercial Lines Tort Costs: Insured vs. Self-(Un)Insured Shares, 1973-2010</a:t>
            </a:r>
          </a:p>
        </p:txBody>
      </p:sp>
      <p:sp>
        <p:nvSpPr>
          <p:cNvPr id="50184" name="Rectangle 4"/>
          <p:cNvSpPr>
            <a:spLocks noChangeArrowheads="1"/>
          </p:cNvSpPr>
          <p:nvPr/>
        </p:nvSpPr>
        <p:spPr bwMode="black">
          <a:xfrm>
            <a:off x="174813" y="1506071"/>
            <a:ext cx="2030506"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Billions of Dollars</a:t>
            </a:r>
            <a:endParaRPr lang="en-US" sz="1600" b="1" dirty="0">
              <a:solidFill>
                <a:srgbClr val="225A7A"/>
              </a:solidFill>
            </a:endParaRPr>
          </a:p>
        </p:txBody>
      </p:sp>
      <p:graphicFrame>
        <p:nvGraphicFramePr>
          <p:cNvPr id="50178" name="Object 3"/>
          <p:cNvGraphicFramePr>
            <a:graphicFrameLocks/>
          </p:cNvGraphicFramePr>
          <p:nvPr/>
        </p:nvGraphicFramePr>
        <p:xfrm>
          <a:off x="263525" y="1922929"/>
          <a:ext cx="8537575" cy="3832412"/>
        </p:xfrm>
        <a:graphic>
          <a:graphicData uri="http://schemas.openxmlformats.org/presentationml/2006/ole">
            <mc:AlternateContent xmlns:mc="http://schemas.openxmlformats.org/markup-compatibility/2006">
              <mc:Choice xmlns:v="urn:schemas-microsoft-com:vml" Requires="v">
                <p:oleObj spid="_x0000_s28512269" name="Chart" r:id="rId4" imgW="8772538" imgH="3305067" progId="MSGraph.Chart.8">
                  <p:embed followColorScheme="full"/>
                </p:oleObj>
              </mc:Choice>
              <mc:Fallback>
                <p:oleObj name="Chart" r:id="rId4" imgW="8772538" imgH="3305067" progId="MSGraph.Chart.8">
                  <p:embed followColorScheme="full"/>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525" y="1922929"/>
                        <a:ext cx="8537575" cy="383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5"/>
          <p:cNvSpPr>
            <a:spLocks noChangeArrowheads="1"/>
          </p:cNvSpPr>
          <p:nvPr/>
        </p:nvSpPr>
        <p:spPr bwMode="blackWhite">
          <a:xfrm>
            <a:off x="833718" y="5724804"/>
            <a:ext cx="7812741" cy="8239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Tort Costs and the Share Retained by Risks Both Grew Rapidly from the mid-1970s to mid-2000s, When Tort Costs Began to Fall But Self-Insurance Shares Continued to Rise</a:t>
            </a:r>
            <a:endParaRPr lang="en-US" b="1" dirty="0">
              <a:solidFill>
                <a:srgbClr val="FFFFFF"/>
              </a:solidFill>
            </a:endParaRPr>
          </a:p>
        </p:txBody>
      </p:sp>
      <p:sp>
        <p:nvSpPr>
          <p:cNvPr id="26" name="TextBox 10"/>
          <p:cNvSpPr txBox="1">
            <a:spLocks noChangeArrowheads="1"/>
          </p:cNvSpPr>
          <p:nvPr/>
        </p:nvSpPr>
        <p:spPr bwMode="auto">
          <a:xfrm>
            <a:off x="2631926" y="342189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$9.5</a:t>
            </a:r>
            <a:endParaRPr lang="en-US" sz="1400" b="1" dirty="0">
              <a:solidFill>
                <a:schemeClr val="accent3"/>
              </a:solidFill>
            </a:endParaRPr>
          </a:p>
        </p:txBody>
      </p:sp>
      <p:sp>
        <p:nvSpPr>
          <p:cNvPr id="27" name="TextBox 10"/>
          <p:cNvSpPr txBox="1">
            <a:spLocks noChangeArrowheads="1"/>
          </p:cNvSpPr>
          <p:nvPr/>
        </p:nvSpPr>
        <p:spPr bwMode="auto">
          <a:xfrm>
            <a:off x="1058617" y="226545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$15.0</a:t>
            </a:r>
            <a:endParaRPr lang="en-US" sz="1400" b="1" dirty="0">
              <a:solidFill>
                <a:schemeClr val="accent3"/>
              </a:solidFill>
            </a:endParaRPr>
          </a:p>
        </p:txBody>
      </p:sp>
      <p:sp>
        <p:nvSpPr>
          <p:cNvPr id="31" name="TextBox 10"/>
          <p:cNvSpPr txBox="1">
            <a:spLocks noChangeArrowheads="1"/>
          </p:cNvSpPr>
          <p:nvPr/>
        </p:nvSpPr>
        <p:spPr bwMode="auto">
          <a:xfrm>
            <a:off x="4182821" y="348016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$6.0</a:t>
            </a:r>
            <a:endParaRPr lang="en-US" sz="1400" b="1" dirty="0">
              <a:solidFill>
                <a:schemeClr val="accent3"/>
              </a:solidFill>
            </a:endParaRPr>
          </a:p>
        </p:txBody>
      </p:sp>
      <p:sp>
        <p:nvSpPr>
          <p:cNvPr id="39" name="AutoShape 8"/>
          <p:cNvSpPr>
            <a:spLocks noChangeArrowheads="1"/>
          </p:cNvSpPr>
          <p:nvPr/>
        </p:nvSpPr>
        <p:spPr bwMode="blackWhite">
          <a:xfrm>
            <a:off x="1362633" y="2743200"/>
            <a:ext cx="1474696" cy="1873625"/>
          </a:xfrm>
          <a:prstGeom prst="wedgeRectCallout">
            <a:avLst>
              <a:gd name="adj1" fmla="val -59804"/>
              <a:gd name="adj2" fmla="val 75915"/>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1973: Commercial Tort Costs Totaled $6.49B, 94% was insured, 6% self-(un)insured</a:t>
            </a:r>
            <a:endParaRPr lang="en-US" sz="1600" b="1" dirty="0">
              <a:solidFill>
                <a:schemeClr val="bg1"/>
              </a:solidFill>
            </a:endParaRPr>
          </a:p>
        </p:txBody>
      </p:sp>
      <p:sp>
        <p:nvSpPr>
          <p:cNvPr id="36" name="AutoShape 8"/>
          <p:cNvSpPr>
            <a:spLocks noChangeArrowheads="1"/>
          </p:cNvSpPr>
          <p:nvPr/>
        </p:nvSpPr>
        <p:spPr bwMode="blackWhite">
          <a:xfrm>
            <a:off x="2926968" y="2756648"/>
            <a:ext cx="1658479" cy="1089211"/>
          </a:xfrm>
          <a:prstGeom prst="wedgeRectCallout">
            <a:avLst>
              <a:gd name="adj1" fmla="val -13186"/>
              <a:gd name="adj2" fmla="val 90730"/>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1985: $46.6B 74.5% insured, 25.5% self-(un)insured</a:t>
            </a:r>
            <a:endParaRPr lang="en-US" sz="1600" b="1" dirty="0">
              <a:solidFill>
                <a:schemeClr val="bg1"/>
              </a:solidFill>
            </a:endParaRPr>
          </a:p>
        </p:txBody>
      </p:sp>
      <p:sp>
        <p:nvSpPr>
          <p:cNvPr id="43" name="AutoShape 8"/>
          <p:cNvSpPr>
            <a:spLocks noChangeArrowheads="1"/>
          </p:cNvSpPr>
          <p:nvPr/>
        </p:nvSpPr>
        <p:spPr bwMode="blackWhite">
          <a:xfrm>
            <a:off x="4719902" y="2129122"/>
            <a:ext cx="1658479" cy="1089211"/>
          </a:xfrm>
          <a:prstGeom prst="wedgeRectCallout">
            <a:avLst>
              <a:gd name="adj1" fmla="val -5078"/>
              <a:gd name="adj2" fmla="val 88261"/>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1995: $83.6B 69.5% insured, 30.5% self-(un)insured</a:t>
            </a:r>
            <a:endParaRPr lang="en-US" sz="1600" b="1" dirty="0">
              <a:solidFill>
                <a:schemeClr val="bg1"/>
              </a:solidFill>
            </a:endParaRPr>
          </a:p>
        </p:txBody>
      </p:sp>
      <p:sp>
        <p:nvSpPr>
          <p:cNvPr id="44" name="AutoShape 8"/>
          <p:cNvSpPr>
            <a:spLocks noChangeArrowheads="1"/>
          </p:cNvSpPr>
          <p:nvPr/>
        </p:nvSpPr>
        <p:spPr bwMode="blackWhite">
          <a:xfrm>
            <a:off x="6459048" y="1098187"/>
            <a:ext cx="1658479" cy="1089211"/>
          </a:xfrm>
          <a:prstGeom prst="wedgeRectCallout">
            <a:avLst>
              <a:gd name="adj1" fmla="val 11139"/>
              <a:gd name="adj2" fmla="val 69742"/>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2005: $143.5B 66.4% insured, 33.6% self-(un)insured</a:t>
            </a:r>
            <a:endParaRPr lang="en-US" sz="1600" b="1" dirty="0">
              <a:solidFill>
                <a:schemeClr val="bg1"/>
              </a:solidFill>
            </a:endParaRPr>
          </a:p>
        </p:txBody>
      </p:sp>
      <p:sp>
        <p:nvSpPr>
          <p:cNvPr id="45" name="AutoShape 8"/>
          <p:cNvSpPr>
            <a:spLocks noChangeArrowheads="1"/>
          </p:cNvSpPr>
          <p:nvPr/>
        </p:nvSpPr>
        <p:spPr bwMode="blackWhite">
          <a:xfrm>
            <a:off x="6719024" y="4101363"/>
            <a:ext cx="1658479" cy="1089211"/>
          </a:xfrm>
          <a:prstGeom prst="wedgeRectCallout">
            <a:avLst>
              <a:gd name="adj1" fmla="val 54112"/>
              <a:gd name="adj2" fmla="val -132727"/>
            </a:avLst>
          </a:prstGeom>
          <a:solidFill>
            <a:schemeClr val="accent1"/>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2009: $126.5B 64.4% insured, 35.6% self-(un)insured</a:t>
            </a:r>
            <a:endParaRPr lang="en-US" sz="1600" b="1" dirty="0">
              <a:solidFill>
                <a:schemeClr val="bg1"/>
              </a:solidFill>
            </a:endParaRPr>
          </a:p>
        </p:txBody>
      </p:sp>
      <p:sp>
        <p:nvSpPr>
          <p:cNvPr id="46" name="Rectangle 5"/>
          <p:cNvSpPr>
            <a:spLocks noChangeArrowheads="1"/>
          </p:cNvSpPr>
          <p:nvPr/>
        </p:nvSpPr>
        <p:spPr bwMode="auto">
          <a:xfrm>
            <a:off x="0" y="6615766"/>
            <a:ext cx="75692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Towers Watson, </a:t>
            </a:r>
            <a:r>
              <a:rPr lang="en-US" sz="1100" i="1" dirty="0" smtClean="0"/>
              <a:t>2011 </a:t>
            </a:r>
            <a:r>
              <a:rPr lang="en-US" sz="1100" i="1" dirty="0"/>
              <a:t>Update on US Tort Cost Trends</a:t>
            </a:r>
            <a:r>
              <a:rPr lang="en-US" sz="1100" dirty="0"/>
              <a:t>, </a:t>
            </a:r>
            <a:r>
              <a:rPr lang="en-US" sz="1100" dirty="0" smtClean="0"/>
              <a:t>III Calculations based on data from Appendix  4.</a:t>
            </a:r>
            <a:endParaRPr lang="en-US" sz="1100" dirty="0"/>
          </a:p>
        </p:txBody>
      </p:sp>
      <p:sp>
        <p:nvSpPr>
          <p:cNvPr id="18" name="Date Placeholder 17"/>
          <p:cNvSpPr>
            <a:spLocks noGrp="1"/>
          </p:cNvSpPr>
          <p:nvPr>
            <p:ph type="dt" sz="half" idx="10"/>
          </p:nvPr>
        </p:nvSpPr>
        <p:spPr/>
        <p:txBody>
          <a:bodyPr/>
          <a:lstStyle/>
          <a:p>
            <a:pPr>
              <a:defRPr/>
            </a:pPr>
            <a:r>
              <a:rPr lang="en-US" smtClean="0"/>
              <a:t>12/01/09 - 9pm</a:t>
            </a:r>
            <a:endParaRPr lang="en-US"/>
          </a:p>
        </p:txBody>
      </p:sp>
      <p:sp>
        <p:nvSpPr>
          <p:cNvPr id="19" name="Slide Number Placeholder 18"/>
          <p:cNvSpPr>
            <a:spLocks noGrp="1"/>
          </p:cNvSpPr>
          <p:nvPr>
            <p:ph type="sldNum" sz="quarter" idx="12"/>
          </p:nvPr>
        </p:nvSpPr>
        <p:spPr/>
        <p:txBody>
          <a:bodyPr/>
          <a:lstStyle/>
          <a:p>
            <a:pPr>
              <a:defRPr/>
            </a:pPr>
            <a:fld id="{79649112-2361-4913-9798-B6AEBB59A8D4}" type="slidenum">
              <a:rPr lang="en-US" smtClean="0"/>
              <a:pPr>
                <a:defRPr/>
              </a:pPr>
              <a:t>85</a:t>
            </a:fld>
            <a:endParaRPr lang="en-US"/>
          </a:p>
        </p:txBody>
      </p:sp>
    </p:spTree>
    <p:extLst>
      <p:ext uri="{BB962C8B-B14F-4D97-AF65-F5344CB8AC3E}">
        <p14:creationId xmlns:p14="http://schemas.microsoft.com/office/powerpoint/2010/main" val="277193850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wipe(left)">
                                      <p:cBhvr>
                                        <p:cTn id="20" dur="500"/>
                                        <p:tgtEl>
                                          <p:spTgt spid="43"/>
                                        </p:tgtEl>
                                      </p:cBhvr>
                                    </p:animEffect>
                                  </p:childTnLst>
                                </p:cTn>
                              </p:par>
                            </p:childTnLst>
                          </p:cTn>
                        </p:par>
                        <p:par>
                          <p:cTn id="21" fill="hold">
                            <p:stCondLst>
                              <p:cond delay="3000"/>
                            </p:stCondLst>
                            <p:childTnLst>
                              <p:par>
                                <p:cTn id="22" presetID="22" presetClass="entr" presetSubtype="8" fill="hold" grpId="0" nodeType="after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wipe(left)">
                                      <p:cBhvr>
                                        <p:cTn id="24" dur="500"/>
                                        <p:tgtEl>
                                          <p:spTgt spid="44"/>
                                        </p:tgtEl>
                                      </p:cBhvr>
                                    </p:animEffect>
                                  </p:childTnLst>
                                </p:cTn>
                              </p:par>
                            </p:childTnLst>
                          </p:cTn>
                        </p:par>
                        <p:par>
                          <p:cTn id="25" fill="hold">
                            <p:stCondLst>
                              <p:cond delay="3500"/>
                            </p:stCondLst>
                            <p:childTnLst>
                              <p:par>
                                <p:cTn id="26" presetID="22" presetClass="entr" presetSubtype="8" fill="hold" grpId="0" nodeType="after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wipe(left)">
                                      <p:cBhvr>
                                        <p:cTn id="2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9" grpId="0" animBg="1"/>
      <p:bldP spid="36" grpId="0" animBg="1"/>
      <p:bldP spid="43" grpId="0" animBg="1"/>
      <p:bldP spid="44" grpId="0" animBg="1"/>
      <p:bldP spid="45"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018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018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6E6B276-B00D-4649-880D-E50F174CC9ED}" type="slidenum">
              <a:rPr lang="en-US" sz="900"/>
              <a:pPr algn="r" eaLnBrk="0" hangingPunct="0">
                <a:lnSpc>
                  <a:spcPct val="85000"/>
                </a:lnSpc>
                <a:spcBef>
                  <a:spcPct val="20000"/>
                </a:spcBef>
              </a:pPr>
              <a:t>86</a:t>
            </a:fld>
            <a:endParaRPr lang="en-US" sz="900"/>
          </a:p>
        </p:txBody>
      </p:sp>
      <p:sp>
        <p:nvSpPr>
          <p:cNvPr id="50182" name="Rectangle 2"/>
          <p:cNvSpPr>
            <a:spLocks noGrp="1" noChangeArrowheads="1"/>
          </p:cNvSpPr>
          <p:nvPr>
            <p:ph type="title" idx="4294967295"/>
          </p:nvPr>
        </p:nvSpPr>
        <p:spPr/>
        <p:txBody>
          <a:bodyPr/>
          <a:lstStyle/>
          <a:p>
            <a:r>
              <a:rPr lang="en-US" dirty="0" smtClean="0"/>
              <a:t>Commercial Lines Tort Costs: Insured vs. Self-(Un)Insured Shares, 1973-2010</a:t>
            </a:r>
          </a:p>
        </p:txBody>
      </p:sp>
      <p:sp>
        <p:nvSpPr>
          <p:cNvPr id="50184" name="Rectangle 4"/>
          <p:cNvSpPr>
            <a:spLocks noChangeArrowheads="1"/>
          </p:cNvSpPr>
          <p:nvPr/>
        </p:nvSpPr>
        <p:spPr bwMode="black">
          <a:xfrm>
            <a:off x="174813" y="1506071"/>
            <a:ext cx="2030506"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Percent</a:t>
            </a:r>
            <a:endParaRPr lang="en-US" sz="1600" b="1" dirty="0">
              <a:solidFill>
                <a:srgbClr val="225A7A"/>
              </a:solidFill>
            </a:endParaRPr>
          </a:p>
        </p:txBody>
      </p:sp>
      <p:graphicFrame>
        <p:nvGraphicFramePr>
          <p:cNvPr id="50178" name="Object 3"/>
          <p:cNvGraphicFramePr>
            <a:graphicFrameLocks/>
          </p:cNvGraphicFramePr>
          <p:nvPr/>
        </p:nvGraphicFramePr>
        <p:xfrm>
          <a:off x="263525" y="1922929"/>
          <a:ext cx="8537575" cy="3832412"/>
        </p:xfrm>
        <a:graphic>
          <a:graphicData uri="http://schemas.openxmlformats.org/presentationml/2006/ole">
            <mc:AlternateContent xmlns:mc="http://schemas.openxmlformats.org/markup-compatibility/2006">
              <mc:Choice xmlns:v="urn:schemas-microsoft-com:vml" Requires="v">
                <p:oleObj spid="_x0000_s28513293" name="Chart" r:id="rId4" imgW="8772538" imgH="3305067" progId="MSGraph.Chart.8">
                  <p:embed followColorScheme="full"/>
                </p:oleObj>
              </mc:Choice>
              <mc:Fallback>
                <p:oleObj name="Chart" r:id="rId4" imgW="8772538" imgH="3305067" progId="MSGraph.Chart.8">
                  <p:embed followColorScheme="full"/>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525" y="1922929"/>
                        <a:ext cx="8537575" cy="383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5"/>
          <p:cNvSpPr>
            <a:spLocks noChangeArrowheads="1"/>
          </p:cNvSpPr>
          <p:nvPr/>
        </p:nvSpPr>
        <p:spPr bwMode="blackWhite">
          <a:xfrm>
            <a:off x="833718" y="5724804"/>
            <a:ext cx="7812741" cy="8239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Share of Tort Costs Retained by Risks Has Been Steadily Increasing for Nearly 40 Years.  This Trend Contributes Has Left Insurers With Less Control Over Pricing.</a:t>
            </a:r>
            <a:endParaRPr lang="en-US" b="1" dirty="0">
              <a:solidFill>
                <a:srgbClr val="FFFFFF"/>
              </a:solidFill>
            </a:endParaRPr>
          </a:p>
        </p:txBody>
      </p:sp>
      <p:sp>
        <p:nvSpPr>
          <p:cNvPr id="39" name="AutoShape 8"/>
          <p:cNvSpPr>
            <a:spLocks noChangeArrowheads="1"/>
          </p:cNvSpPr>
          <p:nvPr/>
        </p:nvSpPr>
        <p:spPr bwMode="blackWhite">
          <a:xfrm>
            <a:off x="1510552" y="3133164"/>
            <a:ext cx="1461248" cy="1062319"/>
          </a:xfrm>
          <a:prstGeom prst="wedgeRectCallout">
            <a:avLst>
              <a:gd name="adj1" fmla="val -60734"/>
              <a:gd name="adj2" fmla="val -121469"/>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1973: 94% was insured, 6% self-(un)insured</a:t>
            </a:r>
            <a:endParaRPr lang="en-US" sz="1600" b="1" dirty="0">
              <a:solidFill>
                <a:schemeClr val="bg1"/>
              </a:solidFill>
            </a:endParaRPr>
          </a:p>
        </p:txBody>
      </p:sp>
      <p:sp>
        <p:nvSpPr>
          <p:cNvPr id="36" name="AutoShape 8"/>
          <p:cNvSpPr>
            <a:spLocks noChangeArrowheads="1"/>
          </p:cNvSpPr>
          <p:nvPr/>
        </p:nvSpPr>
        <p:spPr bwMode="blackWhite">
          <a:xfrm>
            <a:off x="3088334" y="3133165"/>
            <a:ext cx="1389538" cy="1089211"/>
          </a:xfrm>
          <a:prstGeom prst="wedgeRectCallout">
            <a:avLst>
              <a:gd name="adj1" fmla="val -23727"/>
              <a:gd name="adj2" fmla="val -67295"/>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1985:74.5% insured, 25.5% self-(un)insured</a:t>
            </a:r>
            <a:endParaRPr lang="en-US" sz="1600" b="1" dirty="0">
              <a:solidFill>
                <a:schemeClr val="bg1"/>
              </a:solidFill>
            </a:endParaRPr>
          </a:p>
        </p:txBody>
      </p:sp>
      <p:sp>
        <p:nvSpPr>
          <p:cNvPr id="43" name="AutoShape 8"/>
          <p:cNvSpPr>
            <a:spLocks noChangeArrowheads="1"/>
          </p:cNvSpPr>
          <p:nvPr/>
        </p:nvSpPr>
        <p:spPr bwMode="blackWhite">
          <a:xfrm>
            <a:off x="4585431" y="3514169"/>
            <a:ext cx="1479193" cy="1089211"/>
          </a:xfrm>
          <a:prstGeom prst="wedgeRectCallout">
            <a:avLst>
              <a:gd name="adj1" fmla="val 14774"/>
              <a:gd name="adj2" fmla="val -84579"/>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1995: 69.5% insured, 30.5% self-(un)insured</a:t>
            </a:r>
            <a:endParaRPr lang="en-US" sz="1600" b="1" dirty="0">
              <a:solidFill>
                <a:schemeClr val="bg1"/>
              </a:solidFill>
            </a:endParaRPr>
          </a:p>
        </p:txBody>
      </p:sp>
      <p:sp>
        <p:nvSpPr>
          <p:cNvPr id="44" name="AutoShape 8"/>
          <p:cNvSpPr>
            <a:spLocks noChangeArrowheads="1"/>
          </p:cNvSpPr>
          <p:nvPr/>
        </p:nvSpPr>
        <p:spPr bwMode="blackWhite">
          <a:xfrm>
            <a:off x="6230447" y="3451422"/>
            <a:ext cx="1367141" cy="1187813"/>
          </a:xfrm>
          <a:prstGeom prst="wedgeRectCallout">
            <a:avLst>
              <a:gd name="adj1" fmla="val 39392"/>
              <a:gd name="adj2" fmla="val -72234"/>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2005: 66.4% insured, 33.6% self-(un)insured</a:t>
            </a:r>
            <a:endParaRPr lang="en-US" sz="1600" b="1" dirty="0">
              <a:solidFill>
                <a:schemeClr val="bg1"/>
              </a:solidFill>
            </a:endParaRPr>
          </a:p>
        </p:txBody>
      </p:sp>
      <p:sp>
        <p:nvSpPr>
          <p:cNvPr id="45" name="AutoShape 8"/>
          <p:cNvSpPr>
            <a:spLocks noChangeArrowheads="1"/>
          </p:cNvSpPr>
          <p:nvPr/>
        </p:nvSpPr>
        <p:spPr bwMode="blackWhite">
          <a:xfrm>
            <a:off x="5096435" y="1438836"/>
            <a:ext cx="3119717" cy="1317811"/>
          </a:xfrm>
          <a:prstGeom prst="wedgeRectCallout">
            <a:avLst>
              <a:gd name="adj1" fmla="val 57644"/>
              <a:gd name="adj2" fmla="val 103995"/>
            </a:avLst>
          </a:prstGeom>
          <a:solidFill>
            <a:schemeClr val="accent1"/>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2010: $138.1B 56.6% insured, 44.4% self-(un)insured (distorted by Deepwater Horizon event with most losses retained by BP)</a:t>
            </a:r>
            <a:endParaRPr lang="en-US" sz="1600" b="1" dirty="0">
              <a:solidFill>
                <a:schemeClr val="bg1"/>
              </a:solidFill>
            </a:endParaRPr>
          </a:p>
        </p:txBody>
      </p:sp>
      <p:sp>
        <p:nvSpPr>
          <p:cNvPr id="46" name="Rectangle 5"/>
          <p:cNvSpPr>
            <a:spLocks noChangeArrowheads="1"/>
          </p:cNvSpPr>
          <p:nvPr/>
        </p:nvSpPr>
        <p:spPr bwMode="auto">
          <a:xfrm>
            <a:off x="0" y="6615766"/>
            <a:ext cx="75692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Towers Watson, </a:t>
            </a:r>
            <a:r>
              <a:rPr lang="en-US" sz="1100" i="1" dirty="0" smtClean="0"/>
              <a:t>2011 </a:t>
            </a:r>
            <a:r>
              <a:rPr lang="en-US" sz="1100" i="1" dirty="0"/>
              <a:t>Update on US Tort Cost Trends</a:t>
            </a:r>
            <a:r>
              <a:rPr lang="en-US" sz="1100" dirty="0"/>
              <a:t>, </a:t>
            </a:r>
            <a:r>
              <a:rPr lang="en-US" sz="1100" dirty="0" smtClean="0"/>
              <a:t>III Calculations based on data from Appendix  4.</a:t>
            </a:r>
            <a:endParaRPr lang="en-US" sz="1100" dirty="0"/>
          </a:p>
        </p:txBody>
      </p:sp>
      <p:sp>
        <p:nvSpPr>
          <p:cNvPr id="15" name="Date Placeholder 14"/>
          <p:cNvSpPr>
            <a:spLocks noGrp="1"/>
          </p:cNvSpPr>
          <p:nvPr>
            <p:ph type="dt" sz="half" idx="10"/>
          </p:nvPr>
        </p:nvSpPr>
        <p:spPr/>
        <p:txBody>
          <a:bodyPr/>
          <a:lstStyle/>
          <a:p>
            <a:pPr>
              <a:defRPr/>
            </a:pPr>
            <a:r>
              <a:rPr lang="en-US" smtClean="0"/>
              <a:t>12/01/09 - 9pm</a:t>
            </a:r>
            <a:endParaRPr lang="en-US"/>
          </a:p>
        </p:txBody>
      </p:sp>
      <p:sp>
        <p:nvSpPr>
          <p:cNvPr id="16" name="Slide Number Placeholder 15"/>
          <p:cNvSpPr>
            <a:spLocks noGrp="1"/>
          </p:cNvSpPr>
          <p:nvPr>
            <p:ph type="sldNum" sz="quarter" idx="12"/>
          </p:nvPr>
        </p:nvSpPr>
        <p:spPr/>
        <p:txBody>
          <a:bodyPr/>
          <a:lstStyle/>
          <a:p>
            <a:pPr>
              <a:defRPr/>
            </a:pPr>
            <a:fld id="{79649112-2361-4913-9798-B6AEBB59A8D4}" type="slidenum">
              <a:rPr lang="en-US" smtClean="0"/>
              <a:pPr>
                <a:defRPr/>
              </a:pPr>
              <a:t>86</a:t>
            </a:fld>
            <a:endParaRPr lang="en-US"/>
          </a:p>
        </p:txBody>
      </p:sp>
    </p:spTree>
    <p:extLst>
      <p:ext uri="{BB962C8B-B14F-4D97-AF65-F5344CB8AC3E}">
        <p14:creationId xmlns:p14="http://schemas.microsoft.com/office/powerpoint/2010/main" val="204127804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wipe(left)">
                                      <p:cBhvr>
                                        <p:cTn id="20" dur="500"/>
                                        <p:tgtEl>
                                          <p:spTgt spid="43"/>
                                        </p:tgtEl>
                                      </p:cBhvr>
                                    </p:animEffect>
                                  </p:childTnLst>
                                </p:cTn>
                              </p:par>
                            </p:childTnLst>
                          </p:cTn>
                        </p:par>
                        <p:par>
                          <p:cTn id="21" fill="hold">
                            <p:stCondLst>
                              <p:cond delay="3000"/>
                            </p:stCondLst>
                            <p:childTnLst>
                              <p:par>
                                <p:cTn id="22" presetID="22" presetClass="entr" presetSubtype="8" fill="hold" grpId="0" nodeType="after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wipe(left)">
                                      <p:cBhvr>
                                        <p:cTn id="24" dur="500"/>
                                        <p:tgtEl>
                                          <p:spTgt spid="44"/>
                                        </p:tgtEl>
                                      </p:cBhvr>
                                    </p:animEffect>
                                  </p:childTnLst>
                                </p:cTn>
                              </p:par>
                            </p:childTnLst>
                          </p:cTn>
                        </p:par>
                        <p:par>
                          <p:cTn id="25" fill="hold">
                            <p:stCondLst>
                              <p:cond delay="3500"/>
                            </p:stCondLst>
                            <p:childTnLst>
                              <p:par>
                                <p:cTn id="26" presetID="22" presetClass="entr" presetSubtype="8" fill="hold" grpId="0" nodeType="after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wipe(left)">
                                      <p:cBhvr>
                                        <p:cTn id="2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9" grpId="0" animBg="1"/>
      <p:bldP spid="36" grpId="0" animBg="1"/>
      <p:bldP spid="43" grpId="0" animBg="1"/>
      <p:bldP spid="44" grpId="0" animBg="1"/>
      <p:bldP spid="45" grpId="0" animBg="1"/>
    </p:bldLst>
  </p:timing>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274638" y="0"/>
            <a:ext cx="7086600" cy="1143000"/>
          </a:xfrm>
        </p:spPr>
        <p:txBody>
          <a:bodyPr/>
          <a:lstStyle/>
          <a:p>
            <a:r>
              <a:rPr lang="en-US" dirty="0" smtClean="0"/>
              <a:t>Business Leaders Ranking of Liability Systems in 2012</a:t>
            </a:r>
          </a:p>
        </p:txBody>
      </p:sp>
      <p:sp>
        <p:nvSpPr>
          <p:cNvPr id="145411" name="Rectangle 3"/>
          <p:cNvSpPr>
            <a:spLocks noGrp="1" noChangeArrowheads="1"/>
          </p:cNvSpPr>
          <p:nvPr>
            <p:ph type="body" sz="half" idx="1"/>
          </p:nvPr>
        </p:nvSpPr>
        <p:spPr>
          <a:xfrm>
            <a:off x="0" y="1246188"/>
            <a:ext cx="3810000" cy="4572000"/>
          </a:xfrm>
        </p:spPr>
        <p:txBody>
          <a:bodyPr/>
          <a:lstStyle/>
          <a:p>
            <a:pPr marL="533400" indent="-533400"/>
            <a:r>
              <a:rPr lang="en-US" sz="2400" b="1" u="sng" dirty="0" smtClean="0"/>
              <a:t>Best States</a:t>
            </a:r>
          </a:p>
          <a:p>
            <a:pPr marL="533400" indent="-533400">
              <a:buFontTx/>
              <a:buAutoNum type="arabicPeriod"/>
            </a:pPr>
            <a:r>
              <a:rPr lang="en-US" sz="1600" dirty="0" smtClean="0"/>
              <a:t>Delaware</a:t>
            </a:r>
          </a:p>
          <a:p>
            <a:pPr marL="533400" indent="-533400">
              <a:buFontTx/>
              <a:buAutoNum type="arabicPeriod"/>
            </a:pPr>
            <a:r>
              <a:rPr lang="en-US" sz="1600" dirty="0" smtClean="0"/>
              <a:t>Nebraska</a:t>
            </a:r>
          </a:p>
          <a:p>
            <a:pPr marL="533400" indent="-533400">
              <a:buFontTx/>
              <a:buAutoNum type="arabicPeriod"/>
            </a:pPr>
            <a:r>
              <a:rPr lang="en-US" sz="1600" dirty="0" smtClean="0"/>
              <a:t>Wyoming</a:t>
            </a:r>
          </a:p>
          <a:p>
            <a:pPr marL="533400" indent="-533400">
              <a:buFontTx/>
              <a:buAutoNum type="arabicPeriod"/>
            </a:pPr>
            <a:r>
              <a:rPr lang="en-US" sz="1600" dirty="0" smtClean="0"/>
              <a:t>Minnesota</a:t>
            </a:r>
          </a:p>
          <a:p>
            <a:pPr marL="533400" indent="-533400">
              <a:buFontTx/>
              <a:buAutoNum type="arabicPeriod"/>
            </a:pPr>
            <a:r>
              <a:rPr lang="en-US" sz="1600" dirty="0" smtClean="0"/>
              <a:t>Kansas</a:t>
            </a:r>
          </a:p>
          <a:p>
            <a:pPr marL="533400" indent="-533400">
              <a:buFontTx/>
              <a:buAutoNum type="arabicPeriod"/>
            </a:pPr>
            <a:r>
              <a:rPr lang="en-US" sz="1600" dirty="0" smtClean="0"/>
              <a:t>Idaho</a:t>
            </a:r>
          </a:p>
          <a:p>
            <a:pPr marL="533400" indent="-533400">
              <a:buFontTx/>
              <a:buAutoNum type="arabicPeriod"/>
            </a:pPr>
            <a:r>
              <a:rPr lang="en-US" sz="1600" dirty="0" smtClean="0"/>
              <a:t>Virginia</a:t>
            </a:r>
          </a:p>
          <a:p>
            <a:pPr marL="533400" indent="-533400">
              <a:buFontTx/>
              <a:buAutoNum type="arabicPeriod"/>
            </a:pPr>
            <a:r>
              <a:rPr lang="en-US" sz="1600" dirty="0" smtClean="0"/>
              <a:t>North Dakota</a:t>
            </a:r>
          </a:p>
          <a:p>
            <a:pPr marL="533400" indent="-533400">
              <a:buFontTx/>
              <a:buAutoNum type="arabicPeriod"/>
            </a:pPr>
            <a:r>
              <a:rPr lang="en-US" sz="1600" dirty="0" smtClean="0"/>
              <a:t>Utah</a:t>
            </a:r>
          </a:p>
          <a:p>
            <a:pPr marL="533400" indent="-533400">
              <a:buFontTx/>
              <a:buAutoNum type="arabicPeriod"/>
            </a:pPr>
            <a:r>
              <a:rPr lang="en-US" sz="2000" dirty="0" smtClean="0"/>
              <a:t>Iowa</a:t>
            </a:r>
          </a:p>
        </p:txBody>
      </p:sp>
      <p:sp>
        <p:nvSpPr>
          <p:cNvPr id="145412" name="Rectangle 4"/>
          <p:cNvSpPr>
            <a:spLocks noGrp="1" noChangeArrowheads="1"/>
          </p:cNvSpPr>
          <p:nvPr>
            <p:ph type="body" sz="half" idx="2"/>
          </p:nvPr>
        </p:nvSpPr>
        <p:spPr>
          <a:xfrm>
            <a:off x="4856163" y="1222375"/>
            <a:ext cx="3810000" cy="4572000"/>
          </a:xfrm>
        </p:spPr>
        <p:txBody>
          <a:bodyPr/>
          <a:lstStyle/>
          <a:p>
            <a:pPr marL="533400" indent="-533400"/>
            <a:r>
              <a:rPr lang="en-US" sz="2400" b="1" u="sng" dirty="0" smtClean="0"/>
              <a:t>Worst States</a:t>
            </a:r>
          </a:p>
          <a:p>
            <a:pPr marL="533400" indent="-533400">
              <a:buFontTx/>
              <a:buAutoNum type="arabicPeriod" startAt="41"/>
            </a:pPr>
            <a:r>
              <a:rPr lang="en-US" sz="1600" dirty="0" smtClean="0"/>
              <a:t>Florida</a:t>
            </a:r>
          </a:p>
          <a:p>
            <a:pPr marL="533400" indent="-533400">
              <a:buFontTx/>
              <a:buAutoNum type="arabicPeriod" startAt="41"/>
            </a:pPr>
            <a:r>
              <a:rPr lang="en-US" sz="1600" dirty="0" smtClean="0"/>
              <a:t>Oklahoma</a:t>
            </a:r>
          </a:p>
          <a:p>
            <a:pPr marL="533400" indent="-533400">
              <a:buFontTx/>
              <a:buAutoNum type="arabicPeriod" startAt="41"/>
            </a:pPr>
            <a:r>
              <a:rPr lang="en-US" sz="1600" dirty="0" smtClean="0"/>
              <a:t>Alabama</a:t>
            </a:r>
          </a:p>
          <a:p>
            <a:pPr marL="533400" indent="-533400">
              <a:buFontTx/>
              <a:buAutoNum type="arabicPeriod" startAt="41"/>
            </a:pPr>
            <a:r>
              <a:rPr lang="en-US" sz="1600" dirty="0" smtClean="0"/>
              <a:t>New Mexico</a:t>
            </a:r>
          </a:p>
          <a:p>
            <a:pPr marL="533400" indent="-533400">
              <a:buFontTx/>
              <a:buAutoNum type="arabicPeriod" startAt="41"/>
            </a:pPr>
            <a:r>
              <a:rPr lang="en-US" sz="1600" dirty="0" smtClean="0"/>
              <a:t>Montana</a:t>
            </a:r>
          </a:p>
          <a:p>
            <a:pPr marL="533400" indent="-533400">
              <a:buFontTx/>
              <a:buAutoNum type="arabicPeriod" startAt="41"/>
            </a:pPr>
            <a:r>
              <a:rPr lang="en-US" sz="1600" dirty="0" smtClean="0"/>
              <a:t>Illinois</a:t>
            </a:r>
          </a:p>
          <a:p>
            <a:pPr marL="533400" indent="-533400">
              <a:buFontTx/>
              <a:buAutoNum type="arabicPeriod" startAt="41"/>
            </a:pPr>
            <a:r>
              <a:rPr lang="en-US" sz="1600" dirty="0" smtClean="0"/>
              <a:t>California</a:t>
            </a:r>
          </a:p>
          <a:p>
            <a:pPr marL="533400" indent="-533400">
              <a:buFontTx/>
              <a:buAutoNum type="arabicPeriod" startAt="41"/>
            </a:pPr>
            <a:r>
              <a:rPr lang="en-US" sz="1600" dirty="0" smtClean="0"/>
              <a:t>Mississippi</a:t>
            </a:r>
          </a:p>
          <a:p>
            <a:pPr marL="533400" indent="-533400">
              <a:buFontTx/>
              <a:buAutoNum type="arabicPeriod" startAt="41"/>
            </a:pPr>
            <a:r>
              <a:rPr lang="en-US" sz="1600" dirty="0" smtClean="0"/>
              <a:t>Louisiana</a:t>
            </a:r>
          </a:p>
          <a:p>
            <a:pPr marL="533400" indent="-533400">
              <a:buFontTx/>
              <a:buAutoNum type="arabicPeriod" startAt="41"/>
            </a:pPr>
            <a:r>
              <a:rPr lang="en-US" sz="1600" dirty="0" smtClean="0"/>
              <a:t>West Virginia</a:t>
            </a:r>
          </a:p>
        </p:txBody>
      </p:sp>
      <p:sp>
        <p:nvSpPr>
          <p:cNvPr id="145413" name="Rectangle 5"/>
          <p:cNvSpPr>
            <a:spLocks noChangeArrowheads="1"/>
          </p:cNvSpPr>
          <p:nvPr/>
        </p:nvSpPr>
        <p:spPr bwMode="auto">
          <a:xfrm>
            <a:off x="76200" y="6477000"/>
            <a:ext cx="6789738" cy="261938"/>
          </a:xfrm>
          <a:prstGeom prst="rect">
            <a:avLst/>
          </a:prstGeom>
          <a:noFill/>
          <a:ln w="9525">
            <a:noFill/>
            <a:miter lim="800000"/>
            <a:headEnd/>
            <a:tailEnd/>
          </a:ln>
        </p:spPr>
        <p:txBody>
          <a:bodyPr wrap="none" lIns="92075" tIns="46038" rIns="92075" bIns="46038">
            <a:spAutoFit/>
          </a:bodyPr>
          <a:lstStyle/>
          <a:p>
            <a:r>
              <a:rPr lang="en-US" sz="1100" dirty="0"/>
              <a:t>Source:  US Chamber of Commerce </a:t>
            </a:r>
            <a:r>
              <a:rPr lang="en-US" sz="1100" dirty="0" smtClean="0"/>
              <a:t>2012 </a:t>
            </a:r>
            <a:r>
              <a:rPr lang="en-US" sz="1100" dirty="0"/>
              <a:t>State Liability Systems Ranking Study; Insurance Info. Institute.</a:t>
            </a:r>
          </a:p>
        </p:txBody>
      </p:sp>
      <p:grpSp>
        <p:nvGrpSpPr>
          <p:cNvPr id="2" name="Group 98"/>
          <p:cNvGrpSpPr>
            <a:grpSpLocks/>
          </p:cNvGrpSpPr>
          <p:nvPr/>
        </p:nvGrpSpPr>
        <p:grpSpPr bwMode="auto">
          <a:xfrm>
            <a:off x="2451100" y="1450975"/>
            <a:ext cx="1889125" cy="4000858"/>
            <a:chOff x="69" y="668"/>
            <a:chExt cx="1432" cy="2778"/>
          </a:xfrm>
        </p:grpSpPr>
        <p:sp>
          <p:nvSpPr>
            <p:cNvPr id="145423" name="Rectangle 99"/>
            <p:cNvSpPr>
              <a:spLocks noChangeArrowheads="1"/>
            </p:cNvSpPr>
            <p:nvPr/>
          </p:nvSpPr>
          <p:spPr bwMode="blackWhite">
            <a:xfrm>
              <a:off x="77" y="672"/>
              <a:ext cx="1391" cy="1064"/>
            </a:xfrm>
            <a:prstGeom prst="rect">
              <a:avLst/>
            </a:prstGeom>
            <a:solidFill>
              <a:srgbClr val="ECF6F8"/>
            </a:solidFill>
            <a:ln w="12700">
              <a:solidFill>
                <a:srgbClr val="378798"/>
              </a:solidFill>
              <a:miter lim="800000"/>
              <a:headEnd/>
              <a:tailEnd/>
            </a:ln>
          </p:spPr>
          <p:txBody>
            <a:bodyPr wrap="none" anchor="ctr"/>
            <a:lstStyle/>
            <a:p>
              <a:endParaRPr lang="en-US"/>
            </a:p>
          </p:txBody>
        </p:sp>
        <p:sp>
          <p:nvSpPr>
            <p:cNvPr id="145424" name="Rectangle 100"/>
            <p:cNvSpPr>
              <a:spLocks noChangeArrowheads="1"/>
            </p:cNvSpPr>
            <p:nvPr/>
          </p:nvSpPr>
          <p:spPr bwMode="blackWhite">
            <a:xfrm>
              <a:off x="69" y="668"/>
              <a:ext cx="1416" cy="289"/>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5000"/>
                </a:lnSpc>
                <a:spcBef>
                  <a:spcPct val="25000"/>
                </a:spcBef>
              </a:pPr>
              <a:r>
                <a:rPr lang="en-US" b="1" dirty="0">
                  <a:solidFill>
                    <a:srgbClr val="FFFFFF"/>
                  </a:solidFill>
                </a:rPr>
                <a:t>New in </a:t>
              </a:r>
              <a:r>
                <a:rPr lang="en-US" b="1" dirty="0" smtClean="0">
                  <a:solidFill>
                    <a:srgbClr val="FFFFFF"/>
                  </a:solidFill>
                </a:rPr>
                <a:t>2012</a:t>
              </a:r>
              <a:endParaRPr lang="en-US" b="1" dirty="0">
                <a:solidFill>
                  <a:srgbClr val="FFFFFF"/>
                </a:solidFill>
              </a:endParaRPr>
            </a:p>
          </p:txBody>
        </p:sp>
        <p:sp>
          <p:nvSpPr>
            <p:cNvPr id="145425" name="Text Box 101"/>
            <p:cNvSpPr txBox="1">
              <a:spLocks noChangeArrowheads="1"/>
            </p:cNvSpPr>
            <p:nvPr/>
          </p:nvSpPr>
          <p:spPr bwMode="auto">
            <a:xfrm>
              <a:off x="89" y="974"/>
              <a:ext cx="1387" cy="761"/>
            </a:xfrm>
            <a:prstGeom prst="rect">
              <a:avLst/>
            </a:prstGeom>
            <a:noFill/>
            <a:ln w="9525">
              <a:noFill/>
              <a:miter lim="800000"/>
              <a:headEnd/>
              <a:tailEnd/>
            </a:ln>
          </p:spPr>
          <p:txBody>
            <a:bodyPr wrap="square"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Wyoming</a:t>
              </a:r>
            </a:p>
            <a:p>
              <a:pPr marL="228600" indent="-228600" eaLnBrk="0" hangingPunct="0">
                <a:lnSpc>
                  <a:spcPct val="90000"/>
                </a:lnSpc>
                <a:spcBef>
                  <a:spcPct val="25000"/>
                </a:spcBef>
                <a:buClr>
                  <a:schemeClr val="accent2"/>
                </a:buClr>
                <a:buFont typeface="Wingdings" pitchFamily="2" charset="2"/>
                <a:buChar char="n"/>
              </a:pPr>
              <a:r>
                <a:rPr lang="en-US" sz="1500" dirty="0" smtClean="0"/>
                <a:t>Minnesota</a:t>
              </a:r>
            </a:p>
            <a:p>
              <a:pPr marL="228600" indent="-228600" eaLnBrk="0" hangingPunct="0">
                <a:lnSpc>
                  <a:spcPct val="90000"/>
                </a:lnSpc>
                <a:spcBef>
                  <a:spcPct val="25000"/>
                </a:spcBef>
                <a:buClr>
                  <a:schemeClr val="accent2"/>
                </a:buClr>
                <a:buFont typeface="Wingdings" pitchFamily="2" charset="2"/>
                <a:buChar char="n"/>
              </a:pPr>
              <a:r>
                <a:rPr lang="en-US" sz="1500" dirty="0" smtClean="0"/>
                <a:t>Kansas</a:t>
              </a:r>
            </a:p>
            <a:p>
              <a:pPr marL="228600" indent="-228600" eaLnBrk="0" hangingPunct="0">
                <a:lnSpc>
                  <a:spcPct val="90000"/>
                </a:lnSpc>
                <a:spcBef>
                  <a:spcPct val="25000"/>
                </a:spcBef>
                <a:buClr>
                  <a:schemeClr val="accent2"/>
                </a:buClr>
                <a:buFont typeface="Wingdings" pitchFamily="2" charset="2"/>
                <a:buChar char="n"/>
              </a:pPr>
              <a:r>
                <a:rPr lang="en-US" sz="1500" dirty="0" smtClean="0"/>
                <a:t>Idaho</a:t>
              </a:r>
              <a:endParaRPr lang="en-US" sz="1500" dirty="0"/>
            </a:p>
          </p:txBody>
        </p:sp>
        <p:sp>
          <p:nvSpPr>
            <p:cNvPr id="145426" name="Rectangle 102"/>
            <p:cNvSpPr>
              <a:spLocks noChangeArrowheads="1"/>
            </p:cNvSpPr>
            <p:nvPr/>
          </p:nvSpPr>
          <p:spPr bwMode="blackWhite">
            <a:xfrm>
              <a:off x="77" y="2071"/>
              <a:ext cx="1416" cy="1205"/>
            </a:xfrm>
            <a:prstGeom prst="rect">
              <a:avLst/>
            </a:prstGeom>
            <a:solidFill>
              <a:srgbClr val="F0F1EF"/>
            </a:solidFill>
            <a:ln w="12700" algn="ctr">
              <a:solidFill>
                <a:srgbClr val="808080"/>
              </a:solidFill>
              <a:miter lim="800000"/>
              <a:headEnd/>
              <a:tailEnd/>
            </a:ln>
          </p:spPr>
          <p:txBody>
            <a:bodyPr wrap="none" anchor="ctr"/>
            <a:lstStyle/>
            <a:p>
              <a:endParaRPr lang="en-US"/>
            </a:p>
          </p:txBody>
        </p:sp>
        <p:sp>
          <p:nvSpPr>
            <p:cNvPr id="145427" name="Rectangle 103"/>
            <p:cNvSpPr>
              <a:spLocks noChangeArrowheads="1"/>
            </p:cNvSpPr>
            <p:nvPr/>
          </p:nvSpPr>
          <p:spPr bwMode="blackWhite">
            <a:xfrm>
              <a:off x="85" y="2063"/>
              <a:ext cx="1416" cy="310"/>
            </a:xfrm>
            <a:prstGeom prst="rect">
              <a:avLst/>
            </a:prstGeom>
            <a:gradFill rotWithShape="1">
              <a:gsLst>
                <a:gs pos="0">
                  <a:srgbClr val="808080"/>
                </a:gs>
                <a:gs pos="100000">
                  <a:srgbClr val="3B3B3B"/>
                </a:gs>
              </a:gsLst>
              <a:lin ang="5400000" scaled="1"/>
            </a:gradFill>
            <a:ln w="12700" algn="ctr">
              <a:solidFill>
                <a:srgbClr val="808080"/>
              </a:solidFill>
              <a:miter lim="800000"/>
              <a:headEnd/>
              <a:tailEnd/>
            </a:ln>
          </p:spPr>
          <p:txBody>
            <a:bodyPr lIns="45720" rIns="45720" anchor="ctr"/>
            <a:lstStyle/>
            <a:p>
              <a:pPr algn="ctr">
                <a:lnSpc>
                  <a:spcPct val="90000"/>
                </a:lnSpc>
                <a:spcBef>
                  <a:spcPct val="25000"/>
                </a:spcBef>
              </a:pPr>
              <a:r>
                <a:rPr lang="en-US" b="1">
                  <a:solidFill>
                    <a:srgbClr val="FFFFFF"/>
                  </a:solidFill>
                </a:rPr>
                <a:t>Drop-offs</a:t>
              </a:r>
            </a:p>
          </p:txBody>
        </p:sp>
        <p:sp>
          <p:nvSpPr>
            <p:cNvPr id="145428" name="Text Box 104"/>
            <p:cNvSpPr txBox="1">
              <a:spLocks noChangeArrowheads="1"/>
            </p:cNvSpPr>
            <p:nvPr/>
          </p:nvSpPr>
          <p:spPr bwMode="auto">
            <a:xfrm>
              <a:off x="109" y="2500"/>
              <a:ext cx="1369" cy="946"/>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Indiana</a:t>
              </a:r>
            </a:p>
            <a:p>
              <a:pPr marL="228600" indent="-228600" eaLnBrk="0" hangingPunct="0">
                <a:lnSpc>
                  <a:spcPct val="90000"/>
                </a:lnSpc>
                <a:spcBef>
                  <a:spcPct val="25000"/>
                </a:spcBef>
                <a:buClr>
                  <a:schemeClr val="accent2"/>
                </a:buClr>
                <a:buFont typeface="Wingdings" pitchFamily="2" charset="2"/>
                <a:buChar char="n"/>
              </a:pPr>
              <a:r>
                <a:rPr lang="en-US" sz="1500" dirty="0" smtClean="0"/>
                <a:t>Colorado</a:t>
              </a:r>
            </a:p>
            <a:p>
              <a:pPr marL="228600" indent="-228600" eaLnBrk="0" hangingPunct="0">
                <a:lnSpc>
                  <a:spcPct val="90000"/>
                </a:lnSpc>
                <a:spcBef>
                  <a:spcPct val="25000"/>
                </a:spcBef>
                <a:buClr>
                  <a:schemeClr val="accent2"/>
                </a:buClr>
                <a:buFont typeface="Wingdings" pitchFamily="2" charset="2"/>
                <a:buChar char="n"/>
              </a:pPr>
              <a:r>
                <a:rPr lang="en-US" sz="1500" dirty="0" smtClean="0"/>
                <a:t>Massachusetts</a:t>
              </a:r>
            </a:p>
            <a:p>
              <a:pPr marL="228600" indent="-228600" eaLnBrk="0" hangingPunct="0">
                <a:lnSpc>
                  <a:spcPct val="90000"/>
                </a:lnSpc>
                <a:spcBef>
                  <a:spcPct val="25000"/>
                </a:spcBef>
                <a:buClr>
                  <a:schemeClr val="accent2"/>
                </a:buClr>
                <a:buFont typeface="Wingdings" pitchFamily="2" charset="2"/>
                <a:buChar char="n"/>
              </a:pPr>
              <a:r>
                <a:rPr lang="en-US" sz="1500" dirty="0" smtClean="0"/>
                <a:t>South Dakota</a:t>
              </a:r>
            </a:p>
            <a:p>
              <a:pPr marL="228600" indent="-228600" eaLnBrk="0" hangingPunct="0">
                <a:lnSpc>
                  <a:spcPct val="90000"/>
                </a:lnSpc>
                <a:spcBef>
                  <a:spcPct val="25000"/>
                </a:spcBef>
                <a:buClr>
                  <a:schemeClr val="accent2"/>
                </a:buClr>
                <a:buFont typeface="Wingdings" pitchFamily="2" charset="2"/>
                <a:buChar char="n"/>
              </a:pPr>
              <a:endParaRPr lang="en-US" sz="1500" dirty="0"/>
            </a:p>
          </p:txBody>
        </p:sp>
      </p:grpSp>
      <p:grpSp>
        <p:nvGrpSpPr>
          <p:cNvPr id="3" name="Group 98"/>
          <p:cNvGrpSpPr>
            <a:grpSpLocks/>
          </p:cNvGrpSpPr>
          <p:nvPr/>
        </p:nvGrpSpPr>
        <p:grpSpPr bwMode="auto">
          <a:xfrm>
            <a:off x="6896100" y="1762125"/>
            <a:ext cx="1987550" cy="3228975"/>
            <a:chOff x="69" y="668"/>
            <a:chExt cx="1424" cy="1862"/>
          </a:xfrm>
        </p:grpSpPr>
        <p:sp>
          <p:nvSpPr>
            <p:cNvPr id="145417" name="Rectangle 99"/>
            <p:cNvSpPr>
              <a:spLocks noChangeArrowheads="1"/>
            </p:cNvSpPr>
            <p:nvPr/>
          </p:nvSpPr>
          <p:spPr bwMode="blackWhite">
            <a:xfrm>
              <a:off x="77" y="672"/>
              <a:ext cx="1416" cy="830"/>
            </a:xfrm>
            <a:prstGeom prst="rect">
              <a:avLst/>
            </a:prstGeom>
            <a:solidFill>
              <a:srgbClr val="ECF6F8"/>
            </a:solidFill>
            <a:ln w="12700">
              <a:solidFill>
                <a:srgbClr val="378798"/>
              </a:solidFill>
              <a:miter lim="800000"/>
              <a:headEnd/>
              <a:tailEnd/>
            </a:ln>
          </p:spPr>
          <p:txBody>
            <a:bodyPr wrap="none" anchor="ctr"/>
            <a:lstStyle/>
            <a:p>
              <a:endParaRPr lang="en-US"/>
            </a:p>
          </p:txBody>
        </p:sp>
        <p:sp>
          <p:nvSpPr>
            <p:cNvPr id="145418" name="Rectangle 100"/>
            <p:cNvSpPr>
              <a:spLocks noChangeArrowheads="1"/>
            </p:cNvSpPr>
            <p:nvPr/>
          </p:nvSpPr>
          <p:spPr bwMode="blackWhite">
            <a:xfrm>
              <a:off x="69" y="668"/>
              <a:ext cx="1416" cy="289"/>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5000"/>
                </a:lnSpc>
                <a:spcBef>
                  <a:spcPct val="25000"/>
                </a:spcBef>
              </a:pPr>
              <a:r>
                <a:rPr lang="en-US" b="1">
                  <a:solidFill>
                    <a:srgbClr val="FFFFFF"/>
                  </a:solidFill>
                </a:rPr>
                <a:t>Newly Notorious</a:t>
              </a:r>
            </a:p>
          </p:txBody>
        </p:sp>
        <p:sp>
          <p:nvSpPr>
            <p:cNvPr id="145419" name="Text Box 101"/>
            <p:cNvSpPr txBox="1">
              <a:spLocks noChangeArrowheads="1"/>
            </p:cNvSpPr>
            <p:nvPr/>
          </p:nvSpPr>
          <p:spPr bwMode="auto">
            <a:xfrm>
              <a:off x="96" y="1056"/>
              <a:ext cx="1385" cy="173"/>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Oklahoma</a:t>
              </a:r>
              <a:endParaRPr lang="en-US" sz="1500" dirty="0"/>
            </a:p>
          </p:txBody>
        </p:sp>
        <p:sp>
          <p:nvSpPr>
            <p:cNvPr id="145420" name="Rectangle 102"/>
            <p:cNvSpPr>
              <a:spLocks noChangeArrowheads="1"/>
            </p:cNvSpPr>
            <p:nvPr/>
          </p:nvSpPr>
          <p:spPr bwMode="blackWhite">
            <a:xfrm>
              <a:off x="77" y="1597"/>
              <a:ext cx="1416" cy="933"/>
            </a:xfrm>
            <a:prstGeom prst="rect">
              <a:avLst/>
            </a:prstGeom>
            <a:solidFill>
              <a:srgbClr val="F0F1EF"/>
            </a:solidFill>
            <a:ln w="12700" algn="ctr">
              <a:solidFill>
                <a:srgbClr val="808080"/>
              </a:solidFill>
              <a:miter lim="800000"/>
              <a:headEnd/>
              <a:tailEnd/>
            </a:ln>
          </p:spPr>
          <p:txBody>
            <a:bodyPr wrap="none" anchor="ctr"/>
            <a:lstStyle/>
            <a:p>
              <a:endParaRPr lang="en-US"/>
            </a:p>
          </p:txBody>
        </p:sp>
        <p:sp>
          <p:nvSpPr>
            <p:cNvPr id="145421" name="Rectangle 103"/>
            <p:cNvSpPr>
              <a:spLocks noChangeArrowheads="1"/>
            </p:cNvSpPr>
            <p:nvPr/>
          </p:nvSpPr>
          <p:spPr bwMode="blackWhite">
            <a:xfrm>
              <a:off x="76" y="1614"/>
              <a:ext cx="1416" cy="310"/>
            </a:xfrm>
            <a:prstGeom prst="rect">
              <a:avLst/>
            </a:prstGeom>
            <a:gradFill rotWithShape="1">
              <a:gsLst>
                <a:gs pos="0">
                  <a:srgbClr val="808080"/>
                </a:gs>
                <a:gs pos="100000">
                  <a:srgbClr val="3B3B3B"/>
                </a:gs>
              </a:gsLst>
              <a:lin ang="5400000" scaled="1"/>
            </a:gradFill>
            <a:ln w="12700" algn="ctr">
              <a:solidFill>
                <a:srgbClr val="808080"/>
              </a:solidFill>
              <a:miter lim="800000"/>
              <a:headEnd/>
              <a:tailEnd/>
            </a:ln>
          </p:spPr>
          <p:txBody>
            <a:bodyPr lIns="45720" rIns="45720" anchor="ctr"/>
            <a:lstStyle/>
            <a:p>
              <a:pPr algn="ctr">
                <a:lnSpc>
                  <a:spcPct val="90000"/>
                </a:lnSpc>
                <a:spcBef>
                  <a:spcPct val="25000"/>
                </a:spcBef>
              </a:pPr>
              <a:r>
                <a:rPr lang="en-US" b="1">
                  <a:solidFill>
                    <a:srgbClr val="FFFFFF"/>
                  </a:solidFill>
                </a:rPr>
                <a:t>Rising Above</a:t>
              </a:r>
            </a:p>
          </p:txBody>
        </p:sp>
        <p:sp>
          <p:nvSpPr>
            <p:cNvPr id="145422" name="Text Box 104"/>
            <p:cNvSpPr txBox="1">
              <a:spLocks noChangeArrowheads="1"/>
            </p:cNvSpPr>
            <p:nvPr/>
          </p:nvSpPr>
          <p:spPr bwMode="auto">
            <a:xfrm>
              <a:off x="91" y="2009"/>
              <a:ext cx="1369" cy="173"/>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Arkansas</a:t>
              </a:r>
              <a:endParaRPr lang="en-US" sz="1500" dirty="0"/>
            </a:p>
          </p:txBody>
        </p:sp>
      </p:grpSp>
      <p:sp>
        <p:nvSpPr>
          <p:cNvPr id="21" name="Date Placeholder 20"/>
          <p:cNvSpPr>
            <a:spLocks noGrp="1"/>
          </p:cNvSpPr>
          <p:nvPr>
            <p:ph type="dt" sz="half" idx="10"/>
          </p:nvPr>
        </p:nvSpPr>
        <p:spPr/>
        <p:txBody>
          <a:bodyPr/>
          <a:lstStyle/>
          <a:p>
            <a:pPr>
              <a:defRPr/>
            </a:pPr>
            <a:r>
              <a:rPr lang="en-US" smtClean="0"/>
              <a:t>12/01/09 - 9pm</a:t>
            </a:r>
            <a:endParaRPr lang="en-US"/>
          </a:p>
        </p:txBody>
      </p:sp>
      <p:sp>
        <p:nvSpPr>
          <p:cNvPr id="22" name="Slide Number Placeholder 21"/>
          <p:cNvSpPr>
            <a:spLocks noGrp="1"/>
          </p:cNvSpPr>
          <p:nvPr>
            <p:ph type="sldNum" sz="quarter" idx="12"/>
          </p:nvPr>
        </p:nvSpPr>
        <p:spPr/>
        <p:txBody>
          <a:bodyPr/>
          <a:lstStyle/>
          <a:p>
            <a:pPr>
              <a:defRPr/>
            </a:pPr>
            <a:fld id="{DB690DBB-527D-49DE-BE17-F2C090C1D32C}" type="slidenum">
              <a:rPr lang="en-US" smtClean="0"/>
              <a:pPr>
                <a:defRPr/>
              </a:pPr>
              <a:t>87</a:t>
            </a:fld>
            <a:endParaRPr lang="en-US"/>
          </a:p>
        </p:txBody>
      </p:sp>
    </p:spTree>
    <p:extLst>
      <p:ext uri="{BB962C8B-B14F-4D97-AF65-F5344CB8AC3E}">
        <p14:creationId xmlns:p14="http://schemas.microsoft.com/office/powerpoint/2010/main" val="40729553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9266" name="Rectangle 105"/>
          <p:cNvSpPr>
            <a:spLocks noGrp="1" noChangeArrowheads="1"/>
          </p:cNvSpPr>
          <p:nvPr>
            <p:ph type="dt" sz="quarter" idx="10"/>
          </p:nvPr>
        </p:nvSpPr>
        <p:spPr/>
        <p:txBody>
          <a:bodyPr/>
          <a:lstStyle/>
          <a:p>
            <a:pPr>
              <a:defRPr/>
            </a:pPr>
            <a:r>
              <a:rPr lang="en-US" smtClean="0"/>
              <a:t>12/01/09 - 9pm</a:t>
            </a:r>
          </a:p>
        </p:txBody>
      </p:sp>
      <p:sp>
        <p:nvSpPr>
          <p:cNvPr id="139268" name="Rectangle 110"/>
          <p:cNvSpPr>
            <a:spLocks noGrp="1" noChangeArrowheads="1"/>
          </p:cNvSpPr>
          <p:nvPr>
            <p:ph type="sldNum" sz="quarter" idx="12"/>
          </p:nvPr>
        </p:nvSpPr>
        <p:spPr/>
        <p:txBody>
          <a:bodyPr/>
          <a:lstStyle/>
          <a:p>
            <a:pPr>
              <a:defRPr/>
            </a:pPr>
            <a:fld id="{67472DED-89E9-44F4-98CD-CF15D6D469E8}" type="slidenum">
              <a:rPr lang="en-US" smtClean="0"/>
              <a:pPr>
                <a:defRPr/>
              </a:pPr>
              <a:t>88</a:t>
            </a:fld>
            <a:endParaRPr lang="en-US" smtClean="0"/>
          </a:p>
        </p:txBody>
      </p:sp>
      <p:sp>
        <p:nvSpPr>
          <p:cNvPr id="146437" name="Rectangle 2"/>
          <p:cNvSpPr>
            <a:spLocks noGrp="1" noChangeArrowheads="1"/>
          </p:cNvSpPr>
          <p:nvPr>
            <p:ph type="title"/>
          </p:nvPr>
        </p:nvSpPr>
        <p:spPr/>
        <p:txBody>
          <a:bodyPr/>
          <a:lstStyle/>
          <a:p>
            <a:r>
              <a:rPr lang="en-US" dirty="0" smtClean="0"/>
              <a:t>The Nation’s Judicial Hellholes: 2012/2013</a:t>
            </a:r>
          </a:p>
        </p:txBody>
      </p:sp>
      <p:grpSp>
        <p:nvGrpSpPr>
          <p:cNvPr id="2" name="Group 3"/>
          <p:cNvGrpSpPr>
            <a:grpSpLocks/>
          </p:cNvGrpSpPr>
          <p:nvPr/>
        </p:nvGrpSpPr>
        <p:grpSpPr bwMode="auto">
          <a:xfrm>
            <a:off x="1327150" y="1697038"/>
            <a:ext cx="7334250" cy="4130675"/>
            <a:chOff x="691" y="950"/>
            <a:chExt cx="4194" cy="2361"/>
          </a:xfrm>
        </p:grpSpPr>
        <p:grpSp>
          <p:nvGrpSpPr>
            <p:cNvPr id="3" name="Group 4"/>
            <p:cNvGrpSpPr>
              <a:grpSpLocks/>
            </p:cNvGrpSpPr>
            <p:nvPr/>
          </p:nvGrpSpPr>
          <p:grpSpPr bwMode="auto">
            <a:xfrm>
              <a:off x="691" y="2497"/>
              <a:ext cx="815" cy="764"/>
              <a:chOff x="395" y="1153"/>
              <a:chExt cx="207" cy="194"/>
            </a:xfrm>
          </p:grpSpPr>
          <p:sp>
            <p:nvSpPr>
              <p:cNvPr id="146531" name="Freeform 5"/>
              <p:cNvSpPr>
                <a:spLocks/>
              </p:cNvSpPr>
              <p:nvPr/>
            </p:nvSpPr>
            <p:spPr bwMode="grayWhite">
              <a:xfrm>
                <a:off x="573" y="1313"/>
                <a:ext cx="4" cy="7"/>
              </a:xfrm>
              <a:custGeom>
                <a:avLst/>
                <a:gdLst>
                  <a:gd name="T0" fmla="*/ 1 w 8"/>
                  <a:gd name="T1" fmla="*/ 1 h 13"/>
                  <a:gd name="T2" fmla="*/ 1 w 8"/>
                  <a:gd name="T3" fmla="*/ 1 h 13"/>
                  <a:gd name="T4" fmla="*/ 1 w 8"/>
                  <a:gd name="T5" fmla="*/ 0 h 13"/>
                  <a:gd name="T6" fmla="*/ 1 w 8"/>
                  <a:gd name="T7" fmla="*/ 1 h 13"/>
                  <a:gd name="T8" fmla="*/ 0 w 8"/>
                  <a:gd name="T9" fmla="*/ 1 h 13"/>
                  <a:gd name="T10" fmla="*/ 0 w 8"/>
                  <a:gd name="T11" fmla="*/ 1 h 13"/>
                  <a:gd name="T12" fmla="*/ 0 w 8"/>
                  <a:gd name="T13" fmla="*/ 1 h 13"/>
                  <a:gd name="T14" fmla="*/ 1 w 8"/>
                  <a:gd name="T15" fmla="*/ 1 h 13"/>
                  <a:gd name="T16" fmla="*/ 1 w 8"/>
                  <a:gd name="T17" fmla="*/ 1 h 13"/>
                  <a:gd name="T18" fmla="*/ 1 w 8"/>
                  <a:gd name="T19" fmla="*/ 1 h 13"/>
                  <a:gd name="T20" fmla="*/ 1 w 8"/>
                  <a:gd name="T21" fmla="*/ 1 h 13"/>
                  <a:gd name="T22" fmla="*/ 1 w 8"/>
                  <a:gd name="T23" fmla="*/ 1 h 13"/>
                  <a:gd name="T24" fmla="*/ 1 w 8"/>
                  <a:gd name="T25" fmla="*/ 1 h 13"/>
                  <a:gd name="T26" fmla="*/ 1 w 8"/>
                  <a:gd name="T27" fmla="*/ 1 h 13"/>
                  <a:gd name="T28" fmla="*/ 1 w 8"/>
                  <a:gd name="T29" fmla="*/ 1 h 13"/>
                  <a:gd name="T30" fmla="*/ 1 w 8"/>
                  <a:gd name="T31" fmla="*/ 1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
                  <a:gd name="T49" fmla="*/ 0 h 13"/>
                  <a:gd name="T50" fmla="*/ 8 w 8"/>
                  <a:gd name="T51" fmla="*/ 13 h 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 h="13">
                    <a:moveTo>
                      <a:pt x="5" y="1"/>
                    </a:moveTo>
                    <a:lnTo>
                      <a:pt x="5" y="1"/>
                    </a:lnTo>
                    <a:lnTo>
                      <a:pt x="4" y="0"/>
                    </a:lnTo>
                    <a:lnTo>
                      <a:pt x="1" y="1"/>
                    </a:lnTo>
                    <a:lnTo>
                      <a:pt x="0" y="1"/>
                    </a:lnTo>
                    <a:lnTo>
                      <a:pt x="0" y="4"/>
                    </a:lnTo>
                    <a:lnTo>
                      <a:pt x="0" y="6"/>
                    </a:lnTo>
                    <a:lnTo>
                      <a:pt x="1" y="10"/>
                    </a:lnTo>
                    <a:lnTo>
                      <a:pt x="2" y="11"/>
                    </a:lnTo>
                    <a:lnTo>
                      <a:pt x="5" y="13"/>
                    </a:lnTo>
                    <a:lnTo>
                      <a:pt x="6" y="11"/>
                    </a:lnTo>
                    <a:lnTo>
                      <a:pt x="8" y="10"/>
                    </a:lnTo>
                    <a:lnTo>
                      <a:pt x="8" y="6"/>
                    </a:lnTo>
                    <a:lnTo>
                      <a:pt x="5" y="1"/>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32" name="Freeform 6"/>
              <p:cNvSpPr>
                <a:spLocks/>
              </p:cNvSpPr>
              <p:nvPr/>
            </p:nvSpPr>
            <p:spPr bwMode="grayWhite">
              <a:xfrm>
                <a:off x="411" y="1153"/>
                <a:ext cx="191" cy="194"/>
              </a:xfrm>
              <a:custGeom>
                <a:avLst/>
                <a:gdLst>
                  <a:gd name="T0" fmla="*/ 1 w 382"/>
                  <a:gd name="T1" fmla="*/ 1 h 386"/>
                  <a:gd name="T2" fmla="*/ 1 w 382"/>
                  <a:gd name="T3" fmla="*/ 1 h 386"/>
                  <a:gd name="T4" fmla="*/ 1 w 382"/>
                  <a:gd name="T5" fmla="*/ 1 h 386"/>
                  <a:gd name="T6" fmla="*/ 1 w 382"/>
                  <a:gd name="T7" fmla="*/ 1 h 386"/>
                  <a:gd name="T8" fmla="*/ 1 w 382"/>
                  <a:gd name="T9" fmla="*/ 1 h 386"/>
                  <a:gd name="T10" fmla="*/ 1 w 382"/>
                  <a:gd name="T11" fmla="*/ 1 h 386"/>
                  <a:gd name="T12" fmla="*/ 1 w 382"/>
                  <a:gd name="T13" fmla="*/ 1 h 386"/>
                  <a:gd name="T14" fmla="*/ 1 w 382"/>
                  <a:gd name="T15" fmla="*/ 1 h 386"/>
                  <a:gd name="T16" fmla="*/ 1 w 382"/>
                  <a:gd name="T17" fmla="*/ 1 h 386"/>
                  <a:gd name="T18" fmla="*/ 1 w 382"/>
                  <a:gd name="T19" fmla="*/ 1 h 386"/>
                  <a:gd name="T20" fmla="*/ 1 w 382"/>
                  <a:gd name="T21" fmla="*/ 1 h 386"/>
                  <a:gd name="T22" fmla="*/ 1 w 382"/>
                  <a:gd name="T23" fmla="*/ 1 h 386"/>
                  <a:gd name="T24" fmla="*/ 1 w 382"/>
                  <a:gd name="T25" fmla="*/ 1 h 386"/>
                  <a:gd name="T26" fmla="*/ 1 w 382"/>
                  <a:gd name="T27" fmla="*/ 1 h 386"/>
                  <a:gd name="T28" fmla="*/ 1 w 382"/>
                  <a:gd name="T29" fmla="*/ 1 h 386"/>
                  <a:gd name="T30" fmla="*/ 1 w 382"/>
                  <a:gd name="T31" fmla="*/ 1 h 386"/>
                  <a:gd name="T32" fmla="*/ 1 w 382"/>
                  <a:gd name="T33" fmla="*/ 1 h 386"/>
                  <a:gd name="T34" fmla="*/ 1 w 382"/>
                  <a:gd name="T35" fmla="*/ 1 h 386"/>
                  <a:gd name="T36" fmla="*/ 1 w 382"/>
                  <a:gd name="T37" fmla="*/ 1 h 386"/>
                  <a:gd name="T38" fmla="*/ 1 w 382"/>
                  <a:gd name="T39" fmla="*/ 1 h 386"/>
                  <a:gd name="T40" fmla="*/ 1 w 382"/>
                  <a:gd name="T41" fmla="*/ 1 h 386"/>
                  <a:gd name="T42" fmla="*/ 1 w 382"/>
                  <a:gd name="T43" fmla="*/ 1 h 386"/>
                  <a:gd name="T44" fmla="*/ 1 w 382"/>
                  <a:gd name="T45" fmla="*/ 1 h 386"/>
                  <a:gd name="T46" fmla="*/ 1 w 382"/>
                  <a:gd name="T47" fmla="*/ 1 h 386"/>
                  <a:gd name="T48" fmla="*/ 1 w 382"/>
                  <a:gd name="T49" fmla="*/ 1 h 386"/>
                  <a:gd name="T50" fmla="*/ 1 w 382"/>
                  <a:gd name="T51" fmla="*/ 1 h 386"/>
                  <a:gd name="T52" fmla="*/ 1 w 382"/>
                  <a:gd name="T53" fmla="*/ 1 h 386"/>
                  <a:gd name="T54" fmla="*/ 1 w 382"/>
                  <a:gd name="T55" fmla="*/ 1 h 386"/>
                  <a:gd name="T56" fmla="*/ 1 w 382"/>
                  <a:gd name="T57" fmla="*/ 1 h 386"/>
                  <a:gd name="T58" fmla="*/ 1 w 382"/>
                  <a:gd name="T59" fmla="*/ 1 h 386"/>
                  <a:gd name="T60" fmla="*/ 1 w 382"/>
                  <a:gd name="T61" fmla="*/ 1 h 386"/>
                  <a:gd name="T62" fmla="*/ 1 w 382"/>
                  <a:gd name="T63" fmla="*/ 1 h 386"/>
                  <a:gd name="T64" fmla="*/ 1 w 382"/>
                  <a:gd name="T65" fmla="*/ 1 h 386"/>
                  <a:gd name="T66" fmla="*/ 1 w 382"/>
                  <a:gd name="T67" fmla="*/ 1 h 386"/>
                  <a:gd name="T68" fmla="*/ 1 w 382"/>
                  <a:gd name="T69" fmla="*/ 1 h 386"/>
                  <a:gd name="T70" fmla="*/ 1 w 382"/>
                  <a:gd name="T71" fmla="*/ 1 h 386"/>
                  <a:gd name="T72" fmla="*/ 1 w 382"/>
                  <a:gd name="T73" fmla="*/ 1 h 386"/>
                  <a:gd name="T74" fmla="*/ 1 w 382"/>
                  <a:gd name="T75" fmla="*/ 1 h 386"/>
                  <a:gd name="T76" fmla="*/ 1 w 382"/>
                  <a:gd name="T77" fmla="*/ 1 h 386"/>
                  <a:gd name="T78" fmla="*/ 1 w 382"/>
                  <a:gd name="T79" fmla="*/ 1 h 386"/>
                  <a:gd name="T80" fmla="*/ 1 w 382"/>
                  <a:gd name="T81" fmla="*/ 1 h 386"/>
                  <a:gd name="T82" fmla="*/ 1 w 382"/>
                  <a:gd name="T83" fmla="*/ 1 h 386"/>
                  <a:gd name="T84" fmla="*/ 1 w 382"/>
                  <a:gd name="T85" fmla="*/ 1 h 386"/>
                  <a:gd name="T86" fmla="*/ 1 w 382"/>
                  <a:gd name="T87" fmla="*/ 1 h 386"/>
                  <a:gd name="T88" fmla="*/ 1 w 382"/>
                  <a:gd name="T89" fmla="*/ 1 h 386"/>
                  <a:gd name="T90" fmla="*/ 1 w 382"/>
                  <a:gd name="T91" fmla="*/ 1 h 386"/>
                  <a:gd name="T92" fmla="*/ 1 w 382"/>
                  <a:gd name="T93" fmla="*/ 1 h 386"/>
                  <a:gd name="T94" fmla="*/ 1 w 382"/>
                  <a:gd name="T95" fmla="*/ 1 h 386"/>
                  <a:gd name="T96" fmla="*/ 1 w 382"/>
                  <a:gd name="T97" fmla="*/ 1 h 386"/>
                  <a:gd name="T98" fmla="*/ 1 w 382"/>
                  <a:gd name="T99" fmla="*/ 1 h 386"/>
                  <a:gd name="T100" fmla="*/ 1 w 382"/>
                  <a:gd name="T101" fmla="*/ 1 h 386"/>
                  <a:gd name="T102" fmla="*/ 1 w 382"/>
                  <a:gd name="T103" fmla="*/ 1 h 386"/>
                  <a:gd name="T104" fmla="*/ 1 w 382"/>
                  <a:gd name="T105" fmla="*/ 1 h 386"/>
                  <a:gd name="T106" fmla="*/ 1 w 382"/>
                  <a:gd name="T107" fmla="*/ 1 h 386"/>
                  <a:gd name="T108" fmla="*/ 1 w 382"/>
                  <a:gd name="T109" fmla="*/ 1 h 386"/>
                  <a:gd name="T110" fmla="*/ 1 w 382"/>
                  <a:gd name="T111" fmla="*/ 1 h 386"/>
                  <a:gd name="T112" fmla="*/ 1 w 382"/>
                  <a:gd name="T113" fmla="*/ 1 h 38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82"/>
                  <a:gd name="T172" fmla="*/ 0 h 386"/>
                  <a:gd name="T173" fmla="*/ 382 w 382"/>
                  <a:gd name="T174" fmla="*/ 386 h 38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82" h="386">
                    <a:moveTo>
                      <a:pt x="263" y="38"/>
                    </a:moveTo>
                    <a:lnTo>
                      <a:pt x="263" y="38"/>
                    </a:lnTo>
                    <a:lnTo>
                      <a:pt x="261" y="36"/>
                    </a:lnTo>
                    <a:lnTo>
                      <a:pt x="257" y="34"/>
                    </a:lnTo>
                    <a:lnTo>
                      <a:pt x="254" y="34"/>
                    </a:lnTo>
                    <a:lnTo>
                      <a:pt x="251" y="34"/>
                    </a:lnTo>
                    <a:lnTo>
                      <a:pt x="247" y="34"/>
                    </a:lnTo>
                    <a:lnTo>
                      <a:pt x="242" y="36"/>
                    </a:lnTo>
                    <a:lnTo>
                      <a:pt x="234" y="36"/>
                    </a:lnTo>
                    <a:lnTo>
                      <a:pt x="227" y="35"/>
                    </a:lnTo>
                    <a:lnTo>
                      <a:pt x="224" y="34"/>
                    </a:lnTo>
                    <a:lnTo>
                      <a:pt x="220" y="31"/>
                    </a:lnTo>
                    <a:lnTo>
                      <a:pt x="218" y="31"/>
                    </a:lnTo>
                    <a:lnTo>
                      <a:pt x="213" y="31"/>
                    </a:lnTo>
                    <a:lnTo>
                      <a:pt x="207" y="28"/>
                    </a:lnTo>
                    <a:lnTo>
                      <a:pt x="205" y="27"/>
                    </a:lnTo>
                    <a:lnTo>
                      <a:pt x="204" y="25"/>
                    </a:lnTo>
                    <a:lnTo>
                      <a:pt x="199" y="22"/>
                    </a:lnTo>
                    <a:lnTo>
                      <a:pt x="195" y="21"/>
                    </a:lnTo>
                    <a:lnTo>
                      <a:pt x="191" y="19"/>
                    </a:lnTo>
                    <a:lnTo>
                      <a:pt x="186" y="17"/>
                    </a:lnTo>
                    <a:lnTo>
                      <a:pt x="181" y="15"/>
                    </a:lnTo>
                    <a:lnTo>
                      <a:pt x="179" y="17"/>
                    </a:lnTo>
                    <a:lnTo>
                      <a:pt x="178" y="17"/>
                    </a:lnTo>
                    <a:lnTo>
                      <a:pt x="178" y="21"/>
                    </a:lnTo>
                    <a:lnTo>
                      <a:pt x="179" y="25"/>
                    </a:lnTo>
                    <a:lnTo>
                      <a:pt x="179" y="27"/>
                    </a:lnTo>
                    <a:lnTo>
                      <a:pt x="178" y="28"/>
                    </a:lnTo>
                    <a:lnTo>
                      <a:pt x="177" y="28"/>
                    </a:lnTo>
                    <a:lnTo>
                      <a:pt x="173" y="26"/>
                    </a:lnTo>
                    <a:lnTo>
                      <a:pt x="170" y="23"/>
                    </a:lnTo>
                    <a:lnTo>
                      <a:pt x="166" y="19"/>
                    </a:lnTo>
                    <a:lnTo>
                      <a:pt x="162" y="15"/>
                    </a:lnTo>
                    <a:lnTo>
                      <a:pt x="136" y="4"/>
                    </a:lnTo>
                    <a:lnTo>
                      <a:pt x="134" y="2"/>
                    </a:lnTo>
                    <a:lnTo>
                      <a:pt x="127" y="0"/>
                    </a:lnTo>
                    <a:lnTo>
                      <a:pt x="123" y="0"/>
                    </a:lnTo>
                    <a:lnTo>
                      <a:pt x="118" y="0"/>
                    </a:lnTo>
                    <a:lnTo>
                      <a:pt x="112" y="1"/>
                    </a:lnTo>
                    <a:lnTo>
                      <a:pt x="105" y="4"/>
                    </a:lnTo>
                    <a:lnTo>
                      <a:pt x="95" y="8"/>
                    </a:lnTo>
                    <a:lnTo>
                      <a:pt x="90" y="9"/>
                    </a:lnTo>
                    <a:lnTo>
                      <a:pt x="86" y="9"/>
                    </a:lnTo>
                    <a:lnTo>
                      <a:pt x="82" y="9"/>
                    </a:lnTo>
                    <a:lnTo>
                      <a:pt x="77" y="10"/>
                    </a:lnTo>
                    <a:lnTo>
                      <a:pt x="71" y="13"/>
                    </a:lnTo>
                    <a:lnTo>
                      <a:pt x="67" y="17"/>
                    </a:lnTo>
                    <a:lnTo>
                      <a:pt x="65" y="21"/>
                    </a:lnTo>
                    <a:lnTo>
                      <a:pt x="62" y="30"/>
                    </a:lnTo>
                    <a:lnTo>
                      <a:pt x="56" y="41"/>
                    </a:lnTo>
                    <a:lnTo>
                      <a:pt x="52" y="48"/>
                    </a:lnTo>
                    <a:lnTo>
                      <a:pt x="48" y="53"/>
                    </a:lnTo>
                    <a:lnTo>
                      <a:pt x="43" y="56"/>
                    </a:lnTo>
                    <a:lnTo>
                      <a:pt x="39" y="57"/>
                    </a:lnTo>
                    <a:lnTo>
                      <a:pt x="30" y="58"/>
                    </a:lnTo>
                    <a:lnTo>
                      <a:pt x="22" y="61"/>
                    </a:lnTo>
                    <a:lnTo>
                      <a:pt x="19" y="62"/>
                    </a:lnTo>
                    <a:lnTo>
                      <a:pt x="17" y="65"/>
                    </a:lnTo>
                    <a:lnTo>
                      <a:pt x="14" y="68"/>
                    </a:lnTo>
                    <a:lnTo>
                      <a:pt x="14" y="71"/>
                    </a:lnTo>
                    <a:lnTo>
                      <a:pt x="15" y="77"/>
                    </a:lnTo>
                    <a:lnTo>
                      <a:pt x="18" y="82"/>
                    </a:lnTo>
                    <a:lnTo>
                      <a:pt x="31" y="94"/>
                    </a:lnTo>
                    <a:lnTo>
                      <a:pt x="40" y="104"/>
                    </a:lnTo>
                    <a:lnTo>
                      <a:pt x="52" y="117"/>
                    </a:lnTo>
                    <a:lnTo>
                      <a:pt x="56" y="122"/>
                    </a:lnTo>
                    <a:lnTo>
                      <a:pt x="58" y="129"/>
                    </a:lnTo>
                    <a:lnTo>
                      <a:pt x="58" y="134"/>
                    </a:lnTo>
                    <a:lnTo>
                      <a:pt x="58" y="135"/>
                    </a:lnTo>
                    <a:lnTo>
                      <a:pt x="57" y="138"/>
                    </a:lnTo>
                    <a:lnTo>
                      <a:pt x="53" y="139"/>
                    </a:lnTo>
                    <a:lnTo>
                      <a:pt x="50" y="140"/>
                    </a:lnTo>
                    <a:lnTo>
                      <a:pt x="48" y="139"/>
                    </a:lnTo>
                    <a:lnTo>
                      <a:pt x="45" y="138"/>
                    </a:lnTo>
                    <a:lnTo>
                      <a:pt x="41" y="134"/>
                    </a:lnTo>
                    <a:lnTo>
                      <a:pt x="36" y="130"/>
                    </a:lnTo>
                    <a:lnTo>
                      <a:pt x="30" y="130"/>
                    </a:lnTo>
                    <a:lnTo>
                      <a:pt x="22" y="131"/>
                    </a:lnTo>
                    <a:lnTo>
                      <a:pt x="14" y="135"/>
                    </a:lnTo>
                    <a:lnTo>
                      <a:pt x="10" y="138"/>
                    </a:lnTo>
                    <a:lnTo>
                      <a:pt x="8" y="142"/>
                    </a:lnTo>
                    <a:lnTo>
                      <a:pt x="2" y="148"/>
                    </a:lnTo>
                    <a:lnTo>
                      <a:pt x="0" y="155"/>
                    </a:lnTo>
                    <a:lnTo>
                      <a:pt x="0" y="159"/>
                    </a:lnTo>
                    <a:lnTo>
                      <a:pt x="1" y="161"/>
                    </a:lnTo>
                    <a:lnTo>
                      <a:pt x="4" y="165"/>
                    </a:lnTo>
                    <a:lnTo>
                      <a:pt x="8" y="168"/>
                    </a:lnTo>
                    <a:lnTo>
                      <a:pt x="17" y="174"/>
                    </a:lnTo>
                    <a:lnTo>
                      <a:pt x="27" y="178"/>
                    </a:lnTo>
                    <a:lnTo>
                      <a:pt x="32" y="179"/>
                    </a:lnTo>
                    <a:lnTo>
                      <a:pt x="37" y="179"/>
                    </a:lnTo>
                    <a:lnTo>
                      <a:pt x="44" y="179"/>
                    </a:lnTo>
                    <a:lnTo>
                      <a:pt x="49" y="177"/>
                    </a:lnTo>
                    <a:lnTo>
                      <a:pt x="58" y="173"/>
                    </a:lnTo>
                    <a:lnTo>
                      <a:pt x="65" y="170"/>
                    </a:lnTo>
                    <a:lnTo>
                      <a:pt x="67" y="170"/>
                    </a:lnTo>
                    <a:lnTo>
                      <a:pt x="69" y="172"/>
                    </a:lnTo>
                    <a:lnTo>
                      <a:pt x="70" y="174"/>
                    </a:lnTo>
                    <a:lnTo>
                      <a:pt x="70" y="176"/>
                    </a:lnTo>
                    <a:lnTo>
                      <a:pt x="67" y="177"/>
                    </a:lnTo>
                    <a:lnTo>
                      <a:pt x="66" y="179"/>
                    </a:lnTo>
                    <a:lnTo>
                      <a:pt x="66" y="181"/>
                    </a:lnTo>
                    <a:lnTo>
                      <a:pt x="66" y="183"/>
                    </a:lnTo>
                    <a:lnTo>
                      <a:pt x="71" y="191"/>
                    </a:lnTo>
                    <a:lnTo>
                      <a:pt x="71" y="192"/>
                    </a:lnTo>
                    <a:lnTo>
                      <a:pt x="71" y="194"/>
                    </a:lnTo>
                    <a:lnTo>
                      <a:pt x="70" y="196"/>
                    </a:lnTo>
                    <a:lnTo>
                      <a:pt x="67" y="199"/>
                    </a:lnTo>
                    <a:lnTo>
                      <a:pt x="60" y="203"/>
                    </a:lnTo>
                    <a:lnTo>
                      <a:pt x="50" y="207"/>
                    </a:lnTo>
                    <a:lnTo>
                      <a:pt x="47" y="209"/>
                    </a:lnTo>
                    <a:lnTo>
                      <a:pt x="44" y="212"/>
                    </a:lnTo>
                    <a:lnTo>
                      <a:pt x="41" y="216"/>
                    </a:lnTo>
                    <a:lnTo>
                      <a:pt x="41" y="220"/>
                    </a:lnTo>
                    <a:lnTo>
                      <a:pt x="41" y="221"/>
                    </a:lnTo>
                    <a:lnTo>
                      <a:pt x="30" y="229"/>
                    </a:lnTo>
                    <a:lnTo>
                      <a:pt x="19" y="235"/>
                    </a:lnTo>
                    <a:lnTo>
                      <a:pt x="13" y="241"/>
                    </a:lnTo>
                    <a:lnTo>
                      <a:pt x="11" y="243"/>
                    </a:lnTo>
                    <a:lnTo>
                      <a:pt x="13" y="246"/>
                    </a:lnTo>
                    <a:lnTo>
                      <a:pt x="14" y="248"/>
                    </a:lnTo>
                    <a:lnTo>
                      <a:pt x="17" y="252"/>
                    </a:lnTo>
                    <a:lnTo>
                      <a:pt x="21" y="255"/>
                    </a:lnTo>
                    <a:lnTo>
                      <a:pt x="31" y="258"/>
                    </a:lnTo>
                    <a:lnTo>
                      <a:pt x="30" y="260"/>
                    </a:lnTo>
                    <a:lnTo>
                      <a:pt x="30" y="267"/>
                    </a:lnTo>
                    <a:lnTo>
                      <a:pt x="30" y="271"/>
                    </a:lnTo>
                    <a:lnTo>
                      <a:pt x="31" y="274"/>
                    </a:lnTo>
                    <a:lnTo>
                      <a:pt x="34" y="278"/>
                    </a:lnTo>
                    <a:lnTo>
                      <a:pt x="37" y="281"/>
                    </a:lnTo>
                    <a:lnTo>
                      <a:pt x="53" y="281"/>
                    </a:lnTo>
                    <a:lnTo>
                      <a:pt x="56" y="286"/>
                    </a:lnTo>
                    <a:lnTo>
                      <a:pt x="57" y="293"/>
                    </a:lnTo>
                    <a:lnTo>
                      <a:pt x="58" y="299"/>
                    </a:lnTo>
                    <a:lnTo>
                      <a:pt x="60" y="301"/>
                    </a:lnTo>
                    <a:lnTo>
                      <a:pt x="62" y="302"/>
                    </a:lnTo>
                    <a:lnTo>
                      <a:pt x="66" y="301"/>
                    </a:lnTo>
                    <a:lnTo>
                      <a:pt x="69" y="299"/>
                    </a:lnTo>
                    <a:lnTo>
                      <a:pt x="70" y="297"/>
                    </a:lnTo>
                    <a:lnTo>
                      <a:pt x="74" y="297"/>
                    </a:lnTo>
                    <a:lnTo>
                      <a:pt x="77" y="298"/>
                    </a:lnTo>
                    <a:lnTo>
                      <a:pt x="78" y="302"/>
                    </a:lnTo>
                    <a:lnTo>
                      <a:pt x="78" y="304"/>
                    </a:lnTo>
                    <a:lnTo>
                      <a:pt x="82" y="307"/>
                    </a:lnTo>
                    <a:lnTo>
                      <a:pt x="83" y="308"/>
                    </a:lnTo>
                    <a:lnTo>
                      <a:pt x="87" y="308"/>
                    </a:lnTo>
                    <a:lnTo>
                      <a:pt x="90" y="307"/>
                    </a:lnTo>
                    <a:lnTo>
                      <a:pt x="95" y="304"/>
                    </a:lnTo>
                    <a:lnTo>
                      <a:pt x="101" y="298"/>
                    </a:lnTo>
                    <a:lnTo>
                      <a:pt x="105" y="295"/>
                    </a:lnTo>
                    <a:lnTo>
                      <a:pt x="108" y="295"/>
                    </a:lnTo>
                    <a:lnTo>
                      <a:pt x="108" y="298"/>
                    </a:lnTo>
                    <a:lnTo>
                      <a:pt x="105" y="308"/>
                    </a:lnTo>
                    <a:lnTo>
                      <a:pt x="103" y="316"/>
                    </a:lnTo>
                    <a:lnTo>
                      <a:pt x="99" y="324"/>
                    </a:lnTo>
                    <a:lnTo>
                      <a:pt x="86" y="334"/>
                    </a:lnTo>
                    <a:lnTo>
                      <a:pt x="75" y="343"/>
                    </a:lnTo>
                    <a:lnTo>
                      <a:pt x="66" y="353"/>
                    </a:lnTo>
                    <a:lnTo>
                      <a:pt x="60" y="357"/>
                    </a:lnTo>
                    <a:lnTo>
                      <a:pt x="53" y="362"/>
                    </a:lnTo>
                    <a:lnTo>
                      <a:pt x="50" y="364"/>
                    </a:lnTo>
                    <a:lnTo>
                      <a:pt x="49" y="368"/>
                    </a:lnTo>
                    <a:lnTo>
                      <a:pt x="56" y="366"/>
                    </a:lnTo>
                    <a:lnTo>
                      <a:pt x="74" y="360"/>
                    </a:lnTo>
                    <a:lnTo>
                      <a:pt x="79" y="358"/>
                    </a:lnTo>
                    <a:lnTo>
                      <a:pt x="86" y="354"/>
                    </a:lnTo>
                    <a:lnTo>
                      <a:pt x="100" y="343"/>
                    </a:lnTo>
                    <a:lnTo>
                      <a:pt x="113" y="332"/>
                    </a:lnTo>
                    <a:lnTo>
                      <a:pt x="125" y="320"/>
                    </a:lnTo>
                    <a:lnTo>
                      <a:pt x="129" y="317"/>
                    </a:lnTo>
                    <a:lnTo>
                      <a:pt x="138" y="312"/>
                    </a:lnTo>
                    <a:lnTo>
                      <a:pt x="142" y="308"/>
                    </a:lnTo>
                    <a:lnTo>
                      <a:pt x="144" y="304"/>
                    </a:lnTo>
                    <a:lnTo>
                      <a:pt x="144" y="301"/>
                    </a:lnTo>
                    <a:lnTo>
                      <a:pt x="142" y="297"/>
                    </a:lnTo>
                    <a:lnTo>
                      <a:pt x="140" y="295"/>
                    </a:lnTo>
                    <a:lnTo>
                      <a:pt x="138" y="294"/>
                    </a:lnTo>
                    <a:lnTo>
                      <a:pt x="138" y="293"/>
                    </a:lnTo>
                    <a:lnTo>
                      <a:pt x="138" y="291"/>
                    </a:lnTo>
                    <a:lnTo>
                      <a:pt x="139" y="290"/>
                    </a:lnTo>
                    <a:lnTo>
                      <a:pt x="142" y="288"/>
                    </a:lnTo>
                    <a:lnTo>
                      <a:pt x="149" y="276"/>
                    </a:lnTo>
                    <a:lnTo>
                      <a:pt x="156" y="265"/>
                    </a:lnTo>
                    <a:lnTo>
                      <a:pt x="160" y="255"/>
                    </a:lnTo>
                    <a:lnTo>
                      <a:pt x="161" y="254"/>
                    </a:lnTo>
                    <a:lnTo>
                      <a:pt x="168" y="250"/>
                    </a:lnTo>
                    <a:lnTo>
                      <a:pt x="177" y="247"/>
                    </a:lnTo>
                    <a:lnTo>
                      <a:pt x="183" y="247"/>
                    </a:lnTo>
                    <a:lnTo>
                      <a:pt x="190" y="247"/>
                    </a:lnTo>
                    <a:lnTo>
                      <a:pt x="194" y="250"/>
                    </a:lnTo>
                    <a:lnTo>
                      <a:pt x="196" y="252"/>
                    </a:lnTo>
                    <a:lnTo>
                      <a:pt x="195" y="254"/>
                    </a:lnTo>
                    <a:lnTo>
                      <a:pt x="194" y="255"/>
                    </a:lnTo>
                    <a:lnTo>
                      <a:pt x="190" y="255"/>
                    </a:lnTo>
                    <a:lnTo>
                      <a:pt x="182" y="258"/>
                    </a:lnTo>
                    <a:lnTo>
                      <a:pt x="177" y="259"/>
                    </a:lnTo>
                    <a:lnTo>
                      <a:pt x="172" y="261"/>
                    </a:lnTo>
                    <a:lnTo>
                      <a:pt x="169" y="264"/>
                    </a:lnTo>
                    <a:lnTo>
                      <a:pt x="166" y="269"/>
                    </a:lnTo>
                    <a:lnTo>
                      <a:pt x="165" y="273"/>
                    </a:lnTo>
                    <a:lnTo>
                      <a:pt x="164" y="277"/>
                    </a:lnTo>
                    <a:lnTo>
                      <a:pt x="161" y="280"/>
                    </a:lnTo>
                    <a:lnTo>
                      <a:pt x="160" y="282"/>
                    </a:lnTo>
                    <a:lnTo>
                      <a:pt x="161" y="288"/>
                    </a:lnTo>
                    <a:lnTo>
                      <a:pt x="162" y="290"/>
                    </a:lnTo>
                    <a:lnTo>
                      <a:pt x="164" y="293"/>
                    </a:lnTo>
                    <a:lnTo>
                      <a:pt x="168" y="293"/>
                    </a:lnTo>
                    <a:lnTo>
                      <a:pt x="172" y="291"/>
                    </a:lnTo>
                    <a:lnTo>
                      <a:pt x="183" y="284"/>
                    </a:lnTo>
                    <a:lnTo>
                      <a:pt x="191" y="277"/>
                    </a:lnTo>
                    <a:lnTo>
                      <a:pt x="194" y="274"/>
                    </a:lnTo>
                    <a:lnTo>
                      <a:pt x="195" y="272"/>
                    </a:lnTo>
                    <a:lnTo>
                      <a:pt x="195" y="268"/>
                    </a:lnTo>
                    <a:lnTo>
                      <a:pt x="198" y="261"/>
                    </a:lnTo>
                    <a:lnTo>
                      <a:pt x="199" y="259"/>
                    </a:lnTo>
                    <a:lnTo>
                      <a:pt x="201" y="258"/>
                    </a:lnTo>
                    <a:lnTo>
                      <a:pt x="205" y="259"/>
                    </a:lnTo>
                    <a:lnTo>
                      <a:pt x="211" y="261"/>
                    </a:lnTo>
                    <a:lnTo>
                      <a:pt x="213" y="263"/>
                    </a:lnTo>
                    <a:lnTo>
                      <a:pt x="220" y="263"/>
                    </a:lnTo>
                    <a:lnTo>
                      <a:pt x="226" y="265"/>
                    </a:lnTo>
                    <a:lnTo>
                      <a:pt x="229" y="268"/>
                    </a:lnTo>
                    <a:lnTo>
                      <a:pt x="231" y="272"/>
                    </a:lnTo>
                    <a:lnTo>
                      <a:pt x="238" y="273"/>
                    </a:lnTo>
                    <a:lnTo>
                      <a:pt x="246" y="276"/>
                    </a:lnTo>
                    <a:lnTo>
                      <a:pt x="257" y="277"/>
                    </a:lnTo>
                    <a:lnTo>
                      <a:pt x="263" y="280"/>
                    </a:lnTo>
                    <a:lnTo>
                      <a:pt x="268" y="282"/>
                    </a:lnTo>
                    <a:lnTo>
                      <a:pt x="270" y="286"/>
                    </a:lnTo>
                    <a:lnTo>
                      <a:pt x="273" y="285"/>
                    </a:lnTo>
                    <a:lnTo>
                      <a:pt x="277" y="282"/>
                    </a:lnTo>
                    <a:lnTo>
                      <a:pt x="278" y="281"/>
                    </a:lnTo>
                    <a:lnTo>
                      <a:pt x="281" y="281"/>
                    </a:lnTo>
                    <a:lnTo>
                      <a:pt x="283" y="282"/>
                    </a:lnTo>
                    <a:lnTo>
                      <a:pt x="285" y="284"/>
                    </a:lnTo>
                    <a:lnTo>
                      <a:pt x="291" y="293"/>
                    </a:lnTo>
                    <a:lnTo>
                      <a:pt x="303" y="304"/>
                    </a:lnTo>
                    <a:lnTo>
                      <a:pt x="319" y="319"/>
                    </a:lnTo>
                    <a:lnTo>
                      <a:pt x="329" y="299"/>
                    </a:lnTo>
                    <a:lnTo>
                      <a:pt x="337" y="308"/>
                    </a:lnTo>
                    <a:lnTo>
                      <a:pt x="341" y="316"/>
                    </a:lnTo>
                    <a:lnTo>
                      <a:pt x="345" y="324"/>
                    </a:lnTo>
                    <a:lnTo>
                      <a:pt x="349" y="329"/>
                    </a:lnTo>
                    <a:lnTo>
                      <a:pt x="356" y="338"/>
                    </a:lnTo>
                    <a:lnTo>
                      <a:pt x="356" y="345"/>
                    </a:lnTo>
                    <a:lnTo>
                      <a:pt x="359" y="351"/>
                    </a:lnTo>
                    <a:lnTo>
                      <a:pt x="360" y="354"/>
                    </a:lnTo>
                    <a:lnTo>
                      <a:pt x="363" y="357"/>
                    </a:lnTo>
                    <a:lnTo>
                      <a:pt x="363" y="359"/>
                    </a:lnTo>
                    <a:lnTo>
                      <a:pt x="365" y="359"/>
                    </a:lnTo>
                    <a:lnTo>
                      <a:pt x="371" y="357"/>
                    </a:lnTo>
                    <a:lnTo>
                      <a:pt x="372" y="358"/>
                    </a:lnTo>
                    <a:lnTo>
                      <a:pt x="372" y="360"/>
                    </a:lnTo>
                    <a:lnTo>
                      <a:pt x="373" y="368"/>
                    </a:lnTo>
                    <a:lnTo>
                      <a:pt x="372" y="371"/>
                    </a:lnTo>
                    <a:lnTo>
                      <a:pt x="371" y="376"/>
                    </a:lnTo>
                    <a:lnTo>
                      <a:pt x="371" y="380"/>
                    </a:lnTo>
                    <a:lnTo>
                      <a:pt x="371" y="383"/>
                    </a:lnTo>
                    <a:lnTo>
                      <a:pt x="373" y="385"/>
                    </a:lnTo>
                    <a:lnTo>
                      <a:pt x="377" y="386"/>
                    </a:lnTo>
                    <a:lnTo>
                      <a:pt x="381" y="373"/>
                    </a:lnTo>
                    <a:lnTo>
                      <a:pt x="382" y="362"/>
                    </a:lnTo>
                    <a:lnTo>
                      <a:pt x="382" y="358"/>
                    </a:lnTo>
                    <a:lnTo>
                      <a:pt x="382" y="355"/>
                    </a:lnTo>
                    <a:lnTo>
                      <a:pt x="376" y="349"/>
                    </a:lnTo>
                    <a:lnTo>
                      <a:pt x="371" y="342"/>
                    </a:lnTo>
                    <a:lnTo>
                      <a:pt x="365" y="333"/>
                    </a:lnTo>
                    <a:lnTo>
                      <a:pt x="349" y="310"/>
                    </a:lnTo>
                    <a:lnTo>
                      <a:pt x="335" y="293"/>
                    </a:lnTo>
                    <a:lnTo>
                      <a:pt x="330" y="286"/>
                    </a:lnTo>
                    <a:lnTo>
                      <a:pt x="326" y="284"/>
                    </a:lnTo>
                    <a:lnTo>
                      <a:pt x="321" y="289"/>
                    </a:lnTo>
                    <a:lnTo>
                      <a:pt x="316" y="291"/>
                    </a:lnTo>
                    <a:lnTo>
                      <a:pt x="309" y="294"/>
                    </a:lnTo>
                    <a:lnTo>
                      <a:pt x="294" y="281"/>
                    </a:lnTo>
                    <a:lnTo>
                      <a:pt x="282" y="272"/>
                    </a:lnTo>
                    <a:lnTo>
                      <a:pt x="273" y="267"/>
                    </a:lnTo>
                    <a:lnTo>
                      <a:pt x="263" y="264"/>
                    </a:lnTo>
                    <a:lnTo>
                      <a:pt x="263" y="38"/>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33" name="Freeform 7"/>
              <p:cNvSpPr>
                <a:spLocks/>
              </p:cNvSpPr>
              <p:nvPr/>
            </p:nvSpPr>
            <p:spPr bwMode="grayWhite">
              <a:xfrm>
                <a:off x="395" y="1251"/>
                <a:ext cx="10" cy="10"/>
              </a:xfrm>
              <a:custGeom>
                <a:avLst/>
                <a:gdLst>
                  <a:gd name="T0" fmla="*/ 0 w 21"/>
                  <a:gd name="T1" fmla="*/ 1 h 19"/>
                  <a:gd name="T2" fmla="*/ 0 w 21"/>
                  <a:gd name="T3" fmla="*/ 1 h 19"/>
                  <a:gd name="T4" fmla="*/ 0 w 21"/>
                  <a:gd name="T5" fmla="*/ 0 h 19"/>
                  <a:gd name="T6" fmla="*/ 0 w 21"/>
                  <a:gd name="T7" fmla="*/ 0 h 19"/>
                  <a:gd name="T8" fmla="*/ 0 w 21"/>
                  <a:gd name="T9" fmla="*/ 0 h 19"/>
                  <a:gd name="T10" fmla="*/ 0 w 21"/>
                  <a:gd name="T11" fmla="*/ 1 h 19"/>
                  <a:gd name="T12" fmla="*/ 0 w 21"/>
                  <a:gd name="T13" fmla="*/ 1 h 19"/>
                  <a:gd name="T14" fmla="*/ 0 w 21"/>
                  <a:gd name="T15" fmla="*/ 1 h 19"/>
                  <a:gd name="T16" fmla="*/ 0 w 21"/>
                  <a:gd name="T17" fmla="*/ 1 h 19"/>
                  <a:gd name="T18" fmla="*/ 0 w 21"/>
                  <a:gd name="T19" fmla="*/ 1 h 19"/>
                  <a:gd name="T20" fmla="*/ 0 w 21"/>
                  <a:gd name="T21" fmla="*/ 1 h 19"/>
                  <a:gd name="T22" fmla="*/ 0 w 21"/>
                  <a:gd name="T23" fmla="*/ 1 h 19"/>
                  <a:gd name="T24" fmla="*/ 0 w 21"/>
                  <a:gd name="T25" fmla="*/ 1 h 19"/>
                  <a:gd name="T26" fmla="*/ 0 w 21"/>
                  <a:gd name="T27" fmla="*/ 1 h 19"/>
                  <a:gd name="T28" fmla="*/ 0 w 21"/>
                  <a:gd name="T29" fmla="*/ 1 h 19"/>
                  <a:gd name="T30" fmla="*/ 0 w 21"/>
                  <a:gd name="T31" fmla="*/ 1 h 19"/>
                  <a:gd name="T32" fmla="*/ 0 w 21"/>
                  <a:gd name="T33" fmla="*/ 1 h 19"/>
                  <a:gd name="T34" fmla="*/ 0 w 21"/>
                  <a:gd name="T35" fmla="*/ 1 h 19"/>
                  <a:gd name="T36" fmla="*/ 0 w 21"/>
                  <a:gd name="T37" fmla="*/ 1 h 19"/>
                  <a:gd name="T38" fmla="*/ 0 w 21"/>
                  <a:gd name="T39" fmla="*/ 1 h 19"/>
                  <a:gd name="T40" fmla="*/ 0 w 21"/>
                  <a:gd name="T41" fmla="*/ 1 h 19"/>
                  <a:gd name="T42" fmla="*/ 0 w 21"/>
                  <a:gd name="T43" fmla="*/ 1 h 1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
                  <a:gd name="T67" fmla="*/ 0 h 19"/>
                  <a:gd name="T68" fmla="*/ 21 w 21"/>
                  <a:gd name="T69" fmla="*/ 19 h 1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 h="19">
                    <a:moveTo>
                      <a:pt x="11" y="2"/>
                    </a:moveTo>
                    <a:lnTo>
                      <a:pt x="11" y="2"/>
                    </a:lnTo>
                    <a:lnTo>
                      <a:pt x="8" y="0"/>
                    </a:lnTo>
                    <a:lnTo>
                      <a:pt x="3" y="0"/>
                    </a:lnTo>
                    <a:lnTo>
                      <a:pt x="2" y="0"/>
                    </a:lnTo>
                    <a:lnTo>
                      <a:pt x="0" y="3"/>
                    </a:lnTo>
                    <a:lnTo>
                      <a:pt x="0" y="6"/>
                    </a:lnTo>
                    <a:lnTo>
                      <a:pt x="3" y="11"/>
                    </a:lnTo>
                    <a:lnTo>
                      <a:pt x="8" y="15"/>
                    </a:lnTo>
                    <a:lnTo>
                      <a:pt x="12" y="17"/>
                    </a:lnTo>
                    <a:lnTo>
                      <a:pt x="15" y="19"/>
                    </a:lnTo>
                    <a:lnTo>
                      <a:pt x="18" y="17"/>
                    </a:lnTo>
                    <a:lnTo>
                      <a:pt x="21" y="15"/>
                    </a:lnTo>
                    <a:lnTo>
                      <a:pt x="21" y="11"/>
                    </a:lnTo>
                    <a:lnTo>
                      <a:pt x="21" y="10"/>
                    </a:lnTo>
                    <a:lnTo>
                      <a:pt x="20" y="8"/>
                    </a:lnTo>
                    <a:lnTo>
                      <a:pt x="13" y="3"/>
                    </a:lnTo>
                    <a:lnTo>
                      <a:pt x="11" y="2"/>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34" name="Freeform 8"/>
              <p:cNvSpPr>
                <a:spLocks/>
              </p:cNvSpPr>
              <p:nvPr/>
            </p:nvSpPr>
            <p:spPr bwMode="grayWhite">
              <a:xfrm>
                <a:off x="477" y="1315"/>
                <a:ext cx="6" cy="8"/>
              </a:xfrm>
              <a:custGeom>
                <a:avLst/>
                <a:gdLst>
                  <a:gd name="T0" fmla="*/ 1 w 12"/>
                  <a:gd name="T1" fmla="*/ 0 h 17"/>
                  <a:gd name="T2" fmla="*/ 1 w 12"/>
                  <a:gd name="T3" fmla="*/ 0 h 17"/>
                  <a:gd name="T4" fmla="*/ 1 w 12"/>
                  <a:gd name="T5" fmla="*/ 0 h 17"/>
                  <a:gd name="T6" fmla="*/ 1 w 12"/>
                  <a:gd name="T7" fmla="*/ 0 h 17"/>
                  <a:gd name="T8" fmla="*/ 1 w 12"/>
                  <a:gd name="T9" fmla="*/ 0 h 17"/>
                  <a:gd name="T10" fmla="*/ 0 w 12"/>
                  <a:gd name="T11" fmla="*/ 0 h 17"/>
                  <a:gd name="T12" fmla="*/ 0 w 12"/>
                  <a:gd name="T13" fmla="*/ 0 h 17"/>
                  <a:gd name="T14" fmla="*/ 0 w 12"/>
                  <a:gd name="T15" fmla="*/ 0 h 17"/>
                  <a:gd name="T16" fmla="*/ 1 w 12"/>
                  <a:gd name="T17" fmla="*/ 0 h 17"/>
                  <a:gd name="T18" fmla="*/ 1 w 12"/>
                  <a:gd name="T19" fmla="*/ 0 h 17"/>
                  <a:gd name="T20" fmla="*/ 1 w 12"/>
                  <a:gd name="T21" fmla="*/ 0 h 17"/>
                  <a:gd name="T22" fmla="*/ 1 w 12"/>
                  <a:gd name="T23" fmla="*/ 0 h 17"/>
                  <a:gd name="T24" fmla="*/ 1 w 12"/>
                  <a:gd name="T25" fmla="*/ 0 h 17"/>
                  <a:gd name="T26" fmla="*/ 1 w 12"/>
                  <a:gd name="T27" fmla="*/ 0 h 17"/>
                  <a:gd name="T28" fmla="*/ 1 w 12"/>
                  <a:gd name="T29" fmla="*/ 0 h 17"/>
                  <a:gd name="T30" fmla="*/ 1 w 12"/>
                  <a:gd name="T31" fmla="*/ 0 h 17"/>
                  <a:gd name="T32" fmla="*/ 1 w 12"/>
                  <a:gd name="T33" fmla="*/ 0 h 17"/>
                  <a:gd name="T34" fmla="*/ 1 w 12"/>
                  <a:gd name="T35" fmla="*/ 0 h 17"/>
                  <a:gd name="T36" fmla="*/ 1 w 12"/>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
                  <a:gd name="T58" fmla="*/ 0 h 17"/>
                  <a:gd name="T59" fmla="*/ 12 w 12"/>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 h="17">
                    <a:moveTo>
                      <a:pt x="7" y="0"/>
                    </a:moveTo>
                    <a:lnTo>
                      <a:pt x="7" y="0"/>
                    </a:lnTo>
                    <a:lnTo>
                      <a:pt x="4" y="0"/>
                    </a:lnTo>
                    <a:lnTo>
                      <a:pt x="2" y="4"/>
                    </a:lnTo>
                    <a:lnTo>
                      <a:pt x="0" y="11"/>
                    </a:lnTo>
                    <a:lnTo>
                      <a:pt x="0" y="13"/>
                    </a:lnTo>
                    <a:lnTo>
                      <a:pt x="2" y="16"/>
                    </a:lnTo>
                    <a:lnTo>
                      <a:pt x="2" y="17"/>
                    </a:lnTo>
                    <a:lnTo>
                      <a:pt x="4" y="17"/>
                    </a:lnTo>
                    <a:lnTo>
                      <a:pt x="7" y="17"/>
                    </a:lnTo>
                    <a:lnTo>
                      <a:pt x="12" y="13"/>
                    </a:lnTo>
                    <a:lnTo>
                      <a:pt x="12" y="8"/>
                    </a:lnTo>
                    <a:lnTo>
                      <a:pt x="11" y="3"/>
                    </a:lnTo>
                    <a:lnTo>
                      <a:pt x="10" y="2"/>
                    </a:lnTo>
                    <a:lnTo>
                      <a:pt x="7" y="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grpSp>
        <p:sp>
          <p:nvSpPr>
            <p:cNvPr id="146478" name="Freeform 9"/>
            <p:cNvSpPr>
              <a:spLocks/>
            </p:cNvSpPr>
            <p:nvPr/>
          </p:nvSpPr>
          <p:spPr bwMode="grayWhite">
            <a:xfrm>
              <a:off x="1246" y="950"/>
              <a:ext cx="489" cy="356"/>
            </a:xfrm>
            <a:custGeom>
              <a:avLst/>
              <a:gdLst>
                <a:gd name="T0" fmla="*/ 6 w 526"/>
                <a:gd name="T1" fmla="*/ 6 h 384"/>
                <a:gd name="T2" fmla="*/ 0 w 526"/>
                <a:gd name="T3" fmla="*/ 6 h 384"/>
                <a:gd name="T4" fmla="*/ 4 w 526"/>
                <a:gd name="T5" fmla="*/ 6 h 384"/>
                <a:gd name="T6" fmla="*/ 6 w 526"/>
                <a:gd name="T7" fmla="*/ 6 h 384"/>
                <a:gd name="T8" fmla="*/ 7 w 526"/>
                <a:gd name="T9" fmla="*/ 6 h 384"/>
                <a:gd name="T10" fmla="*/ 7 w 526"/>
                <a:gd name="T11" fmla="*/ 6 h 384"/>
                <a:gd name="T12" fmla="*/ 7 w 526"/>
                <a:gd name="T13" fmla="*/ 6 h 384"/>
                <a:gd name="T14" fmla="*/ 7 w 526"/>
                <a:gd name="T15" fmla="*/ 6 h 384"/>
                <a:gd name="T16" fmla="*/ 7 w 526"/>
                <a:gd name="T17" fmla="*/ 6 h 384"/>
                <a:gd name="T18" fmla="*/ 7 w 526"/>
                <a:gd name="T19" fmla="*/ 6 h 384"/>
                <a:gd name="T20" fmla="*/ 7 w 526"/>
                <a:gd name="T21" fmla="*/ 6 h 384"/>
                <a:gd name="T22" fmla="*/ 7 w 526"/>
                <a:gd name="T23" fmla="*/ 6 h 384"/>
                <a:gd name="T24" fmla="*/ 7 w 526"/>
                <a:gd name="T25" fmla="*/ 6 h 384"/>
                <a:gd name="T26" fmla="*/ 7 w 526"/>
                <a:gd name="T27" fmla="*/ 6 h 384"/>
                <a:gd name="T28" fmla="*/ 7 w 526"/>
                <a:gd name="T29" fmla="*/ 6 h 384"/>
                <a:gd name="T30" fmla="*/ 7 w 526"/>
                <a:gd name="T31" fmla="*/ 6 h 384"/>
                <a:gd name="T32" fmla="*/ 7 w 526"/>
                <a:gd name="T33" fmla="*/ 6 h 384"/>
                <a:gd name="T34" fmla="*/ 7 w 526"/>
                <a:gd name="T35" fmla="*/ 6 h 384"/>
                <a:gd name="T36" fmla="*/ 7 w 526"/>
                <a:gd name="T37" fmla="*/ 6 h 384"/>
                <a:gd name="T38" fmla="*/ 7 w 526"/>
                <a:gd name="T39" fmla="*/ 6 h 384"/>
                <a:gd name="T40" fmla="*/ 7 w 526"/>
                <a:gd name="T41" fmla="*/ 6 h 384"/>
                <a:gd name="T42" fmla="*/ 7 w 526"/>
                <a:gd name="T43" fmla="*/ 6 h 384"/>
                <a:gd name="T44" fmla="*/ 7 w 526"/>
                <a:gd name="T45" fmla="*/ 6 h 384"/>
                <a:gd name="T46" fmla="*/ 7 w 526"/>
                <a:gd name="T47" fmla="*/ 6 h 384"/>
                <a:gd name="T48" fmla="*/ 7 w 526"/>
                <a:gd name="T49" fmla="*/ 6 h 384"/>
                <a:gd name="T50" fmla="*/ 7 w 526"/>
                <a:gd name="T51" fmla="*/ 6 h 384"/>
                <a:gd name="T52" fmla="*/ 7 w 526"/>
                <a:gd name="T53" fmla="*/ 6 h 384"/>
                <a:gd name="T54" fmla="*/ 7 w 526"/>
                <a:gd name="T55" fmla="*/ 6 h 384"/>
                <a:gd name="T56" fmla="*/ 7 w 526"/>
                <a:gd name="T57" fmla="*/ 6 h 384"/>
                <a:gd name="T58" fmla="*/ 7 w 526"/>
                <a:gd name="T59" fmla="*/ 6 h 384"/>
                <a:gd name="T60" fmla="*/ 7 w 526"/>
                <a:gd name="T61" fmla="*/ 6 h 384"/>
                <a:gd name="T62" fmla="*/ 7 w 526"/>
                <a:gd name="T63" fmla="*/ 6 h 384"/>
                <a:gd name="T64" fmla="*/ 7 w 526"/>
                <a:gd name="T65" fmla="*/ 6 h 384"/>
                <a:gd name="T66" fmla="*/ 7 w 526"/>
                <a:gd name="T67" fmla="*/ 6 h 384"/>
                <a:gd name="T68" fmla="*/ 7 w 526"/>
                <a:gd name="T69" fmla="*/ 6 h 384"/>
                <a:gd name="T70" fmla="*/ 7 w 526"/>
                <a:gd name="T71" fmla="*/ 6 h 384"/>
                <a:gd name="T72" fmla="*/ 7 w 526"/>
                <a:gd name="T73" fmla="*/ 0 h 384"/>
                <a:gd name="T74" fmla="*/ 7 w 526"/>
                <a:gd name="T75" fmla="*/ 6 h 384"/>
                <a:gd name="T76" fmla="*/ 7 w 526"/>
                <a:gd name="T77" fmla="*/ 6 h 384"/>
                <a:gd name="T78" fmla="*/ 7 w 526"/>
                <a:gd name="T79" fmla="*/ 6 h 384"/>
                <a:gd name="T80" fmla="*/ 7 w 526"/>
                <a:gd name="T81" fmla="*/ 6 h 384"/>
                <a:gd name="T82" fmla="*/ 7 w 526"/>
                <a:gd name="T83" fmla="*/ 6 h 384"/>
                <a:gd name="T84" fmla="*/ 7 w 526"/>
                <a:gd name="T85" fmla="*/ 6 h 384"/>
                <a:gd name="T86" fmla="*/ 7 w 526"/>
                <a:gd name="T87" fmla="*/ 6 h 384"/>
                <a:gd name="T88" fmla="*/ 7 w 526"/>
                <a:gd name="T89" fmla="*/ 6 h 384"/>
                <a:gd name="T90" fmla="*/ 7 w 526"/>
                <a:gd name="T91" fmla="*/ 6 h 384"/>
                <a:gd name="T92" fmla="*/ 7 w 526"/>
                <a:gd name="T93" fmla="*/ 6 h 384"/>
                <a:gd name="T94" fmla="*/ 7 w 526"/>
                <a:gd name="T95" fmla="*/ 6 h 384"/>
                <a:gd name="T96" fmla="*/ 7 w 526"/>
                <a:gd name="T97" fmla="*/ 6 h 384"/>
                <a:gd name="T98" fmla="*/ 7 w 526"/>
                <a:gd name="T99" fmla="*/ 6 h 384"/>
                <a:gd name="T100" fmla="*/ 7 w 526"/>
                <a:gd name="T101" fmla="*/ 6 h 384"/>
                <a:gd name="T102" fmla="*/ 7 w 526"/>
                <a:gd name="T103" fmla="*/ 6 h 384"/>
                <a:gd name="T104" fmla="*/ 7 w 526"/>
                <a:gd name="T105" fmla="*/ 6 h 384"/>
                <a:gd name="T106" fmla="*/ 7 w 526"/>
                <a:gd name="T107" fmla="*/ 6 h 384"/>
                <a:gd name="T108" fmla="*/ 7 w 526"/>
                <a:gd name="T109" fmla="*/ 6 h 384"/>
                <a:gd name="T110" fmla="*/ 7 w 526"/>
                <a:gd name="T111" fmla="*/ 6 h 384"/>
                <a:gd name="T112" fmla="*/ 7 w 526"/>
                <a:gd name="T113" fmla="*/ 6 h 384"/>
                <a:gd name="T114" fmla="*/ 7 w 526"/>
                <a:gd name="T115" fmla="*/ 6 h 384"/>
                <a:gd name="T116" fmla="*/ 7 w 526"/>
                <a:gd name="T117" fmla="*/ 6 h 384"/>
                <a:gd name="T118" fmla="*/ 7 w 526"/>
                <a:gd name="T119" fmla="*/ 6 h 3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26"/>
                <a:gd name="T181" fmla="*/ 0 h 384"/>
                <a:gd name="T182" fmla="*/ 526 w 526"/>
                <a:gd name="T183" fmla="*/ 384 h 3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26" h="384">
                  <a:moveTo>
                    <a:pt x="20" y="242"/>
                  </a:moveTo>
                  <a:lnTo>
                    <a:pt x="6" y="232"/>
                  </a:lnTo>
                  <a:lnTo>
                    <a:pt x="2" y="232"/>
                  </a:lnTo>
                  <a:lnTo>
                    <a:pt x="0" y="232"/>
                  </a:lnTo>
                  <a:lnTo>
                    <a:pt x="0" y="228"/>
                  </a:lnTo>
                  <a:lnTo>
                    <a:pt x="4" y="216"/>
                  </a:lnTo>
                  <a:lnTo>
                    <a:pt x="6" y="210"/>
                  </a:lnTo>
                  <a:lnTo>
                    <a:pt x="6" y="206"/>
                  </a:lnTo>
                  <a:lnTo>
                    <a:pt x="6" y="202"/>
                  </a:lnTo>
                  <a:lnTo>
                    <a:pt x="8" y="202"/>
                  </a:lnTo>
                  <a:lnTo>
                    <a:pt x="10" y="202"/>
                  </a:lnTo>
                  <a:lnTo>
                    <a:pt x="12" y="210"/>
                  </a:lnTo>
                  <a:lnTo>
                    <a:pt x="10" y="214"/>
                  </a:lnTo>
                  <a:lnTo>
                    <a:pt x="10" y="216"/>
                  </a:lnTo>
                  <a:lnTo>
                    <a:pt x="10" y="218"/>
                  </a:lnTo>
                  <a:lnTo>
                    <a:pt x="20" y="210"/>
                  </a:lnTo>
                  <a:lnTo>
                    <a:pt x="18" y="208"/>
                  </a:lnTo>
                  <a:lnTo>
                    <a:pt x="18" y="202"/>
                  </a:lnTo>
                  <a:lnTo>
                    <a:pt x="22" y="198"/>
                  </a:lnTo>
                  <a:lnTo>
                    <a:pt x="20" y="192"/>
                  </a:lnTo>
                  <a:lnTo>
                    <a:pt x="14" y="190"/>
                  </a:lnTo>
                  <a:lnTo>
                    <a:pt x="14" y="176"/>
                  </a:lnTo>
                  <a:lnTo>
                    <a:pt x="16" y="174"/>
                  </a:lnTo>
                  <a:lnTo>
                    <a:pt x="20" y="176"/>
                  </a:lnTo>
                  <a:lnTo>
                    <a:pt x="22" y="174"/>
                  </a:lnTo>
                  <a:lnTo>
                    <a:pt x="32" y="170"/>
                  </a:lnTo>
                  <a:lnTo>
                    <a:pt x="24" y="164"/>
                  </a:lnTo>
                  <a:lnTo>
                    <a:pt x="24" y="162"/>
                  </a:lnTo>
                  <a:lnTo>
                    <a:pt x="16" y="166"/>
                  </a:lnTo>
                  <a:lnTo>
                    <a:pt x="16" y="154"/>
                  </a:lnTo>
                  <a:lnTo>
                    <a:pt x="16" y="148"/>
                  </a:lnTo>
                  <a:lnTo>
                    <a:pt x="18" y="136"/>
                  </a:lnTo>
                  <a:lnTo>
                    <a:pt x="18" y="126"/>
                  </a:lnTo>
                  <a:lnTo>
                    <a:pt x="16" y="118"/>
                  </a:lnTo>
                  <a:lnTo>
                    <a:pt x="18" y="98"/>
                  </a:lnTo>
                  <a:lnTo>
                    <a:pt x="20" y="90"/>
                  </a:lnTo>
                  <a:lnTo>
                    <a:pt x="12" y="62"/>
                  </a:lnTo>
                  <a:lnTo>
                    <a:pt x="12" y="44"/>
                  </a:lnTo>
                  <a:lnTo>
                    <a:pt x="14" y="34"/>
                  </a:lnTo>
                  <a:lnTo>
                    <a:pt x="18" y="18"/>
                  </a:lnTo>
                  <a:lnTo>
                    <a:pt x="68" y="54"/>
                  </a:lnTo>
                  <a:lnTo>
                    <a:pt x="92" y="68"/>
                  </a:lnTo>
                  <a:lnTo>
                    <a:pt x="112" y="74"/>
                  </a:lnTo>
                  <a:lnTo>
                    <a:pt x="124" y="82"/>
                  </a:lnTo>
                  <a:lnTo>
                    <a:pt x="134" y="82"/>
                  </a:lnTo>
                  <a:lnTo>
                    <a:pt x="138" y="84"/>
                  </a:lnTo>
                  <a:lnTo>
                    <a:pt x="142" y="88"/>
                  </a:lnTo>
                  <a:lnTo>
                    <a:pt x="144" y="114"/>
                  </a:lnTo>
                  <a:lnTo>
                    <a:pt x="142" y="118"/>
                  </a:lnTo>
                  <a:lnTo>
                    <a:pt x="134" y="124"/>
                  </a:lnTo>
                  <a:lnTo>
                    <a:pt x="130" y="134"/>
                  </a:lnTo>
                  <a:lnTo>
                    <a:pt x="130" y="144"/>
                  </a:lnTo>
                  <a:lnTo>
                    <a:pt x="132" y="148"/>
                  </a:lnTo>
                  <a:lnTo>
                    <a:pt x="132" y="152"/>
                  </a:lnTo>
                  <a:lnTo>
                    <a:pt x="130" y="156"/>
                  </a:lnTo>
                  <a:lnTo>
                    <a:pt x="130" y="162"/>
                  </a:lnTo>
                  <a:lnTo>
                    <a:pt x="134" y="166"/>
                  </a:lnTo>
                  <a:lnTo>
                    <a:pt x="144" y="160"/>
                  </a:lnTo>
                  <a:lnTo>
                    <a:pt x="148" y="138"/>
                  </a:lnTo>
                  <a:lnTo>
                    <a:pt x="154" y="134"/>
                  </a:lnTo>
                  <a:lnTo>
                    <a:pt x="158" y="124"/>
                  </a:lnTo>
                  <a:lnTo>
                    <a:pt x="170" y="110"/>
                  </a:lnTo>
                  <a:lnTo>
                    <a:pt x="170" y="106"/>
                  </a:lnTo>
                  <a:lnTo>
                    <a:pt x="164" y="86"/>
                  </a:lnTo>
                  <a:lnTo>
                    <a:pt x="154" y="58"/>
                  </a:lnTo>
                  <a:lnTo>
                    <a:pt x="154" y="54"/>
                  </a:lnTo>
                  <a:lnTo>
                    <a:pt x="158" y="52"/>
                  </a:lnTo>
                  <a:lnTo>
                    <a:pt x="164" y="54"/>
                  </a:lnTo>
                  <a:lnTo>
                    <a:pt x="170" y="42"/>
                  </a:lnTo>
                  <a:lnTo>
                    <a:pt x="168" y="28"/>
                  </a:lnTo>
                  <a:lnTo>
                    <a:pt x="160" y="26"/>
                  </a:lnTo>
                  <a:lnTo>
                    <a:pt x="158" y="18"/>
                  </a:lnTo>
                  <a:lnTo>
                    <a:pt x="158" y="0"/>
                  </a:lnTo>
                  <a:lnTo>
                    <a:pt x="262" y="28"/>
                  </a:lnTo>
                  <a:lnTo>
                    <a:pt x="362" y="54"/>
                  </a:lnTo>
                  <a:lnTo>
                    <a:pt x="524" y="92"/>
                  </a:lnTo>
                  <a:lnTo>
                    <a:pt x="526" y="92"/>
                  </a:lnTo>
                  <a:lnTo>
                    <a:pt x="470" y="342"/>
                  </a:lnTo>
                  <a:lnTo>
                    <a:pt x="468" y="344"/>
                  </a:lnTo>
                  <a:lnTo>
                    <a:pt x="466" y="350"/>
                  </a:lnTo>
                  <a:lnTo>
                    <a:pt x="468" y="354"/>
                  </a:lnTo>
                  <a:lnTo>
                    <a:pt x="470" y="358"/>
                  </a:lnTo>
                  <a:lnTo>
                    <a:pt x="472" y="362"/>
                  </a:lnTo>
                  <a:lnTo>
                    <a:pt x="472" y="366"/>
                  </a:lnTo>
                  <a:lnTo>
                    <a:pt x="470" y="366"/>
                  </a:lnTo>
                  <a:lnTo>
                    <a:pt x="466" y="372"/>
                  </a:lnTo>
                  <a:lnTo>
                    <a:pt x="466" y="378"/>
                  </a:lnTo>
                  <a:lnTo>
                    <a:pt x="468" y="384"/>
                  </a:lnTo>
                  <a:lnTo>
                    <a:pt x="330" y="352"/>
                  </a:lnTo>
                  <a:lnTo>
                    <a:pt x="318" y="354"/>
                  </a:lnTo>
                  <a:lnTo>
                    <a:pt x="312" y="354"/>
                  </a:lnTo>
                  <a:lnTo>
                    <a:pt x="304" y="352"/>
                  </a:lnTo>
                  <a:lnTo>
                    <a:pt x="296" y="352"/>
                  </a:lnTo>
                  <a:lnTo>
                    <a:pt x="290" y="350"/>
                  </a:lnTo>
                  <a:lnTo>
                    <a:pt x="284" y="350"/>
                  </a:lnTo>
                  <a:lnTo>
                    <a:pt x="276" y="352"/>
                  </a:lnTo>
                  <a:lnTo>
                    <a:pt x="266" y="350"/>
                  </a:lnTo>
                  <a:lnTo>
                    <a:pt x="256" y="350"/>
                  </a:lnTo>
                  <a:lnTo>
                    <a:pt x="246" y="354"/>
                  </a:lnTo>
                  <a:lnTo>
                    <a:pt x="238" y="356"/>
                  </a:lnTo>
                  <a:lnTo>
                    <a:pt x="222" y="354"/>
                  </a:lnTo>
                  <a:lnTo>
                    <a:pt x="218" y="352"/>
                  </a:lnTo>
                  <a:lnTo>
                    <a:pt x="206" y="346"/>
                  </a:lnTo>
                  <a:lnTo>
                    <a:pt x="176" y="352"/>
                  </a:lnTo>
                  <a:lnTo>
                    <a:pt x="170" y="342"/>
                  </a:lnTo>
                  <a:lnTo>
                    <a:pt x="144" y="334"/>
                  </a:lnTo>
                  <a:lnTo>
                    <a:pt x="130" y="332"/>
                  </a:lnTo>
                  <a:lnTo>
                    <a:pt x="114" y="334"/>
                  </a:lnTo>
                  <a:lnTo>
                    <a:pt x="90" y="332"/>
                  </a:lnTo>
                  <a:lnTo>
                    <a:pt x="70" y="324"/>
                  </a:lnTo>
                  <a:lnTo>
                    <a:pt x="66" y="314"/>
                  </a:lnTo>
                  <a:lnTo>
                    <a:pt x="68" y="290"/>
                  </a:lnTo>
                  <a:lnTo>
                    <a:pt x="70" y="284"/>
                  </a:lnTo>
                  <a:lnTo>
                    <a:pt x="66" y="270"/>
                  </a:lnTo>
                  <a:lnTo>
                    <a:pt x="52" y="258"/>
                  </a:lnTo>
                  <a:lnTo>
                    <a:pt x="40" y="258"/>
                  </a:lnTo>
                  <a:lnTo>
                    <a:pt x="40" y="254"/>
                  </a:lnTo>
                  <a:lnTo>
                    <a:pt x="34" y="248"/>
                  </a:lnTo>
                  <a:lnTo>
                    <a:pt x="20" y="24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79" name="Freeform 10"/>
            <p:cNvSpPr>
              <a:spLocks/>
            </p:cNvSpPr>
            <p:nvPr/>
          </p:nvSpPr>
          <p:spPr bwMode="grayWhite">
            <a:xfrm>
              <a:off x="1115" y="1175"/>
              <a:ext cx="587" cy="489"/>
            </a:xfrm>
            <a:custGeom>
              <a:avLst/>
              <a:gdLst>
                <a:gd name="T0" fmla="*/ 6 w 634"/>
                <a:gd name="T1" fmla="*/ 6 h 528"/>
                <a:gd name="T2" fmla="*/ 4 w 634"/>
                <a:gd name="T3" fmla="*/ 6 h 528"/>
                <a:gd name="T4" fmla="*/ 6 w 634"/>
                <a:gd name="T5" fmla="*/ 6 h 528"/>
                <a:gd name="T6" fmla="*/ 6 w 634"/>
                <a:gd name="T7" fmla="*/ 6 h 528"/>
                <a:gd name="T8" fmla="*/ 6 w 634"/>
                <a:gd name="T9" fmla="*/ 6 h 528"/>
                <a:gd name="T10" fmla="*/ 6 w 634"/>
                <a:gd name="T11" fmla="*/ 6 h 528"/>
                <a:gd name="T12" fmla="*/ 6 w 634"/>
                <a:gd name="T13" fmla="*/ 6 h 528"/>
                <a:gd name="T14" fmla="*/ 6 w 634"/>
                <a:gd name="T15" fmla="*/ 6 h 528"/>
                <a:gd name="T16" fmla="*/ 6 w 634"/>
                <a:gd name="T17" fmla="*/ 6 h 528"/>
                <a:gd name="T18" fmla="*/ 6 w 634"/>
                <a:gd name="T19" fmla="*/ 6 h 528"/>
                <a:gd name="T20" fmla="*/ 6 w 634"/>
                <a:gd name="T21" fmla="*/ 6 h 528"/>
                <a:gd name="T22" fmla="*/ 6 w 634"/>
                <a:gd name="T23" fmla="*/ 2 h 528"/>
                <a:gd name="T24" fmla="*/ 6 w 634"/>
                <a:gd name="T25" fmla="*/ 2 h 528"/>
                <a:gd name="T26" fmla="*/ 6 w 634"/>
                <a:gd name="T27" fmla="*/ 6 h 528"/>
                <a:gd name="T28" fmla="*/ 6 w 634"/>
                <a:gd name="T29" fmla="*/ 6 h 528"/>
                <a:gd name="T30" fmla="*/ 6 w 634"/>
                <a:gd name="T31" fmla="*/ 6 h 528"/>
                <a:gd name="T32" fmla="*/ 6 w 634"/>
                <a:gd name="T33" fmla="*/ 6 h 528"/>
                <a:gd name="T34" fmla="*/ 6 w 634"/>
                <a:gd name="T35" fmla="*/ 6 h 528"/>
                <a:gd name="T36" fmla="*/ 6 w 634"/>
                <a:gd name="T37" fmla="*/ 6 h 528"/>
                <a:gd name="T38" fmla="*/ 6 w 634"/>
                <a:gd name="T39" fmla="*/ 6 h 528"/>
                <a:gd name="T40" fmla="*/ 6 w 634"/>
                <a:gd name="T41" fmla="*/ 6 h 528"/>
                <a:gd name="T42" fmla="*/ 6 w 634"/>
                <a:gd name="T43" fmla="*/ 6 h 528"/>
                <a:gd name="T44" fmla="*/ 6 w 634"/>
                <a:gd name="T45" fmla="*/ 6 h 528"/>
                <a:gd name="T46" fmla="*/ 6 w 634"/>
                <a:gd name="T47" fmla="*/ 6 h 528"/>
                <a:gd name="T48" fmla="*/ 6 w 634"/>
                <a:gd name="T49" fmla="*/ 6 h 528"/>
                <a:gd name="T50" fmla="*/ 6 w 634"/>
                <a:gd name="T51" fmla="*/ 6 h 528"/>
                <a:gd name="T52" fmla="*/ 6 w 634"/>
                <a:gd name="T53" fmla="*/ 6 h 528"/>
                <a:gd name="T54" fmla="*/ 6 w 634"/>
                <a:gd name="T55" fmla="*/ 6 h 528"/>
                <a:gd name="T56" fmla="*/ 6 w 634"/>
                <a:gd name="T57" fmla="*/ 6 h 528"/>
                <a:gd name="T58" fmla="*/ 6 w 634"/>
                <a:gd name="T59" fmla="*/ 6 h 528"/>
                <a:gd name="T60" fmla="*/ 6 w 634"/>
                <a:gd name="T61" fmla="*/ 6 h 528"/>
                <a:gd name="T62" fmla="*/ 6 w 634"/>
                <a:gd name="T63" fmla="*/ 6 h 528"/>
                <a:gd name="T64" fmla="*/ 6 w 634"/>
                <a:gd name="T65" fmla="*/ 6 h 528"/>
                <a:gd name="T66" fmla="*/ 6 w 634"/>
                <a:gd name="T67" fmla="*/ 6 h 528"/>
                <a:gd name="T68" fmla="*/ 6 w 634"/>
                <a:gd name="T69" fmla="*/ 6 h 528"/>
                <a:gd name="T70" fmla="*/ 6 w 634"/>
                <a:gd name="T71" fmla="*/ 6 h 528"/>
                <a:gd name="T72" fmla="*/ 6 w 634"/>
                <a:gd name="T73" fmla="*/ 6 h 528"/>
                <a:gd name="T74" fmla="*/ 6 w 634"/>
                <a:gd name="T75" fmla="*/ 6 h 528"/>
                <a:gd name="T76" fmla="*/ 6 w 634"/>
                <a:gd name="T77" fmla="*/ 6 h 528"/>
                <a:gd name="T78" fmla="*/ 6 w 634"/>
                <a:gd name="T79" fmla="*/ 6 h 52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34"/>
                <a:gd name="T121" fmla="*/ 0 h 528"/>
                <a:gd name="T122" fmla="*/ 634 w 634"/>
                <a:gd name="T123" fmla="*/ 528 h 52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34" h="528">
                  <a:moveTo>
                    <a:pt x="8" y="398"/>
                  </a:moveTo>
                  <a:lnTo>
                    <a:pt x="6" y="392"/>
                  </a:lnTo>
                  <a:lnTo>
                    <a:pt x="0" y="372"/>
                  </a:lnTo>
                  <a:lnTo>
                    <a:pt x="4" y="362"/>
                  </a:lnTo>
                  <a:lnTo>
                    <a:pt x="4" y="354"/>
                  </a:lnTo>
                  <a:lnTo>
                    <a:pt x="10" y="338"/>
                  </a:lnTo>
                  <a:lnTo>
                    <a:pt x="8" y="306"/>
                  </a:lnTo>
                  <a:lnTo>
                    <a:pt x="12" y="300"/>
                  </a:lnTo>
                  <a:lnTo>
                    <a:pt x="18" y="296"/>
                  </a:lnTo>
                  <a:lnTo>
                    <a:pt x="22" y="292"/>
                  </a:lnTo>
                  <a:lnTo>
                    <a:pt x="26" y="282"/>
                  </a:lnTo>
                  <a:lnTo>
                    <a:pt x="30" y="278"/>
                  </a:lnTo>
                  <a:lnTo>
                    <a:pt x="32" y="264"/>
                  </a:lnTo>
                  <a:lnTo>
                    <a:pt x="34" y="262"/>
                  </a:lnTo>
                  <a:lnTo>
                    <a:pt x="54" y="240"/>
                  </a:lnTo>
                  <a:lnTo>
                    <a:pt x="62" y="220"/>
                  </a:lnTo>
                  <a:lnTo>
                    <a:pt x="78" y="188"/>
                  </a:lnTo>
                  <a:lnTo>
                    <a:pt x="98" y="134"/>
                  </a:lnTo>
                  <a:lnTo>
                    <a:pt x="110" y="110"/>
                  </a:lnTo>
                  <a:lnTo>
                    <a:pt x="122" y="76"/>
                  </a:lnTo>
                  <a:lnTo>
                    <a:pt x="136" y="34"/>
                  </a:lnTo>
                  <a:lnTo>
                    <a:pt x="142" y="20"/>
                  </a:lnTo>
                  <a:lnTo>
                    <a:pt x="144" y="6"/>
                  </a:lnTo>
                  <a:lnTo>
                    <a:pt x="144" y="2"/>
                  </a:lnTo>
                  <a:lnTo>
                    <a:pt x="150" y="0"/>
                  </a:lnTo>
                  <a:lnTo>
                    <a:pt x="158" y="2"/>
                  </a:lnTo>
                  <a:lnTo>
                    <a:pt x="162" y="0"/>
                  </a:lnTo>
                  <a:lnTo>
                    <a:pt x="176" y="6"/>
                  </a:lnTo>
                  <a:lnTo>
                    <a:pt x="182" y="12"/>
                  </a:lnTo>
                  <a:lnTo>
                    <a:pt x="182" y="16"/>
                  </a:lnTo>
                  <a:lnTo>
                    <a:pt x="194" y="16"/>
                  </a:lnTo>
                  <a:lnTo>
                    <a:pt x="208" y="28"/>
                  </a:lnTo>
                  <a:lnTo>
                    <a:pt x="212" y="42"/>
                  </a:lnTo>
                  <a:lnTo>
                    <a:pt x="210" y="48"/>
                  </a:lnTo>
                  <a:lnTo>
                    <a:pt x="208" y="72"/>
                  </a:lnTo>
                  <a:lnTo>
                    <a:pt x="212" y="82"/>
                  </a:lnTo>
                  <a:lnTo>
                    <a:pt x="232" y="90"/>
                  </a:lnTo>
                  <a:lnTo>
                    <a:pt x="256" y="92"/>
                  </a:lnTo>
                  <a:lnTo>
                    <a:pt x="272" y="90"/>
                  </a:lnTo>
                  <a:lnTo>
                    <a:pt x="286" y="92"/>
                  </a:lnTo>
                  <a:lnTo>
                    <a:pt x="312" y="100"/>
                  </a:lnTo>
                  <a:lnTo>
                    <a:pt x="318" y="110"/>
                  </a:lnTo>
                  <a:lnTo>
                    <a:pt x="348" y="104"/>
                  </a:lnTo>
                  <a:lnTo>
                    <a:pt x="360" y="110"/>
                  </a:lnTo>
                  <a:lnTo>
                    <a:pt x="364" y="112"/>
                  </a:lnTo>
                  <a:lnTo>
                    <a:pt x="380" y="114"/>
                  </a:lnTo>
                  <a:lnTo>
                    <a:pt x="388" y="112"/>
                  </a:lnTo>
                  <a:lnTo>
                    <a:pt x="398" y="108"/>
                  </a:lnTo>
                  <a:lnTo>
                    <a:pt x="408" y="108"/>
                  </a:lnTo>
                  <a:lnTo>
                    <a:pt x="418" y="110"/>
                  </a:lnTo>
                  <a:lnTo>
                    <a:pt x="426" y="108"/>
                  </a:lnTo>
                  <a:lnTo>
                    <a:pt x="432" y="108"/>
                  </a:lnTo>
                  <a:lnTo>
                    <a:pt x="438" y="110"/>
                  </a:lnTo>
                  <a:lnTo>
                    <a:pt x="446" y="110"/>
                  </a:lnTo>
                  <a:lnTo>
                    <a:pt x="454" y="112"/>
                  </a:lnTo>
                  <a:lnTo>
                    <a:pt x="460" y="112"/>
                  </a:lnTo>
                  <a:lnTo>
                    <a:pt x="472" y="110"/>
                  </a:lnTo>
                  <a:lnTo>
                    <a:pt x="610" y="142"/>
                  </a:lnTo>
                  <a:lnTo>
                    <a:pt x="612" y="150"/>
                  </a:lnTo>
                  <a:lnTo>
                    <a:pt x="618" y="160"/>
                  </a:lnTo>
                  <a:lnTo>
                    <a:pt x="624" y="162"/>
                  </a:lnTo>
                  <a:lnTo>
                    <a:pt x="632" y="168"/>
                  </a:lnTo>
                  <a:lnTo>
                    <a:pt x="634" y="182"/>
                  </a:lnTo>
                  <a:lnTo>
                    <a:pt x="600" y="234"/>
                  </a:lnTo>
                  <a:lnTo>
                    <a:pt x="594" y="240"/>
                  </a:lnTo>
                  <a:lnTo>
                    <a:pt x="592" y="246"/>
                  </a:lnTo>
                  <a:lnTo>
                    <a:pt x="586" y="254"/>
                  </a:lnTo>
                  <a:lnTo>
                    <a:pt x="574" y="260"/>
                  </a:lnTo>
                  <a:lnTo>
                    <a:pt x="558" y="286"/>
                  </a:lnTo>
                  <a:lnTo>
                    <a:pt x="554" y="298"/>
                  </a:lnTo>
                  <a:lnTo>
                    <a:pt x="556" y="306"/>
                  </a:lnTo>
                  <a:lnTo>
                    <a:pt x="568" y="310"/>
                  </a:lnTo>
                  <a:lnTo>
                    <a:pt x="572" y="318"/>
                  </a:lnTo>
                  <a:lnTo>
                    <a:pt x="570" y="324"/>
                  </a:lnTo>
                  <a:lnTo>
                    <a:pt x="568" y="326"/>
                  </a:lnTo>
                  <a:lnTo>
                    <a:pt x="566" y="328"/>
                  </a:lnTo>
                  <a:lnTo>
                    <a:pt x="566" y="340"/>
                  </a:lnTo>
                  <a:lnTo>
                    <a:pt x="556" y="352"/>
                  </a:lnTo>
                  <a:lnTo>
                    <a:pt x="516" y="528"/>
                  </a:lnTo>
                  <a:lnTo>
                    <a:pt x="304" y="478"/>
                  </a:lnTo>
                  <a:lnTo>
                    <a:pt x="8" y="39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0" name="Freeform 11"/>
            <p:cNvSpPr>
              <a:spLocks/>
            </p:cNvSpPr>
            <p:nvPr/>
          </p:nvSpPr>
          <p:spPr bwMode="grayWhite">
            <a:xfrm>
              <a:off x="1066" y="1544"/>
              <a:ext cx="585" cy="998"/>
            </a:xfrm>
            <a:custGeom>
              <a:avLst/>
              <a:gdLst>
                <a:gd name="T0" fmla="*/ 6 w 630"/>
                <a:gd name="T1" fmla="*/ 6 h 1076"/>
                <a:gd name="T2" fmla="*/ 6 w 630"/>
                <a:gd name="T3" fmla="*/ 6 h 1076"/>
                <a:gd name="T4" fmla="*/ 6 w 630"/>
                <a:gd name="T5" fmla="*/ 6 h 1076"/>
                <a:gd name="T6" fmla="*/ 6 w 630"/>
                <a:gd name="T7" fmla="*/ 6 h 1076"/>
                <a:gd name="T8" fmla="*/ 6 w 630"/>
                <a:gd name="T9" fmla="*/ 6 h 1076"/>
                <a:gd name="T10" fmla="*/ 6 w 630"/>
                <a:gd name="T11" fmla="*/ 6 h 1076"/>
                <a:gd name="T12" fmla="*/ 6 w 630"/>
                <a:gd name="T13" fmla="*/ 6 h 1076"/>
                <a:gd name="T14" fmla="*/ 6 w 630"/>
                <a:gd name="T15" fmla="*/ 6 h 1076"/>
                <a:gd name="T16" fmla="*/ 6 w 630"/>
                <a:gd name="T17" fmla="*/ 6 h 1076"/>
                <a:gd name="T18" fmla="*/ 6 w 630"/>
                <a:gd name="T19" fmla="*/ 6 h 1076"/>
                <a:gd name="T20" fmla="*/ 6 w 630"/>
                <a:gd name="T21" fmla="*/ 6 h 1076"/>
                <a:gd name="T22" fmla="*/ 6 w 630"/>
                <a:gd name="T23" fmla="*/ 6 h 1076"/>
                <a:gd name="T24" fmla="*/ 6 w 630"/>
                <a:gd name="T25" fmla="*/ 6 h 1076"/>
                <a:gd name="T26" fmla="*/ 6 w 630"/>
                <a:gd name="T27" fmla="*/ 6 h 1076"/>
                <a:gd name="T28" fmla="*/ 6 w 630"/>
                <a:gd name="T29" fmla="*/ 6 h 1076"/>
                <a:gd name="T30" fmla="*/ 6 w 630"/>
                <a:gd name="T31" fmla="*/ 6 h 1076"/>
                <a:gd name="T32" fmla="*/ 6 w 630"/>
                <a:gd name="T33" fmla="*/ 6 h 1076"/>
                <a:gd name="T34" fmla="*/ 6 w 630"/>
                <a:gd name="T35" fmla="*/ 6 h 1076"/>
                <a:gd name="T36" fmla="*/ 6 w 630"/>
                <a:gd name="T37" fmla="*/ 6 h 1076"/>
                <a:gd name="T38" fmla="*/ 6 w 630"/>
                <a:gd name="T39" fmla="*/ 6 h 1076"/>
                <a:gd name="T40" fmla="*/ 6 w 630"/>
                <a:gd name="T41" fmla="*/ 6 h 1076"/>
                <a:gd name="T42" fmla="*/ 6 w 630"/>
                <a:gd name="T43" fmla="*/ 6 h 1076"/>
                <a:gd name="T44" fmla="*/ 6 w 630"/>
                <a:gd name="T45" fmla="*/ 6 h 1076"/>
                <a:gd name="T46" fmla="*/ 6 w 630"/>
                <a:gd name="T47" fmla="*/ 6 h 1076"/>
                <a:gd name="T48" fmla="*/ 6 w 630"/>
                <a:gd name="T49" fmla="*/ 6 h 1076"/>
                <a:gd name="T50" fmla="*/ 6 w 630"/>
                <a:gd name="T51" fmla="*/ 6 h 1076"/>
                <a:gd name="T52" fmla="*/ 6 w 630"/>
                <a:gd name="T53" fmla="*/ 6 h 1076"/>
                <a:gd name="T54" fmla="*/ 6 w 630"/>
                <a:gd name="T55" fmla="*/ 6 h 1076"/>
                <a:gd name="T56" fmla="*/ 6 w 630"/>
                <a:gd name="T57" fmla="*/ 6 h 1076"/>
                <a:gd name="T58" fmla="*/ 6 w 630"/>
                <a:gd name="T59" fmla="*/ 6 h 1076"/>
                <a:gd name="T60" fmla="*/ 6 w 630"/>
                <a:gd name="T61" fmla="*/ 6 h 1076"/>
                <a:gd name="T62" fmla="*/ 4 w 630"/>
                <a:gd name="T63" fmla="*/ 6 h 1076"/>
                <a:gd name="T64" fmla="*/ 2 w 630"/>
                <a:gd name="T65" fmla="*/ 6 h 1076"/>
                <a:gd name="T66" fmla="*/ 6 w 630"/>
                <a:gd name="T67" fmla="*/ 6 h 1076"/>
                <a:gd name="T68" fmla="*/ 6 w 630"/>
                <a:gd name="T69" fmla="*/ 6 h 1076"/>
                <a:gd name="T70" fmla="*/ 6 w 630"/>
                <a:gd name="T71" fmla="*/ 6 h 1076"/>
                <a:gd name="T72" fmla="*/ 6 w 630"/>
                <a:gd name="T73" fmla="*/ 6 h 1076"/>
                <a:gd name="T74" fmla="*/ 6 w 630"/>
                <a:gd name="T75" fmla="*/ 6 h 1076"/>
                <a:gd name="T76" fmla="*/ 6 w 630"/>
                <a:gd name="T77" fmla="*/ 6 h 1076"/>
                <a:gd name="T78" fmla="*/ 6 w 630"/>
                <a:gd name="T79" fmla="*/ 6 h 1076"/>
                <a:gd name="T80" fmla="*/ 6 w 630"/>
                <a:gd name="T81" fmla="*/ 6 h 1076"/>
                <a:gd name="T82" fmla="*/ 6 w 630"/>
                <a:gd name="T83" fmla="*/ 6 h 1076"/>
                <a:gd name="T84" fmla="*/ 6 w 630"/>
                <a:gd name="T85" fmla="*/ 6 h 1076"/>
                <a:gd name="T86" fmla="*/ 6 w 630"/>
                <a:gd name="T87" fmla="*/ 6 h 1076"/>
                <a:gd name="T88" fmla="*/ 6 w 630"/>
                <a:gd name="T89" fmla="*/ 6 h 1076"/>
                <a:gd name="T90" fmla="*/ 6 w 630"/>
                <a:gd name="T91" fmla="*/ 6 h 1076"/>
                <a:gd name="T92" fmla="*/ 6 w 630"/>
                <a:gd name="T93" fmla="*/ 6 h 107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30"/>
                <a:gd name="T142" fmla="*/ 0 h 1076"/>
                <a:gd name="T143" fmla="*/ 630 w 630"/>
                <a:gd name="T144" fmla="*/ 1076 h 107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30" h="1076">
                  <a:moveTo>
                    <a:pt x="548" y="1072"/>
                  </a:moveTo>
                  <a:lnTo>
                    <a:pt x="358" y="1052"/>
                  </a:lnTo>
                  <a:lnTo>
                    <a:pt x="356" y="1050"/>
                  </a:lnTo>
                  <a:lnTo>
                    <a:pt x="354" y="1040"/>
                  </a:lnTo>
                  <a:lnTo>
                    <a:pt x="356" y="1036"/>
                  </a:lnTo>
                  <a:lnTo>
                    <a:pt x="358" y="1034"/>
                  </a:lnTo>
                  <a:lnTo>
                    <a:pt x="356" y="1032"/>
                  </a:lnTo>
                  <a:lnTo>
                    <a:pt x="352" y="1030"/>
                  </a:lnTo>
                  <a:lnTo>
                    <a:pt x="350" y="1022"/>
                  </a:lnTo>
                  <a:lnTo>
                    <a:pt x="352" y="1020"/>
                  </a:lnTo>
                  <a:lnTo>
                    <a:pt x="350" y="988"/>
                  </a:lnTo>
                  <a:lnTo>
                    <a:pt x="334" y="952"/>
                  </a:lnTo>
                  <a:lnTo>
                    <a:pt x="324" y="942"/>
                  </a:lnTo>
                  <a:lnTo>
                    <a:pt x="316" y="928"/>
                  </a:lnTo>
                  <a:lnTo>
                    <a:pt x="296" y="912"/>
                  </a:lnTo>
                  <a:lnTo>
                    <a:pt x="284" y="912"/>
                  </a:lnTo>
                  <a:lnTo>
                    <a:pt x="278" y="906"/>
                  </a:lnTo>
                  <a:lnTo>
                    <a:pt x="282" y="896"/>
                  </a:lnTo>
                  <a:lnTo>
                    <a:pt x="280" y="890"/>
                  </a:lnTo>
                  <a:lnTo>
                    <a:pt x="280" y="884"/>
                  </a:lnTo>
                  <a:lnTo>
                    <a:pt x="274" y="876"/>
                  </a:lnTo>
                  <a:lnTo>
                    <a:pt x="254" y="874"/>
                  </a:lnTo>
                  <a:lnTo>
                    <a:pt x="242" y="870"/>
                  </a:lnTo>
                  <a:lnTo>
                    <a:pt x="228" y="858"/>
                  </a:lnTo>
                  <a:lnTo>
                    <a:pt x="220" y="836"/>
                  </a:lnTo>
                  <a:lnTo>
                    <a:pt x="208" y="826"/>
                  </a:lnTo>
                  <a:lnTo>
                    <a:pt x="194" y="822"/>
                  </a:lnTo>
                  <a:lnTo>
                    <a:pt x="158" y="806"/>
                  </a:lnTo>
                  <a:lnTo>
                    <a:pt x="148" y="806"/>
                  </a:lnTo>
                  <a:lnTo>
                    <a:pt x="132" y="798"/>
                  </a:lnTo>
                  <a:lnTo>
                    <a:pt x="124" y="788"/>
                  </a:lnTo>
                  <a:lnTo>
                    <a:pt x="124" y="780"/>
                  </a:lnTo>
                  <a:lnTo>
                    <a:pt x="128" y="774"/>
                  </a:lnTo>
                  <a:lnTo>
                    <a:pt x="132" y="756"/>
                  </a:lnTo>
                  <a:lnTo>
                    <a:pt x="134" y="746"/>
                  </a:lnTo>
                  <a:lnTo>
                    <a:pt x="136" y="740"/>
                  </a:lnTo>
                  <a:lnTo>
                    <a:pt x="134" y="728"/>
                  </a:lnTo>
                  <a:lnTo>
                    <a:pt x="124" y="724"/>
                  </a:lnTo>
                  <a:lnTo>
                    <a:pt x="124" y="712"/>
                  </a:lnTo>
                  <a:lnTo>
                    <a:pt x="126" y="710"/>
                  </a:lnTo>
                  <a:lnTo>
                    <a:pt x="128" y="710"/>
                  </a:lnTo>
                  <a:lnTo>
                    <a:pt x="128" y="700"/>
                  </a:lnTo>
                  <a:lnTo>
                    <a:pt x="118" y="692"/>
                  </a:lnTo>
                  <a:lnTo>
                    <a:pt x="96" y="650"/>
                  </a:lnTo>
                  <a:lnTo>
                    <a:pt x="94" y="638"/>
                  </a:lnTo>
                  <a:lnTo>
                    <a:pt x="90" y="628"/>
                  </a:lnTo>
                  <a:lnTo>
                    <a:pt x="88" y="620"/>
                  </a:lnTo>
                  <a:lnTo>
                    <a:pt x="70" y="594"/>
                  </a:lnTo>
                  <a:lnTo>
                    <a:pt x="72" y="570"/>
                  </a:lnTo>
                  <a:lnTo>
                    <a:pt x="76" y="564"/>
                  </a:lnTo>
                  <a:lnTo>
                    <a:pt x="82" y="564"/>
                  </a:lnTo>
                  <a:lnTo>
                    <a:pt x="90" y="554"/>
                  </a:lnTo>
                  <a:lnTo>
                    <a:pt x="92" y="536"/>
                  </a:lnTo>
                  <a:lnTo>
                    <a:pt x="86" y="532"/>
                  </a:lnTo>
                  <a:lnTo>
                    <a:pt x="74" y="526"/>
                  </a:lnTo>
                  <a:lnTo>
                    <a:pt x="60" y="514"/>
                  </a:lnTo>
                  <a:lnTo>
                    <a:pt x="56" y="502"/>
                  </a:lnTo>
                  <a:lnTo>
                    <a:pt x="56" y="470"/>
                  </a:lnTo>
                  <a:lnTo>
                    <a:pt x="60" y="466"/>
                  </a:lnTo>
                  <a:lnTo>
                    <a:pt x="58" y="456"/>
                  </a:lnTo>
                  <a:lnTo>
                    <a:pt x="62" y="454"/>
                  </a:lnTo>
                  <a:lnTo>
                    <a:pt x="64" y="438"/>
                  </a:lnTo>
                  <a:lnTo>
                    <a:pt x="68" y="438"/>
                  </a:lnTo>
                  <a:lnTo>
                    <a:pt x="70" y="444"/>
                  </a:lnTo>
                  <a:lnTo>
                    <a:pt x="70" y="456"/>
                  </a:lnTo>
                  <a:lnTo>
                    <a:pt x="72" y="460"/>
                  </a:lnTo>
                  <a:lnTo>
                    <a:pt x="84" y="468"/>
                  </a:lnTo>
                  <a:lnTo>
                    <a:pt x="86" y="466"/>
                  </a:lnTo>
                  <a:lnTo>
                    <a:pt x="88" y="456"/>
                  </a:lnTo>
                  <a:lnTo>
                    <a:pt x="82" y="438"/>
                  </a:lnTo>
                  <a:lnTo>
                    <a:pt x="80" y="428"/>
                  </a:lnTo>
                  <a:lnTo>
                    <a:pt x="82" y="414"/>
                  </a:lnTo>
                  <a:lnTo>
                    <a:pt x="78" y="412"/>
                  </a:lnTo>
                  <a:lnTo>
                    <a:pt x="70" y="422"/>
                  </a:lnTo>
                  <a:lnTo>
                    <a:pt x="70" y="426"/>
                  </a:lnTo>
                  <a:lnTo>
                    <a:pt x="68" y="432"/>
                  </a:lnTo>
                  <a:lnTo>
                    <a:pt x="56" y="428"/>
                  </a:lnTo>
                  <a:lnTo>
                    <a:pt x="46" y="412"/>
                  </a:lnTo>
                  <a:lnTo>
                    <a:pt x="34" y="406"/>
                  </a:lnTo>
                  <a:lnTo>
                    <a:pt x="38" y="396"/>
                  </a:lnTo>
                  <a:lnTo>
                    <a:pt x="38" y="360"/>
                  </a:lnTo>
                  <a:lnTo>
                    <a:pt x="24" y="342"/>
                  </a:lnTo>
                  <a:lnTo>
                    <a:pt x="18" y="330"/>
                  </a:lnTo>
                  <a:lnTo>
                    <a:pt x="6" y="300"/>
                  </a:lnTo>
                  <a:lnTo>
                    <a:pt x="12" y="290"/>
                  </a:lnTo>
                  <a:lnTo>
                    <a:pt x="10" y="280"/>
                  </a:lnTo>
                  <a:lnTo>
                    <a:pt x="8" y="272"/>
                  </a:lnTo>
                  <a:lnTo>
                    <a:pt x="14" y="250"/>
                  </a:lnTo>
                  <a:lnTo>
                    <a:pt x="22" y="240"/>
                  </a:lnTo>
                  <a:lnTo>
                    <a:pt x="22" y="234"/>
                  </a:lnTo>
                  <a:lnTo>
                    <a:pt x="22" y="212"/>
                  </a:lnTo>
                  <a:lnTo>
                    <a:pt x="12" y="192"/>
                  </a:lnTo>
                  <a:lnTo>
                    <a:pt x="12" y="188"/>
                  </a:lnTo>
                  <a:lnTo>
                    <a:pt x="8" y="182"/>
                  </a:lnTo>
                  <a:lnTo>
                    <a:pt x="4" y="176"/>
                  </a:lnTo>
                  <a:lnTo>
                    <a:pt x="0" y="166"/>
                  </a:lnTo>
                  <a:lnTo>
                    <a:pt x="0" y="154"/>
                  </a:lnTo>
                  <a:lnTo>
                    <a:pt x="2" y="150"/>
                  </a:lnTo>
                  <a:lnTo>
                    <a:pt x="0" y="140"/>
                  </a:lnTo>
                  <a:lnTo>
                    <a:pt x="12" y="124"/>
                  </a:lnTo>
                  <a:lnTo>
                    <a:pt x="40" y="94"/>
                  </a:lnTo>
                  <a:lnTo>
                    <a:pt x="40" y="86"/>
                  </a:lnTo>
                  <a:lnTo>
                    <a:pt x="42" y="76"/>
                  </a:lnTo>
                  <a:lnTo>
                    <a:pt x="48" y="70"/>
                  </a:lnTo>
                  <a:lnTo>
                    <a:pt x="54" y="58"/>
                  </a:lnTo>
                  <a:lnTo>
                    <a:pt x="58" y="30"/>
                  </a:lnTo>
                  <a:lnTo>
                    <a:pt x="50" y="18"/>
                  </a:lnTo>
                  <a:lnTo>
                    <a:pt x="58" y="4"/>
                  </a:lnTo>
                  <a:lnTo>
                    <a:pt x="60" y="0"/>
                  </a:lnTo>
                  <a:lnTo>
                    <a:pt x="356" y="80"/>
                  </a:lnTo>
                  <a:lnTo>
                    <a:pt x="282" y="374"/>
                  </a:lnTo>
                  <a:lnTo>
                    <a:pt x="606" y="852"/>
                  </a:lnTo>
                  <a:lnTo>
                    <a:pt x="606" y="866"/>
                  </a:lnTo>
                  <a:lnTo>
                    <a:pt x="608" y="872"/>
                  </a:lnTo>
                  <a:lnTo>
                    <a:pt x="606" y="876"/>
                  </a:lnTo>
                  <a:lnTo>
                    <a:pt x="612" y="888"/>
                  </a:lnTo>
                  <a:lnTo>
                    <a:pt x="612" y="898"/>
                  </a:lnTo>
                  <a:lnTo>
                    <a:pt x="616" y="904"/>
                  </a:lnTo>
                  <a:lnTo>
                    <a:pt x="618" y="916"/>
                  </a:lnTo>
                  <a:lnTo>
                    <a:pt x="624" y="920"/>
                  </a:lnTo>
                  <a:lnTo>
                    <a:pt x="628" y="926"/>
                  </a:lnTo>
                  <a:lnTo>
                    <a:pt x="630" y="934"/>
                  </a:lnTo>
                  <a:lnTo>
                    <a:pt x="628" y="938"/>
                  </a:lnTo>
                  <a:lnTo>
                    <a:pt x="626" y="936"/>
                  </a:lnTo>
                  <a:lnTo>
                    <a:pt x="616" y="944"/>
                  </a:lnTo>
                  <a:lnTo>
                    <a:pt x="604" y="948"/>
                  </a:lnTo>
                  <a:lnTo>
                    <a:pt x="594" y="960"/>
                  </a:lnTo>
                  <a:lnTo>
                    <a:pt x="588" y="986"/>
                  </a:lnTo>
                  <a:lnTo>
                    <a:pt x="572" y="1006"/>
                  </a:lnTo>
                  <a:lnTo>
                    <a:pt x="564" y="1006"/>
                  </a:lnTo>
                  <a:lnTo>
                    <a:pt x="564" y="1012"/>
                  </a:lnTo>
                  <a:lnTo>
                    <a:pt x="566" y="1020"/>
                  </a:lnTo>
                  <a:lnTo>
                    <a:pt x="566" y="1026"/>
                  </a:lnTo>
                  <a:lnTo>
                    <a:pt x="562" y="1038"/>
                  </a:lnTo>
                  <a:lnTo>
                    <a:pt x="564" y="1044"/>
                  </a:lnTo>
                  <a:lnTo>
                    <a:pt x="576" y="1052"/>
                  </a:lnTo>
                  <a:lnTo>
                    <a:pt x="578" y="1058"/>
                  </a:lnTo>
                  <a:lnTo>
                    <a:pt x="574" y="1062"/>
                  </a:lnTo>
                  <a:lnTo>
                    <a:pt x="572" y="1068"/>
                  </a:lnTo>
                  <a:lnTo>
                    <a:pt x="566" y="1076"/>
                  </a:lnTo>
                  <a:lnTo>
                    <a:pt x="562" y="1074"/>
                  </a:lnTo>
                  <a:lnTo>
                    <a:pt x="548" y="107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1" name="Freeform 12"/>
            <p:cNvSpPr>
              <a:spLocks/>
            </p:cNvSpPr>
            <p:nvPr/>
          </p:nvSpPr>
          <p:spPr bwMode="grayWhite">
            <a:xfrm>
              <a:off x="1593" y="1034"/>
              <a:ext cx="436" cy="710"/>
            </a:xfrm>
            <a:custGeom>
              <a:avLst/>
              <a:gdLst>
                <a:gd name="T0" fmla="*/ 6 w 470"/>
                <a:gd name="T1" fmla="*/ 7 h 762"/>
                <a:gd name="T2" fmla="*/ 6 w 470"/>
                <a:gd name="T3" fmla="*/ 7 h 762"/>
                <a:gd name="T4" fmla="*/ 6 w 470"/>
                <a:gd name="T5" fmla="*/ 7 h 762"/>
                <a:gd name="T6" fmla="*/ 6 w 470"/>
                <a:gd name="T7" fmla="*/ 7 h 762"/>
                <a:gd name="T8" fmla="*/ 6 w 470"/>
                <a:gd name="T9" fmla="*/ 7 h 762"/>
                <a:gd name="T10" fmla="*/ 6 w 470"/>
                <a:gd name="T11" fmla="*/ 7 h 762"/>
                <a:gd name="T12" fmla="*/ 6 w 470"/>
                <a:gd name="T13" fmla="*/ 7 h 762"/>
                <a:gd name="T14" fmla="*/ 6 w 470"/>
                <a:gd name="T15" fmla="*/ 7 h 762"/>
                <a:gd name="T16" fmla="*/ 6 w 470"/>
                <a:gd name="T17" fmla="*/ 7 h 762"/>
                <a:gd name="T18" fmla="*/ 6 w 470"/>
                <a:gd name="T19" fmla="*/ 7 h 762"/>
                <a:gd name="T20" fmla="*/ 6 w 470"/>
                <a:gd name="T21" fmla="*/ 7 h 762"/>
                <a:gd name="T22" fmla="*/ 6 w 470"/>
                <a:gd name="T23" fmla="*/ 7 h 762"/>
                <a:gd name="T24" fmla="*/ 6 w 470"/>
                <a:gd name="T25" fmla="*/ 7 h 762"/>
                <a:gd name="T26" fmla="*/ 6 w 470"/>
                <a:gd name="T27" fmla="*/ 7 h 762"/>
                <a:gd name="T28" fmla="*/ 6 w 470"/>
                <a:gd name="T29" fmla="*/ 0 h 762"/>
                <a:gd name="T30" fmla="*/ 6 w 470"/>
                <a:gd name="T31" fmla="*/ 7 h 762"/>
                <a:gd name="T32" fmla="*/ 6 w 470"/>
                <a:gd name="T33" fmla="*/ 7 h 762"/>
                <a:gd name="T34" fmla="*/ 6 w 470"/>
                <a:gd name="T35" fmla="*/ 7 h 762"/>
                <a:gd name="T36" fmla="*/ 6 w 470"/>
                <a:gd name="T37" fmla="*/ 7 h 762"/>
                <a:gd name="T38" fmla="*/ 6 w 470"/>
                <a:gd name="T39" fmla="*/ 7 h 762"/>
                <a:gd name="T40" fmla="*/ 6 w 470"/>
                <a:gd name="T41" fmla="*/ 7 h 762"/>
                <a:gd name="T42" fmla="*/ 6 w 470"/>
                <a:gd name="T43" fmla="*/ 7 h 762"/>
                <a:gd name="T44" fmla="*/ 6 w 470"/>
                <a:gd name="T45" fmla="*/ 7 h 762"/>
                <a:gd name="T46" fmla="*/ 6 w 470"/>
                <a:gd name="T47" fmla="*/ 7 h 762"/>
                <a:gd name="T48" fmla="*/ 6 w 470"/>
                <a:gd name="T49" fmla="*/ 7 h 762"/>
                <a:gd name="T50" fmla="*/ 6 w 470"/>
                <a:gd name="T51" fmla="*/ 7 h 762"/>
                <a:gd name="T52" fmla="*/ 6 w 470"/>
                <a:gd name="T53" fmla="*/ 7 h 762"/>
                <a:gd name="T54" fmla="*/ 6 w 470"/>
                <a:gd name="T55" fmla="*/ 7 h 762"/>
                <a:gd name="T56" fmla="*/ 6 w 470"/>
                <a:gd name="T57" fmla="*/ 7 h 762"/>
                <a:gd name="T58" fmla="*/ 6 w 470"/>
                <a:gd name="T59" fmla="*/ 7 h 762"/>
                <a:gd name="T60" fmla="*/ 6 w 470"/>
                <a:gd name="T61" fmla="*/ 7 h 762"/>
                <a:gd name="T62" fmla="*/ 6 w 470"/>
                <a:gd name="T63" fmla="*/ 7 h 762"/>
                <a:gd name="T64" fmla="*/ 6 w 470"/>
                <a:gd name="T65" fmla="*/ 7 h 762"/>
                <a:gd name="T66" fmla="*/ 6 w 470"/>
                <a:gd name="T67" fmla="*/ 7 h 762"/>
                <a:gd name="T68" fmla="*/ 6 w 470"/>
                <a:gd name="T69" fmla="*/ 7 h 762"/>
                <a:gd name="T70" fmla="*/ 6 w 470"/>
                <a:gd name="T71" fmla="*/ 7 h 762"/>
                <a:gd name="T72" fmla="*/ 6 w 470"/>
                <a:gd name="T73" fmla="*/ 7 h 762"/>
                <a:gd name="T74" fmla="*/ 6 w 470"/>
                <a:gd name="T75" fmla="*/ 7 h 762"/>
                <a:gd name="T76" fmla="*/ 6 w 470"/>
                <a:gd name="T77" fmla="*/ 7 h 762"/>
                <a:gd name="T78" fmla="*/ 6 w 470"/>
                <a:gd name="T79" fmla="*/ 7 h 762"/>
                <a:gd name="T80" fmla="*/ 6 w 470"/>
                <a:gd name="T81" fmla="*/ 7 h 762"/>
                <a:gd name="T82" fmla="*/ 6 w 470"/>
                <a:gd name="T83" fmla="*/ 7 h 762"/>
                <a:gd name="T84" fmla="*/ 6 w 470"/>
                <a:gd name="T85" fmla="*/ 7 h 762"/>
                <a:gd name="T86" fmla="*/ 6 w 470"/>
                <a:gd name="T87" fmla="*/ 7 h 762"/>
                <a:gd name="T88" fmla="*/ 6 w 470"/>
                <a:gd name="T89" fmla="*/ 7 h 762"/>
                <a:gd name="T90" fmla="*/ 6 w 470"/>
                <a:gd name="T91" fmla="*/ 7 h 762"/>
                <a:gd name="T92" fmla="*/ 6 w 470"/>
                <a:gd name="T93" fmla="*/ 7 h 762"/>
                <a:gd name="T94" fmla="*/ 6 w 470"/>
                <a:gd name="T95" fmla="*/ 7 h 762"/>
                <a:gd name="T96" fmla="*/ 6 w 470"/>
                <a:gd name="T97" fmla="*/ 7 h 76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0"/>
                <a:gd name="T148" fmla="*/ 0 h 762"/>
                <a:gd name="T149" fmla="*/ 470 w 470"/>
                <a:gd name="T150" fmla="*/ 762 h 76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0" h="762">
                  <a:moveTo>
                    <a:pt x="0" y="678"/>
                  </a:moveTo>
                  <a:lnTo>
                    <a:pt x="40" y="502"/>
                  </a:lnTo>
                  <a:lnTo>
                    <a:pt x="50" y="490"/>
                  </a:lnTo>
                  <a:lnTo>
                    <a:pt x="50" y="478"/>
                  </a:lnTo>
                  <a:lnTo>
                    <a:pt x="52" y="476"/>
                  </a:lnTo>
                  <a:lnTo>
                    <a:pt x="54" y="474"/>
                  </a:lnTo>
                  <a:lnTo>
                    <a:pt x="56" y="468"/>
                  </a:lnTo>
                  <a:lnTo>
                    <a:pt x="52" y="460"/>
                  </a:lnTo>
                  <a:lnTo>
                    <a:pt x="40" y="456"/>
                  </a:lnTo>
                  <a:lnTo>
                    <a:pt x="38" y="448"/>
                  </a:lnTo>
                  <a:lnTo>
                    <a:pt x="42" y="436"/>
                  </a:lnTo>
                  <a:lnTo>
                    <a:pt x="58" y="410"/>
                  </a:lnTo>
                  <a:lnTo>
                    <a:pt x="70" y="404"/>
                  </a:lnTo>
                  <a:lnTo>
                    <a:pt x="76" y="396"/>
                  </a:lnTo>
                  <a:lnTo>
                    <a:pt x="78" y="390"/>
                  </a:lnTo>
                  <a:lnTo>
                    <a:pt x="84" y="384"/>
                  </a:lnTo>
                  <a:lnTo>
                    <a:pt x="118" y="332"/>
                  </a:lnTo>
                  <a:lnTo>
                    <a:pt x="116" y="318"/>
                  </a:lnTo>
                  <a:lnTo>
                    <a:pt x="108" y="312"/>
                  </a:lnTo>
                  <a:lnTo>
                    <a:pt x="102" y="310"/>
                  </a:lnTo>
                  <a:lnTo>
                    <a:pt x="96" y="300"/>
                  </a:lnTo>
                  <a:lnTo>
                    <a:pt x="94" y="292"/>
                  </a:lnTo>
                  <a:lnTo>
                    <a:pt x="92" y="280"/>
                  </a:lnTo>
                  <a:lnTo>
                    <a:pt x="96" y="274"/>
                  </a:lnTo>
                  <a:lnTo>
                    <a:pt x="98" y="270"/>
                  </a:lnTo>
                  <a:lnTo>
                    <a:pt x="94" y="262"/>
                  </a:lnTo>
                  <a:lnTo>
                    <a:pt x="94" y="252"/>
                  </a:lnTo>
                  <a:lnTo>
                    <a:pt x="96" y="250"/>
                  </a:lnTo>
                  <a:lnTo>
                    <a:pt x="152" y="0"/>
                  </a:lnTo>
                  <a:lnTo>
                    <a:pt x="150" y="0"/>
                  </a:lnTo>
                  <a:lnTo>
                    <a:pt x="214" y="16"/>
                  </a:lnTo>
                  <a:lnTo>
                    <a:pt x="196" y="110"/>
                  </a:lnTo>
                  <a:lnTo>
                    <a:pt x="208" y="136"/>
                  </a:lnTo>
                  <a:lnTo>
                    <a:pt x="212" y="154"/>
                  </a:lnTo>
                  <a:lnTo>
                    <a:pt x="208" y="162"/>
                  </a:lnTo>
                  <a:lnTo>
                    <a:pt x="204" y="168"/>
                  </a:lnTo>
                  <a:lnTo>
                    <a:pt x="208" y="172"/>
                  </a:lnTo>
                  <a:lnTo>
                    <a:pt x="216" y="184"/>
                  </a:lnTo>
                  <a:lnTo>
                    <a:pt x="234" y="200"/>
                  </a:lnTo>
                  <a:lnTo>
                    <a:pt x="246" y="226"/>
                  </a:lnTo>
                  <a:lnTo>
                    <a:pt x="248" y="238"/>
                  </a:lnTo>
                  <a:lnTo>
                    <a:pt x="254" y="252"/>
                  </a:lnTo>
                  <a:lnTo>
                    <a:pt x="264" y="252"/>
                  </a:lnTo>
                  <a:lnTo>
                    <a:pt x="264" y="260"/>
                  </a:lnTo>
                  <a:lnTo>
                    <a:pt x="280" y="262"/>
                  </a:lnTo>
                  <a:lnTo>
                    <a:pt x="284" y="268"/>
                  </a:lnTo>
                  <a:lnTo>
                    <a:pt x="268" y="300"/>
                  </a:lnTo>
                  <a:lnTo>
                    <a:pt x="270" y="304"/>
                  </a:lnTo>
                  <a:lnTo>
                    <a:pt x="264" y="310"/>
                  </a:lnTo>
                  <a:lnTo>
                    <a:pt x="262" y="326"/>
                  </a:lnTo>
                  <a:lnTo>
                    <a:pt x="264" y="326"/>
                  </a:lnTo>
                  <a:lnTo>
                    <a:pt x="264" y="336"/>
                  </a:lnTo>
                  <a:lnTo>
                    <a:pt x="252" y="344"/>
                  </a:lnTo>
                  <a:lnTo>
                    <a:pt x="252" y="352"/>
                  </a:lnTo>
                  <a:lnTo>
                    <a:pt x="254" y="358"/>
                  </a:lnTo>
                  <a:lnTo>
                    <a:pt x="250" y="366"/>
                  </a:lnTo>
                  <a:lnTo>
                    <a:pt x="264" y="378"/>
                  </a:lnTo>
                  <a:lnTo>
                    <a:pt x="268" y="378"/>
                  </a:lnTo>
                  <a:lnTo>
                    <a:pt x="288" y="360"/>
                  </a:lnTo>
                  <a:lnTo>
                    <a:pt x="292" y="360"/>
                  </a:lnTo>
                  <a:lnTo>
                    <a:pt x="294" y="360"/>
                  </a:lnTo>
                  <a:lnTo>
                    <a:pt x="296" y="368"/>
                  </a:lnTo>
                  <a:lnTo>
                    <a:pt x="300" y="370"/>
                  </a:lnTo>
                  <a:lnTo>
                    <a:pt x="304" y="374"/>
                  </a:lnTo>
                  <a:lnTo>
                    <a:pt x="302" y="386"/>
                  </a:lnTo>
                  <a:lnTo>
                    <a:pt x="302" y="406"/>
                  </a:lnTo>
                  <a:lnTo>
                    <a:pt x="306" y="418"/>
                  </a:lnTo>
                  <a:lnTo>
                    <a:pt x="314" y="430"/>
                  </a:lnTo>
                  <a:lnTo>
                    <a:pt x="314" y="436"/>
                  </a:lnTo>
                  <a:lnTo>
                    <a:pt x="308" y="444"/>
                  </a:lnTo>
                  <a:lnTo>
                    <a:pt x="316" y="458"/>
                  </a:lnTo>
                  <a:lnTo>
                    <a:pt x="324" y="458"/>
                  </a:lnTo>
                  <a:lnTo>
                    <a:pt x="332" y="466"/>
                  </a:lnTo>
                  <a:lnTo>
                    <a:pt x="334" y="474"/>
                  </a:lnTo>
                  <a:lnTo>
                    <a:pt x="330" y="486"/>
                  </a:lnTo>
                  <a:lnTo>
                    <a:pt x="330" y="490"/>
                  </a:lnTo>
                  <a:lnTo>
                    <a:pt x="336" y="500"/>
                  </a:lnTo>
                  <a:lnTo>
                    <a:pt x="346" y="506"/>
                  </a:lnTo>
                  <a:lnTo>
                    <a:pt x="350" y="496"/>
                  </a:lnTo>
                  <a:lnTo>
                    <a:pt x="356" y="494"/>
                  </a:lnTo>
                  <a:lnTo>
                    <a:pt x="370" y="500"/>
                  </a:lnTo>
                  <a:lnTo>
                    <a:pt x="376" y="502"/>
                  </a:lnTo>
                  <a:lnTo>
                    <a:pt x="384" y="494"/>
                  </a:lnTo>
                  <a:lnTo>
                    <a:pt x="388" y="494"/>
                  </a:lnTo>
                  <a:lnTo>
                    <a:pt x="392" y="498"/>
                  </a:lnTo>
                  <a:lnTo>
                    <a:pt x="412" y="498"/>
                  </a:lnTo>
                  <a:lnTo>
                    <a:pt x="420" y="504"/>
                  </a:lnTo>
                  <a:lnTo>
                    <a:pt x="424" y="502"/>
                  </a:lnTo>
                  <a:lnTo>
                    <a:pt x="444" y="502"/>
                  </a:lnTo>
                  <a:lnTo>
                    <a:pt x="442" y="494"/>
                  </a:lnTo>
                  <a:lnTo>
                    <a:pt x="452" y="488"/>
                  </a:lnTo>
                  <a:lnTo>
                    <a:pt x="462" y="496"/>
                  </a:lnTo>
                  <a:lnTo>
                    <a:pt x="464" y="508"/>
                  </a:lnTo>
                  <a:lnTo>
                    <a:pt x="470" y="516"/>
                  </a:lnTo>
                  <a:lnTo>
                    <a:pt x="436" y="762"/>
                  </a:lnTo>
                  <a:lnTo>
                    <a:pt x="434" y="762"/>
                  </a:lnTo>
                  <a:lnTo>
                    <a:pt x="216" y="722"/>
                  </a:lnTo>
                  <a:lnTo>
                    <a:pt x="0" y="67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2" name="Freeform 13"/>
            <p:cNvSpPr>
              <a:spLocks/>
            </p:cNvSpPr>
            <p:nvPr/>
          </p:nvSpPr>
          <p:spPr bwMode="grayWhite">
            <a:xfrm>
              <a:off x="1328" y="1619"/>
              <a:ext cx="465" cy="716"/>
            </a:xfrm>
            <a:custGeom>
              <a:avLst/>
              <a:gdLst>
                <a:gd name="T0" fmla="*/ 6 w 502"/>
                <a:gd name="T1" fmla="*/ 0 h 772"/>
                <a:gd name="T2" fmla="*/ 0 w 502"/>
                <a:gd name="T3" fmla="*/ 6 h 772"/>
                <a:gd name="T4" fmla="*/ 6 w 502"/>
                <a:gd name="T5" fmla="*/ 6 h 772"/>
                <a:gd name="T6" fmla="*/ 6 w 502"/>
                <a:gd name="T7" fmla="*/ 6 h 772"/>
                <a:gd name="T8" fmla="*/ 6 w 502"/>
                <a:gd name="T9" fmla="*/ 6 h 772"/>
                <a:gd name="T10" fmla="*/ 6 w 502"/>
                <a:gd name="T11" fmla="*/ 6 h 772"/>
                <a:gd name="T12" fmla="*/ 6 w 502"/>
                <a:gd name="T13" fmla="*/ 6 h 772"/>
                <a:gd name="T14" fmla="*/ 6 w 502"/>
                <a:gd name="T15" fmla="*/ 6 h 772"/>
                <a:gd name="T16" fmla="*/ 6 w 502"/>
                <a:gd name="T17" fmla="*/ 6 h 772"/>
                <a:gd name="T18" fmla="*/ 6 w 502"/>
                <a:gd name="T19" fmla="*/ 6 h 772"/>
                <a:gd name="T20" fmla="*/ 6 w 502"/>
                <a:gd name="T21" fmla="*/ 6 h 772"/>
                <a:gd name="T22" fmla="*/ 6 w 502"/>
                <a:gd name="T23" fmla="*/ 6 h 772"/>
                <a:gd name="T24" fmla="*/ 6 w 502"/>
                <a:gd name="T25" fmla="*/ 6 h 772"/>
                <a:gd name="T26" fmla="*/ 6 w 502"/>
                <a:gd name="T27" fmla="*/ 6 h 772"/>
                <a:gd name="T28" fmla="*/ 6 w 502"/>
                <a:gd name="T29" fmla="*/ 6 h 772"/>
                <a:gd name="T30" fmla="*/ 6 w 502"/>
                <a:gd name="T31" fmla="*/ 6 h 772"/>
                <a:gd name="T32" fmla="*/ 6 w 502"/>
                <a:gd name="T33" fmla="*/ 6 h 772"/>
                <a:gd name="T34" fmla="*/ 6 w 502"/>
                <a:gd name="T35" fmla="*/ 6 h 772"/>
                <a:gd name="T36" fmla="*/ 6 w 502"/>
                <a:gd name="T37" fmla="*/ 6 h 772"/>
                <a:gd name="T38" fmla="*/ 6 w 502"/>
                <a:gd name="T39" fmla="*/ 6 h 772"/>
                <a:gd name="T40" fmla="*/ 6 w 502"/>
                <a:gd name="T41" fmla="*/ 0 h 7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2"/>
                <a:gd name="T64" fmla="*/ 0 h 772"/>
                <a:gd name="T65" fmla="*/ 502 w 502"/>
                <a:gd name="T66" fmla="*/ 772 h 77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2" h="772">
                  <a:moveTo>
                    <a:pt x="74" y="0"/>
                  </a:moveTo>
                  <a:lnTo>
                    <a:pt x="0" y="294"/>
                  </a:lnTo>
                  <a:lnTo>
                    <a:pt x="324" y="772"/>
                  </a:lnTo>
                  <a:lnTo>
                    <a:pt x="324" y="768"/>
                  </a:lnTo>
                  <a:lnTo>
                    <a:pt x="328" y="760"/>
                  </a:lnTo>
                  <a:lnTo>
                    <a:pt x="334" y="740"/>
                  </a:lnTo>
                  <a:lnTo>
                    <a:pt x="330" y="732"/>
                  </a:lnTo>
                  <a:lnTo>
                    <a:pt x="336" y="686"/>
                  </a:lnTo>
                  <a:lnTo>
                    <a:pt x="332" y="668"/>
                  </a:lnTo>
                  <a:lnTo>
                    <a:pt x="336" y="662"/>
                  </a:lnTo>
                  <a:lnTo>
                    <a:pt x="348" y="660"/>
                  </a:lnTo>
                  <a:lnTo>
                    <a:pt x="364" y="664"/>
                  </a:lnTo>
                  <a:lnTo>
                    <a:pt x="368" y="670"/>
                  </a:lnTo>
                  <a:lnTo>
                    <a:pt x="368" y="674"/>
                  </a:lnTo>
                  <a:lnTo>
                    <a:pt x="374" y="680"/>
                  </a:lnTo>
                  <a:lnTo>
                    <a:pt x="382" y="680"/>
                  </a:lnTo>
                  <a:lnTo>
                    <a:pt x="398" y="638"/>
                  </a:lnTo>
                  <a:lnTo>
                    <a:pt x="406" y="586"/>
                  </a:lnTo>
                  <a:lnTo>
                    <a:pt x="502" y="94"/>
                  </a:lnTo>
                  <a:lnTo>
                    <a:pt x="286" y="50"/>
                  </a:lnTo>
                  <a:lnTo>
                    <a:pt x="74"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3" name="Freeform 14"/>
            <p:cNvSpPr>
              <a:spLocks/>
            </p:cNvSpPr>
            <p:nvPr/>
          </p:nvSpPr>
          <p:spPr bwMode="grayWhite">
            <a:xfrm>
              <a:off x="2069" y="1853"/>
              <a:ext cx="531" cy="420"/>
            </a:xfrm>
            <a:custGeom>
              <a:avLst/>
              <a:gdLst>
                <a:gd name="T0" fmla="*/ 0 w 572"/>
                <a:gd name="T1" fmla="*/ 6 h 454"/>
                <a:gd name="T2" fmla="*/ 6 w 572"/>
                <a:gd name="T3" fmla="*/ 0 h 454"/>
                <a:gd name="T4" fmla="*/ 6 w 572"/>
                <a:gd name="T5" fmla="*/ 6 h 454"/>
                <a:gd name="T6" fmla="*/ 6 w 572"/>
                <a:gd name="T7" fmla="*/ 6 h 454"/>
                <a:gd name="T8" fmla="*/ 6 w 572"/>
                <a:gd name="T9" fmla="*/ 6 h 454"/>
                <a:gd name="T10" fmla="*/ 6 w 572"/>
                <a:gd name="T11" fmla="*/ 6 h 454"/>
                <a:gd name="T12" fmla="*/ 6 w 572"/>
                <a:gd name="T13" fmla="*/ 6 h 454"/>
                <a:gd name="T14" fmla="*/ 0 w 572"/>
                <a:gd name="T15" fmla="*/ 6 h 454"/>
                <a:gd name="T16" fmla="*/ 0 60000 65536"/>
                <a:gd name="T17" fmla="*/ 0 60000 65536"/>
                <a:gd name="T18" fmla="*/ 0 60000 65536"/>
                <a:gd name="T19" fmla="*/ 0 60000 65536"/>
                <a:gd name="T20" fmla="*/ 0 60000 65536"/>
                <a:gd name="T21" fmla="*/ 0 60000 65536"/>
                <a:gd name="T22" fmla="*/ 0 60000 65536"/>
                <a:gd name="T23" fmla="*/ 0 60000 65536"/>
                <a:gd name="T24" fmla="*/ 0 w 572"/>
                <a:gd name="T25" fmla="*/ 0 h 454"/>
                <a:gd name="T26" fmla="*/ 572 w 572"/>
                <a:gd name="T27" fmla="*/ 454 h 4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2" h="454">
                  <a:moveTo>
                    <a:pt x="0" y="396"/>
                  </a:moveTo>
                  <a:lnTo>
                    <a:pt x="54" y="0"/>
                  </a:lnTo>
                  <a:lnTo>
                    <a:pt x="424" y="42"/>
                  </a:lnTo>
                  <a:lnTo>
                    <a:pt x="572" y="54"/>
                  </a:lnTo>
                  <a:lnTo>
                    <a:pt x="566" y="154"/>
                  </a:lnTo>
                  <a:lnTo>
                    <a:pt x="548" y="454"/>
                  </a:lnTo>
                  <a:lnTo>
                    <a:pt x="472" y="448"/>
                  </a:lnTo>
                  <a:lnTo>
                    <a:pt x="0" y="39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4" name="Freeform 15"/>
            <p:cNvSpPr>
              <a:spLocks/>
            </p:cNvSpPr>
            <p:nvPr/>
          </p:nvSpPr>
          <p:spPr bwMode="grayWhite">
            <a:xfrm>
              <a:off x="1995" y="2219"/>
              <a:ext cx="511" cy="530"/>
            </a:xfrm>
            <a:custGeom>
              <a:avLst/>
              <a:gdLst>
                <a:gd name="T0" fmla="*/ 6 w 552"/>
                <a:gd name="T1" fmla="*/ 0 h 570"/>
                <a:gd name="T2" fmla="*/ 0 w 552"/>
                <a:gd name="T3" fmla="*/ 7 h 570"/>
                <a:gd name="T4" fmla="*/ 0 w 552"/>
                <a:gd name="T5" fmla="*/ 7 h 570"/>
                <a:gd name="T6" fmla="*/ 6 w 552"/>
                <a:gd name="T7" fmla="*/ 7 h 570"/>
                <a:gd name="T8" fmla="*/ 6 w 552"/>
                <a:gd name="T9" fmla="*/ 7 h 570"/>
                <a:gd name="T10" fmla="*/ 6 w 552"/>
                <a:gd name="T11" fmla="*/ 7 h 570"/>
                <a:gd name="T12" fmla="*/ 6 w 552"/>
                <a:gd name="T13" fmla="*/ 7 h 570"/>
                <a:gd name="T14" fmla="*/ 6 w 552"/>
                <a:gd name="T15" fmla="*/ 7 h 570"/>
                <a:gd name="T16" fmla="*/ 6 w 552"/>
                <a:gd name="T17" fmla="*/ 7 h 570"/>
                <a:gd name="T18" fmla="*/ 6 w 552"/>
                <a:gd name="T19" fmla="*/ 7 h 570"/>
                <a:gd name="T20" fmla="*/ 6 w 552"/>
                <a:gd name="T21" fmla="*/ 7 h 570"/>
                <a:gd name="T22" fmla="*/ 6 w 552"/>
                <a:gd name="T23" fmla="*/ 7 h 570"/>
                <a:gd name="T24" fmla="*/ 6 w 552"/>
                <a:gd name="T25" fmla="*/ 7 h 570"/>
                <a:gd name="T26" fmla="*/ 6 w 552"/>
                <a:gd name="T27" fmla="*/ 7 h 570"/>
                <a:gd name="T28" fmla="*/ 6 w 552"/>
                <a:gd name="T29" fmla="*/ 7 h 570"/>
                <a:gd name="T30" fmla="*/ 6 w 552"/>
                <a:gd name="T31" fmla="*/ 7 h 570"/>
                <a:gd name="T32" fmla="*/ 6 w 552"/>
                <a:gd name="T33" fmla="*/ 0 h 5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2"/>
                <a:gd name="T52" fmla="*/ 0 h 570"/>
                <a:gd name="T53" fmla="*/ 552 w 552"/>
                <a:gd name="T54" fmla="*/ 570 h 5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2" h="570">
                  <a:moveTo>
                    <a:pt x="80" y="0"/>
                  </a:moveTo>
                  <a:lnTo>
                    <a:pt x="0" y="560"/>
                  </a:lnTo>
                  <a:lnTo>
                    <a:pt x="72" y="570"/>
                  </a:lnTo>
                  <a:lnTo>
                    <a:pt x="78" y="526"/>
                  </a:lnTo>
                  <a:lnTo>
                    <a:pt x="214" y="542"/>
                  </a:lnTo>
                  <a:lnTo>
                    <a:pt x="214" y="540"/>
                  </a:lnTo>
                  <a:lnTo>
                    <a:pt x="210" y="532"/>
                  </a:lnTo>
                  <a:lnTo>
                    <a:pt x="214" y="528"/>
                  </a:lnTo>
                  <a:lnTo>
                    <a:pt x="212" y="526"/>
                  </a:lnTo>
                  <a:lnTo>
                    <a:pt x="210" y="522"/>
                  </a:lnTo>
                  <a:lnTo>
                    <a:pt x="212" y="520"/>
                  </a:lnTo>
                  <a:lnTo>
                    <a:pt x="508" y="550"/>
                  </a:lnTo>
                  <a:lnTo>
                    <a:pt x="544" y="102"/>
                  </a:lnTo>
                  <a:lnTo>
                    <a:pt x="550" y="102"/>
                  </a:lnTo>
                  <a:lnTo>
                    <a:pt x="552" y="52"/>
                  </a:lnTo>
                  <a:lnTo>
                    <a:pt x="80"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5" name="Freeform 16"/>
            <p:cNvSpPr>
              <a:spLocks/>
            </p:cNvSpPr>
            <p:nvPr/>
          </p:nvSpPr>
          <p:spPr bwMode="grayWhite">
            <a:xfrm>
              <a:off x="2462" y="1706"/>
              <a:ext cx="605" cy="298"/>
            </a:xfrm>
            <a:custGeom>
              <a:avLst/>
              <a:gdLst>
                <a:gd name="T0" fmla="*/ 0 w 650"/>
                <a:gd name="T1" fmla="*/ 6 h 322"/>
                <a:gd name="T2" fmla="*/ 7 w 650"/>
                <a:gd name="T3" fmla="*/ 0 h 322"/>
                <a:gd name="T4" fmla="*/ 7 w 650"/>
                <a:gd name="T5" fmla="*/ 6 h 322"/>
                <a:gd name="T6" fmla="*/ 7 w 650"/>
                <a:gd name="T7" fmla="*/ 6 h 322"/>
                <a:gd name="T8" fmla="*/ 7 w 650"/>
                <a:gd name="T9" fmla="*/ 6 h 322"/>
                <a:gd name="T10" fmla="*/ 7 w 650"/>
                <a:gd name="T11" fmla="*/ 6 h 322"/>
                <a:gd name="T12" fmla="*/ 7 w 650"/>
                <a:gd name="T13" fmla="*/ 6 h 322"/>
                <a:gd name="T14" fmla="*/ 7 w 650"/>
                <a:gd name="T15" fmla="*/ 6 h 322"/>
                <a:gd name="T16" fmla="*/ 7 w 650"/>
                <a:gd name="T17" fmla="*/ 6 h 322"/>
                <a:gd name="T18" fmla="*/ 7 w 650"/>
                <a:gd name="T19" fmla="*/ 6 h 322"/>
                <a:gd name="T20" fmla="*/ 7 w 650"/>
                <a:gd name="T21" fmla="*/ 6 h 322"/>
                <a:gd name="T22" fmla="*/ 7 w 650"/>
                <a:gd name="T23" fmla="*/ 6 h 322"/>
                <a:gd name="T24" fmla="*/ 7 w 650"/>
                <a:gd name="T25" fmla="*/ 6 h 322"/>
                <a:gd name="T26" fmla="*/ 7 w 650"/>
                <a:gd name="T27" fmla="*/ 6 h 322"/>
                <a:gd name="T28" fmla="*/ 7 w 650"/>
                <a:gd name="T29" fmla="*/ 6 h 322"/>
                <a:gd name="T30" fmla="*/ 7 w 650"/>
                <a:gd name="T31" fmla="*/ 6 h 322"/>
                <a:gd name="T32" fmla="*/ 7 w 650"/>
                <a:gd name="T33" fmla="*/ 6 h 322"/>
                <a:gd name="T34" fmla="*/ 7 w 650"/>
                <a:gd name="T35" fmla="*/ 6 h 322"/>
                <a:gd name="T36" fmla="*/ 7 w 650"/>
                <a:gd name="T37" fmla="*/ 6 h 322"/>
                <a:gd name="T38" fmla="*/ 7 w 650"/>
                <a:gd name="T39" fmla="*/ 6 h 322"/>
                <a:gd name="T40" fmla="*/ 7 w 650"/>
                <a:gd name="T41" fmla="*/ 6 h 322"/>
                <a:gd name="T42" fmla="*/ 7 w 650"/>
                <a:gd name="T43" fmla="*/ 6 h 322"/>
                <a:gd name="T44" fmla="*/ 7 w 650"/>
                <a:gd name="T45" fmla="*/ 6 h 322"/>
                <a:gd name="T46" fmla="*/ 7 w 650"/>
                <a:gd name="T47" fmla="*/ 6 h 322"/>
                <a:gd name="T48" fmla="*/ 7 w 650"/>
                <a:gd name="T49" fmla="*/ 6 h 322"/>
                <a:gd name="T50" fmla="*/ 7 w 650"/>
                <a:gd name="T51" fmla="*/ 6 h 322"/>
                <a:gd name="T52" fmla="*/ 7 w 650"/>
                <a:gd name="T53" fmla="*/ 6 h 322"/>
                <a:gd name="T54" fmla="*/ 7 w 650"/>
                <a:gd name="T55" fmla="*/ 6 h 322"/>
                <a:gd name="T56" fmla="*/ 7 w 650"/>
                <a:gd name="T57" fmla="*/ 6 h 322"/>
                <a:gd name="T58" fmla="*/ 7 w 650"/>
                <a:gd name="T59" fmla="*/ 6 h 322"/>
                <a:gd name="T60" fmla="*/ 7 w 650"/>
                <a:gd name="T61" fmla="*/ 6 h 322"/>
                <a:gd name="T62" fmla="*/ 7 w 650"/>
                <a:gd name="T63" fmla="*/ 6 h 322"/>
                <a:gd name="T64" fmla="*/ 7 w 650"/>
                <a:gd name="T65" fmla="*/ 6 h 322"/>
                <a:gd name="T66" fmla="*/ 7 w 650"/>
                <a:gd name="T67" fmla="*/ 6 h 322"/>
                <a:gd name="T68" fmla="*/ 7 w 650"/>
                <a:gd name="T69" fmla="*/ 6 h 322"/>
                <a:gd name="T70" fmla="*/ 7 w 650"/>
                <a:gd name="T71" fmla="*/ 6 h 322"/>
                <a:gd name="T72" fmla="*/ 7 w 650"/>
                <a:gd name="T73" fmla="*/ 6 h 322"/>
                <a:gd name="T74" fmla="*/ 7 w 650"/>
                <a:gd name="T75" fmla="*/ 6 h 322"/>
                <a:gd name="T76" fmla="*/ 7 w 650"/>
                <a:gd name="T77" fmla="*/ 6 h 322"/>
                <a:gd name="T78" fmla="*/ 7 w 650"/>
                <a:gd name="T79" fmla="*/ 6 h 322"/>
                <a:gd name="T80" fmla="*/ 7 w 650"/>
                <a:gd name="T81" fmla="*/ 6 h 322"/>
                <a:gd name="T82" fmla="*/ 7 w 650"/>
                <a:gd name="T83" fmla="*/ 6 h 322"/>
                <a:gd name="T84" fmla="*/ 7 w 650"/>
                <a:gd name="T85" fmla="*/ 6 h 322"/>
                <a:gd name="T86" fmla="*/ 7 w 650"/>
                <a:gd name="T87" fmla="*/ 6 h 322"/>
                <a:gd name="T88" fmla="*/ 7 w 650"/>
                <a:gd name="T89" fmla="*/ 6 h 322"/>
                <a:gd name="T90" fmla="*/ 0 w 650"/>
                <a:gd name="T91" fmla="*/ 6 h 322"/>
                <a:gd name="T92" fmla="*/ 0 w 650"/>
                <a:gd name="T93" fmla="*/ 6 h 32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50"/>
                <a:gd name="T142" fmla="*/ 0 h 322"/>
                <a:gd name="T143" fmla="*/ 650 w 650"/>
                <a:gd name="T144" fmla="*/ 322 h 32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50" h="322">
                  <a:moveTo>
                    <a:pt x="0" y="200"/>
                  </a:moveTo>
                  <a:lnTo>
                    <a:pt x="16" y="0"/>
                  </a:lnTo>
                  <a:lnTo>
                    <a:pt x="418" y="22"/>
                  </a:lnTo>
                  <a:lnTo>
                    <a:pt x="428" y="38"/>
                  </a:lnTo>
                  <a:lnTo>
                    <a:pt x="442" y="38"/>
                  </a:lnTo>
                  <a:lnTo>
                    <a:pt x="452" y="34"/>
                  </a:lnTo>
                  <a:lnTo>
                    <a:pt x="460" y="40"/>
                  </a:lnTo>
                  <a:lnTo>
                    <a:pt x="464" y="52"/>
                  </a:lnTo>
                  <a:lnTo>
                    <a:pt x="476" y="56"/>
                  </a:lnTo>
                  <a:lnTo>
                    <a:pt x="486" y="52"/>
                  </a:lnTo>
                  <a:lnTo>
                    <a:pt x="496" y="46"/>
                  </a:lnTo>
                  <a:lnTo>
                    <a:pt x="510" y="46"/>
                  </a:lnTo>
                  <a:lnTo>
                    <a:pt x="518" y="48"/>
                  </a:lnTo>
                  <a:lnTo>
                    <a:pt x="550" y="68"/>
                  </a:lnTo>
                  <a:lnTo>
                    <a:pt x="564" y="80"/>
                  </a:lnTo>
                  <a:lnTo>
                    <a:pt x="566" y="90"/>
                  </a:lnTo>
                  <a:lnTo>
                    <a:pt x="576" y="96"/>
                  </a:lnTo>
                  <a:lnTo>
                    <a:pt x="576" y="102"/>
                  </a:lnTo>
                  <a:lnTo>
                    <a:pt x="570" y="116"/>
                  </a:lnTo>
                  <a:lnTo>
                    <a:pt x="578" y="124"/>
                  </a:lnTo>
                  <a:lnTo>
                    <a:pt x="584" y="140"/>
                  </a:lnTo>
                  <a:lnTo>
                    <a:pt x="592" y="148"/>
                  </a:lnTo>
                  <a:lnTo>
                    <a:pt x="590" y="156"/>
                  </a:lnTo>
                  <a:lnTo>
                    <a:pt x="592" y="164"/>
                  </a:lnTo>
                  <a:lnTo>
                    <a:pt x="602" y="172"/>
                  </a:lnTo>
                  <a:lnTo>
                    <a:pt x="604" y="180"/>
                  </a:lnTo>
                  <a:lnTo>
                    <a:pt x="602" y="188"/>
                  </a:lnTo>
                  <a:lnTo>
                    <a:pt x="600" y="204"/>
                  </a:lnTo>
                  <a:lnTo>
                    <a:pt x="610" y="208"/>
                  </a:lnTo>
                  <a:lnTo>
                    <a:pt x="612" y="216"/>
                  </a:lnTo>
                  <a:lnTo>
                    <a:pt x="608" y="224"/>
                  </a:lnTo>
                  <a:lnTo>
                    <a:pt x="610" y="232"/>
                  </a:lnTo>
                  <a:lnTo>
                    <a:pt x="616" y="240"/>
                  </a:lnTo>
                  <a:lnTo>
                    <a:pt x="612" y="248"/>
                  </a:lnTo>
                  <a:lnTo>
                    <a:pt x="616" y="258"/>
                  </a:lnTo>
                  <a:lnTo>
                    <a:pt x="618" y="262"/>
                  </a:lnTo>
                  <a:lnTo>
                    <a:pt x="624" y="272"/>
                  </a:lnTo>
                  <a:lnTo>
                    <a:pt x="632" y="280"/>
                  </a:lnTo>
                  <a:lnTo>
                    <a:pt x="634" y="294"/>
                  </a:lnTo>
                  <a:lnTo>
                    <a:pt x="644" y="306"/>
                  </a:lnTo>
                  <a:lnTo>
                    <a:pt x="650" y="308"/>
                  </a:lnTo>
                  <a:lnTo>
                    <a:pt x="648" y="320"/>
                  </a:lnTo>
                  <a:lnTo>
                    <a:pt x="648" y="322"/>
                  </a:lnTo>
                  <a:lnTo>
                    <a:pt x="142" y="312"/>
                  </a:lnTo>
                  <a:lnTo>
                    <a:pt x="148" y="212"/>
                  </a:lnTo>
                  <a:lnTo>
                    <a:pt x="0" y="20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6" name="Freeform 17"/>
            <p:cNvSpPr>
              <a:spLocks/>
            </p:cNvSpPr>
            <p:nvPr/>
          </p:nvSpPr>
          <p:spPr bwMode="grayWhite">
            <a:xfrm>
              <a:off x="2578" y="1995"/>
              <a:ext cx="542" cy="289"/>
            </a:xfrm>
            <a:custGeom>
              <a:avLst/>
              <a:gdLst>
                <a:gd name="T0" fmla="*/ 6 w 584"/>
                <a:gd name="T1" fmla="*/ 0 h 312"/>
                <a:gd name="T2" fmla="*/ 6 w 584"/>
                <a:gd name="T3" fmla="*/ 6 h 312"/>
                <a:gd name="T4" fmla="*/ 6 w 584"/>
                <a:gd name="T5" fmla="*/ 6 h 312"/>
                <a:gd name="T6" fmla="*/ 6 w 584"/>
                <a:gd name="T7" fmla="*/ 6 h 312"/>
                <a:gd name="T8" fmla="*/ 6 w 584"/>
                <a:gd name="T9" fmla="*/ 6 h 312"/>
                <a:gd name="T10" fmla="*/ 6 w 584"/>
                <a:gd name="T11" fmla="*/ 6 h 312"/>
                <a:gd name="T12" fmla="*/ 6 w 584"/>
                <a:gd name="T13" fmla="*/ 6 h 312"/>
                <a:gd name="T14" fmla="*/ 6 w 584"/>
                <a:gd name="T15" fmla="*/ 6 h 312"/>
                <a:gd name="T16" fmla="*/ 6 w 584"/>
                <a:gd name="T17" fmla="*/ 6 h 312"/>
                <a:gd name="T18" fmla="*/ 6 w 584"/>
                <a:gd name="T19" fmla="*/ 6 h 312"/>
                <a:gd name="T20" fmla="*/ 6 w 584"/>
                <a:gd name="T21" fmla="*/ 6 h 312"/>
                <a:gd name="T22" fmla="*/ 6 w 584"/>
                <a:gd name="T23" fmla="*/ 6 h 312"/>
                <a:gd name="T24" fmla="*/ 0 w 584"/>
                <a:gd name="T25" fmla="*/ 6 h 312"/>
                <a:gd name="T26" fmla="*/ 6 w 584"/>
                <a:gd name="T27" fmla="*/ 0 h 3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84"/>
                <a:gd name="T43" fmla="*/ 0 h 312"/>
                <a:gd name="T44" fmla="*/ 584 w 584"/>
                <a:gd name="T45" fmla="*/ 312 h 3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84" h="312">
                  <a:moveTo>
                    <a:pt x="18" y="0"/>
                  </a:moveTo>
                  <a:lnTo>
                    <a:pt x="524" y="10"/>
                  </a:lnTo>
                  <a:lnTo>
                    <a:pt x="558" y="36"/>
                  </a:lnTo>
                  <a:lnTo>
                    <a:pt x="548" y="48"/>
                  </a:lnTo>
                  <a:lnTo>
                    <a:pt x="546" y="60"/>
                  </a:lnTo>
                  <a:lnTo>
                    <a:pt x="550" y="66"/>
                  </a:lnTo>
                  <a:lnTo>
                    <a:pt x="558" y="70"/>
                  </a:lnTo>
                  <a:lnTo>
                    <a:pt x="564" y="88"/>
                  </a:lnTo>
                  <a:lnTo>
                    <a:pt x="572" y="92"/>
                  </a:lnTo>
                  <a:lnTo>
                    <a:pt x="578" y="94"/>
                  </a:lnTo>
                  <a:lnTo>
                    <a:pt x="582" y="96"/>
                  </a:lnTo>
                  <a:lnTo>
                    <a:pt x="584" y="312"/>
                  </a:lnTo>
                  <a:lnTo>
                    <a:pt x="0" y="300"/>
                  </a:lnTo>
                  <a:lnTo>
                    <a:pt x="18"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7" name="Freeform 18"/>
            <p:cNvSpPr>
              <a:spLocks/>
            </p:cNvSpPr>
            <p:nvPr/>
          </p:nvSpPr>
          <p:spPr bwMode="grayWhite">
            <a:xfrm>
              <a:off x="2942" y="1141"/>
              <a:ext cx="483" cy="543"/>
            </a:xfrm>
            <a:custGeom>
              <a:avLst/>
              <a:gdLst>
                <a:gd name="T0" fmla="*/ 7 w 518"/>
                <a:gd name="T1" fmla="*/ 7 h 584"/>
                <a:gd name="T2" fmla="*/ 7 w 518"/>
                <a:gd name="T3" fmla="*/ 7 h 584"/>
                <a:gd name="T4" fmla="*/ 7 w 518"/>
                <a:gd name="T5" fmla="*/ 7 h 584"/>
                <a:gd name="T6" fmla="*/ 7 w 518"/>
                <a:gd name="T7" fmla="*/ 7 h 584"/>
                <a:gd name="T8" fmla="*/ 7 w 518"/>
                <a:gd name="T9" fmla="*/ 7 h 584"/>
                <a:gd name="T10" fmla="*/ 7 w 518"/>
                <a:gd name="T11" fmla="*/ 7 h 584"/>
                <a:gd name="T12" fmla="*/ 7 w 518"/>
                <a:gd name="T13" fmla="*/ 7 h 584"/>
                <a:gd name="T14" fmla="*/ 7 w 518"/>
                <a:gd name="T15" fmla="*/ 7 h 584"/>
                <a:gd name="T16" fmla="*/ 2 w 518"/>
                <a:gd name="T17" fmla="*/ 7 h 584"/>
                <a:gd name="T18" fmla="*/ 7 w 518"/>
                <a:gd name="T19" fmla="*/ 7 h 584"/>
                <a:gd name="T20" fmla="*/ 0 w 518"/>
                <a:gd name="T21" fmla="*/ 7 h 584"/>
                <a:gd name="T22" fmla="*/ 7 w 518"/>
                <a:gd name="T23" fmla="*/ 7 h 584"/>
                <a:gd name="T24" fmla="*/ 7 w 518"/>
                <a:gd name="T25" fmla="*/ 0 h 584"/>
                <a:gd name="T26" fmla="*/ 7 w 518"/>
                <a:gd name="T27" fmla="*/ 7 h 584"/>
                <a:gd name="T28" fmla="*/ 7 w 518"/>
                <a:gd name="T29" fmla="*/ 7 h 584"/>
                <a:gd name="T30" fmla="*/ 7 w 518"/>
                <a:gd name="T31" fmla="*/ 7 h 584"/>
                <a:gd name="T32" fmla="*/ 7 w 518"/>
                <a:gd name="T33" fmla="*/ 7 h 584"/>
                <a:gd name="T34" fmla="*/ 7 w 518"/>
                <a:gd name="T35" fmla="*/ 7 h 584"/>
                <a:gd name="T36" fmla="*/ 7 w 518"/>
                <a:gd name="T37" fmla="*/ 7 h 584"/>
                <a:gd name="T38" fmla="*/ 7 w 518"/>
                <a:gd name="T39" fmla="*/ 7 h 584"/>
                <a:gd name="T40" fmla="*/ 7 w 518"/>
                <a:gd name="T41" fmla="*/ 7 h 584"/>
                <a:gd name="T42" fmla="*/ 7 w 518"/>
                <a:gd name="T43" fmla="*/ 7 h 584"/>
                <a:gd name="T44" fmla="*/ 7 w 518"/>
                <a:gd name="T45" fmla="*/ 7 h 584"/>
                <a:gd name="T46" fmla="*/ 7 w 518"/>
                <a:gd name="T47" fmla="*/ 7 h 584"/>
                <a:gd name="T48" fmla="*/ 7 w 518"/>
                <a:gd name="T49" fmla="*/ 7 h 584"/>
                <a:gd name="T50" fmla="*/ 7 w 518"/>
                <a:gd name="T51" fmla="*/ 7 h 584"/>
                <a:gd name="T52" fmla="*/ 7 w 518"/>
                <a:gd name="T53" fmla="*/ 7 h 584"/>
                <a:gd name="T54" fmla="*/ 7 w 518"/>
                <a:gd name="T55" fmla="*/ 7 h 584"/>
                <a:gd name="T56" fmla="*/ 7 w 518"/>
                <a:gd name="T57" fmla="*/ 7 h 584"/>
                <a:gd name="T58" fmla="*/ 7 w 518"/>
                <a:gd name="T59" fmla="*/ 7 h 584"/>
                <a:gd name="T60" fmla="*/ 7 w 518"/>
                <a:gd name="T61" fmla="*/ 7 h 584"/>
                <a:gd name="T62" fmla="*/ 7 w 518"/>
                <a:gd name="T63" fmla="*/ 7 h 584"/>
                <a:gd name="T64" fmla="*/ 7 w 518"/>
                <a:gd name="T65" fmla="*/ 7 h 584"/>
                <a:gd name="T66" fmla="*/ 7 w 518"/>
                <a:gd name="T67" fmla="*/ 7 h 584"/>
                <a:gd name="T68" fmla="*/ 7 w 518"/>
                <a:gd name="T69" fmla="*/ 7 h 584"/>
                <a:gd name="T70" fmla="*/ 7 w 518"/>
                <a:gd name="T71" fmla="*/ 7 h 584"/>
                <a:gd name="T72" fmla="*/ 7 w 518"/>
                <a:gd name="T73" fmla="*/ 7 h 584"/>
                <a:gd name="T74" fmla="*/ 7 w 518"/>
                <a:gd name="T75" fmla="*/ 7 h 584"/>
                <a:gd name="T76" fmla="*/ 7 w 518"/>
                <a:gd name="T77" fmla="*/ 7 h 584"/>
                <a:gd name="T78" fmla="*/ 7 w 518"/>
                <a:gd name="T79" fmla="*/ 7 h 584"/>
                <a:gd name="T80" fmla="*/ 7 w 518"/>
                <a:gd name="T81" fmla="*/ 7 h 584"/>
                <a:gd name="T82" fmla="*/ 7 w 518"/>
                <a:gd name="T83" fmla="*/ 7 h 584"/>
                <a:gd name="T84" fmla="*/ 7 w 518"/>
                <a:gd name="T85" fmla="*/ 7 h 584"/>
                <a:gd name="T86" fmla="*/ 7 w 518"/>
                <a:gd name="T87" fmla="*/ 7 h 584"/>
                <a:gd name="T88" fmla="*/ 7 w 518"/>
                <a:gd name="T89" fmla="*/ 7 h 584"/>
                <a:gd name="T90" fmla="*/ 7 w 518"/>
                <a:gd name="T91" fmla="*/ 7 h 584"/>
                <a:gd name="T92" fmla="*/ 7 w 518"/>
                <a:gd name="T93" fmla="*/ 7 h 584"/>
                <a:gd name="T94" fmla="*/ 7 w 518"/>
                <a:gd name="T95" fmla="*/ 7 h 584"/>
                <a:gd name="T96" fmla="*/ 7 w 518"/>
                <a:gd name="T97" fmla="*/ 7 h 584"/>
                <a:gd name="T98" fmla="*/ 7 w 518"/>
                <a:gd name="T99" fmla="*/ 7 h 584"/>
                <a:gd name="T100" fmla="*/ 7 w 518"/>
                <a:gd name="T101" fmla="*/ 7 h 584"/>
                <a:gd name="T102" fmla="*/ 7 w 518"/>
                <a:gd name="T103" fmla="*/ 7 h 584"/>
                <a:gd name="T104" fmla="*/ 7 w 518"/>
                <a:gd name="T105" fmla="*/ 7 h 5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18"/>
                <a:gd name="T160" fmla="*/ 0 h 584"/>
                <a:gd name="T161" fmla="*/ 518 w 518"/>
                <a:gd name="T162" fmla="*/ 584 h 58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18" h="584">
                  <a:moveTo>
                    <a:pt x="50" y="584"/>
                  </a:moveTo>
                  <a:lnTo>
                    <a:pt x="50" y="402"/>
                  </a:lnTo>
                  <a:lnTo>
                    <a:pt x="24" y="378"/>
                  </a:lnTo>
                  <a:lnTo>
                    <a:pt x="22" y="370"/>
                  </a:lnTo>
                  <a:lnTo>
                    <a:pt x="36" y="356"/>
                  </a:lnTo>
                  <a:lnTo>
                    <a:pt x="40" y="346"/>
                  </a:lnTo>
                  <a:lnTo>
                    <a:pt x="40" y="338"/>
                  </a:lnTo>
                  <a:lnTo>
                    <a:pt x="40" y="324"/>
                  </a:lnTo>
                  <a:lnTo>
                    <a:pt x="40" y="310"/>
                  </a:lnTo>
                  <a:lnTo>
                    <a:pt x="30" y="274"/>
                  </a:lnTo>
                  <a:lnTo>
                    <a:pt x="28" y="268"/>
                  </a:lnTo>
                  <a:lnTo>
                    <a:pt x="28" y="250"/>
                  </a:lnTo>
                  <a:lnTo>
                    <a:pt x="26" y="240"/>
                  </a:lnTo>
                  <a:lnTo>
                    <a:pt x="24" y="190"/>
                  </a:lnTo>
                  <a:lnTo>
                    <a:pt x="18" y="160"/>
                  </a:lnTo>
                  <a:lnTo>
                    <a:pt x="10" y="152"/>
                  </a:lnTo>
                  <a:lnTo>
                    <a:pt x="4" y="120"/>
                  </a:lnTo>
                  <a:lnTo>
                    <a:pt x="2" y="92"/>
                  </a:lnTo>
                  <a:lnTo>
                    <a:pt x="4" y="76"/>
                  </a:lnTo>
                  <a:lnTo>
                    <a:pt x="8" y="68"/>
                  </a:lnTo>
                  <a:lnTo>
                    <a:pt x="0" y="44"/>
                  </a:lnTo>
                  <a:lnTo>
                    <a:pt x="0" y="36"/>
                  </a:lnTo>
                  <a:lnTo>
                    <a:pt x="134" y="36"/>
                  </a:lnTo>
                  <a:lnTo>
                    <a:pt x="134" y="14"/>
                  </a:lnTo>
                  <a:lnTo>
                    <a:pt x="136" y="0"/>
                  </a:lnTo>
                  <a:lnTo>
                    <a:pt x="146" y="0"/>
                  </a:lnTo>
                  <a:lnTo>
                    <a:pt x="160" y="6"/>
                  </a:lnTo>
                  <a:lnTo>
                    <a:pt x="162" y="28"/>
                  </a:lnTo>
                  <a:lnTo>
                    <a:pt x="166" y="42"/>
                  </a:lnTo>
                  <a:lnTo>
                    <a:pt x="164" y="56"/>
                  </a:lnTo>
                  <a:lnTo>
                    <a:pt x="180" y="66"/>
                  </a:lnTo>
                  <a:lnTo>
                    <a:pt x="184" y="64"/>
                  </a:lnTo>
                  <a:lnTo>
                    <a:pt x="194" y="66"/>
                  </a:lnTo>
                  <a:lnTo>
                    <a:pt x="200" y="72"/>
                  </a:lnTo>
                  <a:lnTo>
                    <a:pt x="212" y="72"/>
                  </a:lnTo>
                  <a:lnTo>
                    <a:pt x="224" y="72"/>
                  </a:lnTo>
                  <a:lnTo>
                    <a:pt x="226" y="78"/>
                  </a:lnTo>
                  <a:lnTo>
                    <a:pt x="226" y="82"/>
                  </a:lnTo>
                  <a:lnTo>
                    <a:pt x="246" y="80"/>
                  </a:lnTo>
                  <a:lnTo>
                    <a:pt x="252" y="74"/>
                  </a:lnTo>
                  <a:lnTo>
                    <a:pt x="282" y="72"/>
                  </a:lnTo>
                  <a:lnTo>
                    <a:pt x="300" y="78"/>
                  </a:lnTo>
                  <a:lnTo>
                    <a:pt x="304" y="78"/>
                  </a:lnTo>
                  <a:lnTo>
                    <a:pt x="302" y="82"/>
                  </a:lnTo>
                  <a:lnTo>
                    <a:pt x="308" y="86"/>
                  </a:lnTo>
                  <a:lnTo>
                    <a:pt x="310" y="86"/>
                  </a:lnTo>
                  <a:lnTo>
                    <a:pt x="314" y="90"/>
                  </a:lnTo>
                  <a:lnTo>
                    <a:pt x="318" y="102"/>
                  </a:lnTo>
                  <a:lnTo>
                    <a:pt x="324" y="106"/>
                  </a:lnTo>
                  <a:lnTo>
                    <a:pt x="332" y="96"/>
                  </a:lnTo>
                  <a:lnTo>
                    <a:pt x="336" y="94"/>
                  </a:lnTo>
                  <a:lnTo>
                    <a:pt x="344" y="96"/>
                  </a:lnTo>
                  <a:lnTo>
                    <a:pt x="348" y="106"/>
                  </a:lnTo>
                  <a:lnTo>
                    <a:pt x="364" y="110"/>
                  </a:lnTo>
                  <a:lnTo>
                    <a:pt x="368" y="116"/>
                  </a:lnTo>
                  <a:lnTo>
                    <a:pt x="376" y="122"/>
                  </a:lnTo>
                  <a:lnTo>
                    <a:pt x="386" y="122"/>
                  </a:lnTo>
                  <a:lnTo>
                    <a:pt x="396" y="120"/>
                  </a:lnTo>
                  <a:lnTo>
                    <a:pt x="422" y="102"/>
                  </a:lnTo>
                  <a:lnTo>
                    <a:pt x="426" y="104"/>
                  </a:lnTo>
                  <a:lnTo>
                    <a:pt x="432" y="112"/>
                  </a:lnTo>
                  <a:lnTo>
                    <a:pt x="470" y="112"/>
                  </a:lnTo>
                  <a:lnTo>
                    <a:pt x="476" y="114"/>
                  </a:lnTo>
                  <a:lnTo>
                    <a:pt x="482" y="116"/>
                  </a:lnTo>
                  <a:lnTo>
                    <a:pt x="492" y="124"/>
                  </a:lnTo>
                  <a:lnTo>
                    <a:pt x="500" y="120"/>
                  </a:lnTo>
                  <a:lnTo>
                    <a:pt x="518" y="118"/>
                  </a:lnTo>
                  <a:lnTo>
                    <a:pt x="508" y="128"/>
                  </a:lnTo>
                  <a:lnTo>
                    <a:pt x="484" y="140"/>
                  </a:lnTo>
                  <a:lnTo>
                    <a:pt x="472" y="144"/>
                  </a:lnTo>
                  <a:lnTo>
                    <a:pt x="464" y="148"/>
                  </a:lnTo>
                  <a:lnTo>
                    <a:pt x="454" y="158"/>
                  </a:lnTo>
                  <a:lnTo>
                    <a:pt x="434" y="166"/>
                  </a:lnTo>
                  <a:lnTo>
                    <a:pt x="424" y="174"/>
                  </a:lnTo>
                  <a:lnTo>
                    <a:pt x="392" y="210"/>
                  </a:lnTo>
                  <a:lnTo>
                    <a:pt x="344" y="252"/>
                  </a:lnTo>
                  <a:lnTo>
                    <a:pt x="340" y="260"/>
                  </a:lnTo>
                  <a:lnTo>
                    <a:pt x="334" y="264"/>
                  </a:lnTo>
                  <a:lnTo>
                    <a:pt x="336" y="318"/>
                  </a:lnTo>
                  <a:lnTo>
                    <a:pt x="332" y="324"/>
                  </a:lnTo>
                  <a:lnTo>
                    <a:pt x="324" y="326"/>
                  </a:lnTo>
                  <a:lnTo>
                    <a:pt x="304" y="342"/>
                  </a:lnTo>
                  <a:lnTo>
                    <a:pt x="304" y="352"/>
                  </a:lnTo>
                  <a:lnTo>
                    <a:pt x="302" y="354"/>
                  </a:lnTo>
                  <a:lnTo>
                    <a:pt x="296" y="370"/>
                  </a:lnTo>
                  <a:lnTo>
                    <a:pt x="306" y="374"/>
                  </a:lnTo>
                  <a:lnTo>
                    <a:pt x="314" y="388"/>
                  </a:lnTo>
                  <a:lnTo>
                    <a:pt x="308" y="398"/>
                  </a:lnTo>
                  <a:lnTo>
                    <a:pt x="310" y="408"/>
                  </a:lnTo>
                  <a:lnTo>
                    <a:pt x="306" y="426"/>
                  </a:lnTo>
                  <a:lnTo>
                    <a:pt x="306" y="450"/>
                  </a:lnTo>
                  <a:lnTo>
                    <a:pt x="310" y="456"/>
                  </a:lnTo>
                  <a:lnTo>
                    <a:pt x="318" y="462"/>
                  </a:lnTo>
                  <a:lnTo>
                    <a:pt x="320" y="466"/>
                  </a:lnTo>
                  <a:lnTo>
                    <a:pt x="338" y="470"/>
                  </a:lnTo>
                  <a:lnTo>
                    <a:pt x="342" y="472"/>
                  </a:lnTo>
                  <a:lnTo>
                    <a:pt x="342" y="476"/>
                  </a:lnTo>
                  <a:lnTo>
                    <a:pt x="348" y="480"/>
                  </a:lnTo>
                  <a:lnTo>
                    <a:pt x="368" y="490"/>
                  </a:lnTo>
                  <a:lnTo>
                    <a:pt x="376" y="504"/>
                  </a:lnTo>
                  <a:lnTo>
                    <a:pt x="396" y="520"/>
                  </a:lnTo>
                  <a:lnTo>
                    <a:pt x="418" y="534"/>
                  </a:lnTo>
                  <a:lnTo>
                    <a:pt x="420" y="540"/>
                  </a:lnTo>
                  <a:lnTo>
                    <a:pt x="420" y="552"/>
                  </a:lnTo>
                  <a:lnTo>
                    <a:pt x="422" y="572"/>
                  </a:lnTo>
                  <a:lnTo>
                    <a:pt x="50" y="58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8" name="Freeform 19"/>
            <p:cNvSpPr>
              <a:spLocks/>
            </p:cNvSpPr>
            <p:nvPr/>
          </p:nvSpPr>
          <p:spPr bwMode="grayWhite">
            <a:xfrm>
              <a:off x="3036" y="1942"/>
              <a:ext cx="491" cy="422"/>
            </a:xfrm>
            <a:custGeom>
              <a:avLst/>
              <a:gdLst>
                <a:gd name="T0" fmla="*/ 7 w 528"/>
                <a:gd name="T1" fmla="*/ 6 h 456"/>
                <a:gd name="T2" fmla="*/ 7 w 528"/>
                <a:gd name="T3" fmla="*/ 6 h 456"/>
                <a:gd name="T4" fmla="*/ 7 w 528"/>
                <a:gd name="T5" fmla="*/ 6 h 456"/>
                <a:gd name="T6" fmla="*/ 7 w 528"/>
                <a:gd name="T7" fmla="*/ 6 h 456"/>
                <a:gd name="T8" fmla="*/ 7 w 528"/>
                <a:gd name="T9" fmla="*/ 6 h 456"/>
                <a:gd name="T10" fmla="*/ 7 w 528"/>
                <a:gd name="T11" fmla="*/ 6 h 456"/>
                <a:gd name="T12" fmla="*/ 7 w 528"/>
                <a:gd name="T13" fmla="*/ 6 h 456"/>
                <a:gd name="T14" fmla="*/ 7 w 528"/>
                <a:gd name="T15" fmla="*/ 6 h 456"/>
                <a:gd name="T16" fmla="*/ 7 w 528"/>
                <a:gd name="T17" fmla="*/ 6 h 456"/>
                <a:gd name="T18" fmla="*/ 7 w 528"/>
                <a:gd name="T19" fmla="*/ 6 h 456"/>
                <a:gd name="T20" fmla="*/ 7 w 528"/>
                <a:gd name="T21" fmla="*/ 6 h 456"/>
                <a:gd name="T22" fmla="*/ 7 w 528"/>
                <a:gd name="T23" fmla="*/ 6 h 456"/>
                <a:gd name="T24" fmla="*/ 7 w 528"/>
                <a:gd name="T25" fmla="*/ 6 h 456"/>
                <a:gd name="T26" fmla="*/ 7 w 528"/>
                <a:gd name="T27" fmla="*/ 6 h 456"/>
                <a:gd name="T28" fmla="*/ 7 w 528"/>
                <a:gd name="T29" fmla="*/ 6 h 456"/>
                <a:gd name="T30" fmla="*/ 7 w 528"/>
                <a:gd name="T31" fmla="*/ 6 h 456"/>
                <a:gd name="T32" fmla="*/ 7 w 528"/>
                <a:gd name="T33" fmla="*/ 6 h 456"/>
                <a:gd name="T34" fmla="*/ 7 w 528"/>
                <a:gd name="T35" fmla="*/ 6 h 456"/>
                <a:gd name="T36" fmla="*/ 7 w 528"/>
                <a:gd name="T37" fmla="*/ 6 h 456"/>
                <a:gd name="T38" fmla="*/ 7 w 528"/>
                <a:gd name="T39" fmla="*/ 6 h 456"/>
                <a:gd name="T40" fmla="*/ 7 w 528"/>
                <a:gd name="T41" fmla="*/ 6 h 456"/>
                <a:gd name="T42" fmla="*/ 7 w 528"/>
                <a:gd name="T43" fmla="*/ 6 h 456"/>
                <a:gd name="T44" fmla="*/ 7 w 528"/>
                <a:gd name="T45" fmla="*/ 6 h 456"/>
                <a:gd name="T46" fmla="*/ 7 w 528"/>
                <a:gd name="T47" fmla="*/ 6 h 456"/>
                <a:gd name="T48" fmla="*/ 7 w 528"/>
                <a:gd name="T49" fmla="*/ 6 h 456"/>
                <a:gd name="T50" fmla="*/ 7 w 528"/>
                <a:gd name="T51" fmla="*/ 6 h 456"/>
                <a:gd name="T52" fmla="*/ 7 w 528"/>
                <a:gd name="T53" fmla="*/ 6 h 456"/>
                <a:gd name="T54" fmla="*/ 7 w 528"/>
                <a:gd name="T55" fmla="*/ 6 h 456"/>
                <a:gd name="T56" fmla="*/ 0 w 528"/>
                <a:gd name="T57" fmla="*/ 6 h 456"/>
                <a:gd name="T58" fmla="*/ 7 w 528"/>
                <a:gd name="T59" fmla="*/ 6 h 456"/>
                <a:gd name="T60" fmla="*/ 7 w 528"/>
                <a:gd name="T61" fmla="*/ 6 h 456"/>
                <a:gd name="T62" fmla="*/ 7 w 528"/>
                <a:gd name="T63" fmla="*/ 6 h 456"/>
                <a:gd name="T64" fmla="*/ 7 w 528"/>
                <a:gd name="T65" fmla="*/ 6 h 456"/>
                <a:gd name="T66" fmla="*/ 7 w 528"/>
                <a:gd name="T67" fmla="*/ 6 h 456"/>
                <a:gd name="T68" fmla="*/ 7 w 528"/>
                <a:gd name="T69" fmla="*/ 6 h 456"/>
                <a:gd name="T70" fmla="*/ 7 w 528"/>
                <a:gd name="T71" fmla="*/ 6 h 456"/>
                <a:gd name="T72" fmla="*/ 7 w 528"/>
                <a:gd name="T73" fmla="*/ 6 h 456"/>
                <a:gd name="T74" fmla="*/ 7 w 528"/>
                <a:gd name="T75" fmla="*/ 6 h 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28"/>
                <a:gd name="T115" fmla="*/ 0 h 456"/>
                <a:gd name="T116" fmla="*/ 528 w 528"/>
                <a:gd name="T117" fmla="*/ 456 h 45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28" h="456">
                  <a:moveTo>
                    <a:pt x="92" y="420"/>
                  </a:moveTo>
                  <a:lnTo>
                    <a:pt x="444" y="404"/>
                  </a:lnTo>
                  <a:lnTo>
                    <a:pt x="442" y="408"/>
                  </a:lnTo>
                  <a:lnTo>
                    <a:pt x="450" y="414"/>
                  </a:lnTo>
                  <a:lnTo>
                    <a:pt x="454" y="422"/>
                  </a:lnTo>
                  <a:lnTo>
                    <a:pt x="452" y="430"/>
                  </a:lnTo>
                  <a:lnTo>
                    <a:pt x="442" y="438"/>
                  </a:lnTo>
                  <a:lnTo>
                    <a:pt x="432" y="450"/>
                  </a:lnTo>
                  <a:lnTo>
                    <a:pt x="430" y="456"/>
                  </a:lnTo>
                  <a:lnTo>
                    <a:pt x="484" y="452"/>
                  </a:lnTo>
                  <a:lnTo>
                    <a:pt x="488" y="438"/>
                  </a:lnTo>
                  <a:lnTo>
                    <a:pt x="486" y="432"/>
                  </a:lnTo>
                  <a:lnTo>
                    <a:pt x="490" y="416"/>
                  </a:lnTo>
                  <a:lnTo>
                    <a:pt x="496" y="402"/>
                  </a:lnTo>
                  <a:lnTo>
                    <a:pt x="502" y="394"/>
                  </a:lnTo>
                  <a:lnTo>
                    <a:pt x="512" y="390"/>
                  </a:lnTo>
                  <a:lnTo>
                    <a:pt x="516" y="392"/>
                  </a:lnTo>
                  <a:lnTo>
                    <a:pt x="520" y="388"/>
                  </a:lnTo>
                  <a:lnTo>
                    <a:pt x="528" y="364"/>
                  </a:lnTo>
                  <a:lnTo>
                    <a:pt x="526" y="354"/>
                  </a:lnTo>
                  <a:lnTo>
                    <a:pt x="520" y="352"/>
                  </a:lnTo>
                  <a:lnTo>
                    <a:pt x="518" y="350"/>
                  </a:lnTo>
                  <a:lnTo>
                    <a:pt x="518" y="348"/>
                  </a:lnTo>
                  <a:lnTo>
                    <a:pt x="516" y="346"/>
                  </a:lnTo>
                  <a:lnTo>
                    <a:pt x="510" y="346"/>
                  </a:lnTo>
                  <a:lnTo>
                    <a:pt x="510" y="350"/>
                  </a:lnTo>
                  <a:lnTo>
                    <a:pt x="506" y="352"/>
                  </a:lnTo>
                  <a:lnTo>
                    <a:pt x="490" y="324"/>
                  </a:lnTo>
                  <a:lnTo>
                    <a:pt x="490" y="320"/>
                  </a:lnTo>
                  <a:lnTo>
                    <a:pt x="496" y="314"/>
                  </a:lnTo>
                  <a:lnTo>
                    <a:pt x="498" y="310"/>
                  </a:lnTo>
                  <a:lnTo>
                    <a:pt x="490" y="302"/>
                  </a:lnTo>
                  <a:lnTo>
                    <a:pt x="486" y="284"/>
                  </a:lnTo>
                  <a:lnTo>
                    <a:pt x="464" y="264"/>
                  </a:lnTo>
                  <a:lnTo>
                    <a:pt x="452" y="262"/>
                  </a:lnTo>
                  <a:lnTo>
                    <a:pt x="430" y="248"/>
                  </a:lnTo>
                  <a:lnTo>
                    <a:pt x="418" y="234"/>
                  </a:lnTo>
                  <a:lnTo>
                    <a:pt x="412" y="224"/>
                  </a:lnTo>
                  <a:lnTo>
                    <a:pt x="416" y="218"/>
                  </a:lnTo>
                  <a:lnTo>
                    <a:pt x="430" y="200"/>
                  </a:lnTo>
                  <a:lnTo>
                    <a:pt x="428" y="186"/>
                  </a:lnTo>
                  <a:lnTo>
                    <a:pt x="432" y="174"/>
                  </a:lnTo>
                  <a:lnTo>
                    <a:pt x="428" y="168"/>
                  </a:lnTo>
                  <a:lnTo>
                    <a:pt x="410" y="158"/>
                  </a:lnTo>
                  <a:lnTo>
                    <a:pt x="404" y="162"/>
                  </a:lnTo>
                  <a:lnTo>
                    <a:pt x="396" y="170"/>
                  </a:lnTo>
                  <a:lnTo>
                    <a:pt x="392" y="166"/>
                  </a:lnTo>
                  <a:lnTo>
                    <a:pt x="380" y="130"/>
                  </a:lnTo>
                  <a:lnTo>
                    <a:pt x="374" y="124"/>
                  </a:lnTo>
                  <a:lnTo>
                    <a:pt x="350" y="106"/>
                  </a:lnTo>
                  <a:lnTo>
                    <a:pt x="328" y="80"/>
                  </a:lnTo>
                  <a:lnTo>
                    <a:pt x="328" y="72"/>
                  </a:lnTo>
                  <a:lnTo>
                    <a:pt x="320" y="56"/>
                  </a:lnTo>
                  <a:lnTo>
                    <a:pt x="320" y="38"/>
                  </a:lnTo>
                  <a:lnTo>
                    <a:pt x="324" y="26"/>
                  </a:lnTo>
                  <a:lnTo>
                    <a:pt x="324" y="22"/>
                  </a:lnTo>
                  <a:lnTo>
                    <a:pt x="300" y="0"/>
                  </a:lnTo>
                  <a:lnTo>
                    <a:pt x="0" y="8"/>
                  </a:lnTo>
                  <a:lnTo>
                    <a:pt x="6" y="18"/>
                  </a:lnTo>
                  <a:lnTo>
                    <a:pt x="14" y="26"/>
                  </a:lnTo>
                  <a:lnTo>
                    <a:pt x="16" y="40"/>
                  </a:lnTo>
                  <a:lnTo>
                    <a:pt x="26" y="52"/>
                  </a:lnTo>
                  <a:lnTo>
                    <a:pt x="32" y="54"/>
                  </a:lnTo>
                  <a:lnTo>
                    <a:pt x="30" y="66"/>
                  </a:lnTo>
                  <a:lnTo>
                    <a:pt x="30" y="68"/>
                  </a:lnTo>
                  <a:lnTo>
                    <a:pt x="64" y="94"/>
                  </a:lnTo>
                  <a:lnTo>
                    <a:pt x="54" y="106"/>
                  </a:lnTo>
                  <a:lnTo>
                    <a:pt x="52" y="118"/>
                  </a:lnTo>
                  <a:lnTo>
                    <a:pt x="56" y="124"/>
                  </a:lnTo>
                  <a:lnTo>
                    <a:pt x="64" y="128"/>
                  </a:lnTo>
                  <a:lnTo>
                    <a:pt x="70" y="146"/>
                  </a:lnTo>
                  <a:lnTo>
                    <a:pt x="78" y="150"/>
                  </a:lnTo>
                  <a:lnTo>
                    <a:pt x="84" y="152"/>
                  </a:lnTo>
                  <a:lnTo>
                    <a:pt x="88" y="154"/>
                  </a:lnTo>
                  <a:lnTo>
                    <a:pt x="90" y="370"/>
                  </a:lnTo>
                  <a:lnTo>
                    <a:pt x="92" y="42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89" name="Freeform 20"/>
            <p:cNvSpPr>
              <a:spLocks/>
            </p:cNvSpPr>
            <p:nvPr/>
          </p:nvSpPr>
          <p:spPr bwMode="grayWhite">
            <a:xfrm>
              <a:off x="3167" y="2644"/>
              <a:ext cx="418" cy="360"/>
            </a:xfrm>
            <a:custGeom>
              <a:avLst/>
              <a:gdLst>
                <a:gd name="T0" fmla="*/ 7 w 448"/>
                <a:gd name="T1" fmla="*/ 6 h 388"/>
                <a:gd name="T2" fmla="*/ 7 w 448"/>
                <a:gd name="T3" fmla="*/ 6 h 388"/>
                <a:gd name="T4" fmla="*/ 7 w 448"/>
                <a:gd name="T5" fmla="*/ 6 h 388"/>
                <a:gd name="T6" fmla="*/ 7 w 448"/>
                <a:gd name="T7" fmla="*/ 6 h 388"/>
                <a:gd name="T8" fmla="*/ 7 w 448"/>
                <a:gd name="T9" fmla="*/ 6 h 388"/>
                <a:gd name="T10" fmla="*/ 7 w 448"/>
                <a:gd name="T11" fmla="*/ 6 h 388"/>
                <a:gd name="T12" fmla="*/ 7 w 448"/>
                <a:gd name="T13" fmla="*/ 6 h 388"/>
                <a:gd name="T14" fmla="*/ 7 w 448"/>
                <a:gd name="T15" fmla="*/ 6 h 388"/>
                <a:gd name="T16" fmla="*/ 7 w 448"/>
                <a:gd name="T17" fmla="*/ 6 h 388"/>
                <a:gd name="T18" fmla="*/ 7 w 448"/>
                <a:gd name="T19" fmla="*/ 6 h 388"/>
                <a:gd name="T20" fmla="*/ 7 w 448"/>
                <a:gd name="T21" fmla="*/ 6 h 388"/>
                <a:gd name="T22" fmla="*/ 7 w 448"/>
                <a:gd name="T23" fmla="*/ 6 h 388"/>
                <a:gd name="T24" fmla="*/ 7 w 448"/>
                <a:gd name="T25" fmla="*/ 6 h 388"/>
                <a:gd name="T26" fmla="*/ 7 w 448"/>
                <a:gd name="T27" fmla="*/ 6 h 388"/>
                <a:gd name="T28" fmla="*/ 7 w 448"/>
                <a:gd name="T29" fmla="*/ 6 h 388"/>
                <a:gd name="T30" fmla="*/ 7 w 448"/>
                <a:gd name="T31" fmla="*/ 6 h 388"/>
                <a:gd name="T32" fmla="*/ 7 w 448"/>
                <a:gd name="T33" fmla="*/ 6 h 388"/>
                <a:gd name="T34" fmla="*/ 7 w 448"/>
                <a:gd name="T35" fmla="*/ 6 h 388"/>
                <a:gd name="T36" fmla="*/ 7 w 448"/>
                <a:gd name="T37" fmla="*/ 6 h 388"/>
                <a:gd name="T38" fmla="*/ 7 w 448"/>
                <a:gd name="T39" fmla="*/ 6 h 388"/>
                <a:gd name="T40" fmla="*/ 7 w 448"/>
                <a:gd name="T41" fmla="*/ 6 h 388"/>
                <a:gd name="T42" fmla="*/ 7 w 448"/>
                <a:gd name="T43" fmla="*/ 6 h 388"/>
                <a:gd name="T44" fmla="*/ 7 w 448"/>
                <a:gd name="T45" fmla="*/ 6 h 388"/>
                <a:gd name="T46" fmla="*/ 7 w 448"/>
                <a:gd name="T47" fmla="*/ 6 h 388"/>
                <a:gd name="T48" fmla="*/ 7 w 448"/>
                <a:gd name="T49" fmla="*/ 6 h 388"/>
                <a:gd name="T50" fmla="*/ 7 w 448"/>
                <a:gd name="T51" fmla="*/ 6 h 388"/>
                <a:gd name="T52" fmla="*/ 7 w 448"/>
                <a:gd name="T53" fmla="*/ 6 h 388"/>
                <a:gd name="T54" fmla="*/ 7 w 448"/>
                <a:gd name="T55" fmla="*/ 6 h 388"/>
                <a:gd name="T56" fmla="*/ 7 w 448"/>
                <a:gd name="T57" fmla="*/ 6 h 388"/>
                <a:gd name="T58" fmla="*/ 7 w 448"/>
                <a:gd name="T59" fmla="*/ 6 h 388"/>
                <a:gd name="T60" fmla="*/ 7 w 448"/>
                <a:gd name="T61" fmla="*/ 6 h 388"/>
                <a:gd name="T62" fmla="*/ 7 w 448"/>
                <a:gd name="T63" fmla="*/ 6 h 388"/>
                <a:gd name="T64" fmla="*/ 7 w 448"/>
                <a:gd name="T65" fmla="*/ 6 h 388"/>
                <a:gd name="T66" fmla="*/ 7 w 448"/>
                <a:gd name="T67" fmla="*/ 6 h 388"/>
                <a:gd name="T68" fmla="*/ 7 w 448"/>
                <a:gd name="T69" fmla="*/ 6 h 388"/>
                <a:gd name="T70" fmla="*/ 7 w 448"/>
                <a:gd name="T71" fmla="*/ 6 h 388"/>
                <a:gd name="T72" fmla="*/ 7 w 448"/>
                <a:gd name="T73" fmla="*/ 6 h 388"/>
                <a:gd name="T74" fmla="*/ 7 w 448"/>
                <a:gd name="T75" fmla="*/ 6 h 388"/>
                <a:gd name="T76" fmla="*/ 7 w 448"/>
                <a:gd name="T77" fmla="*/ 6 h 388"/>
                <a:gd name="T78" fmla="*/ 7 w 448"/>
                <a:gd name="T79" fmla="*/ 6 h 388"/>
                <a:gd name="T80" fmla="*/ 7 w 448"/>
                <a:gd name="T81" fmla="*/ 6 h 388"/>
                <a:gd name="T82" fmla="*/ 6 w 448"/>
                <a:gd name="T83" fmla="*/ 6 h 38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48"/>
                <a:gd name="T127" fmla="*/ 0 h 388"/>
                <a:gd name="T128" fmla="*/ 448 w 448"/>
                <a:gd name="T129" fmla="*/ 388 h 38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48" h="388">
                  <a:moveTo>
                    <a:pt x="0" y="6"/>
                  </a:moveTo>
                  <a:lnTo>
                    <a:pt x="240" y="0"/>
                  </a:lnTo>
                  <a:lnTo>
                    <a:pt x="240" y="8"/>
                  </a:lnTo>
                  <a:lnTo>
                    <a:pt x="250" y="28"/>
                  </a:lnTo>
                  <a:lnTo>
                    <a:pt x="250" y="46"/>
                  </a:lnTo>
                  <a:lnTo>
                    <a:pt x="256" y="58"/>
                  </a:lnTo>
                  <a:lnTo>
                    <a:pt x="262" y="62"/>
                  </a:lnTo>
                  <a:lnTo>
                    <a:pt x="262" y="72"/>
                  </a:lnTo>
                  <a:lnTo>
                    <a:pt x="252" y="78"/>
                  </a:lnTo>
                  <a:lnTo>
                    <a:pt x="248" y="82"/>
                  </a:lnTo>
                  <a:lnTo>
                    <a:pt x="244" y="102"/>
                  </a:lnTo>
                  <a:lnTo>
                    <a:pt x="228" y="126"/>
                  </a:lnTo>
                  <a:lnTo>
                    <a:pt x="214" y="168"/>
                  </a:lnTo>
                  <a:lnTo>
                    <a:pt x="214" y="198"/>
                  </a:lnTo>
                  <a:lnTo>
                    <a:pt x="368" y="192"/>
                  </a:lnTo>
                  <a:lnTo>
                    <a:pt x="372" y="198"/>
                  </a:lnTo>
                  <a:lnTo>
                    <a:pt x="368" y="212"/>
                  </a:lnTo>
                  <a:lnTo>
                    <a:pt x="368" y="234"/>
                  </a:lnTo>
                  <a:lnTo>
                    <a:pt x="386" y="250"/>
                  </a:lnTo>
                  <a:lnTo>
                    <a:pt x="388" y="270"/>
                  </a:lnTo>
                  <a:lnTo>
                    <a:pt x="366" y="266"/>
                  </a:lnTo>
                  <a:lnTo>
                    <a:pt x="346" y="256"/>
                  </a:lnTo>
                  <a:lnTo>
                    <a:pt x="342" y="254"/>
                  </a:lnTo>
                  <a:lnTo>
                    <a:pt x="334" y="258"/>
                  </a:lnTo>
                  <a:lnTo>
                    <a:pt x="320" y="272"/>
                  </a:lnTo>
                  <a:lnTo>
                    <a:pt x="320" y="278"/>
                  </a:lnTo>
                  <a:lnTo>
                    <a:pt x="326" y="286"/>
                  </a:lnTo>
                  <a:lnTo>
                    <a:pt x="334" y="288"/>
                  </a:lnTo>
                  <a:lnTo>
                    <a:pt x="350" y="286"/>
                  </a:lnTo>
                  <a:lnTo>
                    <a:pt x="360" y="280"/>
                  </a:lnTo>
                  <a:lnTo>
                    <a:pt x="366" y="276"/>
                  </a:lnTo>
                  <a:lnTo>
                    <a:pt x="376" y="278"/>
                  </a:lnTo>
                  <a:lnTo>
                    <a:pt x="382" y="276"/>
                  </a:lnTo>
                  <a:lnTo>
                    <a:pt x="382" y="280"/>
                  </a:lnTo>
                  <a:lnTo>
                    <a:pt x="380" y="284"/>
                  </a:lnTo>
                  <a:lnTo>
                    <a:pt x="374" y="290"/>
                  </a:lnTo>
                  <a:lnTo>
                    <a:pt x="374" y="296"/>
                  </a:lnTo>
                  <a:lnTo>
                    <a:pt x="380" y="300"/>
                  </a:lnTo>
                  <a:lnTo>
                    <a:pt x="386" y="300"/>
                  </a:lnTo>
                  <a:lnTo>
                    <a:pt x="390" y="296"/>
                  </a:lnTo>
                  <a:lnTo>
                    <a:pt x="398" y="284"/>
                  </a:lnTo>
                  <a:lnTo>
                    <a:pt x="414" y="278"/>
                  </a:lnTo>
                  <a:lnTo>
                    <a:pt x="420" y="274"/>
                  </a:lnTo>
                  <a:lnTo>
                    <a:pt x="424" y="274"/>
                  </a:lnTo>
                  <a:lnTo>
                    <a:pt x="428" y="280"/>
                  </a:lnTo>
                  <a:lnTo>
                    <a:pt x="426" y="286"/>
                  </a:lnTo>
                  <a:lnTo>
                    <a:pt x="428" y="290"/>
                  </a:lnTo>
                  <a:lnTo>
                    <a:pt x="426" y="296"/>
                  </a:lnTo>
                  <a:lnTo>
                    <a:pt x="420" y="302"/>
                  </a:lnTo>
                  <a:lnTo>
                    <a:pt x="406" y="318"/>
                  </a:lnTo>
                  <a:lnTo>
                    <a:pt x="394" y="328"/>
                  </a:lnTo>
                  <a:lnTo>
                    <a:pt x="394" y="336"/>
                  </a:lnTo>
                  <a:lnTo>
                    <a:pt x="398" y="344"/>
                  </a:lnTo>
                  <a:lnTo>
                    <a:pt x="414" y="354"/>
                  </a:lnTo>
                  <a:lnTo>
                    <a:pt x="444" y="366"/>
                  </a:lnTo>
                  <a:lnTo>
                    <a:pt x="448" y="370"/>
                  </a:lnTo>
                  <a:lnTo>
                    <a:pt x="444" y="378"/>
                  </a:lnTo>
                  <a:lnTo>
                    <a:pt x="440" y="380"/>
                  </a:lnTo>
                  <a:lnTo>
                    <a:pt x="416" y="388"/>
                  </a:lnTo>
                  <a:lnTo>
                    <a:pt x="414" y="370"/>
                  </a:lnTo>
                  <a:lnTo>
                    <a:pt x="400" y="364"/>
                  </a:lnTo>
                  <a:lnTo>
                    <a:pt x="376" y="354"/>
                  </a:lnTo>
                  <a:lnTo>
                    <a:pt x="372" y="346"/>
                  </a:lnTo>
                  <a:lnTo>
                    <a:pt x="366" y="342"/>
                  </a:lnTo>
                  <a:lnTo>
                    <a:pt x="360" y="346"/>
                  </a:lnTo>
                  <a:lnTo>
                    <a:pt x="356" y="364"/>
                  </a:lnTo>
                  <a:lnTo>
                    <a:pt x="360" y="366"/>
                  </a:lnTo>
                  <a:lnTo>
                    <a:pt x="360" y="370"/>
                  </a:lnTo>
                  <a:lnTo>
                    <a:pt x="346" y="380"/>
                  </a:lnTo>
                  <a:lnTo>
                    <a:pt x="342" y="378"/>
                  </a:lnTo>
                  <a:lnTo>
                    <a:pt x="334" y="368"/>
                  </a:lnTo>
                  <a:lnTo>
                    <a:pt x="330" y="368"/>
                  </a:lnTo>
                  <a:lnTo>
                    <a:pt x="322" y="370"/>
                  </a:lnTo>
                  <a:lnTo>
                    <a:pt x="318" y="366"/>
                  </a:lnTo>
                  <a:lnTo>
                    <a:pt x="314" y="368"/>
                  </a:lnTo>
                  <a:lnTo>
                    <a:pt x="302" y="380"/>
                  </a:lnTo>
                  <a:lnTo>
                    <a:pt x="288" y="380"/>
                  </a:lnTo>
                  <a:lnTo>
                    <a:pt x="284" y="376"/>
                  </a:lnTo>
                  <a:lnTo>
                    <a:pt x="270" y="374"/>
                  </a:lnTo>
                  <a:lnTo>
                    <a:pt x="250" y="348"/>
                  </a:lnTo>
                  <a:lnTo>
                    <a:pt x="238" y="346"/>
                  </a:lnTo>
                  <a:lnTo>
                    <a:pt x="226" y="342"/>
                  </a:lnTo>
                  <a:lnTo>
                    <a:pt x="222" y="334"/>
                  </a:lnTo>
                  <a:lnTo>
                    <a:pt x="220" y="332"/>
                  </a:lnTo>
                  <a:lnTo>
                    <a:pt x="216" y="332"/>
                  </a:lnTo>
                  <a:lnTo>
                    <a:pt x="216" y="330"/>
                  </a:lnTo>
                  <a:lnTo>
                    <a:pt x="216" y="326"/>
                  </a:lnTo>
                  <a:lnTo>
                    <a:pt x="212" y="324"/>
                  </a:lnTo>
                  <a:lnTo>
                    <a:pt x="208" y="326"/>
                  </a:lnTo>
                  <a:lnTo>
                    <a:pt x="198" y="324"/>
                  </a:lnTo>
                  <a:lnTo>
                    <a:pt x="198" y="322"/>
                  </a:lnTo>
                  <a:lnTo>
                    <a:pt x="196" y="316"/>
                  </a:lnTo>
                  <a:lnTo>
                    <a:pt x="190" y="316"/>
                  </a:lnTo>
                  <a:lnTo>
                    <a:pt x="174" y="330"/>
                  </a:lnTo>
                  <a:lnTo>
                    <a:pt x="182" y="340"/>
                  </a:lnTo>
                  <a:lnTo>
                    <a:pt x="178" y="342"/>
                  </a:lnTo>
                  <a:lnTo>
                    <a:pt x="152" y="344"/>
                  </a:lnTo>
                  <a:lnTo>
                    <a:pt x="108" y="334"/>
                  </a:lnTo>
                  <a:lnTo>
                    <a:pt x="82" y="326"/>
                  </a:lnTo>
                  <a:lnTo>
                    <a:pt x="24" y="334"/>
                  </a:lnTo>
                  <a:lnTo>
                    <a:pt x="20" y="330"/>
                  </a:lnTo>
                  <a:lnTo>
                    <a:pt x="18" y="324"/>
                  </a:lnTo>
                  <a:lnTo>
                    <a:pt x="22" y="320"/>
                  </a:lnTo>
                  <a:lnTo>
                    <a:pt x="24" y="314"/>
                  </a:lnTo>
                  <a:lnTo>
                    <a:pt x="30" y="308"/>
                  </a:lnTo>
                  <a:lnTo>
                    <a:pt x="36" y="286"/>
                  </a:lnTo>
                  <a:lnTo>
                    <a:pt x="32" y="278"/>
                  </a:lnTo>
                  <a:lnTo>
                    <a:pt x="32" y="270"/>
                  </a:lnTo>
                  <a:lnTo>
                    <a:pt x="34" y="266"/>
                  </a:lnTo>
                  <a:lnTo>
                    <a:pt x="32" y="260"/>
                  </a:lnTo>
                  <a:lnTo>
                    <a:pt x="36" y="248"/>
                  </a:lnTo>
                  <a:lnTo>
                    <a:pt x="42" y="242"/>
                  </a:lnTo>
                  <a:lnTo>
                    <a:pt x="44" y="232"/>
                  </a:lnTo>
                  <a:lnTo>
                    <a:pt x="48" y="214"/>
                  </a:lnTo>
                  <a:lnTo>
                    <a:pt x="48" y="204"/>
                  </a:lnTo>
                  <a:lnTo>
                    <a:pt x="44" y="188"/>
                  </a:lnTo>
                  <a:lnTo>
                    <a:pt x="38" y="178"/>
                  </a:lnTo>
                  <a:lnTo>
                    <a:pt x="36" y="176"/>
                  </a:lnTo>
                  <a:lnTo>
                    <a:pt x="36" y="170"/>
                  </a:lnTo>
                  <a:lnTo>
                    <a:pt x="34" y="166"/>
                  </a:lnTo>
                  <a:lnTo>
                    <a:pt x="30" y="156"/>
                  </a:lnTo>
                  <a:lnTo>
                    <a:pt x="24" y="152"/>
                  </a:lnTo>
                  <a:lnTo>
                    <a:pt x="22" y="148"/>
                  </a:lnTo>
                  <a:lnTo>
                    <a:pt x="26" y="138"/>
                  </a:lnTo>
                  <a:lnTo>
                    <a:pt x="18" y="124"/>
                  </a:lnTo>
                  <a:lnTo>
                    <a:pt x="6" y="112"/>
                  </a:lnTo>
                  <a:lnTo>
                    <a:pt x="2" y="106"/>
                  </a:lnTo>
                  <a:lnTo>
                    <a:pt x="0" y="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0" name="Freeform 21"/>
            <p:cNvSpPr>
              <a:spLocks/>
            </p:cNvSpPr>
            <p:nvPr/>
          </p:nvSpPr>
          <p:spPr bwMode="grayWhite">
            <a:xfrm>
              <a:off x="3333" y="1750"/>
              <a:ext cx="292" cy="518"/>
            </a:xfrm>
            <a:custGeom>
              <a:avLst/>
              <a:gdLst>
                <a:gd name="T0" fmla="*/ 7 w 314"/>
                <a:gd name="T1" fmla="*/ 6 h 558"/>
                <a:gd name="T2" fmla="*/ 7 w 314"/>
                <a:gd name="T3" fmla="*/ 6 h 558"/>
                <a:gd name="T4" fmla="*/ 7 w 314"/>
                <a:gd name="T5" fmla="*/ 6 h 558"/>
                <a:gd name="T6" fmla="*/ 7 w 314"/>
                <a:gd name="T7" fmla="*/ 6 h 558"/>
                <a:gd name="T8" fmla="*/ 7 w 314"/>
                <a:gd name="T9" fmla="*/ 6 h 558"/>
                <a:gd name="T10" fmla="*/ 7 w 314"/>
                <a:gd name="T11" fmla="*/ 6 h 558"/>
                <a:gd name="T12" fmla="*/ 7 w 314"/>
                <a:gd name="T13" fmla="*/ 6 h 558"/>
                <a:gd name="T14" fmla="*/ 7 w 314"/>
                <a:gd name="T15" fmla="*/ 6 h 558"/>
                <a:gd name="T16" fmla="*/ 7 w 314"/>
                <a:gd name="T17" fmla="*/ 6 h 558"/>
                <a:gd name="T18" fmla="*/ 7 w 314"/>
                <a:gd name="T19" fmla="*/ 6 h 558"/>
                <a:gd name="T20" fmla="*/ 7 w 314"/>
                <a:gd name="T21" fmla="*/ 6 h 558"/>
                <a:gd name="T22" fmla="*/ 7 w 314"/>
                <a:gd name="T23" fmla="*/ 6 h 558"/>
                <a:gd name="T24" fmla="*/ 4 w 314"/>
                <a:gd name="T25" fmla="*/ 6 h 558"/>
                <a:gd name="T26" fmla="*/ 0 w 314"/>
                <a:gd name="T27" fmla="*/ 6 h 558"/>
                <a:gd name="T28" fmla="*/ 7 w 314"/>
                <a:gd name="T29" fmla="*/ 6 h 558"/>
                <a:gd name="T30" fmla="*/ 7 w 314"/>
                <a:gd name="T31" fmla="*/ 6 h 558"/>
                <a:gd name="T32" fmla="*/ 7 w 314"/>
                <a:gd name="T33" fmla="*/ 6 h 558"/>
                <a:gd name="T34" fmla="*/ 7 w 314"/>
                <a:gd name="T35" fmla="*/ 6 h 558"/>
                <a:gd name="T36" fmla="*/ 7 w 314"/>
                <a:gd name="T37" fmla="*/ 6 h 558"/>
                <a:gd name="T38" fmla="*/ 7 w 314"/>
                <a:gd name="T39" fmla="*/ 6 h 558"/>
                <a:gd name="T40" fmla="*/ 7 w 314"/>
                <a:gd name="T41" fmla="*/ 6 h 558"/>
                <a:gd name="T42" fmla="*/ 7 w 314"/>
                <a:gd name="T43" fmla="*/ 6 h 558"/>
                <a:gd name="T44" fmla="*/ 7 w 314"/>
                <a:gd name="T45" fmla="*/ 6 h 558"/>
                <a:gd name="T46" fmla="*/ 7 w 314"/>
                <a:gd name="T47" fmla="*/ 6 h 558"/>
                <a:gd name="T48" fmla="*/ 7 w 314"/>
                <a:gd name="T49" fmla="*/ 6 h 558"/>
                <a:gd name="T50" fmla="*/ 7 w 314"/>
                <a:gd name="T51" fmla="*/ 6 h 558"/>
                <a:gd name="T52" fmla="*/ 7 w 314"/>
                <a:gd name="T53" fmla="*/ 6 h 558"/>
                <a:gd name="T54" fmla="*/ 7 w 314"/>
                <a:gd name="T55" fmla="*/ 6 h 558"/>
                <a:gd name="T56" fmla="*/ 7 w 314"/>
                <a:gd name="T57" fmla="*/ 6 h 558"/>
                <a:gd name="T58" fmla="*/ 7 w 314"/>
                <a:gd name="T59" fmla="*/ 6 h 558"/>
                <a:gd name="T60" fmla="*/ 7 w 314"/>
                <a:gd name="T61" fmla="*/ 6 h 558"/>
                <a:gd name="T62" fmla="*/ 7 w 314"/>
                <a:gd name="T63" fmla="*/ 6 h 558"/>
                <a:gd name="T64" fmla="*/ 7 w 314"/>
                <a:gd name="T65" fmla="*/ 6 h 558"/>
                <a:gd name="T66" fmla="*/ 7 w 314"/>
                <a:gd name="T67" fmla="*/ 6 h 558"/>
                <a:gd name="T68" fmla="*/ 7 w 314"/>
                <a:gd name="T69" fmla="*/ 6 h 558"/>
                <a:gd name="T70" fmla="*/ 7 w 314"/>
                <a:gd name="T71" fmla="*/ 6 h 558"/>
                <a:gd name="T72" fmla="*/ 7 w 314"/>
                <a:gd name="T73" fmla="*/ 6 h 558"/>
                <a:gd name="T74" fmla="*/ 7 w 314"/>
                <a:gd name="T75" fmla="*/ 6 h 558"/>
                <a:gd name="T76" fmla="*/ 7 w 314"/>
                <a:gd name="T77" fmla="*/ 6 h 558"/>
                <a:gd name="T78" fmla="*/ 7 w 314"/>
                <a:gd name="T79" fmla="*/ 6 h 558"/>
                <a:gd name="T80" fmla="*/ 7 w 314"/>
                <a:gd name="T81" fmla="*/ 6 h 558"/>
                <a:gd name="T82" fmla="*/ 7 w 314"/>
                <a:gd name="T83" fmla="*/ 6 h 558"/>
                <a:gd name="T84" fmla="*/ 7 w 314"/>
                <a:gd name="T85" fmla="*/ 6 h 558"/>
                <a:gd name="T86" fmla="*/ 7 w 314"/>
                <a:gd name="T87" fmla="*/ 6 h 558"/>
                <a:gd name="T88" fmla="*/ 7 w 314"/>
                <a:gd name="T89" fmla="*/ 6 h 558"/>
                <a:gd name="T90" fmla="*/ 7 w 314"/>
                <a:gd name="T91" fmla="*/ 6 h 558"/>
                <a:gd name="T92" fmla="*/ 7 w 314"/>
                <a:gd name="T93" fmla="*/ 6 h 558"/>
                <a:gd name="T94" fmla="*/ 7 w 314"/>
                <a:gd name="T95" fmla="*/ 6 h 55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14"/>
                <a:gd name="T145" fmla="*/ 0 h 558"/>
                <a:gd name="T146" fmla="*/ 314 w 314"/>
                <a:gd name="T147" fmla="*/ 558 h 55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14" h="558">
                  <a:moveTo>
                    <a:pt x="258" y="0"/>
                  </a:moveTo>
                  <a:lnTo>
                    <a:pt x="52" y="14"/>
                  </a:lnTo>
                  <a:lnTo>
                    <a:pt x="56" y="18"/>
                  </a:lnTo>
                  <a:lnTo>
                    <a:pt x="70" y="30"/>
                  </a:lnTo>
                  <a:lnTo>
                    <a:pt x="72" y="38"/>
                  </a:lnTo>
                  <a:lnTo>
                    <a:pt x="86" y="46"/>
                  </a:lnTo>
                  <a:lnTo>
                    <a:pt x="92" y="64"/>
                  </a:lnTo>
                  <a:lnTo>
                    <a:pt x="90" y="72"/>
                  </a:lnTo>
                  <a:lnTo>
                    <a:pt x="86" y="82"/>
                  </a:lnTo>
                  <a:lnTo>
                    <a:pt x="80" y="88"/>
                  </a:lnTo>
                  <a:lnTo>
                    <a:pt x="80" y="96"/>
                  </a:lnTo>
                  <a:lnTo>
                    <a:pt x="68" y="110"/>
                  </a:lnTo>
                  <a:lnTo>
                    <a:pt x="56" y="114"/>
                  </a:lnTo>
                  <a:lnTo>
                    <a:pt x="52" y="118"/>
                  </a:lnTo>
                  <a:lnTo>
                    <a:pt x="36" y="120"/>
                  </a:lnTo>
                  <a:lnTo>
                    <a:pt x="30" y="124"/>
                  </a:lnTo>
                  <a:lnTo>
                    <a:pt x="24" y="134"/>
                  </a:lnTo>
                  <a:lnTo>
                    <a:pt x="26" y="142"/>
                  </a:lnTo>
                  <a:lnTo>
                    <a:pt x="34" y="152"/>
                  </a:lnTo>
                  <a:lnTo>
                    <a:pt x="38" y="158"/>
                  </a:lnTo>
                  <a:lnTo>
                    <a:pt x="34" y="172"/>
                  </a:lnTo>
                  <a:lnTo>
                    <a:pt x="24" y="198"/>
                  </a:lnTo>
                  <a:lnTo>
                    <a:pt x="12" y="204"/>
                  </a:lnTo>
                  <a:lnTo>
                    <a:pt x="8" y="212"/>
                  </a:lnTo>
                  <a:lnTo>
                    <a:pt x="10" y="220"/>
                  </a:lnTo>
                  <a:lnTo>
                    <a:pt x="4" y="228"/>
                  </a:lnTo>
                  <a:lnTo>
                    <a:pt x="4" y="232"/>
                  </a:lnTo>
                  <a:lnTo>
                    <a:pt x="0" y="244"/>
                  </a:lnTo>
                  <a:lnTo>
                    <a:pt x="0" y="262"/>
                  </a:lnTo>
                  <a:lnTo>
                    <a:pt x="8" y="278"/>
                  </a:lnTo>
                  <a:lnTo>
                    <a:pt x="8" y="286"/>
                  </a:lnTo>
                  <a:lnTo>
                    <a:pt x="30" y="312"/>
                  </a:lnTo>
                  <a:lnTo>
                    <a:pt x="54" y="330"/>
                  </a:lnTo>
                  <a:lnTo>
                    <a:pt x="60" y="336"/>
                  </a:lnTo>
                  <a:lnTo>
                    <a:pt x="72" y="372"/>
                  </a:lnTo>
                  <a:lnTo>
                    <a:pt x="76" y="376"/>
                  </a:lnTo>
                  <a:lnTo>
                    <a:pt x="84" y="368"/>
                  </a:lnTo>
                  <a:lnTo>
                    <a:pt x="90" y="364"/>
                  </a:lnTo>
                  <a:lnTo>
                    <a:pt x="108" y="374"/>
                  </a:lnTo>
                  <a:lnTo>
                    <a:pt x="112" y="380"/>
                  </a:lnTo>
                  <a:lnTo>
                    <a:pt x="108" y="392"/>
                  </a:lnTo>
                  <a:lnTo>
                    <a:pt x="110" y="406"/>
                  </a:lnTo>
                  <a:lnTo>
                    <a:pt x="96" y="424"/>
                  </a:lnTo>
                  <a:lnTo>
                    <a:pt x="92" y="430"/>
                  </a:lnTo>
                  <a:lnTo>
                    <a:pt x="98" y="440"/>
                  </a:lnTo>
                  <a:lnTo>
                    <a:pt x="110" y="454"/>
                  </a:lnTo>
                  <a:lnTo>
                    <a:pt x="132" y="468"/>
                  </a:lnTo>
                  <a:lnTo>
                    <a:pt x="144" y="470"/>
                  </a:lnTo>
                  <a:lnTo>
                    <a:pt x="166" y="490"/>
                  </a:lnTo>
                  <a:lnTo>
                    <a:pt x="170" y="508"/>
                  </a:lnTo>
                  <a:lnTo>
                    <a:pt x="178" y="516"/>
                  </a:lnTo>
                  <a:lnTo>
                    <a:pt x="176" y="520"/>
                  </a:lnTo>
                  <a:lnTo>
                    <a:pt x="170" y="526"/>
                  </a:lnTo>
                  <a:lnTo>
                    <a:pt x="170" y="530"/>
                  </a:lnTo>
                  <a:lnTo>
                    <a:pt x="186" y="558"/>
                  </a:lnTo>
                  <a:lnTo>
                    <a:pt x="190" y="556"/>
                  </a:lnTo>
                  <a:lnTo>
                    <a:pt x="190" y="552"/>
                  </a:lnTo>
                  <a:lnTo>
                    <a:pt x="196" y="552"/>
                  </a:lnTo>
                  <a:lnTo>
                    <a:pt x="198" y="554"/>
                  </a:lnTo>
                  <a:lnTo>
                    <a:pt x="202" y="538"/>
                  </a:lnTo>
                  <a:lnTo>
                    <a:pt x="212" y="532"/>
                  </a:lnTo>
                  <a:lnTo>
                    <a:pt x="224" y="534"/>
                  </a:lnTo>
                  <a:lnTo>
                    <a:pt x="234" y="540"/>
                  </a:lnTo>
                  <a:lnTo>
                    <a:pt x="244" y="546"/>
                  </a:lnTo>
                  <a:lnTo>
                    <a:pt x="254" y="542"/>
                  </a:lnTo>
                  <a:lnTo>
                    <a:pt x="250" y="522"/>
                  </a:lnTo>
                  <a:lnTo>
                    <a:pt x="248" y="510"/>
                  </a:lnTo>
                  <a:lnTo>
                    <a:pt x="256" y="506"/>
                  </a:lnTo>
                  <a:lnTo>
                    <a:pt x="280" y="500"/>
                  </a:lnTo>
                  <a:lnTo>
                    <a:pt x="282" y="498"/>
                  </a:lnTo>
                  <a:lnTo>
                    <a:pt x="274" y="488"/>
                  </a:lnTo>
                  <a:lnTo>
                    <a:pt x="272" y="484"/>
                  </a:lnTo>
                  <a:lnTo>
                    <a:pt x="276" y="482"/>
                  </a:lnTo>
                  <a:lnTo>
                    <a:pt x="278" y="474"/>
                  </a:lnTo>
                  <a:lnTo>
                    <a:pt x="280" y="470"/>
                  </a:lnTo>
                  <a:lnTo>
                    <a:pt x="280" y="468"/>
                  </a:lnTo>
                  <a:lnTo>
                    <a:pt x="278" y="464"/>
                  </a:lnTo>
                  <a:lnTo>
                    <a:pt x="278" y="460"/>
                  </a:lnTo>
                  <a:lnTo>
                    <a:pt x="284" y="442"/>
                  </a:lnTo>
                  <a:lnTo>
                    <a:pt x="284" y="428"/>
                  </a:lnTo>
                  <a:lnTo>
                    <a:pt x="294" y="416"/>
                  </a:lnTo>
                  <a:lnTo>
                    <a:pt x="302" y="400"/>
                  </a:lnTo>
                  <a:lnTo>
                    <a:pt x="302" y="394"/>
                  </a:lnTo>
                  <a:lnTo>
                    <a:pt x="314" y="374"/>
                  </a:lnTo>
                  <a:lnTo>
                    <a:pt x="310" y="354"/>
                  </a:lnTo>
                  <a:lnTo>
                    <a:pt x="302" y="336"/>
                  </a:lnTo>
                  <a:lnTo>
                    <a:pt x="304" y="324"/>
                  </a:lnTo>
                  <a:lnTo>
                    <a:pt x="302" y="314"/>
                  </a:lnTo>
                  <a:lnTo>
                    <a:pt x="306" y="310"/>
                  </a:lnTo>
                  <a:lnTo>
                    <a:pt x="286" y="74"/>
                  </a:lnTo>
                  <a:lnTo>
                    <a:pt x="282" y="72"/>
                  </a:lnTo>
                  <a:lnTo>
                    <a:pt x="280" y="66"/>
                  </a:lnTo>
                  <a:lnTo>
                    <a:pt x="274" y="46"/>
                  </a:lnTo>
                  <a:lnTo>
                    <a:pt x="272" y="38"/>
                  </a:lnTo>
                  <a:lnTo>
                    <a:pt x="264" y="32"/>
                  </a:lnTo>
                  <a:lnTo>
                    <a:pt x="258" y="18"/>
                  </a:lnTo>
                  <a:lnTo>
                    <a:pt x="258" y="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91" name="Freeform 22"/>
            <p:cNvSpPr>
              <a:spLocks/>
            </p:cNvSpPr>
            <p:nvPr/>
          </p:nvSpPr>
          <p:spPr bwMode="grayWhite">
            <a:xfrm>
              <a:off x="3640" y="1424"/>
              <a:ext cx="285" cy="389"/>
            </a:xfrm>
            <a:custGeom>
              <a:avLst/>
              <a:gdLst>
                <a:gd name="T0" fmla="*/ 7 w 306"/>
                <a:gd name="T1" fmla="*/ 6 h 420"/>
                <a:gd name="T2" fmla="*/ 7 w 306"/>
                <a:gd name="T3" fmla="*/ 6 h 420"/>
                <a:gd name="T4" fmla="*/ 7 w 306"/>
                <a:gd name="T5" fmla="*/ 6 h 420"/>
                <a:gd name="T6" fmla="*/ 7 w 306"/>
                <a:gd name="T7" fmla="*/ 6 h 420"/>
                <a:gd name="T8" fmla="*/ 7 w 306"/>
                <a:gd name="T9" fmla="*/ 6 h 420"/>
                <a:gd name="T10" fmla="*/ 7 w 306"/>
                <a:gd name="T11" fmla="*/ 6 h 420"/>
                <a:gd name="T12" fmla="*/ 7 w 306"/>
                <a:gd name="T13" fmla="*/ 6 h 420"/>
                <a:gd name="T14" fmla="*/ 7 w 306"/>
                <a:gd name="T15" fmla="*/ 6 h 420"/>
                <a:gd name="T16" fmla="*/ 7 w 306"/>
                <a:gd name="T17" fmla="*/ 6 h 420"/>
                <a:gd name="T18" fmla="*/ 7 w 306"/>
                <a:gd name="T19" fmla="*/ 6 h 420"/>
                <a:gd name="T20" fmla="*/ 7 w 306"/>
                <a:gd name="T21" fmla="*/ 6 h 420"/>
                <a:gd name="T22" fmla="*/ 7 w 306"/>
                <a:gd name="T23" fmla="*/ 6 h 420"/>
                <a:gd name="T24" fmla="*/ 7 w 306"/>
                <a:gd name="T25" fmla="*/ 6 h 420"/>
                <a:gd name="T26" fmla="*/ 7 w 306"/>
                <a:gd name="T27" fmla="*/ 6 h 420"/>
                <a:gd name="T28" fmla="*/ 7 w 306"/>
                <a:gd name="T29" fmla="*/ 6 h 420"/>
                <a:gd name="T30" fmla="*/ 7 w 306"/>
                <a:gd name="T31" fmla="*/ 6 h 420"/>
                <a:gd name="T32" fmla="*/ 7 w 306"/>
                <a:gd name="T33" fmla="*/ 6 h 420"/>
                <a:gd name="T34" fmla="*/ 7 w 306"/>
                <a:gd name="T35" fmla="*/ 6 h 420"/>
                <a:gd name="T36" fmla="*/ 7 w 306"/>
                <a:gd name="T37" fmla="*/ 6 h 420"/>
                <a:gd name="T38" fmla="*/ 7 w 306"/>
                <a:gd name="T39" fmla="*/ 6 h 420"/>
                <a:gd name="T40" fmla="*/ 7 w 306"/>
                <a:gd name="T41" fmla="*/ 6 h 420"/>
                <a:gd name="T42" fmla="*/ 7 w 306"/>
                <a:gd name="T43" fmla="*/ 6 h 420"/>
                <a:gd name="T44" fmla="*/ 7 w 306"/>
                <a:gd name="T45" fmla="*/ 6 h 420"/>
                <a:gd name="T46" fmla="*/ 7 w 306"/>
                <a:gd name="T47" fmla="*/ 6 h 420"/>
                <a:gd name="T48" fmla="*/ 7 w 306"/>
                <a:gd name="T49" fmla="*/ 6 h 420"/>
                <a:gd name="T50" fmla="*/ 7 w 306"/>
                <a:gd name="T51" fmla="*/ 6 h 420"/>
                <a:gd name="T52" fmla="*/ 7 w 306"/>
                <a:gd name="T53" fmla="*/ 6 h 420"/>
                <a:gd name="T54" fmla="*/ 7 w 306"/>
                <a:gd name="T55" fmla="*/ 6 h 420"/>
                <a:gd name="T56" fmla="*/ 7 w 306"/>
                <a:gd name="T57" fmla="*/ 6 h 420"/>
                <a:gd name="T58" fmla="*/ 7 w 306"/>
                <a:gd name="T59" fmla="*/ 6 h 420"/>
                <a:gd name="T60" fmla="*/ 7 w 306"/>
                <a:gd name="T61" fmla="*/ 6 h 420"/>
                <a:gd name="T62" fmla="*/ 7 w 306"/>
                <a:gd name="T63" fmla="*/ 6 h 420"/>
                <a:gd name="T64" fmla="*/ 7 w 306"/>
                <a:gd name="T65" fmla="*/ 6 h 420"/>
                <a:gd name="T66" fmla="*/ 7 w 306"/>
                <a:gd name="T67" fmla="*/ 6 h 420"/>
                <a:gd name="T68" fmla="*/ 7 w 306"/>
                <a:gd name="T69" fmla="*/ 6 h 420"/>
                <a:gd name="T70" fmla="*/ 7 w 306"/>
                <a:gd name="T71" fmla="*/ 6 h 420"/>
                <a:gd name="T72" fmla="*/ 7 w 306"/>
                <a:gd name="T73" fmla="*/ 6 h 420"/>
                <a:gd name="T74" fmla="*/ 7 w 306"/>
                <a:gd name="T75" fmla="*/ 6 h 420"/>
                <a:gd name="T76" fmla="*/ 7 w 306"/>
                <a:gd name="T77" fmla="*/ 6 h 420"/>
                <a:gd name="T78" fmla="*/ 7 w 306"/>
                <a:gd name="T79" fmla="*/ 6 h 420"/>
                <a:gd name="T80" fmla="*/ 7 w 306"/>
                <a:gd name="T81" fmla="*/ 6 h 420"/>
                <a:gd name="T82" fmla="*/ 7 w 306"/>
                <a:gd name="T83" fmla="*/ 6 h 420"/>
                <a:gd name="T84" fmla="*/ 7 w 306"/>
                <a:gd name="T85" fmla="*/ 6 h 420"/>
                <a:gd name="T86" fmla="*/ 7 w 306"/>
                <a:gd name="T87" fmla="*/ 6 h 420"/>
                <a:gd name="T88" fmla="*/ 7 w 306"/>
                <a:gd name="T89" fmla="*/ 6 h 420"/>
                <a:gd name="T90" fmla="*/ 4 w 306"/>
                <a:gd name="T91" fmla="*/ 6 h 420"/>
                <a:gd name="T92" fmla="*/ 7 w 306"/>
                <a:gd name="T93" fmla="*/ 6 h 420"/>
                <a:gd name="T94" fmla="*/ 7 w 306"/>
                <a:gd name="T95" fmla="*/ 6 h 420"/>
                <a:gd name="T96" fmla="*/ 7 w 306"/>
                <a:gd name="T97" fmla="*/ 6 h 420"/>
                <a:gd name="T98" fmla="*/ 7 w 306"/>
                <a:gd name="T99" fmla="*/ 6 h 420"/>
                <a:gd name="T100" fmla="*/ 7 w 306"/>
                <a:gd name="T101" fmla="*/ 6 h 420"/>
                <a:gd name="T102" fmla="*/ 7 w 306"/>
                <a:gd name="T103" fmla="*/ 6 h 420"/>
                <a:gd name="T104" fmla="*/ 7 w 306"/>
                <a:gd name="T105" fmla="*/ 6 h 420"/>
                <a:gd name="T106" fmla="*/ 0 w 306"/>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6"/>
                <a:gd name="T163" fmla="*/ 0 h 420"/>
                <a:gd name="T164" fmla="*/ 306 w 306"/>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solidFill>
              <a:srgbClr val="BADEDA"/>
            </a:solidFill>
            <a:ln w="6350" cmpd="sng">
              <a:solidFill>
                <a:srgbClr val="50A69C"/>
              </a:solidFill>
              <a:round/>
              <a:headEnd/>
              <a:tailEnd/>
            </a:ln>
          </p:spPr>
          <p:txBody>
            <a:bodyPr/>
            <a:lstStyle/>
            <a:p>
              <a:endParaRPr lang="en-US"/>
            </a:p>
          </p:txBody>
        </p:sp>
        <p:sp>
          <p:nvSpPr>
            <p:cNvPr id="146492" name="Freeform 23"/>
            <p:cNvSpPr>
              <a:spLocks/>
            </p:cNvSpPr>
            <p:nvPr/>
          </p:nvSpPr>
          <p:spPr bwMode="grayWhite">
            <a:xfrm>
              <a:off x="3373" y="1292"/>
              <a:ext cx="447" cy="218"/>
            </a:xfrm>
            <a:custGeom>
              <a:avLst/>
              <a:gdLst>
                <a:gd name="T0" fmla="*/ 7 w 480"/>
                <a:gd name="T1" fmla="*/ 6 h 236"/>
                <a:gd name="T2" fmla="*/ 7 w 480"/>
                <a:gd name="T3" fmla="*/ 6 h 236"/>
                <a:gd name="T4" fmla="*/ 7 w 480"/>
                <a:gd name="T5" fmla="*/ 6 h 236"/>
                <a:gd name="T6" fmla="*/ 7 w 480"/>
                <a:gd name="T7" fmla="*/ 4 h 236"/>
                <a:gd name="T8" fmla="*/ 7 w 480"/>
                <a:gd name="T9" fmla="*/ 4 h 236"/>
                <a:gd name="T10" fmla="*/ 7 w 480"/>
                <a:gd name="T11" fmla="*/ 6 h 236"/>
                <a:gd name="T12" fmla="*/ 7 w 480"/>
                <a:gd name="T13" fmla="*/ 6 h 236"/>
                <a:gd name="T14" fmla="*/ 7 w 480"/>
                <a:gd name="T15" fmla="*/ 6 h 236"/>
                <a:gd name="T16" fmla="*/ 7 w 480"/>
                <a:gd name="T17" fmla="*/ 6 h 236"/>
                <a:gd name="T18" fmla="*/ 7 w 480"/>
                <a:gd name="T19" fmla="*/ 6 h 236"/>
                <a:gd name="T20" fmla="*/ 7 w 480"/>
                <a:gd name="T21" fmla="*/ 6 h 236"/>
                <a:gd name="T22" fmla="*/ 7 w 480"/>
                <a:gd name="T23" fmla="*/ 6 h 236"/>
                <a:gd name="T24" fmla="*/ 7 w 480"/>
                <a:gd name="T25" fmla="*/ 6 h 236"/>
                <a:gd name="T26" fmla="*/ 7 w 480"/>
                <a:gd name="T27" fmla="*/ 6 h 236"/>
                <a:gd name="T28" fmla="*/ 7 w 480"/>
                <a:gd name="T29" fmla="*/ 6 h 236"/>
                <a:gd name="T30" fmla="*/ 7 w 480"/>
                <a:gd name="T31" fmla="*/ 6 h 236"/>
                <a:gd name="T32" fmla="*/ 7 w 480"/>
                <a:gd name="T33" fmla="*/ 6 h 236"/>
                <a:gd name="T34" fmla="*/ 7 w 480"/>
                <a:gd name="T35" fmla="*/ 6 h 236"/>
                <a:gd name="T36" fmla="*/ 7 w 480"/>
                <a:gd name="T37" fmla="*/ 6 h 236"/>
                <a:gd name="T38" fmla="*/ 7 w 480"/>
                <a:gd name="T39" fmla="*/ 6 h 236"/>
                <a:gd name="T40" fmla="*/ 7 w 480"/>
                <a:gd name="T41" fmla="*/ 6 h 236"/>
                <a:gd name="T42" fmla="*/ 7 w 480"/>
                <a:gd name="T43" fmla="*/ 6 h 236"/>
                <a:gd name="T44" fmla="*/ 7 w 480"/>
                <a:gd name="T45" fmla="*/ 6 h 236"/>
                <a:gd name="T46" fmla="*/ 7 w 480"/>
                <a:gd name="T47" fmla="*/ 6 h 236"/>
                <a:gd name="T48" fmla="*/ 7 w 480"/>
                <a:gd name="T49" fmla="*/ 6 h 236"/>
                <a:gd name="T50" fmla="*/ 7 w 480"/>
                <a:gd name="T51" fmla="*/ 6 h 236"/>
                <a:gd name="T52" fmla="*/ 7 w 480"/>
                <a:gd name="T53" fmla="*/ 6 h 236"/>
                <a:gd name="T54" fmla="*/ 7 w 480"/>
                <a:gd name="T55" fmla="*/ 6 h 236"/>
                <a:gd name="T56" fmla="*/ 7 w 480"/>
                <a:gd name="T57" fmla="*/ 6 h 236"/>
                <a:gd name="T58" fmla="*/ 7 w 480"/>
                <a:gd name="T59" fmla="*/ 6 h 236"/>
                <a:gd name="T60" fmla="*/ 7 w 480"/>
                <a:gd name="T61" fmla="*/ 6 h 236"/>
                <a:gd name="T62" fmla="*/ 7 w 480"/>
                <a:gd name="T63" fmla="*/ 6 h 236"/>
                <a:gd name="T64" fmla="*/ 7 w 480"/>
                <a:gd name="T65" fmla="*/ 6 h 236"/>
                <a:gd name="T66" fmla="*/ 7 w 480"/>
                <a:gd name="T67" fmla="*/ 6 h 236"/>
                <a:gd name="T68" fmla="*/ 7 w 480"/>
                <a:gd name="T69" fmla="*/ 6 h 236"/>
                <a:gd name="T70" fmla="*/ 7 w 480"/>
                <a:gd name="T71" fmla="*/ 6 h 236"/>
                <a:gd name="T72" fmla="*/ 7 w 480"/>
                <a:gd name="T73" fmla="*/ 6 h 236"/>
                <a:gd name="T74" fmla="*/ 7 w 480"/>
                <a:gd name="T75" fmla="*/ 6 h 236"/>
                <a:gd name="T76" fmla="*/ 7 w 480"/>
                <a:gd name="T77" fmla="*/ 6 h 236"/>
                <a:gd name="T78" fmla="*/ 7 w 480"/>
                <a:gd name="T79" fmla="*/ 6 h 236"/>
                <a:gd name="T80" fmla="*/ 7 w 480"/>
                <a:gd name="T81" fmla="*/ 6 h 236"/>
                <a:gd name="T82" fmla="*/ 7 w 480"/>
                <a:gd name="T83" fmla="*/ 6 h 236"/>
                <a:gd name="T84" fmla="*/ 7 w 480"/>
                <a:gd name="T85" fmla="*/ 6 h 236"/>
                <a:gd name="T86" fmla="*/ 0 w 480"/>
                <a:gd name="T87" fmla="*/ 6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0"/>
                <a:gd name="T133" fmla="*/ 0 h 236"/>
                <a:gd name="T134" fmla="*/ 480 w 480"/>
                <a:gd name="T135" fmla="*/ 236 h 2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solidFill>
              <a:srgbClr val="BADEDA"/>
            </a:solidFill>
            <a:ln w="6350" cmpd="sng">
              <a:solidFill>
                <a:srgbClr val="50A69C"/>
              </a:solidFill>
              <a:round/>
              <a:headEnd/>
              <a:tailEnd/>
            </a:ln>
          </p:spPr>
          <p:txBody>
            <a:bodyPr/>
            <a:lstStyle/>
            <a:p>
              <a:endParaRPr lang="en-US"/>
            </a:p>
          </p:txBody>
        </p:sp>
        <p:sp>
          <p:nvSpPr>
            <p:cNvPr id="146493" name="Freeform 24"/>
            <p:cNvSpPr>
              <a:spLocks/>
            </p:cNvSpPr>
            <p:nvPr/>
          </p:nvSpPr>
          <p:spPr bwMode="grayWhite">
            <a:xfrm>
              <a:off x="3640" y="1424"/>
              <a:ext cx="285" cy="389"/>
            </a:xfrm>
            <a:custGeom>
              <a:avLst/>
              <a:gdLst>
                <a:gd name="T0" fmla="*/ 7 w 306"/>
                <a:gd name="T1" fmla="*/ 6 h 420"/>
                <a:gd name="T2" fmla="*/ 7 w 306"/>
                <a:gd name="T3" fmla="*/ 6 h 420"/>
                <a:gd name="T4" fmla="*/ 7 w 306"/>
                <a:gd name="T5" fmla="*/ 6 h 420"/>
                <a:gd name="T6" fmla="*/ 7 w 306"/>
                <a:gd name="T7" fmla="*/ 6 h 420"/>
                <a:gd name="T8" fmla="*/ 7 w 306"/>
                <a:gd name="T9" fmla="*/ 6 h 420"/>
                <a:gd name="T10" fmla="*/ 7 w 306"/>
                <a:gd name="T11" fmla="*/ 6 h 420"/>
                <a:gd name="T12" fmla="*/ 7 w 306"/>
                <a:gd name="T13" fmla="*/ 6 h 420"/>
                <a:gd name="T14" fmla="*/ 7 w 306"/>
                <a:gd name="T15" fmla="*/ 6 h 420"/>
                <a:gd name="T16" fmla="*/ 7 w 306"/>
                <a:gd name="T17" fmla="*/ 6 h 420"/>
                <a:gd name="T18" fmla="*/ 7 w 306"/>
                <a:gd name="T19" fmla="*/ 6 h 420"/>
                <a:gd name="T20" fmla="*/ 7 w 306"/>
                <a:gd name="T21" fmla="*/ 6 h 420"/>
                <a:gd name="T22" fmla="*/ 7 w 306"/>
                <a:gd name="T23" fmla="*/ 6 h 420"/>
                <a:gd name="T24" fmla="*/ 7 w 306"/>
                <a:gd name="T25" fmla="*/ 6 h 420"/>
                <a:gd name="T26" fmla="*/ 7 w 306"/>
                <a:gd name="T27" fmla="*/ 6 h 420"/>
                <a:gd name="T28" fmla="*/ 7 w 306"/>
                <a:gd name="T29" fmla="*/ 6 h 420"/>
                <a:gd name="T30" fmla="*/ 7 w 306"/>
                <a:gd name="T31" fmla="*/ 6 h 420"/>
                <a:gd name="T32" fmla="*/ 7 w 306"/>
                <a:gd name="T33" fmla="*/ 6 h 420"/>
                <a:gd name="T34" fmla="*/ 7 w 306"/>
                <a:gd name="T35" fmla="*/ 6 h 420"/>
                <a:gd name="T36" fmla="*/ 7 w 306"/>
                <a:gd name="T37" fmla="*/ 6 h 420"/>
                <a:gd name="T38" fmla="*/ 7 w 306"/>
                <a:gd name="T39" fmla="*/ 6 h 420"/>
                <a:gd name="T40" fmla="*/ 7 w 306"/>
                <a:gd name="T41" fmla="*/ 6 h 420"/>
                <a:gd name="T42" fmla="*/ 7 w 306"/>
                <a:gd name="T43" fmla="*/ 6 h 420"/>
                <a:gd name="T44" fmla="*/ 7 w 306"/>
                <a:gd name="T45" fmla="*/ 6 h 420"/>
                <a:gd name="T46" fmla="*/ 7 w 306"/>
                <a:gd name="T47" fmla="*/ 6 h 420"/>
                <a:gd name="T48" fmla="*/ 7 w 306"/>
                <a:gd name="T49" fmla="*/ 6 h 420"/>
                <a:gd name="T50" fmla="*/ 7 w 306"/>
                <a:gd name="T51" fmla="*/ 6 h 420"/>
                <a:gd name="T52" fmla="*/ 7 w 306"/>
                <a:gd name="T53" fmla="*/ 6 h 420"/>
                <a:gd name="T54" fmla="*/ 7 w 306"/>
                <a:gd name="T55" fmla="*/ 6 h 420"/>
                <a:gd name="T56" fmla="*/ 7 w 306"/>
                <a:gd name="T57" fmla="*/ 6 h 420"/>
                <a:gd name="T58" fmla="*/ 7 w 306"/>
                <a:gd name="T59" fmla="*/ 6 h 420"/>
                <a:gd name="T60" fmla="*/ 7 w 306"/>
                <a:gd name="T61" fmla="*/ 6 h 420"/>
                <a:gd name="T62" fmla="*/ 7 w 306"/>
                <a:gd name="T63" fmla="*/ 6 h 420"/>
                <a:gd name="T64" fmla="*/ 7 w 306"/>
                <a:gd name="T65" fmla="*/ 6 h 420"/>
                <a:gd name="T66" fmla="*/ 7 w 306"/>
                <a:gd name="T67" fmla="*/ 6 h 420"/>
                <a:gd name="T68" fmla="*/ 7 w 306"/>
                <a:gd name="T69" fmla="*/ 6 h 420"/>
                <a:gd name="T70" fmla="*/ 7 w 306"/>
                <a:gd name="T71" fmla="*/ 6 h 420"/>
                <a:gd name="T72" fmla="*/ 7 w 306"/>
                <a:gd name="T73" fmla="*/ 6 h 420"/>
                <a:gd name="T74" fmla="*/ 7 w 306"/>
                <a:gd name="T75" fmla="*/ 6 h 420"/>
                <a:gd name="T76" fmla="*/ 7 w 306"/>
                <a:gd name="T77" fmla="*/ 6 h 420"/>
                <a:gd name="T78" fmla="*/ 7 w 306"/>
                <a:gd name="T79" fmla="*/ 6 h 420"/>
                <a:gd name="T80" fmla="*/ 7 w 306"/>
                <a:gd name="T81" fmla="*/ 6 h 420"/>
                <a:gd name="T82" fmla="*/ 7 w 306"/>
                <a:gd name="T83" fmla="*/ 6 h 420"/>
                <a:gd name="T84" fmla="*/ 7 w 306"/>
                <a:gd name="T85" fmla="*/ 6 h 420"/>
                <a:gd name="T86" fmla="*/ 7 w 306"/>
                <a:gd name="T87" fmla="*/ 6 h 420"/>
                <a:gd name="T88" fmla="*/ 7 w 306"/>
                <a:gd name="T89" fmla="*/ 6 h 420"/>
                <a:gd name="T90" fmla="*/ 4 w 306"/>
                <a:gd name="T91" fmla="*/ 6 h 420"/>
                <a:gd name="T92" fmla="*/ 7 w 306"/>
                <a:gd name="T93" fmla="*/ 6 h 420"/>
                <a:gd name="T94" fmla="*/ 7 w 306"/>
                <a:gd name="T95" fmla="*/ 6 h 420"/>
                <a:gd name="T96" fmla="*/ 7 w 306"/>
                <a:gd name="T97" fmla="*/ 6 h 420"/>
                <a:gd name="T98" fmla="*/ 7 w 306"/>
                <a:gd name="T99" fmla="*/ 6 h 420"/>
                <a:gd name="T100" fmla="*/ 7 w 306"/>
                <a:gd name="T101" fmla="*/ 6 h 420"/>
                <a:gd name="T102" fmla="*/ 7 w 306"/>
                <a:gd name="T103" fmla="*/ 6 h 420"/>
                <a:gd name="T104" fmla="*/ 7 w 306"/>
                <a:gd name="T105" fmla="*/ 6 h 420"/>
                <a:gd name="T106" fmla="*/ 0 w 306"/>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6"/>
                <a:gd name="T163" fmla="*/ 0 h 420"/>
                <a:gd name="T164" fmla="*/ 306 w 306"/>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4" name="Freeform 25"/>
            <p:cNvSpPr>
              <a:spLocks/>
            </p:cNvSpPr>
            <p:nvPr/>
          </p:nvSpPr>
          <p:spPr bwMode="grayWhite">
            <a:xfrm>
              <a:off x="3373" y="1292"/>
              <a:ext cx="447" cy="218"/>
            </a:xfrm>
            <a:custGeom>
              <a:avLst/>
              <a:gdLst>
                <a:gd name="T0" fmla="*/ 7 w 480"/>
                <a:gd name="T1" fmla="*/ 6 h 236"/>
                <a:gd name="T2" fmla="*/ 7 w 480"/>
                <a:gd name="T3" fmla="*/ 6 h 236"/>
                <a:gd name="T4" fmla="*/ 7 w 480"/>
                <a:gd name="T5" fmla="*/ 6 h 236"/>
                <a:gd name="T6" fmla="*/ 7 w 480"/>
                <a:gd name="T7" fmla="*/ 4 h 236"/>
                <a:gd name="T8" fmla="*/ 7 w 480"/>
                <a:gd name="T9" fmla="*/ 4 h 236"/>
                <a:gd name="T10" fmla="*/ 7 w 480"/>
                <a:gd name="T11" fmla="*/ 6 h 236"/>
                <a:gd name="T12" fmla="*/ 7 w 480"/>
                <a:gd name="T13" fmla="*/ 6 h 236"/>
                <a:gd name="T14" fmla="*/ 7 w 480"/>
                <a:gd name="T15" fmla="*/ 6 h 236"/>
                <a:gd name="T16" fmla="*/ 7 w 480"/>
                <a:gd name="T17" fmla="*/ 6 h 236"/>
                <a:gd name="T18" fmla="*/ 7 w 480"/>
                <a:gd name="T19" fmla="*/ 6 h 236"/>
                <a:gd name="T20" fmla="*/ 7 w 480"/>
                <a:gd name="T21" fmla="*/ 6 h 236"/>
                <a:gd name="T22" fmla="*/ 7 w 480"/>
                <a:gd name="T23" fmla="*/ 6 h 236"/>
                <a:gd name="T24" fmla="*/ 7 w 480"/>
                <a:gd name="T25" fmla="*/ 6 h 236"/>
                <a:gd name="T26" fmla="*/ 7 w 480"/>
                <a:gd name="T27" fmla="*/ 6 h 236"/>
                <a:gd name="T28" fmla="*/ 7 w 480"/>
                <a:gd name="T29" fmla="*/ 6 h 236"/>
                <a:gd name="T30" fmla="*/ 7 w 480"/>
                <a:gd name="T31" fmla="*/ 6 h 236"/>
                <a:gd name="T32" fmla="*/ 7 w 480"/>
                <a:gd name="T33" fmla="*/ 6 h 236"/>
                <a:gd name="T34" fmla="*/ 7 w 480"/>
                <a:gd name="T35" fmla="*/ 6 h 236"/>
                <a:gd name="T36" fmla="*/ 7 w 480"/>
                <a:gd name="T37" fmla="*/ 6 h 236"/>
                <a:gd name="T38" fmla="*/ 7 w 480"/>
                <a:gd name="T39" fmla="*/ 6 h 236"/>
                <a:gd name="T40" fmla="*/ 7 w 480"/>
                <a:gd name="T41" fmla="*/ 6 h 236"/>
                <a:gd name="T42" fmla="*/ 7 w 480"/>
                <a:gd name="T43" fmla="*/ 6 h 236"/>
                <a:gd name="T44" fmla="*/ 7 w 480"/>
                <a:gd name="T45" fmla="*/ 6 h 236"/>
                <a:gd name="T46" fmla="*/ 7 w 480"/>
                <a:gd name="T47" fmla="*/ 6 h 236"/>
                <a:gd name="T48" fmla="*/ 7 w 480"/>
                <a:gd name="T49" fmla="*/ 6 h 236"/>
                <a:gd name="T50" fmla="*/ 7 w 480"/>
                <a:gd name="T51" fmla="*/ 6 h 236"/>
                <a:gd name="T52" fmla="*/ 7 w 480"/>
                <a:gd name="T53" fmla="*/ 6 h 236"/>
                <a:gd name="T54" fmla="*/ 7 w 480"/>
                <a:gd name="T55" fmla="*/ 6 h 236"/>
                <a:gd name="T56" fmla="*/ 7 w 480"/>
                <a:gd name="T57" fmla="*/ 6 h 236"/>
                <a:gd name="T58" fmla="*/ 7 w 480"/>
                <a:gd name="T59" fmla="*/ 6 h 236"/>
                <a:gd name="T60" fmla="*/ 7 w 480"/>
                <a:gd name="T61" fmla="*/ 6 h 236"/>
                <a:gd name="T62" fmla="*/ 7 w 480"/>
                <a:gd name="T63" fmla="*/ 6 h 236"/>
                <a:gd name="T64" fmla="*/ 7 w 480"/>
                <a:gd name="T65" fmla="*/ 6 h 236"/>
                <a:gd name="T66" fmla="*/ 7 w 480"/>
                <a:gd name="T67" fmla="*/ 6 h 236"/>
                <a:gd name="T68" fmla="*/ 7 w 480"/>
                <a:gd name="T69" fmla="*/ 6 h 236"/>
                <a:gd name="T70" fmla="*/ 7 w 480"/>
                <a:gd name="T71" fmla="*/ 6 h 236"/>
                <a:gd name="T72" fmla="*/ 7 w 480"/>
                <a:gd name="T73" fmla="*/ 6 h 236"/>
                <a:gd name="T74" fmla="*/ 7 w 480"/>
                <a:gd name="T75" fmla="*/ 6 h 236"/>
                <a:gd name="T76" fmla="*/ 7 w 480"/>
                <a:gd name="T77" fmla="*/ 6 h 236"/>
                <a:gd name="T78" fmla="*/ 7 w 480"/>
                <a:gd name="T79" fmla="*/ 6 h 236"/>
                <a:gd name="T80" fmla="*/ 7 w 480"/>
                <a:gd name="T81" fmla="*/ 6 h 236"/>
                <a:gd name="T82" fmla="*/ 7 w 480"/>
                <a:gd name="T83" fmla="*/ 6 h 236"/>
                <a:gd name="T84" fmla="*/ 7 w 480"/>
                <a:gd name="T85" fmla="*/ 6 h 236"/>
                <a:gd name="T86" fmla="*/ 0 w 480"/>
                <a:gd name="T87" fmla="*/ 6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0"/>
                <a:gd name="T133" fmla="*/ 0 h 236"/>
                <a:gd name="T134" fmla="*/ 480 w 480"/>
                <a:gd name="T135" fmla="*/ 236 h 2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5" name="Freeform 26"/>
            <p:cNvSpPr>
              <a:spLocks/>
            </p:cNvSpPr>
            <p:nvPr/>
          </p:nvSpPr>
          <p:spPr bwMode="grayWhite">
            <a:xfrm>
              <a:off x="3640" y="1424"/>
              <a:ext cx="285" cy="389"/>
            </a:xfrm>
            <a:custGeom>
              <a:avLst/>
              <a:gdLst>
                <a:gd name="T0" fmla="*/ 7 w 306"/>
                <a:gd name="T1" fmla="*/ 6 h 420"/>
                <a:gd name="T2" fmla="*/ 7 w 306"/>
                <a:gd name="T3" fmla="*/ 6 h 420"/>
                <a:gd name="T4" fmla="*/ 7 w 306"/>
                <a:gd name="T5" fmla="*/ 6 h 420"/>
                <a:gd name="T6" fmla="*/ 7 w 306"/>
                <a:gd name="T7" fmla="*/ 6 h 420"/>
                <a:gd name="T8" fmla="*/ 7 w 306"/>
                <a:gd name="T9" fmla="*/ 6 h 420"/>
                <a:gd name="T10" fmla="*/ 7 w 306"/>
                <a:gd name="T11" fmla="*/ 6 h 420"/>
                <a:gd name="T12" fmla="*/ 7 w 306"/>
                <a:gd name="T13" fmla="*/ 6 h 420"/>
                <a:gd name="T14" fmla="*/ 7 w 306"/>
                <a:gd name="T15" fmla="*/ 6 h 420"/>
                <a:gd name="T16" fmla="*/ 7 w 306"/>
                <a:gd name="T17" fmla="*/ 6 h 420"/>
                <a:gd name="T18" fmla="*/ 7 w 306"/>
                <a:gd name="T19" fmla="*/ 6 h 420"/>
                <a:gd name="T20" fmla="*/ 7 w 306"/>
                <a:gd name="T21" fmla="*/ 6 h 420"/>
                <a:gd name="T22" fmla="*/ 7 w 306"/>
                <a:gd name="T23" fmla="*/ 6 h 420"/>
                <a:gd name="T24" fmla="*/ 7 w 306"/>
                <a:gd name="T25" fmla="*/ 6 h 420"/>
                <a:gd name="T26" fmla="*/ 7 w 306"/>
                <a:gd name="T27" fmla="*/ 6 h 420"/>
                <a:gd name="T28" fmla="*/ 7 w 306"/>
                <a:gd name="T29" fmla="*/ 6 h 420"/>
                <a:gd name="T30" fmla="*/ 7 w 306"/>
                <a:gd name="T31" fmla="*/ 6 h 420"/>
                <a:gd name="T32" fmla="*/ 7 w 306"/>
                <a:gd name="T33" fmla="*/ 6 h 420"/>
                <a:gd name="T34" fmla="*/ 7 w 306"/>
                <a:gd name="T35" fmla="*/ 6 h 420"/>
                <a:gd name="T36" fmla="*/ 7 w 306"/>
                <a:gd name="T37" fmla="*/ 6 h 420"/>
                <a:gd name="T38" fmla="*/ 7 w 306"/>
                <a:gd name="T39" fmla="*/ 6 h 420"/>
                <a:gd name="T40" fmla="*/ 7 w 306"/>
                <a:gd name="T41" fmla="*/ 6 h 420"/>
                <a:gd name="T42" fmla="*/ 7 w 306"/>
                <a:gd name="T43" fmla="*/ 6 h 420"/>
                <a:gd name="T44" fmla="*/ 7 w 306"/>
                <a:gd name="T45" fmla="*/ 6 h 420"/>
                <a:gd name="T46" fmla="*/ 7 w 306"/>
                <a:gd name="T47" fmla="*/ 6 h 420"/>
                <a:gd name="T48" fmla="*/ 7 w 306"/>
                <a:gd name="T49" fmla="*/ 6 h 420"/>
                <a:gd name="T50" fmla="*/ 7 w 306"/>
                <a:gd name="T51" fmla="*/ 6 h 420"/>
                <a:gd name="T52" fmla="*/ 7 w 306"/>
                <a:gd name="T53" fmla="*/ 6 h 420"/>
                <a:gd name="T54" fmla="*/ 7 w 306"/>
                <a:gd name="T55" fmla="*/ 6 h 420"/>
                <a:gd name="T56" fmla="*/ 7 w 306"/>
                <a:gd name="T57" fmla="*/ 6 h 420"/>
                <a:gd name="T58" fmla="*/ 7 w 306"/>
                <a:gd name="T59" fmla="*/ 6 h 420"/>
                <a:gd name="T60" fmla="*/ 7 w 306"/>
                <a:gd name="T61" fmla="*/ 6 h 420"/>
                <a:gd name="T62" fmla="*/ 7 w 306"/>
                <a:gd name="T63" fmla="*/ 6 h 420"/>
                <a:gd name="T64" fmla="*/ 7 w 306"/>
                <a:gd name="T65" fmla="*/ 6 h 420"/>
                <a:gd name="T66" fmla="*/ 7 w 306"/>
                <a:gd name="T67" fmla="*/ 6 h 420"/>
                <a:gd name="T68" fmla="*/ 7 w 306"/>
                <a:gd name="T69" fmla="*/ 6 h 420"/>
                <a:gd name="T70" fmla="*/ 7 w 306"/>
                <a:gd name="T71" fmla="*/ 6 h 420"/>
                <a:gd name="T72" fmla="*/ 7 w 306"/>
                <a:gd name="T73" fmla="*/ 6 h 420"/>
                <a:gd name="T74" fmla="*/ 7 w 306"/>
                <a:gd name="T75" fmla="*/ 6 h 420"/>
                <a:gd name="T76" fmla="*/ 7 w 306"/>
                <a:gd name="T77" fmla="*/ 6 h 420"/>
                <a:gd name="T78" fmla="*/ 7 w 306"/>
                <a:gd name="T79" fmla="*/ 6 h 420"/>
                <a:gd name="T80" fmla="*/ 7 w 306"/>
                <a:gd name="T81" fmla="*/ 6 h 420"/>
                <a:gd name="T82" fmla="*/ 7 w 306"/>
                <a:gd name="T83" fmla="*/ 6 h 420"/>
                <a:gd name="T84" fmla="*/ 7 w 306"/>
                <a:gd name="T85" fmla="*/ 6 h 420"/>
                <a:gd name="T86" fmla="*/ 7 w 306"/>
                <a:gd name="T87" fmla="*/ 6 h 420"/>
                <a:gd name="T88" fmla="*/ 7 w 306"/>
                <a:gd name="T89" fmla="*/ 6 h 420"/>
                <a:gd name="T90" fmla="*/ 4 w 306"/>
                <a:gd name="T91" fmla="*/ 6 h 420"/>
                <a:gd name="T92" fmla="*/ 7 w 306"/>
                <a:gd name="T93" fmla="*/ 6 h 420"/>
                <a:gd name="T94" fmla="*/ 7 w 306"/>
                <a:gd name="T95" fmla="*/ 6 h 420"/>
                <a:gd name="T96" fmla="*/ 7 w 306"/>
                <a:gd name="T97" fmla="*/ 6 h 420"/>
                <a:gd name="T98" fmla="*/ 7 w 306"/>
                <a:gd name="T99" fmla="*/ 6 h 420"/>
                <a:gd name="T100" fmla="*/ 7 w 306"/>
                <a:gd name="T101" fmla="*/ 6 h 420"/>
                <a:gd name="T102" fmla="*/ 7 w 306"/>
                <a:gd name="T103" fmla="*/ 6 h 420"/>
                <a:gd name="T104" fmla="*/ 7 w 306"/>
                <a:gd name="T105" fmla="*/ 6 h 420"/>
                <a:gd name="T106" fmla="*/ 0 w 306"/>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6"/>
                <a:gd name="T163" fmla="*/ 0 h 420"/>
                <a:gd name="T164" fmla="*/ 306 w 306"/>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6" name="Freeform 27"/>
            <p:cNvSpPr>
              <a:spLocks/>
            </p:cNvSpPr>
            <p:nvPr/>
          </p:nvSpPr>
          <p:spPr bwMode="grayWhite">
            <a:xfrm>
              <a:off x="3373" y="1292"/>
              <a:ext cx="447" cy="218"/>
            </a:xfrm>
            <a:custGeom>
              <a:avLst/>
              <a:gdLst>
                <a:gd name="T0" fmla="*/ 7 w 480"/>
                <a:gd name="T1" fmla="*/ 6 h 236"/>
                <a:gd name="T2" fmla="*/ 7 w 480"/>
                <a:gd name="T3" fmla="*/ 6 h 236"/>
                <a:gd name="T4" fmla="*/ 7 w 480"/>
                <a:gd name="T5" fmla="*/ 6 h 236"/>
                <a:gd name="T6" fmla="*/ 7 w 480"/>
                <a:gd name="T7" fmla="*/ 4 h 236"/>
                <a:gd name="T8" fmla="*/ 7 w 480"/>
                <a:gd name="T9" fmla="*/ 4 h 236"/>
                <a:gd name="T10" fmla="*/ 7 w 480"/>
                <a:gd name="T11" fmla="*/ 6 h 236"/>
                <a:gd name="T12" fmla="*/ 7 w 480"/>
                <a:gd name="T13" fmla="*/ 6 h 236"/>
                <a:gd name="T14" fmla="*/ 7 w 480"/>
                <a:gd name="T15" fmla="*/ 6 h 236"/>
                <a:gd name="T16" fmla="*/ 7 w 480"/>
                <a:gd name="T17" fmla="*/ 6 h 236"/>
                <a:gd name="T18" fmla="*/ 7 w 480"/>
                <a:gd name="T19" fmla="*/ 6 h 236"/>
                <a:gd name="T20" fmla="*/ 7 w 480"/>
                <a:gd name="T21" fmla="*/ 6 h 236"/>
                <a:gd name="T22" fmla="*/ 7 w 480"/>
                <a:gd name="T23" fmla="*/ 6 h 236"/>
                <a:gd name="T24" fmla="*/ 7 w 480"/>
                <a:gd name="T25" fmla="*/ 6 h 236"/>
                <a:gd name="T26" fmla="*/ 7 w 480"/>
                <a:gd name="T27" fmla="*/ 6 h 236"/>
                <a:gd name="T28" fmla="*/ 7 w 480"/>
                <a:gd name="T29" fmla="*/ 6 h 236"/>
                <a:gd name="T30" fmla="*/ 7 w 480"/>
                <a:gd name="T31" fmla="*/ 6 h 236"/>
                <a:gd name="T32" fmla="*/ 7 w 480"/>
                <a:gd name="T33" fmla="*/ 6 h 236"/>
                <a:gd name="T34" fmla="*/ 7 w 480"/>
                <a:gd name="T35" fmla="*/ 6 h 236"/>
                <a:gd name="T36" fmla="*/ 7 w 480"/>
                <a:gd name="T37" fmla="*/ 6 h 236"/>
                <a:gd name="T38" fmla="*/ 7 w 480"/>
                <a:gd name="T39" fmla="*/ 6 h 236"/>
                <a:gd name="T40" fmla="*/ 7 w 480"/>
                <a:gd name="T41" fmla="*/ 6 h 236"/>
                <a:gd name="T42" fmla="*/ 7 w 480"/>
                <a:gd name="T43" fmla="*/ 6 h 236"/>
                <a:gd name="T44" fmla="*/ 7 w 480"/>
                <a:gd name="T45" fmla="*/ 6 h 236"/>
                <a:gd name="T46" fmla="*/ 7 w 480"/>
                <a:gd name="T47" fmla="*/ 6 h 236"/>
                <a:gd name="T48" fmla="*/ 7 w 480"/>
                <a:gd name="T49" fmla="*/ 6 h 236"/>
                <a:gd name="T50" fmla="*/ 7 w 480"/>
                <a:gd name="T51" fmla="*/ 6 h 236"/>
                <a:gd name="T52" fmla="*/ 7 w 480"/>
                <a:gd name="T53" fmla="*/ 6 h 236"/>
                <a:gd name="T54" fmla="*/ 7 w 480"/>
                <a:gd name="T55" fmla="*/ 6 h 236"/>
                <a:gd name="T56" fmla="*/ 7 w 480"/>
                <a:gd name="T57" fmla="*/ 6 h 236"/>
                <a:gd name="T58" fmla="*/ 7 w 480"/>
                <a:gd name="T59" fmla="*/ 6 h 236"/>
                <a:gd name="T60" fmla="*/ 7 w 480"/>
                <a:gd name="T61" fmla="*/ 6 h 236"/>
                <a:gd name="T62" fmla="*/ 7 w 480"/>
                <a:gd name="T63" fmla="*/ 6 h 236"/>
                <a:gd name="T64" fmla="*/ 7 w 480"/>
                <a:gd name="T65" fmla="*/ 6 h 236"/>
                <a:gd name="T66" fmla="*/ 7 w 480"/>
                <a:gd name="T67" fmla="*/ 6 h 236"/>
                <a:gd name="T68" fmla="*/ 7 w 480"/>
                <a:gd name="T69" fmla="*/ 6 h 236"/>
                <a:gd name="T70" fmla="*/ 7 w 480"/>
                <a:gd name="T71" fmla="*/ 6 h 236"/>
                <a:gd name="T72" fmla="*/ 7 w 480"/>
                <a:gd name="T73" fmla="*/ 6 h 236"/>
                <a:gd name="T74" fmla="*/ 7 w 480"/>
                <a:gd name="T75" fmla="*/ 6 h 236"/>
                <a:gd name="T76" fmla="*/ 7 w 480"/>
                <a:gd name="T77" fmla="*/ 6 h 236"/>
                <a:gd name="T78" fmla="*/ 7 w 480"/>
                <a:gd name="T79" fmla="*/ 6 h 236"/>
                <a:gd name="T80" fmla="*/ 7 w 480"/>
                <a:gd name="T81" fmla="*/ 6 h 236"/>
                <a:gd name="T82" fmla="*/ 7 w 480"/>
                <a:gd name="T83" fmla="*/ 6 h 236"/>
                <a:gd name="T84" fmla="*/ 7 w 480"/>
                <a:gd name="T85" fmla="*/ 6 h 236"/>
                <a:gd name="T86" fmla="*/ 0 w 480"/>
                <a:gd name="T87" fmla="*/ 6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0"/>
                <a:gd name="T133" fmla="*/ 0 h 236"/>
                <a:gd name="T134" fmla="*/ 480 w 480"/>
                <a:gd name="T135" fmla="*/ 236 h 2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97" name="Freeform 28"/>
            <p:cNvSpPr>
              <a:spLocks/>
            </p:cNvSpPr>
            <p:nvPr/>
          </p:nvSpPr>
          <p:spPr bwMode="grayWhite">
            <a:xfrm>
              <a:off x="3591" y="1797"/>
              <a:ext cx="223" cy="389"/>
            </a:xfrm>
            <a:custGeom>
              <a:avLst/>
              <a:gdLst>
                <a:gd name="T0" fmla="*/ 7 w 240"/>
                <a:gd name="T1" fmla="*/ 6 h 420"/>
                <a:gd name="T2" fmla="*/ 7 w 240"/>
                <a:gd name="T3" fmla="*/ 6 h 420"/>
                <a:gd name="T4" fmla="*/ 7 w 240"/>
                <a:gd name="T5" fmla="*/ 6 h 420"/>
                <a:gd name="T6" fmla="*/ 7 w 240"/>
                <a:gd name="T7" fmla="*/ 6 h 420"/>
                <a:gd name="T8" fmla="*/ 7 w 240"/>
                <a:gd name="T9" fmla="*/ 6 h 420"/>
                <a:gd name="T10" fmla="*/ 7 w 240"/>
                <a:gd name="T11" fmla="*/ 6 h 420"/>
                <a:gd name="T12" fmla="*/ 7 w 240"/>
                <a:gd name="T13" fmla="*/ 6 h 420"/>
                <a:gd name="T14" fmla="*/ 7 w 240"/>
                <a:gd name="T15" fmla="*/ 6 h 420"/>
                <a:gd name="T16" fmla="*/ 7 w 240"/>
                <a:gd name="T17" fmla="*/ 6 h 420"/>
                <a:gd name="T18" fmla="*/ 7 w 240"/>
                <a:gd name="T19" fmla="*/ 6 h 420"/>
                <a:gd name="T20" fmla="*/ 6 w 240"/>
                <a:gd name="T21" fmla="*/ 6 h 420"/>
                <a:gd name="T22" fmla="*/ 6 w 240"/>
                <a:gd name="T23" fmla="*/ 6 h 420"/>
                <a:gd name="T24" fmla="*/ 0 w 240"/>
                <a:gd name="T25" fmla="*/ 6 h 420"/>
                <a:gd name="T26" fmla="*/ 0 w 240"/>
                <a:gd name="T27" fmla="*/ 6 h 420"/>
                <a:gd name="T28" fmla="*/ 2 w 240"/>
                <a:gd name="T29" fmla="*/ 6 h 420"/>
                <a:gd name="T30" fmla="*/ 2 w 240"/>
                <a:gd name="T31" fmla="*/ 6 h 420"/>
                <a:gd name="T32" fmla="*/ 7 w 240"/>
                <a:gd name="T33" fmla="*/ 6 h 420"/>
                <a:gd name="T34" fmla="*/ 7 w 240"/>
                <a:gd name="T35" fmla="*/ 6 h 420"/>
                <a:gd name="T36" fmla="*/ 7 w 240"/>
                <a:gd name="T37" fmla="*/ 6 h 420"/>
                <a:gd name="T38" fmla="*/ 7 w 240"/>
                <a:gd name="T39" fmla="*/ 6 h 420"/>
                <a:gd name="T40" fmla="*/ 7 w 240"/>
                <a:gd name="T41" fmla="*/ 6 h 420"/>
                <a:gd name="T42" fmla="*/ 7 w 240"/>
                <a:gd name="T43" fmla="*/ 6 h 420"/>
                <a:gd name="T44" fmla="*/ 7 w 240"/>
                <a:gd name="T45" fmla="*/ 6 h 420"/>
                <a:gd name="T46" fmla="*/ 7 w 240"/>
                <a:gd name="T47" fmla="*/ 6 h 420"/>
                <a:gd name="T48" fmla="*/ 7 w 240"/>
                <a:gd name="T49" fmla="*/ 6 h 420"/>
                <a:gd name="T50" fmla="*/ 7 w 240"/>
                <a:gd name="T51" fmla="*/ 6 h 420"/>
                <a:gd name="T52" fmla="*/ 7 w 240"/>
                <a:gd name="T53" fmla="*/ 6 h 420"/>
                <a:gd name="T54" fmla="*/ 7 w 240"/>
                <a:gd name="T55" fmla="*/ 6 h 420"/>
                <a:gd name="T56" fmla="*/ 7 w 240"/>
                <a:gd name="T57" fmla="*/ 6 h 420"/>
                <a:gd name="T58" fmla="*/ 7 w 240"/>
                <a:gd name="T59" fmla="*/ 6 h 420"/>
                <a:gd name="T60" fmla="*/ 7 w 240"/>
                <a:gd name="T61" fmla="*/ 6 h 420"/>
                <a:gd name="T62" fmla="*/ 7 w 240"/>
                <a:gd name="T63" fmla="*/ 6 h 420"/>
                <a:gd name="T64" fmla="*/ 7 w 240"/>
                <a:gd name="T65" fmla="*/ 6 h 420"/>
                <a:gd name="T66" fmla="*/ 7 w 240"/>
                <a:gd name="T67" fmla="*/ 6 h 420"/>
                <a:gd name="T68" fmla="*/ 7 w 240"/>
                <a:gd name="T69" fmla="*/ 6 h 420"/>
                <a:gd name="T70" fmla="*/ 7 w 240"/>
                <a:gd name="T71" fmla="*/ 6 h 420"/>
                <a:gd name="T72" fmla="*/ 7 w 240"/>
                <a:gd name="T73" fmla="*/ 6 h 420"/>
                <a:gd name="T74" fmla="*/ 7 w 240"/>
                <a:gd name="T75" fmla="*/ 6 h 420"/>
                <a:gd name="T76" fmla="*/ 7 w 240"/>
                <a:gd name="T77" fmla="*/ 6 h 420"/>
                <a:gd name="T78" fmla="*/ 7 w 240"/>
                <a:gd name="T79" fmla="*/ 6 h 420"/>
                <a:gd name="T80" fmla="*/ 7 w 240"/>
                <a:gd name="T81" fmla="*/ 6 h 420"/>
                <a:gd name="T82" fmla="*/ 7 w 240"/>
                <a:gd name="T83" fmla="*/ 6 h 420"/>
                <a:gd name="T84" fmla="*/ 7 w 240"/>
                <a:gd name="T85" fmla="*/ 6 h 420"/>
                <a:gd name="T86" fmla="*/ 7 w 240"/>
                <a:gd name="T87" fmla="*/ 6 h 420"/>
                <a:gd name="T88" fmla="*/ 7 w 240"/>
                <a:gd name="T89" fmla="*/ 6 h 420"/>
                <a:gd name="T90" fmla="*/ 7 w 240"/>
                <a:gd name="T91" fmla="*/ 6 h 420"/>
                <a:gd name="T92" fmla="*/ 7 w 240"/>
                <a:gd name="T93" fmla="*/ 4 h 420"/>
                <a:gd name="T94" fmla="*/ 7 w 240"/>
                <a:gd name="T95" fmla="*/ 0 h 420"/>
                <a:gd name="T96" fmla="*/ 7 w 240"/>
                <a:gd name="T97" fmla="*/ 6 h 420"/>
                <a:gd name="T98" fmla="*/ 7 w 240"/>
                <a:gd name="T99" fmla="*/ 6 h 420"/>
                <a:gd name="T100" fmla="*/ 7 w 240"/>
                <a:gd name="T101" fmla="*/ 6 h 420"/>
                <a:gd name="T102" fmla="*/ 7 w 240"/>
                <a:gd name="T103" fmla="*/ 6 h 420"/>
                <a:gd name="T104" fmla="*/ 7 w 240"/>
                <a:gd name="T105" fmla="*/ 6 h 420"/>
                <a:gd name="T106" fmla="*/ 7 w 240"/>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40"/>
                <a:gd name="T163" fmla="*/ 0 h 420"/>
                <a:gd name="T164" fmla="*/ 240 w 240"/>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40" h="420">
                  <a:moveTo>
                    <a:pt x="8" y="24"/>
                  </a:moveTo>
                  <a:lnTo>
                    <a:pt x="28" y="260"/>
                  </a:lnTo>
                  <a:lnTo>
                    <a:pt x="24" y="264"/>
                  </a:lnTo>
                  <a:lnTo>
                    <a:pt x="26" y="274"/>
                  </a:lnTo>
                  <a:lnTo>
                    <a:pt x="24" y="286"/>
                  </a:lnTo>
                  <a:lnTo>
                    <a:pt x="32" y="304"/>
                  </a:lnTo>
                  <a:lnTo>
                    <a:pt x="36" y="324"/>
                  </a:lnTo>
                  <a:lnTo>
                    <a:pt x="24" y="344"/>
                  </a:lnTo>
                  <a:lnTo>
                    <a:pt x="24" y="350"/>
                  </a:lnTo>
                  <a:lnTo>
                    <a:pt x="16" y="366"/>
                  </a:lnTo>
                  <a:lnTo>
                    <a:pt x="6" y="378"/>
                  </a:lnTo>
                  <a:lnTo>
                    <a:pt x="6" y="392"/>
                  </a:lnTo>
                  <a:lnTo>
                    <a:pt x="0" y="410"/>
                  </a:lnTo>
                  <a:lnTo>
                    <a:pt x="0" y="414"/>
                  </a:lnTo>
                  <a:lnTo>
                    <a:pt x="2" y="418"/>
                  </a:lnTo>
                  <a:lnTo>
                    <a:pt x="8" y="420"/>
                  </a:lnTo>
                  <a:lnTo>
                    <a:pt x="14" y="418"/>
                  </a:lnTo>
                  <a:lnTo>
                    <a:pt x="12" y="414"/>
                  </a:lnTo>
                  <a:lnTo>
                    <a:pt x="16" y="406"/>
                  </a:lnTo>
                  <a:lnTo>
                    <a:pt x="30" y="408"/>
                  </a:lnTo>
                  <a:lnTo>
                    <a:pt x="48" y="400"/>
                  </a:lnTo>
                  <a:lnTo>
                    <a:pt x="72" y="412"/>
                  </a:lnTo>
                  <a:lnTo>
                    <a:pt x="74" y="414"/>
                  </a:lnTo>
                  <a:lnTo>
                    <a:pt x="78" y="412"/>
                  </a:lnTo>
                  <a:lnTo>
                    <a:pt x="84" y="398"/>
                  </a:lnTo>
                  <a:lnTo>
                    <a:pt x="96" y="392"/>
                  </a:lnTo>
                  <a:lnTo>
                    <a:pt x="102" y="400"/>
                  </a:lnTo>
                  <a:lnTo>
                    <a:pt x="110" y="404"/>
                  </a:lnTo>
                  <a:lnTo>
                    <a:pt x="116" y="400"/>
                  </a:lnTo>
                  <a:lnTo>
                    <a:pt x="122" y="380"/>
                  </a:lnTo>
                  <a:lnTo>
                    <a:pt x="128" y="372"/>
                  </a:lnTo>
                  <a:lnTo>
                    <a:pt x="132" y="374"/>
                  </a:lnTo>
                  <a:lnTo>
                    <a:pt x="142" y="384"/>
                  </a:lnTo>
                  <a:lnTo>
                    <a:pt x="162" y="382"/>
                  </a:lnTo>
                  <a:lnTo>
                    <a:pt x="166" y="366"/>
                  </a:lnTo>
                  <a:lnTo>
                    <a:pt x="198" y="324"/>
                  </a:lnTo>
                  <a:lnTo>
                    <a:pt x="198" y="310"/>
                  </a:lnTo>
                  <a:lnTo>
                    <a:pt x="204" y="306"/>
                  </a:lnTo>
                  <a:lnTo>
                    <a:pt x="216" y="308"/>
                  </a:lnTo>
                  <a:lnTo>
                    <a:pt x="226" y="300"/>
                  </a:lnTo>
                  <a:lnTo>
                    <a:pt x="236" y="298"/>
                  </a:lnTo>
                  <a:lnTo>
                    <a:pt x="240" y="292"/>
                  </a:lnTo>
                  <a:lnTo>
                    <a:pt x="234" y="274"/>
                  </a:lnTo>
                  <a:lnTo>
                    <a:pt x="234" y="270"/>
                  </a:lnTo>
                  <a:lnTo>
                    <a:pt x="236" y="262"/>
                  </a:lnTo>
                  <a:lnTo>
                    <a:pt x="208" y="4"/>
                  </a:lnTo>
                  <a:lnTo>
                    <a:pt x="208" y="0"/>
                  </a:lnTo>
                  <a:lnTo>
                    <a:pt x="54" y="18"/>
                  </a:lnTo>
                  <a:lnTo>
                    <a:pt x="50" y="22"/>
                  </a:lnTo>
                  <a:lnTo>
                    <a:pt x="40" y="26"/>
                  </a:lnTo>
                  <a:lnTo>
                    <a:pt x="32" y="30"/>
                  </a:lnTo>
                  <a:lnTo>
                    <a:pt x="18" y="32"/>
                  </a:lnTo>
                  <a:lnTo>
                    <a:pt x="8" y="24"/>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98" name="Freeform 29"/>
            <p:cNvSpPr>
              <a:spLocks/>
            </p:cNvSpPr>
            <p:nvPr/>
          </p:nvSpPr>
          <p:spPr bwMode="grayWhite">
            <a:xfrm>
              <a:off x="3367" y="2444"/>
              <a:ext cx="255" cy="451"/>
            </a:xfrm>
            <a:custGeom>
              <a:avLst/>
              <a:gdLst>
                <a:gd name="T0" fmla="*/ 6 w 276"/>
                <a:gd name="T1" fmla="*/ 0 h 486"/>
                <a:gd name="T2" fmla="*/ 6 w 276"/>
                <a:gd name="T3" fmla="*/ 6 h 486"/>
                <a:gd name="T4" fmla="*/ 6 w 276"/>
                <a:gd name="T5" fmla="*/ 6 h 486"/>
                <a:gd name="T6" fmla="*/ 6 w 276"/>
                <a:gd name="T7" fmla="*/ 6 h 486"/>
                <a:gd name="T8" fmla="*/ 6 w 276"/>
                <a:gd name="T9" fmla="*/ 6 h 486"/>
                <a:gd name="T10" fmla="*/ 6 w 276"/>
                <a:gd name="T11" fmla="*/ 6 h 486"/>
                <a:gd name="T12" fmla="*/ 6 w 276"/>
                <a:gd name="T13" fmla="*/ 6 h 486"/>
                <a:gd name="T14" fmla="*/ 6 w 276"/>
                <a:gd name="T15" fmla="*/ 6 h 486"/>
                <a:gd name="T16" fmla="*/ 6 w 276"/>
                <a:gd name="T17" fmla="*/ 6 h 486"/>
                <a:gd name="T18" fmla="*/ 6 w 276"/>
                <a:gd name="T19" fmla="*/ 6 h 486"/>
                <a:gd name="T20" fmla="*/ 6 w 276"/>
                <a:gd name="T21" fmla="*/ 6 h 486"/>
                <a:gd name="T22" fmla="*/ 6 w 276"/>
                <a:gd name="T23" fmla="*/ 6 h 486"/>
                <a:gd name="T24" fmla="*/ 6 w 276"/>
                <a:gd name="T25" fmla="*/ 6 h 486"/>
                <a:gd name="T26" fmla="*/ 6 w 276"/>
                <a:gd name="T27" fmla="*/ 6 h 486"/>
                <a:gd name="T28" fmla="*/ 6 w 276"/>
                <a:gd name="T29" fmla="*/ 6 h 486"/>
                <a:gd name="T30" fmla="*/ 6 w 276"/>
                <a:gd name="T31" fmla="*/ 6 h 486"/>
                <a:gd name="T32" fmla="*/ 6 w 276"/>
                <a:gd name="T33" fmla="*/ 6 h 486"/>
                <a:gd name="T34" fmla="*/ 6 w 276"/>
                <a:gd name="T35" fmla="*/ 6 h 486"/>
                <a:gd name="T36" fmla="*/ 6 w 276"/>
                <a:gd name="T37" fmla="*/ 6 h 486"/>
                <a:gd name="T38" fmla="*/ 6 w 276"/>
                <a:gd name="T39" fmla="*/ 6 h 486"/>
                <a:gd name="T40" fmla="*/ 6 w 276"/>
                <a:gd name="T41" fmla="*/ 6 h 486"/>
                <a:gd name="T42" fmla="*/ 6 w 276"/>
                <a:gd name="T43" fmla="*/ 6 h 486"/>
                <a:gd name="T44" fmla="*/ 6 w 276"/>
                <a:gd name="T45" fmla="*/ 6 h 486"/>
                <a:gd name="T46" fmla="*/ 6 w 276"/>
                <a:gd name="T47" fmla="*/ 6 h 486"/>
                <a:gd name="T48" fmla="*/ 6 w 276"/>
                <a:gd name="T49" fmla="*/ 6 h 486"/>
                <a:gd name="T50" fmla="*/ 6 w 276"/>
                <a:gd name="T51" fmla="*/ 6 h 486"/>
                <a:gd name="T52" fmla="*/ 6 w 276"/>
                <a:gd name="T53" fmla="*/ 6 h 486"/>
                <a:gd name="T54" fmla="*/ 6 w 276"/>
                <a:gd name="T55" fmla="*/ 6 h 486"/>
                <a:gd name="T56" fmla="*/ 6 w 276"/>
                <a:gd name="T57" fmla="*/ 6 h 486"/>
                <a:gd name="T58" fmla="*/ 6 w 276"/>
                <a:gd name="T59" fmla="*/ 6 h 486"/>
                <a:gd name="T60" fmla="*/ 6 w 276"/>
                <a:gd name="T61" fmla="*/ 6 h 486"/>
                <a:gd name="T62" fmla="*/ 6 w 276"/>
                <a:gd name="T63" fmla="*/ 6 h 486"/>
                <a:gd name="T64" fmla="*/ 6 w 276"/>
                <a:gd name="T65" fmla="*/ 6 h 486"/>
                <a:gd name="T66" fmla="*/ 0 w 276"/>
                <a:gd name="T67" fmla="*/ 6 h 486"/>
                <a:gd name="T68" fmla="*/ 0 w 276"/>
                <a:gd name="T69" fmla="*/ 6 h 486"/>
                <a:gd name="T70" fmla="*/ 6 w 276"/>
                <a:gd name="T71" fmla="*/ 6 h 486"/>
                <a:gd name="T72" fmla="*/ 6 w 276"/>
                <a:gd name="T73" fmla="*/ 6 h 486"/>
                <a:gd name="T74" fmla="*/ 6 w 276"/>
                <a:gd name="T75" fmla="*/ 6 h 486"/>
                <a:gd name="T76" fmla="*/ 6 w 276"/>
                <a:gd name="T77" fmla="*/ 6 h 486"/>
                <a:gd name="T78" fmla="*/ 6 w 276"/>
                <a:gd name="T79" fmla="*/ 6 h 486"/>
                <a:gd name="T80" fmla="*/ 6 w 276"/>
                <a:gd name="T81" fmla="*/ 6 h 486"/>
                <a:gd name="T82" fmla="*/ 6 w 276"/>
                <a:gd name="T83" fmla="*/ 6 h 486"/>
                <a:gd name="T84" fmla="*/ 6 w 276"/>
                <a:gd name="T85" fmla="*/ 6 h 486"/>
                <a:gd name="T86" fmla="*/ 6 w 276"/>
                <a:gd name="T87" fmla="*/ 6 h 486"/>
                <a:gd name="T88" fmla="*/ 6 w 276"/>
                <a:gd name="T89" fmla="*/ 6 h 486"/>
                <a:gd name="T90" fmla="*/ 6 w 276"/>
                <a:gd name="T91" fmla="*/ 6 h 486"/>
                <a:gd name="T92" fmla="*/ 6 w 276"/>
                <a:gd name="T93" fmla="*/ 6 h 486"/>
                <a:gd name="T94" fmla="*/ 6 w 276"/>
                <a:gd name="T95" fmla="*/ 6 h 486"/>
                <a:gd name="T96" fmla="*/ 6 w 276"/>
                <a:gd name="T97" fmla="*/ 6 h 486"/>
                <a:gd name="T98" fmla="*/ 6 w 276"/>
                <a:gd name="T99" fmla="*/ 6 h 486"/>
                <a:gd name="T100" fmla="*/ 6 w 276"/>
                <a:gd name="T101" fmla="*/ 6 h 486"/>
                <a:gd name="T102" fmla="*/ 6 w 276"/>
                <a:gd name="T103" fmla="*/ 6 h 486"/>
                <a:gd name="T104" fmla="*/ 6 w 276"/>
                <a:gd name="T105" fmla="*/ 0 h 48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76"/>
                <a:gd name="T160" fmla="*/ 0 h 486"/>
                <a:gd name="T161" fmla="*/ 276 w 276"/>
                <a:gd name="T162" fmla="*/ 486 h 48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76" h="486">
                  <a:moveTo>
                    <a:pt x="256" y="0"/>
                  </a:moveTo>
                  <a:lnTo>
                    <a:pt x="90" y="14"/>
                  </a:lnTo>
                  <a:lnTo>
                    <a:pt x="88" y="18"/>
                  </a:lnTo>
                  <a:lnTo>
                    <a:pt x="72" y="32"/>
                  </a:lnTo>
                  <a:lnTo>
                    <a:pt x="68" y="48"/>
                  </a:lnTo>
                  <a:lnTo>
                    <a:pt x="68" y="62"/>
                  </a:lnTo>
                  <a:lnTo>
                    <a:pt x="66" y="72"/>
                  </a:lnTo>
                  <a:lnTo>
                    <a:pt x="52" y="80"/>
                  </a:lnTo>
                  <a:lnTo>
                    <a:pt x="42" y="96"/>
                  </a:lnTo>
                  <a:lnTo>
                    <a:pt x="38" y="100"/>
                  </a:lnTo>
                  <a:lnTo>
                    <a:pt x="38" y="112"/>
                  </a:lnTo>
                  <a:lnTo>
                    <a:pt x="30" y="122"/>
                  </a:lnTo>
                  <a:lnTo>
                    <a:pt x="30" y="132"/>
                  </a:lnTo>
                  <a:lnTo>
                    <a:pt x="26" y="144"/>
                  </a:lnTo>
                  <a:lnTo>
                    <a:pt x="18" y="158"/>
                  </a:lnTo>
                  <a:lnTo>
                    <a:pt x="20" y="174"/>
                  </a:lnTo>
                  <a:lnTo>
                    <a:pt x="28" y="182"/>
                  </a:lnTo>
                  <a:lnTo>
                    <a:pt x="30" y="192"/>
                  </a:lnTo>
                  <a:lnTo>
                    <a:pt x="32" y="194"/>
                  </a:lnTo>
                  <a:lnTo>
                    <a:pt x="32" y="198"/>
                  </a:lnTo>
                  <a:lnTo>
                    <a:pt x="28" y="202"/>
                  </a:lnTo>
                  <a:lnTo>
                    <a:pt x="26" y="210"/>
                  </a:lnTo>
                  <a:lnTo>
                    <a:pt x="26" y="216"/>
                  </a:lnTo>
                  <a:lnTo>
                    <a:pt x="26" y="224"/>
                  </a:lnTo>
                  <a:lnTo>
                    <a:pt x="36" y="244"/>
                  </a:lnTo>
                  <a:lnTo>
                    <a:pt x="36" y="262"/>
                  </a:lnTo>
                  <a:lnTo>
                    <a:pt x="42" y="274"/>
                  </a:lnTo>
                  <a:lnTo>
                    <a:pt x="48" y="278"/>
                  </a:lnTo>
                  <a:lnTo>
                    <a:pt x="48" y="288"/>
                  </a:lnTo>
                  <a:lnTo>
                    <a:pt x="38" y="294"/>
                  </a:lnTo>
                  <a:lnTo>
                    <a:pt x="34" y="298"/>
                  </a:lnTo>
                  <a:lnTo>
                    <a:pt x="30" y="318"/>
                  </a:lnTo>
                  <a:lnTo>
                    <a:pt x="14" y="342"/>
                  </a:lnTo>
                  <a:lnTo>
                    <a:pt x="0" y="384"/>
                  </a:lnTo>
                  <a:lnTo>
                    <a:pt x="0" y="414"/>
                  </a:lnTo>
                  <a:lnTo>
                    <a:pt x="154" y="408"/>
                  </a:lnTo>
                  <a:lnTo>
                    <a:pt x="158" y="414"/>
                  </a:lnTo>
                  <a:lnTo>
                    <a:pt x="154" y="428"/>
                  </a:lnTo>
                  <a:lnTo>
                    <a:pt x="154" y="450"/>
                  </a:lnTo>
                  <a:lnTo>
                    <a:pt x="172" y="466"/>
                  </a:lnTo>
                  <a:lnTo>
                    <a:pt x="174" y="486"/>
                  </a:lnTo>
                  <a:lnTo>
                    <a:pt x="186" y="486"/>
                  </a:lnTo>
                  <a:lnTo>
                    <a:pt x="202" y="472"/>
                  </a:lnTo>
                  <a:lnTo>
                    <a:pt x="240" y="460"/>
                  </a:lnTo>
                  <a:lnTo>
                    <a:pt x="250" y="464"/>
                  </a:lnTo>
                  <a:lnTo>
                    <a:pt x="264" y="460"/>
                  </a:lnTo>
                  <a:lnTo>
                    <a:pt x="266" y="462"/>
                  </a:lnTo>
                  <a:lnTo>
                    <a:pt x="274" y="466"/>
                  </a:lnTo>
                  <a:lnTo>
                    <a:pt x="276" y="464"/>
                  </a:lnTo>
                  <a:lnTo>
                    <a:pt x="260" y="316"/>
                  </a:lnTo>
                  <a:lnTo>
                    <a:pt x="258" y="302"/>
                  </a:lnTo>
                  <a:lnTo>
                    <a:pt x="264" y="10"/>
                  </a:lnTo>
                  <a:lnTo>
                    <a:pt x="256"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9" name="Freeform 30"/>
            <p:cNvSpPr>
              <a:spLocks/>
            </p:cNvSpPr>
            <p:nvPr/>
          </p:nvSpPr>
          <p:spPr bwMode="grayWhite">
            <a:xfrm>
              <a:off x="3605" y="2428"/>
              <a:ext cx="282" cy="449"/>
            </a:xfrm>
            <a:custGeom>
              <a:avLst/>
              <a:gdLst>
                <a:gd name="T0" fmla="*/ 0 w 304"/>
                <a:gd name="T1" fmla="*/ 6 h 484"/>
                <a:gd name="T2" fmla="*/ 6 w 304"/>
                <a:gd name="T3" fmla="*/ 6 h 484"/>
                <a:gd name="T4" fmla="*/ 2 w 304"/>
                <a:gd name="T5" fmla="*/ 6 h 484"/>
                <a:gd name="T6" fmla="*/ 4 w 304"/>
                <a:gd name="T7" fmla="*/ 6 h 484"/>
                <a:gd name="T8" fmla="*/ 6 w 304"/>
                <a:gd name="T9" fmla="*/ 6 h 484"/>
                <a:gd name="T10" fmla="*/ 6 w 304"/>
                <a:gd name="T11" fmla="*/ 6 h 484"/>
                <a:gd name="T12" fmla="*/ 6 w 304"/>
                <a:gd name="T13" fmla="*/ 6 h 484"/>
                <a:gd name="T14" fmla="*/ 6 w 304"/>
                <a:gd name="T15" fmla="*/ 6 h 484"/>
                <a:gd name="T16" fmla="*/ 6 w 304"/>
                <a:gd name="T17" fmla="*/ 6 h 484"/>
                <a:gd name="T18" fmla="*/ 6 w 304"/>
                <a:gd name="T19" fmla="*/ 6 h 484"/>
                <a:gd name="T20" fmla="*/ 6 w 304"/>
                <a:gd name="T21" fmla="*/ 6 h 484"/>
                <a:gd name="T22" fmla="*/ 6 w 304"/>
                <a:gd name="T23" fmla="*/ 6 h 484"/>
                <a:gd name="T24" fmla="*/ 6 w 304"/>
                <a:gd name="T25" fmla="*/ 6 h 484"/>
                <a:gd name="T26" fmla="*/ 6 w 304"/>
                <a:gd name="T27" fmla="*/ 6 h 484"/>
                <a:gd name="T28" fmla="*/ 6 w 304"/>
                <a:gd name="T29" fmla="*/ 6 h 484"/>
                <a:gd name="T30" fmla="*/ 6 w 304"/>
                <a:gd name="T31" fmla="*/ 6 h 484"/>
                <a:gd name="T32" fmla="*/ 6 w 304"/>
                <a:gd name="T33" fmla="*/ 6 h 484"/>
                <a:gd name="T34" fmla="*/ 6 w 304"/>
                <a:gd name="T35" fmla="*/ 6 h 484"/>
                <a:gd name="T36" fmla="*/ 6 w 304"/>
                <a:gd name="T37" fmla="*/ 6 h 484"/>
                <a:gd name="T38" fmla="*/ 6 w 304"/>
                <a:gd name="T39" fmla="*/ 6 h 484"/>
                <a:gd name="T40" fmla="*/ 6 w 304"/>
                <a:gd name="T41" fmla="*/ 6 h 484"/>
                <a:gd name="T42" fmla="*/ 6 w 304"/>
                <a:gd name="T43" fmla="*/ 6 h 484"/>
                <a:gd name="T44" fmla="*/ 6 w 304"/>
                <a:gd name="T45" fmla="*/ 6 h 484"/>
                <a:gd name="T46" fmla="*/ 6 w 304"/>
                <a:gd name="T47" fmla="*/ 6 h 484"/>
                <a:gd name="T48" fmla="*/ 6 w 304"/>
                <a:gd name="T49" fmla="*/ 6 h 484"/>
                <a:gd name="T50" fmla="*/ 6 w 304"/>
                <a:gd name="T51" fmla="*/ 6 h 484"/>
                <a:gd name="T52" fmla="*/ 6 w 304"/>
                <a:gd name="T53" fmla="*/ 6 h 484"/>
                <a:gd name="T54" fmla="*/ 6 w 304"/>
                <a:gd name="T55" fmla="*/ 6 h 484"/>
                <a:gd name="T56" fmla="*/ 6 w 304"/>
                <a:gd name="T57" fmla="*/ 6 h 484"/>
                <a:gd name="T58" fmla="*/ 6 w 304"/>
                <a:gd name="T59" fmla="*/ 6 h 484"/>
                <a:gd name="T60" fmla="*/ 6 w 304"/>
                <a:gd name="T61" fmla="*/ 6 h 484"/>
                <a:gd name="T62" fmla="*/ 6 w 304"/>
                <a:gd name="T63" fmla="*/ 6 h 484"/>
                <a:gd name="T64" fmla="*/ 6 w 304"/>
                <a:gd name="T65" fmla="*/ 6 h 484"/>
                <a:gd name="T66" fmla="*/ 6 w 304"/>
                <a:gd name="T67" fmla="*/ 6 h 484"/>
                <a:gd name="T68" fmla="*/ 6 w 304"/>
                <a:gd name="T69" fmla="*/ 6 h 484"/>
                <a:gd name="T70" fmla="*/ 6 w 304"/>
                <a:gd name="T71" fmla="*/ 6 h 484"/>
                <a:gd name="T72" fmla="*/ 6 w 304"/>
                <a:gd name="T73" fmla="*/ 6 h 484"/>
                <a:gd name="T74" fmla="*/ 6 w 304"/>
                <a:gd name="T75" fmla="*/ 6 h 484"/>
                <a:gd name="T76" fmla="*/ 6 w 304"/>
                <a:gd name="T77" fmla="*/ 6 h 484"/>
                <a:gd name="T78" fmla="*/ 6 w 304"/>
                <a:gd name="T79" fmla="*/ 6 h 484"/>
                <a:gd name="T80" fmla="*/ 6 w 304"/>
                <a:gd name="T81" fmla="*/ 6 h 484"/>
                <a:gd name="T82" fmla="*/ 6 w 304"/>
                <a:gd name="T83" fmla="*/ 6 h 484"/>
                <a:gd name="T84" fmla="*/ 6 w 304"/>
                <a:gd name="T85" fmla="*/ 6 h 484"/>
                <a:gd name="T86" fmla="*/ 6 w 304"/>
                <a:gd name="T87" fmla="*/ 6 h 484"/>
                <a:gd name="T88" fmla="*/ 6 w 304"/>
                <a:gd name="T89" fmla="*/ 6 h 484"/>
                <a:gd name="T90" fmla="*/ 6 w 304"/>
                <a:gd name="T91" fmla="*/ 6 h 484"/>
                <a:gd name="T92" fmla="*/ 6 w 304"/>
                <a:gd name="T93" fmla="*/ 6 h 484"/>
                <a:gd name="T94" fmla="*/ 6 w 304"/>
                <a:gd name="T95" fmla="*/ 6 h 484"/>
                <a:gd name="T96" fmla="*/ 6 w 304"/>
                <a:gd name="T97" fmla="*/ 6 h 484"/>
                <a:gd name="T98" fmla="*/ 6 w 304"/>
                <a:gd name="T99" fmla="*/ 6 h 484"/>
                <a:gd name="T100" fmla="*/ 6 w 304"/>
                <a:gd name="T101" fmla="*/ 6 h 484"/>
                <a:gd name="T102" fmla="*/ 6 w 304"/>
                <a:gd name="T103" fmla="*/ 0 h 484"/>
                <a:gd name="T104" fmla="*/ 0 w 304"/>
                <a:gd name="T105" fmla="*/ 6 h 4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04"/>
                <a:gd name="T160" fmla="*/ 0 h 484"/>
                <a:gd name="T161" fmla="*/ 304 w 304"/>
                <a:gd name="T162" fmla="*/ 484 h 48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04" h="484">
                  <a:moveTo>
                    <a:pt x="0" y="18"/>
                  </a:moveTo>
                  <a:lnTo>
                    <a:pt x="8" y="28"/>
                  </a:lnTo>
                  <a:lnTo>
                    <a:pt x="2" y="320"/>
                  </a:lnTo>
                  <a:lnTo>
                    <a:pt x="4" y="334"/>
                  </a:lnTo>
                  <a:lnTo>
                    <a:pt x="20" y="482"/>
                  </a:lnTo>
                  <a:lnTo>
                    <a:pt x="24" y="478"/>
                  </a:lnTo>
                  <a:lnTo>
                    <a:pt x="30" y="476"/>
                  </a:lnTo>
                  <a:lnTo>
                    <a:pt x="42" y="480"/>
                  </a:lnTo>
                  <a:lnTo>
                    <a:pt x="46" y="474"/>
                  </a:lnTo>
                  <a:lnTo>
                    <a:pt x="48" y="452"/>
                  </a:lnTo>
                  <a:lnTo>
                    <a:pt x="54" y="438"/>
                  </a:lnTo>
                  <a:lnTo>
                    <a:pt x="62" y="452"/>
                  </a:lnTo>
                  <a:lnTo>
                    <a:pt x="60" y="458"/>
                  </a:lnTo>
                  <a:lnTo>
                    <a:pt x="64" y="470"/>
                  </a:lnTo>
                  <a:lnTo>
                    <a:pt x="74" y="484"/>
                  </a:lnTo>
                  <a:lnTo>
                    <a:pt x="82" y="484"/>
                  </a:lnTo>
                  <a:lnTo>
                    <a:pt x="90" y="484"/>
                  </a:lnTo>
                  <a:lnTo>
                    <a:pt x="100" y="472"/>
                  </a:lnTo>
                  <a:lnTo>
                    <a:pt x="102" y="472"/>
                  </a:lnTo>
                  <a:lnTo>
                    <a:pt x="106" y="468"/>
                  </a:lnTo>
                  <a:lnTo>
                    <a:pt x="106" y="466"/>
                  </a:lnTo>
                  <a:lnTo>
                    <a:pt x="106" y="464"/>
                  </a:lnTo>
                  <a:lnTo>
                    <a:pt x="100" y="460"/>
                  </a:lnTo>
                  <a:lnTo>
                    <a:pt x="100" y="458"/>
                  </a:lnTo>
                  <a:lnTo>
                    <a:pt x="104" y="450"/>
                  </a:lnTo>
                  <a:lnTo>
                    <a:pt x="104" y="446"/>
                  </a:lnTo>
                  <a:lnTo>
                    <a:pt x="96" y="442"/>
                  </a:lnTo>
                  <a:lnTo>
                    <a:pt x="94" y="440"/>
                  </a:lnTo>
                  <a:lnTo>
                    <a:pt x="90" y="436"/>
                  </a:lnTo>
                  <a:lnTo>
                    <a:pt x="84" y="428"/>
                  </a:lnTo>
                  <a:lnTo>
                    <a:pt x="82" y="420"/>
                  </a:lnTo>
                  <a:lnTo>
                    <a:pt x="86" y="418"/>
                  </a:lnTo>
                  <a:lnTo>
                    <a:pt x="84" y="416"/>
                  </a:lnTo>
                  <a:lnTo>
                    <a:pt x="84" y="410"/>
                  </a:lnTo>
                  <a:lnTo>
                    <a:pt x="304" y="390"/>
                  </a:lnTo>
                  <a:lnTo>
                    <a:pt x="302" y="384"/>
                  </a:lnTo>
                  <a:lnTo>
                    <a:pt x="292" y="368"/>
                  </a:lnTo>
                  <a:lnTo>
                    <a:pt x="294" y="342"/>
                  </a:lnTo>
                  <a:lnTo>
                    <a:pt x="284" y="320"/>
                  </a:lnTo>
                  <a:lnTo>
                    <a:pt x="282" y="304"/>
                  </a:lnTo>
                  <a:lnTo>
                    <a:pt x="288" y="292"/>
                  </a:lnTo>
                  <a:lnTo>
                    <a:pt x="288" y="278"/>
                  </a:lnTo>
                  <a:lnTo>
                    <a:pt x="296" y="266"/>
                  </a:lnTo>
                  <a:lnTo>
                    <a:pt x="296" y="264"/>
                  </a:lnTo>
                  <a:lnTo>
                    <a:pt x="290" y="256"/>
                  </a:lnTo>
                  <a:lnTo>
                    <a:pt x="292" y="246"/>
                  </a:lnTo>
                  <a:lnTo>
                    <a:pt x="286" y="242"/>
                  </a:lnTo>
                  <a:lnTo>
                    <a:pt x="278" y="236"/>
                  </a:lnTo>
                  <a:lnTo>
                    <a:pt x="276" y="230"/>
                  </a:lnTo>
                  <a:lnTo>
                    <a:pt x="272" y="214"/>
                  </a:lnTo>
                  <a:lnTo>
                    <a:pt x="266" y="210"/>
                  </a:lnTo>
                  <a:lnTo>
                    <a:pt x="208" y="0"/>
                  </a:lnTo>
                  <a:lnTo>
                    <a:pt x="0" y="1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0" name="Freeform 31"/>
            <p:cNvSpPr>
              <a:spLocks/>
            </p:cNvSpPr>
            <p:nvPr/>
          </p:nvSpPr>
          <p:spPr bwMode="grayWhite">
            <a:xfrm>
              <a:off x="3927" y="1942"/>
              <a:ext cx="558" cy="317"/>
            </a:xfrm>
            <a:custGeom>
              <a:avLst/>
              <a:gdLst>
                <a:gd name="T0" fmla="*/ 7 w 600"/>
                <a:gd name="T1" fmla="*/ 6 h 344"/>
                <a:gd name="T2" fmla="*/ 7 w 600"/>
                <a:gd name="T3" fmla="*/ 6 h 344"/>
                <a:gd name="T4" fmla="*/ 7 w 600"/>
                <a:gd name="T5" fmla="*/ 6 h 344"/>
                <a:gd name="T6" fmla="*/ 7 w 600"/>
                <a:gd name="T7" fmla="*/ 6 h 344"/>
                <a:gd name="T8" fmla="*/ 7 w 600"/>
                <a:gd name="T9" fmla="*/ 6 h 344"/>
                <a:gd name="T10" fmla="*/ 7 w 600"/>
                <a:gd name="T11" fmla="*/ 6 h 344"/>
                <a:gd name="T12" fmla="*/ 7 w 600"/>
                <a:gd name="T13" fmla="*/ 6 h 344"/>
                <a:gd name="T14" fmla="*/ 7 w 600"/>
                <a:gd name="T15" fmla="*/ 6 h 344"/>
                <a:gd name="T16" fmla="*/ 7 w 600"/>
                <a:gd name="T17" fmla="*/ 6 h 344"/>
                <a:gd name="T18" fmla="*/ 7 w 600"/>
                <a:gd name="T19" fmla="*/ 6 h 344"/>
                <a:gd name="T20" fmla="*/ 7 w 600"/>
                <a:gd name="T21" fmla="*/ 6 h 344"/>
                <a:gd name="T22" fmla="*/ 7 w 600"/>
                <a:gd name="T23" fmla="*/ 6 h 344"/>
                <a:gd name="T24" fmla="*/ 7 w 600"/>
                <a:gd name="T25" fmla="*/ 6 h 344"/>
                <a:gd name="T26" fmla="*/ 7 w 600"/>
                <a:gd name="T27" fmla="*/ 6 h 344"/>
                <a:gd name="T28" fmla="*/ 7 w 600"/>
                <a:gd name="T29" fmla="*/ 6 h 344"/>
                <a:gd name="T30" fmla="*/ 7 w 600"/>
                <a:gd name="T31" fmla="*/ 6 h 344"/>
                <a:gd name="T32" fmla="*/ 7 w 600"/>
                <a:gd name="T33" fmla="*/ 6 h 344"/>
                <a:gd name="T34" fmla="*/ 7 w 600"/>
                <a:gd name="T35" fmla="*/ 6 h 344"/>
                <a:gd name="T36" fmla="*/ 7 w 600"/>
                <a:gd name="T37" fmla="*/ 6 h 344"/>
                <a:gd name="T38" fmla="*/ 7 w 600"/>
                <a:gd name="T39" fmla="*/ 6 h 344"/>
                <a:gd name="T40" fmla="*/ 7 w 600"/>
                <a:gd name="T41" fmla="*/ 6 h 344"/>
                <a:gd name="T42" fmla="*/ 7 w 600"/>
                <a:gd name="T43" fmla="*/ 4 h 344"/>
                <a:gd name="T44" fmla="*/ 7 w 600"/>
                <a:gd name="T45" fmla="*/ 6 h 344"/>
                <a:gd name="T46" fmla="*/ 7 w 600"/>
                <a:gd name="T47" fmla="*/ 6 h 344"/>
                <a:gd name="T48" fmla="*/ 7 w 600"/>
                <a:gd name="T49" fmla="*/ 6 h 344"/>
                <a:gd name="T50" fmla="*/ 7 w 600"/>
                <a:gd name="T51" fmla="*/ 6 h 344"/>
                <a:gd name="T52" fmla="*/ 7 w 600"/>
                <a:gd name="T53" fmla="*/ 6 h 344"/>
                <a:gd name="T54" fmla="*/ 7 w 600"/>
                <a:gd name="T55" fmla="*/ 6 h 344"/>
                <a:gd name="T56" fmla="*/ 7 w 600"/>
                <a:gd name="T57" fmla="*/ 6 h 344"/>
                <a:gd name="T58" fmla="*/ 7 w 600"/>
                <a:gd name="T59" fmla="*/ 6 h 344"/>
                <a:gd name="T60" fmla="*/ 7 w 600"/>
                <a:gd name="T61" fmla="*/ 6 h 344"/>
                <a:gd name="T62" fmla="*/ 7 w 600"/>
                <a:gd name="T63" fmla="*/ 6 h 344"/>
                <a:gd name="T64" fmla="*/ 7 w 600"/>
                <a:gd name="T65" fmla="*/ 6 h 344"/>
                <a:gd name="T66" fmla="*/ 7 w 600"/>
                <a:gd name="T67" fmla="*/ 6 h 344"/>
                <a:gd name="T68" fmla="*/ 7 w 600"/>
                <a:gd name="T69" fmla="*/ 6 h 344"/>
                <a:gd name="T70" fmla="*/ 7 w 600"/>
                <a:gd name="T71" fmla="*/ 6 h 344"/>
                <a:gd name="T72" fmla="*/ 7 w 600"/>
                <a:gd name="T73" fmla="*/ 6 h 344"/>
                <a:gd name="T74" fmla="*/ 7 w 600"/>
                <a:gd name="T75" fmla="*/ 6 h 344"/>
                <a:gd name="T76" fmla="*/ 7 w 600"/>
                <a:gd name="T77" fmla="*/ 6 h 344"/>
                <a:gd name="T78" fmla="*/ 7 w 600"/>
                <a:gd name="T79" fmla="*/ 6 h 344"/>
                <a:gd name="T80" fmla="*/ 7 w 600"/>
                <a:gd name="T81" fmla="*/ 6 h 344"/>
                <a:gd name="T82" fmla="*/ 7 w 600"/>
                <a:gd name="T83" fmla="*/ 6 h 34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0"/>
                <a:gd name="T127" fmla="*/ 0 h 344"/>
                <a:gd name="T128" fmla="*/ 600 w 600"/>
                <a:gd name="T129" fmla="*/ 344 h 34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0" h="344">
                  <a:moveTo>
                    <a:pt x="592" y="250"/>
                  </a:moveTo>
                  <a:lnTo>
                    <a:pt x="394" y="288"/>
                  </a:lnTo>
                  <a:lnTo>
                    <a:pt x="186" y="322"/>
                  </a:lnTo>
                  <a:lnTo>
                    <a:pt x="182" y="322"/>
                  </a:lnTo>
                  <a:lnTo>
                    <a:pt x="174" y="324"/>
                  </a:lnTo>
                  <a:lnTo>
                    <a:pt x="152" y="326"/>
                  </a:lnTo>
                  <a:lnTo>
                    <a:pt x="154" y="322"/>
                  </a:lnTo>
                  <a:lnTo>
                    <a:pt x="132" y="326"/>
                  </a:lnTo>
                  <a:lnTo>
                    <a:pt x="132" y="328"/>
                  </a:lnTo>
                  <a:lnTo>
                    <a:pt x="0" y="344"/>
                  </a:lnTo>
                  <a:lnTo>
                    <a:pt x="6" y="340"/>
                  </a:lnTo>
                  <a:lnTo>
                    <a:pt x="34" y="326"/>
                  </a:lnTo>
                  <a:lnTo>
                    <a:pt x="38" y="318"/>
                  </a:lnTo>
                  <a:lnTo>
                    <a:pt x="54" y="308"/>
                  </a:lnTo>
                  <a:lnTo>
                    <a:pt x="54" y="300"/>
                  </a:lnTo>
                  <a:lnTo>
                    <a:pt x="56" y="296"/>
                  </a:lnTo>
                  <a:lnTo>
                    <a:pt x="64" y="292"/>
                  </a:lnTo>
                  <a:lnTo>
                    <a:pt x="64" y="284"/>
                  </a:lnTo>
                  <a:lnTo>
                    <a:pt x="72" y="276"/>
                  </a:lnTo>
                  <a:lnTo>
                    <a:pt x="112" y="242"/>
                  </a:lnTo>
                  <a:lnTo>
                    <a:pt x="116" y="234"/>
                  </a:lnTo>
                  <a:lnTo>
                    <a:pt x="118" y="236"/>
                  </a:lnTo>
                  <a:lnTo>
                    <a:pt x="116" y="244"/>
                  </a:lnTo>
                  <a:lnTo>
                    <a:pt x="126" y="256"/>
                  </a:lnTo>
                  <a:lnTo>
                    <a:pt x="144" y="262"/>
                  </a:lnTo>
                  <a:lnTo>
                    <a:pt x="152" y="262"/>
                  </a:lnTo>
                  <a:lnTo>
                    <a:pt x="162" y="256"/>
                  </a:lnTo>
                  <a:lnTo>
                    <a:pt x="162" y="250"/>
                  </a:lnTo>
                  <a:lnTo>
                    <a:pt x="168" y="246"/>
                  </a:lnTo>
                  <a:lnTo>
                    <a:pt x="176" y="252"/>
                  </a:lnTo>
                  <a:lnTo>
                    <a:pt x="178" y="254"/>
                  </a:lnTo>
                  <a:lnTo>
                    <a:pt x="184" y="252"/>
                  </a:lnTo>
                  <a:lnTo>
                    <a:pt x="204" y="244"/>
                  </a:lnTo>
                  <a:lnTo>
                    <a:pt x="208" y="232"/>
                  </a:lnTo>
                  <a:lnTo>
                    <a:pt x="210" y="232"/>
                  </a:lnTo>
                  <a:lnTo>
                    <a:pt x="214" y="236"/>
                  </a:lnTo>
                  <a:lnTo>
                    <a:pt x="230" y="222"/>
                  </a:lnTo>
                  <a:lnTo>
                    <a:pt x="236" y="226"/>
                  </a:lnTo>
                  <a:lnTo>
                    <a:pt x="248" y="208"/>
                  </a:lnTo>
                  <a:lnTo>
                    <a:pt x="244" y="202"/>
                  </a:lnTo>
                  <a:lnTo>
                    <a:pt x="246" y="190"/>
                  </a:lnTo>
                  <a:lnTo>
                    <a:pt x="260" y="166"/>
                  </a:lnTo>
                  <a:lnTo>
                    <a:pt x="276" y="100"/>
                  </a:lnTo>
                  <a:lnTo>
                    <a:pt x="280" y="100"/>
                  </a:lnTo>
                  <a:lnTo>
                    <a:pt x="290" y="106"/>
                  </a:lnTo>
                  <a:lnTo>
                    <a:pt x="290" y="110"/>
                  </a:lnTo>
                  <a:lnTo>
                    <a:pt x="296" y="114"/>
                  </a:lnTo>
                  <a:lnTo>
                    <a:pt x="306" y="112"/>
                  </a:lnTo>
                  <a:lnTo>
                    <a:pt x="312" y="102"/>
                  </a:lnTo>
                  <a:lnTo>
                    <a:pt x="318" y="76"/>
                  </a:lnTo>
                  <a:lnTo>
                    <a:pt x="324" y="68"/>
                  </a:lnTo>
                  <a:lnTo>
                    <a:pt x="334" y="72"/>
                  </a:lnTo>
                  <a:lnTo>
                    <a:pt x="340" y="58"/>
                  </a:lnTo>
                  <a:lnTo>
                    <a:pt x="346" y="54"/>
                  </a:lnTo>
                  <a:lnTo>
                    <a:pt x="350" y="48"/>
                  </a:lnTo>
                  <a:lnTo>
                    <a:pt x="356" y="34"/>
                  </a:lnTo>
                  <a:lnTo>
                    <a:pt x="360" y="32"/>
                  </a:lnTo>
                  <a:lnTo>
                    <a:pt x="360" y="28"/>
                  </a:lnTo>
                  <a:lnTo>
                    <a:pt x="358" y="26"/>
                  </a:lnTo>
                  <a:lnTo>
                    <a:pt x="358" y="6"/>
                  </a:lnTo>
                  <a:lnTo>
                    <a:pt x="360" y="2"/>
                  </a:lnTo>
                  <a:lnTo>
                    <a:pt x="364" y="0"/>
                  </a:lnTo>
                  <a:lnTo>
                    <a:pt x="400" y="22"/>
                  </a:lnTo>
                  <a:lnTo>
                    <a:pt x="404" y="24"/>
                  </a:lnTo>
                  <a:lnTo>
                    <a:pt x="406" y="22"/>
                  </a:lnTo>
                  <a:lnTo>
                    <a:pt x="410" y="4"/>
                  </a:lnTo>
                  <a:lnTo>
                    <a:pt x="416" y="2"/>
                  </a:lnTo>
                  <a:lnTo>
                    <a:pt x="422" y="6"/>
                  </a:lnTo>
                  <a:lnTo>
                    <a:pt x="430" y="8"/>
                  </a:lnTo>
                  <a:lnTo>
                    <a:pt x="426" y="16"/>
                  </a:lnTo>
                  <a:lnTo>
                    <a:pt x="434" y="26"/>
                  </a:lnTo>
                  <a:lnTo>
                    <a:pt x="450" y="26"/>
                  </a:lnTo>
                  <a:lnTo>
                    <a:pt x="456" y="32"/>
                  </a:lnTo>
                  <a:lnTo>
                    <a:pt x="466" y="36"/>
                  </a:lnTo>
                  <a:lnTo>
                    <a:pt x="472" y="44"/>
                  </a:lnTo>
                  <a:lnTo>
                    <a:pt x="470" y="48"/>
                  </a:lnTo>
                  <a:lnTo>
                    <a:pt x="460" y="66"/>
                  </a:lnTo>
                  <a:lnTo>
                    <a:pt x="456" y="82"/>
                  </a:lnTo>
                  <a:lnTo>
                    <a:pt x="456" y="92"/>
                  </a:lnTo>
                  <a:lnTo>
                    <a:pt x="468" y="94"/>
                  </a:lnTo>
                  <a:lnTo>
                    <a:pt x="478" y="86"/>
                  </a:lnTo>
                  <a:lnTo>
                    <a:pt x="486" y="96"/>
                  </a:lnTo>
                  <a:lnTo>
                    <a:pt x="492" y="98"/>
                  </a:lnTo>
                  <a:lnTo>
                    <a:pt x="496" y="100"/>
                  </a:lnTo>
                  <a:lnTo>
                    <a:pt x="500" y="104"/>
                  </a:lnTo>
                  <a:lnTo>
                    <a:pt x="504" y="106"/>
                  </a:lnTo>
                  <a:lnTo>
                    <a:pt x="510" y="104"/>
                  </a:lnTo>
                  <a:lnTo>
                    <a:pt x="512" y="104"/>
                  </a:lnTo>
                  <a:lnTo>
                    <a:pt x="530" y="114"/>
                  </a:lnTo>
                  <a:lnTo>
                    <a:pt x="544" y="116"/>
                  </a:lnTo>
                  <a:lnTo>
                    <a:pt x="550" y="124"/>
                  </a:lnTo>
                  <a:lnTo>
                    <a:pt x="548" y="128"/>
                  </a:lnTo>
                  <a:lnTo>
                    <a:pt x="544" y="132"/>
                  </a:lnTo>
                  <a:lnTo>
                    <a:pt x="546" y="144"/>
                  </a:lnTo>
                  <a:lnTo>
                    <a:pt x="544" y="148"/>
                  </a:lnTo>
                  <a:lnTo>
                    <a:pt x="540" y="150"/>
                  </a:lnTo>
                  <a:lnTo>
                    <a:pt x="554" y="158"/>
                  </a:lnTo>
                  <a:lnTo>
                    <a:pt x="558" y="166"/>
                  </a:lnTo>
                  <a:lnTo>
                    <a:pt x="558" y="170"/>
                  </a:lnTo>
                  <a:lnTo>
                    <a:pt x="556" y="174"/>
                  </a:lnTo>
                  <a:lnTo>
                    <a:pt x="546" y="172"/>
                  </a:lnTo>
                  <a:lnTo>
                    <a:pt x="544" y="176"/>
                  </a:lnTo>
                  <a:lnTo>
                    <a:pt x="548" y="180"/>
                  </a:lnTo>
                  <a:lnTo>
                    <a:pt x="550" y="180"/>
                  </a:lnTo>
                  <a:lnTo>
                    <a:pt x="550" y="184"/>
                  </a:lnTo>
                  <a:lnTo>
                    <a:pt x="544" y="186"/>
                  </a:lnTo>
                  <a:lnTo>
                    <a:pt x="540" y="186"/>
                  </a:lnTo>
                  <a:lnTo>
                    <a:pt x="540" y="188"/>
                  </a:lnTo>
                  <a:lnTo>
                    <a:pt x="544" y="192"/>
                  </a:lnTo>
                  <a:lnTo>
                    <a:pt x="552" y="194"/>
                  </a:lnTo>
                  <a:lnTo>
                    <a:pt x="562" y="196"/>
                  </a:lnTo>
                  <a:lnTo>
                    <a:pt x="564" y="200"/>
                  </a:lnTo>
                  <a:lnTo>
                    <a:pt x="554" y="210"/>
                  </a:lnTo>
                  <a:lnTo>
                    <a:pt x="550" y="210"/>
                  </a:lnTo>
                  <a:lnTo>
                    <a:pt x="538" y="206"/>
                  </a:lnTo>
                  <a:lnTo>
                    <a:pt x="538" y="210"/>
                  </a:lnTo>
                  <a:lnTo>
                    <a:pt x="546" y="216"/>
                  </a:lnTo>
                  <a:lnTo>
                    <a:pt x="554" y="220"/>
                  </a:lnTo>
                  <a:lnTo>
                    <a:pt x="562" y="218"/>
                  </a:lnTo>
                  <a:lnTo>
                    <a:pt x="570" y="210"/>
                  </a:lnTo>
                  <a:lnTo>
                    <a:pt x="578" y="212"/>
                  </a:lnTo>
                  <a:lnTo>
                    <a:pt x="590" y="210"/>
                  </a:lnTo>
                  <a:lnTo>
                    <a:pt x="592" y="212"/>
                  </a:lnTo>
                  <a:lnTo>
                    <a:pt x="600" y="240"/>
                  </a:lnTo>
                  <a:lnTo>
                    <a:pt x="594" y="246"/>
                  </a:lnTo>
                  <a:lnTo>
                    <a:pt x="592" y="246"/>
                  </a:lnTo>
                  <a:lnTo>
                    <a:pt x="592" y="25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1" name="Freeform 32"/>
            <p:cNvSpPr>
              <a:spLocks/>
            </p:cNvSpPr>
            <p:nvPr/>
          </p:nvSpPr>
          <p:spPr bwMode="grayWhite">
            <a:xfrm>
              <a:off x="3967" y="2366"/>
              <a:ext cx="376" cy="282"/>
            </a:xfrm>
            <a:custGeom>
              <a:avLst/>
              <a:gdLst>
                <a:gd name="T0" fmla="*/ 7 w 404"/>
                <a:gd name="T1" fmla="*/ 6 h 304"/>
                <a:gd name="T2" fmla="*/ 7 w 404"/>
                <a:gd name="T3" fmla="*/ 6 h 304"/>
                <a:gd name="T4" fmla="*/ 7 w 404"/>
                <a:gd name="T5" fmla="*/ 6 h 304"/>
                <a:gd name="T6" fmla="*/ 7 w 404"/>
                <a:gd name="T7" fmla="*/ 6 h 304"/>
                <a:gd name="T8" fmla="*/ 7 w 404"/>
                <a:gd name="T9" fmla="*/ 6 h 304"/>
                <a:gd name="T10" fmla="*/ 7 w 404"/>
                <a:gd name="T11" fmla="*/ 6 h 304"/>
                <a:gd name="T12" fmla="*/ 7 w 404"/>
                <a:gd name="T13" fmla="*/ 6 h 304"/>
                <a:gd name="T14" fmla="*/ 7 w 404"/>
                <a:gd name="T15" fmla="*/ 6 h 304"/>
                <a:gd name="T16" fmla="*/ 7 w 404"/>
                <a:gd name="T17" fmla="*/ 6 h 304"/>
                <a:gd name="T18" fmla="*/ 7 w 404"/>
                <a:gd name="T19" fmla="*/ 6 h 304"/>
                <a:gd name="T20" fmla="*/ 7 w 404"/>
                <a:gd name="T21" fmla="*/ 6 h 304"/>
                <a:gd name="T22" fmla="*/ 7 w 404"/>
                <a:gd name="T23" fmla="*/ 6 h 304"/>
                <a:gd name="T24" fmla="*/ 7 w 404"/>
                <a:gd name="T25" fmla="*/ 6 h 304"/>
                <a:gd name="T26" fmla="*/ 6 w 404"/>
                <a:gd name="T27" fmla="*/ 6 h 304"/>
                <a:gd name="T28" fmla="*/ 7 w 404"/>
                <a:gd name="T29" fmla="*/ 6 h 304"/>
                <a:gd name="T30" fmla="*/ 7 w 404"/>
                <a:gd name="T31" fmla="*/ 6 h 304"/>
                <a:gd name="T32" fmla="*/ 7 w 404"/>
                <a:gd name="T33" fmla="*/ 6 h 304"/>
                <a:gd name="T34" fmla="*/ 7 w 404"/>
                <a:gd name="T35" fmla="*/ 6 h 304"/>
                <a:gd name="T36" fmla="*/ 7 w 404"/>
                <a:gd name="T37" fmla="*/ 6 h 304"/>
                <a:gd name="T38" fmla="*/ 7 w 404"/>
                <a:gd name="T39" fmla="*/ 6 h 304"/>
                <a:gd name="T40" fmla="*/ 7 w 404"/>
                <a:gd name="T41" fmla="*/ 2 h 304"/>
                <a:gd name="T42" fmla="*/ 7 w 404"/>
                <a:gd name="T43" fmla="*/ 6 h 304"/>
                <a:gd name="T44" fmla="*/ 7 w 404"/>
                <a:gd name="T45" fmla="*/ 6 h 304"/>
                <a:gd name="T46" fmla="*/ 7 w 404"/>
                <a:gd name="T47" fmla="*/ 6 h 304"/>
                <a:gd name="T48" fmla="*/ 7 w 404"/>
                <a:gd name="T49" fmla="*/ 6 h 304"/>
                <a:gd name="T50" fmla="*/ 7 w 404"/>
                <a:gd name="T51" fmla="*/ 6 h 304"/>
                <a:gd name="T52" fmla="*/ 7 w 404"/>
                <a:gd name="T53" fmla="*/ 6 h 304"/>
                <a:gd name="T54" fmla="*/ 7 w 404"/>
                <a:gd name="T55" fmla="*/ 6 h 304"/>
                <a:gd name="T56" fmla="*/ 7 w 404"/>
                <a:gd name="T57" fmla="*/ 6 h 304"/>
                <a:gd name="T58" fmla="*/ 7 w 404"/>
                <a:gd name="T59" fmla="*/ 6 h 304"/>
                <a:gd name="T60" fmla="*/ 7 w 404"/>
                <a:gd name="T61" fmla="*/ 6 h 304"/>
                <a:gd name="T62" fmla="*/ 7 w 404"/>
                <a:gd name="T63" fmla="*/ 6 h 304"/>
                <a:gd name="T64" fmla="*/ 7 w 404"/>
                <a:gd name="T65" fmla="*/ 6 h 304"/>
                <a:gd name="T66" fmla="*/ 7 w 404"/>
                <a:gd name="T67" fmla="*/ 6 h 304"/>
                <a:gd name="T68" fmla="*/ 7 w 404"/>
                <a:gd name="T69" fmla="*/ 6 h 304"/>
                <a:gd name="T70" fmla="*/ 7 w 404"/>
                <a:gd name="T71" fmla="*/ 6 h 304"/>
                <a:gd name="T72" fmla="*/ 7 w 404"/>
                <a:gd name="T73" fmla="*/ 6 h 304"/>
                <a:gd name="T74" fmla="*/ 7 w 404"/>
                <a:gd name="T75" fmla="*/ 6 h 304"/>
                <a:gd name="T76" fmla="*/ 7 w 404"/>
                <a:gd name="T77" fmla="*/ 6 h 304"/>
                <a:gd name="T78" fmla="*/ 7 w 404"/>
                <a:gd name="T79" fmla="*/ 6 h 304"/>
                <a:gd name="T80" fmla="*/ 7 w 404"/>
                <a:gd name="T81" fmla="*/ 6 h 304"/>
                <a:gd name="T82" fmla="*/ 7 w 404"/>
                <a:gd name="T83" fmla="*/ 6 h 304"/>
                <a:gd name="T84" fmla="*/ 7 w 404"/>
                <a:gd name="T85" fmla="*/ 6 h 304"/>
                <a:gd name="T86" fmla="*/ 7 w 404"/>
                <a:gd name="T87" fmla="*/ 6 h 30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4"/>
                <a:gd name="T133" fmla="*/ 0 h 304"/>
                <a:gd name="T134" fmla="*/ 404 w 404"/>
                <a:gd name="T135" fmla="*/ 304 h 30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4" h="304">
                  <a:moveTo>
                    <a:pt x="242" y="304"/>
                  </a:moveTo>
                  <a:lnTo>
                    <a:pt x="238" y="304"/>
                  </a:lnTo>
                  <a:lnTo>
                    <a:pt x="226" y="302"/>
                  </a:lnTo>
                  <a:lnTo>
                    <a:pt x="224" y="300"/>
                  </a:lnTo>
                  <a:lnTo>
                    <a:pt x="220" y="296"/>
                  </a:lnTo>
                  <a:lnTo>
                    <a:pt x="216" y="276"/>
                  </a:lnTo>
                  <a:lnTo>
                    <a:pt x="206" y="262"/>
                  </a:lnTo>
                  <a:lnTo>
                    <a:pt x="194" y="256"/>
                  </a:lnTo>
                  <a:lnTo>
                    <a:pt x="188" y="236"/>
                  </a:lnTo>
                  <a:lnTo>
                    <a:pt x="178" y="228"/>
                  </a:lnTo>
                  <a:lnTo>
                    <a:pt x="176" y="216"/>
                  </a:lnTo>
                  <a:lnTo>
                    <a:pt x="168" y="214"/>
                  </a:lnTo>
                  <a:lnTo>
                    <a:pt x="154" y="208"/>
                  </a:lnTo>
                  <a:lnTo>
                    <a:pt x="146" y="196"/>
                  </a:lnTo>
                  <a:lnTo>
                    <a:pt x="136" y="190"/>
                  </a:lnTo>
                  <a:lnTo>
                    <a:pt x="136" y="184"/>
                  </a:lnTo>
                  <a:lnTo>
                    <a:pt x="132" y="174"/>
                  </a:lnTo>
                  <a:lnTo>
                    <a:pt x="128" y="172"/>
                  </a:lnTo>
                  <a:lnTo>
                    <a:pt x="114" y="166"/>
                  </a:lnTo>
                  <a:lnTo>
                    <a:pt x="88" y="144"/>
                  </a:lnTo>
                  <a:lnTo>
                    <a:pt x="76" y="140"/>
                  </a:lnTo>
                  <a:lnTo>
                    <a:pt x="74" y="132"/>
                  </a:lnTo>
                  <a:lnTo>
                    <a:pt x="62" y="122"/>
                  </a:lnTo>
                  <a:lnTo>
                    <a:pt x="56" y="106"/>
                  </a:lnTo>
                  <a:lnTo>
                    <a:pt x="48" y="98"/>
                  </a:lnTo>
                  <a:lnTo>
                    <a:pt x="44" y="92"/>
                  </a:lnTo>
                  <a:lnTo>
                    <a:pt x="28" y="90"/>
                  </a:lnTo>
                  <a:lnTo>
                    <a:pt x="6" y="78"/>
                  </a:lnTo>
                  <a:lnTo>
                    <a:pt x="0" y="72"/>
                  </a:lnTo>
                  <a:lnTo>
                    <a:pt x="8" y="56"/>
                  </a:lnTo>
                  <a:lnTo>
                    <a:pt x="12" y="52"/>
                  </a:lnTo>
                  <a:lnTo>
                    <a:pt x="16" y="46"/>
                  </a:lnTo>
                  <a:lnTo>
                    <a:pt x="18" y="42"/>
                  </a:lnTo>
                  <a:lnTo>
                    <a:pt x="16" y="40"/>
                  </a:lnTo>
                  <a:lnTo>
                    <a:pt x="40" y="28"/>
                  </a:lnTo>
                  <a:lnTo>
                    <a:pt x="48" y="28"/>
                  </a:lnTo>
                  <a:lnTo>
                    <a:pt x="48" y="24"/>
                  </a:lnTo>
                  <a:lnTo>
                    <a:pt x="68" y="14"/>
                  </a:lnTo>
                  <a:lnTo>
                    <a:pt x="70" y="10"/>
                  </a:lnTo>
                  <a:lnTo>
                    <a:pt x="74" y="12"/>
                  </a:lnTo>
                  <a:lnTo>
                    <a:pt x="178" y="0"/>
                  </a:lnTo>
                  <a:lnTo>
                    <a:pt x="180" y="2"/>
                  </a:lnTo>
                  <a:lnTo>
                    <a:pt x="178" y="6"/>
                  </a:lnTo>
                  <a:lnTo>
                    <a:pt x="182" y="10"/>
                  </a:lnTo>
                  <a:lnTo>
                    <a:pt x="188" y="4"/>
                  </a:lnTo>
                  <a:lnTo>
                    <a:pt x="206" y="18"/>
                  </a:lnTo>
                  <a:lnTo>
                    <a:pt x="208" y="30"/>
                  </a:lnTo>
                  <a:lnTo>
                    <a:pt x="296" y="18"/>
                  </a:lnTo>
                  <a:lnTo>
                    <a:pt x="404" y="92"/>
                  </a:lnTo>
                  <a:lnTo>
                    <a:pt x="400" y="94"/>
                  </a:lnTo>
                  <a:lnTo>
                    <a:pt x="390" y="100"/>
                  </a:lnTo>
                  <a:lnTo>
                    <a:pt x="384" y="110"/>
                  </a:lnTo>
                  <a:lnTo>
                    <a:pt x="370" y="130"/>
                  </a:lnTo>
                  <a:lnTo>
                    <a:pt x="366" y="138"/>
                  </a:lnTo>
                  <a:lnTo>
                    <a:pt x="362" y="150"/>
                  </a:lnTo>
                  <a:lnTo>
                    <a:pt x="364" y="160"/>
                  </a:lnTo>
                  <a:lnTo>
                    <a:pt x="364" y="168"/>
                  </a:lnTo>
                  <a:lnTo>
                    <a:pt x="360" y="172"/>
                  </a:lnTo>
                  <a:lnTo>
                    <a:pt x="358" y="178"/>
                  </a:lnTo>
                  <a:lnTo>
                    <a:pt x="352" y="178"/>
                  </a:lnTo>
                  <a:lnTo>
                    <a:pt x="346" y="182"/>
                  </a:lnTo>
                  <a:lnTo>
                    <a:pt x="342" y="188"/>
                  </a:lnTo>
                  <a:lnTo>
                    <a:pt x="336" y="196"/>
                  </a:lnTo>
                  <a:lnTo>
                    <a:pt x="332" y="204"/>
                  </a:lnTo>
                  <a:lnTo>
                    <a:pt x="318" y="214"/>
                  </a:lnTo>
                  <a:lnTo>
                    <a:pt x="312" y="224"/>
                  </a:lnTo>
                  <a:lnTo>
                    <a:pt x="304" y="232"/>
                  </a:lnTo>
                  <a:lnTo>
                    <a:pt x="294" y="238"/>
                  </a:lnTo>
                  <a:lnTo>
                    <a:pt x="290" y="244"/>
                  </a:lnTo>
                  <a:lnTo>
                    <a:pt x="284" y="248"/>
                  </a:lnTo>
                  <a:lnTo>
                    <a:pt x="276" y="252"/>
                  </a:lnTo>
                  <a:lnTo>
                    <a:pt x="272" y="254"/>
                  </a:lnTo>
                  <a:lnTo>
                    <a:pt x="268" y="258"/>
                  </a:lnTo>
                  <a:lnTo>
                    <a:pt x="270" y="260"/>
                  </a:lnTo>
                  <a:lnTo>
                    <a:pt x="268" y="262"/>
                  </a:lnTo>
                  <a:lnTo>
                    <a:pt x="266" y="270"/>
                  </a:lnTo>
                  <a:lnTo>
                    <a:pt x="258" y="276"/>
                  </a:lnTo>
                  <a:lnTo>
                    <a:pt x="252" y="276"/>
                  </a:lnTo>
                  <a:lnTo>
                    <a:pt x="250" y="278"/>
                  </a:lnTo>
                  <a:lnTo>
                    <a:pt x="252" y="280"/>
                  </a:lnTo>
                  <a:lnTo>
                    <a:pt x="254" y="282"/>
                  </a:lnTo>
                  <a:lnTo>
                    <a:pt x="256" y="284"/>
                  </a:lnTo>
                  <a:lnTo>
                    <a:pt x="254" y="288"/>
                  </a:lnTo>
                  <a:lnTo>
                    <a:pt x="252" y="290"/>
                  </a:lnTo>
                  <a:lnTo>
                    <a:pt x="244" y="296"/>
                  </a:lnTo>
                  <a:lnTo>
                    <a:pt x="242" y="302"/>
                  </a:lnTo>
                  <a:lnTo>
                    <a:pt x="242" y="30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2" name="Freeform 33"/>
            <p:cNvSpPr>
              <a:spLocks/>
            </p:cNvSpPr>
            <p:nvPr/>
          </p:nvSpPr>
          <p:spPr bwMode="grayWhite">
            <a:xfrm>
              <a:off x="3798" y="2404"/>
              <a:ext cx="400" cy="413"/>
            </a:xfrm>
            <a:custGeom>
              <a:avLst/>
              <a:gdLst>
                <a:gd name="T0" fmla="*/ 6 w 432"/>
                <a:gd name="T1" fmla="*/ 6 h 446"/>
                <a:gd name="T2" fmla="*/ 6 w 432"/>
                <a:gd name="T3" fmla="*/ 6 h 446"/>
                <a:gd name="T4" fmla="*/ 6 w 432"/>
                <a:gd name="T5" fmla="*/ 6 h 446"/>
                <a:gd name="T6" fmla="*/ 6 w 432"/>
                <a:gd name="T7" fmla="*/ 6 h 446"/>
                <a:gd name="T8" fmla="*/ 6 w 432"/>
                <a:gd name="T9" fmla="*/ 6 h 446"/>
                <a:gd name="T10" fmla="*/ 6 w 432"/>
                <a:gd name="T11" fmla="*/ 6 h 446"/>
                <a:gd name="T12" fmla="*/ 6 w 432"/>
                <a:gd name="T13" fmla="*/ 6 h 446"/>
                <a:gd name="T14" fmla="*/ 6 w 432"/>
                <a:gd name="T15" fmla="*/ 6 h 446"/>
                <a:gd name="T16" fmla="*/ 6 w 432"/>
                <a:gd name="T17" fmla="*/ 6 h 446"/>
                <a:gd name="T18" fmla="*/ 6 w 432"/>
                <a:gd name="T19" fmla="*/ 6 h 446"/>
                <a:gd name="T20" fmla="*/ 6 w 432"/>
                <a:gd name="T21" fmla="*/ 6 h 446"/>
                <a:gd name="T22" fmla="*/ 6 w 432"/>
                <a:gd name="T23" fmla="*/ 6 h 446"/>
                <a:gd name="T24" fmla="*/ 6 w 432"/>
                <a:gd name="T25" fmla="*/ 6 h 446"/>
                <a:gd name="T26" fmla="*/ 6 w 432"/>
                <a:gd name="T27" fmla="*/ 6 h 446"/>
                <a:gd name="T28" fmla="*/ 6 w 432"/>
                <a:gd name="T29" fmla="*/ 6 h 446"/>
                <a:gd name="T30" fmla="*/ 6 w 432"/>
                <a:gd name="T31" fmla="*/ 6 h 446"/>
                <a:gd name="T32" fmla="*/ 6 w 432"/>
                <a:gd name="T33" fmla="*/ 6 h 446"/>
                <a:gd name="T34" fmla="*/ 6 w 432"/>
                <a:gd name="T35" fmla="*/ 6 h 446"/>
                <a:gd name="T36" fmla="*/ 6 w 432"/>
                <a:gd name="T37" fmla="*/ 6 h 446"/>
                <a:gd name="T38" fmla="*/ 6 w 432"/>
                <a:gd name="T39" fmla="*/ 6 h 446"/>
                <a:gd name="T40" fmla="*/ 6 w 432"/>
                <a:gd name="T41" fmla="*/ 6 h 446"/>
                <a:gd name="T42" fmla="*/ 6 w 432"/>
                <a:gd name="T43" fmla="*/ 6 h 446"/>
                <a:gd name="T44" fmla="*/ 6 w 432"/>
                <a:gd name="T45" fmla="*/ 6 h 446"/>
                <a:gd name="T46" fmla="*/ 6 w 432"/>
                <a:gd name="T47" fmla="*/ 6 h 446"/>
                <a:gd name="T48" fmla="*/ 6 w 432"/>
                <a:gd name="T49" fmla="*/ 6 h 446"/>
                <a:gd name="T50" fmla="*/ 6 w 432"/>
                <a:gd name="T51" fmla="*/ 6 h 446"/>
                <a:gd name="T52" fmla="*/ 6 w 432"/>
                <a:gd name="T53" fmla="*/ 6 h 446"/>
                <a:gd name="T54" fmla="*/ 6 w 432"/>
                <a:gd name="T55" fmla="*/ 6 h 446"/>
                <a:gd name="T56" fmla="*/ 6 w 432"/>
                <a:gd name="T57" fmla="*/ 6 h 446"/>
                <a:gd name="T58" fmla="*/ 6 w 432"/>
                <a:gd name="T59" fmla="*/ 6 h 446"/>
                <a:gd name="T60" fmla="*/ 6 w 432"/>
                <a:gd name="T61" fmla="*/ 6 h 446"/>
                <a:gd name="T62" fmla="*/ 6 w 432"/>
                <a:gd name="T63" fmla="*/ 6 h 446"/>
                <a:gd name="T64" fmla="*/ 6 w 432"/>
                <a:gd name="T65" fmla="*/ 6 h 446"/>
                <a:gd name="T66" fmla="*/ 6 w 432"/>
                <a:gd name="T67" fmla="*/ 6 h 446"/>
                <a:gd name="T68" fmla="*/ 6 w 432"/>
                <a:gd name="T69" fmla="*/ 6 h 446"/>
                <a:gd name="T70" fmla="*/ 6 w 432"/>
                <a:gd name="T71" fmla="*/ 6 h 446"/>
                <a:gd name="T72" fmla="*/ 6 w 432"/>
                <a:gd name="T73" fmla="*/ 6 h 446"/>
                <a:gd name="T74" fmla="*/ 6 w 432"/>
                <a:gd name="T75" fmla="*/ 6 h 446"/>
                <a:gd name="T76" fmla="*/ 6 w 432"/>
                <a:gd name="T77" fmla="*/ 6 h 446"/>
                <a:gd name="T78" fmla="*/ 6 w 432"/>
                <a:gd name="T79" fmla="*/ 0 h 446"/>
                <a:gd name="T80" fmla="*/ 0 w 432"/>
                <a:gd name="T81" fmla="*/ 6 h 4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32"/>
                <a:gd name="T124" fmla="*/ 0 h 446"/>
                <a:gd name="T125" fmla="*/ 432 w 432"/>
                <a:gd name="T126" fmla="*/ 446 h 44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32" h="446">
                  <a:moveTo>
                    <a:pt x="0" y="26"/>
                  </a:moveTo>
                  <a:lnTo>
                    <a:pt x="58" y="236"/>
                  </a:lnTo>
                  <a:lnTo>
                    <a:pt x="64" y="240"/>
                  </a:lnTo>
                  <a:lnTo>
                    <a:pt x="68" y="256"/>
                  </a:lnTo>
                  <a:lnTo>
                    <a:pt x="70" y="262"/>
                  </a:lnTo>
                  <a:lnTo>
                    <a:pt x="78" y="268"/>
                  </a:lnTo>
                  <a:lnTo>
                    <a:pt x="84" y="272"/>
                  </a:lnTo>
                  <a:lnTo>
                    <a:pt x="82" y="282"/>
                  </a:lnTo>
                  <a:lnTo>
                    <a:pt x="88" y="290"/>
                  </a:lnTo>
                  <a:lnTo>
                    <a:pt x="88" y="292"/>
                  </a:lnTo>
                  <a:lnTo>
                    <a:pt x="80" y="304"/>
                  </a:lnTo>
                  <a:lnTo>
                    <a:pt x="80" y="318"/>
                  </a:lnTo>
                  <a:lnTo>
                    <a:pt x="74" y="330"/>
                  </a:lnTo>
                  <a:lnTo>
                    <a:pt x="76" y="346"/>
                  </a:lnTo>
                  <a:lnTo>
                    <a:pt x="86" y="368"/>
                  </a:lnTo>
                  <a:lnTo>
                    <a:pt x="84" y="394"/>
                  </a:lnTo>
                  <a:lnTo>
                    <a:pt x="94" y="410"/>
                  </a:lnTo>
                  <a:lnTo>
                    <a:pt x="96" y="416"/>
                  </a:lnTo>
                  <a:lnTo>
                    <a:pt x="96" y="420"/>
                  </a:lnTo>
                  <a:lnTo>
                    <a:pt x="104" y="428"/>
                  </a:lnTo>
                  <a:lnTo>
                    <a:pt x="104" y="434"/>
                  </a:lnTo>
                  <a:lnTo>
                    <a:pt x="110" y="442"/>
                  </a:lnTo>
                  <a:lnTo>
                    <a:pt x="336" y="428"/>
                  </a:lnTo>
                  <a:lnTo>
                    <a:pt x="340" y="440"/>
                  </a:lnTo>
                  <a:lnTo>
                    <a:pt x="342" y="444"/>
                  </a:lnTo>
                  <a:lnTo>
                    <a:pt x="354" y="446"/>
                  </a:lnTo>
                  <a:lnTo>
                    <a:pt x="356" y="434"/>
                  </a:lnTo>
                  <a:lnTo>
                    <a:pt x="350" y="412"/>
                  </a:lnTo>
                  <a:lnTo>
                    <a:pt x="350" y="404"/>
                  </a:lnTo>
                  <a:lnTo>
                    <a:pt x="352" y="400"/>
                  </a:lnTo>
                  <a:lnTo>
                    <a:pt x="360" y="396"/>
                  </a:lnTo>
                  <a:lnTo>
                    <a:pt x="376" y="402"/>
                  </a:lnTo>
                  <a:lnTo>
                    <a:pt x="390" y="404"/>
                  </a:lnTo>
                  <a:lnTo>
                    <a:pt x="396" y="402"/>
                  </a:lnTo>
                  <a:lnTo>
                    <a:pt x="394" y="386"/>
                  </a:lnTo>
                  <a:lnTo>
                    <a:pt x="392" y="376"/>
                  </a:lnTo>
                  <a:lnTo>
                    <a:pt x="392" y="366"/>
                  </a:lnTo>
                  <a:lnTo>
                    <a:pt x="394" y="358"/>
                  </a:lnTo>
                  <a:lnTo>
                    <a:pt x="406" y="324"/>
                  </a:lnTo>
                  <a:lnTo>
                    <a:pt x="408" y="310"/>
                  </a:lnTo>
                  <a:lnTo>
                    <a:pt x="412" y="296"/>
                  </a:lnTo>
                  <a:lnTo>
                    <a:pt x="420" y="280"/>
                  </a:lnTo>
                  <a:lnTo>
                    <a:pt x="428" y="274"/>
                  </a:lnTo>
                  <a:lnTo>
                    <a:pt x="430" y="272"/>
                  </a:lnTo>
                  <a:lnTo>
                    <a:pt x="432" y="268"/>
                  </a:lnTo>
                  <a:lnTo>
                    <a:pt x="426" y="266"/>
                  </a:lnTo>
                  <a:lnTo>
                    <a:pt x="426" y="264"/>
                  </a:lnTo>
                  <a:lnTo>
                    <a:pt x="422" y="264"/>
                  </a:lnTo>
                  <a:lnTo>
                    <a:pt x="410" y="262"/>
                  </a:lnTo>
                  <a:lnTo>
                    <a:pt x="408" y="260"/>
                  </a:lnTo>
                  <a:lnTo>
                    <a:pt x="404" y="256"/>
                  </a:lnTo>
                  <a:lnTo>
                    <a:pt x="400" y="236"/>
                  </a:lnTo>
                  <a:lnTo>
                    <a:pt x="390" y="222"/>
                  </a:lnTo>
                  <a:lnTo>
                    <a:pt x="378" y="216"/>
                  </a:lnTo>
                  <a:lnTo>
                    <a:pt x="372" y="196"/>
                  </a:lnTo>
                  <a:lnTo>
                    <a:pt x="362" y="188"/>
                  </a:lnTo>
                  <a:lnTo>
                    <a:pt x="360" y="176"/>
                  </a:lnTo>
                  <a:lnTo>
                    <a:pt x="352" y="174"/>
                  </a:lnTo>
                  <a:lnTo>
                    <a:pt x="338" y="168"/>
                  </a:lnTo>
                  <a:lnTo>
                    <a:pt x="330" y="156"/>
                  </a:lnTo>
                  <a:lnTo>
                    <a:pt x="320" y="150"/>
                  </a:lnTo>
                  <a:lnTo>
                    <a:pt x="320" y="144"/>
                  </a:lnTo>
                  <a:lnTo>
                    <a:pt x="316" y="134"/>
                  </a:lnTo>
                  <a:lnTo>
                    <a:pt x="312" y="132"/>
                  </a:lnTo>
                  <a:lnTo>
                    <a:pt x="298" y="126"/>
                  </a:lnTo>
                  <a:lnTo>
                    <a:pt x="272" y="104"/>
                  </a:lnTo>
                  <a:lnTo>
                    <a:pt x="260" y="100"/>
                  </a:lnTo>
                  <a:lnTo>
                    <a:pt x="258" y="92"/>
                  </a:lnTo>
                  <a:lnTo>
                    <a:pt x="246" y="82"/>
                  </a:lnTo>
                  <a:lnTo>
                    <a:pt x="240" y="66"/>
                  </a:lnTo>
                  <a:lnTo>
                    <a:pt x="232" y="58"/>
                  </a:lnTo>
                  <a:lnTo>
                    <a:pt x="228" y="52"/>
                  </a:lnTo>
                  <a:lnTo>
                    <a:pt x="212" y="50"/>
                  </a:lnTo>
                  <a:lnTo>
                    <a:pt x="190" y="38"/>
                  </a:lnTo>
                  <a:lnTo>
                    <a:pt x="184" y="32"/>
                  </a:lnTo>
                  <a:lnTo>
                    <a:pt x="192" y="16"/>
                  </a:lnTo>
                  <a:lnTo>
                    <a:pt x="196" y="12"/>
                  </a:lnTo>
                  <a:lnTo>
                    <a:pt x="200" y="6"/>
                  </a:lnTo>
                  <a:lnTo>
                    <a:pt x="202" y="2"/>
                  </a:lnTo>
                  <a:lnTo>
                    <a:pt x="200" y="0"/>
                  </a:lnTo>
                  <a:lnTo>
                    <a:pt x="80" y="18"/>
                  </a:lnTo>
                  <a:lnTo>
                    <a:pt x="0" y="2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3" name="Freeform 34"/>
            <p:cNvSpPr>
              <a:spLocks/>
            </p:cNvSpPr>
            <p:nvPr/>
          </p:nvSpPr>
          <p:spPr bwMode="grayWhite">
            <a:xfrm>
              <a:off x="3680" y="2771"/>
              <a:ext cx="669" cy="504"/>
            </a:xfrm>
            <a:custGeom>
              <a:avLst/>
              <a:gdLst>
                <a:gd name="T0" fmla="*/ 2 w 720"/>
                <a:gd name="T1" fmla="*/ 6 h 544"/>
                <a:gd name="T2" fmla="*/ 2 w 720"/>
                <a:gd name="T3" fmla="*/ 6 h 544"/>
                <a:gd name="T4" fmla="*/ 7 w 720"/>
                <a:gd name="T5" fmla="*/ 6 h 544"/>
                <a:gd name="T6" fmla="*/ 7 w 720"/>
                <a:gd name="T7" fmla="*/ 6 h 544"/>
                <a:gd name="T8" fmla="*/ 7 w 720"/>
                <a:gd name="T9" fmla="*/ 6 h 544"/>
                <a:gd name="T10" fmla="*/ 7 w 720"/>
                <a:gd name="T11" fmla="*/ 6 h 544"/>
                <a:gd name="T12" fmla="*/ 7 w 720"/>
                <a:gd name="T13" fmla="*/ 6 h 544"/>
                <a:gd name="T14" fmla="*/ 7 w 720"/>
                <a:gd name="T15" fmla="*/ 6 h 544"/>
                <a:gd name="T16" fmla="*/ 7 w 720"/>
                <a:gd name="T17" fmla="*/ 6 h 544"/>
                <a:gd name="T18" fmla="*/ 7 w 720"/>
                <a:gd name="T19" fmla="*/ 6 h 544"/>
                <a:gd name="T20" fmla="*/ 7 w 720"/>
                <a:gd name="T21" fmla="*/ 6 h 544"/>
                <a:gd name="T22" fmla="*/ 7 w 720"/>
                <a:gd name="T23" fmla="*/ 6 h 544"/>
                <a:gd name="T24" fmla="*/ 7 w 720"/>
                <a:gd name="T25" fmla="*/ 6 h 544"/>
                <a:gd name="T26" fmla="*/ 7 w 720"/>
                <a:gd name="T27" fmla="*/ 6 h 544"/>
                <a:gd name="T28" fmla="*/ 7 w 720"/>
                <a:gd name="T29" fmla="*/ 6 h 544"/>
                <a:gd name="T30" fmla="*/ 7 w 720"/>
                <a:gd name="T31" fmla="*/ 6 h 544"/>
                <a:gd name="T32" fmla="*/ 7 w 720"/>
                <a:gd name="T33" fmla="*/ 6 h 544"/>
                <a:gd name="T34" fmla="*/ 7 w 720"/>
                <a:gd name="T35" fmla="*/ 6 h 544"/>
                <a:gd name="T36" fmla="*/ 7 w 720"/>
                <a:gd name="T37" fmla="*/ 6 h 544"/>
                <a:gd name="T38" fmla="*/ 7 w 720"/>
                <a:gd name="T39" fmla="*/ 6 h 544"/>
                <a:gd name="T40" fmla="*/ 7 w 720"/>
                <a:gd name="T41" fmla="*/ 6 h 544"/>
                <a:gd name="T42" fmla="*/ 7 w 720"/>
                <a:gd name="T43" fmla="*/ 6 h 544"/>
                <a:gd name="T44" fmla="*/ 7 w 720"/>
                <a:gd name="T45" fmla="*/ 6 h 544"/>
                <a:gd name="T46" fmla="*/ 7 w 720"/>
                <a:gd name="T47" fmla="*/ 6 h 544"/>
                <a:gd name="T48" fmla="*/ 7 w 720"/>
                <a:gd name="T49" fmla="*/ 6 h 544"/>
                <a:gd name="T50" fmla="*/ 7 w 720"/>
                <a:gd name="T51" fmla="*/ 6 h 544"/>
                <a:gd name="T52" fmla="*/ 7 w 720"/>
                <a:gd name="T53" fmla="*/ 6 h 544"/>
                <a:gd name="T54" fmla="*/ 7 w 720"/>
                <a:gd name="T55" fmla="*/ 6 h 544"/>
                <a:gd name="T56" fmla="*/ 7 w 720"/>
                <a:gd name="T57" fmla="*/ 6 h 544"/>
                <a:gd name="T58" fmla="*/ 7 w 720"/>
                <a:gd name="T59" fmla="*/ 6 h 544"/>
                <a:gd name="T60" fmla="*/ 7 w 720"/>
                <a:gd name="T61" fmla="*/ 6 h 544"/>
                <a:gd name="T62" fmla="*/ 7 w 720"/>
                <a:gd name="T63" fmla="*/ 6 h 544"/>
                <a:gd name="T64" fmla="*/ 7 w 720"/>
                <a:gd name="T65" fmla="*/ 6 h 544"/>
                <a:gd name="T66" fmla="*/ 7 w 720"/>
                <a:gd name="T67" fmla="*/ 6 h 544"/>
                <a:gd name="T68" fmla="*/ 7 w 720"/>
                <a:gd name="T69" fmla="*/ 6 h 544"/>
                <a:gd name="T70" fmla="*/ 7 w 720"/>
                <a:gd name="T71" fmla="*/ 6 h 544"/>
                <a:gd name="T72" fmla="*/ 7 w 720"/>
                <a:gd name="T73" fmla="*/ 6 h 544"/>
                <a:gd name="T74" fmla="*/ 7 w 720"/>
                <a:gd name="T75" fmla="*/ 6 h 544"/>
                <a:gd name="T76" fmla="*/ 7 w 720"/>
                <a:gd name="T77" fmla="*/ 6 h 544"/>
                <a:gd name="T78" fmla="*/ 7 w 720"/>
                <a:gd name="T79" fmla="*/ 6 h 544"/>
                <a:gd name="T80" fmla="*/ 7 w 720"/>
                <a:gd name="T81" fmla="*/ 6 h 544"/>
                <a:gd name="T82" fmla="*/ 7 w 720"/>
                <a:gd name="T83" fmla="*/ 6 h 544"/>
                <a:gd name="T84" fmla="*/ 7 w 720"/>
                <a:gd name="T85" fmla="*/ 6 h 544"/>
                <a:gd name="T86" fmla="*/ 7 w 720"/>
                <a:gd name="T87" fmla="*/ 6 h 544"/>
                <a:gd name="T88" fmla="*/ 7 w 720"/>
                <a:gd name="T89" fmla="*/ 6 h 544"/>
                <a:gd name="T90" fmla="*/ 7 w 720"/>
                <a:gd name="T91" fmla="*/ 6 h 544"/>
                <a:gd name="T92" fmla="*/ 7 w 720"/>
                <a:gd name="T93" fmla="*/ 6 h 544"/>
                <a:gd name="T94" fmla="*/ 7 w 720"/>
                <a:gd name="T95" fmla="*/ 6 h 544"/>
                <a:gd name="T96" fmla="*/ 7 w 720"/>
                <a:gd name="T97" fmla="*/ 6 h 544"/>
                <a:gd name="T98" fmla="*/ 7 w 720"/>
                <a:gd name="T99" fmla="*/ 6 h 544"/>
                <a:gd name="T100" fmla="*/ 7 w 720"/>
                <a:gd name="T101" fmla="*/ 6 h 544"/>
                <a:gd name="T102" fmla="*/ 7 w 720"/>
                <a:gd name="T103" fmla="*/ 6 h 544"/>
                <a:gd name="T104" fmla="*/ 7 w 720"/>
                <a:gd name="T105" fmla="*/ 6 h 544"/>
                <a:gd name="T106" fmla="*/ 7 w 720"/>
                <a:gd name="T107" fmla="*/ 6 h 544"/>
                <a:gd name="T108" fmla="*/ 7 w 720"/>
                <a:gd name="T109" fmla="*/ 6 h 544"/>
                <a:gd name="T110" fmla="*/ 7 w 720"/>
                <a:gd name="T111" fmla="*/ 4 h 544"/>
                <a:gd name="T112" fmla="*/ 7 w 720"/>
                <a:gd name="T113" fmla="*/ 6 h 544"/>
                <a:gd name="T114" fmla="*/ 7 w 720"/>
                <a:gd name="T115" fmla="*/ 6 h 544"/>
                <a:gd name="T116" fmla="*/ 7 w 720"/>
                <a:gd name="T117" fmla="*/ 6 h 544"/>
                <a:gd name="T118" fmla="*/ 7 w 720"/>
                <a:gd name="T119" fmla="*/ 6 h 54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20"/>
                <a:gd name="T181" fmla="*/ 0 h 544"/>
                <a:gd name="T182" fmla="*/ 720 w 720"/>
                <a:gd name="T183" fmla="*/ 544 h 54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20" h="544">
                  <a:moveTo>
                    <a:pt x="222" y="20"/>
                  </a:moveTo>
                  <a:lnTo>
                    <a:pt x="2" y="40"/>
                  </a:lnTo>
                  <a:lnTo>
                    <a:pt x="2" y="46"/>
                  </a:lnTo>
                  <a:lnTo>
                    <a:pt x="4" y="48"/>
                  </a:lnTo>
                  <a:lnTo>
                    <a:pt x="0" y="50"/>
                  </a:lnTo>
                  <a:lnTo>
                    <a:pt x="2" y="58"/>
                  </a:lnTo>
                  <a:lnTo>
                    <a:pt x="8" y="66"/>
                  </a:lnTo>
                  <a:lnTo>
                    <a:pt x="12" y="70"/>
                  </a:lnTo>
                  <a:lnTo>
                    <a:pt x="14" y="72"/>
                  </a:lnTo>
                  <a:lnTo>
                    <a:pt x="22" y="76"/>
                  </a:lnTo>
                  <a:lnTo>
                    <a:pt x="22" y="80"/>
                  </a:lnTo>
                  <a:lnTo>
                    <a:pt x="18" y="88"/>
                  </a:lnTo>
                  <a:lnTo>
                    <a:pt x="18" y="90"/>
                  </a:lnTo>
                  <a:lnTo>
                    <a:pt x="24" y="94"/>
                  </a:lnTo>
                  <a:lnTo>
                    <a:pt x="24" y="96"/>
                  </a:lnTo>
                  <a:lnTo>
                    <a:pt x="24" y="98"/>
                  </a:lnTo>
                  <a:lnTo>
                    <a:pt x="20" y="102"/>
                  </a:lnTo>
                  <a:lnTo>
                    <a:pt x="20" y="108"/>
                  </a:lnTo>
                  <a:lnTo>
                    <a:pt x="22" y="110"/>
                  </a:lnTo>
                  <a:lnTo>
                    <a:pt x="36" y="106"/>
                  </a:lnTo>
                  <a:lnTo>
                    <a:pt x="40" y="102"/>
                  </a:lnTo>
                  <a:lnTo>
                    <a:pt x="44" y="90"/>
                  </a:lnTo>
                  <a:lnTo>
                    <a:pt x="46" y="86"/>
                  </a:lnTo>
                  <a:lnTo>
                    <a:pt x="50" y="88"/>
                  </a:lnTo>
                  <a:lnTo>
                    <a:pt x="56" y="88"/>
                  </a:lnTo>
                  <a:lnTo>
                    <a:pt x="58" y="86"/>
                  </a:lnTo>
                  <a:lnTo>
                    <a:pt x="62" y="88"/>
                  </a:lnTo>
                  <a:lnTo>
                    <a:pt x="60" y="90"/>
                  </a:lnTo>
                  <a:lnTo>
                    <a:pt x="52" y="98"/>
                  </a:lnTo>
                  <a:lnTo>
                    <a:pt x="54" y="100"/>
                  </a:lnTo>
                  <a:lnTo>
                    <a:pt x="60" y="96"/>
                  </a:lnTo>
                  <a:lnTo>
                    <a:pt x="72" y="96"/>
                  </a:lnTo>
                  <a:lnTo>
                    <a:pt x="110" y="82"/>
                  </a:lnTo>
                  <a:lnTo>
                    <a:pt x="116" y="82"/>
                  </a:lnTo>
                  <a:lnTo>
                    <a:pt x="116" y="86"/>
                  </a:lnTo>
                  <a:lnTo>
                    <a:pt x="108" y="92"/>
                  </a:lnTo>
                  <a:lnTo>
                    <a:pt x="112" y="94"/>
                  </a:lnTo>
                  <a:lnTo>
                    <a:pt x="130" y="94"/>
                  </a:lnTo>
                  <a:lnTo>
                    <a:pt x="146" y="100"/>
                  </a:lnTo>
                  <a:lnTo>
                    <a:pt x="164" y="110"/>
                  </a:lnTo>
                  <a:lnTo>
                    <a:pt x="168" y="112"/>
                  </a:lnTo>
                  <a:lnTo>
                    <a:pt x="168" y="106"/>
                  </a:lnTo>
                  <a:lnTo>
                    <a:pt x="172" y="102"/>
                  </a:lnTo>
                  <a:lnTo>
                    <a:pt x="174" y="108"/>
                  </a:lnTo>
                  <a:lnTo>
                    <a:pt x="184" y="110"/>
                  </a:lnTo>
                  <a:lnTo>
                    <a:pt x="188" y="112"/>
                  </a:lnTo>
                  <a:lnTo>
                    <a:pt x="188" y="114"/>
                  </a:lnTo>
                  <a:lnTo>
                    <a:pt x="184" y="116"/>
                  </a:lnTo>
                  <a:lnTo>
                    <a:pt x="186" y="118"/>
                  </a:lnTo>
                  <a:lnTo>
                    <a:pt x="208" y="136"/>
                  </a:lnTo>
                  <a:lnTo>
                    <a:pt x="210" y="142"/>
                  </a:lnTo>
                  <a:lnTo>
                    <a:pt x="208" y="146"/>
                  </a:lnTo>
                  <a:lnTo>
                    <a:pt x="206" y="150"/>
                  </a:lnTo>
                  <a:lnTo>
                    <a:pt x="204" y="148"/>
                  </a:lnTo>
                  <a:lnTo>
                    <a:pt x="202" y="142"/>
                  </a:lnTo>
                  <a:lnTo>
                    <a:pt x="200" y="148"/>
                  </a:lnTo>
                  <a:lnTo>
                    <a:pt x="202" y="152"/>
                  </a:lnTo>
                  <a:lnTo>
                    <a:pt x="206" y="154"/>
                  </a:lnTo>
                  <a:lnTo>
                    <a:pt x="236" y="146"/>
                  </a:lnTo>
                  <a:lnTo>
                    <a:pt x="238" y="142"/>
                  </a:lnTo>
                  <a:lnTo>
                    <a:pt x="250" y="140"/>
                  </a:lnTo>
                  <a:lnTo>
                    <a:pt x="274" y="120"/>
                  </a:lnTo>
                  <a:lnTo>
                    <a:pt x="290" y="120"/>
                  </a:lnTo>
                  <a:lnTo>
                    <a:pt x="290" y="116"/>
                  </a:lnTo>
                  <a:lnTo>
                    <a:pt x="288" y="112"/>
                  </a:lnTo>
                  <a:lnTo>
                    <a:pt x="292" y="102"/>
                  </a:lnTo>
                  <a:lnTo>
                    <a:pt x="320" y="98"/>
                  </a:lnTo>
                  <a:lnTo>
                    <a:pt x="358" y="118"/>
                  </a:lnTo>
                  <a:lnTo>
                    <a:pt x="360" y="124"/>
                  </a:lnTo>
                  <a:lnTo>
                    <a:pt x="370" y="132"/>
                  </a:lnTo>
                  <a:lnTo>
                    <a:pt x="378" y="146"/>
                  </a:lnTo>
                  <a:lnTo>
                    <a:pt x="402" y="162"/>
                  </a:lnTo>
                  <a:lnTo>
                    <a:pt x="406" y="170"/>
                  </a:lnTo>
                  <a:lnTo>
                    <a:pt x="412" y="176"/>
                  </a:lnTo>
                  <a:lnTo>
                    <a:pt x="432" y="176"/>
                  </a:lnTo>
                  <a:lnTo>
                    <a:pt x="446" y="196"/>
                  </a:lnTo>
                  <a:lnTo>
                    <a:pt x="450" y="200"/>
                  </a:lnTo>
                  <a:lnTo>
                    <a:pt x="448" y="206"/>
                  </a:lnTo>
                  <a:lnTo>
                    <a:pt x="454" y="228"/>
                  </a:lnTo>
                  <a:lnTo>
                    <a:pt x="452" y="252"/>
                  </a:lnTo>
                  <a:lnTo>
                    <a:pt x="446" y="278"/>
                  </a:lnTo>
                  <a:lnTo>
                    <a:pt x="446" y="300"/>
                  </a:lnTo>
                  <a:lnTo>
                    <a:pt x="450" y="306"/>
                  </a:lnTo>
                  <a:lnTo>
                    <a:pt x="466" y="316"/>
                  </a:lnTo>
                  <a:lnTo>
                    <a:pt x="470" y="308"/>
                  </a:lnTo>
                  <a:lnTo>
                    <a:pt x="466" y="304"/>
                  </a:lnTo>
                  <a:lnTo>
                    <a:pt x="460" y="290"/>
                  </a:lnTo>
                  <a:lnTo>
                    <a:pt x="462" y="288"/>
                  </a:lnTo>
                  <a:lnTo>
                    <a:pt x="470" y="286"/>
                  </a:lnTo>
                  <a:lnTo>
                    <a:pt x="476" y="300"/>
                  </a:lnTo>
                  <a:lnTo>
                    <a:pt x="480" y="300"/>
                  </a:lnTo>
                  <a:lnTo>
                    <a:pt x="482" y="292"/>
                  </a:lnTo>
                  <a:lnTo>
                    <a:pt x="484" y="292"/>
                  </a:lnTo>
                  <a:lnTo>
                    <a:pt x="488" y="294"/>
                  </a:lnTo>
                  <a:lnTo>
                    <a:pt x="488" y="300"/>
                  </a:lnTo>
                  <a:lnTo>
                    <a:pt x="484" y="308"/>
                  </a:lnTo>
                  <a:lnTo>
                    <a:pt x="480" y="314"/>
                  </a:lnTo>
                  <a:lnTo>
                    <a:pt x="474" y="330"/>
                  </a:lnTo>
                  <a:lnTo>
                    <a:pt x="470" y="332"/>
                  </a:lnTo>
                  <a:lnTo>
                    <a:pt x="470" y="340"/>
                  </a:lnTo>
                  <a:lnTo>
                    <a:pt x="476" y="346"/>
                  </a:lnTo>
                  <a:lnTo>
                    <a:pt x="484" y="354"/>
                  </a:lnTo>
                  <a:lnTo>
                    <a:pt x="498" y="384"/>
                  </a:lnTo>
                  <a:lnTo>
                    <a:pt x="518" y="396"/>
                  </a:lnTo>
                  <a:lnTo>
                    <a:pt x="520" y="396"/>
                  </a:lnTo>
                  <a:lnTo>
                    <a:pt x="520" y="390"/>
                  </a:lnTo>
                  <a:lnTo>
                    <a:pt x="528" y="390"/>
                  </a:lnTo>
                  <a:lnTo>
                    <a:pt x="532" y="402"/>
                  </a:lnTo>
                  <a:lnTo>
                    <a:pt x="532" y="408"/>
                  </a:lnTo>
                  <a:lnTo>
                    <a:pt x="540" y="424"/>
                  </a:lnTo>
                  <a:lnTo>
                    <a:pt x="548" y="430"/>
                  </a:lnTo>
                  <a:lnTo>
                    <a:pt x="558" y="432"/>
                  </a:lnTo>
                  <a:lnTo>
                    <a:pt x="572" y="474"/>
                  </a:lnTo>
                  <a:lnTo>
                    <a:pt x="578" y="476"/>
                  </a:lnTo>
                  <a:lnTo>
                    <a:pt x="598" y="482"/>
                  </a:lnTo>
                  <a:lnTo>
                    <a:pt x="606" y="486"/>
                  </a:lnTo>
                  <a:lnTo>
                    <a:pt x="630" y="514"/>
                  </a:lnTo>
                  <a:lnTo>
                    <a:pt x="640" y="522"/>
                  </a:lnTo>
                  <a:lnTo>
                    <a:pt x="644" y="522"/>
                  </a:lnTo>
                  <a:lnTo>
                    <a:pt x="650" y="526"/>
                  </a:lnTo>
                  <a:lnTo>
                    <a:pt x="652" y="532"/>
                  </a:lnTo>
                  <a:lnTo>
                    <a:pt x="646" y="532"/>
                  </a:lnTo>
                  <a:lnTo>
                    <a:pt x="642" y="532"/>
                  </a:lnTo>
                  <a:lnTo>
                    <a:pt x="640" y="532"/>
                  </a:lnTo>
                  <a:lnTo>
                    <a:pt x="638" y="532"/>
                  </a:lnTo>
                  <a:lnTo>
                    <a:pt x="636" y="536"/>
                  </a:lnTo>
                  <a:lnTo>
                    <a:pt x="640" y="540"/>
                  </a:lnTo>
                  <a:lnTo>
                    <a:pt x="652" y="544"/>
                  </a:lnTo>
                  <a:lnTo>
                    <a:pt x="658" y="540"/>
                  </a:lnTo>
                  <a:lnTo>
                    <a:pt x="666" y="538"/>
                  </a:lnTo>
                  <a:lnTo>
                    <a:pt x="702" y="524"/>
                  </a:lnTo>
                  <a:lnTo>
                    <a:pt x="708" y="512"/>
                  </a:lnTo>
                  <a:lnTo>
                    <a:pt x="710" y="508"/>
                  </a:lnTo>
                  <a:lnTo>
                    <a:pt x="704" y="490"/>
                  </a:lnTo>
                  <a:lnTo>
                    <a:pt x="706" y="480"/>
                  </a:lnTo>
                  <a:lnTo>
                    <a:pt x="712" y="464"/>
                  </a:lnTo>
                  <a:lnTo>
                    <a:pt x="720" y="466"/>
                  </a:lnTo>
                  <a:lnTo>
                    <a:pt x="712" y="432"/>
                  </a:lnTo>
                  <a:lnTo>
                    <a:pt x="714" y="414"/>
                  </a:lnTo>
                  <a:lnTo>
                    <a:pt x="712" y="382"/>
                  </a:lnTo>
                  <a:lnTo>
                    <a:pt x="704" y="356"/>
                  </a:lnTo>
                  <a:lnTo>
                    <a:pt x="700" y="348"/>
                  </a:lnTo>
                  <a:lnTo>
                    <a:pt x="676" y="316"/>
                  </a:lnTo>
                  <a:lnTo>
                    <a:pt x="662" y="280"/>
                  </a:lnTo>
                  <a:lnTo>
                    <a:pt x="642" y="256"/>
                  </a:lnTo>
                  <a:lnTo>
                    <a:pt x="644" y="252"/>
                  </a:lnTo>
                  <a:lnTo>
                    <a:pt x="642" y="248"/>
                  </a:lnTo>
                  <a:lnTo>
                    <a:pt x="636" y="234"/>
                  </a:lnTo>
                  <a:lnTo>
                    <a:pt x="636" y="228"/>
                  </a:lnTo>
                  <a:lnTo>
                    <a:pt x="642" y="218"/>
                  </a:lnTo>
                  <a:lnTo>
                    <a:pt x="642" y="216"/>
                  </a:lnTo>
                  <a:lnTo>
                    <a:pt x="618" y="182"/>
                  </a:lnTo>
                  <a:lnTo>
                    <a:pt x="604" y="168"/>
                  </a:lnTo>
                  <a:lnTo>
                    <a:pt x="594" y="162"/>
                  </a:lnTo>
                  <a:lnTo>
                    <a:pt x="592" y="158"/>
                  </a:lnTo>
                  <a:lnTo>
                    <a:pt x="576" y="138"/>
                  </a:lnTo>
                  <a:lnTo>
                    <a:pt x="556" y="100"/>
                  </a:lnTo>
                  <a:lnTo>
                    <a:pt x="550" y="78"/>
                  </a:lnTo>
                  <a:lnTo>
                    <a:pt x="538" y="48"/>
                  </a:lnTo>
                  <a:lnTo>
                    <a:pt x="538" y="42"/>
                  </a:lnTo>
                  <a:lnTo>
                    <a:pt x="532" y="38"/>
                  </a:lnTo>
                  <a:lnTo>
                    <a:pt x="528" y="36"/>
                  </a:lnTo>
                  <a:lnTo>
                    <a:pt x="526" y="14"/>
                  </a:lnTo>
                  <a:lnTo>
                    <a:pt x="522" y="6"/>
                  </a:lnTo>
                  <a:lnTo>
                    <a:pt x="516" y="8"/>
                  </a:lnTo>
                  <a:lnTo>
                    <a:pt x="502" y="6"/>
                  </a:lnTo>
                  <a:lnTo>
                    <a:pt x="486" y="0"/>
                  </a:lnTo>
                  <a:lnTo>
                    <a:pt x="478" y="4"/>
                  </a:lnTo>
                  <a:lnTo>
                    <a:pt x="476" y="8"/>
                  </a:lnTo>
                  <a:lnTo>
                    <a:pt x="476" y="16"/>
                  </a:lnTo>
                  <a:lnTo>
                    <a:pt x="482" y="38"/>
                  </a:lnTo>
                  <a:lnTo>
                    <a:pt x="480" y="50"/>
                  </a:lnTo>
                  <a:lnTo>
                    <a:pt x="468" y="48"/>
                  </a:lnTo>
                  <a:lnTo>
                    <a:pt x="466" y="44"/>
                  </a:lnTo>
                  <a:lnTo>
                    <a:pt x="462" y="32"/>
                  </a:lnTo>
                  <a:lnTo>
                    <a:pt x="236" y="46"/>
                  </a:lnTo>
                  <a:lnTo>
                    <a:pt x="230" y="38"/>
                  </a:lnTo>
                  <a:lnTo>
                    <a:pt x="230" y="32"/>
                  </a:lnTo>
                  <a:lnTo>
                    <a:pt x="222" y="24"/>
                  </a:lnTo>
                  <a:lnTo>
                    <a:pt x="222" y="2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4" name="Freeform 35"/>
            <p:cNvSpPr>
              <a:spLocks/>
            </p:cNvSpPr>
            <p:nvPr/>
          </p:nvSpPr>
          <p:spPr bwMode="grayWhite">
            <a:xfrm>
              <a:off x="4176" y="1879"/>
              <a:ext cx="336" cy="163"/>
            </a:xfrm>
            <a:custGeom>
              <a:avLst/>
              <a:gdLst>
                <a:gd name="T0" fmla="*/ 6 w 362"/>
                <a:gd name="T1" fmla="*/ 7 h 174"/>
                <a:gd name="T2" fmla="*/ 6 w 362"/>
                <a:gd name="T3" fmla="*/ 7 h 174"/>
                <a:gd name="T4" fmla="*/ 6 w 362"/>
                <a:gd name="T5" fmla="*/ 7 h 174"/>
                <a:gd name="T6" fmla="*/ 6 w 362"/>
                <a:gd name="T7" fmla="*/ 7 h 174"/>
                <a:gd name="T8" fmla="*/ 6 w 362"/>
                <a:gd name="T9" fmla="*/ 7 h 174"/>
                <a:gd name="T10" fmla="*/ 6 w 362"/>
                <a:gd name="T11" fmla="*/ 7 h 174"/>
                <a:gd name="T12" fmla="*/ 6 w 362"/>
                <a:gd name="T13" fmla="*/ 7 h 174"/>
                <a:gd name="T14" fmla="*/ 6 w 362"/>
                <a:gd name="T15" fmla="*/ 7 h 174"/>
                <a:gd name="T16" fmla="*/ 6 w 362"/>
                <a:gd name="T17" fmla="*/ 7 h 174"/>
                <a:gd name="T18" fmla="*/ 6 w 362"/>
                <a:gd name="T19" fmla="*/ 7 h 174"/>
                <a:gd name="T20" fmla="*/ 6 w 362"/>
                <a:gd name="T21" fmla="*/ 7 h 174"/>
                <a:gd name="T22" fmla="*/ 6 w 362"/>
                <a:gd name="T23" fmla="*/ 7 h 174"/>
                <a:gd name="T24" fmla="*/ 6 w 362"/>
                <a:gd name="T25" fmla="*/ 7 h 174"/>
                <a:gd name="T26" fmla="*/ 6 w 362"/>
                <a:gd name="T27" fmla="*/ 7 h 174"/>
                <a:gd name="T28" fmla="*/ 6 w 362"/>
                <a:gd name="T29" fmla="*/ 7 h 174"/>
                <a:gd name="T30" fmla="*/ 6 w 362"/>
                <a:gd name="T31" fmla="*/ 7 h 174"/>
                <a:gd name="T32" fmla="*/ 6 w 362"/>
                <a:gd name="T33" fmla="*/ 7 h 174"/>
                <a:gd name="T34" fmla="*/ 6 w 362"/>
                <a:gd name="T35" fmla="*/ 7 h 174"/>
                <a:gd name="T36" fmla="*/ 6 w 362"/>
                <a:gd name="T37" fmla="*/ 7 h 174"/>
                <a:gd name="T38" fmla="*/ 6 w 362"/>
                <a:gd name="T39" fmla="*/ 7 h 174"/>
                <a:gd name="T40" fmla="*/ 6 w 362"/>
                <a:gd name="T41" fmla="*/ 7 h 174"/>
                <a:gd name="T42" fmla="*/ 6 w 362"/>
                <a:gd name="T43" fmla="*/ 7 h 174"/>
                <a:gd name="T44" fmla="*/ 6 w 362"/>
                <a:gd name="T45" fmla="*/ 7 h 174"/>
                <a:gd name="T46" fmla="*/ 6 w 362"/>
                <a:gd name="T47" fmla="*/ 7 h 174"/>
                <a:gd name="T48" fmla="*/ 6 w 362"/>
                <a:gd name="T49" fmla="*/ 7 h 174"/>
                <a:gd name="T50" fmla="*/ 6 w 362"/>
                <a:gd name="T51" fmla="*/ 7 h 174"/>
                <a:gd name="T52" fmla="*/ 6 w 362"/>
                <a:gd name="T53" fmla="*/ 7 h 174"/>
                <a:gd name="T54" fmla="*/ 6 w 362"/>
                <a:gd name="T55" fmla="*/ 7 h 174"/>
                <a:gd name="T56" fmla="*/ 6 w 362"/>
                <a:gd name="T57" fmla="*/ 7 h 174"/>
                <a:gd name="T58" fmla="*/ 6 w 362"/>
                <a:gd name="T59" fmla="*/ 7 h 174"/>
                <a:gd name="T60" fmla="*/ 6 w 362"/>
                <a:gd name="T61" fmla="*/ 7 h 174"/>
                <a:gd name="T62" fmla="*/ 6 w 362"/>
                <a:gd name="T63" fmla="*/ 7 h 174"/>
                <a:gd name="T64" fmla="*/ 6 w 362"/>
                <a:gd name="T65" fmla="*/ 7 h 174"/>
                <a:gd name="T66" fmla="*/ 6 w 362"/>
                <a:gd name="T67" fmla="*/ 7 h 174"/>
                <a:gd name="T68" fmla="*/ 6 w 362"/>
                <a:gd name="T69" fmla="*/ 7 h 174"/>
                <a:gd name="T70" fmla="*/ 6 w 362"/>
                <a:gd name="T71" fmla="*/ 7 h 174"/>
                <a:gd name="T72" fmla="*/ 6 w 362"/>
                <a:gd name="T73" fmla="*/ 7 h 174"/>
                <a:gd name="T74" fmla="*/ 6 w 362"/>
                <a:gd name="T75" fmla="*/ 7 h 174"/>
                <a:gd name="T76" fmla="*/ 6 w 362"/>
                <a:gd name="T77" fmla="*/ 7 h 174"/>
                <a:gd name="T78" fmla="*/ 6 w 362"/>
                <a:gd name="T79" fmla="*/ 7 h 174"/>
                <a:gd name="T80" fmla="*/ 6 w 362"/>
                <a:gd name="T81" fmla="*/ 7 h 174"/>
                <a:gd name="T82" fmla="*/ 6 w 362"/>
                <a:gd name="T83" fmla="*/ 7 h 174"/>
                <a:gd name="T84" fmla="*/ 6 w 362"/>
                <a:gd name="T85" fmla="*/ 7 h 174"/>
                <a:gd name="T86" fmla="*/ 6 w 362"/>
                <a:gd name="T87" fmla="*/ 7 h 174"/>
                <a:gd name="T88" fmla="*/ 6 w 362"/>
                <a:gd name="T89" fmla="*/ 7 h 174"/>
                <a:gd name="T90" fmla="*/ 6 w 362"/>
                <a:gd name="T91" fmla="*/ 7 h 174"/>
                <a:gd name="T92" fmla="*/ 6 w 362"/>
                <a:gd name="T93" fmla="*/ 7 h 174"/>
                <a:gd name="T94" fmla="*/ 6 w 362"/>
                <a:gd name="T95" fmla="*/ 7 h 174"/>
                <a:gd name="T96" fmla="*/ 6 w 362"/>
                <a:gd name="T97" fmla="*/ 7 h 174"/>
                <a:gd name="T98" fmla="*/ 6 w 362"/>
                <a:gd name="T99" fmla="*/ 7 h 174"/>
                <a:gd name="T100" fmla="*/ 6 w 362"/>
                <a:gd name="T101" fmla="*/ 7 h 174"/>
                <a:gd name="T102" fmla="*/ 6 w 362"/>
                <a:gd name="T103" fmla="*/ 7 h 174"/>
                <a:gd name="T104" fmla="*/ 6 w 362"/>
                <a:gd name="T105" fmla="*/ 0 h 17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62"/>
                <a:gd name="T160" fmla="*/ 0 h 174"/>
                <a:gd name="T161" fmla="*/ 362 w 362"/>
                <a:gd name="T162" fmla="*/ 174 h 17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62" h="174">
                  <a:moveTo>
                    <a:pt x="274" y="0"/>
                  </a:moveTo>
                  <a:lnTo>
                    <a:pt x="208" y="12"/>
                  </a:lnTo>
                  <a:lnTo>
                    <a:pt x="0" y="52"/>
                  </a:lnTo>
                  <a:lnTo>
                    <a:pt x="12" y="104"/>
                  </a:lnTo>
                  <a:lnTo>
                    <a:pt x="16" y="96"/>
                  </a:lnTo>
                  <a:lnTo>
                    <a:pt x="20" y="94"/>
                  </a:lnTo>
                  <a:lnTo>
                    <a:pt x="36" y="76"/>
                  </a:lnTo>
                  <a:lnTo>
                    <a:pt x="42" y="74"/>
                  </a:lnTo>
                  <a:lnTo>
                    <a:pt x="48" y="66"/>
                  </a:lnTo>
                  <a:lnTo>
                    <a:pt x="54" y="62"/>
                  </a:lnTo>
                  <a:lnTo>
                    <a:pt x="58" y="52"/>
                  </a:lnTo>
                  <a:lnTo>
                    <a:pt x="62" y="58"/>
                  </a:lnTo>
                  <a:lnTo>
                    <a:pt x="72" y="60"/>
                  </a:lnTo>
                  <a:lnTo>
                    <a:pt x="82" y="56"/>
                  </a:lnTo>
                  <a:lnTo>
                    <a:pt x="84" y="50"/>
                  </a:lnTo>
                  <a:lnTo>
                    <a:pt x="108" y="42"/>
                  </a:lnTo>
                  <a:lnTo>
                    <a:pt x="114" y="44"/>
                  </a:lnTo>
                  <a:lnTo>
                    <a:pt x="120" y="46"/>
                  </a:lnTo>
                  <a:lnTo>
                    <a:pt x="128" y="42"/>
                  </a:lnTo>
                  <a:lnTo>
                    <a:pt x="130" y="50"/>
                  </a:lnTo>
                  <a:lnTo>
                    <a:pt x="134" y="52"/>
                  </a:lnTo>
                  <a:lnTo>
                    <a:pt x="142" y="70"/>
                  </a:lnTo>
                  <a:lnTo>
                    <a:pt x="148" y="68"/>
                  </a:lnTo>
                  <a:lnTo>
                    <a:pt x="154" y="72"/>
                  </a:lnTo>
                  <a:lnTo>
                    <a:pt x="162" y="74"/>
                  </a:lnTo>
                  <a:lnTo>
                    <a:pt x="158" y="82"/>
                  </a:lnTo>
                  <a:lnTo>
                    <a:pt x="166" y="92"/>
                  </a:lnTo>
                  <a:lnTo>
                    <a:pt x="182" y="92"/>
                  </a:lnTo>
                  <a:lnTo>
                    <a:pt x="188" y="98"/>
                  </a:lnTo>
                  <a:lnTo>
                    <a:pt x="198" y="102"/>
                  </a:lnTo>
                  <a:lnTo>
                    <a:pt x="204" y="110"/>
                  </a:lnTo>
                  <a:lnTo>
                    <a:pt x="202" y="114"/>
                  </a:lnTo>
                  <a:lnTo>
                    <a:pt x="192" y="132"/>
                  </a:lnTo>
                  <a:lnTo>
                    <a:pt x="188" y="148"/>
                  </a:lnTo>
                  <a:lnTo>
                    <a:pt x="188" y="158"/>
                  </a:lnTo>
                  <a:lnTo>
                    <a:pt x="200" y="160"/>
                  </a:lnTo>
                  <a:lnTo>
                    <a:pt x="210" y="152"/>
                  </a:lnTo>
                  <a:lnTo>
                    <a:pt x="218" y="162"/>
                  </a:lnTo>
                  <a:lnTo>
                    <a:pt x="224" y="164"/>
                  </a:lnTo>
                  <a:lnTo>
                    <a:pt x="224" y="162"/>
                  </a:lnTo>
                  <a:lnTo>
                    <a:pt x="232" y="160"/>
                  </a:lnTo>
                  <a:lnTo>
                    <a:pt x="246" y="160"/>
                  </a:lnTo>
                  <a:lnTo>
                    <a:pt x="262" y="166"/>
                  </a:lnTo>
                  <a:lnTo>
                    <a:pt x="268" y="170"/>
                  </a:lnTo>
                  <a:lnTo>
                    <a:pt x="272" y="170"/>
                  </a:lnTo>
                  <a:lnTo>
                    <a:pt x="272" y="166"/>
                  </a:lnTo>
                  <a:lnTo>
                    <a:pt x="268" y="162"/>
                  </a:lnTo>
                  <a:lnTo>
                    <a:pt x="262" y="150"/>
                  </a:lnTo>
                  <a:lnTo>
                    <a:pt x="256" y="148"/>
                  </a:lnTo>
                  <a:lnTo>
                    <a:pt x="254" y="146"/>
                  </a:lnTo>
                  <a:lnTo>
                    <a:pt x="256" y="144"/>
                  </a:lnTo>
                  <a:lnTo>
                    <a:pt x="258" y="144"/>
                  </a:lnTo>
                  <a:lnTo>
                    <a:pt x="260" y="140"/>
                  </a:lnTo>
                  <a:lnTo>
                    <a:pt x="252" y="136"/>
                  </a:lnTo>
                  <a:lnTo>
                    <a:pt x="246" y="126"/>
                  </a:lnTo>
                  <a:lnTo>
                    <a:pt x="240" y="110"/>
                  </a:lnTo>
                  <a:lnTo>
                    <a:pt x="238" y="104"/>
                  </a:lnTo>
                  <a:lnTo>
                    <a:pt x="238" y="92"/>
                  </a:lnTo>
                  <a:lnTo>
                    <a:pt x="240" y="74"/>
                  </a:lnTo>
                  <a:lnTo>
                    <a:pt x="240" y="70"/>
                  </a:lnTo>
                  <a:lnTo>
                    <a:pt x="236" y="68"/>
                  </a:lnTo>
                  <a:lnTo>
                    <a:pt x="236" y="62"/>
                  </a:lnTo>
                  <a:lnTo>
                    <a:pt x="238" y="58"/>
                  </a:lnTo>
                  <a:lnTo>
                    <a:pt x="240" y="54"/>
                  </a:lnTo>
                  <a:lnTo>
                    <a:pt x="242" y="48"/>
                  </a:lnTo>
                  <a:lnTo>
                    <a:pt x="256" y="38"/>
                  </a:lnTo>
                  <a:lnTo>
                    <a:pt x="258" y="36"/>
                  </a:lnTo>
                  <a:lnTo>
                    <a:pt x="262" y="22"/>
                  </a:lnTo>
                  <a:lnTo>
                    <a:pt x="270" y="22"/>
                  </a:lnTo>
                  <a:lnTo>
                    <a:pt x="272" y="28"/>
                  </a:lnTo>
                  <a:lnTo>
                    <a:pt x="266" y="38"/>
                  </a:lnTo>
                  <a:lnTo>
                    <a:pt x="262" y="46"/>
                  </a:lnTo>
                  <a:lnTo>
                    <a:pt x="256" y="52"/>
                  </a:lnTo>
                  <a:lnTo>
                    <a:pt x="252" y="60"/>
                  </a:lnTo>
                  <a:lnTo>
                    <a:pt x="258" y="70"/>
                  </a:lnTo>
                  <a:lnTo>
                    <a:pt x="264" y="72"/>
                  </a:lnTo>
                  <a:lnTo>
                    <a:pt x="268" y="90"/>
                  </a:lnTo>
                  <a:lnTo>
                    <a:pt x="266" y="92"/>
                  </a:lnTo>
                  <a:lnTo>
                    <a:pt x="256" y="100"/>
                  </a:lnTo>
                  <a:lnTo>
                    <a:pt x="258" y="104"/>
                  </a:lnTo>
                  <a:lnTo>
                    <a:pt x="266" y="106"/>
                  </a:lnTo>
                  <a:lnTo>
                    <a:pt x="268" y="110"/>
                  </a:lnTo>
                  <a:lnTo>
                    <a:pt x="266" y="118"/>
                  </a:lnTo>
                  <a:lnTo>
                    <a:pt x="268" y="124"/>
                  </a:lnTo>
                  <a:lnTo>
                    <a:pt x="268" y="128"/>
                  </a:lnTo>
                  <a:lnTo>
                    <a:pt x="272" y="140"/>
                  </a:lnTo>
                  <a:lnTo>
                    <a:pt x="284" y="148"/>
                  </a:lnTo>
                  <a:lnTo>
                    <a:pt x="290" y="148"/>
                  </a:lnTo>
                  <a:lnTo>
                    <a:pt x="292" y="144"/>
                  </a:lnTo>
                  <a:lnTo>
                    <a:pt x="300" y="144"/>
                  </a:lnTo>
                  <a:lnTo>
                    <a:pt x="302" y="146"/>
                  </a:lnTo>
                  <a:lnTo>
                    <a:pt x="300" y="152"/>
                  </a:lnTo>
                  <a:lnTo>
                    <a:pt x="306" y="162"/>
                  </a:lnTo>
                  <a:lnTo>
                    <a:pt x="308" y="166"/>
                  </a:lnTo>
                  <a:lnTo>
                    <a:pt x="310" y="172"/>
                  </a:lnTo>
                  <a:lnTo>
                    <a:pt x="320" y="172"/>
                  </a:lnTo>
                  <a:lnTo>
                    <a:pt x="322" y="174"/>
                  </a:lnTo>
                  <a:lnTo>
                    <a:pt x="328" y="166"/>
                  </a:lnTo>
                  <a:lnTo>
                    <a:pt x="352" y="158"/>
                  </a:lnTo>
                  <a:lnTo>
                    <a:pt x="354" y="154"/>
                  </a:lnTo>
                  <a:lnTo>
                    <a:pt x="356" y="148"/>
                  </a:lnTo>
                  <a:lnTo>
                    <a:pt x="362" y="114"/>
                  </a:lnTo>
                  <a:lnTo>
                    <a:pt x="360" y="112"/>
                  </a:lnTo>
                  <a:lnTo>
                    <a:pt x="310" y="122"/>
                  </a:lnTo>
                  <a:lnTo>
                    <a:pt x="274"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5" name="Freeform 36"/>
            <p:cNvSpPr>
              <a:spLocks/>
            </p:cNvSpPr>
            <p:nvPr/>
          </p:nvSpPr>
          <p:spPr bwMode="grayWhite">
            <a:xfrm>
              <a:off x="4429" y="1866"/>
              <a:ext cx="80" cy="127"/>
            </a:xfrm>
            <a:custGeom>
              <a:avLst/>
              <a:gdLst>
                <a:gd name="T0" fmla="*/ 7 w 86"/>
                <a:gd name="T1" fmla="*/ 6 h 138"/>
                <a:gd name="T2" fmla="*/ 7 w 86"/>
                <a:gd name="T3" fmla="*/ 6 h 138"/>
                <a:gd name="T4" fmla="*/ 7 w 86"/>
                <a:gd name="T5" fmla="*/ 6 h 138"/>
                <a:gd name="T6" fmla="*/ 7 w 86"/>
                <a:gd name="T7" fmla="*/ 6 h 138"/>
                <a:gd name="T8" fmla="*/ 7 w 86"/>
                <a:gd name="T9" fmla="*/ 6 h 138"/>
                <a:gd name="T10" fmla="*/ 7 w 86"/>
                <a:gd name="T11" fmla="*/ 6 h 138"/>
                <a:gd name="T12" fmla="*/ 7 w 86"/>
                <a:gd name="T13" fmla="*/ 6 h 138"/>
                <a:gd name="T14" fmla="*/ 7 w 86"/>
                <a:gd name="T15" fmla="*/ 6 h 138"/>
                <a:gd name="T16" fmla="*/ 7 w 86"/>
                <a:gd name="T17" fmla="*/ 6 h 138"/>
                <a:gd name="T18" fmla="*/ 7 w 86"/>
                <a:gd name="T19" fmla="*/ 6 h 138"/>
                <a:gd name="T20" fmla="*/ 7 w 86"/>
                <a:gd name="T21" fmla="*/ 6 h 138"/>
                <a:gd name="T22" fmla="*/ 7 w 86"/>
                <a:gd name="T23" fmla="*/ 6 h 138"/>
                <a:gd name="T24" fmla="*/ 7 w 86"/>
                <a:gd name="T25" fmla="*/ 6 h 138"/>
                <a:gd name="T26" fmla="*/ 7 w 86"/>
                <a:gd name="T27" fmla="*/ 6 h 138"/>
                <a:gd name="T28" fmla="*/ 7 w 86"/>
                <a:gd name="T29" fmla="*/ 2 h 138"/>
                <a:gd name="T30" fmla="*/ 7 w 86"/>
                <a:gd name="T31" fmla="*/ 0 h 138"/>
                <a:gd name="T32" fmla="*/ 7 w 86"/>
                <a:gd name="T33" fmla="*/ 0 h 138"/>
                <a:gd name="T34" fmla="*/ 4 w 86"/>
                <a:gd name="T35" fmla="*/ 6 h 138"/>
                <a:gd name="T36" fmla="*/ 4 w 86"/>
                <a:gd name="T37" fmla="*/ 6 h 138"/>
                <a:gd name="T38" fmla="*/ 2 w 86"/>
                <a:gd name="T39" fmla="*/ 6 h 138"/>
                <a:gd name="T40" fmla="*/ 0 w 86"/>
                <a:gd name="T41" fmla="*/ 6 h 138"/>
                <a:gd name="T42" fmla="*/ 7 w 86"/>
                <a:gd name="T43" fmla="*/ 6 h 138"/>
                <a:gd name="T44" fmla="*/ 7 w 86"/>
                <a:gd name="T45" fmla="*/ 6 h 13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6"/>
                <a:gd name="T70" fmla="*/ 0 h 138"/>
                <a:gd name="T71" fmla="*/ 86 w 86"/>
                <a:gd name="T72" fmla="*/ 138 h 13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6" h="138">
                  <a:moveTo>
                    <a:pt x="86" y="128"/>
                  </a:moveTo>
                  <a:lnTo>
                    <a:pt x="86" y="118"/>
                  </a:lnTo>
                  <a:lnTo>
                    <a:pt x="80" y="104"/>
                  </a:lnTo>
                  <a:lnTo>
                    <a:pt x="70" y="94"/>
                  </a:lnTo>
                  <a:lnTo>
                    <a:pt x="56" y="86"/>
                  </a:lnTo>
                  <a:lnTo>
                    <a:pt x="52" y="80"/>
                  </a:lnTo>
                  <a:lnTo>
                    <a:pt x="48" y="72"/>
                  </a:lnTo>
                  <a:lnTo>
                    <a:pt x="38" y="54"/>
                  </a:lnTo>
                  <a:lnTo>
                    <a:pt x="34" y="46"/>
                  </a:lnTo>
                  <a:lnTo>
                    <a:pt x="24" y="36"/>
                  </a:lnTo>
                  <a:lnTo>
                    <a:pt x="22" y="30"/>
                  </a:lnTo>
                  <a:lnTo>
                    <a:pt x="20" y="24"/>
                  </a:lnTo>
                  <a:lnTo>
                    <a:pt x="20" y="22"/>
                  </a:lnTo>
                  <a:lnTo>
                    <a:pt x="20" y="20"/>
                  </a:lnTo>
                  <a:lnTo>
                    <a:pt x="26" y="2"/>
                  </a:lnTo>
                  <a:lnTo>
                    <a:pt x="20" y="0"/>
                  </a:lnTo>
                  <a:lnTo>
                    <a:pt x="12" y="0"/>
                  </a:lnTo>
                  <a:lnTo>
                    <a:pt x="4" y="8"/>
                  </a:lnTo>
                  <a:lnTo>
                    <a:pt x="4" y="14"/>
                  </a:lnTo>
                  <a:lnTo>
                    <a:pt x="2" y="14"/>
                  </a:lnTo>
                  <a:lnTo>
                    <a:pt x="0" y="16"/>
                  </a:lnTo>
                  <a:lnTo>
                    <a:pt x="36" y="138"/>
                  </a:lnTo>
                  <a:lnTo>
                    <a:pt x="86" y="12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6" name="Freeform 37"/>
            <p:cNvSpPr>
              <a:spLocks/>
            </p:cNvSpPr>
            <p:nvPr/>
          </p:nvSpPr>
          <p:spPr bwMode="grayWhite">
            <a:xfrm>
              <a:off x="4449" y="1715"/>
              <a:ext cx="103" cy="224"/>
            </a:xfrm>
            <a:custGeom>
              <a:avLst/>
              <a:gdLst>
                <a:gd name="T0" fmla="*/ 0 w 110"/>
                <a:gd name="T1" fmla="*/ 6 h 242"/>
                <a:gd name="T2" fmla="*/ 4 w 110"/>
                <a:gd name="T3" fmla="*/ 6 h 242"/>
                <a:gd name="T4" fmla="*/ 7 w 110"/>
                <a:gd name="T5" fmla="*/ 6 h 242"/>
                <a:gd name="T6" fmla="*/ 7 w 110"/>
                <a:gd name="T7" fmla="*/ 6 h 242"/>
                <a:gd name="T8" fmla="*/ 7 w 110"/>
                <a:gd name="T9" fmla="*/ 6 h 242"/>
                <a:gd name="T10" fmla="*/ 7 w 110"/>
                <a:gd name="T11" fmla="*/ 6 h 242"/>
                <a:gd name="T12" fmla="*/ 7 w 110"/>
                <a:gd name="T13" fmla="*/ 6 h 242"/>
                <a:gd name="T14" fmla="*/ 7 w 110"/>
                <a:gd name="T15" fmla="*/ 6 h 242"/>
                <a:gd name="T16" fmla="*/ 7 w 110"/>
                <a:gd name="T17" fmla="*/ 6 h 242"/>
                <a:gd name="T18" fmla="*/ 7 w 110"/>
                <a:gd name="T19" fmla="*/ 6 h 242"/>
                <a:gd name="T20" fmla="*/ 7 w 110"/>
                <a:gd name="T21" fmla="*/ 6 h 242"/>
                <a:gd name="T22" fmla="*/ 7 w 110"/>
                <a:gd name="T23" fmla="*/ 6 h 242"/>
                <a:gd name="T24" fmla="*/ 7 w 110"/>
                <a:gd name="T25" fmla="*/ 6 h 242"/>
                <a:gd name="T26" fmla="*/ 7 w 110"/>
                <a:gd name="T27" fmla="*/ 6 h 242"/>
                <a:gd name="T28" fmla="*/ 7 w 110"/>
                <a:gd name="T29" fmla="*/ 6 h 242"/>
                <a:gd name="T30" fmla="*/ 7 w 110"/>
                <a:gd name="T31" fmla="*/ 6 h 242"/>
                <a:gd name="T32" fmla="*/ 7 w 110"/>
                <a:gd name="T33" fmla="*/ 6 h 242"/>
                <a:gd name="T34" fmla="*/ 7 w 110"/>
                <a:gd name="T35" fmla="*/ 6 h 242"/>
                <a:gd name="T36" fmla="*/ 7 w 110"/>
                <a:gd name="T37" fmla="*/ 6 h 242"/>
                <a:gd name="T38" fmla="*/ 7 w 110"/>
                <a:gd name="T39" fmla="*/ 6 h 242"/>
                <a:gd name="T40" fmla="*/ 7 w 110"/>
                <a:gd name="T41" fmla="*/ 0 h 242"/>
                <a:gd name="T42" fmla="*/ 7 w 110"/>
                <a:gd name="T43" fmla="*/ 6 h 242"/>
                <a:gd name="T44" fmla="*/ 7 w 110"/>
                <a:gd name="T45" fmla="*/ 6 h 242"/>
                <a:gd name="T46" fmla="*/ 4 w 110"/>
                <a:gd name="T47" fmla="*/ 6 h 242"/>
                <a:gd name="T48" fmla="*/ 7 w 110"/>
                <a:gd name="T49" fmla="*/ 6 h 242"/>
                <a:gd name="T50" fmla="*/ 6 w 110"/>
                <a:gd name="T51" fmla="*/ 6 h 242"/>
                <a:gd name="T52" fmla="*/ 7 w 110"/>
                <a:gd name="T53" fmla="*/ 6 h 242"/>
                <a:gd name="T54" fmla="*/ 7 w 110"/>
                <a:gd name="T55" fmla="*/ 6 h 242"/>
                <a:gd name="T56" fmla="*/ 7 w 110"/>
                <a:gd name="T57" fmla="*/ 6 h 242"/>
                <a:gd name="T58" fmla="*/ 7 w 110"/>
                <a:gd name="T59" fmla="*/ 6 h 242"/>
                <a:gd name="T60" fmla="*/ 7 w 110"/>
                <a:gd name="T61" fmla="*/ 6 h 242"/>
                <a:gd name="T62" fmla="*/ 7 w 110"/>
                <a:gd name="T63" fmla="*/ 6 h 242"/>
                <a:gd name="T64" fmla="*/ 6 w 110"/>
                <a:gd name="T65" fmla="*/ 6 h 2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0"/>
                <a:gd name="T100" fmla="*/ 0 h 242"/>
                <a:gd name="T101" fmla="*/ 110 w 110"/>
                <a:gd name="T102" fmla="*/ 242 h 2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0" h="242">
                  <a:moveTo>
                    <a:pt x="6" y="164"/>
                  </a:moveTo>
                  <a:lnTo>
                    <a:pt x="0" y="182"/>
                  </a:lnTo>
                  <a:lnTo>
                    <a:pt x="0" y="184"/>
                  </a:lnTo>
                  <a:lnTo>
                    <a:pt x="4" y="182"/>
                  </a:lnTo>
                  <a:lnTo>
                    <a:pt x="8" y="192"/>
                  </a:lnTo>
                  <a:lnTo>
                    <a:pt x="14" y="198"/>
                  </a:lnTo>
                  <a:lnTo>
                    <a:pt x="20" y="206"/>
                  </a:lnTo>
                  <a:lnTo>
                    <a:pt x="38" y="214"/>
                  </a:lnTo>
                  <a:lnTo>
                    <a:pt x="44" y="216"/>
                  </a:lnTo>
                  <a:lnTo>
                    <a:pt x="56" y="218"/>
                  </a:lnTo>
                  <a:lnTo>
                    <a:pt x="62" y="220"/>
                  </a:lnTo>
                  <a:lnTo>
                    <a:pt x="62" y="232"/>
                  </a:lnTo>
                  <a:lnTo>
                    <a:pt x="62" y="238"/>
                  </a:lnTo>
                  <a:lnTo>
                    <a:pt x="66" y="242"/>
                  </a:lnTo>
                  <a:lnTo>
                    <a:pt x="70" y="236"/>
                  </a:lnTo>
                  <a:lnTo>
                    <a:pt x="76" y="226"/>
                  </a:lnTo>
                  <a:lnTo>
                    <a:pt x="76" y="214"/>
                  </a:lnTo>
                  <a:lnTo>
                    <a:pt x="84" y="200"/>
                  </a:lnTo>
                  <a:lnTo>
                    <a:pt x="88" y="190"/>
                  </a:lnTo>
                  <a:lnTo>
                    <a:pt x="100" y="174"/>
                  </a:lnTo>
                  <a:lnTo>
                    <a:pt x="104" y="162"/>
                  </a:lnTo>
                  <a:lnTo>
                    <a:pt x="110" y="150"/>
                  </a:lnTo>
                  <a:lnTo>
                    <a:pt x="108" y="144"/>
                  </a:lnTo>
                  <a:lnTo>
                    <a:pt x="106" y="110"/>
                  </a:lnTo>
                  <a:lnTo>
                    <a:pt x="104" y="84"/>
                  </a:lnTo>
                  <a:lnTo>
                    <a:pt x="98" y="76"/>
                  </a:lnTo>
                  <a:lnTo>
                    <a:pt x="88" y="80"/>
                  </a:lnTo>
                  <a:lnTo>
                    <a:pt x="84" y="82"/>
                  </a:lnTo>
                  <a:lnTo>
                    <a:pt x="80" y="82"/>
                  </a:lnTo>
                  <a:lnTo>
                    <a:pt x="78" y="78"/>
                  </a:lnTo>
                  <a:lnTo>
                    <a:pt x="76" y="82"/>
                  </a:lnTo>
                  <a:lnTo>
                    <a:pt x="74" y="80"/>
                  </a:lnTo>
                  <a:lnTo>
                    <a:pt x="74" y="76"/>
                  </a:lnTo>
                  <a:lnTo>
                    <a:pt x="80" y="64"/>
                  </a:lnTo>
                  <a:lnTo>
                    <a:pt x="82" y="60"/>
                  </a:lnTo>
                  <a:lnTo>
                    <a:pt x="86" y="60"/>
                  </a:lnTo>
                  <a:lnTo>
                    <a:pt x="86" y="50"/>
                  </a:lnTo>
                  <a:lnTo>
                    <a:pt x="88" y="42"/>
                  </a:lnTo>
                  <a:lnTo>
                    <a:pt x="90" y="38"/>
                  </a:lnTo>
                  <a:lnTo>
                    <a:pt x="94" y="34"/>
                  </a:lnTo>
                  <a:lnTo>
                    <a:pt x="90" y="24"/>
                  </a:lnTo>
                  <a:lnTo>
                    <a:pt x="26" y="0"/>
                  </a:lnTo>
                  <a:lnTo>
                    <a:pt x="22" y="4"/>
                  </a:lnTo>
                  <a:lnTo>
                    <a:pt x="18" y="12"/>
                  </a:lnTo>
                  <a:lnTo>
                    <a:pt x="18" y="16"/>
                  </a:lnTo>
                  <a:lnTo>
                    <a:pt x="14" y="30"/>
                  </a:lnTo>
                  <a:lnTo>
                    <a:pt x="6" y="40"/>
                  </a:lnTo>
                  <a:lnTo>
                    <a:pt x="4" y="42"/>
                  </a:lnTo>
                  <a:lnTo>
                    <a:pt x="4" y="46"/>
                  </a:lnTo>
                  <a:lnTo>
                    <a:pt x="10" y="52"/>
                  </a:lnTo>
                  <a:lnTo>
                    <a:pt x="10" y="62"/>
                  </a:lnTo>
                  <a:lnTo>
                    <a:pt x="6" y="64"/>
                  </a:lnTo>
                  <a:lnTo>
                    <a:pt x="6" y="82"/>
                  </a:lnTo>
                  <a:lnTo>
                    <a:pt x="8" y="84"/>
                  </a:lnTo>
                  <a:lnTo>
                    <a:pt x="18" y="86"/>
                  </a:lnTo>
                  <a:lnTo>
                    <a:pt x="20" y="98"/>
                  </a:lnTo>
                  <a:lnTo>
                    <a:pt x="30" y="100"/>
                  </a:lnTo>
                  <a:lnTo>
                    <a:pt x="32" y="102"/>
                  </a:lnTo>
                  <a:lnTo>
                    <a:pt x="38" y="106"/>
                  </a:lnTo>
                  <a:lnTo>
                    <a:pt x="42" y="110"/>
                  </a:lnTo>
                  <a:lnTo>
                    <a:pt x="52" y="118"/>
                  </a:lnTo>
                  <a:lnTo>
                    <a:pt x="52" y="120"/>
                  </a:lnTo>
                  <a:lnTo>
                    <a:pt x="40" y="128"/>
                  </a:lnTo>
                  <a:lnTo>
                    <a:pt x="28" y="140"/>
                  </a:lnTo>
                  <a:lnTo>
                    <a:pt x="26" y="150"/>
                  </a:lnTo>
                  <a:lnTo>
                    <a:pt x="6" y="16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7" name="Freeform 38"/>
            <p:cNvSpPr>
              <a:spLocks/>
            </p:cNvSpPr>
            <p:nvPr/>
          </p:nvSpPr>
          <p:spPr bwMode="grayWhite">
            <a:xfrm>
              <a:off x="4540" y="1517"/>
              <a:ext cx="241" cy="124"/>
            </a:xfrm>
            <a:custGeom>
              <a:avLst/>
              <a:gdLst>
                <a:gd name="T0" fmla="*/ 6 w 260"/>
                <a:gd name="T1" fmla="*/ 6 h 134"/>
                <a:gd name="T2" fmla="*/ 6 w 260"/>
                <a:gd name="T3" fmla="*/ 6 h 134"/>
                <a:gd name="T4" fmla="*/ 6 w 260"/>
                <a:gd name="T5" fmla="*/ 6 h 134"/>
                <a:gd name="T6" fmla="*/ 6 w 260"/>
                <a:gd name="T7" fmla="*/ 6 h 134"/>
                <a:gd name="T8" fmla="*/ 6 w 260"/>
                <a:gd name="T9" fmla="*/ 0 h 134"/>
                <a:gd name="T10" fmla="*/ 6 w 260"/>
                <a:gd name="T11" fmla="*/ 2 h 134"/>
                <a:gd name="T12" fmla="*/ 6 w 260"/>
                <a:gd name="T13" fmla="*/ 6 h 134"/>
                <a:gd name="T14" fmla="*/ 6 w 260"/>
                <a:gd name="T15" fmla="*/ 6 h 134"/>
                <a:gd name="T16" fmla="*/ 6 w 260"/>
                <a:gd name="T17" fmla="*/ 6 h 134"/>
                <a:gd name="T18" fmla="*/ 6 w 260"/>
                <a:gd name="T19" fmla="*/ 6 h 134"/>
                <a:gd name="T20" fmla="*/ 6 w 260"/>
                <a:gd name="T21" fmla="*/ 6 h 134"/>
                <a:gd name="T22" fmla="*/ 6 w 260"/>
                <a:gd name="T23" fmla="*/ 6 h 134"/>
                <a:gd name="T24" fmla="*/ 6 w 260"/>
                <a:gd name="T25" fmla="*/ 6 h 134"/>
                <a:gd name="T26" fmla="*/ 6 w 260"/>
                <a:gd name="T27" fmla="*/ 6 h 134"/>
                <a:gd name="T28" fmla="*/ 6 w 260"/>
                <a:gd name="T29" fmla="*/ 6 h 134"/>
                <a:gd name="T30" fmla="*/ 6 w 260"/>
                <a:gd name="T31" fmla="*/ 6 h 134"/>
                <a:gd name="T32" fmla="*/ 6 w 260"/>
                <a:gd name="T33" fmla="*/ 6 h 134"/>
                <a:gd name="T34" fmla="*/ 6 w 260"/>
                <a:gd name="T35" fmla="*/ 6 h 134"/>
                <a:gd name="T36" fmla="*/ 6 w 260"/>
                <a:gd name="T37" fmla="*/ 6 h 134"/>
                <a:gd name="T38" fmla="*/ 6 w 260"/>
                <a:gd name="T39" fmla="*/ 6 h 134"/>
                <a:gd name="T40" fmla="*/ 6 w 260"/>
                <a:gd name="T41" fmla="*/ 6 h 134"/>
                <a:gd name="T42" fmla="*/ 6 w 260"/>
                <a:gd name="T43" fmla="*/ 6 h 134"/>
                <a:gd name="T44" fmla="*/ 6 w 260"/>
                <a:gd name="T45" fmla="*/ 6 h 134"/>
                <a:gd name="T46" fmla="*/ 6 w 260"/>
                <a:gd name="T47" fmla="*/ 6 h 134"/>
                <a:gd name="T48" fmla="*/ 6 w 260"/>
                <a:gd name="T49" fmla="*/ 6 h 134"/>
                <a:gd name="T50" fmla="*/ 6 w 260"/>
                <a:gd name="T51" fmla="*/ 6 h 134"/>
                <a:gd name="T52" fmla="*/ 6 w 260"/>
                <a:gd name="T53" fmla="*/ 6 h 134"/>
                <a:gd name="T54" fmla="*/ 6 w 260"/>
                <a:gd name="T55" fmla="*/ 6 h 134"/>
                <a:gd name="T56" fmla="*/ 6 w 260"/>
                <a:gd name="T57" fmla="*/ 6 h 134"/>
                <a:gd name="T58" fmla="*/ 6 w 260"/>
                <a:gd name="T59" fmla="*/ 6 h 134"/>
                <a:gd name="T60" fmla="*/ 6 w 260"/>
                <a:gd name="T61" fmla="*/ 6 h 134"/>
                <a:gd name="T62" fmla="*/ 6 w 260"/>
                <a:gd name="T63" fmla="*/ 6 h 134"/>
                <a:gd name="T64" fmla="*/ 0 w 260"/>
                <a:gd name="T65" fmla="*/ 6 h 1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0"/>
                <a:gd name="T100" fmla="*/ 0 h 134"/>
                <a:gd name="T101" fmla="*/ 260 w 260"/>
                <a:gd name="T102" fmla="*/ 134 h 13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0" h="134">
                  <a:moveTo>
                    <a:pt x="0" y="56"/>
                  </a:moveTo>
                  <a:lnTo>
                    <a:pt x="52" y="44"/>
                  </a:lnTo>
                  <a:lnTo>
                    <a:pt x="138" y="26"/>
                  </a:lnTo>
                  <a:lnTo>
                    <a:pt x="138" y="22"/>
                  </a:lnTo>
                  <a:lnTo>
                    <a:pt x="142" y="20"/>
                  </a:lnTo>
                  <a:lnTo>
                    <a:pt x="144" y="22"/>
                  </a:lnTo>
                  <a:lnTo>
                    <a:pt x="144" y="20"/>
                  </a:lnTo>
                  <a:lnTo>
                    <a:pt x="144" y="14"/>
                  </a:lnTo>
                  <a:lnTo>
                    <a:pt x="150" y="12"/>
                  </a:lnTo>
                  <a:lnTo>
                    <a:pt x="156" y="0"/>
                  </a:lnTo>
                  <a:lnTo>
                    <a:pt x="162" y="0"/>
                  </a:lnTo>
                  <a:lnTo>
                    <a:pt x="166" y="2"/>
                  </a:lnTo>
                  <a:lnTo>
                    <a:pt x="170" y="14"/>
                  </a:lnTo>
                  <a:lnTo>
                    <a:pt x="180" y="22"/>
                  </a:lnTo>
                  <a:lnTo>
                    <a:pt x="182" y="26"/>
                  </a:lnTo>
                  <a:lnTo>
                    <a:pt x="182" y="30"/>
                  </a:lnTo>
                  <a:lnTo>
                    <a:pt x="176" y="32"/>
                  </a:lnTo>
                  <a:lnTo>
                    <a:pt x="172" y="42"/>
                  </a:lnTo>
                  <a:lnTo>
                    <a:pt x="168" y="52"/>
                  </a:lnTo>
                  <a:lnTo>
                    <a:pt x="168" y="58"/>
                  </a:lnTo>
                  <a:lnTo>
                    <a:pt x="180" y="58"/>
                  </a:lnTo>
                  <a:lnTo>
                    <a:pt x="190" y="64"/>
                  </a:lnTo>
                  <a:lnTo>
                    <a:pt x="204" y="78"/>
                  </a:lnTo>
                  <a:lnTo>
                    <a:pt x="210" y="88"/>
                  </a:lnTo>
                  <a:lnTo>
                    <a:pt x="216" y="96"/>
                  </a:lnTo>
                  <a:lnTo>
                    <a:pt x="234" y="98"/>
                  </a:lnTo>
                  <a:lnTo>
                    <a:pt x="244" y="94"/>
                  </a:lnTo>
                  <a:lnTo>
                    <a:pt x="250" y="82"/>
                  </a:lnTo>
                  <a:lnTo>
                    <a:pt x="246" y="78"/>
                  </a:lnTo>
                  <a:lnTo>
                    <a:pt x="240" y="72"/>
                  </a:lnTo>
                  <a:lnTo>
                    <a:pt x="232" y="68"/>
                  </a:lnTo>
                  <a:lnTo>
                    <a:pt x="232" y="64"/>
                  </a:lnTo>
                  <a:lnTo>
                    <a:pt x="238" y="64"/>
                  </a:lnTo>
                  <a:lnTo>
                    <a:pt x="242" y="64"/>
                  </a:lnTo>
                  <a:lnTo>
                    <a:pt x="254" y="82"/>
                  </a:lnTo>
                  <a:lnTo>
                    <a:pt x="260" y="98"/>
                  </a:lnTo>
                  <a:lnTo>
                    <a:pt x="260" y="106"/>
                  </a:lnTo>
                  <a:lnTo>
                    <a:pt x="252" y="100"/>
                  </a:lnTo>
                  <a:lnTo>
                    <a:pt x="244" y="106"/>
                  </a:lnTo>
                  <a:lnTo>
                    <a:pt x="232" y="112"/>
                  </a:lnTo>
                  <a:lnTo>
                    <a:pt x="220" y="124"/>
                  </a:lnTo>
                  <a:lnTo>
                    <a:pt x="214" y="124"/>
                  </a:lnTo>
                  <a:lnTo>
                    <a:pt x="214" y="122"/>
                  </a:lnTo>
                  <a:lnTo>
                    <a:pt x="214" y="116"/>
                  </a:lnTo>
                  <a:lnTo>
                    <a:pt x="212" y="108"/>
                  </a:lnTo>
                  <a:lnTo>
                    <a:pt x="208" y="108"/>
                  </a:lnTo>
                  <a:lnTo>
                    <a:pt x="202" y="120"/>
                  </a:lnTo>
                  <a:lnTo>
                    <a:pt x="192" y="132"/>
                  </a:lnTo>
                  <a:lnTo>
                    <a:pt x="190" y="134"/>
                  </a:lnTo>
                  <a:lnTo>
                    <a:pt x="184" y="128"/>
                  </a:lnTo>
                  <a:lnTo>
                    <a:pt x="184" y="126"/>
                  </a:lnTo>
                  <a:lnTo>
                    <a:pt x="180" y="126"/>
                  </a:lnTo>
                  <a:lnTo>
                    <a:pt x="178" y="124"/>
                  </a:lnTo>
                  <a:lnTo>
                    <a:pt x="174" y="120"/>
                  </a:lnTo>
                  <a:lnTo>
                    <a:pt x="174" y="116"/>
                  </a:lnTo>
                  <a:lnTo>
                    <a:pt x="160" y="112"/>
                  </a:lnTo>
                  <a:lnTo>
                    <a:pt x="156" y="104"/>
                  </a:lnTo>
                  <a:lnTo>
                    <a:pt x="152" y="102"/>
                  </a:lnTo>
                  <a:lnTo>
                    <a:pt x="148" y="92"/>
                  </a:lnTo>
                  <a:lnTo>
                    <a:pt x="122" y="98"/>
                  </a:lnTo>
                  <a:lnTo>
                    <a:pt x="54" y="116"/>
                  </a:lnTo>
                  <a:lnTo>
                    <a:pt x="52" y="120"/>
                  </a:lnTo>
                  <a:lnTo>
                    <a:pt x="52" y="122"/>
                  </a:lnTo>
                  <a:lnTo>
                    <a:pt x="48" y="116"/>
                  </a:lnTo>
                  <a:lnTo>
                    <a:pt x="2" y="128"/>
                  </a:lnTo>
                  <a:lnTo>
                    <a:pt x="0" y="124"/>
                  </a:lnTo>
                  <a:lnTo>
                    <a:pt x="0" y="5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8" name="Freeform 39"/>
            <p:cNvSpPr>
              <a:spLocks/>
            </p:cNvSpPr>
            <p:nvPr/>
          </p:nvSpPr>
          <p:spPr bwMode="grayWhite">
            <a:xfrm>
              <a:off x="4654" y="1601"/>
              <a:ext cx="62" cy="72"/>
            </a:xfrm>
            <a:custGeom>
              <a:avLst/>
              <a:gdLst>
                <a:gd name="T0" fmla="*/ 0 w 68"/>
                <a:gd name="T1" fmla="*/ 6 h 76"/>
                <a:gd name="T2" fmla="*/ 5 w 68"/>
                <a:gd name="T3" fmla="*/ 9 h 76"/>
                <a:gd name="T4" fmla="*/ 5 w 68"/>
                <a:gd name="T5" fmla="*/ 9 h 76"/>
                <a:gd name="T6" fmla="*/ 5 w 68"/>
                <a:gd name="T7" fmla="*/ 9 h 76"/>
                <a:gd name="T8" fmla="*/ 5 w 68"/>
                <a:gd name="T9" fmla="*/ 9 h 76"/>
                <a:gd name="T10" fmla="*/ 5 w 68"/>
                <a:gd name="T11" fmla="*/ 9 h 76"/>
                <a:gd name="T12" fmla="*/ 5 w 68"/>
                <a:gd name="T13" fmla="*/ 9 h 76"/>
                <a:gd name="T14" fmla="*/ 5 w 68"/>
                <a:gd name="T15" fmla="*/ 9 h 76"/>
                <a:gd name="T16" fmla="*/ 5 w 68"/>
                <a:gd name="T17" fmla="*/ 9 h 76"/>
                <a:gd name="T18" fmla="*/ 5 w 68"/>
                <a:gd name="T19" fmla="*/ 9 h 76"/>
                <a:gd name="T20" fmla="*/ 5 w 68"/>
                <a:gd name="T21" fmla="*/ 9 h 76"/>
                <a:gd name="T22" fmla="*/ 5 w 68"/>
                <a:gd name="T23" fmla="*/ 9 h 76"/>
                <a:gd name="T24" fmla="*/ 5 w 68"/>
                <a:gd name="T25" fmla="*/ 9 h 76"/>
                <a:gd name="T26" fmla="*/ 5 w 68"/>
                <a:gd name="T27" fmla="*/ 9 h 76"/>
                <a:gd name="T28" fmla="*/ 5 w 68"/>
                <a:gd name="T29" fmla="*/ 9 h 76"/>
                <a:gd name="T30" fmla="*/ 5 w 68"/>
                <a:gd name="T31" fmla="*/ 9 h 76"/>
                <a:gd name="T32" fmla="*/ 5 w 68"/>
                <a:gd name="T33" fmla="*/ 9 h 76"/>
                <a:gd name="T34" fmla="*/ 5 w 68"/>
                <a:gd name="T35" fmla="*/ 9 h 76"/>
                <a:gd name="T36" fmla="*/ 5 w 68"/>
                <a:gd name="T37" fmla="*/ 9 h 76"/>
                <a:gd name="T38" fmla="*/ 5 w 68"/>
                <a:gd name="T39" fmla="*/ 9 h 76"/>
                <a:gd name="T40" fmla="*/ 5 w 68"/>
                <a:gd name="T41" fmla="*/ 9 h 76"/>
                <a:gd name="T42" fmla="*/ 5 w 68"/>
                <a:gd name="T43" fmla="*/ 9 h 76"/>
                <a:gd name="T44" fmla="*/ 5 w 68"/>
                <a:gd name="T45" fmla="*/ 9 h 76"/>
                <a:gd name="T46" fmla="*/ 5 w 68"/>
                <a:gd name="T47" fmla="*/ 9 h 76"/>
                <a:gd name="T48" fmla="*/ 5 w 68"/>
                <a:gd name="T49" fmla="*/ 9 h 76"/>
                <a:gd name="T50" fmla="*/ 5 w 68"/>
                <a:gd name="T51" fmla="*/ 9 h 76"/>
                <a:gd name="T52" fmla="*/ 5 w 68"/>
                <a:gd name="T53" fmla="*/ 9 h 76"/>
                <a:gd name="T54" fmla="*/ 5 w 68"/>
                <a:gd name="T55" fmla="*/ 9 h 76"/>
                <a:gd name="T56" fmla="*/ 5 w 68"/>
                <a:gd name="T57" fmla="*/ 9 h 76"/>
                <a:gd name="T58" fmla="*/ 5 w 68"/>
                <a:gd name="T59" fmla="*/ 9 h 76"/>
                <a:gd name="T60" fmla="*/ 5 w 68"/>
                <a:gd name="T61" fmla="*/ 9 h 76"/>
                <a:gd name="T62" fmla="*/ 5 w 68"/>
                <a:gd name="T63" fmla="*/ 9 h 76"/>
                <a:gd name="T64" fmla="*/ 5 w 68"/>
                <a:gd name="T65" fmla="*/ 0 h 76"/>
                <a:gd name="T66" fmla="*/ 0 w 68"/>
                <a:gd name="T67" fmla="*/ 6 h 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8"/>
                <a:gd name="T103" fmla="*/ 0 h 76"/>
                <a:gd name="T104" fmla="*/ 68 w 68"/>
                <a:gd name="T105" fmla="*/ 76 h 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8" h="76">
                  <a:moveTo>
                    <a:pt x="0" y="6"/>
                  </a:moveTo>
                  <a:lnTo>
                    <a:pt x="14" y="62"/>
                  </a:lnTo>
                  <a:lnTo>
                    <a:pt x="12" y="68"/>
                  </a:lnTo>
                  <a:lnTo>
                    <a:pt x="12" y="70"/>
                  </a:lnTo>
                  <a:lnTo>
                    <a:pt x="12" y="74"/>
                  </a:lnTo>
                  <a:lnTo>
                    <a:pt x="12" y="76"/>
                  </a:lnTo>
                  <a:lnTo>
                    <a:pt x="16" y="76"/>
                  </a:lnTo>
                  <a:lnTo>
                    <a:pt x="30" y="66"/>
                  </a:lnTo>
                  <a:lnTo>
                    <a:pt x="40" y="60"/>
                  </a:lnTo>
                  <a:lnTo>
                    <a:pt x="40" y="54"/>
                  </a:lnTo>
                  <a:lnTo>
                    <a:pt x="36" y="48"/>
                  </a:lnTo>
                  <a:lnTo>
                    <a:pt x="36" y="40"/>
                  </a:lnTo>
                  <a:lnTo>
                    <a:pt x="42" y="34"/>
                  </a:lnTo>
                  <a:lnTo>
                    <a:pt x="46" y="36"/>
                  </a:lnTo>
                  <a:lnTo>
                    <a:pt x="46" y="42"/>
                  </a:lnTo>
                  <a:lnTo>
                    <a:pt x="46" y="54"/>
                  </a:lnTo>
                  <a:lnTo>
                    <a:pt x="48" y="56"/>
                  </a:lnTo>
                  <a:lnTo>
                    <a:pt x="52" y="56"/>
                  </a:lnTo>
                  <a:lnTo>
                    <a:pt x="52" y="48"/>
                  </a:lnTo>
                  <a:lnTo>
                    <a:pt x="56" y="48"/>
                  </a:lnTo>
                  <a:lnTo>
                    <a:pt x="60" y="46"/>
                  </a:lnTo>
                  <a:lnTo>
                    <a:pt x="68" y="44"/>
                  </a:lnTo>
                  <a:lnTo>
                    <a:pt x="68" y="42"/>
                  </a:lnTo>
                  <a:lnTo>
                    <a:pt x="62" y="36"/>
                  </a:lnTo>
                  <a:lnTo>
                    <a:pt x="62" y="34"/>
                  </a:lnTo>
                  <a:lnTo>
                    <a:pt x="58" y="34"/>
                  </a:lnTo>
                  <a:lnTo>
                    <a:pt x="56" y="32"/>
                  </a:lnTo>
                  <a:lnTo>
                    <a:pt x="52" y="28"/>
                  </a:lnTo>
                  <a:lnTo>
                    <a:pt x="52" y="24"/>
                  </a:lnTo>
                  <a:lnTo>
                    <a:pt x="38" y="20"/>
                  </a:lnTo>
                  <a:lnTo>
                    <a:pt x="34" y="12"/>
                  </a:lnTo>
                  <a:lnTo>
                    <a:pt x="30" y="10"/>
                  </a:lnTo>
                  <a:lnTo>
                    <a:pt x="26" y="0"/>
                  </a:lnTo>
                  <a:lnTo>
                    <a:pt x="0" y="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9" name="Freeform 40"/>
            <p:cNvSpPr>
              <a:spLocks/>
            </p:cNvSpPr>
            <p:nvPr/>
          </p:nvSpPr>
          <p:spPr bwMode="grayWhite">
            <a:xfrm>
              <a:off x="4480" y="1337"/>
              <a:ext cx="129" cy="231"/>
            </a:xfrm>
            <a:custGeom>
              <a:avLst/>
              <a:gdLst>
                <a:gd name="T0" fmla="*/ 0 w 138"/>
                <a:gd name="T1" fmla="*/ 7 h 248"/>
                <a:gd name="T2" fmla="*/ 6 w 138"/>
                <a:gd name="T3" fmla="*/ 7 h 248"/>
                <a:gd name="T4" fmla="*/ 4 w 138"/>
                <a:gd name="T5" fmla="*/ 7 h 248"/>
                <a:gd name="T6" fmla="*/ 7 w 138"/>
                <a:gd name="T7" fmla="*/ 7 h 248"/>
                <a:gd name="T8" fmla="*/ 7 w 138"/>
                <a:gd name="T9" fmla="*/ 7 h 248"/>
                <a:gd name="T10" fmla="*/ 7 w 138"/>
                <a:gd name="T11" fmla="*/ 7 h 248"/>
                <a:gd name="T12" fmla="*/ 7 w 138"/>
                <a:gd name="T13" fmla="*/ 7 h 248"/>
                <a:gd name="T14" fmla="*/ 7 w 138"/>
                <a:gd name="T15" fmla="*/ 7 h 248"/>
                <a:gd name="T16" fmla="*/ 7 w 138"/>
                <a:gd name="T17" fmla="*/ 7 h 248"/>
                <a:gd name="T18" fmla="*/ 7 w 138"/>
                <a:gd name="T19" fmla="*/ 7 h 248"/>
                <a:gd name="T20" fmla="*/ 7 w 138"/>
                <a:gd name="T21" fmla="*/ 7 h 248"/>
                <a:gd name="T22" fmla="*/ 7 w 138"/>
                <a:gd name="T23" fmla="*/ 7 h 248"/>
                <a:gd name="T24" fmla="*/ 7 w 138"/>
                <a:gd name="T25" fmla="*/ 7 h 248"/>
                <a:gd name="T26" fmla="*/ 7 w 138"/>
                <a:gd name="T27" fmla="*/ 7 h 248"/>
                <a:gd name="T28" fmla="*/ 7 w 138"/>
                <a:gd name="T29" fmla="*/ 7 h 248"/>
                <a:gd name="T30" fmla="*/ 7 w 138"/>
                <a:gd name="T31" fmla="*/ 7 h 248"/>
                <a:gd name="T32" fmla="*/ 7 w 138"/>
                <a:gd name="T33" fmla="*/ 7 h 248"/>
                <a:gd name="T34" fmla="*/ 7 w 138"/>
                <a:gd name="T35" fmla="*/ 7 h 248"/>
                <a:gd name="T36" fmla="*/ 7 w 138"/>
                <a:gd name="T37" fmla="*/ 7 h 248"/>
                <a:gd name="T38" fmla="*/ 7 w 138"/>
                <a:gd name="T39" fmla="*/ 7 h 248"/>
                <a:gd name="T40" fmla="*/ 7 w 138"/>
                <a:gd name="T41" fmla="*/ 7 h 248"/>
                <a:gd name="T42" fmla="*/ 7 w 138"/>
                <a:gd name="T43" fmla="*/ 7 h 248"/>
                <a:gd name="T44" fmla="*/ 7 w 138"/>
                <a:gd name="T45" fmla="*/ 7 h 248"/>
                <a:gd name="T46" fmla="*/ 7 w 138"/>
                <a:gd name="T47" fmla="*/ 7 h 248"/>
                <a:gd name="T48" fmla="*/ 7 w 138"/>
                <a:gd name="T49" fmla="*/ 7 h 248"/>
                <a:gd name="T50" fmla="*/ 7 w 138"/>
                <a:gd name="T51" fmla="*/ 7 h 248"/>
                <a:gd name="T52" fmla="*/ 7 w 138"/>
                <a:gd name="T53" fmla="*/ 7 h 248"/>
                <a:gd name="T54" fmla="*/ 7 w 138"/>
                <a:gd name="T55" fmla="*/ 7 h 248"/>
                <a:gd name="T56" fmla="*/ 7 w 138"/>
                <a:gd name="T57" fmla="*/ 7 h 248"/>
                <a:gd name="T58" fmla="*/ 7 w 138"/>
                <a:gd name="T59" fmla="*/ 7 h 248"/>
                <a:gd name="T60" fmla="*/ 7 w 138"/>
                <a:gd name="T61" fmla="*/ 7 h 248"/>
                <a:gd name="T62" fmla="*/ 7 w 138"/>
                <a:gd name="T63" fmla="*/ 7 h 248"/>
                <a:gd name="T64" fmla="*/ 7 w 138"/>
                <a:gd name="T65" fmla="*/ 7 h 248"/>
                <a:gd name="T66" fmla="*/ 7 w 138"/>
                <a:gd name="T67" fmla="*/ 7 h 248"/>
                <a:gd name="T68" fmla="*/ 7 w 138"/>
                <a:gd name="T69" fmla="*/ 7 h 248"/>
                <a:gd name="T70" fmla="*/ 7 w 138"/>
                <a:gd name="T71" fmla="*/ 7 h 248"/>
                <a:gd name="T72" fmla="*/ 7 w 138"/>
                <a:gd name="T73" fmla="*/ 7 h 248"/>
                <a:gd name="T74" fmla="*/ 7 w 138"/>
                <a:gd name="T75" fmla="*/ 7 h 248"/>
                <a:gd name="T76" fmla="*/ 7 w 138"/>
                <a:gd name="T77" fmla="*/ 7 h 248"/>
                <a:gd name="T78" fmla="*/ 7 w 138"/>
                <a:gd name="T79" fmla="*/ 7 h 248"/>
                <a:gd name="T80" fmla="*/ 7 w 138"/>
                <a:gd name="T81" fmla="*/ 0 h 248"/>
                <a:gd name="T82" fmla="*/ 0 w 138"/>
                <a:gd name="T83" fmla="*/ 7 h 248"/>
                <a:gd name="T84" fmla="*/ 0 w 138"/>
                <a:gd name="T85" fmla="*/ 7 h 24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8"/>
                <a:gd name="T130" fmla="*/ 0 h 248"/>
                <a:gd name="T131" fmla="*/ 138 w 138"/>
                <a:gd name="T132" fmla="*/ 248 h 24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8" h="248">
                  <a:moveTo>
                    <a:pt x="0" y="32"/>
                  </a:moveTo>
                  <a:lnTo>
                    <a:pt x="6" y="42"/>
                  </a:lnTo>
                  <a:lnTo>
                    <a:pt x="4" y="46"/>
                  </a:lnTo>
                  <a:lnTo>
                    <a:pt x="8" y="50"/>
                  </a:lnTo>
                  <a:lnTo>
                    <a:pt x="8" y="54"/>
                  </a:lnTo>
                  <a:lnTo>
                    <a:pt x="20" y="82"/>
                  </a:lnTo>
                  <a:lnTo>
                    <a:pt x="24" y="102"/>
                  </a:lnTo>
                  <a:lnTo>
                    <a:pt x="18" y="114"/>
                  </a:lnTo>
                  <a:lnTo>
                    <a:pt x="20" y="124"/>
                  </a:lnTo>
                  <a:lnTo>
                    <a:pt x="32" y="152"/>
                  </a:lnTo>
                  <a:lnTo>
                    <a:pt x="30" y="164"/>
                  </a:lnTo>
                  <a:lnTo>
                    <a:pt x="32" y="170"/>
                  </a:lnTo>
                  <a:lnTo>
                    <a:pt x="34" y="168"/>
                  </a:lnTo>
                  <a:lnTo>
                    <a:pt x="34" y="166"/>
                  </a:lnTo>
                  <a:lnTo>
                    <a:pt x="38" y="164"/>
                  </a:lnTo>
                  <a:lnTo>
                    <a:pt x="46" y="178"/>
                  </a:lnTo>
                  <a:lnTo>
                    <a:pt x="50" y="202"/>
                  </a:lnTo>
                  <a:lnTo>
                    <a:pt x="50" y="216"/>
                  </a:lnTo>
                  <a:lnTo>
                    <a:pt x="56" y="232"/>
                  </a:lnTo>
                  <a:lnTo>
                    <a:pt x="64" y="248"/>
                  </a:lnTo>
                  <a:lnTo>
                    <a:pt x="116" y="236"/>
                  </a:lnTo>
                  <a:lnTo>
                    <a:pt x="116" y="232"/>
                  </a:lnTo>
                  <a:lnTo>
                    <a:pt x="110" y="226"/>
                  </a:lnTo>
                  <a:lnTo>
                    <a:pt x="110" y="216"/>
                  </a:lnTo>
                  <a:lnTo>
                    <a:pt x="112" y="212"/>
                  </a:lnTo>
                  <a:lnTo>
                    <a:pt x="110" y="202"/>
                  </a:lnTo>
                  <a:lnTo>
                    <a:pt x="106" y="162"/>
                  </a:lnTo>
                  <a:lnTo>
                    <a:pt x="106" y="150"/>
                  </a:lnTo>
                  <a:lnTo>
                    <a:pt x="110" y="126"/>
                  </a:lnTo>
                  <a:lnTo>
                    <a:pt x="114" y="110"/>
                  </a:lnTo>
                  <a:lnTo>
                    <a:pt x="116" y="100"/>
                  </a:lnTo>
                  <a:lnTo>
                    <a:pt x="110" y="90"/>
                  </a:lnTo>
                  <a:lnTo>
                    <a:pt x="110" y="82"/>
                  </a:lnTo>
                  <a:lnTo>
                    <a:pt x="114" y="76"/>
                  </a:lnTo>
                  <a:lnTo>
                    <a:pt x="130" y="64"/>
                  </a:lnTo>
                  <a:lnTo>
                    <a:pt x="138" y="42"/>
                  </a:lnTo>
                  <a:lnTo>
                    <a:pt x="130" y="28"/>
                  </a:lnTo>
                  <a:lnTo>
                    <a:pt x="128" y="22"/>
                  </a:lnTo>
                  <a:lnTo>
                    <a:pt x="132" y="18"/>
                  </a:lnTo>
                  <a:lnTo>
                    <a:pt x="130" y="14"/>
                  </a:lnTo>
                  <a:lnTo>
                    <a:pt x="126" y="0"/>
                  </a:lnTo>
                  <a:lnTo>
                    <a:pt x="0" y="3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0" name="Freeform 41"/>
            <p:cNvSpPr>
              <a:spLocks/>
            </p:cNvSpPr>
            <p:nvPr/>
          </p:nvSpPr>
          <p:spPr bwMode="grayWhite">
            <a:xfrm>
              <a:off x="4578" y="1303"/>
              <a:ext cx="118" cy="254"/>
            </a:xfrm>
            <a:custGeom>
              <a:avLst/>
              <a:gdLst>
                <a:gd name="T0" fmla="*/ 7 w 126"/>
                <a:gd name="T1" fmla="*/ 6 h 274"/>
                <a:gd name="T2" fmla="*/ 7 w 126"/>
                <a:gd name="T3" fmla="*/ 6 h 274"/>
                <a:gd name="T4" fmla="*/ 7 w 126"/>
                <a:gd name="T5" fmla="*/ 6 h 274"/>
                <a:gd name="T6" fmla="*/ 7 w 126"/>
                <a:gd name="T7" fmla="*/ 6 h 274"/>
                <a:gd name="T8" fmla="*/ 7 w 126"/>
                <a:gd name="T9" fmla="*/ 6 h 274"/>
                <a:gd name="T10" fmla="*/ 7 w 126"/>
                <a:gd name="T11" fmla="*/ 6 h 274"/>
                <a:gd name="T12" fmla="*/ 7 w 126"/>
                <a:gd name="T13" fmla="*/ 6 h 274"/>
                <a:gd name="T14" fmla="*/ 7 w 126"/>
                <a:gd name="T15" fmla="*/ 6 h 274"/>
                <a:gd name="T16" fmla="*/ 7 w 126"/>
                <a:gd name="T17" fmla="*/ 6 h 274"/>
                <a:gd name="T18" fmla="*/ 7 w 126"/>
                <a:gd name="T19" fmla="*/ 6 h 274"/>
                <a:gd name="T20" fmla="*/ 7 w 126"/>
                <a:gd name="T21" fmla="*/ 6 h 274"/>
                <a:gd name="T22" fmla="*/ 7 w 126"/>
                <a:gd name="T23" fmla="*/ 6 h 274"/>
                <a:gd name="T24" fmla="*/ 4 w 126"/>
                <a:gd name="T25" fmla="*/ 6 h 274"/>
                <a:gd name="T26" fmla="*/ 4 w 126"/>
                <a:gd name="T27" fmla="*/ 6 h 274"/>
                <a:gd name="T28" fmla="*/ 6 w 126"/>
                <a:gd name="T29" fmla="*/ 6 h 274"/>
                <a:gd name="T30" fmla="*/ 4 w 126"/>
                <a:gd name="T31" fmla="*/ 6 h 274"/>
                <a:gd name="T32" fmla="*/ 0 w 126"/>
                <a:gd name="T33" fmla="*/ 6 h 274"/>
                <a:gd name="T34" fmla="*/ 0 w 126"/>
                <a:gd name="T35" fmla="*/ 6 h 274"/>
                <a:gd name="T36" fmla="*/ 4 w 126"/>
                <a:gd name="T37" fmla="*/ 6 h 274"/>
                <a:gd name="T38" fmla="*/ 7 w 126"/>
                <a:gd name="T39" fmla="*/ 6 h 274"/>
                <a:gd name="T40" fmla="*/ 7 w 126"/>
                <a:gd name="T41" fmla="*/ 6 h 274"/>
                <a:gd name="T42" fmla="*/ 4 w 126"/>
                <a:gd name="T43" fmla="*/ 6 h 274"/>
                <a:gd name="T44" fmla="*/ 4 w 126"/>
                <a:gd name="T45" fmla="*/ 6 h 274"/>
                <a:gd name="T46" fmla="*/ 7 w 126"/>
                <a:gd name="T47" fmla="*/ 6 h 274"/>
                <a:gd name="T48" fmla="*/ 7 w 126"/>
                <a:gd name="T49" fmla="*/ 6 h 274"/>
                <a:gd name="T50" fmla="*/ 7 w 126"/>
                <a:gd name="T51" fmla="*/ 6 h 274"/>
                <a:gd name="T52" fmla="*/ 7 w 126"/>
                <a:gd name="T53" fmla="*/ 6 h 274"/>
                <a:gd name="T54" fmla="*/ 7 w 126"/>
                <a:gd name="T55" fmla="*/ 6 h 274"/>
                <a:gd name="T56" fmla="*/ 7 w 126"/>
                <a:gd name="T57" fmla="*/ 6 h 274"/>
                <a:gd name="T58" fmla="*/ 7 w 126"/>
                <a:gd name="T59" fmla="*/ 6 h 274"/>
                <a:gd name="T60" fmla="*/ 7 w 126"/>
                <a:gd name="T61" fmla="*/ 6 h 274"/>
                <a:gd name="T62" fmla="*/ 7 w 126"/>
                <a:gd name="T63" fmla="*/ 6 h 274"/>
                <a:gd name="T64" fmla="*/ 7 w 126"/>
                <a:gd name="T65" fmla="*/ 6 h 274"/>
                <a:gd name="T66" fmla="*/ 7 w 126"/>
                <a:gd name="T67" fmla="*/ 6 h 274"/>
                <a:gd name="T68" fmla="*/ 7 w 126"/>
                <a:gd name="T69" fmla="*/ 6 h 274"/>
                <a:gd name="T70" fmla="*/ 7 w 126"/>
                <a:gd name="T71" fmla="*/ 4 h 274"/>
                <a:gd name="T72" fmla="*/ 7 w 126"/>
                <a:gd name="T73" fmla="*/ 6 h 274"/>
                <a:gd name="T74" fmla="*/ 7 w 126"/>
                <a:gd name="T75" fmla="*/ 6 h 274"/>
                <a:gd name="T76" fmla="*/ 7 w 126"/>
                <a:gd name="T77" fmla="*/ 0 h 274"/>
                <a:gd name="T78" fmla="*/ 7 w 126"/>
                <a:gd name="T79" fmla="*/ 6 h 274"/>
                <a:gd name="T80" fmla="*/ 7 w 126"/>
                <a:gd name="T81" fmla="*/ 6 h 274"/>
                <a:gd name="T82" fmla="*/ 7 w 126"/>
                <a:gd name="T83" fmla="*/ 6 h 274"/>
                <a:gd name="T84" fmla="*/ 7 w 126"/>
                <a:gd name="T85" fmla="*/ 6 h 274"/>
                <a:gd name="T86" fmla="*/ 7 w 126"/>
                <a:gd name="T87" fmla="*/ 6 h 274"/>
                <a:gd name="T88" fmla="*/ 7 w 126"/>
                <a:gd name="T89" fmla="*/ 6 h 274"/>
                <a:gd name="T90" fmla="*/ 7 w 126"/>
                <a:gd name="T91" fmla="*/ 6 h 274"/>
                <a:gd name="T92" fmla="*/ 7 w 126"/>
                <a:gd name="T93" fmla="*/ 6 h 274"/>
                <a:gd name="T94" fmla="*/ 7 w 126"/>
                <a:gd name="T95" fmla="*/ 6 h 274"/>
                <a:gd name="T96" fmla="*/ 7 w 126"/>
                <a:gd name="T97" fmla="*/ 6 h 274"/>
                <a:gd name="T98" fmla="*/ 7 w 126"/>
                <a:gd name="T99" fmla="*/ 6 h 274"/>
                <a:gd name="T100" fmla="*/ 7 w 126"/>
                <a:gd name="T101" fmla="*/ 6 h 27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6"/>
                <a:gd name="T154" fmla="*/ 0 h 274"/>
                <a:gd name="T155" fmla="*/ 126 w 126"/>
                <a:gd name="T156" fmla="*/ 274 h 27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6" h="274">
                  <a:moveTo>
                    <a:pt x="124" y="232"/>
                  </a:moveTo>
                  <a:lnTo>
                    <a:pt x="120" y="230"/>
                  </a:lnTo>
                  <a:lnTo>
                    <a:pt x="114" y="230"/>
                  </a:lnTo>
                  <a:lnTo>
                    <a:pt x="108" y="242"/>
                  </a:lnTo>
                  <a:lnTo>
                    <a:pt x="102" y="244"/>
                  </a:lnTo>
                  <a:lnTo>
                    <a:pt x="102" y="250"/>
                  </a:lnTo>
                  <a:lnTo>
                    <a:pt x="102" y="252"/>
                  </a:lnTo>
                  <a:lnTo>
                    <a:pt x="100" y="250"/>
                  </a:lnTo>
                  <a:lnTo>
                    <a:pt x="96" y="252"/>
                  </a:lnTo>
                  <a:lnTo>
                    <a:pt x="96" y="256"/>
                  </a:lnTo>
                  <a:lnTo>
                    <a:pt x="10" y="274"/>
                  </a:lnTo>
                  <a:lnTo>
                    <a:pt x="10" y="270"/>
                  </a:lnTo>
                  <a:lnTo>
                    <a:pt x="4" y="264"/>
                  </a:lnTo>
                  <a:lnTo>
                    <a:pt x="4" y="254"/>
                  </a:lnTo>
                  <a:lnTo>
                    <a:pt x="6" y="250"/>
                  </a:lnTo>
                  <a:lnTo>
                    <a:pt x="4" y="240"/>
                  </a:lnTo>
                  <a:lnTo>
                    <a:pt x="0" y="200"/>
                  </a:lnTo>
                  <a:lnTo>
                    <a:pt x="0" y="188"/>
                  </a:lnTo>
                  <a:lnTo>
                    <a:pt x="4" y="164"/>
                  </a:lnTo>
                  <a:lnTo>
                    <a:pt x="8" y="148"/>
                  </a:lnTo>
                  <a:lnTo>
                    <a:pt x="10" y="138"/>
                  </a:lnTo>
                  <a:lnTo>
                    <a:pt x="4" y="128"/>
                  </a:lnTo>
                  <a:lnTo>
                    <a:pt x="4" y="120"/>
                  </a:lnTo>
                  <a:lnTo>
                    <a:pt x="8" y="114"/>
                  </a:lnTo>
                  <a:lnTo>
                    <a:pt x="24" y="102"/>
                  </a:lnTo>
                  <a:lnTo>
                    <a:pt x="32" y="80"/>
                  </a:lnTo>
                  <a:lnTo>
                    <a:pt x="24" y="66"/>
                  </a:lnTo>
                  <a:lnTo>
                    <a:pt x="22" y="60"/>
                  </a:lnTo>
                  <a:lnTo>
                    <a:pt x="26" y="56"/>
                  </a:lnTo>
                  <a:lnTo>
                    <a:pt x="24" y="52"/>
                  </a:lnTo>
                  <a:lnTo>
                    <a:pt x="20" y="38"/>
                  </a:lnTo>
                  <a:lnTo>
                    <a:pt x="24" y="20"/>
                  </a:lnTo>
                  <a:lnTo>
                    <a:pt x="20" y="14"/>
                  </a:lnTo>
                  <a:lnTo>
                    <a:pt x="22" y="10"/>
                  </a:lnTo>
                  <a:lnTo>
                    <a:pt x="26" y="10"/>
                  </a:lnTo>
                  <a:lnTo>
                    <a:pt x="30" y="4"/>
                  </a:lnTo>
                  <a:lnTo>
                    <a:pt x="34" y="6"/>
                  </a:lnTo>
                  <a:lnTo>
                    <a:pt x="38" y="6"/>
                  </a:lnTo>
                  <a:lnTo>
                    <a:pt x="42" y="0"/>
                  </a:lnTo>
                  <a:lnTo>
                    <a:pt x="98" y="168"/>
                  </a:lnTo>
                  <a:lnTo>
                    <a:pt x="100" y="172"/>
                  </a:lnTo>
                  <a:lnTo>
                    <a:pt x="100" y="180"/>
                  </a:lnTo>
                  <a:lnTo>
                    <a:pt x="100" y="182"/>
                  </a:lnTo>
                  <a:lnTo>
                    <a:pt x="114" y="194"/>
                  </a:lnTo>
                  <a:lnTo>
                    <a:pt x="116" y="194"/>
                  </a:lnTo>
                  <a:lnTo>
                    <a:pt x="118" y="200"/>
                  </a:lnTo>
                  <a:lnTo>
                    <a:pt x="118" y="202"/>
                  </a:lnTo>
                  <a:lnTo>
                    <a:pt x="126" y="216"/>
                  </a:lnTo>
                  <a:lnTo>
                    <a:pt x="126" y="220"/>
                  </a:lnTo>
                  <a:lnTo>
                    <a:pt x="124" y="226"/>
                  </a:lnTo>
                  <a:lnTo>
                    <a:pt x="124" y="23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1" name="Freeform 42"/>
            <p:cNvSpPr>
              <a:spLocks/>
            </p:cNvSpPr>
            <p:nvPr/>
          </p:nvSpPr>
          <p:spPr bwMode="grayWhite">
            <a:xfrm>
              <a:off x="4618" y="1072"/>
              <a:ext cx="267" cy="432"/>
            </a:xfrm>
            <a:custGeom>
              <a:avLst/>
              <a:gdLst>
                <a:gd name="T0" fmla="*/ 6 w 288"/>
                <a:gd name="T1" fmla="*/ 7 h 464"/>
                <a:gd name="T2" fmla="*/ 6 w 288"/>
                <a:gd name="T3" fmla="*/ 7 h 464"/>
                <a:gd name="T4" fmla="*/ 6 w 288"/>
                <a:gd name="T5" fmla="*/ 7 h 464"/>
                <a:gd name="T6" fmla="*/ 6 w 288"/>
                <a:gd name="T7" fmla="*/ 7 h 464"/>
                <a:gd name="T8" fmla="*/ 6 w 288"/>
                <a:gd name="T9" fmla="*/ 7 h 464"/>
                <a:gd name="T10" fmla="*/ 6 w 288"/>
                <a:gd name="T11" fmla="*/ 7 h 464"/>
                <a:gd name="T12" fmla="*/ 6 w 288"/>
                <a:gd name="T13" fmla="*/ 7 h 464"/>
                <a:gd name="T14" fmla="*/ 6 w 288"/>
                <a:gd name="T15" fmla="*/ 7 h 464"/>
                <a:gd name="T16" fmla="*/ 6 w 288"/>
                <a:gd name="T17" fmla="*/ 7 h 464"/>
                <a:gd name="T18" fmla="*/ 6 w 288"/>
                <a:gd name="T19" fmla="*/ 7 h 464"/>
                <a:gd name="T20" fmla="*/ 6 w 288"/>
                <a:gd name="T21" fmla="*/ 7 h 464"/>
                <a:gd name="T22" fmla="*/ 6 w 288"/>
                <a:gd name="T23" fmla="*/ 7 h 464"/>
                <a:gd name="T24" fmla="*/ 6 w 288"/>
                <a:gd name="T25" fmla="*/ 7 h 464"/>
                <a:gd name="T26" fmla="*/ 6 w 288"/>
                <a:gd name="T27" fmla="*/ 7 h 464"/>
                <a:gd name="T28" fmla="*/ 6 w 288"/>
                <a:gd name="T29" fmla="*/ 7 h 464"/>
                <a:gd name="T30" fmla="*/ 6 w 288"/>
                <a:gd name="T31" fmla="*/ 7 h 464"/>
                <a:gd name="T32" fmla="*/ 6 w 288"/>
                <a:gd name="T33" fmla="*/ 7 h 464"/>
                <a:gd name="T34" fmla="*/ 6 w 288"/>
                <a:gd name="T35" fmla="*/ 7 h 464"/>
                <a:gd name="T36" fmla="*/ 6 w 288"/>
                <a:gd name="T37" fmla="*/ 7 h 464"/>
                <a:gd name="T38" fmla="*/ 6 w 288"/>
                <a:gd name="T39" fmla="*/ 7 h 464"/>
                <a:gd name="T40" fmla="*/ 6 w 288"/>
                <a:gd name="T41" fmla="*/ 7 h 464"/>
                <a:gd name="T42" fmla="*/ 6 w 288"/>
                <a:gd name="T43" fmla="*/ 7 h 464"/>
                <a:gd name="T44" fmla="*/ 6 w 288"/>
                <a:gd name="T45" fmla="*/ 7 h 464"/>
                <a:gd name="T46" fmla="*/ 6 w 288"/>
                <a:gd name="T47" fmla="*/ 7 h 464"/>
                <a:gd name="T48" fmla="*/ 6 w 288"/>
                <a:gd name="T49" fmla="*/ 7 h 464"/>
                <a:gd name="T50" fmla="*/ 6 w 288"/>
                <a:gd name="T51" fmla="*/ 7 h 464"/>
                <a:gd name="T52" fmla="*/ 6 w 288"/>
                <a:gd name="T53" fmla="*/ 7 h 464"/>
                <a:gd name="T54" fmla="*/ 6 w 288"/>
                <a:gd name="T55" fmla="*/ 7 h 464"/>
                <a:gd name="T56" fmla="*/ 6 w 288"/>
                <a:gd name="T57" fmla="*/ 7 h 464"/>
                <a:gd name="T58" fmla="*/ 6 w 288"/>
                <a:gd name="T59" fmla="*/ 7 h 464"/>
                <a:gd name="T60" fmla="*/ 6 w 288"/>
                <a:gd name="T61" fmla="*/ 7 h 464"/>
                <a:gd name="T62" fmla="*/ 6 w 288"/>
                <a:gd name="T63" fmla="*/ 7 h 464"/>
                <a:gd name="T64" fmla="*/ 6 w 288"/>
                <a:gd name="T65" fmla="*/ 7 h 464"/>
                <a:gd name="T66" fmla="*/ 6 w 288"/>
                <a:gd name="T67" fmla="*/ 7 h 464"/>
                <a:gd name="T68" fmla="*/ 6 w 288"/>
                <a:gd name="T69" fmla="*/ 7 h 464"/>
                <a:gd name="T70" fmla="*/ 6 w 288"/>
                <a:gd name="T71" fmla="*/ 7 h 464"/>
                <a:gd name="T72" fmla="*/ 6 w 288"/>
                <a:gd name="T73" fmla="*/ 7 h 464"/>
                <a:gd name="T74" fmla="*/ 6 w 288"/>
                <a:gd name="T75" fmla="*/ 7 h 464"/>
                <a:gd name="T76" fmla="*/ 6 w 288"/>
                <a:gd name="T77" fmla="*/ 7 h 464"/>
                <a:gd name="T78" fmla="*/ 6 w 288"/>
                <a:gd name="T79" fmla="*/ 2 h 464"/>
                <a:gd name="T80" fmla="*/ 6 w 288"/>
                <a:gd name="T81" fmla="*/ 2 h 464"/>
                <a:gd name="T82" fmla="*/ 6 w 288"/>
                <a:gd name="T83" fmla="*/ 7 h 464"/>
                <a:gd name="T84" fmla="*/ 6 w 288"/>
                <a:gd name="T85" fmla="*/ 7 h 464"/>
                <a:gd name="T86" fmla="*/ 6 w 288"/>
                <a:gd name="T87" fmla="*/ 7 h 464"/>
                <a:gd name="T88" fmla="*/ 6 w 288"/>
                <a:gd name="T89" fmla="*/ 7 h 464"/>
                <a:gd name="T90" fmla="*/ 6 w 288"/>
                <a:gd name="T91" fmla="*/ 7 h 464"/>
                <a:gd name="T92" fmla="*/ 6 w 288"/>
                <a:gd name="T93" fmla="*/ 7 h 464"/>
                <a:gd name="T94" fmla="*/ 6 w 288"/>
                <a:gd name="T95" fmla="*/ 7 h 464"/>
                <a:gd name="T96" fmla="*/ 6 w 288"/>
                <a:gd name="T97" fmla="*/ 7 h 464"/>
                <a:gd name="T98" fmla="*/ 6 w 288"/>
                <a:gd name="T99" fmla="*/ 7 h 464"/>
                <a:gd name="T100" fmla="*/ 6 w 288"/>
                <a:gd name="T101" fmla="*/ 7 h 464"/>
                <a:gd name="T102" fmla="*/ 6 w 288"/>
                <a:gd name="T103" fmla="*/ 7 h 464"/>
                <a:gd name="T104" fmla="*/ 6 w 288"/>
                <a:gd name="T105" fmla="*/ 7 h 464"/>
                <a:gd name="T106" fmla="*/ 6 w 288"/>
                <a:gd name="T107" fmla="*/ 7 h 464"/>
                <a:gd name="T108" fmla="*/ 6 w 288"/>
                <a:gd name="T109" fmla="*/ 7 h 464"/>
                <a:gd name="T110" fmla="*/ 6 w 288"/>
                <a:gd name="T111" fmla="*/ 7 h 46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8"/>
                <a:gd name="T169" fmla="*/ 0 h 464"/>
                <a:gd name="T170" fmla="*/ 288 w 288"/>
                <a:gd name="T171" fmla="*/ 464 h 46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8" h="464">
                  <a:moveTo>
                    <a:pt x="0" y="248"/>
                  </a:moveTo>
                  <a:lnTo>
                    <a:pt x="56" y="416"/>
                  </a:lnTo>
                  <a:lnTo>
                    <a:pt x="58" y="420"/>
                  </a:lnTo>
                  <a:lnTo>
                    <a:pt x="58" y="428"/>
                  </a:lnTo>
                  <a:lnTo>
                    <a:pt x="58" y="430"/>
                  </a:lnTo>
                  <a:lnTo>
                    <a:pt x="72" y="442"/>
                  </a:lnTo>
                  <a:lnTo>
                    <a:pt x="74" y="442"/>
                  </a:lnTo>
                  <a:lnTo>
                    <a:pt x="76" y="448"/>
                  </a:lnTo>
                  <a:lnTo>
                    <a:pt x="76" y="450"/>
                  </a:lnTo>
                  <a:lnTo>
                    <a:pt x="84" y="464"/>
                  </a:lnTo>
                  <a:lnTo>
                    <a:pt x="86" y="462"/>
                  </a:lnTo>
                  <a:lnTo>
                    <a:pt x="88" y="450"/>
                  </a:lnTo>
                  <a:lnTo>
                    <a:pt x="88" y="438"/>
                  </a:lnTo>
                  <a:lnTo>
                    <a:pt x="94" y="426"/>
                  </a:lnTo>
                  <a:lnTo>
                    <a:pt x="100" y="408"/>
                  </a:lnTo>
                  <a:lnTo>
                    <a:pt x="106" y="400"/>
                  </a:lnTo>
                  <a:lnTo>
                    <a:pt x="108" y="396"/>
                  </a:lnTo>
                  <a:lnTo>
                    <a:pt x="104" y="394"/>
                  </a:lnTo>
                  <a:lnTo>
                    <a:pt x="100" y="384"/>
                  </a:lnTo>
                  <a:lnTo>
                    <a:pt x="118" y="366"/>
                  </a:lnTo>
                  <a:lnTo>
                    <a:pt x="122" y="368"/>
                  </a:lnTo>
                  <a:lnTo>
                    <a:pt x="124" y="376"/>
                  </a:lnTo>
                  <a:lnTo>
                    <a:pt x="126" y="378"/>
                  </a:lnTo>
                  <a:lnTo>
                    <a:pt x="130" y="376"/>
                  </a:lnTo>
                  <a:lnTo>
                    <a:pt x="130" y="368"/>
                  </a:lnTo>
                  <a:lnTo>
                    <a:pt x="130" y="362"/>
                  </a:lnTo>
                  <a:lnTo>
                    <a:pt x="144" y="360"/>
                  </a:lnTo>
                  <a:lnTo>
                    <a:pt x="150" y="356"/>
                  </a:lnTo>
                  <a:lnTo>
                    <a:pt x="150" y="348"/>
                  </a:lnTo>
                  <a:lnTo>
                    <a:pt x="154" y="346"/>
                  </a:lnTo>
                  <a:lnTo>
                    <a:pt x="160" y="346"/>
                  </a:lnTo>
                  <a:lnTo>
                    <a:pt x="166" y="342"/>
                  </a:lnTo>
                  <a:lnTo>
                    <a:pt x="168" y="338"/>
                  </a:lnTo>
                  <a:lnTo>
                    <a:pt x="172" y="328"/>
                  </a:lnTo>
                  <a:lnTo>
                    <a:pt x="170" y="318"/>
                  </a:lnTo>
                  <a:lnTo>
                    <a:pt x="178" y="308"/>
                  </a:lnTo>
                  <a:lnTo>
                    <a:pt x="178" y="302"/>
                  </a:lnTo>
                  <a:lnTo>
                    <a:pt x="182" y="302"/>
                  </a:lnTo>
                  <a:lnTo>
                    <a:pt x="192" y="304"/>
                  </a:lnTo>
                  <a:lnTo>
                    <a:pt x="198" y="300"/>
                  </a:lnTo>
                  <a:lnTo>
                    <a:pt x="200" y="296"/>
                  </a:lnTo>
                  <a:lnTo>
                    <a:pt x="204" y="286"/>
                  </a:lnTo>
                  <a:lnTo>
                    <a:pt x="208" y="286"/>
                  </a:lnTo>
                  <a:lnTo>
                    <a:pt x="216" y="274"/>
                  </a:lnTo>
                  <a:lnTo>
                    <a:pt x="226" y="276"/>
                  </a:lnTo>
                  <a:lnTo>
                    <a:pt x="234" y="282"/>
                  </a:lnTo>
                  <a:lnTo>
                    <a:pt x="244" y="264"/>
                  </a:lnTo>
                  <a:lnTo>
                    <a:pt x="252" y="258"/>
                  </a:lnTo>
                  <a:lnTo>
                    <a:pt x="268" y="246"/>
                  </a:lnTo>
                  <a:lnTo>
                    <a:pt x="272" y="238"/>
                  </a:lnTo>
                  <a:lnTo>
                    <a:pt x="274" y="236"/>
                  </a:lnTo>
                  <a:lnTo>
                    <a:pt x="278" y="236"/>
                  </a:lnTo>
                  <a:lnTo>
                    <a:pt x="286" y="234"/>
                  </a:lnTo>
                  <a:lnTo>
                    <a:pt x="288" y="226"/>
                  </a:lnTo>
                  <a:lnTo>
                    <a:pt x="288" y="218"/>
                  </a:lnTo>
                  <a:lnTo>
                    <a:pt x="282" y="216"/>
                  </a:lnTo>
                  <a:lnTo>
                    <a:pt x="280" y="216"/>
                  </a:lnTo>
                  <a:lnTo>
                    <a:pt x="276" y="214"/>
                  </a:lnTo>
                  <a:lnTo>
                    <a:pt x="280" y="208"/>
                  </a:lnTo>
                  <a:lnTo>
                    <a:pt x="282" y="206"/>
                  </a:lnTo>
                  <a:lnTo>
                    <a:pt x="280" y="200"/>
                  </a:lnTo>
                  <a:lnTo>
                    <a:pt x="276" y="188"/>
                  </a:lnTo>
                  <a:lnTo>
                    <a:pt x="268" y="184"/>
                  </a:lnTo>
                  <a:lnTo>
                    <a:pt x="262" y="184"/>
                  </a:lnTo>
                  <a:lnTo>
                    <a:pt x="260" y="188"/>
                  </a:lnTo>
                  <a:lnTo>
                    <a:pt x="254" y="190"/>
                  </a:lnTo>
                  <a:lnTo>
                    <a:pt x="248" y="188"/>
                  </a:lnTo>
                  <a:lnTo>
                    <a:pt x="240" y="162"/>
                  </a:lnTo>
                  <a:lnTo>
                    <a:pt x="244" y="158"/>
                  </a:lnTo>
                  <a:lnTo>
                    <a:pt x="242" y="154"/>
                  </a:lnTo>
                  <a:lnTo>
                    <a:pt x="240" y="152"/>
                  </a:lnTo>
                  <a:lnTo>
                    <a:pt x="236" y="152"/>
                  </a:lnTo>
                  <a:lnTo>
                    <a:pt x="232" y="154"/>
                  </a:lnTo>
                  <a:lnTo>
                    <a:pt x="222" y="150"/>
                  </a:lnTo>
                  <a:lnTo>
                    <a:pt x="216" y="150"/>
                  </a:lnTo>
                  <a:lnTo>
                    <a:pt x="212" y="148"/>
                  </a:lnTo>
                  <a:lnTo>
                    <a:pt x="208" y="132"/>
                  </a:lnTo>
                  <a:lnTo>
                    <a:pt x="208" y="130"/>
                  </a:lnTo>
                  <a:lnTo>
                    <a:pt x="172" y="20"/>
                  </a:lnTo>
                  <a:lnTo>
                    <a:pt x="142" y="2"/>
                  </a:lnTo>
                  <a:lnTo>
                    <a:pt x="134" y="0"/>
                  </a:lnTo>
                  <a:lnTo>
                    <a:pt x="128" y="2"/>
                  </a:lnTo>
                  <a:lnTo>
                    <a:pt x="124" y="6"/>
                  </a:lnTo>
                  <a:lnTo>
                    <a:pt x="122" y="12"/>
                  </a:lnTo>
                  <a:lnTo>
                    <a:pt x="118" y="12"/>
                  </a:lnTo>
                  <a:lnTo>
                    <a:pt x="108" y="16"/>
                  </a:lnTo>
                  <a:lnTo>
                    <a:pt x="92" y="30"/>
                  </a:lnTo>
                  <a:lnTo>
                    <a:pt x="88" y="30"/>
                  </a:lnTo>
                  <a:lnTo>
                    <a:pt x="82" y="22"/>
                  </a:lnTo>
                  <a:lnTo>
                    <a:pt x="82" y="12"/>
                  </a:lnTo>
                  <a:lnTo>
                    <a:pt x="80" y="8"/>
                  </a:lnTo>
                  <a:lnTo>
                    <a:pt x="74" y="8"/>
                  </a:lnTo>
                  <a:lnTo>
                    <a:pt x="64" y="12"/>
                  </a:lnTo>
                  <a:lnTo>
                    <a:pt x="38" y="96"/>
                  </a:lnTo>
                  <a:lnTo>
                    <a:pt x="38" y="110"/>
                  </a:lnTo>
                  <a:lnTo>
                    <a:pt x="42" y="114"/>
                  </a:lnTo>
                  <a:lnTo>
                    <a:pt x="42" y="124"/>
                  </a:lnTo>
                  <a:lnTo>
                    <a:pt x="40" y="130"/>
                  </a:lnTo>
                  <a:lnTo>
                    <a:pt x="36" y="134"/>
                  </a:lnTo>
                  <a:lnTo>
                    <a:pt x="32" y="142"/>
                  </a:lnTo>
                  <a:lnTo>
                    <a:pt x="40" y="176"/>
                  </a:lnTo>
                  <a:lnTo>
                    <a:pt x="36" y="188"/>
                  </a:lnTo>
                  <a:lnTo>
                    <a:pt x="36" y="196"/>
                  </a:lnTo>
                  <a:lnTo>
                    <a:pt x="24" y="214"/>
                  </a:lnTo>
                  <a:lnTo>
                    <a:pt x="22" y="220"/>
                  </a:lnTo>
                  <a:lnTo>
                    <a:pt x="26" y="230"/>
                  </a:lnTo>
                  <a:lnTo>
                    <a:pt x="26" y="232"/>
                  </a:lnTo>
                  <a:lnTo>
                    <a:pt x="18" y="232"/>
                  </a:lnTo>
                  <a:lnTo>
                    <a:pt x="20" y="240"/>
                  </a:lnTo>
                  <a:lnTo>
                    <a:pt x="18" y="246"/>
                  </a:lnTo>
                  <a:lnTo>
                    <a:pt x="14" y="246"/>
                  </a:lnTo>
                  <a:lnTo>
                    <a:pt x="8" y="244"/>
                  </a:lnTo>
                  <a:lnTo>
                    <a:pt x="0" y="24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2" name="Freeform 43"/>
            <p:cNvSpPr>
              <a:spLocks/>
            </p:cNvSpPr>
            <p:nvPr/>
          </p:nvSpPr>
          <p:spPr bwMode="grayWhite">
            <a:xfrm>
              <a:off x="3122" y="2315"/>
              <a:ext cx="363" cy="336"/>
            </a:xfrm>
            <a:custGeom>
              <a:avLst/>
              <a:gdLst>
                <a:gd name="T0" fmla="*/ 0 w 392"/>
                <a:gd name="T1" fmla="*/ 7 h 360"/>
                <a:gd name="T2" fmla="*/ 6 w 392"/>
                <a:gd name="T3" fmla="*/ 0 h 360"/>
                <a:gd name="T4" fmla="*/ 6 w 392"/>
                <a:gd name="T5" fmla="*/ 4 h 360"/>
                <a:gd name="T6" fmla="*/ 6 w 392"/>
                <a:gd name="T7" fmla="*/ 7 h 360"/>
                <a:gd name="T8" fmla="*/ 6 w 392"/>
                <a:gd name="T9" fmla="*/ 7 h 360"/>
                <a:gd name="T10" fmla="*/ 6 w 392"/>
                <a:gd name="T11" fmla="*/ 7 h 360"/>
                <a:gd name="T12" fmla="*/ 6 w 392"/>
                <a:gd name="T13" fmla="*/ 7 h 360"/>
                <a:gd name="T14" fmla="*/ 6 w 392"/>
                <a:gd name="T15" fmla="*/ 7 h 360"/>
                <a:gd name="T16" fmla="*/ 6 w 392"/>
                <a:gd name="T17" fmla="*/ 7 h 360"/>
                <a:gd name="T18" fmla="*/ 6 w 392"/>
                <a:gd name="T19" fmla="*/ 7 h 360"/>
                <a:gd name="T20" fmla="*/ 6 w 392"/>
                <a:gd name="T21" fmla="*/ 7 h 360"/>
                <a:gd name="T22" fmla="*/ 6 w 392"/>
                <a:gd name="T23" fmla="*/ 7 h 360"/>
                <a:gd name="T24" fmla="*/ 6 w 392"/>
                <a:gd name="T25" fmla="*/ 7 h 360"/>
                <a:gd name="T26" fmla="*/ 6 w 392"/>
                <a:gd name="T27" fmla="*/ 7 h 360"/>
                <a:gd name="T28" fmla="*/ 6 w 392"/>
                <a:gd name="T29" fmla="*/ 7 h 360"/>
                <a:gd name="T30" fmla="*/ 6 w 392"/>
                <a:gd name="T31" fmla="*/ 7 h 360"/>
                <a:gd name="T32" fmla="*/ 6 w 392"/>
                <a:gd name="T33" fmla="*/ 7 h 360"/>
                <a:gd name="T34" fmla="*/ 6 w 392"/>
                <a:gd name="T35" fmla="*/ 7 h 360"/>
                <a:gd name="T36" fmla="*/ 6 w 392"/>
                <a:gd name="T37" fmla="*/ 7 h 360"/>
                <a:gd name="T38" fmla="*/ 6 w 392"/>
                <a:gd name="T39" fmla="*/ 7 h 360"/>
                <a:gd name="T40" fmla="*/ 6 w 392"/>
                <a:gd name="T41" fmla="*/ 7 h 360"/>
                <a:gd name="T42" fmla="*/ 6 w 392"/>
                <a:gd name="T43" fmla="*/ 7 h 360"/>
                <a:gd name="T44" fmla="*/ 6 w 392"/>
                <a:gd name="T45" fmla="*/ 7 h 360"/>
                <a:gd name="T46" fmla="*/ 6 w 392"/>
                <a:gd name="T47" fmla="*/ 7 h 360"/>
                <a:gd name="T48" fmla="*/ 6 w 392"/>
                <a:gd name="T49" fmla="*/ 7 h 360"/>
                <a:gd name="T50" fmla="*/ 6 w 392"/>
                <a:gd name="T51" fmla="*/ 7 h 360"/>
                <a:gd name="T52" fmla="*/ 6 w 392"/>
                <a:gd name="T53" fmla="*/ 7 h 360"/>
                <a:gd name="T54" fmla="*/ 6 w 392"/>
                <a:gd name="T55" fmla="*/ 7 h 360"/>
                <a:gd name="T56" fmla="*/ 6 w 392"/>
                <a:gd name="T57" fmla="*/ 7 h 360"/>
                <a:gd name="T58" fmla="*/ 6 w 392"/>
                <a:gd name="T59" fmla="*/ 7 h 360"/>
                <a:gd name="T60" fmla="*/ 6 w 392"/>
                <a:gd name="T61" fmla="*/ 7 h 360"/>
                <a:gd name="T62" fmla="*/ 6 w 392"/>
                <a:gd name="T63" fmla="*/ 7 h 360"/>
                <a:gd name="T64" fmla="*/ 6 w 392"/>
                <a:gd name="T65" fmla="*/ 7 h 360"/>
                <a:gd name="T66" fmla="*/ 6 w 392"/>
                <a:gd name="T67" fmla="*/ 7 h 360"/>
                <a:gd name="T68" fmla="*/ 6 w 392"/>
                <a:gd name="T69" fmla="*/ 7 h 360"/>
                <a:gd name="T70" fmla="*/ 6 w 392"/>
                <a:gd name="T71" fmla="*/ 7 h 360"/>
                <a:gd name="T72" fmla="*/ 6 w 392"/>
                <a:gd name="T73" fmla="*/ 7 h 360"/>
                <a:gd name="T74" fmla="*/ 6 w 392"/>
                <a:gd name="T75" fmla="*/ 7 h 360"/>
                <a:gd name="T76" fmla="*/ 6 w 392"/>
                <a:gd name="T77" fmla="*/ 7 h 360"/>
                <a:gd name="T78" fmla="*/ 6 w 392"/>
                <a:gd name="T79" fmla="*/ 7 h 360"/>
                <a:gd name="T80" fmla="*/ 6 w 392"/>
                <a:gd name="T81" fmla="*/ 7 h 360"/>
                <a:gd name="T82" fmla="*/ 6 w 392"/>
                <a:gd name="T83" fmla="*/ 7 h 360"/>
                <a:gd name="T84" fmla="*/ 6 w 392"/>
                <a:gd name="T85" fmla="*/ 7 h 360"/>
                <a:gd name="T86" fmla="*/ 6 w 392"/>
                <a:gd name="T87" fmla="*/ 7 h 360"/>
                <a:gd name="T88" fmla="*/ 6 w 392"/>
                <a:gd name="T89" fmla="*/ 7 h 360"/>
                <a:gd name="T90" fmla="*/ 6 w 392"/>
                <a:gd name="T91" fmla="*/ 7 h 360"/>
                <a:gd name="T92" fmla="*/ 6 w 392"/>
                <a:gd name="T93" fmla="*/ 7 h 360"/>
                <a:gd name="T94" fmla="*/ 6 w 392"/>
                <a:gd name="T95" fmla="*/ 7 h 360"/>
                <a:gd name="T96" fmla="*/ 0 w 392"/>
                <a:gd name="T97" fmla="*/ 7 h 3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92"/>
                <a:gd name="T148" fmla="*/ 0 h 360"/>
                <a:gd name="T149" fmla="*/ 392 w 392"/>
                <a:gd name="T150" fmla="*/ 360 h 36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92" h="360">
                  <a:moveTo>
                    <a:pt x="0" y="16"/>
                  </a:moveTo>
                  <a:lnTo>
                    <a:pt x="352" y="0"/>
                  </a:lnTo>
                  <a:lnTo>
                    <a:pt x="350" y="4"/>
                  </a:lnTo>
                  <a:lnTo>
                    <a:pt x="358" y="10"/>
                  </a:lnTo>
                  <a:lnTo>
                    <a:pt x="362" y="18"/>
                  </a:lnTo>
                  <a:lnTo>
                    <a:pt x="360" y="26"/>
                  </a:lnTo>
                  <a:lnTo>
                    <a:pt x="350" y="34"/>
                  </a:lnTo>
                  <a:lnTo>
                    <a:pt x="340" y="46"/>
                  </a:lnTo>
                  <a:lnTo>
                    <a:pt x="338" y="52"/>
                  </a:lnTo>
                  <a:lnTo>
                    <a:pt x="392" y="48"/>
                  </a:lnTo>
                  <a:lnTo>
                    <a:pt x="390" y="54"/>
                  </a:lnTo>
                  <a:lnTo>
                    <a:pt x="392" y="58"/>
                  </a:lnTo>
                  <a:lnTo>
                    <a:pt x="388" y="66"/>
                  </a:lnTo>
                  <a:lnTo>
                    <a:pt x="378" y="76"/>
                  </a:lnTo>
                  <a:lnTo>
                    <a:pt x="374" y="98"/>
                  </a:lnTo>
                  <a:lnTo>
                    <a:pt x="364" y="110"/>
                  </a:lnTo>
                  <a:lnTo>
                    <a:pt x="366" y="124"/>
                  </a:lnTo>
                  <a:lnTo>
                    <a:pt x="364" y="142"/>
                  </a:lnTo>
                  <a:lnTo>
                    <a:pt x="362" y="142"/>
                  </a:lnTo>
                  <a:lnTo>
                    <a:pt x="354" y="152"/>
                  </a:lnTo>
                  <a:lnTo>
                    <a:pt x="352" y="156"/>
                  </a:lnTo>
                  <a:lnTo>
                    <a:pt x="336" y="170"/>
                  </a:lnTo>
                  <a:lnTo>
                    <a:pt x="332" y="186"/>
                  </a:lnTo>
                  <a:lnTo>
                    <a:pt x="332" y="200"/>
                  </a:lnTo>
                  <a:lnTo>
                    <a:pt x="330" y="210"/>
                  </a:lnTo>
                  <a:lnTo>
                    <a:pt x="316" y="218"/>
                  </a:lnTo>
                  <a:lnTo>
                    <a:pt x="306" y="234"/>
                  </a:lnTo>
                  <a:lnTo>
                    <a:pt x="302" y="238"/>
                  </a:lnTo>
                  <a:lnTo>
                    <a:pt x="302" y="250"/>
                  </a:lnTo>
                  <a:lnTo>
                    <a:pt x="294" y="260"/>
                  </a:lnTo>
                  <a:lnTo>
                    <a:pt x="294" y="270"/>
                  </a:lnTo>
                  <a:lnTo>
                    <a:pt x="290" y="282"/>
                  </a:lnTo>
                  <a:lnTo>
                    <a:pt x="282" y="296"/>
                  </a:lnTo>
                  <a:lnTo>
                    <a:pt x="284" y="312"/>
                  </a:lnTo>
                  <a:lnTo>
                    <a:pt x="292" y="320"/>
                  </a:lnTo>
                  <a:lnTo>
                    <a:pt x="294" y="330"/>
                  </a:lnTo>
                  <a:lnTo>
                    <a:pt x="296" y="332"/>
                  </a:lnTo>
                  <a:lnTo>
                    <a:pt x="296" y="336"/>
                  </a:lnTo>
                  <a:lnTo>
                    <a:pt x="292" y="340"/>
                  </a:lnTo>
                  <a:lnTo>
                    <a:pt x="290" y="348"/>
                  </a:lnTo>
                  <a:lnTo>
                    <a:pt x="290" y="354"/>
                  </a:lnTo>
                  <a:lnTo>
                    <a:pt x="50" y="360"/>
                  </a:lnTo>
                  <a:lnTo>
                    <a:pt x="50" y="308"/>
                  </a:lnTo>
                  <a:lnTo>
                    <a:pt x="38" y="306"/>
                  </a:lnTo>
                  <a:lnTo>
                    <a:pt x="28" y="310"/>
                  </a:lnTo>
                  <a:lnTo>
                    <a:pt x="24" y="308"/>
                  </a:lnTo>
                  <a:lnTo>
                    <a:pt x="12" y="300"/>
                  </a:lnTo>
                  <a:lnTo>
                    <a:pt x="14" y="124"/>
                  </a:lnTo>
                  <a:lnTo>
                    <a:pt x="0" y="1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3" name="Freeform 44"/>
            <p:cNvSpPr>
              <a:spLocks/>
            </p:cNvSpPr>
            <p:nvPr/>
          </p:nvSpPr>
          <p:spPr bwMode="grayWhite">
            <a:xfrm>
              <a:off x="1704" y="1706"/>
              <a:ext cx="416" cy="513"/>
            </a:xfrm>
            <a:custGeom>
              <a:avLst/>
              <a:gdLst>
                <a:gd name="T0" fmla="*/ 7 w 446"/>
                <a:gd name="T1" fmla="*/ 6 h 554"/>
                <a:gd name="T2" fmla="*/ 7 w 446"/>
                <a:gd name="T3" fmla="*/ 6 h 554"/>
                <a:gd name="T4" fmla="*/ 7 w 446"/>
                <a:gd name="T5" fmla="*/ 6 h 554"/>
                <a:gd name="T6" fmla="*/ 7 w 446"/>
                <a:gd name="T7" fmla="*/ 6 h 554"/>
                <a:gd name="T8" fmla="*/ 7 w 446"/>
                <a:gd name="T9" fmla="*/ 0 h 554"/>
                <a:gd name="T10" fmla="*/ 0 w 446"/>
                <a:gd name="T11" fmla="*/ 6 h 554"/>
                <a:gd name="T12" fmla="*/ 0 w 446"/>
                <a:gd name="T13" fmla="*/ 6 h 554"/>
                <a:gd name="T14" fmla="*/ 7 w 446"/>
                <a:gd name="T15" fmla="*/ 6 h 554"/>
                <a:gd name="T16" fmla="*/ 0 60000 65536"/>
                <a:gd name="T17" fmla="*/ 0 60000 65536"/>
                <a:gd name="T18" fmla="*/ 0 60000 65536"/>
                <a:gd name="T19" fmla="*/ 0 60000 65536"/>
                <a:gd name="T20" fmla="*/ 0 60000 65536"/>
                <a:gd name="T21" fmla="*/ 0 60000 65536"/>
                <a:gd name="T22" fmla="*/ 0 60000 65536"/>
                <a:gd name="T23" fmla="*/ 0 60000 65536"/>
                <a:gd name="T24" fmla="*/ 0 w 446"/>
                <a:gd name="T25" fmla="*/ 0 h 554"/>
                <a:gd name="T26" fmla="*/ 446 w 446"/>
                <a:gd name="T27" fmla="*/ 554 h 5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6" h="554">
                  <a:moveTo>
                    <a:pt x="392" y="554"/>
                  </a:moveTo>
                  <a:lnTo>
                    <a:pt x="446" y="158"/>
                  </a:lnTo>
                  <a:lnTo>
                    <a:pt x="300" y="136"/>
                  </a:lnTo>
                  <a:lnTo>
                    <a:pt x="314" y="40"/>
                  </a:lnTo>
                  <a:lnTo>
                    <a:pt x="96" y="0"/>
                  </a:lnTo>
                  <a:lnTo>
                    <a:pt x="0" y="492"/>
                  </a:lnTo>
                  <a:lnTo>
                    <a:pt x="392" y="55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4" name="Freeform 45"/>
            <p:cNvSpPr>
              <a:spLocks/>
            </p:cNvSpPr>
            <p:nvPr/>
          </p:nvSpPr>
          <p:spPr bwMode="grayWhite">
            <a:xfrm>
              <a:off x="1775" y="1050"/>
              <a:ext cx="749" cy="474"/>
            </a:xfrm>
            <a:custGeom>
              <a:avLst/>
              <a:gdLst>
                <a:gd name="T0" fmla="*/ 7 w 806"/>
                <a:gd name="T1" fmla="*/ 7 h 510"/>
                <a:gd name="T2" fmla="*/ 7 w 806"/>
                <a:gd name="T3" fmla="*/ 7 h 510"/>
                <a:gd name="T4" fmla="*/ 7 w 806"/>
                <a:gd name="T5" fmla="*/ 7 h 510"/>
                <a:gd name="T6" fmla="*/ 7 w 806"/>
                <a:gd name="T7" fmla="*/ 7 h 510"/>
                <a:gd name="T8" fmla="*/ 7 w 806"/>
                <a:gd name="T9" fmla="*/ 7 h 510"/>
                <a:gd name="T10" fmla="*/ 7 w 806"/>
                <a:gd name="T11" fmla="*/ 7 h 510"/>
                <a:gd name="T12" fmla="*/ 7 w 806"/>
                <a:gd name="T13" fmla="*/ 7 h 510"/>
                <a:gd name="T14" fmla="*/ 7 w 806"/>
                <a:gd name="T15" fmla="*/ 7 h 510"/>
                <a:gd name="T16" fmla="*/ 7 w 806"/>
                <a:gd name="T17" fmla="*/ 7 h 510"/>
                <a:gd name="T18" fmla="*/ 7 w 806"/>
                <a:gd name="T19" fmla="*/ 7 h 510"/>
                <a:gd name="T20" fmla="*/ 7 w 806"/>
                <a:gd name="T21" fmla="*/ 7 h 510"/>
                <a:gd name="T22" fmla="*/ 7 w 806"/>
                <a:gd name="T23" fmla="*/ 7 h 510"/>
                <a:gd name="T24" fmla="*/ 7 w 806"/>
                <a:gd name="T25" fmla="*/ 7 h 510"/>
                <a:gd name="T26" fmla="*/ 7 w 806"/>
                <a:gd name="T27" fmla="*/ 7 h 510"/>
                <a:gd name="T28" fmla="*/ 7 w 806"/>
                <a:gd name="T29" fmla="*/ 7 h 510"/>
                <a:gd name="T30" fmla="*/ 7 w 806"/>
                <a:gd name="T31" fmla="*/ 7 h 510"/>
                <a:gd name="T32" fmla="*/ 7 w 806"/>
                <a:gd name="T33" fmla="*/ 7 h 510"/>
                <a:gd name="T34" fmla="*/ 7 w 806"/>
                <a:gd name="T35" fmla="*/ 7 h 510"/>
                <a:gd name="T36" fmla="*/ 7 w 806"/>
                <a:gd name="T37" fmla="*/ 7 h 510"/>
                <a:gd name="T38" fmla="*/ 7 w 806"/>
                <a:gd name="T39" fmla="*/ 7 h 510"/>
                <a:gd name="T40" fmla="*/ 7 w 806"/>
                <a:gd name="T41" fmla="*/ 7 h 510"/>
                <a:gd name="T42" fmla="*/ 7 w 806"/>
                <a:gd name="T43" fmla="*/ 7 h 510"/>
                <a:gd name="T44" fmla="*/ 7 w 806"/>
                <a:gd name="T45" fmla="*/ 7 h 510"/>
                <a:gd name="T46" fmla="*/ 7 w 806"/>
                <a:gd name="T47" fmla="*/ 7 h 510"/>
                <a:gd name="T48" fmla="*/ 7 w 806"/>
                <a:gd name="T49" fmla="*/ 7 h 510"/>
                <a:gd name="T50" fmla="*/ 7 w 806"/>
                <a:gd name="T51" fmla="*/ 7 h 510"/>
                <a:gd name="T52" fmla="*/ 7 w 806"/>
                <a:gd name="T53" fmla="*/ 7 h 510"/>
                <a:gd name="T54" fmla="*/ 7 w 806"/>
                <a:gd name="T55" fmla="*/ 7 h 510"/>
                <a:gd name="T56" fmla="*/ 7 w 806"/>
                <a:gd name="T57" fmla="*/ 7 h 510"/>
                <a:gd name="T58" fmla="*/ 7 w 806"/>
                <a:gd name="T59" fmla="*/ 7 h 510"/>
                <a:gd name="T60" fmla="*/ 7 w 806"/>
                <a:gd name="T61" fmla="*/ 7 h 510"/>
                <a:gd name="T62" fmla="*/ 7 w 806"/>
                <a:gd name="T63" fmla="*/ 7 h 510"/>
                <a:gd name="T64" fmla="*/ 0 w 806"/>
                <a:gd name="T65" fmla="*/ 7 h 510"/>
                <a:gd name="T66" fmla="*/ 7 w 806"/>
                <a:gd name="T67" fmla="*/ 7 h 510"/>
                <a:gd name="T68" fmla="*/ 7 w 806"/>
                <a:gd name="T69" fmla="*/ 7 h 510"/>
                <a:gd name="T70" fmla="*/ 7 w 806"/>
                <a:gd name="T71" fmla="*/ 7 h 5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06"/>
                <a:gd name="T109" fmla="*/ 0 h 510"/>
                <a:gd name="T110" fmla="*/ 806 w 806"/>
                <a:gd name="T111" fmla="*/ 510 h 5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06" h="510">
                  <a:moveTo>
                    <a:pt x="772" y="510"/>
                  </a:moveTo>
                  <a:lnTo>
                    <a:pt x="282" y="450"/>
                  </a:lnTo>
                  <a:lnTo>
                    <a:pt x="274" y="500"/>
                  </a:lnTo>
                  <a:lnTo>
                    <a:pt x="268" y="492"/>
                  </a:lnTo>
                  <a:lnTo>
                    <a:pt x="266" y="480"/>
                  </a:lnTo>
                  <a:lnTo>
                    <a:pt x="256" y="472"/>
                  </a:lnTo>
                  <a:lnTo>
                    <a:pt x="246" y="478"/>
                  </a:lnTo>
                  <a:lnTo>
                    <a:pt x="248" y="486"/>
                  </a:lnTo>
                  <a:lnTo>
                    <a:pt x="228" y="486"/>
                  </a:lnTo>
                  <a:lnTo>
                    <a:pt x="224" y="488"/>
                  </a:lnTo>
                  <a:lnTo>
                    <a:pt x="216" y="482"/>
                  </a:lnTo>
                  <a:lnTo>
                    <a:pt x="196" y="482"/>
                  </a:lnTo>
                  <a:lnTo>
                    <a:pt x="192" y="478"/>
                  </a:lnTo>
                  <a:lnTo>
                    <a:pt x="188" y="478"/>
                  </a:lnTo>
                  <a:lnTo>
                    <a:pt x="180" y="486"/>
                  </a:lnTo>
                  <a:lnTo>
                    <a:pt x="174" y="484"/>
                  </a:lnTo>
                  <a:lnTo>
                    <a:pt x="160" y="478"/>
                  </a:lnTo>
                  <a:lnTo>
                    <a:pt x="154" y="480"/>
                  </a:lnTo>
                  <a:lnTo>
                    <a:pt x="150" y="490"/>
                  </a:lnTo>
                  <a:lnTo>
                    <a:pt x="140" y="484"/>
                  </a:lnTo>
                  <a:lnTo>
                    <a:pt x="134" y="474"/>
                  </a:lnTo>
                  <a:lnTo>
                    <a:pt x="134" y="470"/>
                  </a:lnTo>
                  <a:lnTo>
                    <a:pt x="138" y="458"/>
                  </a:lnTo>
                  <a:lnTo>
                    <a:pt x="136" y="450"/>
                  </a:lnTo>
                  <a:lnTo>
                    <a:pt x="128" y="442"/>
                  </a:lnTo>
                  <a:lnTo>
                    <a:pt x="120" y="442"/>
                  </a:lnTo>
                  <a:lnTo>
                    <a:pt x="112" y="428"/>
                  </a:lnTo>
                  <a:lnTo>
                    <a:pt x="118" y="420"/>
                  </a:lnTo>
                  <a:lnTo>
                    <a:pt x="118" y="414"/>
                  </a:lnTo>
                  <a:lnTo>
                    <a:pt x="110" y="402"/>
                  </a:lnTo>
                  <a:lnTo>
                    <a:pt x="106" y="390"/>
                  </a:lnTo>
                  <a:lnTo>
                    <a:pt x="106" y="370"/>
                  </a:lnTo>
                  <a:lnTo>
                    <a:pt x="108" y="358"/>
                  </a:lnTo>
                  <a:lnTo>
                    <a:pt x="104" y="354"/>
                  </a:lnTo>
                  <a:lnTo>
                    <a:pt x="100" y="352"/>
                  </a:lnTo>
                  <a:lnTo>
                    <a:pt x="98" y="344"/>
                  </a:lnTo>
                  <a:lnTo>
                    <a:pt x="96" y="344"/>
                  </a:lnTo>
                  <a:lnTo>
                    <a:pt x="92" y="344"/>
                  </a:lnTo>
                  <a:lnTo>
                    <a:pt x="72" y="362"/>
                  </a:lnTo>
                  <a:lnTo>
                    <a:pt x="68" y="362"/>
                  </a:lnTo>
                  <a:lnTo>
                    <a:pt x="54" y="350"/>
                  </a:lnTo>
                  <a:lnTo>
                    <a:pt x="58" y="342"/>
                  </a:lnTo>
                  <a:lnTo>
                    <a:pt x="56" y="336"/>
                  </a:lnTo>
                  <a:lnTo>
                    <a:pt x="56" y="328"/>
                  </a:lnTo>
                  <a:lnTo>
                    <a:pt x="68" y="320"/>
                  </a:lnTo>
                  <a:lnTo>
                    <a:pt x="68" y="310"/>
                  </a:lnTo>
                  <a:lnTo>
                    <a:pt x="66" y="310"/>
                  </a:lnTo>
                  <a:lnTo>
                    <a:pt x="68" y="294"/>
                  </a:lnTo>
                  <a:lnTo>
                    <a:pt x="74" y="288"/>
                  </a:lnTo>
                  <a:lnTo>
                    <a:pt x="72" y="284"/>
                  </a:lnTo>
                  <a:lnTo>
                    <a:pt x="88" y="252"/>
                  </a:lnTo>
                  <a:lnTo>
                    <a:pt x="84" y="246"/>
                  </a:lnTo>
                  <a:lnTo>
                    <a:pt x="68" y="244"/>
                  </a:lnTo>
                  <a:lnTo>
                    <a:pt x="68" y="236"/>
                  </a:lnTo>
                  <a:lnTo>
                    <a:pt x="58" y="236"/>
                  </a:lnTo>
                  <a:lnTo>
                    <a:pt x="52" y="222"/>
                  </a:lnTo>
                  <a:lnTo>
                    <a:pt x="50" y="210"/>
                  </a:lnTo>
                  <a:lnTo>
                    <a:pt x="38" y="184"/>
                  </a:lnTo>
                  <a:lnTo>
                    <a:pt x="20" y="168"/>
                  </a:lnTo>
                  <a:lnTo>
                    <a:pt x="12" y="156"/>
                  </a:lnTo>
                  <a:lnTo>
                    <a:pt x="8" y="152"/>
                  </a:lnTo>
                  <a:lnTo>
                    <a:pt x="12" y="146"/>
                  </a:lnTo>
                  <a:lnTo>
                    <a:pt x="16" y="138"/>
                  </a:lnTo>
                  <a:lnTo>
                    <a:pt x="12" y="120"/>
                  </a:lnTo>
                  <a:lnTo>
                    <a:pt x="0" y="94"/>
                  </a:lnTo>
                  <a:lnTo>
                    <a:pt x="18" y="0"/>
                  </a:lnTo>
                  <a:lnTo>
                    <a:pt x="92" y="12"/>
                  </a:lnTo>
                  <a:lnTo>
                    <a:pt x="288" y="46"/>
                  </a:lnTo>
                  <a:lnTo>
                    <a:pt x="490" y="80"/>
                  </a:lnTo>
                  <a:lnTo>
                    <a:pt x="806" y="112"/>
                  </a:lnTo>
                  <a:lnTo>
                    <a:pt x="782" y="414"/>
                  </a:lnTo>
                  <a:lnTo>
                    <a:pt x="772" y="51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5" name="Freeform 46"/>
            <p:cNvSpPr>
              <a:spLocks/>
            </p:cNvSpPr>
            <p:nvPr/>
          </p:nvSpPr>
          <p:spPr bwMode="grayWhite">
            <a:xfrm>
              <a:off x="1984" y="1468"/>
              <a:ext cx="507" cy="422"/>
            </a:xfrm>
            <a:custGeom>
              <a:avLst/>
              <a:gdLst>
                <a:gd name="T0" fmla="*/ 6 w 548"/>
                <a:gd name="T1" fmla="*/ 6 h 456"/>
                <a:gd name="T2" fmla="*/ 6 w 548"/>
                <a:gd name="T3" fmla="*/ 6 h 456"/>
                <a:gd name="T4" fmla="*/ 6 w 548"/>
                <a:gd name="T5" fmla="*/ 6 h 456"/>
                <a:gd name="T6" fmla="*/ 6 w 548"/>
                <a:gd name="T7" fmla="*/ 0 h 456"/>
                <a:gd name="T8" fmla="*/ 6 w 548"/>
                <a:gd name="T9" fmla="*/ 6 h 456"/>
                <a:gd name="T10" fmla="*/ 6 w 548"/>
                <a:gd name="T11" fmla="*/ 6 h 456"/>
                <a:gd name="T12" fmla="*/ 6 w 548"/>
                <a:gd name="T13" fmla="*/ 6 h 456"/>
                <a:gd name="T14" fmla="*/ 0 w 548"/>
                <a:gd name="T15" fmla="*/ 6 h 456"/>
                <a:gd name="T16" fmla="*/ 6 w 548"/>
                <a:gd name="T17" fmla="*/ 6 h 456"/>
                <a:gd name="T18" fmla="*/ 6 w 548"/>
                <a:gd name="T19" fmla="*/ 6 h 456"/>
                <a:gd name="T20" fmla="*/ 6 w 548"/>
                <a:gd name="T21" fmla="*/ 6 h 4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48"/>
                <a:gd name="T34" fmla="*/ 0 h 456"/>
                <a:gd name="T35" fmla="*/ 548 w 548"/>
                <a:gd name="T36" fmla="*/ 456 h 4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48" h="456">
                  <a:moveTo>
                    <a:pt x="516" y="456"/>
                  </a:moveTo>
                  <a:lnTo>
                    <a:pt x="532" y="256"/>
                  </a:lnTo>
                  <a:lnTo>
                    <a:pt x="548" y="60"/>
                  </a:lnTo>
                  <a:lnTo>
                    <a:pt x="58" y="0"/>
                  </a:lnTo>
                  <a:lnTo>
                    <a:pt x="50" y="50"/>
                  </a:lnTo>
                  <a:lnTo>
                    <a:pt x="16" y="296"/>
                  </a:lnTo>
                  <a:lnTo>
                    <a:pt x="14" y="296"/>
                  </a:lnTo>
                  <a:lnTo>
                    <a:pt x="0" y="392"/>
                  </a:lnTo>
                  <a:lnTo>
                    <a:pt x="146" y="414"/>
                  </a:lnTo>
                  <a:lnTo>
                    <a:pt x="516" y="45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6" name="Freeform 47"/>
            <p:cNvSpPr>
              <a:spLocks/>
            </p:cNvSpPr>
            <p:nvPr/>
          </p:nvSpPr>
          <p:spPr bwMode="grayWhite">
            <a:xfrm>
              <a:off x="2502" y="1155"/>
              <a:ext cx="478" cy="300"/>
            </a:xfrm>
            <a:custGeom>
              <a:avLst/>
              <a:gdLst>
                <a:gd name="T0" fmla="*/ 0 w 516"/>
                <a:gd name="T1" fmla="*/ 6 h 324"/>
                <a:gd name="T2" fmla="*/ 6 w 516"/>
                <a:gd name="T3" fmla="*/ 0 h 324"/>
                <a:gd name="T4" fmla="*/ 6 w 516"/>
                <a:gd name="T5" fmla="*/ 6 h 324"/>
                <a:gd name="T6" fmla="*/ 6 w 516"/>
                <a:gd name="T7" fmla="*/ 6 h 324"/>
                <a:gd name="T8" fmla="*/ 6 w 516"/>
                <a:gd name="T9" fmla="*/ 6 h 324"/>
                <a:gd name="T10" fmla="*/ 6 w 516"/>
                <a:gd name="T11" fmla="*/ 6 h 324"/>
                <a:gd name="T12" fmla="*/ 6 w 516"/>
                <a:gd name="T13" fmla="*/ 6 h 324"/>
                <a:gd name="T14" fmla="*/ 6 w 516"/>
                <a:gd name="T15" fmla="*/ 6 h 324"/>
                <a:gd name="T16" fmla="*/ 6 w 516"/>
                <a:gd name="T17" fmla="*/ 6 h 324"/>
                <a:gd name="T18" fmla="*/ 6 w 516"/>
                <a:gd name="T19" fmla="*/ 6 h 324"/>
                <a:gd name="T20" fmla="*/ 6 w 516"/>
                <a:gd name="T21" fmla="*/ 6 h 324"/>
                <a:gd name="T22" fmla="*/ 6 w 516"/>
                <a:gd name="T23" fmla="*/ 6 h 324"/>
                <a:gd name="T24" fmla="*/ 6 w 516"/>
                <a:gd name="T25" fmla="*/ 6 h 324"/>
                <a:gd name="T26" fmla="*/ 6 w 516"/>
                <a:gd name="T27" fmla="*/ 6 h 324"/>
                <a:gd name="T28" fmla="*/ 6 w 516"/>
                <a:gd name="T29" fmla="*/ 6 h 324"/>
                <a:gd name="T30" fmla="*/ 6 w 516"/>
                <a:gd name="T31" fmla="*/ 6 h 324"/>
                <a:gd name="T32" fmla="*/ 6 w 516"/>
                <a:gd name="T33" fmla="*/ 6 h 324"/>
                <a:gd name="T34" fmla="*/ 6 w 516"/>
                <a:gd name="T35" fmla="*/ 6 h 324"/>
                <a:gd name="T36" fmla="*/ 6 w 516"/>
                <a:gd name="T37" fmla="*/ 6 h 324"/>
                <a:gd name="T38" fmla="*/ 0 w 516"/>
                <a:gd name="T39" fmla="*/ 6 h 3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16"/>
                <a:gd name="T61" fmla="*/ 0 h 324"/>
                <a:gd name="T62" fmla="*/ 516 w 516"/>
                <a:gd name="T63" fmla="*/ 324 h 32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16" h="324">
                  <a:moveTo>
                    <a:pt x="0" y="302"/>
                  </a:moveTo>
                  <a:lnTo>
                    <a:pt x="24" y="0"/>
                  </a:lnTo>
                  <a:lnTo>
                    <a:pt x="252" y="16"/>
                  </a:lnTo>
                  <a:lnTo>
                    <a:pt x="476" y="22"/>
                  </a:lnTo>
                  <a:lnTo>
                    <a:pt x="476" y="30"/>
                  </a:lnTo>
                  <a:lnTo>
                    <a:pt x="484" y="54"/>
                  </a:lnTo>
                  <a:lnTo>
                    <a:pt x="480" y="62"/>
                  </a:lnTo>
                  <a:lnTo>
                    <a:pt x="478" y="78"/>
                  </a:lnTo>
                  <a:lnTo>
                    <a:pt x="480" y="106"/>
                  </a:lnTo>
                  <a:lnTo>
                    <a:pt x="486" y="138"/>
                  </a:lnTo>
                  <a:lnTo>
                    <a:pt x="494" y="146"/>
                  </a:lnTo>
                  <a:lnTo>
                    <a:pt x="500" y="176"/>
                  </a:lnTo>
                  <a:lnTo>
                    <a:pt x="502" y="226"/>
                  </a:lnTo>
                  <a:lnTo>
                    <a:pt x="504" y="236"/>
                  </a:lnTo>
                  <a:lnTo>
                    <a:pt x="504" y="254"/>
                  </a:lnTo>
                  <a:lnTo>
                    <a:pt x="506" y="260"/>
                  </a:lnTo>
                  <a:lnTo>
                    <a:pt x="516" y="296"/>
                  </a:lnTo>
                  <a:lnTo>
                    <a:pt x="516" y="310"/>
                  </a:lnTo>
                  <a:lnTo>
                    <a:pt x="516" y="324"/>
                  </a:lnTo>
                  <a:lnTo>
                    <a:pt x="0" y="30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7" name="Freeform 48"/>
            <p:cNvSpPr>
              <a:spLocks/>
            </p:cNvSpPr>
            <p:nvPr/>
          </p:nvSpPr>
          <p:spPr bwMode="grayWhite">
            <a:xfrm>
              <a:off x="2478" y="1435"/>
              <a:ext cx="511" cy="344"/>
            </a:xfrm>
            <a:custGeom>
              <a:avLst/>
              <a:gdLst>
                <a:gd name="T0" fmla="*/ 0 w 552"/>
                <a:gd name="T1" fmla="*/ 6 h 372"/>
                <a:gd name="T2" fmla="*/ 6 w 552"/>
                <a:gd name="T3" fmla="*/ 6 h 372"/>
                <a:gd name="T4" fmla="*/ 6 w 552"/>
                <a:gd name="T5" fmla="*/ 0 h 372"/>
                <a:gd name="T6" fmla="*/ 6 w 552"/>
                <a:gd name="T7" fmla="*/ 6 h 372"/>
                <a:gd name="T8" fmla="*/ 6 w 552"/>
                <a:gd name="T9" fmla="*/ 6 h 372"/>
                <a:gd name="T10" fmla="*/ 6 w 552"/>
                <a:gd name="T11" fmla="*/ 6 h 372"/>
                <a:gd name="T12" fmla="*/ 6 w 552"/>
                <a:gd name="T13" fmla="*/ 6 h 372"/>
                <a:gd name="T14" fmla="*/ 6 w 552"/>
                <a:gd name="T15" fmla="*/ 6 h 372"/>
                <a:gd name="T16" fmla="*/ 6 w 552"/>
                <a:gd name="T17" fmla="*/ 6 h 372"/>
                <a:gd name="T18" fmla="*/ 6 w 552"/>
                <a:gd name="T19" fmla="*/ 6 h 372"/>
                <a:gd name="T20" fmla="*/ 6 w 552"/>
                <a:gd name="T21" fmla="*/ 6 h 372"/>
                <a:gd name="T22" fmla="*/ 6 w 552"/>
                <a:gd name="T23" fmla="*/ 6 h 372"/>
                <a:gd name="T24" fmla="*/ 6 w 552"/>
                <a:gd name="T25" fmla="*/ 6 h 372"/>
                <a:gd name="T26" fmla="*/ 6 w 552"/>
                <a:gd name="T27" fmla="*/ 6 h 372"/>
                <a:gd name="T28" fmla="*/ 6 w 552"/>
                <a:gd name="T29" fmla="*/ 6 h 372"/>
                <a:gd name="T30" fmla="*/ 6 w 552"/>
                <a:gd name="T31" fmla="*/ 6 h 372"/>
                <a:gd name="T32" fmla="*/ 6 w 552"/>
                <a:gd name="T33" fmla="*/ 6 h 372"/>
                <a:gd name="T34" fmla="*/ 6 w 552"/>
                <a:gd name="T35" fmla="*/ 6 h 372"/>
                <a:gd name="T36" fmla="*/ 6 w 552"/>
                <a:gd name="T37" fmla="*/ 6 h 372"/>
                <a:gd name="T38" fmla="*/ 6 w 552"/>
                <a:gd name="T39" fmla="*/ 6 h 372"/>
                <a:gd name="T40" fmla="*/ 6 w 552"/>
                <a:gd name="T41" fmla="*/ 6 h 372"/>
                <a:gd name="T42" fmla="*/ 6 w 552"/>
                <a:gd name="T43" fmla="*/ 6 h 372"/>
                <a:gd name="T44" fmla="*/ 6 w 552"/>
                <a:gd name="T45" fmla="*/ 6 h 372"/>
                <a:gd name="T46" fmla="*/ 6 w 552"/>
                <a:gd name="T47" fmla="*/ 6 h 372"/>
                <a:gd name="T48" fmla="*/ 6 w 552"/>
                <a:gd name="T49" fmla="*/ 6 h 372"/>
                <a:gd name="T50" fmla="*/ 6 w 552"/>
                <a:gd name="T51" fmla="*/ 6 h 372"/>
                <a:gd name="T52" fmla="*/ 6 w 552"/>
                <a:gd name="T53" fmla="*/ 6 h 372"/>
                <a:gd name="T54" fmla="*/ 6 w 552"/>
                <a:gd name="T55" fmla="*/ 6 h 372"/>
                <a:gd name="T56" fmla="*/ 6 w 552"/>
                <a:gd name="T57" fmla="*/ 6 h 372"/>
                <a:gd name="T58" fmla="*/ 6 w 552"/>
                <a:gd name="T59" fmla="*/ 6 h 372"/>
                <a:gd name="T60" fmla="*/ 6 w 552"/>
                <a:gd name="T61" fmla="*/ 6 h 372"/>
                <a:gd name="T62" fmla="*/ 6 w 552"/>
                <a:gd name="T63" fmla="*/ 6 h 372"/>
                <a:gd name="T64" fmla="*/ 6 w 552"/>
                <a:gd name="T65" fmla="*/ 6 h 372"/>
                <a:gd name="T66" fmla="*/ 6 w 552"/>
                <a:gd name="T67" fmla="*/ 6 h 372"/>
                <a:gd name="T68" fmla="*/ 6 w 552"/>
                <a:gd name="T69" fmla="*/ 6 h 372"/>
                <a:gd name="T70" fmla="*/ 0 w 552"/>
                <a:gd name="T71" fmla="*/ 6 h 37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52"/>
                <a:gd name="T109" fmla="*/ 0 h 372"/>
                <a:gd name="T110" fmla="*/ 552 w 552"/>
                <a:gd name="T111" fmla="*/ 372 h 37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52" h="372">
                  <a:moveTo>
                    <a:pt x="0" y="292"/>
                  </a:moveTo>
                  <a:lnTo>
                    <a:pt x="16" y="96"/>
                  </a:lnTo>
                  <a:lnTo>
                    <a:pt x="26" y="0"/>
                  </a:lnTo>
                  <a:lnTo>
                    <a:pt x="542" y="22"/>
                  </a:lnTo>
                  <a:lnTo>
                    <a:pt x="542" y="30"/>
                  </a:lnTo>
                  <a:lnTo>
                    <a:pt x="538" y="40"/>
                  </a:lnTo>
                  <a:lnTo>
                    <a:pt x="524" y="54"/>
                  </a:lnTo>
                  <a:lnTo>
                    <a:pt x="526" y="62"/>
                  </a:lnTo>
                  <a:lnTo>
                    <a:pt x="552" y="86"/>
                  </a:lnTo>
                  <a:lnTo>
                    <a:pt x="552" y="268"/>
                  </a:lnTo>
                  <a:lnTo>
                    <a:pt x="546" y="266"/>
                  </a:lnTo>
                  <a:lnTo>
                    <a:pt x="540" y="268"/>
                  </a:lnTo>
                  <a:lnTo>
                    <a:pt x="544" y="274"/>
                  </a:lnTo>
                  <a:lnTo>
                    <a:pt x="546" y="280"/>
                  </a:lnTo>
                  <a:lnTo>
                    <a:pt x="542" y="290"/>
                  </a:lnTo>
                  <a:lnTo>
                    <a:pt x="548" y="294"/>
                  </a:lnTo>
                  <a:lnTo>
                    <a:pt x="552" y="310"/>
                  </a:lnTo>
                  <a:lnTo>
                    <a:pt x="546" y="314"/>
                  </a:lnTo>
                  <a:lnTo>
                    <a:pt x="546" y="324"/>
                  </a:lnTo>
                  <a:lnTo>
                    <a:pt x="540" y="340"/>
                  </a:lnTo>
                  <a:lnTo>
                    <a:pt x="546" y="358"/>
                  </a:lnTo>
                  <a:lnTo>
                    <a:pt x="550" y="368"/>
                  </a:lnTo>
                  <a:lnTo>
                    <a:pt x="548" y="372"/>
                  </a:lnTo>
                  <a:lnTo>
                    <a:pt x="534" y="360"/>
                  </a:lnTo>
                  <a:lnTo>
                    <a:pt x="502" y="340"/>
                  </a:lnTo>
                  <a:lnTo>
                    <a:pt x="494" y="338"/>
                  </a:lnTo>
                  <a:lnTo>
                    <a:pt x="480" y="338"/>
                  </a:lnTo>
                  <a:lnTo>
                    <a:pt x="470" y="344"/>
                  </a:lnTo>
                  <a:lnTo>
                    <a:pt x="460" y="348"/>
                  </a:lnTo>
                  <a:lnTo>
                    <a:pt x="448" y="344"/>
                  </a:lnTo>
                  <a:lnTo>
                    <a:pt x="444" y="332"/>
                  </a:lnTo>
                  <a:lnTo>
                    <a:pt x="436" y="326"/>
                  </a:lnTo>
                  <a:lnTo>
                    <a:pt x="426" y="330"/>
                  </a:lnTo>
                  <a:lnTo>
                    <a:pt x="412" y="330"/>
                  </a:lnTo>
                  <a:lnTo>
                    <a:pt x="402" y="314"/>
                  </a:lnTo>
                  <a:lnTo>
                    <a:pt x="0" y="29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8" name="Freeform 49"/>
            <p:cNvSpPr>
              <a:spLocks/>
            </p:cNvSpPr>
            <p:nvPr/>
          </p:nvSpPr>
          <p:spPr bwMode="grayWhite">
            <a:xfrm>
              <a:off x="2978" y="1673"/>
              <a:ext cx="440" cy="289"/>
            </a:xfrm>
            <a:custGeom>
              <a:avLst/>
              <a:gdLst>
                <a:gd name="T0" fmla="*/ 6 w 474"/>
                <a:gd name="T1" fmla="*/ 0 h 312"/>
                <a:gd name="T2" fmla="*/ 6 w 474"/>
                <a:gd name="T3" fmla="*/ 6 h 312"/>
                <a:gd name="T4" fmla="*/ 6 w 474"/>
                <a:gd name="T5" fmla="*/ 6 h 312"/>
                <a:gd name="T6" fmla="*/ 6 w 474"/>
                <a:gd name="T7" fmla="*/ 6 h 312"/>
                <a:gd name="T8" fmla="*/ 6 w 474"/>
                <a:gd name="T9" fmla="*/ 6 h 312"/>
                <a:gd name="T10" fmla="*/ 6 w 474"/>
                <a:gd name="T11" fmla="*/ 6 h 312"/>
                <a:gd name="T12" fmla="*/ 6 w 474"/>
                <a:gd name="T13" fmla="*/ 6 h 312"/>
                <a:gd name="T14" fmla="*/ 6 w 474"/>
                <a:gd name="T15" fmla="*/ 6 h 312"/>
                <a:gd name="T16" fmla="*/ 6 w 474"/>
                <a:gd name="T17" fmla="*/ 6 h 312"/>
                <a:gd name="T18" fmla="*/ 6 w 474"/>
                <a:gd name="T19" fmla="*/ 6 h 312"/>
                <a:gd name="T20" fmla="*/ 6 w 474"/>
                <a:gd name="T21" fmla="*/ 6 h 312"/>
                <a:gd name="T22" fmla="*/ 6 w 474"/>
                <a:gd name="T23" fmla="*/ 6 h 312"/>
                <a:gd name="T24" fmla="*/ 6 w 474"/>
                <a:gd name="T25" fmla="*/ 6 h 312"/>
                <a:gd name="T26" fmla="*/ 6 w 474"/>
                <a:gd name="T27" fmla="*/ 6 h 312"/>
                <a:gd name="T28" fmla="*/ 6 w 474"/>
                <a:gd name="T29" fmla="*/ 6 h 312"/>
                <a:gd name="T30" fmla="*/ 6 w 474"/>
                <a:gd name="T31" fmla="*/ 6 h 312"/>
                <a:gd name="T32" fmla="*/ 6 w 474"/>
                <a:gd name="T33" fmla="*/ 6 h 312"/>
                <a:gd name="T34" fmla="*/ 6 w 474"/>
                <a:gd name="T35" fmla="*/ 6 h 312"/>
                <a:gd name="T36" fmla="*/ 6 w 474"/>
                <a:gd name="T37" fmla="*/ 6 h 312"/>
                <a:gd name="T38" fmla="*/ 6 w 474"/>
                <a:gd name="T39" fmla="*/ 6 h 312"/>
                <a:gd name="T40" fmla="*/ 6 w 474"/>
                <a:gd name="T41" fmla="*/ 6 h 312"/>
                <a:gd name="T42" fmla="*/ 6 w 474"/>
                <a:gd name="T43" fmla="*/ 6 h 312"/>
                <a:gd name="T44" fmla="*/ 6 w 474"/>
                <a:gd name="T45" fmla="*/ 6 h 312"/>
                <a:gd name="T46" fmla="*/ 6 w 474"/>
                <a:gd name="T47" fmla="*/ 6 h 312"/>
                <a:gd name="T48" fmla="*/ 6 w 474"/>
                <a:gd name="T49" fmla="*/ 6 h 312"/>
                <a:gd name="T50" fmla="*/ 6 w 474"/>
                <a:gd name="T51" fmla="*/ 6 h 312"/>
                <a:gd name="T52" fmla="*/ 6 w 474"/>
                <a:gd name="T53" fmla="*/ 6 h 312"/>
                <a:gd name="T54" fmla="*/ 6 w 474"/>
                <a:gd name="T55" fmla="*/ 6 h 312"/>
                <a:gd name="T56" fmla="*/ 6 w 474"/>
                <a:gd name="T57" fmla="*/ 6 h 312"/>
                <a:gd name="T58" fmla="*/ 6 w 474"/>
                <a:gd name="T59" fmla="*/ 6 h 312"/>
                <a:gd name="T60" fmla="*/ 6 w 474"/>
                <a:gd name="T61" fmla="*/ 6 h 312"/>
                <a:gd name="T62" fmla="*/ 6 w 474"/>
                <a:gd name="T63" fmla="*/ 6 h 312"/>
                <a:gd name="T64" fmla="*/ 2 w 474"/>
                <a:gd name="T65" fmla="*/ 6 h 312"/>
                <a:gd name="T66" fmla="*/ 4 w 474"/>
                <a:gd name="T67" fmla="*/ 6 h 312"/>
                <a:gd name="T68" fmla="*/ 6 w 474"/>
                <a:gd name="T69" fmla="*/ 6 h 3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74"/>
                <a:gd name="T106" fmla="*/ 0 h 312"/>
                <a:gd name="T107" fmla="*/ 474 w 474"/>
                <a:gd name="T108" fmla="*/ 312 h 31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74" h="312">
                  <a:moveTo>
                    <a:pt x="12" y="12"/>
                  </a:moveTo>
                  <a:lnTo>
                    <a:pt x="384" y="0"/>
                  </a:lnTo>
                  <a:lnTo>
                    <a:pt x="390" y="12"/>
                  </a:lnTo>
                  <a:lnTo>
                    <a:pt x="398" y="18"/>
                  </a:lnTo>
                  <a:lnTo>
                    <a:pt x="396" y="26"/>
                  </a:lnTo>
                  <a:lnTo>
                    <a:pt x="392" y="34"/>
                  </a:lnTo>
                  <a:lnTo>
                    <a:pt x="396" y="46"/>
                  </a:lnTo>
                  <a:lnTo>
                    <a:pt x="402" y="74"/>
                  </a:lnTo>
                  <a:lnTo>
                    <a:pt x="424" y="82"/>
                  </a:lnTo>
                  <a:lnTo>
                    <a:pt x="432" y="88"/>
                  </a:lnTo>
                  <a:lnTo>
                    <a:pt x="434" y="98"/>
                  </a:lnTo>
                  <a:lnTo>
                    <a:pt x="438" y="102"/>
                  </a:lnTo>
                  <a:lnTo>
                    <a:pt x="452" y="114"/>
                  </a:lnTo>
                  <a:lnTo>
                    <a:pt x="454" y="122"/>
                  </a:lnTo>
                  <a:lnTo>
                    <a:pt x="468" y="130"/>
                  </a:lnTo>
                  <a:lnTo>
                    <a:pt x="474" y="148"/>
                  </a:lnTo>
                  <a:lnTo>
                    <a:pt x="472" y="156"/>
                  </a:lnTo>
                  <a:lnTo>
                    <a:pt x="468" y="166"/>
                  </a:lnTo>
                  <a:lnTo>
                    <a:pt x="462" y="172"/>
                  </a:lnTo>
                  <a:lnTo>
                    <a:pt x="462" y="180"/>
                  </a:lnTo>
                  <a:lnTo>
                    <a:pt x="450" y="194"/>
                  </a:lnTo>
                  <a:lnTo>
                    <a:pt x="438" y="198"/>
                  </a:lnTo>
                  <a:lnTo>
                    <a:pt x="434" y="202"/>
                  </a:lnTo>
                  <a:lnTo>
                    <a:pt x="418" y="204"/>
                  </a:lnTo>
                  <a:lnTo>
                    <a:pt x="412" y="208"/>
                  </a:lnTo>
                  <a:lnTo>
                    <a:pt x="406" y="218"/>
                  </a:lnTo>
                  <a:lnTo>
                    <a:pt x="408" y="226"/>
                  </a:lnTo>
                  <a:lnTo>
                    <a:pt x="416" y="236"/>
                  </a:lnTo>
                  <a:lnTo>
                    <a:pt x="420" y="242"/>
                  </a:lnTo>
                  <a:lnTo>
                    <a:pt x="416" y="256"/>
                  </a:lnTo>
                  <a:lnTo>
                    <a:pt x="406" y="282"/>
                  </a:lnTo>
                  <a:lnTo>
                    <a:pt x="394" y="288"/>
                  </a:lnTo>
                  <a:lnTo>
                    <a:pt x="390" y="296"/>
                  </a:lnTo>
                  <a:lnTo>
                    <a:pt x="392" y="304"/>
                  </a:lnTo>
                  <a:lnTo>
                    <a:pt x="386" y="312"/>
                  </a:lnTo>
                  <a:lnTo>
                    <a:pt x="362" y="290"/>
                  </a:lnTo>
                  <a:lnTo>
                    <a:pt x="62" y="298"/>
                  </a:lnTo>
                  <a:lnTo>
                    <a:pt x="60" y="294"/>
                  </a:lnTo>
                  <a:lnTo>
                    <a:pt x="56" y="284"/>
                  </a:lnTo>
                  <a:lnTo>
                    <a:pt x="60" y="276"/>
                  </a:lnTo>
                  <a:lnTo>
                    <a:pt x="54" y="268"/>
                  </a:lnTo>
                  <a:lnTo>
                    <a:pt x="52" y="260"/>
                  </a:lnTo>
                  <a:lnTo>
                    <a:pt x="56" y="252"/>
                  </a:lnTo>
                  <a:lnTo>
                    <a:pt x="54" y="244"/>
                  </a:lnTo>
                  <a:lnTo>
                    <a:pt x="44" y="240"/>
                  </a:lnTo>
                  <a:lnTo>
                    <a:pt x="46" y="224"/>
                  </a:lnTo>
                  <a:lnTo>
                    <a:pt x="48" y="216"/>
                  </a:lnTo>
                  <a:lnTo>
                    <a:pt x="46" y="208"/>
                  </a:lnTo>
                  <a:lnTo>
                    <a:pt x="36" y="200"/>
                  </a:lnTo>
                  <a:lnTo>
                    <a:pt x="34" y="192"/>
                  </a:lnTo>
                  <a:lnTo>
                    <a:pt x="36" y="184"/>
                  </a:lnTo>
                  <a:lnTo>
                    <a:pt x="28" y="176"/>
                  </a:lnTo>
                  <a:lnTo>
                    <a:pt x="22" y="160"/>
                  </a:lnTo>
                  <a:lnTo>
                    <a:pt x="14" y="152"/>
                  </a:lnTo>
                  <a:lnTo>
                    <a:pt x="20" y="138"/>
                  </a:lnTo>
                  <a:lnTo>
                    <a:pt x="20" y="132"/>
                  </a:lnTo>
                  <a:lnTo>
                    <a:pt x="10" y="126"/>
                  </a:lnTo>
                  <a:lnTo>
                    <a:pt x="8" y="116"/>
                  </a:lnTo>
                  <a:lnTo>
                    <a:pt x="10" y="112"/>
                  </a:lnTo>
                  <a:lnTo>
                    <a:pt x="6" y="102"/>
                  </a:lnTo>
                  <a:lnTo>
                    <a:pt x="0" y="84"/>
                  </a:lnTo>
                  <a:lnTo>
                    <a:pt x="6" y="68"/>
                  </a:lnTo>
                  <a:lnTo>
                    <a:pt x="6" y="58"/>
                  </a:lnTo>
                  <a:lnTo>
                    <a:pt x="12" y="54"/>
                  </a:lnTo>
                  <a:lnTo>
                    <a:pt x="8" y="38"/>
                  </a:lnTo>
                  <a:lnTo>
                    <a:pt x="2" y="34"/>
                  </a:lnTo>
                  <a:lnTo>
                    <a:pt x="6" y="24"/>
                  </a:lnTo>
                  <a:lnTo>
                    <a:pt x="4" y="18"/>
                  </a:lnTo>
                  <a:lnTo>
                    <a:pt x="0" y="12"/>
                  </a:lnTo>
                  <a:lnTo>
                    <a:pt x="6" y="10"/>
                  </a:lnTo>
                  <a:lnTo>
                    <a:pt x="12" y="12"/>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19" name="Freeform 50"/>
            <p:cNvSpPr>
              <a:spLocks/>
            </p:cNvSpPr>
            <p:nvPr/>
          </p:nvSpPr>
          <p:spPr bwMode="grayWhite">
            <a:xfrm>
              <a:off x="3218" y="1352"/>
              <a:ext cx="387" cy="412"/>
            </a:xfrm>
            <a:custGeom>
              <a:avLst/>
              <a:gdLst>
                <a:gd name="T0" fmla="*/ 7 w 416"/>
                <a:gd name="T1" fmla="*/ 7 h 442"/>
                <a:gd name="T2" fmla="*/ 7 w 416"/>
                <a:gd name="T3" fmla="*/ 7 h 442"/>
                <a:gd name="T4" fmla="*/ 7 w 416"/>
                <a:gd name="T5" fmla="*/ 7 h 442"/>
                <a:gd name="T6" fmla="*/ 7 w 416"/>
                <a:gd name="T7" fmla="*/ 7 h 442"/>
                <a:gd name="T8" fmla="*/ 7 w 416"/>
                <a:gd name="T9" fmla="*/ 7 h 442"/>
                <a:gd name="T10" fmla="*/ 7 w 416"/>
                <a:gd name="T11" fmla="*/ 7 h 442"/>
                <a:gd name="T12" fmla="*/ 7 w 416"/>
                <a:gd name="T13" fmla="*/ 7 h 442"/>
                <a:gd name="T14" fmla="*/ 7 w 416"/>
                <a:gd name="T15" fmla="*/ 7 h 442"/>
                <a:gd name="T16" fmla="*/ 7 w 416"/>
                <a:gd name="T17" fmla="*/ 7 h 442"/>
                <a:gd name="T18" fmla="*/ 7 w 416"/>
                <a:gd name="T19" fmla="*/ 7 h 442"/>
                <a:gd name="T20" fmla="*/ 7 w 416"/>
                <a:gd name="T21" fmla="*/ 7 h 442"/>
                <a:gd name="T22" fmla="*/ 7 w 416"/>
                <a:gd name="T23" fmla="*/ 7 h 442"/>
                <a:gd name="T24" fmla="*/ 7 w 416"/>
                <a:gd name="T25" fmla="*/ 7 h 442"/>
                <a:gd name="T26" fmla="*/ 7 w 416"/>
                <a:gd name="T27" fmla="*/ 7 h 442"/>
                <a:gd name="T28" fmla="*/ 0 w 416"/>
                <a:gd name="T29" fmla="*/ 7 h 442"/>
                <a:gd name="T30" fmla="*/ 7 w 416"/>
                <a:gd name="T31" fmla="*/ 7 h 442"/>
                <a:gd name="T32" fmla="*/ 7 w 416"/>
                <a:gd name="T33" fmla="*/ 7 h 442"/>
                <a:gd name="T34" fmla="*/ 7 w 416"/>
                <a:gd name="T35" fmla="*/ 7 h 442"/>
                <a:gd name="T36" fmla="*/ 7 w 416"/>
                <a:gd name="T37" fmla="*/ 7 h 442"/>
                <a:gd name="T38" fmla="*/ 7 w 416"/>
                <a:gd name="T39" fmla="*/ 7 h 442"/>
                <a:gd name="T40" fmla="*/ 7 w 416"/>
                <a:gd name="T41" fmla="*/ 7 h 442"/>
                <a:gd name="T42" fmla="*/ 7 w 416"/>
                <a:gd name="T43" fmla="*/ 0 h 442"/>
                <a:gd name="T44" fmla="*/ 7 w 416"/>
                <a:gd name="T45" fmla="*/ 2 h 442"/>
                <a:gd name="T46" fmla="*/ 7 w 416"/>
                <a:gd name="T47" fmla="*/ 7 h 442"/>
                <a:gd name="T48" fmla="*/ 7 w 416"/>
                <a:gd name="T49" fmla="*/ 7 h 442"/>
                <a:gd name="T50" fmla="*/ 7 w 416"/>
                <a:gd name="T51" fmla="*/ 7 h 442"/>
                <a:gd name="T52" fmla="*/ 7 w 416"/>
                <a:gd name="T53" fmla="*/ 7 h 442"/>
                <a:gd name="T54" fmla="*/ 7 w 416"/>
                <a:gd name="T55" fmla="*/ 7 h 442"/>
                <a:gd name="T56" fmla="*/ 7 w 416"/>
                <a:gd name="T57" fmla="*/ 7 h 442"/>
                <a:gd name="T58" fmla="*/ 7 w 416"/>
                <a:gd name="T59" fmla="*/ 7 h 442"/>
                <a:gd name="T60" fmla="*/ 7 w 416"/>
                <a:gd name="T61" fmla="*/ 7 h 442"/>
                <a:gd name="T62" fmla="*/ 7 w 416"/>
                <a:gd name="T63" fmla="*/ 7 h 442"/>
                <a:gd name="T64" fmla="*/ 7 w 416"/>
                <a:gd name="T65" fmla="*/ 7 h 442"/>
                <a:gd name="T66" fmla="*/ 7 w 416"/>
                <a:gd name="T67" fmla="*/ 7 h 442"/>
                <a:gd name="T68" fmla="*/ 7 w 416"/>
                <a:gd name="T69" fmla="*/ 7 h 442"/>
                <a:gd name="T70" fmla="*/ 7 w 416"/>
                <a:gd name="T71" fmla="*/ 7 h 442"/>
                <a:gd name="T72" fmla="*/ 7 w 416"/>
                <a:gd name="T73" fmla="*/ 7 h 442"/>
                <a:gd name="T74" fmla="*/ 7 w 416"/>
                <a:gd name="T75" fmla="*/ 7 h 442"/>
                <a:gd name="T76" fmla="*/ 7 w 416"/>
                <a:gd name="T77" fmla="*/ 7 h 442"/>
                <a:gd name="T78" fmla="*/ 7 w 416"/>
                <a:gd name="T79" fmla="*/ 7 h 442"/>
                <a:gd name="T80" fmla="*/ 7 w 416"/>
                <a:gd name="T81" fmla="*/ 7 h 442"/>
                <a:gd name="T82" fmla="*/ 7 w 416"/>
                <a:gd name="T83" fmla="*/ 7 h 442"/>
                <a:gd name="T84" fmla="*/ 7 w 416"/>
                <a:gd name="T85" fmla="*/ 7 h 442"/>
                <a:gd name="T86" fmla="*/ 7 w 416"/>
                <a:gd name="T87" fmla="*/ 7 h 442"/>
                <a:gd name="T88" fmla="*/ 7 w 416"/>
                <a:gd name="T89" fmla="*/ 7 h 442"/>
                <a:gd name="T90" fmla="*/ 7 w 416"/>
                <a:gd name="T91" fmla="*/ 7 h 442"/>
                <a:gd name="T92" fmla="*/ 7 w 416"/>
                <a:gd name="T93" fmla="*/ 7 h 442"/>
                <a:gd name="T94" fmla="*/ 7 w 416"/>
                <a:gd name="T95" fmla="*/ 7 h 442"/>
                <a:gd name="T96" fmla="*/ 7 w 416"/>
                <a:gd name="T97" fmla="*/ 7 h 442"/>
                <a:gd name="T98" fmla="*/ 7 w 416"/>
                <a:gd name="T99" fmla="*/ 7 h 442"/>
                <a:gd name="T100" fmla="*/ 7 w 416"/>
                <a:gd name="T101" fmla="*/ 7 h 442"/>
                <a:gd name="T102" fmla="*/ 7 w 416"/>
                <a:gd name="T103" fmla="*/ 7 h 442"/>
                <a:gd name="T104" fmla="*/ 7 w 416"/>
                <a:gd name="T105" fmla="*/ 7 h 442"/>
                <a:gd name="T106" fmla="*/ 7 w 416"/>
                <a:gd name="T107" fmla="*/ 7 h 442"/>
                <a:gd name="T108" fmla="*/ 7 w 416"/>
                <a:gd name="T109" fmla="*/ 7 h 442"/>
                <a:gd name="T110" fmla="*/ 7 w 416"/>
                <a:gd name="T111" fmla="*/ 7 h 442"/>
                <a:gd name="T112" fmla="*/ 7 w 416"/>
                <a:gd name="T113" fmla="*/ 7 h 442"/>
                <a:gd name="T114" fmla="*/ 7 w 416"/>
                <a:gd name="T115" fmla="*/ 7 h 442"/>
                <a:gd name="T116" fmla="*/ 7 w 416"/>
                <a:gd name="T117" fmla="*/ 7 h 442"/>
                <a:gd name="T118" fmla="*/ 7 w 416"/>
                <a:gd name="T119" fmla="*/ 7 h 442"/>
                <a:gd name="T120" fmla="*/ 7 w 416"/>
                <a:gd name="T121" fmla="*/ 7 h 4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16"/>
                <a:gd name="T184" fmla="*/ 0 h 442"/>
                <a:gd name="T185" fmla="*/ 416 w 416"/>
                <a:gd name="T186" fmla="*/ 442 h 4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16" h="442">
                  <a:moveTo>
                    <a:pt x="176" y="442"/>
                  </a:moveTo>
                  <a:lnTo>
                    <a:pt x="174" y="432"/>
                  </a:lnTo>
                  <a:lnTo>
                    <a:pt x="166" y="426"/>
                  </a:lnTo>
                  <a:lnTo>
                    <a:pt x="144" y="418"/>
                  </a:lnTo>
                  <a:lnTo>
                    <a:pt x="138" y="390"/>
                  </a:lnTo>
                  <a:lnTo>
                    <a:pt x="134" y="378"/>
                  </a:lnTo>
                  <a:lnTo>
                    <a:pt x="138" y="370"/>
                  </a:lnTo>
                  <a:lnTo>
                    <a:pt x="140" y="362"/>
                  </a:lnTo>
                  <a:lnTo>
                    <a:pt x="132" y="356"/>
                  </a:lnTo>
                  <a:lnTo>
                    <a:pt x="126" y="344"/>
                  </a:lnTo>
                  <a:lnTo>
                    <a:pt x="124" y="324"/>
                  </a:lnTo>
                  <a:lnTo>
                    <a:pt x="124" y="312"/>
                  </a:lnTo>
                  <a:lnTo>
                    <a:pt x="122" y="306"/>
                  </a:lnTo>
                  <a:lnTo>
                    <a:pt x="100" y="292"/>
                  </a:lnTo>
                  <a:lnTo>
                    <a:pt x="80" y="276"/>
                  </a:lnTo>
                  <a:lnTo>
                    <a:pt x="72" y="262"/>
                  </a:lnTo>
                  <a:lnTo>
                    <a:pt x="52" y="252"/>
                  </a:lnTo>
                  <a:lnTo>
                    <a:pt x="46" y="248"/>
                  </a:lnTo>
                  <a:lnTo>
                    <a:pt x="46" y="244"/>
                  </a:lnTo>
                  <a:lnTo>
                    <a:pt x="42" y="242"/>
                  </a:lnTo>
                  <a:lnTo>
                    <a:pt x="24" y="238"/>
                  </a:lnTo>
                  <a:lnTo>
                    <a:pt x="22" y="234"/>
                  </a:lnTo>
                  <a:lnTo>
                    <a:pt x="14" y="228"/>
                  </a:lnTo>
                  <a:lnTo>
                    <a:pt x="10" y="222"/>
                  </a:lnTo>
                  <a:lnTo>
                    <a:pt x="10" y="198"/>
                  </a:lnTo>
                  <a:lnTo>
                    <a:pt x="14" y="180"/>
                  </a:lnTo>
                  <a:lnTo>
                    <a:pt x="12" y="170"/>
                  </a:lnTo>
                  <a:lnTo>
                    <a:pt x="18" y="160"/>
                  </a:lnTo>
                  <a:lnTo>
                    <a:pt x="10" y="146"/>
                  </a:lnTo>
                  <a:lnTo>
                    <a:pt x="0" y="142"/>
                  </a:lnTo>
                  <a:lnTo>
                    <a:pt x="6" y="126"/>
                  </a:lnTo>
                  <a:lnTo>
                    <a:pt x="8" y="124"/>
                  </a:lnTo>
                  <a:lnTo>
                    <a:pt x="8" y="114"/>
                  </a:lnTo>
                  <a:lnTo>
                    <a:pt x="28" y="98"/>
                  </a:lnTo>
                  <a:lnTo>
                    <a:pt x="36" y="96"/>
                  </a:lnTo>
                  <a:lnTo>
                    <a:pt x="40" y="90"/>
                  </a:lnTo>
                  <a:lnTo>
                    <a:pt x="38" y="36"/>
                  </a:lnTo>
                  <a:lnTo>
                    <a:pt x="44" y="32"/>
                  </a:lnTo>
                  <a:lnTo>
                    <a:pt x="48" y="24"/>
                  </a:lnTo>
                  <a:lnTo>
                    <a:pt x="56" y="28"/>
                  </a:lnTo>
                  <a:lnTo>
                    <a:pt x="66" y="30"/>
                  </a:lnTo>
                  <a:lnTo>
                    <a:pt x="78" y="30"/>
                  </a:lnTo>
                  <a:lnTo>
                    <a:pt x="96" y="18"/>
                  </a:lnTo>
                  <a:lnTo>
                    <a:pt x="130" y="0"/>
                  </a:lnTo>
                  <a:lnTo>
                    <a:pt x="138" y="0"/>
                  </a:lnTo>
                  <a:lnTo>
                    <a:pt x="140" y="2"/>
                  </a:lnTo>
                  <a:lnTo>
                    <a:pt x="140" y="10"/>
                  </a:lnTo>
                  <a:lnTo>
                    <a:pt x="136" y="16"/>
                  </a:lnTo>
                  <a:lnTo>
                    <a:pt x="136" y="20"/>
                  </a:lnTo>
                  <a:lnTo>
                    <a:pt x="132" y="34"/>
                  </a:lnTo>
                  <a:lnTo>
                    <a:pt x="146" y="28"/>
                  </a:lnTo>
                  <a:lnTo>
                    <a:pt x="152" y="28"/>
                  </a:lnTo>
                  <a:lnTo>
                    <a:pt x="160" y="36"/>
                  </a:lnTo>
                  <a:lnTo>
                    <a:pt x="168" y="34"/>
                  </a:lnTo>
                  <a:lnTo>
                    <a:pt x="172" y="40"/>
                  </a:lnTo>
                  <a:lnTo>
                    <a:pt x="182" y="42"/>
                  </a:lnTo>
                  <a:lnTo>
                    <a:pt x="188" y="46"/>
                  </a:lnTo>
                  <a:lnTo>
                    <a:pt x="190" y="56"/>
                  </a:lnTo>
                  <a:lnTo>
                    <a:pt x="196" y="60"/>
                  </a:lnTo>
                  <a:lnTo>
                    <a:pt x="260" y="72"/>
                  </a:lnTo>
                  <a:lnTo>
                    <a:pt x="268" y="72"/>
                  </a:lnTo>
                  <a:lnTo>
                    <a:pt x="282" y="84"/>
                  </a:lnTo>
                  <a:lnTo>
                    <a:pt x="292" y="84"/>
                  </a:lnTo>
                  <a:lnTo>
                    <a:pt x="294" y="88"/>
                  </a:lnTo>
                  <a:lnTo>
                    <a:pt x="298" y="84"/>
                  </a:lnTo>
                  <a:lnTo>
                    <a:pt x="302" y="84"/>
                  </a:lnTo>
                  <a:lnTo>
                    <a:pt x="318" y="86"/>
                  </a:lnTo>
                  <a:lnTo>
                    <a:pt x="328" y="90"/>
                  </a:lnTo>
                  <a:lnTo>
                    <a:pt x="334" y="94"/>
                  </a:lnTo>
                  <a:lnTo>
                    <a:pt x="330" y="96"/>
                  </a:lnTo>
                  <a:lnTo>
                    <a:pt x="330" y="100"/>
                  </a:lnTo>
                  <a:lnTo>
                    <a:pt x="340" y="102"/>
                  </a:lnTo>
                  <a:lnTo>
                    <a:pt x="354" y="110"/>
                  </a:lnTo>
                  <a:lnTo>
                    <a:pt x="356" y="118"/>
                  </a:lnTo>
                  <a:lnTo>
                    <a:pt x="352" y="142"/>
                  </a:lnTo>
                  <a:lnTo>
                    <a:pt x="354" y="144"/>
                  </a:lnTo>
                  <a:lnTo>
                    <a:pt x="366" y="142"/>
                  </a:lnTo>
                  <a:lnTo>
                    <a:pt x="368" y="142"/>
                  </a:lnTo>
                  <a:lnTo>
                    <a:pt x="366" y="148"/>
                  </a:lnTo>
                  <a:lnTo>
                    <a:pt x="362" y="152"/>
                  </a:lnTo>
                  <a:lnTo>
                    <a:pt x="366" y="164"/>
                  </a:lnTo>
                  <a:lnTo>
                    <a:pt x="376" y="170"/>
                  </a:lnTo>
                  <a:lnTo>
                    <a:pt x="374" y="172"/>
                  </a:lnTo>
                  <a:lnTo>
                    <a:pt x="360" y="188"/>
                  </a:lnTo>
                  <a:lnTo>
                    <a:pt x="352" y="206"/>
                  </a:lnTo>
                  <a:lnTo>
                    <a:pt x="348" y="218"/>
                  </a:lnTo>
                  <a:lnTo>
                    <a:pt x="346" y="224"/>
                  </a:lnTo>
                  <a:lnTo>
                    <a:pt x="350" y="228"/>
                  </a:lnTo>
                  <a:lnTo>
                    <a:pt x="360" y="222"/>
                  </a:lnTo>
                  <a:lnTo>
                    <a:pt x="372" y="200"/>
                  </a:lnTo>
                  <a:lnTo>
                    <a:pt x="384" y="190"/>
                  </a:lnTo>
                  <a:lnTo>
                    <a:pt x="390" y="188"/>
                  </a:lnTo>
                  <a:lnTo>
                    <a:pt x="392" y="182"/>
                  </a:lnTo>
                  <a:lnTo>
                    <a:pt x="398" y="176"/>
                  </a:lnTo>
                  <a:lnTo>
                    <a:pt x="400" y="170"/>
                  </a:lnTo>
                  <a:lnTo>
                    <a:pt x="400" y="162"/>
                  </a:lnTo>
                  <a:lnTo>
                    <a:pt x="400" y="158"/>
                  </a:lnTo>
                  <a:lnTo>
                    <a:pt x="404" y="154"/>
                  </a:lnTo>
                  <a:lnTo>
                    <a:pt x="406" y="148"/>
                  </a:lnTo>
                  <a:lnTo>
                    <a:pt x="410" y="146"/>
                  </a:lnTo>
                  <a:lnTo>
                    <a:pt x="414" y="146"/>
                  </a:lnTo>
                  <a:lnTo>
                    <a:pt x="416" y="150"/>
                  </a:lnTo>
                  <a:lnTo>
                    <a:pt x="414" y="162"/>
                  </a:lnTo>
                  <a:lnTo>
                    <a:pt x="404" y="188"/>
                  </a:lnTo>
                  <a:lnTo>
                    <a:pt x="400" y="194"/>
                  </a:lnTo>
                  <a:lnTo>
                    <a:pt x="396" y="202"/>
                  </a:lnTo>
                  <a:lnTo>
                    <a:pt x="396" y="208"/>
                  </a:lnTo>
                  <a:lnTo>
                    <a:pt x="388" y="228"/>
                  </a:lnTo>
                  <a:lnTo>
                    <a:pt x="388" y="246"/>
                  </a:lnTo>
                  <a:lnTo>
                    <a:pt x="386" y="258"/>
                  </a:lnTo>
                  <a:lnTo>
                    <a:pt x="378" y="268"/>
                  </a:lnTo>
                  <a:lnTo>
                    <a:pt x="376" y="274"/>
                  </a:lnTo>
                  <a:lnTo>
                    <a:pt x="378" y="288"/>
                  </a:lnTo>
                  <a:lnTo>
                    <a:pt x="380" y="312"/>
                  </a:lnTo>
                  <a:lnTo>
                    <a:pt x="376" y="316"/>
                  </a:lnTo>
                  <a:lnTo>
                    <a:pt x="368" y="342"/>
                  </a:lnTo>
                  <a:lnTo>
                    <a:pt x="372" y="378"/>
                  </a:lnTo>
                  <a:lnTo>
                    <a:pt x="382" y="404"/>
                  </a:lnTo>
                  <a:lnTo>
                    <a:pt x="380" y="408"/>
                  </a:lnTo>
                  <a:lnTo>
                    <a:pt x="382" y="412"/>
                  </a:lnTo>
                  <a:lnTo>
                    <a:pt x="380" y="418"/>
                  </a:lnTo>
                  <a:lnTo>
                    <a:pt x="382" y="428"/>
                  </a:lnTo>
                  <a:lnTo>
                    <a:pt x="176" y="442"/>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20" name="Freeform 51"/>
            <p:cNvSpPr>
              <a:spLocks/>
            </p:cNvSpPr>
            <p:nvPr/>
          </p:nvSpPr>
          <p:spPr bwMode="grayWhite">
            <a:xfrm>
              <a:off x="1568" y="2162"/>
              <a:ext cx="501" cy="578"/>
            </a:xfrm>
            <a:custGeom>
              <a:avLst/>
              <a:gdLst>
                <a:gd name="T0" fmla="*/ 7 w 538"/>
                <a:gd name="T1" fmla="*/ 7 h 622"/>
                <a:gd name="T2" fmla="*/ 7 w 538"/>
                <a:gd name="T3" fmla="*/ 7 h 622"/>
                <a:gd name="T4" fmla="*/ 7 w 538"/>
                <a:gd name="T5" fmla="*/ 0 h 622"/>
                <a:gd name="T6" fmla="*/ 7 w 538"/>
                <a:gd name="T7" fmla="*/ 0 h 622"/>
                <a:gd name="T8" fmla="*/ 7 w 538"/>
                <a:gd name="T9" fmla="*/ 7 h 622"/>
                <a:gd name="T10" fmla="*/ 7 w 538"/>
                <a:gd name="T11" fmla="*/ 7 h 622"/>
                <a:gd name="T12" fmla="*/ 7 w 538"/>
                <a:gd name="T13" fmla="*/ 7 h 622"/>
                <a:gd name="T14" fmla="*/ 7 w 538"/>
                <a:gd name="T15" fmla="*/ 7 h 622"/>
                <a:gd name="T16" fmla="*/ 7 w 538"/>
                <a:gd name="T17" fmla="*/ 7 h 622"/>
                <a:gd name="T18" fmla="*/ 7 w 538"/>
                <a:gd name="T19" fmla="*/ 7 h 622"/>
                <a:gd name="T20" fmla="*/ 7 w 538"/>
                <a:gd name="T21" fmla="*/ 7 h 622"/>
                <a:gd name="T22" fmla="*/ 7 w 538"/>
                <a:gd name="T23" fmla="*/ 7 h 622"/>
                <a:gd name="T24" fmla="*/ 7 w 538"/>
                <a:gd name="T25" fmla="*/ 7 h 622"/>
                <a:gd name="T26" fmla="*/ 7 w 538"/>
                <a:gd name="T27" fmla="*/ 7 h 622"/>
                <a:gd name="T28" fmla="*/ 7 w 538"/>
                <a:gd name="T29" fmla="*/ 7 h 622"/>
                <a:gd name="T30" fmla="*/ 7 w 538"/>
                <a:gd name="T31" fmla="*/ 7 h 622"/>
                <a:gd name="T32" fmla="*/ 7 w 538"/>
                <a:gd name="T33" fmla="*/ 7 h 622"/>
                <a:gd name="T34" fmla="*/ 7 w 538"/>
                <a:gd name="T35" fmla="*/ 7 h 622"/>
                <a:gd name="T36" fmla="*/ 7 w 538"/>
                <a:gd name="T37" fmla="*/ 7 h 622"/>
                <a:gd name="T38" fmla="*/ 7 w 538"/>
                <a:gd name="T39" fmla="*/ 7 h 622"/>
                <a:gd name="T40" fmla="*/ 7 w 538"/>
                <a:gd name="T41" fmla="*/ 7 h 622"/>
                <a:gd name="T42" fmla="*/ 7 w 538"/>
                <a:gd name="T43" fmla="*/ 7 h 622"/>
                <a:gd name="T44" fmla="*/ 7 w 538"/>
                <a:gd name="T45" fmla="*/ 7 h 622"/>
                <a:gd name="T46" fmla="*/ 7 w 538"/>
                <a:gd name="T47" fmla="*/ 7 h 622"/>
                <a:gd name="T48" fmla="*/ 7 w 538"/>
                <a:gd name="T49" fmla="*/ 7 h 622"/>
                <a:gd name="T50" fmla="*/ 7 w 538"/>
                <a:gd name="T51" fmla="*/ 7 h 622"/>
                <a:gd name="T52" fmla="*/ 7 w 538"/>
                <a:gd name="T53" fmla="*/ 7 h 622"/>
                <a:gd name="T54" fmla="*/ 7 w 538"/>
                <a:gd name="T55" fmla="*/ 7 h 622"/>
                <a:gd name="T56" fmla="*/ 7 w 538"/>
                <a:gd name="T57" fmla="*/ 7 h 622"/>
                <a:gd name="T58" fmla="*/ 7 w 538"/>
                <a:gd name="T59" fmla="*/ 7 h 622"/>
                <a:gd name="T60" fmla="*/ 7 w 538"/>
                <a:gd name="T61" fmla="*/ 7 h 622"/>
                <a:gd name="T62" fmla="*/ 7 w 538"/>
                <a:gd name="T63" fmla="*/ 7 h 622"/>
                <a:gd name="T64" fmla="*/ 7 w 538"/>
                <a:gd name="T65" fmla="*/ 7 h 622"/>
                <a:gd name="T66" fmla="*/ 7 w 538"/>
                <a:gd name="T67" fmla="*/ 7 h 622"/>
                <a:gd name="T68" fmla="*/ 7 w 538"/>
                <a:gd name="T69" fmla="*/ 7 h 622"/>
                <a:gd name="T70" fmla="*/ 7 w 538"/>
                <a:gd name="T71" fmla="*/ 7 h 622"/>
                <a:gd name="T72" fmla="*/ 7 w 538"/>
                <a:gd name="T73" fmla="*/ 7 h 622"/>
                <a:gd name="T74" fmla="*/ 7 w 538"/>
                <a:gd name="T75" fmla="*/ 7 h 622"/>
                <a:gd name="T76" fmla="*/ 7 w 538"/>
                <a:gd name="T77" fmla="*/ 7 h 622"/>
                <a:gd name="T78" fmla="*/ 7 w 538"/>
                <a:gd name="T79" fmla="*/ 7 h 622"/>
                <a:gd name="T80" fmla="*/ 7 w 538"/>
                <a:gd name="T81" fmla="*/ 7 h 622"/>
                <a:gd name="T82" fmla="*/ 7 w 538"/>
                <a:gd name="T83" fmla="*/ 7 h 622"/>
                <a:gd name="T84" fmla="*/ 7 w 538"/>
                <a:gd name="T85" fmla="*/ 7 h 622"/>
                <a:gd name="T86" fmla="*/ 7 w 538"/>
                <a:gd name="T87" fmla="*/ 7 h 622"/>
                <a:gd name="T88" fmla="*/ 7 w 538"/>
                <a:gd name="T89" fmla="*/ 7 h 622"/>
                <a:gd name="T90" fmla="*/ 7 w 538"/>
                <a:gd name="T91" fmla="*/ 7 h 622"/>
                <a:gd name="T92" fmla="*/ 7 w 538"/>
                <a:gd name="T93" fmla="*/ 7 h 622"/>
                <a:gd name="T94" fmla="*/ 7 w 538"/>
                <a:gd name="T95" fmla="*/ 7 h 622"/>
                <a:gd name="T96" fmla="*/ 6 w 538"/>
                <a:gd name="T97" fmla="*/ 7 h 622"/>
                <a:gd name="T98" fmla="*/ 0 w 538"/>
                <a:gd name="T99" fmla="*/ 7 h 622"/>
                <a:gd name="T100" fmla="*/ 7 w 538"/>
                <a:gd name="T101" fmla="*/ 7 h 622"/>
                <a:gd name="T102" fmla="*/ 7 w 538"/>
                <a:gd name="T103" fmla="*/ 7 h 622"/>
                <a:gd name="T104" fmla="*/ 7 w 538"/>
                <a:gd name="T105" fmla="*/ 7 h 62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38"/>
                <a:gd name="T160" fmla="*/ 0 h 622"/>
                <a:gd name="T161" fmla="*/ 538 w 538"/>
                <a:gd name="T162" fmla="*/ 622 h 62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38" h="622">
                  <a:moveTo>
                    <a:pt x="458" y="622"/>
                  </a:moveTo>
                  <a:lnTo>
                    <a:pt x="538" y="62"/>
                  </a:lnTo>
                  <a:lnTo>
                    <a:pt x="146" y="0"/>
                  </a:lnTo>
                  <a:lnTo>
                    <a:pt x="138" y="52"/>
                  </a:lnTo>
                  <a:lnTo>
                    <a:pt x="122" y="94"/>
                  </a:lnTo>
                  <a:lnTo>
                    <a:pt x="114" y="94"/>
                  </a:lnTo>
                  <a:lnTo>
                    <a:pt x="108" y="88"/>
                  </a:lnTo>
                  <a:lnTo>
                    <a:pt x="108" y="84"/>
                  </a:lnTo>
                  <a:lnTo>
                    <a:pt x="104" y="78"/>
                  </a:lnTo>
                  <a:lnTo>
                    <a:pt x="88" y="74"/>
                  </a:lnTo>
                  <a:lnTo>
                    <a:pt x="76" y="76"/>
                  </a:lnTo>
                  <a:lnTo>
                    <a:pt x="72" y="82"/>
                  </a:lnTo>
                  <a:lnTo>
                    <a:pt x="76" y="100"/>
                  </a:lnTo>
                  <a:lnTo>
                    <a:pt x="70" y="146"/>
                  </a:lnTo>
                  <a:lnTo>
                    <a:pt x="74" y="154"/>
                  </a:lnTo>
                  <a:lnTo>
                    <a:pt x="68" y="174"/>
                  </a:lnTo>
                  <a:lnTo>
                    <a:pt x="64" y="182"/>
                  </a:lnTo>
                  <a:lnTo>
                    <a:pt x="64" y="186"/>
                  </a:lnTo>
                  <a:lnTo>
                    <a:pt x="64" y="200"/>
                  </a:lnTo>
                  <a:lnTo>
                    <a:pt x="66" y="206"/>
                  </a:lnTo>
                  <a:lnTo>
                    <a:pt x="64" y="210"/>
                  </a:lnTo>
                  <a:lnTo>
                    <a:pt x="70" y="222"/>
                  </a:lnTo>
                  <a:lnTo>
                    <a:pt x="70" y="232"/>
                  </a:lnTo>
                  <a:lnTo>
                    <a:pt x="74" y="238"/>
                  </a:lnTo>
                  <a:lnTo>
                    <a:pt x="76" y="250"/>
                  </a:lnTo>
                  <a:lnTo>
                    <a:pt x="82" y="254"/>
                  </a:lnTo>
                  <a:lnTo>
                    <a:pt x="86" y="260"/>
                  </a:lnTo>
                  <a:lnTo>
                    <a:pt x="88" y="268"/>
                  </a:lnTo>
                  <a:lnTo>
                    <a:pt x="86" y="272"/>
                  </a:lnTo>
                  <a:lnTo>
                    <a:pt x="84" y="270"/>
                  </a:lnTo>
                  <a:lnTo>
                    <a:pt x="74" y="278"/>
                  </a:lnTo>
                  <a:lnTo>
                    <a:pt x="62" y="282"/>
                  </a:lnTo>
                  <a:lnTo>
                    <a:pt x="52" y="294"/>
                  </a:lnTo>
                  <a:lnTo>
                    <a:pt x="46" y="320"/>
                  </a:lnTo>
                  <a:lnTo>
                    <a:pt x="30" y="340"/>
                  </a:lnTo>
                  <a:lnTo>
                    <a:pt x="22" y="340"/>
                  </a:lnTo>
                  <a:lnTo>
                    <a:pt x="22" y="346"/>
                  </a:lnTo>
                  <a:lnTo>
                    <a:pt x="24" y="354"/>
                  </a:lnTo>
                  <a:lnTo>
                    <a:pt x="24" y="360"/>
                  </a:lnTo>
                  <a:lnTo>
                    <a:pt x="20" y="372"/>
                  </a:lnTo>
                  <a:lnTo>
                    <a:pt x="22" y="378"/>
                  </a:lnTo>
                  <a:lnTo>
                    <a:pt x="34" y="386"/>
                  </a:lnTo>
                  <a:lnTo>
                    <a:pt x="36" y="392"/>
                  </a:lnTo>
                  <a:lnTo>
                    <a:pt x="32" y="396"/>
                  </a:lnTo>
                  <a:lnTo>
                    <a:pt x="30" y="402"/>
                  </a:lnTo>
                  <a:lnTo>
                    <a:pt x="24" y="410"/>
                  </a:lnTo>
                  <a:lnTo>
                    <a:pt x="20" y="408"/>
                  </a:lnTo>
                  <a:lnTo>
                    <a:pt x="6" y="406"/>
                  </a:lnTo>
                  <a:lnTo>
                    <a:pt x="0" y="430"/>
                  </a:lnTo>
                  <a:lnTo>
                    <a:pt x="290" y="596"/>
                  </a:lnTo>
                  <a:lnTo>
                    <a:pt x="458" y="62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1" name="Freeform 52"/>
            <p:cNvSpPr>
              <a:spLocks/>
            </p:cNvSpPr>
            <p:nvPr/>
          </p:nvSpPr>
          <p:spPr bwMode="grayWhite">
            <a:xfrm>
              <a:off x="2504" y="2268"/>
              <a:ext cx="629" cy="327"/>
            </a:xfrm>
            <a:custGeom>
              <a:avLst/>
              <a:gdLst>
                <a:gd name="T0" fmla="*/ 6 w 678"/>
                <a:gd name="T1" fmla="*/ 6 h 352"/>
                <a:gd name="T2" fmla="*/ 0 w 678"/>
                <a:gd name="T3" fmla="*/ 7 h 352"/>
                <a:gd name="T4" fmla="*/ 6 w 678"/>
                <a:gd name="T5" fmla="*/ 7 h 352"/>
                <a:gd name="T6" fmla="*/ 6 w 678"/>
                <a:gd name="T7" fmla="*/ 7 h 352"/>
                <a:gd name="T8" fmla="*/ 6 w 678"/>
                <a:gd name="T9" fmla="*/ 7 h 352"/>
                <a:gd name="T10" fmla="*/ 6 w 678"/>
                <a:gd name="T11" fmla="*/ 7 h 352"/>
                <a:gd name="T12" fmla="*/ 6 w 678"/>
                <a:gd name="T13" fmla="*/ 7 h 352"/>
                <a:gd name="T14" fmla="*/ 6 w 678"/>
                <a:gd name="T15" fmla="*/ 7 h 352"/>
                <a:gd name="T16" fmla="*/ 6 w 678"/>
                <a:gd name="T17" fmla="*/ 7 h 352"/>
                <a:gd name="T18" fmla="*/ 6 w 678"/>
                <a:gd name="T19" fmla="*/ 7 h 352"/>
                <a:gd name="T20" fmla="*/ 6 w 678"/>
                <a:gd name="T21" fmla="*/ 7 h 352"/>
                <a:gd name="T22" fmla="*/ 6 w 678"/>
                <a:gd name="T23" fmla="*/ 7 h 352"/>
                <a:gd name="T24" fmla="*/ 6 w 678"/>
                <a:gd name="T25" fmla="*/ 7 h 352"/>
                <a:gd name="T26" fmla="*/ 6 w 678"/>
                <a:gd name="T27" fmla="*/ 7 h 352"/>
                <a:gd name="T28" fmla="*/ 6 w 678"/>
                <a:gd name="T29" fmla="*/ 7 h 352"/>
                <a:gd name="T30" fmla="*/ 6 w 678"/>
                <a:gd name="T31" fmla="*/ 7 h 352"/>
                <a:gd name="T32" fmla="*/ 6 w 678"/>
                <a:gd name="T33" fmla="*/ 7 h 352"/>
                <a:gd name="T34" fmla="*/ 6 w 678"/>
                <a:gd name="T35" fmla="*/ 7 h 352"/>
                <a:gd name="T36" fmla="*/ 6 w 678"/>
                <a:gd name="T37" fmla="*/ 7 h 352"/>
                <a:gd name="T38" fmla="*/ 6 w 678"/>
                <a:gd name="T39" fmla="*/ 7 h 352"/>
                <a:gd name="T40" fmla="*/ 6 w 678"/>
                <a:gd name="T41" fmla="*/ 7 h 352"/>
                <a:gd name="T42" fmla="*/ 6 w 678"/>
                <a:gd name="T43" fmla="*/ 7 h 352"/>
                <a:gd name="T44" fmla="*/ 6 w 678"/>
                <a:gd name="T45" fmla="*/ 7 h 352"/>
                <a:gd name="T46" fmla="*/ 6 w 678"/>
                <a:gd name="T47" fmla="*/ 7 h 352"/>
                <a:gd name="T48" fmla="*/ 6 w 678"/>
                <a:gd name="T49" fmla="*/ 7 h 352"/>
                <a:gd name="T50" fmla="*/ 6 w 678"/>
                <a:gd name="T51" fmla="*/ 7 h 352"/>
                <a:gd name="T52" fmla="*/ 6 w 678"/>
                <a:gd name="T53" fmla="*/ 7 h 352"/>
                <a:gd name="T54" fmla="*/ 6 w 678"/>
                <a:gd name="T55" fmla="*/ 7 h 352"/>
                <a:gd name="T56" fmla="*/ 6 w 678"/>
                <a:gd name="T57" fmla="*/ 7 h 352"/>
                <a:gd name="T58" fmla="*/ 6 w 678"/>
                <a:gd name="T59" fmla="*/ 7 h 352"/>
                <a:gd name="T60" fmla="*/ 6 w 678"/>
                <a:gd name="T61" fmla="*/ 7 h 352"/>
                <a:gd name="T62" fmla="*/ 6 w 678"/>
                <a:gd name="T63" fmla="*/ 7 h 352"/>
                <a:gd name="T64" fmla="*/ 6 w 678"/>
                <a:gd name="T65" fmla="*/ 7 h 352"/>
                <a:gd name="T66" fmla="*/ 6 w 678"/>
                <a:gd name="T67" fmla="*/ 7 h 352"/>
                <a:gd name="T68" fmla="*/ 6 w 678"/>
                <a:gd name="T69" fmla="*/ 7 h 3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78"/>
                <a:gd name="T106" fmla="*/ 0 h 352"/>
                <a:gd name="T107" fmla="*/ 678 w 678"/>
                <a:gd name="T108" fmla="*/ 352 h 3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78" h="352">
                  <a:moveTo>
                    <a:pt x="662" y="18"/>
                  </a:moveTo>
                  <a:lnTo>
                    <a:pt x="78" y="6"/>
                  </a:lnTo>
                  <a:lnTo>
                    <a:pt x="2" y="0"/>
                  </a:lnTo>
                  <a:lnTo>
                    <a:pt x="0" y="50"/>
                  </a:lnTo>
                  <a:lnTo>
                    <a:pt x="236" y="64"/>
                  </a:lnTo>
                  <a:lnTo>
                    <a:pt x="230" y="256"/>
                  </a:lnTo>
                  <a:lnTo>
                    <a:pt x="238" y="256"/>
                  </a:lnTo>
                  <a:lnTo>
                    <a:pt x="242" y="260"/>
                  </a:lnTo>
                  <a:lnTo>
                    <a:pt x="254" y="276"/>
                  </a:lnTo>
                  <a:lnTo>
                    <a:pt x="260" y="278"/>
                  </a:lnTo>
                  <a:lnTo>
                    <a:pt x="276" y="276"/>
                  </a:lnTo>
                  <a:lnTo>
                    <a:pt x="282" y="270"/>
                  </a:lnTo>
                  <a:lnTo>
                    <a:pt x="290" y="276"/>
                  </a:lnTo>
                  <a:lnTo>
                    <a:pt x="294" y="280"/>
                  </a:lnTo>
                  <a:lnTo>
                    <a:pt x="294" y="284"/>
                  </a:lnTo>
                  <a:lnTo>
                    <a:pt x="298" y="292"/>
                  </a:lnTo>
                  <a:lnTo>
                    <a:pt x="300" y="294"/>
                  </a:lnTo>
                  <a:lnTo>
                    <a:pt x="322" y="298"/>
                  </a:lnTo>
                  <a:lnTo>
                    <a:pt x="330" y="302"/>
                  </a:lnTo>
                  <a:lnTo>
                    <a:pt x="334" y="302"/>
                  </a:lnTo>
                  <a:lnTo>
                    <a:pt x="336" y="300"/>
                  </a:lnTo>
                  <a:lnTo>
                    <a:pt x="342" y="298"/>
                  </a:lnTo>
                  <a:lnTo>
                    <a:pt x="346" y="306"/>
                  </a:lnTo>
                  <a:lnTo>
                    <a:pt x="356" y="310"/>
                  </a:lnTo>
                  <a:lnTo>
                    <a:pt x="362" y="304"/>
                  </a:lnTo>
                  <a:lnTo>
                    <a:pt x="382" y="306"/>
                  </a:lnTo>
                  <a:lnTo>
                    <a:pt x="382" y="310"/>
                  </a:lnTo>
                  <a:lnTo>
                    <a:pt x="390" y="318"/>
                  </a:lnTo>
                  <a:lnTo>
                    <a:pt x="394" y="320"/>
                  </a:lnTo>
                  <a:lnTo>
                    <a:pt x="394" y="330"/>
                  </a:lnTo>
                  <a:lnTo>
                    <a:pt x="410" y="334"/>
                  </a:lnTo>
                  <a:lnTo>
                    <a:pt x="412" y="322"/>
                  </a:lnTo>
                  <a:lnTo>
                    <a:pt x="418" y="320"/>
                  </a:lnTo>
                  <a:lnTo>
                    <a:pt x="438" y="334"/>
                  </a:lnTo>
                  <a:lnTo>
                    <a:pt x="442" y="334"/>
                  </a:lnTo>
                  <a:lnTo>
                    <a:pt x="450" y="330"/>
                  </a:lnTo>
                  <a:lnTo>
                    <a:pt x="456" y="330"/>
                  </a:lnTo>
                  <a:lnTo>
                    <a:pt x="458" y="334"/>
                  </a:lnTo>
                  <a:lnTo>
                    <a:pt x="456" y="340"/>
                  </a:lnTo>
                  <a:lnTo>
                    <a:pt x="460" y="348"/>
                  </a:lnTo>
                  <a:lnTo>
                    <a:pt x="466" y="344"/>
                  </a:lnTo>
                  <a:lnTo>
                    <a:pt x="464" y="338"/>
                  </a:lnTo>
                  <a:lnTo>
                    <a:pt x="470" y="330"/>
                  </a:lnTo>
                  <a:lnTo>
                    <a:pt x="478" y="326"/>
                  </a:lnTo>
                  <a:lnTo>
                    <a:pt x="480" y="326"/>
                  </a:lnTo>
                  <a:lnTo>
                    <a:pt x="482" y="332"/>
                  </a:lnTo>
                  <a:lnTo>
                    <a:pt x="492" y="336"/>
                  </a:lnTo>
                  <a:lnTo>
                    <a:pt x="496" y="334"/>
                  </a:lnTo>
                  <a:lnTo>
                    <a:pt x="498" y="330"/>
                  </a:lnTo>
                  <a:lnTo>
                    <a:pt x="506" y="332"/>
                  </a:lnTo>
                  <a:lnTo>
                    <a:pt x="506" y="334"/>
                  </a:lnTo>
                  <a:lnTo>
                    <a:pt x="514" y="340"/>
                  </a:lnTo>
                  <a:lnTo>
                    <a:pt x="526" y="348"/>
                  </a:lnTo>
                  <a:lnTo>
                    <a:pt x="540" y="338"/>
                  </a:lnTo>
                  <a:lnTo>
                    <a:pt x="544" y="334"/>
                  </a:lnTo>
                  <a:lnTo>
                    <a:pt x="562" y="334"/>
                  </a:lnTo>
                  <a:lnTo>
                    <a:pt x="576" y="328"/>
                  </a:lnTo>
                  <a:lnTo>
                    <a:pt x="582" y="326"/>
                  </a:lnTo>
                  <a:lnTo>
                    <a:pt x="590" y="326"/>
                  </a:lnTo>
                  <a:lnTo>
                    <a:pt x="608" y="330"/>
                  </a:lnTo>
                  <a:lnTo>
                    <a:pt x="620" y="326"/>
                  </a:lnTo>
                  <a:lnTo>
                    <a:pt x="622" y="324"/>
                  </a:lnTo>
                  <a:lnTo>
                    <a:pt x="660" y="344"/>
                  </a:lnTo>
                  <a:lnTo>
                    <a:pt x="668" y="346"/>
                  </a:lnTo>
                  <a:lnTo>
                    <a:pt x="672" y="350"/>
                  </a:lnTo>
                  <a:lnTo>
                    <a:pt x="676" y="352"/>
                  </a:lnTo>
                  <a:lnTo>
                    <a:pt x="678" y="176"/>
                  </a:lnTo>
                  <a:lnTo>
                    <a:pt x="664" y="68"/>
                  </a:lnTo>
                  <a:lnTo>
                    <a:pt x="662" y="1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2" name="Freeform 53"/>
            <p:cNvSpPr>
              <a:spLocks/>
            </p:cNvSpPr>
            <p:nvPr/>
          </p:nvSpPr>
          <p:spPr bwMode="grayWhite">
            <a:xfrm>
              <a:off x="2189" y="2315"/>
              <a:ext cx="1022" cy="996"/>
            </a:xfrm>
            <a:custGeom>
              <a:avLst/>
              <a:gdLst>
                <a:gd name="T0" fmla="*/ 6 w 1102"/>
                <a:gd name="T1" fmla="*/ 6 h 1074"/>
                <a:gd name="T2" fmla="*/ 6 w 1102"/>
                <a:gd name="T3" fmla="*/ 6 h 1074"/>
                <a:gd name="T4" fmla="*/ 6 w 1102"/>
                <a:gd name="T5" fmla="*/ 6 h 1074"/>
                <a:gd name="T6" fmla="*/ 6 w 1102"/>
                <a:gd name="T7" fmla="*/ 6 h 1074"/>
                <a:gd name="T8" fmla="*/ 6 w 1102"/>
                <a:gd name="T9" fmla="*/ 6 h 1074"/>
                <a:gd name="T10" fmla="*/ 6 w 1102"/>
                <a:gd name="T11" fmla="*/ 6 h 1074"/>
                <a:gd name="T12" fmla="*/ 6 w 1102"/>
                <a:gd name="T13" fmla="*/ 6 h 1074"/>
                <a:gd name="T14" fmla="*/ 6 w 1102"/>
                <a:gd name="T15" fmla="*/ 6 h 1074"/>
                <a:gd name="T16" fmla="*/ 6 w 1102"/>
                <a:gd name="T17" fmla="*/ 6 h 1074"/>
                <a:gd name="T18" fmla="*/ 6 w 1102"/>
                <a:gd name="T19" fmla="*/ 6 h 1074"/>
                <a:gd name="T20" fmla="*/ 6 w 1102"/>
                <a:gd name="T21" fmla="*/ 6 h 1074"/>
                <a:gd name="T22" fmla="*/ 6 w 1102"/>
                <a:gd name="T23" fmla="*/ 6 h 1074"/>
                <a:gd name="T24" fmla="*/ 6 w 1102"/>
                <a:gd name="T25" fmla="*/ 6 h 1074"/>
                <a:gd name="T26" fmla="*/ 6 w 1102"/>
                <a:gd name="T27" fmla="*/ 6 h 1074"/>
                <a:gd name="T28" fmla="*/ 6 w 1102"/>
                <a:gd name="T29" fmla="*/ 6 h 1074"/>
                <a:gd name="T30" fmla="*/ 6 w 1102"/>
                <a:gd name="T31" fmla="*/ 0 h 1074"/>
                <a:gd name="T32" fmla="*/ 0 w 1102"/>
                <a:gd name="T33" fmla="*/ 6 h 1074"/>
                <a:gd name="T34" fmla="*/ 4 w 1102"/>
                <a:gd name="T35" fmla="*/ 6 h 1074"/>
                <a:gd name="T36" fmla="*/ 6 w 1102"/>
                <a:gd name="T37" fmla="*/ 6 h 1074"/>
                <a:gd name="T38" fmla="*/ 6 w 1102"/>
                <a:gd name="T39" fmla="*/ 6 h 1074"/>
                <a:gd name="T40" fmla="*/ 6 w 1102"/>
                <a:gd name="T41" fmla="*/ 6 h 1074"/>
                <a:gd name="T42" fmla="*/ 6 w 1102"/>
                <a:gd name="T43" fmla="*/ 6 h 1074"/>
                <a:gd name="T44" fmla="*/ 6 w 1102"/>
                <a:gd name="T45" fmla="*/ 6 h 1074"/>
                <a:gd name="T46" fmla="*/ 6 w 1102"/>
                <a:gd name="T47" fmla="*/ 6 h 1074"/>
                <a:gd name="T48" fmla="*/ 6 w 1102"/>
                <a:gd name="T49" fmla="*/ 6 h 1074"/>
                <a:gd name="T50" fmla="*/ 6 w 1102"/>
                <a:gd name="T51" fmla="*/ 6 h 1074"/>
                <a:gd name="T52" fmla="*/ 6 w 1102"/>
                <a:gd name="T53" fmla="*/ 6 h 1074"/>
                <a:gd name="T54" fmla="*/ 6 w 1102"/>
                <a:gd name="T55" fmla="*/ 6 h 1074"/>
                <a:gd name="T56" fmla="*/ 6 w 1102"/>
                <a:gd name="T57" fmla="*/ 6 h 1074"/>
                <a:gd name="T58" fmla="*/ 6 w 1102"/>
                <a:gd name="T59" fmla="*/ 6 h 1074"/>
                <a:gd name="T60" fmla="*/ 6 w 1102"/>
                <a:gd name="T61" fmla="*/ 6 h 1074"/>
                <a:gd name="T62" fmla="*/ 6 w 1102"/>
                <a:gd name="T63" fmla="*/ 6 h 1074"/>
                <a:gd name="T64" fmla="*/ 6 w 1102"/>
                <a:gd name="T65" fmla="*/ 6 h 1074"/>
                <a:gd name="T66" fmla="*/ 6 w 1102"/>
                <a:gd name="T67" fmla="*/ 6 h 1074"/>
                <a:gd name="T68" fmla="*/ 6 w 1102"/>
                <a:gd name="T69" fmla="*/ 6 h 1074"/>
                <a:gd name="T70" fmla="*/ 6 w 1102"/>
                <a:gd name="T71" fmla="*/ 6 h 1074"/>
                <a:gd name="T72" fmla="*/ 6 w 1102"/>
                <a:gd name="T73" fmla="*/ 6 h 1074"/>
                <a:gd name="T74" fmla="*/ 6 w 1102"/>
                <a:gd name="T75" fmla="*/ 6 h 1074"/>
                <a:gd name="T76" fmla="*/ 6 w 1102"/>
                <a:gd name="T77" fmla="*/ 6 h 1074"/>
                <a:gd name="T78" fmla="*/ 6 w 1102"/>
                <a:gd name="T79" fmla="*/ 6 h 1074"/>
                <a:gd name="T80" fmla="*/ 6 w 1102"/>
                <a:gd name="T81" fmla="*/ 6 h 1074"/>
                <a:gd name="T82" fmla="*/ 6 w 1102"/>
                <a:gd name="T83" fmla="*/ 6 h 1074"/>
                <a:gd name="T84" fmla="*/ 6 w 1102"/>
                <a:gd name="T85" fmla="*/ 6 h 1074"/>
                <a:gd name="T86" fmla="*/ 6 w 1102"/>
                <a:gd name="T87" fmla="*/ 6 h 1074"/>
                <a:gd name="T88" fmla="*/ 6 w 1102"/>
                <a:gd name="T89" fmla="*/ 6 h 1074"/>
                <a:gd name="T90" fmla="*/ 6 w 1102"/>
                <a:gd name="T91" fmla="*/ 6 h 1074"/>
                <a:gd name="T92" fmla="*/ 6 w 1102"/>
                <a:gd name="T93" fmla="*/ 6 h 1074"/>
                <a:gd name="T94" fmla="*/ 6 w 1102"/>
                <a:gd name="T95" fmla="*/ 6 h 1074"/>
                <a:gd name="T96" fmla="*/ 6 w 1102"/>
                <a:gd name="T97" fmla="*/ 6 h 1074"/>
                <a:gd name="T98" fmla="*/ 6 w 1102"/>
                <a:gd name="T99" fmla="*/ 6 h 1074"/>
                <a:gd name="T100" fmla="*/ 6 w 1102"/>
                <a:gd name="T101" fmla="*/ 6 h 1074"/>
                <a:gd name="T102" fmla="*/ 6 w 1102"/>
                <a:gd name="T103" fmla="*/ 6 h 1074"/>
                <a:gd name="T104" fmla="*/ 6 w 1102"/>
                <a:gd name="T105" fmla="*/ 6 h 1074"/>
                <a:gd name="T106" fmla="*/ 6 w 1102"/>
                <a:gd name="T107" fmla="*/ 6 h 1074"/>
                <a:gd name="T108" fmla="*/ 6 w 1102"/>
                <a:gd name="T109" fmla="*/ 6 h 1074"/>
                <a:gd name="T110" fmla="*/ 6 w 1102"/>
                <a:gd name="T111" fmla="*/ 6 h 1074"/>
                <a:gd name="T112" fmla="*/ 6 w 1102"/>
                <a:gd name="T113" fmla="*/ 6 h 1074"/>
                <a:gd name="T114" fmla="*/ 6 w 1102"/>
                <a:gd name="T115" fmla="*/ 6 h 1074"/>
                <a:gd name="T116" fmla="*/ 6 w 1102"/>
                <a:gd name="T117" fmla="*/ 6 h 1074"/>
                <a:gd name="T118" fmla="*/ 6 w 1102"/>
                <a:gd name="T119" fmla="*/ 6 h 107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02"/>
                <a:gd name="T181" fmla="*/ 0 h 1074"/>
                <a:gd name="T182" fmla="*/ 1102 w 1102"/>
                <a:gd name="T183" fmla="*/ 1074 h 107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02" h="1074">
                  <a:moveTo>
                    <a:pt x="1016" y="302"/>
                  </a:moveTo>
                  <a:lnTo>
                    <a:pt x="1012" y="300"/>
                  </a:lnTo>
                  <a:lnTo>
                    <a:pt x="1008" y="296"/>
                  </a:lnTo>
                  <a:lnTo>
                    <a:pt x="1000" y="294"/>
                  </a:lnTo>
                  <a:lnTo>
                    <a:pt x="962" y="274"/>
                  </a:lnTo>
                  <a:lnTo>
                    <a:pt x="960" y="276"/>
                  </a:lnTo>
                  <a:lnTo>
                    <a:pt x="948" y="280"/>
                  </a:lnTo>
                  <a:lnTo>
                    <a:pt x="930" y="276"/>
                  </a:lnTo>
                  <a:lnTo>
                    <a:pt x="922" y="276"/>
                  </a:lnTo>
                  <a:lnTo>
                    <a:pt x="916" y="278"/>
                  </a:lnTo>
                  <a:lnTo>
                    <a:pt x="902" y="284"/>
                  </a:lnTo>
                  <a:lnTo>
                    <a:pt x="884" y="284"/>
                  </a:lnTo>
                  <a:lnTo>
                    <a:pt x="880" y="288"/>
                  </a:lnTo>
                  <a:lnTo>
                    <a:pt x="866" y="298"/>
                  </a:lnTo>
                  <a:lnTo>
                    <a:pt x="854" y="290"/>
                  </a:lnTo>
                  <a:lnTo>
                    <a:pt x="846" y="284"/>
                  </a:lnTo>
                  <a:lnTo>
                    <a:pt x="846" y="282"/>
                  </a:lnTo>
                  <a:lnTo>
                    <a:pt x="838" y="280"/>
                  </a:lnTo>
                  <a:lnTo>
                    <a:pt x="836" y="284"/>
                  </a:lnTo>
                  <a:lnTo>
                    <a:pt x="832" y="286"/>
                  </a:lnTo>
                  <a:lnTo>
                    <a:pt x="822" y="282"/>
                  </a:lnTo>
                  <a:lnTo>
                    <a:pt x="820" y="276"/>
                  </a:lnTo>
                  <a:lnTo>
                    <a:pt x="818" y="276"/>
                  </a:lnTo>
                  <a:lnTo>
                    <a:pt x="810" y="280"/>
                  </a:lnTo>
                  <a:lnTo>
                    <a:pt x="804" y="288"/>
                  </a:lnTo>
                  <a:lnTo>
                    <a:pt x="806" y="294"/>
                  </a:lnTo>
                  <a:lnTo>
                    <a:pt x="800" y="298"/>
                  </a:lnTo>
                  <a:lnTo>
                    <a:pt x="796" y="290"/>
                  </a:lnTo>
                  <a:lnTo>
                    <a:pt x="798" y="284"/>
                  </a:lnTo>
                  <a:lnTo>
                    <a:pt x="796" y="280"/>
                  </a:lnTo>
                  <a:lnTo>
                    <a:pt x="790" y="280"/>
                  </a:lnTo>
                  <a:lnTo>
                    <a:pt x="782" y="284"/>
                  </a:lnTo>
                  <a:lnTo>
                    <a:pt x="778" y="284"/>
                  </a:lnTo>
                  <a:lnTo>
                    <a:pt x="758" y="270"/>
                  </a:lnTo>
                  <a:lnTo>
                    <a:pt x="752" y="272"/>
                  </a:lnTo>
                  <a:lnTo>
                    <a:pt x="750" y="284"/>
                  </a:lnTo>
                  <a:lnTo>
                    <a:pt x="734" y="280"/>
                  </a:lnTo>
                  <a:lnTo>
                    <a:pt x="734" y="270"/>
                  </a:lnTo>
                  <a:lnTo>
                    <a:pt x="730" y="268"/>
                  </a:lnTo>
                  <a:lnTo>
                    <a:pt x="722" y="260"/>
                  </a:lnTo>
                  <a:lnTo>
                    <a:pt x="722" y="256"/>
                  </a:lnTo>
                  <a:lnTo>
                    <a:pt x="702" y="254"/>
                  </a:lnTo>
                  <a:lnTo>
                    <a:pt x="696" y="260"/>
                  </a:lnTo>
                  <a:lnTo>
                    <a:pt x="686" y="256"/>
                  </a:lnTo>
                  <a:lnTo>
                    <a:pt x="682" y="248"/>
                  </a:lnTo>
                  <a:lnTo>
                    <a:pt x="676" y="250"/>
                  </a:lnTo>
                  <a:lnTo>
                    <a:pt x="674" y="252"/>
                  </a:lnTo>
                  <a:lnTo>
                    <a:pt x="670" y="252"/>
                  </a:lnTo>
                  <a:lnTo>
                    <a:pt x="662" y="248"/>
                  </a:lnTo>
                  <a:lnTo>
                    <a:pt x="640" y="244"/>
                  </a:lnTo>
                  <a:lnTo>
                    <a:pt x="638" y="242"/>
                  </a:lnTo>
                  <a:lnTo>
                    <a:pt x="634" y="234"/>
                  </a:lnTo>
                  <a:lnTo>
                    <a:pt x="634" y="230"/>
                  </a:lnTo>
                  <a:lnTo>
                    <a:pt x="630" y="226"/>
                  </a:lnTo>
                  <a:lnTo>
                    <a:pt x="622" y="220"/>
                  </a:lnTo>
                  <a:lnTo>
                    <a:pt x="616" y="226"/>
                  </a:lnTo>
                  <a:lnTo>
                    <a:pt x="600" y="228"/>
                  </a:lnTo>
                  <a:lnTo>
                    <a:pt x="594" y="226"/>
                  </a:lnTo>
                  <a:lnTo>
                    <a:pt x="582" y="210"/>
                  </a:lnTo>
                  <a:lnTo>
                    <a:pt x="578" y="206"/>
                  </a:lnTo>
                  <a:lnTo>
                    <a:pt x="570" y="206"/>
                  </a:lnTo>
                  <a:lnTo>
                    <a:pt x="576" y="14"/>
                  </a:lnTo>
                  <a:lnTo>
                    <a:pt x="340" y="0"/>
                  </a:lnTo>
                  <a:lnTo>
                    <a:pt x="334" y="0"/>
                  </a:lnTo>
                  <a:lnTo>
                    <a:pt x="298" y="448"/>
                  </a:lnTo>
                  <a:lnTo>
                    <a:pt x="2" y="418"/>
                  </a:lnTo>
                  <a:lnTo>
                    <a:pt x="0" y="420"/>
                  </a:lnTo>
                  <a:lnTo>
                    <a:pt x="2" y="424"/>
                  </a:lnTo>
                  <a:lnTo>
                    <a:pt x="4" y="426"/>
                  </a:lnTo>
                  <a:lnTo>
                    <a:pt x="0" y="430"/>
                  </a:lnTo>
                  <a:lnTo>
                    <a:pt x="4" y="438"/>
                  </a:lnTo>
                  <a:lnTo>
                    <a:pt x="4" y="440"/>
                  </a:lnTo>
                  <a:lnTo>
                    <a:pt x="20" y="450"/>
                  </a:lnTo>
                  <a:lnTo>
                    <a:pt x="24" y="462"/>
                  </a:lnTo>
                  <a:lnTo>
                    <a:pt x="30" y="474"/>
                  </a:lnTo>
                  <a:lnTo>
                    <a:pt x="46" y="484"/>
                  </a:lnTo>
                  <a:lnTo>
                    <a:pt x="92" y="540"/>
                  </a:lnTo>
                  <a:lnTo>
                    <a:pt x="130" y="572"/>
                  </a:lnTo>
                  <a:lnTo>
                    <a:pt x="134" y="576"/>
                  </a:lnTo>
                  <a:lnTo>
                    <a:pt x="136" y="584"/>
                  </a:lnTo>
                  <a:lnTo>
                    <a:pt x="136" y="592"/>
                  </a:lnTo>
                  <a:lnTo>
                    <a:pt x="138" y="596"/>
                  </a:lnTo>
                  <a:lnTo>
                    <a:pt x="148" y="610"/>
                  </a:lnTo>
                  <a:lnTo>
                    <a:pt x="146" y="642"/>
                  </a:lnTo>
                  <a:lnTo>
                    <a:pt x="148" y="652"/>
                  </a:lnTo>
                  <a:lnTo>
                    <a:pt x="162" y="674"/>
                  </a:lnTo>
                  <a:lnTo>
                    <a:pt x="220" y="718"/>
                  </a:lnTo>
                  <a:lnTo>
                    <a:pt x="260" y="742"/>
                  </a:lnTo>
                  <a:lnTo>
                    <a:pt x="272" y="744"/>
                  </a:lnTo>
                  <a:lnTo>
                    <a:pt x="278" y="740"/>
                  </a:lnTo>
                  <a:lnTo>
                    <a:pt x="288" y="728"/>
                  </a:lnTo>
                  <a:lnTo>
                    <a:pt x="294" y="724"/>
                  </a:lnTo>
                  <a:lnTo>
                    <a:pt x="312" y="684"/>
                  </a:lnTo>
                  <a:lnTo>
                    <a:pt x="320" y="672"/>
                  </a:lnTo>
                  <a:lnTo>
                    <a:pt x="326" y="668"/>
                  </a:lnTo>
                  <a:lnTo>
                    <a:pt x="340" y="672"/>
                  </a:lnTo>
                  <a:lnTo>
                    <a:pt x="342" y="672"/>
                  </a:lnTo>
                  <a:lnTo>
                    <a:pt x="346" y="666"/>
                  </a:lnTo>
                  <a:lnTo>
                    <a:pt x="350" y="662"/>
                  </a:lnTo>
                  <a:lnTo>
                    <a:pt x="356" y="664"/>
                  </a:lnTo>
                  <a:lnTo>
                    <a:pt x="364" y="668"/>
                  </a:lnTo>
                  <a:lnTo>
                    <a:pt x="386" y="672"/>
                  </a:lnTo>
                  <a:lnTo>
                    <a:pt x="392" y="674"/>
                  </a:lnTo>
                  <a:lnTo>
                    <a:pt x="408" y="680"/>
                  </a:lnTo>
                  <a:lnTo>
                    <a:pt x="414" y="676"/>
                  </a:lnTo>
                  <a:lnTo>
                    <a:pt x="432" y="686"/>
                  </a:lnTo>
                  <a:lnTo>
                    <a:pt x="436" y="696"/>
                  </a:lnTo>
                  <a:lnTo>
                    <a:pt x="438" y="698"/>
                  </a:lnTo>
                  <a:lnTo>
                    <a:pt x="440" y="702"/>
                  </a:lnTo>
                  <a:lnTo>
                    <a:pt x="444" y="702"/>
                  </a:lnTo>
                  <a:lnTo>
                    <a:pt x="452" y="708"/>
                  </a:lnTo>
                  <a:lnTo>
                    <a:pt x="462" y="722"/>
                  </a:lnTo>
                  <a:lnTo>
                    <a:pt x="478" y="736"/>
                  </a:lnTo>
                  <a:lnTo>
                    <a:pt x="488" y="750"/>
                  </a:lnTo>
                  <a:lnTo>
                    <a:pt x="488" y="754"/>
                  </a:lnTo>
                  <a:lnTo>
                    <a:pt x="514" y="818"/>
                  </a:lnTo>
                  <a:lnTo>
                    <a:pt x="518" y="828"/>
                  </a:lnTo>
                  <a:lnTo>
                    <a:pt x="546" y="862"/>
                  </a:lnTo>
                  <a:lnTo>
                    <a:pt x="548" y="868"/>
                  </a:lnTo>
                  <a:lnTo>
                    <a:pt x="568" y="890"/>
                  </a:lnTo>
                  <a:lnTo>
                    <a:pt x="572" y="894"/>
                  </a:lnTo>
                  <a:lnTo>
                    <a:pt x="580" y="902"/>
                  </a:lnTo>
                  <a:lnTo>
                    <a:pt x="582" y="908"/>
                  </a:lnTo>
                  <a:lnTo>
                    <a:pt x="582" y="928"/>
                  </a:lnTo>
                  <a:lnTo>
                    <a:pt x="588" y="936"/>
                  </a:lnTo>
                  <a:lnTo>
                    <a:pt x="590" y="960"/>
                  </a:lnTo>
                  <a:lnTo>
                    <a:pt x="596" y="968"/>
                  </a:lnTo>
                  <a:lnTo>
                    <a:pt x="616" y="1006"/>
                  </a:lnTo>
                  <a:lnTo>
                    <a:pt x="618" y="1018"/>
                  </a:lnTo>
                  <a:lnTo>
                    <a:pt x="632" y="1018"/>
                  </a:lnTo>
                  <a:lnTo>
                    <a:pt x="648" y="1028"/>
                  </a:lnTo>
                  <a:lnTo>
                    <a:pt x="666" y="1034"/>
                  </a:lnTo>
                  <a:lnTo>
                    <a:pt x="694" y="1052"/>
                  </a:lnTo>
                  <a:lnTo>
                    <a:pt x="732" y="1054"/>
                  </a:lnTo>
                  <a:lnTo>
                    <a:pt x="738" y="1056"/>
                  </a:lnTo>
                  <a:lnTo>
                    <a:pt x="758" y="1070"/>
                  </a:lnTo>
                  <a:lnTo>
                    <a:pt x="770" y="1074"/>
                  </a:lnTo>
                  <a:lnTo>
                    <a:pt x="778" y="1062"/>
                  </a:lnTo>
                  <a:lnTo>
                    <a:pt x="788" y="1064"/>
                  </a:lnTo>
                  <a:lnTo>
                    <a:pt x="790" y="1062"/>
                  </a:lnTo>
                  <a:lnTo>
                    <a:pt x="790" y="1056"/>
                  </a:lnTo>
                  <a:lnTo>
                    <a:pt x="782" y="1054"/>
                  </a:lnTo>
                  <a:lnTo>
                    <a:pt x="782" y="1050"/>
                  </a:lnTo>
                  <a:lnTo>
                    <a:pt x="774" y="1040"/>
                  </a:lnTo>
                  <a:lnTo>
                    <a:pt x="762" y="994"/>
                  </a:lnTo>
                  <a:lnTo>
                    <a:pt x="756" y="974"/>
                  </a:lnTo>
                  <a:lnTo>
                    <a:pt x="766" y="946"/>
                  </a:lnTo>
                  <a:lnTo>
                    <a:pt x="764" y="938"/>
                  </a:lnTo>
                  <a:lnTo>
                    <a:pt x="762" y="936"/>
                  </a:lnTo>
                  <a:lnTo>
                    <a:pt x="758" y="936"/>
                  </a:lnTo>
                  <a:lnTo>
                    <a:pt x="758" y="934"/>
                  </a:lnTo>
                  <a:lnTo>
                    <a:pt x="758" y="932"/>
                  </a:lnTo>
                  <a:lnTo>
                    <a:pt x="760" y="930"/>
                  </a:lnTo>
                  <a:lnTo>
                    <a:pt x="772" y="922"/>
                  </a:lnTo>
                  <a:lnTo>
                    <a:pt x="780" y="896"/>
                  </a:lnTo>
                  <a:lnTo>
                    <a:pt x="774" y="894"/>
                  </a:lnTo>
                  <a:lnTo>
                    <a:pt x="770" y="882"/>
                  </a:lnTo>
                  <a:lnTo>
                    <a:pt x="778" y="874"/>
                  </a:lnTo>
                  <a:lnTo>
                    <a:pt x="786" y="880"/>
                  </a:lnTo>
                  <a:lnTo>
                    <a:pt x="800" y="870"/>
                  </a:lnTo>
                  <a:lnTo>
                    <a:pt x="804" y="856"/>
                  </a:lnTo>
                  <a:lnTo>
                    <a:pt x="796" y="852"/>
                  </a:lnTo>
                  <a:lnTo>
                    <a:pt x="800" y="846"/>
                  </a:lnTo>
                  <a:lnTo>
                    <a:pt x="804" y="846"/>
                  </a:lnTo>
                  <a:lnTo>
                    <a:pt x="806" y="848"/>
                  </a:lnTo>
                  <a:lnTo>
                    <a:pt x="810" y="844"/>
                  </a:lnTo>
                  <a:lnTo>
                    <a:pt x="814" y="846"/>
                  </a:lnTo>
                  <a:lnTo>
                    <a:pt x="820" y="846"/>
                  </a:lnTo>
                  <a:lnTo>
                    <a:pt x="822" y="844"/>
                  </a:lnTo>
                  <a:lnTo>
                    <a:pt x="824" y="842"/>
                  </a:lnTo>
                  <a:lnTo>
                    <a:pt x="824" y="830"/>
                  </a:lnTo>
                  <a:lnTo>
                    <a:pt x="826" y="826"/>
                  </a:lnTo>
                  <a:lnTo>
                    <a:pt x="828" y="826"/>
                  </a:lnTo>
                  <a:lnTo>
                    <a:pt x="832" y="828"/>
                  </a:lnTo>
                  <a:lnTo>
                    <a:pt x="834" y="828"/>
                  </a:lnTo>
                  <a:lnTo>
                    <a:pt x="856" y="824"/>
                  </a:lnTo>
                  <a:lnTo>
                    <a:pt x="858" y="822"/>
                  </a:lnTo>
                  <a:lnTo>
                    <a:pt x="858" y="820"/>
                  </a:lnTo>
                  <a:lnTo>
                    <a:pt x="856" y="818"/>
                  </a:lnTo>
                  <a:lnTo>
                    <a:pt x="846" y="810"/>
                  </a:lnTo>
                  <a:lnTo>
                    <a:pt x="846" y="806"/>
                  </a:lnTo>
                  <a:lnTo>
                    <a:pt x="866" y="800"/>
                  </a:lnTo>
                  <a:lnTo>
                    <a:pt x="868" y="796"/>
                  </a:lnTo>
                  <a:lnTo>
                    <a:pt x="874" y="794"/>
                  </a:lnTo>
                  <a:lnTo>
                    <a:pt x="876" y="796"/>
                  </a:lnTo>
                  <a:lnTo>
                    <a:pt x="874" y="798"/>
                  </a:lnTo>
                  <a:lnTo>
                    <a:pt x="876" y="804"/>
                  </a:lnTo>
                  <a:lnTo>
                    <a:pt x="880" y="804"/>
                  </a:lnTo>
                  <a:lnTo>
                    <a:pt x="884" y="802"/>
                  </a:lnTo>
                  <a:lnTo>
                    <a:pt x="914" y="792"/>
                  </a:lnTo>
                  <a:lnTo>
                    <a:pt x="964" y="758"/>
                  </a:lnTo>
                  <a:lnTo>
                    <a:pt x="966" y="746"/>
                  </a:lnTo>
                  <a:lnTo>
                    <a:pt x="990" y="726"/>
                  </a:lnTo>
                  <a:lnTo>
                    <a:pt x="990" y="724"/>
                  </a:lnTo>
                  <a:lnTo>
                    <a:pt x="982" y="710"/>
                  </a:lnTo>
                  <a:lnTo>
                    <a:pt x="982" y="698"/>
                  </a:lnTo>
                  <a:lnTo>
                    <a:pt x="998" y="692"/>
                  </a:lnTo>
                  <a:lnTo>
                    <a:pt x="1002" y="692"/>
                  </a:lnTo>
                  <a:lnTo>
                    <a:pt x="1000" y="704"/>
                  </a:lnTo>
                  <a:lnTo>
                    <a:pt x="1000" y="708"/>
                  </a:lnTo>
                  <a:lnTo>
                    <a:pt x="1020" y="706"/>
                  </a:lnTo>
                  <a:lnTo>
                    <a:pt x="1022" y="710"/>
                  </a:lnTo>
                  <a:lnTo>
                    <a:pt x="1058" y="694"/>
                  </a:lnTo>
                  <a:lnTo>
                    <a:pt x="1078" y="694"/>
                  </a:lnTo>
                  <a:lnTo>
                    <a:pt x="1080" y="692"/>
                  </a:lnTo>
                  <a:lnTo>
                    <a:pt x="1078" y="690"/>
                  </a:lnTo>
                  <a:lnTo>
                    <a:pt x="1074" y="686"/>
                  </a:lnTo>
                  <a:lnTo>
                    <a:pt x="1072" y="680"/>
                  </a:lnTo>
                  <a:lnTo>
                    <a:pt x="1076" y="676"/>
                  </a:lnTo>
                  <a:lnTo>
                    <a:pt x="1078" y="670"/>
                  </a:lnTo>
                  <a:lnTo>
                    <a:pt x="1084" y="664"/>
                  </a:lnTo>
                  <a:lnTo>
                    <a:pt x="1090" y="642"/>
                  </a:lnTo>
                  <a:lnTo>
                    <a:pt x="1086" y="634"/>
                  </a:lnTo>
                  <a:lnTo>
                    <a:pt x="1086" y="626"/>
                  </a:lnTo>
                  <a:lnTo>
                    <a:pt x="1088" y="622"/>
                  </a:lnTo>
                  <a:lnTo>
                    <a:pt x="1086" y="616"/>
                  </a:lnTo>
                  <a:lnTo>
                    <a:pt x="1090" y="604"/>
                  </a:lnTo>
                  <a:lnTo>
                    <a:pt x="1096" y="598"/>
                  </a:lnTo>
                  <a:lnTo>
                    <a:pt x="1098" y="588"/>
                  </a:lnTo>
                  <a:lnTo>
                    <a:pt x="1102" y="570"/>
                  </a:lnTo>
                  <a:lnTo>
                    <a:pt x="1102" y="560"/>
                  </a:lnTo>
                  <a:lnTo>
                    <a:pt x="1098" y="544"/>
                  </a:lnTo>
                  <a:lnTo>
                    <a:pt x="1092" y="534"/>
                  </a:lnTo>
                  <a:lnTo>
                    <a:pt x="1090" y="532"/>
                  </a:lnTo>
                  <a:lnTo>
                    <a:pt x="1090" y="526"/>
                  </a:lnTo>
                  <a:lnTo>
                    <a:pt x="1088" y="522"/>
                  </a:lnTo>
                  <a:lnTo>
                    <a:pt x="1084" y="512"/>
                  </a:lnTo>
                  <a:lnTo>
                    <a:pt x="1078" y="508"/>
                  </a:lnTo>
                  <a:lnTo>
                    <a:pt x="1076" y="504"/>
                  </a:lnTo>
                  <a:lnTo>
                    <a:pt x="1080" y="494"/>
                  </a:lnTo>
                  <a:lnTo>
                    <a:pt x="1072" y="480"/>
                  </a:lnTo>
                  <a:lnTo>
                    <a:pt x="1060" y="468"/>
                  </a:lnTo>
                  <a:lnTo>
                    <a:pt x="1056" y="462"/>
                  </a:lnTo>
                  <a:lnTo>
                    <a:pt x="1054" y="362"/>
                  </a:lnTo>
                  <a:lnTo>
                    <a:pt x="1054" y="310"/>
                  </a:lnTo>
                  <a:lnTo>
                    <a:pt x="1042" y="308"/>
                  </a:lnTo>
                  <a:lnTo>
                    <a:pt x="1032" y="312"/>
                  </a:lnTo>
                  <a:lnTo>
                    <a:pt x="1028" y="310"/>
                  </a:lnTo>
                  <a:lnTo>
                    <a:pt x="1016" y="30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3" name="Freeform 54"/>
            <p:cNvSpPr>
              <a:spLocks/>
            </p:cNvSpPr>
            <p:nvPr/>
          </p:nvSpPr>
          <p:spPr bwMode="grayWhite">
            <a:xfrm>
              <a:off x="3496" y="2037"/>
              <a:ext cx="538" cy="278"/>
            </a:xfrm>
            <a:custGeom>
              <a:avLst/>
              <a:gdLst>
                <a:gd name="T0" fmla="*/ 6 w 580"/>
                <a:gd name="T1" fmla="*/ 7 h 298"/>
                <a:gd name="T2" fmla="*/ 6 w 580"/>
                <a:gd name="T3" fmla="*/ 7 h 298"/>
                <a:gd name="T4" fmla="*/ 6 w 580"/>
                <a:gd name="T5" fmla="*/ 7 h 298"/>
                <a:gd name="T6" fmla="*/ 6 w 580"/>
                <a:gd name="T7" fmla="*/ 7 h 298"/>
                <a:gd name="T8" fmla="*/ 6 w 580"/>
                <a:gd name="T9" fmla="*/ 7 h 298"/>
                <a:gd name="T10" fmla="*/ 6 w 580"/>
                <a:gd name="T11" fmla="*/ 7 h 298"/>
                <a:gd name="T12" fmla="*/ 6 w 580"/>
                <a:gd name="T13" fmla="*/ 7 h 298"/>
                <a:gd name="T14" fmla="*/ 6 w 580"/>
                <a:gd name="T15" fmla="*/ 7 h 298"/>
                <a:gd name="T16" fmla="*/ 6 w 580"/>
                <a:gd name="T17" fmla="*/ 7 h 298"/>
                <a:gd name="T18" fmla="*/ 6 w 580"/>
                <a:gd name="T19" fmla="*/ 7 h 298"/>
                <a:gd name="T20" fmla="*/ 6 w 580"/>
                <a:gd name="T21" fmla="*/ 7 h 298"/>
                <a:gd name="T22" fmla="*/ 6 w 580"/>
                <a:gd name="T23" fmla="*/ 7 h 298"/>
                <a:gd name="T24" fmla="*/ 6 w 580"/>
                <a:gd name="T25" fmla="*/ 7 h 298"/>
                <a:gd name="T26" fmla="*/ 6 w 580"/>
                <a:gd name="T27" fmla="*/ 7 h 298"/>
                <a:gd name="T28" fmla="*/ 6 w 580"/>
                <a:gd name="T29" fmla="*/ 7 h 298"/>
                <a:gd name="T30" fmla="*/ 6 w 580"/>
                <a:gd name="T31" fmla="*/ 7 h 298"/>
                <a:gd name="T32" fmla="*/ 6 w 580"/>
                <a:gd name="T33" fmla="*/ 7 h 298"/>
                <a:gd name="T34" fmla="*/ 6 w 580"/>
                <a:gd name="T35" fmla="*/ 7 h 298"/>
                <a:gd name="T36" fmla="*/ 6 w 580"/>
                <a:gd name="T37" fmla="*/ 7 h 298"/>
                <a:gd name="T38" fmla="*/ 6 w 580"/>
                <a:gd name="T39" fmla="*/ 7 h 298"/>
                <a:gd name="T40" fmla="*/ 6 w 580"/>
                <a:gd name="T41" fmla="*/ 7 h 298"/>
                <a:gd name="T42" fmla="*/ 6 w 580"/>
                <a:gd name="T43" fmla="*/ 7 h 298"/>
                <a:gd name="T44" fmla="*/ 6 w 580"/>
                <a:gd name="T45" fmla="*/ 7 h 298"/>
                <a:gd name="T46" fmla="*/ 6 w 580"/>
                <a:gd name="T47" fmla="*/ 7 h 298"/>
                <a:gd name="T48" fmla="*/ 6 w 580"/>
                <a:gd name="T49" fmla="*/ 0 h 298"/>
                <a:gd name="T50" fmla="*/ 6 w 580"/>
                <a:gd name="T51" fmla="*/ 6 h 298"/>
                <a:gd name="T52" fmla="*/ 6 w 580"/>
                <a:gd name="T53" fmla="*/ 2 h 298"/>
                <a:gd name="T54" fmla="*/ 6 w 580"/>
                <a:gd name="T55" fmla="*/ 7 h 298"/>
                <a:gd name="T56" fmla="*/ 6 w 580"/>
                <a:gd name="T57" fmla="*/ 7 h 298"/>
                <a:gd name="T58" fmla="*/ 6 w 580"/>
                <a:gd name="T59" fmla="*/ 7 h 298"/>
                <a:gd name="T60" fmla="*/ 6 w 580"/>
                <a:gd name="T61" fmla="*/ 7 h 298"/>
                <a:gd name="T62" fmla="*/ 6 w 580"/>
                <a:gd name="T63" fmla="*/ 7 h 298"/>
                <a:gd name="T64" fmla="*/ 6 w 580"/>
                <a:gd name="T65" fmla="*/ 7 h 298"/>
                <a:gd name="T66" fmla="*/ 6 w 580"/>
                <a:gd name="T67" fmla="*/ 7 h 298"/>
                <a:gd name="T68" fmla="*/ 6 w 580"/>
                <a:gd name="T69" fmla="*/ 7 h 298"/>
                <a:gd name="T70" fmla="*/ 6 w 580"/>
                <a:gd name="T71" fmla="*/ 7 h 298"/>
                <a:gd name="T72" fmla="*/ 6 w 580"/>
                <a:gd name="T73" fmla="*/ 7 h 298"/>
                <a:gd name="T74" fmla="*/ 6 w 580"/>
                <a:gd name="T75" fmla="*/ 7 h 298"/>
                <a:gd name="T76" fmla="*/ 6 w 580"/>
                <a:gd name="T77" fmla="*/ 7 h 298"/>
                <a:gd name="T78" fmla="*/ 6 w 580"/>
                <a:gd name="T79" fmla="*/ 7 h 298"/>
                <a:gd name="T80" fmla="*/ 6 w 580"/>
                <a:gd name="T81" fmla="*/ 7 h 298"/>
                <a:gd name="T82" fmla="*/ 6 w 580"/>
                <a:gd name="T83" fmla="*/ 7 h 298"/>
                <a:gd name="T84" fmla="*/ 6 w 580"/>
                <a:gd name="T85" fmla="*/ 7 h 298"/>
                <a:gd name="T86" fmla="*/ 6 w 580"/>
                <a:gd name="T87" fmla="*/ 7 h 298"/>
                <a:gd name="T88" fmla="*/ 6 w 580"/>
                <a:gd name="T89" fmla="*/ 7 h 298"/>
                <a:gd name="T90" fmla="*/ 6 w 580"/>
                <a:gd name="T91" fmla="*/ 7 h 298"/>
                <a:gd name="T92" fmla="*/ 6 w 580"/>
                <a:gd name="T93" fmla="*/ 7 h 298"/>
                <a:gd name="T94" fmla="*/ 6 w 580"/>
                <a:gd name="T95" fmla="*/ 7 h 298"/>
                <a:gd name="T96" fmla="*/ 6 w 580"/>
                <a:gd name="T97" fmla="*/ 7 h 298"/>
                <a:gd name="T98" fmla="*/ 6 w 580"/>
                <a:gd name="T99" fmla="*/ 7 h 298"/>
                <a:gd name="T100" fmla="*/ 6 w 580"/>
                <a:gd name="T101" fmla="*/ 7 h 298"/>
                <a:gd name="T102" fmla="*/ 6 w 580"/>
                <a:gd name="T103" fmla="*/ 7 h 298"/>
                <a:gd name="T104" fmla="*/ 6 w 580"/>
                <a:gd name="T105" fmla="*/ 7 h 298"/>
                <a:gd name="T106" fmla="*/ 6 w 580"/>
                <a:gd name="T107" fmla="*/ 7 h 298"/>
                <a:gd name="T108" fmla="*/ 6 w 580"/>
                <a:gd name="T109" fmla="*/ 7 h 29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80"/>
                <a:gd name="T166" fmla="*/ 0 h 298"/>
                <a:gd name="T167" fmla="*/ 580 w 580"/>
                <a:gd name="T168" fmla="*/ 298 h 29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80" h="298">
                  <a:moveTo>
                    <a:pt x="0" y="298"/>
                  </a:moveTo>
                  <a:lnTo>
                    <a:pt x="116" y="288"/>
                  </a:lnTo>
                  <a:lnTo>
                    <a:pt x="116" y="278"/>
                  </a:lnTo>
                  <a:lnTo>
                    <a:pt x="114" y="274"/>
                  </a:lnTo>
                  <a:lnTo>
                    <a:pt x="126" y="272"/>
                  </a:lnTo>
                  <a:lnTo>
                    <a:pt x="132" y="274"/>
                  </a:lnTo>
                  <a:lnTo>
                    <a:pt x="458" y="246"/>
                  </a:lnTo>
                  <a:lnTo>
                    <a:pt x="464" y="240"/>
                  </a:lnTo>
                  <a:lnTo>
                    <a:pt x="470" y="236"/>
                  </a:lnTo>
                  <a:lnTo>
                    <a:pt x="498" y="222"/>
                  </a:lnTo>
                  <a:lnTo>
                    <a:pt x="502" y="214"/>
                  </a:lnTo>
                  <a:lnTo>
                    <a:pt x="518" y="204"/>
                  </a:lnTo>
                  <a:lnTo>
                    <a:pt x="518" y="196"/>
                  </a:lnTo>
                  <a:lnTo>
                    <a:pt x="520" y="192"/>
                  </a:lnTo>
                  <a:lnTo>
                    <a:pt x="528" y="188"/>
                  </a:lnTo>
                  <a:lnTo>
                    <a:pt x="528" y="180"/>
                  </a:lnTo>
                  <a:lnTo>
                    <a:pt x="536" y="172"/>
                  </a:lnTo>
                  <a:lnTo>
                    <a:pt x="576" y="138"/>
                  </a:lnTo>
                  <a:lnTo>
                    <a:pt x="580" y="130"/>
                  </a:lnTo>
                  <a:lnTo>
                    <a:pt x="574" y="130"/>
                  </a:lnTo>
                  <a:lnTo>
                    <a:pt x="568" y="126"/>
                  </a:lnTo>
                  <a:lnTo>
                    <a:pt x="566" y="126"/>
                  </a:lnTo>
                  <a:lnTo>
                    <a:pt x="564" y="122"/>
                  </a:lnTo>
                  <a:lnTo>
                    <a:pt x="556" y="120"/>
                  </a:lnTo>
                  <a:lnTo>
                    <a:pt x="552" y="120"/>
                  </a:lnTo>
                  <a:lnTo>
                    <a:pt x="550" y="118"/>
                  </a:lnTo>
                  <a:lnTo>
                    <a:pt x="540" y="102"/>
                  </a:lnTo>
                  <a:lnTo>
                    <a:pt x="524" y="82"/>
                  </a:lnTo>
                  <a:lnTo>
                    <a:pt x="522" y="76"/>
                  </a:lnTo>
                  <a:lnTo>
                    <a:pt x="522" y="70"/>
                  </a:lnTo>
                  <a:lnTo>
                    <a:pt x="522" y="62"/>
                  </a:lnTo>
                  <a:lnTo>
                    <a:pt x="520" y="48"/>
                  </a:lnTo>
                  <a:lnTo>
                    <a:pt x="518" y="46"/>
                  </a:lnTo>
                  <a:lnTo>
                    <a:pt x="508" y="38"/>
                  </a:lnTo>
                  <a:lnTo>
                    <a:pt x="500" y="38"/>
                  </a:lnTo>
                  <a:lnTo>
                    <a:pt x="492" y="26"/>
                  </a:lnTo>
                  <a:lnTo>
                    <a:pt x="488" y="20"/>
                  </a:lnTo>
                  <a:lnTo>
                    <a:pt x="478" y="26"/>
                  </a:lnTo>
                  <a:lnTo>
                    <a:pt x="476" y="32"/>
                  </a:lnTo>
                  <a:lnTo>
                    <a:pt x="470" y="34"/>
                  </a:lnTo>
                  <a:lnTo>
                    <a:pt x="468" y="36"/>
                  </a:lnTo>
                  <a:lnTo>
                    <a:pt x="458" y="38"/>
                  </a:lnTo>
                  <a:lnTo>
                    <a:pt x="444" y="32"/>
                  </a:lnTo>
                  <a:lnTo>
                    <a:pt x="438" y="34"/>
                  </a:lnTo>
                  <a:lnTo>
                    <a:pt x="432" y="42"/>
                  </a:lnTo>
                  <a:lnTo>
                    <a:pt x="416" y="30"/>
                  </a:lnTo>
                  <a:lnTo>
                    <a:pt x="400" y="32"/>
                  </a:lnTo>
                  <a:lnTo>
                    <a:pt x="388" y="26"/>
                  </a:lnTo>
                  <a:lnTo>
                    <a:pt x="382" y="12"/>
                  </a:lnTo>
                  <a:lnTo>
                    <a:pt x="366" y="0"/>
                  </a:lnTo>
                  <a:lnTo>
                    <a:pt x="358" y="6"/>
                  </a:lnTo>
                  <a:lnTo>
                    <a:pt x="354" y="6"/>
                  </a:lnTo>
                  <a:lnTo>
                    <a:pt x="346" y="2"/>
                  </a:lnTo>
                  <a:lnTo>
                    <a:pt x="338" y="2"/>
                  </a:lnTo>
                  <a:lnTo>
                    <a:pt x="336" y="10"/>
                  </a:lnTo>
                  <a:lnTo>
                    <a:pt x="336" y="14"/>
                  </a:lnTo>
                  <a:lnTo>
                    <a:pt x="342" y="32"/>
                  </a:lnTo>
                  <a:lnTo>
                    <a:pt x="338" y="38"/>
                  </a:lnTo>
                  <a:lnTo>
                    <a:pt x="328" y="40"/>
                  </a:lnTo>
                  <a:lnTo>
                    <a:pt x="318" y="48"/>
                  </a:lnTo>
                  <a:lnTo>
                    <a:pt x="306" y="46"/>
                  </a:lnTo>
                  <a:lnTo>
                    <a:pt x="300" y="50"/>
                  </a:lnTo>
                  <a:lnTo>
                    <a:pt x="300" y="64"/>
                  </a:lnTo>
                  <a:lnTo>
                    <a:pt x="268" y="106"/>
                  </a:lnTo>
                  <a:lnTo>
                    <a:pt x="264" y="122"/>
                  </a:lnTo>
                  <a:lnTo>
                    <a:pt x="244" y="124"/>
                  </a:lnTo>
                  <a:lnTo>
                    <a:pt x="234" y="114"/>
                  </a:lnTo>
                  <a:lnTo>
                    <a:pt x="230" y="112"/>
                  </a:lnTo>
                  <a:lnTo>
                    <a:pt x="224" y="120"/>
                  </a:lnTo>
                  <a:lnTo>
                    <a:pt x="218" y="140"/>
                  </a:lnTo>
                  <a:lnTo>
                    <a:pt x="212" y="144"/>
                  </a:lnTo>
                  <a:lnTo>
                    <a:pt x="204" y="140"/>
                  </a:lnTo>
                  <a:lnTo>
                    <a:pt x="198" y="132"/>
                  </a:lnTo>
                  <a:lnTo>
                    <a:pt x="186" y="138"/>
                  </a:lnTo>
                  <a:lnTo>
                    <a:pt x="180" y="152"/>
                  </a:lnTo>
                  <a:lnTo>
                    <a:pt x="176" y="154"/>
                  </a:lnTo>
                  <a:lnTo>
                    <a:pt x="174" y="152"/>
                  </a:lnTo>
                  <a:lnTo>
                    <a:pt x="150" y="140"/>
                  </a:lnTo>
                  <a:lnTo>
                    <a:pt x="132" y="148"/>
                  </a:lnTo>
                  <a:lnTo>
                    <a:pt x="118" y="146"/>
                  </a:lnTo>
                  <a:lnTo>
                    <a:pt x="114" y="154"/>
                  </a:lnTo>
                  <a:lnTo>
                    <a:pt x="116" y="158"/>
                  </a:lnTo>
                  <a:lnTo>
                    <a:pt x="110" y="160"/>
                  </a:lnTo>
                  <a:lnTo>
                    <a:pt x="104" y="158"/>
                  </a:lnTo>
                  <a:lnTo>
                    <a:pt x="104" y="160"/>
                  </a:lnTo>
                  <a:lnTo>
                    <a:pt x="102" y="164"/>
                  </a:lnTo>
                  <a:lnTo>
                    <a:pt x="100" y="172"/>
                  </a:lnTo>
                  <a:lnTo>
                    <a:pt x="96" y="174"/>
                  </a:lnTo>
                  <a:lnTo>
                    <a:pt x="98" y="178"/>
                  </a:lnTo>
                  <a:lnTo>
                    <a:pt x="106" y="188"/>
                  </a:lnTo>
                  <a:lnTo>
                    <a:pt x="104" y="190"/>
                  </a:lnTo>
                  <a:lnTo>
                    <a:pt x="80" y="196"/>
                  </a:lnTo>
                  <a:lnTo>
                    <a:pt x="72" y="200"/>
                  </a:lnTo>
                  <a:lnTo>
                    <a:pt x="74" y="212"/>
                  </a:lnTo>
                  <a:lnTo>
                    <a:pt x="78" y="232"/>
                  </a:lnTo>
                  <a:lnTo>
                    <a:pt x="68" y="236"/>
                  </a:lnTo>
                  <a:lnTo>
                    <a:pt x="58" y="230"/>
                  </a:lnTo>
                  <a:lnTo>
                    <a:pt x="48" y="224"/>
                  </a:lnTo>
                  <a:lnTo>
                    <a:pt x="36" y="222"/>
                  </a:lnTo>
                  <a:lnTo>
                    <a:pt x="26" y="228"/>
                  </a:lnTo>
                  <a:lnTo>
                    <a:pt x="22" y="244"/>
                  </a:lnTo>
                  <a:lnTo>
                    <a:pt x="22" y="246"/>
                  </a:lnTo>
                  <a:lnTo>
                    <a:pt x="24" y="248"/>
                  </a:lnTo>
                  <a:lnTo>
                    <a:pt x="30" y="250"/>
                  </a:lnTo>
                  <a:lnTo>
                    <a:pt x="32" y="260"/>
                  </a:lnTo>
                  <a:lnTo>
                    <a:pt x="24" y="284"/>
                  </a:lnTo>
                  <a:lnTo>
                    <a:pt x="20" y="288"/>
                  </a:lnTo>
                  <a:lnTo>
                    <a:pt x="16" y="286"/>
                  </a:lnTo>
                  <a:lnTo>
                    <a:pt x="6" y="290"/>
                  </a:lnTo>
                  <a:lnTo>
                    <a:pt x="0" y="298"/>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24" name="Freeform 55"/>
            <p:cNvSpPr>
              <a:spLocks/>
            </p:cNvSpPr>
            <p:nvPr/>
          </p:nvSpPr>
          <p:spPr bwMode="grayWhite">
            <a:xfrm>
              <a:off x="3449" y="2246"/>
              <a:ext cx="600" cy="211"/>
            </a:xfrm>
            <a:custGeom>
              <a:avLst/>
              <a:gdLst>
                <a:gd name="T0" fmla="*/ 7 w 646"/>
                <a:gd name="T1" fmla="*/ 0 h 228"/>
                <a:gd name="T2" fmla="*/ 7 w 646"/>
                <a:gd name="T3" fmla="*/ 6 h 228"/>
                <a:gd name="T4" fmla="*/ 7 w 646"/>
                <a:gd name="T5" fmla="*/ 6 h 228"/>
                <a:gd name="T6" fmla="*/ 7 w 646"/>
                <a:gd name="T7" fmla="*/ 6 h 228"/>
                <a:gd name="T8" fmla="*/ 7 w 646"/>
                <a:gd name="T9" fmla="*/ 6 h 228"/>
                <a:gd name="T10" fmla="*/ 7 w 646"/>
                <a:gd name="T11" fmla="*/ 6 h 228"/>
                <a:gd name="T12" fmla="*/ 7 w 646"/>
                <a:gd name="T13" fmla="*/ 6 h 228"/>
                <a:gd name="T14" fmla="*/ 7 w 646"/>
                <a:gd name="T15" fmla="*/ 6 h 228"/>
                <a:gd name="T16" fmla="*/ 7 w 646"/>
                <a:gd name="T17" fmla="*/ 6 h 228"/>
                <a:gd name="T18" fmla="*/ 7 w 646"/>
                <a:gd name="T19" fmla="*/ 6 h 228"/>
                <a:gd name="T20" fmla="*/ 7 w 646"/>
                <a:gd name="T21" fmla="*/ 6 h 228"/>
                <a:gd name="T22" fmla="*/ 7 w 646"/>
                <a:gd name="T23" fmla="*/ 6 h 228"/>
                <a:gd name="T24" fmla="*/ 7 w 646"/>
                <a:gd name="T25" fmla="*/ 6 h 228"/>
                <a:gd name="T26" fmla="*/ 7 w 646"/>
                <a:gd name="T27" fmla="*/ 6 h 228"/>
                <a:gd name="T28" fmla="*/ 7 w 646"/>
                <a:gd name="T29" fmla="*/ 6 h 228"/>
                <a:gd name="T30" fmla="*/ 7 w 646"/>
                <a:gd name="T31" fmla="*/ 6 h 228"/>
                <a:gd name="T32" fmla="*/ 7 w 646"/>
                <a:gd name="T33" fmla="*/ 6 h 228"/>
                <a:gd name="T34" fmla="*/ 7 w 646"/>
                <a:gd name="T35" fmla="*/ 6 h 228"/>
                <a:gd name="T36" fmla="*/ 7 w 646"/>
                <a:gd name="T37" fmla="*/ 6 h 228"/>
                <a:gd name="T38" fmla="*/ 7 w 646"/>
                <a:gd name="T39" fmla="*/ 6 h 228"/>
                <a:gd name="T40" fmla="*/ 7 w 646"/>
                <a:gd name="T41" fmla="*/ 6 h 228"/>
                <a:gd name="T42" fmla="*/ 7 w 646"/>
                <a:gd name="T43" fmla="*/ 6 h 228"/>
                <a:gd name="T44" fmla="*/ 0 w 646"/>
                <a:gd name="T45" fmla="*/ 6 h 228"/>
                <a:gd name="T46" fmla="*/ 7 w 646"/>
                <a:gd name="T47" fmla="*/ 6 h 228"/>
                <a:gd name="T48" fmla="*/ 7 w 646"/>
                <a:gd name="T49" fmla="*/ 6 h 228"/>
                <a:gd name="T50" fmla="*/ 7 w 646"/>
                <a:gd name="T51" fmla="*/ 6 h 228"/>
                <a:gd name="T52" fmla="*/ 7 w 646"/>
                <a:gd name="T53" fmla="*/ 6 h 228"/>
                <a:gd name="T54" fmla="*/ 7 w 646"/>
                <a:gd name="T55" fmla="*/ 6 h 228"/>
                <a:gd name="T56" fmla="*/ 7 w 646"/>
                <a:gd name="T57" fmla="*/ 6 h 228"/>
                <a:gd name="T58" fmla="*/ 7 w 646"/>
                <a:gd name="T59" fmla="*/ 6 h 228"/>
                <a:gd name="T60" fmla="*/ 7 w 646"/>
                <a:gd name="T61" fmla="*/ 6 h 228"/>
                <a:gd name="T62" fmla="*/ 7 w 646"/>
                <a:gd name="T63" fmla="*/ 6 h 228"/>
                <a:gd name="T64" fmla="*/ 7 w 646"/>
                <a:gd name="T65" fmla="*/ 6 h 228"/>
                <a:gd name="T66" fmla="*/ 7 w 646"/>
                <a:gd name="T67" fmla="*/ 6 h 228"/>
                <a:gd name="T68" fmla="*/ 7 w 646"/>
                <a:gd name="T69" fmla="*/ 6 h 228"/>
                <a:gd name="T70" fmla="*/ 7 w 646"/>
                <a:gd name="T71" fmla="*/ 6 h 228"/>
                <a:gd name="T72" fmla="*/ 7 w 646"/>
                <a:gd name="T73" fmla="*/ 6 h 228"/>
                <a:gd name="T74" fmla="*/ 7 w 646"/>
                <a:gd name="T75" fmla="*/ 6 h 228"/>
                <a:gd name="T76" fmla="*/ 7 w 646"/>
                <a:gd name="T77" fmla="*/ 6 h 228"/>
                <a:gd name="T78" fmla="*/ 7 w 646"/>
                <a:gd name="T79" fmla="*/ 6 h 228"/>
                <a:gd name="T80" fmla="*/ 7 w 646"/>
                <a:gd name="T81" fmla="*/ 6 h 228"/>
                <a:gd name="T82" fmla="*/ 7 w 646"/>
                <a:gd name="T83" fmla="*/ 6 h 228"/>
                <a:gd name="T84" fmla="*/ 7 w 646"/>
                <a:gd name="T85" fmla="*/ 6 h 228"/>
                <a:gd name="T86" fmla="*/ 7 w 646"/>
                <a:gd name="T87" fmla="*/ 6 h 228"/>
                <a:gd name="T88" fmla="*/ 7 w 646"/>
                <a:gd name="T89" fmla="*/ 6 h 228"/>
                <a:gd name="T90" fmla="*/ 7 w 646"/>
                <a:gd name="T91" fmla="*/ 6 h 228"/>
                <a:gd name="T92" fmla="*/ 7 w 646"/>
                <a:gd name="T93" fmla="*/ 6 h 228"/>
                <a:gd name="T94" fmla="*/ 7 w 646"/>
                <a:gd name="T95" fmla="*/ 6 h 228"/>
                <a:gd name="T96" fmla="*/ 7 w 646"/>
                <a:gd name="T97" fmla="*/ 6 h 228"/>
                <a:gd name="T98" fmla="*/ 7 w 646"/>
                <a:gd name="T99" fmla="*/ 6 h 228"/>
                <a:gd name="T100" fmla="*/ 7 w 646"/>
                <a:gd name="T101" fmla="*/ 6 h 228"/>
                <a:gd name="T102" fmla="*/ 7 w 646"/>
                <a:gd name="T103" fmla="*/ 6 h 228"/>
                <a:gd name="T104" fmla="*/ 7 w 646"/>
                <a:gd name="T105" fmla="*/ 6 h 228"/>
                <a:gd name="T106" fmla="*/ 7 w 646"/>
                <a:gd name="T107" fmla="*/ 6 h 228"/>
                <a:gd name="T108" fmla="*/ 7 w 646"/>
                <a:gd name="T109" fmla="*/ 6 h 228"/>
                <a:gd name="T110" fmla="*/ 7 w 646"/>
                <a:gd name="T111" fmla="*/ 6 h 228"/>
                <a:gd name="T112" fmla="*/ 7 w 646"/>
                <a:gd name="T113" fmla="*/ 6 h 228"/>
                <a:gd name="T114" fmla="*/ 7 w 646"/>
                <a:gd name="T115" fmla="*/ 0 h 22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46"/>
                <a:gd name="T175" fmla="*/ 0 h 228"/>
                <a:gd name="T176" fmla="*/ 646 w 646"/>
                <a:gd name="T177" fmla="*/ 228 h 22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46" h="228">
                  <a:moveTo>
                    <a:pt x="646" y="0"/>
                  </a:moveTo>
                  <a:lnTo>
                    <a:pt x="514" y="16"/>
                  </a:lnTo>
                  <a:lnTo>
                    <a:pt x="508" y="22"/>
                  </a:lnTo>
                  <a:lnTo>
                    <a:pt x="182" y="50"/>
                  </a:lnTo>
                  <a:lnTo>
                    <a:pt x="176" y="48"/>
                  </a:lnTo>
                  <a:lnTo>
                    <a:pt x="164" y="50"/>
                  </a:lnTo>
                  <a:lnTo>
                    <a:pt x="166" y="54"/>
                  </a:lnTo>
                  <a:lnTo>
                    <a:pt x="166" y="64"/>
                  </a:lnTo>
                  <a:lnTo>
                    <a:pt x="50" y="74"/>
                  </a:lnTo>
                  <a:lnTo>
                    <a:pt x="44" y="88"/>
                  </a:lnTo>
                  <a:lnTo>
                    <a:pt x="40" y="104"/>
                  </a:lnTo>
                  <a:lnTo>
                    <a:pt x="42" y="110"/>
                  </a:lnTo>
                  <a:lnTo>
                    <a:pt x="38" y="124"/>
                  </a:lnTo>
                  <a:lnTo>
                    <a:pt x="36" y="130"/>
                  </a:lnTo>
                  <a:lnTo>
                    <a:pt x="38" y="134"/>
                  </a:lnTo>
                  <a:lnTo>
                    <a:pt x="34" y="142"/>
                  </a:lnTo>
                  <a:lnTo>
                    <a:pt x="24" y="152"/>
                  </a:lnTo>
                  <a:lnTo>
                    <a:pt x="20" y="174"/>
                  </a:lnTo>
                  <a:lnTo>
                    <a:pt x="10" y="186"/>
                  </a:lnTo>
                  <a:lnTo>
                    <a:pt x="12" y="200"/>
                  </a:lnTo>
                  <a:lnTo>
                    <a:pt x="10" y="218"/>
                  </a:lnTo>
                  <a:lnTo>
                    <a:pt x="8" y="218"/>
                  </a:lnTo>
                  <a:lnTo>
                    <a:pt x="0" y="228"/>
                  </a:lnTo>
                  <a:lnTo>
                    <a:pt x="166" y="214"/>
                  </a:lnTo>
                  <a:lnTo>
                    <a:pt x="374" y="196"/>
                  </a:lnTo>
                  <a:lnTo>
                    <a:pt x="454" y="188"/>
                  </a:lnTo>
                  <a:lnTo>
                    <a:pt x="456" y="164"/>
                  </a:lnTo>
                  <a:lnTo>
                    <a:pt x="464" y="164"/>
                  </a:lnTo>
                  <a:lnTo>
                    <a:pt x="468" y="164"/>
                  </a:lnTo>
                  <a:lnTo>
                    <a:pt x="474" y="158"/>
                  </a:lnTo>
                  <a:lnTo>
                    <a:pt x="474" y="152"/>
                  </a:lnTo>
                  <a:lnTo>
                    <a:pt x="474" y="146"/>
                  </a:lnTo>
                  <a:lnTo>
                    <a:pt x="476" y="140"/>
                  </a:lnTo>
                  <a:lnTo>
                    <a:pt x="482" y="134"/>
                  </a:lnTo>
                  <a:lnTo>
                    <a:pt x="498" y="126"/>
                  </a:lnTo>
                  <a:lnTo>
                    <a:pt x="518" y="122"/>
                  </a:lnTo>
                  <a:lnTo>
                    <a:pt x="536" y="106"/>
                  </a:lnTo>
                  <a:lnTo>
                    <a:pt x="542" y="102"/>
                  </a:lnTo>
                  <a:lnTo>
                    <a:pt x="554" y="92"/>
                  </a:lnTo>
                  <a:lnTo>
                    <a:pt x="556" y="82"/>
                  </a:lnTo>
                  <a:lnTo>
                    <a:pt x="560" y="82"/>
                  </a:lnTo>
                  <a:lnTo>
                    <a:pt x="564" y="82"/>
                  </a:lnTo>
                  <a:lnTo>
                    <a:pt x="568" y="78"/>
                  </a:lnTo>
                  <a:lnTo>
                    <a:pt x="568" y="76"/>
                  </a:lnTo>
                  <a:lnTo>
                    <a:pt x="574" y="70"/>
                  </a:lnTo>
                  <a:lnTo>
                    <a:pt x="578" y="70"/>
                  </a:lnTo>
                  <a:lnTo>
                    <a:pt x="582" y="74"/>
                  </a:lnTo>
                  <a:lnTo>
                    <a:pt x="588" y="70"/>
                  </a:lnTo>
                  <a:lnTo>
                    <a:pt x="590" y="66"/>
                  </a:lnTo>
                  <a:lnTo>
                    <a:pt x="598" y="58"/>
                  </a:lnTo>
                  <a:lnTo>
                    <a:pt x="606" y="56"/>
                  </a:lnTo>
                  <a:lnTo>
                    <a:pt x="618" y="56"/>
                  </a:lnTo>
                  <a:lnTo>
                    <a:pt x="632" y="34"/>
                  </a:lnTo>
                  <a:lnTo>
                    <a:pt x="642" y="26"/>
                  </a:lnTo>
                  <a:lnTo>
                    <a:pt x="644" y="20"/>
                  </a:lnTo>
                  <a:lnTo>
                    <a:pt x="646" y="14"/>
                  </a:lnTo>
                  <a:lnTo>
                    <a:pt x="644" y="6"/>
                  </a:lnTo>
                  <a:lnTo>
                    <a:pt x="646"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5" name="Freeform 56"/>
            <p:cNvSpPr>
              <a:spLocks/>
            </p:cNvSpPr>
            <p:nvPr/>
          </p:nvSpPr>
          <p:spPr bwMode="grayWhite">
            <a:xfrm>
              <a:off x="3785" y="1739"/>
              <a:ext cx="306" cy="343"/>
            </a:xfrm>
            <a:custGeom>
              <a:avLst/>
              <a:gdLst>
                <a:gd name="T0" fmla="*/ 6 w 330"/>
                <a:gd name="T1" fmla="*/ 6 h 370"/>
                <a:gd name="T2" fmla="*/ 6 w 330"/>
                <a:gd name="T3" fmla="*/ 6 h 370"/>
                <a:gd name="T4" fmla="*/ 6 w 330"/>
                <a:gd name="T5" fmla="*/ 6 h 370"/>
                <a:gd name="T6" fmla="*/ 6 w 330"/>
                <a:gd name="T7" fmla="*/ 6 h 370"/>
                <a:gd name="T8" fmla="*/ 6 w 330"/>
                <a:gd name="T9" fmla="*/ 6 h 370"/>
                <a:gd name="T10" fmla="*/ 6 w 330"/>
                <a:gd name="T11" fmla="*/ 6 h 370"/>
                <a:gd name="T12" fmla="*/ 6 w 330"/>
                <a:gd name="T13" fmla="*/ 6 h 370"/>
                <a:gd name="T14" fmla="*/ 6 w 330"/>
                <a:gd name="T15" fmla="*/ 6 h 370"/>
                <a:gd name="T16" fmla="*/ 6 w 330"/>
                <a:gd name="T17" fmla="*/ 6 h 370"/>
                <a:gd name="T18" fmla="*/ 6 w 330"/>
                <a:gd name="T19" fmla="*/ 6 h 370"/>
                <a:gd name="T20" fmla="*/ 6 w 330"/>
                <a:gd name="T21" fmla="*/ 6 h 370"/>
                <a:gd name="T22" fmla="*/ 6 w 330"/>
                <a:gd name="T23" fmla="*/ 6 h 370"/>
                <a:gd name="T24" fmla="*/ 6 w 330"/>
                <a:gd name="T25" fmla="*/ 6 h 370"/>
                <a:gd name="T26" fmla="*/ 6 w 330"/>
                <a:gd name="T27" fmla="*/ 6 h 370"/>
                <a:gd name="T28" fmla="*/ 6 w 330"/>
                <a:gd name="T29" fmla="*/ 6 h 370"/>
                <a:gd name="T30" fmla="*/ 6 w 330"/>
                <a:gd name="T31" fmla="*/ 6 h 370"/>
                <a:gd name="T32" fmla="*/ 6 w 330"/>
                <a:gd name="T33" fmla="*/ 6 h 370"/>
                <a:gd name="T34" fmla="*/ 6 w 330"/>
                <a:gd name="T35" fmla="*/ 6 h 370"/>
                <a:gd name="T36" fmla="*/ 6 w 330"/>
                <a:gd name="T37" fmla="*/ 6 h 370"/>
                <a:gd name="T38" fmla="*/ 6 w 330"/>
                <a:gd name="T39" fmla="*/ 6 h 370"/>
                <a:gd name="T40" fmla="*/ 6 w 330"/>
                <a:gd name="T41" fmla="*/ 6 h 370"/>
                <a:gd name="T42" fmla="*/ 6 w 330"/>
                <a:gd name="T43" fmla="*/ 6 h 370"/>
                <a:gd name="T44" fmla="*/ 6 w 330"/>
                <a:gd name="T45" fmla="*/ 6 h 370"/>
                <a:gd name="T46" fmla="*/ 6 w 330"/>
                <a:gd name="T47" fmla="*/ 6 h 370"/>
                <a:gd name="T48" fmla="*/ 6 w 330"/>
                <a:gd name="T49" fmla="*/ 6 h 370"/>
                <a:gd name="T50" fmla="*/ 6 w 330"/>
                <a:gd name="T51" fmla="*/ 6 h 370"/>
                <a:gd name="T52" fmla="*/ 6 w 330"/>
                <a:gd name="T53" fmla="*/ 6 h 370"/>
                <a:gd name="T54" fmla="*/ 6 w 330"/>
                <a:gd name="T55" fmla="*/ 6 h 370"/>
                <a:gd name="T56" fmla="*/ 6 w 330"/>
                <a:gd name="T57" fmla="*/ 6 h 370"/>
                <a:gd name="T58" fmla="*/ 6 w 330"/>
                <a:gd name="T59" fmla="*/ 6 h 370"/>
                <a:gd name="T60" fmla="*/ 6 w 330"/>
                <a:gd name="T61" fmla="*/ 6 h 370"/>
                <a:gd name="T62" fmla="*/ 6 w 330"/>
                <a:gd name="T63" fmla="*/ 6 h 370"/>
                <a:gd name="T64" fmla="*/ 6 w 330"/>
                <a:gd name="T65" fmla="*/ 6 h 370"/>
                <a:gd name="T66" fmla="*/ 6 w 330"/>
                <a:gd name="T67" fmla="*/ 6 h 370"/>
                <a:gd name="T68" fmla="*/ 6 w 330"/>
                <a:gd name="T69" fmla="*/ 6 h 370"/>
                <a:gd name="T70" fmla="*/ 6 w 330"/>
                <a:gd name="T71" fmla="*/ 6 h 370"/>
                <a:gd name="T72" fmla="*/ 6 w 330"/>
                <a:gd name="T73" fmla="*/ 6 h 370"/>
                <a:gd name="T74" fmla="*/ 0 w 330"/>
                <a:gd name="T75" fmla="*/ 6 h 37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30"/>
                <a:gd name="T115" fmla="*/ 0 h 370"/>
                <a:gd name="T116" fmla="*/ 330 w 330"/>
                <a:gd name="T117" fmla="*/ 370 h 37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30" h="370">
                  <a:moveTo>
                    <a:pt x="0" y="66"/>
                  </a:moveTo>
                  <a:lnTo>
                    <a:pt x="28" y="324"/>
                  </a:lnTo>
                  <a:lnTo>
                    <a:pt x="36" y="324"/>
                  </a:lnTo>
                  <a:lnTo>
                    <a:pt x="44" y="328"/>
                  </a:lnTo>
                  <a:lnTo>
                    <a:pt x="48" y="328"/>
                  </a:lnTo>
                  <a:lnTo>
                    <a:pt x="56" y="322"/>
                  </a:lnTo>
                  <a:lnTo>
                    <a:pt x="72" y="334"/>
                  </a:lnTo>
                  <a:lnTo>
                    <a:pt x="78" y="348"/>
                  </a:lnTo>
                  <a:lnTo>
                    <a:pt x="90" y="354"/>
                  </a:lnTo>
                  <a:lnTo>
                    <a:pt x="106" y="352"/>
                  </a:lnTo>
                  <a:lnTo>
                    <a:pt x="122" y="364"/>
                  </a:lnTo>
                  <a:lnTo>
                    <a:pt x="128" y="356"/>
                  </a:lnTo>
                  <a:lnTo>
                    <a:pt x="134" y="354"/>
                  </a:lnTo>
                  <a:lnTo>
                    <a:pt x="148" y="360"/>
                  </a:lnTo>
                  <a:lnTo>
                    <a:pt x="158" y="358"/>
                  </a:lnTo>
                  <a:lnTo>
                    <a:pt x="160" y="356"/>
                  </a:lnTo>
                  <a:lnTo>
                    <a:pt x="166" y="354"/>
                  </a:lnTo>
                  <a:lnTo>
                    <a:pt x="168" y="348"/>
                  </a:lnTo>
                  <a:lnTo>
                    <a:pt x="178" y="342"/>
                  </a:lnTo>
                  <a:lnTo>
                    <a:pt x="182" y="348"/>
                  </a:lnTo>
                  <a:lnTo>
                    <a:pt x="190" y="360"/>
                  </a:lnTo>
                  <a:lnTo>
                    <a:pt x="198" y="360"/>
                  </a:lnTo>
                  <a:lnTo>
                    <a:pt x="208" y="368"/>
                  </a:lnTo>
                  <a:lnTo>
                    <a:pt x="210" y="370"/>
                  </a:lnTo>
                  <a:lnTo>
                    <a:pt x="220" y="370"/>
                  </a:lnTo>
                  <a:lnTo>
                    <a:pt x="228" y="356"/>
                  </a:lnTo>
                  <a:lnTo>
                    <a:pt x="234" y="352"/>
                  </a:lnTo>
                  <a:lnTo>
                    <a:pt x="234" y="342"/>
                  </a:lnTo>
                  <a:lnTo>
                    <a:pt x="234" y="330"/>
                  </a:lnTo>
                  <a:lnTo>
                    <a:pt x="240" y="306"/>
                  </a:lnTo>
                  <a:lnTo>
                    <a:pt x="246" y="306"/>
                  </a:lnTo>
                  <a:lnTo>
                    <a:pt x="254" y="318"/>
                  </a:lnTo>
                  <a:lnTo>
                    <a:pt x="262" y="308"/>
                  </a:lnTo>
                  <a:lnTo>
                    <a:pt x="260" y="296"/>
                  </a:lnTo>
                  <a:lnTo>
                    <a:pt x="268" y="280"/>
                  </a:lnTo>
                  <a:lnTo>
                    <a:pt x="274" y="272"/>
                  </a:lnTo>
                  <a:lnTo>
                    <a:pt x="274" y="268"/>
                  </a:lnTo>
                  <a:lnTo>
                    <a:pt x="280" y="262"/>
                  </a:lnTo>
                  <a:lnTo>
                    <a:pt x="288" y="264"/>
                  </a:lnTo>
                  <a:lnTo>
                    <a:pt x="296" y="260"/>
                  </a:lnTo>
                  <a:lnTo>
                    <a:pt x="298" y="258"/>
                  </a:lnTo>
                  <a:lnTo>
                    <a:pt x="312" y="240"/>
                  </a:lnTo>
                  <a:lnTo>
                    <a:pt x="316" y="238"/>
                  </a:lnTo>
                  <a:lnTo>
                    <a:pt x="324" y="230"/>
                  </a:lnTo>
                  <a:lnTo>
                    <a:pt x="322" y="220"/>
                  </a:lnTo>
                  <a:lnTo>
                    <a:pt x="320" y="214"/>
                  </a:lnTo>
                  <a:lnTo>
                    <a:pt x="320" y="206"/>
                  </a:lnTo>
                  <a:lnTo>
                    <a:pt x="324" y="198"/>
                  </a:lnTo>
                  <a:lnTo>
                    <a:pt x="330" y="162"/>
                  </a:lnTo>
                  <a:lnTo>
                    <a:pt x="316" y="154"/>
                  </a:lnTo>
                  <a:lnTo>
                    <a:pt x="326" y="146"/>
                  </a:lnTo>
                  <a:lnTo>
                    <a:pt x="322" y="136"/>
                  </a:lnTo>
                  <a:lnTo>
                    <a:pt x="328" y="130"/>
                  </a:lnTo>
                  <a:lnTo>
                    <a:pt x="330" y="132"/>
                  </a:lnTo>
                  <a:lnTo>
                    <a:pt x="308" y="0"/>
                  </a:lnTo>
                  <a:lnTo>
                    <a:pt x="270" y="20"/>
                  </a:lnTo>
                  <a:lnTo>
                    <a:pt x="254" y="30"/>
                  </a:lnTo>
                  <a:lnTo>
                    <a:pt x="246" y="34"/>
                  </a:lnTo>
                  <a:lnTo>
                    <a:pt x="224" y="58"/>
                  </a:lnTo>
                  <a:lnTo>
                    <a:pt x="218" y="62"/>
                  </a:lnTo>
                  <a:lnTo>
                    <a:pt x="212" y="62"/>
                  </a:lnTo>
                  <a:lnTo>
                    <a:pt x="200" y="62"/>
                  </a:lnTo>
                  <a:lnTo>
                    <a:pt x="194" y="64"/>
                  </a:lnTo>
                  <a:lnTo>
                    <a:pt x="176" y="78"/>
                  </a:lnTo>
                  <a:lnTo>
                    <a:pt x="168" y="76"/>
                  </a:lnTo>
                  <a:lnTo>
                    <a:pt x="154" y="72"/>
                  </a:lnTo>
                  <a:lnTo>
                    <a:pt x="150" y="74"/>
                  </a:lnTo>
                  <a:lnTo>
                    <a:pt x="146" y="72"/>
                  </a:lnTo>
                  <a:lnTo>
                    <a:pt x="150" y="66"/>
                  </a:lnTo>
                  <a:lnTo>
                    <a:pt x="146" y="66"/>
                  </a:lnTo>
                  <a:lnTo>
                    <a:pt x="136" y="64"/>
                  </a:lnTo>
                  <a:lnTo>
                    <a:pt x="112" y="56"/>
                  </a:lnTo>
                  <a:lnTo>
                    <a:pt x="108" y="56"/>
                  </a:lnTo>
                  <a:lnTo>
                    <a:pt x="96" y="58"/>
                  </a:lnTo>
                  <a:lnTo>
                    <a:pt x="96" y="52"/>
                  </a:lnTo>
                  <a:lnTo>
                    <a:pt x="0" y="66"/>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26" name="Freeform 57"/>
            <p:cNvSpPr>
              <a:spLocks/>
            </p:cNvSpPr>
            <p:nvPr/>
          </p:nvSpPr>
          <p:spPr bwMode="grayWhite">
            <a:xfrm>
              <a:off x="4114" y="1368"/>
              <a:ext cx="551" cy="422"/>
            </a:xfrm>
            <a:custGeom>
              <a:avLst/>
              <a:gdLst>
                <a:gd name="T0" fmla="*/ 6 w 594"/>
                <a:gd name="T1" fmla="*/ 6 h 456"/>
                <a:gd name="T2" fmla="*/ 6 w 594"/>
                <a:gd name="T3" fmla="*/ 6 h 456"/>
                <a:gd name="T4" fmla="*/ 6 w 594"/>
                <a:gd name="T5" fmla="*/ 6 h 456"/>
                <a:gd name="T6" fmla="*/ 6 w 594"/>
                <a:gd name="T7" fmla="*/ 6 h 456"/>
                <a:gd name="T8" fmla="*/ 6 w 594"/>
                <a:gd name="T9" fmla="*/ 6 h 456"/>
                <a:gd name="T10" fmla="*/ 6 w 594"/>
                <a:gd name="T11" fmla="*/ 6 h 456"/>
                <a:gd name="T12" fmla="*/ 6 w 594"/>
                <a:gd name="T13" fmla="*/ 6 h 456"/>
                <a:gd name="T14" fmla="*/ 6 w 594"/>
                <a:gd name="T15" fmla="*/ 6 h 456"/>
                <a:gd name="T16" fmla="*/ 6 w 594"/>
                <a:gd name="T17" fmla="*/ 6 h 456"/>
                <a:gd name="T18" fmla="*/ 6 w 594"/>
                <a:gd name="T19" fmla="*/ 6 h 456"/>
                <a:gd name="T20" fmla="*/ 6 w 594"/>
                <a:gd name="T21" fmla="*/ 6 h 456"/>
                <a:gd name="T22" fmla="*/ 6 w 594"/>
                <a:gd name="T23" fmla="*/ 6 h 456"/>
                <a:gd name="T24" fmla="*/ 6 w 594"/>
                <a:gd name="T25" fmla="*/ 6 h 456"/>
                <a:gd name="T26" fmla="*/ 6 w 594"/>
                <a:gd name="T27" fmla="*/ 6 h 456"/>
                <a:gd name="T28" fmla="*/ 6 w 594"/>
                <a:gd name="T29" fmla="*/ 6 h 456"/>
                <a:gd name="T30" fmla="*/ 6 w 594"/>
                <a:gd name="T31" fmla="*/ 6 h 456"/>
                <a:gd name="T32" fmla="*/ 6 w 594"/>
                <a:gd name="T33" fmla="*/ 6 h 456"/>
                <a:gd name="T34" fmla="*/ 6 w 594"/>
                <a:gd name="T35" fmla="*/ 6 h 456"/>
                <a:gd name="T36" fmla="*/ 6 w 594"/>
                <a:gd name="T37" fmla="*/ 6 h 456"/>
                <a:gd name="T38" fmla="*/ 6 w 594"/>
                <a:gd name="T39" fmla="*/ 6 h 456"/>
                <a:gd name="T40" fmla="*/ 6 w 594"/>
                <a:gd name="T41" fmla="*/ 6 h 456"/>
                <a:gd name="T42" fmla="*/ 6 w 594"/>
                <a:gd name="T43" fmla="*/ 6 h 456"/>
                <a:gd name="T44" fmla="*/ 6 w 594"/>
                <a:gd name="T45" fmla="*/ 6 h 456"/>
                <a:gd name="T46" fmla="*/ 6 w 594"/>
                <a:gd name="T47" fmla="*/ 6 h 456"/>
                <a:gd name="T48" fmla="*/ 6 w 594"/>
                <a:gd name="T49" fmla="*/ 6 h 456"/>
                <a:gd name="T50" fmla="*/ 6 w 594"/>
                <a:gd name="T51" fmla="*/ 6 h 456"/>
                <a:gd name="T52" fmla="*/ 6 w 594"/>
                <a:gd name="T53" fmla="*/ 0 h 456"/>
                <a:gd name="T54" fmla="*/ 6 w 594"/>
                <a:gd name="T55" fmla="*/ 6 h 456"/>
                <a:gd name="T56" fmla="*/ 6 w 594"/>
                <a:gd name="T57" fmla="*/ 6 h 456"/>
                <a:gd name="T58" fmla="*/ 6 w 594"/>
                <a:gd name="T59" fmla="*/ 6 h 456"/>
                <a:gd name="T60" fmla="*/ 6 w 594"/>
                <a:gd name="T61" fmla="*/ 6 h 456"/>
                <a:gd name="T62" fmla="*/ 6 w 594"/>
                <a:gd name="T63" fmla="*/ 6 h 456"/>
                <a:gd name="T64" fmla="*/ 6 w 594"/>
                <a:gd name="T65" fmla="*/ 6 h 456"/>
                <a:gd name="T66" fmla="*/ 6 w 594"/>
                <a:gd name="T67" fmla="*/ 6 h 456"/>
                <a:gd name="T68" fmla="*/ 6 w 594"/>
                <a:gd name="T69" fmla="*/ 6 h 456"/>
                <a:gd name="T70" fmla="*/ 6 w 594"/>
                <a:gd name="T71" fmla="*/ 6 h 456"/>
                <a:gd name="T72" fmla="*/ 6 w 594"/>
                <a:gd name="T73" fmla="*/ 6 h 456"/>
                <a:gd name="T74" fmla="*/ 6 w 594"/>
                <a:gd name="T75" fmla="*/ 6 h 456"/>
                <a:gd name="T76" fmla="*/ 6 w 594"/>
                <a:gd name="T77" fmla="*/ 6 h 456"/>
                <a:gd name="T78" fmla="*/ 6 w 594"/>
                <a:gd name="T79" fmla="*/ 6 h 456"/>
                <a:gd name="T80" fmla="*/ 6 w 594"/>
                <a:gd name="T81" fmla="*/ 6 h 456"/>
                <a:gd name="T82" fmla="*/ 6 w 594"/>
                <a:gd name="T83" fmla="*/ 6 h 456"/>
                <a:gd name="T84" fmla="*/ 6 w 594"/>
                <a:gd name="T85" fmla="*/ 6 h 456"/>
                <a:gd name="T86" fmla="*/ 6 w 594"/>
                <a:gd name="T87" fmla="*/ 6 h 456"/>
                <a:gd name="T88" fmla="*/ 6 w 594"/>
                <a:gd name="T89" fmla="*/ 6 h 4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94"/>
                <a:gd name="T136" fmla="*/ 0 h 456"/>
                <a:gd name="T137" fmla="*/ 594 w 594"/>
                <a:gd name="T138" fmla="*/ 456 h 45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94" h="456">
                  <a:moveTo>
                    <a:pt x="386" y="374"/>
                  </a:moveTo>
                  <a:lnTo>
                    <a:pt x="450" y="398"/>
                  </a:lnTo>
                  <a:lnTo>
                    <a:pt x="454" y="408"/>
                  </a:lnTo>
                  <a:lnTo>
                    <a:pt x="450" y="412"/>
                  </a:lnTo>
                  <a:lnTo>
                    <a:pt x="448" y="416"/>
                  </a:lnTo>
                  <a:lnTo>
                    <a:pt x="446" y="424"/>
                  </a:lnTo>
                  <a:lnTo>
                    <a:pt x="446" y="434"/>
                  </a:lnTo>
                  <a:lnTo>
                    <a:pt x="442" y="434"/>
                  </a:lnTo>
                  <a:lnTo>
                    <a:pt x="440" y="438"/>
                  </a:lnTo>
                  <a:lnTo>
                    <a:pt x="434" y="450"/>
                  </a:lnTo>
                  <a:lnTo>
                    <a:pt x="434" y="454"/>
                  </a:lnTo>
                  <a:lnTo>
                    <a:pt x="436" y="456"/>
                  </a:lnTo>
                  <a:lnTo>
                    <a:pt x="438" y="452"/>
                  </a:lnTo>
                  <a:lnTo>
                    <a:pt x="440" y="450"/>
                  </a:lnTo>
                  <a:lnTo>
                    <a:pt x="450" y="440"/>
                  </a:lnTo>
                  <a:lnTo>
                    <a:pt x="456" y="442"/>
                  </a:lnTo>
                  <a:lnTo>
                    <a:pt x="470" y="442"/>
                  </a:lnTo>
                  <a:lnTo>
                    <a:pt x="474" y="438"/>
                  </a:lnTo>
                  <a:lnTo>
                    <a:pt x="488" y="434"/>
                  </a:lnTo>
                  <a:lnTo>
                    <a:pt x="500" y="430"/>
                  </a:lnTo>
                  <a:lnTo>
                    <a:pt x="506" y="424"/>
                  </a:lnTo>
                  <a:lnTo>
                    <a:pt x="514" y="416"/>
                  </a:lnTo>
                  <a:lnTo>
                    <a:pt x="550" y="392"/>
                  </a:lnTo>
                  <a:lnTo>
                    <a:pt x="560" y="386"/>
                  </a:lnTo>
                  <a:lnTo>
                    <a:pt x="568" y="380"/>
                  </a:lnTo>
                  <a:lnTo>
                    <a:pt x="574" y="378"/>
                  </a:lnTo>
                  <a:lnTo>
                    <a:pt x="578" y="372"/>
                  </a:lnTo>
                  <a:lnTo>
                    <a:pt x="586" y="368"/>
                  </a:lnTo>
                  <a:lnTo>
                    <a:pt x="590" y="364"/>
                  </a:lnTo>
                  <a:lnTo>
                    <a:pt x="594" y="356"/>
                  </a:lnTo>
                  <a:lnTo>
                    <a:pt x="594" y="354"/>
                  </a:lnTo>
                  <a:lnTo>
                    <a:pt x="594" y="352"/>
                  </a:lnTo>
                  <a:lnTo>
                    <a:pt x="586" y="360"/>
                  </a:lnTo>
                  <a:lnTo>
                    <a:pt x="578" y="362"/>
                  </a:lnTo>
                  <a:lnTo>
                    <a:pt x="568" y="366"/>
                  </a:lnTo>
                  <a:lnTo>
                    <a:pt x="564" y="370"/>
                  </a:lnTo>
                  <a:lnTo>
                    <a:pt x="560" y="376"/>
                  </a:lnTo>
                  <a:lnTo>
                    <a:pt x="552" y="382"/>
                  </a:lnTo>
                  <a:lnTo>
                    <a:pt x="550" y="378"/>
                  </a:lnTo>
                  <a:lnTo>
                    <a:pt x="552" y="372"/>
                  </a:lnTo>
                  <a:lnTo>
                    <a:pt x="560" y="364"/>
                  </a:lnTo>
                  <a:lnTo>
                    <a:pt x="566" y="352"/>
                  </a:lnTo>
                  <a:lnTo>
                    <a:pt x="564" y="350"/>
                  </a:lnTo>
                  <a:lnTo>
                    <a:pt x="558" y="356"/>
                  </a:lnTo>
                  <a:lnTo>
                    <a:pt x="554" y="364"/>
                  </a:lnTo>
                  <a:lnTo>
                    <a:pt x="548" y="368"/>
                  </a:lnTo>
                  <a:lnTo>
                    <a:pt x="528" y="380"/>
                  </a:lnTo>
                  <a:lnTo>
                    <a:pt x="504" y="392"/>
                  </a:lnTo>
                  <a:lnTo>
                    <a:pt x="482" y="402"/>
                  </a:lnTo>
                  <a:lnTo>
                    <a:pt x="474" y="408"/>
                  </a:lnTo>
                  <a:lnTo>
                    <a:pt x="466" y="418"/>
                  </a:lnTo>
                  <a:lnTo>
                    <a:pt x="462" y="414"/>
                  </a:lnTo>
                  <a:lnTo>
                    <a:pt x="460" y="406"/>
                  </a:lnTo>
                  <a:lnTo>
                    <a:pt x="464" y="398"/>
                  </a:lnTo>
                  <a:lnTo>
                    <a:pt x="470" y="392"/>
                  </a:lnTo>
                  <a:lnTo>
                    <a:pt x="462" y="384"/>
                  </a:lnTo>
                  <a:lnTo>
                    <a:pt x="474" y="372"/>
                  </a:lnTo>
                  <a:lnTo>
                    <a:pt x="474" y="368"/>
                  </a:lnTo>
                  <a:lnTo>
                    <a:pt x="470" y="360"/>
                  </a:lnTo>
                  <a:lnTo>
                    <a:pt x="460" y="288"/>
                  </a:lnTo>
                  <a:lnTo>
                    <a:pt x="458" y="284"/>
                  </a:lnTo>
                  <a:lnTo>
                    <a:pt x="458" y="216"/>
                  </a:lnTo>
                  <a:lnTo>
                    <a:pt x="450" y="200"/>
                  </a:lnTo>
                  <a:lnTo>
                    <a:pt x="444" y="184"/>
                  </a:lnTo>
                  <a:lnTo>
                    <a:pt x="444" y="170"/>
                  </a:lnTo>
                  <a:lnTo>
                    <a:pt x="440" y="146"/>
                  </a:lnTo>
                  <a:lnTo>
                    <a:pt x="432" y="132"/>
                  </a:lnTo>
                  <a:lnTo>
                    <a:pt x="428" y="134"/>
                  </a:lnTo>
                  <a:lnTo>
                    <a:pt x="428" y="136"/>
                  </a:lnTo>
                  <a:lnTo>
                    <a:pt x="426" y="138"/>
                  </a:lnTo>
                  <a:lnTo>
                    <a:pt x="424" y="132"/>
                  </a:lnTo>
                  <a:lnTo>
                    <a:pt x="426" y="120"/>
                  </a:lnTo>
                  <a:lnTo>
                    <a:pt x="414" y="92"/>
                  </a:lnTo>
                  <a:lnTo>
                    <a:pt x="412" y="82"/>
                  </a:lnTo>
                  <a:lnTo>
                    <a:pt x="418" y="70"/>
                  </a:lnTo>
                  <a:lnTo>
                    <a:pt x="414" y="50"/>
                  </a:lnTo>
                  <a:lnTo>
                    <a:pt x="402" y="22"/>
                  </a:lnTo>
                  <a:lnTo>
                    <a:pt x="402" y="18"/>
                  </a:lnTo>
                  <a:lnTo>
                    <a:pt x="398" y="14"/>
                  </a:lnTo>
                  <a:lnTo>
                    <a:pt x="400" y="10"/>
                  </a:lnTo>
                  <a:lnTo>
                    <a:pt x="394" y="0"/>
                  </a:lnTo>
                  <a:lnTo>
                    <a:pt x="300" y="24"/>
                  </a:lnTo>
                  <a:lnTo>
                    <a:pt x="300" y="20"/>
                  </a:lnTo>
                  <a:lnTo>
                    <a:pt x="296" y="20"/>
                  </a:lnTo>
                  <a:lnTo>
                    <a:pt x="288" y="26"/>
                  </a:lnTo>
                  <a:lnTo>
                    <a:pt x="266" y="48"/>
                  </a:lnTo>
                  <a:lnTo>
                    <a:pt x="244" y="80"/>
                  </a:lnTo>
                  <a:lnTo>
                    <a:pt x="240" y="86"/>
                  </a:lnTo>
                  <a:lnTo>
                    <a:pt x="242" y="90"/>
                  </a:lnTo>
                  <a:lnTo>
                    <a:pt x="238" y="102"/>
                  </a:lnTo>
                  <a:lnTo>
                    <a:pt x="234" y="108"/>
                  </a:lnTo>
                  <a:lnTo>
                    <a:pt x="210" y="130"/>
                  </a:lnTo>
                  <a:lnTo>
                    <a:pt x="208" y="134"/>
                  </a:lnTo>
                  <a:lnTo>
                    <a:pt x="212" y="144"/>
                  </a:lnTo>
                  <a:lnTo>
                    <a:pt x="214" y="146"/>
                  </a:lnTo>
                  <a:lnTo>
                    <a:pt x="220" y="144"/>
                  </a:lnTo>
                  <a:lnTo>
                    <a:pt x="224" y="148"/>
                  </a:lnTo>
                  <a:lnTo>
                    <a:pt x="226" y="154"/>
                  </a:lnTo>
                  <a:lnTo>
                    <a:pt x="220" y="158"/>
                  </a:lnTo>
                  <a:lnTo>
                    <a:pt x="222" y="166"/>
                  </a:lnTo>
                  <a:lnTo>
                    <a:pt x="228" y="174"/>
                  </a:lnTo>
                  <a:lnTo>
                    <a:pt x="228" y="188"/>
                  </a:lnTo>
                  <a:lnTo>
                    <a:pt x="212" y="194"/>
                  </a:lnTo>
                  <a:lnTo>
                    <a:pt x="190" y="218"/>
                  </a:lnTo>
                  <a:lnTo>
                    <a:pt x="174" y="224"/>
                  </a:lnTo>
                  <a:lnTo>
                    <a:pt x="136" y="234"/>
                  </a:lnTo>
                  <a:lnTo>
                    <a:pt x="124" y="230"/>
                  </a:lnTo>
                  <a:lnTo>
                    <a:pt x="114" y="228"/>
                  </a:lnTo>
                  <a:lnTo>
                    <a:pt x="94" y="230"/>
                  </a:lnTo>
                  <a:lnTo>
                    <a:pt x="72" y="234"/>
                  </a:lnTo>
                  <a:lnTo>
                    <a:pt x="52" y="242"/>
                  </a:lnTo>
                  <a:lnTo>
                    <a:pt x="40" y="248"/>
                  </a:lnTo>
                  <a:lnTo>
                    <a:pt x="38" y="262"/>
                  </a:lnTo>
                  <a:lnTo>
                    <a:pt x="38" y="270"/>
                  </a:lnTo>
                  <a:lnTo>
                    <a:pt x="54" y="288"/>
                  </a:lnTo>
                  <a:lnTo>
                    <a:pt x="56" y="296"/>
                  </a:lnTo>
                  <a:lnTo>
                    <a:pt x="54" y="302"/>
                  </a:lnTo>
                  <a:lnTo>
                    <a:pt x="48" y="306"/>
                  </a:lnTo>
                  <a:lnTo>
                    <a:pt x="42" y="320"/>
                  </a:lnTo>
                  <a:lnTo>
                    <a:pt x="12" y="350"/>
                  </a:lnTo>
                  <a:lnTo>
                    <a:pt x="0" y="360"/>
                  </a:lnTo>
                  <a:lnTo>
                    <a:pt x="6" y="386"/>
                  </a:lnTo>
                  <a:lnTo>
                    <a:pt x="324" y="322"/>
                  </a:lnTo>
                  <a:lnTo>
                    <a:pt x="330" y="326"/>
                  </a:lnTo>
                  <a:lnTo>
                    <a:pt x="332" y="330"/>
                  </a:lnTo>
                  <a:lnTo>
                    <a:pt x="334" y="334"/>
                  </a:lnTo>
                  <a:lnTo>
                    <a:pt x="338" y="332"/>
                  </a:lnTo>
                  <a:lnTo>
                    <a:pt x="340" y="336"/>
                  </a:lnTo>
                  <a:lnTo>
                    <a:pt x="346" y="336"/>
                  </a:lnTo>
                  <a:lnTo>
                    <a:pt x="356" y="356"/>
                  </a:lnTo>
                  <a:lnTo>
                    <a:pt x="356" y="362"/>
                  </a:lnTo>
                  <a:lnTo>
                    <a:pt x="360" y="366"/>
                  </a:lnTo>
                  <a:lnTo>
                    <a:pt x="360" y="368"/>
                  </a:lnTo>
                  <a:lnTo>
                    <a:pt x="380" y="370"/>
                  </a:lnTo>
                  <a:lnTo>
                    <a:pt x="386" y="37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7" name="Freeform 58"/>
            <p:cNvSpPr>
              <a:spLocks/>
            </p:cNvSpPr>
            <p:nvPr/>
          </p:nvSpPr>
          <p:spPr bwMode="grayWhite">
            <a:xfrm>
              <a:off x="4069" y="1666"/>
              <a:ext cx="427" cy="278"/>
            </a:xfrm>
            <a:custGeom>
              <a:avLst/>
              <a:gdLst>
                <a:gd name="T0" fmla="*/ 6 w 460"/>
                <a:gd name="T1" fmla="*/ 7 h 298"/>
                <a:gd name="T2" fmla="*/ 6 w 460"/>
                <a:gd name="T3" fmla="*/ 7 h 298"/>
                <a:gd name="T4" fmla="*/ 6 w 460"/>
                <a:gd name="T5" fmla="*/ 7 h 298"/>
                <a:gd name="T6" fmla="*/ 6 w 460"/>
                <a:gd name="T7" fmla="*/ 7 h 298"/>
                <a:gd name="T8" fmla="*/ 6 w 460"/>
                <a:gd name="T9" fmla="*/ 7 h 298"/>
                <a:gd name="T10" fmla="*/ 6 w 460"/>
                <a:gd name="T11" fmla="*/ 7 h 298"/>
                <a:gd name="T12" fmla="*/ 6 w 460"/>
                <a:gd name="T13" fmla="*/ 7 h 298"/>
                <a:gd name="T14" fmla="*/ 6 w 460"/>
                <a:gd name="T15" fmla="*/ 7 h 298"/>
                <a:gd name="T16" fmla="*/ 6 w 460"/>
                <a:gd name="T17" fmla="*/ 7 h 298"/>
                <a:gd name="T18" fmla="*/ 6 w 460"/>
                <a:gd name="T19" fmla="*/ 7 h 298"/>
                <a:gd name="T20" fmla="*/ 6 w 460"/>
                <a:gd name="T21" fmla="*/ 7 h 298"/>
                <a:gd name="T22" fmla="*/ 6 w 460"/>
                <a:gd name="T23" fmla="*/ 7 h 298"/>
                <a:gd name="T24" fmla="*/ 6 w 460"/>
                <a:gd name="T25" fmla="*/ 7 h 298"/>
                <a:gd name="T26" fmla="*/ 6 w 460"/>
                <a:gd name="T27" fmla="*/ 7 h 298"/>
                <a:gd name="T28" fmla="*/ 6 w 460"/>
                <a:gd name="T29" fmla="*/ 7 h 298"/>
                <a:gd name="T30" fmla="*/ 6 w 460"/>
                <a:gd name="T31" fmla="*/ 7 h 298"/>
                <a:gd name="T32" fmla="*/ 6 w 460"/>
                <a:gd name="T33" fmla="*/ 7 h 298"/>
                <a:gd name="T34" fmla="*/ 6 w 460"/>
                <a:gd name="T35" fmla="*/ 7 h 298"/>
                <a:gd name="T36" fmla="*/ 6 w 460"/>
                <a:gd name="T37" fmla="*/ 7 h 298"/>
                <a:gd name="T38" fmla="*/ 6 w 460"/>
                <a:gd name="T39" fmla="*/ 7 h 298"/>
                <a:gd name="T40" fmla="*/ 6 w 460"/>
                <a:gd name="T41" fmla="*/ 7 h 298"/>
                <a:gd name="T42" fmla="*/ 6 w 460"/>
                <a:gd name="T43" fmla="*/ 7 h 298"/>
                <a:gd name="T44" fmla="*/ 6 w 460"/>
                <a:gd name="T45" fmla="*/ 7 h 298"/>
                <a:gd name="T46" fmla="*/ 6 w 460"/>
                <a:gd name="T47" fmla="*/ 7 h 298"/>
                <a:gd name="T48" fmla="*/ 6 w 460"/>
                <a:gd name="T49" fmla="*/ 7 h 298"/>
                <a:gd name="T50" fmla="*/ 6 w 460"/>
                <a:gd name="T51" fmla="*/ 7 h 298"/>
                <a:gd name="T52" fmla="*/ 6 w 460"/>
                <a:gd name="T53" fmla="*/ 7 h 298"/>
                <a:gd name="T54" fmla="*/ 6 w 460"/>
                <a:gd name="T55" fmla="*/ 7 h 298"/>
                <a:gd name="T56" fmla="*/ 6 w 460"/>
                <a:gd name="T57" fmla="*/ 7 h 298"/>
                <a:gd name="T58" fmla="*/ 6 w 460"/>
                <a:gd name="T59" fmla="*/ 7 h 298"/>
                <a:gd name="T60" fmla="*/ 6 w 460"/>
                <a:gd name="T61" fmla="*/ 7 h 298"/>
                <a:gd name="T62" fmla="*/ 6 w 460"/>
                <a:gd name="T63" fmla="*/ 7 h 298"/>
                <a:gd name="T64" fmla="*/ 6 w 460"/>
                <a:gd name="T65" fmla="*/ 7 h 298"/>
                <a:gd name="T66" fmla="*/ 6 w 460"/>
                <a:gd name="T67" fmla="*/ 7 h 298"/>
                <a:gd name="T68" fmla="*/ 6 w 460"/>
                <a:gd name="T69" fmla="*/ 7 h 298"/>
                <a:gd name="T70" fmla="*/ 6 w 460"/>
                <a:gd name="T71" fmla="*/ 7 h 298"/>
                <a:gd name="T72" fmla="*/ 6 w 460"/>
                <a:gd name="T73" fmla="*/ 7 h 298"/>
                <a:gd name="T74" fmla="*/ 6 w 460"/>
                <a:gd name="T75" fmla="*/ 7 h 298"/>
                <a:gd name="T76" fmla="*/ 6 w 460"/>
                <a:gd name="T77" fmla="*/ 7 h 298"/>
                <a:gd name="T78" fmla="*/ 6 w 460"/>
                <a:gd name="T79" fmla="*/ 7 h 298"/>
                <a:gd name="T80" fmla="*/ 6 w 460"/>
                <a:gd name="T81" fmla="*/ 7 h 298"/>
                <a:gd name="T82" fmla="*/ 6 w 460"/>
                <a:gd name="T83" fmla="*/ 7 h 298"/>
                <a:gd name="T84" fmla="*/ 6 w 460"/>
                <a:gd name="T85" fmla="*/ 7 h 298"/>
                <a:gd name="T86" fmla="*/ 6 w 460"/>
                <a:gd name="T87" fmla="*/ 4 h 298"/>
                <a:gd name="T88" fmla="*/ 6 w 460"/>
                <a:gd name="T89" fmla="*/ 0 h 298"/>
                <a:gd name="T90" fmla="*/ 6 w 460"/>
                <a:gd name="T91" fmla="*/ 7 h 298"/>
                <a:gd name="T92" fmla="*/ 6 w 460"/>
                <a:gd name="T93" fmla="*/ 7 h 298"/>
                <a:gd name="T94" fmla="*/ 6 w 460"/>
                <a:gd name="T95" fmla="*/ 7 h 298"/>
                <a:gd name="T96" fmla="*/ 6 w 460"/>
                <a:gd name="T97" fmla="*/ 7 h 298"/>
                <a:gd name="T98" fmla="*/ 6 w 460"/>
                <a:gd name="T99" fmla="*/ 7 h 298"/>
                <a:gd name="T100" fmla="*/ 6 w 460"/>
                <a:gd name="T101" fmla="*/ 7 h 298"/>
                <a:gd name="T102" fmla="*/ 6 w 460"/>
                <a:gd name="T103" fmla="*/ 7 h 298"/>
                <a:gd name="T104" fmla="*/ 4 w 460"/>
                <a:gd name="T105" fmla="*/ 7 h 298"/>
                <a:gd name="T106" fmla="*/ 0 w 460"/>
                <a:gd name="T107" fmla="*/ 7 h 298"/>
                <a:gd name="T108" fmla="*/ 6 w 460"/>
                <a:gd name="T109" fmla="*/ 7 h 298"/>
                <a:gd name="T110" fmla="*/ 6 w 460"/>
                <a:gd name="T111" fmla="*/ 7 h 298"/>
                <a:gd name="T112" fmla="*/ 6 w 460"/>
                <a:gd name="T113" fmla="*/ 7 h 2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60"/>
                <a:gd name="T172" fmla="*/ 0 h 298"/>
                <a:gd name="T173" fmla="*/ 460 w 460"/>
                <a:gd name="T174" fmla="*/ 298 h 29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60" h="298">
                  <a:moveTo>
                    <a:pt x="114" y="282"/>
                  </a:moveTo>
                  <a:lnTo>
                    <a:pt x="322" y="242"/>
                  </a:lnTo>
                  <a:lnTo>
                    <a:pt x="388" y="230"/>
                  </a:lnTo>
                  <a:lnTo>
                    <a:pt x="390" y="228"/>
                  </a:lnTo>
                  <a:lnTo>
                    <a:pt x="392" y="228"/>
                  </a:lnTo>
                  <a:lnTo>
                    <a:pt x="392" y="222"/>
                  </a:lnTo>
                  <a:lnTo>
                    <a:pt x="400" y="214"/>
                  </a:lnTo>
                  <a:lnTo>
                    <a:pt x="408" y="214"/>
                  </a:lnTo>
                  <a:lnTo>
                    <a:pt x="414" y="216"/>
                  </a:lnTo>
                  <a:lnTo>
                    <a:pt x="434" y="202"/>
                  </a:lnTo>
                  <a:lnTo>
                    <a:pt x="436" y="192"/>
                  </a:lnTo>
                  <a:lnTo>
                    <a:pt x="448" y="180"/>
                  </a:lnTo>
                  <a:lnTo>
                    <a:pt x="460" y="172"/>
                  </a:lnTo>
                  <a:lnTo>
                    <a:pt x="460" y="170"/>
                  </a:lnTo>
                  <a:lnTo>
                    <a:pt x="450" y="162"/>
                  </a:lnTo>
                  <a:lnTo>
                    <a:pt x="446" y="158"/>
                  </a:lnTo>
                  <a:lnTo>
                    <a:pt x="440" y="154"/>
                  </a:lnTo>
                  <a:lnTo>
                    <a:pt x="438" y="152"/>
                  </a:lnTo>
                  <a:lnTo>
                    <a:pt x="428" y="150"/>
                  </a:lnTo>
                  <a:lnTo>
                    <a:pt x="426" y="138"/>
                  </a:lnTo>
                  <a:lnTo>
                    <a:pt x="416" y="136"/>
                  </a:lnTo>
                  <a:lnTo>
                    <a:pt x="414" y="134"/>
                  </a:lnTo>
                  <a:lnTo>
                    <a:pt x="414" y="116"/>
                  </a:lnTo>
                  <a:lnTo>
                    <a:pt x="418" y="114"/>
                  </a:lnTo>
                  <a:lnTo>
                    <a:pt x="418" y="104"/>
                  </a:lnTo>
                  <a:lnTo>
                    <a:pt x="412" y="98"/>
                  </a:lnTo>
                  <a:lnTo>
                    <a:pt x="412" y="94"/>
                  </a:lnTo>
                  <a:lnTo>
                    <a:pt x="414" y="92"/>
                  </a:lnTo>
                  <a:lnTo>
                    <a:pt x="422" y="82"/>
                  </a:lnTo>
                  <a:lnTo>
                    <a:pt x="426" y="68"/>
                  </a:lnTo>
                  <a:lnTo>
                    <a:pt x="426" y="64"/>
                  </a:lnTo>
                  <a:lnTo>
                    <a:pt x="430" y="56"/>
                  </a:lnTo>
                  <a:lnTo>
                    <a:pt x="434" y="52"/>
                  </a:lnTo>
                  <a:lnTo>
                    <a:pt x="428" y="48"/>
                  </a:lnTo>
                  <a:lnTo>
                    <a:pt x="408" y="46"/>
                  </a:lnTo>
                  <a:lnTo>
                    <a:pt x="408" y="44"/>
                  </a:lnTo>
                  <a:lnTo>
                    <a:pt x="404" y="40"/>
                  </a:lnTo>
                  <a:lnTo>
                    <a:pt x="404" y="34"/>
                  </a:lnTo>
                  <a:lnTo>
                    <a:pt x="394" y="14"/>
                  </a:lnTo>
                  <a:lnTo>
                    <a:pt x="388" y="14"/>
                  </a:lnTo>
                  <a:lnTo>
                    <a:pt x="386" y="10"/>
                  </a:lnTo>
                  <a:lnTo>
                    <a:pt x="382" y="12"/>
                  </a:lnTo>
                  <a:lnTo>
                    <a:pt x="380" y="8"/>
                  </a:lnTo>
                  <a:lnTo>
                    <a:pt x="378" y="4"/>
                  </a:lnTo>
                  <a:lnTo>
                    <a:pt x="372" y="0"/>
                  </a:lnTo>
                  <a:lnTo>
                    <a:pt x="54" y="64"/>
                  </a:lnTo>
                  <a:lnTo>
                    <a:pt x="48" y="38"/>
                  </a:lnTo>
                  <a:lnTo>
                    <a:pt x="32" y="54"/>
                  </a:lnTo>
                  <a:lnTo>
                    <a:pt x="28" y="56"/>
                  </a:lnTo>
                  <a:lnTo>
                    <a:pt x="26" y="52"/>
                  </a:lnTo>
                  <a:lnTo>
                    <a:pt x="24" y="52"/>
                  </a:lnTo>
                  <a:lnTo>
                    <a:pt x="20" y="62"/>
                  </a:lnTo>
                  <a:lnTo>
                    <a:pt x="4" y="74"/>
                  </a:lnTo>
                  <a:lnTo>
                    <a:pt x="0" y="78"/>
                  </a:lnTo>
                  <a:lnTo>
                    <a:pt x="22" y="210"/>
                  </a:lnTo>
                  <a:lnTo>
                    <a:pt x="38" y="298"/>
                  </a:lnTo>
                  <a:lnTo>
                    <a:pt x="114" y="28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8" name="Freeform 59"/>
            <p:cNvSpPr>
              <a:spLocks/>
            </p:cNvSpPr>
            <p:nvPr/>
          </p:nvSpPr>
          <p:spPr bwMode="grayWhite">
            <a:xfrm>
              <a:off x="3871" y="2173"/>
              <a:ext cx="645" cy="278"/>
            </a:xfrm>
            <a:custGeom>
              <a:avLst/>
              <a:gdLst>
                <a:gd name="T0" fmla="*/ 7 w 694"/>
                <a:gd name="T1" fmla="*/ 6 h 300"/>
                <a:gd name="T2" fmla="*/ 7 w 694"/>
                <a:gd name="T3" fmla="*/ 6 h 300"/>
                <a:gd name="T4" fmla="*/ 7 w 694"/>
                <a:gd name="T5" fmla="*/ 6 h 300"/>
                <a:gd name="T6" fmla="*/ 7 w 694"/>
                <a:gd name="T7" fmla="*/ 6 h 300"/>
                <a:gd name="T8" fmla="*/ 7 w 694"/>
                <a:gd name="T9" fmla="*/ 6 h 300"/>
                <a:gd name="T10" fmla="*/ 7 w 694"/>
                <a:gd name="T11" fmla="*/ 6 h 300"/>
                <a:gd name="T12" fmla="*/ 7 w 694"/>
                <a:gd name="T13" fmla="*/ 6 h 300"/>
                <a:gd name="T14" fmla="*/ 7 w 694"/>
                <a:gd name="T15" fmla="*/ 6 h 300"/>
                <a:gd name="T16" fmla="*/ 7 w 694"/>
                <a:gd name="T17" fmla="*/ 6 h 300"/>
                <a:gd name="T18" fmla="*/ 7 w 694"/>
                <a:gd name="T19" fmla="*/ 6 h 300"/>
                <a:gd name="T20" fmla="*/ 7 w 694"/>
                <a:gd name="T21" fmla="*/ 6 h 300"/>
                <a:gd name="T22" fmla="*/ 7 w 694"/>
                <a:gd name="T23" fmla="*/ 6 h 300"/>
                <a:gd name="T24" fmla="*/ 7 w 694"/>
                <a:gd name="T25" fmla="*/ 6 h 300"/>
                <a:gd name="T26" fmla="*/ 7 w 694"/>
                <a:gd name="T27" fmla="*/ 4 h 300"/>
                <a:gd name="T28" fmla="*/ 7 w 694"/>
                <a:gd name="T29" fmla="*/ 6 h 300"/>
                <a:gd name="T30" fmla="*/ 7 w 694"/>
                <a:gd name="T31" fmla="*/ 6 h 300"/>
                <a:gd name="T32" fmla="*/ 7 w 694"/>
                <a:gd name="T33" fmla="*/ 6 h 300"/>
                <a:gd name="T34" fmla="*/ 7 w 694"/>
                <a:gd name="T35" fmla="*/ 6 h 300"/>
                <a:gd name="T36" fmla="*/ 7 w 694"/>
                <a:gd name="T37" fmla="*/ 6 h 300"/>
                <a:gd name="T38" fmla="*/ 7 w 694"/>
                <a:gd name="T39" fmla="*/ 6 h 300"/>
                <a:gd name="T40" fmla="*/ 7 w 694"/>
                <a:gd name="T41" fmla="*/ 6 h 300"/>
                <a:gd name="T42" fmla="*/ 7 w 694"/>
                <a:gd name="T43" fmla="*/ 6 h 300"/>
                <a:gd name="T44" fmla="*/ 7 w 694"/>
                <a:gd name="T45" fmla="*/ 6 h 300"/>
                <a:gd name="T46" fmla="*/ 7 w 694"/>
                <a:gd name="T47" fmla="*/ 6 h 300"/>
                <a:gd name="T48" fmla="*/ 7 w 694"/>
                <a:gd name="T49" fmla="*/ 6 h 300"/>
                <a:gd name="T50" fmla="*/ 7 w 694"/>
                <a:gd name="T51" fmla="*/ 6 h 300"/>
                <a:gd name="T52" fmla="*/ 7 w 694"/>
                <a:gd name="T53" fmla="*/ 6 h 300"/>
                <a:gd name="T54" fmla="*/ 7 w 694"/>
                <a:gd name="T55" fmla="*/ 6 h 300"/>
                <a:gd name="T56" fmla="*/ 7 w 694"/>
                <a:gd name="T57" fmla="*/ 6 h 300"/>
                <a:gd name="T58" fmla="*/ 7 w 694"/>
                <a:gd name="T59" fmla="*/ 6 h 300"/>
                <a:gd name="T60" fmla="*/ 7 w 694"/>
                <a:gd name="T61" fmla="*/ 6 h 300"/>
                <a:gd name="T62" fmla="*/ 7 w 694"/>
                <a:gd name="T63" fmla="*/ 6 h 300"/>
                <a:gd name="T64" fmla="*/ 7 w 694"/>
                <a:gd name="T65" fmla="*/ 6 h 300"/>
                <a:gd name="T66" fmla="*/ 7 w 694"/>
                <a:gd name="T67" fmla="*/ 6 h 300"/>
                <a:gd name="T68" fmla="*/ 7 w 694"/>
                <a:gd name="T69" fmla="*/ 6 h 300"/>
                <a:gd name="T70" fmla="*/ 7 w 694"/>
                <a:gd name="T71" fmla="*/ 6 h 300"/>
                <a:gd name="T72" fmla="*/ 7 w 694"/>
                <a:gd name="T73" fmla="*/ 6 h 300"/>
                <a:gd name="T74" fmla="*/ 7 w 694"/>
                <a:gd name="T75" fmla="*/ 6 h 300"/>
                <a:gd name="T76" fmla="*/ 7 w 694"/>
                <a:gd name="T77" fmla="*/ 6 h 300"/>
                <a:gd name="T78" fmla="*/ 7 w 694"/>
                <a:gd name="T79" fmla="*/ 6 h 300"/>
                <a:gd name="T80" fmla="*/ 7 w 694"/>
                <a:gd name="T81" fmla="*/ 6 h 300"/>
                <a:gd name="T82" fmla="*/ 7 w 694"/>
                <a:gd name="T83" fmla="*/ 6 h 300"/>
                <a:gd name="T84" fmla="*/ 7 w 694"/>
                <a:gd name="T85" fmla="*/ 6 h 300"/>
                <a:gd name="T86" fmla="*/ 7 w 694"/>
                <a:gd name="T87" fmla="*/ 6 h 300"/>
                <a:gd name="T88" fmla="*/ 7 w 694"/>
                <a:gd name="T89" fmla="*/ 6 h 300"/>
                <a:gd name="T90" fmla="*/ 7 w 694"/>
                <a:gd name="T91" fmla="*/ 6 h 300"/>
                <a:gd name="T92" fmla="*/ 7 w 694"/>
                <a:gd name="T93" fmla="*/ 6 h 300"/>
                <a:gd name="T94" fmla="*/ 7 w 694"/>
                <a:gd name="T95" fmla="*/ 6 h 300"/>
                <a:gd name="T96" fmla="*/ 7 w 694"/>
                <a:gd name="T97" fmla="*/ 6 h 300"/>
                <a:gd name="T98" fmla="*/ 0 w 694"/>
                <a:gd name="T99" fmla="*/ 6 h 3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4"/>
                <a:gd name="T151" fmla="*/ 0 h 300"/>
                <a:gd name="T152" fmla="*/ 694 w 694"/>
                <a:gd name="T153" fmla="*/ 300 h 3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4" h="300">
                  <a:moveTo>
                    <a:pt x="0" y="266"/>
                  </a:moveTo>
                  <a:lnTo>
                    <a:pt x="2" y="242"/>
                  </a:lnTo>
                  <a:lnTo>
                    <a:pt x="10" y="242"/>
                  </a:lnTo>
                  <a:lnTo>
                    <a:pt x="14" y="242"/>
                  </a:lnTo>
                  <a:lnTo>
                    <a:pt x="20" y="236"/>
                  </a:lnTo>
                  <a:lnTo>
                    <a:pt x="20" y="230"/>
                  </a:lnTo>
                  <a:lnTo>
                    <a:pt x="20" y="224"/>
                  </a:lnTo>
                  <a:lnTo>
                    <a:pt x="22" y="218"/>
                  </a:lnTo>
                  <a:lnTo>
                    <a:pt x="28" y="212"/>
                  </a:lnTo>
                  <a:lnTo>
                    <a:pt x="44" y="204"/>
                  </a:lnTo>
                  <a:lnTo>
                    <a:pt x="64" y="200"/>
                  </a:lnTo>
                  <a:lnTo>
                    <a:pt x="82" y="184"/>
                  </a:lnTo>
                  <a:lnTo>
                    <a:pt x="88" y="180"/>
                  </a:lnTo>
                  <a:lnTo>
                    <a:pt x="100" y="170"/>
                  </a:lnTo>
                  <a:lnTo>
                    <a:pt x="102" y="160"/>
                  </a:lnTo>
                  <a:lnTo>
                    <a:pt x="106" y="160"/>
                  </a:lnTo>
                  <a:lnTo>
                    <a:pt x="110" y="160"/>
                  </a:lnTo>
                  <a:lnTo>
                    <a:pt x="114" y="156"/>
                  </a:lnTo>
                  <a:lnTo>
                    <a:pt x="114" y="154"/>
                  </a:lnTo>
                  <a:lnTo>
                    <a:pt x="120" y="148"/>
                  </a:lnTo>
                  <a:lnTo>
                    <a:pt x="124" y="148"/>
                  </a:lnTo>
                  <a:lnTo>
                    <a:pt x="128" y="152"/>
                  </a:lnTo>
                  <a:lnTo>
                    <a:pt x="134" y="148"/>
                  </a:lnTo>
                  <a:lnTo>
                    <a:pt x="136" y="144"/>
                  </a:lnTo>
                  <a:lnTo>
                    <a:pt x="144" y="136"/>
                  </a:lnTo>
                  <a:lnTo>
                    <a:pt x="152" y="134"/>
                  </a:lnTo>
                  <a:lnTo>
                    <a:pt x="164" y="134"/>
                  </a:lnTo>
                  <a:lnTo>
                    <a:pt x="178" y="112"/>
                  </a:lnTo>
                  <a:lnTo>
                    <a:pt x="188" y="104"/>
                  </a:lnTo>
                  <a:lnTo>
                    <a:pt x="190" y="98"/>
                  </a:lnTo>
                  <a:lnTo>
                    <a:pt x="192" y="92"/>
                  </a:lnTo>
                  <a:lnTo>
                    <a:pt x="190" y="84"/>
                  </a:lnTo>
                  <a:lnTo>
                    <a:pt x="192" y="78"/>
                  </a:lnTo>
                  <a:lnTo>
                    <a:pt x="192" y="76"/>
                  </a:lnTo>
                  <a:lnTo>
                    <a:pt x="214" y="72"/>
                  </a:lnTo>
                  <a:lnTo>
                    <a:pt x="212" y="76"/>
                  </a:lnTo>
                  <a:lnTo>
                    <a:pt x="234" y="74"/>
                  </a:lnTo>
                  <a:lnTo>
                    <a:pt x="242" y="72"/>
                  </a:lnTo>
                  <a:lnTo>
                    <a:pt x="246" y="72"/>
                  </a:lnTo>
                  <a:lnTo>
                    <a:pt x="454" y="38"/>
                  </a:lnTo>
                  <a:lnTo>
                    <a:pt x="652" y="0"/>
                  </a:lnTo>
                  <a:lnTo>
                    <a:pt x="656" y="4"/>
                  </a:lnTo>
                  <a:lnTo>
                    <a:pt x="658" y="8"/>
                  </a:lnTo>
                  <a:lnTo>
                    <a:pt x="664" y="10"/>
                  </a:lnTo>
                  <a:lnTo>
                    <a:pt x="666" y="12"/>
                  </a:lnTo>
                  <a:lnTo>
                    <a:pt x="670" y="16"/>
                  </a:lnTo>
                  <a:lnTo>
                    <a:pt x="672" y="20"/>
                  </a:lnTo>
                  <a:lnTo>
                    <a:pt x="678" y="30"/>
                  </a:lnTo>
                  <a:lnTo>
                    <a:pt x="676" y="32"/>
                  </a:lnTo>
                  <a:lnTo>
                    <a:pt x="674" y="32"/>
                  </a:lnTo>
                  <a:lnTo>
                    <a:pt x="672" y="30"/>
                  </a:lnTo>
                  <a:lnTo>
                    <a:pt x="666" y="32"/>
                  </a:lnTo>
                  <a:lnTo>
                    <a:pt x="662" y="32"/>
                  </a:lnTo>
                  <a:lnTo>
                    <a:pt x="658" y="30"/>
                  </a:lnTo>
                  <a:lnTo>
                    <a:pt x="656" y="30"/>
                  </a:lnTo>
                  <a:lnTo>
                    <a:pt x="658" y="34"/>
                  </a:lnTo>
                  <a:lnTo>
                    <a:pt x="656" y="36"/>
                  </a:lnTo>
                  <a:lnTo>
                    <a:pt x="638" y="46"/>
                  </a:lnTo>
                  <a:lnTo>
                    <a:pt x="634" y="50"/>
                  </a:lnTo>
                  <a:lnTo>
                    <a:pt x="628" y="56"/>
                  </a:lnTo>
                  <a:lnTo>
                    <a:pt x="616" y="58"/>
                  </a:lnTo>
                  <a:lnTo>
                    <a:pt x="612" y="66"/>
                  </a:lnTo>
                  <a:lnTo>
                    <a:pt x="612" y="68"/>
                  </a:lnTo>
                  <a:lnTo>
                    <a:pt x="614" y="70"/>
                  </a:lnTo>
                  <a:lnTo>
                    <a:pt x="620" y="68"/>
                  </a:lnTo>
                  <a:lnTo>
                    <a:pt x="632" y="62"/>
                  </a:lnTo>
                  <a:lnTo>
                    <a:pt x="644" y="58"/>
                  </a:lnTo>
                  <a:lnTo>
                    <a:pt x="652" y="54"/>
                  </a:lnTo>
                  <a:lnTo>
                    <a:pt x="664" y="54"/>
                  </a:lnTo>
                  <a:lnTo>
                    <a:pt x="664" y="56"/>
                  </a:lnTo>
                  <a:lnTo>
                    <a:pt x="664" y="64"/>
                  </a:lnTo>
                  <a:lnTo>
                    <a:pt x="664" y="66"/>
                  </a:lnTo>
                  <a:lnTo>
                    <a:pt x="668" y="70"/>
                  </a:lnTo>
                  <a:lnTo>
                    <a:pt x="672" y="68"/>
                  </a:lnTo>
                  <a:lnTo>
                    <a:pt x="674" y="64"/>
                  </a:lnTo>
                  <a:lnTo>
                    <a:pt x="682" y="54"/>
                  </a:lnTo>
                  <a:lnTo>
                    <a:pt x="686" y="54"/>
                  </a:lnTo>
                  <a:lnTo>
                    <a:pt x="692" y="64"/>
                  </a:lnTo>
                  <a:lnTo>
                    <a:pt x="692" y="80"/>
                  </a:lnTo>
                  <a:lnTo>
                    <a:pt x="694" y="84"/>
                  </a:lnTo>
                  <a:lnTo>
                    <a:pt x="694" y="88"/>
                  </a:lnTo>
                  <a:lnTo>
                    <a:pt x="684" y="96"/>
                  </a:lnTo>
                  <a:lnTo>
                    <a:pt x="682" y="102"/>
                  </a:lnTo>
                  <a:lnTo>
                    <a:pt x="680" y="106"/>
                  </a:lnTo>
                  <a:lnTo>
                    <a:pt x="672" y="112"/>
                  </a:lnTo>
                  <a:lnTo>
                    <a:pt x="666" y="114"/>
                  </a:lnTo>
                  <a:lnTo>
                    <a:pt x="660" y="118"/>
                  </a:lnTo>
                  <a:lnTo>
                    <a:pt x="646" y="116"/>
                  </a:lnTo>
                  <a:lnTo>
                    <a:pt x="642" y="116"/>
                  </a:lnTo>
                  <a:lnTo>
                    <a:pt x="640" y="116"/>
                  </a:lnTo>
                  <a:lnTo>
                    <a:pt x="638" y="110"/>
                  </a:lnTo>
                  <a:lnTo>
                    <a:pt x="638" y="108"/>
                  </a:lnTo>
                  <a:lnTo>
                    <a:pt x="636" y="106"/>
                  </a:lnTo>
                  <a:lnTo>
                    <a:pt x="632" y="104"/>
                  </a:lnTo>
                  <a:lnTo>
                    <a:pt x="630" y="106"/>
                  </a:lnTo>
                  <a:lnTo>
                    <a:pt x="632" y="120"/>
                  </a:lnTo>
                  <a:lnTo>
                    <a:pt x="630" y="122"/>
                  </a:lnTo>
                  <a:lnTo>
                    <a:pt x="628" y="120"/>
                  </a:lnTo>
                  <a:lnTo>
                    <a:pt x="632" y="128"/>
                  </a:lnTo>
                  <a:lnTo>
                    <a:pt x="638" y="128"/>
                  </a:lnTo>
                  <a:lnTo>
                    <a:pt x="642" y="134"/>
                  </a:lnTo>
                  <a:lnTo>
                    <a:pt x="638" y="140"/>
                  </a:lnTo>
                  <a:lnTo>
                    <a:pt x="642" y="144"/>
                  </a:lnTo>
                  <a:lnTo>
                    <a:pt x="626" y="162"/>
                  </a:lnTo>
                  <a:lnTo>
                    <a:pt x="622" y="164"/>
                  </a:lnTo>
                  <a:lnTo>
                    <a:pt x="614" y="162"/>
                  </a:lnTo>
                  <a:lnTo>
                    <a:pt x="608" y="162"/>
                  </a:lnTo>
                  <a:lnTo>
                    <a:pt x="606" y="164"/>
                  </a:lnTo>
                  <a:lnTo>
                    <a:pt x="612" y="168"/>
                  </a:lnTo>
                  <a:lnTo>
                    <a:pt x="628" y="166"/>
                  </a:lnTo>
                  <a:lnTo>
                    <a:pt x="638" y="164"/>
                  </a:lnTo>
                  <a:lnTo>
                    <a:pt x="652" y="156"/>
                  </a:lnTo>
                  <a:lnTo>
                    <a:pt x="654" y="152"/>
                  </a:lnTo>
                  <a:lnTo>
                    <a:pt x="658" y="152"/>
                  </a:lnTo>
                  <a:lnTo>
                    <a:pt x="664" y="158"/>
                  </a:lnTo>
                  <a:lnTo>
                    <a:pt x="658" y="170"/>
                  </a:lnTo>
                  <a:lnTo>
                    <a:pt x="646" y="184"/>
                  </a:lnTo>
                  <a:lnTo>
                    <a:pt x="632" y="186"/>
                  </a:lnTo>
                  <a:lnTo>
                    <a:pt x="628" y="188"/>
                  </a:lnTo>
                  <a:lnTo>
                    <a:pt x="612" y="190"/>
                  </a:lnTo>
                  <a:lnTo>
                    <a:pt x="598" y="212"/>
                  </a:lnTo>
                  <a:lnTo>
                    <a:pt x="592" y="214"/>
                  </a:lnTo>
                  <a:lnTo>
                    <a:pt x="592" y="218"/>
                  </a:lnTo>
                  <a:lnTo>
                    <a:pt x="576" y="228"/>
                  </a:lnTo>
                  <a:lnTo>
                    <a:pt x="568" y="240"/>
                  </a:lnTo>
                  <a:lnTo>
                    <a:pt x="560" y="258"/>
                  </a:lnTo>
                  <a:lnTo>
                    <a:pt x="556" y="282"/>
                  </a:lnTo>
                  <a:lnTo>
                    <a:pt x="552" y="288"/>
                  </a:lnTo>
                  <a:lnTo>
                    <a:pt x="542" y="292"/>
                  </a:lnTo>
                  <a:lnTo>
                    <a:pt x="510" y="296"/>
                  </a:lnTo>
                  <a:lnTo>
                    <a:pt x="508" y="300"/>
                  </a:lnTo>
                  <a:lnTo>
                    <a:pt x="400" y="226"/>
                  </a:lnTo>
                  <a:lnTo>
                    <a:pt x="312" y="238"/>
                  </a:lnTo>
                  <a:lnTo>
                    <a:pt x="310" y="226"/>
                  </a:lnTo>
                  <a:lnTo>
                    <a:pt x="292" y="212"/>
                  </a:lnTo>
                  <a:lnTo>
                    <a:pt x="286" y="218"/>
                  </a:lnTo>
                  <a:lnTo>
                    <a:pt x="282" y="214"/>
                  </a:lnTo>
                  <a:lnTo>
                    <a:pt x="284" y="210"/>
                  </a:lnTo>
                  <a:lnTo>
                    <a:pt x="282" y="208"/>
                  </a:lnTo>
                  <a:lnTo>
                    <a:pt x="178" y="220"/>
                  </a:lnTo>
                  <a:lnTo>
                    <a:pt x="174" y="218"/>
                  </a:lnTo>
                  <a:lnTo>
                    <a:pt x="172" y="222"/>
                  </a:lnTo>
                  <a:lnTo>
                    <a:pt x="152" y="232"/>
                  </a:lnTo>
                  <a:lnTo>
                    <a:pt x="152" y="236"/>
                  </a:lnTo>
                  <a:lnTo>
                    <a:pt x="144" y="236"/>
                  </a:lnTo>
                  <a:lnTo>
                    <a:pt x="120" y="248"/>
                  </a:lnTo>
                  <a:lnTo>
                    <a:pt x="0" y="26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9" name="Freeform 60"/>
            <p:cNvSpPr>
              <a:spLocks/>
            </p:cNvSpPr>
            <p:nvPr/>
          </p:nvSpPr>
          <p:spPr bwMode="grayWhite">
            <a:xfrm>
              <a:off x="3978" y="1859"/>
              <a:ext cx="329" cy="325"/>
            </a:xfrm>
            <a:custGeom>
              <a:avLst/>
              <a:gdLst>
                <a:gd name="T0" fmla="*/ 7 w 354"/>
                <a:gd name="T1" fmla="*/ 0 h 350"/>
                <a:gd name="T2" fmla="*/ 7 w 354"/>
                <a:gd name="T3" fmla="*/ 6 h 350"/>
                <a:gd name="T4" fmla="*/ 7 w 354"/>
                <a:gd name="T5" fmla="*/ 6 h 350"/>
                <a:gd name="T6" fmla="*/ 7 w 354"/>
                <a:gd name="T7" fmla="*/ 6 h 350"/>
                <a:gd name="T8" fmla="*/ 7 w 354"/>
                <a:gd name="T9" fmla="*/ 6 h 350"/>
                <a:gd name="T10" fmla="*/ 7 w 354"/>
                <a:gd name="T11" fmla="*/ 6 h 350"/>
                <a:gd name="T12" fmla="*/ 7 w 354"/>
                <a:gd name="T13" fmla="*/ 6 h 350"/>
                <a:gd name="T14" fmla="*/ 7 w 354"/>
                <a:gd name="T15" fmla="*/ 6 h 350"/>
                <a:gd name="T16" fmla="*/ 7 w 354"/>
                <a:gd name="T17" fmla="*/ 6 h 350"/>
                <a:gd name="T18" fmla="*/ 7 w 354"/>
                <a:gd name="T19" fmla="*/ 6 h 350"/>
                <a:gd name="T20" fmla="*/ 7 w 354"/>
                <a:gd name="T21" fmla="*/ 6 h 350"/>
                <a:gd name="T22" fmla="*/ 7 w 354"/>
                <a:gd name="T23" fmla="*/ 6 h 350"/>
                <a:gd name="T24" fmla="*/ 7 w 354"/>
                <a:gd name="T25" fmla="*/ 6 h 350"/>
                <a:gd name="T26" fmla="*/ 7 w 354"/>
                <a:gd name="T27" fmla="*/ 6 h 350"/>
                <a:gd name="T28" fmla="*/ 7 w 354"/>
                <a:gd name="T29" fmla="*/ 6 h 350"/>
                <a:gd name="T30" fmla="*/ 2 w 354"/>
                <a:gd name="T31" fmla="*/ 6 h 350"/>
                <a:gd name="T32" fmla="*/ 2 w 354"/>
                <a:gd name="T33" fmla="*/ 6 h 350"/>
                <a:gd name="T34" fmla="*/ 7 w 354"/>
                <a:gd name="T35" fmla="*/ 6 h 350"/>
                <a:gd name="T36" fmla="*/ 7 w 354"/>
                <a:gd name="T37" fmla="*/ 6 h 350"/>
                <a:gd name="T38" fmla="*/ 7 w 354"/>
                <a:gd name="T39" fmla="*/ 6 h 350"/>
                <a:gd name="T40" fmla="*/ 7 w 354"/>
                <a:gd name="T41" fmla="*/ 6 h 350"/>
                <a:gd name="T42" fmla="*/ 7 w 354"/>
                <a:gd name="T43" fmla="*/ 6 h 350"/>
                <a:gd name="T44" fmla="*/ 7 w 354"/>
                <a:gd name="T45" fmla="*/ 6 h 350"/>
                <a:gd name="T46" fmla="*/ 7 w 354"/>
                <a:gd name="T47" fmla="*/ 6 h 350"/>
                <a:gd name="T48" fmla="*/ 7 w 354"/>
                <a:gd name="T49" fmla="*/ 6 h 350"/>
                <a:gd name="T50" fmla="*/ 7 w 354"/>
                <a:gd name="T51" fmla="*/ 6 h 350"/>
                <a:gd name="T52" fmla="*/ 7 w 354"/>
                <a:gd name="T53" fmla="*/ 6 h 350"/>
                <a:gd name="T54" fmla="*/ 7 w 354"/>
                <a:gd name="T55" fmla="*/ 6 h 350"/>
                <a:gd name="T56" fmla="*/ 7 w 354"/>
                <a:gd name="T57" fmla="*/ 6 h 350"/>
                <a:gd name="T58" fmla="*/ 7 w 354"/>
                <a:gd name="T59" fmla="*/ 6 h 350"/>
                <a:gd name="T60" fmla="*/ 7 w 354"/>
                <a:gd name="T61" fmla="*/ 6 h 350"/>
                <a:gd name="T62" fmla="*/ 7 w 354"/>
                <a:gd name="T63" fmla="*/ 6 h 350"/>
                <a:gd name="T64" fmla="*/ 7 w 354"/>
                <a:gd name="T65" fmla="*/ 6 h 350"/>
                <a:gd name="T66" fmla="*/ 7 w 354"/>
                <a:gd name="T67" fmla="*/ 6 h 350"/>
                <a:gd name="T68" fmla="*/ 7 w 354"/>
                <a:gd name="T69" fmla="*/ 6 h 350"/>
                <a:gd name="T70" fmla="*/ 7 w 354"/>
                <a:gd name="T71" fmla="*/ 6 h 350"/>
                <a:gd name="T72" fmla="*/ 7 w 354"/>
                <a:gd name="T73" fmla="*/ 6 h 350"/>
                <a:gd name="T74" fmla="*/ 7 w 354"/>
                <a:gd name="T75" fmla="*/ 6 h 350"/>
                <a:gd name="T76" fmla="*/ 7 w 354"/>
                <a:gd name="T77" fmla="*/ 6 h 350"/>
                <a:gd name="T78" fmla="*/ 7 w 354"/>
                <a:gd name="T79" fmla="*/ 6 h 350"/>
                <a:gd name="T80" fmla="*/ 7 w 354"/>
                <a:gd name="T81" fmla="*/ 6 h 350"/>
                <a:gd name="T82" fmla="*/ 7 w 354"/>
                <a:gd name="T83" fmla="*/ 6 h 350"/>
                <a:gd name="T84" fmla="*/ 7 w 354"/>
                <a:gd name="T85" fmla="*/ 6 h 350"/>
                <a:gd name="T86" fmla="*/ 7 w 354"/>
                <a:gd name="T87" fmla="*/ 6 h 350"/>
                <a:gd name="T88" fmla="*/ 7 w 354"/>
                <a:gd name="T89" fmla="*/ 6 h 350"/>
                <a:gd name="T90" fmla="*/ 7 w 354"/>
                <a:gd name="T91" fmla="*/ 6 h 350"/>
                <a:gd name="T92" fmla="*/ 7 w 354"/>
                <a:gd name="T93" fmla="*/ 6 h 350"/>
                <a:gd name="T94" fmla="*/ 7 w 354"/>
                <a:gd name="T95" fmla="*/ 6 h 350"/>
                <a:gd name="T96" fmla="*/ 7 w 354"/>
                <a:gd name="T97" fmla="*/ 6 h 350"/>
                <a:gd name="T98" fmla="*/ 7 w 354"/>
                <a:gd name="T99" fmla="*/ 6 h 350"/>
                <a:gd name="T100" fmla="*/ 7 w 354"/>
                <a:gd name="T101" fmla="*/ 6 h 350"/>
                <a:gd name="T102" fmla="*/ 7 w 354"/>
                <a:gd name="T103" fmla="*/ 6 h 350"/>
                <a:gd name="T104" fmla="*/ 7 w 354"/>
                <a:gd name="T105" fmla="*/ 6 h 350"/>
                <a:gd name="T106" fmla="*/ 7 w 354"/>
                <a:gd name="T107" fmla="*/ 6 h 350"/>
                <a:gd name="T108" fmla="*/ 7 w 354"/>
                <a:gd name="T109" fmla="*/ 6 h 35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54"/>
                <a:gd name="T166" fmla="*/ 0 h 350"/>
                <a:gd name="T167" fmla="*/ 354 w 354"/>
                <a:gd name="T168" fmla="*/ 350 h 35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54" h="350">
                  <a:moveTo>
                    <a:pt x="120" y="2"/>
                  </a:moveTo>
                  <a:lnTo>
                    <a:pt x="118" y="0"/>
                  </a:lnTo>
                  <a:lnTo>
                    <a:pt x="112" y="6"/>
                  </a:lnTo>
                  <a:lnTo>
                    <a:pt x="116" y="16"/>
                  </a:lnTo>
                  <a:lnTo>
                    <a:pt x="106" y="24"/>
                  </a:lnTo>
                  <a:lnTo>
                    <a:pt x="120" y="32"/>
                  </a:lnTo>
                  <a:lnTo>
                    <a:pt x="114" y="68"/>
                  </a:lnTo>
                  <a:lnTo>
                    <a:pt x="110" y="76"/>
                  </a:lnTo>
                  <a:lnTo>
                    <a:pt x="110" y="84"/>
                  </a:lnTo>
                  <a:lnTo>
                    <a:pt x="112" y="90"/>
                  </a:lnTo>
                  <a:lnTo>
                    <a:pt x="114" y="100"/>
                  </a:lnTo>
                  <a:lnTo>
                    <a:pt x="106" y="108"/>
                  </a:lnTo>
                  <a:lnTo>
                    <a:pt x="102" y="110"/>
                  </a:lnTo>
                  <a:lnTo>
                    <a:pt x="88" y="128"/>
                  </a:lnTo>
                  <a:lnTo>
                    <a:pt x="86" y="130"/>
                  </a:lnTo>
                  <a:lnTo>
                    <a:pt x="78" y="134"/>
                  </a:lnTo>
                  <a:lnTo>
                    <a:pt x="70" y="132"/>
                  </a:lnTo>
                  <a:lnTo>
                    <a:pt x="64" y="138"/>
                  </a:lnTo>
                  <a:lnTo>
                    <a:pt x="64" y="142"/>
                  </a:lnTo>
                  <a:lnTo>
                    <a:pt x="58" y="150"/>
                  </a:lnTo>
                  <a:lnTo>
                    <a:pt x="50" y="166"/>
                  </a:lnTo>
                  <a:lnTo>
                    <a:pt x="52" y="178"/>
                  </a:lnTo>
                  <a:lnTo>
                    <a:pt x="44" y="188"/>
                  </a:lnTo>
                  <a:lnTo>
                    <a:pt x="36" y="176"/>
                  </a:lnTo>
                  <a:lnTo>
                    <a:pt x="30" y="176"/>
                  </a:lnTo>
                  <a:lnTo>
                    <a:pt x="24" y="200"/>
                  </a:lnTo>
                  <a:lnTo>
                    <a:pt x="24" y="212"/>
                  </a:lnTo>
                  <a:lnTo>
                    <a:pt x="24" y="222"/>
                  </a:lnTo>
                  <a:lnTo>
                    <a:pt x="18" y="226"/>
                  </a:lnTo>
                  <a:lnTo>
                    <a:pt x="10" y="240"/>
                  </a:lnTo>
                  <a:lnTo>
                    <a:pt x="0" y="240"/>
                  </a:lnTo>
                  <a:lnTo>
                    <a:pt x="2" y="254"/>
                  </a:lnTo>
                  <a:lnTo>
                    <a:pt x="2" y="262"/>
                  </a:lnTo>
                  <a:lnTo>
                    <a:pt x="2" y="268"/>
                  </a:lnTo>
                  <a:lnTo>
                    <a:pt x="4" y="274"/>
                  </a:lnTo>
                  <a:lnTo>
                    <a:pt x="20" y="294"/>
                  </a:lnTo>
                  <a:lnTo>
                    <a:pt x="30" y="310"/>
                  </a:lnTo>
                  <a:lnTo>
                    <a:pt x="32" y="312"/>
                  </a:lnTo>
                  <a:lnTo>
                    <a:pt x="36" y="312"/>
                  </a:lnTo>
                  <a:lnTo>
                    <a:pt x="44" y="314"/>
                  </a:lnTo>
                  <a:lnTo>
                    <a:pt x="46" y="318"/>
                  </a:lnTo>
                  <a:lnTo>
                    <a:pt x="48" y="318"/>
                  </a:lnTo>
                  <a:lnTo>
                    <a:pt x="54" y="322"/>
                  </a:lnTo>
                  <a:lnTo>
                    <a:pt x="60" y="322"/>
                  </a:lnTo>
                  <a:lnTo>
                    <a:pt x="62" y="324"/>
                  </a:lnTo>
                  <a:lnTo>
                    <a:pt x="60" y="332"/>
                  </a:lnTo>
                  <a:lnTo>
                    <a:pt x="70" y="344"/>
                  </a:lnTo>
                  <a:lnTo>
                    <a:pt x="88" y="350"/>
                  </a:lnTo>
                  <a:lnTo>
                    <a:pt x="96" y="350"/>
                  </a:lnTo>
                  <a:lnTo>
                    <a:pt x="106" y="344"/>
                  </a:lnTo>
                  <a:lnTo>
                    <a:pt x="106" y="338"/>
                  </a:lnTo>
                  <a:lnTo>
                    <a:pt x="112" y="334"/>
                  </a:lnTo>
                  <a:lnTo>
                    <a:pt x="120" y="340"/>
                  </a:lnTo>
                  <a:lnTo>
                    <a:pt x="122" y="342"/>
                  </a:lnTo>
                  <a:lnTo>
                    <a:pt x="128" y="340"/>
                  </a:lnTo>
                  <a:lnTo>
                    <a:pt x="148" y="332"/>
                  </a:lnTo>
                  <a:lnTo>
                    <a:pt x="152" y="320"/>
                  </a:lnTo>
                  <a:lnTo>
                    <a:pt x="154" y="320"/>
                  </a:lnTo>
                  <a:lnTo>
                    <a:pt x="158" y="324"/>
                  </a:lnTo>
                  <a:lnTo>
                    <a:pt x="174" y="310"/>
                  </a:lnTo>
                  <a:lnTo>
                    <a:pt x="180" y="314"/>
                  </a:lnTo>
                  <a:lnTo>
                    <a:pt x="192" y="296"/>
                  </a:lnTo>
                  <a:lnTo>
                    <a:pt x="188" y="290"/>
                  </a:lnTo>
                  <a:lnTo>
                    <a:pt x="190" y="278"/>
                  </a:lnTo>
                  <a:lnTo>
                    <a:pt x="204" y="254"/>
                  </a:lnTo>
                  <a:lnTo>
                    <a:pt x="220" y="188"/>
                  </a:lnTo>
                  <a:lnTo>
                    <a:pt x="224" y="188"/>
                  </a:lnTo>
                  <a:lnTo>
                    <a:pt x="234" y="194"/>
                  </a:lnTo>
                  <a:lnTo>
                    <a:pt x="234" y="198"/>
                  </a:lnTo>
                  <a:lnTo>
                    <a:pt x="240" y="202"/>
                  </a:lnTo>
                  <a:lnTo>
                    <a:pt x="250" y="200"/>
                  </a:lnTo>
                  <a:lnTo>
                    <a:pt x="256" y="190"/>
                  </a:lnTo>
                  <a:lnTo>
                    <a:pt x="262" y="164"/>
                  </a:lnTo>
                  <a:lnTo>
                    <a:pt x="268" y="156"/>
                  </a:lnTo>
                  <a:lnTo>
                    <a:pt x="278" y="160"/>
                  </a:lnTo>
                  <a:lnTo>
                    <a:pt x="284" y="146"/>
                  </a:lnTo>
                  <a:lnTo>
                    <a:pt x="290" y="142"/>
                  </a:lnTo>
                  <a:lnTo>
                    <a:pt x="294" y="136"/>
                  </a:lnTo>
                  <a:lnTo>
                    <a:pt x="300" y="122"/>
                  </a:lnTo>
                  <a:lnTo>
                    <a:pt x="304" y="120"/>
                  </a:lnTo>
                  <a:lnTo>
                    <a:pt x="304" y="116"/>
                  </a:lnTo>
                  <a:lnTo>
                    <a:pt x="302" y="114"/>
                  </a:lnTo>
                  <a:lnTo>
                    <a:pt x="302" y="94"/>
                  </a:lnTo>
                  <a:lnTo>
                    <a:pt x="304" y="90"/>
                  </a:lnTo>
                  <a:lnTo>
                    <a:pt x="308" y="88"/>
                  </a:lnTo>
                  <a:lnTo>
                    <a:pt x="344" y="110"/>
                  </a:lnTo>
                  <a:lnTo>
                    <a:pt x="348" y="112"/>
                  </a:lnTo>
                  <a:lnTo>
                    <a:pt x="350" y="110"/>
                  </a:lnTo>
                  <a:lnTo>
                    <a:pt x="354" y="92"/>
                  </a:lnTo>
                  <a:lnTo>
                    <a:pt x="346" y="74"/>
                  </a:lnTo>
                  <a:lnTo>
                    <a:pt x="342" y="72"/>
                  </a:lnTo>
                  <a:lnTo>
                    <a:pt x="340" y="64"/>
                  </a:lnTo>
                  <a:lnTo>
                    <a:pt x="332" y="68"/>
                  </a:lnTo>
                  <a:lnTo>
                    <a:pt x="326" y="66"/>
                  </a:lnTo>
                  <a:lnTo>
                    <a:pt x="320" y="64"/>
                  </a:lnTo>
                  <a:lnTo>
                    <a:pt x="296" y="72"/>
                  </a:lnTo>
                  <a:lnTo>
                    <a:pt x="294" y="78"/>
                  </a:lnTo>
                  <a:lnTo>
                    <a:pt x="284" y="82"/>
                  </a:lnTo>
                  <a:lnTo>
                    <a:pt x="274" y="80"/>
                  </a:lnTo>
                  <a:lnTo>
                    <a:pt x="270" y="74"/>
                  </a:lnTo>
                  <a:lnTo>
                    <a:pt x="266" y="84"/>
                  </a:lnTo>
                  <a:lnTo>
                    <a:pt x="260" y="88"/>
                  </a:lnTo>
                  <a:lnTo>
                    <a:pt x="254" y="96"/>
                  </a:lnTo>
                  <a:lnTo>
                    <a:pt x="248" y="98"/>
                  </a:lnTo>
                  <a:lnTo>
                    <a:pt x="232" y="116"/>
                  </a:lnTo>
                  <a:lnTo>
                    <a:pt x="228" y="118"/>
                  </a:lnTo>
                  <a:lnTo>
                    <a:pt x="224" y="126"/>
                  </a:lnTo>
                  <a:lnTo>
                    <a:pt x="212" y="74"/>
                  </a:lnTo>
                  <a:lnTo>
                    <a:pt x="136" y="90"/>
                  </a:lnTo>
                  <a:lnTo>
                    <a:pt x="120" y="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30" name="Freeform 61"/>
            <p:cNvSpPr>
              <a:spLocks/>
            </p:cNvSpPr>
            <p:nvPr/>
          </p:nvSpPr>
          <p:spPr bwMode="grayWhite">
            <a:xfrm>
              <a:off x="4540" y="1608"/>
              <a:ext cx="125" cy="122"/>
            </a:xfrm>
            <a:custGeom>
              <a:avLst/>
              <a:gdLst>
                <a:gd name="T0" fmla="*/ 0 w 134"/>
                <a:gd name="T1" fmla="*/ 5 h 134"/>
                <a:gd name="T2" fmla="*/ 7 w 134"/>
                <a:gd name="T3" fmla="*/ 5 h 134"/>
                <a:gd name="T4" fmla="*/ 7 w 134"/>
                <a:gd name="T5" fmla="*/ 5 h 134"/>
                <a:gd name="T6" fmla="*/ 7 w 134"/>
                <a:gd name="T7" fmla="*/ 5 h 134"/>
                <a:gd name="T8" fmla="*/ 7 w 134"/>
                <a:gd name="T9" fmla="*/ 5 h 134"/>
                <a:gd name="T10" fmla="*/ 7 w 134"/>
                <a:gd name="T11" fmla="*/ 0 h 134"/>
                <a:gd name="T12" fmla="*/ 7 w 134"/>
                <a:gd name="T13" fmla="*/ 5 h 134"/>
                <a:gd name="T14" fmla="*/ 7 w 134"/>
                <a:gd name="T15" fmla="*/ 5 h 134"/>
                <a:gd name="T16" fmla="*/ 7 w 134"/>
                <a:gd name="T17" fmla="*/ 5 h 134"/>
                <a:gd name="T18" fmla="*/ 7 w 134"/>
                <a:gd name="T19" fmla="*/ 5 h 134"/>
                <a:gd name="T20" fmla="*/ 7 w 134"/>
                <a:gd name="T21" fmla="*/ 5 h 134"/>
                <a:gd name="T22" fmla="*/ 7 w 134"/>
                <a:gd name="T23" fmla="*/ 5 h 134"/>
                <a:gd name="T24" fmla="*/ 7 w 134"/>
                <a:gd name="T25" fmla="*/ 5 h 134"/>
                <a:gd name="T26" fmla="*/ 7 w 134"/>
                <a:gd name="T27" fmla="*/ 5 h 134"/>
                <a:gd name="T28" fmla="*/ 7 w 134"/>
                <a:gd name="T29" fmla="*/ 5 h 134"/>
                <a:gd name="T30" fmla="*/ 7 w 134"/>
                <a:gd name="T31" fmla="*/ 5 h 134"/>
                <a:gd name="T32" fmla="*/ 7 w 134"/>
                <a:gd name="T33" fmla="*/ 5 h 134"/>
                <a:gd name="T34" fmla="*/ 7 w 134"/>
                <a:gd name="T35" fmla="*/ 5 h 134"/>
                <a:gd name="T36" fmla="*/ 7 w 134"/>
                <a:gd name="T37" fmla="*/ 5 h 134"/>
                <a:gd name="T38" fmla="*/ 7 w 134"/>
                <a:gd name="T39" fmla="*/ 5 h 134"/>
                <a:gd name="T40" fmla="*/ 7 w 134"/>
                <a:gd name="T41" fmla="*/ 5 h 134"/>
                <a:gd name="T42" fmla="*/ 7 w 134"/>
                <a:gd name="T43" fmla="*/ 5 h 134"/>
                <a:gd name="T44" fmla="*/ 7 w 134"/>
                <a:gd name="T45" fmla="*/ 5 h 134"/>
                <a:gd name="T46" fmla="*/ 2 w 134"/>
                <a:gd name="T47" fmla="*/ 5 h 134"/>
                <a:gd name="T48" fmla="*/ 7 w 134"/>
                <a:gd name="T49" fmla="*/ 5 h 134"/>
                <a:gd name="T50" fmla="*/ 7 w 134"/>
                <a:gd name="T51" fmla="*/ 5 h 134"/>
                <a:gd name="T52" fmla="*/ 7 w 134"/>
                <a:gd name="T53" fmla="*/ 5 h 134"/>
                <a:gd name="T54" fmla="*/ 0 w 134"/>
                <a:gd name="T55" fmla="*/ 5 h 13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34"/>
                <a:gd name="T85" fmla="*/ 0 h 134"/>
                <a:gd name="T86" fmla="*/ 134 w 134"/>
                <a:gd name="T87" fmla="*/ 134 h 13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34" h="134">
                  <a:moveTo>
                    <a:pt x="0" y="30"/>
                  </a:moveTo>
                  <a:lnTo>
                    <a:pt x="46" y="18"/>
                  </a:lnTo>
                  <a:lnTo>
                    <a:pt x="50" y="24"/>
                  </a:lnTo>
                  <a:lnTo>
                    <a:pt x="50" y="22"/>
                  </a:lnTo>
                  <a:lnTo>
                    <a:pt x="52" y="18"/>
                  </a:lnTo>
                  <a:lnTo>
                    <a:pt x="120" y="0"/>
                  </a:lnTo>
                  <a:lnTo>
                    <a:pt x="134" y="56"/>
                  </a:lnTo>
                  <a:lnTo>
                    <a:pt x="132" y="62"/>
                  </a:lnTo>
                  <a:lnTo>
                    <a:pt x="132" y="64"/>
                  </a:lnTo>
                  <a:lnTo>
                    <a:pt x="132" y="68"/>
                  </a:lnTo>
                  <a:lnTo>
                    <a:pt x="132" y="70"/>
                  </a:lnTo>
                  <a:lnTo>
                    <a:pt x="124" y="70"/>
                  </a:lnTo>
                  <a:lnTo>
                    <a:pt x="102" y="80"/>
                  </a:lnTo>
                  <a:lnTo>
                    <a:pt x="96" y="80"/>
                  </a:lnTo>
                  <a:lnTo>
                    <a:pt x="94" y="82"/>
                  </a:lnTo>
                  <a:lnTo>
                    <a:pt x="92" y="86"/>
                  </a:lnTo>
                  <a:lnTo>
                    <a:pt x="92" y="88"/>
                  </a:lnTo>
                  <a:lnTo>
                    <a:pt x="78" y="90"/>
                  </a:lnTo>
                  <a:lnTo>
                    <a:pt x="60" y="98"/>
                  </a:lnTo>
                  <a:lnTo>
                    <a:pt x="58" y="94"/>
                  </a:lnTo>
                  <a:lnTo>
                    <a:pt x="46" y="106"/>
                  </a:lnTo>
                  <a:lnTo>
                    <a:pt x="20" y="128"/>
                  </a:lnTo>
                  <a:lnTo>
                    <a:pt x="10" y="134"/>
                  </a:lnTo>
                  <a:lnTo>
                    <a:pt x="2" y="126"/>
                  </a:lnTo>
                  <a:lnTo>
                    <a:pt x="14" y="114"/>
                  </a:lnTo>
                  <a:lnTo>
                    <a:pt x="14" y="110"/>
                  </a:lnTo>
                  <a:lnTo>
                    <a:pt x="10" y="102"/>
                  </a:lnTo>
                  <a:lnTo>
                    <a:pt x="0" y="30"/>
                  </a:lnTo>
                  <a:close/>
                </a:path>
              </a:pathLst>
            </a:custGeom>
            <a:solidFill>
              <a:srgbClr val="BADEDA"/>
            </a:solidFill>
            <a:ln w="6350" cmpd="sng">
              <a:solidFill>
                <a:srgbClr val="50A69C"/>
              </a:solidFill>
              <a:prstDash val="solid"/>
              <a:round/>
              <a:headEnd/>
              <a:tailEnd/>
            </a:ln>
          </p:spPr>
          <p:txBody>
            <a:bodyPr/>
            <a:lstStyle/>
            <a:p>
              <a:endParaRPr lang="en-US"/>
            </a:p>
          </p:txBody>
        </p:sp>
      </p:grpSp>
      <p:sp>
        <p:nvSpPr>
          <p:cNvPr id="146439" name="Rectangle 62"/>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American Tort Reform Association; Insurance Information Institute</a:t>
            </a:r>
          </a:p>
        </p:txBody>
      </p:sp>
      <p:grpSp>
        <p:nvGrpSpPr>
          <p:cNvPr id="4" name="Group 63"/>
          <p:cNvGrpSpPr>
            <a:grpSpLocks/>
          </p:cNvGrpSpPr>
          <p:nvPr/>
        </p:nvGrpSpPr>
        <p:grpSpPr bwMode="auto">
          <a:xfrm>
            <a:off x="2426633" y="4075019"/>
            <a:ext cx="212725" cy="212725"/>
            <a:chOff x="3300" y="3702"/>
            <a:chExt cx="162" cy="162"/>
          </a:xfrm>
        </p:grpSpPr>
        <p:sp>
          <p:nvSpPr>
            <p:cNvPr id="146475" name="Oval 64"/>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45" name="AutoShape 65"/>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grpSp>
        <p:nvGrpSpPr>
          <p:cNvPr id="5" name="Group 66"/>
          <p:cNvGrpSpPr>
            <a:grpSpLocks/>
          </p:cNvGrpSpPr>
          <p:nvPr/>
        </p:nvGrpSpPr>
        <p:grpSpPr bwMode="auto">
          <a:xfrm>
            <a:off x="7153275" y="3568700"/>
            <a:ext cx="212725" cy="212725"/>
            <a:chOff x="3300" y="3702"/>
            <a:chExt cx="162" cy="162"/>
          </a:xfrm>
        </p:grpSpPr>
        <p:sp>
          <p:nvSpPr>
            <p:cNvPr id="146473" name="Oval 67"/>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48" name="AutoShape 68"/>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grpSp>
        <p:nvGrpSpPr>
          <p:cNvPr id="6" name="Group 75"/>
          <p:cNvGrpSpPr>
            <a:grpSpLocks/>
          </p:cNvGrpSpPr>
          <p:nvPr/>
        </p:nvGrpSpPr>
        <p:grpSpPr bwMode="auto">
          <a:xfrm>
            <a:off x="6133540" y="3536483"/>
            <a:ext cx="212725" cy="212725"/>
            <a:chOff x="3300" y="3702"/>
            <a:chExt cx="162" cy="162"/>
          </a:xfrm>
        </p:grpSpPr>
        <p:sp>
          <p:nvSpPr>
            <p:cNvPr id="146469" name="Oval 76"/>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57" name="AutoShape 77"/>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grpSp>
        <p:nvGrpSpPr>
          <p:cNvPr id="7" name="Group 81"/>
          <p:cNvGrpSpPr>
            <a:grpSpLocks/>
          </p:cNvGrpSpPr>
          <p:nvPr/>
        </p:nvGrpSpPr>
        <p:grpSpPr bwMode="auto">
          <a:xfrm>
            <a:off x="7794625" y="2713038"/>
            <a:ext cx="212725" cy="212725"/>
            <a:chOff x="3300" y="3702"/>
            <a:chExt cx="162" cy="162"/>
          </a:xfrm>
        </p:grpSpPr>
        <p:sp>
          <p:nvSpPr>
            <p:cNvPr id="146467" name="Oval 82"/>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63" name="AutoShape 83"/>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sp>
        <p:nvSpPr>
          <p:cNvPr id="146447" name="Freeform 88"/>
          <p:cNvSpPr>
            <a:spLocks/>
          </p:cNvSpPr>
          <p:nvPr/>
        </p:nvSpPr>
        <p:spPr bwMode="auto">
          <a:xfrm>
            <a:off x="7930792" y="1927124"/>
            <a:ext cx="633105" cy="1474634"/>
          </a:xfrm>
          <a:custGeom>
            <a:avLst/>
            <a:gdLst>
              <a:gd name="T0" fmla="*/ 2147483647 w 398"/>
              <a:gd name="T1" fmla="*/ 0 h 830"/>
              <a:gd name="T2" fmla="*/ 2147483647 w 398"/>
              <a:gd name="T3" fmla="*/ 2147483647 h 830"/>
              <a:gd name="T4" fmla="*/ 0 w 398"/>
              <a:gd name="T5" fmla="*/ 2147483647 h 830"/>
              <a:gd name="T6" fmla="*/ 0 60000 65536"/>
              <a:gd name="T7" fmla="*/ 0 60000 65536"/>
              <a:gd name="T8" fmla="*/ 0 60000 65536"/>
              <a:gd name="T9" fmla="*/ 0 w 398"/>
              <a:gd name="T10" fmla="*/ 0 h 830"/>
              <a:gd name="T11" fmla="*/ 398 w 398"/>
              <a:gd name="T12" fmla="*/ 830 h 830"/>
            </a:gdLst>
            <a:ahLst/>
            <a:cxnLst>
              <a:cxn ang="T6">
                <a:pos x="T0" y="T1"/>
              </a:cxn>
              <a:cxn ang="T7">
                <a:pos x="T2" y="T3"/>
              </a:cxn>
              <a:cxn ang="T8">
                <a:pos x="T4" y="T5"/>
              </a:cxn>
            </a:cxnLst>
            <a:rect l="T9" t="T10" r="T11" b="T12"/>
            <a:pathLst>
              <a:path w="398" h="830">
                <a:moveTo>
                  <a:pt x="398" y="0"/>
                </a:moveTo>
                <a:lnTo>
                  <a:pt x="398" y="830"/>
                </a:lnTo>
                <a:lnTo>
                  <a:pt x="0" y="830"/>
                </a:lnTo>
              </a:path>
            </a:pathLst>
          </a:custGeom>
          <a:noFill/>
          <a:ln w="28575" cap="flat" cmpd="sng">
            <a:solidFill>
              <a:schemeClr val="tx1"/>
            </a:solidFill>
            <a:prstDash val="solid"/>
            <a:round/>
            <a:headEnd type="none" w="med" len="med"/>
            <a:tailEnd type="triangle" w="lg" len="med"/>
          </a:ln>
        </p:spPr>
        <p:txBody>
          <a:bodyPr/>
          <a:lstStyle/>
          <a:p>
            <a:endParaRPr lang="en-US"/>
          </a:p>
        </p:txBody>
      </p:sp>
      <p:sp>
        <p:nvSpPr>
          <p:cNvPr id="146448" name="Line 90"/>
          <p:cNvSpPr>
            <a:spLocks noChangeShapeType="1"/>
          </p:cNvSpPr>
          <p:nvPr/>
        </p:nvSpPr>
        <p:spPr bwMode="auto">
          <a:xfrm>
            <a:off x="7259638" y="1539875"/>
            <a:ext cx="0" cy="2003425"/>
          </a:xfrm>
          <a:prstGeom prst="line">
            <a:avLst/>
          </a:prstGeom>
          <a:noFill/>
          <a:ln w="28575">
            <a:solidFill>
              <a:schemeClr val="tx1"/>
            </a:solidFill>
            <a:round/>
            <a:headEnd/>
            <a:tailEnd type="triangle" w="lg" len="med"/>
          </a:ln>
        </p:spPr>
        <p:txBody>
          <a:bodyPr/>
          <a:lstStyle/>
          <a:p>
            <a:endParaRPr lang="en-US"/>
          </a:p>
        </p:txBody>
      </p:sp>
      <p:sp>
        <p:nvSpPr>
          <p:cNvPr id="1991771" name="Rectangle 91"/>
          <p:cNvSpPr>
            <a:spLocks noChangeArrowheads="1"/>
          </p:cNvSpPr>
          <p:nvPr/>
        </p:nvSpPr>
        <p:spPr bwMode="blackWhite">
          <a:xfrm>
            <a:off x="5881688" y="1206500"/>
            <a:ext cx="1444625" cy="469900"/>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a:solidFill>
                  <a:schemeClr val="bg1"/>
                </a:solidFill>
              </a:rPr>
              <a:t>West Virginia</a:t>
            </a:r>
          </a:p>
        </p:txBody>
      </p:sp>
      <p:sp>
        <p:nvSpPr>
          <p:cNvPr id="146450" name="Freeform 92"/>
          <p:cNvSpPr>
            <a:spLocks/>
          </p:cNvSpPr>
          <p:nvPr/>
        </p:nvSpPr>
        <p:spPr bwMode="auto">
          <a:xfrm rot="21424727">
            <a:off x="5516096" y="1762779"/>
            <a:ext cx="555625" cy="1908268"/>
          </a:xfrm>
          <a:custGeom>
            <a:avLst/>
            <a:gdLst>
              <a:gd name="T0" fmla="*/ 0 w 350"/>
              <a:gd name="T1" fmla="*/ 0 h 984"/>
              <a:gd name="T2" fmla="*/ 0 w 350"/>
              <a:gd name="T3" fmla="*/ 2147483647 h 984"/>
              <a:gd name="T4" fmla="*/ 2147483647 w 350"/>
              <a:gd name="T5" fmla="*/ 2147483647 h 984"/>
              <a:gd name="T6" fmla="*/ 0 60000 65536"/>
              <a:gd name="T7" fmla="*/ 0 60000 65536"/>
              <a:gd name="T8" fmla="*/ 0 60000 65536"/>
              <a:gd name="T9" fmla="*/ 0 w 350"/>
              <a:gd name="T10" fmla="*/ 0 h 984"/>
              <a:gd name="T11" fmla="*/ 350 w 350"/>
              <a:gd name="T12" fmla="*/ 984 h 984"/>
            </a:gdLst>
            <a:ahLst/>
            <a:cxnLst>
              <a:cxn ang="T6">
                <a:pos x="T0" y="T1"/>
              </a:cxn>
              <a:cxn ang="T7">
                <a:pos x="T2" y="T3"/>
              </a:cxn>
              <a:cxn ang="T8">
                <a:pos x="T4" y="T5"/>
              </a:cxn>
            </a:cxnLst>
            <a:rect l="T9" t="T10" r="T11" b="T12"/>
            <a:pathLst>
              <a:path w="350" h="984">
                <a:moveTo>
                  <a:pt x="0" y="0"/>
                </a:moveTo>
                <a:lnTo>
                  <a:pt x="0" y="984"/>
                </a:lnTo>
                <a:lnTo>
                  <a:pt x="350" y="984"/>
                </a:lnTo>
              </a:path>
            </a:pathLst>
          </a:custGeom>
          <a:noFill/>
          <a:ln w="28575" cap="flat" cmpd="sng">
            <a:solidFill>
              <a:schemeClr val="tx1"/>
            </a:solidFill>
            <a:prstDash val="solid"/>
            <a:round/>
            <a:headEnd type="none" w="med" len="med"/>
            <a:tailEnd type="triangle" w="lg" len="med"/>
          </a:ln>
        </p:spPr>
        <p:txBody>
          <a:bodyPr/>
          <a:lstStyle/>
          <a:p>
            <a:endParaRPr lang="en-US"/>
          </a:p>
        </p:txBody>
      </p:sp>
      <p:sp>
        <p:nvSpPr>
          <p:cNvPr id="1991773" name="Rectangle 93"/>
          <p:cNvSpPr>
            <a:spLocks noChangeArrowheads="1"/>
          </p:cNvSpPr>
          <p:nvPr/>
        </p:nvSpPr>
        <p:spPr bwMode="blackWhite">
          <a:xfrm>
            <a:off x="3848100" y="1076325"/>
            <a:ext cx="1870076" cy="838200"/>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a:solidFill>
                  <a:schemeClr val="bg1"/>
                </a:solidFill>
              </a:rPr>
              <a:t>Illinois</a:t>
            </a:r>
          </a:p>
          <a:p>
            <a:pPr algn="ctr">
              <a:lnSpc>
                <a:spcPct val="90000"/>
              </a:lnSpc>
              <a:spcBef>
                <a:spcPct val="25000"/>
              </a:spcBef>
              <a:defRPr/>
            </a:pPr>
            <a:r>
              <a:rPr lang="en-US" sz="1400" b="1" dirty="0" smtClean="0">
                <a:solidFill>
                  <a:schemeClr val="bg1"/>
                </a:solidFill>
              </a:rPr>
              <a:t>Madison County</a:t>
            </a:r>
            <a:endParaRPr lang="en-US" sz="1400" b="1" dirty="0">
              <a:solidFill>
                <a:schemeClr val="bg1"/>
              </a:solidFill>
            </a:endParaRPr>
          </a:p>
        </p:txBody>
      </p:sp>
      <p:sp>
        <p:nvSpPr>
          <p:cNvPr id="146452" name="Line 96"/>
          <p:cNvSpPr>
            <a:spLocks noChangeShapeType="1"/>
          </p:cNvSpPr>
          <p:nvPr/>
        </p:nvSpPr>
        <p:spPr bwMode="auto">
          <a:xfrm flipH="1" flipV="1">
            <a:off x="8010525" y="2933699"/>
            <a:ext cx="258763" cy="849313"/>
          </a:xfrm>
          <a:prstGeom prst="line">
            <a:avLst/>
          </a:prstGeom>
          <a:noFill/>
          <a:ln w="28575">
            <a:solidFill>
              <a:schemeClr val="tx1"/>
            </a:solidFill>
            <a:round/>
            <a:headEnd/>
            <a:tailEnd type="triangle" w="lg" len="med"/>
          </a:ln>
        </p:spPr>
        <p:txBody>
          <a:bodyPr/>
          <a:lstStyle/>
          <a:p>
            <a:endParaRPr lang="en-US"/>
          </a:p>
        </p:txBody>
      </p:sp>
      <p:sp>
        <p:nvSpPr>
          <p:cNvPr id="1991777" name="Rectangle 97"/>
          <p:cNvSpPr>
            <a:spLocks noChangeArrowheads="1"/>
          </p:cNvSpPr>
          <p:nvPr/>
        </p:nvSpPr>
        <p:spPr bwMode="blackWhite">
          <a:xfrm>
            <a:off x="7440613" y="3862388"/>
            <a:ext cx="1444625" cy="7905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smtClean="0">
                <a:solidFill>
                  <a:schemeClr val="bg1"/>
                </a:solidFill>
              </a:rPr>
              <a:t>New York</a:t>
            </a:r>
            <a:endParaRPr lang="en-US" sz="1600" b="1" i="1" dirty="0">
              <a:solidFill>
                <a:schemeClr val="bg1"/>
              </a:solidFill>
            </a:endParaRPr>
          </a:p>
          <a:p>
            <a:pPr algn="ctr">
              <a:lnSpc>
                <a:spcPct val="90000"/>
              </a:lnSpc>
              <a:spcBef>
                <a:spcPct val="25000"/>
              </a:spcBef>
              <a:defRPr/>
            </a:pPr>
            <a:r>
              <a:rPr lang="en-US" sz="1400" b="1" dirty="0" smtClean="0">
                <a:solidFill>
                  <a:schemeClr val="bg1"/>
                </a:solidFill>
              </a:rPr>
              <a:t>Albany and NYC</a:t>
            </a:r>
            <a:endParaRPr lang="en-US" sz="1400" b="1" dirty="0">
              <a:solidFill>
                <a:schemeClr val="bg1"/>
              </a:solidFill>
            </a:endParaRPr>
          </a:p>
        </p:txBody>
      </p:sp>
      <p:grpSp>
        <p:nvGrpSpPr>
          <p:cNvPr id="8" name="Group 98"/>
          <p:cNvGrpSpPr>
            <a:grpSpLocks/>
          </p:cNvGrpSpPr>
          <p:nvPr/>
        </p:nvGrpSpPr>
        <p:grpSpPr bwMode="auto">
          <a:xfrm>
            <a:off x="179388" y="1181101"/>
            <a:ext cx="2070100" cy="4165600"/>
            <a:chOff x="100" y="760"/>
            <a:chExt cx="1416" cy="2641"/>
          </a:xfrm>
        </p:grpSpPr>
        <p:sp>
          <p:nvSpPr>
            <p:cNvPr id="146461" name="Rectangle 99"/>
            <p:cNvSpPr>
              <a:spLocks noChangeArrowheads="1"/>
            </p:cNvSpPr>
            <p:nvPr/>
          </p:nvSpPr>
          <p:spPr bwMode="blackWhite">
            <a:xfrm>
              <a:off x="100" y="856"/>
              <a:ext cx="1416" cy="1336"/>
            </a:xfrm>
            <a:prstGeom prst="rect">
              <a:avLst/>
            </a:prstGeom>
            <a:solidFill>
              <a:srgbClr val="ECF6F8"/>
            </a:solidFill>
            <a:ln w="12700">
              <a:solidFill>
                <a:srgbClr val="378798"/>
              </a:solidFill>
              <a:miter lim="800000"/>
              <a:headEnd/>
              <a:tailEnd/>
            </a:ln>
          </p:spPr>
          <p:txBody>
            <a:bodyPr wrap="none" anchor="ctr"/>
            <a:lstStyle/>
            <a:p>
              <a:endParaRPr lang="en-US"/>
            </a:p>
          </p:txBody>
        </p:sp>
        <p:sp>
          <p:nvSpPr>
            <p:cNvPr id="146462" name="Rectangle 100"/>
            <p:cNvSpPr>
              <a:spLocks noChangeArrowheads="1"/>
            </p:cNvSpPr>
            <p:nvPr/>
          </p:nvSpPr>
          <p:spPr bwMode="blackWhite">
            <a:xfrm>
              <a:off x="100" y="760"/>
              <a:ext cx="1416" cy="289"/>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5000"/>
                </a:lnSpc>
                <a:spcBef>
                  <a:spcPct val="25000"/>
                </a:spcBef>
              </a:pPr>
              <a:r>
                <a:rPr lang="en-US" b="1">
                  <a:solidFill>
                    <a:srgbClr val="FFFFFF"/>
                  </a:solidFill>
                </a:rPr>
                <a:t>Watch List</a:t>
              </a:r>
            </a:p>
          </p:txBody>
        </p:sp>
        <p:sp>
          <p:nvSpPr>
            <p:cNvPr id="146463" name="Text Box 101"/>
            <p:cNvSpPr txBox="1">
              <a:spLocks noChangeArrowheads="1"/>
            </p:cNvSpPr>
            <p:nvPr/>
          </p:nvSpPr>
          <p:spPr bwMode="auto">
            <a:xfrm>
              <a:off x="127" y="1079"/>
              <a:ext cx="1385" cy="1258"/>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400" dirty="0" smtClean="0"/>
                <a:t>Philadelphia, Pennsylvania</a:t>
              </a:r>
            </a:p>
            <a:p>
              <a:pPr marL="228600" indent="-228600" eaLnBrk="0" hangingPunct="0">
                <a:lnSpc>
                  <a:spcPct val="90000"/>
                </a:lnSpc>
                <a:spcBef>
                  <a:spcPct val="25000"/>
                </a:spcBef>
                <a:buClr>
                  <a:schemeClr val="accent2"/>
                </a:buClr>
                <a:buFont typeface="Wingdings" pitchFamily="2" charset="2"/>
                <a:buChar char="n"/>
              </a:pPr>
              <a:r>
                <a:rPr lang="en-US" sz="1400" dirty="0" smtClean="0"/>
                <a:t>South Florida</a:t>
              </a:r>
            </a:p>
            <a:p>
              <a:pPr marL="228600" indent="-228600" eaLnBrk="0" hangingPunct="0">
                <a:lnSpc>
                  <a:spcPct val="90000"/>
                </a:lnSpc>
                <a:spcBef>
                  <a:spcPct val="25000"/>
                </a:spcBef>
                <a:buClr>
                  <a:schemeClr val="accent2"/>
                </a:buClr>
                <a:buFont typeface="Wingdings" pitchFamily="2" charset="2"/>
                <a:buChar char="n"/>
              </a:pPr>
              <a:r>
                <a:rPr lang="en-US" sz="1400" dirty="0" smtClean="0"/>
                <a:t>Cook County, Illinois</a:t>
              </a:r>
            </a:p>
            <a:p>
              <a:pPr marL="228600" indent="-228600" eaLnBrk="0" hangingPunct="0">
                <a:lnSpc>
                  <a:spcPct val="90000"/>
                </a:lnSpc>
                <a:spcBef>
                  <a:spcPct val="25000"/>
                </a:spcBef>
                <a:buClr>
                  <a:schemeClr val="accent2"/>
                </a:buClr>
                <a:buFont typeface="Wingdings" pitchFamily="2" charset="2"/>
                <a:buChar char="n"/>
              </a:pPr>
              <a:r>
                <a:rPr lang="en-US" sz="1400" dirty="0" smtClean="0"/>
                <a:t>New Jersey</a:t>
              </a:r>
            </a:p>
            <a:p>
              <a:pPr marL="228600" indent="-228600" eaLnBrk="0" hangingPunct="0">
                <a:lnSpc>
                  <a:spcPct val="90000"/>
                </a:lnSpc>
                <a:spcBef>
                  <a:spcPct val="25000"/>
                </a:spcBef>
                <a:buClr>
                  <a:schemeClr val="accent2"/>
                </a:buClr>
                <a:buFont typeface="Wingdings" pitchFamily="2" charset="2"/>
                <a:buChar char="n"/>
              </a:pPr>
              <a:r>
                <a:rPr lang="en-US" sz="1400" dirty="0" smtClean="0"/>
                <a:t>Nevada</a:t>
              </a:r>
            </a:p>
            <a:p>
              <a:pPr marL="228600" indent="-228600" eaLnBrk="0" hangingPunct="0">
                <a:lnSpc>
                  <a:spcPct val="90000"/>
                </a:lnSpc>
                <a:spcBef>
                  <a:spcPct val="25000"/>
                </a:spcBef>
                <a:buClr>
                  <a:schemeClr val="accent2"/>
                </a:buClr>
                <a:buFont typeface="Wingdings" pitchFamily="2" charset="2"/>
                <a:buChar char="n"/>
              </a:pPr>
              <a:r>
                <a:rPr lang="en-US" sz="1400" dirty="0" smtClean="0"/>
                <a:t>Louisiana</a:t>
              </a:r>
            </a:p>
            <a:p>
              <a:pPr marL="228600" indent="-228600" eaLnBrk="0" hangingPunct="0">
                <a:lnSpc>
                  <a:spcPct val="90000"/>
                </a:lnSpc>
                <a:spcBef>
                  <a:spcPct val="25000"/>
                </a:spcBef>
                <a:buClr>
                  <a:schemeClr val="accent2"/>
                </a:buClr>
                <a:buFont typeface="Wingdings" pitchFamily="2" charset="2"/>
                <a:buChar char="n"/>
              </a:pPr>
              <a:endParaRPr lang="en-US" sz="1500" dirty="0"/>
            </a:p>
          </p:txBody>
        </p:sp>
        <p:sp>
          <p:nvSpPr>
            <p:cNvPr id="146464" name="Rectangle 102"/>
            <p:cNvSpPr>
              <a:spLocks noChangeArrowheads="1"/>
            </p:cNvSpPr>
            <p:nvPr/>
          </p:nvSpPr>
          <p:spPr bwMode="blackWhite">
            <a:xfrm>
              <a:off x="100" y="2486"/>
              <a:ext cx="1416" cy="915"/>
            </a:xfrm>
            <a:prstGeom prst="rect">
              <a:avLst/>
            </a:prstGeom>
            <a:solidFill>
              <a:srgbClr val="F0F1EF"/>
            </a:solidFill>
            <a:ln w="12700" algn="ctr">
              <a:solidFill>
                <a:srgbClr val="808080"/>
              </a:solidFill>
              <a:miter lim="800000"/>
              <a:headEnd/>
              <a:tailEnd/>
            </a:ln>
          </p:spPr>
          <p:txBody>
            <a:bodyPr wrap="none" anchor="ctr"/>
            <a:lstStyle/>
            <a:p>
              <a:endParaRPr lang="en-US"/>
            </a:p>
          </p:txBody>
        </p:sp>
        <p:sp>
          <p:nvSpPr>
            <p:cNvPr id="146465" name="Rectangle 103"/>
            <p:cNvSpPr>
              <a:spLocks noChangeArrowheads="1"/>
            </p:cNvSpPr>
            <p:nvPr/>
          </p:nvSpPr>
          <p:spPr bwMode="blackWhite">
            <a:xfrm>
              <a:off x="100" y="2270"/>
              <a:ext cx="1416" cy="409"/>
            </a:xfrm>
            <a:prstGeom prst="rect">
              <a:avLst/>
            </a:prstGeom>
            <a:gradFill rotWithShape="1">
              <a:gsLst>
                <a:gs pos="0">
                  <a:srgbClr val="808080"/>
                </a:gs>
                <a:gs pos="100000">
                  <a:srgbClr val="3B3B3B"/>
                </a:gs>
              </a:gsLst>
              <a:lin ang="5400000" scaled="1"/>
            </a:gradFill>
            <a:ln w="12700" algn="ctr">
              <a:solidFill>
                <a:srgbClr val="808080"/>
              </a:solidFill>
              <a:miter lim="800000"/>
              <a:headEnd/>
              <a:tailEnd/>
            </a:ln>
          </p:spPr>
          <p:txBody>
            <a:bodyPr lIns="45720" rIns="45720" anchor="ctr"/>
            <a:lstStyle/>
            <a:p>
              <a:pPr algn="ctr">
                <a:lnSpc>
                  <a:spcPct val="90000"/>
                </a:lnSpc>
                <a:spcBef>
                  <a:spcPct val="25000"/>
                </a:spcBef>
              </a:pPr>
              <a:r>
                <a:rPr lang="en-US" b="1">
                  <a:solidFill>
                    <a:srgbClr val="FFFFFF"/>
                  </a:solidFill>
                </a:rPr>
                <a:t>Dishonorable Mention</a:t>
              </a:r>
            </a:p>
          </p:txBody>
        </p:sp>
        <p:sp>
          <p:nvSpPr>
            <p:cNvPr id="146466" name="Text Box 104"/>
            <p:cNvSpPr txBox="1">
              <a:spLocks noChangeArrowheads="1"/>
            </p:cNvSpPr>
            <p:nvPr/>
          </p:nvSpPr>
          <p:spPr bwMode="auto">
            <a:xfrm>
              <a:off x="127" y="2709"/>
              <a:ext cx="1369" cy="359"/>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MO </a:t>
              </a:r>
              <a:r>
                <a:rPr lang="en-US" sz="1500" dirty="0"/>
                <a:t>Supreme Court</a:t>
              </a:r>
            </a:p>
            <a:p>
              <a:pPr marL="228600" indent="-228600" eaLnBrk="0" hangingPunct="0">
                <a:lnSpc>
                  <a:spcPct val="90000"/>
                </a:lnSpc>
                <a:spcBef>
                  <a:spcPct val="25000"/>
                </a:spcBef>
                <a:buClr>
                  <a:schemeClr val="accent2"/>
                </a:buClr>
                <a:buFont typeface="Wingdings" pitchFamily="2" charset="2"/>
                <a:buChar char="n"/>
              </a:pPr>
              <a:r>
                <a:rPr lang="en-US" sz="1500" dirty="0" smtClean="0"/>
                <a:t>WA Supreme Court</a:t>
              </a:r>
              <a:endParaRPr lang="en-US" sz="1500" dirty="0"/>
            </a:p>
          </p:txBody>
        </p:sp>
      </p:grpSp>
      <p:sp>
        <p:nvSpPr>
          <p:cNvPr id="146455" name="Line 84"/>
          <p:cNvSpPr>
            <a:spLocks noChangeShapeType="1"/>
          </p:cNvSpPr>
          <p:nvPr/>
        </p:nvSpPr>
        <p:spPr bwMode="auto">
          <a:xfrm flipH="1">
            <a:off x="2595282" y="3375213"/>
            <a:ext cx="255494" cy="632012"/>
          </a:xfrm>
          <a:prstGeom prst="line">
            <a:avLst/>
          </a:prstGeom>
          <a:noFill/>
          <a:ln w="28575">
            <a:solidFill>
              <a:schemeClr val="tx1"/>
            </a:solidFill>
            <a:round/>
            <a:headEnd/>
            <a:tailEnd type="triangle" w="lg" len="med"/>
          </a:ln>
        </p:spPr>
        <p:txBody>
          <a:bodyPr/>
          <a:lstStyle/>
          <a:p>
            <a:endParaRPr lang="en-US"/>
          </a:p>
        </p:txBody>
      </p:sp>
      <p:sp>
        <p:nvSpPr>
          <p:cNvPr id="109" name="Rectangle 89"/>
          <p:cNvSpPr>
            <a:spLocks noChangeArrowheads="1"/>
          </p:cNvSpPr>
          <p:nvPr/>
        </p:nvSpPr>
        <p:spPr bwMode="blackWhite">
          <a:xfrm>
            <a:off x="2790825" y="2762250"/>
            <a:ext cx="1209675" cy="59372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smtClean="0">
                <a:solidFill>
                  <a:schemeClr val="bg1"/>
                </a:solidFill>
              </a:rPr>
              <a:t>California</a:t>
            </a:r>
            <a:endParaRPr lang="en-US" sz="1600" b="1" i="1" dirty="0">
              <a:solidFill>
                <a:schemeClr val="bg1"/>
              </a:solidFill>
            </a:endParaRPr>
          </a:p>
        </p:txBody>
      </p:sp>
      <p:sp>
        <p:nvSpPr>
          <p:cNvPr id="110" name="Rectangle 89"/>
          <p:cNvSpPr>
            <a:spLocks noChangeArrowheads="1"/>
          </p:cNvSpPr>
          <p:nvPr/>
        </p:nvSpPr>
        <p:spPr bwMode="blackWhite">
          <a:xfrm>
            <a:off x="7553325" y="1263650"/>
            <a:ext cx="1495425" cy="5365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smtClean="0">
                <a:solidFill>
                  <a:schemeClr val="bg1"/>
                </a:solidFill>
              </a:rPr>
              <a:t>Maryland</a:t>
            </a:r>
          </a:p>
          <a:p>
            <a:pPr algn="ctr">
              <a:lnSpc>
                <a:spcPct val="90000"/>
              </a:lnSpc>
              <a:spcBef>
                <a:spcPct val="25000"/>
              </a:spcBef>
              <a:defRPr/>
            </a:pPr>
            <a:r>
              <a:rPr lang="en-US" sz="1400" b="1" dirty="0" smtClean="0">
                <a:solidFill>
                  <a:schemeClr val="bg1"/>
                </a:solidFill>
              </a:rPr>
              <a:t>Baltimore</a:t>
            </a:r>
            <a:endParaRPr lang="en-US" sz="1400" b="1" dirty="0">
              <a:solidFill>
                <a:schemeClr val="bg1"/>
              </a:solidFill>
            </a:endParaRPr>
          </a:p>
        </p:txBody>
      </p:sp>
      <p:grpSp>
        <p:nvGrpSpPr>
          <p:cNvPr id="9" name="Group 63"/>
          <p:cNvGrpSpPr>
            <a:grpSpLocks/>
          </p:cNvGrpSpPr>
          <p:nvPr/>
        </p:nvGrpSpPr>
        <p:grpSpPr bwMode="auto">
          <a:xfrm>
            <a:off x="7669878" y="3335082"/>
            <a:ext cx="212725" cy="212725"/>
            <a:chOff x="3300" y="3702"/>
            <a:chExt cx="162" cy="162"/>
          </a:xfrm>
        </p:grpSpPr>
        <p:sp>
          <p:nvSpPr>
            <p:cNvPr id="146459" name="Oval 64"/>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13" name="AutoShape 65"/>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spTree>
    <p:extLst>
      <p:ext uri="{BB962C8B-B14F-4D97-AF65-F5344CB8AC3E}">
        <p14:creationId xmlns:p14="http://schemas.microsoft.com/office/powerpoint/2010/main" val="262161298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8594" name="Rectangle 2"/>
          <p:cNvSpPr>
            <a:spLocks noGrp="1" noChangeArrowheads="1"/>
          </p:cNvSpPr>
          <p:nvPr>
            <p:ph type="ctrTitle" idx="4294967295"/>
          </p:nvPr>
        </p:nvSpPr>
        <p:spPr bwMode="blackWhite">
          <a:xfrm>
            <a:off x="581025" y="2260600"/>
            <a:ext cx="7981950" cy="1485900"/>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CYBER RISK</a:t>
            </a:r>
          </a:p>
        </p:txBody>
      </p:sp>
      <p:sp>
        <p:nvSpPr>
          <p:cNvPr id="132099"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2100"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B2701F8-62E7-47D2-B0A1-8E4DCCE89FD3}" type="slidenum">
              <a:rPr lang="en-US" sz="900">
                <a:solidFill>
                  <a:schemeClr val="bg1"/>
                </a:solidFill>
              </a:rPr>
              <a:pPr algn="r" eaLnBrk="0" hangingPunct="0">
                <a:lnSpc>
                  <a:spcPct val="85000"/>
                </a:lnSpc>
                <a:spcBef>
                  <a:spcPct val="20000"/>
                </a:spcBef>
              </a:pPr>
              <a:t>89</a:t>
            </a:fld>
            <a:endParaRPr lang="en-US" sz="900">
              <a:solidFill>
                <a:schemeClr val="bg1"/>
              </a:solidFill>
            </a:endParaRPr>
          </a:p>
        </p:txBody>
      </p:sp>
      <p:pic>
        <p:nvPicPr>
          <p:cNvPr id="132101"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8598" name="Rectangle 6"/>
          <p:cNvSpPr>
            <a:spLocks noChangeArrowheads="1"/>
          </p:cNvSpPr>
          <p:nvPr/>
        </p:nvSpPr>
        <p:spPr bwMode="auto">
          <a:xfrm>
            <a:off x="467392" y="3950929"/>
            <a:ext cx="8001000" cy="2219069"/>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225A7A"/>
                </a:solidFill>
              </a:rPr>
              <a:t>Cyber Risk is a Rapidly Emerging Exposure for Businesses Large and Small in Every Industry</a:t>
            </a:r>
          </a:p>
          <a:p>
            <a:pPr marL="292100" indent="-292100" algn="ctr" eaLnBrk="0" hangingPunct="0">
              <a:lnSpc>
                <a:spcPct val="90000"/>
              </a:lnSpc>
              <a:spcBef>
                <a:spcPct val="25000"/>
              </a:spcBef>
              <a:buClr>
                <a:schemeClr val="accent2"/>
              </a:buClr>
              <a:buFont typeface="Wingdings" pitchFamily="2" charset="2"/>
              <a:buNone/>
            </a:pPr>
            <a:r>
              <a:rPr lang="en-US" sz="2000" b="1" dirty="0" smtClean="0">
                <a:solidFill>
                  <a:srgbClr val="FF0000"/>
                </a:solidFill>
              </a:rPr>
              <a:t>NEW III White Paper: </a:t>
            </a:r>
            <a:r>
              <a:rPr lang="en-US" sz="2000" b="1" dirty="0" smtClean="0">
                <a:solidFill>
                  <a:srgbClr val="FF0000"/>
                </a:solidFill>
                <a:hlinkClick r:id="rId4"/>
              </a:rPr>
              <a:t>http://www.iii.org/assets/docs/pdf/paper_CyberRisk_2013.pdf</a:t>
            </a:r>
            <a:r>
              <a:rPr lang="en-US" sz="2000" b="1" dirty="0" smtClean="0">
                <a:solidFill>
                  <a:srgbClr val="FF0000"/>
                </a:solidFill>
              </a:rPr>
              <a:t> </a:t>
            </a:r>
            <a:endParaRPr lang="en-US" sz="3600" b="1" dirty="0">
              <a:solidFill>
                <a:srgbClr val="FF0000"/>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89</a:t>
            </a:fld>
            <a:endParaRPr lang="en-US"/>
          </a:p>
        </p:txBody>
      </p:sp>
    </p:spTree>
    <p:extLst>
      <p:ext uri="{BB962C8B-B14F-4D97-AF65-F5344CB8AC3E}">
        <p14:creationId xmlns:p14="http://schemas.microsoft.com/office/powerpoint/2010/main" val="3228929292"/>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8594"/>
                                        </p:tgtEl>
                                        <p:attrNameLst>
                                          <p:attrName>style.visibility</p:attrName>
                                        </p:attrNameLst>
                                      </p:cBhvr>
                                      <p:to>
                                        <p:strVal val="visible"/>
                                      </p:to>
                                    </p:set>
                                    <p:animEffect transition="in" filter="barn(outVertical)">
                                      <p:cBhvr>
                                        <p:cTn id="7" dur="1000"/>
                                        <p:tgtEl>
                                          <p:spTgt spid="2158594"/>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8598"/>
                                        </p:tgtEl>
                                        <p:attrNameLst>
                                          <p:attrName>style.visibility</p:attrName>
                                        </p:attrNameLst>
                                      </p:cBhvr>
                                      <p:to>
                                        <p:strVal val="visible"/>
                                      </p:to>
                                    </p:set>
                                    <p:animEffect transition="in" filter="barn(outVertical)">
                                      <p:cBhvr>
                                        <p:cTn id="10" dur="1000"/>
                                        <p:tgtEl>
                                          <p:spTgt spid="21585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8594" grpId="0" animBg="1"/>
      <p:bldP spid="2158598"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3" name="Rectangle 2"/>
          <p:cNvSpPr>
            <a:spLocks noChangeArrowheads="1"/>
          </p:cNvSpPr>
          <p:nvPr/>
        </p:nvSpPr>
        <p:spPr bwMode="auto">
          <a:xfrm>
            <a:off x="0" y="762000"/>
            <a:ext cx="91440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46084" name="Rectangle 3"/>
          <p:cNvSpPr>
            <a:spLocks noChangeArrowheads="1"/>
          </p:cNvSpPr>
          <p:nvPr/>
        </p:nvSpPr>
        <p:spPr bwMode="auto">
          <a:xfrm>
            <a:off x="774700" y="990600"/>
            <a:ext cx="746125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92075" tIns="46038" rIns="92075" bIns="46038"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graphicFrame>
        <p:nvGraphicFramePr>
          <p:cNvPr id="2" name="Object 2"/>
          <p:cNvGraphicFramePr>
            <a:graphicFrameLocks noGrp="1" noChangeAspect="1"/>
          </p:cNvGraphicFramePr>
          <p:nvPr>
            <p:ph type="chart" idx="1"/>
            <p:extLst/>
          </p:nvPr>
        </p:nvGraphicFramePr>
        <p:xfrm>
          <a:off x="342900" y="1219201"/>
          <a:ext cx="8280400" cy="5135562"/>
        </p:xfrm>
        <a:graphic>
          <a:graphicData uri="http://schemas.openxmlformats.org/drawingml/2006/chart">
            <c:chart xmlns:c="http://schemas.openxmlformats.org/drawingml/2006/chart" xmlns:r="http://schemas.openxmlformats.org/officeDocument/2006/relationships" r:id="rId2"/>
          </a:graphicData>
        </a:graphic>
      </p:graphicFrame>
      <p:sp>
        <p:nvSpPr>
          <p:cNvPr id="46085" name="Rectangle 3"/>
          <p:cNvSpPr>
            <a:spLocks noChangeArrowheads="1"/>
          </p:cNvSpPr>
          <p:nvPr/>
        </p:nvSpPr>
        <p:spPr bwMode="auto">
          <a:xfrm>
            <a:off x="0" y="6354763"/>
            <a:ext cx="8686800"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200" dirty="0" smtClean="0"/>
              <a:t>Source: Bureau of Labor Statistics, Insurance Information Institute.</a:t>
            </a:r>
            <a:endParaRPr lang="en-US" sz="1200" dirty="0"/>
          </a:p>
        </p:txBody>
      </p:sp>
      <p:sp>
        <p:nvSpPr>
          <p:cNvPr id="10" name="Rectangle 2"/>
          <p:cNvSpPr txBox="1">
            <a:spLocks noChangeArrowheads="1"/>
          </p:cNvSpPr>
          <p:nvPr/>
        </p:nvSpPr>
        <p:spPr bwMode="black">
          <a:xfrm>
            <a:off x="255588" y="0"/>
            <a:ext cx="7550150" cy="989013"/>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latin typeface="Arial" charset="0"/>
                <a:ea typeface="+mj-ea"/>
                <a:cs typeface="+mj-cs"/>
              </a:rPr>
              <a:t>Occupations Ranked by Projected Percentage Growth, 2012-2022F</a:t>
            </a:r>
            <a:endParaRPr lang="en-US" sz="3000" b="1" kern="0" dirty="0">
              <a:solidFill>
                <a:srgbClr val="225A7A"/>
              </a:solidFill>
              <a:latin typeface="Arial" charset="0"/>
              <a:ea typeface="+mj-ea"/>
              <a:cs typeface="+mj-cs"/>
            </a:endParaRPr>
          </a:p>
        </p:txBody>
      </p:sp>
      <p:sp>
        <p:nvSpPr>
          <p:cNvPr id="9" name="Date Placeholder 8"/>
          <p:cNvSpPr>
            <a:spLocks noGrp="1"/>
          </p:cNvSpPr>
          <p:nvPr>
            <p:ph type="dt" sz="quarter" idx="10"/>
          </p:nvPr>
        </p:nvSpPr>
        <p:spPr/>
        <p:txBody>
          <a:bodyPr/>
          <a:lstStyle/>
          <a:p>
            <a:pPr>
              <a:defRPr/>
            </a:pPr>
            <a:r>
              <a:rPr lang="en-US"/>
              <a:t>12/01/09 - 9pm</a:t>
            </a:r>
          </a:p>
        </p:txBody>
      </p:sp>
      <p:sp>
        <p:nvSpPr>
          <p:cNvPr id="11" name="Slide Number Placeholder 10"/>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F8A956C-F006-41BF-B797-227C396AF0FC}" type="slidenum">
              <a:rPr lang="en-US"/>
              <a:pPr/>
              <a:t>9</a:t>
            </a:fld>
            <a:endParaRPr lang="en-US"/>
          </a:p>
        </p:txBody>
      </p:sp>
      <p:sp>
        <p:nvSpPr>
          <p:cNvPr id="12" name="AutoShape 7"/>
          <p:cNvSpPr>
            <a:spLocks noChangeArrowheads="1"/>
          </p:cNvSpPr>
          <p:nvPr/>
        </p:nvSpPr>
        <p:spPr bwMode="blackWhite">
          <a:xfrm>
            <a:off x="5686424" y="3936898"/>
            <a:ext cx="3362325" cy="1235484"/>
          </a:xfrm>
          <a:prstGeom prst="wedgeRectCallout">
            <a:avLst>
              <a:gd name="adj1" fmla="val 10835"/>
              <a:gd name="adj2" fmla="val -24155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Healthcare professions are expected to grow at 2 to nearly 3 times employment growth overall</a:t>
            </a:r>
            <a:endParaRPr lang="en-US" b="1" dirty="0">
              <a:solidFill>
                <a:schemeClr val="bg1"/>
              </a:solidFill>
            </a:endParaRPr>
          </a:p>
        </p:txBody>
      </p:sp>
    </p:spTree>
    <p:extLst>
      <p:ext uri="{BB962C8B-B14F-4D97-AF65-F5344CB8AC3E}">
        <p14:creationId xmlns:p14="http://schemas.microsoft.com/office/powerpoint/2010/main" val="16609901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260350" y="90488"/>
            <a:ext cx="7550150" cy="860425"/>
          </a:xfrm>
        </p:spPr>
        <p:txBody>
          <a:bodyPr/>
          <a:lstStyle/>
          <a:p>
            <a:r>
              <a:rPr lang="en-US" dirty="0" smtClean="0">
                <a:latin typeface="Arial" pitchFamily="34" charset="0"/>
              </a:rPr>
              <a:t>Data Breaches 2005-2013, by Number of Breaches and Records Exposed</a:t>
            </a:r>
          </a:p>
        </p:txBody>
      </p:sp>
      <p:sp>
        <p:nvSpPr>
          <p:cNvPr id="1028" name="Rectangle 3"/>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cs typeface="Arial" pitchFamily="34" charset="0"/>
              </a:rPr>
              <a:t># Data Breaches/Millions of Records Exposed</a:t>
            </a:r>
          </a:p>
        </p:txBody>
      </p:sp>
      <p:sp>
        <p:nvSpPr>
          <p:cNvPr id="1029" name="Rectangle 4"/>
          <p:cNvSpPr>
            <a:spLocks noChangeArrowheads="1"/>
          </p:cNvSpPr>
          <p:nvPr/>
        </p:nvSpPr>
        <p:spPr bwMode="auto">
          <a:xfrm>
            <a:off x="-1" y="6414802"/>
            <a:ext cx="9144001" cy="443198"/>
          </a:xfrm>
          <a:prstGeom prst="rect">
            <a:avLst/>
          </a:prstGeom>
          <a:noFill/>
          <a:ln w="9525">
            <a:noFill/>
            <a:miter lim="800000"/>
            <a:headEnd/>
            <a:tailEnd/>
          </a:ln>
        </p:spPr>
        <p:txBody>
          <a:bodyPr wrap="square" lIns="365760" tIns="0" rIns="0" bIns="137160" anchor="b">
            <a:spAutoFit/>
          </a:bodyPr>
          <a:lstStyle/>
          <a:p>
            <a:pPr marL="133350" indent="-133350" eaLnBrk="0" hangingPunct="0">
              <a:lnSpc>
                <a:spcPct val="90000"/>
              </a:lnSpc>
              <a:buClr>
                <a:srgbClr val="FF6801"/>
              </a:buClr>
              <a:buFont typeface="Wingdings" pitchFamily="2" charset="2"/>
              <a:buNone/>
              <a:tabLst>
                <a:tab pos="112713" algn="r"/>
              </a:tabLst>
            </a:pPr>
            <a:r>
              <a:rPr lang="en-US" sz="1100" dirty="0">
                <a:solidFill>
                  <a:srgbClr val="000000"/>
                </a:solidFill>
                <a:cs typeface="Arial" pitchFamily="34" charset="0"/>
              </a:rPr>
              <a:t>*	 2013 figures as of </a:t>
            </a:r>
            <a:r>
              <a:rPr lang="en-US" sz="1100" dirty="0" smtClean="0">
                <a:solidFill>
                  <a:srgbClr val="000000"/>
                </a:solidFill>
                <a:cs typeface="Arial" pitchFamily="34" charset="0"/>
              </a:rPr>
              <a:t>Jan. 1, 2014 from the ITRC updated to an additional 30 million records breached (Target) as disclosed in Jan. 2014.</a:t>
            </a:r>
            <a:endParaRPr lang="en-US" sz="1100" dirty="0">
              <a:solidFill>
                <a:srgbClr val="000000"/>
              </a:solidFill>
              <a:cs typeface="Arial" pitchFamily="34" charset="0"/>
            </a:endParaRPr>
          </a:p>
          <a:p>
            <a:pPr marL="133350" indent="-133350" eaLnBrk="0" hangingPunct="0">
              <a:lnSpc>
                <a:spcPct val="90000"/>
              </a:lnSpc>
              <a:buClr>
                <a:srgbClr val="FF6801"/>
              </a:buClr>
              <a:buFont typeface="Wingdings" pitchFamily="2" charset="2"/>
              <a:buNone/>
              <a:tabLst>
                <a:tab pos="112713" algn="r"/>
              </a:tabLst>
            </a:pPr>
            <a:r>
              <a:rPr lang="en-US" sz="1100" dirty="0">
                <a:solidFill>
                  <a:srgbClr val="000000"/>
                </a:solidFill>
                <a:cs typeface="Arial" pitchFamily="34" charset="0"/>
              </a:rPr>
              <a:t>	Source: Identity Theft Resource </a:t>
            </a:r>
            <a:r>
              <a:rPr lang="en-US" sz="1100" dirty="0" smtClean="0">
                <a:solidFill>
                  <a:srgbClr val="000000"/>
                </a:solidFill>
                <a:cs typeface="Arial" pitchFamily="34" charset="0"/>
              </a:rPr>
              <a:t>Center.</a:t>
            </a:r>
            <a:endParaRPr lang="en-US" sz="1100" dirty="0">
              <a:solidFill>
                <a:srgbClr val="000000"/>
              </a:solidFill>
              <a:cs typeface="Arial" pitchFamily="34" charset="0"/>
            </a:endParaRPr>
          </a:p>
        </p:txBody>
      </p:sp>
      <p:graphicFrame>
        <p:nvGraphicFramePr>
          <p:cNvPr id="1026" name="Object 2"/>
          <p:cNvGraphicFramePr>
            <a:graphicFrameLocks/>
          </p:cNvGraphicFramePr>
          <p:nvPr/>
        </p:nvGraphicFramePr>
        <p:xfrm>
          <a:off x="279400" y="1333500"/>
          <a:ext cx="8597900" cy="4203700"/>
        </p:xfrm>
        <a:graphic>
          <a:graphicData uri="http://schemas.openxmlformats.org/presentationml/2006/ole">
            <mc:AlternateContent xmlns:mc="http://schemas.openxmlformats.org/markup-compatibility/2006">
              <mc:Choice xmlns:v="urn:schemas-microsoft-com:vml" Requires="v">
                <p:oleObj spid="_x0000_s28514317" name="Chart" r:id="rId4" imgW="8601126" imgH="4114867" progId="MSGraph.Chart.8">
                  <p:embed followColorScheme="full"/>
                </p:oleObj>
              </mc:Choice>
              <mc:Fallback>
                <p:oleObj name="Chart" r:id="rId4" imgW="8601126" imgH="4114867" progId="MSGraph.Chart.8">
                  <p:embed followColorScheme="full"/>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279400" y="1333500"/>
                        <a:ext cx="8597900" cy="420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07206" name="Rectangle 6"/>
          <p:cNvSpPr>
            <a:spLocks noChangeArrowheads="1"/>
          </p:cNvSpPr>
          <p:nvPr/>
        </p:nvSpPr>
        <p:spPr bwMode="blackWhite">
          <a:xfrm>
            <a:off x="414338" y="5537200"/>
            <a:ext cx="7688262" cy="655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cs typeface="Arial" pitchFamily="34" charset="0"/>
              </a:rPr>
              <a:t>The </a:t>
            </a:r>
            <a:r>
              <a:rPr lang="en-US" b="1" dirty="0" smtClean="0">
                <a:solidFill>
                  <a:srgbClr val="FFFFFF"/>
                </a:solidFill>
                <a:cs typeface="Arial" pitchFamily="34" charset="0"/>
              </a:rPr>
              <a:t>Total Number of Data Breaches (+38%) and Number of Records Exposed (+408%) in 2013 Soared</a:t>
            </a:r>
            <a:endParaRPr lang="en-US" b="1" dirty="0">
              <a:solidFill>
                <a:srgbClr val="FFFFFF"/>
              </a:solidFill>
              <a:cs typeface="Arial" pitchFamily="34" charset="0"/>
            </a:endParaRPr>
          </a:p>
        </p:txBody>
      </p:sp>
      <p:sp>
        <p:nvSpPr>
          <p:cNvPr id="1031" name="Rectangle 3"/>
          <p:cNvSpPr>
            <a:spLocks noChangeArrowheads="1"/>
          </p:cNvSpPr>
          <p:nvPr/>
        </p:nvSpPr>
        <p:spPr bwMode="black">
          <a:xfrm>
            <a:off x="8031163" y="1333500"/>
            <a:ext cx="7699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cs typeface="Arial" pitchFamily="34" charset="0"/>
              </a:rPr>
              <a:t>Millions</a:t>
            </a:r>
          </a:p>
        </p:txBody>
      </p:sp>
      <p:pic>
        <p:nvPicPr>
          <p:cNvPr id="4069380" name="Picture 4" descr="https://encrypted-tbn0.gstatic.com/images?q=tbn:ANd9GcSh6ORZLNYgoUo4jcSKlBVamg_OKlcLZwHcqkIqZ8NpxyY1NNE7T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430781" y="1181982"/>
            <a:ext cx="1049311" cy="785971"/>
          </a:xfrm>
          <a:prstGeom prst="rect">
            <a:avLst/>
          </a:prstGeom>
          <a:noFill/>
        </p:spPr>
      </p:pic>
      <p:pic>
        <p:nvPicPr>
          <p:cNvPr id="4069382" name="Picture 6" descr="https://encrypted-tbn1.gstatic.com/images?q=tbn:ANd9GcSeBgsNxlNaQIhvKEG6z6qkYkA8aIc98ml1fT6fbfbB6_gf_WFu"/>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079293" y="1519160"/>
            <a:ext cx="914400" cy="914400"/>
          </a:xfrm>
          <a:prstGeom prst="rect">
            <a:avLst/>
          </a:prstGeom>
          <a:noFill/>
        </p:spPr>
      </p:pic>
      <p:pic>
        <p:nvPicPr>
          <p:cNvPr id="4069384" name="Picture 8" descr="https://encrypted-tbn0.gstatic.com/images?q=tbn:ANd9GcQswUNxtm-FcMeh3nX4EITVp8NZi2OlgrArnWSxjDiwVJkZkjs1"/>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415791" y="2059145"/>
            <a:ext cx="1009494" cy="449568"/>
          </a:xfrm>
          <a:prstGeom prst="rect">
            <a:avLst/>
          </a:prstGeom>
          <a:noFill/>
        </p:spPr>
      </p:pic>
      <p:pic>
        <p:nvPicPr>
          <p:cNvPr id="4069386" name="Picture 10" descr="https://encrypted-tbn3.gstatic.com/images?q=tbn:ANd9GcQQYQry84VkOscN14W7uWSbNYgA4h5yOSJcox3_n1S2VCbgIUvO"/>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929392" y="2608288"/>
            <a:ext cx="1581211" cy="523017"/>
          </a:xfrm>
          <a:prstGeom prst="rect">
            <a:avLst/>
          </a:prstGeom>
          <a:noFill/>
        </p:spPr>
      </p:pic>
      <p:pic>
        <p:nvPicPr>
          <p:cNvPr id="4069388" name="Picture 12" descr="https://encrypted-tbn1.gstatic.com/images?q=tbn:ANd9GcTBNSV9fdPqbt6bFgA0SHemOBcksTgGGfjPEWEDbknzuRlfGouJ"/>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2263513" y="1470753"/>
            <a:ext cx="853942" cy="1017614"/>
          </a:xfrm>
          <a:prstGeom prst="rect">
            <a:avLst/>
          </a:prstGeom>
          <a:noFill/>
        </p:spPr>
      </p:pic>
    </p:spTree>
    <p:extLst>
      <p:ext uri="{BB962C8B-B14F-4D97-AF65-F5344CB8AC3E}">
        <p14:creationId xmlns:p14="http://schemas.microsoft.com/office/powerpoint/2010/main" val="37383017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1D5D9F09-BB4C-4EBB-B52E-FDC9F684F6D8}" type="slidenum">
              <a:rPr lang="en-US" smtClean="0">
                <a:latin typeface="Arial" pitchFamily="34" charset="0"/>
              </a:rPr>
              <a:pPr/>
              <a:t>91</a:t>
            </a:fld>
            <a:endParaRPr lang="en-US" smtClean="0">
              <a:latin typeface="Arial" pitchFamily="34" charset="0"/>
            </a:endParaRPr>
          </a:p>
        </p:txBody>
      </p:sp>
      <p:sp>
        <p:nvSpPr>
          <p:cNvPr id="2052" name="Freeform 2"/>
          <p:cNvSpPr>
            <a:spLocks/>
          </p:cNvSpPr>
          <p:nvPr/>
        </p:nvSpPr>
        <p:spPr bwMode="gray">
          <a:xfrm>
            <a:off x="6210300" y="24828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2053" name="Rectangle 3"/>
          <p:cNvSpPr>
            <a:spLocks noGrp="1" noChangeArrowheads="1"/>
          </p:cNvSpPr>
          <p:nvPr>
            <p:ph type="title"/>
          </p:nvPr>
        </p:nvSpPr>
        <p:spPr/>
        <p:txBody>
          <a:bodyPr/>
          <a:lstStyle/>
          <a:p>
            <a:r>
              <a:rPr lang="en-US" smtClean="0">
                <a:latin typeface="Arial" pitchFamily="34" charset="0"/>
              </a:rPr>
              <a:t>2012 Data Breaches By Business Category, By Number of Breaches</a:t>
            </a:r>
          </a:p>
        </p:txBody>
      </p:sp>
      <p:graphicFrame>
        <p:nvGraphicFramePr>
          <p:cNvPr id="6151176" name="Object 8"/>
          <p:cNvGraphicFramePr>
            <a:graphicFrameLocks noGrp="1"/>
          </p:cNvGraphicFramePr>
          <p:nvPr>
            <p:ph idx="4294967295"/>
            <p:extLst>
              <p:ext uri="{D42A27DB-BD31-4B8C-83A1-F6EECF244321}">
                <p14:modId xmlns:p14="http://schemas.microsoft.com/office/powerpoint/2010/main" val="2845993853"/>
              </p:ext>
            </p:extLst>
          </p:nvPr>
        </p:nvGraphicFramePr>
        <p:xfrm>
          <a:off x="1873250" y="2070100"/>
          <a:ext cx="5194300" cy="4216400"/>
        </p:xfrm>
        <a:graphic>
          <a:graphicData uri="http://schemas.openxmlformats.org/presentationml/2006/ole">
            <mc:AlternateContent xmlns:mc="http://schemas.openxmlformats.org/markup-compatibility/2006">
              <mc:Choice xmlns:v="urn:schemas-microsoft-com:vml" Requires="v">
                <p:oleObj spid="_x0000_s28515341" name="Chart" r:id="rId4" imgW="5210129" imgH="4229049" progId="MSGraph.Chart.8">
                  <p:embed followColorScheme="full"/>
                </p:oleObj>
              </mc:Choice>
              <mc:Fallback>
                <p:oleObj name="Chart" r:id="rId4" imgW="5210129" imgH="4229049" progId="MSGraph.Chart.8">
                  <p:embed followColorScheme="full"/>
                  <p:pic>
                    <p:nvPicPr>
                      <p:cNvPr id="0" name=""/>
                      <p:cNvPicPr preferRelativeResize="0">
                        <a:picLocks noGrp="1" noChangeArrowheads="1"/>
                      </p:cNvPicPr>
                      <p:nvPr/>
                    </p:nvPicPr>
                    <p:blipFill>
                      <a:blip r:embed="rId5"/>
                      <a:srcRect/>
                      <a:stretch>
                        <a:fillRect/>
                      </a:stretch>
                    </p:blipFill>
                    <p:spPr bwMode="gray">
                      <a:xfrm>
                        <a:off x="1873250" y="2070100"/>
                        <a:ext cx="5194300" cy="421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4" name="Rectangle 5"/>
          <p:cNvSpPr>
            <a:spLocks noChangeArrowheads="1"/>
          </p:cNvSpPr>
          <p:nvPr/>
        </p:nvSpPr>
        <p:spPr bwMode="auto">
          <a:xfrm>
            <a:off x="-241300" y="6389688"/>
            <a:ext cx="8648700"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							</a:t>
            </a:r>
          </a:p>
          <a:p>
            <a:pPr eaLnBrk="0" hangingPunct="0">
              <a:lnSpc>
                <a:spcPct val="85000"/>
              </a:lnSpc>
              <a:spcBef>
                <a:spcPct val="25000"/>
              </a:spcBef>
              <a:buClr>
                <a:schemeClr val="accent2"/>
              </a:buClr>
              <a:buFont typeface="Wingdings" pitchFamily="2" charset="2"/>
              <a:buNone/>
            </a:pPr>
            <a:r>
              <a:rPr lang="en-US" sz="1100"/>
              <a:t>Source: </a:t>
            </a:r>
            <a:r>
              <a:rPr lang="en-US" sz="1100">
                <a:latin typeface="Verdana" pitchFamily="34" charset="0"/>
              </a:rPr>
              <a:t>Identity Theft Resource Center, </a:t>
            </a:r>
            <a:r>
              <a:rPr lang="en-US" sz="1100">
                <a:latin typeface="Verdana" pitchFamily="34" charset="0"/>
                <a:hlinkClick r:id="rId6"/>
              </a:rPr>
              <a:t>http://www.idtheftcenter.org/ITRC%20Breach%20Report%202012.pdf</a:t>
            </a:r>
            <a:r>
              <a:rPr lang="en-US" sz="1100"/>
              <a:t>.</a:t>
            </a:r>
          </a:p>
        </p:txBody>
      </p:sp>
      <p:sp>
        <p:nvSpPr>
          <p:cNvPr id="2006022" name="Rectangle 6"/>
          <p:cNvSpPr>
            <a:spLocks noChangeArrowheads="1"/>
          </p:cNvSpPr>
          <p:nvPr/>
        </p:nvSpPr>
        <p:spPr bwMode="blackWhite">
          <a:xfrm>
            <a:off x="315913" y="1092200"/>
            <a:ext cx="8437562" cy="6223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The majority of the 447 data breaches in 2012 affected business and medical/healthcare organizations, according to the Identity Theft Resource Center.</a:t>
            </a:r>
          </a:p>
        </p:txBody>
      </p:sp>
      <p:sp>
        <p:nvSpPr>
          <p:cNvPr id="2056" name="TextBox 18"/>
          <p:cNvSpPr txBox="1">
            <a:spLocks noChangeArrowheads="1"/>
          </p:cNvSpPr>
          <p:nvPr/>
        </p:nvSpPr>
        <p:spPr bwMode="auto">
          <a:xfrm>
            <a:off x="6324600" y="2298700"/>
            <a:ext cx="1985963" cy="523875"/>
          </a:xfrm>
          <a:prstGeom prst="rect">
            <a:avLst/>
          </a:prstGeom>
          <a:noFill/>
          <a:ln w="9525">
            <a:noFill/>
            <a:miter lim="800000"/>
            <a:headEnd/>
            <a:tailEnd/>
          </a:ln>
        </p:spPr>
        <p:txBody>
          <a:bodyPr wrap="none">
            <a:spAutoFit/>
          </a:bodyPr>
          <a:lstStyle/>
          <a:p>
            <a:r>
              <a:rPr lang="en-US" sz="1400"/>
              <a:t>Business, 165 (36.9%)</a:t>
            </a:r>
          </a:p>
          <a:p>
            <a:endParaRPr lang="en-US" sz="1400"/>
          </a:p>
        </p:txBody>
      </p:sp>
      <p:sp>
        <p:nvSpPr>
          <p:cNvPr id="2057" name="Rectangle 7"/>
          <p:cNvSpPr>
            <a:spLocks noChangeArrowheads="1"/>
          </p:cNvSpPr>
          <p:nvPr/>
        </p:nvSpPr>
        <p:spPr bwMode="gray">
          <a:xfrm>
            <a:off x="1625600" y="2230438"/>
            <a:ext cx="2247900" cy="182562"/>
          </a:xfrm>
          <a:prstGeom prst="rect">
            <a:avLst/>
          </a:prstGeom>
          <a:noFill/>
          <a:ln w="9525">
            <a:noFill/>
            <a:miter lim="800000"/>
            <a:headEnd/>
            <a:tailEnd/>
          </a:ln>
        </p:spPr>
        <p:txBody>
          <a:bodyPr lIns="0" tIns="0" rIns="0" bIns="0" anchor="ctr">
            <a:spAutoFit/>
          </a:bodyPr>
          <a:lstStyle/>
          <a:p>
            <a:pPr>
              <a:lnSpc>
                <a:spcPct val="85000"/>
              </a:lnSpc>
            </a:pPr>
            <a:r>
              <a:rPr lang="en-US" sz="1400"/>
              <a:t>Govt/Military, 50 (11.2%) </a:t>
            </a:r>
          </a:p>
        </p:txBody>
      </p:sp>
      <p:sp>
        <p:nvSpPr>
          <p:cNvPr id="2058" name="Rectangle 7"/>
          <p:cNvSpPr>
            <a:spLocks noChangeArrowheads="1"/>
          </p:cNvSpPr>
          <p:nvPr/>
        </p:nvSpPr>
        <p:spPr bwMode="gray">
          <a:xfrm>
            <a:off x="4051300" y="1747838"/>
            <a:ext cx="2082800" cy="365125"/>
          </a:xfrm>
          <a:prstGeom prst="rect">
            <a:avLst/>
          </a:prstGeom>
          <a:noFill/>
          <a:ln w="9525">
            <a:noFill/>
            <a:miter lim="800000"/>
            <a:headEnd/>
            <a:tailEnd/>
          </a:ln>
        </p:spPr>
        <p:txBody>
          <a:bodyPr lIns="0" tIns="0" rIns="0" bIns="0" anchor="ctr">
            <a:spAutoFit/>
          </a:bodyPr>
          <a:lstStyle/>
          <a:p>
            <a:pPr>
              <a:lnSpc>
                <a:spcPct val="85000"/>
              </a:lnSpc>
            </a:pPr>
            <a:r>
              <a:rPr lang="en-US" sz="1400"/>
              <a:t>Banking/Credit/Financial, 17 (3.8%)</a:t>
            </a:r>
          </a:p>
        </p:txBody>
      </p:sp>
      <p:sp>
        <p:nvSpPr>
          <p:cNvPr id="2059" name="Rectangle 7"/>
          <p:cNvSpPr>
            <a:spLocks noChangeArrowheads="1"/>
          </p:cNvSpPr>
          <p:nvPr/>
        </p:nvSpPr>
        <p:spPr bwMode="gray">
          <a:xfrm>
            <a:off x="815975" y="33623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Educational, 61 (13.6%)</a:t>
            </a:r>
          </a:p>
        </p:txBody>
      </p:sp>
      <p:sp>
        <p:nvSpPr>
          <p:cNvPr id="2060" name="Rectangle 7"/>
          <p:cNvSpPr>
            <a:spLocks noChangeArrowheads="1"/>
          </p:cNvSpPr>
          <p:nvPr/>
        </p:nvSpPr>
        <p:spPr bwMode="gray">
          <a:xfrm>
            <a:off x="266700" y="5340350"/>
            <a:ext cx="2667000" cy="182563"/>
          </a:xfrm>
          <a:prstGeom prst="rect">
            <a:avLst/>
          </a:prstGeom>
          <a:noFill/>
          <a:ln w="9525">
            <a:noFill/>
            <a:miter lim="800000"/>
            <a:headEnd/>
            <a:tailEnd/>
          </a:ln>
        </p:spPr>
        <p:txBody>
          <a:bodyPr lIns="0" tIns="0" rIns="0" bIns="0" anchor="ctr">
            <a:spAutoFit/>
          </a:bodyPr>
          <a:lstStyle/>
          <a:p>
            <a:pPr>
              <a:lnSpc>
                <a:spcPct val="85000"/>
              </a:lnSpc>
            </a:pPr>
            <a:r>
              <a:rPr lang="en-US" sz="1400"/>
              <a:t>Medical/Healthcare, 154 (34.5%)</a:t>
            </a:r>
          </a:p>
        </p:txBody>
      </p:sp>
      <p:sp>
        <p:nvSpPr>
          <p:cNvPr id="14" name="AutoShape 8"/>
          <p:cNvSpPr>
            <a:spLocks noChangeArrowheads="1"/>
          </p:cNvSpPr>
          <p:nvPr/>
        </p:nvSpPr>
        <p:spPr bwMode="blackWhite">
          <a:xfrm>
            <a:off x="6779279" y="4518026"/>
            <a:ext cx="2045633" cy="1597118"/>
          </a:xfrm>
          <a:prstGeom prst="wedgeRectCallout">
            <a:avLst>
              <a:gd name="adj1" fmla="val -126933"/>
              <a:gd name="adj2" fmla="val 16283"/>
            </a:avLst>
          </a:prstGeom>
          <a:solidFill>
            <a:schemeClr val="accent1"/>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Medical/Health organizations accounted for more than 1/3 of all cyber breaches in 2012</a:t>
            </a:r>
            <a:endParaRPr lang="en-US" sz="1600" b="1" dirty="0">
              <a:solidFill>
                <a:schemeClr val="bg1"/>
              </a:solidFill>
            </a:endParaRPr>
          </a:p>
        </p:txBody>
      </p:sp>
    </p:spTree>
    <p:extLst>
      <p:ext uri="{BB962C8B-B14F-4D97-AF65-F5344CB8AC3E}">
        <p14:creationId xmlns:p14="http://schemas.microsoft.com/office/powerpoint/2010/main" val="306026404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8"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P spid="14"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a:noFill/>
        </p:spPr>
        <p:txBody>
          <a:bodyPr/>
          <a:lstStyle/>
          <a:p>
            <a:fld id="{5ECF63E6-CFC7-4C76-894F-AF6D59E06C13}" type="slidenum">
              <a:rPr lang="en-US" smtClean="0">
                <a:latin typeface="Arial" pitchFamily="34" charset="0"/>
              </a:rPr>
              <a:pPr/>
              <a:t>92</a:t>
            </a:fld>
            <a:endParaRPr lang="en-US" smtClean="0">
              <a:latin typeface="Arial" pitchFamily="34" charset="0"/>
            </a:endParaRPr>
          </a:p>
        </p:txBody>
      </p:sp>
      <p:sp>
        <p:nvSpPr>
          <p:cNvPr id="3076" name="Freeform 2"/>
          <p:cNvSpPr>
            <a:spLocks/>
          </p:cNvSpPr>
          <p:nvPr/>
        </p:nvSpPr>
        <p:spPr bwMode="gray">
          <a:xfrm>
            <a:off x="6210300" y="24828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077" name="Rectangle 3"/>
          <p:cNvSpPr>
            <a:spLocks noGrp="1" noChangeArrowheads="1"/>
          </p:cNvSpPr>
          <p:nvPr>
            <p:ph type="title"/>
          </p:nvPr>
        </p:nvSpPr>
        <p:spPr/>
        <p:txBody>
          <a:bodyPr/>
          <a:lstStyle/>
          <a:p>
            <a:r>
              <a:rPr lang="en-US" smtClean="0">
                <a:latin typeface="Arial" pitchFamily="34" charset="0"/>
              </a:rPr>
              <a:t>2012 Data Breaches By Category, By Number of Records Exposed</a:t>
            </a:r>
          </a:p>
        </p:txBody>
      </p:sp>
      <p:graphicFrame>
        <p:nvGraphicFramePr>
          <p:cNvPr id="6151176" name="Object 8"/>
          <p:cNvGraphicFramePr>
            <a:graphicFrameLocks noGrp="1"/>
          </p:cNvGraphicFramePr>
          <p:nvPr>
            <p:ph idx="4294967295"/>
          </p:nvPr>
        </p:nvGraphicFramePr>
        <p:xfrm>
          <a:off x="1943100" y="2057400"/>
          <a:ext cx="5207000" cy="4216400"/>
        </p:xfrm>
        <a:graphic>
          <a:graphicData uri="http://schemas.openxmlformats.org/presentationml/2006/ole">
            <mc:AlternateContent xmlns:mc="http://schemas.openxmlformats.org/markup-compatibility/2006">
              <mc:Choice xmlns:v="urn:schemas-microsoft-com:vml" Requires="v">
                <p:oleObj spid="_x0000_s28516365" name="Chart" r:id="rId4" imgW="5210129" imgH="4219602" progId="MSGraph.Chart.8">
                  <p:embed followColorScheme="full"/>
                </p:oleObj>
              </mc:Choice>
              <mc:Fallback>
                <p:oleObj name="Chart" r:id="rId4" imgW="5210129" imgH="4219602" progId="MSGraph.Chart.8">
                  <p:embed followColorScheme="full"/>
                  <p:pic>
                    <p:nvPicPr>
                      <p:cNvPr id="0" name=""/>
                      <p:cNvPicPr preferRelativeResize="0">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1943100" y="2057400"/>
                        <a:ext cx="5207000" cy="421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8" name="Rectangle 5"/>
          <p:cNvSpPr>
            <a:spLocks noChangeArrowheads="1"/>
          </p:cNvSpPr>
          <p:nvPr/>
        </p:nvSpPr>
        <p:spPr bwMode="auto">
          <a:xfrm>
            <a:off x="-241300" y="6389688"/>
            <a:ext cx="8509000"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							</a:t>
            </a:r>
          </a:p>
          <a:p>
            <a:pPr eaLnBrk="0" hangingPunct="0">
              <a:lnSpc>
                <a:spcPct val="85000"/>
              </a:lnSpc>
              <a:spcBef>
                <a:spcPct val="25000"/>
              </a:spcBef>
              <a:buClr>
                <a:schemeClr val="accent2"/>
              </a:buClr>
              <a:buFont typeface="Wingdings" pitchFamily="2" charset="2"/>
              <a:buNone/>
            </a:pPr>
            <a:r>
              <a:rPr lang="en-US" sz="1100"/>
              <a:t>Source: </a:t>
            </a:r>
            <a:r>
              <a:rPr lang="en-US" sz="1100">
                <a:latin typeface="Verdana" pitchFamily="34" charset="0"/>
              </a:rPr>
              <a:t>Identity Theft Resource Center, </a:t>
            </a:r>
            <a:r>
              <a:rPr lang="en-US" sz="1100">
                <a:latin typeface="Verdana" pitchFamily="34" charset="0"/>
                <a:hlinkClick r:id="rId6"/>
              </a:rPr>
              <a:t>http://www.idtheftcenter.org/ITRC%20Breach%20Report%202012.pdf</a:t>
            </a:r>
            <a:r>
              <a:rPr lang="en-US" sz="1100"/>
              <a:t>.</a:t>
            </a:r>
          </a:p>
        </p:txBody>
      </p:sp>
      <p:sp>
        <p:nvSpPr>
          <p:cNvPr id="2006022" name="Rectangle 6"/>
          <p:cNvSpPr>
            <a:spLocks noChangeArrowheads="1"/>
          </p:cNvSpPr>
          <p:nvPr/>
        </p:nvSpPr>
        <p:spPr bwMode="blackWhite">
          <a:xfrm>
            <a:off x="315913" y="1092200"/>
            <a:ext cx="8437562" cy="6223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Government/Military and Business organizations accounted for the majority of records exposed by data breaches during 2012.</a:t>
            </a:r>
          </a:p>
        </p:txBody>
      </p:sp>
      <p:sp>
        <p:nvSpPr>
          <p:cNvPr id="3080" name="TextBox 18"/>
          <p:cNvSpPr txBox="1">
            <a:spLocks noChangeArrowheads="1"/>
          </p:cNvSpPr>
          <p:nvPr/>
        </p:nvSpPr>
        <p:spPr bwMode="auto">
          <a:xfrm>
            <a:off x="6324600" y="2298700"/>
            <a:ext cx="2749550" cy="307975"/>
          </a:xfrm>
          <a:prstGeom prst="rect">
            <a:avLst/>
          </a:prstGeom>
          <a:noFill/>
          <a:ln w="9525">
            <a:noFill/>
            <a:miter lim="800000"/>
            <a:headEnd/>
            <a:tailEnd/>
          </a:ln>
        </p:spPr>
        <p:txBody>
          <a:bodyPr wrap="none">
            <a:spAutoFit/>
          </a:bodyPr>
          <a:lstStyle/>
          <a:p>
            <a:r>
              <a:rPr lang="en-US" sz="1400"/>
              <a:t>Govt/Military, 7.7 million (44.4%)</a:t>
            </a:r>
          </a:p>
        </p:txBody>
      </p:sp>
      <p:sp>
        <p:nvSpPr>
          <p:cNvPr id="3081" name="Rectangle 7"/>
          <p:cNvSpPr>
            <a:spLocks noChangeArrowheads="1"/>
          </p:cNvSpPr>
          <p:nvPr/>
        </p:nvSpPr>
        <p:spPr bwMode="gray">
          <a:xfrm>
            <a:off x="927100" y="2052638"/>
            <a:ext cx="3390900" cy="182562"/>
          </a:xfrm>
          <a:prstGeom prst="rect">
            <a:avLst/>
          </a:prstGeom>
          <a:noFill/>
          <a:ln w="9525">
            <a:noFill/>
            <a:miter lim="800000"/>
            <a:headEnd/>
            <a:tailEnd/>
          </a:ln>
        </p:spPr>
        <p:txBody>
          <a:bodyPr lIns="0" tIns="0" rIns="0" bIns="0" anchor="ctr">
            <a:spAutoFit/>
          </a:bodyPr>
          <a:lstStyle/>
          <a:p>
            <a:pPr>
              <a:lnSpc>
                <a:spcPct val="85000"/>
              </a:lnSpc>
            </a:pPr>
            <a:r>
              <a:rPr lang="en-US" sz="1400"/>
              <a:t>Medical/Healthcare, 2.2 million (12.9%)</a:t>
            </a:r>
          </a:p>
        </p:txBody>
      </p:sp>
      <p:sp>
        <p:nvSpPr>
          <p:cNvPr id="3082" name="Rectangle 7"/>
          <p:cNvSpPr>
            <a:spLocks noChangeArrowheads="1"/>
          </p:cNvSpPr>
          <p:nvPr/>
        </p:nvSpPr>
        <p:spPr bwMode="gray">
          <a:xfrm>
            <a:off x="4232275" y="1747838"/>
            <a:ext cx="1984375" cy="365125"/>
          </a:xfrm>
          <a:prstGeom prst="rect">
            <a:avLst/>
          </a:prstGeom>
          <a:noFill/>
          <a:ln w="9525">
            <a:noFill/>
            <a:miter lim="800000"/>
            <a:headEnd/>
            <a:tailEnd/>
          </a:ln>
        </p:spPr>
        <p:txBody>
          <a:bodyPr lIns="0" tIns="0" rIns="0" bIns="0" anchor="ctr">
            <a:spAutoFit/>
          </a:bodyPr>
          <a:lstStyle/>
          <a:p>
            <a:pPr>
              <a:lnSpc>
                <a:spcPct val="85000"/>
              </a:lnSpc>
            </a:pPr>
            <a:r>
              <a:rPr lang="en-US" sz="1400"/>
              <a:t>Banking/Credit/Financial, 470,048 (2.7%)</a:t>
            </a:r>
          </a:p>
        </p:txBody>
      </p:sp>
      <p:sp>
        <p:nvSpPr>
          <p:cNvPr id="3083" name="Rectangle 7"/>
          <p:cNvSpPr>
            <a:spLocks noChangeArrowheads="1"/>
          </p:cNvSpPr>
          <p:nvPr/>
        </p:nvSpPr>
        <p:spPr bwMode="gray">
          <a:xfrm>
            <a:off x="457200" y="3298825"/>
            <a:ext cx="2749550" cy="184150"/>
          </a:xfrm>
          <a:prstGeom prst="rect">
            <a:avLst/>
          </a:prstGeom>
          <a:noFill/>
          <a:ln w="9525">
            <a:noFill/>
            <a:miter lim="800000"/>
            <a:headEnd/>
            <a:tailEnd/>
          </a:ln>
        </p:spPr>
        <p:txBody>
          <a:bodyPr lIns="0" tIns="0" rIns="0" bIns="0" anchor="ctr">
            <a:spAutoFit/>
          </a:bodyPr>
          <a:lstStyle/>
          <a:p>
            <a:pPr>
              <a:lnSpc>
                <a:spcPct val="85000"/>
              </a:lnSpc>
            </a:pPr>
            <a:r>
              <a:rPr lang="en-US" sz="1400"/>
              <a:t>Educational, 2.3 million (13.3%)</a:t>
            </a:r>
          </a:p>
        </p:txBody>
      </p:sp>
      <p:sp>
        <p:nvSpPr>
          <p:cNvPr id="3084" name="Rectangle 7"/>
          <p:cNvSpPr>
            <a:spLocks noChangeArrowheads="1"/>
          </p:cNvSpPr>
          <p:nvPr/>
        </p:nvSpPr>
        <p:spPr bwMode="gray">
          <a:xfrm>
            <a:off x="685800" y="5346700"/>
            <a:ext cx="2387600" cy="182563"/>
          </a:xfrm>
          <a:prstGeom prst="rect">
            <a:avLst/>
          </a:prstGeom>
          <a:noFill/>
          <a:ln w="9525">
            <a:noFill/>
            <a:miter lim="800000"/>
            <a:headEnd/>
            <a:tailEnd/>
          </a:ln>
        </p:spPr>
        <p:txBody>
          <a:bodyPr lIns="0" tIns="0" rIns="0" bIns="0" anchor="ctr">
            <a:spAutoFit/>
          </a:bodyPr>
          <a:lstStyle/>
          <a:p>
            <a:pPr>
              <a:lnSpc>
                <a:spcPct val="85000"/>
              </a:lnSpc>
            </a:pPr>
            <a:r>
              <a:rPr lang="en-US" sz="1400"/>
              <a:t>Business, 4.6 million (26.7%)</a:t>
            </a:r>
          </a:p>
        </p:txBody>
      </p:sp>
      <p:sp>
        <p:nvSpPr>
          <p:cNvPr id="13" name="AutoShape 8"/>
          <p:cNvSpPr>
            <a:spLocks noChangeArrowheads="1"/>
          </p:cNvSpPr>
          <p:nvPr/>
        </p:nvSpPr>
        <p:spPr bwMode="blackWhite">
          <a:xfrm>
            <a:off x="7003117" y="4757645"/>
            <a:ext cx="2045633" cy="1597118"/>
          </a:xfrm>
          <a:prstGeom prst="wedgeRectCallout">
            <a:avLst>
              <a:gd name="adj1" fmla="val -168839"/>
              <a:gd name="adj2" fmla="val -106274"/>
            </a:avLst>
          </a:prstGeom>
          <a:solidFill>
            <a:schemeClr val="accent1"/>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Medical/Health organizations accounted for 12.9% of records exposed in 2012</a:t>
            </a:r>
            <a:endParaRPr lang="en-US" sz="1600" b="1" dirty="0">
              <a:solidFill>
                <a:schemeClr val="bg1"/>
              </a:solidFill>
            </a:endParaRPr>
          </a:p>
        </p:txBody>
      </p:sp>
    </p:spTree>
    <p:extLst>
      <p:ext uri="{BB962C8B-B14F-4D97-AF65-F5344CB8AC3E}">
        <p14:creationId xmlns:p14="http://schemas.microsoft.com/office/powerpoint/2010/main" val="260162104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P spid="13" grpId="0" animBg="1"/>
    </p:bldLst>
  </p:timing>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4E83354-5B02-432C-8FFD-57CE24EE9348}" type="slidenum">
              <a:rPr lang="en-US" sz="900"/>
              <a:pPr algn="r" eaLnBrk="0" hangingPunct="0">
                <a:lnSpc>
                  <a:spcPct val="85000"/>
                </a:lnSpc>
                <a:spcBef>
                  <a:spcPct val="20000"/>
                </a:spcBef>
              </a:pPr>
              <a:t>93</a:t>
            </a:fld>
            <a:endParaRPr lang="en-US" sz="900"/>
          </a:p>
        </p:txBody>
      </p:sp>
      <p:sp>
        <p:nvSpPr>
          <p:cNvPr id="4100" name="Rectangle 2"/>
          <p:cNvSpPr>
            <a:spLocks noGrp="1" noChangeArrowheads="1"/>
          </p:cNvSpPr>
          <p:nvPr>
            <p:ph type="title" idx="4294967295"/>
          </p:nvPr>
        </p:nvSpPr>
        <p:spPr>
          <a:xfrm>
            <a:off x="66675" y="90488"/>
            <a:ext cx="7451725" cy="860425"/>
          </a:xfrm>
        </p:spPr>
        <p:txBody>
          <a:bodyPr/>
          <a:lstStyle/>
          <a:p>
            <a:r>
              <a:rPr lang="en-US" sz="2600" smtClean="0">
                <a:latin typeface="Arial" pitchFamily="34" charset="0"/>
              </a:rPr>
              <a:t>AIG Survey: Cyber Attacks Top Concern Among Execs</a:t>
            </a:r>
          </a:p>
        </p:txBody>
      </p:sp>
      <p:sp>
        <p:nvSpPr>
          <p:cNvPr id="4101" name="Rectangle 4"/>
          <p:cNvSpPr>
            <a:spLocks noChangeArrowheads="1"/>
          </p:cNvSpPr>
          <p:nvPr/>
        </p:nvSpPr>
        <p:spPr bwMode="auto">
          <a:xfrm>
            <a:off x="-47625" y="6410325"/>
            <a:ext cx="9191625"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Penn Schoen Berland on behalf of American International Group.</a:t>
            </a:r>
          </a:p>
        </p:txBody>
      </p:sp>
      <p:graphicFrame>
        <p:nvGraphicFramePr>
          <p:cNvPr id="4098" name="Object 2"/>
          <p:cNvGraphicFramePr>
            <a:graphicFrameLocks/>
          </p:cNvGraphicFramePr>
          <p:nvPr/>
        </p:nvGraphicFramePr>
        <p:xfrm>
          <a:off x="177800" y="1638300"/>
          <a:ext cx="8547100" cy="4203700"/>
        </p:xfrm>
        <a:graphic>
          <a:graphicData uri="http://schemas.openxmlformats.org/presentationml/2006/ole">
            <mc:AlternateContent xmlns:mc="http://schemas.openxmlformats.org/markup-compatibility/2006">
              <mc:Choice xmlns:v="urn:schemas-microsoft-com:vml" Requires="v">
                <p:oleObj spid="_x0000_s28517389" name="Chart" r:id="rId4" imgW="8963117" imgH="4314888" progId="MSGraph.Chart.8">
                  <p:embed followColorScheme="full"/>
                </p:oleObj>
              </mc:Choice>
              <mc:Fallback>
                <p:oleObj name="Chart" r:id="rId4" imgW="8963117" imgH="4314888" progId="MSGraph.Chart.8">
                  <p:embed followColorScheme="full"/>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800" y="1638300"/>
                        <a:ext cx="8547100" cy="420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4980" name="Rectangle 4"/>
          <p:cNvSpPr>
            <a:spLocks noChangeArrowheads="1"/>
          </p:cNvSpPr>
          <p:nvPr/>
        </p:nvSpPr>
        <p:spPr bwMode="blackWhite">
          <a:xfrm>
            <a:off x="889000" y="990600"/>
            <a:ext cx="7772400" cy="7731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While companies are focused on managing a variety of business risks, cyber attacks are a top concern. Some 85% of 258 executives surveyed said they were very or somewhat concerned about cyber attacks on their businesses.</a:t>
            </a:r>
          </a:p>
        </p:txBody>
      </p:sp>
    </p:spTree>
    <p:extLst>
      <p:ext uri="{BB962C8B-B14F-4D97-AF65-F5344CB8AC3E}">
        <p14:creationId xmlns:p14="http://schemas.microsoft.com/office/powerpoint/2010/main" val="316316973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a:noFill/>
        </p:spPr>
        <p:txBody>
          <a:bodyPr/>
          <a:lstStyle/>
          <a:p>
            <a:fld id="{1F1CE4C3-FC9F-4641-8410-F381B1F4F6A9}" type="slidenum">
              <a:rPr lang="en-US" smtClean="0">
                <a:latin typeface="Arial" pitchFamily="34" charset="0"/>
              </a:rPr>
              <a:pPr/>
              <a:t>94</a:t>
            </a:fld>
            <a:endParaRPr lang="en-US" smtClean="0">
              <a:latin typeface="Arial" pitchFamily="34" charset="0"/>
            </a:endParaRPr>
          </a:p>
        </p:txBody>
      </p:sp>
      <p:sp>
        <p:nvSpPr>
          <p:cNvPr id="5124" name="Freeform 2"/>
          <p:cNvSpPr>
            <a:spLocks/>
          </p:cNvSpPr>
          <p:nvPr/>
        </p:nvSpPr>
        <p:spPr bwMode="gray">
          <a:xfrm>
            <a:off x="6210300" y="24828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5125" name="Rectangle 3"/>
          <p:cNvSpPr>
            <a:spLocks noGrp="1" noChangeArrowheads="1"/>
          </p:cNvSpPr>
          <p:nvPr>
            <p:ph type="title"/>
          </p:nvPr>
        </p:nvSpPr>
        <p:spPr/>
        <p:txBody>
          <a:bodyPr/>
          <a:lstStyle/>
          <a:p>
            <a:r>
              <a:rPr lang="en-US" smtClean="0">
                <a:latin typeface="Arial" pitchFamily="34" charset="0"/>
              </a:rPr>
              <a:t>The Most Costly Cyber Crimes, Fiscal Year 2012</a:t>
            </a:r>
          </a:p>
        </p:txBody>
      </p:sp>
      <p:graphicFrame>
        <p:nvGraphicFramePr>
          <p:cNvPr id="6151176" name="Object 8"/>
          <p:cNvGraphicFramePr>
            <a:graphicFrameLocks noGrp="1"/>
          </p:cNvGraphicFramePr>
          <p:nvPr>
            <p:ph idx="4294967295"/>
          </p:nvPr>
        </p:nvGraphicFramePr>
        <p:xfrm>
          <a:off x="1866900" y="2070100"/>
          <a:ext cx="5207000" cy="4216400"/>
        </p:xfrm>
        <a:graphic>
          <a:graphicData uri="http://schemas.openxmlformats.org/presentationml/2006/ole">
            <mc:AlternateContent xmlns:mc="http://schemas.openxmlformats.org/markup-compatibility/2006">
              <mc:Choice xmlns:v="urn:schemas-microsoft-com:vml" Requires="v">
                <p:oleObj spid="_x0000_s28518413" name="Chart" r:id="rId4" imgW="5210129" imgH="4219602" progId="MSGraph.Chart.8">
                  <p:embed followColorScheme="full"/>
                </p:oleObj>
              </mc:Choice>
              <mc:Fallback>
                <p:oleObj name="Chart" r:id="rId4" imgW="5210129" imgH="4219602" progId="MSGraph.Chart.8">
                  <p:embed followColorScheme="full"/>
                  <p:pic>
                    <p:nvPicPr>
                      <p:cNvPr id="0" name=""/>
                      <p:cNvPicPr preferRelativeResize="0">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1866900" y="2070100"/>
                        <a:ext cx="5207000" cy="421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6" name="Rectangle 5"/>
          <p:cNvSpPr>
            <a:spLocks noChangeArrowheads="1"/>
          </p:cNvSpPr>
          <p:nvPr/>
        </p:nvSpPr>
        <p:spPr bwMode="auto">
          <a:xfrm>
            <a:off x="-241300" y="6389688"/>
            <a:ext cx="8107363"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							</a:t>
            </a:r>
          </a:p>
          <a:p>
            <a:pPr eaLnBrk="0" hangingPunct="0">
              <a:lnSpc>
                <a:spcPct val="85000"/>
              </a:lnSpc>
              <a:spcBef>
                <a:spcPct val="25000"/>
              </a:spcBef>
              <a:buClr>
                <a:schemeClr val="accent2"/>
              </a:buClr>
              <a:buFont typeface="Wingdings" pitchFamily="2" charset="2"/>
              <a:buNone/>
            </a:pPr>
            <a:r>
              <a:rPr lang="en-US" sz="1100"/>
              <a:t>Source: </a:t>
            </a:r>
            <a:r>
              <a:rPr lang="en-US" sz="1100" i="1"/>
              <a:t>2012 Cost of Cyber Crime: United States</a:t>
            </a:r>
            <a:r>
              <a:rPr lang="en-US" sz="1100"/>
              <a:t>, Ponemon Institute.</a:t>
            </a:r>
          </a:p>
        </p:txBody>
      </p:sp>
      <p:sp>
        <p:nvSpPr>
          <p:cNvPr id="2006022" name="Rectangle 6"/>
          <p:cNvSpPr>
            <a:spLocks noChangeArrowheads="1"/>
          </p:cNvSpPr>
          <p:nvPr/>
        </p:nvSpPr>
        <p:spPr bwMode="blackWhite">
          <a:xfrm>
            <a:off x="315913" y="1092200"/>
            <a:ext cx="8437562" cy="6223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Malicious code, denial of service and web-based attacks account for more than 58 percent of the total annualized cost of cyber crime experienced by 56 companies.</a:t>
            </a:r>
          </a:p>
        </p:txBody>
      </p:sp>
      <p:sp>
        <p:nvSpPr>
          <p:cNvPr id="5128" name="TextBox 18"/>
          <p:cNvSpPr txBox="1">
            <a:spLocks noChangeArrowheads="1"/>
          </p:cNvSpPr>
          <p:nvPr/>
        </p:nvSpPr>
        <p:spPr bwMode="auto">
          <a:xfrm>
            <a:off x="6324600" y="2298700"/>
            <a:ext cx="1370013" cy="307975"/>
          </a:xfrm>
          <a:prstGeom prst="rect">
            <a:avLst/>
          </a:prstGeom>
          <a:noFill/>
          <a:ln w="9525">
            <a:noFill/>
            <a:miter lim="800000"/>
            <a:headEnd/>
            <a:tailEnd/>
          </a:ln>
        </p:spPr>
        <p:txBody>
          <a:bodyPr wrap="none">
            <a:spAutoFit/>
          </a:bodyPr>
          <a:lstStyle/>
          <a:p>
            <a:r>
              <a:rPr lang="en-US" sz="1400"/>
              <a:t>Malicious code</a:t>
            </a:r>
          </a:p>
        </p:txBody>
      </p:sp>
      <p:sp>
        <p:nvSpPr>
          <p:cNvPr id="5129" name="Rectangle 7"/>
          <p:cNvSpPr>
            <a:spLocks noChangeArrowheads="1"/>
          </p:cNvSpPr>
          <p:nvPr/>
        </p:nvSpPr>
        <p:spPr bwMode="gray">
          <a:xfrm>
            <a:off x="3101975" y="2068513"/>
            <a:ext cx="1076325" cy="184150"/>
          </a:xfrm>
          <a:prstGeom prst="rect">
            <a:avLst/>
          </a:prstGeom>
          <a:noFill/>
          <a:ln w="9525">
            <a:noFill/>
            <a:miter lim="800000"/>
            <a:headEnd/>
            <a:tailEnd/>
          </a:ln>
        </p:spPr>
        <p:txBody>
          <a:bodyPr lIns="0" tIns="0" rIns="0" bIns="0" anchor="ctr">
            <a:spAutoFit/>
          </a:bodyPr>
          <a:lstStyle/>
          <a:p>
            <a:pPr>
              <a:lnSpc>
                <a:spcPct val="85000"/>
              </a:lnSpc>
            </a:pPr>
            <a:r>
              <a:rPr lang="en-US" sz="1400"/>
              <a:t>Botnets</a:t>
            </a:r>
          </a:p>
        </p:txBody>
      </p:sp>
      <p:sp>
        <p:nvSpPr>
          <p:cNvPr id="5130" name="Rectangle 7"/>
          <p:cNvSpPr>
            <a:spLocks noChangeArrowheads="1"/>
          </p:cNvSpPr>
          <p:nvPr/>
        </p:nvSpPr>
        <p:spPr bwMode="gray">
          <a:xfrm>
            <a:off x="6442075" y="53689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Denial of service</a:t>
            </a:r>
          </a:p>
        </p:txBody>
      </p:sp>
      <p:sp>
        <p:nvSpPr>
          <p:cNvPr id="5131" name="Rectangle 7"/>
          <p:cNvSpPr>
            <a:spLocks noChangeArrowheads="1"/>
          </p:cNvSpPr>
          <p:nvPr/>
        </p:nvSpPr>
        <p:spPr bwMode="gray">
          <a:xfrm>
            <a:off x="4003675" y="18510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Malware</a:t>
            </a:r>
          </a:p>
        </p:txBody>
      </p:sp>
      <p:sp>
        <p:nvSpPr>
          <p:cNvPr id="5132" name="Rectangle 7"/>
          <p:cNvSpPr>
            <a:spLocks noChangeArrowheads="1"/>
          </p:cNvSpPr>
          <p:nvPr/>
        </p:nvSpPr>
        <p:spPr bwMode="gray">
          <a:xfrm>
            <a:off x="1412875" y="24733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Viruses, Worms, Trojans</a:t>
            </a:r>
          </a:p>
        </p:txBody>
      </p:sp>
      <p:sp>
        <p:nvSpPr>
          <p:cNvPr id="5133" name="Rectangle 7"/>
          <p:cNvSpPr>
            <a:spLocks noChangeArrowheads="1"/>
          </p:cNvSpPr>
          <p:nvPr/>
        </p:nvSpPr>
        <p:spPr bwMode="gray">
          <a:xfrm>
            <a:off x="1235075" y="3144838"/>
            <a:ext cx="1984375" cy="365125"/>
          </a:xfrm>
          <a:prstGeom prst="rect">
            <a:avLst/>
          </a:prstGeom>
          <a:noFill/>
          <a:ln w="9525">
            <a:noFill/>
            <a:miter lim="800000"/>
            <a:headEnd/>
            <a:tailEnd/>
          </a:ln>
        </p:spPr>
        <p:txBody>
          <a:bodyPr lIns="0" tIns="0" rIns="0" bIns="0" anchor="ctr">
            <a:spAutoFit/>
          </a:bodyPr>
          <a:lstStyle/>
          <a:p>
            <a:pPr>
              <a:lnSpc>
                <a:spcPct val="85000"/>
              </a:lnSpc>
            </a:pPr>
            <a:r>
              <a:rPr lang="en-US" sz="1400"/>
              <a:t>Phishing + social engineering</a:t>
            </a:r>
          </a:p>
        </p:txBody>
      </p:sp>
      <p:sp>
        <p:nvSpPr>
          <p:cNvPr id="5134" name="Rectangle 7"/>
          <p:cNvSpPr>
            <a:spLocks noChangeArrowheads="1"/>
          </p:cNvSpPr>
          <p:nvPr/>
        </p:nvSpPr>
        <p:spPr bwMode="gray">
          <a:xfrm>
            <a:off x="1019175" y="41370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Malicious insiders</a:t>
            </a:r>
          </a:p>
        </p:txBody>
      </p:sp>
      <p:sp>
        <p:nvSpPr>
          <p:cNvPr id="5135" name="Rectangle 7"/>
          <p:cNvSpPr>
            <a:spLocks noChangeArrowheads="1"/>
          </p:cNvSpPr>
          <p:nvPr/>
        </p:nvSpPr>
        <p:spPr bwMode="gray">
          <a:xfrm>
            <a:off x="1536700" y="5357813"/>
            <a:ext cx="1498600" cy="184150"/>
          </a:xfrm>
          <a:prstGeom prst="rect">
            <a:avLst/>
          </a:prstGeom>
          <a:noFill/>
          <a:ln w="9525">
            <a:noFill/>
            <a:miter lim="800000"/>
            <a:headEnd/>
            <a:tailEnd/>
          </a:ln>
        </p:spPr>
        <p:txBody>
          <a:bodyPr lIns="0" tIns="0" rIns="0" bIns="0" anchor="ctr">
            <a:spAutoFit/>
          </a:bodyPr>
          <a:lstStyle/>
          <a:p>
            <a:pPr>
              <a:lnSpc>
                <a:spcPct val="85000"/>
              </a:lnSpc>
            </a:pPr>
            <a:r>
              <a:rPr lang="en-US" sz="1400"/>
              <a:t>Stolen devices</a:t>
            </a:r>
          </a:p>
        </p:txBody>
      </p:sp>
      <p:sp>
        <p:nvSpPr>
          <p:cNvPr id="5136" name="Rectangle 7"/>
          <p:cNvSpPr>
            <a:spLocks noChangeArrowheads="1"/>
          </p:cNvSpPr>
          <p:nvPr/>
        </p:nvSpPr>
        <p:spPr bwMode="gray">
          <a:xfrm>
            <a:off x="3571875" y="62579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Web-based attacks</a:t>
            </a:r>
          </a:p>
        </p:txBody>
      </p:sp>
    </p:spTree>
    <p:extLst>
      <p:ext uri="{BB962C8B-B14F-4D97-AF65-F5344CB8AC3E}">
        <p14:creationId xmlns:p14="http://schemas.microsoft.com/office/powerpoint/2010/main" val="212098653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110"/>
          <p:cNvSpPr>
            <a:spLocks noGrp="1" noChangeArrowheads="1"/>
          </p:cNvSpPr>
          <p:nvPr>
            <p:ph type="sldNum" sz="quarter" idx="12"/>
          </p:nvPr>
        </p:nvSpPr>
        <p:spPr>
          <a:noFill/>
        </p:spPr>
        <p:txBody>
          <a:bodyPr/>
          <a:lstStyle/>
          <a:p>
            <a:fld id="{5CC87777-9E29-403B-ADDD-E615821F0357}" type="slidenum">
              <a:rPr lang="en-US" smtClean="0">
                <a:latin typeface="Arial" pitchFamily="34" charset="0"/>
              </a:rPr>
              <a:pPr/>
              <a:t>95</a:t>
            </a:fld>
            <a:endParaRPr lang="en-US" smtClean="0">
              <a:latin typeface="Arial" pitchFamily="34" charset="0"/>
            </a:endParaRPr>
          </a:p>
        </p:txBody>
      </p:sp>
      <p:sp>
        <p:nvSpPr>
          <p:cNvPr id="6148" name="Freeform 2"/>
          <p:cNvSpPr>
            <a:spLocks/>
          </p:cNvSpPr>
          <p:nvPr/>
        </p:nvSpPr>
        <p:spPr bwMode="gray">
          <a:xfrm>
            <a:off x="6210300" y="24828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6149" name="Rectangle 3"/>
          <p:cNvSpPr>
            <a:spLocks noGrp="1" noChangeArrowheads="1"/>
          </p:cNvSpPr>
          <p:nvPr>
            <p:ph type="title"/>
          </p:nvPr>
        </p:nvSpPr>
        <p:spPr/>
        <p:txBody>
          <a:bodyPr/>
          <a:lstStyle/>
          <a:p>
            <a:r>
              <a:rPr lang="en-US" smtClean="0">
                <a:latin typeface="Arial" pitchFamily="34" charset="0"/>
              </a:rPr>
              <a:t>External Cyber Crime Costs: Fiscal Year 2012</a:t>
            </a:r>
          </a:p>
        </p:txBody>
      </p:sp>
      <p:graphicFrame>
        <p:nvGraphicFramePr>
          <p:cNvPr id="6151176" name="Object 8"/>
          <p:cNvGraphicFramePr>
            <a:graphicFrameLocks noGrp="1"/>
          </p:cNvGraphicFramePr>
          <p:nvPr>
            <p:ph idx="4294967295"/>
          </p:nvPr>
        </p:nvGraphicFramePr>
        <p:xfrm>
          <a:off x="1866900" y="2070100"/>
          <a:ext cx="5207000" cy="4216400"/>
        </p:xfrm>
        <a:graphic>
          <a:graphicData uri="http://schemas.openxmlformats.org/presentationml/2006/ole">
            <mc:AlternateContent xmlns:mc="http://schemas.openxmlformats.org/markup-compatibility/2006">
              <mc:Choice xmlns:v="urn:schemas-microsoft-com:vml" Requires="v">
                <p:oleObj spid="_x0000_s28519437" name="Chart" r:id="rId4" imgW="5210129" imgH="4219602" progId="MSGraph.Chart.8">
                  <p:embed followColorScheme="full"/>
                </p:oleObj>
              </mc:Choice>
              <mc:Fallback>
                <p:oleObj name="Chart" r:id="rId4" imgW="5210129" imgH="4219602" progId="MSGraph.Chart.8">
                  <p:embed followColorScheme="full"/>
                  <p:pic>
                    <p:nvPicPr>
                      <p:cNvPr id="0" name=""/>
                      <p:cNvPicPr preferRelativeResize="0">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1866900" y="2070100"/>
                        <a:ext cx="5207000" cy="421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50" name="Rectangle 5"/>
          <p:cNvSpPr>
            <a:spLocks noChangeArrowheads="1"/>
          </p:cNvSpPr>
          <p:nvPr/>
        </p:nvSpPr>
        <p:spPr bwMode="auto">
          <a:xfrm>
            <a:off x="-241300" y="6203950"/>
            <a:ext cx="8107363" cy="65405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							</a:t>
            </a:r>
          </a:p>
          <a:p>
            <a:pPr eaLnBrk="0" hangingPunct="0">
              <a:lnSpc>
                <a:spcPct val="85000"/>
              </a:lnSpc>
              <a:spcBef>
                <a:spcPct val="25000"/>
              </a:spcBef>
              <a:buClr>
                <a:schemeClr val="accent2"/>
              </a:buClr>
              <a:buFont typeface="Wingdings" pitchFamily="2" charset="2"/>
              <a:buNone/>
            </a:pPr>
            <a:r>
              <a:rPr lang="en-US" sz="1100"/>
              <a:t>* Other costs include direct and indirect costs that could not be allocated to a main external cost category</a:t>
            </a:r>
          </a:p>
          <a:p>
            <a:pPr eaLnBrk="0" hangingPunct="0">
              <a:lnSpc>
                <a:spcPct val="85000"/>
              </a:lnSpc>
              <a:spcBef>
                <a:spcPct val="25000"/>
              </a:spcBef>
              <a:buClr>
                <a:schemeClr val="accent2"/>
              </a:buClr>
              <a:buFont typeface="Wingdings" pitchFamily="2" charset="2"/>
              <a:buNone/>
            </a:pPr>
            <a:r>
              <a:rPr lang="en-US" sz="1100"/>
              <a:t>Source: </a:t>
            </a:r>
            <a:r>
              <a:rPr lang="en-US" sz="1100" i="1"/>
              <a:t>2012 Cost of Cyber Crime: United States</a:t>
            </a:r>
            <a:r>
              <a:rPr lang="en-US" sz="1100"/>
              <a:t>, Ponemon Institute.</a:t>
            </a:r>
          </a:p>
        </p:txBody>
      </p:sp>
      <p:sp>
        <p:nvSpPr>
          <p:cNvPr id="2006022" name="Rectangle 6"/>
          <p:cNvSpPr>
            <a:spLocks noChangeArrowheads="1"/>
          </p:cNvSpPr>
          <p:nvPr/>
        </p:nvSpPr>
        <p:spPr bwMode="blackWhite">
          <a:xfrm>
            <a:off x="315913" y="1092200"/>
            <a:ext cx="8437562" cy="6223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Information loss (44%) and business disruption or lost productivity (30%) account for the majority of external costs due to cyber crime.</a:t>
            </a:r>
          </a:p>
        </p:txBody>
      </p:sp>
      <p:sp>
        <p:nvSpPr>
          <p:cNvPr id="6152" name="TextBox 18"/>
          <p:cNvSpPr txBox="1">
            <a:spLocks noChangeArrowheads="1"/>
          </p:cNvSpPr>
          <p:nvPr/>
        </p:nvSpPr>
        <p:spPr bwMode="auto">
          <a:xfrm>
            <a:off x="6324600" y="2298700"/>
            <a:ext cx="1447800" cy="307975"/>
          </a:xfrm>
          <a:prstGeom prst="rect">
            <a:avLst/>
          </a:prstGeom>
          <a:noFill/>
          <a:ln w="9525">
            <a:noFill/>
            <a:miter lim="800000"/>
            <a:headEnd/>
            <a:tailEnd/>
          </a:ln>
        </p:spPr>
        <p:txBody>
          <a:bodyPr wrap="none">
            <a:spAutoFit/>
          </a:bodyPr>
          <a:lstStyle/>
          <a:p>
            <a:r>
              <a:rPr lang="en-US" sz="1400"/>
              <a:t>Information loss</a:t>
            </a:r>
          </a:p>
        </p:txBody>
      </p:sp>
      <p:sp>
        <p:nvSpPr>
          <p:cNvPr id="6153" name="Rectangle 7"/>
          <p:cNvSpPr>
            <a:spLocks noChangeArrowheads="1"/>
          </p:cNvSpPr>
          <p:nvPr/>
        </p:nvSpPr>
        <p:spPr bwMode="gray">
          <a:xfrm>
            <a:off x="2413000" y="2052638"/>
            <a:ext cx="1905000" cy="182562"/>
          </a:xfrm>
          <a:prstGeom prst="rect">
            <a:avLst/>
          </a:prstGeom>
          <a:noFill/>
          <a:ln w="9525">
            <a:noFill/>
            <a:miter lim="800000"/>
            <a:headEnd/>
            <a:tailEnd/>
          </a:ln>
        </p:spPr>
        <p:txBody>
          <a:bodyPr lIns="0" tIns="0" rIns="0" bIns="0" anchor="ctr">
            <a:spAutoFit/>
          </a:bodyPr>
          <a:lstStyle/>
          <a:p>
            <a:pPr>
              <a:lnSpc>
                <a:spcPct val="85000"/>
              </a:lnSpc>
            </a:pPr>
            <a:r>
              <a:rPr lang="en-US" sz="1400"/>
              <a:t>Equipment damages</a:t>
            </a:r>
          </a:p>
        </p:txBody>
      </p:sp>
      <p:sp>
        <p:nvSpPr>
          <p:cNvPr id="6154" name="Rectangle 7"/>
          <p:cNvSpPr>
            <a:spLocks noChangeArrowheads="1"/>
          </p:cNvSpPr>
          <p:nvPr/>
        </p:nvSpPr>
        <p:spPr bwMode="gray">
          <a:xfrm>
            <a:off x="4232275" y="18383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Other costs*</a:t>
            </a:r>
          </a:p>
        </p:txBody>
      </p:sp>
      <p:sp>
        <p:nvSpPr>
          <p:cNvPr id="6155" name="Rectangle 7"/>
          <p:cNvSpPr>
            <a:spLocks noChangeArrowheads="1"/>
          </p:cNvSpPr>
          <p:nvPr/>
        </p:nvSpPr>
        <p:spPr bwMode="gray">
          <a:xfrm>
            <a:off x="1489075" y="32226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Revenue loss</a:t>
            </a:r>
          </a:p>
        </p:txBody>
      </p:sp>
      <p:sp>
        <p:nvSpPr>
          <p:cNvPr id="6156" name="Rectangle 7"/>
          <p:cNvSpPr>
            <a:spLocks noChangeArrowheads="1"/>
          </p:cNvSpPr>
          <p:nvPr/>
        </p:nvSpPr>
        <p:spPr bwMode="gray">
          <a:xfrm>
            <a:off x="1384300" y="5357813"/>
            <a:ext cx="1651000" cy="184150"/>
          </a:xfrm>
          <a:prstGeom prst="rect">
            <a:avLst/>
          </a:prstGeom>
          <a:noFill/>
          <a:ln w="9525">
            <a:noFill/>
            <a:miter lim="800000"/>
            <a:headEnd/>
            <a:tailEnd/>
          </a:ln>
        </p:spPr>
        <p:txBody>
          <a:bodyPr lIns="0" tIns="0" rIns="0" bIns="0" anchor="ctr">
            <a:spAutoFit/>
          </a:bodyPr>
          <a:lstStyle/>
          <a:p>
            <a:pPr>
              <a:lnSpc>
                <a:spcPct val="85000"/>
              </a:lnSpc>
            </a:pPr>
            <a:r>
              <a:rPr lang="en-US" sz="1400"/>
              <a:t>Business disruption</a:t>
            </a:r>
          </a:p>
        </p:txBody>
      </p:sp>
      <p:sp>
        <p:nvSpPr>
          <p:cNvPr id="13" name="AutoShape 8"/>
          <p:cNvSpPr>
            <a:spLocks noChangeArrowheads="1"/>
          </p:cNvSpPr>
          <p:nvPr/>
        </p:nvSpPr>
        <p:spPr bwMode="blackWhite">
          <a:xfrm>
            <a:off x="6850719" y="4286250"/>
            <a:ext cx="2045633" cy="1828894"/>
          </a:xfrm>
          <a:prstGeom prst="wedgeRectCallout">
            <a:avLst>
              <a:gd name="adj1" fmla="val -101091"/>
              <a:gd name="adj2" fmla="val -49916"/>
            </a:avLst>
          </a:prstGeom>
          <a:solidFill>
            <a:schemeClr val="accent1"/>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Information loss is the major concern, business interruption could cause serious issues for health institutions as well</a:t>
            </a:r>
            <a:endParaRPr lang="en-US" sz="1600" b="1" dirty="0">
              <a:solidFill>
                <a:schemeClr val="bg1"/>
              </a:solidFill>
            </a:endParaRPr>
          </a:p>
        </p:txBody>
      </p:sp>
    </p:spTree>
    <p:extLst>
      <p:ext uri="{BB962C8B-B14F-4D97-AF65-F5344CB8AC3E}">
        <p14:creationId xmlns:p14="http://schemas.microsoft.com/office/powerpoint/2010/main" val="144344504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P spid="13" grpId="0" animBg="1"/>
    </p:bldLst>
  </p:timing>
</p:sld>
</file>

<file path=ppt/slides/slide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8" name="Title 7"/>
          <p:cNvSpPr>
            <a:spLocks noGrp="1"/>
          </p:cNvSpPr>
          <p:nvPr>
            <p:ph type="title" idx="4294967295"/>
          </p:nvPr>
        </p:nvSpPr>
        <p:spPr>
          <a:xfrm>
            <a:off x="192088" y="47625"/>
            <a:ext cx="6837362" cy="812800"/>
          </a:xfrm>
        </p:spPr>
        <p:txBody>
          <a:bodyPr lIns="0" tIns="0" rIns="0" bIns="0" anchor="t"/>
          <a:lstStyle/>
          <a:p>
            <a:r>
              <a:rPr lang="en-US" smtClean="0">
                <a:latin typeface="Arial" pitchFamily="34" charset="0"/>
                <a:cs typeface="Arial" pitchFamily="34" charset="0"/>
              </a:rPr>
              <a:t>High Profile Data Breaches, 2012-2013</a:t>
            </a:r>
            <a:endParaRPr lang="en-US" smtClean="0">
              <a:latin typeface="Arial" pitchFamily="34" charset="0"/>
            </a:endParaRPr>
          </a:p>
        </p:txBody>
      </p:sp>
      <p:graphicFrame>
        <p:nvGraphicFramePr>
          <p:cNvPr id="346262" name="Group 150"/>
          <p:cNvGraphicFramePr>
            <a:graphicFrameLocks noGrp="1"/>
          </p:cNvGraphicFramePr>
          <p:nvPr>
            <p:ph idx="4294967295"/>
          </p:nvPr>
        </p:nvGraphicFramePr>
        <p:xfrm>
          <a:off x="381000" y="1095375"/>
          <a:ext cx="8458199" cy="5185295"/>
        </p:xfrm>
        <a:graphic>
          <a:graphicData uri="http://schemas.openxmlformats.org/drawingml/2006/table">
            <a:tbl>
              <a:tblPr/>
              <a:tblGrid>
                <a:gridCol w="1086948"/>
                <a:gridCol w="1719580"/>
                <a:gridCol w="5651671"/>
              </a:tblGrid>
              <a:tr h="374530">
                <a:tc>
                  <a:txBody>
                    <a:bodyPr/>
                    <a:lstStyle/>
                    <a:p>
                      <a:pPr marL="0" marR="0" lvl="0" indent="0" algn="l" defTabSz="914400" rtl="0" eaLnBrk="1" fontAlgn="base" latinLnBrk="0" hangingPunct="1">
                        <a:lnSpc>
                          <a:spcPct val="100000"/>
                        </a:lnSpc>
                        <a:spcBef>
                          <a:spcPct val="100000"/>
                        </a:spcBef>
                        <a:spcAft>
                          <a:spcPct val="0"/>
                        </a:spcAft>
                        <a:buClr>
                          <a:srgbClr val="FF3300"/>
                        </a:buClr>
                        <a:buSzTx/>
                        <a:buFont typeface="Wingdings" pitchFamily="2" charset="2"/>
                        <a:buNone/>
                        <a:tabLst/>
                      </a:pPr>
                      <a:r>
                        <a:rPr kumimoji="0" lang="en-US" sz="1800" b="1" i="0" u="none" strike="noStrike" cap="none" normalizeH="0" baseline="0" dirty="0" smtClean="0">
                          <a:ln>
                            <a:noFill/>
                          </a:ln>
                          <a:solidFill>
                            <a:schemeClr val="bg1"/>
                          </a:solidFill>
                          <a:effectLst/>
                          <a:latin typeface="Arial" charset="0"/>
                        </a:rPr>
                        <a:t>Date</a:t>
                      </a:r>
                    </a:p>
                  </a:txBody>
                  <a:tcPr marT="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100000"/>
                        </a:spcBef>
                        <a:spcAft>
                          <a:spcPct val="0"/>
                        </a:spcAft>
                        <a:buClr>
                          <a:srgbClr val="FF3300"/>
                        </a:buClr>
                        <a:buSzTx/>
                        <a:buFont typeface="Wingdings" pitchFamily="2" charset="2"/>
                        <a:buNone/>
                        <a:tabLst/>
                        <a:defRPr/>
                      </a:pPr>
                      <a:r>
                        <a:rPr kumimoji="0" lang="en-US" sz="1800" b="1" i="0" u="none" strike="noStrike" cap="none" normalizeH="0" baseline="0" dirty="0" smtClean="0">
                          <a:ln>
                            <a:noFill/>
                          </a:ln>
                          <a:solidFill>
                            <a:schemeClr val="bg1"/>
                          </a:solidFill>
                          <a:effectLst/>
                          <a:latin typeface="Arial" charset="0"/>
                          <a:ea typeface="+mn-ea"/>
                          <a:cs typeface="+mn-cs"/>
                        </a:rPr>
                        <a:t>Company</a:t>
                      </a:r>
                    </a:p>
                  </a:txBody>
                  <a:tcPr marT="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100000"/>
                        </a:spcBef>
                        <a:spcAft>
                          <a:spcPct val="0"/>
                        </a:spcAft>
                        <a:buClr>
                          <a:srgbClr val="FF3300"/>
                        </a:buClr>
                        <a:buSzTx/>
                        <a:buFont typeface="Wingdings" pitchFamily="2" charset="2"/>
                        <a:buNone/>
                        <a:tabLst/>
                        <a:defRPr/>
                      </a:pPr>
                      <a:r>
                        <a:rPr kumimoji="0" lang="en-US" sz="1800" b="1" i="0" u="none" strike="noStrike" cap="none" normalizeH="0" baseline="0" dirty="0" smtClean="0">
                          <a:ln>
                            <a:noFill/>
                          </a:ln>
                          <a:solidFill>
                            <a:schemeClr val="bg1"/>
                          </a:solidFill>
                          <a:effectLst/>
                          <a:latin typeface="Arial" charset="0"/>
                        </a:rPr>
                        <a:t>Description of Breach</a:t>
                      </a:r>
                    </a:p>
                  </a:txBody>
                  <a:tcPr anchor="ctr" horzOverflow="overflow">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r h="599248">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Mar 2013*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South Korean banks, media </a:t>
                      </a:r>
                      <a:r>
                        <a:rPr kumimoji="0" lang="en-US" sz="1400" b="0" i="0" u="none" strike="noStrike" cap="none" normalizeH="0" baseline="0" dirty="0" err="1" smtClean="0">
                          <a:ln>
                            <a:noFill/>
                          </a:ln>
                          <a:solidFill>
                            <a:schemeClr val="tx1"/>
                          </a:solidFill>
                          <a:effectLst/>
                          <a:latin typeface="Arial" charset="0"/>
                        </a:rPr>
                        <a:t>cos</a:t>
                      </a: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Cyber attack causes computers to crash at South Korean banks and media companies, paralyzing bank machines across the country. No immediate reports of records compromised.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430710">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July 2012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Yahoo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Security breach at Yahoo in which some 450,000 passwords lifted and posted to the Internet.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430710">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July 2012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eHarmony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Online dating site eHarmony confirms security breach in which some 1.5 million user names and passwords compromised.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468163">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July 2012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LinkedIn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smtClean="0">
                          <a:ln>
                            <a:noFill/>
                          </a:ln>
                          <a:solidFill>
                            <a:schemeClr val="tx1"/>
                          </a:solidFill>
                          <a:effectLst/>
                          <a:latin typeface="Arial" charset="0"/>
                        </a:rPr>
                        <a:t>Social networking site LinkedIn reportedly targeted in hacker attack that saw 6.5 million hashed passwords posted to the Internet.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599248">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April 2012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Utah Dept of Technology Services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Utah Department of Technology notifies of a March 30 breach of a server containing personal data including social security numbers for about 780,000 Medicaid patient claims. Breach traced to Eastern Europe hackers.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430710">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Mar 2012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Global Payments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Credit card processor Global Payments confirms hacker attack has compromised  the payment card numbers of around 1.5 million cardholders.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599248">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Mar 2012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CA Dept of Child Support Services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Officials announce that four computer storage devices containing personal information for about 800,000 adults and children in California’s child support system were lost by IBM and Iron Mountain Inc.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430710">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Jan 2012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err="1" smtClean="0">
                          <a:ln>
                            <a:noFill/>
                          </a:ln>
                          <a:solidFill>
                            <a:schemeClr val="tx1"/>
                          </a:solidFill>
                          <a:effectLst/>
                          <a:latin typeface="Arial" charset="0"/>
                        </a:rPr>
                        <a:t>Zappos</a:t>
                      </a: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Online shoe retailer </a:t>
                      </a:r>
                      <a:r>
                        <a:rPr kumimoji="0" lang="en-US" sz="1200" b="0" i="0" u="none" strike="noStrike" cap="none" normalizeH="0" baseline="0" dirty="0" err="1" smtClean="0">
                          <a:ln>
                            <a:noFill/>
                          </a:ln>
                          <a:solidFill>
                            <a:schemeClr val="tx1"/>
                          </a:solidFill>
                          <a:effectLst/>
                          <a:latin typeface="Arial" charset="0"/>
                        </a:rPr>
                        <a:t>Zappos</a:t>
                      </a:r>
                      <a:r>
                        <a:rPr kumimoji="0" lang="en-US" sz="1200" b="0" i="0" u="none" strike="noStrike" cap="none" normalizeH="0" baseline="0" dirty="0" smtClean="0">
                          <a:ln>
                            <a:noFill/>
                          </a:ln>
                          <a:solidFill>
                            <a:schemeClr val="tx1"/>
                          </a:solidFill>
                          <a:effectLst/>
                          <a:latin typeface="Arial" charset="0"/>
                        </a:rPr>
                        <a:t> announces that information, such as names, addresses and passwords on as many as 24 million customers illegally accessed.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599248">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Jan 2012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NY State Electric + Gas Co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Security breach at NYSEG that allowed unauthorized access to NYSEG customer data, containing social security numbers, dates of birth and bank account numbers, exposing 1.8 million records.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bl>
          </a:graphicData>
        </a:graphic>
      </p:graphicFrame>
      <p:sp>
        <p:nvSpPr>
          <p:cNvPr id="14386" name="Rectangle 5"/>
          <p:cNvSpPr>
            <a:spLocks noChangeArrowheads="1"/>
          </p:cNvSpPr>
          <p:nvPr/>
        </p:nvSpPr>
        <p:spPr bwMode="auto">
          <a:xfrm>
            <a:off x="0" y="6227763"/>
            <a:ext cx="8597900" cy="630237"/>
          </a:xfrm>
          <a:prstGeom prst="rect">
            <a:avLst/>
          </a:prstGeom>
          <a:noFill/>
          <a:ln w="9525" algn="ctr">
            <a:noFill/>
            <a:miter lim="800000"/>
            <a:headEnd/>
            <a:tailEnd/>
          </a:ln>
        </p:spPr>
        <p:txBody>
          <a:bodyPr>
            <a:spAutoFit/>
          </a:bodyPr>
          <a:lstStyle/>
          <a:p>
            <a:pPr eaLnBrk="0" hangingPunct="0">
              <a:spcBef>
                <a:spcPct val="50000"/>
              </a:spcBef>
              <a:buClr>
                <a:srgbClr val="FF3300"/>
              </a:buClr>
            </a:pPr>
            <a:r>
              <a:rPr lang="en-US" sz="1000">
                <a:latin typeface="Verdana" pitchFamily="34" charset="0"/>
              </a:rPr>
              <a:t>*March 2013 attack is not part of ITRC research.</a:t>
            </a:r>
          </a:p>
          <a:p>
            <a:pPr eaLnBrk="0" hangingPunct="0">
              <a:spcBef>
                <a:spcPct val="50000"/>
              </a:spcBef>
              <a:buClr>
                <a:srgbClr val="FF3300"/>
              </a:buClr>
            </a:pPr>
            <a:r>
              <a:rPr lang="en-US" sz="1000">
                <a:latin typeface="Verdana" pitchFamily="34" charset="0"/>
              </a:rPr>
              <a:t>Sources: Identity Theft Resource Center, </a:t>
            </a:r>
            <a:r>
              <a:rPr lang="en-US" sz="1000">
                <a:latin typeface="Verdana" pitchFamily="34" charset="0"/>
                <a:hlinkClick r:id="rId3"/>
              </a:rPr>
              <a:t>http://www.idtheftcenter.org/ITRC%20Breach%20Report%202012.pdf</a:t>
            </a:r>
            <a:r>
              <a:rPr lang="en-US" sz="1000">
                <a:latin typeface="Verdana" pitchFamily="34" charset="0"/>
              </a:rPr>
              <a:t>; Insurance Information Institute (I.I.I.) research.</a:t>
            </a:r>
            <a:endParaRPr lang="en-US" sz="1100"/>
          </a:p>
        </p:txBody>
      </p:sp>
    </p:spTree>
    <p:extLst>
      <p:ext uri="{BB962C8B-B14F-4D97-AF65-F5344CB8AC3E}">
        <p14:creationId xmlns:p14="http://schemas.microsoft.com/office/powerpoint/2010/main" val="1559770481"/>
      </p:ext>
    </p:extLst>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3C262A7-EE10-4A12-A311-F86FE26DF49B}" type="slidenum">
              <a:rPr lang="en-US" sz="900"/>
              <a:pPr algn="r" eaLnBrk="0" hangingPunct="0">
                <a:lnSpc>
                  <a:spcPct val="85000"/>
                </a:lnSpc>
                <a:spcBef>
                  <a:spcPct val="20000"/>
                </a:spcBef>
              </a:pPr>
              <a:t>97</a:t>
            </a:fld>
            <a:endParaRPr lang="en-US" sz="900"/>
          </a:p>
        </p:txBody>
      </p:sp>
      <p:sp>
        <p:nvSpPr>
          <p:cNvPr id="7172" name="Rectangle 2"/>
          <p:cNvSpPr>
            <a:spLocks noGrp="1" noChangeArrowheads="1"/>
          </p:cNvSpPr>
          <p:nvPr>
            <p:ph type="title" idx="4294967295"/>
          </p:nvPr>
        </p:nvSpPr>
        <p:spPr>
          <a:xfrm>
            <a:off x="66675" y="90488"/>
            <a:ext cx="7451725" cy="860425"/>
          </a:xfrm>
        </p:spPr>
        <p:txBody>
          <a:bodyPr/>
          <a:lstStyle/>
          <a:p>
            <a:r>
              <a:rPr lang="en-US" sz="2600" smtClean="0">
                <a:latin typeface="Arial" pitchFamily="34" charset="0"/>
              </a:rPr>
              <a:t>Average Organizational Cost of a Data Breach, 2008-2011* ($ Millions)</a:t>
            </a:r>
          </a:p>
        </p:txBody>
      </p:sp>
      <p:sp>
        <p:nvSpPr>
          <p:cNvPr id="7173" name="Rectangle 4"/>
          <p:cNvSpPr>
            <a:spLocks noChangeArrowheads="1"/>
          </p:cNvSpPr>
          <p:nvPr/>
        </p:nvSpPr>
        <p:spPr bwMode="auto">
          <a:xfrm>
            <a:off x="-47625" y="5749925"/>
            <a:ext cx="9191625" cy="9429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a:p>
          <a:p>
            <a:pPr eaLnBrk="0" hangingPunct="0">
              <a:lnSpc>
                <a:spcPct val="85000"/>
              </a:lnSpc>
              <a:spcBef>
                <a:spcPct val="25000"/>
              </a:spcBef>
              <a:buClr>
                <a:schemeClr val="accent2"/>
              </a:buClr>
              <a:buFont typeface="Wingdings" pitchFamily="2" charset="2"/>
              <a:buNone/>
            </a:pPr>
            <a:r>
              <a:rPr lang="en-US" sz="1100"/>
              <a:t>*Findings of this benchmark study pertain to the actual data breach experiences of 49 U.S. companies from 14 different industry sectors, all of which participated in the 2011 study. Total breach costs include: lost business resulting from diminished trust or confidence of customers ;costs related to detection, escalation, and notification of the breach;  and ex-post response activities, such as credit report monitoring.</a:t>
            </a:r>
          </a:p>
          <a:p>
            <a:pPr eaLnBrk="0" hangingPunct="0">
              <a:lnSpc>
                <a:spcPct val="85000"/>
              </a:lnSpc>
              <a:spcBef>
                <a:spcPct val="25000"/>
              </a:spcBef>
              <a:buClr>
                <a:schemeClr val="accent2"/>
              </a:buClr>
              <a:buFont typeface="Wingdings" pitchFamily="2" charset="2"/>
              <a:buNone/>
            </a:pPr>
            <a:r>
              <a:rPr lang="en-US" sz="1100"/>
              <a:t>Source: 2011 Annual Study: U.S. Cost of a Data Breach, the Ponemon Institute.</a:t>
            </a:r>
          </a:p>
        </p:txBody>
      </p:sp>
      <p:graphicFrame>
        <p:nvGraphicFramePr>
          <p:cNvPr id="7170" name="Object 2"/>
          <p:cNvGraphicFramePr>
            <a:graphicFrameLocks/>
          </p:cNvGraphicFramePr>
          <p:nvPr/>
        </p:nvGraphicFramePr>
        <p:xfrm>
          <a:off x="177800" y="1638300"/>
          <a:ext cx="8547100" cy="4203700"/>
        </p:xfrm>
        <a:graphic>
          <a:graphicData uri="http://schemas.openxmlformats.org/presentationml/2006/ole">
            <mc:AlternateContent xmlns:mc="http://schemas.openxmlformats.org/markup-compatibility/2006">
              <mc:Choice xmlns:v="urn:schemas-microsoft-com:vml" Requires="v">
                <p:oleObj spid="_x0000_s28520461" name="Chart" r:id="rId4" imgW="8963117" imgH="4314888" progId="MSGraph.Chart.8">
                  <p:embed followColorScheme="full"/>
                </p:oleObj>
              </mc:Choice>
              <mc:Fallback>
                <p:oleObj name="Chart" r:id="rId4" imgW="8963117" imgH="4314888" progId="MSGraph.Chart.8">
                  <p:embed followColorScheme="full"/>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800" y="1638300"/>
                        <a:ext cx="8547100" cy="420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74" name="Rectangle 7"/>
          <p:cNvSpPr>
            <a:spLocks noChangeArrowheads="1"/>
          </p:cNvSpPr>
          <p:nvPr/>
        </p:nvSpPr>
        <p:spPr bwMode="black">
          <a:xfrm>
            <a:off x="182563" y="14700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Millions)</a:t>
            </a:r>
          </a:p>
        </p:txBody>
      </p:sp>
      <p:sp>
        <p:nvSpPr>
          <p:cNvPr id="254980" name="Rectangle 4"/>
          <p:cNvSpPr>
            <a:spLocks noChangeArrowheads="1"/>
          </p:cNvSpPr>
          <p:nvPr/>
        </p:nvSpPr>
        <p:spPr bwMode="blackWhite">
          <a:xfrm>
            <a:off x="1289050" y="990600"/>
            <a:ext cx="7372350" cy="7731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The average organizational cost of a data breach in 2011 was $5.5 million, down 24% from $7.2 million in 2010. Companies have improved steps taken in both preparing for and responding to a data breach.</a:t>
            </a:r>
          </a:p>
        </p:txBody>
      </p:sp>
    </p:spTree>
    <p:extLst>
      <p:ext uri="{BB962C8B-B14F-4D97-AF65-F5344CB8AC3E}">
        <p14:creationId xmlns:p14="http://schemas.microsoft.com/office/powerpoint/2010/main" val="329994065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5" name="Rectangle 110"/>
          <p:cNvSpPr>
            <a:spLocks noGrp="1" noChangeArrowheads="1"/>
          </p:cNvSpPr>
          <p:nvPr>
            <p:ph type="sldNum" sz="quarter" idx="12"/>
          </p:nvPr>
        </p:nvSpPr>
        <p:spPr>
          <a:noFill/>
        </p:spPr>
        <p:txBody>
          <a:bodyPr/>
          <a:lstStyle/>
          <a:p>
            <a:fld id="{ADE0F892-EEE8-456C-8858-11090AA56839}" type="slidenum">
              <a:rPr lang="en-US" smtClean="0">
                <a:latin typeface="Arial" pitchFamily="34" charset="0"/>
              </a:rPr>
              <a:pPr/>
              <a:t>98</a:t>
            </a:fld>
            <a:endParaRPr lang="en-US" smtClean="0">
              <a:latin typeface="Arial" pitchFamily="34" charset="0"/>
            </a:endParaRPr>
          </a:p>
        </p:txBody>
      </p:sp>
      <p:sp>
        <p:nvSpPr>
          <p:cNvPr id="8196" name="Freeform 2"/>
          <p:cNvSpPr>
            <a:spLocks/>
          </p:cNvSpPr>
          <p:nvPr/>
        </p:nvSpPr>
        <p:spPr bwMode="gray">
          <a:xfrm>
            <a:off x="6210300" y="24828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8197" name="Rectangle 3"/>
          <p:cNvSpPr>
            <a:spLocks noGrp="1" noChangeArrowheads="1"/>
          </p:cNvSpPr>
          <p:nvPr>
            <p:ph type="title"/>
          </p:nvPr>
        </p:nvSpPr>
        <p:spPr/>
        <p:txBody>
          <a:bodyPr/>
          <a:lstStyle/>
          <a:p>
            <a:r>
              <a:rPr lang="en-US" smtClean="0">
                <a:latin typeface="Arial" pitchFamily="34" charset="0"/>
              </a:rPr>
              <a:t>Main Causes of Data Breach</a:t>
            </a:r>
          </a:p>
        </p:txBody>
      </p:sp>
      <p:graphicFrame>
        <p:nvGraphicFramePr>
          <p:cNvPr id="6151176" name="Object 8"/>
          <p:cNvGraphicFramePr>
            <a:graphicFrameLocks noGrp="1"/>
          </p:cNvGraphicFramePr>
          <p:nvPr>
            <p:ph idx="4294967295"/>
          </p:nvPr>
        </p:nvGraphicFramePr>
        <p:xfrm>
          <a:off x="1866900" y="2070100"/>
          <a:ext cx="5207000" cy="4216400"/>
        </p:xfrm>
        <a:graphic>
          <a:graphicData uri="http://schemas.openxmlformats.org/presentationml/2006/ole">
            <mc:AlternateContent xmlns:mc="http://schemas.openxmlformats.org/markup-compatibility/2006">
              <mc:Choice xmlns:v="urn:schemas-microsoft-com:vml" Requires="v">
                <p:oleObj spid="_x0000_s28521485" name="Chart" r:id="rId4" imgW="5210129" imgH="4219602" progId="MSGraph.Chart.8">
                  <p:embed followColorScheme="full"/>
                </p:oleObj>
              </mc:Choice>
              <mc:Fallback>
                <p:oleObj name="Chart" r:id="rId4" imgW="5210129" imgH="4219602" progId="MSGraph.Chart.8">
                  <p:embed followColorScheme="full"/>
                  <p:pic>
                    <p:nvPicPr>
                      <p:cNvPr id="0" name=""/>
                      <p:cNvPicPr preferRelativeResize="0">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1866900" y="2070100"/>
                        <a:ext cx="5207000" cy="421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198" name="Rectangle 5"/>
          <p:cNvSpPr>
            <a:spLocks noChangeArrowheads="1"/>
          </p:cNvSpPr>
          <p:nvPr/>
        </p:nvSpPr>
        <p:spPr bwMode="auto">
          <a:xfrm>
            <a:off x="-241300" y="6389688"/>
            <a:ext cx="8107363"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							</a:t>
            </a:r>
          </a:p>
          <a:p>
            <a:pPr eaLnBrk="0" hangingPunct="0">
              <a:lnSpc>
                <a:spcPct val="85000"/>
              </a:lnSpc>
              <a:spcBef>
                <a:spcPct val="25000"/>
              </a:spcBef>
              <a:buClr>
                <a:schemeClr val="accent2"/>
              </a:buClr>
              <a:buFont typeface="Wingdings" pitchFamily="2" charset="2"/>
              <a:buNone/>
            </a:pPr>
            <a:r>
              <a:rPr lang="en-US" sz="1100"/>
              <a:t>Source: </a:t>
            </a:r>
            <a:r>
              <a:rPr lang="en-US" sz="1100" i="1"/>
              <a:t>2011 Cost of Data Breach Study: United States</a:t>
            </a:r>
            <a:r>
              <a:rPr lang="en-US" sz="1100"/>
              <a:t>, Ponemon Institute, March 2012</a:t>
            </a:r>
          </a:p>
        </p:txBody>
      </p:sp>
      <p:sp>
        <p:nvSpPr>
          <p:cNvPr id="2006022" name="Rectangle 6"/>
          <p:cNvSpPr>
            <a:spLocks noChangeArrowheads="1"/>
          </p:cNvSpPr>
          <p:nvPr/>
        </p:nvSpPr>
        <p:spPr bwMode="blackWhite">
          <a:xfrm>
            <a:off x="368300" y="1092200"/>
            <a:ext cx="7734300" cy="7747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Negligent employees and malicious attacks are most often the cause of the data breach. Some 39 percent of incidents involve a negligent employee or contractor, while 37 percent concern a malicious or criminal attack.</a:t>
            </a:r>
          </a:p>
        </p:txBody>
      </p:sp>
      <p:sp>
        <p:nvSpPr>
          <p:cNvPr id="8200" name="TextBox 18"/>
          <p:cNvSpPr txBox="1">
            <a:spLocks noChangeArrowheads="1"/>
          </p:cNvSpPr>
          <p:nvPr/>
        </p:nvSpPr>
        <p:spPr bwMode="auto">
          <a:xfrm>
            <a:off x="6324600" y="2298700"/>
            <a:ext cx="1081088" cy="307975"/>
          </a:xfrm>
          <a:prstGeom prst="rect">
            <a:avLst/>
          </a:prstGeom>
          <a:noFill/>
          <a:ln w="9525">
            <a:noFill/>
            <a:miter lim="800000"/>
            <a:headEnd/>
            <a:tailEnd/>
          </a:ln>
        </p:spPr>
        <p:txBody>
          <a:bodyPr wrap="none">
            <a:spAutoFit/>
          </a:bodyPr>
          <a:lstStyle/>
          <a:p>
            <a:r>
              <a:rPr lang="en-US" sz="1400"/>
              <a:t>Negligence</a:t>
            </a:r>
          </a:p>
        </p:txBody>
      </p:sp>
      <p:sp>
        <p:nvSpPr>
          <p:cNvPr id="8201" name="Rectangle 7"/>
          <p:cNvSpPr>
            <a:spLocks noChangeArrowheads="1"/>
          </p:cNvSpPr>
          <p:nvPr/>
        </p:nvSpPr>
        <p:spPr bwMode="gray">
          <a:xfrm>
            <a:off x="1552575" y="30067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System glitch</a:t>
            </a:r>
          </a:p>
        </p:txBody>
      </p:sp>
      <p:sp>
        <p:nvSpPr>
          <p:cNvPr id="8202" name="Rectangle 7"/>
          <p:cNvSpPr>
            <a:spLocks noChangeArrowheads="1"/>
          </p:cNvSpPr>
          <p:nvPr/>
        </p:nvSpPr>
        <p:spPr bwMode="gray">
          <a:xfrm>
            <a:off x="1308100" y="5280025"/>
            <a:ext cx="1651000" cy="365125"/>
          </a:xfrm>
          <a:prstGeom prst="rect">
            <a:avLst/>
          </a:prstGeom>
          <a:noFill/>
          <a:ln w="9525">
            <a:noFill/>
            <a:miter lim="800000"/>
            <a:headEnd/>
            <a:tailEnd/>
          </a:ln>
        </p:spPr>
        <p:txBody>
          <a:bodyPr lIns="0" tIns="0" rIns="0" bIns="0" anchor="ctr">
            <a:spAutoFit/>
          </a:bodyPr>
          <a:lstStyle/>
          <a:p>
            <a:pPr>
              <a:lnSpc>
                <a:spcPct val="85000"/>
              </a:lnSpc>
            </a:pPr>
            <a:r>
              <a:rPr lang="en-US" sz="1400"/>
              <a:t>Malicious or criminal attack</a:t>
            </a:r>
          </a:p>
        </p:txBody>
      </p:sp>
    </p:spTree>
    <p:extLst>
      <p:ext uri="{BB962C8B-B14F-4D97-AF65-F5344CB8AC3E}">
        <p14:creationId xmlns:p14="http://schemas.microsoft.com/office/powerpoint/2010/main" val="184625298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3B2BE274-D7D7-4AC3-931C-E64B04B637BE}" type="slidenum">
              <a:rPr lang="en-US" sz="900"/>
              <a:pPr algn="r" eaLnBrk="0" hangingPunct="0">
                <a:lnSpc>
                  <a:spcPct val="85000"/>
                </a:lnSpc>
                <a:spcBef>
                  <a:spcPct val="20000"/>
                </a:spcBef>
              </a:pPr>
              <a:t>99</a:t>
            </a:fld>
            <a:endParaRPr lang="en-US" sz="900"/>
          </a:p>
        </p:txBody>
      </p:sp>
      <p:sp>
        <p:nvSpPr>
          <p:cNvPr id="9220" name="Rectangle 2"/>
          <p:cNvSpPr>
            <a:spLocks noGrp="1" noChangeArrowheads="1"/>
          </p:cNvSpPr>
          <p:nvPr>
            <p:ph type="title" idx="4294967295"/>
          </p:nvPr>
        </p:nvSpPr>
        <p:spPr>
          <a:xfrm>
            <a:off x="66675" y="90488"/>
            <a:ext cx="7451725" cy="860425"/>
          </a:xfrm>
        </p:spPr>
        <p:txBody>
          <a:bodyPr/>
          <a:lstStyle/>
          <a:p>
            <a:r>
              <a:rPr lang="en-US" sz="2600" smtClean="0">
                <a:latin typeface="Arial" pitchFamily="34" charset="0"/>
              </a:rPr>
              <a:t>Marsh: Increase in Purchase of Cyber Insurance Among U.S. Companies, 2012</a:t>
            </a:r>
          </a:p>
        </p:txBody>
      </p:sp>
      <p:sp>
        <p:nvSpPr>
          <p:cNvPr id="9221" name="Rectangle 4"/>
          <p:cNvSpPr>
            <a:spLocks noChangeArrowheads="1"/>
          </p:cNvSpPr>
          <p:nvPr/>
        </p:nvSpPr>
        <p:spPr bwMode="auto">
          <a:xfrm>
            <a:off x="-47625" y="6410325"/>
            <a:ext cx="9191625"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Marsh Global Analytics, Marsh Risk Management Research Briefing, March 2013</a:t>
            </a:r>
          </a:p>
        </p:txBody>
      </p:sp>
      <p:graphicFrame>
        <p:nvGraphicFramePr>
          <p:cNvPr id="9218" name="Object 2"/>
          <p:cNvGraphicFramePr>
            <a:graphicFrameLocks/>
          </p:cNvGraphicFramePr>
          <p:nvPr/>
        </p:nvGraphicFramePr>
        <p:xfrm>
          <a:off x="177800" y="1638300"/>
          <a:ext cx="8547100" cy="4483100"/>
        </p:xfrm>
        <a:graphic>
          <a:graphicData uri="http://schemas.openxmlformats.org/presentationml/2006/ole">
            <mc:AlternateContent xmlns:mc="http://schemas.openxmlformats.org/markup-compatibility/2006">
              <mc:Choice xmlns:v="urn:schemas-microsoft-com:vml" Requires="v">
                <p:oleObj spid="_x0000_s28522509" name="Chart" r:id="rId4" imgW="8963117" imgH="4314888" progId="MSGraph.Chart.8">
                  <p:embed followColorScheme="full"/>
                </p:oleObj>
              </mc:Choice>
              <mc:Fallback>
                <p:oleObj name="Chart" r:id="rId4" imgW="8963117" imgH="4314888" progId="MSGraph.Chart.8">
                  <p:embed followColorScheme="full"/>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800" y="1638300"/>
                        <a:ext cx="8547100" cy="4483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4980" name="Rectangle 4"/>
          <p:cNvSpPr>
            <a:spLocks noChangeArrowheads="1"/>
          </p:cNvSpPr>
          <p:nvPr/>
        </p:nvSpPr>
        <p:spPr bwMode="blackWhite">
          <a:xfrm>
            <a:off x="609600" y="1003300"/>
            <a:ext cx="7772400" cy="5969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Interest in cyber insurance continues to climb. The number of companies purchasing cyber insurance increased 33 percent from 2011 to 2012.</a:t>
            </a:r>
          </a:p>
        </p:txBody>
      </p:sp>
    </p:spTree>
    <p:extLst>
      <p:ext uri="{BB962C8B-B14F-4D97-AF65-F5344CB8AC3E}">
        <p14:creationId xmlns:p14="http://schemas.microsoft.com/office/powerpoint/2010/main" val="33252555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2.xml><?xml version="1.0" encoding="utf-8"?>
<p:tagLst xmlns:a="http://schemas.openxmlformats.org/drawingml/2006/main" xmlns:r="http://schemas.openxmlformats.org/officeDocument/2006/relationships" xmlns:p="http://schemas.openxmlformats.org/presentationml/2006/main">
  <p:tag name="ARTICULATE_TITLE_TAG" val="Significant Natural Catastrophes, 2012"/>
  <p:tag name="ARTICULATE_SLIDE_GUID" val="22a4f984-038d-4267-a427-6d11375750eb"/>
  <p:tag name="ARTICULATE_SLIDE_NAV" val="10"/>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3.xml><?xml version="1.0" encoding="utf-8"?>
<p:tagLst xmlns:a="http://schemas.openxmlformats.org/drawingml/2006/main" xmlns:r="http://schemas.openxmlformats.org/officeDocument/2006/relationships" xmlns:p="http://schemas.openxmlformats.org/presentationml/2006/main">
  <p:tag name="ARTICULATE_TITLE_TAG" val="P/C Net Income After Taxes"/>
  <p:tag name="ARTICULATE_SLIDE_GUID" val="b36d2394-cab0-4993-8a78-0afe809536e5"/>
  <p:tag name="ARTICULATE_SLIDE_NAV" val="43"/>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4.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5.xml><?xml version="1.0" encoding="utf-8"?>
<p:tagLst xmlns:a="http://schemas.openxmlformats.org/drawingml/2006/main" xmlns:r="http://schemas.openxmlformats.org/officeDocument/2006/relationships" xmlns:p="http://schemas.openxmlformats.org/presentationml/2006/main">
  <p:tag name="ARTICULATE_TITLE_TAG" val="P/C Insurance Industry Combined Ratio"/>
  <p:tag name="ARTICULATE_SLIDE_GUID" val="d597db85-55e1-4188-b89d-d656c2dd132a"/>
  <p:tag name="ARTICULATE_SLIDE_NAV" val="52"/>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6.xml><?xml version="1.0" encoding="utf-8"?>
<p:tagLst xmlns:a="http://schemas.openxmlformats.org/drawingml/2006/main" xmlns:r="http://schemas.openxmlformats.org/officeDocument/2006/relationships" xmlns:p="http://schemas.openxmlformats.org/presentationml/2006/main">
  <p:tag name="ARTICULATE_SLIDE_GUID" val="8d816a7d-974e-4f1a-9550-52aea7948b6c"/>
  <p:tag name="ARTICULATE_SLIDE_NAV" val="48"/>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heme/theme1.xml><?xml version="1.0" encoding="utf-8"?>
<a:theme xmlns:a="http://schemas.openxmlformats.org/drawingml/2006/main" name="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7DC3"/>
      </a:dk2>
      <a:lt2>
        <a:srgbClr val="808080"/>
      </a:lt2>
      <a:accent1>
        <a:srgbClr val="0A2E4E"/>
      </a:accent1>
      <a:accent2>
        <a:srgbClr val="99CC00"/>
      </a:accent2>
      <a:accent3>
        <a:srgbClr val="FFFFFF"/>
      </a:accent3>
      <a:accent4>
        <a:srgbClr val="000000"/>
      </a:accent4>
      <a:accent5>
        <a:srgbClr val="AAADB2"/>
      </a:accent5>
      <a:accent6>
        <a:srgbClr val="8AB900"/>
      </a:accent6>
      <a:hlink>
        <a:srgbClr val="007DC3"/>
      </a:hlink>
      <a:folHlink>
        <a:srgbClr val="FF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200787</TotalTime>
  <Words>6090</Words>
  <Application>Microsoft Office PowerPoint</Application>
  <PresentationFormat>On-screen Show (4:3)</PresentationFormat>
  <Paragraphs>1021</Paragraphs>
  <Slides>102</Slides>
  <Notes>97</Notes>
  <HiddenSlides>29</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102</vt:i4>
      </vt:variant>
    </vt:vector>
  </HeadingPairs>
  <TitlesOfParts>
    <vt:vector size="109" baseType="lpstr">
      <vt:lpstr>Arial</vt:lpstr>
      <vt:lpstr>Symbol</vt:lpstr>
      <vt:lpstr>Times New Roman</vt:lpstr>
      <vt:lpstr>Verdana</vt:lpstr>
      <vt:lpstr>Wingdings</vt:lpstr>
      <vt:lpstr>Default Design</vt:lpstr>
      <vt:lpstr>Chart</vt:lpstr>
      <vt:lpstr>Medical Professional Liability Outlook and Economic Impacts of the Changing Healthcare Environment</vt:lpstr>
      <vt:lpstr>Presentation Outline</vt:lpstr>
      <vt:lpstr>U.S. Health Care Expenditures, 1965–2022F</vt:lpstr>
      <vt:lpstr>National Health Care Expenditures as a Share of GDP, 1965 – 2022F*</vt:lpstr>
      <vt:lpstr>Medical Cost Inflation vs. Overall CPI, 1995 - 2013</vt:lpstr>
      <vt:lpstr>Rate of Health Care Expenditure Increase Compared to Population, CPI and GDP</vt:lpstr>
      <vt:lpstr>Employment Trends in the Healthcare Industry</vt:lpstr>
      <vt:lpstr>Growth in Health Professions, 1991-2013</vt:lpstr>
      <vt:lpstr>PowerPoint Presentation</vt:lpstr>
      <vt:lpstr>Growth in Healthcare Profession by Skill Level, 2012 – 2022F</vt:lpstr>
      <vt:lpstr>Physician Supply and Demand,  2008–2020</vt:lpstr>
      <vt:lpstr>Projected Physician Supply and Demand, 2008–2020</vt:lpstr>
      <vt:lpstr>Physician Supply and Demand,  2008–2020</vt:lpstr>
      <vt:lpstr>12 Industries for the Next 10 Years: Insurance Solutions Needed</vt:lpstr>
      <vt:lpstr>Medical Professional Liability</vt:lpstr>
      <vt:lpstr>Medical Professional Liability: 4 Major Challenges</vt:lpstr>
      <vt:lpstr>Medical Errors: Rate of Lethal and Serious Adverse Events</vt:lpstr>
      <vt:lpstr>Distribution of MPL Premium by Segment, 2001 vs. 2012</vt:lpstr>
      <vt:lpstr>PowerPoint Presentation</vt:lpstr>
      <vt:lpstr>Medical Malpractice Combined Ratio vs. All Lines Combined Ratio, 1991-2015F</vt:lpstr>
      <vt:lpstr>RNW: MPL vs. All P/C Lines, 2003-2012</vt:lpstr>
      <vt:lpstr>MPL Combined Ratio and ROE, 2006 - 2015F</vt:lpstr>
      <vt:lpstr>PowerPoint Presentation</vt:lpstr>
      <vt:lpstr>Change in MPL vs. All Lines P/C Capital &amp; Surplus, 2006-2013E</vt:lpstr>
      <vt:lpstr>P/C Estimated Loss Reserve Deficiency/ (Redundancy), Excl. Statutory Discount</vt:lpstr>
      <vt:lpstr>MPL Direct Premiums Written: 2004-2015F</vt:lpstr>
      <vt:lpstr>Annual Change in Medical Professional Liability DPW, 2004-2015F</vt:lpstr>
      <vt:lpstr>Annual Change in Medical Professional Liability Incurred Losses, 2004-2015F</vt:lpstr>
      <vt:lpstr>Medical Professional Liability: Change in Premium and Incurred Losses, 2006-2015F</vt:lpstr>
      <vt:lpstr>Medical Professional Liability, RNW By State, Average 2003-2012</vt:lpstr>
      <vt:lpstr>Medical Professional Liability RNW By State, Average 2003-2012</vt:lpstr>
      <vt:lpstr>Medical Professional Liability, RNW By State, 2012</vt:lpstr>
      <vt:lpstr>Medical Professional Liability RNW By State, 2012</vt:lpstr>
      <vt:lpstr>Medical Professional Liability, RNW By State, 2003</vt:lpstr>
      <vt:lpstr>Medical Professional Liability RNW By State, 2003</vt:lpstr>
      <vt:lpstr>Medical Professional Liability, RNW By State, 2004</vt:lpstr>
      <vt:lpstr>Medical Professional Liability RNW By State, 2004</vt:lpstr>
      <vt:lpstr>Medical Professional Liability, RNW By State, 2005</vt:lpstr>
      <vt:lpstr>Medical Professional Liability RNW By State, 2005</vt:lpstr>
      <vt:lpstr>Medical Professional Liability, RNW By State, 2006</vt:lpstr>
      <vt:lpstr>Medical Professional Liability RNW By State, 2006</vt:lpstr>
      <vt:lpstr>Medical Professional Liability, RNW By State, 2007</vt:lpstr>
      <vt:lpstr>Medical Professional Liability RNW By State, 2007</vt:lpstr>
      <vt:lpstr>Medical Professional Liability, RNW By State, 2008</vt:lpstr>
      <vt:lpstr>Medical Professional Liability RNW By State, 2008</vt:lpstr>
      <vt:lpstr>Medical Professional Liability, RNW By State, 2009</vt:lpstr>
      <vt:lpstr>Medical Professional Liability RNW By State, 2009</vt:lpstr>
      <vt:lpstr>Medical Professional Liability, RNW By State, 2010</vt:lpstr>
      <vt:lpstr>Medical Professional Liability RNW By State, 2010</vt:lpstr>
      <vt:lpstr>Medical Professional Liability, RNW By State, 2011</vt:lpstr>
      <vt:lpstr>Medical Professional Liability RNW By State, 2011</vt:lpstr>
      <vt:lpstr>The Affordable Care Act and Medical Professional Liability</vt:lpstr>
      <vt:lpstr>PowerPoint Presentation</vt:lpstr>
      <vt:lpstr>Number of People Signed Up for Health Care Under the ACA, Oct. 1 – March 1</vt:lpstr>
      <vt:lpstr>Projected Number of People with No Health Insurance, 2013—2022*</vt:lpstr>
      <vt:lpstr>PowerPoint Presentation</vt:lpstr>
      <vt:lpstr>P/C Net Income After Taxes 1991–2013:Q3 ($ Millions)</vt:lpstr>
      <vt:lpstr>Net Premium Growth: Annual Change,  1971—2013:Q3</vt:lpstr>
      <vt:lpstr>Profitability Peaks &amp; Troughs in the P/C Insurance Industry, 1975 – 2013:Q3*</vt:lpstr>
      <vt:lpstr>A 100 Combined Ratio Isn’t What It Once Was: Investment Impact on ROEs</vt:lpstr>
      <vt:lpstr>P/C Insurance Industry  Combined Ratio, 2001–2013:Q3*</vt:lpstr>
      <vt:lpstr>P/C Reserve Development, 1992–2015E</vt:lpstr>
      <vt:lpstr>Policyholder Surplus,  2006:Q4–2013:Q3</vt:lpstr>
      <vt:lpstr>Financial Strength &amp; Underwriting</vt:lpstr>
      <vt:lpstr>P/C Insurer Impairments, 1969–2012</vt:lpstr>
      <vt:lpstr>P/C Insurer Impairment Frequency vs. Combined Ratio, 1969-2012</vt:lpstr>
      <vt:lpstr>Reasons for US P/C Insurer Impairments, 1969–2012</vt:lpstr>
      <vt:lpstr>Top 10 Lines of Business for US P/C Impaired Insurers, 2000–2012</vt:lpstr>
      <vt:lpstr>INVESTMENTS:  THE NEW REALITY</vt:lpstr>
      <vt:lpstr>Property/Casualty Insurance Industry Investment Income: 2000–2013*1</vt:lpstr>
      <vt:lpstr>P/C Insurer Net Realized  Capital Gains/Losses, 1990-2013:Q3</vt:lpstr>
      <vt:lpstr>Property/Casualty Insurance Industry Investment Gain: 1994–2013:Q31</vt:lpstr>
      <vt:lpstr>PowerPoint Presentation</vt:lpstr>
      <vt:lpstr>PowerPoint Presentation</vt:lpstr>
      <vt:lpstr>U.S. 10-Year Treasury Note Yields: A Long Downward Trend, 1990–2014*</vt:lpstr>
      <vt:lpstr>U.S. Treasury Security Yields: A Long Downward Trend, 1990–2014*</vt:lpstr>
      <vt:lpstr>Treasury Yield Curves:   Pre-Crisis (July 2007) vs. Feb. 2014 </vt:lpstr>
      <vt:lpstr>Treasury Yield Curves:   Pre-Crisis (July 2007) vs. Feb. 2014 </vt:lpstr>
      <vt:lpstr>Outlook for U.S. Treasury Bond Yields    Through 2015</vt:lpstr>
      <vt:lpstr>Average Maturity of Bonds Held by US  P/C Insurers, 2006—2011*</vt:lpstr>
      <vt:lpstr>Distribution of Bond Maturities, P/C Insurance Industry, 2003-2012</vt:lpstr>
      <vt:lpstr>Bonds Rated NAIC Quality Category 3-6 as a Percent of Total Bonds, 2003–2012</vt:lpstr>
      <vt:lpstr>Shifting Legal Liability &amp;  Tort Environment</vt:lpstr>
      <vt:lpstr>Over the Last Three Decades, Total Tort Costs as a % of GDP Appear Somewhat Cyclical, 1980-2013E</vt:lpstr>
      <vt:lpstr>Commercial Lines Tort Costs: Insured vs. Self-(Un)Insured Shares, 1973-2010</vt:lpstr>
      <vt:lpstr>Commercial Lines Tort Costs: Insured vs. Self-(Un)Insured Shares, 1973-2010</vt:lpstr>
      <vt:lpstr>Business Leaders Ranking of Liability Systems in 2012</vt:lpstr>
      <vt:lpstr>The Nation’s Judicial Hellholes: 2012/2013</vt:lpstr>
      <vt:lpstr>CYBER RISK</vt:lpstr>
      <vt:lpstr>Data Breaches 2005-2013, by Number of Breaches and Records Exposed</vt:lpstr>
      <vt:lpstr>2012 Data Breaches By Business Category, By Number of Breaches</vt:lpstr>
      <vt:lpstr>2012 Data Breaches By Category, By Number of Records Exposed</vt:lpstr>
      <vt:lpstr>AIG Survey: Cyber Attacks Top Concern Among Execs</vt:lpstr>
      <vt:lpstr>The Most Costly Cyber Crimes, Fiscal Year 2012</vt:lpstr>
      <vt:lpstr>External Cyber Crime Costs: Fiscal Year 2012</vt:lpstr>
      <vt:lpstr>High Profile Data Breaches, 2012-2013</vt:lpstr>
      <vt:lpstr>Average Organizational Cost of a Data Breach, 2008-2011* ($ Millions)</vt:lpstr>
      <vt:lpstr>Main Causes of Data Breach</vt:lpstr>
      <vt:lpstr>Marsh: Increase in Purchase of Cyber Insurance Among U.S. Companies, 2012</vt:lpstr>
      <vt:lpstr>Marsh: Total Limits Purchased, By Industry – Cyber Liability, All Revenue Size</vt:lpstr>
      <vt:lpstr>Marsh: Total Limits Purchased, By Industry – Cyber Liability, Revenue $1 Billion+</vt:lpstr>
      <vt:lpstr>PowerPoint Presentation</vt:lpstr>
    </vt:vector>
  </TitlesOfParts>
  <Company>insurance information institute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P6466 - iii Template</dc:title>
  <dc:creator>Call @ 866-2-eSlide</dc:creator>
  <cp:lastModifiedBy>Lewis, Shorna</cp:lastModifiedBy>
  <cp:revision>4050</cp:revision>
  <dcterms:modified xsi:type="dcterms:W3CDTF">2014-03-19T11:18:42Z</dcterms:modified>
</cp:coreProperties>
</file>