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6.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7.xml" ContentType="application/vnd.openxmlformats-officedocument.drawingml.chart+xml"/>
  <Override PartName="/ppt/tags/tag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8.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0.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1.xml" ContentType="application/vnd.openxmlformats-officedocument.drawingml.chart+xml"/>
  <Override PartName="/ppt/notesSlides/notesSlide89.xml" ContentType="application/vnd.openxmlformats-officedocument.presentationml.notesSlide+xml"/>
  <Override PartName="/ppt/charts/chart12.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13.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14.xml" ContentType="application/vnd.openxmlformats-officedocument.drawingml.chart+xml"/>
  <Override PartName="/ppt/notesSlides/notesSlide105.xml" ContentType="application/vnd.openxmlformats-officedocument.presentationml.notesSlide+xml"/>
  <Override PartName="/ppt/charts/chart15.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16.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2"/>
  </p:notesMasterIdLst>
  <p:handoutMasterIdLst>
    <p:handoutMasterId r:id="rId133"/>
  </p:handoutMasterIdLst>
  <p:sldIdLst>
    <p:sldId id="3491" r:id="rId2"/>
    <p:sldId id="3849" r:id="rId3"/>
    <p:sldId id="3942" r:id="rId4"/>
    <p:sldId id="3943" r:id="rId5"/>
    <p:sldId id="3944" r:id="rId6"/>
    <p:sldId id="3945" r:id="rId7"/>
    <p:sldId id="3946" r:id="rId8"/>
    <p:sldId id="3966" r:id="rId9"/>
    <p:sldId id="3948" r:id="rId10"/>
    <p:sldId id="3949" r:id="rId11"/>
    <p:sldId id="3959" r:id="rId12"/>
    <p:sldId id="3960" r:id="rId13"/>
    <p:sldId id="3958" r:id="rId14"/>
    <p:sldId id="3963" r:id="rId15"/>
    <p:sldId id="3967" r:id="rId16"/>
    <p:sldId id="3968" r:id="rId17"/>
    <p:sldId id="3970" r:id="rId18"/>
    <p:sldId id="3971" r:id="rId19"/>
    <p:sldId id="3972" r:id="rId20"/>
    <p:sldId id="3973" r:id="rId21"/>
    <p:sldId id="3974" r:id="rId22"/>
    <p:sldId id="3975" r:id="rId23"/>
    <p:sldId id="3976" r:id="rId24"/>
    <p:sldId id="3977" r:id="rId25"/>
    <p:sldId id="4037" r:id="rId26"/>
    <p:sldId id="4038" r:id="rId27"/>
    <p:sldId id="3978" r:id="rId28"/>
    <p:sldId id="3979" r:id="rId29"/>
    <p:sldId id="3980" r:id="rId30"/>
    <p:sldId id="3981" r:id="rId31"/>
    <p:sldId id="3982" r:id="rId32"/>
    <p:sldId id="3983" r:id="rId33"/>
    <p:sldId id="3984" r:id="rId34"/>
    <p:sldId id="3985" r:id="rId35"/>
    <p:sldId id="4083" r:id="rId36"/>
    <p:sldId id="4084" r:id="rId37"/>
    <p:sldId id="3989" r:id="rId38"/>
    <p:sldId id="3990" r:id="rId39"/>
    <p:sldId id="3991" r:id="rId40"/>
    <p:sldId id="3994" r:id="rId41"/>
    <p:sldId id="3995" r:id="rId42"/>
    <p:sldId id="3997" r:id="rId43"/>
    <p:sldId id="4040" r:id="rId44"/>
    <p:sldId id="4041" r:id="rId45"/>
    <p:sldId id="4039" r:id="rId46"/>
    <p:sldId id="4042" r:id="rId47"/>
    <p:sldId id="4043" r:id="rId48"/>
    <p:sldId id="4044" r:id="rId49"/>
    <p:sldId id="4045" r:id="rId50"/>
    <p:sldId id="3998" r:id="rId51"/>
    <p:sldId id="4000" r:id="rId52"/>
    <p:sldId id="3999" r:id="rId53"/>
    <p:sldId id="4003" r:id="rId54"/>
    <p:sldId id="4004" r:id="rId55"/>
    <p:sldId id="4005" r:id="rId56"/>
    <p:sldId id="4001" r:id="rId57"/>
    <p:sldId id="4002" r:id="rId58"/>
    <p:sldId id="4047" r:id="rId59"/>
    <p:sldId id="4046" r:id="rId60"/>
    <p:sldId id="4048" r:id="rId61"/>
    <p:sldId id="4049" r:id="rId62"/>
    <p:sldId id="3899" r:id="rId63"/>
    <p:sldId id="4007" r:id="rId64"/>
    <p:sldId id="4008" r:id="rId65"/>
    <p:sldId id="4010" r:id="rId66"/>
    <p:sldId id="4009" r:id="rId67"/>
    <p:sldId id="4077" r:id="rId68"/>
    <p:sldId id="4011" r:id="rId69"/>
    <p:sldId id="4013" r:id="rId70"/>
    <p:sldId id="4081" r:id="rId71"/>
    <p:sldId id="4082" r:id="rId72"/>
    <p:sldId id="4079" r:id="rId73"/>
    <p:sldId id="4078" r:id="rId74"/>
    <p:sldId id="4014" r:id="rId75"/>
    <p:sldId id="4015" r:id="rId76"/>
    <p:sldId id="4016" r:id="rId77"/>
    <p:sldId id="4022" r:id="rId78"/>
    <p:sldId id="4021" r:id="rId79"/>
    <p:sldId id="4020" r:id="rId80"/>
    <p:sldId id="4019" r:id="rId81"/>
    <p:sldId id="3856" r:id="rId82"/>
    <p:sldId id="3857" r:id="rId83"/>
    <p:sldId id="4076" r:id="rId84"/>
    <p:sldId id="4085" r:id="rId85"/>
    <p:sldId id="4086" r:id="rId86"/>
    <p:sldId id="3859" r:id="rId87"/>
    <p:sldId id="3858" r:id="rId88"/>
    <p:sldId id="3861" r:id="rId89"/>
    <p:sldId id="3862" r:id="rId90"/>
    <p:sldId id="3863" r:id="rId91"/>
    <p:sldId id="4060" r:id="rId92"/>
    <p:sldId id="3864" r:id="rId93"/>
    <p:sldId id="4050" r:id="rId94"/>
    <p:sldId id="4051" r:id="rId95"/>
    <p:sldId id="3865" r:id="rId96"/>
    <p:sldId id="4061" r:id="rId97"/>
    <p:sldId id="4062" r:id="rId98"/>
    <p:sldId id="4063" r:id="rId99"/>
    <p:sldId id="4064" r:id="rId100"/>
    <p:sldId id="3868" r:id="rId101"/>
    <p:sldId id="3869" r:id="rId102"/>
    <p:sldId id="3870" r:id="rId103"/>
    <p:sldId id="4053" r:id="rId104"/>
    <p:sldId id="4054" r:id="rId105"/>
    <p:sldId id="4055" r:id="rId106"/>
    <p:sldId id="4056" r:id="rId107"/>
    <p:sldId id="4057" r:id="rId108"/>
    <p:sldId id="4070" r:id="rId109"/>
    <p:sldId id="4071" r:id="rId110"/>
    <p:sldId id="4072" r:id="rId111"/>
    <p:sldId id="4073" r:id="rId112"/>
    <p:sldId id="4074" r:id="rId113"/>
    <p:sldId id="4065" r:id="rId114"/>
    <p:sldId id="4066" r:id="rId115"/>
    <p:sldId id="4067" r:id="rId116"/>
    <p:sldId id="4075" r:id="rId117"/>
    <p:sldId id="4068" r:id="rId118"/>
    <p:sldId id="4069" r:id="rId119"/>
    <p:sldId id="4025" r:id="rId120"/>
    <p:sldId id="4080" r:id="rId121"/>
    <p:sldId id="4029" r:id="rId122"/>
    <p:sldId id="4033" r:id="rId123"/>
    <p:sldId id="4030" r:id="rId124"/>
    <p:sldId id="4035" r:id="rId125"/>
    <p:sldId id="4023" r:id="rId126"/>
    <p:sldId id="4024" r:id="rId127"/>
    <p:sldId id="4026" r:id="rId128"/>
    <p:sldId id="4027" r:id="rId129"/>
    <p:sldId id="4036" r:id="rId130"/>
    <p:sldId id="1136" r:id="rId13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542"/>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acintosh%20HD:Users:jimlynch:Desktop:III%20ohio%20wc:wc%20timeline%20graph.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06726457399123E-2"/>
          <c:y val="6.2248995983935802E-2"/>
          <c:w val="0.9316143497757845"/>
          <c:h val="0.81325301204820177"/>
        </c:manualLayout>
      </c:layout>
      <c:barChart>
        <c:barDir val="col"/>
        <c:grouping val="clustered"/>
        <c:varyColors val="0"/>
        <c:ser>
          <c:idx val="0"/>
          <c:order val="0"/>
          <c:tx>
            <c:strRef>
              <c:f>Sheet1!$A$2</c:f>
              <c:strCache>
                <c:ptCount val="1"/>
              </c:strCache>
            </c:strRef>
          </c:tx>
          <c:spPr>
            <a:solidFill>
              <a:srgbClr val="00FFFF"/>
            </a:solidFill>
            <a:ln w="12573">
              <a:solidFill>
                <a:schemeClr val="tx1"/>
              </a:solidFill>
              <a:prstDash val="solid"/>
            </a:ln>
          </c:spPr>
          <c:invertIfNegative val="0"/>
          <c:dPt>
            <c:idx val="13"/>
            <c:invertIfNegative val="0"/>
            <c:bubble3D val="0"/>
            <c:spPr>
              <a:solidFill>
                <a:srgbClr val="FF6600"/>
              </a:solidFill>
              <a:ln w="12573">
                <a:solidFill>
                  <a:schemeClr val="tx1"/>
                </a:solidFill>
                <a:prstDash val="solid"/>
              </a:ln>
            </c:spPr>
          </c:dPt>
          <c:dPt>
            <c:idx val="14"/>
            <c:invertIfNegative val="0"/>
            <c:bubble3D val="0"/>
            <c:spPr>
              <a:solidFill>
                <a:srgbClr val="FF6600"/>
              </a:solidFill>
              <a:ln w="12573">
                <a:solidFill>
                  <a:schemeClr val="tx1"/>
                </a:solidFill>
                <a:prstDash val="solid"/>
              </a:ln>
            </c:spPr>
          </c:dPt>
          <c:dPt>
            <c:idx val="15"/>
            <c:invertIfNegative val="0"/>
            <c:bubble3D val="0"/>
            <c:spPr>
              <a:solidFill>
                <a:srgbClr val="FF6600"/>
              </a:solidFill>
              <a:ln w="12573">
                <a:solidFill>
                  <a:schemeClr val="tx1"/>
                </a:solidFill>
                <a:prstDash val="solid"/>
              </a:ln>
            </c:spPr>
          </c:dPt>
          <c:dPt>
            <c:idx val="40"/>
            <c:invertIfNegative val="0"/>
            <c:bubble3D val="0"/>
            <c:spPr>
              <a:solidFill>
                <a:srgbClr val="FF6600"/>
              </a:solidFill>
              <a:ln w="12573">
                <a:solidFill>
                  <a:schemeClr val="tx1"/>
                </a:solidFill>
                <a:prstDash val="solid"/>
              </a:ln>
            </c:spPr>
          </c:dPt>
          <c:dPt>
            <c:idx val="41"/>
            <c:invertIfNegative val="0"/>
            <c:bubble3D val="0"/>
            <c:spPr>
              <a:solidFill>
                <a:srgbClr val="FF6600"/>
              </a:solidFill>
              <a:ln w="12573">
                <a:solidFill>
                  <a:schemeClr val="tx1"/>
                </a:solidFill>
                <a:prstDash val="solid"/>
              </a:ln>
            </c:spPr>
          </c:dPt>
          <c:dPt>
            <c:idx val="42"/>
            <c:invertIfNegative val="0"/>
            <c:bubble3D val="0"/>
            <c:spPr>
              <a:solidFill>
                <a:srgbClr val="FF6600"/>
              </a:solidFill>
              <a:ln w="12573">
                <a:solidFill>
                  <a:schemeClr val="tx1"/>
                </a:solidFill>
                <a:prstDash val="solid"/>
              </a:ln>
            </c:spPr>
          </c:dPt>
          <c:dPt>
            <c:idx val="43"/>
            <c:invertIfNegative val="0"/>
            <c:bubble3D val="0"/>
            <c:spPr>
              <a:solidFill>
                <a:srgbClr val="FF6600"/>
              </a:solidFill>
              <a:ln w="12573">
                <a:solidFill>
                  <a:schemeClr val="tx1"/>
                </a:solidFill>
                <a:prstDash val="solid"/>
              </a:ln>
            </c:spPr>
          </c:dPt>
          <c:dPt>
            <c:idx val="44"/>
            <c:invertIfNegative val="0"/>
            <c:bubble3D val="0"/>
            <c:spPr>
              <a:solidFill>
                <a:srgbClr val="FF6600"/>
              </a:solidFill>
              <a:ln w="12573">
                <a:solidFill>
                  <a:schemeClr val="tx1"/>
                </a:solidFill>
                <a:prstDash val="solid"/>
              </a:ln>
            </c:spPr>
          </c:dPt>
          <c:dPt>
            <c:idx val="45"/>
            <c:invertIfNegative val="0"/>
            <c:bubble3D val="0"/>
            <c:spPr>
              <a:solidFill>
                <a:srgbClr val="FF6600"/>
              </a:solidFill>
              <a:ln w="12573">
                <a:solidFill>
                  <a:schemeClr val="tx1"/>
                </a:solidFill>
                <a:prstDash val="solid"/>
              </a:ln>
            </c:spPr>
          </c:dPt>
          <c:dLbls>
            <c:numFmt formatCode="0.0%" sourceLinked="0"/>
            <c:spPr>
              <a:noFill/>
              <a:ln w="25146">
                <a:noFill/>
              </a:ln>
            </c:spPr>
            <c:txPr>
              <a:bodyPr rot="-5400000" vert="horz"/>
              <a:lstStyle/>
              <a:p>
                <a:pPr algn="ctr">
                  <a:defRPr sz="941"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Sheet1!$B$1:$BK$1</c:f>
              <c:numCache>
                <c:formatCode>0.0</c:formatCode>
                <c:ptCount val="62"/>
                <c:pt idx="0">
                  <c:v>1998.1</c:v>
                </c:pt>
                <c:pt idx="1">
                  <c:v>1998.2</c:v>
                </c:pt>
                <c:pt idx="2">
                  <c:v>1998.3</c:v>
                </c:pt>
                <c:pt idx="3">
                  <c:v>1998.4</c:v>
                </c:pt>
                <c:pt idx="4">
                  <c:v>1999.1</c:v>
                </c:pt>
                <c:pt idx="5">
                  <c:v>1999.2</c:v>
                </c:pt>
                <c:pt idx="6">
                  <c:v>1999.3</c:v>
                </c:pt>
                <c:pt idx="7">
                  <c:v>1999.4</c:v>
                </c:pt>
                <c:pt idx="8">
                  <c:v>2000.1</c:v>
                </c:pt>
                <c:pt idx="9">
                  <c:v>2000.2</c:v>
                </c:pt>
                <c:pt idx="10">
                  <c:v>2000.3</c:v>
                </c:pt>
                <c:pt idx="11">
                  <c:v>2000.4</c:v>
                </c:pt>
                <c:pt idx="12">
                  <c:v>2001.1</c:v>
                </c:pt>
                <c:pt idx="13">
                  <c:v>2001.2</c:v>
                </c:pt>
                <c:pt idx="14">
                  <c:v>2001.3</c:v>
                </c:pt>
                <c:pt idx="15">
                  <c:v>2001.4</c:v>
                </c:pt>
                <c:pt idx="16">
                  <c:v>2002.1</c:v>
                </c:pt>
                <c:pt idx="17">
                  <c:v>2002.2</c:v>
                </c:pt>
                <c:pt idx="18">
                  <c:v>2002.3</c:v>
                </c:pt>
                <c:pt idx="19">
                  <c:v>2002.4</c:v>
                </c:pt>
                <c:pt idx="20">
                  <c:v>2003.1</c:v>
                </c:pt>
                <c:pt idx="21">
                  <c:v>2003.2</c:v>
                </c:pt>
                <c:pt idx="22">
                  <c:v>2003.3</c:v>
                </c:pt>
                <c:pt idx="23">
                  <c:v>2003.4</c:v>
                </c:pt>
                <c:pt idx="24">
                  <c:v>2004.1</c:v>
                </c:pt>
                <c:pt idx="25">
                  <c:v>2004.2</c:v>
                </c:pt>
                <c:pt idx="26">
                  <c:v>2004.3</c:v>
                </c:pt>
                <c:pt idx="27">
                  <c:v>2004.4</c:v>
                </c:pt>
                <c:pt idx="28">
                  <c:v>2005.1</c:v>
                </c:pt>
                <c:pt idx="29">
                  <c:v>2005.2</c:v>
                </c:pt>
                <c:pt idx="30">
                  <c:v>2005.3</c:v>
                </c:pt>
                <c:pt idx="31">
                  <c:v>2005.4</c:v>
                </c:pt>
                <c:pt idx="32">
                  <c:v>2006.1</c:v>
                </c:pt>
                <c:pt idx="33">
                  <c:v>2006.2</c:v>
                </c:pt>
                <c:pt idx="34">
                  <c:v>2006.3</c:v>
                </c:pt>
                <c:pt idx="35">
                  <c:v>2006.4</c:v>
                </c:pt>
                <c:pt idx="36">
                  <c:v>2007.1</c:v>
                </c:pt>
                <c:pt idx="37">
                  <c:v>2007.2</c:v>
                </c:pt>
                <c:pt idx="38">
                  <c:v>2007.3</c:v>
                </c:pt>
                <c:pt idx="39">
                  <c:v>2007.4</c:v>
                </c:pt>
                <c:pt idx="40">
                  <c:v>2008.1</c:v>
                </c:pt>
                <c:pt idx="41">
                  <c:v>2008.2</c:v>
                </c:pt>
                <c:pt idx="42">
                  <c:v>2008.3</c:v>
                </c:pt>
                <c:pt idx="43">
                  <c:v>2008.4</c:v>
                </c:pt>
                <c:pt idx="44">
                  <c:v>2009.1</c:v>
                </c:pt>
                <c:pt idx="45">
                  <c:v>2009.2</c:v>
                </c:pt>
                <c:pt idx="46">
                  <c:v>2009.3</c:v>
                </c:pt>
                <c:pt idx="47">
                  <c:v>2009.4</c:v>
                </c:pt>
                <c:pt idx="48">
                  <c:v>2010.1</c:v>
                </c:pt>
                <c:pt idx="49">
                  <c:v>2010.2</c:v>
                </c:pt>
                <c:pt idx="50">
                  <c:v>2010.3</c:v>
                </c:pt>
                <c:pt idx="51">
                  <c:v>2010.4</c:v>
                </c:pt>
                <c:pt idx="52">
                  <c:v>2011.1</c:v>
                </c:pt>
                <c:pt idx="53">
                  <c:v>2011.2</c:v>
                </c:pt>
                <c:pt idx="54">
                  <c:v>2011.3</c:v>
                </c:pt>
                <c:pt idx="55">
                  <c:v>2011.4</c:v>
                </c:pt>
                <c:pt idx="56">
                  <c:v>2012.1</c:v>
                </c:pt>
                <c:pt idx="57">
                  <c:v>2012.2</c:v>
                </c:pt>
                <c:pt idx="58">
                  <c:v>2012.3</c:v>
                </c:pt>
                <c:pt idx="59">
                  <c:v>2012.4</c:v>
                </c:pt>
                <c:pt idx="60">
                  <c:v>2013.1</c:v>
                </c:pt>
                <c:pt idx="61">
                  <c:v>2013.2</c:v>
                </c:pt>
              </c:numCache>
            </c:numRef>
          </c:cat>
          <c:val>
            <c:numRef>
              <c:f>Sheet1!$B$2:$BK$2</c:f>
              <c:numCache>
                <c:formatCode>0.0%</c:formatCode>
                <c:ptCount val="62"/>
                <c:pt idx="0">
                  <c:v>0.221</c:v>
                </c:pt>
                <c:pt idx="1">
                  <c:v>0.22500000000000001</c:v>
                </c:pt>
                <c:pt idx="2">
                  <c:v>0.223</c:v>
                </c:pt>
                <c:pt idx="3">
                  <c:v>0.23</c:v>
                </c:pt>
                <c:pt idx="4">
                  <c:v>0.22800000000000001</c:v>
                </c:pt>
                <c:pt idx="5">
                  <c:v>0.23</c:v>
                </c:pt>
                <c:pt idx="6">
                  <c:v>0.22900000000000001</c:v>
                </c:pt>
                <c:pt idx="7">
                  <c:v>0.23500000000000001</c:v>
                </c:pt>
                <c:pt idx="8">
                  <c:v>0.24400000000000024</c:v>
                </c:pt>
                <c:pt idx="9">
                  <c:v>0.24400000000000024</c:v>
                </c:pt>
                <c:pt idx="10">
                  <c:v>0.24300000000000024</c:v>
                </c:pt>
                <c:pt idx="11">
                  <c:v>0.24900000000000044</c:v>
                </c:pt>
                <c:pt idx="12">
                  <c:v>0.24400000000000024</c:v>
                </c:pt>
                <c:pt idx="13">
                  <c:v>0.24400000000000024</c:v>
                </c:pt>
                <c:pt idx="14">
                  <c:v>0.24800000000000041</c:v>
                </c:pt>
                <c:pt idx="15">
                  <c:v>0.252</c:v>
                </c:pt>
                <c:pt idx="16">
                  <c:v>0.252</c:v>
                </c:pt>
                <c:pt idx="17">
                  <c:v>0.26300000000000001</c:v>
                </c:pt>
                <c:pt idx="18">
                  <c:v>0.26500000000000001</c:v>
                </c:pt>
                <c:pt idx="19">
                  <c:v>0.26200000000000001</c:v>
                </c:pt>
                <c:pt idx="20">
                  <c:v>0.27900000000000008</c:v>
                </c:pt>
                <c:pt idx="21">
                  <c:v>0.27200000000000002</c:v>
                </c:pt>
                <c:pt idx="22">
                  <c:v>0.27</c:v>
                </c:pt>
                <c:pt idx="23">
                  <c:v>0.27400000000000002</c:v>
                </c:pt>
                <c:pt idx="24">
                  <c:v>0.27900000000000008</c:v>
                </c:pt>
                <c:pt idx="25">
                  <c:v>0.27300000000000002</c:v>
                </c:pt>
                <c:pt idx="26">
                  <c:v>0.27800000000000002</c:v>
                </c:pt>
                <c:pt idx="27">
                  <c:v>0.27600000000000002</c:v>
                </c:pt>
                <c:pt idx="28">
                  <c:v>0.26800000000000002</c:v>
                </c:pt>
                <c:pt idx="29">
                  <c:v>0.27600000000000002</c:v>
                </c:pt>
                <c:pt idx="30">
                  <c:v>0.29300000000000032</c:v>
                </c:pt>
                <c:pt idx="31">
                  <c:v>0.29500000000000032</c:v>
                </c:pt>
                <c:pt idx="32">
                  <c:v>0.27900000000000008</c:v>
                </c:pt>
                <c:pt idx="33">
                  <c:v>0.28500000000000031</c:v>
                </c:pt>
                <c:pt idx="34">
                  <c:v>0.28700000000000031</c:v>
                </c:pt>
                <c:pt idx="35">
                  <c:v>0.30800000000000038</c:v>
                </c:pt>
                <c:pt idx="36">
                  <c:v>0.29300000000000032</c:v>
                </c:pt>
                <c:pt idx="37">
                  <c:v>0.30100000000000032</c:v>
                </c:pt>
                <c:pt idx="38">
                  <c:v>0.29100000000000031</c:v>
                </c:pt>
                <c:pt idx="39">
                  <c:v>0.30300000000000032</c:v>
                </c:pt>
                <c:pt idx="40">
                  <c:v>0.30100000000000032</c:v>
                </c:pt>
                <c:pt idx="41">
                  <c:v>0.30900000000000138</c:v>
                </c:pt>
                <c:pt idx="42">
                  <c:v>0.31000000000000166</c:v>
                </c:pt>
                <c:pt idx="43">
                  <c:v>0.30700000000000038</c:v>
                </c:pt>
                <c:pt idx="44">
                  <c:v>0.31000000000000166</c:v>
                </c:pt>
                <c:pt idx="45">
                  <c:v>0.31400000000000167</c:v>
                </c:pt>
                <c:pt idx="46">
                  <c:v>0.30900000000000138</c:v>
                </c:pt>
                <c:pt idx="47">
                  <c:v>0.31200000000000166</c:v>
                </c:pt>
                <c:pt idx="48">
                  <c:v>0.31600000000000172</c:v>
                </c:pt>
                <c:pt idx="49">
                  <c:v>0.31300000000000167</c:v>
                </c:pt>
                <c:pt idx="50">
                  <c:v>0.31500000000000167</c:v>
                </c:pt>
                <c:pt idx="51">
                  <c:v>0.31400000000000167</c:v>
                </c:pt>
                <c:pt idx="52">
                  <c:v>0.3280000000000019</c:v>
                </c:pt>
                <c:pt idx="53">
                  <c:v>0.3230000000000019</c:v>
                </c:pt>
                <c:pt idx="54">
                  <c:v>0.31100000000000166</c:v>
                </c:pt>
                <c:pt idx="55">
                  <c:v>0.3220000000000019</c:v>
                </c:pt>
                <c:pt idx="56">
                  <c:v>0.3220000000000019</c:v>
                </c:pt>
                <c:pt idx="57">
                  <c:v>0.3250000000000019</c:v>
                </c:pt>
                <c:pt idx="58">
                  <c:v>0.31800000000000189</c:v>
                </c:pt>
                <c:pt idx="59">
                  <c:v>0.31800000000000189</c:v>
                </c:pt>
                <c:pt idx="60">
                  <c:v>0.31700000000000184</c:v>
                </c:pt>
                <c:pt idx="61">
                  <c:v>0.32900000000000201</c:v>
                </c:pt>
              </c:numCache>
            </c:numRef>
          </c:val>
        </c:ser>
        <c:dLbls>
          <c:showLegendKey val="0"/>
          <c:showVal val="1"/>
          <c:showCatName val="0"/>
          <c:showSerName val="0"/>
          <c:showPercent val="0"/>
          <c:showBubbleSize val="0"/>
        </c:dLbls>
        <c:gapWidth val="150"/>
        <c:axId val="759358592"/>
        <c:axId val="759350432"/>
      </c:barChart>
      <c:catAx>
        <c:axId val="759358592"/>
        <c:scaling>
          <c:orientation val="minMax"/>
        </c:scaling>
        <c:delete val="0"/>
        <c:axPos val="b"/>
        <c:numFmt formatCode="0.0" sourceLinked="1"/>
        <c:majorTickMark val="out"/>
        <c:minorTickMark val="none"/>
        <c:tickLblPos val="nextTo"/>
        <c:spPr>
          <a:ln w="3143">
            <a:solidFill>
              <a:schemeClr val="tx1"/>
            </a:solidFill>
            <a:prstDash val="solid"/>
          </a:ln>
        </c:spPr>
        <c:txPr>
          <a:bodyPr rot="-5400000" vert="horz"/>
          <a:lstStyle/>
          <a:p>
            <a:pPr>
              <a:defRPr sz="1089" b="0" i="0" u="none" strike="noStrike" baseline="0">
                <a:solidFill>
                  <a:schemeClr val="tx1"/>
                </a:solidFill>
                <a:latin typeface="Times New Roman"/>
                <a:ea typeface="Times New Roman"/>
                <a:cs typeface="Times New Roman"/>
              </a:defRPr>
            </a:pPr>
            <a:endParaRPr lang="en-US"/>
          </a:p>
        </c:txPr>
        <c:crossAx val="759350432"/>
        <c:crossesAt val="0.2"/>
        <c:auto val="1"/>
        <c:lblAlgn val="ctr"/>
        <c:lblOffset val="100"/>
        <c:tickLblSkip val="2"/>
        <c:tickMarkSkip val="1"/>
        <c:noMultiLvlLbl val="0"/>
      </c:catAx>
      <c:valAx>
        <c:axId val="759350432"/>
        <c:scaling>
          <c:orientation val="minMax"/>
          <c:max val="0.34000000000000008"/>
          <c:min val="0.2"/>
        </c:scaling>
        <c:delete val="0"/>
        <c:axPos val="l"/>
        <c:majorGridlines>
          <c:spPr>
            <a:ln w="3143">
              <a:solidFill>
                <a:schemeClr val="tx1"/>
              </a:solidFill>
              <a:prstDash val="solid"/>
            </a:ln>
          </c:spPr>
        </c:majorGridlines>
        <c:numFmt formatCode="0%" sourceLinked="0"/>
        <c:majorTickMark val="out"/>
        <c:minorTickMark val="none"/>
        <c:tickLblPos val="nextTo"/>
        <c:spPr>
          <a:ln w="3143">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759358592"/>
        <c:crosses val="autoZero"/>
        <c:crossBetween val="between"/>
        <c:majorUnit val="2.0000000000000011E-2"/>
      </c:valAx>
      <c:spPr>
        <a:noFill/>
        <a:ln w="25146">
          <a:noFill/>
        </a:ln>
      </c:spPr>
    </c:plotArea>
    <c:plotVisOnly val="1"/>
    <c:dispBlanksAs val="gap"/>
    <c:showDLblsOverMax val="0"/>
  </c:chart>
  <c:spPr>
    <a:noFill/>
    <a:ln>
      <a:noFill/>
    </a:ln>
  </c:spPr>
  <c:txPr>
    <a:bodyPr/>
    <a:lstStyle/>
    <a:p>
      <a:pPr>
        <a:defRPr sz="180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30.996355121000153</c:v>
                </c:pt>
                <c:pt idx="1">
                  <c:v>31.316294560999999</c:v>
                </c:pt>
                <c:pt idx="2">
                  <c:v>29.753761604000001</c:v>
                </c:pt>
                <c:pt idx="3">
                  <c:v>30.505050416000035</c:v>
                </c:pt>
                <c:pt idx="4">
                  <c:v>29.077386128000153</c:v>
                </c:pt>
                <c:pt idx="5">
                  <c:v>26.321967000000161</c:v>
                </c:pt>
                <c:pt idx="6">
                  <c:v>25.202254229000001</c:v>
                </c:pt>
                <c:pt idx="7">
                  <c:v>24.183790124000001</c:v>
                </c:pt>
                <c:pt idx="8">
                  <c:v>23.294640042999816</c:v>
                </c:pt>
                <c:pt idx="9">
                  <c:v>22.304646870999747</c:v>
                </c:pt>
                <c:pt idx="10">
                  <c:v>24.956931406999999</c:v>
                </c:pt>
                <c:pt idx="11">
                  <c:v>26.133928442000197</c:v>
                </c:pt>
                <c:pt idx="12">
                  <c:v>29.249614615000002</c:v>
                </c:pt>
                <c:pt idx="13">
                  <c:v>31.117596655999996</c:v>
                </c:pt>
                <c:pt idx="14">
                  <c:v>34.662006891000011</c:v>
                </c:pt>
                <c:pt idx="15">
                  <c:v>37.784561175999997</c:v>
                </c:pt>
                <c:pt idx="16">
                  <c:v>38.611554640000001</c:v>
                </c:pt>
                <c:pt idx="17">
                  <c:v>37.587669666999894</c:v>
                </c:pt>
                <c:pt idx="18">
                  <c:v>33.755330208000366</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2.7023846020000195</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dLbls>
          <c:showLegendKey val="0"/>
          <c:showVal val="0"/>
          <c:showCatName val="0"/>
          <c:showSerName val="0"/>
          <c:showPercent val="0"/>
          <c:showBubbleSize val="0"/>
        </c:dLbls>
        <c:gapWidth val="20"/>
        <c:overlap val="100"/>
        <c:axId val="849827984"/>
        <c:axId val="849835056"/>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30.996355121000153</c:v>
                </c:pt>
                <c:pt idx="1">
                  <c:v>31.316294560999999</c:v>
                </c:pt>
                <c:pt idx="2">
                  <c:v>29.753761604000001</c:v>
                </c:pt>
                <c:pt idx="3">
                  <c:v>30.505050416000035</c:v>
                </c:pt>
                <c:pt idx="4">
                  <c:v>29.077386128000153</c:v>
                </c:pt>
                <c:pt idx="5">
                  <c:v>26.321967000000161</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mooth val="0"/>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mooth val="0"/>
        </c:ser>
        <c:dLbls>
          <c:showLegendKey val="0"/>
          <c:showVal val="0"/>
          <c:showCatName val="0"/>
          <c:showSerName val="0"/>
          <c:showPercent val="0"/>
          <c:showBubbleSize val="0"/>
        </c:dLbls>
        <c:marker val="1"/>
        <c:smooth val="0"/>
        <c:axId val="849827984"/>
        <c:axId val="849835056"/>
      </c:lineChart>
      <c:catAx>
        <c:axId val="84982798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849835056"/>
        <c:crosses val="autoZero"/>
        <c:auto val="0"/>
        <c:lblAlgn val="ctr"/>
        <c:lblOffset val="100"/>
        <c:tickLblSkip val="1"/>
        <c:noMultiLvlLbl val="0"/>
      </c:catAx>
      <c:valAx>
        <c:axId val="849835056"/>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84982798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595"/>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04111986001914E-2"/>
          <c:y val="8.0779569892474243E-2"/>
          <c:w val="0.92461811023622043"/>
          <c:h val="0.72275908051821336"/>
        </c:manualLayout>
      </c:layout>
      <c:barChart>
        <c:barDir val="col"/>
        <c:grouping val="clustered"/>
        <c:varyColors val="0"/>
        <c:ser>
          <c:idx val="0"/>
          <c:order val="0"/>
          <c:tx>
            <c:strRef>
              <c:f>Chart!$B$1</c:f>
              <c:strCache>
                <c:ptCount val="1"/>
                <c:pt idx="0">
                  <c:v>Effective Dates 1/1/2012 and Prior</c:v>
                </c:pt>
              </c:strCache>
            </c:strRef>
          </c:tx>
          <c:spPr>
            <a:ln w="6350">
              <a:solidFill>
                <a:srgbClr val="0F5173"/>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dLbls>
          <c:showLegendKey val="0"/>
          <c:showVal val="0"/>
          <c:showCatName val="0"/>
          <c:showSerName val="0"/>
          <c:showPercent val="0"/>
          <c:showBubbleSize val="0"/>
        </c:dLbls>
        <c:gapWidth val="30"/>
        <c:overlap val="100"/>
        <c:axId val="849829616"/>
        <c:axId val="849836688"/>
      </c:barChart>
      <c:lineChart>
        <c:grouping val="standard"/>
        <c:varyColors val="0"/>
        <c:ser>
          <c:idx val="3"/>
          <c:order val="3"/>
          <c:tx>
            <c:strRef>
              <c:f>Chart!$E$1</c:f>
              <c:strCache>
                <c:ptCount val="1"/>
                <c:pt idx="0">
                  <c:v>Labels</c:v>
                </c:pt>
              </c:strCache>
            </c:strRef>
          </c:tx>
          <c:spPr>
            <a:ln>
              <a:noFill/>
            </a:ln>
          </c:spPr>
          <c:marker>
            <c:symbol val="none"/>
          </c:marker>
          <c:dLbls>
            <c:numFmt formatCode="#,##0.0" sourceLinked="0"/>
            <c:spPr>
              <a:noFill/>
              <a:ln>
                <a:noFill/>
              </a:ln>
              <a:effectLst/>
            </c:spPr>
            <c:txPr>
              <a:bodyPr rot="-5400000" vert="horz"/>
              <a:lstStyle/>
              <a:p>
                <a:pPr>
                  <a:defRPr sz="1200" b="0">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mooth val="0"/>
        </c:ser>
        <c:ser>
          <c:idx val="4"/>
          <c:order val="4"/>
          <c:tx>
            <c:strRef>
              <c:f>Chart!$F$1</c:f>
              <c:strCache>
                <c:ptCount val="1"/>
                <c:pt idx="0">
                  <c:v>Labels2</c:v>
                </c:pt>
              </c:strCache>
            </c:strRef>
          </c:tx>
          <c:spPr>
            <a:ln>
              <a:noFill/>
            </a:ln>
          </c:spPr>
          <c:marker>
            <c:symbol val="none"/>
          </c:marker>
          <c:dLbls>
            <c:numFmt formatCode="#,##0.0" sourceLinked="0"/>
            <c:spPr>
              <a:noFill/>
              <a:ln>
                <a:noFill/>
              </a:ln>
              <a:effectLst/>
            </c:spPr>
            <c:txPr>
              <a:bodyPr rot="-5400000" vert="horz"/>
              <a:lstStyle/>
              <a:p>
                <a:pPr>
                  <a:defRPr sz="12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mooth val="0"/>
        </c:ser>
        <c:dLbls>
          <c:showLegendKey val="0"/>
          <c:showVal val="0"/>
          <c:showCatName val="0"/>
          <c:showSerName val="0"/>
          <c:showPercent val="0"/>
          <c:showBubbleSize val="0"/>
        </c:dLbls>
        <c:marker val="1"/>
        <c:smooth val="0"/>
        <c:axId val="849829616"/>
        <c:axId val="849836688"/>
      </c:lineChart>
      <c:catAx>
        <c:axId val="849829616"/>
        <c:scaling>
          <c:orientation val="minMax"/>
        </c:scaling>
        <c:delete val="0"/>
        <c:axPos val="b"/>
        <c:numFmt formatCode="General" sourceLinked="0"/>
        <c:majorTickMark val="none"/>
        <c:minorTickMark val="none"/>
        <c:tickLblPos val="low"/>
        <c:spPr>
          <a:ln w="28575"/>
        </c:spPr>
        <c:txPr>
          <a:bodyPr rot="0" vert="horz"/>
          <a:lstStyle/>
          <a:p>
            <a:pPr>
              <a:defRPr sz="1100" b="0">
                <a:latin typeface="Arial" pitchFamily="34" charset="0"/>
                <a:cs typeface="Arial" pitchFamily="34" charset="0"/>
              </a:defRPr>
            </a:pPr>
            <a:endParaRPr lang="en-US"/>
          </a:p>
        </c:txPr>
        <c:crossAx val="849836688"/>
        <c:crosses val="autoZero"/>
        <c:auto val="1"/>
        <c:lblAlgn val="ctr"/>
        <c:lblOffset val="100"/>
        <c:tickLblSkip val="1"/>
        <c:noMultiLvlLbl val="0"/>
      </c:catAx>
      <c:valAx>
        <c:axId val="849836688"/>
        <c:scaling>
          <c:orientation val="minMax"/>
          <c:max val="25"/>
          <c:min val="-25"/>
        </c:scaling>
        <c:delete val="0"/>
        <c:axPos val="l"/>
        <c:numFmt formatCode="General" sourceLinked="1"/>
        <c:majorTickMark val="none"/>
        <c:minorTickMark val="none"/>
        <c:tickLblPos val="nextTo"/>
        <c:spPr>
          <a:ln w="28575"/>
        </c:spPr>
        <c:txPr>
          <a:bodyPr/>
          <a:lstStyle/>
          <a:p>
            <a:pPr>
              <a:defRPr sz="1400" b="1">
                <a:latin typeface="Arial" pitchFamily="34" charset="0"/>
                <a:cs typeface="Arial" pitchFamily="34" charset="0"/>
              </a:defRPr>
            </a:pPr>
            <a:endParaRPr lang="en-US"/>
          </a:p>
        </c:txPr>
        <c:crossAx val="849829616"/>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5166341386817E-2"/>
          <c:y val="3.9444444444444449E-2"/>
          <c:w val="0.93040188886645558"/>
          <c:h val="0.81018963254596343"/>
        </c:manualLayout>
      </c:layout>
      <c:barChart>
        <c:barDir val="col"/>
        <c:grouping val="stacked"/>
        <c:varyColors val="0"/>
        <c:ser>
          <c:idx val="0"/>
          <c:order val="0"/>
          <c:tx>
            <c:strRef>
              <c:f>Chart!$B$1</c:f>
              <c:strCache>
                <c:ptCount val="1"/>
                <c:pt idx="0">
                  <c:v>Rate/Loss Cost Departure</c:v>
                </c:pt>
              </c:strCache>
            </c:strRef>
          </c:tx>
          <c:spPr>
            <a:ln w="6350">
              <a:solidFill>
                <a:srgbClr val="0F5173"/>
              </a:solidFill>
            </a:ln>
          </c:spPr>
          <c:invertIfNegative val="0"/>
          <c:dPt>
            <c:idx val="20"/>
            <c:invertIfNegative val="0"/>
            <c:bubble3D val="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-2.1775707317074029</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0.39867826086957908</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invertIfNegative val="0"/>
          <c:dPt>
            <c:idx val="20"/>
            <c:invertIfNegative val="0"/>
            <c:bubble3D val="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-1.8806292682926631</c:v>
                </c:pt>
                <c:pt idx="1">
                  <c:v>-1.8784936170212778</c:v>
                </c:pt>
                <c:pt idx="2">
                  <c:v>-1.5839255813953499</c:v>
                </c:pt>
                <c:pt idx="3">
                  <c:v>-2.3684830188679808</c:v>
                </c:pt>
                <c:pt idx="4">
                  <c:v>-3.9327536231883364</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-1.7212234374999622</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invertIfNegative val="0"/>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-1.0999999999999732</c:v>
                </c:pt>
                <c:pt idx="20">
                  <c:v>-1</c:v>
                </c:pt>
              </c:numCache>
            </c:numRef>
          </c:val>
        </c:ser>
        <c:dLbls>
          <c:showLegendKey val="0"/>
          <c:showVal val="0"/>
          <c:showCatName val="0"/>
          <c:showSerName val="0"/>
          <c:showPercent val="0"/>
          <c:showBubbleSize val="0"/>
        </c:dLbls>
        <c:gapWidth val="70"/>
        <c:overlap val="100"/>
        <c:axId val="854479168"/>
        <c:axId val="854479712"/>
      </c:barChart>
      <c:lineChart>
        <c:grouping val="standard"/>
        <c:varyColors val="0"/>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2.1809672625497024E-2"/>
                  <c:y val="-8.06434306005866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1809672625497024E-2"/>
                  <c:y val="-0.103180098811178"/>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5691162188411318E-2"/>
                  <c:y val="9.28981395707889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2.4396244739397787E-2"/>
                  <c:y val="7.57414698162729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2.439624473939794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2.4396244739397787E-2"/>
                  <c:y val="3.89767639339200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2.4396244739397787E-2"/>
                  <c:y val="4.38787247182338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b="1" baseline="0">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0.66500000000000781</c:v>
                </c:pt>
                <c:pt idx="15">
                  <c:v>-2.2376000000000054</c:v>
                </c:pt>
                <c:pt idx="16">
                  <c:v>-4.6586000000000007</c:v>
                </c:pt>
                <c:pt idx="17">
                  <c:v>-7.4049999999999905</c:v>
                </c:pt>
                <c:pt idx="18">
                  <c:v>-8.2702000000000009</c:v>
                </c:pt>
                <c:pt idx="19">
                  <c:v>-8.6574000000000026</c:v>
                </c:pt>
                <c:pt idx="20">
                  <c:v>-7.9702000000000934</c:v>
                </c:pt>
              </c:numCache>
            </c:numRef>
          </c:val>
          <c:smooth val="0"/>
        </c:ser>
        <c:dLbls>
          <c:showLegendKey val="0"/>
          <c:showVal val="0"/>
          <c:showCatName val="0"/>
          <c:showSerName val="0"/>
          <c:showPercent val="0"/>
          <c:showBubbleSize val="0"/>
        </c:dLbls>
        <c:marker val="1"/>
        <c:smooth val="0"/>
        <c:axId val="854471552"/>
        <c:axId val="854480256"/>
      </c:lineChart>
      <c:catAx>
        <c:axId val="85447916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854479712"/>
        <c:crosses val="autoZero"/>
        <c:auto val="0"/>
        <c:lblAlgn val="ctr"/>
        <c:lblOffset val="300"/>
        <c:tickLblSkip val="1"/>
        <c:noMultiLvlLbl val="0"/>
      </c:catAx>
      <c:valAx>
        <c:axId val="854479712"/>
        <c:scaling>
          <c:orientation val="minMax"/>
          <c:max val="10"/>
          <c:min val="-25"/>
        </c:scaling>
        <c:delete val="0"/>
        <c:axPos val="l"/>
        <c:numFmt formatCode="0" sourceLinked="0"/>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854479168"/>
        <c:crosses val="autoZero"/>
        <c:crossBetween val="between"/>
        <c:majorUnit val="5"/>
      </c:valAx>
      <c:valAx>
        <c:axId val="854480256"/>
        <c:scaling>
          <c:orientation val="minMax"/>
          <c:max val="10"/>
          <c:min val="-25"/>
        </c:scaling>
        <c:delete val="0"/>
        <c:axPos val="r"/>
        <c:numFmt formatCode="0.0" sourceLinked="1"/>
        <c:majorTickMark val="none"/>
        <c:minorTickMark val="none"/>
        <c:tickLblPos val="none"/>
        <c:spPr>
          <a:ln>
            <a:noFill/>
          </a:ln>
        </c:spPr>
        <c:crossAx val="854471552"/>
        <c:crosses val="max"/>
        <c:crossBetween val="between"/>
        <c:majorUnit val="5"/>
      </c:valAx>
      <c:catAx>
        <c:axId val="854471552"/>
        <c:scaling>
          <c:orientation val="minMax"/>
        </c:scaling>
        <c:delete val="1"/>
        <c:axPos val="b"/>
        <c:numFmt formatCode="General" sourceLinked="1"/>
        <c:majorTickMark val="out"/>
        <c:minorTickMark val="none"/>
        <c:tickLblPos val="none"/>
        <c:crossAx val="854480256"/>
        <c:crosses val="autoZero"/>
        <c:auto val="0"/>
        <c:lblAlgn val="ctr"/>
        <c:lblOffset val="100"/>
        <c:noMultiLvlLbl val="0"/>
      </c:catAx>
    </c:plotArea>
    <c:legend>
      <c:legendPos val="b"/>
      <c:layout>
        <c:manualLayout>
          <c:xMode val="edge"/>
          <c:yMode val="edge"/>
          <c:x val="6.7691522534042314E-2"/>
          <c:y val="3.4813210848644652E-2"/>
          <c:w val="0.28352995939610132"/>
          <c:h val="0.1791211723534558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854474816"/>
        <c:axId val="854476448"/>
      </c:barChart>
      <c:catAx>
        <c:axId val="85447481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54476448"/>
        <c:crosses val="autoZero"/>
        <c:auto val="0"/>
        <c:lblAlgn val="ctr"/>
        <c:lblOffset val="0"/>
        <c:tickLblSkip val="1"/>
        <c:tickMarkSkip val="1"/>
        <c:noMultiLvlLbl val="0"/>
      </c:catAx>
      <c:valAx>
        <c:axId val="854476448"/>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85447481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6B0C00"/>
                </a:solidFill>
                <a:latin typeface="Century Gothic"/>
                <a:ea typeface="Century Gothic"/>
                <a:cs typeface="Century Gothic"/>
              </a:defRPr>
            </a:pPr>
            <a:r>
              <a:rPr lang="en-US" dirty="0">
                <a:solidFill>
                  <a:srgbClr val="225A7A"/>
                </a:solidFill>
              </a:rPr>
              <a:t>Nationwide</a:t>
            </a:r>
          </a:p>
        </c:rich>
      </c:tx>
      <c:layout>
        <c:manualLayout>
          <c:xMode val="edge"/>
          <c:yMode val="edge"/>
          <c:x val="7.9522892971712177E-3"/>
          <c:y val="1.8264800233304249E-2"/>
        </c:manualLayout>
      </c:layout>
      <c:overlay val="0"/>
      <c:spPr>
        <a:noFill/>
        <a:ln w="25400">
          <a:noFill/>
        </a:ln>
      </c:spPr>
    </c:title>
    <c:autoTitleDeleted val="0"/>
    <c:plotArea>
      <c:layout>
        <c:manualLayout>
          <c:layoutTarget val="inner"/>
          <c:xMode val="edge"/>
          <c:yMode val="edge"/>
          <c:x val="2.9821073558648159E-2"/>
          <c:y val="7.3059320007424502E-2"/>
          <c:w val="0.8588469184890688"/>
          <c:h val="0.91324150009280702"/>
        </c:manualLayout>
      </c:layout>
      <c:scatterChart>
        <c:scatterStyle val="lineMarker"/>
        <c:varyColors val="0"/>
        <c:ser>
          <c:idx val="0"/>
          <c:order val="0"/>
          <c:spPr>
            <a:ln w="28575">
              <a:noFill/>
            </a:ln>
          </c:spPr>
          <c:marker>
            <c:symbol val="dash"/>
            <c:size val="5"/>
            <c:spPr>
              <a:noFill/>
              <a:ln>
                <a:solidFill>
                  <a:srgbClr val="0000FF"/>
                </a:solidFill>
                <a:prstDash val="solid"/>
              </a:ln>
            </c:spPr>
          </c:marker>
          <c:dLbls>
            <c:dLbl>
              <c:idx val="0"/>
              <c:tx>
                <c:strRef>
                  <c:f>Timeline!$G$5</c:f>
                  <c:strCache>
                    <c:ptCount val="1"/>
                    <c:pt idx="0">
                      <c:v>German adopts WC system</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{DB2D1B7B-269F-41E9-8972-BA9997641513}</c15:txfldGUID>
                      <c15:f>Timeline!$G$5</c15:f>
                      <c15:dlblFieldTableCache>
                        <c:ptCount val="1"/>
                        <c:pt idx="0">
                          <c:v>German adopts WC system</c:v>
                        </c:pt>
                      </c15:dlblFieldTableCache>
                    </c15:dlblFTEntry>
                  </c15:dlblFieldTable>
                  <c15:showDataLabelsRange val="0"/>
                </c:ext>
              </c:extLst>
            </c:dLbl>
            <c:dLbl>
              <c:idx val="1"/>
              <c:tx>
                <c:strRef>
                  <c:f>Timeline!$G$6</c:f>
                  <c:strCache>
                    <c:ptCount val="1"/>
                    <c:pt idx="0">
                      <c:v>Britain adopts WC system</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{892F8402-4746-42C9-9AE6-BC2D608F7B4A}</c15:txfldGUID>
                      <c15:f>Timeline!$G$6</c15:f>
                      <c15:dlblFieldTableCache>
                        <c:ptCount val="1"/>
                        <c:pt idx="0">
                          <c:v>Britain adopts WC system</c:v>
                        </c:pt>
                      </c15:dlblFieldTableCache>
                    </c15:dlblFTEntry>
                  </c15:dlblFieldTable>
                  <c15:showDataLabelsRange val="0"/>
                </c:ext>
              </c:extLst>
            </c:dLbl>
            <c:dLbl>
              <c:idx val="2"/>
              <c:tx>
                <c:strRef>
                  <c:f>Timeline!$G$7</c:f>
                  <c:strCache>
                    <c:ptCount val="1"/>
                    <c:pt idx="0">
                      <c:v>NY drafts WC law (dies in committee)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{05FCE105-DC67-48E7-8430-7817232D3328}</c15:txfldGUID>
                      <c15:f>Timeline!$G$7</c15:f>
                      <c15:dlblFieldTableCache>
                        <c:ptCount val="1"/>
                        <c:pt idx="0">
                          <c:v>NY drafts WC law (dies in committee)</c:v>
                        </c:pt>
                      </c15:dlblFieldTableCache>
                    </c15:dlblFTEntry>
                  </c15:dlblFieldTable>
                  <c15:showDataLabelsRange val="0"/>
                </c:ext>
              </c:extLst>
            </c:dLbl>
            <c:dLbl>
              <c:idx val="3"/>
              <c:tx>
                <c:strRef>
                  <c:f>Timeline!$G$8</c:f>
                  <c:strCache>
                    <c:ptCount val="1"/>
                    <c:pt idx="0">
                      <c:v>MD passes WC law (ruled unconstitutional)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{DCC48CE6-8EF1-4A55-B8C0-C6DB8665CE4E}</c15:txfldGUID>
                      <c15:f>Timeline!$G$8</c15:f>
                      <c15:dlblFieldTableCache>
                        <c:ptCount val="1"/>
                        <c:pt idx="0">
                          <c:v>MD passes WC law (ruled unconstitutional)</c:v>
                        </c:pt>
                      </c15:dlblFieldTableCache>
                    </c15:dlblFTEntry>
                  </c15:dlblFieldTable>
                  <c15:showDataLabelsRange val="0"/>
                </c:ext>
              </c:extLst>
            </c:dLbl>
            <c:dLbl>
              <c:idx val="4"/>
              <c:tx>
                <c:strRef>
                  <c:f>Timeline!$G$9</c:f>
                  <c:strCache>
                    <c:ptCount val="1"/>
                    <c:pt idx="0">
                      <c:v>NY passes WC law (ruled unconstitutional)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{8E83FC41-5253-4FEE-8782-9F0DD5985FE2}</c15:txfldGUID>
                      <c15:f>Timeline!$G$9</c15:f>
                      <c15:dlblFieldTableCache>
                        <c:ptCount val="1"/>
                        <c:pt idx="0">
                          <c:v>NY passes WC law (ruled unconstitutional)</c:v>
                        </c:pt>
                      </c15:dlblFieldTableCache>
                    </c15:dlblFTEntry>
                  </c15:dlblFieldTable>
                  <c15:showDataLabelsRange val="0"/>
                </c:ext>
              </c:extLst>
            </c:dLbl>
            <c:dLbl>
              <c:idx val="5"/>
              <c:tx>
                <c:strRef>
                  <c:f>Timeline!$G$10</c:f>
                  <c:strCache>
                    <c:ptCount val="1"/>
                    <c:pt idx="0">
                      <c:v>WI passes WC law (constitutionality upheld)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{FBC6FFD2-8A7D-4F57-92C3-78AA8EC2C51C}</c15:txfldGUID>
                      <c15:f>Timeline!$G$10</c15:f>
                      <c15:dlblFieldTableCache>
                        <c:ptCount val="1"/>
                        <c:pt idx="0">
                          <c:v>WI passes WC law (constitutionality upheld)</c:v>
                        </c:pt>
                      </c15:dlblFieldTableCache>
                    </c15:dlblFTEntry>
                  </c15:dlblFieldTable>
                  <c15:showDataLabelsRange val="0"/>
                </c:ext>
              </c:extLst>
            </c:dLbl>
            <c:dLbl>
              <c:idx val="6"/>
              <c:tx>
                <c:strRef>
                  <c:f>Timeline!$G$11</c:f>
                  <c:strCache>
                    <c:ptCount val="1"/>
                    <c:pt idx="0">
                      <c:v>NY passes WC law </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{5411468E-BCC1-4F62-AF82-A838E2191772}</c15:txfldGUID>
                      <c15:f>Timeline!$G$11</c15:f>
                      <c15:dlblFieldTableCache>
                        <c:ptCount val="1"/>
                        <c:pt idx="0">
                          <c:v>NY passes WC law </c:v>
                        </c:pt>
                      </c15:dlblFieldTableCache>
                    </c15:dlblFTEntry>
                  </c15:dlblFieldTable>
                  <c15:showDataLabelsRange val="0"/>
                </c:ext>
              </c:extLst>
            </c:dLbl>
            <c:dLbl>
              <c:idx val="7"/>
              <c:tx>
                <c:strRef>
                  <c:f>Timeline!$G$12</c:f>
                  <c:strCache>
                    <c:ptCount val="1"/>
                    <c:pt idx="0">
                      <c:v>US Supreme Ct rules WC laws are constitutional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{54EBEE70-DE3F-4431-BC2A-F778ADA8E4A1}</c15:txfldGUID>
                      <c15:f>Timeline!$G$12</c15:f>
                      <c15:dlblFieldTableCache>
                        <c:ptCount val="1"/>
                        <c:pt idx="0">
                          <c:v>US Supreme Ct rules WC laws are constitutional</c:v>
                        </c:pt>
                      </c15:dlblFieldTableCache>
                    </c15:dlblFTEntry>
                  </c15:dlblFieldTable>
                  <c15:showDataLabelsRange val="0"/>
                </c:ext>
              </c:extLst>
            </c:dLbl>
            <c:dLbl>
              <c:idx val="8"/>
              <c:tx>
                <c:strRef>
                  <c:f>Timeline!$G$13</c:f>
                  <c:strCache>
                    <c:ptCount val="1"/>
                    <c:pt idx="0">
                      <c:v>Gov. commission studies WC reform laws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{88861685-181F-4A50-927A-0275662C03BE}</c15:txfldGUID>
                      <c15:f>Timeline!$G$13</c15:f>
                      <c15:dlblFieldTableCache>
                        <c:ptCount val="1"/>
                        <c:pt idx="0">
                          <c:v>Gov. commission studies WC reform laws</c:v>
                        </c:pt>
                      </c15:dlblFieldTableCache>
                    </c15:dlblFTEntry>
                  </c15:dlblFieldTable>
                  <c15:showDataLabelsRange val="0"/>
                </c:ext>
              </c:extLst>
            </c:dLbl>
            <c:dLbl>
              <c:idx val="9"/>
              <c:tx>
                <c:strRef>
                  <c:f>Timeline!$G$14</c:f>
                  <c:strCache>
                    <c:ptCount val="1"/>
                    <c:pt idx="0">
                      <c:v>1st Ohio WC law passes (voluntary)</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{725137E6-ADD1-43FA-8D70-B4632339D508}</c15:txfldGUID>
                      <c15:f>Timeline!$G$14</c15:f>
                      <c15:dlblFieldTableCache>
                        <c:ptCount val="1"/>
                        <c:pt idx="0">
                          <c:v>1st Ohio WC law passes (voluntary)</c:v>
                        </c:pt>
                      </c15:dlblFieldTableCache>
                    </c15:dlblFTEntry>
                  </c15:dlblFieldTable>
                  <c15:showDataLabelsRange val="0"/>
                </c:ext>
              </c:extLst>
            </c:dLbl>
            <c:dLbl>
              <c:idx val="10"/>
              <c:tx>
                <c:strRef>
                  <c:f>Timeline!$G$15</c:f>
                  <c:strCache>
                    <c:ptCount val="1"/>
                    <c:pt idx="0">
                      <c:v>Feb: State Supreme Ct rules WC laws constitutional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{B0A73B2E-4F3A-483E-8E42-B91CF3495C73}</c15:txfldGUID>
                      <c15:f>Timeline!$G$15</c15:f>
                      <c15:dlblFieldTableCache>
                        <c:ptCount val="1"/>
                        <c:pt idx="0">
                          <c:v>Feb: State Supreme Ct rules WC laws constitutional</c:v>
                        </c:pt>
                      </c15:dlblFieldTableCache>
                    </c15:dlblFTEntry>
                  </c15:dlblFieldTable>
                  <c15:showDataLabelsRange val="0"/>
                </c:ext>
              </c:extLst>
            </c:dLbl>
            <c:dLbl>
              <c:idx val="11"/>
              <c:tx>
                <c:strRef>
                  <c:f>Timeline!$G$16</c:f>
                  <c:strCache>
                    <c:ptCount val="1"/>
                    <c:pt idx="0">
                      <c:v>Sept: Constitutional amendment OKs state fund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{C2F7A2EF-CACA-4604-9555-F8600061A6BD}</c15:txfldGUID>
                      <c15:f>Timeline!$G$16</c15:f>
                      <c15:dlblFieldTableCache>
                        <c:ptCount val="1"/>
                        <c:pt idx="0">
                          <c:v>Sept: Constitutional amendment OKs state fund</c:v>
                        </c:pt>
                      </c15:dlblFieldTableCache>
                    </c15:dlblFTEntry>
                  </c15:dlblFieldTable>
                  <c15:showDataLabelsRange val="0"/>
                </c:ext>
              </c:extLst>
            </c:dLbl>
            <c:dLbl>
              <c:idx val="12"/>
              <c:tx>
                <c:strRef>
                  <c:f>Timeline!$G$17</c:f>
                  <c:strCache>
                    <c:ptCount val="1"/>
                    <c:pt idx="0">
                      <c:v>1912 law made compulsory</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{2401135A-2806-4457-9BC5-B144F6516B70}</c15:txfldGUID>
                      <c15:f>Timeline!$G$17</c15:f>
                      <c15:dlblFieldTableCache>
                        <c:ptCount val="1"/>
                        <c:pt idx="0">
                          <c:v>1912 law made compulsory</c:v>
                        </c:pt>
                      </c15:dlblFieldTableCache>
                    </c15:dlblFTEntry>
                  </c15:dlblFieldTable>
                  <c15:showDataLabelsRange val="0"/>
                </c:ext>
              </c:extLst>
            </c:dLbl>
            <c:dLbl>
              <c:idx val="13"/>
              <c:tx>
                <c:strRef>
                  <c:f>Timeline!$G$18</c:f>
                  <c:strCache>
                    <c:ptCount val="1"/>
                    <c:pt idx="0">
                      <c:v>State Supreme Ct OKs private WC insurers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{E8D747E1-D284-4A55-8710-01C284DBD42E}</c15:txfldGUID>
                      <c15:f>Timeline!$G$18</c15:f>
                      <c15:dlblFieldTableCache>
                        <c:ptCount val="1"/>
                        <c:pt idx="0">
                          <c:v>State Supreme Ct OKs private WC insurers</c:v>
                        </c:pt>
                      </c15:dlblFieldTableCache>
                    </c15:dlblFTEntry>
                  </c15:dlblFieldTable>
                  <c15:showDataLabelsRange val="0"/>
                </c:ext>
              </c:extLst>
            </c:dLbl>
            <c:dLbl>
              <c:idx val="14"/>
              <c:tx>
                <c:strRef>
                  <c:f>Timeline!$G$19</c:f>
                  <c:strCache>
                    <c:ptCount val="1"/>
                    <c:pt idx="0">
                      <c:v>State law prohibits private WC insurers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{8ACE2C6A-FCAE-4E46-A07B-D898C427A060}</c15:txfldGUID>
                      <c15:f>Timeline!$G$19</c15:f>
                      <c15:dlblFieldTableCache>
                        <c:ptCount val="1"/>
                        <c:pt idx="0">
                          <c:v>State law prohibits private WC insurers</c:v>
                        </c:pt>
                      </c15:dlblFieldTableCache>
                    </c15:dlblFTEntry>
                  </c15:dlblFieldTable>
                  <c15:showDataLabelsRange val="0"/>
                </c:ext>
              </c:extLst>
            </c:dLbl>
            <c:dLbl>
              <c:idx val="15"/>
              <c:tx>
                <c:strRef>
                  <c:f>Timeline!$G$20</c:f>
                  <c:strCache>
                    <c:ptCount val="1"/>
                    <c:pt idx="0">
                      <c:v>DOI allows private WC insurers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{5F9CD85E-9B72-4447-9093-FDB7C524EB06}</c15:txfldGUID>
                      <c15:f>Timeline!$G$20</c15:f>
                      <c15:dlblFieldTableCache>
                        <c:ptCount val="1"/>
                        <c:pt idx="0">
                          <c:v>DOI allows private WC insurers</c:v>
                        </c:pt>
                      </c15:dlblFieldTableCache>
                    </c15:dlblFTEntry>
                  </c15:dlblFieldTable>
                  <c15:showDataLabelsRange val="0"/>
                </c:ext>
              </c:extLst>
            </c:dLbl>
            <c:dLbl>
              <c:idx val="16"/>
              <c:tx>
                <c:strRef>
                  <c:f>Timeline!$G$21</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{BC66D918-D8A1-438B-A112-64213A52CBE7}</c15:txfldGUID>
                      <c15:f>Timeline!$G$21</c15:f>
                      <c15:dlblFieldTableCache>
                        <c:ptCount val="1"/>
                        <c:pt idx="0">
                          <c:v>0</c:v>
                        </c:pt>
                      </c15:dlblFieldTableCache>
                    </c15:dlblFTEntry>
                  </c15:dlblFieldTable>
                  <c15:showDataLabelsRange val="0"/>
                </c:ext>
              </c:extLst>
            </c:dLbl>
            <c:dLbl>
              <c:idx val="17"/>
              <c:tx>
                <c:strRef>
                  <c:f>Timeline!$G$22</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{2496C2A4-F295-4C1A-B30F-AA45E3D83883}</c15:txfldGUID>
                      <c15:f>Timeline!$G$22</c15:f>
                      <c15:dlblFieldTableCache>
                        <c:ptCount val="1"/>
                        <c:pt idx="0">
                          <c:v>0</c:v>
                        </c:pt>
                      </c15:dlblFieldTableCache>
                    </c15:dlblFTEntry>
                  </c15:dlblFieldTable>
                  <c15:showDataLabelsRange val="0"/>
                </c:ext>
              </c:extLst>
            </c:dLbl>
            <c:dLbl>
              <c:idx val="18"/>
              <c:tx>
                <c:strRef>
                  <c:f>Timeline!$G$23</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{BD1A7585-CF1A-4720-92E7-65C2EB60A297}</c15:txfldGUID>
                      <c15:f>Timeline!$G$23</c15:f>
                      <c15:dlblFieldTableCache>
                        <c:ptCount val="1"/>
                        <c:pt idx="0">
                          <c:v>0</c:v>
                        </c:pt>
                      </c15:dlblFieldTableCache>
                    </c15:dlblFTEntry>
                  </c15:dlblFieldTable>
                  <c15:showDataLabelsRange val="0"/>
                </c:ext>
              </c:extLst>
            </c:dLbl>
            <c:dLbl>
              <c:idx val="19"/>
              <c:tx>
                <c:strRef>
                  <c:f>Timeline!$G$24</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{54719AFC-C5C3-431B-8303-22D8F12A9108}</c15:txfldGUID>
                      <c15:f>Timeline!$G$24</c15:f>
                      <c15:dlblFieldTableCache>
                        <c:ptCount val="1"/>
                        <c:pt idx="0">
                          <c:v>0</c:v>
                        </c:pt>
                      </c15:dlblFieldTableCache>
                    </c15:dlblFTEntry>
                  </c15:dlblFieldTable>
                  <c15:showDataLabelsRange val="0"/>
                </c:ext>
              </c:extLst>
            </c:dLbl>
            <c:dLbl>
              <c:idx val="20"/>
              <c:tx>
                <c:strRef>
                  <c:f>Timeline!$G$25</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{D97F8ACF-A9C9-4D3F-8D77-1B8D5F47724F}</c15:txfldGUID>
                      <c15:f>Timeline!$G$25</c15:f>
                      <c15:dlblFieldTableCache>
                        <c:ptCount val="1"/>
                        <c:pt idx="0">
                          <c:v>0</c:v>
                        </c:pt>
                      </c15:dlblFieldTableCache>
                    </c15:dlblFTEntry>
                  </c15:dlblFieldTable>
                  <c15:showDataLabelsRange val="0"/>
                </c:ext>
              </c:extLst>
            </c:dLbl>
            <c:dLbl>
              <c:idx val="21"/>
              <c:tx>
                <c:strRef>
                  <c:f>Timeline!$G$26</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{08FE660B-DA58-440C-AA9F-01B3AEAA45FF}</c15:txfldGUID>
                      <c15:f>Timeline!$G$26</c15:f>
                      <c15:dlblFieldTableCache>
                        <c:ptCount val="1"/>
                        <c:pt idx="0">
                          <c:v>0</c:v>
                        </c:pt>
                      </c15:dlblFieldTableCache>
                    </c15:dlblFTEntry>
                  </c15:dlblFieldTable>
                  <c15:showDataLabelsRange val="0"/>
                </c:ext>
              </c:extLst>
            </c:dLbl>
            <c:dLbl>
              <c:idx val="22"/>
              <c:tx>
                <c:strRef>
                  <c:f>Timeline!$G$27</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{A4B363B0-613B-412E-8BA0-7662A8445B9E}</c15:txfldGUID>
                      <c15:f>Timeline!$G$27</c15:f>
                      <c15:dlblFieldTableCache>
                        <c:ptCount val="1"/>
                        <c:pt idx="0">
                          <c:v>0</c:v>
                        </c:pt>
                      </c15:dlblFieldTableCache>
                    </c15:dlblFTEntry>
                  </c15:dlblFieldTable>
                  <c15:showDataLabelsRange val="0"/>
                </c:ext>
              </c:extLst>
            </c:dLbl>
            <c:dLbl>
              <c:idx val="23"/>
              <c:tx>
                <c:strRef>
                  <c:f>Timeline!$G$28</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{93765F28-0D7C-4DD4-B35A-86A67888968D}</c15:txfldGUID>
                      <c15:f>Timeline!$G$28</c15:f>
                      <c15:dlblFieldTableCache>
                        <c:ptCount val="1"/>
                        <c:pt idx="0">
                          <c:v>0</c:v>
                        </c:pt>
                      </c15:dlblFieldTableCache>
                    </c15:dlblFTEntry>
                  </c15:dlblFieldTable>
                  <c15:showDataLabelsRange val="0"/>
                </c:ext>
              </c:extLst>
            </c:dLbl>
            <c:dLbl>
              <c:idx val="24"/>
              <c:tx>
                <c:strRef>
                  <c:f>Timeline!$G$29</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{859D35E9-BA65-41A3-AEB6-8862C4BC2BCF}</c15:txfldGUID>
                      <c15:f>Timeline!$G$29</c15:f>
                      <c15:dlblFieldTableCache>
                        <c:ptCount val="1"/>
                        <c:pt idx="0">
                          <c:v>0</c:v>
                        </c:pt>
                      </c15:dlblFieldTableCache>
                    </c15:dlblFTEntry>
                  </c15:dlblFieldTable>
                  <c15:showDataLabelsRange val="0"/>
                </c:ext>
              </c:extLst>
            </c:dLbl>
            <c:dLbl>
              <c:idx val="25"/>
              <c:tx>
                <c:strRef>
                  <c:f>Timeline!$G$30</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{C1102FA5-CB86-4F4F-ADD1-05D84337609C}</c15:txfldGUID>
                      <c15:f>Timeline!$G$30</c15:f>
                      <c15:dlblFieldTableCache>
                        <c:ptCount val="1"/>
                        <c:pt idx="0">
                          <c:v>0</c:v>
                        </c:pt>
                      </c15:dlblFieldTableCache>
                    </c15:dlblFTEntry>
                  </c15:dlblFieldTable>
                  <c15:showDataLabelsRange val="0"/>
                </c:ext>
              </c:extLst>
            </c:dLbl>
            <c:dLbl>
              <c:idx val="26"/>
              <c:tx>
                <c:strRef>
                  <c:f>Timeline!$G$31</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{BE87B07E-8A31-49A1-987B-531593288087}</c15:txfldGUID>
                      <c15:f>Timeline!$G$31</c15:f>
                      <c15:dlblFieldTableCache>
                        <c:ptCount val="1"/>
                        <c:pt idx="0">
                          <c:v>0</c:v>
                        </c:pt>
                      </c15:dlblFieldTableCache>
                    </c15:dlblFTEntry>
                  </c15:dlblFieldTable>
                  <c15:showDataLabelsRange val="0"/>
                </c:ext>
              </c:extLst>
            </c:dLbl>
            <c:dLbl>
              <c:idx val="27"/>
              <c:tx>
                <c:strRef>
                  <c:f>Timeline!$G$32</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{F8AD4A83-444F-498C-BAED-0CA1068828BB}</c15:txfldGUID>
                      <c15:f>Timeline!$G$32</c15:f>
                      <c15:dlblFieldTableCache>
                        <c:ptCount val="1"/>
                        <c:pt idx="0">
                          <c:v>0</c:v>
                        </c:pt>
                      </c15:dlblFieldTableCache>
                    </c15:dlblFTEntry>
                  </c15:dlblFieldTable>
                  <c15:showDataLabelsRange val="0"/>
                </c:ext>
              </c:extLst>
            </c:dLbl>
            <c:dLbl>
              <c:idx val="28"/>
              <c:tx>
                <c:strRef>
                  <c:f>Timeline!$G$33</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{D63AB81B-BC04-4CC7-991E-B2839E752764}</c15:txfldGUID>
                      <c15:f>Timeline!$G$33</c15:f>
                      <c15:dlblFieldTableCache>
                        <c:ptCount val="1"/>
                        <c:pt idx="0">
                          <c:v>0</c:v>
                        </c:pt>
                      </c15:dlblFieldTableCache>
                    </c15:dlblFTEntry>
                  </c15:dlblFieldTable>
                  <c15:showDataLabelsRange val="0"/>
                </c:ext>
              </c:extLst>
            </c:dLbl>
            <c:dLbl>
              <c:idx val="29"/>
              <c:tx>
                <c:strRef>
                  <c:f>Timeline!$G$34</c:f>
                  <c:strCache>
                    <c:ptCount val="1"/>
                    <c:pt idx="0">
                      <c:v>0</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{44477466-684B-42F2-BD60-FF29AE0B6F0A}</c15:txfldGUID>
                      <c15:f>Timeline!$G$34</c15:f>
                      <c15:dlblFieldTableCache>
                        <c:ptCount val="1"/>
                        <c:pt idx="0">
                          <c:v>0</c:v>
                        </c:pt>
                      </c15:dlblFieldTableCache>
                    </c15:dlblFTEntry>
                  </c15:dlblFieldTable>
                  <c15:showDataLabelsRange val="0"/>
                </c:ext>
              </c:extLst>
            </c:dLbl>
            <c:spPr>
              <a:noFill/>
              <a:ln w="25400">
                <a:noFill/>
              </a:ln>
            </c:spPr>
            <c:txPr>
              <a:bodyPr/>
              <a:lstStyle/>
              <a:p>
                <a:pPr>
                  <a:defRPr sz="1200" b="0" i="0" u="none" strike="noStrike" baseline="0">
                    <a:solidFill>
                      <a:srgbClr val="000000"/>
                    </a:solidFill>
                    <a:latin typeface="Tahoma"/>
                    <a:ea typeface="Tahoma"/>
                    <a:cs typeface="Tahoma"/>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minus"/>
            <c:errValType val="percentage"/>
            <c:noEndCap val="1"/>
            <c:val val="100"/>
            <c:spPr>
              <a:ln w="12700">
                <a:solidFill>
                  <a:srgbClr val="B2B2B2"/>
                </a:solidFill>
                <a:prstDash val="solid"/>
              </a:ln>
            </c:spPr>
          </c:errBars>
          <c:xVal>
            <c:numRef>
              <c:f>Timeline!$F$5:$F$34</c:f>
              <c:numCache>
                <c:formatCode>General</c:formatCode>
                <c:ptCount val="30"/>
                <c:pt idx="0">
                  <c:v>1887</c:v>
                </c:pt>
                <c:pt idx="1">
                  <c:v>1897</c:v>
                </c:pt>
                <c:pt idx="2">
                  <c:v>1898</c:v>
                </c:pt>
                <c:pt idx="3">
                  <c:v>1902</c:v>
                </c:pt>
                <c:pt idx="4">
                  <c:v>1910</c:v>
                </c:pt>
                <c:pt idx="5">
                  <c:v>1911</c:v>
                </c:pt>
                <c:pt idx="6">
                  <c:v>1914</c:v>
                </c:pt>
                <c:pt idx="7">
                  <c:v>1917</c:v>
                </c:pt>
                <c:pt idx="8">
                  <c:v>1910</c:v>
                </c:pt>
                <c:pt idx="9">
                  <c:v>1911</c:v>
                </c:pt>
                <c:pt idx="10">
                  <c:v>1912</c:v>
                </c:pt>
                <c:pt idx="11">
                  <c:v>1912</c:v>
                </c:pt>
                <c:pt idx="12">
                  <c:v>1913</c:v>
                </c:pt>
                <c:pt idx="13">
                  <c:v>1916</c:v>
                </c:pt>
                <c:pt idx="14">
                  <c:v>1917</c:v>
                </c:pt>
                <c:pt idx="15">
                  <c:v>1915</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xVal>
          <c:yVal>
            <c:numRef>
              <c:f>Timeline!$E$5:$E$34</c:f>
              <c:numCache>
                <c:formatCode>General</c:formatCode>
                <c:ptCount val="30"/>
                <c:pt idx="0">
                  <c:v>10</c:v>
                </c:pt>
                <c:pt idx="1">
                  <c:v>20</c:v>
                </c:pt>
                <c:pt idx="2">
                  <c:v>10</c:v>
                </c:pt>
                <c:pt idx="3">
                  <c:v>25</c:v>
                </c:pt>
                <c:pt idx="4">
                  <c:v>15</c:v>
                </c:pt>
                <c:pt idx="5">
                  <c:v>8</c:v>
                </c:pt>
                <c:pt idx="6">
                  <c:v>20</c:v>
                </c:pt>
                <c:pt idx="7">
                  <c:v>10</c:v>
                </c:pt>
                <c:pt idx="8">
                  <c:v>-10</c:v>
                </c:pt>
                <c:pt idx="9">
                  <c:v>-20</c:v>
                </c:pt>
                <c:pt idx="10">
                  <c:v>-30</c:v>
                </c:pt>
                <c:pt idx="11">
                  <c:v>-40</c:v>
                </c:pt>
                <c:pt idx="12">
                  <c:v>-10</c:v>
                </c:pt>
                <c:pt idx="13">
                  <c:v>-40</c:v>
                </c:pt>
                <c:pt idx="14">
                  <c:v>-20</c:v>
                </c:pt>
                <c:pt idx="15">
                  <c:v>-20</c:v>
                </c:pt>
                <c:pt idx="16">
                  <c:v>-20</c:v>
                </c:pt>
                <c:pt idx="17">
                  <c:v>-10</c:v>
                </c:pt>
                <c:pt idx="18">
                  <c:v>25</c:v>
                </c:pt>
                <c:pt idx="19">
                  <c:v>15</c:v>
                </c:pt>
                <c:pt idx="20">
                  <c:v>8</c:v>
                </c:pt>
                <c:pt idx="21">
                  <c:v>-20</c:v>
                </c:pt>
                <c:pt idx="22">
                  <c:v>-10</c:v>
                </c:pt>
                <c:pt idx="23">
                  <c:v>25</c:v>
                </c:pt>
                <c:pt idx="24">
                  <c:v>-30</c:v>
                </c:pt>
                <c:pt idx="25">
                  <c:v>-22</c:v>
                </c:pt>
                <c:pt idx="26">
                  <c:v>-15</c:v>
                </c:pt>
                <c:pt idx="27">
                  <c:v>18</c:v>
                </c:pt>
                <c:pt idx="28">
                  <c:v>10</c:v>
                </c:pt>
                <c:pt idx="29">
                  <c:v>5</c:v>
                </c:pt>
              </c:numCache>
            </c:numRef>
          </c:yVal>
          <c:smooth val="0"/>
        </c:ser>
        <c:dLbls>
          <c:showLegendKey val="0"/>
          <c:showVal val="1"/>
          <c:showCatName val="0"/>
          <c:showSerName val="0"/>
          <c:showPercent val="0"/>
          <c:showBubbleSize val="0"/>
        </c:dLbls>
        <c:axId val="752951360"/>
        <c:axId val="752949184"/>
      </c:scatterChart>
      <c:valAx>
        <c:axId val="752951360"/>
        <c:scaling>
          <c:orientation val="minMax"/>
          <c:max val="1918"/>
          <c:min val="1910"/>
        </c:scaling>
        <c:delete val="0"/>
        <c:axPos val="b"/>
        <c:numFmt formatCode="General" sourceLinked="1"/>
        <c:majorTickMark val="out"/>
        <c:minorTickMark val="none"/>
        <c:tickLblPos val="nextTo"/>
        <c:spPr>
          <a:ln w="38100">
            <a:solidFill>
              <a:srgbClr val="1849B5"/>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752949184"/>
        <c:crosses val="autoZero"/>
        <c:crossBetween val="midCat"/>
      </c:valAx>
      <c:valAx>
        <c:axId val="752949184"/>
        <c:scaling>
          <c:orientation val="minMax"/>
        </c:scaling>
        <c:delete val="1"/>
        <c:axPos val="l"/>
        <c:numFmt formatCode="General" sourceLinked="1"/>
        <c:majorTickMark val="out"/>
        <c:minorTickMark val="none"/>
        <c:tickLblPos val="none"/>
        <c:crossAx val="752951360"/>
        <c:crosses val="autoZero"/>
        <c:crossBetween val="midCat"/>
      </c:valAx>
      <c:spPr>
        <a:noFill/>
        <a:ln w="25400">
          <a:noFill/>
        </a:ln>
      </c:spPr>
    </c:plotArea>
    <c:plotVisOnly val="1"/>
    <c:dispBlanksAs val="gap"/>
    <c:showDLblsOverMax val="0"/>
  </c:chart>
  <c:spPr>
    <a:gradFill rotWithShape="0">
      <a:gsLst>
        <a:gs pos="0">
          <a:srgbClr val="FFFFFF"/>
        </a:gs>
        <a:gs pos="50000">
          <a:srgbClr val="EAEAEA"/>
        </a:gs>
        <a:gs pos="100000">
          <a:srgbClr val="FFFFFF"/>
        </a:gs>
      </a:gsLst>
      <a:lin ang="5400000" scaled="1"/>
    </a:gra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53163152053312E-2"/>
          <c:y val="5.5776892430278904E-2"/>
          <c:w val="0.93895671476137621"/>
          <c:h val="0.8127490039840698"/>
        </c:manualLayout>
      </c:layout>
      <c:barChart>
        <c:barDir val="col"/>
        <c:grouping val="clustered"/>
        <c:varyColors val="0"/>
        <c:ser>
          <c:idx val="0"/>
          <c:order val="0"/>
          <c:tx>
            <c:strRef>
              <c:f>Sheet1!$A$2</c:f>
              <c:strCache>
                <c:ptCount val="1"/>
              </c:strCache>
            </c:strRef>
          </c:tx>
          <c:spPr>
            <a:solidFill>
              <a:srgbClr val="00FFFF"/>
            </a:solidFill>
            <a:ln w="12248">
              <a:solidFill>
                <a:schemeClr val="tx1"/>
              </a:solidFill>
              <a:prstDash val="solid"/>
            </a:ln>
          </c:spPr>
          <c:invertIfNegative val="0"/>
          <c:dPt>
            <c:idx val="13"/>
            <c:invertIfNegative val="0"/>
            <c:bubble3D val="0"/>
            <c:spPr>
              <a:solidFill>
                <a:srgbClr val="FF6600"/>
              </a:solidFill>
              <a:ln w="12248">
                <a:solidFill>
                  <a:schemeClr val="tx1"/>
                </a:solidFill>
                <a:prstDash val="solid"/>
              </a:ln>
            </c:spPr>
          </c:dPt>
          <c:dPt>
            <c:idx val="14"/>
            <c:invertIfNegative val="0"/>
            <c:bubble3D val="0"/>
            <c:spPr>
              <a:solidFill>
                <a:srgbClr val="FF6600"/>
              </a:solidFill>
              <a:ln w="12248">
                <a:solidFill>
                  <a:schemeClr val="tx1"/>
                </a:solidFill>
                <a:prstDash val="solid"/>
              </a:ln>
            </c:spPr>
          </c:dPt>
          <c:dPt>
            <c:idx val="15"/>
            <c:invertIfNegative val="0"/>
            <c:bubble3D val="0"/>
            <c:spPr>
              <a:solidFill>
                <a:srgbClr val="FF6600"/>
              </a:solidFill>
              <a:ln w="12248">
                <a:solidFill>
                  <a:schemeClr val="tx1"/>
                </a:solidFill>
                <a:prstDash val="solid"/>
              </a:ln>
            </c:spPr>
          </c:dPt>
          <c:dPt>
            <c:idx val="40"/>
            <c:invertIfNegative val="0"/>
            <c:bubble3D val="0"/>
            <c:spPr>
              <a:solidFill>
                <a:srgbClr val="FF6600"/>
              </a:solidFill>
              <a:ln w="12248">
                <a:solidFill>
                  <a:schemeClr val="tx1"/>
                </a:solidFill>
                <a:prstDash val="solid"/>
              </a:ln>
            </c:spPr>
          </c:dPt>
          <c:dPt>
            <c:idx val="41"/>
            <c:invertIfNegative val="0"/>
            <c:bubble3D val="0"/>
            <c:spPr>
              <a:solidFill>
                <a:srgbClr val="FF6600"/>
              </a:solidFill>
              <a:ln w="12248">
                <a:solidFill>
                  <a:schemeClr val="tx1"/>
                </a:solidFill>
                <a:prstDash val="solid"/>
              </a:ln>
            </c:spPr>
          </c:dPt>
          <c:dPt>
            <c:idx val="42"/>
            <c:invertIfNegative val="0"/>
            <c:bubble3D val="0"/>
            <c:spPr>
              <a:solidFill>
                <a:srgbClr val="FF6600"/>
              </a:solidFill>
              <a:ln w="12248">
                <a:solidFill>
                  <a:schemeClr val="tx1"/>
                </a:solidFill>
                <a:prstDash val="solid"/>
              </a:ln>
            </c:spPr>
          </c:dPt>
          <c:dPt>
            <c:idx val="43"/>
            <c:invertIfNegative val="0"/>
            <c:bubble3D val="0"/>
            <c:spPr>
              <a:solidFill>
                <a:srgbClr val="FF6600"/>
              </a:solidFill>
              <a:ln w="12248">
                <a:solidFill>
                  <a:schemeClr val="tx1"/>
                </a:solidFill>
                <a:prstDash val="solid"/>
              </a:ln>
            </c:spPr>
          </c:dPt>
          <c:dPt>
            <c:idx val="44"/>
            <c:invertIfNegative val="0"/>
            <c:bubble3D val="0"/>
            <c:spPr>
              <a:solidFill>
                <a:srgbClr val="FF6600"/>
              </a:solidFill>
              <a:ln w="12248">
                <a:solidFill>
                  <a:schemeClr val="tx1"/>
                </a:solidFill>
                <a:prstDash val="solid"/>
              </a:ln>
            </c:spPr>
          </c:dPt>
          <c:dPt>
            <c:idx val="45"/>
            <c:invertIfNegative val="0"/>
            <c:bubble3D val="0"/>
            <c:spPr>
              <a:solidFill>
                <a:srgbClr val="FF6600"/>
              </a:solidFill>
              <a:ln w="12248">
                <a:solidFill>
                  <a:schemeClr val="tx1"/>
                </a:solidFill>
                <a:prstDash val="solid"/>
              </a:ln>
            </c:spPr>
          </c:dPt>
          <c:dLbls>
            <c:numFmt formatCode="0.0%" sourceLinked="0"/>
            <c:spPr>
              <a:noFill/>
              <a:ln w="24497">
                <a:noFill/>
              </a:ln>
            </c:spPr>
            <c:txPr>
              <a:bodyPr rot="-5400000" vert="horz"/>
              <a:lstStyle/>
              <a:p>
                <a:pPr algn="ctr">
                  <a:defRPr sz="916"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Sheet1!$B$1:$BK$1</c:f>
              <c:numCache>
                <c:formatCode>0.0</c:formatCode>
                <c:ptCount val="62"/>
                <c:pt idx="0">
                  <c:v>1998.1</c:v>
                </c:pt>
                <c:pt idx="1">
                  <c:v>1998.2</c:v>
                </c:pt>
                <c:pt idx="2">
                  <c:v>1998.3</c:v>
                </c:pt>
                <c:pt idx="3">
                  <c:v>1998.4</c:v>
                </c:pt>
                <c:pt idx="4">
                  <c:v>1999.1</c:v>
                </c:pt>
                <c:pt idx="5">
                  <c:v>1999.2</c:v>
                </c:pt>
                <c:pt idx="6">
                  <c:v>1999.3</c:v>
                </c:pt>
                <c:pt idx="7">
                  <c:v>1999.4</c:v>
                </c:pt>
                <c:pt idx="8">
                  <c:v>2000.1</c:v>
                </c:pt>
                <c:pt idx="9">
                  <c:v>2000.2</c:v>
                </c:pt>
                <c:pt idx="10">
                  <c:v>2000.3</c:v>
                </c:pt>
                <c:pt idx="11">
                  <c:v>2000.4</c:v>
                </c:pt>
                <c:pt idx="12">
                  <c:v>2001.1</c:v>
                </c:pt>
                <c:pt idx="13">
                  <c:v>2001.2</c:v>
                </c:pt>
                <c:pt idx="14">
                  <c:v>2001.3</c:v>
                </c:pt>
                <c:pt idx="15">
                  <c:v>2001.4</c:v>
                </c:pt>
                <c:pt idx="16">
                  <c:v>2002.1</c:v>
                </c:pt>
                <c:pt idx="17">
                  <c:v>2002.2</c:v>
                </c:pt>
                <c:pt idx="18">
                  <c:v>2002.3</c:v>
                </c:pt>
                <c:pt idx="19">
                  <c:v>2002.4</c:v>
                </c:pt>
                <c:pt idx="20">
                  <c:v>2003.1</c:v>
                </c:pt>
                <c:pt idx="21">
                  <c:v>2003.2</c:v>
                </c:pt>
                <c:pt idx="22">
                  <c:v>2003.3</c:v>
                </c:pt>
                <c:pt idx="23">
                  <c:v>2003.4</c:v>
                </c:pt>
                <c:pt idx="24">
                  <c:v>2004.1</c:v>
                </c:pt>
                <c:pt idx="25">
                  <c:v>2004.2</c:v>
                </c:pt>
                <c:pt idx="26">
                  <c:v>2004.3</c:v>
                </c:pt>
                <c:pt idx="27">
                  <c:v>2004.4</c:v>
                </c:pt>
                <c:pt idx="28">
                  <c:v>2005.1</c:v>
                </c:pt>
                <c:pt idx="29">
                  <c:v>2005.2</c:v>
                </c:pt>
                <c:pt idx="30">
                  <c:v>2005.3</c:v>
                </c:pt>
                <c:pt idx="31">
                  <c:v>2005.4</c:v>
                </c:pt>
                <c:pt idx="32">
                  <c:v>2006.1</c:v>
                </c:pt>
                <c:pt idx="33">
                  <c:v>2006.2</c:v>
                </c:pt>
                <c:pt idx="34">
                  <c:v>2006.3</c:v>
                </c:pt>
                <c:pt idx="35">
                  <c:v>2006.4</c:v>
                </c:pt>
                <c:pt idx="36">
                  <c:v>2007.1</c:v>
                </c:pt>
                <c:pt idx="37">
                  <c:v>2007.2</c:v>
                </c:pt>
                <c:pt idx="38">
                  <c:v>2007.3</c:v>
                </c:pt>
                <c:pt idx="39">
                  <c:v>2007.4</c:v>
                </c:pt>
                <c:pt idx="40">
                  <c:v>2008.1</c:v>
                </c:pt>
                <c:pt idx="41">
                  <c:v>2008.2</c:v>
                </c:pt>
                <c:pt idx="42">
                  <c:v>2008.3</c:v>
                </c:pt>
                <c:pt idx="43">
                  <c:v>2008.4</c:v>
                </c:pt>
                <c:pt idx="44">
                  <c:v>2009.1</c:v>
                </c:pt>
                <c:pt idx="45">
                  <c:v>2009.2</c:v>
                </c:pt>
                <c:pt idx="46">
                  <c:v>2009.3</c:v>
                </c:pt>
                <c:pt idx="47">
                  <c:v>2009.4</c:v>
                </c:pt>
                <c:pt idx="48">
                  <c:v>2010.1</c:v>
                </c:pt>
                <c:pt idx="49">
                  <c:v>2010.2</c:v>
                </c:pt>
                <c:pt idx="50">
                  <c:v>2010.3</c:v>
                </c:pt>
                <c:pt idx="51">
                  <c:v>2010.4</c:v>
                </c:pt>
                <c:pt idx="52">
                  <c:v>2011.1</c:v>
                </c:pt>
                <c:pt idx="53">
                  <c:v>2011.2</c:v>
                </c:pt>
                <c:pt idx="54">
                  <c:v>2011.3</c:v>
                </c:pt>
                <c:pt idx="55">
                  <c:v>2011.4</c:v>
                </c:pt>
                <c:pt idx="56">
                  <c:v>2012.1</c:v>
                </c:pt>
                <c:pt idx="57">
                  <c:v>2012.2</c:v>
                </c:pt>
                <c:pt idx="58">
                  <c:v>2012.3</c:v>
                </c:pt>
                <c:pt idx="59">
                  <c:v>2012.4</c:v>
                </c:pt>
                <c:pt idx="60">
                  <c:v>2013.1</c:v>
                </c:pt>
                <c:pt idx="61">
                  <c:v>2013.2</c:v>
                </c:pt>
              </c:numCache>
            </c:numRef>
          </c:cat>
          <c:val>
            <c:numRef>
              <c:f>Sheet1!$B$2:$BK$2</c:f>
              <c:numCache>
                <c:formatCode>0.0%</c:formatCode>
                <c:ptCount val="62"/>
                <c:pt idx="0">
                  <c:v>0.125</c:v>
                </c:pt>
                <c:pt idx="1">
                  <c:v>0.12200000000000009</c:v>
                </c:pt>
                <c:pt idx="2">
                  <c:v>0.12400000000000012</c:v>
                </c:pt>
                <c:pt idx="3">
                  <c:v>0.129</c:v>
                </c:pt>
                <c:pt idx="4">
                  <c:v>0.12400000000000012</c:v>
                </c:pt>
                <c:pt idx="5">
                  <c:v>0.13600000000000001</c:v>
                </c:pt>
                <c:pt idx="6">
                  <c:v>0.13100000000000001</c:v>
                </c:pt>
                <c:pt idx="7">
                  <c:v>0.13100000000000001</c:v>
                </c:pt>
                <c:pt idx="8">
                  <c:v>0.13300000000000001</c:v>
                </c:pt>
                <c:pt idx="9">
                  <c:v>0.13500000000000001</c:v>
                </c:pt>
                <c:pt idx="10">
                  <c:v>0.13600000000000001</c:v>
                </c:pt>
                <c:pt idx="11">
                  <c:v>0.13800000000000001</c:v>
                </c:pt>
                <c:pt idx="12">
                  <c:v>0.14400000000000004</c:v>
                </c:pt>
                <c:pt idx="13">
                  <c:v>0.13700000000000001</c:v>
                </c:pt>
                <c:pt idx="14">
                  <c:v>0.14200000000000004</c:v>
                </c:pt>
                <c:pt idx="15">
                  <c:v>0.14200000000000004</c:v>
                </c:pt>
                <c:pt idx="16">
                  <c:v>0.13800000000000001</c:v>
                </c:pt>
                <c:pt idx="17">
                  <c:v>0.14200000000000004</c:v>
                </c:pt>
                <c:pt idx="18">
                  <c:v>0.14000000000000001</c:v>
                </c:pt>
                <c:pt idx="19">
                  <c:v>0.14000000000000001</c:v>
                </c:pt>
                <c:pt idx="20">
                  <c:v>0.14400000000000004</c:v>
                </c:pt>
                <c:pt idx="21">
                  <c:v>0.14400000000000004</c:v>
                </c:pt>
                <c:pt idx="22">
                  <c:v>0.14600000000000021</c:v>
                </c:pt>
                <c:pt idx="23">
                  <c:v>0.14900000000000024</c:v>
                </c:pt>
                <c:pt idx="24">
                  <c:v>0.14900000000000024</c:v>
                </c:pt>
                <c:pt idx="25">
                  <c:v>0.15400000000000041</c:v>
                </c:pt>
                <c:pt idx="26">
                  <c:v>0.15600000000000044</c:v>
                </c:pt>
                <c:pt idx="27">
                  <c:v>0.15300000000000041</c:v>
                </c:pt>
                <c:pt idx="28">
                  <c:v>0.16400000000000001</c:v>
                </c:pt>
                <c:pt idx="29">
                  <c:v>0.17</c:v>
                </c:pt>
                <c:pt idx="30">
                  <c:v>0.15800000000000089</c:v>
                </c:pt>
                <c:pt idx="31">
                  <c:v>0.16200000000000001</c:v>
                </c:pt>
                <c:pt idx="32">
                  <c:v>0.16700000000000001</c:v>
                </c:pt>
                <c:pt idx="33">
                  <c:v>0.16900000000000001</c:v>
                </c:pt>
                <c:pt idx="34">
                  <c:v>0.17200000000000001</c:v>
                </c:pt>
                <c:pt idx="35">
                  <c:v>0.17</c:v>
                </c:pt>
                <c:pt idx="36">
                  <c:v>0.16700000000000001</c:v>
                </c:pt>
                <c:pt idx="37">
                  <c:v>0.16800000000000001</c:v>
                </c:pt>
                <c:pt idx="38">
                  <c:v>0.18000000000000024</c:v>
                </c:pt>
                <c:pt idx="39">
                  <c:v>0.17500000000000004</c:v>
                </c:pt>
                <c:pt idx="40">
                  <c:v>0.17300000000000001</c:v>
                </c:pt>
                <c:pt idx="41">
                  <c:v>0.16900000000000001</c:v>
                </c:pt>
                <c:pt idx="42">
                  <c:v>0.18600000000000044</c:v>
                </c:pt>
                <c:pt idx="43">
                  <c:v>0.18200000000000024</c:v>
                </c:pt>
                <c:pt idx="44">
                  <c:v>0.17700000000000021</c:v>
                </c:pt>
                <c:pt idx="45">
                  <c:v>0.17900000000000021</c:v>
                </c:pt>
                <c:pt idx="46">
                  <c:v>0.18900000000000089</c:v>
                </c:pt>
                <c:pt idx="47">
                  <c:v>0.192</c:v>
                </c:pt>
                <c:pt idx="48">
                  <c:v>0.18000000000000024</c:v>
                </c:pt>
                <c:pt idx="49">
                  <c:v>0.18100000000000024</c:v>
                </c:pt>
                <c:pt idx="50">
                  <c:v>0.17400000000000004</c:v>
                </c:pt>
                <c:pt idx="51">
                  <c:v>0.18400000000000041</c:v>
                </c:pt>
                <c:pt idx="52">
                  <c:v>0.18000000000000024</c:v>
                </c:pt>
                <c:pt idx="53">
                  <c:v>0.18400000000000041</c:v>
                </c:pt>
                <c:pt idx="54">
                  <c:v>0.193</c:v>
                </c:pt>
                <c:pt idx="55">
                  <c:v>0.19500000000000001</c:v>
                </c:pt>
                <c:pt idx="56">
                  <c:v>0.192</c:v>
                </c:pt>
                <c:pt idx="57">
                  <c:v>0.191</c:v>
                </c:pt>
                <c:pt idx="58">
                  <c:v>0.19900000000000001</c:v>
                </c:pt>
                <c:pt idx="59">
                  <c:v>0.19600000000000001</c:v>
                </c:pt>
                <c:pt idx="60">
                  <c:v>0.18800000000000044</c:v>
                </c:pt>
                <c:pt idx="61">
                  <c:v>0.193</c:v>
                </c:pt>
              </c:numCache>
            </c:numRef>
          </c:val>
        </c:ser>
        <c:dLbls>
          <c:showLegendKey val="0"/>
          <c:showVal val="1"/>
          <c:showCatName val="0"/>
          <c:showSerName val="0"/>
          <c:showPercent val="0"/>
          <c:showBubbleSize val="0"/>
        </c:dLbls>
        <c:gapWidth val="150"/>
        <c:axId val="759346624"/>
        <c:axId val="759344992"/>
      </c:barChart>
      <c:catAx>
        <c:axId val="759346624"/>
        <c:scaling>
          <c:orientation val="minMax"/>
        </c:scaling>
        <c:delete val="0"/>
        <c:axPos val="b"/>
        <c:numFmt formatCode="0.0" sourceLinked="1"/>
        <c:majorTickMark val="out"/>
        <c:minorTickMark val="none"/>
        <c:tickLblPos val="nextTo"/>
        <c:spPr>
          <a:ln w="3062">
            <a:solidFill>
              <a:schemeClr val="tx1"/>
            </a:solidFill>
            <a:prstDash val="solid"/>
          </a:ln>
        </c:spPr>
        <c:txPr>
          <a:bodyPr rot="-5400000" vert="horz"/>
          <a:lstStyle/>
          <a:p>
            <a:pPr>
              <a:defRPr sz="1013" b="0" i="0" u="none" strike="noStrike" baseline="0">
                <a:solidFill>
                  <a:schemeClr val="tx1"/>
                </a:solidFill>
                <a:latin typeface="Arial"/>
                <a:ea typeface="Arial"/>
                <a:cs typeface="Arial"/>
              </a:defRPr>
            </a:pPr>
            <a:endParaRPr lang="en-US"/>
          </a:p>
        </c:txPr>
        <c:crossAx val="759344992"/>
        <c:crossesAt val="9.0000000000000024E-2"/>
        <c:auto val="1"/>
        <c:lblAlgn val="ctr"/>
        <c:lblOffset val="100"/>
        <c:tickLblSkip val="2"/>
        <c:tickMarkSkip val="1"/>
        <c:noMultiLvlLbl val="0"/>
      </c:catAx>
      <c:valAx>
        <c:axId val="759344992"/>
        <c:scaling>
          <c:orientation val="minMax"/>
          <c:max val="0.21000000000000021"/>
          <c:min val="9.0000000000000024E-2"/>
        </c:scaling>
        <c:delete val="0"/>
        <c:axPos val="l"/>
        <c:majorGridlines>
          <c:spPr>
            <a:ln w="3062">
              <a:solidFill>
                <a:schemeClr val="tx1"/>
              </a:solidFill>
              <a:prstDash val="solid"/>
            </a:ln>
          </c:spPr>
        </c:majorGridlines>
        <c:numFmt formatCode="0%" sourceLinked="0"/>
        <c:majorTickMark val="out"/>
        <c:minorTickMark val="none"/>
        <c:tickLblPos val="nextTo"/>
        <c:spPr>
          <a:ln w="3062">
            <a:solidFill>
              <a:schemeClr val="tx1"/>
            </a:solidFill>
            <a:prstDash val="solid"/>
          </a:ln>
        </c:spPr>
        <c:txPr>
          <a:bodyPr rot="0" vert="horz"/>
          <a:lstStyle/>
          <a:p>
            <a:pPr>
              <a:defRPr sz="1302" b="1" i="0" u="none" strike="noStrike" baseline="0">
                <a:solidFill>
                  <a:schemeClr val="tx1"/>
                </a:solidFill>
                <a:latin typeface="Arial"/>
                <a:ea typeface="Arial"/>
                <a:cs typeface="Arial"/>
              </a:defRPr>
            </a:pPr>
            <a:endParaRPr lang="en-US"/>
          </a:p>
        </c:txPr>
        <c:crossAx val="759346624"/>
        <c:crosses val="autoZero"/>
        <c:crossBetween val="between"/>
        <c:majorUnit val="3.0000000000000016E-2"/>
      </c:valAx>
      <c:spPr>
        <a:noFill/>
        <a:ln w="24497">
          <a:noFill/>
        </a:ln>
      </c:spPr>
    </c:plotArea>
    <c:plotVisOnly val="1"/>
    <c:dispBlanksAs val="gap"/>
    <c:showDLblsOverMax val="0"/>
  </c:chart>
  <c:spPr>
    <a:noFill/>
    <a:ln>
      <a:noFill/>
    </a:ln>
  </c:spPr>
  <c:txPr>
    <a:bodyPr/>
    <a:lstStyle/>
    <a:p>
      <a:pPr>
        <a:defRPr sz="178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44506104328532E-2"/>
          <c:y val="0.13778705636743427"/>
          <c:w val="0.92785793562708163"/>
          <c:h val="0.7181628392484346"/>
        </c:manualLayout>
      </c:layout>
      <c:barChart>
        <c:barDir val="col"/>
        <c:grouping val="clustered"/>
        <c:varyColors val="0"/>
        <c:ser>
          <c:idx val="1"/>
          <c:order val="0"/>
          <c:tx>
            <c:strRef>
              <c:f>Sheet1!$A$3</c:f>
              <c:strCache>
                <c:ptCount val="1"/>
                <c:pt idx="0">
                  <c:v>2008</c:v>
                </c:pt>
              </c:strCache>
            </c:strRef>
          </c:tx>
          <c:spPr>
            <a:solidFill>
              <a:schemeClr val="accent2"/>
            </a:solidFill>
            <a:ln w="11774">
              <a:solidFill>
                <a:schemeClr val="tx1"/>
              </a:solidFill>
              <a:prstDash val="solid"/>
            </a:ln>
          </c:spPr>
          <c:invertIfNegative val="0"/>
          <c:dLbls>
            <c:dLbl>
              <c:idx val="22"/>
              <c:numFmt formatCode="#,##0_);[Red]\(#,##0\)" sourceLinked="0"/>
              <c:spPr>
                <a:noFill/>
                <a:ln w="23548">
                  <a:noFill/>
                </a:ln>
              </c:spPr>
              <c:txPr>
                <a:bodyPr/>
                <a:lstStyle/>
                <a:p>
                  <a:pPr>
                    <a:defRPr sz="166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numFmt formatCode="#,##0_);[Red]\(#,##0\)" sourceLinked="0"/>
            <c:spPr>
              <a:noFill/>
              <a:ln w="23548">
                <a:noFill/>
              </a:ln>
            </c:spPr>
            <c:txPr>
              <a:bodyPr/>
              <a:lstStyle/>
              <a:p>
                <a:pPr>
                  <a:defRPr sz="1831"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Sheet1!$B$3:$H$3</c:f>
              <c:numCache>
                <c:formatCode>General</c:formatCode>
                <c:ptCount val="6"/>
                <c:pt idx="0">
                  <c:v>5</c:v>
                </c:pt>
                <c:pt idx="1">
                  <c:v>6</c:v>
                </c:pt>
                <c:pt idx="2">
                  <c:v>9</c:v>
                </c:pt>
                <c:pt idx="3">
                  <c:v>10</c:v>
                </c:pt>
                <c:pt idx="4">
                  <c:v>12</c:v>
                </c:pt>
                <c:pt idx="5">
                  <c:v>15</c:v>
                </c:pt>
              </c:numCache>
            </c:numRef>
          </c:val>
        </c:ser>
        <c:ser>
          <c:idx val="2"/>
          <c:order val="1"/>
          <c:tx>
            <c:strRef>
              <c:f>Sheet1!$A$4</c:f>
              <c:strCache>
                <c:ptCount val="1"/>
                <c:pt idx="0">
                  <c:v>2009</c:v>
                </c:pt>
              </c:strCache>
            </c:strRef>
          </c:tx>
          <c:spPr>
            <a:solidFill>
              <a:schemeClr val="hlink"/>
            </a:solidFill>
            <a:ln w="11774">
              <a:solidFill>
                <a:schemeClr val="tx1"/>
              </a:solidFill>
              <a:prstDash val="solid"/>
            </a:ln>
          </c:spPr>
          <c:invertIfNegative val="0"/>
          <c:dLbls>
            <c:spPr>
              <a:noFill/>
              <a:ln w="23548">
                <a:noFill/>
              </a:ln>
            </c:spPr>
            <c:txPr>
              <a:bodyPr/>
              <a:lstStyle/>
              <a:p>
                <a:pPr>
                  <a:defRPr sz="166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Sheet1!$B$4:$H$4</c:f>
              <c:numCache>
                <c:formatCode>General</c:formatCode>
                <c:ptCount val="6"/>
                <c:pt idx="0">
                  <c:v>5</c:v>
                </c:pt>
                <c:pt idx="1">
                  <c:v>6</c:v>
                </c:pt>
                <c:pt idx="2">
                  <c:v>9</c:v>
                </c:pt>
                <c:pt idx="3">
                  <c:v>11</c:v>
                </c:pt>
                <c:pt idx="4">
                  <c:v>12</c:v>
                </c:pt>
                <c:pt idx="5">
                  <c:v>13</c:v>
                </c:pt>
              </c:numCache>
            </c:numRef>
          </c:val>
        </c:ser>
        <c:ser>
          <c:idx val="3"/>
          <c:order val="2"/>
          <c:tx>
            <c:strRef>
              <c:f>Sheet1!$A$5</c:f>
              <c:strCache>
                <c:ptCount val="1"/>
                <c:pt idx="0">
                  <c:v>2010</c:v>
                </c:pt>
              </c:strCache>
            </c:strRef>
          </c:tx>
          <c:spPr>
            <a:solidFill>
              <a:schemeClr val="folHlink"/>
            </a:solidFill>
            <a:ln w="11774">
              <a:solidFill>
                <a:schemeClr val="tx1"/>
              </a:solidFill>
              <a:prstDash val="solid"/>
            </a:ln>
          </c:spPr>
          <c:invertIfNegative val="0"/>
          <c:dLbls>
            <c:spPr>
              <a:noFill/>
              <a:ln w="23548">
                <a:noFill/>
              </a:ln>
            </c:spPr>
            <c:txPr>
              <a:bodyPr/>
              <a:lstStyle/>
              <a:p>
                <a:pPr>
                  <a:defRPr sz="166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Sheet1!$B$5:$H$5</c:f>
              <c:numCache>
                <c:formatCode>General</c:formatCode>
                <c:ptCount val="6"/>
                <c:pt idx="0">
                  <c:v>5</c:v>
                </c:pt>
                <c:pt idx="1">
                  <c:v>6</c:v>
                </c:pt>
                <c:pt idx="2">
                  <c:v>8</c:v>
                </c:pt>
                <c:pt idx="3">
                  <c:v>10</c:v>
                </c:pt>
                <c:pt idx="4">
                  <c:v>13</c:v>
                </c:pt>
                <c:pt idx="5">
                  <c:v>15</c:v>
                </c:pt>
              </c:numCache>
            </c:numRef>
          </c:val>
        </c:ser>
        <c:ser>
          <c:idx val="4"/>
          <c:order val="3"/>
          <c:tx>
            <c:strRef>
              <c:f>Sheet1!$A$6</c:f>
              <c:strCache>
                <c:ptCount val="1"/>
                <c:pt idx="0">
                  <c:v>2011</c:v>
                </c:pt>
              </c:strCache>
            </c:strRef>
          </c:tx>
          <c:spPr>
            <a:solidFill>
              <a:schemeClr val="bg2"/>
            </a:solidFill>
            <a:ln w="11774">
              <a:solidFill>
                <a:schemeClr val="tx1"/>
              </a:solidFill>
              <a:prstDash val="solid"/>
            </a:ln>
          </c:spPr>
          <c:invertIfNegative val="0"/>
          <c:dLbls>
            <c:spPr>
              <a:noFill/>
              <a:ln w="23548">
                <a:noFill/>
              </a:ln>
            </c:spPr>
            <c:txPr>
              <a:bodyPr/>
              <a:lstStyle/>
              <a:p>
                <a:pPr>
                  <a:defRPr sz="166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Sheet1!$B$6:$H$6</c:f>
              <c:numCache>
                <c:formatCode>General</c:formatCode>
                <c:ptCount val="6"/>
                <c:pt idx="0">
                  <c:v>5</c:v>
                </c:pt>
                <c:pt idx="1">
                  <c:v>6</c:v>
                </c:pt>
                <c:pt idx="2">
                  <c:v>9</c:v>
                </c:pt>
                <c:pt idx="3">
                  <c:v>12</c:v>
                </c:pt>
                <c:pt idx="4">
                  <c:v>14</c:v>
                </c:pt>
                <c:pt idx="5">
                  <c:v>14</c:v>
                </c:pt>
              </c:numCache>
            </c:numRef>
          </c:val>
        </c:ser>
        <c:dLbls>
          <c:showLegendKey val="0"/>
          <c:showVal val="1"/>
          <c:showCatName val="0"/>
          <c:showSerName val="0"/>
          <c:showPercent val="0"/>
          <c:showBubbleSize val="0"/>
        </c:dLbls>
        <c:gapWidth val="150"/>
        <c:axId val="759347712"/>
        <c:axId val="759348800"/>
      </c:barChart>
      <c:catAx>
        <c:axId val="759347712"/>
        <c:scaling>
          <c:orientation val="minMax"/>
        </c:scaling>
        <c:delete val="0"/>
        <c:axPos val="b"/>
        <c:numFmt formatCode="General" sourceLinked="1"/>
        <c:majorTickMark val="out"/>
        <c:minorTickMark val="none"/>
        <c:tickLblPos val="nextTo"/>
        <c:spPr>
          <a:ln w="2943">
            <a:solidFill>
              <a:schemeClr val="tx1"/>
            </a:solidFill>
            <a:prstDash val="solid"/>
          </a:ln>
        </c:spPr>
        <c:txPr>
          <a:bodyPr rot="0" vert="horz"/>
          <a:lstStyle/>
          <a:p>
            <a:pPr>
              <a:defRPr sz="1669" b="1" i="0" u="none" strike="noStrike" baseline="0">
                <a:solidFill>
                  <a:schemeClr val="tx1"/>
                </a:solidFill>
                <a:latin typeface="Arial"/>
                <a:ea typeface="Arial"/>
                <a:cs typeface="Arial"/>
              </a:defRPr>
            </a:pPr>
            <a:endParaRPr lang="en-US"/>
          </a:p>
        </c:txPr>
        <c:crossAx val="759348800"/>
        <c:crosses val="autoZero"/>
        <c:auto val="1"/>
        <c:lblAlgn val="ctr"/>
        <c:lblOffset val="100"/>
        <c:tickLblSkip val="1"/>
        <c:tickMarkSkip val="1"/>
        <c:noMultiLvlLbl val="0"/>
      </c:catAx>
      <c:valAx>
        <c:axId val="759348800"/>
        <c:scaling>
          <c:orientation val="minMax"/>
        </c:scaling>
        <c:delete val="0"/>
        <c:axPos val="l"/>
        <c:numFmt formatCode="#,##0_);[Red]\(#,##0\)" sourceLinked="0"/>
        <c:majorTickMark val="out"/>
        <c:minorTickMark val="none"/>
        <c:tickLblPos val="nextTo"/>
        <c:spPr>
          <a:ln w="2943">
            <a:solidFill>
              <a:schemeClr val="tx1"/>
            </a:solidFill>
            <a:prstDash val="solid"/>
          </a:ln>
        </c:spPr>
        <c:txPr>
          <a:bodyPr rot="0" vert="horz"/>
          <a:lstStyle/>
          <a:p>
            <a:pPr>
              <a:defRPr sz="1252" b="1" i="0" u="none" strike="noStrike" baseline="0">
                <a:solidFill>
                  <a:schemeClr val="tx1"/>
                </a:solidFill>
                <a:latin typeface="Arial"/>
                <a:ea typeface="Arial"/>
                <a:cs typeface="Arial"/>
              </a:defRPr>
            </a:pPr>
            <a:endParaRPr lang="en-US"/>
          </a:p>
        </c:txPr>
        <c:crossAx val="759347712"/>
        <c:crosses val="autoZero"/>
        <c:crossBetween val="between"/>
      </c:valAx>
      <c:spPr>
        <a:noFill/>
        <a:ln w="23548">
          <a:noFill/>
        </a:ln>
      </c:spPr>
    </c:plotArea>
    <c:legend>
      <c:legendPos val="r"/>
      <c:layout>
        <c:manualLayout>
          <c:xMode val="edge"/>
          <c:yMode val="edge"/>
          <c:x val="0.14317425083240998"/>
          <c:y val="6.2630480167014824E-3"/>
          <c:w val="0.12874583795782663"/>
          <c:h val="0.25260960334029231"/>
        </c:manualLayout>
      </c:layout>
      <c:overlay val="0"/>
      <c:spPr>
        <a:solidFill>
          <a:schemeClr val="bg1"/>
        </a:solidFill>
        <a:ln w="2943">
          <a:solidFill>
            <a:schemeClr val="tx1"/>
          </a:solidFill>
          <a:prstDash val="solid"/>
        </a:ln>
      </c:spPr>
      <c:txPr>
        <a:bodyPr/>
        <a:lstStyle/>
        <a:p>
          <a:pPr>
            <a:defRPr sz="1534"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13651498336231E-2"/>
          <c:y val="0.14196242171190193"/>
          <c:w val="0.87791342952275253"/>
          <c:h val="0.71398747390396655"/>
        </c:manualLayout>
      </c:layout>
      <c:barChart>
        <c:barDir val="col"/>
        <c:grouping val="clustered"/>
        <c:varyColors val="0"/>
        <c:ser>
          <c:idx val="0"/>
          <c:order val="0"/>
          <c:tx>
            <c:strRef>
              <c:f>Sheet1!$A$2</c:f>
              <c:strCache>
                <c:ptCount val="1"/>
                <c:pt idx="0">
                  <c:v>Fractures</c:v>
                </c:pt>
              </c:strCache>
            </c:strRef>
          </c:tx>
          <c:spPr>
            <a:solidFill>
              <a:srgbClr val="008080"/>
            </a:solidFill>
            <a:ln w="12535">
              <a:solidFill>
                <a:schemeClr val="tx1"/>
              </a:solidFill>
              <a:prstDash val="solid"/>
            </a:ln>
          </c:spPr>
          <c:invertIfNegative val="0"/>
          <c:dLbls>
            <c:dLbl>
              <c:idx val="22"/>
              <c:numFmt formatCode="#,##0.0_);[Red]\(#,##0.0\)" sourceLinked="0"/>
              <c:spPr>
                <a:noFill/>
                <a:ln w="25069">
                  <a:noFill/>
                </a:ln>
              </c:spPr>
              <c:txPr>
                <a:bodyPr/>
                <a:lstStyle/>
                <a:p>
                  <a:pPr>
                    <a:defRPr sz="1777"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numFmt formatCode="#,##0.0_);[Red]\(#,##0.0\)" sourceLinked="0"/>
            <c:spPr>
              <a:noFill/>
              <a:ln w="25069">
                <a:noFill/>
              </a:ln>
            </c:spPr>
            <c:txPr>
              <a:bodyPr/>
              <a:lstStyle/>
              <a:p>
                <a:pP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Sheet1!$B$2:$H$2</c:f>
              <c:numCache>
                <c:formatCode>#,##0.0_);[Red]\(#,##0.0\)</c:formatCode>
                <c:ptCount val="6"/>
                <c:pt idx="0">
                  <c:v>6.7</c:v>
                </c:pt>
                <c:pt idx="1">
                  <c:v>7.8</c:v>
                </c:pt>
                <c:pt idx="2">
                  <c:v>7.4</c:v>
                </c:pt>
                <c:pt idx="3">
                  <c:v>9.9</c:v>
                </c:pt>
                <c:pt idx="4">
                  <c:v>13.4</c:v>
                </c:pt>
                <c:pt idx="5">
                  <c:v>15.3</c:v>
                </c:pt>
              </c:numCache>
            </c:numRef>
          </c:val>
        </c:ser>
        <c:ser>
          <c:idx val="1"/>
          <c:order val="1"/>
          <c:tx>
            <c:strRef>
              <c:f>Sheet1!$A$3</c:f>
              <c:strCache>
                <c:ptCount val="1"/>
                <c:pt idx="0">
                  <c:v>Multiple Traumatic Injuries</c:v>
                </c:pt>
              </c:strCache>
            </c:strRef>
          </c:tx>
          <c:spPr>
            <a:solidFill>
              <a:schemeClr val="accent2"/>
            </a:solidFill>
            <a:ln w="12535">
              <a:solidFill>
                <a:schemeClr val="tx1"/>
              </a:solidFill>
              <a:prstDash val="solid"/>
            </a:ln>
          </c:spPr>
          <c:invertIfNegative val="0"/>
          <c:dLbls>
            <c:spPr>
              <a:noFill/>
              <a:ln w="25069">
                <a:noFill/>
              </a:ln>
            </c:spPr>
            <c:txPr>
              <a:bodyPr/>
              <a:lstStyle/>
              <a:p>
                <a:pPr>
                  <a:defRPr sz="1777"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Sheet1!$B$3:$H$3</c:f>
              <c:numCache>
                <c:formatCode>0.0</c:formatCode>
                <c:ptCount val="6"/>
                <c:pt idx="0">
                  <c:v>3.1</c:v>
                </c:pt>
                <c:pt idx="1">
                  <c:v>3.7</c:v>
                </c:pt>
                <c:pt idx="2">
                  <c:v>4</c:v>
                </c:pt>
                <c:pt idx="3">
                  <c:v>4.3</c:v>
                </c:pt>
                <c:pt idx="4">
                  <c:v>5.9</c:v>
                </c:pt>
                <c:pt idx="5">
                  <c:v>6.4</c:v>
                </c:pt>
              </c:numCache>
            </c:numRef>
          </c:val>
        </c:ser>
        <c:dLbls>
          <c:showLegendKey val="0"/>
          <c:showVal val="1"/>
          <c:showCatName val="0"/>
          <c:showSerName val="0"/>
          <c:showPercent val="0"/>
          <c:showBubbleSize val="0"/>
        </c:dLbls>
        <c:gapWidth val="150"/>
        <c:axId val="759350976"/>
        <c:axId val="759352608"/>
      </c:barChart>
      <c:catAx>
        <c:axId val="759350976"/>
        <c:scaling>
          <c:orientation val="minMax"/>
        </c:scaling>
        <c:delete val="0"/>
        <c:axPos val="b"/>
        <c:numFmt formatCode="General" sourceLinked="1"/>
        <c:majorTickMark val="out"/>
        <c:minorTickMark val="none"/>
        <c:tickLblPos val="nextTo"/>
        <c:spPr>
          <a:ln w="3134">
            <a:solidFill>
              <a:schemeClr val="tx1"/>
            </a:solidFill>
            <a:prstDash val="solid"/>
          </a:ln>
        </c:spPr>
        <c:txPr>
          <a:bodyPr rot="0" vert="horz"/>
          <a:lstStyle/>
          <a:p>
            <a:pPr>
              <a:defRPr sz="1777" b="1" i="0" u="none" strike="noStrike" baseline="0">
                <a:solidFill>
                  <a:schemeClr val="tx1"/>
                </a:solidFill>
                <a:latin typeface="Arial"/>
                <a:ea typeface="Arial"/>
                <a:cs typeface="Arial"/>
              </a:defRPr>
            </a:pPr>
            <a:endParaRPr lang="en-US"/>
          </a:p>
        </c:txPr>
        <c:crossAx val="759352608"/>
        <c:crosses val="autoZero"/>
        <c:auto val="1"/>
        <c:lblAlgn val="ctr"/>
        <c:lblOffset val="100"/>
        <c:tickLblSkip val="1"/>
        <c:tickMarkSkip val="1"/>
        <c:noMultiLvlLbl val="0"/>
      </c:catAx>
      <c:valAx>
        <c:axId val="759352608"/>
        <c:scaling>
          <c:orientation val="minMax"/>
        </c:scaling>
        <c:delete val="0"/>
        <c:axPos val="l"/>
        <c:numFmt formatCode="#,##0_);[Red]\(#,##0\)" sourceLinked="0"/>
        <c:majorTickMark val="out"/>
        <c:minorTickMark val="none"/>
        <c:tickLblPos val="nextTo"/>
        <c:spPr>
          <a:ln w="3134">
            <a:solidFill>
              <a:schemeClr val="tx1"/>
            </a:solidFill>
            <a:prstDash val="solid"/>
          </a:ln>
        </c:spPr>
        <c:txPr>
          <a:bodyPr rot="0" vert="horz"/>
          <a:lstStyle/>
          <a:p>
            <a:pPr>
              <a:defRPr sz="1530" b="1" i="0" u="none" strike="noStrike" baseline="0">
                <a:solidFill>
                  <a:schemeClr val="tx1"/>
                </a:solidFill>
                <a:latin typeface="Arial"/>
                <a:ea typeface="Arial"/>
                <a:cs typeface="Arial"/>
              </a:defRPr>
            </a:pPr>
            <a:endParaRPr lang="en-US"/>
          </a:p>
        </c:txPr>
        <c:crossAx val="759350976"/>
        <c:crosses val="autoZero"/>
        <c:crossBetween val="between"/>
      </c:valAx>
      <c:spPr>
        <a:noFill/>
        <a:ln w="25069">
          <a:noFill/>
        </a:ln>
      </c:spPr>
    </c:plotArea>
    <c:legend>
      <c:legendPos val="t"/>
      <c:layout>
        <c:manualLayout>
          <c:xMode val="edge"/>
          <c:yMode val="edge"/>
          <c:x val="0.1542730299667037"/>
          <c:y val="2.0876826722338211E-3"/>
          <c:w val="0.59045504994450559"/>
          <c:h val="7.7244258872651364E-2"/>
        </c:manualLayout>
      </c:layout>
      <c:overlay val="0"/>
      <c:spPr>
        <a:solidFill>
          <a:schemeClr val="bg1"/>
        </a:solidFill>
        <a:ln w="3134">
          <a:solidFill>
            <a:schemeClr val="tx1"/>
          </a:solidFill>
          <a:prstDash val="solid"/>
        </a:ln>
      </c:spPr>
      <c:txPr>
        <a:bodyPr/>
        <a:lstStyle/>
        <a:p>
          <a:pPr>
            <a:defRPr sz="1633"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77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44506104328532E-2"/>
          <c:y val="0.13569937369519841"/>
          <c:w val="0.8856825749167524"/>
          <c:h val="0.73695198329854605"/>
        </c:manualLayout>
      </c:layout>
      <c:barChart>
        <c:barDir val="col"/>
        <c:grouping val="clustered"/>
        <c:varyColors val="0"/>
        <c:ser>
          <c:idx val="0"/>
          <c:order val="0"/>
          <c:tx>
            <c:strRef>
              <c:f>Sheet1!$A$2</c:f>
              <c:strCache>
                <c:ptCount val="1"/>
                <c:pt idx="0">
                  <c:v>Vehicles</c:v>
                </c:pt>
              </c:strCache>
            </c:strRef>
          </c:tx>
          <c:spPr>
            <a:solidFill>
              <a:schemeClr val="accent1"/>
            </a:solidFill>
            <a:ln w="12535">
              <a:solidFill>
                <a:schemeClr val="tx1"/>
              </a:solidFill>
              <a:prstDash val="solid"/>
            </a:ln>
          </c:spPr>
          <c:invertIfNegative val="0"/>
          <c:dLbls>
            <c:dLbl>
              <c:idx val="6"/>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7"/>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8"/>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9"/>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10"/>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11"/>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12"/>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13"/>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14"/>
              <c:numFmt formatCode="#,##0.0_);[Red]\(#,##0.0\)" sourceLinked="0"/>
              <c:spPr>
                <a:noFill/>
                <a:ln w="25069">
                  <a:noFill/>
                </a:ln>
              </c:spPr>
              <c:txPr>
                <a:bodyPr rot="-5400000" vert="horz"/>
                <a:lstStyle/>
                <a:p>
                  <a:pPr algn="ctr">
                    <a:defRPr sz="1949"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dLbl>
              <c:idx val="22"/>
              <c:numFmt formatCode="#,##0.0_);[Red]\(#,##0.0\)" sourceLinked="0"/>
              <c:spPr>
                <a:noFill/>
                <a:ln w="25069">
                  <a:noFill/>
                </a:ln>
              </c:spPr>
              <c:txPr>
                <a:bodyPr rot="-5400000" vert="horz"/>
                <a:lstStyle/>
                <a:p>
                  <a:pPr algn="ctr">
                    <a:defRPr sz="1777"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dLbl>
            <c:numFmt formatCode="#,##0.0_);[Red]\(#,##0.0\)" sourceLinked="0"/>
            <c:spPr>
              <a:noFill/>
              <a:ln w="25069">
                <a:noFill/>
              </a:ln>
            </c:spPr>
            <c:txPr>
              <a:bodyPr rot="-5400000" vert="horz"/>
              <a:lstStyle/>
              <a:p>
                <a:pPr algn="ctr">
                  <a:defRPr sz="1332"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Sheet1!$B$2:$H$2</c:f>
              <c:numCache>
                <c:formatCode>#,##0.0_);[Red]\(#,##0.0\)</c:formatCode>
                <c:ptCount val="6"/>
                <c:pt idx="0">
                  <c:v>9.9</c:v>
                </c:pt>
                <c:pt idx="1">
                  <c:v>10.5</c:v>
                </c:pt>
                <c:pt idx="2">
                  <c:v>11.4</c:v>
                </c:pt>
                <c:pt idx="3">
                  <c:v>12.8</c:v>
                </c:pt>
                <c:pt idx="4">
                  <c:v>12.1</c:v>
                </c:pt>
                <c:pt idx="5">
                  <c:v>10.200000000000001</c:v>
                </c:pt>
              </c:numCache>
            </c:numRef>
          </c:val>
        </c:ser>
        <c:ser>
          <c:idx val="1"/>
          <c:order val="1"/>
          <c:tx>
            <c:strRef>
              <c:f>Sheet1!$A$3</c:f>
              <c:strCache>
                <c:ptCount val="1"/>
                <c:pt idx="0">
                  <c:v>Floors, Walkways, etc.</c:v>
                </c:pt>
              </c:strCache>
            </c:strRef>
          </c:tx>
          <c:spPr>
            <a:solidFill>
              <a:schemeClr val="accent2"/>
            </a:solidFill>
            <a:ln w="12535">
              <a:solidFill>
                <a:schemeClr val="tx1"/>
              </a:solidFill>
              <a:prstDash val="solid"/>
            </a:ln>
          </c:spPr>
          <c:invertIfNegative val="0"/>
          <c:dLbls>
            <c:spPr>
              <a:noFill/>
              <a:ln w="25069">
                <a:noFill/>
              </a:ln>
            </c:spPr>
            <c:txPr>
              <a:bodyPr rot="-5400000" vert="horz"/>
              <a:lstStyle/>
              <a:p>
                <a:pPr algn="ctr">
                  <a:defRPr sz="1332"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Sheet1!$B$3:$H$3</c:f>
              <c:numCache>
                <c:formatCode>0.0</c:formatCode>
                <c:ptCount val="6"/>
                <c:pt idx="0">
                  <c:v>10.9</c:v>
                </c:pt>
                <c:pt idx="1">
                  <c:v>12.7</c:v>
                </c:pt>
                <c:pt idx="2">
                  <c:v>17</c:v>
                </c:pt>
                <c:pt idx="3">
                  <c:v>22.3</c:v>
                </c:pt>
                <c:pt idx="4">
                  <c:v>30.6</c:v>
                </c:pt>
                <c:pt idx="5">
                  <c:v>35.1</c:v>
                </c:pt>
              </c:numCache>
            </c:numRef>
          </c:val>
        </c:ser>
        <c:ser>
          <c:idx val="2"/>
          <c:order val="2"/>
          <c:tx>
            <c:strRef>
              <c:f>Sheet1!$A$4</c:f>
              <c:strCache>
                <c:ptCount val="1"/>
                <c:pt idx="0">
                  <c:v>Overexertion</c:v>
                </c:pt>
              </c:strCache>
            </c:strRef>
          </c:tx>
          <c:spPr>
            <a:solidFill>
              <a:schemeClr val="hlink"/>
            </a:solidFill>
            <a:ln w="12535">
              <a:solidFill>
                <a:schemeClr val="tx1"/>
              </a:solidFill>
              <a:prstDash val="solid"/>
            </a:ln>
          </c:spPr>
          <c:invertIfNegative val="0"/>
          <c:dLbls>
            <c:numFmt formatCode="0.0" sourceLinked="0"/>
            <c:spPr>
              <a:noFill/>
              <a:ln w="25069">
                <a:noFill/>
              </a:ln>
            </c:spPr>
            <c:txPr>
              <a:bodyPr rot="-5400000" vert="horz"/>
              <a:lstStyle/>
              <a:p>
                <a:pPr algn="ctr">
                  <a:defRPr sz="1332"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20-24</c:v>
                </c:pt>
                <c:pt idx="1">
                  <c:v>25-34</c:v>
                </c:pt>
                <c:pt idx="2">
                  <c:v>35-44</c:v>
                </c:pt>
                <c:pt idx="3">
                  <c:v>45-54</c:v>
                </c:pt>
                <c:pt idx="4">
                  <c:v>55-64</c:v>
                </c:pt>
                <c:pt idx="5">
                  <c:v>65+</c:v>
                </c:pt>
              </c:strCache>
            </c:strRef>
          </c:cat>
          <c:val>
            <c:numRef>
              <c:f>Sheet1!$B$4:$H$4</c:f>
              <c:numCache>
                <c:formatCode>General</c:formatCode>
                <c:ptCount val="6"/>
                <c:pt idx="0">
                  <c:v>34.700000000000003</c:v>
                </c:pt>
                <c:pt idx="1">
                  <c:v>37.700000000000003</c:v>
                </c:pt>
                <c:pt idx="2">
                  <c:v>44.3</c:v>
                </c:pt>
                <c:pt idx="3">
                  <c:v>49.6</c:v>
                </c:pt>
                <c:pt idx="4">
                  <c:v>39.6</c:v>
                </c:pt>
                <c:pt idx="5">
                  <c:v>23.8</c:v>
                </c:pt>
              </c:numCache>
            </c:numRef>
          </c:val>
        </c:ser>
        <c:dLbls>
          <c:showLegendKey val="0"/>
          <c:showVal val="1"/>
          <c:showCatName val="0"/>
          <c:showSerName val="0"/>
          <c:showPercent val="0"/>
          <c:showBubbleSize val="0"/>
        </c:dLbls>
        <c:gapWidth val="150"/>
        <c:axId val="759353696"/>
        <c:axId val="759353152"/>
      </c:barChart>
      <c:catAx>
        <c:axId val="759353696"/>
        <c:scaling>
          <c:orientation val="minMax"/>
        </c:scaling>
        <c:delete val="0"/>
        <c:axPos val="b"/>
        <c:numFmt formatCode="General" sourceLinked="1"/>
        <c:majorTickMark val="out"/>
        <c:minorTickMark val="none"/>
        <c:tickLblPos val="nextTo"/>
        <c:spPr>
          <a:ln w="3134">
            <a:solidFill>
              <a:schemeClr val="tx1"/>
            </a:solidFill>
            <a:prstDash val="solid"/>
          </a:ln>
        </c:spPr>
        <c:txPr>
          <a:bodyPr rot="0" vert="horz"/>
          <a:lstStyle/>
          <a:p>
            <a:pPr>
              <a:defRPr sz="1530" b="0" i="0" u="none" strike="noStrike" baseline="0">
                <a:solidFill>
                  <a:schemeClr val="tx1"/>
                </a:solidFill>
                <a:latin typeface="Arial"/>
                <a:ea typeface="Arial"/>
                <a:cs typeface="Arial"/>
              </a:defRPr>
            </a:pPr>
            <a:endParaRPr lang="en-US"/>
          </a:p>
        </c:txPr>
        <c:crossAx val="759353152"/>
        <c:crosses val="autoZero"/>
        <c:auto val="1"/>
        <c:lblAlgn val="ctr"/>
        <c:lblOffset val="100"/>
        <c:tickLblSkip val="1"/>
        <c:tickMarkSkip val="1"/>
        <c:noMultiLvlLbl val="0"/>
      </c:catAx>
      <c:valAx>
        <c:axId val="759353152"/>
        <c:scaling>
          <c:orientation val="minMax"/>
        </c:scaling>
        <c:delete val="0"/>
        <c:axPos val="l"/>
        <c:numFmt formatCode="#,##0_);[Red]\(#,##0\)" sourceLinked="0"/>
        <c:majorTickMark val="out"/>
        <c:minorTickMark val="none"/>
        <c:tickLblPos val="nextTo"/>
        <c:spPr>
          <a:ln w="3134">
            <a:solidFill>
              <a:schemeClr val="tx1"/>
            </a:solidFill>
            <a:prstDash val="solid"/>
          </a:ln>
        </c:spPr>
        <c:txPr>
          <a:bodyPr rot="0" vert="horz"/>
          <a:lstStyle/>
          <a:p>
            <a:pPr>
              <a:defRPr sz="1332" b="0" i="0" u="none" strike="noStrike" baseline="0">
                <a:solidFill>
                  <a:schemeClr val="tx1"/>
                </a:solidFill>
                <a:latin typeface="Arial"/>
                <a:ea typeface="Arial"/>
                <a:cs typeface="Arial"/>
              </a:defRPr>
            </a:pPr>
            <a:endParaRPr lang="en-US"/>
          </a:p>
        </c:txPr>
        <c:crossAx val="759353696"/>
        <c:crosses val="autoZero"/>
        <c:crossBetween val="between"/>
      </c:valAx>
      <c:spPr>
        <a:noFill/>
        <a:ln w="25069">
          <a:noFill/>
        </a:ln>
      </c:spPr>
    </c:plotArea>
    <c:legend>
      <c:legendPos val="t"/>
      <c:layout>
        <c:manualLayout>
          <c:xMode val="edge"/>
          <c:yMode val="edge"/>
          <c:x val="0.39733629300777507"/>
          <c:y val="8.3507306889354406E-3"/>
          <c:w val="0.54051054384017749"/>
          <c:h val="7.724425887265135E-2"/>
        </c:manualLayout>
      </c:layout>
      <c:overlay val="0"/>
      <c:spPr>
        <a:solidFill>
          <a:schemeClr val="bg1"/>
        </a:solidFill>
        <a:ln w="3134">
          <a:solidFill>
            <a:schemeClr val="tx1"/>
          </a:solidFill>
          <a:prstDash val="solid"/>
        </a:ln>
      </c:spPr>
      <c:txPr>
        <a:bodyPr/>
        <a:lstStyle/>
        <a:p>
          <a:pPr>
            <a:defRPr sz="1268"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7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Sheet1!$A$2</c:f>
              <c:strCache>
                <c:ptCount val="1"/>
                <c:pt idx="0">
                  <c:v>Coastal Exposure</c:v>
                </c:pt>
              </c:strCache>
            </c:strRef>
          </c:tx>
          <c:spPr>
            <a:solidFill>
              <a:schemeClr val="accent1"/>
            </a:solidFill>
            <a:ln w="12700">
              <a:solidFill>
                <a:schemeClr val="tx1"/>
              </a:solidFill>
              <a:prstDash val="solid"/>
            </a:ln>
          </c:spPr>
          <c:invertIfNegative val="0"/>
          <c:dPt>
            <c:idx val="0"/>
            <c:invertIfNegative val="0"/>
            <c:bubble3D val="0"/>
            <c:spPr>
              <a:solidFill>
                <a:srgbClr val="FF0000"/>
              </a:solidFill>
              <a:ln w="12700">
                <a:solidFill>
                  <a:schemeClr val="tx1"/>
                </a:solidFill>
                <a:prstDash val="solid"/>
              </a:ln>
            </c:spPr>
          </c:dPt>
          <c:dPt>
            <c:idx val="1"/>
            <c:invertIfNegative val="0"/>
            <c:bubble3D val="0"/>
            <c:spPr>
              <a:solidFill>
                <a:srgbClr val="FF0000"/>
              </a:solidFill>
              <a:ln w="12700">
                <a:solidFill>
                  <a:schemeClr val="tx1"/>
                </a:solidFill>
                <a:prstDash val="solid"/>
              </a:ln>
            </c:spPr>
          </c:dPt>
          <c:dPt>
            <c:idx val="9"/>
            <c:invertIfNegative val="0"/>
            <c:bubble3D val="0"/>
            <c:spPr>
              <a:solidFill>
                <a:schemeClr val="tx2"/>
              </a:solidFill>
              <a:ln w="12700">
                <a:solidFill>
                  <a:schemeClr val="tx1"/>
                </a:solidFill>
                <a:prstDash val="solid"/>
              </a:ln>
            </c:spPr>
          </c:dPt>
          <c:dPt>
            <c:idx val="11"/>
            <c:invertIfNegative val="0"/>
            <c:bubble3D val="0"/>
          </c:dPt>
          <c:dLbls>
            <c:dLbl>
              <c:idx val="3"/>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2"/>
              <c:layout>
                <c:manualLayout>
                  <c:x val="-0.12386787217231443"/>
                  <c:y val="-9.3566813016088268E-3"/>
                </c:manualLayout>
              </c:layout>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Healthcare Support</c:v>
                </c:pt>
                <c:pt idx="1">
                  <c:v>Healthcare Practitioners</c:v>
                </c:pt>
                <c:pt idx="2">
                  <c:v>Construction</c:v>
                </c:pt>
                <c:pt idx="3">
                  <c:v>Personal Care and Service</c:v>
                </c:pt>
                <c:pt idx="4">
                  <c:v>Computer and Math</c:v>
                </c:pt>
                <c:pt idx="5">
                  <c:v>Social Service</c:v>
                </c:pt>
                <c:pt idx="6">
                  <c:v>Business &amp; Financial</c:v>
                </c:pt>
                <c:pt idx="7">
                  <c:v>Groundskeeping/Janitorial</c:v>
                </c:pt>
                <c:pt idx="8">
                  <c:v>Education</c:v>
                </c:pt>
                <c:pt idx="9">
                  <c:v>All Occupations</c:v>
                </c:pt>
                <c:pt idx="10">
                  <c:v>Legal</c:v>
                </c:pt>
                <c:pt idx="11">
                  <c:v>Life, Phys and Social Science</c:v>
                </c:pt>
                <c:pt idx="12">
                  <c:v>Repair</c:v>
                </c:pt>
                <c:pt idx="13">
                  <c:v>Food Preparation</c:v>
                </c:pt>
                <c:pt idx="14">
                  <c:v>Transportation</c:v>
                </c:pt>
                <c:pt idx="15">
                  <c:v>Fire, Police, Etc.</c:v>
                </c:pt>
                <c:pt idx="16">
                  <c:v>Architects and Engineers</c:v>
                </c:pt>
                <c:pt idx="17">
                  <c:v>Sales</c:v>
                </c:pt>
                <c:pt idx="18">
                  <c:v>Management</c:v>
                </c:pt>
                <c:pt idx="19">
                  <c:v>Arts and Media</c:v>
                </c:pt>
                <c:pt idx="20">
                  <c:v>Administrative Support</c:v>
                </c:pt>
                <c:pt idx="21">
                  <c:v>Production</c:v>
                </c:pt>
                <c:pt idx="22">
                  <c:v>Farming</c:v>
                </c:pt>
              </c:strCache>
            </c:strRef>
          </c:cat>
          <c:val>
            <c:numRef>
              <c:f>Sheet1!$B$2:$X$2</c:f>
              <c:numCache>
                <c:formatCode>General</c:formatCode>
                <c:ptCount val="23"/>
                <c:pt idx="0">
                  <c:v>28.1</c:v>
                </c:pt>
                <c:pt idx="1">
                  <c:v>21.5</c:v>
                </c:pt>
                <c:pt idx="2">
                  <c:v>21.4</c:v>
                </c:pt>
                <c:pt idx="3">
                  <c:v>20.9</c:v>
                </c:pt>
                <c:pt idx="4">
                  <c:v>18</c:v>
                </c:pt>
                <c:pt idx="5">
                  <c:v>17.2</c:v>
                </c:pt>
                <c:pt idx="6">
                  <c:v>12.5</c:v>
                </c:pt>
                <c:pt idx="7">
                  <c:v>12.5</c:v>
                </c:pt>
                <c:pt idx="8">
                  <c:v>11.1</c:v>
                </c:pt>
                <c:pt idx="9">
                  <c:v>10.8</c:v>
                </c:pt>
                <c:pt idx="10">
                  <c:v>10.7</c:v>
                </c:pt>
                <c:pt idx="11">
                  <c:v>10.1</c:v>
                </c:pt>
                <c:pt idx="12">
                  <c:v>9.6</c:v>
                </c:pt>
                <c:pt idx="13">
                  <c:v>9.4</c:v>
                </c:pt>
                <c:pt idx="14">
                  <c:v>8.6</c:v>
                </c:pt>
                <c:pt idx="15">
                  <c:v>7.9</c:v>
                </c:pt>
                <c:pt idx="16">
                  <c:v>7.3</c:v>
                </c:pt>
                <c:pt idx="17">
                  <c:v>7.3</c:v>
                </c:pt>
                <c:pt idx="18">
                  <c:v>7.2</c:v>
                </c:pt>
                <c:pt idx="19">
                  <c:v>7</c:v>
                </c:pt>
                <c:pt idx="20">
                  <c:v>6.8</c:v>
                </c:pt>
                <c:pt idx="21">
                  <c:v>0.8</c:v>
                </c:pt>
                <c:pt idx="22">
                  <c:v>-3.4</c:v>
                </c:pt>
              </c:numCache>
            </c:numRef>
          </c:val>
        </c:ser>
        <c:dLbls>
          <c:showLegendKey val="0"/>
          <c:showVal val="0"/>
          <c:showCatName val="0"/>
          <c:showSerName val="0"/>
          <c:showPercent val="0"/>
          <c:showBubbleSize val="0"/>
        </c:dLbls>
        <c:gapWidth val="100"/>
        <c:axId val="759349344"/>
        <c:axId val="849830160"/>
      </c:barChart>
      <c:catAx>
        <c:axId val="759349344"/>
        <c:scaling>
          <c:orientation val="maxMin"/>
        </c:scaling>
        <c:delete val="0"/>
        <c:axPos val="l"/>
        <c:numFmt formatCode="General" sourceLinked="1"/>
        <c:majorTickMark val="none"/>
        <c:minorTickMark val="none"/>
        <c:tickLblPos val="nextTo"/>
        <c:spPr>
          <a:ln w="12700">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849830160"/>
        <c:crosses val="autoZero"/>
        <c:auto val="0"/>
        <c:lblAlgn val="ctr"/>
        <c:lblOffset val="100"/>
        <c:tickLblSkip val="1"/>
        <c:tickMarkSkip val="1"/>
        <c:noMultiLvlLbl val="0"/>
      </c:catAx>
      <c:valAx>
        <c:axId val="849830160"/>
        <c:scaling>
          <c:orientation val="minMax"/>
        </c:scaling>
        <c:delete val="1"/>
        <c:axPos val="b"/>
        <c:numFmt formatCode="General" sourceLinked="1"/>
        <c:majorTickMark val="none"/>
        <c:minorTickMark val="none"/>
        <c:tickLblPos val="none"/>
        <c:crossAx val="759349344"/>
        <c:crosses val="max"/>
        <c:crossBetween val="between"/>
      </c:valAx>
      <c:spPr>
        <a:solidFill>
          <a:srgbClr val="FFFFFF"/>
        </a:solidFill>
        <a:ln w="25400">
          <a:noFill/>
        </a:ln>
      </c:spPr>
    </c:plotArea>
    <c:plotVisOnly val="1"/>
    <c:dispBlanksAs val="gap"/>
    <c:showDLblsOverMax val="0"/>
  </c:chart>
  <c:spPr>
    <a:noFill/>
    <a:ln>
      <a:noFill/>
    </a:ln>
  </c:spPr>
  <c:txPr>
    <a:bodyPr/>
    <a:lstStyle/>
    <a:p>
      <a:pPr>
        <a:defRPr sz="177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849833968"/>
        <c:axId val="849826896"/>
      </c:barChart>
      <c:catAx>
        <c:axId val="84983396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49826896"/>
        <c:crosses val="autoZero"/>
        <c:auto val="0"/>
        <c:lblAlgn val="ctr"/>
        <c:lblOffset val="0"/>
        <c:tickLblSkip val="1"/>
        <c:tickMarkSkip val="1"/>
        <c:noMultiLvlLbl val="0"/>
      </c:catAx>
      <c:valAx>
        <c:axId val="84982689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84983396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849834512"/>
        <c:axId val="849838864"/>
      </c:barChart>
      <c:catAx>
        <c:axId val="849834512"/>
        <c:scaling>
          <c:orientation val="minMax"/>
        </c:scaling>
        <c:delete val="0"/>
        <c:axPos val="b"/>
        <c:numFmt formatCode="General" sourceLinked="0"/>
        <c:majorTickMark val="out"/>
        <c:minorTickMark val="none"/>
        <c:tickLblPos val="nextTo"/>
        <c:txPr>
          <a:bodyPr/>
          <a:lstStyle/>
          <a:p>
            <a:pPr>
              <a:defRPr sz="1100"/>
            </a:pPr>
            <a:endParaRPr lang="en-US"/>
          </a:p>
        </c:txPr>
        <c:crossAx val="849838864"/>
        <c:crosses val="autoZero"/>
        <c:auto val="1"/>
        <c:lblAlgn val="ctr"/>
        <c:lblOffset val="100"/>
        <c:noMultiLvlLbl val="0"/>
      </c:catAx>
      <c:valAx>
        <c:axId val="849838864"/>
        <c:scaling>
          <c:orientation val="minMax"/>
        </c:scaling>
        <c:delete val="1"/>
        <c:axPos val="l"/>
        <c:numFmt formatCode="0%" sourceLinked="1"/>
        <c:majorTickMark val="out"/>
        <c:minorTickMark val="none"/>
        <c:tickLblPos val="none"/>
        <c:crossAx val="84983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739E-2"/>
          <c:w val="0.93040188886645558"/>
          <c:h val="0.86296741032374003"/>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dLbls>
          <c:showLegendKey val="0"/>
          <c:showVal val="0"/>
          <c:showCatName val="0"/>
          <c:showSerName val="0"/>
          <c:showPercent val="0"/>
          <c:showBubbleSize val="0"/>
        </c:dLbls>
        <c:gapWidth val="80"/>
        <c:axId val="849832336"/>
        <c:axId val="84982907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dLbls>
          <c:showLegendKey val="0"/>
          <c:showVal val="0"/>
          <c:showCatName val="0"/>
          <c:showSerName val="0"/>
          <c:showPercent val="0"/>
          <c:showBubbleSize val="0"/>
        </c:dLbls>
        <c:gapWidth val="80"/>
        <c:axId val="849824720"/>
        <c:axId val="84983288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mooth val="0"/>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849832336"/>
        <c:axId val="849829072"/>
      </c:lineChart>
      <c:catAx>
        <c:axId val="84983233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849829072"/>
        <c:crosses val="autoZero"/>
        <c:auto val="0"/>
        <c:lblAlgn val="ctr"/>
        <c:lblOffset val="100"/>
        <c:tickLblSkip val="1"/>
        <c:noMultiLvlLbl val="0"/>
      </c:catAx>
      <c:valAx>
        <c:axId val="84982907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849832336"/>
        <c:crosses val="autoZero"/>
        <c:crossBetween val="between"/>
        <c:majorUnit val="2"/>
      </c:valAx>
      <c:valAx>
        <c:axId val="849832880"/>
        <c:scaling>
          <c:orientation val="minMax"/>
          <c:max val="12"/>
          <c:min val="-10"/>
        </c:scaling>
        <c:delete val="0"/>
        <c:axPos val="r"/>
        <c:numFmt formatCode="General" sourceLinked="1"/>
        <c:majorTickMark val="none"/>
        <c:minorTickMark val="none"/>
        <c:tickLblPos val="none"/>
        <c:spPr>
          <a:ln>
            <a:noFill/>
          </a:ln>
        </c:spPr>
        <c:crossAx val="849824720"/>
        <c:crosses val="max"/>
        <c:crossBetween val="between"/>
        <c:majorUnit val="2"/>
      </c:valAx>
      <c:catAx>
        <c:axId val="849824720"/>
        <c:scaling>
          <c:orientation val="minMax"/>
        </c:scaling>
        <c:delete val="0"/>
        <c:axPos val="t"/>
        <c:numFmt formatCode="General" sourceLinked="1"/>
        <c:majorTickMark val="none"/>
        <c:minorTickMark val="none"/>
        <c:tickLblPos val="none"/>
        <c:spPr>
          <a:ln>
            <a:noFill/>
          </a:ln>
        </c:spPr>
        <c:crossAx val="849832880"/>
        <c:crosses val="max"/>
        <c:auto val="1"/>
        <c:lblAlgn val="ctr"/>
        <c:lblOffset val="100"/>
        <c:noMultiLvlLbl val="0"/>
      </c:catAx>
    </c:plotArea>
    <c:legend>
      <c:legendPos val="r"/>
      <c:layout>
        <c:manualLayout>
          <c:xMode val="edge"/>
          <c:yMode val="edge"/>
          <c:x val="0.72894654193866759"/>
          <c:y val="0.27944814574562732"/>
          <c:w val="0.1804033674112443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0.0114</cdr:x>
      <cdr:y>0.89869</cdr:y>
    </cdr:from>
    <cdr:to>
      <cdr:x>0.19088</cdr:x>
      <cdr:y>0.96782</cdr:y>
    </cdr:to>
    <cdr:sp macro="" textlink="">
      <cdr:nvSpPr>
        <cdr:cNvPr id="2" name="TextBox 1"/>
        <cdr:cNvSpPr txBox="1"/>
      </cdr:nvSpPr>
      <cdr:spPr>
        <a:xfrm xmlns:a="http://schemas.openxmlformats.org/drawingml/2006/main">
          <a:off x="97692" y="5238750"/>
          <a:ext cx="1538654" cy="40298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i="0" dirty="0">
              <a:solidFill>
                <a:srgbClr val="225A7A"/>
              </a:solidFill>
              <a:latin typeface="Century Gothic"/>
              <a:cs typeface="Century Gothic"/>
            </a:rPr>
            <a:t>Ohio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3/28/2014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13124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27611079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2444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7186274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113</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87383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25226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115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06801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52615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117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03117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118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20662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119</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71697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120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4487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2C6DDB-CD2A-4120-BC58-BEEAEC246D6A}" type="slidenum">
              <a:rPr lang="en-US" altLang="en-US">
                <a:latin typeface="Calibri" panose="020F0502020204030204" pitchFamily="34" charset="0"/>
              </a:rPr>
              <a:pPr eaLnBrk="1" hangingPunct="1"/>
              <a:t>121</a:t>
            </a:fld>
            <a:endParaRPr lang="en-US" alt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414905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0168BD-3275-408A-B615-FDF4A542C579}" type="slidenum">
              <a:rPr lang="en-US" altLang="en-US">
                <a:solidFill>
                  <a:srgbClr val="000000"/>
                </a:solidFill>
                <a:latin typeface="Calibri" panose="020F0502020204030204" pitchFamily="34" charset="0"/>
              </a:rPr>
              <a:pPr eaLnBrk="1" hangingPunct="1"/>
              <a:t>122</a:t>
            </a:fld>
            <a:endParaRPr lang="en-US" altLang="en-US">
              <a:solidFill>
                <a:srgbClr val="000000"/>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9314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97936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313273-2C75-412B-8A5A-BC2AB8F9659F}" type="slidenum">
              <a:rPr lang="en-US" altLang="en-US">
                <a:solidFill>
                  <a:srgbClr val="000000"/>
                </a:solidFill>
                <a:latin typeface="Calibri" panose="020F0502020204030204" pitchFamily="34" charset="0"/>
              </a:rPr>
              <a:pPr eaLnBrk="1" hangingPunct="1"/>
              <a:t>123</a:t>
            </a:fld>
            <a:endParaRPr lang="en-US" altLang="en-US">
              <a:solidFill>
                <a:srgbClr val="000000"/>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851218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2C6DDB-CD2A-4120-BC58-BEEAEC246D6A}" type="slidenum">
              <a:rPr lang="en-US" altLang="en-US">
                <a:latin typeface="Calibri" panose="020F0502020204030204" pitchFamily="34" charset="0"/>
              </a:rPr>
              <a:pPr eaLnBrk="1" hangingPunct="1"/>
              <a:t>124</a:t>
            </a:fld>
            <a:endParaRPr lang="en-US" alt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224628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125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171668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34FD329-B1F2-40DB-A735-7CA781E46C05}" type="slidenum">
              <a:rPr lang="en-US" altLang="en-US" smtClean="0"/>
              <a:pPr/>
              <a:t>126</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047248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71FED8-E8D8-4923-9181-2FF38DB55404}" type="slidenum">
              <a:rPr lang="en-US" altLang="en-US"/>
              <a:pPr eaLnBrk="1" hangingPunct="1"/>
              <a:t>127</a:t>
            </a:fld>
            <a:endParaRPr lang="en-US" altLang="en-US"/>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29045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230AF1-E08E-4D48-A94D-369EBD60951C}" type="slidenum">
              <a:rPr lang="en-US" altLang="en-US"/>
              <a:pPr eaLnBrk="1" hangingPunct="1"/>
              <a:t>128</a:t>
            </a:fld>
            <a:endParaRPr lang="en-US" altLang="en-US"/>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5429926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2C6DDB-CD2A-4120-BC58-BEEAEC246D6A}" type="slidenum">
              <a:rPr lang="en-US" altLang="en-US">
                <a:latin typeface="Calibri" panose="020F0502020204030204" pitchFamily="34" charset="0"/>
              </a:rPr>
              <a:pPr eaLnBrk="1" hangingPunct="1"/>
              <a:t>129</a:t>
            </a:fld>
            <a:endParaRPr lang="en-US" alt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607067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80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12</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98869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471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214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241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045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4982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58414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424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598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66667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426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5514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0220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9823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25</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546327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78905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519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28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072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29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223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532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438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21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095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5873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34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687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6E72C-4760-4B67-BDCA-E560228B9CC3}" type="slidenum">
              <a:rPr lang="en-US" altLang="en-US" sz="1000" smtClean="0"/>
              <a:pPr>
                <a:lnSpc>
                  <a:spcPct val="100000"/>
                </a:lnSpc>
                <a:spcBef>
                  <a:spcPct val="0"/>
                </a:spcBef>
                <a:buClrTx/>
                <a:buSzTx/>
                <a:buFontTx/>
                <a:buNone/>
              </a:pPr>
              <a:t>35</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789159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86DEEAF9-E9CE-45BF-8E1B-ACFC45CA6E36}" type="slidenum">
              <a:rPr lang="en-US" altLang="en-US" sz="1000" smtClean="0"/>
              <a:pPr>
                <a:lnSpc>
                  <a:spcPct val="100000"/>
                </a:lnSpc>
                <a:spcBef>
                  <a:spcPct val="0"/>
                </a:spcBef>
                <a:buClrTx/>
                <a:buSzTx/>
                <a:buFontTx/>
                <a:buNone/>
              </a:pPr>
              <a:t>36</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326262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37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76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686116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39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472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49644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40</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957574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86585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60410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30372"/>
            <a:fld id="{2501CCA1-48DB-4CA5-8528-10294746F5EE}" type="slidenum">
              <a:rPr lang="en-US" sz="1000"/>
              <a:pPr algn="ctr" defTabSz="930372"/>
              <a:t>45</a:t>
            </a:fld>
            <a:endParaRPr lang="en-US" sz="10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6896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50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799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51</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3416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6801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56635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14207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55</a:t>
            </a:fld>
            <a:endParaRPr lang="en-US" sz="1000"/>
          </a:p>
        </p:txBody>
      </p:sp>
    </p:spTree>
    <p:extLst>
      <p:ext uri="{BB962C8B-B14F-4D97-AF65-F5344CB8AC3E}">
        <p14:creationId xmlns:p14="http://schemas.microsoft.com/office/powerpoint/2010/main" val="346726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5</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34008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56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952313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57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8422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8381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380557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0048126-53D4-4726-BA03-1E6BD904C2DF}" type="slidenum">
              <a:rPr lang="en-US" sz="1000"/>
              <a:pPr algn="ctr" eaLnBrk="1" hangingPunct="1"/>
              <a:t>60</a:t>
            </a:fld>
            <a:endParaRPr lang="en-US" sz="10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424865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62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6882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852395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64</a:t>
            </a:fld>
            <a:endParaRPr lang="en-US" noProof="0" dirty="0"/>
          </a:p>
        </p:txBody>
      </p:sp>
    </p:spTree>
    <p:extLst>
      <p:ext uri="{BB962C8B-B14F-4D97-AF65-F5344CB8AC3E}">
        <p14:creationId xmlns:p14="http://schemas.microsoft.com/office/powerpoint/2010/main" val="1577520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65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4094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4C58E159-33A3-4A23-B1BA-759FB4DA7AC8}" type="slidenum">
              <a:rPr lang="en-US" smtClean="0">
                <a:solidFill>
                  <a:srgbClr val="000000"/>
                </a:solidFill>
              </a:rPr>
              <a:pPr>
                <a:defRPr/>
              </a:pPr>
              <a:t>67</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27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6</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265067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69</a:t>
            </a:fld>
            <a:endParaRPr lang="en-US" dirty="0"/>
          </a:p>
        </p:txBody>
      </p:sp>
    </p:spTree>
    <p:extLst>
      <p:ext uri="{BB962C8B-B14F-4D97-AF65-F5344CB8AC3E}">
        <p14:creationId xmlns:p14="http://schemas.microsoft.com/office/powerpoint/2010/main" val="3674764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9209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72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13379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772A0E9-9CAF-4E5F-BF44-857484A95037}" type="slidenum">
              <a:rPr lang="en-US">
                <a:solidFill>
                  <a:prstClr val="black"/>
                </a:solidFill>
              </a:rPr>
              <a:pPr/>
              <a:t>73</a:t>
            </a:fld>
            <a:endParaRPr lang="en-US">
              <a:solidFill>
                <a:prstClr val="black"/>
              </a:solidFill>
            </a:endParaRPr>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33684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68814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66969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76</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876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09987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29165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1330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19537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BBB1620-7D06-4189-A178-1268F3D6AE61}" type="slidenum">
              <a:rPr lang="en-US" sz="1000"/>
              <a:pPr algn="ctr" eaLnBrk="1" hangingPunct="1"/>
              <a:t>80</a:t>
            </a:fld>
            <a:endParaRPr lang="en-US" sz="10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370573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81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0681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1345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txBox="1">
            <a:spLocks noGrp="1" noChangeArrowheads="1"/>
          </p:cNvSpPr>
          <p:nvPr/>
        </p:nvSpPr>
        <p:spPr bwMode="auto">
          <a:xfrm>
            <a:off x="3148013" y="9034516"/>
            <a:ext cx="704850" cy="247597"/>
          </a:xfrm>
          <a:prstGeom prst="rect">
            <a:avLst/>
          </a:prstGeom>
          <a:noFill/>
          <a:ln w="9525">
            <a:noFill/>
            <a:miter lim="800000"/>
            <a:headEnd/>
            <a:tailEnd/>
          </a:ln>
        </p:spPr>
        <p:txBody>
          <a:bodyPr lIns="45882" tIns="46494" rIns="45882" bIns="46494" anchor="b">
            <a:spAutoFit/>
          </a:bodyPr>
          <a:lstStyle/>
          <a:p>
            <a:pPr algn="ctr" defTabSz="930179"/>
            <a:fld id="{248525A2-30BD-4334-B517-5709EDD40082}" type="slidenum">
              <a:rPr lang="en-US" sz="1000"/>
              <a:pPr algn="ctr" defTabSz="930179"/>
              <a:t>83</a:t>
            </a:fld>
            <a:endParaRPr lang="en-US" sz="1000" dirty="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84139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E7BFBA8-8E31-4C6C-9B84-9632DEA67772}" type="slidenum">
              <a:rPr lang="en-US" altLang="en-US" sz="1000" smtClean="0"/>
              <a:pPr>
                <a:lnSpc>
                  <a:spcPct val="100000"/>
                </a:lnSpc>
                <a:spcBef>
                  <a:spcPct val="0"/>
                </a:spcBef>
                <a:buClrTx/>
                <a:buSzTx/>
                <a:buFontTx/>
                <a:buNone/>
              </a:pPr>
              <a:t>84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714763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3394982-DE86-4958-B21B-B731AC0DA9D3}" type="slidenum">
              <a:rPr lang="en-US" altLang="en-US" sz="1000" smtClean="0"/>
              <a:pPr>
                <a:lnSpc>
                  <a:spcPct val="100000"/>
                </a:lnSpc>
                <a:spcBef>
                  <a:spcPct val="0"/>
                </a:spcBef>
                <a:buClrTx/>
                <a:buSzTx/>
                <a:buFontTx/>
                <a:buNone/>
              </a:pPr>
              <a:t>85</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40601671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86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707810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791352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88</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36038342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028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2789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56553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4435305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94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3045075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698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629575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63144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28973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2682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452410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608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207423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5692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680727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105</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86691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710913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107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061331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108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944945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109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2106531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110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18827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111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45150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9912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1233556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hyperlink" Target="http://www2.fdic.gov/qbp/" TargetMode="Externa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image" Target="../media/image79.emf"/><Relationship Id="rId4" Type="http://schemas.openxmlformats.org/officeDocument/2006/relationships/oleObject" Target="../embeddings/Microsoft_Excel_97-2003_Worksheet2.xls"/></Relationships>
</file>

<file path=ppt/slides/_rels/slide10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80.emf"/><Relationship Id="rId4" Type="http://schemas.openxmlformats.org/officeDocument/2006/relationships/oleObject" Target="../embeddings/oleObject67.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1.emf"/><Relationship Id="rId4" Type="http://schemas.openxmlformats.org/officeDocument/2006/relationships/oleObject" Target="../embeddings/oleObject6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2.emf"/><Relationship Id="rId4" Type="http://schemas.openxmlformats.org/officeDocument/2006/relationships/oleObject" Target="../embeddings/oleObject69.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3.emf"/><Relationship Id="rId4" Type="http://schemas.openxmlformats.org/officeDocument/2006/relationships/oleObject" Target="../embeddings/oleObject7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84.emf"/><Relationship Id="rId5" Type="http://schemas.openxmlformats.org/officeDocument/2006/relationships/oleObject" Target="../embeddings/oleObject71.bin"/><Relationship Id="rId4" Type="http://schemas.openxmlformats.org/officeDocument/2006/relationships/hyperlink" Target="http://www.federalreserve.gov/releases/h15/data.htm"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85.emf"/><Relationship Id="rId5" Type="http://schemas.openxmlformats.org/officeDocument/2006/relationships/oleObject" Target="../embeddings/oleObject72.bin"/><Relationship Id="rId4" Type="http://schemas.openxmlformats.org/officeDocument/2006/relationships/hyperlink" Target="http://www.federalreserve.gov/releases/h15/data.ht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hyperlink" Target="http://www.ism.ws/ismreport/nonmfgrob.cfm" TargetMode="Externa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6.emf"/><Relationship Id="rId4" Type="http://schemas.openxmlformats.org/officeDocument/2006/relationships/oleObject" Target="../embeddings/oleObject73.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7.emf"/><Relationship Id="rId4" Type="http://schemas.openxmlformats.org/officeDocument/2006/relationships/oleObject" Target="../embeddings/oleObject74.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8.emf"/><Relationship Id="rId4" Type="http://schemas.openxmlformats.org/officeDocument/2006/relationships/oleObject" Target="../embeddings/oleObject75.bin"/></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9.emf"/><Relationship Id="rId4" Type="http://schemas.openxmlformats.org/officeDocument/2006/relationships/oleObject" Target="../embeddings/oleObject76.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0.emf"/><Relationship Id="rId4" Type="http://schemas.openxmlformats.org/officeDocument/2006/relationships/oleObject" Target="../embeddings/oleObject77.bin"/></Relationships>
</file>

<file path=ppt/slides/_rels/slide1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1.emf"/><Relationship Id="rId4" Type="http://schemas.openxmlformats.org/officeDocument/2006/relationships/oleObject" Target="../embeddings/oleObject78.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2.emf"/><Relationship Id="rId4" Type="http://schemas.openxmlformats.org/officeDocument/2006/relationships/oleObject" Target="../embeddings/oleObject79.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image" Target="../media/image93.emf"/><Relationship Id="rId5" Type="http://schemas.openxmlformats.org/officeDocument/2006/relationships/oleObject" Target="../embeddings/Microsoft_Excel_97-2003_Worksheet3.xls"/><Relationship Id="rId4" Type="http://schemas.openxmlformats.org/officeDocument/2006/relationships/oleObject" Target="../embeddings/oleObject8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image" Target="../media/image94.emf"/><Relationship Id="rId5" Type="http://schemas.openxmlformats.org/officeDocument/2006/relationships/oleObject" Target="../embeddings/Microsoft_Excel_97-2003_Worksheet4.xls"/><Relationship Id="rId4" Type="http://schemas.openxmlformats.org/officeDocument/2006/relationships/oleObject" Target="../embeddings/oleObject8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5.png"/><Relationship Id="rId4" Type="http://schemas.openxmlformats.org/officeDocument/2006/relationships/oleObject" Target="../embeddings/oleObject82.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hyperlink" Target="http://research.stlouisfed.org/fred2/series/WASCUR"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hyperlink" Target="http://www.census.gov/construction/c30/c30index.html" TargetMode="Externa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hyperlink" Target="http://www.census.gov/construction/c30/c30index.html" TargetMode="Externa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hyperlink" Target="http://www.census.gov/construction/c30/c30index.html" TargetMode="Externa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hyperlink" Target="http://www.census.gov/construction/c30/c30index.html" TargetMode="Externa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hyperlink" Target="http://www.census.gov/construction/c30/c30index.html" TargetMode="Externa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3.emf"/><Relationship Id="rId5" Type="http://schemas.openxmlformats.org/officeDocument/2006/relationships/oleObject" Target="../embeddings/oleObject18.bin"/><Relationship Id="rId4" Type="http://schemas.openxmlformats.org/officeDocument/2006/relationships/hyperlink" Target="http://data.bls.gov/"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hyperlink" Target="http://www.bls.gov/ces/home.htm" TargetMode="Externa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hyperlink" Target="http://www.bls.gov/ces/home.htm" TargetMode="Externa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hyperlink" Target="http://www.bls.gov/ces/home.htm" TargetMode="Externa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hyperlink" Target="http://www.bls.gov/data/" TargetMode="Externa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hyperlink" Target="http://www.bls.gov/data/" TargetMode="Externa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35.emf"/><Relationship Id="rId5" Type="http://schemas.openxmlformats.org/officeDocument/2006/relationships/oleObject" Target="../embeddings/oleObject30.bin"/><Relationship Id="rId4" Type="http://schemas.openxmlformats.org/officeDocument/2006/relationships/hyperlink" Target="http://research.stlouisfed.org/fred2/series/WASCUR"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research.stlouisfed.org/fred2/series/WASCUR" TargetMode="Externa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hyperlink" Target="http://www.bls.gov/iif/oshcfoi1.htm/" TargetMode="External"/><Relationship Id="rId4" Type="http://schemas.openxmlformats.org/officeDocument/2006/relationships/image" Target="../media/image40.emf"/></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bls.gov/news.release/pdf/osh2.pdf" TargetMode="Externa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bls.gov/news.release/pdf/osh2.pdf" TargetMode="Externa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hyperlink" Target="http://www.census.gov/manufacturing/m3/" TargetMode="Externa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hyperlink" Target="http://www.ism.ws/ismreport/mfgrob.cfm" TargetMode="Externa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www.census.gov/manufacturing/m3/" TargetMode="Externa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hyperlink" Target="http://www.census.gov/manufacturing/m3/" TargetMode="Externa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5.emf"/><Relationship Id="rId5" Type="http://schemas.openxmlformats.org/officeDocument/2006/relationships/oleObject" Target="../embeddings/oleObject40.bin"/><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hyperlink" Target="http://data.bls.gov/" TargetMode="Externa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49.emf"/><Relationship Id="rId5" Type="http://schemas.openxmlformats.org/officeDocument/2006/relationships/oleObject" Target="../embeddings/oleObject43.bin"/><Relationship Id="rId4" Type="http://schemas.openxmlformats.org/officeDocument/2006/relationships/hyperlink" Target="http://data.bls.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6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xml"/><Relationship Id="rId1" Type="http://schemas.openxmlformats.org/officeDocument/2006/relationships/vmlDrawing" Target="../drawings/vmlDrawing45.vml"/><Relationship Id="rId6" Type="http://schemas.openxmlformats.org/officeDocument/2006/relationships/image" Target="../media/image52.emf"/><Relationship Id="rId5" Type="http://schemas.openxmlformats.org/officeDocument/2006/relationships/oleObject" Target="../embeddings/oleObject45.bin"/><Relationship Id="rId4"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3.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54.emf"/></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55.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56.emf"/></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hyperlink" Target="http://aspe.hhs.gov/health/reports/2014/MarketPlaceEnrollment/Mar2014/ib_2014mar_enrollment.pdf"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58.emf"/><Relationship Id="rId4" Type="http://schemas.openxmlformats.org/officeDocument/2006/relationships/oleObject" Target="../embeddings/oleObject50.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78.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79.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3.emf"/><Relationship Id="rId4" Type="http://schemas.openxmlformats.org/officeDocument/2006/relationships/oleObject" Target="../embeddings/oleObject5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5.emf"/><Relationship Id="rId4" Type="http://schemas.openxmlformats.org/officeDocument/2006/relationships/oleObject" Target="../embeddings/oleObject5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image" Target="../media/image68.emf"/><Relationship Id="rId5" Type="http://schemas.openxmlformats.org/officeDocument/2006/relationships/oleObject" Target="../embeddings/Microsoft_Excel_97-2003_Worksheet1.xls"/><Relationship Id="rId4" Type="http://schemas.openxmlformats.org/officeDocument/2006/relationships/oleObject" Target="../embeddings/oleObject57.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6.xml"/><Relationship Id="rId1" Type="http://schemas.openxmlformats.org/officeDocument/2006/relationships/vmlDrawing" Target="../drawings/vmlDrawing59.vml"/><Relationship Id="rId4" Type="http://schemas.openxmlformats.org/officeDocument/2006/relationships/image" Target="../media/image70.e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9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6.emf"/><Relationship Id="rId4" Type="http://schemas.openxmlformats.org/officeDocument/2006/relationships/oleObject" Target="../embeddings/oleObject63.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7.emf"/><Relationship Id="rId4" Type="http://schemas.openxmlformats.org/officeDocument/2006/relationships/oleObject" Target="../embeddings/oleObject64.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8.emf"/><Relationship Id="rId4" Type="http://schemas.openxmlformats.org/officeDocument/2006/relationships/oleObject" Target="../embeddings/oleObject6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20343"/>
            <a:ext cx="9104313" cy="1714315"/>
          </a:xfrm>
          <a:ln/>
        </p:spPr>
        <p:txBody>
          <a:bodyPr/>
          <a:lstStyle/>
          <a:p>
            <a:r>
              <a:rPr lang="en-US" sz="4400" dirty="0" smtClean="0"/>
              <a:t>Mega Trends in Workers Compensation</a:t>
            </a:r>
            <a:br>
              <a:rPr lang="en-US" sz="4400" dirty="0" smtClean="0"/>
            </a:br>
            <a:r>
              <a:rPr lang="en-US" sz="3600" i="1" dirty="0" smtClean="0"/>
              <a:t>Past, Present and Future</a:t>
            </a:r>
            <a:endParaRPr lang="en-US" sz="3400" i="1" dirty="0">
              <a:solidFill>
                <a:srgbClr val="C00000"/>
              </a:solidFill>
            </a:endParaRPr>
          </a:p>
        </p:txBody>
      </p:sp>
      <p:sp>
        <p:nvSpPr>
          <p:cNvPr id="94211" name="Rectangle 3"/>
          <p:cNvSpPr>
            <a:spLocks noGrp="1" noChangeArrowheads="1"/>
          </p:cNvSpPr>
          <p:nvPr>
            <p:ph type="subTitle" idx="1"/>
          </p:nvPr>
        </p:nvSpPr>
        <p:spPr>
          <a:xfrm>
            <a:off x="152042" y="4149051"/>
            <a:ext cx="8952271" cy="1737399"/>
          </a:xfrm>
        </p:spPr>
        <p:txBody>
          <a:bodyPr/>
          <a:lstStyle/>
          <a:p>
            <a:pPr>
              <a:lnSpc>
                <a:spcPct val="80000"/>
              </a:lnSpc>
            </a:pPr>
            <a:r>
              <a:rPr lang="en-US" dirty="0" smtClean="0"/>
              <a:t>16</a:t>
            </a:r>
            <a:r>
              <a:rPr lang="en-US" baseline="30000" dirty="0" smtClean="0"/>
              <a:t>th</a:t>
            </a:r>
            <a:r>
              <a:rPr lang="en-US" dirty="0" smtClean="0"/>
              <a:t> Annual AMCOMP Conference</a:t>
            </a:r>
          </a:p>
          <a:p>
            <a:pPr>
              <a:lnSpc>
                <a:spcPct val="80000"/>
              </a:lnSpc>
            </a:pPr>
            <a:r>
              <a:rPr lang="en-US" dirty="0" smtClean="0"/>
              <a:t>Las Vegas, NV</a:t>
            </a:r>
          </a:p>
          <a:p>
            <a:pPr>
              <a:lnSpc>
                <a:spcPct val="80000"/>
              </a:lnSpc>
            </a:pPr>
            <a:r>
              <a:rPr lang="en-US" sz="2800" dirty="0" smtClean="0"/>
              <a:t>March 27,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10</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3666783"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549525" y="1304925"/>
            <a:ext cx="1822449"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524125" y="1219200"/>
            <a:ext cx="1571625" cy="369888"/>
          </a:xfrm>
          <a:prstGeom prst="rect">
            <a:avLst/>
          </a:prstGeom>
          <a:noFill/>
          <a:ln w="9525">
            <a:noFill/>
            <a:miter lim="800000"/>
            <a:headEnd/>
            <a:tailEnd/>
          </a:ln>
        </p:spPr>
        <p:txBody>
          <a:bodyPr>
            <a:spAutoFit/>
          </a:bodyPr>
          <a:lstStyle/>
          <a:p>
            <a:pPr algn="ctr"/>
            <a:r>
              <a:rPr lang="en-US" b="1" dirty="0"/>
              <a:t>Recession</a:t>
            </a:r>
          </a:p>
        </p:txBody>
      </p:sp>
    </p:spTree>
    <p:extLst>
      <p:ext uri="{BB962C8B-B14F-4D97-AF65-F5344CB8AC3E}">
        <p14:creationId xmlns:p14="http://schemas.microsoft.com/office/powerpoint/2010/main" val="2207761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mc:AlternateContent xmlns:mc="http://schemas.openxmlformats.org/markup-compatibility/2006">
              <mc:Choice xmlns:v="urn:schemas-microsoft-com:vml" Requires="v">
                <p:oleObj spid="_x0000_s22874211" name="Worksheet" r:id="rId4" imgW="8763135" imgH="4667138" progId="Excel.Sheet.8">
                  <p:embed/>
                </p:oleObj>
              </mc:Choice>
              <mc:Fallback>
                <p:oleObj name="Worksheet" r:id="rId4" imgW="8763135" imgH="4667138" progId="Excel.Shee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 y="1587500"/>
                        <a:ext cx="880745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100</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101</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val="102580960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102</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val="378056482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Tree>
    <p:extLst>
      <p:ext uri="{BB962C8B-B14F-4D97-AF65-F5344CB8AC3E}">
        <p14:creationId xmlns:p14="http://schemas.microsoft.com/office/powerpoint/2010/main" val="3092512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3738411"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315447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105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3739435"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extLst>
      <p:ext uri="{BB962C8B-B14F-4D97-AF65-F5344CB8AC3E}">
        <p14:creationId xmlns:p14="http://schemas.microsoft.com/office/powerpoint/2010/main" val="225240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3740459"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980431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107</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2753452446"/>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3741483" name="Chart" r:id="rId4" imgW="8601126" imgH="3762334" progId="MSGraph.Chart.8">
                  <p:embed followColorScheme="full"/>
                </p:oleObj>
              </mc:Choice>
              <mc:Fallback>
                <p:oleObj name="Chart" r:id="rId4" imgW="8601126" imgH="3762334"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2519389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108</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374966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3487229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109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375069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36251"/>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109</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37088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3677023"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spTree>
    <p:extLst>
      <p:ext uri="{BB962C8B-B14F-4D97-AF65-F5344CB8AC3E}">
        <p14:creationId xmlns:p14="http://schemas.microsoft.com/office/powerpoint/2010/main" val="185296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110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3751715"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3977135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111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3752739"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4612481" y="1169988"/>
            <a:ext cx="3851685" cy="1092200"/>
          </a:xfrm>
          <a:prstGeom prst="wedgeRectCallout">
            <a:avLst>
              <a:gd name="adj1" fmla="val 25321"/>
              <a:gd name="adj2" fmla="val 98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Longer term yields are expected to rise in 2014 and 2015 while short-term yields will not begin to normalize until 2015 </a:t>
            </a:r>
            <a:endParaRPr lang="en-US" b="1" dirty="0">
              <a:solidFill>
                <a:schemeClr val="bg1"/>
              </a:solidFill>
              <a:cs typeface="+mn-cs"/>
            </a:endParaRPr>
          </a:p>
        </p:txBody>
      </p:sp>
      <p:sp>
        <p:nvSpPr>
          <p:cNvPr id="2100229" name="Rectangle 5"/>
          <p:cNvSpPr>
            <a:spLocks noChangeArrowheads="1"/>
          </p:cNvSpPr>
          <p:nvPr/>
        </p:nvSpPr>
        <p:spPr bwMode="blackWhite">
          <a:xfrm>
            <a:off x="628650" y="5772150"/>
            <a:ext cx="8070850" cy="6876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Higher longer-term yields will help insurers but short term yields are expected to lag behind</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(2006-2013), Swiss Re (2014-2015); </a:t>
            </a:r>
            <a:r>
              <a:rPr lang="en-US" sz="1100" dirty="0"/>
              <a:t>Insurance Information Institute.</a:t>
            </a:r>
          </a:p>
        </p:txBody>
      </p:sp>
    </p:spTree>
    <p:extLst>
      <p:ext uri="{BB962C8B-B14F-4D97-AF65-F5344CB8AC3E}">
        <p14:creationId xmlns:p14="http://schemas.microsoft.com/office/powerpoint/2010/main" val="1615219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3753763"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
        <p:nvSpPr>
          <p:cNvPr id="1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Swiss Re (2014-2015); </a:t>
            </a:r>
            <a:r>
              <a:rPr lang="en-US" sz="1100" dirty="0"/>
              <a:t>Insurance Information Institute.</a:t>
            </a:r>
          </a:p>
        </p:txBody>
      </p:sp>
    </p:spTree>
    <p:extLst>
      <p:ext uri="{BB962C8B-B14F-4D97-AF65-F5344CB8AC3E}">
        <p14:creationId xmlns:p14="http://schemas.microsoft.com/office/powerpoint/2010/main" val="3176414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2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History Suggests that WC, Like Other Long-Tailed Lines Is Much More Difficult to Underwrite</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26531570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852894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115</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3748645"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1136570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mc:AlternateContent xmlns:mc="http://schemas.openxmlformats.org/markup-compatibility/2006">
              <mc:Choice xmlns:v="urn:schemas-microsoft-com:vml" Requires="v">
                <p:oleObj spid="_x0000_s23755809"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8381" y="1787804"/>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extLst>
      <p:ext uri="{BB962C8B-B14F-4D97-AF65-F5344CB8AC3E}">
        <p14:creationId xmlns:p14="http://schemas.microsoft.com/office/powerpoint/2010/main" val="2754243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117</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29175028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118</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ext uri="{D42A27DB-BD31-4B8C-83A1-F6EECF244321}">
                <p14:modId xmlns:p14="http://schemas.microsoft.com/office/powerpoint/2010/main" val="3853078749"/>
              </p:ext>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Medical Professional Liability Accounts </a:t>
            </a:r>
            <a:r>
              <a:rPr lang="en-US" b="1" dirty="0">
                <a:solidFill>
                  <a:srgbClr val="FFFFFF"/>
                </a:solidFill>
              </a:rPr>
              <a:t>for </a:t>
            </a:r>
            <a:r>
              <a:rPr lang="en-US" b="1" dirty="0" smtClean="0">
                <a:solidFill>
                  <a:srgbClr val="FFFFFF"/>
                </a:solidFill>
              </a:rPr>
              <a:t>Only About 2% of Industry DPW but 6.7% of Insurer Impairments</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297174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Workers Compensation</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6186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The </a:t>
            </a:r>
            <a:r>
              <a:rPr lang="en-US" sz="3800" b="1" i="1" u="sng" dirty="0" smtClean="0">
                <a:solidFill>
                  <a:srgbClr val="225A7A"/>
                </a:solidFill>
              </a:rPr>
              <a:t>NEXT</a:t>
            </a:r>
            <a:r>
              <a:rPr lang="en-US" sz="3800" b="1" dirty="0" smtClean="0">
                <a:solidFill>
                  <a:srgbClr val="225A7A"/>
                </a:solidFill>
              </a:rPr>
              <a:t> 100 Years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extLst>
      <p:ext uri="{BB962C8B-B14F-4D97-AF65-F5344CB8AC3E}">
        <p14:creationId xmlns:p14="http://schemas.microsoft.com/office/powerpoint/2010/main" val="30151552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12</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3678047" name="Chart" r:id="rId4" imgW="8582143" imgH="3952775" progId="MSGraph.Chart.8">
                  <p:embed followColorScheme="full"/>
                </p:oleObj>
              </mc:Choice>
              <mc:Fallback>
                <p:oleObj name="Chart" r:id="rId4" imgW="8582143" imgH="3952775"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1795830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120</a:t>
            </a:fld>
            <a:endParaRPr lang="en-US" smtClean="0"/>
          </a:p>
        </p:txBody>
      </p:sp>
      <p:sp>
        <p:nvSpPr>
          <p:cNvPr id="82949" name="Rectangle 2"/>
          <p:cNvSpPr>
            <a:spLocks noGrp="1" noChangeArrowheads="1"/>
          </p:cNvSpPr>
          <p:nvPr>
            <p:ph type="title"/>
          </p:nvPr>
        </p:nvSpPr>
        <p:spPr/>
        <p:txBody>
          <a:bodyPr/>
          <a:lstStyle/>
          <a:p>
            <a:r>
              <a:rPr lang="en-US" dirty="0" smtClean="0"/>
              <a:t>Threats and Challenges </a:t>
            </a:r>
          </a:p>
        </p:txBody>
      </p:sp>
      <p:sp>
        <p:nvSpPr>
          <p:cNvPr id="1922051" name="Rectangle 3"/>
          <p:cNvSpPr>
            <a:spLocks noGrp="1" noChangeArrowheads="1"/>
          </p:cNvSpPr>
          <p:nvPr>
            <p:ph type="body" idx="1"/>
          </p:nvPr>
        </p:nvSpPr>
        <p:spPr>
          <a:xfrm>
            <a:off x="282327" y="1159807"/>
            <a:ext cx="8684692" cy="5448301"/>
          </a:xfrm>
        </p:spPr>
        <p:txBody>
          <a:bodyPr/>
          <a:lstStyle/>
          <a:p>
            <a:pPr>
              <a:lnSpc>
                <a:spcPts val="900"/>
              </a:lnSpc>
            </a:pPr>
            <a:r>
              <a:rPr lang="en-US" sz="2000" b="1" dirty="0" smtClean="0"/>
              <a:t>Will Advances in Workplace Safety Make WC Irrelevant?</a:t>
            </a:r>
          </a:p>
          <a:p>
            <a:pPr>
              <a:lnSpc>
                <a:spcPts val="900"/>
              </a:lnSpc>
            </a:pPr>
            <a:r>
              <a:rPr lang="en-US" sz="2000" b="1" dirty="0" smtClean="0"/>
              <a:t>Loss of Pricing Discipline</a:t>
            </a:r>
          </a:p>
          <a:p>
            <a:pPr>
              <a:lnSpc>
                <a:spcPts val="900"/>
              </a:lnSpc>
            </a:pPr>
            <a:r>
              <a:rPr lang="en-US" sz="2000" b="1" dirty="0" smtClean="0"/>
              <a:t>Persistently Low Interest Rates</a:t>
            </a:r>
          </a:p>
          <a:p>
            <a:pPr>
              <a:lnSpc>
                <a:spcPts val="900"/>
              </a:lnSpc>
            </a:pPr>
            <a:r>
              <a:rPr lang="en-US" sz="2000" b="1" dirty="0" smtClean="0"/>
              <a:t>Affordable Care Act (“</a:t>
            </a:r>
            <a:r>
              <a:rPr lang="en-US" sz="2000" b="1" dirty="0" err="1" smtClean="0"/>
              <a:t>ObamaCare</a:t>
            </a:r>
            <a:r>
              <a:rPr lang="en-US" sz="2000" b="1" dirty="0" smtClean="0"/>
              <a:t>”)</a:t>
            </a:r>
          </a:p>
          <a:p>
            <a:pPr lvl="1">
              <a:lnSpc>
                <a:spcPts val="900"/>
              </a:lnSpc>
            </a:pPr>
            <a:r>
              <a:rPr lang="en-US" sz="1800" b="1" dirty="0" smtClean="0"/>
              <a:t>Probably a small net benefit for WC insurers</a:t>
            </a:r>
          </a:p>
          <a:p>
            <a:pPr lvl="1">
              <a:lnSpc>
                <a:spcPts val="900"/>
              </a:lnSpc>
            </a:pPr>
            <a:r>
              <a:rPr lang="en-US" sz="1800" b="1" dirty="0" smtClean="0"/>
              <a:t>Less cost shifting possible</a:t>
            </a:r>
          </a:p>
          <a:p>
            <a:pPr lvl="1">
              <a:lnSpc>
                <a:spcPts val="900"/>
              </a:lnSpc>
            </a:pPr>
            <a:r>
              <a:rPr lang="en-US" sz="1800" b="1" dirty="0" smtClean="0"/>
              <a:t>Potential downward pressure on drivers of med cost inflation; Wellness?</a:t>
            </a:r>
          </a:p>
          <a:p>
            <a:pPr>
              <a:lnSpc>
                <a:spcPts val="900"/>
              </a:lnSpc>
            </a:pPr>
            <a:r>
              <a:rPr lang="en-US" sz="2000" b="1" dirty="0" smtClean="0"/>
              <a:t>Obesity</a:t>
            </a:r>
          </a:p>
          <a:p>
            <a:pPr>
              <a:lnSpc>
                <a:spcPts val="900"/>
              </a:lnSpc>
            </a:pPr>
            <a:r>
              <a:rPr lang="en-US" sz="2000" b="1" dirty="0" smtClean="0"/>
              <a:t>Aging Workforce</a:t>
            </a:r>
          </a:p>
          <a:p>
            <a:pPr>
              <a:lnSpc>
                <a:spcPts val="900"/>
              </a:lnSpc>
            </a:pPr>
            <a:r>
              <a:rPr lang="en-US" sz="2000" b="1" dirty="0" err="1" smtClean="0"/>
              <a:t>Opioids</a:t>
            </a:r>
            <a:r>
              <a:rPr lang="en-US" sz="2000" b="1" dirty="0" smtClean="0"/>
              <a:t>  </a:t>
            </a:r>
          </a:p>
          <a:p>
            <a:pPr>
              <a:lnSpc>
                <a:spcPts val="900"/>
              </a:lnSpc>
            </a:pPr>
            <a:r>
              <a:rPr lang="en-US" sz="2000" b="1" dirty="0" smtClean="0"/>
              <a:t>Regulatory Risk</a:t>
            </a:r>
          </a:p>
          <a:p>
            <a:pPr>
              <a:lnSpc>
                <a:spcPts val="900"/>
              </a:lnSpc>
            </a:pPr>
            <a:r>
              <a:rPr lang="en-US" sz="2000" b="1" dirty="0" smtClean="0"/>
              <a:t>Anti-Immigration Sentiment in Washington</a:t>
            </a:r>
          </a:p>
          <a:p>
            <a:pPr lvl="1">
              <a:lnSpc>
                <a:spcPts val="900"/>
              </a:lnSpc>
            </a:pPr>
            <a:r>
              <a:rPr lang="en-US" sz="1800" b="1" dirty="0" smtClean="0"/>
              <a:t>Likely holding back growth in high and low skill jobs</a:t>
            </a:r>
          </a:p>
          <a:p>
            <a:pPr>
              <a:lnSpc>
                <a:spcPts val="900"/>
              </a:lnSpc>
            </a:pPr>
            <a:r>
              <a:rPr lang="en-US" sz="2000" b="1" dirty="0" smtClean="0"/>
              <a:t>Adoption of Employer Liability Laws? (e.g., TX, OK)</a:t>
            </a:r>
          </a:p>
          <a:p>
            <a:pPr>
              <a:lnSpc>
                <a:spcPts val="900"/>
              </a:lnSpc>
            </a:pPr>
            <a:r>
              <a:rPr lang="en-US" sz="2000" b="1" dirty="0" smtClean="0"/>
              <a:t>“Big Data” and Workers Comp</a:t>
            </a:r>
          </a:p>
          <a:p>
            <a:pPr lvl="1">
              <a:lnSpc>
                <a:spcPts val="900"/>
              </a:lnSpc>
            </a:pPr>
            <a:r>
              <a:rPr lang="en-US" sz="1800" b="1" dirty="0" smtClean="0"/>
              <a:t>Proliferation of advanced analytics</a:t>
            </a:r>
            <a:endParaRPr lang="en-US" sz="1600" b="1" dirty="0" smtClean="0"/>
          </a:p>
        </p:txBody>
      </p:sp>
    </p:spTree>
    <p:extLst>
      <p:ext uri="{BB962C8B-B14F-4D97-AF65-F5344CB8AC3E}">
        <p14:creationId xmlns:p14="http://schemas.microsoft.com/office/powerpoint/2010/main" val="1291016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0" end="10"/>
                                            </p:txEl>
                                          </p:spTgt>
                                        </p:tgtEl>
                                        <p:attrNameLst>
                                          <p:attrName>style.visibility</p:attrName>
                                        </p:attrNameLst>
                                      </p:cBhvr>
                                      <p:to>
                                        <p:strVal val="visible"/>
                                      </p:to>
                                    </p:set>
                                    <p:animEffect transition="in" filter="wipe(left)">
                                      <p:cBhvr>
                                        <p:cTn id="51" dur="500"/>
                                        <p:tgtEl>
                                          <p:spTgt spid="192205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22051">
                                            <p:txEl>
                                              <p:pRg st="11" end="11"/>
                                            </p:txEl>
                                          </p:spTgt>
                                        </p:tgtEl>
                                        <p:attrNameLst>
                                          <p:attrName>style.visibility</p:attrName>
                                        </p:attrNameLst>
                                      </p:cBhvr>
                                      <p:to>
                                        <p:strVal val="visible"/>
                                      </p:to>
                                    </p:set>
                                    <p:animEffect transition="in" filter="wipe(left)">
                                      <p:cBhvr>
                                        <p:cTn id="56" dur="500"/>
                                        <p:tgtEl>
                                          <p:spTgt spid="1922051">
                                            <p:txEl>
                                              <p:pRg st="11" end="11"/>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22051">
                                            <p:txEl>
                                              <p:pRg st="12" end="12"/>
                                            </p:txEl>
                                          </p:spTgt>
                                        </p:tgtEl>
                                        <p:attrNameLst>
                                          <p:attrName>style.visibility</p:attrName>
                                        </p:attrNameLst>
                                      </p:cBhvr>
                                      <p:to>
                                        <p:strVal val="visible"/>
                                      </p:to>
                                    </p:set>
                                    <p:animEffect transition="in" filter="wipe(left)">
                                      <p:cBhvr>
                                        <p:cTn id="59" dur="500"/>
                                        <p:tgtEl>
                                          <p:spTgt spid="1922051">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22051">
                                            <p:txEl>
                                              <p:pRg st="13" end="13"/>
                                            </p:txEl>
                                          </p:spTgt>
                                        </p:tgtEl>
                                        <p:attrNameLst>
                                          <p:attrName>style.visibility</p:attrName>
                                        </p:attrNameLst>
                                      </p:cBhvr>
                                      <p:to>
                                        <p:strVal val="visible"/>
                                      </p:to>
                                    </p:set>
                                    <p:animEffect transition="in" filter="wipe(left)">
                                      <p:cBhvr>
                                        <p:cTn id="64" dur="500"/>
                                        <p:tgtEl>
                                          <p:spTgt spid="1922051">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922051">
                                            <p:txEl>
                                              <p:pRg st="14" end="14"/>
                                            </p:txEl>
                                          </p:spTgt>
                                        </p:tgtEl>
                                        <p:attrNameLst>
                                          <p:attrName>style.visibility</p:attrName>
                                        </p:attrNameLst>
                                      </p:cBhvr>
                                      <p:to>
                                        <p:strVal val="visible"/>
                                      </p:to>
                                    </p:set>
                                    <p:animEffect transition="in" filter="wipe(left)">
                                      <p:cBhvr>
                                        <p:cTn id="69" dur="500"/>
                                        <p:tgtEl>
                                          <p:spTgt spid="1922051">
                                            <p:txEl>
                                              <p:pRg st="14" end="14"/>
                                            </p:tx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922051">
                                            <p:txEl>
                                              <p:pRg st="15" end="15"/>
                                            </p:txEl>
                                          </p:spTgt>
                                        </p:tgtEl>
                                        <p:attrNameLst>
                                          <p:attrName>style.visibility</p:attrName>
                                        </p:attrNameLst>
                                      </p:cBhvr>
                                      <p:to>
                                        <p:strVal val="visible"/>
                                      </p:to>
                                    </p:set>
                                    <p:animEffect transition="in" filter="wipe(left)">
                                      <p:cBhvr>
                                        <p:cTn id="72" dur="500"/>
                                        <p:tgtEl>
                                          <p:spTgt spid="19220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105"/>
          <p:cNvSpPr>
            <a:spLocks noGrp="1" noChangeArrowheads="1"/>
          </p:cNvSpPr>
          <p:nvPr>
            <p:ph type="dt" sz="quarter" idx="10"/>
          </p:nvPr>
        </p:nvSpPr>
        <p:spPr/>
        <p:txBody>
          <a:bodyPr/>
          <a:lstStyle/>
          <a:p>
            <a:pPr>
              <a:defRPr/>
            </a:pPr>
            <a:r>
              <a:rPr lang="en-US" smtClean="0"/>
              <a:t>12/01/09 - 9pm</a:t>
            </a:r>
          </a:p>
        </p:txBody>
      </p:sp>
      <p:sp>
        <p:nvSpPr>
          <p:cNvPr id="5632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latin typeface="Verdana" panose="020B0604030504040204" pitchFamily="34" charset="0"/>
              </a:rPr>
              <a:t>eSlide – P6466 – The Financial Crisis and the Future of the P/C</a:t>
            </a:r>
          </a:p>
        </p:txBody>
      </p:sp>
      <p:sp>
        <p:nvSpPr>
          <p:cNvPr id="563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ECF27-F905-4DD8-BD9D-5A5F62A182BD}" type="slidenum">
              <a:rPr lang="en-US" altLang="en-US">
                <a:solidFill>
                  <a:srgbClr val="000000"/>
                </a:solidFill>
                <a:latin typeface="Verdana" panose="020B0604030504040204" pitchFamily="34" charset="0"/>
              </a:rPr>
              <a:pPr/>
              <a:t>121</a:t>
            </a:fld>
            <a:endParaRPr lang="en-US" altLang="en-US">
              <a:solidFill>
                <a:srgbClr val="000000"/>
              </a:solidFill>
              <a:latin typeface="Verdana" panose="020B0604030504040204" pitchFamily="34" charset="0"/>
            </a:endParaRPr>
          </a:p>
        </p:txBody>
      </p:sp>
      <p:sp>
        <p:nvSpPr>
          <p:cNvPr id="56325" name="Rectangle 2"/>
          <p:cNvSpPr>
            <a:spLocks noGrp="1" noChangeArrowheads="1"/>
          </p:cNvSpPr>
          <p:nvPr>
            <p:ph type="title"/>
          </p:nvPr>
        </p:nvSpPr>
        <p:spPr>
          <a:xfrm>
            <a:off x="76200" y="90488"/>
            <a:ext cx="7626350" cy="860425"/>
          </a:xfrm>
        </p:spPr>
        <p:txBody>
          <a:bodyPr/>
          <a:lstStyle/>
          <a:p>
            <a:r>
              <a:rPr lang="en-US" altLang="en-US" smtClean="0">
                <a:latin typeface="Arial" panose="020B0604020202020204" pitchFamily="34" charset="0"/>
              </a:rPr>
              <a:t>Workers Compensation Timeline</a:t>
            </a:r>
          </a:p>
        </p:txBody>
      </p:sp>
      <p:sp>
        <p:nvSpPr>
          <p:cNvPr id="1922051" name="Rectangle 3"/>
          <p:cNvSpPr>
            <a:spLocks noGrp="1" noChangeArrowheads="1"/>
          </p:cNvSpPr>
          <p:nvPr>
            <p:ph type="body" idx="1"/>
          </p:nvPr>
        </p:nvSpPr>
        <p:spPr>
          <a:xfrm>
            <a:off x="304800" y="1138238"/>
            <a:ext cx="8610600" cy="4652962"/>
          </a:xfrm>
        </p:spPr>
        <p:txBody>
          <a:bodyPr/>
          <a:lstStyle/>
          <a:p>
            <a:pPr>
              <a:spcBef>
                <a:spcPct val="50000"/>
              </a:spcBef>
            </a:pPr>
            <a:r>
              <a:rPr lang="en-US" altLang="en-US" sz="1800" b="1" smtClean="0">
                <a:latin typeface="Arial" panose="020B0604020202020204" pitchFamily="34" charset="0"/>
              </a:rPr>
              <a:t>Industrialization of US in the Late 19</a:t>
            </a:r>
            <a:r>
              <a:rPr lang="en-US" altLang="en-US" sz="1800" b="1" baseline="30000" smtClean="0">
                <a:latin typeface="Arial" panose="020B0604020202020204" pitchFamily="34" charset="0"/>
              </a:rPr>
              <a:t>th</a:t>
            </a:r>
            <a:r>
              <a:rPr lang="en-US" altLang="en-US" sz="1800" b="1" smtClean="0">
                <a:latin typeface="Arial" panose="020B0604020202020204" pitchFamily="34" charset="0"/>
              </a:rPr>
              <a:t>/Early 20</a:t>
            </a:r>
            <a:r>
              <a:rPr lang="en-US" altLang="en-US" sz="1800" b="1" baseline="30000" smtClean="0">
                <a:latin typeface="Arial" panose="020B0604020202020204" pitchFamily="34" charset="0"/>
              </a:rPr>
              <a:t>th</a:t>
            </a:r>
            <a:r>
              <a:rPr lang="en-US" altLang="en-US" sz="1800" b="1" smtClean="0">
                <a:latin typeface="Arial" panose="020B0604020202020204" pitchFamily="34" charset="0"/>
              </a:rPr>
              <a:t> Century Led to Increasing &amp;  Unacceptably High Number of Deaths and Injuries Among Workers </a:t>
            </a:r>
            <a:endParaRPr lang="en-US" altLang="en-US" sz="1600" smtClean="0">
              <a:latin typeface="Arial" panose="020B0604020202020204" pitchFamily="34" charset="0"/>
            </a:endParaRPr>
          </a:p>
          <a:p>
            <a:pPr lvl="1"/>
            <a:r>
              <a:rPr lang="en-US" altLang="en-US" sz="1600" smtClean="0">
                <a:latin typeface="Arial" panose="020B0604020202020204" pitchFamily="34" charset="0"/>
              </a:rPr>
              <a:t>In 1912, an estimated 18,000 to 23,000 workers were killed on the job (compared to 5,071 in 2008) and approximately 4.7 million (12% or workforce) suffered a nonfatal illness or injury (compared to 3.7 million 2008)</a:t>
            </a:r>
          </a:p>
          <a:p>
            <a:pPr lvl="1"/>
            <a:r>
              <a:rPr lang="en-US" altLang="en-US" sz="1600" smtClean="0">
                <a:latin typeface="Arial" panose="020B0604020202020204" pitchFamily="34" charset="0"/>
              </a:rPr>
              <a:t>The 1912 death/injury rates would imply 75,600 deaths and 17 million injuries today </a:t>
            </a:r>
          </a:p>
          <a:p>
            <a:pPr lvl="1"/>
            <a:r>
              <a:rPr lang="en-US" altLang="en-US" sz="1600" smtClean="0">
                <a:latin typeface="Arial" panose="020B0604020202020204" pitchFamily="34" charset="0"/>
              </a:rPr>
              <a:t>More awareness of broader impacts on families of injured/killed workers</a:t>
            </a:r>
          </a:p>
          <a:p>
            <a:pPr>
              <a:spcBef>
                <a:spcPct val="50000"/>
              </a:spcBef>
            </a:pPr>
            <a:r>
              <a:rPr lang="en-US" altLang="en-US" sz="1800" b="1" smtClean="0">
                <a:latin typeface="Arial" panose="020B0604020202020204" pitchFamily="34" charset="0"/>
              </a:rPr>
              <a:t>Workers Could Seek Redress Under Tort Law, But Seldom Prevailed</a:t>
            </a:r>
          </a:p>
          <a:p>
            <a:pPr lvl="1"/>
            <a:r>
              <a:rPr lang="en-US" altLang="en-US" sz="1600" smtClean="0">
                <a:latin typeface="Arial" panose="020B0604020202020204" pitchFamily="34" charset="0"/>
              </a:rPr>
              <a:t>Employers usually won suits filed by injured workers by arguing:</a:t>
            </a:r>
          </a:p>
          <a:p>
            <a:pPr lvl="2"/>
            <a:r>
              <a:rPr lang="en-US" altLang="en-US" sz="1400" b="1" smtClean="0">
                <a:latin typeface="Arial" panose="020B0604020202020204" pitchFamily="34" charset="0"/>
              </a:rPr>
              <a:t>Contributory Negligence:</a:t>
            </a:r>
            <a:r>
              <a:rPr lang="en-US" altLang="en-US" sz="1400" smtClean="0">
                <a:latin typeface="Arial" panose="020B0604020202020204" pitchFamily="34" charset="0"/>
              </a:rPr>
              <a:t> Employee was at least partially to blame for the accident</a:t>
            </a:r>
          </a:p>
          <a:p>
            <a:pPr lvl="2"/>
            <a:r>
              <a:rPr lang="en-US" altLang="en-US" sz="1400" b="1" smtClean="0">
                <a:latin typeface="Arial" panose="020B0604020202020204" pitchFamily="34" charset="0"/>
              </a:rPr>
              <a:t>Assumed Risk: </a:t>
            </a:r>
            <a:r>
              <a:rPr lang="en-US" altLang="en-US" sz="1400" smtClean="0">
                <a:latin typeface="Arial" panose="020B0604020202020204" pitchFamily="34" charset="0"/>
              </a:rPr>
              <a:t>By taking the job, the employee understood the hazards involved</a:t>
            </a:r>
          </a:p>
          <a:p>
            <a:pPr lvl="2"/>
            <a:r>
              <a:rPr lang="en-US" altLang="en-US" sz="1400" b="1" smtClean="0">
                <a:latin typeface="Arial" panose="020B0604020202020204" pitchFamily="34" charset="0"/>
              </a:rPr>
              <a:t>Fellow Servant Rule:</a:t>
            </a:r>
            <a:r>
              <a:rPr lang="en-US" altLang="en-US" sz="1400" smtClean="0">
                <a:latin typeface="Arial" panose="020B0604020202020204" pitchFamily="34" charset="0"/>
              </a:rPr>
              <a:t> A fellow worker caused the accident, so the employer was not at fault</a:t>
            </a:r>
            <a:endParaRPr lang="en-US" altLang="en-US" sz="1400" b="1" smtClean="0">
              <a:latin typeface="Arial" panose="020B0604020202020204" pitchFamily="34" charset="0"/>
            </a:endParaRPr>
          </a:p>
          <a:p>
            <a:pPr>
              <a:spcBef>
                <a:spcPct val="50000"/>
              </a:spcBef>
            </a:pPr>
            <a:r>
              <a:rPr lang="en-US" altLang="en-US" sz="1800" b="1" smtClean="0">
                <a:latin typeface="Arial" panose="020B0604020202020204" pitchFamily="34" charset="0"/>
              </a:rPr>
              <a:t>European Countries Began to Implement Workers Compensation Programs</a:t>
            </a:r>
          </a:p>
          <a:p>
            <a:pPr lvl="1"/>
            <a:r>
              <a:rPr lang="en-US" altLang="en-US" sz="1600" smtClean="0">
                <a:latin typeface="Arial" panose="020B0604020202020204" pitchFamily="34" charset="0"/>
              </a:rPr>
              <a:t>Germany (1884); England (1897)</a:t>
            </a:r>
          </a:p>
          <a:p>
            <a:pPr>
              <a:spcBef>
                <a:spcPct val="50000"/>
              </a:spcBef>
            </a:pPr>
            <a:r>
              <a:rPr lang="en-US" altLang="en-US" sz="1800" b="1" smtClean="0">
                <a:latin typeface="Arial" panose="020B0604020202020204" pitchFamily="34" charset="0"/>
              </a:rPr>
              <a:t>Insurers Began to Sell Commercial Liability Coverage in the Late 1800s</a:t>
            </a:r>
            <a:endParaRPr lang="en-US" altLang="en-US" sz="1800" smtClean="0">
              <a:latin typeface="Arial" panose="020B0604020202020204" pitchFamily="34" charset="0"/>
            </a:endParaRPr>
          </a:p>
          <a:p>
            <a:pPr lvl="1"/>
            <a:r>
              <a:rPr lang="en-US" altLang="en-US" sz="1600" smtClean="0">
                <a:latin typeface="Arial" panose="020B0604020202020204" pitchFamily="34" charset="0"/>
              </a:rPr>
              <a:t>Coverage for inadvertent errors became more commonplace</a:t>
            </a:r>
          </a:p>
          <a:p>
            <a:pPr lvl="1"/>
            <a:r>
              <a:rPr lang="en-US" altLang="en-US" sz="1600" smtClean="0">
                <a:latin typeface="Arial" panose="020B0604020202020204" pitchFamily="34" charset="0"/>
              </a:rPr>
              <a:t>In the workforce, such policies became the first employer liability policies</a:t>
            </a:r>
          </a:p>
        </p:txBody>
      </p:sp>
      <p:sp>
        <p:nvSpPr>
          <p:cNvPr id="56327" name="Rectangle 8"/>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fr-FR" altLang="en-US" sz="1100">
                <a:solidFill>
                  <a:srgbClr val="000000"/>
                </a:solidFill>
              </a:rPr>
              <a:t>Source: Insurance Information Institute</a:t>
            </a:r>
            <a:r>
              <a:rPr lang="en-US" altLang="en-US" sz="1100">
                <a:solidFill>
                  <a:srgbClr val="000000"/>
                </a:solidFill>
              </a:rPr>
              <a:t>.</a:t>
            </a:r>
          </a:p>
        </p:txBody>
      </p:sp>
    </p:spTree>
    <p:extLst>
      <p:ext uri="{BB962C8B-B14F-4D97-AF65-F5344CB8AC3E}">
        <p14:creationId xmlns:p14="http://schemas.microsoft.com/office/powerpoint/2010/main" val="34735467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05"/>
          <p:cNvSpPr>
            <a:spLocks noGrp="1" noChangeArrowheads="1"/>
          </p:cNvSpPr>
          <p:nvPr>
            <p:ph type="dt" sz="quarter" idx="10"/>
          </p:nvPr>
        </p:nvSpPr>
        <p:spPr/>
        <p:txBody>
          <a:bodyPr/>
          <a:lstStyle/>
          <a:p>
            <a:pPr fontAlgn="base">
              <a:spcAft>
                <a:spcPct val="0"/>
              </a:spcAft>
              <a:defRPr/>
            </a:pPr>
            <a:r>
              <a:rPr lang="en-US" smtClean="0"/>
              <a:t>12/01/09 - 9pm</a:t>
            </a:r>
          </a:p>
        </p:txBody>
      </p:sp>
      <p:sp>
        <p:nvSpPr>
          <p:cNvPr id="59395"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latin typeface="Verdana" panose="020B0604030504040204" pitchFamily="34" charset="0"/>
              </a:rPr>
              <a:t>eSlide – P6466 – The Financial Crisis and the Future of the P/C</a:t>
            </a:r>
          </a:p>
        </p:txBody>
      </p:sp>
      <p:sp>
        <p:nvSpPr>
          <p:cNvPr id="5939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E8D51D-C7DB-4199-834A-30B3DE543E7E}" type="slidenum">
              <a:rPr lang="en-US" altLang="en-US">
                <a:solidFill>
                  <a:srgbClr val="000000"/>
                </a:solidFill>
                <a:latin typeface="Verdana" panose="020B0604030504040204" pitchFamily="34" charset="0"/>
              </a:rPr>
              <a:pPr/>
              <a:t>122</a:t>
            </a:fld>
            <a:endParaRPr lang="en-US" altLang="en-US">
              <a:solidFill>
                <a:srgbClr val="000000"/>
              </a:solidFill>
              <a:latin typeface="Verdana" panose="020B0604030504040204" pitchFamily="34" charset="0"/>
            </a:endParaRPr>
          </a:p>
        </p:txBody>
      </p:sp>
      <p:sp>
        <p:nvSpPr>
          <p:cNvPr id="59397" name="Rectangle 2"/>
          <p:cNvSpPr>
            <a:spLocks noGrp="1" noChangeArrowheads="1"/>
          </p:cNvSpPr>
          <p:nvPr>
            <p:ph type="title"/>
          </p:nvPr>
        </p:nvSpPr>
        <p:spPr/>
        <p:txBody>
          <a:bodyPr/>
          <a:lstStyle/>
          <a:p>
            <a:r>
              <a:rPr lang="en-US" altLang="en-US" sz="3200" smtClean="0">
                <a:latin typeface="Arial" panose="020B0604020202020204" pitchFamily="34" charset="0"/>
              </a:rPr>
              <a:t>Key Workers Compensation Developments in the 1910s</a:t>
            </a:r>
            <a:endParaRPr lang="en-US" altLang="en-US" smtClean="0">
              <a:latin typeface="Arial" panose="020B0604020202020204" pitchFamily="34" charset="0"/>
            </a:endParaRPr>
          </a:p>
        </p:txBody>
      </p:sp>
      <p:sp>
        <p:nvSpPr>
          <p:cNvPr id="59398" name="Rectangle 8"/>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fr-FR" altLang="en-US" sz="1100">
                <a:solidFill>
                  <a:srgbClr val="000000"/>
                </a:solidFill>
              </a:rPr>
              <a:t>Source: Insurance Information Institute</a:t>
            </a:r>
            <a:r>
              <a:rPr lang="en-US" altLang="en-US" sz="1100">
                <a:solidFill>
                  <a:srgbClr val="000000"/>
                </a:solidFill>
              </a:rPr>
              <a:t>.</a:t>
            </a:r>
          </a:p>
        </p:txBody>
      </p:sp>
      <p:graphicFrame>
        <p:nvGraphicFramePr>
          <p:cNvPr id="11" name="Chart 10"/>
          <p:cNvGraphicFramePr>
            <a:graphicFrameLocks noGrp="1"/>
          </p:cNvGraphicFramePr>
          <p:nvPr/>
        </p:nvGraphicFramePr>
        <p:xfrm>
          <a:off x="304800" y="10668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712232"/>
      </p:ext>
    </p:extLst>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fontAlgn="base">
              <a:spcAft>
                <a:spcPct val="0"/>
              </a:spcAft>
              <a:defRPr/>
            </a:pPr>
            <a:r>
              <a:rPr lang="en-US" smtClean="0"/>
              <a:t>12/01/09 - 9pm</a:t>
            </a:r>
          </a:p>
        </p:txBody>
      </p:sp>
      <p:sp>
        <p:nvSpPr>
          <p:cNvPr id="6148"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latin typeface="Verdana" panose="020B0604030504040204" pitchFamily="34" charset="0"/>
              </a:rPr>
              <a:t>eSlide – P6466 – The Financial Crisis and the Future of the P/C</a:t>
            </a:r>
          </a:p>
        </p:txBody>
      </p:sp>
      <p:sp>
        <p:nvSpPr>
          <p:cNvPr id="6149"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683F6A-D6E5-4B0C-86AD-727379DA8DFB}" type="slidenum">
              <a:rPr lang="en-US" altLang="en-US">
                <a:solidFill>
                  <a:srgbClr val="000000"/>
                </a:solidFill>
                <a:latin typeface="Verdana" panose="020B0604030504040204" pitchFamily="34" charset="0"/>
              </a:rPr>
              <a:pPr/>
              <a:t>123</a:t>
            </a:fld>
            <a:endParaRPr lang="en-US" altLang="en-US">
              <a:solidFill>
                <a:srgbClr val="000000"/>
              </a:solidFill>
              <a:latin typeface="Verdana" panose="020B0604030504040204" pitchFamily="34" charset="0"/>
            </a:endParaRPr>
          </a:p>
        </p:txBody>
      </p:sp>
      <p:sp>
        <p:nvSpPr>
          <p:cNvPr id="6150" name="Rectangle 2"/>
          <p:cNvSpPr>
            <a:spLocks noGrp="1" noChangeArrowheads="1"/>
          </p:cNvSpPr>
          <p:nvPr>
            <p:ph type="title"/>
          </p:nvPr>
        </p:nvSpPr>
        <p:spPr/>
        <p:txBody>
          <a:bodyPr/>
          <a:lstStyle/>
          <a:p>
            <a:r>
              <a:rPr lang="en-US" altLang="en-US" sz="3200" smtClean="0">
                <a:latin typeface="Arial" panose="020B0604020202020204" pitchFamily="34" charset="0"/>
              </a:rPr>
              <a:t>Cumulative Number of WC Laws Passed, 1910-1920</a:t>
            </a:r>
            <a:endParaRPr lang="en-US" altLang="en-US" smtClean="0">
              <a:latin typeface="Arial" panose="020B0604020202020204" pitchFamily="34" charset="0"/>
            </a:endParaRPr>
          </a:p>
        </p:txBody>
      </p:sp>
      <p:graphicFrame>
        <p:nvGraphicFramePr>
          <p:cNvPr id="6146" name="Object 2"/>
          <p:cNvGraphicFramePr>
            <a:graphicFrameLocks noGrp="1"/>
          </p:cNvGraphicFramePr>
          <p:nvPr>
            <p:ph idx="4294967295"/>
          </p:nvPr>
        </p:nvGraphicFramePr>
        <p:xfrm>
          <a:off x="381000" y="1830388"/>
          <a:ext cx="8229600" cy="3813175"/>
        </p:xfrm>
        <a:graphic>
          <a:graphicData uri="http://schemas.openxmlformats.org/presentationml/2006/ole">
            <mc:AlternateContent xmlns:mc="http://schemas.openxmlformats.org/markup-compatibility/2006">
              <mc:Choice xmlns:v="urn:schemas-microsoft-com:vml" Requires="v">
                <p:oleObj spid="_x0000_s23730235" name="Chart" r:id="rId4" imgW="7658033" imgH="3829031" progId="MSGraph.Chart.8">
                  <p:embed followColorScheme="full"/>
                </p:oleObj>
              </mc:Choice>
              <mc:Fallback>
                <p:oleObj name="Chart" r:id="rId4" imgW="7658033" imgH="3829031" progId="MSGraph.Chart.8">
                  <p:embed followColorScheme="full"/>
                  <p:pic>
                    <p:nvPicPr>
                      <p:cNvPr id="0" name=""/>
                      <p:cNvPicPr>
                        <a:picLocks noChangeArrowheads="1"/>
                      </p:cNvPicPr>
                      <p:nvPr/>
                    </p:nvPicPr>
                    <p:blipFill>
                      <a:blip r:embed="rId5"/>
                      <a:srcRect/>
                      <a:stretch>
                        <a:fillRect/>
                      </a:stretch>
                    </p:blipFill>
                    <p:spPr bwMode="gray">
                      <a:xfrm>
                        <a:off x="381000" y="1830388"/>
                        <a:ext cx="8229600" cy="3813175"/>
                      </a:xfrm>
                      <a:prstGeom prst="rect">
                        <a:avLst/>
                      </a:prstGeom>
                    </p:spPr>
                  </p:pic>
                </p:oleObj>
              </mc:Fallback>
            </mc:AlternateContent>
          </a:graphicData>
        </a:graphic>
      </p:graphicFrame>
      <p:sp>
        <p:nvSpPr>
          <p:cNvPr id="6151" name="Rectangle 8"/>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fr-FR" altLang="en-US" sz="1100">
                <a:solidFill>
                  <a:srgbClr val="000000"/>
                </a:solidFill>
              </a:rPr>
              <a:t>Source: http://eh.net/encyclopedia/article/fishback.workers.compensation; Insurance Information Institute</a:t>
            </a:r>
            <a:r>
              <a:rPr lang="en-US" altLang="en-US" sz="1100">
                <a:solidFill>
                  <a:srgbClr val="000000"/>
                </a:solidFill>
              </a:rPr>
              <a:t>.</a:t>
            </a:r>
          </a:p>
        </p:txBody>
      </p:sp>
      <p:sp>
        <p:nvSpPr>
          <p:cNvPr id="9" name="AutoShape 6"/>
          <p:cNvSpPr>
            <a:spLocks noChangeArrowheads="1"/>
          </p:cNvSpPr>
          <p:nvPr/>
        </p:nvSpPr>
        <p:spPr bwMode="blackWhite">
          <a:xfrm>
            <a:off x="3962400" y="3886200"/>
            <a:ext cx="3429000" cy="1066800"/>
          </a:xfrm>
          <a:prstGeom prst="wedgeRectCallout">
            <a:avLst>
              <a:gd name="adj1" fmla="val -104790"/>
              <a:gd name="adj2" fmla="val 9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New York was the first state to pass a WC law in 1910, and Ohio was one of the first ten when its law passed in 1911.  By 1920, 43 of the 48 states at that time had passed WC laws</a:t>
            </a:r>
          </a:p>
        </p:txBody>
      </p:sp>
    </p:spTree>
    <p:extLst>
      <p:ext uri="{BB962C8B-B14F-4D97-AF65-F5344CB8AC3E}">
        <p14:creationId xmlns:p14="http://schemas.microsoft.com/office/powerpoint/2010/main" val="3435080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105"/>
          <p:cNvSpPr>
            <a:spLocks noGrp="1" noChangeArrowheads="1"/>
          </p:cNvSpPr>
          <p:nvPr>
            <p:ph type="dt" sz="quarter" idx="10"/>
          </p:nvPr>
        </p:nvSpPr>
        <p:spPr/>
        <p:txBody>
          <a:bodyPr/>
          <a:lstStyle/>
          <a:p>
            <a:pPr>
              <a:defRPr/>
            </a:pPr>
            <a:r>
              <a:rPr lang="en-US" smtClean="0"/>
              <a:t>12/01/09 - 9pm</a:t>
            </a:r>
          </a:p>
        </p:txBody>
      </p:sp>
      <p:sp>
        <p:nvSpPr>
          <p:cNvPr id="5632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latin typeface="Verdana" panose="020B0604030504040204" pitchFamily="34" charset="0"/>
              </a:rPr>
              <a:t>eSlide – P6466 – The Financial Crisis and the Future of the P/C</a:t>
            </a:r>
          </a:p>
        </p:txBody>
      </p:sp>
      <p:sp>
        <p:nvSpPr>
          <p:cNvPr id="563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ECF27-F905-4DD8-BD9D-5A5F62A182BD}" type="slidenum">
              <a:rPr lang="en-US" altLang="en-US">
                <a:solidFill>
                  <a:srgbClr val="000000"/>
                </a:solidFill>
                <a:latin typeface="Verdana" panose="020B0604030504040204" pitchFamily="34" charset="0"/>
              </a:rPr>
              <a:pPr/>
              <a:t>124</a:t>
            </a:fld>
            <a:endParaRPr lang="en-US" altLang="en-US">
              <a:solidFill>
                <a:srgbClr val="000000"/>
              </a:solidFill>
              <a:latin typeface="Verdana" panose="020B0604030504040204" pitchFamily="34" charset="0"/>
            </a:endParaRPr>
          </a:p>
        </p:txBody>
      </p:sp>
      <p:sp>
        <p:nvSpPr>
          <p:cNvPr id="56325" name="Rectangle 2"/>
          <p:cNvSpPr>
            <a:spLocks noGrp="1" noChangeArrowheads="1"/>
          </p:cNvSpPr>
          <p:nvPr>
            <p:ph type="title"/>
          </p:nvPr>
        </p:nvSpPr>
        <p:spPr>
          <a:xfrm>
            <a:off x="76200" y="90488"/>
            <a:ext cx="7626350" cy="860425"/>
          </a:xfrm>
        </p:spPr>
        <p:txBody>
          <a:bodyPr/>
          <a:lstStyle/>
          <a:p>
            <a:r>
              <a:rPr lang="en-US" altLang="en-US" dirty="0" smtClean="0">
                <a:latin typeface="Arial" panose="020B0604020202020204" pitchFamily="34" charset="0"/>
              </a:rPr>
              <a:t>Workers Compensation:</a:t>
            </a:r>
            <a:br>
              <a:rPr lang="en-US" altLang="en-US" dirty="0" smtClean="0">
                <a:latin typeface="Arial" panose="020B0604020202020204" pitchFamily="34" charset="0"/>
              </a:rPr>
            </a:br>
            <a:r>
              <a:rPr lang="en-US" altLang="en-US" dirty="0" smtClean="0">
                <a:latin typeface="Arial" panose="020B0604020202020204" pitchFamily="34" charset="0"/>
              </a:rPr>
              <a:t>4 Predictions for the </a:t>
            </a:r>
            <a:r>
              <a:rPr lang="en-US" altLang="en-US" i="1" u="sng" dirty="0" smtClean="0">
                <a:latin typeface="Arial" panose="020B0604020202020204" pitchFamily="34" charset="0"/>
              </a:rPr>
              <a:t>Next</a:t>
            </a:r>
            <a:r>
              <a:rPr lang="en-US" altLang="en-US" dirty="0" smtClean="0">
                <a:latin typeface="Arial" panose="020B0604020202020204" pitchFamily="34" charset="0"/>
              </a:rPr>
              <a:t> 100 Years</a:t>
            </a:r>
          </a:p>
        </p:txBody>
      </p:sp>
      <p:sp>
        <p:nvSpPr>
          <p:cNvPr id="1922051" name="Rectangle 3"/>
          <p:cNvSpPr>
            <a:spLocks noGrp="1" noChangeArrowheads="1"/>
          </p:cNvSpPr>
          <p:nvPr>
            <p:ph type="body" idx="1"/>
          </p:nvPr>
        </p:nvSpPr>
        <p:spPr>
          <a:xfrm>
            <a:off x="304800" y="1023934"/>
            <a:ext cx="8610600" cy="4652962"/>
          </a:xfrm>
        </p:spPr>
        <p:txBody>
          <a:bodyPr/>
          <a:lstStyle/>
          <a:p>
            <a:pPr marL="342900" indent="-342900">
              <a:lnSpc>
                <a:spcPct val="85000"/>
              </a:lnSpc>
              <a:spcBef>
                <a:spcPct val="50000"/>
              </a:spcBef>
              <a:buFont typeface="+mj-lt"/>
              <a:buAutoNum type="arabicPeriod"/>
            </a:pPr>
            <a:r>
              <a:rPr lang="en-US" altLang="en-US" sz="1800" b="1" dirty="0" smtClean="0">
                <a:latin typeface="Arial" panose="020B0604020202020204" pitchFamily="34" charset="0"/>
              </a:rPr>
              <a:t>The Workplace Will Become Safer</a:t>
            </a:r>
            <a:endParaRPr lang="en-US" altLang="en-US" sz="1600" dirty="0" smtClean="0">
              <a:latin typeface="Arial" panose="020B0604020202020204" pitchFamily="34" charset="0"/>
            </a:endParaRPr>
          </a:p>
          <a:p>
            <a:pPr lvl="1">
              <a:lnSpc>
                <a:spcPct val="85000"/>
              </a:lnSpc>
            </a:pPr>
            <a:r>
              <a:rPr lang="en-US" altLang="en-US" sz="1600" dirty="0" smtClean="0">
                <a:latin typeface="Arial" panose="020B0604020202020204" pitchFamily="34" charset="0"/>
              </a:rPr>
              <a:t>Continuation of a nearly century long trend</a:t>
            </a:r>
          </a:p>
          <a:p>
            <a:pPr lvl="1">
              <a:lnSpc>
                <a:spcPct val="85000"/>
              </a:lnSpc>
            </a:pPr>
            <a:r>
              <a:rPr lang="en-US" altLang="en-US" sz="1600" dirty="0" smtClean="0">
                <a:latin typeface="Arial" panose="020B0604020202020204" pitchFamily="34" charset="0"/>
              </a:rPr>
              <a:t>Deaths and injuries will continue to fall and perhaps plummet due to improvements in risk management, technology and medicine</a:t>
            </a:r>
          </a:p>
          <a:p>
            <a:pPr lvl="1">
              <a:lnSpc>
                <a:spcPct val="85000"/>
              </a:lnSpc>
            </a:pPr>
            <a:r>
              <a:rPr lang="en-US" altLang="en-US" sz="1600" dirty="0" smtClean="0">
                <a:latin typeface="Arial" panose="020B0604020202020204" pitchFamily="34" charset="0"/>
              </a:rPr>
              <a:t>Technologies such as autonomous (driverless vehicles) will likely be a reality within 20-25 years causing motor-vehicle related fatalities and injuries (including MSDs) to fall</a:t>
            </a:r>
          </a:p>
          <a:p>
            <a:pPr marL="342900" indent="-342900">
              <a:lnSpc>
                <a:spcPct val="85000"/>
              </a:lnSpc>
              <a:spcBef>
                <a:spcPct val="50000"/>
              </a:spcBef>
              <a:buFont typeface="+mj-lt"/>
              <a:buAutoNum type="arabicPeriod"/>
            </a:pPr>
            <a:r>
              <a:rPr lang="en-US" altLang="en-US" sz="1800" b="1" dirty="0" smtClean="0">
                <a:latin typeface="Arial" panose="020B0604020202020204" pitchFamily="34" charset="0"/>
              </a:rPr>
              <a:t>The Footprint of Federal Regulation on Insurance Will Increase</a:t>
            </a:r>
          </a:p>
          <a:p>
            <a:pPr lvl="1">
              <a:lnSpc>
                <a:spcPct val="85000"/>
              </a:lnSpc>
            </a:pPr>
            <a:r>
              <a:rPr lang="en-US" altLang="en-US" sz="1600" dirty="0" smtClean="0">
                <a:latin typeface="Arial" panose="020B0604020202020204" pitchFamily="34" charset="0"/>
              </a:rPr>
              <a:t>TRIA: Workers comp is arguably the most TRIA-dependent line</a:t>
            </a:r>
          </a:p>
          <a:p>
            <a:pPr lvl="1">
              <a:lnSpc>
                <a:spcPct val="85000"/>
              </a:lnSpc>
            </a:pPr>
            <a:r>
              <a:rPr lang="en-US" altLang="en-US" sz="1600" dirty="0" smtClean="0">
                <a:latin typeface="Arial" panose="020B0604020202020204" pitchFamily="34" charset="0"/>
              </a:rPr>
              <a:t>Post-Dodd-Frank: One (and in the future perhaps more) </a:t>
            </a:r>
            <a:r>
              <a:rPr lang="en-US" altLang="en-US" sz="1600" i="1" dirty="0" smtClean="0">
                <a:latin typeface="Arial" panose="020B0604020202020204" pitchFamily="34" charset="0"/>
              </a:rPr>
              <a:t>Systemically Important Financial Institution</a:t>
            </a:r>
            <a:r>
              <a:rPr lang="en-US" altLang="en-US" sz="1600" dirty="0" smtClean="0">
                <a:latin typeface="Arial" panose="020B0604020202020204" pitchFamily="34" charset="0"/>
              </a:rPr>
              <a:t> (SIFI) is a big WC insurer; The Fed is the ultimate regulator of SIFIs</a:t>
            </a:r>
          </a:p>
          <a:p>
            <a:pPr lvl="1">
              <a:lnSpc>
                <a:spcPct val="85000"/>
              </a:lnSpc>
            </a:pPr>
            <a:r>
              <a:rPr lang="en-US" altLang="en-US" sz="1600" dirty="0" smtClean="0">
                <a:latin typeface="Arial" panose="020B0604020202020204" pitchFamily="34" charset="0"/>
              </a:rPr>
              <a:t>Other WC insurers and reinsurers could be designated as Internationally Active Insurance Group (IAIG); Impact of this in the US is still unclear; </a:t>
            </a:r>
            <a:r>
              <a:rPr lang="en-US" altLang="en-US" sz="1600" dirty="0">
                <a:latin typeface="Arial" panose="020B0604020202020204" pitchFamily="34" charset="0"/>
              </a:rPr>
              <a:t>M</a:t>
            </a:r>
            <a:r>
              <a:rPr lang="en-US" altLang="en-US" sz="1600" dirty="0" smtClean="0">
                <a:latin typeface="Arial" panose="020B0604020202020204" pitchFamily="34" charset="0"/>
              </a:rPr>
              <a:t>ore capital?</a:t>
            </a:r>
          </a:p>
          <a:p>
            <a:pPr lvl="1">
              <a:lnSpc>
                <a:spcPct val="85000"/>
              </a:lnSpc>
            </a:pPr>
            <a:r>
              <a:rPr lang="en-US" altLang="en-US" sz="1600" dirty="0" smtClean="0">
                <a:latin typeface="Arial" panose="020B0604020202020204" pitchFamily="34" charset="0"/>
              </a:rPr>
              <a:t>Federal Insurance Office (FIO): Pushing for greater consistency in state regulation</a:t>
            </a:r>
          </a:p>
          <a:p>
            <a:pPr lvl="1">
              <a:lnSpc>
                <a:spcPct val="85000"/>
              </a:lnSpc>
            </a:pPr>
            <a:r>
              <a:rPr lang="en-US" altLang="en-US" sz="1600" dirty="0" smtClean="0">
                <a:latin typeface="Arial" panose="020B0604020202020204" pitchFamily="34" charset="0"/>
              </a:rPr>
              <a:t>Affordable Care Act and subsequent healthcare legislation</a:t>
            </a:r>
          </a:p>
          <a:p>
            <a:pPr lvl="1">
              <a:lnSpc>
                <a:spcPct val="85000"/>
              </a:lnSpc>
            </a:pPr>
            <a:r>
              <a:rPr lang="en-US" altLang="en-US" sz="1600" dirty="0" smtClean="0">
                <a:latin typeface="Arial" panose="020B0604020202020204" pitchFamily="34" charset="0"/>
              </a:rPr>
              <a:t>Will the federal government take direct interest in WC?</a:t>
            </a:r>
          </a:p>
          <a:p>
            <a:pPr lvl="2">
              <a:lnSpc>
                <a:spcPct val="85000"/>
              </a:lnSpc>
            </a:pPr>
            <a:r>
              <a:rPr lang="en-US" altLang="en-US" sz="1400" dirty="0" smtClean="0">
                <a:latin typeface="Arial" panose="020B0604020202020204" pitchFamily="34" charset="0"/>
              </a:rPr>
              <a:t> It already has (e.g., TRIA) but will not seek to completely usurp states</a:t>
            </a:r>
          </a:p>
          <a:p>
            <a:pPr lvl="2">
              <a:lnSpc>
                <a:spcPct val="85000"/>
              </a:lnSpc>
            </a:pPr>
            <a:r>
              <a:rPr lang="en-US" altLang="en-US" sz="1400" dirty="0" smtClean="0">
                <a:latin typeface="Arial" panose="020B0604020202020204" pitchFamily="34" charset="0"/>
              </a:rPr>
              <a:t>As WC medical loss share rises, WC will get pulled into a tighter federal orbit</a:t>
            </a:r>
          </a:p>
          <a:p>
            <a:pPr lvl="1">
              <a:lnSpc>
                <a:spcPct val="85000"/>
              </a:lnSpc>
            </a:pPr>
            <a:r>
              <a:rPr lang="en-US" altLang="en-US" sz="1600" dirty="0" smtClean="0">
                <a:latin typeface="Arial" panose="020B0604020202020204" pitchFamily="34" charset="0"/>
              </a:rPr>
              <a:t>Insurers could once again resurrect the Optional Federal Charter debate</a:t>
            </a:r>
          </a:p>
          <a:p>
            <a:pPr lvl="1">
              <a:lnSpc>
                <a:spcPct val="85000"/>
              </a:lnSpc>
            </a:pPr>
            <a:r>
              <a:rPr lang="en-US" altLang="en-US" sz="1600" b="1" dirty="0" smtClean="0">
                <a:latin typeface="Arial" panose="020B0604020202020204" pitchFamily="34" charset="0"/>
              </a:rPr>
              <a:t>Bottom Line:  </a:t>
            </a:r>
            <a:r>
              <a:rPr lang="en-US" altLang="en-US" sz="1600" dirty="0" smtClean="0">
                <a:latin typeface="Arial" panose="020B0604020202020204" pitchFamily="34" charset="0"/>
              </a:rPr>
              <a:t>The federal regulatory camel’s nose is under the tent; The hump is next.</a:t>
            </a:r>
          </a:p>
        </p:txBody>
      </p:sp>
      <p:sp>
        <p:nvSpPr>
          <p:cNvPr id="56327" name="Rectangle 8"/>
          <p:cNvSpPr>
            <a:spLocks noChangeArrowheads="1"/>
          </p:cNvSpPr>
          <p:nvPr/>
        </p:nvSpPr>
        <p:spPr bwMode="auto">
          <a:xfrm>
            <a:off x="-28576" y="6604001"/>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fr-FR" altLang="en-US" sz="1100" dirty="0">
                <a:solidFill>
                  <a:srgbClr val="000000"/>
                </a:solidFill>
              </a:rPr>
              <a:t>Source: Insurance Information Institute</a:t>
            </a:r>
            <a:r>
              <a:rPr lang="en-US" altLang="en-US" sz="1100" dirty="0">
                <a:solidFill>
                  <a:srgbClr val="000000"/>
                </a:solidFill>
              </a:rPr>
              <a:t>.</a:t>
            </a:r>
          </a:p>
        </p:txBody>
      </p:sp>
    </p:spTree>
    <p:extLst>
      <p:ext uri="{BB962C8B-B14F-4D97-AF65-F5344CB8AC3E}">
        <p14:creationId xmlns:p14="http://schemas.microsoft.com/office/powerpoint/2010/main" val="2853762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2" end="12"/>
                                            </p:txEl>
                                          </p:spTgt>
                                        </p:tgtEl>
                                        <p:attrNameLst>
                                          <p:attrName>style.visibility</p:attrName>
                                        </p:attrNameLst>
                                      </p:cBhvr>
                                      <p:to>
                                        <p:strVal val="visible"/>
                                      </p:to>
                                    </p:set>
                                    <p:animEffect transition="in" filter="wipe(left)">
                                      <p:cBhvr>
                                        <p:cTn id="45" dur="500"/>
                                        <p:tgtEl>
                                          <p:spTgt spid="1922051">
                                            <p:txEl>
                                              <p:pRg st="12" end="12"/>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3" end="13"/>
                                            </p:txEl>
                                          </p:spTgt>
                                        </p:tgtEl>
                                        <p:attrNameLst>
                                          <p:attrName>style.visibility</p:attrName>
                                        </p:attrNameLst>
                                      </p:cBhvr>
                                      <p:to>
                                        <p:strVal val="visible"/>
                                      </p:to>
                                    </p:set>
                                    <p:animEffect transition="in" filter="wipe(left)">
                                      <p:cBhvr>
                                        <p:cTn id="48" dur="500"/>
                                        <p:tgtEl>
                                          <p:spTgt spid="1922051">
                                            <p:txEl>
                                              <p:pRg st="13" end="13"/>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22051">
                                            <p:txEl>
                                              <p:pRg st="14" end="14"/>
                                            </p:txEl>
                                          </p:spTgt>
                                        </p:tgtEl>
                                        <p:attrNameLst>
                                          <p:attrName>style.visibility</p:attrName>
                                        </p:attrNameLst>
                                      </p:cBhvr>
                                      <p:to>
                                        <p:strVal val="visible"/>
                                      </p:to>
                                    </p:set>
                                    <p:animEffect transition="in" filter="wipe(left)">
                                      <p:cBhvr>
                                        <p:cTn id="51" dur="500"/>
                                        <p:tgtEl>
                                          <p:spTgt spid="19220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43014" name="Rectangle 2"/>
          <p:cNvSpPr>
            <a:spLocks noGrp="1" noChangeArrowheads="1"/>
          </p:cNvSpPr>
          <p:nvPr>
            <p:ph type="title"/>
          </p:nvPr>
        </p:nvSpPr>
        <p:spPr/>
        <p:txBody>
          <a:bodyPr/>
          <a:lstStyle/>
          <a:p>
            <a:r>
              <a:rPr lang="en-US" dirty="0" smtClean="0"/>
              <a:t>Workplace Fatalities, 1945-2012</a:t>
            </a:r>
          </a:p>
        </p:txBody>
      </p:sp>
      <p:graphicFrame>
        <p:nvGraphicFramePr>
          <p:cNvPr id="1997827" name="Object 2"/>
          <p:cNvGraphicFramePr>
            <a:graphicFrameLocks noGrp="1"/>
          </p:cNvGraphicFramePr>
          <p:nvPr>
            <p:ph idx="4294967295"/>
            <p:extLst/>
          </p:nvPr>
        </p:nvGraphicFramePr>
        <p:xfrm>
          <a:off x="0" y="1163638"/>
          <a:ext cx="8782050" cy="4511675"/>
        </p:xfrm>
        <a:graphic>
          <a:graphicData uri="http://schemas.openxmlformats.org/presentationml/2006/ole">
            <mc:AlternateContent xmlns:mc="http://schemas.openxmlformats.org/markup-compatibility/2006">
              <mc:Choice xmlns:v="urn:schemas-microsoft-com:vml" Requires="v">
                <p:oleObj spid="_x0000_s23726144" name="Chart" r:id="rId4" imgW="8362849" imgH="4295907" progId="MSGraph.Chart.8">
                  <p:embed followColorScheme="full"/>
                </p:oleObj>
              </mc:Choice>
              <mc:Fallback>
                <p:oleObj name="Chart" r:id="rId4" imgW="8362849" imgH="4295907" progId="MSGraph.Chart.8">
                  <p:embed followColorScheme="full"/>
                  <p:pic>
                    <p:nvPicPr>
                      <p:cNvPr id="0" name=""/>
                      <p:cNvPicPr preferRelativeResize="0">
                        <a:picLocks noChangeArrowheads="1"/>
                      </p:cNvPicPr>
                      <p:nvPr/>
                    </p:nvPicPr>
                    <p:blipFill>
                      <a:blip r:embed="rId5"/>
                      <a:srcRect/>
                      <a:stretch>
                        <a:fillRect/>
                      </a:stretch>
                    </p:blipFill>
                    <p:spPr bwMode="gray">
                      <a:xfrm>
                        <a:off x="0" y="1163638"/>
                        <a:ext cx="8782050" cy="4511675"/>
                      </a:xfrm>
                      <a:prstGeom prst="rect">
                        <a:avLst/>
                      </a:prstGeom>
                      <a:noFill/>
                      <a:extLst/>
                    </p:spPr>
                  </p:pic>
                </p:oleObj>
              </mc:Fallback>
            </mc:AlternateContent>
          </a:graphicData>
        </a:graphic>
      </p:graphicFrame>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Bureau of Labor Statistics; National Safety Council; Insurance Information </a:t>
            </a:r>
            <a:r>
              <a:rPr lang="en-US" sz="1100" dirty="0"/>
              <a:t>Institute</a:t>
            </a:r>
          </a:p>
        </p:txBody>
      </p:sp>
      <p:sp>
        <p:nvSpPr>
          <p:cNvPr id="1997833" name="Rectangle 9"/>
          <p:cNvSpPr>
            <a:spLocks noChangeArrowheads="1"/>
          </p:cNvSpPr>
          <p:nvPr/>
        </p:nvSpPr>
        <p:spPr bwMode="blackWhite">
          <a:xfrm>
            <a:off x="354013" y="5721350"/>
            <a:ext cx="8437562" cy="82736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Workplace deaths and injury rates have been falling for decades—trends that will likely continue for many years to come</a:t>
            </a:r>
            <a:endParaRPr lang="en-US" b="1" dirty="0">
              <a:solidFill>
                <a:srgbClr val="FFFFFF"/>
              </a:solidFill>
            </a:endParaRPr>
          </a:p>
        </p:txBody>
      </p:sp>
    </p:spTree>
    <p:extLst>
      <p:ext uri="{BB962C8B-B14F-4D97-AF65-F5344CB8AC3E}">
        <p14:creationId xmlns:p14="http://schemas.microsoft.com/office/powerpoint/2010/main" val="1225323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23" presetClass="entr" presetSubtype="16" fill="hold" grpId="0" nodeType="afterEffect">
                                  <p:stCondLst>
                                    <p:cond delay="700"/>
                                  </p:stCondLst>
                                  <p:childTnLst>
                                    <p:set>
                                      <p:cBhvr>
                                        <p:cTn id="15" dur="1" fill="hold">
                                          <p:stCondLst>
                                            <p:cond delay="0"/>
                                          </p:stCondLst>
                                        </p:cTn>
                                        <p:tgtEl>
                                          <p:spTgt spid="1997833"/>
                                        </p:tgtEl>
                                        <p:attrNameLst>
                                          <p:attrName>style.visibility</p:attrName>
                                        </p:attrNameLst>
                                      </p:cBhvr>
                                      <p:to>
                                        <p:strVal val="visible"/>
                                      </p:to>
                                    </p:set>
                                    <p:anim calcmode="lin" valueType="num">
                                      <p:cBhvr>
                                        <p:cTn id="16" dur="500" fill="hold"/>
                                        <p:tgtEl>
                                          <p:spTgt spid="1997833"/>
                                        </p:tgtEl>
                                        <p:attrNameLst>
                                          <p:attrName>ppt_w</p:attrName>
                                        </p:attrNameLst>
                                      </p:cBhvr>
                                      <p:tavLst>
                                        <p:tav tm="0">
                                          <p:val>
                                            <p:fltVal val="0"/>
                                          </p:val>
                                        </p:tav>
                                        <p:tav tm="100000">
                                          <p:val>
                                            <p:strVal val="#ppt_w"/>
                                          </p:val>
                                        </p:tav>
                                      </p:tavLst>
                                    </p:anim>
                                    <p:anim calcmode="lin" valueType="num">
                                      <p:cBhvr>
                                        <p:cTn id="17"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1997833"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5"/>
          <p:cNvSpPr>
            <a:spLocks noGrp="1" noChangeArrowheads="1"/>
          </p:cNvSpPr>
          <p:nvPr>
            <p:ph type="dt" sz="quarter" idx="10"/>
          </p:nvPr>
        </p:nvSpPr>
        <p:spPr>
          <a:noFill/>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5123" name="Rectangle 110"/>
          <p:cNvSpPr>
            <a:spLocks noGrp="1" noChangeArrowheads="1"/>
          </p:cNvSpPr>
          <p:nvPr>
            <p:ph type="sldNum" sz="quarter" idx="12"/>
          </p:nvPr>
        </p:nvSpPr>
        <p:spPr>
          <a:noFill/>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2084CAA-BFF8-40BB-BBE1-75A7AF079F1B}" type="slidenum">
              <a:rPr lang="en-US" altLang="en-US" sz="900" smtClean="0"/>
              <a:pPr>
                <a:lnSpc>
                  <a:spcPct val="85000"/>
                </a:lnSpc>
                <a:spcBef>
                  <a:spcPct val="20000"/>
                </a:spcBef>
                <a:buClrTx/>
                <a:buFontTx/>
                <a:buNone/>
              </a:pPr>
              <a:t>126</a:t>
            </a:fld>
            <a:endParaRPr lang="en-US" altLang="en-US" sz="900" smtClean="0"/>
          </a:p>
        </p:txBody>
      </p:sp>
      <p:sp>
        <p:nvSpPr>
          <p:cNvPr id="5124" name="Rectangle 2"/>
          <p:cNvSpPr>
            <a:spLocks noGrp="1" noChangeArrowheads="1"/>
          </p:cNvSpPr>
          <p:nvPr>
            <p:ph type="title"/>
          </p:nvPr>
        </p:nvSpPr>
        <p:spPr/>
        <p:txBody>
          <a:bodyPr/>
          <a:lstStyle/>
          <a:p>
            <a:r>
              <a:rPr lang="en-US" altLang="en-US" smtClean="0"/>
              <a:t>U.S. Workforce Injury &amp; Illness Rates, 1973-2012</a:t>
            </a:r>
          </a:p>
        </p:txBody>
      </p:sp>
      <p:graphicFrame>
        <p:nvGraphicFramePr>
          <p:cNvPr id="5125" name="Object 3"/>
          <p:cNvGraphicFramePr>
            <a:graphicFrameLocks noGrp="1"/>
          </p:cNvGraphicFramePr>
          <p:nvPr>
            <p:ph type="chart" idx="4294967295"/>
          </p:nvPr>
        </p:nvGraphicFramePr>
        <p:xfrm>
          <a:off x="260350" y="1549400"/>
          <a:ext cx="8509000" cy="3911600"/>
        </p:xfrm>
        <a:graphic>
          <a:graphicData uri="http://schemas.openxmlformats.org/presentationml/2006/ole">
            <mc:AlternateContent xmlns:mc="http://schemas.openxmlformats.org/markup-compatibility/2006">
              <mc:Choice xmlns:v="urn:schemas-microsoft-com:vml" Requires="v">
                <p:oleObj spid="_x0000_s23727168" name="Chart" r:id="rId5" imgW="8515249" imgH="3914679" progId="Excel.Chart.8">
                  <p:embed/>
                </p:oleObj>
              </mc:Choice>
              <mc:Fallback>
                <p:oleObj name="Chart" r:id="rId5" imgW="8515249" imgH="3914679"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350" y="1549400"/>
                        <a:ext cx="8509000"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6" name="Rectangle 5"/>
          <p:cNvSpPr>
            <a:spLocks noChangeArrowheads="1"/>
          </p:cNvSpPr>
          <p:nvPr/>
        </p:nvSpPr>
        <p:spPr bwMode="auto">
          <a:xfrm>
            <a:off x="0" y="6389688"/>
            <a:ext cx="75692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635000" indent="-2286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9779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3208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16637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1209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5781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0353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4925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Bureau of Labor Statistics; Insurance Information Institute</a:t>
            </a:r>
          </a:p>
          <a:p>
            <a:pPr>
              <a:lnSpc>
                <a:spcPct val="85000"/>
              </a:lnSpc>
              <a:spcBef>
                <a:spcPct val="25000"/>
              </a:spcBef>
              <a:buFont typeface="Wingdings" panose="05000000000000000000" pitchFamily="2" charset="2"/>
              <a:buNone/>
            </a:pPr>
            <a:endParaRPr lang="en-US" altLang="en-US" sz="1100"/>
          </a:p>
        </p:txBody>
      </p:sp>
      <p:sp>
        <p:nvSpPr>
          <p:cNvPr id="2096134" name="Rectangle 6"/>
          <p:cNvSpPr>
            <a:spLocks noChangeArrowheads="1"/>
          </p:cNvSpPr>
          <p:nvPr/>
        </p:nvSpPr>
        <p:spPr bwMode="blackWhite">
          <a:xfrm>
            <a:off x="377825" y="5651500"/>
            <a:ext cx="8348663" cy="669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95000"/>
              </a:lnSpc>
              <a:spcBef>
                <a:spcPct val="25000"/>
              </a:spcBef>
              <a:buClrTx/>
              <a:buFontTx/>
              <a:buNone/>
              <a:defRPr/>
            </a:pPr>
            <a:r>
              <a:rPr lang="en-US" altLang="en-US" sz="1620" b="1" dirty="0" smtClean="0">
                <a:solidFill>
                  <a:srgbClr val="FFFFFF"/>
                </a:solidFill>
              </a:rPr>
              <a:t>Workplace injury rates have declined in all industries from 11.0 in 1973 to 3.4 in 2012; in the same period injury rates in manufacturing declined from 15.3 to 4.3 and in construction from 19.8 to 3.7.</a:t>
            </a:r>
          </a:p>
        </p:txBody>
      </p:sp>
      <p:sp>
        <p:nvSpPr>
          <p:cNvPr id="5128" name="Rectangle 7"/>
          <p:cNvSpPr>
            <a:spLocks noChangeArrowheads="1"/>
          </p:cNvSpPr>
          <p:nvPr/>
        </p:nvSpPr>
        <p:spPr bwMode="black">
          <a:xfrm>
            <a:off x="298450" y="1446213"/>
            <a:ext cx="8221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tIns="0" rIns="4572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635000" indent="-2286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9779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3208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16637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1209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5781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0353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4925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800" b="1" dirty="0">
                <a:solidFill>
                  <a:srgbClr val="225A7A"/>
                </a:solidFill>
              </a:rPr>
              <a:t>(Injuries and Illnesses per 100 Full-Time Workers)</a:t>
            </a:r>
          </a:p>
        </p:txBody>
      </p:sp>
    </p:spTree>
    <p:extLst>
      <p:ext uri="{BB962C8B-B14F-4D97-AF65-F5344CB8AC3E}">
        <p14:creationId xmlns:p14="http://schemas.microsoft.com/office/powerpoint/2010/main" val="3485448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096134"/>
                                        </p:tgtEl>
                                        <p:attrNameLst>
                                          <p:attrName>style.visibility</p:attrName>
                                        </p:attrNameLst>
                                      </p:cBhvr>
                                      <p:to>
                                        <p:strVal val="visible"/>
                                      </p:to>
                                    </p:set>
                                    <p:anim calcmode="lin" valueType="num">
                                      <p:cBhvr>
                                        <p:cTn id="7" dur="500" fill="hold"/>
                                        <p:tgtEl>
                                          <p:spTgt spid="2096134"/>
                                        </p:tgtEl>
                                        <p:attrNameLst>
                                          <p:attrName>ppt_w</p:attrName>
                                        </p:attrNameLst>
                                      </p:cBhvr>
                                      <p:tavLst>
                                        <p:tav tm="0">
                                          <p:val>
                                            <p:fltVal val="0"/>
                                          </p:val>
                                        </p:tav>
                                        <p:tav tm="100000">
                                          <p:val>
                                            <p:strVal val="#ppt_w"/>
                                          </p:val>
                                        </p:tav>
                                      </p:tavLst>
                                    </p:anim>
                                    <p:anim calcmode="lin" valueType="num">
                                      <p:cBhvr>
                                        <p:cTn id="8" dur="500" fill="hold"/>
                                        <p:tgtEl>
                                          <p:spTgt spid="2096134"/>
                                        </p:tgtEl>
                                        <p:attrNameLst>
                                          <p:attrName>ppt_h</p:attrName>
                                        </p:attrNameLst>
                                      </p:cBhvr>
                                      <p:tavLst>
                                        <p:tav tm="0">
                                          <p:val>
                                            <p:fltVal val="0"/>
                                          </p:val>
                                        </p:tav>
                                        <p:tav tm="100000">
                                          <p:val>
                                            <p:strVal val="#ppt_h"/>
                                          </p:val>
                                        </p:tav>
                                      </p:tavLst>
                                    </p:anim>
                                    <p:animEffect transition="in" filter="fade">
                                      <p:cBhvr>
                                        <p:cTn id="9" dur="500"/>
                                        <p:tgtEl>
                                          <p:spTgt spid="209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613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20484"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2048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A88D23-A3A3-4D69-9B80-7DB775875FCF}" type="slidenum">
              <a:rPr lang="en-US" altLang="en-US">
                <a:solidFill>
                  <a:srgbClr val="000000"/>
                </a:solidFill>
              </a:rPr>
              <a:pPr/>
              <a:t>127</a:t>
            </a:fld>
            <a:endParaRPr lang="en-US" altLang="en-US">
              <a:solidFill>
                <a:srgbClr val="000000"/>
              </a:solidFill>
            </a:endParaRPr>
          </a:p>
        </p:txBody>
      </p:sp>
      <p:sp>
        <p:nvSpPr>
          <p:cNvPr id="20486" name="Rectangle 7"/>
          <p:cNvSpPr>
            <a:spLocks noGrp="1" noChangeArrowheads="1"/>
          </p:cNvSpPr>
          <p:nvPr>
            <p:ph type="title"/>
          </p:nvPr>
        </p:nvSpPr>
        <p:spPr/>
        <p:txBody>
          <a:bodyPr/>
          <a:lstStyle/>
          <a:p>
            <a:r>
              <a:rPr lang="en-US" altLang="en-US" smtClean="0">
                <a:latin typeface="Arial" panose="020B0604020202020204" pitchFamily="34" charset="0"/>
              </a:rPr>
              <a:t>Frequency: 1926–2009</a:t>
            </a:r>
            <a:br>
              <a:rPr lang="en-US" altLang="en-US" smtClean="0">
                <a:latin typeface="Arial" panose="020B0604020202020204" pitchFamily="34" charset="0"/>
              </a:rPr>
            </a:br>
            <a:r>
              <a:rPr lang="en-US" altLang="en-US" smtClean="0">
                <a:latin typeface="Arial" panose="020B0604020202020204" pitchFamily="34" charset="0"/>
              </a:rPr>
              <a:t>A Long-Term Drift Downward</a:t>
            </a:r>
          </a:p>
        </p:txBody>
      </p:sp>
      <p:sp>
        <p:nvSpPr>
          <p:cNvPr id="20487" name="Text Box 5"/>
          <p:cNvSpPr txBox="1">
            <a:spLocks noChangeArrowheads="1"/>
          </p:cNvSpPr>
          <p:nvPr/>
        </p:nvSpPr>
        <p:spPr bwMode="auto">
          <a:xfrm>
            <a:off x="0" y="6392863"/>
            <a:ext cx="82137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Note: Recessions indicated by gray bars.</a:t>
            </a:r>
          </a:p>
          <a:p>
            <a:pPr>
              <a:lnSpc>
                <a:spcPct val="85000"/>
              </a:lnSpc>
              <a:spcBef>
                <a:spcPct val="25000"/>
              </a:spcBef>
              <a:buClr>
                <a:schemeClr val="accent2"/>
              </a:buClr>
              <a:buFont typeface="Wingdings" panose="05000000000000000000" pitchFamily="2" charset="2"/>
              <a:buNone/>
            </a:pPr>
            <a:r>
              <a:rPr lang="en-US" altLang="en-US" sz="1100"/>
              <a:t>Sources: NCCI from US Bureau of Labor Statistics;  National Bureau of Economic Research.</a:t>
            </a:r>
          </a:p>
        </p:txBody>
      </p:sp>
      <p:sp>
        <p:nvSpPr>
          <p:cNvPr id="20488" name="Rectangle 6"/>
          <p:cNvSpPr>
            <a:spLocks noChangeArrowheads="1"/>
          </p:cNvSpPr>
          <p:nvPr/>
        </p:nvSpPr>
        <p:spPr bwMode="black">
          <a:xfrm>
            <a:off x="161923" y="1138234"/>
            <a:ext cx="8534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Manufacturing – Total Recordable Cases</a:t>
            </a:r>
            <a:br>
              <a:rPr lang="en-US" altLang="en-US" sz="1600" b="1" dirty="0">
                <a:solidFill>
                  <a:srgbClr val="225A7A"/>
                </a:solidFill>
              </a:rPr>
            </a:br>
            <a:r>
              <a:rPr lang="en-US" altLang="en-US" sz="1600" b="1" dirty="0">
                <a:solidFill>
                  <a:srgbClr val="225A7A"/>
                </a:solidFill>
              </a:rPr>
              <a:t>Rate of Injury and Illness Cases per 100 Full-Time Workers</a:t>
            </a:r>
          </a:p>
        </p:txBody>
      </p:sp>
      <p:graphicFrame>
        <p:nvGraphicFramePr>
          <p:cNvPr id="20482" name="Content Placeholder 4"/>
          <p:cNvGraphicFramePr>
            <a:graphicFrameLocks noGrp="1"/>
          </p:cNvGraphicFramePr>
          <p:nvPr>
            <p:extLst>
              <p:ext uri="{D42A27DB-BD31-4B8C-83A1-F6EECF244321}">
                <p14:modId xmlns:p14="http://schemas.microsoft.com/office/powerpoint/2010/main" val="276729786"/>
              </p:ext>
            </p:extLst>
          </p:nvPr>
        </p:nvGraphicFramePr>
        <p:xfrm>
          <a:off x="14288" y="1632740"/>
          <a:ext cx="9099550" cy="4967287"/>
        </p:xfrm>
        <a:graphic>
          <a:graphicData uri="http://schemas.openxmlformats.org/presentationml/2006/ole">
            <mc:AlternateContent xmlns:mc="http://schemas.openxmlformats.org/markup-compatibility/2006">
              <mc:Choice xmlns:v="urn:schemas-microsoft-com:vml" Requires="v">
                <p:oleObj spid="_x0000_s23728191" name="Chart" r:id="rId5" imgW="8839200" imgH="4829248" progId="Excel.Chart.8">
                  <p:embed/>
                </p:oleObj>
              </mc:Choice>
              <mc:Fallback>
                <p:oleObj name="Chart" r:id="rId5" imgW="8839200" imgH="4829248" progId="Excel.Chart.8">
                  <p:embed/>
                  <p:pic>
                    <p:nvPicPr>
                      <p:cNvPr id="0" name=""/>
                      <p:cNvPicPr>
                        <a:picLocks noGrp="1" noChangeArrowheads="1"/>
                      </p:cNvPicPr>
                      <p:nvPr/>
                    </p:nvPicPr>
                    <p:blipFill>
                      <a:blip r:embed="rId6"/>
                      <a:srcRect/>
                      <a:stretch>
                        <a:fillRect/>
                      </a:stretch>
                    </p:blipFill>
                    <p:spPr bwMode="auto">
                      <a:xfrm>
                        <a:off x="14288" y="1632740"/>
                        <a:ext cx="9099550" cy="496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888216"/>
      </p:ext>
    </p:extLst>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21508"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21509"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72A23-388A-429E-8CBA-C16AF1B15823}" type="slidenum">
              <a:rPr lang="en-US" altLang="en-US">
                <a:solidFill>
                  <a:srgbClr val="000000"/>
                </a:solidFill>
              </a:rPr>
              <a:pPr/>
              <a:t>128</a:t>
            </a:fld>
            <a:endParaRPr lang="en-US" altLang="en-US">
              <a:solidFill>
                <a:srgbClr val="000000"/>
              </a:solidFill>
            </a:endParaRPr>
          </a:p>
        </p:txBody>
      </p:sp>
      <p:sp>
        <p:nvSpPr>
          <p:cNvPr id="21510" name="Text Box 5"/>
          <p:cNvSpPr txBox="1">
            <a:spLocks noChangeArrowheads="1"/>
          </p:cNvSpPr>
          <p:nvPr/>
        </p:nvSpPr>
        <p:spPr bwMode="auto">
          <a:xfrm>
            <a:off x="0" y="6392863"/>
            <a:ext cx="82137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Recessions indicated by gray bars.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smtClean="0"/>
              <a:t>NCCI, </a:t>
            </a:r>
            <a:r>
              <a:rPr lang="en-US" altLang="en-US" sz="1100" dirty="0"/>
              <a:t>US Bureau of Labor Statistics;</a:t>
            </a:r>
          </a:p>
        </p:txBody>
      </p:sp>
      <p:graphicFrame>
        <p:nvGraphicFramePr>
          <p:cNvPr id="21506" name="Content Placeholder 4"/>
          <p:cNvGraphicFramePr>
            <a:graphicFrameLocks noGrp="1"/>
          </p:cNvGraphicFramePr>
          <p:nvPr/>
        </p:nvGraphicFramePr>
        <p:xfrm>
          <a:off x="0" y="1841500"/>
          <a:ext cx="9018588" cy="4572000"/>
        </p:xfrm>
        <a:graphic>
          <a:graphicData uri="http://schemas.openxmlformats.org/presentationml/2006/ole">
            <mc:AlternateContent xmlns:mc="http://schemas.openxmlformats.org/markup-compatibility/2006">
              <mc:Choice xmlns:v="urn:schemas-microsoft-com:vml" Requires="v">
                <p:oleObj spid="_x0000_s23729216" r:id="rId4" imgW="9919052" imgH="5182049" progId="Excel.Chart.8">
                  <p:embed/>
                </p:oleObj>
              </mc:Choice>
              <mc:Fallback>
                <p:oleObj r:id="rId4" imgW="9919052" imgH="518204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1500"/>
                        <a:ext cx="9018588"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txBox="1">
            <a:spLocks/>
          </p:cNvSpPr>
          <p:nvPr/>
        </p:nvSpPr>
        <p:spPr bwMode="black">
          <a:xfrm>
            <a:off x="85725" y="90488"/>
            <a:ext cx="8686800" cy="687387"/>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900" b="1" kern="0" dirty="0">
                <a:solidFill>
                  <a:srgbClr val="225A7A"/>
                </a:solidFill>
                <a:latin typeface="Arial" charset="0"/>
                <a:ea typeface="+mj-ea"/>
                <a:cs typeface="Arial" charset="0"/>
              </a:rPr>
              <a:t>Workplace Injury Incidence Rates Declined </a:t>
            </a:r>
          </a:p>
          <a:p>
            <a:pPr defTabSz="114300" eaLnBrk="0" hangingPunct="0">
              <a:lnSpc>
                <a:spcPct val="90000"/>
              </a:lnSpc>
              <a:defRPr/>
            </a:pPr>
            <a:r>
              <a:rPr lang="en-US" sz="2900" b="1" kern="0" dirty="0">
                <a:solidFill>
                  <a:srgbClr val="225A7A"/>
                </a:solidFill>
                <a:latin typeface="Arial" charset="0"/>
                <a:ea typeface="+mj-ea"/>
                <a:cs typeface="Arial" charset="0"/>
              </a:rPr>
              <a:t>in Last Four Economic Downturns</a:t>
            </a:r>
          </a:p>
        </p:txBody>
      </p:sp>
    </p:spTree>
    <p:extLst>
      <p:ext uri="{BB962C8B-B14F-4D97-AF65-F5344CB8AC3E}">
        <p14:creationId xmlns:p14="http://schemas.microsoft.com/office/powerpoint/2010/main" val="8734804"/>
      </p:ext>
    </p:extLst>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105"/>
          <p:cNvSpPr>
            <a:spLocks noGrp="1" noChangeArrowheads="1"/>
          </p:cNvSpPr>
          <p:nvPr>
            <p:ph type="dt" sz="quarter" idx="10"/>
          </p:nvPr>
        </p:nvSpPr>
        <p:spPr/>
        <p:txBody>
          <a:bodyPr/>
          <a:lstStyle/>
          <a:p>
            <a:pPr>
              <a:defRPr/>
            </a:pPr>
            <a:r>
              <a:rPr lang="en-US" smtClean="0"/>
              <a:t>12/01/09 - 9pm</a:t>
            </a:r>
          </a:p>
        </p:txBody>
      </p:sp>
      <p:sp>
        <p:nvSpPr>
          <p:cNvPr id="5632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solidFill>
                  <a:srgbClr val="FFFFFF"/>
                </a:solidFill>
                <a:latin typeface="Verdana" panose="020B0604030504040204" pitchFamily="34" charset="0"/>
              </a:rPr>
              <a:t>eSlide – P6466 – The Financial Crisis and the Future of the P/C</a:t>
            </a:r>
          </a:p>
        </p:txBody>
      </p:sp>
      <p:sp>
        <p:nvSpPr>
          <p:cNvPr id="563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ECF27-F905-4DD8-BD9D-5A5F62A182BD}" type="slidenum">
              <a:rPr lang="en-US" altLang="en-US">
                <a:solidFill>
                  <a:srgbClr val="000000"/>
                </a:solidFill>
                <a:latin typeface="Verdana" panose="020B0604030504040204" pitchFamily="34" charset="0"/>
              </a:rPr>
              <a:pPr/>
              <a:t>129</a:t>
            </a:fld>
            <a:endParaRPr lang="en-US" altLang="en-US">
              <a:solidFill>
                <a:srgbClr val="000000"/>
              </a:solidFill>
              <a:latin typeface="Verdana" panose="020B0604030504040204" pitchFamily="34" charset="0"/>
            </a:endParaRPr>
          </a:p>
        </p:txBody>
      </p:sp>
      <p:sp>
        <p:nvSpPr>
          <p:cNvPr id="1922051" name="Rectangle 3"/>
          <p:cNvSpPr>
            <a:spLocks noGrp="1" noChangeArrowheads="1"/>
          </p:cNvSpPr>
          <p:nvPr>
            <p:ph type="body" idx="1"/>
          </p:nvPr>
        </p:nvSpPr>
        <p:spPr>
          <a:xfrm>
            <a:off x="261936" y="1023934"/>
            <a:ext cx="8743950" cy="4652962"/>
          </a:xfrm>
        </p:spPr>
        <p:txBody>
          <a:bodyPr/>
          <a:lstStyle/>
          <a:p>
            <a:pPr marL="342900" indent="-342900">
              <a:lnSpc>
                <a:spcPct val="85000"/>
              </a:lnSpc>
              <a:spcBef>
                <a:spcPct val="50000"/>
              </a:spcBef>
              <a:buFont typeface="+mj-lt"/>
              <a:buAutoNum type="arabicPeriod" startAt="3"/>
            </a:pPr>
            <a:r>
              <a:rPr lang="en-US" altLang="en-US" sz="1800" b="1" dirty="0" smtClean="0">
                <a:latin typeface="Arial" panose="020B0604020202020204" pitchFamily="34" charset="0"/>
              </a:rPr>
              <a:t>Businesses Will Retain More Risk</a:t>
            </a:r>
            <a:endParaRPr lang="en-US" altLang="en-US" sz="1600" dirty="0" smtClean="0">
              <a:latin typeface="Arial" panose="020B0604020202020204" pitchFamily="34" charset="0"/>
            </a:endParaRPr>
          </a:p>
          <a:p>
            <a:pPr lvl="1">
              <a:lnSpc>
                <a:spcPct val="85000"/>
              </a:lnSpc>
            </a:pPr>
            <a:r>
              <a:rPr lang="en-US" altLang="en-US" sz="1600" dirty="0" smtClean="0">
                <a:latin typeface="Arial" panose="020B0604020202020204" pitchFamily="34" charset="0"/>
              </a:rPr>
              <a:t>Large deductible programs, self-insurance and use of captives will grow</a:t>
            </a:r>
          </a:p>
          <a:p>
            <a:pPr lvl="1">
              <a:lnSpc>
                <a:spcPct val="85000"/>
              </a:lnSpc>
            </a:pPr>
            <a:r>
              <a:rPr lang="en-US" altLang="en-US" sz="1600" dirty="0" smtClean="0">
                <a:latin typeface="Arial" panose="020B0604020202020204" pitchFamily="34" charset="0"/>
              </a:rPr>
              <a:t>Driven by more sophisticated risk management throughout corporate America and build-up of cash on corporate balance sheets </a:t>
            </a:r>
            <a:r>
              <a:rPr lang="en-US" altLang="en-US" sz="1600" i="1" dirty="0" smtClean="0">
                <a:latin typeface="Arial" panose="020B0604020202020204" pitchFamily="34" charset="0"/>
              </a:rPr>
              <a:t>(phenomenon of increased risk retention is occurring for most types of property and liability risks)</a:t>
            </a:r>
          </a:p>
          <a:p>
            <a:pPr lvl="1">
              <a:lnSpc>
                <a:spcPct val="85000"/>
              </a:lnSpc>
            </a:pPr>
            <a:r>
              <a:rPr lang="en-US" altLang="en-US" sz="1600" dirty="0" smtClean="0">
                <a:latin typeface="Arial" panose="020B0604020202020204" pitchFamily="34" charset="0"/>
              </a:rPr>
              <a:t>Some catastrophic WC exposures could be securitized </a:t>
            </a:r>
          </a:p>
          <a:p>
            <a:pPr marL="342900" indent="-342900">
              <a:lnSpc>
                <a:spcPct val="85000"/>
              </a:lnSpc>
              <a:spcBef>
                <a:spcPct val="50000"/>
              </a:spcBef>
              <a:buFont typeface="+mj-lt"/>
              <a:buAutoNum type="arabicPeriod" startAt="3"/>
            </a:pPr>
            <a:r>
              <a:rPr lang="en-US" altLang="en-US" sz="1800" b="1" dirty="0" smtClean="0">
                <a:latin typeface="Arial" panose="020B0604020202020204" pitchFamily="34" charset="0"/>
              </a:rPr>
              <a:t>Medical Costs Will Continue to Rise</a:t>
            </a:r>
          </a:p>
          <a:p>
            <a:pPr lvl="1">
              <a:lnSpc>
                <a:spcPct val="80000"/>
              </a:lnSpc>
            </a:pPr>
            <a:r>
              <a:rPr lang="en-US" altLang="en-US" sz="1600" dirty="0" smtClean="0">
                <a:latin typeface="Arial" panose="020B0604020202020204" pitchFamily="34" charset="0"/>
              </a:rPr>
              <a:t>Technology, advancements in medicine will drive costs higher</a:t>
            </a:r>
          </a:p>
          <a:p>
            <a:pPr lvl="1">
              <a:lnSpc>
                <a:spcPct val="80000"/>
              </a:lnSpc>
            </a:pPr>
            <a:r>
              <a:rPr lang="en-US" altLang="en-US" sz="1600" dirty="0" smtClean="0">
                <a:latin typeface="Arial" panose="020B0604020202020204" pitchFamily="34" charset="0"/>
              </a:rPr>
              <a:t>Co-morbidities persist but may plateau; May improve over the span of decades</a:t>
            </a:r>
          </a:p>
          <a:p>
            <a:pPr lvl="1">
              <a:lnSpc>
                <a:spcPct val="80000"/>
              </a:lnSpc>
            </a:pPr>
            <a:r>
              <a:rPr lang="en-US" altLang="en-US" sz="1600" dirty="0" smtClean="0">
                <a:latin typeface="Arial" panose="020B0604020202020204" pitchFamily="34" charset="0"/>
              </a:rPr>
              <a:t>Supply/Demand imbalances for med services unlikely to persist beyond next 20 years</a:t>
            </a:r>
          </a:p>
          <a:p>
            <a:pPr lvl="1">
              <a:lnSpc>
                <a:spcPct val="80000"/>
              </a:lnSpc>
            </a:pPr>
            <a:r>
              <a:rPr lang="en-US" altLang="en-US" sz="1600" dirty="0" smtClean="0">
                <a:latin typeface="Arial" panose="020B0604020202020204" pitchFamily="34" charset="0"/>
              </a:rPr>
              <a:t>Consolidation in the healthcare space is likely; Net impact is upward price pressure</a:t>
            </a:r>
          </a:p>
          <a:p>
            <a:pPr lvl="1">
              <a:lnSpc>
                <a:spcPct val="80000"/>
              </a:lnSpc>
            </a:pPr>
            <a:r>
              <a:rPr lang="en-US" altLang="en-US" sz="1600" dirty="0" smtClean="0">
                <a:latin typeface="Arial" panose="020B0604020202020204" pitchFamily="34" charset="0"/>
              </a:rPr>
              <a:t>Digitization of patient med records per ACA is costly but ultimately should save money</a:t>
            </a:r>
          </a:p>
          <a:p>
            <a:pPr lvl="1">
              <a:lnSpc>
                <a:spcPct val="80000"/>
              </a:lnSpc>
            </a:pPr>
            <a:r>
              <a:rPr lang="en-US" altLang="en-US" sz="1600" b="1" i="1" u="sng" dirty="0" smtClean="0">
                <a:latin typeface="Arial" panose="020B0604020202020204" pitchFamily="34" charset="0"/>
              </a:rPr>
              <a:t>BUT</a:t>
            </a:r>
            <a:r>
              <a:rPr lang="en-US" altLang="en-US" sz="1600" b="1" i="1" dirty="0" smtClean="0">
                <a:latin typeface="Arial" panose="020B0604020202020204" pitchFamily="34" charset="0"/>
              </a:rPr>
              <a:t>:</a:t>
            </a:r>
            <a:r>
              <a:rPr lang="en-US" altLang="en-US" sz="1600" dirty="0" smtClean="0">
                <a:latin typeface="Arial" panose="020B0604020202020204" pitchFamily="34" charset="0"/>
              </a:rPr>
              <a:t> “Big Data” drive should improve patient outcomes and lower costs</a:t>
            </a:r>
          </a:p>
          <a:p>
            <a:pPr lvl="1">
              <a:lnSpc>
                <a:spcPct val="80000"/>
              </a:lnSpc>
            </a:pPr>
            <a:r>
              <a:rPr lang="en-US" altLang="en-US" sz="1600" b="1" i="1" u="sng" dirty="0" smtClean="0">
                <a:latin typeface="Arial" panose="020B0604020202020204" pitchFamily="34" charset="0"/>
              </a:rPr>
              <a:t>IF</a:t>
            </a:r>
            <a:r>
              <a:rPr lang="en-US" altLang="en-US" sz="1600" b="1" i="1" dirty="0" smtClean="0">
                <a:latin typeface="Arial" panose="020B0604020202020204" pitchFamily="34" charset="0"/>
              </a:rPr>
              <a:t>:</a:t>
            </a:r>
            <a:r>
              <a:rPr lang="en-US" altLang="en-US" sz="1600" dirty="0" smtClean="0">
                <a:latin typeface="Arial" panose="020B0604020202020204" pitchFamily="34" charset="0"/>
              </a:rPr>
              <a:t> Population projections are correct, aging will be less of an issue after 2030 or so</a:t>
            </a:r>
          </a:p>
          <a:p>
            <a:pPr lvl="1">
              <a:lnSpc>
                <a:spcPct val="80000"/>
              </a:lnSpc>
            </a:pPr>
            <a:r>
              <a:rPr lang="en-US" altLang="en-US" sz="1600" b="1" i="1" u="sng" dirty="0" smtClean="0">
                <a:latin typeface="Arial" panose="020B0604020202020204" pitchFamily="34" charset="0"/>
              </a:rPr>
              <a:t>AND</a:t>
            </a:r>
            <a:r>
              <a:rPr lang="en-US" altLang="en-US" sz="1600" b="1" i="1" dirty="0" smtClean="0">
                <a:latin typeface="Arial" panose="020B0604020202020204" pitchFamily="34" charset="0"/>
              </a:rPr>
              <a:t>:</a:t>
            </a:r>
            <a:r>
              <a:rPr lang="en-US" altLang="en-US" sz="1600" dirty="0" smtClean="0">
                <a:latin typeface="Arial" panose="020B0604020202020204" pitchFamily="34" charset="0"/>
              </a:rPr>
              <a:t> People will live significantly longer but will not work that much longer</a:t>
            </a:r>
          </a:p>
          <a:p>
            <a:pPr marL="0" indent="0">
              <a:lnSpc>
                <a:spcPct val="85000"/>
              </a:lnSpc>
              <a:spcBef>
                <a:spcPct val="50000"/>
              </a:spcBef>
              <a:buNone/>
            </a:pPr>
            <a:endParaRPr lang="en-US" altLang="en-US" sz="1600" dirty="0" smtClean="0">
              <a:latin typeface="Arial" panose="020B0604020202020204" pitchFamily="34" charset="0"/>
            </a:endParaRPr>
          </a:p>
        </p:txBody>
      </p:sp>
      <p:sp>
        <p:nvSpPr>
          <p:cNvPr id="56327" name="Rectangle 8"/>
          <p:cNvSpPr>
            <a:spLocks noChangeArrowheads="1"/>
          </p:cNvSpPr>
          <p:nvPr/>
        </p:nvSpPr>
        <p:spPr bwMode="auto">
          <a:xfrm>
            <a:off x="-142879" y="6632577"/>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fr-FR" altLang="en-US" sz="1100" dirty="0">
                <a:solidFill>
                  <a:srgbClr val="000000"/>
                </a:solidFill>
              </a:rPr>
              <a:t>Source: Insurance Information Institute</a:t>
            </a:r>
            <a:r>
              <a:rPr lang="en-US" altLang="en-US" sz="1100" dirty="0">
                <a:solidFill>
                  <a:srgbClr val="000000"/>
                </a:solidFill>
              </a:rPr>
              <a:t>.</a:t>
            </a:r>
          </a:p>
        </p:txBody>
      </p:sp>
      <p:sp>
        <p:nvSpPr>
          <p:cNvPr id="9" name="Rectangle 2"/>
          <p:cNvSpPr>
            <a:spLocks noGrp="1" noChangeArrowheads="1"/>
          </p:cNvSpPr>
          <p:nvPr>
            <p:ph type="title"/>
          </p:nvPr>
        </p:nvSpPr>
        <p:spPr>
          <a:xfrm>
            <a:off x="76200" y="90488"/>
            <a:ext cx="7626350" cy="860425"/>
          </a:xfrm>
        </p:spPr>
        <p:txBody>
          <a:bodyPr/>
          <a:lstStyle/>
          <a:p>
            <a:r>
              <a:rPr lang="en-US" altLang="en-US" dirty="0" smtClean="0">
                <a:latin typeface="Arial" panose="020B0604020202020204" pitchFamily="34" charset="0"/>
              </a:rPr>
              <a:t>Workers Compensation:</a:t>
            </a:r>
            <a:br>
              <a:rPr lang="en-US" altLang="en-US" dirty="0" smtClean="0">
                <a:latin typeface="Arial" panose="020B0604020202020204" pitchFamily="34" charset="0"/>
              </a:rPr>
            </a:br>
            <a:r>
              <a:rPr lang="en-US" altLang="en-US" dirty="0" smtClean="0">
                <a:latin typeface="Arial" panose="020B0604020202020204" pitchFamily="34" charset="0"/>
              </a:rPr>
              <a:t>5 Predictions for the </a:t>
            </a:r>
            <a:r>
              <a:rPr lang="en-US" altLang="en-US" i="1" u="sng" dirty="0" smtClean="0">
                <a:latin typeface="Arial" panose="020B0604020202020204" pitchFamily="34" charset="0"/>
              </a:rPr>
              <a:t>Next</a:t>
            </a:r>
            <a:r>
              <a:rPr lang="en-US" altLang="en-US" dirty="0" smtClean="0">
                <a:latin typeface="Arial" panose="020B0604020202020204" pitchFamily="34" charset="0"/>
              </a:rPr>
              <a:t> 100 Years</a:t>
            </a:r>
          </a:p>
        </p:txBody>
      </p:sp>
    </p:spTree>
    <p:extLst>
      <p:ext uri="{BB962C8B-B14F-4D97-AF65-F5344CB8AC3E}">
        <p14:creationId xmlns:p14="http://schemas.microsoft.com/office/powerpoint/2010/main" val="2821109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2" end="12"/>
                                            </p:txEl>
                                          </p:spTgt>
                                        </p:tgtEl>
                                        <p:attrNameLst>
                                          <p:attrName>style.visibility</p:attrName>
                                        </p:attrNameLst>
                                      </p:cBhvr>
                                      <p:to>
                                        <p:strVal val="visible"/>
                                      </p:to>
                                    </p:set>
                                    <p:animEffect transition="in" filter="wipe(left)">
                                      <p:cBhvr>
                                        <p:cTn id="4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3675999" name="Chart" r:id="rId5" imgW="8334257" imgH="4381555" progId="MSGraph.Chart.8">
                  <p:embed followColorScheme="full"/>
                </p:oleObj>
              </mc:Choice>
              <mc:Fallback>
                <p:oleObj name="Chart" r:id="rId5" imgW="8334257" imgH="4381555"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29106223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extLst>
      <p:ext uri="{BB962C8B-B14F-4D97-AF65-F5344CB8AC3E}">
        <p14:creationId xmlns:p14="http://schemas.microsoft.com/office/powerpoint/2010/main" val="3512102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WC Insurers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1371933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3682136" name="Chart" r:id="rId4" imgW="8772576" imgH="3305147" progId="MSGraph.Chart.8">
                  <p:embed followColorScheme="full"/>
                </p:oleObj>
              </mc:Choice>
              <mc:Fallback>
                <p:oleObj name="Chart" r:id="rId4" imgW="8772576" imgH="330514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2518612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684184"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2041242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January 2014 vs. January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685208"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90709" y="3642053"/>
            <a:ext cx="2656417" cy="914398"/>
          </a:xfrm>
          <a:prstGeom prst="wedgeRectCallout">
            <a:avLst>
              <a:gd name="adj1" fmla="val 70673"/>
              <a:gd name="adj2" fmla="val -959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+2.5%</a:t>
            </a:r>
            <a:endParaRPr lang="en-US" sz="2400" b="1" u="sng" dirty="0">
              <a:solidFill>
                <a:srgbClr val="225A7A"/>
              </a:solidFill>
            </a:endParaRPr>
          </a:p>
        </p:txBody>
      </p:sp>
      <p:sp>
        <p:nvSpPr>
          <p:cNvPr id="12" name="AutoShape 9"/>
          <p:cNvSpPr>
            <a:spLocks noChangeArrowheads="1"/>
          </p:cNvSpPr>
          <p:nvPr/>
        </p:nvSpPr>
        <p:spPr bwMode="blackWhite">
          <a:xfrm>
            <a:off x="4473575" y="3524250"/>
            <a:ext cx="2030261" cy="914398"/>
          </a:xfrm>
          <a:prstGeom prst="wedgeRectCallout">
            <a:avLst>
              <a:gd name="adj1" fmla="val 54196"/>
              <a:gd name="adj2" fmla="val -887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low but is no longer contracting</a:t>
            </a:r>
            <a:endParaRPr lang="en-US" sz="1400" b="1" dirty="0">
              <a:solidFill>
                <a:schemeClr val="bg1"/>
              </a:solidFill>
            </a:endParaRPr>
          </a:p>
        </p:txBody>
      </p:sp>
    </p:spTree>
    <p:extLst>
      <p:ext uri="{BB962C8B-B14F-4D97-AF65-F5344CB8AC3E}">
        <p14:creationId xmlns:p14="http://schemas.microsoft.com/office/powerpoint/2010/main" val="3381645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19</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Jan. 2014 vs. Jan.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3686232"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Communication and Office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3037246"/>
            <a:ext cx="648928" cy="1106129"/>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92314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326571" y="1218799"/>
            <a:ext cx="8640448" cy="5448301"/>
          </a:xfrm>
        </p:spPr>
        <p:txBody>
          <a:bodyPr/>
          <a:lstStyle/>
          <a:p>
            <a:pPr>
              <a:lnSpc>
                <a:spcPts val="1300"/>
              </a:lnSpc>
            </a:pPr>
            <a:r>
              <a:rPr lang="en-US" b="1" dirty="0" smtClean="0"/>
              <a:t>The Post-Crisis Economy &amp; Workers Compensation</a:t>
            </a:r>
          </a:p>
          <a:p>
            <a:pPr lvl="1">
              <a:lnSpc>
                <a:spcPts val="1300"/>
              </a:lnSpc>
            </a:pPr>
            <a:r>
              <a:rPr lang="en-US" sz="1800" b="1" dirty="0" smtClean="0"/>
              <a:t>The scars of the “Great Recession” are still visible on the WC line</a:t>
            </a:r>
          </a:p>
          <a:p>
            <a:pPr>
              <a:lnSpc>
                <a:spcPts val="1300"/>
              </a:lnSpc>
            </a:pPr>
            <a:r>
              <a:rPr lang="en-US" b="1" dirty="0" smtClean="0"/>
              <a:t>The New American Labor Force</a:t>
            </a:r>
          </a:p>
          <a:p>
            <a:pPr>
              <a:lnSpc>
                <a:spcPts val="1300"/>
              </a:lnSpc>
            </a:pPr>
            <a:r>
              <a:rPr lang="en-US" b="1" dirty="0" smtClean="0"/>
              <a:t>The Reindustrialization of America</a:t>
            </a:r>
          </a:p>
          <a:p>
            <a:pPr>
              <a:lnSpc>
                <a:spcPts val="1300"/>
              </a:lnSpc>
            </a:pPr>
            <a:r>
              <a:rPr lang="en-US" b="1" dirty="0" smtClean="0"/>
              <a:t>The Future of Healthcare in the United States</a:t>
            </a:r>
          </a:p>
          <a:p>
            <a:pPr lvl="1">
              <a:lnSpc>
                <a:spcPts val="1300"/>
              </a:lnSpc>
            </a:pPr>
            <a:r>
              <a:rPr lang="en-US" sz="1800" b="1" dirty="0" smtClean="0"/>
              <a:t>WC’s future in inextricably linked to influences in this key sector</a:t>
            </a:r>
          </a:p>
          <a:p>
            <a:pPr>
              <a:lnSpc>
                <a:spcPts val="1300"/>
              </a:lnSpc>
            </a:pPr>
            <a:r>
              <a:rPr lang="en-US" b="1" dirty="0" smtClean="0"/>
              <a:t>Workers Compensation Operating Result Update</a:t>
            </a:r>
          </a:p>
          <a:p>
            <a:pPr>
              <a:lnSpc>
                <a:spcPts val="1300"/>
              </a:lnSpc>
            </a:pPr>
            <a:r>
              <a:rPr lang="en-US" b="1" dirty="0" smtClean="0"/>
              <a:t>Workers Compensation: The Next 100 Years</a:t>
            </a:r>
          </a:p>
          <a:p>
            <a:pPr>
              <a:lnSpc>
                <a:spcPts val="1300"/>
              </a:lnSpc>
            </a:pPr>
            <a:r>
              <a:rPr lang="en-US"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20</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Jan. 2014 vs. Jan.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3687256"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14976" y="1071716"/>
            <a:ext cx="3461878" cy="1185709"/>
          </a:xfrm>
          <a:prstGeom prst="wedgeRectCallout">
            <a:avLst>
              <a:gd name="adj1" fmla="val -53815"/>
              <a:gd name="adj2" fmla="val 713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malls/centers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extLst>
      <p:ext uri="{BB962C8B-B14F-4D97-AF65-F5344CB8AC3E}">
        <p14:creationId xmlns:p14="http://schemas.microsoft.com/office/powerpoint/2010/main" val="25012501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but employment and WC exposures will take more than a decade to recover</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4221760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a:t>
            </a:fld>
            <a:endParaRPr lang="en-US"/>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3688280" name="Chart" r:id="rId4" imgW="8286784" imgH="3762296" progId="MSGraph.Chart.8">
                  <p:embed followColorScheme="full"/>
                </p:oleObj>
              </mc:Choice>
              <mc:Fallback>
                <p:oleObj name="Chart" r:id="rId4" imgW="8286784" imgH="3762296"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$40.5B or 12.9% since 2009 peak</a:t>
            </a:r>
            <a:endParaRPr lang="en-US" sz="1600" b="1" dirty="0">
              <a:solidFill>
                <a:schemeClr val="bg1"/>
              </a:solidFill>
            </a:endParaRPr>
          </a:p>
        </p:txBody>
      </p:sp>
    </p:spTree>
    <p:extLst>
      <p:ext uri="{BB962C8B-B14F-4D97-AF65-F5344CB8AC3E}">
        <p14:creationId xmlns:p14="http://schemas.microsoft.com/office/powerpoint/2010/main" val="1970409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Jan. 2014 vs. Jan.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689305"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689024" y="115411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7054955" y="1073094"/>
            <a:ext cx="2040192" cy="816080"/>
          </a:xfrm>
          <a:prstGeom prst="wedgeRectCallout">
            <a:avLst>
              <a:gd name="adj1" fmla="val -63872"/>
              <a:gd name="adj2" fmla="val 571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Highway, Transport, and Power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139468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24</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Jan. 2014 vs. Jan.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3690328"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Segments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42975" y="1488708"/>
            <a:ext cx="3629025" cy="1042834"/>
          </a:xfrm>
          <a:prstGeom prst="wedgeRectCallout">
            <a:avLst>
              <a:gd name="adj1" fmla="val -40444"/>
              <a:gd name="adj2" fmla="val 752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 and local public sector construction spending could begin a slow recovery in 2014; Federal spending will languish.</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extLst>
      <p:ext uri="{BB962C8B-B14F-4D97-AF65-F5344CB8AC3E}">
        <p14:creationId xmlns:p14="http://schemas.microsoft.com/office/powerpoint/2010/main" val="3135730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25</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2010—February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373124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+506,000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(+9.3%)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1943431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26</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2003–February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373227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82812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0175"/>
              <a:gd name="adj2" fmla="val 8541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Feb. 2014 totaled 5.941 million, an increase of 506,000 jobs or 9.3% from the Jan. 2011 trough</a:t>
            </a:r>
            <a:endParaRPr lang="en-US" sz="1200" b="1" dirty="0">
              <a:solidFill>
                <a:schemeClr val="bg1"/>
              </a:solidFill>
            </a:endParaRPr>
          </a:p>
        </p:txBody>
      </p:sp>
    </p:spTree>
    <p:extLst>
      <p:ext uri="{BB962C8B-B14F-4D97-AF65-F5344CB8AC3E}">
        <p14:creationId xmlns:p14="http://schemas.microsoft.com/office/powerpoint/2010/main" val="155753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The New American Labor Force</a:t>
            </a:r>
            <a:endParaRPr lang="en-US" sz="4000" b="1" i="1" dirty="0">
              <a:solidFill>
                <a:srgbClr val="FFFFFF"/>
              </a:solidFill>
            </a:endParaRPr>
          </a:p>
        </p:txBody>
      </p:sp>
      <p:sp>
        <p:nvSpPr>
          <p:cNvPr id="1940487" name="Rectangle 7"/>
          <p:cNvSpPr>
            <a:spLocks noChangeArrowheads="1"/>
          </p:cNvSpPr>
          <p:nvPr/>
        </p:nvSpPr>
        <p:spPr bwMode="auto">
          <a:xfrm>
            <a:off x="228600" y="4052888"/>
            <a:ext cx="8601075"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The Recovery’s Winners and Losers Are Reshaping the Sources of WC’s Payroll Exposure Base</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25399025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3691349" name="Chart" r:id="rId4" imgW="7096176" imgH="4876800" progId="MSGraph.Chart.8">
                  <p:embed followColorScheme="full"/>
                </p:oleObj>
              </mc:Choice>
              <mc:Fallback>
                <p:oleObj name="Chart" r:id="rId4" imgW="7096176" imgH="487680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February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12.6% </a:t>
            </a:r>
            <a:r>
              <a:rPr lang="en-US" sz="1400" b="1" dirty="0">
                <a:solidFill>
                  <a:schemeClr val="bg1"/>
                </a:solidFill>
                <a:cs typeface="+mn-cs"/>
              </a:rPr>
              <a:t>in </a:t>
            </a:r>
            <a:r>
              <a:rPr lang="en-US" sz="1400" b="1" dirty="0" smtClean="0">
                <a:solidFill>
                  <a:schemeClr val="bg1"/>
                </a:solidFill>
                <a:cs typeface="+mn-cs"/>
              </a:rPr>
              <a:t>Feb.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February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28</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194345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29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3692373" name="Chart" r:id="rId4" imgW="8239041" imgH="4276724" progId="MSGraph.Chart.8">
                  <p:embed followColorScheme="full"/>
                </p:oleObj>
              </mc:Choice>
              <mc:Fallback>
                <p:oleObj name="Chart" r:id="rId4" imgW="8239041" imgH="4276724"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278452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89636" y="2393552"/>
            <a:ext cx="8155202"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Slow and Uneven Nature of the Economic Recovery Is Changing the WC Playing Field</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24110" y="4698196"/>
            <a:ext cx="850080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Despite a Still-Sluggish Economy, there Are Potent Growth Drivers for Workers Comp and Commercial Insurers in General</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33701297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3693397"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February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8.34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268074"/>
            <a:ext cx="1927072" cy="936368"/>
          </a:xfrm>
          <a:prstGeom prst="wedgeRectCallout">
            <a:avLst>
              <a:gd name="adj1" fmla="val 47434"/>
              <a:gd name="adj2" fmla="val -85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162,000 </a:t>
            </a:r>
            <a:r>
              <a:rPr lang="en-US" sz="1400" b="1" dirty="0">
                <a:cs typeface="+mn-cs"/>
              </a:rPr>
              <a:t>private sector jobs were created in </a:t>
            </a:r>
            <a:r>
              <a:rPr lang="en-US" sz="1400" b="1" dirty="0" smtClean="0">
                <a:cs typeface="+mn-cs"/>
              </a:rPr>
              <a:t>February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30</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2045428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23694421"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3422737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23695445"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2010—Feb.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February 2014*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Feb. 2014 totaled  8.64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nearly $1 trillion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8.64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307189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3696469"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extLst>
      <p:ext uri="{BB962C8B-B14F-4D97-AF65-F5344CB8AC3E}">
        <p14:creationId xmlns:p14="http://schemas.microsoft.com/office/powerpoint/2010/main" val="975111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34</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2010—Dec.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3697493"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424,000 from Jan. 2010 through Dec.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3.8% and deteriorating</a:t>
            </a:r>
            <a:endParaRPr lang="en-US" b="1" dirty="0">
              <a:solidFill>
                <a:schemeClr val="bg1"/>
              </a:solidFill>
              <a:cs typeface="+mn-cs"/>
            </a:endParaRPr>
          </a:p>
        </p:txBody>
      </p:sp>
    </p:spTree>
    <p:extLst>
      <p:ext uri="{BB962C8B-B14F-4D97-AF65-F5344CB8AC3E}">
        <p14:creationId xmlns:p14="http://schemas.microsoft.com/office/powerpoint/2010/main" val="558762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5FEB553-D5E3-46C5-A80D-73C45D31C43B}" type="slidenum">
              <a:rPr lang="en-US" altLang="en-US" sz="900" smtClean="0"/>
              <a:pPr>
                <a:lnSpc>
                  <a:spcPct val="85000"/>
                </a:lnSpc>
                <a:spcBef>
                  <a:spcPct val="20000"/>
                </a:spcBef>
                <a:buClrTx/>
                <a:buFontTx/>
                <a:buNone/>
              </a:pPr>
              <a:t>35</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700" dirty="0" smtClean="0">
                <a:latin typeface="Arial" panose="020B0604020202020204" pitchFamily="34" charset="0"/>
              </a:rPr>
              <a:t>Unemployment Rates by State, February 2014:</a:t>
            </a:r>
            <a:br>
              <a:rPr lang="en-US" altLang="en-US" sz="2700" dirty="0" smtClean="0">
                <a:latin typeface="Arial" panose="020B0604020202020204" pitchFamily="34" charset="0"/>
              </a:rPr>
            </a:br>
            <a:r>
              <a:rPr lang="en-US" altLang="en-US" sz="27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3862779849"/>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3757834"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February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2173958" name="AutoShape 6"/>
          <p:cNvSpPr>
            <a:spLocks noChangeArrowheads="1"/>
          </p:cNvSpPr>
          <p:nvPr/>
        </p:nvSpPr>
        <p:spPr bwMode="blackWhite">
          <a:xfrm>
            <a:off x="4814888" y="1157288"/>
            <a:ext cx="3719512"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February, 29 states had over-the-month unemployment rate decreases, 10 states had increases, and 11 states and the District of Columbia had no change.</a:t>
            </a:r>
          </a:p>
        </p:txBody>
      </p:sp>
    </p:spTree>
    <p:extLst>
      <p:ext uri="{BB962C8B-B14F-4D97-AF65-F5344CB8AC3E}">
        <p14:creationId xmlns:p14="http://schemas.microsoft.com/office/powerpoint/2010/main" val="4161515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54AB483-3B38-4472-91FB-6D5AA83CE25B}" type="slidenum">
              <a:rPr lang="en-US" altLang="en-US" sz="900" smtClean="0"/>
              <a:pPr>
                <a:lnSpc>
                  <a:spcPct val="85000"/>
                </a:lnSpc>
                <a:spcBef>
                  <a:spcPct val="20000"/>
                </a:spcBef>
                <a:buClrTx/>
                <a:buFontTx/>
                <a:buNone/>
              </a:pPr>
              <a:t>36</a:t>
            </a:fld>
            <a:endParaRPr lang="en-US" altLang="en-US" sz="900" smtClean="0"/>
          </a:p>
        </p:txBody>
      </p:sp>
      <p:graphicFrame>
        <p:nvGraphicFramePr>
          <p:cNvPr id="7171"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758858"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February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February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5105400" y="146526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February, 29 states had over-the-month unemployment rate decreases, 10 states had increases, and 11 states and the District of Columbia had no change.</a:t>
            </a:r>
          </a:p>
        </p:txBody>
      </p:sp>
    </p:spTree>
    <p:extLst>
      <p:ext uri="{BB962C8B-B14F-4D97-AF65-F5344CB8AC3E}">
        <p14:creationId xmlns:p14="http://schemas.microsoft.com/office/powerpoint/2010/main" val="776722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37</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23701589" name="Chart" r:id="rId4" imgW="8524959" imgH="3914679" progId="MSGraph.Chart.8">
                  <p:embed followColorScheme="full"/>
                </p:oleObj>
              </mc:Choice>
              <mc:Fallback>
                <p:oleObj name="Chart" r:id="rId4" imgW="8524959" imgH="3914679" progId="MSGraph.Chart.8">
                  <p:embed followColorScheme="full"/>
                  <p:pic>
                    <p:nvPicPr>
                      <p:cNvPr id="0" name=""/>
                      <p:cNvPicPr>
                        <a:picLocks noChangeArrowheads="1"/>
                      </p:cNvPicPr>
                      <p:nvPr/>
                    </p:nvPicPr>
                    <p:blipFill>
                      <a:blip r:embed="rId5"/>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extLst>
      <p:ext uri="{BB962C8B-B14F-4D97-AF65-F5344CB8AC3E}">
        <p14:creationId xmlns:p14="http://schemas.microsoft.com/office/powerpoint/2010/main" val="2690786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3702613" name="Chart" r:id="rId5" imgW="8334257" imgH="4381555" progId="MSGraph.Chart.8">
                  <p:embed followColorScheme="full"/>
                </p:oleObj>
              </mc:Choice>
              <mc:Fallback>
                <p:oleObj name="Chart" r:id="rId5" imgW="8334257" imgH="4381555"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986164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3703637" name="Chart" r:id="rId4" imgW="8410592" imgH="3581273" progId="MSGraph.Chart.8">
                  <p:embed followColorScheme="full"/>
                </p:oleObj>
              </mc:Choice>
              <mc:Fallback>
                <p:oleObj name="Chart" r:id="rId4" imgW="8410592" imgH="3581273"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39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259769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0"/>
                            </p:stCondLst>
                            <p:childTnLst>
                              <p:par>
                                <p:cTn id="27" presetID="22" presetClass="entr" presetSubtype="4" fill="hold" grpId="0" nodeType="afterEffect">
                                  <p:stCondLst>
                                    <p:cond delay="70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78742750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3661663"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585407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40</a:t>
            </a:fld>
            <a:endParaRPr lang="en-US" smtClean="0">
              <a:solidFill>
                <a:srgbClr val="000000"/>
              </a:solidFill>
            </a:endParaRPr>
          </a:p>
        </p:txBody>
      </p:sp>
      <p:graphicFrame>
        <p:nvGraphicFramePr>
          <p:cNvPr id="54274" name="Object 2"/>
          <p:cNvGraphicFramePr>
            <a:graphicFrameLocks/>
          </p:cNvGraphicFramePr>
          <p:nvPr>
            <p:extLst/>
          </p:nvPr>
        </p:nvGraphicFramePr>
        <p:xfrm>
          <a:off x="379601" y="1876285"/>
          <a:ext cx="8683625" cy="4532312"/>
        </p:xfrm>
        <a:graphic>
          <a:graphicData uri="http://schemas.openxmlformats.org/presentationml/2006/ole">
            <mc:AlternateContent xmlns:mc="http://schemas.openxmlformats.org/markup-compatibility/2006">
              <mc:Choice xmlns:v="urn:schemas-microsoft-com:vml" Requires="v">
                <p:oleObj spid="_x0000_s23706703" name="Chart" r:id="rId4" imgW="8601024" imgH="4533938" progId="MSGraph.Chart.8">
                  <p:embed followColorScheme="full"/>
                </p:oleObj>
              </mc:Choice>
              <mc:Fallback>
                <p:oleObj name="Chart" r:id="rId4" imgW="8601024" imgH="4533938" progId="MSGraph.Chart.8">
                  <p:embed followColorScheme="full"/>
                  <p:pic>
                    <p:nvPicPr>
                      <p:cNvPr id="0" name=""/>
                      <p:cNvPicPr>
                        <a:picLocks noChangeArrowheads="1"/>
                      </p:cNvPicPr>
                      <p:nvPr/>
                    </p:nvPicPr>
                    <p:blipFill>
                      <a:blip r:embed="rId5"/>
                      <a:srcRect/>
                      <a:stretch>
                        <a:fillRect/>
                      </a:stretch>
                    </p:blipFill>
                    <p:spPr bwMode="gray">
                      <a:xfrm>
                        <a:off x="379601" y="1876285"/>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Labor Force Participation Rate by Gender, 1948—2013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a:t>
            </a:r>
            <a:r>
              <a:rPr lang="en-US" sz="1100" dirty="0" smtClean="0">
                <a:solidFill>
                  <a:srgbClr val="000000"/>
                </a:solidFill>
              </a:rPr>
              <a:t>Labor Statistics;</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2034702" name="AutoShape 14"/>
          <p:cNvSpPr>
            <a:spLocks noChangeArrowheads="1"/>
          </p:cNvSpPr>
          <p:nvPr/>
        </p:nvSpPr>
        <p:spPr bwMode="blackWhite">
          <a:xfrm>
            <a:off x="2279675" y="1266825"/>
            <a:ext cx="2388275" cy="1046162"/>
          </a:xfrm>
          <a:prstGeom prst="wedgeRectCallout">
            <a:avLst>
              <a:gd name="adj1" fmla="val -91267"/>
              <a:gd name="adj2" fmla="val 70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86.6% or working age men participated in the </a:t>
            </a:r>
            <a:r>
              <a:rPr lang="en-US" sz="1400" b="1" dirty="0" smtClean="0">
                <a:solidFill>
                  <a:srgbClr val="FFFFFF"/>
                </a:solidFill>
              </a:rPr>
              <a:t>labor force in 1948 compared to 32.7% or women</a:t>
            </a:r>
            <a:endParaRPr lang="en-US" sz="1400" b="1" dirty="0">
              <a:solidFill>
                <a:srgbClr val="FFFFFF"/>
              </a:solidFill>
              <a:latin typeface="Arial" charset="0"/>
              <a:cs typeface="Arial" charset="0"/>
            </a:endParaRPr>
          </a:p>
        </p:txBody>
      </p:sp>
      <p:sp>
        <p:nvSpPr>
          <p:cNvPr id="18" name="AutoShape 7"/>
          <p:cNvSpPr>
            <a:spLocks noChangeArrowheads="1"/>
          </p:cNvSpPr>
          <p:nvPr/>
        </p:nvSpPr>
        <p:spPr bwMode="blackWhite">
          <a:xfrm>
            <a:off x="5657849" y="3957100"/>
            <a:ext cx="3167063" cy="1407460"/>
          </a:xfrm>
          <a:prstGeom prst="wedgeRectCallout">
            <a:avLst>
              <a:gd name="adj1" fmla="val 52853"/>
              <a:gd name="adj2" fmla="val -719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rPr>
              <a:t>By 2013, 57.2% of working age women participated in the labor force, up from 32.7% in 1948 but down from its all time high of 60.0% in 1999</a:t>
            </a:r>
            <a:endParaRPr lang="en-US" b="1" dirty="0">
              <a:solidFill>
                <a:srgbClr val="FFFFFF"/>
              </a:solidFill>
              <a:latin typeface="Arial" pitchFamily="34" charset="0"/>
              <a:cs typeface="Arial" charset="0"/>
            </a:endParaRPr>
          </a:p>
        </p:txBody>
      </p:sp>
      <p:sp>
        <p:nvSpPr>
          <p:cNvPr id="17" name="AutoShape 14"/>
          <p:cNvSpPr>
            <a:spLocks noChangeArrowheads="1"/>
          </p:cNvSpPr>
          <p:nvPr/>
        </p:nvSpPr>
        <p:spPr bwMode="blackWhite">
          <a:xfrm>
            <a:off x="5900738" y="1377156"/>
            <a:ext cx="2862599" cy="1046162"/>
          </a:xfrm>
          <a:prstGeom prst="wedgeRectCallout">
            <a:avLst>
              <a:gd name="adj1" fmla="val 51711"/>
              <a:gd name="adj2" fmla="val 1087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By 2013, the labor force participation rate for men had declined to 69.7% while the participation rate for women had risen to 57.2%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805978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a:xfrm>
            <a:off x="298450" y="90488"/>
            <a:ext cx="7483678" cy="860425"/>
          </a:xfrm>
        </p:spPr>
        <p:txBody>
          <a:bodyPr/>
          <a:lstStyle/>
          <a:p>
            <a:r>
              <a:rPr lang="en-US" sz="2400" dirty="0" smtClean="0"/>
              <a:t>Labor Force Participation by Sex and Education through the Crisis: 2006, 2010 and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986694795"/>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707727"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composition and character of the U.S. labor force is changing rapidly.  Winners and losers have clearly emerged.  What does this mean for WC?</a:t>
            </a:r>
            <a:endParaRPr lang="en-US" b="1" dirty="0">
              <a:solidFill>
                <a:srgbClr val="FFFFFF"/>
              </a:solidFill>
            </a:endParaRPr>
          </a:p>
        </p:txBody>
      </p:sp>
      <p:sp>
        <p:nvSpPr>
          <p:cNvPr id="66570" name="Rectangle 8"/>
          <p:cNvSpPr>
            <a:spLocks noChangeArrowheads="1"/>
          </p:cNvSpPr>
          <p:nvPr/>
        </p:nvSpPr>
        <p:spPr bwMode="black">
          <a:xfrm>
            <a:off x="39688" y="1416701"/>
            <a:ext cx="1545921" cy="492443"/>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Unemployment</a:t>
            </a:r>
          </a:p>
          <a:p>
            <a:pPr defTabSz="114300" eaLnBrk="0" hangingPunct="0">
              <a:lnSpc>
                <a:spcPct val="90000"/>
              </a:lnSpc>
              <a:spcBef>
                <a:spcPct val="20000"/>
              </a:spcBef>
            </a:pPr>
            <a:r>
              <a:rPr lang="en-US" sz="1600" b="1" dirty="0" smtClean="0">
                <a:solidFill>
                  <a:srgbClr val="225A7A"/>
                </a:solidFill>
              </a:rPr>
              <a:t> Rate (%)</a:t>
            </a:r>
            <a:endParaRPr lang="en-US" sz="1600" b="1" dirty="0">
              <a:solidFill>
                <a:srgbClr val="225A7A"/>
              </a:solidFill>
            </a:endParaRPr>
          </a:p>
        </p:txBody>
      </p:sp>
      <p:sp>
        <p:nvSpPr>
          <p:cNvPr id="10"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a:t>
            </a:r>
            <a:r>
              <a:rPr lang="en-US" sz="1100" dirty="0" smtClean="0">
                <a:solidFill>
                  <a:srgbClr val="000000"/>
                </a:solidFill>
              </a:rPr>
              <a:t>Labor Statistics;</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1" name="AutoShape 9"/>
          <p:cNvSpPr>
            <a:spLocks noChangeArrowheads="1"/>
          </p:cNvSpPr>
          <p:nvPr/>
        </p:nvSpPr>
        <p:spPr bwMode="blackWhite">
          <a:xfrm>
            <a:off x="3600452" y="1214438"/>
            <a:ext cx="2400300" cy="1275843"/>
          </a:xfrm>
          <a:prstGeom prst="wedgeRectCallout">
            <a:avLst>
              <a:gd name="adj1" fmla="val -49364"/>
              <a:gd name="adj2" fmla="val 967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Men were hit harder and continue to do worse than women in the job market.  Women are likely to do better than men for the indefinite future.</a:t>
            </a:r>
            <a:endParaRPr lang="en-US" sz="1400" b="1" dirty="0">
              <a:solidFill>
                <a:schemeClr val="bg1"/>
              </a:solidFill>
            </a:endParaRPr>
          </a:p>
        </p:txBody>
      </p:sp>
      <p:sp>
        <p:nvSpPr>
          <p:cNvPr id="12" name="AutoShape 9"/>
          <p:cNvSpPr>
            <a:spLocks noChangeArrowheads="1"/>
          </p:cNvSpPr>
          <p:nvPr/>
        </p:nvSpPr>
        <p:spPr bwMode="blackWhite">
          <a:xfrm>
            <a:off x="6507163" y="1104107"/>
            <a:ext cx="2400300" cy="1014412"/>
          </a:xfrm>
          <a:prstGeom prst="wedgeRectCallout">
            <a:avLst>
              <a:gd name="adj1" fmla="val -41082"/>
              <a:gd name="adj2" fmla="val 1205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Workers lacking a college degree suffer from much higher rates of unemployment</a:t>
            </a:r>
            <a:endParaRPr lang="en-US" sz="1400" b="1" dirty="0">
              <a:solidFill>
                <a:schemeClr val="bg1"/>
              </a:solidFill>
            </a:endParaRPr>
          </a:p>
        </p:txBody>
      </p:sp>
    </p:spTree>
    <p:extLst>
      <p:ext uri="{BB962C8B-B14F-4D97-AF65-F5344CB8AC3E}">
        <p14:creationId xmlns:p14="http://schemas.microsoft.com/office/powerpoint/2010/main" val="9848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dirty="0" smtClean="0"/>
              <a:t>Unemployment Rates by Age and Race: 2006, 2010 and 2013</a:t>
            </a:r>
          </a:p>
        </p:txBody>
      </p:sp>
      <p:graphicFrame>
        <p:nvGraphicFramePr>
          <p:cNvPr id="66562" name="Object 4"/>
          <p:cNvGraphicFramePr>
            <a:graphicFrameLocks noChangeAspect="1"/>
          </p:cNvGraphicFramePr>
          <p:nvPr>
            <p:extLst/>
          </p:nvPr>
        </p:nvGraphicFramePr>
        <p:xfrm>
          <a:off x="0" y="2402077"/>
          <a:ext cx="8867775" cy="3771900"/>
        </p:xfrm>
        <a:graphic>
          <a:graphicData uri="http://schemas.openxmlformats.org/presentationml/2006/ole">
            <mc:AlternateContent xmlns:mc="http://schemas.openxmlformats.org/markup-compatibility/2006">
              <mc:Choice xmlns:v="urn:schemas-microsoft-com:vml" Requires="v">
                <p:oleObj spid="_x0000_s23709775"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240207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2043953"/>
            <a:ext cx="239105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Unemployment Rate (%)</a:t>
            </a:r>
            <a:endParaRPr lang="en-US" sz="1600" b="1" dirty="0">
              <a:solidFill>
                <a:srgbClr val="225A7A"/>
              </a:solidFill>
            </a:endParaRPr>
          </a:p>
        </p:txBody>
      </p:sp>
      <p:sp>
        <p:nvSpPr>
          <p:cNvPr id="1926153" name="AutoShape 9"/>
          <p:cNvSpPr>
            <a:spLocks noChangeArrowheads="1"/>
          </p:cNvSpPr>
          <p:nvPr/>
        </p:nvSpPr>
        <p:spPr bwMode="blackWhite">
          <a:xfrm>
            <a:off x="3600451" y="1214438"/>
            <a:ext cx="1800223" cy="1471612"/>
          </a:xfrm>
          <a:prstGeom prst="wedgeRectCallout">
            <a:avLst>
              <a:gd name="adj1" fmla="val -43576"/>
              <a:gd name="adj2" fmla="val 1141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younger workers remains a chronic problem</a:t>
            </a:r>
            <a:endParaRPr lang="en-US" sz="1600" b="1" dirty="0">
              <a:solidFill>
                <a:schemeClr val="bg1"/>
              </a:solidFill>
            </a:endParaRPr>
          </a:p>
        </p:txBody>
      </p:sp>
      <p:sp>
        <p:nvSpPr>
          <p:cNvPr id="16" name="Rectangle 4"/>
          <p:cNvSpPr>
            <a:spLocks noChangeArrowheads="1"/>
          </p:cNvSpPr>
          <p:nvPr/>
        </p:nvSpPr>
        <p:spPr bwMode="auto">
          <a:xfrm>
            <a:off x="-147918" y="6575615"/>
            <a:ext cx="909021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a:t>
            </a:r>
            <a:r>
              <a:rPr lang="en-US" sz="1100" dirty="0" smtClean="0"/>
              <a:t>Bureau of Labor Statistics; Insurance Information Institute.</a:t>
            </a:r>
            <a:endParaRPr lang="en-US" sz="1100" dirty="0"/>
          </a:p>
        </p:txBody>
      </p:sp>
      <p:sp>
        <p:nvSpPr>
          <p:cNvPr id="10" name="AutoShape 9"/>
          <p:cNvSpPr>
            <a:spLocks noChangeArrowheads="1"/>
          </p:cNvSpPr>
          <p:nvPr/>
        </p:nvSpPr>
        <p:spPr bwMode="blackWhite">
          <a:xfrm>
            <a:off x="6281458" y="1894871"/>
            <a:ext cx="2400300" cy="1014412"/>
          </a:xfrm>
          <a:prstGeom prst="wedgeRectCallout">
            <a:avLst>
              <a:gd name="adj1" fmla="val -30481"/>
              <a:gd name="adj2" fmla="val 1374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some minority groups remains far above pre-recession levels</a:t>
            </a:r>
            <a:endParaRPr lang="en-US" sz="1600" b="1" dirty="0">
              <a:solidFill>
                <a:schemeClr val="bg1"/>
              </a:solidFill>
            </a:endParaRPr>
          </a:p>
        </p:txBody>
      </p:sp>
    </p:spTree>
    <p:extLst>
      <p:ext uri="{BB962C8B-B14F-4D97-AF65-F5344CB8AC3E}">
        <p14:creationId xmlns:p14="http://schemas.microsoft.com/office/powerpoint/2010/main" val="3192061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47650" y="198438"/>
            <a:ext cx="7708900" cy="727075"/>
          </a:xfrm>
        </p:spPr>
        <p:txBody>
          <a:bodyPr anchor="t" anchorCtr="1"/>
          <a:lstStyle/>
          <a:p>
            <a:pPr>
              <a:lnSpc>
                <a:spcPct val="85000"/>
              </a:lnSpc>
            </a:pPr>
            <a:r>
              <a:rPr lang="en-US" sz="2800" dirty="0" smtClean="0"/>
              <a:t>Labor Force Participation Rate, </a:t>
            </a:r>
            <a:br>
              <a:rPr lang="en-US" sz="2800" dirty="0" smtClean="0"/>
            </a:br>
            <a:r>
              <a:rPr lang="en-US" sz="2800" dirty="0" smtClean="0"/>
              <a:t>Ages 65-69, Quarterly, 1998:Q1-2013:Q2</a:t>
            </a:r>
          </a:p>
        </p:txBody>
      </p:sp>
      <p:graphicFrame>
        <p:nvGraphicFramePr>
          <p:cNvPr id="10" name="Object 2"/>
          <p:cNvGraphicFramePr>
            <a:graphicFrameLocks noGrp="1" noChangeAspect="1"/>
          </p:cNvGraphicFramePr>
          <p:nvPr>
            <p:ph type="chart" idx="1"/>
          </p:nvPr>
        </p:nvGraphicFramePr>
        <p:xfrm>
          <a:off x="307975" y="1365250"/>
          <a:ext cx="8404225" cy="468947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Rectangle 4"/>
          <p:cNvSpPr>
            <a:spLocks noChangeArrowheads="1"/>
          </p:cNvSpPr>
          <p:nvPr/>
        </p:nvSpPr>
        <p:spPr bwMode="auto">
          <a:xfrm>
            <a:off x="0" y="6553200"/>
            <a:ext cx="7853363" cy="261938"/>
          </a:xfrm>
          <a:prstGeom prst="rect">
            <a:avLst/>
          </a:prstGeom>
          <a:noFill/>
          <a:ln w="9525">
            <a:noFill/>
            <a:miter lim="800000"/>
            <a:headEnd/>
            <a:tailEnd/>
          </a:ln>
        </p:spPr>
        <p:txBody>
          <a:bodyPr wrap="none" lIns="92075" tIns="46038" rIns="92075" bIns="46038">
            <a:spAutoFit/>
          </a:bodyPr>
          <a:lstStyle/>
          <a:p>
            <a:pPr eaLnBrk="0" hangingPunct="0"/>
            <a:r>
              <a:rPr lang="en-US" sz="1100"/>
              <a:t>Not seasonally adjusted.  Sources: US Bureau of Labor Statistics, US Department of Labor; Insurance Information Institute.</a:t>
            </a:r>
          </a:p>
        </p:txBody>
      </p:sp>
      <p:sp>
        <p:nvSpPr>
          <p:cNvPr id="324613" name="Text Box 5"/>
          <p:cNvSpPr txBox="1">
            <a:spLocks noChangeArrowheads="1"/>
          </p:cNvSpPr>
          <p:nvPr/>
        </p:nvSpPr>
        <p:spPr bwMode="auto">
          <a:xfrm>
            <a:off x="898525" y="2922588"/>
            <a:ext cx="1768475" cy="436562"/>
          </a:xfrm>
          <a:prstGeom prst="rect">
            <a:avLst/>
          </a:prstGeom>
          <a:solidFill>
            <a:srgbClr val="FFFF00"/>
          </a:solidFill>
          <a:ln w="12700">
            <a:solidFill>
              <a:srgbClr val="FF0000"/>
            </a:solidFill>
            <a:miter lim="800000"/>
            <a:headEnd type="none" w="sm" len="sm"/>
            <a:tailEnd type="none" w="sm" len="sm"/>
          </a:ln>
        </p:spPr>
        <p:txBody>
          <a:bodyPr>
            <a:spAutoFit/>
          </a:bodyPr>
          <a:lstStyle/>
          <a:p>
            <a:pPr algn="ctr" eaLnBrk="0" hangingPunct="0">
              <a:lnSpc>
                <a:spcPct val="80000"/>
              </a:lnSpc>
              <a:spcBef>
                <a:spcPct val="50000"/>
              </a:spcBef>
            </a:pPr>
            <a:r>
              <a:rPr lang="en-US" sz="1400">
                <a:solidFill>
                  <a:srgbClr val="0000FF"/>
                </a:solidFill>
              </a:rPr>
              <a:t>The brown bars indicate recessions.</a:t>
            </a:r>
          </a:p>
        </p:txBody>
      </p:sp>
      <p:sp>
        <p:nvSpPr>
          <p:cNvPr id="23558" name="Text Box 6"/>
          <p:cNvSpPr txBox="1">
            <a:spLocks noChangeArrowheads="1"/>
          </p:cNvSpPr>
          <p:nvPr/>
        </p:nvSpPr>
        <p:spPr bwMode="auto">
          <a:xfrm>
            <a:off x="0" y="1030288"/>
            <a:ext cx="19812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Labor Force participation rate</a:t>
            </a:r>
          </a:p>
        </p:txBody>
      </p:sp>
      <p:sp>
        <p:nvSpPr>
          <p:cNvPr id="23559"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Rectangle 6"/>
          <p:cNvSpPr>
            <a:spLocks noChangeArrowheads="1"/>
          </p:cNvSpPr>
          <p:nvPr/>
        </p:nvSpPr>
        <p:spPr bwMode="blackWhite">
          <a:xfrm>
            <a:off x="114300" y="5981700"/>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a:solidFill>
                  <a:schemeClr val="bg1"/>
                </a:solidFill>
              </a:rPr>
              <a:t>The labor force participation rate for workers 65-69 might grow even faster in the future as seniors find they can’t fully retire on their meager retirement savings. </a:t>
            </a:r>
          </a:p>
        </p:txBody>
      </p:sp>
      <p:sp>
        <p:nvSpPr>
          <p:cNvPr id="9" name="AutoShape 17"/>
          <p:cNvSpPr>
            <a:spLocks noChangeArrowheads="1"/>
          </p:cNvSpPr>
          <p:nvPr/>
        </p:nvSpPr>
        <p:spPr bwMode="blackWhite">
          <a:xfrm>
            <a:off x="2257425" y="1133475"/>
            <a:ext cx="2238375" cy="819150"/>
          </a:xfrm>
          <a:prstGeom prst="wedgeRectCallout">
            <a:avLst>
              <a:gd name="adj1" fmla="val 189056"/>
              <a:gd name="adj2" fmla="val -1473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 in 3 in this age group are working. Virtually none of them are “baby boomers”</a:t>
            </a:r>
          </a:p>
        </p:txBody>
      </p:sp>
    </p:spTree>
    <p:extLst>
      <p:ext uri="{BB962C8B-B14F-4D97-AF65-F5344CB8AC3E}">
        <p14:creationId xmlns:p14="http://schemas.microsoft.com/office/powerpoint/2010/main" val="938149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24613"/>
                                        </p:tgtEl>
                                        <p:attrNameLst>
                                          <p:attrName>style.visibility</p:attrName>
                                        </p:attrNameLst>
                                      </p:cBhvr>
                                      <p:to>
                                        <p:strVal val="visible"/>
                                      </p:to>
                                    </p:set>
                                    <p:animEffect transition="in" filter="dissolve">
                                      <p:cBhvr>
                                        <p:cTn id="7" dur="500"/>
                                        <p:tgtEl>
                                          <p:spTgt spid="32461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4613" grpId="0" bld="series" animBg="0"/>
      <p:bldP spid="324613" grpId="1"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23825"/>
            <a:ext cx="8166100" cy="815975"/>
          </a:xfrm>
        </p:spPr>
        <p:txBody>
          <a:bodyPr anchor="t" anchorCtr="1"/>
          <a:lstStyle/>
          <a:p>
            <a:pPr>
              <a:lnSpc>
                <a:spcPct val="85000"/>
              </a:lnSpc>
            </a:pPr>
            <a:r>
              <a:rPr lang="en-US" sz="2800" dirty="0" smtClean="0"/>
              <a:t>Labor Force Participation Rate,</a:t>
            </a:r>
            <a:br>
              <a:rPr lang="en-US" sz="2800" dirty="0" smtClean="0"/>
            </a:br>
            <a:r>
              <a:rPr lang="en-US" sz="2800" dirty="0" smtClean="0"/>
              <a:t>Ages 70-74, Quarterly, 1998:Q1-2013:Q2</a:t>
            </a:r>
          </a:p>
        </p:txBody>
      </p:sp>
      <p:graphicFrame>
        <p:nvGraphicFramePr>
          <p:cNvPr id="9" name="Object 2"/>
          <p:cNvGraphicFramePr>
            <a:graphicFrameLocks noGrp="1" noChangeAspect="1"/>
          </p:cNvGraphicFramePr>
          <p:nvPr>
            <p:ph type="chart" idx="1"/>
          </p:nvPr>
        </p:nvGraphicFramePr>
        <p:xfrm>
          <a:off x="200025" y="1333500"/>
          <a:ext cx="8597900" cy="4711700"/>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Rectangle 4"/>
          <p:cNvSpPr>
            <a:spLocks noChangeArrowheads="1"/>
          </p:cNvSpPr>
          <p:nvPr/>
        </p:nvSpPr>
        <p:spPr bwMode="auto">
          <a:xfrm>
            <a:off x="0" y="6553200"/>
            <a:ext cx="6169025"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 US Bureau of Labor Statistics, US Department of Labor; Insurance Information Institute.</a:t>
            </a:r>
          </a:p>
        </p:txBody>
      </p:sp>
      <p:sp>
        <p:nvSpPr>
          <p:cNvPr id="24581" name="Text Box 6"/>
          <p:cNvSpPr txBox="1">
            <a:spLocks noChangeArrowheads="1"/>
          </p:cNvSpPr>
          <p:nvPr/>
        </p:nvSpPr>
        <p:spPr bwMode="auto">
          <a:xfrm>
            <a:off x="0" y="1039813"/>
            <a:ext cx="17526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Labor Force participation rate</a:t>
            </a:r>
          </a:p>
        </p:txBody>
      </p:sp>
      <p:sp>
        <p:nvSpPr>
          <p:cNvPr id="7" name="Rectangle 6"/>
          <p:cNvSpPr>
            <a:spLocks noChangeArrowheads="1"/>
          </p:cNvSpPr>
          <p:nvPr/>
        </p:nvSpPr>
        <p:spPr bwMode="blackWhite">
          <a:xfrm>
            <a:off x="114300" y="5981700"/>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a:solidFill>
                  <a:schemeClr val="bg1"/>
                </a:solidFill>
              </a:rPr>
              <a:t>The labor force participation rate for workers 70-74 grew by about 50% since 1998.</a:t>
            </a:r>
            <a:br>
              <a:rPr lang="en-US" sz="1600" b="1">
                <a:solidFill>
                  <a:schemeClr val="bg1"/>
                </a:solidFill>
              </a:rPr>
            </a:br>
            <a:r>
              <a:rPr lang="en-US" sz="1600" b="1">
                <a:solidFill>
                  <a:schemeClr val="bg1"/>
                </a:solidFill>
              </a:rPr>
              <a:t>Growth stalled during and after the Great Recession but has since resumed. </a:t>
            </a:r>
          </a:p>
        </p:txBody>
      </p:sp>
      <p:sp>
        <p:nvSpPr>
          <p:cNvPr id="8" name="AutoShape 17"/>
          <p:cNvSpPr>
            <a:spLocks noChangeArrowheads="1"/>
          </p:cNvSpPr>
          <p:nvPr/>
        </p:nvSpPr>
        <p:spPr bwMode="blackWhite">
          <a:xfrm>
            <a:off x="2676525" y="1362075"/>
            <a:ext cx="2181225" cy="819150"/>
          </a:xfrm>
          <a:prstGeom prst="wedgeRectCallout">
            <a:avLst>
              <a:gd name="adj1" fmla="val 189056"/>
              <a:gd name="adj2" fmla="val -1473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Nearly 1 in 5 in this age group is working.</a:t>
            </a:r>
            <a:br>
              <a:rPr lang="en-US" sz="1400" b="1">
                <a:solidFill>
                  <a:schemeClr val="bg1"/>
                </a:solidFill>
              </a:rPr>
            </a:br>
            <a:r>
              <a:rPr lang="en-US" sz="1400" b="1">
                <a:solidFill>
                  <a:schemeClr val="bg1"/>
                </a:solidFill>
              </a:rPr>
              <a:t>A dozen years ago it was 1 in 8.</a:t>
            </a:r>
          </a:p>
        </p:txBody>
      </p:sp>
    </p:spTree>
    <p:extLst>
      <p:ext uri="{BB962C8B-B14F-4D97-AF65-F5344CB8AC3E}">
        <p14:creationId xmlns:p14="http://schemas.microsoft.com/office/powerpoint/2010/main" val="32375153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800" dirty="0" smtClean="0">
                <a:solidFill>
                  <a:schemeClr val="bg1"/>
                </a:solidFill>
              </a:rPr>
              <a:t>The Aging Workforce</a:t>
            </a:r>
          </a:p>
        </p:txBody>
      </p:sp>
      <p:sp>
        <p:nvSpPr>
          <p:cNvPr id="5222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222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7D1D07A-193E-4D42-9EAE-36551B511C32}"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5222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Tree>
    <p:extLst>
      <p:ext uri="{BB962C8B-B14F-4D97-AF65-F5344CB8AC3E}">
        <p14:creationId xmlns:p14="http://schemas.microsoft.com/office/powerpoint/2010/main" val="11743246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1"/>
          <p:cNvSpPr txBox="1">
            <a:spLocks noGrp="1" noChangeArrowheads="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51067BAC-695D-47EC-81A6-85DDA4C8F08A}" type="slidenum">
              <a:rPr lang="en-US" sz="1400"/>
              <a:pPr algn="r" eaLnBrk="0" hangingPunct="0"/>
              <a:t>46</a:t>
            </a:fld>
            <a:endParaRPr lang="en-US" sz="1400"/>
          </a:p>
        </p:txBody>
      </p:sp>
      <p:sp>
        <p:nvSpPr>
          <p:cNvPr id="26628" name="Rectangle 2"/>
          <p:cNvSpPr>
            <a:spLocks noGrp="1" noChangeArrowheads="1"/>
          </p:cNvSpPr>
          <p:nvPr>
            <p:ph type="title" idx="4294967295"/>
          </p:nvPr>
        </p:nvSpPr>
        <p:spPr>
          <a:xfrm>
            <a:off x="0" y="139699"/>
            <a:ext cx="7931150" cy="803275"/>
          </a:xfrm>
        </p:spPr>
        <p:txBody>
          <a:bodyPr lIns="92075" tIns="46038" rIns="92075" bIns="46038" anchor="t" anchorCtr="1"/>
          <a:lstStyle/>
          <a:p>
            <a:pPr>
              <a:lnSpc>
                <a:spcPct val="85000"/>
              </a:lnSpc>
            </a:pPr>
            <a:r>
              <a:rPr lang="en-US" dirty="0" smtClean="0"/>
              <a:t>Fatality Rates Improved Slightly Since</a:t>
            </a:r>
            <a:br>
              <a:rPr lang="en-US" dirty="0" smtClean="0"/>
            </a:br>
            <a:r>
              <a:rPr lang="en-US" dirty="0" smtClean="0"/>
              <a:t>2006 but Still Climb Sharply With Age</a:t>
            </a:r>
          </a:p>
        </p:txBody>
      </p:sp>
      <p:graphicFrame>
        <p:nvGraphicFramePr>
          <p:cNvPr id="26626" name="Object 3"/>
          <p:cNvGraphicFramePr>
            <a:graphicFrameLocks noGrp="1" noChangeAspect="1"/>
          </p:cNvGraphicFramePr>
          <p:nvPr>
            <p:ph type="chart" idx="4294967295"/>
          </p:nvPr>
        </p:nvGraphicFramePr>
        <p:xfrm>
          <a:off x="127000" y="1155700"/>
          <a:ext cx="8874125" cy="5253038"/>
        </p:xfrm>
        <a:graphic>
          <a:graphicData uri="http://schemas.openxmlformats.org/presentationml/2006/ole">
            <mc:AlternateContent xmlns:mc="http://schemas.openxmlformats.org/markup-compatibility/2006">
              <mc:Choice xmlns:v="urn:schemas-microsoft-com:vml" Requires="v">
                <p:oleObj spid="_x0000_s23733294" name="Chart" r:id="rId3" imgW="9020074" imgH="4429070" progId="MSGraph.Chart.8">
                  <p:embed followColorScheme="full"/>
                </p:oleObj>
              </mc:Choice>
              <mc:Fallback>
                <p:oleObj name="Chart" r:id="rId3" imgW="9020074" imgH="442907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155700"/>
                        <a:ext cx="8874125" cy="525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Rectangle 4"/>
          <p:cNvSpPr>
            <a:spLocks noChangeArrowheads="1"/>
          </p:cNvSpPr>
          <p:nvPr/>
        </p:nvSpPr>
        <p:spPr bwMode="auto">
          <a:xfrm>
            <a:off x="325438" y="6391275"/>
            <a:ext cx="5529262"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 US Bureau of Labor Statistics, </a:t>
            </a:r>
            <a:r>
              <a:rPr lang="en-US" sz="1100" i="1"/>
              <a:t>at </a:t>
            </a:r>
            <a:r>
              <a:rPr lang="en-US" sz="1100">
                <a:hlinkClick r:id="rId5"/>
              </a:rPr>
              <a:t>http://www.bls.gov/iif/oshcfoi1.htm/#2010</a:t>
            </a:r>
            <a:r>
              <a:rPr lang="en-US" sz="1100"/>
              <a:t> </a:t>
            </a:r>
          </a:p>
        </p:txBody>
      </p:sp>
      <p:sp>
        <p:nvSpPr>
          <p:cNvPr id="6112261" name="Text Box 5"/>
          <p:cNvSpPr txBox="1">
            <a:spLocks noChangeArrowheads="1"/>
          </p:cNvSpPr>
          <p:nvPr/>
        </p:nvSpPr>
        <p:spPr bwMode="auto">
          <a:xfrm>
            <a:off x="912813" y="2297113"/>
            <a:ext cx="4249737" cy="1139825"/>
          </a:xfrm>
          <a:prstGeom prst="rect">
            <a:avLst/>
          </a:prstGeom>
          <a:solidFill>
            <a:srgbClr val="2B7299"/>
          </a:solidFill>
          <a:ln w="12700">
            <a:noFill/>
            <a:miter lim="800000"/>
            <a:headEnd type="none" w="sm" len="sm"/>
            <a:tailEnd type="none" w="sm" len="sm"/>
          </a:ln>
        </p:spPr>
        <p:txBody>
          <a:bodyPr>
            <a:spAutoFit/>
          </a:bodyPr>
          <a:lstStyle/>
          <a:p>
            <a:pPr algn="ctr" eaLnBrk="0" hangingPunct="0">
              <a:lnSpc>
                <a:spcPct val="85000"/>
              </a:lnSpc>
              <a:spcBef>
                <a:spcPct val="50000"/>
              </a:spcBef>
            </a:pPr>
            <a:r>
              <a:rPr lang="en-US" sz="1600" b="1">
                <a:solidFill>
                  <a:schemeClr val="bg1"/>
                </a:solidFill>
                <a:cs typeface="Arial" charset="0"/>
              </a:rPr>
              <a:t>The fatality rate for workers 65 and older was </a:t>
            </a:r>
            <a:r>
              <a:rPr lang="en-US" sz="1600" b="1" i="1" u="sng">
                <a:solidFill>
                  <a:schemeClr val="bg1"/>
                </a:solidFill>
                <a:cs typeface="Arial" charset="0"/>
              </a:rPr>
              <a:t>5 times</a:t>
            </a:r>
            <a:r>
              <a:rPr lang="en-US" sz="1600" b="1">
                <a:solidFill>
                  <a:schemeClr val="bg1"/>
                </a:solidFill>
                <a:cs typeface="Arial" charset="0"/>
              </a:rPr>
              <a:t> that of workers age 25-34.  The workplace of the future will have to be completely redesigned to accommodate the surge in older workers.</a:t>
            </a:r>
          </a:p>
        </p:txBody>
      </p:sp>
      <p:sp>
        <p:nvSpPr>
          <p:cNvPr id="26631" name="Text Box 6"/>
          <p:cNvSpPr txBox="1">
            <a:spLocks noChangeArrowheads="1"/>
          </p:cNvSpPr>
          <p:nvPr/>
        </p:nvSpPr>
        <p:spPr bwMode="auto">
          <a:xfrm>
            <a:off x="0" y="1006475"/>
            <a:ext cx="30480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a:t>Fatal Work Injury Rate per 100,000 full-time-equivalent workers</a:t>
            </a:r>
          </a:p>
        </p:txBody>
      </p:sp>
      <p:sp>
        <p:nvSpPr>
          <p:cNvPr id="10" name="AutoShape 7"/>
          <p:cNvSpPr>
            <a:spLocks noChangeArrowheads="1"/>
          </p:cNvSpPr>
          <p:nvPr/>
        </p:nvSpPr>
        <p:spPr bwMode="blackWhite">
          <a:xfrm>
            <a:off x="4848225" y="1141413"/>
            <a:ext cx="2266950" cy="773112"/>
          </a:xfrm>
          <a:prstGeom prst="wedgeRectCallout">
            <a:avLst>
              <a:gd name="adj1" fmla="val 47972"/>
              <a:gd name="adj2" fmla="val 107537"/>
            </a:avLst>
          </a:prstGeom>
          <a:solidFill>
            <a:schemeClr val="bg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t>No improvement in fatal work injury rate for this age group</a:t>
            </a:r>
          </a:p>
        </p:txBody>
      </p:sp>
    </p:spTree>
    <p:extLst>
      <p:ext uri="{BB962C8B-B14F-4D97-AF65-F5344CB8AC3E}">
        <p14:creationId xmlns:p14="http://schemas.microsoft.com/office/powerpoint/2010/main" val="460209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6112261"/>
                                        </p:tgtEl>
                                        <p:attrNameLst>
                                          <p:attrName>style.visibility</p:attrName>
                                        </p:attrNameLst>
                                      </p:cBhvr>
                                      <p:to>
                                        <p:strVal val="visible"/>
                                      </p:to>
                                    </p:set>
                                    <p:animEffect transition="in" filter="dissolve">
                                      <p:cBhvr>
                                        <p:cTn id="7" dur="500"/>
                                        <p:tgtEl>
                                          <p:spTgt spid="611226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112261" grpId="0" bld="series" animBg="0"/>
      <p:bldP spid="6112261" grpId="1"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11"/>
          <p:cNvSpPr txBox="1">
            <a:spLocks noGrp="1" noChangeArrowheads="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0770D83A-475B-47EA-A918-40CA3D066867}" type="slidenum">
              <a:rPr lang="en-US" sz="1400"/>
              <a:pPr algn="r" eaLnBrk="0" hangingPunct="0"/>
              <a:t>47</a:t>
            </a:fld>
            <a:endParaRPr lang="en-US" sz="1400"/>
          </a:p>
        </p:txBody>
      </p:sp>
      <p:sp>
        <p:nvSpPr>
          <p:cNvPr id="27652" name="Rectangle 2"/>
          <p:cNvSpPr>
            <a:spLocks noGrp="1" noChangeArrowheads="1"/>
          </p:cNvSpPr>
          <p:nvPr>
            <p:ph type="title" idx="4294967295"/>
          </p:nvPr>
        </p:nvSpPr>
        <p:spPr>
          <a:xfrm>
            <a:off x="352425" y="234950"/>
            <a:ext cx="7391400" cy="622300"/>
          </a:xfrm>
        </p:spPr>
        <p:txBody>
          <a:bodyPr lIns="92075" tIns="46038" rIns="92075" bIns="46038" anchor="t" anchorCtr="1"/>
          <a:lstStyle/>
          <a:p>
            <a:pPr>
              <a:lnSpc>
                <a:spcPct val="85000"/>
              </a:lnSpc>
            </a:pPr>
            <a:r>
              <a:rPr lang="en-US" smtClean="0"/>
              <a:t>Older Workers Lose More Days</a:t>
            </a:r>
            <a:br>
              <a:rPr lang="en-US" smtClean="0"/>
            </a:br>
            <a:r>
              <a:rPr lang="en-US" smtClean="0"/>
              <a:t>from Work Due to Injury or Illness</a:t>
            </a:r>
          </a:p>
        </p:txBody>
      </p:sp>
      <p:graphicFrame>
        <p:nvGraphicFramePr>
          <p:cNvPr id="11" name="Object 3"/>
          <p:cNvGraphicFramePr>
            <a:graphicFrameLocks noGrp="1" noChangeAspect="1"/>
          </p:cNvGraphicFramePr>
          <p:nvPr>
            <p:ph type="chart" idx="4294967295"/>
          </p:nvPr>
        </p:nvGraphicFramePr>
        <p:xfrm>
          <a:off x="311150" y="1263650"/>
          <a:ext cx="862965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27653" name="Rectangle 4"/>
          <p:cNvSpPr>
            <a:spLocks noChangeArrowheads="1"/>
          </p:cNvSpPr>
          <p:nvPr/>
        </p:nvSpPr>
        <p:spPr bwMode="auto">
          <a:xfrm>
            <a:off x="211138" y="6186488"/>
            <a:ext cx="8085137" cy="431800"/>
          </a:xfrm>
          <a:prstGeom prst="rect">
            <a:avLst/>
          </a:prstGeom>
          <a:noFill/>
          <a:ln w="9525">
            <a:noFill/>
            <a:miter lim="800000"/>
            <a:headEnd/>
            <a:tailEnd/>
          </a:ln>
        </p:spPr>
        <p:txBody>
          <a:bodyPr lIns="92075" tIns="46038" rIns="92075" bIns="46038">
            <a:spAutoFit/>
          </a:bodyPr>
          <a:lstStyle/>
          <a:p>
            <a:pPr eaLnBrk="0" hangingPunct="0"/>
            <a:r>
              <a:rPr lang="en-US" sz="1100"/>
              <a:t>Source: US Bureau of Labor Statistics, </a:t>
            </a:r>
            <a:r>
              <a:rPr lang="en-US" sz="1100" i="1"/>
              <a:t>Nonfatal Occupational Injuries and Illnesses Requiring Days Away From Work, 2011 </a:t>
            </a:r>
            <a:r>
              <a:rPr lang="en-US" sz="1100"/>
              <a:t>(Table 10), released November 8, 2012.</a:t>
            </a:r>
          </a:p>
        </p:txBody>
      </p:sp>
      <p:sp>
        <p:nvSpPr>
          <p:cNvPr id="27654" name="Text Box 6"/>
          <p:cNvSpPr txBox="1">
            <a:spLocks noChangeArrowheads="1"/>
          </p:cNvSpPr>
          <p:nvPr/>
        </p:nvSpPr>
        <p:spPr bwMode="auto">
          <a:xfrm>
            <a:off x="0" y="1023938"/>
            <a:ext cx="1320800" cy="7302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Median Days Away From Work</a:t>
            </a:r>
          </a:p>
        </p:txBody>
      </p:sp>
      <p:sp>
        <p:nvSpPr>
          <p:cNvPr id="6110215" name="AutoShape 7"/>
          <p:cNvSpPr>
            <a:spLocks noChangeArrowheads="1"/>
          </p:cNvSpPr>
          <p:nvPr/>
        </p:nvSpPr>
        <p:spPr bwMode="auto">
          <a:xfrm>
            <a:off x="4800600" y="1127125"/>
            <a:ext cx="1524000" cy="644525"/>
          </a:xfrm>
          <a:prstGeom prst="wedgeRectCallout">
            <a:avLst>
              <a:gd name="adj1" fmla="val -981"/>
              <a:gd name="adj2" fmla="val 140824"/>
            </a:avLst>
          </a:prstGeom>
          <a:solidFill>
            <a:srgbClr val="2B7299"/>
          </a:solidFill>
          <a:ln w="9525">
            <a:solidFill>
              <a:schemeClr val="tx1"/>
            </a:solidFill>
            <a:miter lim="800000"/>
            <a:headEnd/>
            <a:tailEnd/>
          </a:ln>
        </p:spPr>
        <p:txBody>
          <a:bodyPr lIns="92075" tIns="46038" rIns="92075" bIns="46038"/>
          <a:lstStyle/>
          <a:p>
            <a:pPr algn="ctr" eaLnBrk="0" hangingPunct="0">
              <a:lnSpc>
                <a:spcPct val="85000"/>
              </a:lnSpc>
              <a:spcBef>
                <a:spcPct val="50000"/>
              </a:spcBef>
              <a:buClr>
                <a:srgbClr val="FF3300"/>
              </a:buClr>
              <a:buFont typeface="Wingdings" pitchFamily="2" charset="2"/>
              <a:buNone/>
            </a:pPr>
            <a:r>
              <a:rPr lang="en-US" sz="1400" b="1">
                <a:solidFill>
                  <a:schemeClr val="bg1"/>
                </a:solidFill>
                <a:cs typeface="Arial" charset="0"/>
              </a:rPr>
              <a:t>Youngest baby boomer is age 48 (in 2013) </a:t>
            </a:r>
          </a:p>
        </p:txBody>
      </p:sp>
      <p:sp>
        <p:nvSpPr>
          <p:cNvPr id="9" name="Rectangle 5"/>
          <p:cNvSpPr>
            <a:spLocks noChangeArrowheads="1"/>
          </p:cNvSpPr>
          <p:nvPr/>
        </p:nvSpPr>
        <p:spPr bwMode="blackWhite">
          <a:xfrm>
            <a:off x="492125" y="5419725"/>
            <a:ext cx="8220075" cy="723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5000"/>
              </a:lnSpc>
              <a:spcBef>
                <a:spcPct val="50000"/>
              </a:spcBef>
              <a:buClr>
                <a:srgbClr val="FF3300"/>
              </a:buClr>
              <a:buFont typeface="Wingdings" pitchFamily="2" charset="2"/>
              <a:buNone/>
            </a:pPr>
            <a:r>
              <a:rPr lang="en-US" b="1">
                <a:solidFill>
                  <a:schemeClr val="bg1"/>
                </a:solidFill>
                <a:cs typeface="Arial" charset="0"/>
              </a:rPr>
              <a:t>Median lost time of workers age 65+ is 2-3X that of workers age 25-34</a:t>
            </a:r>
          </a:p>
        </p:txBody>
      </p:sp>
      <p:sp>
        <p:nvSpPr>
          <p:cNvPr id="10" name="AutoShape 7"/>
          <p:cNvSpPr>
            <a:spLocks noChangeArrowheads="1"/>
          </p:cNvSpPr>
          <p:nvPr/>
        </p:nvSpPr>
        <p:spPr bwMode="auto">
          <a:xfrm>
            <a:off x="7400925" y="1031875"/>
            <a:ext cx="1524000" cy="644525"/>
          </a:xfrm>
          <a:prstGeom prst="wedgeRectCallout">
            <a:avLst>
              <a:gd name="adj1" fmla="val -10981"/>
              <a:gd name="adj2" fmla="val 78755"/>
            </a:avLst>
          </a:prstGeom>
          <a:solidFill>
            <a:srgbClr val="2B7299"/>
          </a:solidFill>
          <a:ln w="9525">
            <a:solidFill>
              <a:schemeClr val="tx1"/>
            </a:solidFill>
            <a:miter lim="800000"/>
            <a:headEnd/>
            <a:tailEnd/>
          </a:ln>
        </p:spPr>
        <p:txBody>
          <a:bodyPr lIns="92075" tIns="46038" rIns="92075" bIns="46038"/>
          <a:lstStyle/>
          <a:p>
            <a:pPr algn="ctr" eaLnBrk="0" hangingPunct="0">
              <a:lnSpc>
                <a:spcPct val="85000"/>
              </a:lnSpc>
              <a:spcBef>
                <a:spcPct val="50000"/>
              </a:spcBef>
              <a:buClr>
                <a:srgbClr val="FF3300"/>
              </a:buClr>
              <a:buFont typeface="Wingdings" pitchFamily="2" charset="2"/>
              <a:buNone/>
            </a:pPr>
            <a:r>
              <a:rPr lang="en-US" sz="1400" b="1">
                <a:solidFill>
                  <a:schemeClr val="bg1"/>
                </a:solidFill>
                <a:cs typeface="Arial" charset="0"/>
              </a:rPr>
              <a:t>Oldest baby boomer is age 67 (in 2013) </a:t>
            </a:r>
          </a:p>
        </p:txBody>
      </p:sp>
    </p:spTree>
    <p:extLst>
      <p:ext uri="{BB962C8B-B14F-4D97-AF65-F5344CB8AC3E}">
        <p14:creationId xmlns:p14="http://schemas.microsoft.com/office/powerpoint/2010/main" val="3370920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10215"/>
                                        </p:tgtEl>
                                        <p:attrNameLst>
                                          <p:attrName>style.visibility</p:attrName>
                                        </p:attrNameLst>
                                      </p:cBhvr>
                                      <p:to>
                                        <p:strVal val="visible"/>
                                      </p:to>
                                    </p:set>
                                    <p:anim calcmode="lin" valueType="num">
                                      <p:cBhvr additive="base">
                                        <p:cTn id="7" dur="500" fill="hold"/>
                                        <p:tgtEl>
                                          <p:spTgt spid="6110215"/>
                                        </p:tgtEl>
                                        <p:attrNameLst>
                                          <p:attrName>ppt_x</p:attrName>
                                        </p:attrNameLst>
                                      </p:cBhvr>
                                      <p:tavLst>
                                        <p:tav tm="0">
                                          <p:val>
                                            <p:strVal val="0-#ppt_w/2"/>
                                          </p:val>
                                        </p:tav>
                                        <p:tav tm="100000">
                                          <p:val>
                                            <p:strVal val="#ppt_x"/>
                                          </p:val>
                                        </p:tav>
                                      </p:tavLst>
                                    </p:anim>
                                    <p:anim calcmode="lin" valueType="num">
                                      <p:cBhvr additive="base">
                                        <p:cTn id="8" dur="500" fill="hold"/>
                                        <p:tgtEl>
                                          <p:spTgt spid="61102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0215" grpId="0" animBg="1" autoUpdateAnimBg="0"/>
      <p:bldP spid="9" grpId="0" animBg="1"/>
      <p:bldP spid="10"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11"/>
          <p:cNvSpPr txBox="1">
            <a:spLocks noGrp="1" noChangeArrowheads="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20519A38-2275-4A66-95CE-D9BCADA72BD2}" type="slidenum">
              <a:rPr lang="en-US" sz="1400"/>
              <a:pPr algn="r" eaLnBrk="0" hangingPunct="0"/>
              <a:t>48</a:t>
            </a:fld>
            <a:endParaRPr lang="en-US" sz="1400"/>
          </a:p>
        </p:txBody>
      </p:sp>
      <p:sp>
        <p:nvSpPr>
          <p:cNvPr id="28676" name="Rectangle 2"/>
          <p:cNvSpPr>
            <a:spLocks noGrp="1" noChangeArrowheads="1"/>
          </p:cNvSpPr>
          <p:nvPr>
            <p:ph type="title" idx="4294967295"/>
          </p:nvPr>
        </p:nvSpPr>
        <p:spPr>
          <a:xfrm>
            <a:off x="0" y="177800"/>
            <a:ext cx="7391400" cy="622300"/>
          </a:xfrm>
        </p:spPr>
        <p:txBody>
          <a:bodyPr lIns="92075" tIns="46038" rIns="92075" bIns="46038" anchor="t" anchorCtr="1"/>
          <a:lstStyle/>
          <a:p>
            <a:pPr>
              <a:lnSpc>
                <a:spcPct val="85000"/>
              </a:lnSpc>
            </a:pPr>
            <a:r>
              <a:rPr lang="en-US" smtClean="0"/>
              <a:t>Older Workers Are Much</a:t>
            </a:r>
            <a:br>
              <a:rPr lang="en-US" smtClean="0"/>
            </a:br>
            <a:r>
              <a:rPr lang="en-US" smtClean="0"/>
              <a:t>More Likely to Break a Bone</a:t>
            </a:r>
          </a:p>
        </p:txBody>
      </p:sp>
      <p:graphicFrame>
        <p:nvGraphicFramePr>
          <p:cNvPr id="7" name="Object 3"/>
          <p:cNvGraphicFramePr>
            <a:graphicFrameLocks noGrp="1" noChangeAspect="1"/>
          </p:cNvGraphicFramePr>
          <p:nvPr>
            <p:ph type="chart" idx="4294967295"/>
          </p:nvPr>
        </p:nvGraphicFramePr>
        <p:xfrm>
          <a:off x="292100" y="1282700"/>
          <a:ext cx="880110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4"/>
          <p:cNvSpPr>
            <a:spLocks noChangeArrowheads="1"/>
          </p:cNvSpPr>
          <p:nvPr/>
        </p:nvSpPr>
        <p:spPr bwMode="auto">
          <a:xfrm>
            <a:off x="268288" y="6224588"/>
            <a:ext cx="7827962" cy="431800"/>
          </a:xfrm>
          <a:prstGeom prst="rect">
            <a:avLst/>
          </a:prstGeom>
          <a:noFill/>
          <a:ln w="9525">
            <a:noFill/>
            <a:miter lim="800000"/>
            <a:headEnd/>
            <a:tailEnd/>
          </a:ln>
        </p:spPr>
        <p:txBody>
          <a:bodyPr lIns="92075" tIns="46038" rIns="92075" bIns="46038">
            <a:spAutoFit/>
          </a:bodyPr>
          <a:lstStyle/>
          <a:p>
            <a:pPr eaLnBrk="0" hangingPunct="0"/>
            <a:r>
              <a:rPr lang="en-US" sz="1100"/>
              <a:t>*per 10,000 full-time-equivalent workers</a:t>
            </a:r>
            <a:br>
              <a:rPr lang="en-US" sz="1100"/>
            </a:br>
            <a:r>
              <a:rPr lang="en-US" sz="1100"/>
              <a:t>Source: US Bureau of Labor Statistics, US Department of Labor at </a:t>
            </a:r>
            <a:r>
              <a:rPr lang="en-US" sz="1100">
                <a:hlinkClick r:id="rId3"/>
              </a:rPr>
              <a:t>http://www.bls.gov/news.release/pdf/osh2.pdf</a:t>
            </a:r>
            <a:r>
              <a:rPr lang="en-US" sz="1100"/>
              <a:t> Table 14 </a:t>
            </a:r>
          </a:p>
        </p:txBody>
      </p:sp>
      <p:sp>
        <p:nvSpPr>
          <p:cNvPr id="28678" name="Text Box 6"/>
          <p:cNvSpPr txBox="1">
            <a:spLocks noChangeArrowheads="1"/>
          </p:cNvSpPr>
          <p:nvPr/>
        </p:nvSpPr>
        <p:spPr bwMode="auto">
          <a:xfrm>
            <a:off x="114300" y="1119188"/>
            <a:ext cx="13208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Incidence Rate* (2011)</a:t>
            </a:r>
          </a:p>
        </p:txBody>
      </p:sp>
    </p:spTree>
    <p:extLst>
      <p:ext uri="{BB962C8B-B14F-4D97-AF65-F5344CB8AC3E}">
        <p14:creationId xmlns:p14="http://schemas.microsoft.com/office/powerpoint/2010/main" val="2948598363"/>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11"/>
          <p:cNvSpPr txBox="1">
            <a:spLocks noGrp="1" noChangeArrowheads="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82E64832-4702-4401-ADFE-E92AD0548A80}" type="slidenum">
              <a:rPr lang="en-US" sz="1400"/>
              <a:pPr algn="r" eaLnBrk="0" hangingPunct="0"/>
              <a:t>49</a:t>
            </a:fld>
            <a:endParaRPr lang="en-US" sz="1400"/>
          </a:p>
        </p:txBody>
      </p:sp>
      <p:sp>
        <p:nvSpPr>
          <p:cNvPr id="29700" name="Rectangle 2"/>
          <p:cNvSpPr>
            <a:spLocks noGrp="1" noChangeArrowheads="1"/>
          </p:cNvSpPr>
          <p:nvPr>
            <p:ph type="title" idx="4294967295"/>
          </p:nvPr>
        </p:nvSpPr>
        <p:spPr>
          <a:xfrm>
            <a:off x="228600" y="244475"/>
            <a:ext cx="7670800" cy="622300"/>
          </a:xfrm>
        </p:spPr>
        <p:txBody>
          <a:bodyPr lIns="92075" tIns="46038" rIns="92075" bIns="46038" anchor="t" anchorCtr="1"/>
          <a:lstStyle/>
          <a:p>
            <a:pPr>
              <a:lnSpc>
                <a:spcPct val="85000"/>
              </a:lnSpc>
            </a:pPr>
            <a:r>
              <a:rPr lang="en-US" sz="2400" smtClean="0"/>
              <a:t>Older Workers Are More Likely to Slip When Walking, but Less Likely to Overexert Themselves</a:t>
            </a:r>
          </a:p>
        </p:txBody>
      </p:sp>
      <p:graphicFrame>
        <p:nvGraphicFramePr>
          <p:cNvPr id="8" name="Object 3"/>
          <p:cNvGraphicFramePr>
            <a:graphicFrameLocks noGrp="1" noChangeAspect="1"/>
          </p:cNvGraphicFramePr>
          <p:nvPr>
            <p:ph type="chart" idx="4294967295"/>
          </p:nvPr>
        </p:nvGraphicFramePr>
        <p:xfrm>
          <a:off x="292100" y="1196975"/>
          <a:ext cx="880110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29701" name="Rectangle 4"/>
          <p:cNvSpPr>
            <a:spLocks noChangeArrowheads="1"/>
          </p:cNvSpPr>
          <p:nvPr/>
        </p:nvSpPr>
        <p:spPr bwMode="auto">
          <a:xfrm>
            <a:off x="239713" y="6424613"/>
            <a:ext cx="7951787" cy="261937"/>
          </a:xfrm>
          <a:prstGeom prst="rect">
            <a:avLst/>
          </a:prstGeom>
          <a:noFill/>
          <a:ln w="9525">
            <a:noFill/>
            <a:miter lim="800000"/>
            <a:headEnd/>
            <a:tailEnd/>
          </a:ln>
        </p:spPr>
        <p:txBody>
          <a:bodyPr lIns="92075" tIns="46038" rIns="92075" bIns="46038">
            <a:spAutoFit/>
          </a:bodyPr>
          <a:lstStyle/>
          <a:p>
            <a:pPr eaLnBrk="0" hangingPunct="0"/>
            <a:r>
              <a:rPr lang="en-US" sz="1100"/>
              <a:t>Source: US Bureau of Labor Statistics, US Department of Labor at </a:t>
            </a:r>
            <a:r>
              <a:rPr lang="en-US" sz="1100">
                <a:hlinkClick r:id="rId3"/>
              </a:rPr>
              <a:t>http://www.bls.gov/news.release/pdf/osh2.pdf</a:t>
            </a:r>
            <a:r>
              <a:rPr lang="en-US" sz="1100"/>
              <a:t> Table 14</a:t>
            </a:r>
          </a:p>
        </p:txBody>
      </p:sp>
      <p:sp>
        <p:nvSpPr>
          <p:cNvPr id="29702" name="Text Box 6"/>
          <p:cNvSpPr txBox="1">
            <a:spLocks noChangeArrowheads="1"/>
          </p:cNvSpPr>
          <p:nvPr/>
        </p:nvSpPr>
        <p:spPr bwMode="auto">
          <a:xfrm>
            <a:off x="133350" y="1119188"/>
            <a:ext cx="13208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Incidence Rate (2011)</a:t>
            </a:r>
          </a:p>
        </p:txBody>
      </p:sp>
      <p:sp>
        <p:nvSpPr>
          <p:cNvPr id="29703" name="Text Box 7"/>
          <p:cNvSpPr txBox="1">
            <a:spLocks noChangeArrowheads="1"/>
          </p:cNvSpPr>
          <p:nvPr/>
        </p:nvSpPr>
        <p:spPr bwMode="auto">
          <a:xfrm>
            <a:off x="1781175" y="1225550"/>
            <a:ext cx="2082800" cy="307975"/>
          </a:xfrm>
          <a:prstGeom prst="rect">
            <a:avLst/>
          </a:prstGeom>
          <a:noFill/>
          <a:ln w="9525">
            <a:noFill/>
            <a:miter lim="800000"/>
            <a:headEnd/>
            <a:tailEnd/>
          </a:ln>
        </p:spPr>
        <p:txBody>
          <a:bodyPr>
            <a:spAutoFit/>
          </a:bodyPr>
          <a:lstStyle/>
          <a:p>
            <a:pPr>
              <a:spcBef>
                <a:spcPct val="50000"/>
              </a:spcBef>
            </a:pPr>
            <a:r>
              <a:rPr lang="en-US" sz="1400">
                <a:cs typeface="Arial" charset="0"/>
              </a:rPr>
              <a:t>Source/Nature of Injury:</a:t>
            </a:r>
          </a:p>
        </p:txBody>
      </p:sp>
    </p:spTree>
    <p:extLst>
      <p:ext uri="{BB962C8B-B14F-4D97-AF65-F5344CB8AC3E}">
        <p14:creationId xmlns:p14="http://schemas.microsoft.com/office/powerpoint/2010/main" val="75090124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662687" name="Chart" r:id="rId4" imgW="8810608" imgH="4581490" progId="MSGraph.Chart.8">
                  <p:embed followColorScheme="full"/>
                </p:oleObj>
              </mc:Choice>
              <mc:Fallback>
                <p:oleObj name="Chart" r:id="rId4" imgW="8810608"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904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The Reindustrialization           of America</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3860620"/>
            <a:ext cx="78427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American Industrial Might Is Making a Comeback</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C00000"/>
                </a:solidFill>
                <a:latin typeface="Arial" charset="0"/>
                <a:cs typeface="Arial" charset="0"/>
              </a:rPr>
              <a:t>A Golden Opportunity for  Workers Comp Insurers?</a:t>
            </a:r>
            <a:endParaRPr lang="en-US" sz="4000" b="1" dirty="0">
              <a:solidFill>
                <a:srgbClr val="C0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3203119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51</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3710791" name="Chart" r:id="rId4" imgW="8286784" imgH="4010053" progId="MSGraph.Chart.8">
                  <p:embed followColorScheme="full"/>
                </p:oleObj>
              </mc:Choice>
              <mc:Fallback>
                <p:oleObj name="Chart" r:id="rId4" imgW="8286784" imgH="401005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Dec. </a:t>
            </a:r>
            <a:r>
              <a:rPr lang="en-US" sz="1100" dirty="0"/>
              <a:t>2013 is preliminary; data published </a:t>
            </a:r>
            <a:r>
              <a:rPr lang="en-US" sz="1100" dirty="0" smtClean="0"/>
              <a:t>February 4,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Dec. </a:t>
            </a:r>
            <a:r>
              <a:rPr lang="en-US" sz="1700" b="1" dirty="0">
                <a:solidFill>
                  <a:schemeClr val="bg1"/>
                </a:solidFill>
              </a:rPr>
              <a:t>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51</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a:t>
            </a:r>
            <a:r>
              <a:rPr lang="en-US" sz="1600" b="1" dirty="0">
                <a:solidFill>
                  <a:schemeClr val="bg1"/>
                </a:solidFill>
              </a:rPr>
              <a:t>2013 was $</a:t>
            </a:r>
            <a:r>
              <a:rPr lang="en-US" sz="1600" b="1" dirty="0" smtClean="0">
                <a:solidFill>
                  <a:schemeClr val="bg1"/>
                </a:solidFill>
              </a:rPr>
              <a:t>492.7B—a near </a:t>
            </a:r>
            <a:r>
              <a:rPr lang="en-US" sz="1600" b="1" dirty="0">
                <a:solidFill>
                  <a:schemeClr val="bg1"/>
                </a:solidFill>
              </a:rPr>
              <a:t>record high.</a:t>
            </a:r>
          </a:p>
        </p:txBody>
      </p:sp>
    </p:spTree>
    <p:extLst>
      <p:ext uri="{BB962C8B-B14F-4D97-AF65-F5344CB8AC3E}">
        <p14:creationId xmlns:p14="http://schemas.microsoft.com/office/powerpoint/2010/main" val="3334625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3711815"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48 of the 50 months from Jan. 2010 through February 2014.  Weakness in early 2014 stems largely from harsh winter weather and weakness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in early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Tree>
    <p:extLst>
      <p:ext uri="{BB962C8B-B14F-4D97-AF65-F5344CB8AC3E}">
        <p14:creationId xmlns:p14="http://schemas.microsoft.com/office/powerpoint/2010/main" val="1129096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53</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712839"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extLst>
      <p:ext uri="{BB962C8B-B14F-4D97-AF65-F5344CB8AC3E}">
        <p14:creationId xmlns:p14="http://schemas.microsoft.com/office/powerpoint/2010/main" val="40313963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54</a:t>
            </a:fld>
            <a:endParaRPr lang="en-US" smtClean="0"/>
          </a:p>
        </p:txBody>
      </p:sp>
      <p:sp>
        <p:nvSpPr>
          <p:cNvPr id="66566" name="Rectangle 11"/>
          <p:cNvSpPr>
            <a:spLocks noGrp="1" noChangeArrowheads="1"/>
          </p:cNvSpPr>
          <p:nvPr>
            <p:ph type="title"/>
          </p:nvPr>
        </p:nvSpPr>
        <p:spPr/>
        <p:txBody>
          <a:bodyPr/>
          <a:lstStyle/>
          <a:p>
            <a:r>
              <a:rPr lang="en-US" dirty="0" smtClean="0"/>
              <a:t>Durable Manufacturing: New Order Growth and Shipments,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3713863"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New orders exceed shipments which suggests the industry is in an expansionary phase</a:t>
            </a:r>
            <a:endParaRPr lang="en-US" b="1" dirty="0">
              <a:solidFill>
                <a:srgbClr val="FFFFFF"/>
              </a:solidFill>
            </a:endParaRPr>
          </a:p>
        </p:txBody>
      </p:sp>
      <p:sp>
        <p:nvSpPr>
          <p:cNvPr id="66570" name="Rectangle 8"/>
          <p:cNvSpPr>
            <a:spLocks noChangeArrowheads="1"/>
          </p:cNvSpPr>
          <p:nvPr/>
        </p:nvSpPr>
        <p:spPr bwMode="black">
          <a:xfrm>
            <a:off x="80682" y="1416701"/>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92035" y="1135424"/>
            <a:ext cx="3337477" cy="914398"/>
          </a:xfrm>
          <a:prstGeom prst="wedgeRectCallout">
            <a:avLst>
              <a:gd name="adj1" fmla="val -39347"/>
              <a:gd name="adj2" fmla="val 85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manufacturing sectors indicate order growth outstripping shipments, a favorable indicator for investment and expansion</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advance report YTD data comparing data through December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Tree>
    <p:extLst>
      <p:ext uri="{BB962C8B-B14F-4D97-AF65-F5344CB8AC3E}">
        <p14:creationId xmlns:p14="http://schemas.microsoft.com/office/powerpoint/2010/main" val="3194374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3714887" name="Chart" r:id="rId5" imgW="8153535" imgH="5372045" progId="MSGraph.Chart.8">
                  <p:embed followColorScheme="full"/>
                </p:oleObj>
              </mc:Choice>
              <mc:Fallback>
                <p:oleObj name="Chart" r:id="rId5" imgW="8153535" imgH="5372045"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55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747423"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295153" y="1373153"/>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18200"/>
              <a:gd name="adj2" fmla="val 17253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4923"/>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79.2% </a:t>
            </a:r>
            <a:r>
              <a:rPr lang="en-US" sz="1200" b="1" dirty="0"/>
              <a:t>of industrial capacity in </a:t>
            </a:r>
            <a:r>
              <a:rPr lang="en-US" sz="1200" b="1" dirty="0" smtClean="0"/>
              <a:t>Dec.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58473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extLst>
      <p:ext uri="{BB962C8B-B14F-4D97-AF65-F5344CB8AC3E}">
        <p14:creationId xmlns:p14="http://schemas.microsoft.com/office/powerpoint/2010/main" val="30497857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094089"/>
                                        </p:tgtEl>
                                        <p:attrNameLst>
                                          <p:attrName>style.visibility</p:attrName>
                                        </p:attrNameLst>
                                      </p:cBhvr>
                                      <p:to>
                                        <p:strVal val="visible"/>
                                      </p:to>
                                    </p:set>
                                    <p:animEffect transition="in" filter="wipe(left)">
                                      <p:cBhvr>
                                        <p:cTn id="28"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56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2010—February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3715911"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Jan. </a:t>
            </a:r>
            <a:r>
              <a:rPr lang="en-US" sz="1100" dirty="0"/>
              <a:t>and </a:t>
            </a:r>
            <a:r>
              <a:rPr lang="en-US" sz="1100" dirty="0" smtClean="0"/>
              <a:t>Feb. 2014 </a:t>
            </a:r>
            <a:r>
              <a:rPr lang="en-US" sz="1100" dirty="0"/>
              <a:t>are preliminary</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(+605,000 </a:t>
            </a:r>
            <a:r>
              <a:rPr lang="en-US" b="1" dirty="0">
                <a:solidFill>
                  <a:schemeClr val="bg1"/>
                </a:solidFill>
              </a:rPr>
              <a:t>or </a:t>
            </a:r>
            <a:r>
              <a:rPr lang="en-US" b="1" dirty="0" smtClean="0">
                <a:solidFill>
                  <a:schemeClr val="bg1"/>
                </a:solidFill>
              </a:rPr>
              <a:t>+5.3%)</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88109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57</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3716935" name="Chart" r:id="rId4" imgW="8705951" imgH="4572034" progId="MSGraph.Chart.8">
                  <p:embed followColorScheme="full"/>
                </p:oleObj>
              </mc:Choice>
              <mc:Fallback>
                <p:oleObj name="Chart" r:id="rId4" imgW="8705951" imgH="4572034"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extLst>
      <p:ext uri="{BB962C8B-B14F-4D97-AF65-F5344CB8AC3E}">
        <p14:creationId xmlns:p14="http://schemas.microsoft.com/office/powerpoint/2010/main" val="2930140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3420953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2010—Feb.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3734317"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32.9%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618388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23663711" name="Chart" r:id="rId4" imgW="8810608" imgH="4581490" progId="MSGraph.Chart.8">
                  <p:embed followColorScheme="full"/>
                </p:oleObj>
              </mc:Choice>
              <mc:Fallback>
                <p:oleObj name="Chart" r:id="rId4" imgW="8810608"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7428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185127F-847C-46C3-AD4F-CCC7B6182D57}" type="slidenum">
              <a:rPr lang="en-US" sz="900"/>
              <a:pPr algn="r">
                <a:lnSpc>
                  <a:spcPct val="85000"/>
                </a:lnSpc>
                <a:spcBef>
                  <a:spcPct val="20000"/>
                </a:spcBef>
              </a:pPr>
              <a:t>60</a:t>
            </a:fld>
            <a:endParaRPr lang="en-US" sz="900"/>
          </a:p>
        </p:txBody>
      </p:sp>
      <p:sp>
        <p:nvSpPr>
          <p:cNvPr id="18436"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 Professions,</a:t>
            </a:r>
            <a:br>
              <a:rPr lang="en-US" dirty="0" smtClean="0">
                <a:latin typeface="Arial" panose="020B0604020202020204" pitchFamily="34" charset="0"/>
              </a:rPr>
            </a:br>
            <a:r>
              <a:rPr lang="en-US" dirty="0" smtClean="0">
                <a:latin typeface="Arial" panose="020B0604020202020204" pitchFamily="34" charset="0"/>
              </a:rPr>
              <a:t>1991-2013</a:t>
            </a:r>
          </a:p>
        </p:txBody>
      </p:sp>
      <p:sp>
        <p:nvSpPr>
          <p:cNvPr id="18437" name="Rectangle 3"/>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Sources: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nvPr>
        </p:nvGraphicFramePr>
        <p:xfrm>
          <a:off x="298450" y="1233525"/>
          <a:ext cx="8569325" cy="4129122"/>
        </p:xfrm>
        <a:graphic>
          <a:graphicData uri="http://schemas.openxmlformats.org/presentationml/2006/ole">
            <mc:AlternateContent xmlns:mc="http://schemas.openxmlformats.org/markup-compatibility/2006">
              <mc:Choice xmlns:v="urn:schemas-microsoft-com:vml" Requires="v">
                <p:oleObj spid="_x0000_s23735341"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298450" y="1233525"/>
                        <a:ext cx="8569325" cy="4129122"/>
                      </a:xfrm>
                      <a:prstGeom prst="rect">
                        <a:avLst/>
                      </a:prstGeom>
                      <a:noFill/>
                    </p:spPr>
                  </p:pic>
                </p:oleObj>
              </mc:Fallback>
            </mc:AlternateContent>
          </a:graphicData>
        </a:graphic>
      </p:graphicFrame>
      <p:sp>
        <p:nvSpPr>
          <p:cNvPr id="18439"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 Annual Change)</a:t>
            </a:r>
            <a:endParaRPr lang="en-US" sz="1600" b="1" dirty="0">
              <a:solidFill>
                <a:srgbClr val="225A7A"/>
              </a:solidFill>
            </a:endParaRPr>
          </a:p>
        </p:txBody>
      </p:sp>
      <p:sp>
        <p:nvSpPr>
          <p:cNvPr id="9" name="Rectangle 5"/>
          <p:cNvSpPr>
            <a:spLocks noChangeArrowheads="1"/>
          </p:cNvSpPr>
          <p:nvPr/>
        </p:nvSpPr>
        <p:spPr bwMode="blackWhite">
          <a:xfrm>
            <a:off x="1015999" y="5583275"/>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pt-BR" b="1" dirty="0" smtClean="0">
                <a:solidFill>
                  <a:schemeClr val="bg1"/>
                </a:solidFill>
              </a:rPr>
              <a:t>Healthcare employment has continued to grow in good times and bad -</a:t>
            </a:r>
            <a:r>
              <a:rPr lang="pt-BR" b="1" dirty="0" smtClean="0">
                <a:solidFill>
                  <a:srgbClr val="FFFFFF"/>
                </a:solidFill>
              </a:rPr>
              <a:t> including the Great Recession.</a:t>
            </a:r>
            <a:endParaRPr lang="pt-BR" b="1" dirty="0">
              <a:solidFill>
                <a:srgbClr val="FFFFFF"/>
              </a:solidFill>
            </a:endParaRPr>
          </a:p>
        </p:txBody>
      </p:sp>
      <p:sp>
        <p:nvSpPr>
          <p:cNvPr id="8" name="Text Box 17"/>
          <p:cNvSpPr txBox="1">
            <a:spLocks noChangeArrowheads="1"/>
          </p:cNvSpPr>
          <p:nvPr/>
        </p:nvSpPr>
        <p:spPr bwMode="auto">
          <a:xfrm>
            <a:off x="3784600" y="1206126"/>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2.5%</a:t>
            </a:r>
          </a:p>
          <a:p>
            <a:pPr algn="ctr" fontAlgn="base">
              <a:spcBef>
                <a:spcPct val="0"/>
              </a:spcBef>
              <a:spcAft>
                <a:spcPct val="0"/>
              </a:spcAft>
            </a:pPr>
            <a:r>
              <a:rPr lang="en-US" b="1" dirty="0" smtClean="0">
                <a:solidFill>
                  <a:srgbClr val="FFFFFF"/>
                </a:solidFill>
              </a:rPr>
              <a:t>Total Nonfarm: 1.0%</a:t>
            </a:r>
            <a:endParaRPr lang="en-US" b="1" dirty="0">
              <a:solidFill>
                <a:srgbClr val="FFFFFF"/>
              </a:solidFill>
              <a:latin typeface="Arial" charset="0"/>
              <a:cs typeface="Arial" charset="0"/>
            </a:endParaRPr>
          </a:p>
        </p:txBody>
      </p:sp>
      <p:sp>
        <p:nvSpPr>
          <p:cNvPr id="10" name="AutoShape 8"/>
          <p:cNvSpPr>
            <a:spLocks noChangeArrowheads="1"/>
          </p:cNvSpPr>
          <p:nvPr/>
        </p:nvSpPr>
        <p:spPr bwMode="blackWhite">
          <a:xfrm>
            <a:off x="3000375" y="3671888"/>
            <a:ext cx="3471862" cy="985837"/>
          </a:xfrm>
          <a:prstGeom prst="wedgeRectCallout">
            <a:avLst>
              <a:gd name="adj1" fmla="val 65023"/>
              <a:gd name="adj2" fmla="val -198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U.S. economy lost more than 8 million jobs during the Great Recession, but health sector employment expanded</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80761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4"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 name="Object 2"/>
          <p:cNvGraphicFramePr>
            <a:graphicFrameLocks noGrp="1" noChangeAspect="1"/>
          </p:cNvGraphicFramePr>
          <p:nvPr>
            <p:ph type="chart" idx="1"/>
            <p:extLst/>
          </p:nvPr>
        </p:nvGraphicFramePr>
        <p:xfrm>
          <a:off x="342900" y="1219201"/>
          <a:ext cx="8280400" cy="5135562"/>
        </p:xfrm>
        <a:graphic>
          <a:graphicData uri="http://schemas.openxmlformats.org/drawingml/2006/chart">
            <c:chart xmlns:c="http://schemas.openxmlformats.org/drawingml/2006/chart" xmlns:r="http://schemas.openxmlformats.org/officeDocument/2006/relationships" r:id="rId2"/>
          </a:graphicData>
        </a:graphic>
      </p:graphicFrame>
      <p:sp>
        <p:nvSpPr>
          <p:cNvPr id="46085" name="Rectangle 3"/>
          <p:cNvSpPr>
            <a:spLocks noChangeArrowheads="1"/>
          </p:cNvSpPr>
          <p:nvPr/>
        </p:nvSpPr>
        <p:spPr bwMode="auto">
          <a:xfrm>
            <a:off x="0" y="6354763"/>
            <a:ext cx="86868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smtClean="0"/>
              <a:t>Source: Bureau of Labor Statistics, Insurance Information Institute.</a:t>
            </a:r>
            <a:endParaRPr lang="en-US" sz="1200" dirty="0"/>
          </a:p>
        </p:txBody>
      </p:sp>
      <p:sp>
        <p:nvSpPr>
          <p:cNvPr id="10" name="Rectangle 2"/>
          <p:cNvSpPr txBox="1">
            <a:spLocks noChangeArrowheads="1"/>
          </p:cNvSpPr>
          <p:nvPr/>
        </p:nvSpPr>
        <p:spPr bwMode="black">
          <a:xfrm>
            <a:off x="255588" y="0"/>
            <a:ext cx="7550150" cy="989013"/>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latin typeface="Arial" charset="0"/>
                <a:ea typeface="+mj-ea"/>
                <a:cs typeface="+mj-cs"/>
              </a:rPr>
              <a:t>Occupations Ranked by Projected Percentage Growth, 2012-2022F </a:t>
            </a:r>
            <a:r>
              <a:rPr lang="en-US" sz="2400" b="1" kern="0" dirty="0" smtClean="0">
                <a:solidFill>
                  <a:srgbClr val="225A7A"/>
                </a:solidFill>
                <a:latin typeface="Arial" charset="0"/>
                <a:ea typeface="+mj-ea"/>
                <a:cs typeface="+mj-cs"/>
              </a:rPr>
              <a:t>(Millions)</a:t>
            </a:r>
            <a:endParaRPr lang="en-US" sz="3000" b="1" kern="0" dirty="0">
              <a:solidFill>
                <a:srgbClr val="225A7A"/>
              </a:solidFill>
              <a:latin typeface="Arial" charset="0"/>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A956C-F006-41BF-B797-227C396AF0FC}" type="slidenum">
              <a:rPr lang="en-US"/>
              <a:pPr/>
              <a:t>61</a:t>
            </a:fld>
            <a:endParaRPr lang="en-US"/>
          </a:p>
        </p:txBody>
      </p:sp>
      <p:sp>
        <p:nvSpPr>
          <p:cNvPr id="12" name="AutoShape 7"/>
          <p:cNvSpPr>
            <a:spLocks noChangeArrowheads="1"/>
          </p:cNvSpPr>
          <p:nvPr/>
        </p:nvSpPr>
        <p:spPr bwMode="blackWhite">
          <a:xfrm>
            <a:off x="5686424" y="3936898"/>
            <a:ext cx="3362325" cy="1235484"/>
          </a:xfrm>
          <a:prstGeom prst="wedgeRectCallout">
            <a:avLst>
              <a:gd name="adj1" fmla="val 10835"/>
              <a:gd name="adj2" fmla="val -2415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Healthcare professions are expected to grow at 2 to nearly 3 times employment growth overall</a:t>
            </a:r>
            <a:endParaRPr lang="en-US" b="1" dirty="0">
              <a:solidFill>
                <a:schemeClr val="bg1"/>
              </a:solidFill>
            </a:endParaRPr>
          </a:p>
        </p:txBody>
      </p:sp>
    </p:spTree>
    <p:extLst>
      <p:ext uri="{BB962C8B-B14F-4D97-AF65-F5344CB8AC3E}">
        <p14:creationId xmlns:p14="http://schemas.microsoft.com/office/powerpoint/2010/main" val="4260390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The Future of Healthcare        in America</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Workers Comp Is Increasingly Along for the Ride in the American Health Care Saga</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700360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371795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85891075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65</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3720005" name="Chart" r:id="rId4" imgW="8705951" imgH="4572034" progId="MSGraph.Chart.8">
                  <p:embed followColorScheme="full"/>
                </p:oleObj>
              </mc:Choice>
              <mc:Fallback>
                <p:oleObj name="Chart" r:id="rId4" imgW="8705951" imgH="4572034"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1969158" name="AutoShape 6"/>
          <p:cNvSpPr>
            <a:spLocks noChangeArrowheads="1"/>
          </p:cNvSpPr>
          <p:nvPr/>
        </p:nvSpPr>
        <p:spPr bwMode="blackWhite">
          <a:xfrm>
            <a:off x="1735424" y="1269631"/>
            <a:ext cx="4029272" cy="1622656"/>
          </a:xfrm>
          <a:prstGeom prst="wedgeRectCallout">
            <a:avLst>
              <a:gd name="adj1" fmla="val -61065"/>
              <a:gd name="adj2" fmla="val -35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75868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2103442009"/>
              </p:ext>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3718981"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Overall CPI: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897630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184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E77A58E-E7AE-4002-8A53-0A41C912F569}" type="slidenum">
              <a:rPr lang="en-US" sz="900">
                <a:solidFill>
                  <a:srgbClr val="FFFFFF"/>
                </a:solidFill>
              </a:rPr>
              <a:pPr algn="r" eaLnBrk="0" hangingPunct="0">
                <a:lnSpc>
                  <a:spcPct val="85000"/>
                </a:lnSpc>
                <a:spcBef>
                  <a:spcPct val="20000"/>
                </a:spcBef>
              </a:pPr>
              <a:t>67</a:t>
            </a:fld>
            <a:endParaRPr lang="en-US" sz="900">
              <a:solidFill>
                <a:srgbClr val="FFFFFF"/>
              </a:solidFill>
            </a:endParaRPr>
          </a:p>
        </p:txBody>
      </p:sp>
      <p:pic>
        <p:nvPicPr>
          <p:cNvPr id="1843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29818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spcBef>
                <a:spcPct val="50000"/>
              </a:spcBef>
            </a:pPr>
            <a:r>
              <a:rPr lang="en-US" sz="4400" b="1" dirty="0">
                <a:solidFill>
                  <a:schemeClr val="bg1"/>
                </a:solidFill>
              </a:rPr>
              <a:t>Possible Effects </a:t>
            </a:r>
            <a:r>
              <a:rPr lang="en-US" sz="4400" b="1" dirty="0" smtClean="0">
                <a:solidFill>
                  <a:schemeClr val="bg1"/>
                </a:solidFill>
              </a:rPr>
              <a:t>of the Affordable Care Act (“</a:t>
            </a:r>
            <a:r>
              <a:rPr lang="en-US" sz="4400" b="1" dirty="0" err="1" smtClean="0">
                <a:solidFill>
                  <a:schemeClr val="bg1"/>
                </a:solidFill>
              </a:rPr>
              <a:t>ObamaCare</a:t>
            </a:r>
            <a:r>
              <a:rPr lang="en-US" sz="4400" b="1" dirty="0" smtClean="0">
                <a:solidFill>
                  <a:schemeClr val="bg1"/>
                </a:solidFill>
              </a:rPr>
              <a:t>”) on</a:t>
            </a:r>
            <a:r>
              <a:rPr lang="en-US" sz="4400" b="1" dirty="0">
                <a:solidFill>
                  <a:schemeClr val="bg1"/>
                </a:solidFill>
              </a:rPr>
              <a:t/>
            </a:r>
            <a:br>
              <a:rPr lang="en-US" sz="4400" b="1" dirty="0">
                <a:solidFill>
                  <a:schemeClr val="bg1"/>
                </a:solidFill>
              </a:rPr>
            </a:br>
            <a:r>
              <a:rPr lang="en-US" sz="4400" b="1" dirty="0">
                <a:solidFill>
                  <a:schemeClr val="bg1"/>
                </a:solidFill>
              </a:rPr>
              <a:t>Workers </a:t>
            </a:r>
            <a:r>
              <a:rPr lang="en-US" sz="4400" b="1" dirty="0" smtClean="0">
                <a:solidFill>
                  <a:schemeClr val="bg1"/>
                </a:solidFill>
              </a:rPr>
              <a:t>Compensation</a:t>
            </a:r>
            <a:endParaRPr lang="en-US" sz="4400" b="1" dirty="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43AE6D24-9A7A-48FB-9B79-A038557AF0A8}" type="slidenum">
              <a:rPr lang="en-US" smtClean="0"/>
              <a:pPr>
                <a:defRPr/>
              </a:pPr>
              <a:t>67</a:t>
            </a:fld>
            <a:endParaRPr lang="en-US"/>
          </a:p>
        </p:txBody>
      </p:sp>
    </p:spTree>
    <p:extLst>
      <p:ext uri="{BB962C8B-B14F-4D97-AF65-F5344CB8AC3E}">
        <p14:creationId xmlns:p14="http://schemas.microsoft.com/office/powerpoint/2010/main" val="1075544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2374832746"/>
              </p:ext>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3721028"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17494929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ext uri="{D42A27DB-BD31-4B8C-83A1-F6EECF244321}">
                <p14:modId xmlns:p14="http://schemas.microsoft.com/office/powerpoint/2010/main" val="381224885"/>
              </p:ext>
            </p:extLst>
          </p:nvPr>
        </p:nvGraphicFramePr>
        <p:xfrm>
          <a:off x="482599" y="1189190"/>
          <a:ext cx="8261352" cy="4487626"/>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21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21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69</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5339100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274323"/>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extLst>
      <p:ext uri="{BB962C8B-B14F-4D97-AF65-F5344CB8AC3E}">
        <p14:creationId xmlns:p14="http://schemas.microsoft.com/office/powerpoint/2010/main" val="1840640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ext uri="{D42A27DB-BD31-4B8C-83A1-F6EECF244321}">
                <p14:modId xmlns:p14="http://schemas.microsoft.com/office/powerpoint/2010/main" val="2223776593"/>
              </p:ext>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3756821"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WC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326764"/>
            <a:ext cx="4779963"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cuts</a:t>
            </a:r>
            <a:r>
              <a:rPr lang="en-US" sz="900" dirty="0" smtClean="0"/>
              <a:t>” from 3/13/13 presentation by Christopher </a:t>
            </a:r>
            <a:r>
              <a:rPr lang="en-US" sz="900" dirty="0" err="1" smtClean="0"/>
              <a:t>Cunniff</a:t>
            </a:r>
            <a:r>
              <a:rPr lang="en-US" sz="900" dirty="0" smtClean="0"/>
              <a:t>, FCAS, of Liberty Mutual.</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4045370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2177695125"/>
              </p:ext>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Dr. Glenn Pransky, Liberty Mutual Research Institute for Health &amp; Safety extracted from </a:t>
            </a:r>
            <a:r>
              <a:rPr lang="en-US" sz="1050" dirty="0" err="1"/>
              <a:t>from</a:t>
            </a:r>
            <a:r>
              <a:rPr lang="en-US" sz="1050" dirty="0"/>
              <a:t> 3/13/13 presentation by Christopher </a:t>
            </a:r>
            <a:r>
              <a:rPr lang="en-US" sz="1050" dirty="0" err="1"/>
              <a:t>Cunniff</a:t>
            </a:r>
            <a:r>
              <a:rPr lang="en-US" sz="1050" dirty="0"/>
              <a:t>, FCAS, of Liberty </a:t>
            </a:r>
            <a:r>
              <a:rPr lang="en-US" sz="1050" dirty="0" smtClean="0"/>
              <a:t>Mutual: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3283502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72</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4140141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147"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148" name="Rectangle 110"/>
          <p:cNvSpPr>
            <a:spLocks noGrp="1" noChangeArrowheads="1"/>
          </p:cNvSpPr>
          <p:nvPr>
            <p:ph type="sldNum" sz="quarter" idx="12"/>
          </p:nvPr>
        </p:nvSpPr>
        <p:spPr>
          <a:ln/>
        </p:spPr>
        <p:txBody>
          <a:bodyPr/>
          <a:lstStyle/>
          <a:p>
            <a:fld id="{D7773D29-13C8-49B2-8A47-07BC670F419D}" type="slidenum">
              <a:rPr lang="en-US">
                <a:solidFill>
                  <a:srgbClr val="000000"/>
                </a:solidFill>
              </a:rPr>
              <a:pPr/>
              <a:t>73</a:t>
            </a:fld>
            <a:endParaRPr lang="en-US">
              <a:solidFill>
                <a:srgbClr val="000000"/>
              </a:solidFill>
            </a:endParaRPr>
          </a:p>
        </p:txBody>
      </p:sp>
      <p:grpSp>
        <p:nvGrpSpPr>
          <p:cNvPr id="2" name="Group 270"/>
          <p:cNvGrpSpPr>
            <a:grpSpLocks/>
          </p:cNvGrpSpPr>
          <p:nvPr/>
        </p:nvGrpSpPr>
        <p:grpSpPr bwMode="auto">
          <a:xfrm>
            <a:off x="322263" y="4554538"/>
            <a:ext cx="1585912" cy="1527175"/>
            <a:chOff x="203" y="2670"/>
            <a:chExt cx="999" cy="962"/>
          </a:xfrm>
        </p:grpSpPr>
        <p:grpSp>
          <p:nvGrpSpPr>
            <p:cNvPr id="3" name="Group 271"/>
            <p:cNvGrpSpPr>
              <a:grpSpLocks/>
            </p:cNvGrpSpPr>
            <p:nvPr/>
          </p:nvGrpSpPr>
          <p:grpSpPr bwMode="auto">
            <a:xfrm>
              <a:off x="203" y="2670"/>
              <a:ext cx="999" cy="962"/>
              <a:chOff x="203" y="2670"/>
              <a:chExt cx="999" cy="962"/>
            </a:xfrm>
          </p:grpSpPr>
          <p:sp>
            <p:nvSpPr>
              <p:cNvPr id="2162960" name="Freeform 272"/>
              <p:cNvSpPr>
                <a:spLocks/>
              </p:cNvSpPr>
              <p:nvPr/>
            </p:nvSpPr>
            <p:spPr bwMode="auto">
              <a:xfrm>
                <a:off x="245" y="3602"/>
                <a:ext cx="31" cy="30"/>
              </a:xfrm>
              <a:custGeom>
                <a:avLst/>
                <a:gdLst/>
                <a:ahLst/>
                <a:cxnLst>
                  <a:cxn ang="0">
                    <a:pos x="0" y="57"/>
                  </a:cxn>
                  <a:cxn ang="0">
                    <a:pos x="1" y="52"/>
                  </a:cxn>
                  <a:cxn ang="0">
                    <a:pos x="7" y="46"/>
                  </a:cxn>
                  <a:cxn ang="0">
                    <a:pos x="19" y="20"/>
                  </a:cxn>
                  <a:cxn ang="0">
                    <a:pos x="24" y="18"/>
                  </a:cxn>
                  <a:cxn ang="0">
                    <a:pos x="34" y="16"/>
                  </a:cxn>
                  <a:cxn ang="0">
                    <a:pos x="36" y="6"/>
                  </a:cxn>
                  <a:cxn ang="0">
                    <a:pos x="52" y="0"/>
                  </a:cxn>
                  <a:cxn ang="0">
                    <a:pos x="56" y="2"/>
                  </a:cxn>
                  <a:cxn ang="0">
                    <a:pos x="57" y="8"/>
                  </a:cxn>
                  <a:cxn ang="0">
                    <a:pos x="56" y="14"/>
                  </a:cxn>
                  <a:cxn ang="0">
                    <a:pos x="41" y="21"/>
                  </a:cxn>
                  <a:cxn ang="0">
                    <a:pos x="11" y="53"/>
                  </a:cxn>
                  <a:cxn ang="0">
                    <a:pos x="7" y="54"/>
                  </a:cxn>
                  <a:cxn ang="0">
                    <a:pos x="2" y="58"/>
                  </a:cxn>
                  <a:cxn ang="0">
                    <a:pos x="0" y="57"/>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1" name="Freeform 273"/>
              <p:cNvSpPr>
                <a:spLocks/>
              </p:cNvSpPr>
              <p:nvPr/>
            </p:nvSpPr>
            <p:spPr bwMode="auto">
              <a:xfrm>
                <a:off x="281" y="3584"/>
                <a:ext cx="33" cy="27"/>
              </a:xfrm>
              <a:custGeom>
                <a:avLst/>
                <a:gdLst/>
                <a:ahLst/>
                <a:cxnLst>
                  <a:cxn ang="0">
                    <a:pos x="4" y="53"/>
                  </a:cxn>
                  <a:cxn ang="0">
                    <a:pos x="0" y="49"/>
                  </a:cxn>
                  <a:cxn ang="0">
                    <a:pos x="1" y="48"/>
                  </a:cxn>
                  <a:cxn ang="0">
                    <a:pos x="20" y="43"/>
                  </a:cxn>
                  <a:cxn ang="0">
                    <a:pos x="26" y="38"/>
                  </a:cxn>
                  <a:cxn ang="0">
                    <a:pos x="27" y="30"/>
                  </a:cxn>
                  <a:cxn ang="0">
                    <a:pos x="32" y="22"/>
                  </a:cxn>
                  <a:cxn ang="0">
                    <a:pos x="37" y="26"/>
                  </a:cxn>
                  <a:cxn ang="0">
                    <a:pos x="41" y="22"/>
                  </a:cxn>
                  <a:cxn ang="0">
                    <a:pos x="39" y="18"/>
                  </a:cxn>
                  <a:cxn ang="0">
                    <a:pos x="33" y="18"/>
                  </a:cxn>
                  <a:cxn ang="0">
                    <a:pos x="29" y="11"/>
                  </a:cxn>
                  <a:cxn ang="0">
                    <a:pos x="30" y="6"/>
                  </a:cxn>
                  <a:cxn ang="0">
                    <a:pos x="36" y="3"/>
                  </a:cxn>
                  <a:cxn ang="0">
                    <a:pos x="42" y="2"/>
                  </a:cxn>
                  <a:cxn ang="0">
                    <a:pos x="48" y="5"/>
                  </a:cxn>
                  <a:cxn ang="0">
                    <a:pos x="50" y="11"/>
                  </a:cxn>
                  <a:cxn ang="0">
                    <a:pos x="58" y="0"/>
                  </a:cxn>
                  <a:cxn ang="0">
                    <a:pos x="61" y="1"/>
                  </a:cxn>
                  <a:cxn ang="0">
                    <a:pos x="64" y="5"/>
                  </a:cxn>
                  <a:cxn ang="0">
                    <a:pos x="62" y="11"/>
                  </a:cxn>
                  <a:cxn ang="0">
                    <a:pos x="55" y="17"/>
                  </a:cxn>
                  <a:cxn ang="0">
                    <a:pos x="54" y="22"/>
                  </a:cxn>
                  <a:cxn ang="0">
                    <a:pos x="58" y="19"/>
                  </a:cxn>
                  <a:cxn ang="0">
                    <a:pos x="59" y="25"/>
                  </a:cxn>
                  <a:cxn ang="0">
                    <a:pos x="55" y="30"/>
                  </a:cxn>
                  <a:cxn ang="0">
                    <a:pos x="45" y="35"/>
                  </a:cxn>
                  <a:cxn ang="0">
                    <a:pos x="42" y="40"/>
                  </a:cxn>
                  <a:cxn ang="0">
                    <a:pos x="35" y="41"/>
                  </a:cxn>
                  <a:cxn ang="0">
                    <a:pos x="22" y="51"/>
                  </a:cxn>
                  <a:cxn ang="0">
                    <a:pos x="4" y="53"/>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2" name="Freeform 274"/>
              <p:cNvSpPr>
                <a:spLocks/>
              </p:cNvSpPr>
              <p:nvPr/>
            </p:nvSpPr>
            <p:spPr bwMode="auto">
              <a:xfrm>
                <a:off x="321" y="3573"/>
                <a:ext cx="6" cy="8"/>
              </a:xfrm>
              <a:custGeom>
                <a:avLst/>
                <a:gdLst/>
                <a:ahLst/>
                <a:cxnLst>
                  <a:cxn ang="0">
                    <a:pos x="5" y="0"/>
                  </a:cxn>
                  <a:cxn ang="0">
                    <a:pos x="7" y="3"/>
                  </a:cxn>
                  <a:cxn ang="0">
                    <a:pos x="13" y="4"/>
                  </a:cxn>
                  <a:cxn ang="0">
                    <a:pos x="16" y="11"/>
                  </a:cxn>
                  <a:cxn ang="0">
                    <a:pos x="11" y="16"/>
                  </a:cxn>
                  <a:cxn ang="0">
                    <a:pos x="1" y="15"/>
                  </a:cxn>
                  <a:cxn ang="0">
                    <a:pos x="0" y="9"/>
                  </a:cxn>
                  <a:cxn ang="0">
                    <a:pos x="1" y="3"/>
                  </a:cxn>
                  <a:cxn ang="0">
                    <a:pos x="5" y="0"/>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3" name="Freeform 275"/>
              <p:cNvSpPr>
                <a:spLocks/>
              </p:cNvSpPr>
              <p:nvPr/>
            </p:nvSpPr>
            <p:spPr bwMode="auto">
              <a:xfrm>
                <a:off x="348" y="3539"/>
                <a:ext cx="42" cy="29"/>
              </a:xfrm>
              <a:custGeom>
                <a:avLst/>
                <a:gdLst/>
                <a:ahLst/>
                <a:cxnLst>
                  <a:cxn ang="0">
                    <a:pos x="0" y="36"/>
                  </a:cxn>
                  <a:cxn ang="0">
                    <a:pos x="15" y="21"/>
                  </a:cxn>
                  <a:cxn ang="0">
                    <a:pos x="20" y="10"/>
                  </a:cxn>
                  <a:cxn ang="0">
                    <a:pos x="32" y="11"/>
                  </a:cxn>
                  <a:cxn ang="0">
                    <a:pos x="40" y="9"/>
                  </a:cxn>
                  <a:cxn ang="0">
                    <a:pos x="55" y="0"/>
                  </a:cxn>
                  <a:cxn ang="0">
                    <a:pos x="61" y="2"/>
                  </a:cxn>
                  <a:cxn ang="0">
                    <a:pos x="65" y="18"/>
                  </a:cxn>
                  <a:cxn ang="0">
                    <a:pos x="73" y="24"/>
                  </a:cxn>
                  <a:cxn ang="0">
                    <a:pos x="76" y="24"/>
                  </a:cxn>
                  <a:cxn ang="0">
                    <a:pos x="78" y="25"/>
                  </a:cxn>
                  <a:cxn ang="0">
                    <a:pos x="79" y="29"/>
                  </a:cxn>
                  <a:cxn ang="0">
                    <a:pos x="78" y="30"/>
                  </a:cxn>
                  <a:cxn ang="0">
                    <a:pos x="71" y="28"/>
                  </a:cxn>
                  <a:cxn ang="0">
                    <a:pos x="65" y="33"/>
                  </a:cxn>
                  <a:cxn ang="0">
                    <a:pos x="55" y="35"/>
                  </a:cxn>
                  <a:cxn ang="0">
                    <a:pos x="36" y="35"/>
                  </a:cxn>
                  <a:cxn ang="0">
                    <a:pos x="15" y="57"/>
                  </a:cxn>
                  <a:cxn ang="0">
                    <a:pos x="5" y="49"/>
                  </a:cxn>
                  <a:cxn ang="0">
                    <a:pos x="0" y="36"/>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4" name="Freeform 276"/>
              <p:cNvSpPr>
                <a:spLocks/>
              </p:cNvSpPr>
              <p:nvPr/>
            </p:nvSpPr>
            <p:spPr bwMode="auto">
              <a:xfrm>
                <a:off x="399" y="3561"/>
                <a:ext cx="4" cy="5"/>
              </a:xfrm>
              <a:custGeom>
                <a:avLst/>
                <a:gdLst/>
                <a:ahLst/>
                <a:cxnLst>
                  <a:cxn ang="0">
                    <a:pos x="0" y="1"/>
                  </a:cxn>
                  <a:cxn ang="0">
                    <a:pos x="5" y="0"/>
                  </a:cxn>
                  <a:cxn ang="0">
                    <a:pos x="8" y="1"/>
                  </a:cxn>
                  <a:cxn ang="0">
                    <a:pos x="9" y="5"/>
                  </a:cxn>
                  <a:cxn ang="0">
                    <a:pos x="9" y="6"/>
                  </a:cxn>
                  <a:cxn ang="0">
                    <a:pos x="3" y="7"/>
                  </a:cxn>
                  <a:cxn ang="0">
                    <a:pos x="0" y="1"/>
                  </a:cxn>
                </a:cxnLst>
                <a:rect l="0" t="0" r="r" b="b"/>
                <a:pathLst>
                  <a:path w="9" h="7">
                    <a:moveTo>
                      <a:pt x="0" y="1"/>
                    </a:moveTo>
                    <a:lnTo>
                      <a:pt x="5" y="0"/>
                    </a:lnTo>
                    <a:lnTo>
                      <a:pt x="8" y="1"/>
                    </a:lnTo>
                    <a:lnTo>
                      <a:pt x="9" y="5"/>
                    </a:lnTo>
                    <a:lnTo>
                      <a:pt x="9" y="6"/>
                    </a:lnTo>
                    <a:lnTo>
                      <a:pt x="3" y="7"/>
                    </a:lnTo>
                    <a:lnTo>
                      <a:pt x="0"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4" name="Group 277"/>
              <p:cNvGrpSpPr>
                <a:grpSpLocks/>
              </p:cNvGrpSpPr>
              <p:nvPr/>
            </p:nvGrpSpPr>
            <p:grpSpPr bwMode="auto">
              <a:xfrm>
                <a:off x="203" y="2670"/>
                <a:ext cx="999" cy="901"/>
                <a:chOff x="395" y="1153"/>
                <a:chExt cx="207" cy="194"/>
              </a:xfrm>
            </p:grpSpPr>
            <p:sp>
              <p:nvSpPr>
                <p:cNvPr id="2162966" name="Freeform 278"/>
                <p:cNvSpPr>
                  <a:spLocks/>
                </p:cNvSpPr>
                <p:nvPr/>
              </p:nvSpPr>
              <p:spPr bwMode="auto">
                <a:xfrm>
                  <a:off x="573" y="1313"/>
                  <a:ext cx="4" cy="7"/>
                </a:xfrm>
                <a:custGeom>
                  <a:avLst/>
                  <a:gdLst/>
                  <a:ahLst/>
                  <a:cxnLst>
                    <a:cxn ang="0">
                      <a:pos x="5" y="1"/>
                    </a:cxn>
                    <a:cxn ang="0">
                      <a:pos x="5" y="1"/>
                    </a:cxn>
                    <a:cxn ang="0">
                      <a:pos x="4" y="0"/>
                    </a:cxn>
                    <a:cxn ang="0">
                      <a:pos x="1" y="1"/>
                    </a:cxn>
                    <a:cxn ang="0">
                      <a:pos x="0" y="1"/>
                    </a:cxn>
                    <a:cxn ang="0">
                      <a:pos x="0" y="4"/>
                    </a:cxn>
                    <a:cxn ang="0">
                      <a:pos x="0" y="6"/>
                    </a:cxn>
                    <a:cxn ang="0">
                      <a:pos x="1" y="10"/>
                    </a:cxn>
                    <a:cxn ang="0">
                      <a:pos x="1" y="10"/>
                    </a:cxn>
                    <a:cxn ang="0">
                      <a:pos x="2" y="11"/>
                    </a:cxn>
                    <a:cxn ang="0">
                      <a:pos x="5" y="13"/>
                    </a:cxn>
                    <a:cxn ang="0">
                      <a:pos x="6" y="11"/>
                    </a:cxn>
                    <a:cxn ang="0">
                      <a:pos x="8" y="10"/>
                    </a:cxn>
                    <a:cxn ang="0">
                      <a:pos x="8" y="6"/>
                    </a:cxn>
                    <a:cxn ang="0">
                      <a:pos x="5" y="1"/>
                    </a:cxn>
                    <a:cxn ang="0">
                      <a:pos x="5" y="1"/>
                    </a:cxn>
                  </a:cxnLst>
                  <a:rect l="0" t="0" r="r" b="b"/>
                  <a:pathLst>
                    <a:path w="8" h="13">
                      <a:moveTo>
                        <a:pt x="5" y="1"/>
                      </a:moveTo>
                      <a:lnTo>
                        <a:pt x="5" y="1"/>
                      </a:lnTo>
                      <a:lnTo>
                        <a:pt x="4" y="0"/>
                      </a:lnTo>
                      <a:lnTo>
                        <a:pt x="1" y="1"/>
                      </a:lnTo>
                      <a:lnTo>
                        <a:pt x="0" y="1"/>
                      </a:lnTo>
                      <a:lnTo>
                        <a:pt x="0" y="4"/>
                      </a:lnTo>
                      <a:lnTo>
                        <a:pt x="0" y="6"/>
                      </a:lnTo>
                      <a:lnTo>
                        <a:pt x="1" y="10"/>
                      </a:lnTo>
                      <a:lnTo>
                        <a:pt x="1" y="10"/>
                      </a:lnTo>
                      <a:lnTo>
                        <a:pt x="2" y="11"/>
                      </a:lnTo>
                      <a:lnTo>
                        <a:pt x="5" y="13"/>
                      </a:lnTo>
                      <a:lnTo>
                        <a:pt x="6" y="11"/>
                      </a:lnTo>
                      <a:lnTo>
                        <a:pt x="8" y="10"/>
                      </a:lnTo>
                      <a:lnTo>
                        <a:pt x="8" y="6"/>
                      </a:lnTo>
                      <a:lnTo>
                        <a:pt x="5" y="1"/>
                      </a:lnTo>
                      <a:lnTo>
                        <a:pt x="5"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7" name="Freeform 279"/>
                <p:cNvSpPr>
                  <a:spLocks/>
                </p:cNvSpPr>
                <p:nvPr/>
              </p:nvSpPr>
              <p:spPr bwMode="auto">
                <a:xfrm>
                  <a:off x="411" y="1153"/>
                  <a:ext cx="191" cy="194"/>
                </a:xfrm>
                <a:custGeom>
                  <a:avLst/>
                  <a:gdLst/>
                  <a:ahLst/>
                  <a:cxnLst>
                    <a:cxn ang="0">
                      <a:pos x="251" y="34"/>
                    </a:cxn>
                    <a:cxn ang="0">
                      <a:pos x="224" y="34"/>
                    </a:cxn>
                    <a:cxn ang="0">
                      <a:pos x="205" y="27"/>
                    </a:cxn>
                    <a:cxn ang="0">
                      <a:pos x="191" y="19"/>
                    </a:cxn>
                    <a:cxn ang="0">
                      <a:pos x="178" y="21"/>
                    </a:cxn>
                    <a:cxn ang="0">
                      <a:pos x="173" y="26"/>
                    </a:cxn>
                    <a:cxn ang="0">
                      <a:pos x="136" y="4"/>
                    </a:cxn>
                    <a:cxn ang="0">
                      <a:pos x="105" y="4"/>
                    </a:cxn>
                    <a:cxn ang="0">
                      <a:pos x="82" y="9"/>
                    </a:cxn>
                    <a:cxn ang="0">
                      <a:pos x="62" y="30"/>
                    </a:cxn>
                    <a:cxn ang="0">
                      <a:pos x="39" y="57"/>
                    </a:cxn>
                    <a:cxn ang="0">
                      <a:pos x="14" y="71"/>
                    </a:cxn>
                    <a:cxn ang="0">
                      <a:pos x="40" y="104"/>
                    </a:cxn>
                    <a:cxn ang="0">
                      <a:pos x="57" y="138"/>
                    </a:cxn>
                    <a:cxn ang="0">
                      <a:pos x="41" y="134"/>
                    </a:cxn>
                    <a:cxn ang="0">
                      <a:pos x="10" y="138"/>
                    </a:cxn>
                    <a:cxn ang="0">
                      <a:pos x="1" y="161"/>
                    </a:cxn>
                    <a:cxn ang="0">
                      <a:pos x="32" y="179"/>
                    </a:cxn>
                    <a:cxn ang="0">
                      <a:pos x="65" y="170"/>
                    </a:cxn>
                    <a:cxn ang="0">
                      <a:pos x="67" y="177"/>
                    </a:cxn>
                    <a:cxn ang="0">
                      <a:pos x="71" y="192"/>
                    </a:cxn>
                    <a:cxn ang="0">
                      <a:pos x="50" y="207"/>
                    </a:cxn>
                    <a:cxn ang="0">
                      <a:pos x="41" y="220"/>
                    </a:cxn>
                    <a:cxn ang="0">
                      <a:pos x="11" y="243"/>
                    </a:cxn>
                    <a:cxn ang="0">
                      <a:pos x="31" y="258"/>
                    </a:cxn>
                    <a:cxn ang="0">
                      <a:pos x="34" y="278"/>
                    </a:cxn>
                    <a:cxn ang="0">
                      <a:pos x="57" y="293"/>
                    </a:cxn>
                    <a:cxn ang="0">
                      <a:pos x="69" y="299"/>
                    </a:cxn>
                    <a:cxn ang="0">
                      <a:pos x="78" y="302"/>
                    </a:cxn>
                    <a:cxn ang="0">
                      <a:pos x="95" y="304"/>
                    </a:cxn>
                    <a:cxn ang="0">
                      <a:pos x="108" y="298"/>
                    </a:cxn>
                    <a:cxn ang="0">
                      <a:pos x="75" y="343"/>
                    </a:cxn>
                    <a:cxn ang="0">
                      <a:pos x="49" y="368"/>
                    </a:cxn>
                    <a:cxn ang="0">
                      <a:pos x="86" y="354"/>
                    </a:cxn>
                    <a:cxn ang="0">
                      <a:pos x="138" y="312"/>
                    </a:cxn>
                    <a:cxn ang="0">
                      <a:pos x="140" y="295"/>
                    </a:cxn>
                    <a:cxn ang="0">
                      <a:pos x="142" y="288"/>
                    </a:cxn>
                    <a:cxn ang="0">
                      <a:pos x="168" y="250"/>
                    </a:cxn>
                    <a:cxn ang="0">
                      <a:pos x="196" y="252"/>
                    </a:cxn>
                    <a:cxn ang="0">
                      <a:pos x="177" y="259"/>
                    </a:cxn>
                    <a:cxn ang="0">
                      <a:pos x="164" y="277"/>
                    </a:cxn>
                    <a:cxn ang="0">
                      <a:pos x="164" y="293"/>
                    </a:cxn>
                    <a:cxn ang="0">
                      <a:pos x="194" y="274"/>
                    </a:cxn>
                    <a:cxn ang="0">
                      <a:pos x="201" y="258"/>
                    </a:cxn>
                    <a:cxn ang="0">
                      <a:pos x="226" y="265"/>
                    </a:cxn>
                    <a:cxn ang="0">
                      <a:pos x="257" y="277"/>
                    </a:cxn>
                    <a:cxn ang="0">
                      <a:pos x="273" y="285"/>
                    </a:cxn>
                    <a:cxn ang="0">
                      <a:pos x="285" y="284"/>
                    </a:cxn>
                    <a:cxn ang="0">
                      <a:pos x="337" y="308"/>
                    </a:cxn>
                    <a:cxn ang="0">
                      <a:pos x="356" y="338"/>
                    </a:cxn>
                    <a:cxn ang="0">
                      <a:pos x="363" y="357"/>
                    </a:cxn>
                    <a:cxn ang="0">
                      <a:pos x="372" y="360"/>
                    </a:cxn>
                    <a:cxn ang="0">
                      <a:pos x="371" y="383"/>
                    </a:cxn>
                    <a:cxn ang="0">
                      <a:pos x="382" y="358"/>
                    </a:cxn>
                    <a:cxn ang="0">
                      <a:pos x="365" y="333"/>
                    </a:cxn>
                    <a:cxn ang="0">
                      <a:pos x="321" y="289"/>
                    </a:cxn>
                    <a:cxn ang="0">
                      <a:pos x="273" y="267"/>
                    </a:cxn>
                  </a:cxnLst>
                  <a:rect l="0" t="0" r="r" b="b"/>
                  <a:pathLst>
                    <a:path w="382" h="386">
                      <a:moveTo>
                        <a:pt x="263" y="38"/>
                      </a:moveTo>
                      <a:lnTo>
                        <a:pt x="263" y="38"/>
                      </a:lnTo>
                      <a:lnTo>
                        <a:pt x="261" y="36"/>
                      </a:lnTo>
                      <a:lnTo>
                        <a:pt x="257" y="34"/>
                      </a:lnTo>
                      <a:lnTo>
                        <a:pt x="254" y="34"/>
                      </a:lnTo>
                      <a:lnTo>
                        <a:pt x="251" y="34"/>
                      </a:lnTo>
                      <a:lnTo>
                        <a:pt x="247" y="34"/>
                      </a:lnTo>
                      <a:lnTo>
                        <a:pt x="242" y="36"/>
                      </a:lnTo>
                      <a:lnTo>
                        <a:pt x="242" y="36"/>
                      </a:lnTo>
                      <a:lnTo>
                        <a:pt x="234" y="36"/>
                      </a:lnTo>
                      <a:lnTo>
                        <a:pt x="227" y="35"/>
                      </a:lnTo>
                      <a:lnTo>
                        <a:pt x="224" y="34"/>
                      </a:lnTo>
                      <a:lnTo>
                        <a:pt x="220" y="31"/>
                      </a:lnTo>
                      <a:lnTo>
                        <a:pt x="220" y="31"/>
                      </a:lnTo>
                      <a:lnTo>
                        <a:pt x="218" y="31"/>
                      </a:lnTo>
                      <a:lnTo>
                        <a:pt x="213" y="31"/>
                      </a:lnTo>
                      <a:lnTo>
                        <a:pt x="207" y="28"/>
                      </a:lnTo>
                      <a:lnTo>
                        <a:pt x="205" y="27"/>
                      </a:lnTo>
                      <a:lnTo>
                        <a:pt x="204" y="25"/>
                      </a:lnTo>
                      <a:lnTo>
                        <a:pt x="204" y="25"/>
                      </a:lnTo>
                      <a:lnTo>
                        <a:pt x="199" y="22"/>
                      </a:lnTo>
                      <a:lnTo>
                        <a:pt x="195" y="21"/>
                      </a:lnTo>
                      <a:lnTo>
                        <a:pt x="191" y="19"/>
                      </a:lnTo>
                      <a:lnTo>
                        <a:pt x="191" y="19"/>
                      </a:lnTo>
                      <a:lnTo>
                        <a:pt x="186" y="17"/>
                      </a:lnTo>
                      <a:lnTo>
                        <a:pt x="181" y="15"/>
                      </a:lnTo>
                      <a:lnTo>
                        <a:pt x="179" y="17"/>
                      </a:lnTo>
                      <a:lnTo>
                        <a:pt x="178" y="17"/>
                      </a:lnTo>
                      <a:lnTo>
                        <a:pt x="178" y="17"/>
                      </a:lnTo>
                      <a:lnTo>
                        <a:pt x="178" y="21"/>
                      </a:lnTo>
                      <a:lnTo>
                        <a:pt x="179" y="25"/>
                      </a:lnTo>
                      <a:lnTo>
                        <a:pt x="179" y="27"/>
                      </a:lnTo>
                      <a:lnTo>
                        <a:pt x="178" y="28"/>
                      </a:lnTo>
                      <a:lnTo>
                        <a:pt x="177" y="28"/>
                      </a:lnTo>
                      <a:lnTo>
                        <a:pt x="177" y="28"/>
                      </a:lnTo>
                      <a:lnTo>
                        <a:pt x="173" y="26"/>
                      </a:lnTo>
                      <a:lnTo>
                        <a:pt x="170" y="23"/>
                      </a:lnTo>
                      <a:lnTo>
                        <a:pt x="166" y="19"/>
                      </a:lnTo>
                      <a:lnTo>
                        <a:pt x="162" y="15"/>
                      </a:lnTo>
                      <a:lnTo>
                        <a:pt x="162" y="15"/>
                      </a:lnTo>
                      <a:lnTo>
                        <a:pt x="136" y="4"/>
                      </a:lnTo>
                      <a:lnTo>
                        <a:pt x="136" y="4"/>
                      </a:lnTo>
                      <a:lnTo>
                        <a:pt x="134" y="2"/>
                      </a:lnTo>
                      <a:lnTo>
                        <a:pt x="127" y="0"/>
                      </a:lnTo>
                      <a:lnTo>
                        <a:pt x="123" y="0"/>
                      </a:lnTo>
                      <a:lnTo>
                        <a:pt x="118" y="0"/>
                      </a:lnTo>
                      <a:lnTo>
                        <a:pt x="112" y="1"/>
                      </a:lnTo>
                      <a:lnTo>
                        <a:pt x="105" y="4"/>
                      </a:lnTo>
                      <a:lnTo>
                        <a:pt x="105" y="4"/>
                      </a:lnTo>
                      <a:lnTo>
                        <a:pt x="95" y="8"/>
                      </a:lnTo>
                      <a:lnTo>
                        <a:pt x="90" y="9"/>
                      </a:lnTo>
                      <a:lnTo>
                        <a:pt x="86" y="9"/>
                      </a:lnTo>
                      <a:lnTo>
                        <a:pt x="82" y="9"/>
                      </a:lnTo>
                      <a:lnTo>
                        <a:pt x="82" y="9"/>
                      </a:lnTo>
                      <a:lnTo>
                        <a:pt x="77" y="10"/>
                      </a:lnTo>
                      <a:lnTo>
                        <a:pt x="71" y="13"/>
                      </a:lnTo>
                      <a:lnTo>
                        <a:pt x="67" y="17"/>
                      </a:lnTo>
                      <a:lnTo>
                        <a:pt x="65" y="21"/>
                      </a:lnTo>
                      <a:lnTo>
                        <a:pt x="65" y="21"/>
                      </a:lnTo>
                      <a:lnTo>
                        <a:pt x="62" y="30"/>
                      </a:lnTo>
                      <a:lnTo>
                        <a:pt x="56" y="41"/>
                      </a:lnTo>
                      <a:lnTo>
                        <a:pt x="52" y="48"/>
                      </a:lnTo>
                      <a:lnTo>
                        <a:pt x="48" y="53"/>
                      </a:lnTo>
                      <a:lnTo>
                        <a:pt x="43" y="56"/>
                      </a:lnTo>
                      <a:lnTo>
                        <a:pt x="39" y="57"/>
                      </a:lnTo>
                      <a:lnTo>
                        <a:pt x="39" y="57"/>
                      </a:lnTo>
                      <a:lnTo>
                        <a:pt x="30" y="58"/>
                      </a:lnTo>
                      <a:lnTo>
                        <a:pt x="22" y="61"/>
                      </a:lnTo>
                      <a:lnTo>
                        <a:pt x="19" y="62"/>
                      </a:lnTo>
                      <a:lnTo>
                        <a:pt x="17" y="65"/>
                      </a:lnTo>
                      <a:lnTo>
                        <a:pt x="14" y="68"/>
                      </a:lnTo>
                      <a:lnTo>
                        <a:pt x="14" y="71"/>
                      </a:lnTo>
                      <a:lnTo>
                        <a:pt x="14" y="71"/>
                      </a:lnTo>
                      <a:lnTo>
                        <a:pt x="15" y="77"/>
                      </a:lnTo>
                      <a:lnTo>
                        <a:pt x="18" y="82"/>
                      </a:lnTo>
                      <a:lnTo>
                        <a:pt x="31" y="94"/>
                      </a:lnTo>
                      <a:lnTo>
                        <a:pt x="31" y="94"/>
                      </a:lnTo>
                      <a:lnTo>
                        <a:pt x="40" y="104"/>
                      </a:lnTo>
                      <a:lnTo>
                        <a:pt x="52" y="117"/>
                      </a:lnTo>
                      <a:lnTo>
                        <a:pt x="56" y="122"/>
                      </a:lnTo>
                      <a:lnTo>
                        <a:pt x="58" y="129"/>
                      </a:lnTo>
                      <a:lnTo>
                        <a:pt x="58" y="134"/>
                      </a:lnTo>
                      <a:lnTo>
                        <a:pt x="58" y="135"/>
                      </a:lnTo>
                      <a:lnTo>
                        <a:pt x="57" y="138"/>
                      </a:lnTo>
                      <a:lnTo>
                        <a:pt x="57" y="138"/>
                      </a:lnTo>
                      <a:lnTo>
                        <a:pt x="53" y="139"/>
                      </a:lnTo>
                      <a:lnTo>
                        <a:pt x="50" y="140"/>
                      </a:lnTo>
                      <a:lnTo>
                        <a:pt x="48" y="139"/>
                      </a:lnTo>
                      <a:lnTo>
                        <a:pt x="45" y="138"/>
                      </a:lnTo>
                      <a:lnTo>
                        <a:pt x="41" y="134"/>
                      </a:lnTo>
                      <a:lnTo>
                        <a:pt x="36" y="130"/>
                      </a:lnTo>
                      <a:lnTo>
                        <a:pt x="36" y="130"/>
                      </a:lnTo>
                      <a:lnTo>
                        <a:pt x="30" y="130"/>
                      </a:lnTo>
                      <a:lnTo>
                        <a:pt x="22" y="131"/>
                      </a:lnTo>
                      <a:lnTo>
                        <a:pt x="14" y="135"/>
                      </a:lnTo>
                      <a:lnTo>
                        <a:pt x="10" y="138"/>
                      </a:lnTo>
                      <a:lnTo>
                        <a:pt x="8" y="142"/>
                      </a:lnTo>
                      <a:lnTo>
                        <a:pt x="8" y="142"/>
                      </a:lnTo>
                      <a:lnTo>
                        <a:pt x="2" y="148"/>
                      </a:lnTo>
                      <a:lnTo>
                        <a:pt x="0" y="155"/>
                      </a:lnTo>
                      <a:lnTo>
                        <a:pt x="0" y="159"/>
                      </a:lnTo>
                      <a:lnTo>
                        <a:pt x="1" y="161"/>
                      </a:lnTo>
                      <a:lnTo>
                        <a:pt x="4" y="165"/>
                      </a:lnTo>
                      <a:lnTo>
                        <a:pt x="8" y="168"/>
                      </a:lnTo>
                      <a:lnTo>
                        <a:pt x="8" y="168"/>
                      </a:lnTo>
                      <a:lnTo>
                        <a:pt x="17" y="174"/>
                      </a:lnTo>
                      <a:lnTo>
                        <a:pt x="27" y="178"/>
                      </a:lnTo>
                      <a:lnTo>
                        <a:pt x="32" y="179"/>
                      </a:lnTo>
                      <a:lnTo>
                        <a:pt x="37" y="179"/>
                      </a:lnTo>
                      <a:lnTo>
                        <a:pt x="44" y="179"/>
                      </a:lnTo>
                      <a:lnTo>
                        <a:pt x="49" y="177"/>
                      </a:lnTo>
                      <a:lnTo>
                        <a:pt x="49" y="177"/>
                      </a:lnTo>
                      <a:lnTo>
                        <a:pt x="58" y="173"/>
                      </a:lnTo>
                      <a:lnTo>
                        <a:pt x="65" y="170"/>
                      </a:lnTo>
                      <a:lnTo>
                        <a:pt x="67" y="170"/>
                      </a:lnTo>
                      <a:lnTo>
                        <a:pt x="69" y="172"/>
                      </a:lnTo>
                      <a:lnTo>
                        <a:pt x="69" y="172"/>
                      </a:lnTo>
                      <a:lnTo>
                        <a:pt x="70" y="174"/>
                      </a:lnTo>
                      <a:lnTo>
                        <a:pt x="70" y="176"/>
                      </a:lnTo>
                      <a:lnTo>
                        <a:pt x="67" y="177"/>
                      </a:lnTo>
                      <a:lnTo>
                        <a:pt x="66" y="179"/>
                      </a:lnTo>
                      <a:lnTo>
                        <a:pt x="66" y="181"/>
                      </a:lnTo>
                      <a:lnTo>
                        <a:pt x="66" y="183"/>
                      </a:lnTo>
                      <a:lnTo>
                        <a:pt x="66" y="183"/>
                      </a:lnTo>
                      <a:lnTo>
                        <a:pt x="71" y="191"/>
                      </a:lnTo>
                      <a:lnTo>
                        <a:pt x="71" y="192"/>
                      </a:lnTo>
                      <a:lnTo>
                        <a:pt x="71" y="194"/>
                      </a:lnTo>
                      <a:lnTo>
                        <a:pt x="70" y="196"/>
                      </a:lnTo>
                      <a:lnTo>
                        <a:pt x="67" y="199"/>
                      </a:lnTo>
                      <a:lnTo>
                        <a:pt x="67" y="199"/>
                      </a:lnTo>
                      <a:lnTo>
                        <a:pt x="60" y="203"/>
                      </a:lnTo>
                      <a:lnTo>
                        <a:pt x="50" y="207"/>
                      </a:lnTo>
                      <a:lnTo>
                        <a:pt x="47" y="209"/>
                      </a:lnTo>
                      <a:lnTo>
                        <a:pt x="44" y="212"/>
                      </a:lnTo>
                      <a:lnTo>
                        <a:pt x="41" y="216"/>
                      </a:lnTo>
                      <a:lnTo>
                        <a:pt x="41" y="220"/>
                      </a:lnTo>
                      <a:lnTo>
                        <a:pt x="41" y="220"/>
                      </a:lnTo>
                      <a:lnTo>
                        <a:pt x="41" y="220"/>
                      </a:lnTo>
                      <a:lnTo>
                        <a:pt x="41" y="221"/>
                      </a:lnTo>
                      <a:lnTo>
                        <a:pt x="30" y="229"/>
                      </a:lnTo>
                      <a:lnTo>
                        <a:pt x="30" y="229"/>
                      </a:lnTo>
                      <a:lnTo>
                        <a:pt x="19" y="235"/>
                      </a:lnTo>
                      <a:lnTo>
                        <a:pt x="13" y="241"/>
                      </a:lnTo>
                      <a:lnTo>
                        <a:pt x="11" y="243"/>
                      </a:lnTo>
                      <a:lnTo>
                        <a:pt x="13" y="246"/>
                      </a:lnTo>
                      <a:lnTo>
                        <a:pt x="14" y="248"/>
                      </a:lnTo>
                      <a:lnTo>
                        <a:pt x="17" y="252"/>
                      </a:lnTo>
                      <a:lnTo>
                        <a:pt x="17" y="252"/>
                      </a:lnTo>
                      <a:lnTo>
                        <a:pt x="21" y="255"/>
                      </a:lnTo>
                      <a:lnTo>
                        <a:pt x="31" y="258"/>
                      </a:lnTo>
                      <a:lnTo>
                        <a:pt x="31" y="258"/>
                      </a:lnTo>
                      <a:lnTo>
                        <a:pt x="30" y="260"/>
                      </a:lnTo>
                      <a:lnTo>
                        <a:pt x="30" y="267"/>
                      </a:lnTo>
                      <a:lnTo>
                        <a:pt x="30" y="271"/>
                      </a:lnTo>
                      <a:lnTo>
                        <a:pt x="31" y="274"/>
                      </a:lnTo>
                      <a:lnTo>
                        <a:pt x="34" y="278"/>
                      </a:lnTo>
                      <a:lnTo>
                        <a:pt x="37" y="281"/>
                      </a:lnTo>
                      <a:lnTo>
                        <a:pt x="37" y="281"/>
                      </a:lnTo>
                      <a:lnTo>
                        <a:pt x="53" y="281"/>
                      </a:lnTo>
                      <a:lnTo>
                        <a:pt x="53" y="281"/>
                      </a:lnTo>
                      <a:lnTo>
                        <a:pt x="56" y="286"/>
                      </a:lnTo>
                      <a:lnTo>
                        <a:pt x="57" y="293"/>
                      </a:lnTo>
                      <a:lnTo>
                        <a:pt x="58" y="299"/>
                      </a:lnTo>
                      <a:lnTo>
                        <a:pt x="58" y="299"/>
                      </a:lnTo>
                      <a:lnTo>
                        <a:pt x="60" y="301"/>
                      </a:lnTo>
                      <a:lnTo>
                        <a:pt x="62" y="302"/>
                      </a:lnTo>
                      <a:lnTo>
                        <a:pt x="66" y="301"/>
                      </a:lnTo>
                      <a:lnTo>
                        <a:pt x="69" y="299"/>
                      </a:lnTo>
                      <a:lnTo>
                        <a:pt x="70" y="297"/>
                      </a:lnTo>
                      <a:lnTo>
                        <a:pt x="70" y="297"/>
                      </a:lnTo>
                      <a:lnTo>
                        <a:pt x="74" y="297"/>
                      </a:lnTo>
                      <a:lnTo>
                        <a:pt x="77" y="298"/>
                      </a:lnTo>
                      <a:lnTo>
                        <a:pt x="78" y="302"/>
                      </a:lnTo>
                      <a:lnTo>
                        <a:pt x="78" y="302"/>
                      </a:lnTo>
                      <a:lnTo>
                        <a:pt x="78" y="304"/>
                      </a:lnTo>
                      <a:lnTo>
                        <a:pt x="82" y="307"/>
                      </a:lnTo>
                      <a:lnTo>
                        <a:pt x="83" y="308"/>
                      </a:lnTo>
                      <a:lnTo>
                        <a:pt x="87" y="308"/>
                      </a:lnTo>
                      <a:lnTo>
                        <a:pt x="90" y="307"/>
                      </a:lnTo>
                      <a:lnTo>
                        <a:pt x="95" y="304"/>
                      </a:lnTo>
                      <a:lnTo>
                        <a:pt x="95" y="304"/>
                      </a:lnTo>
                      <a:lnTo>
                        <a:pt x="101" y="298"/>
                      </a:lnTo>
                      <a:lnTo>
                        <a:pt x="105" y="295"/>
                      </a:lnTo>
                      <a:lnTo>
                        <a:pt x="108" y="295"/>
                      </a:lnTo>
                      <a:lnTo>
                        <a:pt x="108" y="298"/>
                      </a:lnTo>
                      <a:lnTo>
                        <a:pt x="108" y="298"/>
                      </a:lnTo>
                      <a:lnTo>
                        <a:pt x="105" y="308"/>
                      </a:lnTo>
                      <a:lnTo>
                        <a:pt x="103" y="316"/>
                      </a:lnTo>
                      <a:lnTo>
                        <a:pt x="99" y="324"/>
                      </a:lnTo>
                      <a:lnTo>
                        <a:pt x="99" y="324"/>
                      </a:lnTo>
                      <a:lnTo>
                        <a:pt x="86" y="334"/>
                      </a:lnTo>
                      <a:lnTo>
                        <a:pt x="75" y="343"/>
                      </a:lnTo>
                      <a:lnTo>
                        <a:pt x="66" y="353"/>
                      </a:lnTo>
                      <a:lnTo>
                        <a:pt x="66" y="353"/>
                      </a:lnTo>
                      <a:lnTo>
                        <a:pt x="60" y="357"/>
                      </a:lnTo>
                      <a:lnTo>
                        <a:pt x="53" y="362"/>
                      </a:lnTo>
                      <a:lnTo>
                        <a:pt x="50" y="364"/>
                      </a:lnTo>
                      <a:lnTo>
                        <a:pt x="49" y="368"/>
                      </a:lnTo>
                      <a:lnTo>
                        <a:pt x="49" y="368"/>
                      </a:lnTo>
                      <a:lnTo>
                        <a:pt x="56" y="366"/>
                      </a:lnTo>
                      <a:lnTo>
                        <a:pt x="74" y="360"/>
                      </a:lnTo>
                      <a:lnTo>
                        <a:pt x="74" y="360"/>
                      </a:lnTo>
                      <a:lnTo>
                        <a:pt x="79" y="358"/>
                      </a:lnTo>
                      <a:lnTo>
                        <a:pt x="86" y="354"/>
                      </a:lnTo>
                      <a:lnTo>
                        <a:pt x="100" y="343"/>
                      </a:lnTo>
                      <a:lnTo>
                        <a:pt x="113" y="332"/>
                      </a:lnTo>
                      <a:lnTo>
                        <a:pt x="125" y="320"/>
                      </a:lnTo>
                      <a:lnTo>
                        <a:pt x="125" y="320"/>
                      </a:lnTo>
                      <a:lnTo>
                        <a:pt x="129" y="317"/>
                      </a:lnTo>
                      <a:lnTo>
                        <a:pt x="138" y="312"/>
                      </a:lnTo>
                      <a:lnTo>
                        <a:pt x="142" y="308"/>
                      </a:lnTo>
                      <a:lnTo>
                        <a:pt x="144" y="304"/>
                      </a:lnTo>
                      <a:lnTo>
                        <a:pt x="144" y="301"/>
                      </a:lnTo>
                      <a:lnTo>
                        <a:pt x="142" y="297"/>
                      </a:lnTo>
                      <a:lnTo>
                        <a:pt x="142" y="297"/>
                      </a:lnTo>
                      <a:lnTo>
                        <a:pt x="140" y="295"/>
                      </a:lnTo>
                      <a:lnTo>
                        <a:pt x="138" y="294"/>
                      </a:lnTo>
                      <a:lnTo>
                        <a:pt x="138" y="293"/>
                      </a:lnTo>
                      <a:lnTo>
                        <a:pt x="138" y="291"/>
                      </a:lnTo>
                      <a:lnTo>
                        <a:pt x="139" y="290"/>
                      </a:lnTo>
                      <a:lnTo>
                        <a:pt x="142" y="288"/>
                      </a:lnTo>
                      <a:lnTo>
                        <a:pt x="142" y="288"/>
                      </a:lnTo>
                      <a:lnTo>
                        <a:pt x="149" y="276"/>
                      </a:lnTo>
                      <a:lnTo>
                        <a:pt x="156" y="265"/>
                      </a:lnTo>
                      <a:lnTo>
                        <a:pt x="160" y="255"/>
                      </a:lnTo>
                      <a:lnTo>
                        <a:pt x="160" y="255"/>
                      </a:lnTo>
                      <a:lnTo>
                        <a:pt x="161" y="254"/>
                      </a:lnTo>
                      <a:lnTo>
                        <a:pt x="168" y="250"/>
                      </a:lnTo>
                      <a:lnTo>
                        <a:pt x="177" y="247"/>
                      </a:lnTo>
                      <a:lnTo>
                        <a:pt x="183" y="247"/>
                      </a:lnTo>
                      <a:lnTo>
                        <a:pt x="190" y="247"/>
                      </a:lnTo>
                      <a:lnTo>
                        <a:pt x="190" y="247"/>
                      </a:lnTo>
                      <a:lnTo>
                        <a:pt x="194" y="250"/>
                      </a:lnTo>
                      <a:lnTo>
                        <a:pt x="196" y="252"/>
                      </a:lnTo>
                      <a:lnTo>
                        <a:pt x="195" y="254"/>
                      </a:lnTo>
                      <a:lnTo>
                        <a:pt x="194" y="255"/>
                      </a:lnTo>
                      <a:lnTo>
                        <a:pt x="194" y="255"/>
                      </a:lnTo>
                      <a:lnTo>
                        <a:pt x="190" y="255"/>
                      </a:lnTo>
                      <a:lnTo>
                        <a:pt x="182" y="258"/>
                      </a:lnTo>
                      <a:lnTo>
                        <a:pt x="177" y="259"/>
                      </a:lnTo>
                      <a:lnTo>
                        <a:pt x="172" y="261"/>
                      </a:lnTo>
                      <a:lnTo>
                        <a:pt x="169" y="264"/>
                      </a:lnTo>
                      <a:lnTo>
                        <a:pt x="166" y="269"/>
                      </a:lnTo>
                      <a:lnTo>
                        <a:pt x="166" y="269"/>
                      </a:lnTo>
                      <a:lnTo>
                        <a:pt x="165" y="273"/>
                      </a:lnTo>
                      <a:lnTo>
                        <a:pt x="164" y="277"/>
                      </a:lnTo>
                      <a:lnTo>
                        <a:pt x="161" y="280"/>
                      </a:lnTo>
                      <a:lnTo>
                        <a:pt x="161" y="280"/>
                      </a:lnTo>
                      <a:lnTo>
                        <a:pt x="160" y="282"/>
                      </a:lnTo>
                      <a:lnTo>
                        <a:pt x="161" y="288"/>
                      </a:lnTo>
                      <a:lnTo>
                        <a:pt x="162" y="290"/>
                      </a:lnTo>
                      <a:lnTo>
                        <a:pt x="164" y="293"/>
                      </a:lnTo>
                      <a:lnTo>
                        <a:pt x="168" y="293"/>
                      </a:lnTo>
                      <a:lnTo>
                        <a:pt x="172" y="291"/>
                      </a:lnTo>
                      <a:lnTo>
                        <a:pt x="172" y="291"/>
                      </a:lnTo>
                      <a:lnTo>
                        <a:pt x="183" y="284"/>
                      </a:lnTo>
                      <a:lnTo>
                        <a:pt x="191" y="277"/>
                      </a:lnTo>
                      <a:lnTo>
                        <a:pt x="194" y="274"/>
                      </a:lnTo>
                      <a:lnTo>
                        <a:pt x="195" y="272"/>
                      </a:lnTo>
                      <a:lnTo>
                        <a:pt x="195" y="272"/>
                      </a:lnTo>
                      <a:lnTo>
                        <a:pt x="195" y="268"/>
                      </a:lnTo>
                      <a:lnTo>
                        <a:pt x="198" y="261"/>
                      </a:lnTo>
                      <a:lnTo>
                        <a:pt x="199" y="259"/>
                      </a:lnTo>
                      <a:lnTo>
                        <a:pt x="201" y="258"/>
                      </a:lnTo>
                      <a:lnTo>
                        <a:pt x="205" y="259"/>
                      </a:lnTo>
                      <a:lnTo>
                        <a:pt x="211" y="261"/>
                      </a:lnTo>
                      <a:lnTo>
                        <a:pt x="211" y="261"/>
                      </a:lnTo>
                      <a:lnTo>
                        <a:pt x="213" y="263"/>
                      </a:lnTo>
                      <a:lnTo>
                        <a:pt x="220" y="263"/>
                      </a:lnTo>
                      <a:lnTo>
                        <a:pt x="226" y="265"/>
                      </a:lnTo>
                      <a:lnTo>
                        <a:pt x="229" y="268"/>
                      </a:lnTo>
                      <a:lnTo>
                        <a:pt x="231" y="272"/>
                      </a:lnTo>
                      <a:lnTo>
                        <a:pt x="231" y="272"/>
                      </a:lnTo>
                      <a:lnTo>
                        <a:pt x="238" y="273"/>
                      </a:lnTo>
                      <a:lnTo>
                        <a:pt x="246" y="276"/>
                      </a:lnTo>
                      <a:lnTo>
                        <a:pt x="257" y="277"/>
                      </a:lnTo>
                      <a:lnTo>
                        <a:pt x="257" y="277"/>
                      </a:lnTo>
                      <a:lnTo>
                        <a:pt x="263" y="280"/>
                      </a:lnTo>
                      <a:lnTo>
                        <a:pt x="268" y="282"/>
                      </a:lnTo>
                      <a:lnTo>
                        <a:pt x="270" y="286"/>
                      </a:lnTo>
                      <a:lnTo>
                        <a:pt x="270" y="286"/>
                      </a:lnTo>
                      <a:lnTo>
                        <a:pt x="273" y="285"/>
                      </a:lnTo>
                      <a:lnTo>
                        <a:pt x="277" y="282"/>
                      </a:lnTo>
                      <a:lnTo>
                        <a:pt x="278" y="281"/>
                      </a:lnTo>
                      <a:lnTo>
                        <a:pt x="281" y="281"/>
                      </a:lnTo>
                      <a:lnTo>
                        <a:pt x="283" y="282"/>
                      </a:lnTo>
                      <a:lnTo>
                        <a:pt x="285" y="284"/>
                      </a:lnTo>
                      <a:lnTo>
                        <a:pt x="285" y="284"/>
                      </a:lnTo>
                      <a:lnTo>
                        <a:pt x="291" y="293"/>
                      </a:lnTo>
                      <a:lnTo>
                        <a:pt x="303" y="304"/>
                      </a:lnTo>
                      <a:lnTo>
                        <a:pt x="319" y="319"/>
                      </a:lnTo>
                      <a:lnTo>
                        <a:pt x="329" y="299"/>
                      </a:lnTo>
                      <a:lnTo>
                        <a:pt x="329" y="299"/>
                      </a:lnTo>
                      <a:lnTo>
                        <a:pt x="337" y="308"/>
                      </a:lnTo>
                      <a:lnTo>
                        <a:pt x="341" y="316"/>
                      </a:lnTo>
                      <a:lnTo>
                        <a:pt x="345" y="324"/>
                      </a:lnTo>
                      <a:lnTo>
                        <a:pt x="345" y="324"/>
                      </a:lnTo>
                      <a:lnTo>
                        <a:pt x="349" y="329"/>
                      </a:lnTo>
                      <a:lnTo>
                        <a:pt x="356" y="338"/>
                      </a:lnTo>
                      <a:lnTo>
                        <a:pt x="356" y="338"/>
                      </a:lnTo>
                      <a:lnTo>
                        <a:pt x="356" y="345"/>
                      </a:lnTo>
                      <a:lnTo>
                        <a:pt x="359" y="351"/>
                      </a:lnTo>
                      <a:lnTo>
                        <a:pt x="360" y="354"/>
                      </a:lnTo>
                      <a:lnTo>
                        <a:pt x="363" y="357"/>
                      </a:lnTo>
                      <a:lnTo>
                        <a:pt x="363" y="357"/>
                      </a:lnTo>
                      <a:lnTo>
                        <a:pt x="363" y="357"/>
                      </a:lnTo>
                      <a:lnTo>
                        <a:pt x="363" y="359"/>
                      </a:lnTo>
                      <a:lnTo>
                        <a:pt x="365" y="359"/>
                      </a:lnTo>
                      <a:lnTo>
                        <a:pt x="371" y="357"/>
                      </a:lnTo>
                      <a:lnTo>
                        <a:pt x="371" y="357"/>
                      </a:lnTo>
                      <a:lnTo>
                        <a:pt x="372" y="358"/>
                      </a:lnTo>
                      <a:lnTo>
                        <a:pt x="372" y="360"/>
                      </a:lnTo>
                      <a:lnTo>
                        <a:pt x="373" y="368"/>
                      </a:lnTo>
                      <a:lnTo>
                        <a:pt x="373" y="368"/>
                      </a:lnTo>
                      <a:lnTo>
                        <a:pt x="372" y="371"/>
                      </a:lnTo>
                      <a:lnTo>
                        <a:pt x="371" y="376"/>
                      </a:lnTo>
                      <a:lnTo>
                        <a:pt x="371" y="380"/>
                      </a:lnTo>
                      <a:lnTo>
                        <a:pt x="371" y="383"/>
                      </a:lnTo>
                      <a:lnTo>
                        <a:pt x="373" y="385"/>
                      </a:lnTo>
                      <a:lnTo>
                        <a:pt x="377" y="386"/>
                      </a:lnTo>
                      <a:lnTo>
                        <a:pt x="377" y="386"/>
                      </a:lnTo>
                      <a:lnTo>
                        <a:pt x="381" y="373"/>
                      </a:lnTo>
                      <a:lnTo>
                        <a:pt x="382" y="362"/>
                      </a:lnTo>
                      <a:lnTo>
                        <a:pt x="382" y="358"/>
                      </a:lnTo>
                      <a:lnTo>
                        <a:pt x="382" y="355"/>
                      </a:lnTo>
                      <a:lnTo>
                        <a:pt x="382" y="355"/>
                      </a:lnTo>
                      <a:lnTo>
                        <a:pt x="376" y="349"/>
                      </a:lnTo>
                      <a:lnTo>
                        <a:pt x="371" y="342"/>
                      </a:lnTo>
                      <a:lnTo>
                        <a:pt x="365" y="333"/>
                      </a:lnTo>
                      <a:lnTo>
                        <a:pt x="365" y="333"/>
                      </a:lnTo>
                      <a:lnTo>
                        <a:pt x="349" y="310"/>
                      </a:lnTo>
                      <a:lnTo>
                        <a:pt x="335" y="293"/>
                      </a:lnTo>
                      <a:lnTo>
                        <a:pt x="330" y="286"/>
                      </a:lnTo>
                      <a:lnTo>
                        <a:pt x="326" y="284"/>
                      </a:lnTo>
                      <a:lnTo>
                        <a:pt x="326" y="284"/>
                      </a:lnTo>
                      <a:lnTo>
                        <a:pt x="321" y="289"/>
                      </a:lnTo>
                      <a:lnTo>
                        <a:pt x="316" y="291"/>
                      </a:lnTo>
                      <a:lnTo>
                        <a:pt x="309" y="294"/>
                      </a:lnTo>
                      <a:lnTo>
                        <a:pt x="309" y="294"/>
                      </a:lnTo>
                      <a:lnTo>
                        <a:pt x="294" y="281"/>
                      </a:lnTo>
                      <a:lnTo>
                        <a:pt x="282" y="272"/>
                      </a:lnTo>
                      <a:lnTo>
                        <a:pt x="273" y="267"/>
                      </a:lnTo>
                      <a:lnTo>
                        <a:pt x="263" y="264"/>
                      </a:lnTo>
                      <a:lnTo>
                        <a:pt x="263" y="38"/>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8" name="Freeform 280"/>
                <p:cNvSpPr>
                  <a:spLocks/>
                </p:cNvSpPr>
                <p:nvPr/>
              </p:nvSpPr>
              <p:spPr bwMode="auto">
                <a:xfrm>
                  <a:off x="395" y="1251"/>
                  <a:ext cx="10" cy="10"/>
                </a:xfrm>
                <a:custGeom>
                  <a:avLst/>
                  <a:gdLst/>
                  <a:ahLst/>
                  <a:cxnLst>
                    <a:cxn ang="0">
                      <a:pos x="11" y="2"/>
                    </a:cxn>
                    <a:cxn ang="0">
                      <a:pos x="11" y="2"/>
                    </a:cxn>
                    <a:cxn ang="0">
                      <a:pos x="8" y="0"/>
                    </a:cxn>
                    <a:cxn ang="0">
                      <a:pos x="3" y="0"/>
                    </a:cxn>
                    <a:cxn ang="0">
                      <a:pos x="2" y="0"/>
                    </a:cxn>
                    <a:cxn ang="0">
                      <a:pos x="0" y="3"/>
                    </a:cxn>
                    <a:cxn ang="0">
                      <a:pos x="0" y="6"/>
                    </a:cxn>
                    <a:cxn ang="0">
                      <a:pos x="3" y="11"/>
                    </a:cxn>
                    <a:cxn ang="0">
                      <a:pos x="3" y="11"/>
                    </a:cxn>
                    <a:cxn ang="0">
                      <a:pos x="8" y="15"/>
                    </a:cxn>
                    <a:cxn ang="0">
                      <a:pos x="12" y="17"/>
                    </a:cxn>
                    <a:cxn ang="0">
                      <a:pos x="15" y="19"/>
                    </a:cxn>
                    <a:cxn ang="0">
                      <a:pos x="15" y="19"/>
                    </a:cxn>
                    <a:cxn ang="0">
                      <a:pos x="18" y="17"/>
                    </a:cxn>
                    <a:cxn ang="0">
                      <a:pos x="21" y="15"/>
                    </a:cxn>
                    <a:cxn ang="0">
                      <a:pos x="21" y="11"/>
                    </a:cxn>
                    <a:cxn ang="0">
                      <a:pos x="21" y="10"/>
                    </a:cxn>
                    <a:cxn ang="0">
                      <a:pos x="20" y="8"/>
                    </a:cxn>
                    <a:cxn ang="0">
                      <a:pos x="20" y="8"/>
                    </a:cxn>
                    <a:cxn ang="0">
                      <a:pos x="13" y="3"/>
                    </a:cxn>
                    <a:cxn ang="0">
                      <a:pos x="11" y="2"/>
                    </a:cxn>
                    <a:cxn ang="0">
                      <a:pos x="11" y="2"/>
                    </a:cxn>
                  </a:cxnLst>
                  <a:rect l="0" t="0" r="r" b="b"/>
                  <a:pathLst>
                    <a:path w="21" h="19">
                      <a:moveTo>
                        <a:pt x="11" y="2"/>
                      </a:moveTo>
                      <a:lnTo>
                        <a:pt x="11" y="2"/>
                      </a:lnTo>
                      <a:lnTo>
                        <a:pt x="8" y="0"/>
                      </a:lnTo>
                      <a:lnTo>
                        <a:pt x="3" y="0"/>
                      </a:lnTo>
                      <a:lnTo>
                        <a:pt x="2" y="0"/>
                      </a:lnTo>
                      <a:lnTo>
                        <a:pt x="0" y="3"/>
                      </a:lnTo>
                      <a:lnTo>
                        <a:pt x="0" y="6"/>
                      </a:lnTo>
                      <a:lnTo>
                        <a:pt x="3" y="11"/>
                      </a:lnTo>
                      <a:lnTo>
                        <a:pt x="3" y="11"/>
                      </a:lnTo>
                      <a:lnTo>
                        <a:pt x="8" y="15"/>
                      </a:lnTo>
                      <a:lnTo>
                        <a:pt x="12" y="17"/>
                      </a:lnTo>
                      <a:lnTo>
                        <a:pt x="15" y="19"/>
                      </a:lnTo>
                      <a:lnTo>
                        <a:pt x="15" y="19"/>
                      </a:lnTo>
                      <a:lnTo>
                        <a:pt x="18" y="17"/>
                      </a:lnTo>
                      <a:lnTo>
                        <a:pt x="21" y="15"/>
                      </a:lnTo>
                      <a:lnTo>
                        <a:pt x="21" y="11"/>
                      </a:lnTo>
                      <a:lnTo>
                        <a:pt x="21" y="10"/>
                      </a:lnTo>
                      <a:lnTo>
                        <a:pt x="20" y="8"/>
                      </a:lnTo>
                      <a:lnTo>
                        <a:pt x="20" y="8"/>
                      </a:lnTo>
                      <a:lnTo>
                        <a:pt x="13" y="3"/>
                      </a:lnTo>
                      <a:lnTo>
                        <a:pt x="11" y="2"/>
                      </a:lnTo>
                      <a:lnTo>
                        <a:pt x="11" y="2"/>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9" name="Freeform 281"/>
                <p:cNvSpPr>
                  <a:spLocks/>
                </p:cNvSpPr>
                <p:nvPr/>
              </p:nvSpPr>
              <p:spPr bwMode="auto">
                <a:xfrm>
                  <a:off x="477" y="1315"/>
                  <a:ext cx="6" cy="8"/>
                </a:xfrm>
                <a:custGeom>
                  <a:avLst/>
                  <a:gdLst/>
                  <a:ahLst/>
                  <a:cxnLst>
                    <a:cxn ang="0">
                      <a:pos x="7" y="0"/>
                    </a:cxn>
                    <a:cxn ang="0">
                      <a:pos x="7" y="0"/>
                    </a:cxn>
                    <a:cxn ang="0">
                      <a:pos x="7" y="0"/>
                    </a:cxn>
                    <a:cxn ang="0">
                      <a:pos x="4" y="0"/>
                    </a:cxn>
                    <a:cxn ang="0">
                      <a:pos x="2" y="4"/>
                    </a:cxn>
                    <a:cxn ang="0">
                      <a:pos x="0" y="11"/>
                    </a:cxn>
                    <a:cxn ang="0">
                      <a:pos x="0" y="11"/>
                    </a:cxn>
                    <a:cxn ang="0">
                      <a:pos x="0" y="13"/>
                    </a:cxn>
                    <a:cxn ang="0">
                      <a:pos x="2" y="16"/>
                    </a:cxn>
                    <a:cxn ang="0">
                      <a:pos x="2" y="17"/>
                    </a:cxn>
                    <a:cxn ang="0">
                      <a:pos x="4" y="17"/>
                    </a:cxn>
                    <a:cxn ang="0">
                      <a:pos x="7" y="17"/>
                    </a:cxn>
                    <a:cxn ang="0">
                      <a:pos x="12" y="13"/>
                    </a:cxn>
                    <a:cxn ang="0">
                      <a:pos x="12" y="13"/>
                    </a:cxn>
                    <a:cxn ang="0">
                      <a:pos x="12" y="8"/>
                    </a:cxn>
                    <a:cxn ang="0">
                      <a:pos x="11" y="3"/>
                    </a:cxn>
                    <a:cxn ang="0">
                      <a:pos x="10" y="2"/>
                    </a:cxn>
                    <a:cxn ang="0">
                      <a:pos x="7" y="0"/>
                    </a:cxn>
                    <a:cxn ang="0">
                      <a:pos x="7" y="0"/>
                    </a:cxn>
                  </a:cxnLst>
                  <a:rect l="0" t="0" r="r" b="b"/>
                  <a:pathLst>
                    <a:path w="12" h="17">
                      <a:moveTo>
                        <a:pt x="7" y="0"/>
                      </a:moveTo>
                      <a:lnTo>
                        <a:pt x="7" y="0"/>
                      </a:lnTo>
                      <a:lnTo>
                        <a:pt x="7" y="0"/>
                      </a:lnTo>
                      <a:lnTo>
                        <a:pt x="4" y="0"/>
                      </a:lnTo>
                      <a:lnTo>
                        <a:pt x="2" y="4"/>
                      </a:lnTo>
                      <a:lnTo>
                        <a:pt x="0" y="11"/>
                      </a:lnTo>
                      <a:lnTo>
                        <a:pt x="0" y="11"/>
                      </a:lnTo>
                      <a:lnTo>
                        <a:pt x="0" y="13"/>
                      </a:lnTo>
                      <a:lnTo>
                        <a:pt x="2" y="16"/>
                      </a:lnTo>
                      <a:lnTo>
                        <a:pt x="2" y="17"/>
                      </a:lnTo>
                      <a:lnTo>
                        <a:pt x="4" y="17"/>
                      </a:lnTo>
                      <a:lnTo>
                        <a:pt x="7" y="17"/>
                      </a:lnTo>
                      <a:lnTo>
                        <a:pt x="12" y="13"/>
                      </a:lnTo>
                      <a:lnTo>
                        <a:pt x="12" y="13"/>
                      </a:lnTo>
                      <a:lnTo>
                        <a:pt x="12" y="8"/>
                      </a:lnTo>
                      <a:lnTo>
                        <a:pt x="11" y="3"/>
                      </a:lnTo>
                      <a:lnTo>
                        <a:pt x="10" y="2"/>
                      </a:lnTo>
                      <a:lnTo>
                        <a:pt x="7" y="0"/>
                      </a:lnTo>
                      <a:lnTo>
                        <a:pt x="7"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sp>
          <p:nvSpPr>
            <p:cNvPr id="2162970" name="Text Box 118"/>
            <p:cNvSpPr txBox="1">
              <a:spLocks noChangeArrowheads="1"/>
            </p:cNvSpPr>
            <p:nvPr/>
          </p:nvSpPr>
          <p:spPr bwMode="gray">
            <a:xfrm>
              <a:off x="581" y="2969"/>
              <a:ext cx="117" cy="87"/>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AK</a:t>
              </a:r>
            </a:p>
          </p:txBody>
        </p:sp>
      </p:grpSp>
      <p:sp>
        <p:nvSpPr>
          <p:cNvPr id="2162692" name="Rectangle 4"/>
          <p:cNvSpPr>
            <a:spLocks noGrp="1" noChangeArrowheads="1"/>
          </p:cNvSpPr>
          <p:nvPr>
            <p:ph type="title"/>
          </p:nvPr>
        </p:nvSpPr>
        <p:spPr/>
        <p:txBody>
          <a:bodyPr/>
          <a:lstStyle/>
          <a:p>
            <a:r>
              <a:rPr lang="en-US" dirty="0" smtClean="0"/>
              <a:t>States of Play | Management of Health-Insurance Exchanges &amp; </a:t>
            </a:r>
            <a:r>
              <a:rPr lang="en-US" dirty="0" err="1" smtClean="0"/>
              <a:t>ObamaCare</a:t>
            </a:r>
            <a:endParaRPr lang="en-US" dirty="0" smtClean="0"/>
          </a:p>
        </p:txBody>
      </p:sp>
      <p:sp>
        <p:nvSpPr>
          <p:cNvPr id="2162768" name="Rectangle 80"/>
          <p:cNvSpPr>
            <a:spLocks noChangeArrowheads="1"/>
          </p:cNvSpPr>
          <p:nvPr/>
        </p:nvSpPr>
        <p:spPr bwMode="black">
          <a:xfrm>
            <a:off x="347663" y="1266825"/>
            <a:ext cx="8221662" cy="443198"/>
          </a:xfrm>
          <a:prstGeom prst="rect">
            <a:avLst/>
          </a:prstGeom>
          <a:noFill/>
          <a:ln w="9525" algn="ctr">
            <a:noFill/>
            <a:miter lim="800000"/>
            <a:headEnd/>
            <a:tailEnd/>
          </a:ln>
          <a:effectLst/>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rPr>
              <a:t>Some states are running new health-insurance exchanges on their own. Other are leaving some or all of the task to the federal government.</a:t>
            </a:r>
            <a:endParaRPr lang="en-US" sz="1600" b="1" dirty="0">
              <a:solidFill>
                <a:srgbClr val="225A7A"/>
              </a:solidFill>
              <a:latin typeface="Arial" charset="0"/>
            </a:endParaRPr>
          </a:p>
        </p:txBody>
      </p:sp>
      <p:grpSp>
        <p:nvGrpSpPr>
          <p:cNvPr id="5" name="Group 295"/>
          <p:cNvGrpSpPr>
            <a:grpSpLocks/>
          </p:cNvGrpSpPr>
          <p:nvPr/>
        </p:nvGrpSpPr>
        <p:grpSpPr bwMode="auto">
          <a:xfrm>
            <a:off x="1209675" y="1816100"/>
            <a:ext cx="7092950" cy="4335463"/>
            <a:chOff x="889" y="1144"/>
            <a:chExt cx="4468" cy="2731"/>
          </a:xfrm>
        </p:grpSpPr>
        <p:sp>
          <p:nvSpPr>
            <p:cNvPr id="2162952" name="Freeform 264"/>
            <p:cNvSpPr>
              <a:spLocks/>
            </p:cNvSpPr>
            <p:nvPr/>
          </p:nvSpPr>
          <p:spPr bwMode="auto">
            <a:xfrm>
              <a:off x="4485" y="2218"/>
              <a:ext cx="390" cy="186"/>
            </a:xfrm>
            <a:custGeom>
              <a:avLst/>
              <a:gdLst/>
              <a:ahLst/>
              <a:cxnLst>
                <a:cxn ang="0">
                  <a:pos x="265" y="14"/>
                </a:cxn>
                <a:cxn ang="0">
                  <a:pos x="17" y="132"/>
                </a:cxn>
                <a:cxn ang="0">
                  <a:pos x="26" y="121"/>
                </a:cxn>
                <a:cxn ang="0">
                  <a:pos x="54" y="95"/>
                </a:cxn>
                <a:cxn ang="0">
                  <a:pos x="71" y="78"/>
                </a:cxn>
                <a:cxn ang="0">
                  <a:pos x="80" y="73"/>
                </a:cxn>
                <a:cxn ang="0">
                  <a:pos x="106" y="71"/>
                </a:cxn>
                <a:cxn ang="0">
                  <a:pos x="139" y="52"/>
                </a:cxn>
                <a:cxn ang="0">
                  <a:pos x="154" y="59"/>
                </a:cxn>
                <a:cxn ang="0">
                  <a:pos x="165" y="64"/>
                </a:cxn>
                <a:cxn ang="0">
                  <a:pos x="182" y="90"/>
                </a:cxn>
                <a:cxn ang="0">
                  <a:pos x="196" y="92"/>
                </a:cxn>
                <a:cxn ang="0">
                  <a:pos x="203" y="104"/>
                </a:cxn>
                <a:cxn ang="0">
                  <a:pos x="232" y="118"/>
                </a:cxn>
                <a:cxn ang="0">
                  <a:pos x="253" y="130"/>
                </a:cxn>
                <a:cxn ang="0">
                  <a:pos x="258" y="147"/>
                </a:cxn>
                <a:cxn ang="0">
                  <a:pos x="241" y="189"/>
                </a:cxn>
                <a:cxn ang="0">
                  <a:pos x="255" y="206"/>
                </a:cxn>
                <a:cxn ang="0">
                  <a:pos x="279" y="208"/>
                </a:cxn>
                <a:cxn ang="0">
                  <a:pos x="286" y="208"/>
                </a:cxn>
                <a:cxn ang="0">
                  <a:pos x="314" y="206"/>
                </a:cxn>
                <a:cxn ang="0">
                  <a:pos x="343" y="218"/>
                </a:cxn>
                <a:cxn ang="0">
                  <a:pos x="347" y="213"/>
                </a:cxn>
                <a:cxn ang="0">
                  <a:pos x="333" y="192"/>
                </a:cxn>
                <a:cxn ang="0">
                  <a:pos x="324" y="187"/>
                </a:cxn>
                <a:cxn ang="0">
                  <a:pos x="328" y="184"/>
                </a:cxn>
                <a:cxn ang="0">
                  <a:pos x="321" y="173"/>
                </a:cxn>
                <a:cxn ang="0">
                  <a:pos x="307" y="140"/>
                </a:cxn>
                <a:cxn ang="0">
                  <a:pos x="302" y="118"/>
                </a:cxn>
                <a:cxn ang="0">
                  <a:pos x="307" y="90"/>
                </a:cxn>
                <a:cxn ang="0">
                  <a:pos x="300" y="78"/>
                </a:cxn>
                <a:cxn ang="0">
                  <a:pos x="307" y="69"/>
                </a:cxn>
                <a:cxn ang="0">
                  <a:pos x="326" y="47"/>
                </a:cxn>
                <a:cxn ang="0">
                  <a:pos x="333" y="28"/>
                </a:cxn>
                <a:cxn ang="0">
                  <a:pos x="347" y="36"/>
                </a:cxn>
                <a:cxn ang="0">
                  <a:pos x="333" y="59"/>
                </a:cxn>
                <a:cxn ang="0">
                  <a:pos x="321" y="76"/>
                </a:cxn>
                <a:cxn ang="0">
                  <a:pos x="336" y="92"/>
                </a:cxn>
                <a:cxn ang="0">
                  <a:pos x="340" y="118"/>
                </a:cxn>
                <a:cxn ang="0">
                  <a:pos x="328" y="132"/>
                </a:cxn>
                <a:cxn ang="0">
                  <a:pos x="343" y="140"/>
                </a:cxn>
                <a:cxn ang="0">
                  <a:pos x="343" y="158"/>
                </a:cxn>
                <a:cxn ang="0">
                  <a:pos x="347" y="180"/>
                </a:cxn>
                <a:cxn ang="0">
                  <a:pos x="369" y="189"/>
                </a:cxn>
                <a:cxn ang="0">
                  <a:pos x="383" y="184"/>
                </a:cxn>
                <a:cxn ang="0">
                  <a:pos x="383" y="194"/>
                </a:cxn>
                <a:cxn ang="0">
                  <a:pos x="392" y="213"/>
                </a:cxn>
                <a:cxn ang="0">
                  <a:pos x="409" y="220"/>
                </a:cxn>
                <a:cxn ang="0">
                  <a:pos x="418" y="213"/>
                </a:cxn>
                <a:cxn ang="0">
                  <a:pos x="451" y="196"/>
                </a:cxn>
                <a:cxn ang="0">
                  <a:pos x="461" y="147"/>
                </a:cxn>
                <a:cxn ang="0">
                  <a:pos x="395" y="156"/>
                </a:cxn>
                <a:cxn ang="0">
                  <a:pos x="350" y="0"/>
                </a:cxn>
              </a:cxnLst>
              <a:rect l="0" t="0" r="r" b="b"/>
              <a:pathLst>
                <a:path w="461" h="222">
                  <a:moveTo>
                    <a:pt x="350" y="0"/>
                  </a:moveTo>
                  <a:lnTo>
                    <a:pt x="265" y="14"/>
                  </a:lnTo>
                  <a:lnTo>
                    <a:pt x="0" y="66"/>
                  </a:lnTo>
                  <a:lnTo>
                    <a:pt x="17" y="132"/>
                  </a:lnTo>
                  <a:lnTo>
                    <a:pt x="21" y="123"/>
                  </a:lnTo>
                  <a:lnTo>
                    <a:pt x="26" y="121"/>
                  </a:lnTo>
                  <a:lnTo>
                    <a:pt x="47" y="97"/>
                  </a:lnTo>
                  <a:lnTo>
                    <a:pt x="54" y="95"/>
                  </a:lnTo>
                  <a:lnTo>
                    <a:pt x="61" y="83"/>
                  </a:lnTo>
                  <a:lnTo>
                    <a:pt x="71" y="78"/>
                  </a:lnTo>
                  <a:lnTo>
                    <a:pt x="76" y="66"/>
                  </a:lnTo>
                  <a:lnTo>
                    <a:pt x="80" y="73"/>
                  </a:lnTo>
                  <a:lnTo>
                    <a:pt x="92" y="76"/>
                  </a:lnTo>
                  <a:lnTo>
                    <a:pt x="106" y="71"/>
                  </a:lnTo>
                  <a:lnTo>
                    <a:pt x="109" y="64"/>
                  </a:lnTo>
                  <a:lnTo>
                    <a:pt x="139" y="52"/>
                  </a:lnTo>
                  <a:lnTo>
                    <a:pt x="146" y="57"/>
                  </a:lnTo>
                  <a:lnTo>
                    <a:pt x="154" y="59"/>
                  </a:lnTo>
                  <a:lnTo>
                    <a:pt x="163" y="52"/>
                  </a:lnTo>
                  <a:lnTo>
                    <a:pt x="165" y="64"/>
                  </a:lnTo>
                  <a:lnTo>
                    <a:pt x="172" y="66"/>
                  </a:lnTo>
                  <a:lnTo>
                    <a:pt x="182" y="90"/>
                  </a:lnTo>
                  <a:lnTo>
                    <a:pt x="189" y="88"/>
                  </a:lnTo>
                  <a:lnTo>
                    <a:pt x="196" y="92"/>
                  </a:lnTo>
                  <a:lnTo>
                    <a:pt x="208" y="95"/>
                  </a:lnTo>
                  <a:lnTo>
                    <a:pt x="203" y="104"/>
                  </a:lnTo>
                  <a:lnTo>
                    <a:pt x="213" y="118"/>
                  </a:lnTo>
                  <a:lnTo>
                    <a:pt x="232" y="118"/>
                  </a:lnTo>
                  <a:lnTo>
                    <a:pt x="241" y="125"/>
                  </a:lnTo>
                  <a:lnTo>
                    <a:pt x="253" y="130"/>
                  </a:lnTo>
                  <a:lnTo>
                    <a:pt x="260" y="140"/>
                  </a:lnTo>
                  <a:lnTo>
                    <a:pt x="258" y="147"/>
                  </a:lnTo>
                  <a:lnTo>
                    <a:pt x="246" y="168"/>
                  </a:lnTo>
                  <a:lnTo>
                    <a:pt x="241" y="189"/>
                  </a:lnTo>
                  <a:lnTo>
                    <a:pt x="241" y="203"/>
                  </a:lnTo>
                  <a:lnTo>
                    <a:pt x="255" y="206"/>
                  </a:lnTo>
                  <a:lnTo>
                    <a:pt x="267" y="194"/>
                  </a:lnTo>
                  <a:lnTo>
                    <a:pt x="279" y="208"/>
                  </a:lnTo>
                  <a:lnTo>
                    <a:pt x="286" y="210"/>
                  </a:lnTo>
                  <a:lnTo>
                    <a:pt x="286" y="208"/>
                  </a:lnTo>
                  <a:lnTo>
                    <a:pt x="295" y="206"/>
                  </a:lnTo>
                  <a:lnTo>
                    <a:pt x="314" y="206"/>
                  </a:lnTo>
                  <a:lnTo>
                    <a:pt x="333" y="213"/>
                  </a:lnTo>
                  <a:lnTo>
                    <a:pt x="343" y="218"/>
                  </a:lnTo>
                  <a:lnTo>
                    <a:pt x="347" y="218"/>
                  </a:lnTo>
                  <a:lnTo>
                    <a:pt x="347" y="213"/>
                  </a:lnTo>
                  <a:lnTo>
                    <a:pt x="343" y="208"/>
                  </a:lnTo>
                  <a:lnTo>
                    <a:pt x="333" y="192"/>
                  </a:lnTo>
                  <a:lnTo>
                    <a:pt x="326" y="189"/>
                  </a:lnTo>
                  <a:lnTo>
                    <a:pt x="324" y="187"/>
                  </a:lnTo>
                  <a:lnTo>
                    <a:pt x="326" y="184"/>
                  </a:lnTo>
                  <a:lnTo>
                    <a:pt x="328" y="184"/>
                  </a:lnTo>
                  <a:lnTo>
                    <a:pt x="331" y="180"/>
                  </a:lnTo>
                  <a:lnTo>
                    <a:pt x="321" y="173"/>
                  </a:lnTo>
                  <a:lnTo>
                    <a:pt x="314" y="161"/>
                  </a:lnTo>
                  <a:lnTo>
                    <a:pt x="307" y="140"/>
                  </a:lnTo>
                  <a:lnTo>
                    <a:pt x="302" y="132"/>
                  </a:lnTo>
                  <a:lnTo>
                    <a:pt x="302" y="118"/>
                  </a:lnTo>
                  <a:lnTo>
                    <a:pt x="307" y="95"/>
                  </a:lnTo>
                  <a:lnTo>
                    <a:pt x="307" y="90"/>
                  </a:lnTo>
                  <a:lnTo>
                    <a:pt x="300" y="88"/>
                  </a:lnTo>
                  <a:lnTo>
                    <a:pt x="300" y="78"/>
                  </a:lnTo>
                  <a:lnTo>
                    <a:pt x="302" y="73"/>
                  </a:lnTo>
                  <a:lnTo>
                    <a:pt x="307" y="69"/>
                  </a:lnTo>
                  <a:lnTo>
                    <a:pt x="310" y="62"/>
                  </a:lnTo>
                  <a:lnTo>
                    <a:pt x="326" y="47"/>
                  </a:lnTo>
                  <a:lnTo>
                    <a:pt x="328" y="45"/>
                  </a:lnTo>
                  <a:lnTo>
                    <a:pt x="333" y="28"/>
                  </a:lnTo>
                  <a:lnTo>
                    <a:pt x="345" y="28"/>
                  </a:lnTo>
                  <a:lnTo>
                    <a:pt x="347" y="36"/>
                  </a:lnTo>
                  <a:lnTo>
                    <a:pt x="340" y="47"/>
                  </a:lnTo>
                  <a:lnTo>
                    <a:pt x="333" y="59"/>
                  </a:lnTo>
                  <a:lnTo>
                    <a:pt x="326" y="66"/>
                  </a:lnTo>
                  <a:lnTo>
                    <a:pt x="321" y="76"/>
                  </a:lnTo>
                  <a:lnTo>
                    <a:pt x="328" y="90"/>
                  </a:lnTo>
                  <a:lnTo>
                    <a:pt x="336" y="92"/>
                  </a:lnTo>
                  <a:lnTo>
                    <a:pt x="343" y="116"/>
                  </a:lnTo>
                  <a:lnTo>
                    <a:pt x="340" y="118"/>
                  </a:lnTo>
                  <a:lnTo>
                    <a:pt x="326" y="128"/>
                  </a:lnTo>
                  <a:lnTo>
                    <a:pt x="328" y="132"/>
                  </a:lnTo>
                  <a:lnTo>
                    <a:pt x="340" y="135"/>
                  </a:lnTo>
                  <a:lnTo>
                    <a:pt x="343" y="140"/>
                  </a:lnTo>
                  <a:lnTo>
                    <a:pt x="340" y="151"/>
                  </a:lnTo>
                  <a:lnTo>
                    <a:pt x="343" y="158"/>
                  </a:lnTo>
                  <a:lnTo>
                    <a:pt x="343" y="163"/>
                  </a:lnTo>
                  <a:lnTo>
                    <a:pt x="347" y="180"/>
                  </a:lnTo>
                  <a:lnTo>
                    <a:pt x="362" y="189"/>
                  </a:lnTo>
                  <a:lnTo>
                    <a:pt x="369" y="189"/>
                  </a:lnTo>
                  <a:lnTo>
                    <a:pt x="373" y="184"/>
                  </a:lnTo>
                  <a:lnTo>
                    <a:pt x="383" y="184"/>
                  </a:lnTo>
                  <a:lnTo>
                    <a:pt x="385" y="187"/>
                  </a:lnTo>
                  <a:lnTo>
                    <a:pt x="383" y="194"/>
                  </a:lnTo>
                  <a:lnTo>
                    <a:pt x="390" y="208"/>
                  </a:lnTo>
                  <a:lnTo>
                    <a:pt x="392" y="213"/>
                  </a:lnTo>
                  <a:lnTo>
                    <a:pt x="395" y="220"/>
                  </a:lnTo>
                  <a:lnTo>
                    <a:pt x="409" y="220"/>
                  </a:lnTo>
                  <a:lnTo>
                    <a:pt x="411" y="222"/>
                  </a:lnTo>
                  <a:lnTo>
                    <a:pt x="418" y="213"/>
                  </a:lnTo>
                  <a:lnTo>
                    <a:pt x="449" y="203"/>
                  </a:lnTo>
                  <a:lnTo>
                    <a:pt x="451" y="196"/>
                  </a:lnTo>
                  <a:lnTo>
                    <a:pt x="454" y="189"/>
                  </a:lnTo>
                  <a:lnTo>
                    <a:pt x="461" y="147"/>
                  </a:lnTo>
                  <a:lnTo>
                    <a:pt x="458" y="144"/>
                  </a:lnTo>
                  <a:lnTo>
                    <a:pt x="395" y="156"/>
                  </a:lnTo>
                  <a:lnTo>
                    <a:pt x="350" y="0"/>
                  </a:lnTo>
                  <a:lnTo>
                    <a:pt x="350" y="0"/>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6" name="Group 269"/>
            <p:cNvGrpSpPr>
              <a:grpSpLocks/>
            </p:cNvGrpSpPr>
            <p:nvPr/>
          </p:nvGrpSpPr>
          <p:grpSpPr bwMode="auto">
            <a:xfrm>
              <a:off x="4199" y="2291"/>
              <a:ext cx="666" cy="367"/>
              <a:chOff x="4199" y="2291"/>
              <a:chExt cx="666" cy="367"/>
            </a:xfrm>
          </p:grpSpPr>
          <p:sp>
            <p:nvSpPr>
              <p:cNvPr id="2162842" name="Freeform 154"/>
              <p:cNvSpPr>
                <a:spLocks/>
              </p:cNvSpPr>
              <p:nvPr/>
            </p:nvSpPr>
            <p:spPr bwMode="auto">
              <a:xfrm>
                <a:off x="4199" y="2291"/>
                <a:ext cx="645" cy="367"/>
              </a:xfrm>
              <a:custGeom>
                <a:avLst/>
                <a:gdLst/>
                <a:ahLst/>
                <a:cxnLst>
                  <a:cxn ang="0">
                    <a:pos x="186" y="322"/>
                  </a:cxn>
                  <a:cxn ang="0">
                    <a:pos x="152" y="326"/>
                  </a:cxn>
                  <a:cxn ang="0">
                    <a:pos x="132" y="328"/>
                  </a:cxn>
                  <a:cxn ang="0">
                    <a:pos x="34" y="326"/>
                  </a:cxn>
                  <a:cxn ang="0">
                    <a:pos x="54" y="300"/>
                  </a:cxn>
                  <a:cxn ang="0">
                    <a:pos x="64" y="284"/>
                  </a:cxn>
                  <a:cxn ang="0">
                    <a:pos x="116" y="234"/>
                  </a:cxn>
                  <a:cxn ang="0">
                    <a:pos x="126" y="256"/>
                  </a:cxn>
                  <a:cxn ang="0">
                    <a:pos x="162" y="256"/>
                  </a:cxn>
                  <a:cxn ang="0">
                    <a:pos x="176" y="252"/>
                  </a:cxn>
                  <a:cxn ang="0">
                    <a:pos x="204" y="244"/>
                  </a:cxn>
                  <a:cxn ang="0">
                    <a:pos x="214" y="236"/>
                  </a:cxn>
                  <a:cxn ang="0">
                    <a:pos x="248" y="208"/>
                  </a:cxn>
                  <a:cxn ang="0">
                    <a:pos x="260" y="166"/>
                  </a:cxn>
                  <a:cxn ang="0">
                    <a:pos x="290" y="106"/>
                  </a:cxn>
                  <a:cxn ang="0">
                    <a:pos x="306" y="112"/>
                  </a:cxn>
                  <a:cxn ang="0">
                    <a:pos x="324" y="68"/>
                  </a:cxn>
                  <a:cxn ang="0">
                    <a:pos x="346" y="54"/>
                  </a:cxn>
                  <a:cxn ang="0">
                    <a:pos x="360" y="32"/>
                  </a:cxn>
                  <a:cxn ang="0">
                    <a:pos x="358" y="6"/>
                  </a:cxn>
                  <a:cxn ang="0">
                    <a:pos x="400" y="22"/>
                  </a:cxn>
                  <a:cxn ang="0">
                    <a:pos x="410" y="4"/>
                  </a:cxn>
                  <a:cxn ang="0">
                    <a:pos x="430" y="8"/>
                  </a:cxn>
                  <a:cxn ang="0">
                    <a:pos x="450" y="26"/>
                  </a:cxn>
                  <a:cxn ang="0">
                    <a:pos x="472" y="44"/>
                  </a:cxn>
                  <a:cxn ang="0">
                    <a:pos x="456" y="82"/>
                  </a:cxn>
                  <a:cxn ang="0">
                    <a:pos x="478" y="86"/>
                  </a:cxn>
                  <a:cxn ang="0">
                    <a:pos x="496" y="100"/>
                  </a:cxn>
                  <a:cxn ang="0">
                    <a:pos x="510" y="104"/>
                  </a:cxn>
                  <a:cxn ang="0">
                    <a:pos x="544" y="116"/>
                  </a:cxn>
                  <a:cxn ang="0">
                    <a:pos x="544" y="132"/>
                  </a:cxn>
                  <a:cxn ang="0">
                    <a:pos x="540" y="150"/>
                  </a:cxn>
                  <a:cxn ang="0">
                    <a:pos x="558" y="166"/>
                  </a:cxn>
                  <a:cxn ang="0">
                    <a:pos x="546" y="172"/>
                  </a:cxn>
                  <a:cxn ang="0">
                    <a:pos x="550" y="180"/>
                  </a:cxn>
                  <a:cxn ang="0">
                    <a:pos x="540" y="186"/>
                  </a:cxn>
                  <a:cxn ang="0">
                    <a:pos x="552" y="194"/>
                  </a:cxn>
                  <a:cxn ang="0">
                    <a:pos x="554" y="210"/>
                  </a:cxn>
                  <a:cxn ang="0">
                    <a:pos x="538" y="210"/>
                  </a:cxn>
                  <a:cxn ang="0">
                    <a:pos x="562" y="218"/>
                  </a:cxn>
                  <a:cxn ang="0">
                    <a:pos x="590" y="210"/>
                  </a:cxn>
                  <a:cxn ang="0">
                    <a:pos x="594" y="246"/>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54" name="Freeform 266"/>
              <p:cNvSpPr>
                <a:spLocks/>
              </p:cNvSpPr>
              <p:nvPr/>
            </p:nvSpPr>
            <p:spPr bwMode="auto">
              <a:xfrm>
                <a:off x="4833" y="2388"/>
                <a:ext cx="32" cy="80"/>
              </a:xfrm>
              <a:custGeom>
                <a:avLst/>
                <a:gdLst/>
                <a:ahLst/>
                <a:cxnLst>
                  <a:cxn ang="0">
                    <a:pos x="38" y="0"/>
                  </a:cxn>
                  <a:cxn ang="0">
                    <a:pos x="10" y="7"/>
                  </a:cxn>
                  <a:cxn ang="0">
                    <a:pos x="3" y="19"/>
                  </a:cxn>
                  <a:cxn ang="0">
                    <a:pos x="7" y="48"/>
                  </a:cxn>
                  <a:cxn ang="0">
                    <a:pos x="0" y="81"/>
                  </a:cxn>
                  <a:cxn ang="0">
                    <a:pos x="5" y="95"/>
                  </a:cxn>
                  <a:cxn ang="0">
                    <a:pos x="14" y="88"/>
                  </a:cxn>
                  <a:cxn ang="0">
                    <a:pos x="21" y="69"/>
                  </a:cxn>
                  <a:cxn ang="0">
                    <a:pos x="31" y="41"/>
                  </a:cxn>
                  <a:cxn ang="0">
                    <a:pos x="38" y="17"/>
                  </a:cxn>
                  <a:cxn ang="0">
                    <a:pos x="38" y="0"/>
                  </a:cxn>
                </a:cxnLst>
                <a:rect l="0" t="0" r="r" b="b"/>
                <a:pathLst>
                  <a:path w="38" h="95">
                    <a:moveTo>
                      <a:pt x="38" y="0"/>
                    </a:moveTo>
                    <a:lnTo>
                      <a:pt x="10" y="7"/>
                    </a:lnTo>
                    <a:lnTo>
                      <a:pt x="3" y="19"/>
                    </a:lnTo>
                    <a:lnTo>
                      <a:pt x="7" y="48"/>
                    </a:lnTo>
                    <a:lnTo>
                      <a:pt x="0" y="81"/>
                    </a:lnTo>
                    <a:lnTo>
                      <a:pt x="5" y="95"/>
                    </a:lnTo>
                    <a:lnTo>
                      <a:pt x="14" y="88"/>
                    </a:lnTo>
                    <a:lnTo>
                      <a:pt x="21" y="69"/>
                    </a:lnTo>
                    <a:lnTo>
                      <a:pt x="31" y="41"/>
                    </a:lnTo>
                    <a:lnTo>
                      <a:pt x="38" y="17"/>
                    </a:lnTo>
                    <a:lnTo>
                      <a:pt x="38" y="0"/>
                    </a:lnTo>
                    <a:close/>
                  </a:path>
                </a:pathLst>
              </a:custGeom>
              <a:solidFill>
                <a:schemeClr val="tx2"/>
              </a:solidFill>
              <a:ln w="9525" cap="flat" cmpd="sng">
                <a:solidFill>
                  <a:schemeClr val="tx1"/>
                </a:solidFill>
                <a:prstDash val="solid"/>
                <a:miter lim="800000"/>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23" name="Freeform 135"/>
            <p:cNvSpPr>
              <a:spLocks/>
            </p:cNvSpPr>
            <p:nvPr/>
          </p:nvSpPr>
          <p:spPr bwMode="auto">
            <a:xfrm>
              <a:off x="1098" y="1144"/>
              <a:ext cx="565" cy="412"/>
            </a:xfrm>
            <a:custGeom>
              <a:avLst/>
              <a:gdLst/>
              <a:ahLst/>
              <a:cxnLst>
                <a:cxn ang="0">
                  <a:pos x="6" y="232"/>
                </a:cxn>
                <a:cxn ang="0">
                  <a:pos x="0" y="232"/>
                </a:cxn>
                <a:cxn ang="0">
                  <a:pos x="4" y="216"/>
                </a:cxn>
                <a:cxn ang="0">
                  <a:pos x="6" y="206"/>
                </a:cxn>
                <a:cxn ang="0">
                  <a:pos x="8" y="202"/>
                </a:cxn>
                <a:cxn ang="0">
                  <a:pos x="12" y="210"/>
                </a:cxn>
                <a:cxn ang="0">
                  <a:pos x="10" y="216"/>
                </a:cxn>
                <a:cxn ang="0">
                  <a:pos x="20" y="210"/>
                </a:cxn>
                <a:cxn ang="0">
                  <a:pos x="18" y="202"/>
                </a:cxn>
                <a:cxn ang="0">
                  <a:pos x="20" y="192"/>
                </a:cxn>
                <a:cxn ang="0">
                  <a:pos x="14" y="176"/>
                </a:cxn>
                <a:cxn ang="0">
                  <a:pos x="20" y="176"/>
                </a:cxn>
                <a:cxn ang="0">
                  <a:pos x="32" y="170"/>
                </a:cxn>
                <a:cxn ang="0">
                  <a:pos x="24" y="162"/>
                </a:cxn>
                <a:cxn ang="0">
                  <a:pos x="16" y="166"/>
                </a:cxn>
                <a:cxn ang="0">
                  <a:pos x="16" y="148"/>
                </a:cxn>
                <a:cxn ang="0">
                  <a:pos x="18" y="126"/>
                </a:cxn>
                <a:cxn ang="0">
                  <a:pos x="18" y="98"/>
                </a:cxn>
                <a:cxn ang="0">
                  <a:pos x="12" y="62"/>
                </a:cxn>
                <a:cxn ang="0">
                  <a:pos x="14" y="34"/>
                </a:cxn>
                <a:cxn ang="0">
                  <a:pos x="68" y="54"/>
                </a:cxn>
                <a:cxn ang="0">
                  <a:pos x="112" y="74"/>
                </a:cxn>
                <a:cxn ang="0">
                  <a:pos x="134" y="82"/>
                </a:cxn>
                <a:cxn ang="0">
                  <a:pos x="142" y="88"/>
                </a:cxn>
                <a:cxn ang="0">
                  <a:pos x="142" y="118"/>
                </a:cxn>
                <a:cxn ang="0">
                  <a:pos x="130" y="134"/>
                </a:cxn>
                <a:cxn ang="0">
                  <a:pos x="132" y="148"/>
                </a:cxn>
                <a:cxn ang="0">
                  <a:pos x="130" y="156"/>
                </a:cxn>
                <a:cxn ang="0">
                  <a:pos x="134" y="166"/>
                </a:cxn>
                <a:cxn ang="0">
                  <a:pos x="148" y="138"/>
                </a:cxn>
                <a:cxn ang="0">
                  <a:pos x="158" y="124"/>
                </a:cxn>
                <a:cxn ang="0">
                  <a:pos x="170" y="106"/>
                </a:cxn>
                <a:cxn ang="0">
                  <a:pos x="154" y="58"/>
                </a:cxn>
                <a:cxn ang="0">
                  <a:pos x="158" y="52"/>
                </a:cxn>
                <a:cxn ang="0">
                  <a:pos x="170" y="42"/>
                </a:cxn>
                <a:cxn ang="0">
                  <a:pos x="160" y="26"/>
                </a:cxn>
                <a:cxn ang="0">
                  <a:pos x="158" y="0"/>
                </a:cxn>
                <a:cxn ang="0">
                  <a:pos x="362" y="54"/>
                </a:cxn>
                <a:cxn ang="0">
                  <a:pos x="526" y="92"/>
                </a:cxn>
                <a:cxn ang="0">
                  <a:pos x="470" y="342"/>
                </a:cxn>
                <a:cxn ang="0">
                  <a:pos x="466" y="350"/>
                </a:cxn>
                <a:cxn ang="0">
                  <a:pos x="470" y="358"/>
                </a:cxn>
                <a:cxn ang="0">
                  <a:pos x="472" y="366"/>
                </a:cxn>
                <a:cxn ang="0">
                  <a:pos x="466" y="372"/>
                </a:cxn>
                <a:cxn ang="0">
                  <a:pos x="468" y="384"/>
                </a:cxn>
                <a:cxn ang="0">
                  <a:pos x="318" y="354"/>
                </a:cxn>
                <a:cxn ang="0">
                  <a:pos x="304" y="352"/>
                </a:cxn>
                <a:cxn ang="0">
                  <a:pos x="290" y="350"/>
                </a:cxn>
                <a:cxn ang="0">
                  <a:pos x="276" y="352"/>
                </a:cxn>
                <a:cxn ang="0">
                  <a:pos x="256" y="350"/>
                </a:cxn>
                <a:cxn ang="0">
                  <a:pos x="238" y="356"/>
                </a:cxn>
                <a:cxn ang="0">
                  <a:pos x="218" y="352"/>
                </a:cxn>
                <a:cxn ang="0">
                  <a:pos x="176" y="352"/>
                </a:cxn>
                <a:cxn ang="0">
                  <a:pos x="144" y="334"/>
                </a:cxn>
                <a:cxn ang="0">
                  <a:pos x="114" y="334"/>
                </a:cxn>
                <a:cxn ang="0">
                  <a:pos x="70" y="324"/>
                </a:cxn>
                <a:cxn ang="0">
                  <a:pos x="68" y="290"/>
                </a:cxn>
                <a:cxn ang="0">
                  <a:pos x="66" y="270"/>
                </a:cxn>
                <a:cxn ang="0">
                  <a:pos x="40" y="258"/>
                </a:cxn>
                <a:cxn ang="0">
                  <a:pos x="34" y="248"/>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4" name="Freeform 136"/>
            <p:cNvSpPr>
              <a:spLocks/>
            </p:cNvSpPr>
            <p:nvPr/>
          </p:nvSpPr>
          <p:spPr bwMode="auto">
            <a:xfrm>
              <a:off x="946" y="1404"/>
              <a:ext cx="679" cy="566"/>
            </a:xfrm>
            <a:custGeom>
              <a:avLst/>
              <a:gdLst/>
              <a:ahLst/>
              <a:cxnLst>
                <a:cxn ang="0">
                  <a:pos x="6" y="392"/>
                </a:cxn>
                <a:cxn ang="0">
                  <a:pos x="4" y="362"/>
                </a:cxn>
                <a:cxn ang="0">
                  <a:pos x="10" y="338"/>
                </a:cxn>
                <a:cxn ang="0">
                  <a:pos x="12" y="300"/>
                </a:cxn>
                <a:cxn ang="0">
                  <a:pos x="22" y="292"/>
                </a:cxn>
                <a:cxn ang="0">
                  <a:pos x="30" y="278"/>
                </a:cxn>
                <a:cxn ang="0">
                  <a:pos x="34" y="262"/>
                </a:cxn>
                <a:cxn ang="0">
                  <a:pos x="62" y="220"/>
                </a:cxn>
                <a:cxn ang="0">
                  <a:pos x="98" y="134"/>
                </a:cxn>
                <a:cxn ang="0">
                  <a:pos x="122" y="76"/>
                </a:cxn>
                <a:cxn ang="0">
                  <a:pos x="142" y="20"/>
                </a:cxn>
                <a:cxn ang="0">
                  <a:pos x="144" y="2"/>
                </a:cxn>
                <a:cxn ang="0">
                  <a:pos x="158" y="2"/>
                </a:cxn>
                <a:cxn ang="0">
                  <a:pos x="176" y="6"/>
                </a:cxn>
                <a:cxn ang="0">
                  <a:pos x="182" y="16"/>
                </a:cxn>
                <a:cxn ang="0">
                  <a:pos x="208" y="28"/>
                </a:cxn>
                <a:cxn ang="0">
                  <a:pos x="210" y="48"/>
                </a:cxn>
                <a:cxn ang="0">
                  <a:pos x="212" y="82"/>
                </a:cxn>
                <a:cxn ang="0">
                  <a:pos x="256" y="92"/>
                </a:cxn>
                <a:cxn ang="0">
                  <a:pos x="286" y="92"/>
                </a:cxn>
                <a:cxn ang="0">
                  <a:pos x="318" y="110"/>
                </a:cxn>
                <a:cxn ang="0">
                  <a:pos x="360" y="110"/>
                </a:cxn>
                <a:cxn ang="0">
                  <a:pos x="380" y="114"/>
                </a:cxn>
                <a:cxn ang="0">
                  <a:pos x="398" y="108"/>
                </a:cxn>
                <a:cxn ang="0">
                  <a:pos x="418" y="110"/>
                </a:cxn>
                <a:cxn ang="0">
                  <a:pos x="432" y="108"/>
                </a:cxn>
                <a:cxn ang="0">
                  <a:pos x="446" y="110"/>
                </a:cxn>
                <a:cxn ang="0">
                  <a:pos x="460" y="112"/>
                </a:cxn>
                <a:cxn ang="0">
                  <a:pos x="610" y="142"/>
                </a:cxn>
                <a:cxn ang="0">
                  <a:pos x="618" y="160"/>
                </a:cxn>
                <a:cxn ang="0">
                  <a:pos x="632" y="168"/>
                </a:cxn>
                <a:cxn ang="0">
                  <a:pos x="600" y="234"/>
                </a:cxn>
                <a:cxn ang="0">
                  <a:pos x="592" y="246"/>
                </a:cxn>
                <a:cxn ang="0">
                  <a:pos x="574" y="260"/>
                </a:cxn>
                <a:cxn ang="0">
                  <a:pos x="554" y="298"/>
                </a:cxn>
                <a:cxn ang="0">
                  <a:pos x="568" y="310"/>
                </a:cxn>
                <a:cxn ang="0">
                  <a:pos x="570" y="324"/>
                </a:cxn>
                <a:cxn ang="0">
                  <a:pos x="566" y="328"/>
                </a:cxn>
                <a:cxn ang="0">
                  <a:pos x="556" y="352"/>
                </a:cxn>
                <a:cxn ang="0">
                  <a:pos x="304" y="478"/>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5" name="Freeform 137"/>
            <p:cNvSpPr>
              <a:spLocks/>
            </p:cNvSpPr>
            <p:nvPr/>
          </p:nvSpPr>
          <p:spPr bwMode="auto">
            <a:xfrm>
              <a:off x="889" y="1831"/>
              <a:ext cx="677" cy="1154"/>
            </a:xfrm>
            <a:custGeom>
              <a:avLst/>
              <a:gdLst/>
              <a:ahLst/>
              <a:cxnLst>
                <a:cxn ang="0">
                  <a:pos x="356" y="1050"/>
                </a:cxn>
                <a:cxn ang="0">
                  <a:pos x="358" y="1034"/>
                </a:cxn>
                <a:cxn ang="0">
                  <a:pos x="350" y="1022"/>
                </a:cxn>
                <a:cxn ang="0">
                  <a:pos x="334" y="952"/>
                </a:cxn>
                <a:cxn ang="0">
                  <a:pos x="296" y="912"/>
                </a:cxn>
                <a:cxn ang="0">
                  <a:pos x="282" y="896"/>
                </a:cxn>
                <a:cxn ang="0">
                  <a:pos x="274" y="876"/>
                </a:cxn>
                <a:cxn ang="0">
                  <a:pos x="228" y="858"/>
                </a:cxn>
                <a:cxn ang="0">
                  <a:pos x="194" y="822"/>
                </a:cxn>
                <a:cxn ang="0">
                  <a:pos x="132" y="798"/>
                </a:cxn>
                <a:cxn ang="0">
                  <a:pos x="128" y="774"/>
                </a:cxn>
                <a:cxn ang="0">
                  <a:pos x="136" y="740"/>
                </a:cxn>
                <a:cxn ang="0">
                  <a:pos x="124" y="712"/>
                </a:cxn>
                <a:cxn ang="0">
                  <a:pos x="128" y="700"/>
                </a:cxn>
                <a:cxn ang="0">
                  <a:pos x="94" y="638"/>
                </a:cxn>
                <a:cxn ang="0">
                  <a:pos x="70" y="594"/>
                </a:cxn>
                <a:cxn ang="0">
                  <a:pos x="82" y="564"/>
                </a:cxn>
                <a:cxn ang="0">
                  <a:pos x="86" y="532"/>
                </a:cxn>
                <a:cxn ang="0">
                  <a:pos x="56" y="502"/>
                </a:cxn>
                <a:cxn ang="0">
                  <a:pos x="58" y="456"/>
                </a:cxn>
                <a:cxn ang="0">
                  <a:pos x="68" y="438"/>
                </a:cxn>
                <a:cxn ang="0">
                  <a:pos x="72" y="460"/>
                </a:cxn>
                <a:cxn ang="0">
                  <a:pos x="88" y="456"/>
                </a:cxn>
                <a:cxn ang="0">
                  <a:pos x="82" y="414"/>
                </a:cxn>
                <a:cxn ang="0">
                  <a:pos x="70" y="426"/>
                </a:cxn>
                <a:cxn ang="0">
                  <a:pos x="46" y="412"/>
                </a:cxn>
                <a:cxn ang="0">
                  <a:pos x="38" y="396"/>
                </a:cxn>
                <a:cxn ang="0">
                  <a:pos x="18" y="330"/>
                </a:cxn>
                <a:cxn ang="0">
                  <a:pos x="10" y="280"/>
                </a:cxn>
                <a:cxn ang="0">
                  <a:pos x="22" y="240"/>
                </a:cxn>
                <a:cxn ang="0">
                  <a:pos x="12" y="192"/>
                </a:cxn>
                <a:cxn ang="0">
                  <a:pos x="4" y="176"/>
                </a:cxn>
                <a:cxn ang="0">
                  <a:pos x="2" y="150"/>
                </a:cxn>
                <a:cxn ang="0">
                  <a:pos x="40" y="94"/>
                </a:cxn>
                <a:cxn ang="0">
                  <a:pos x="48" y="70"/>
                </a:cxn>
                <a:cxn ang="0">
                  <a:pos x="50" y="18"/>
                </a:cxn>
                <a:cxn ang="0">
                  <a:pos x="356" y="80"/>
                </a:cxn>
                <a:cxn ang="0">
                  <a:pos x="606" y="866"/>
                </a:cxn>
                <a:cxn ang="0">
                  <a:pos x="612" y="888"/>
                </a:cxn>
                <a:cxn ang="0">
                  <a:pos x="618" y="916"/>
                </a:cxn>
                <a:cxn ang="0">
                  <a:pos x="630" y="934"/>
                </a:cxn>
                <a:cxn ang="0">
                  <a:pos x="616" y="944"/>
                </a:cxn>
                <a:cxn ang="0">
                  <a:pos x="588" y="986"/>
                </a:cxn>
                <a:cxn ang="0">
                  <a:pos x="564" y="1012"/>
                </a:cxn>
                <a:cxn ang="0">
                  <a:pos x="562" y="1038"/>
                </a:cxn>
                <a:cxn ang="0">
                  <a:pos x="578" y="1058"/>
                </a:cxn>
                <a:cxn ang="0">
                  <a:pos x="566" y="1076"/>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6" name="Freeform 138"/>
            <p:cNvSpPr>
              <a:spLocks/>
            </p:cNvSpPr>
            <p:nvPr/>
          </p:nvSpPr>
          <p:spPr bwMode="auto">
            <a:xfrm>
              <a:off x="1499" y="1241"/>
              <a:ext cx="504" cy="821"/>
            </a:xfrm>
            <a:custGeom>
              <a:avLst/>
              <a:gdLst/>
              <a:ahLst/>
              <a:cxnLst>
                <a:cxn ang="0">
                  <a:pos x="40" y="502"/>
                </a:cxn>
                <a:cxn ang="0">
                  <a:pos x="50" y="478"/>
                </a:cxn>
                <a:cxn ang="0">
                  <a:pos x="54" y="474"/>
                </a:cxn>
                <a:cxn ang="0">
                  <a:pos x="52" y="460"/>
                </a:cxn>
                <a:cxn ang="0">
                  <a:pos x="38" y="448"/>
                </a:cxn>
                <a:cxn ang="0">
                  <a:pos x="58" y="410"/>
                </a:cxn>
                <a:cxn ang="0">
                  <a:pos x="76" y="396"/>
                </a:cxn>
                <a:cxn ang="0">
                  <a:pos x="84" y="384"/>
                </a:cxn>
                <a:cxn ang="0">
                  <a:pos x="116" y="318"/>
                </a:cxn>
                <a:cxn ang="0">
                  <a:pos x="102" y="310"/>
                </a:cxn>
                <a:cxn ang="0">
                  <a:pos x="94" y="292"/>
                </a:cxn>
                <a:cxn ang="0">
                  <a:pos x="96" y="274"/>
                </a:cxn>
                <a:cxn ang="0">
                  <a:pos x="94" y="262"/>
                </a:cxn>
                <a:cxn ang="0">
                  <a:pos x="96" y="250"/>
                </a:cxn>
                <a:cxn ang="0">
                  <a:pos x="150" y="0"/>
                </a:cxn>
                <a:cxn ang="0">
                  <a:pos x="196" y="110"/>
                </a:cxn>
                <a:cxn ang="0">
                  <a:pos x="212" y="154"/>
                </a:cxn>
                <a:cxn ang="0">
                  <a:pos x="204" y="168"/>
                </a:cxn>
                <a:cxn ang="0">
                  <a:pos x="216" y="184"/>
                </a:cxn>
                <a:cxn ang="0">
                  <a:pos x="246" y="226"/>
                </a:cxn>
                <a:cxn ang="0">
                  <a:pos x="254" y="252"/>
                </a:cxn>
                <a:cxn ang="0">
                  <a:pos x="264" y="260"/>
                </a:cxn>
                <a:cxn ang="0">
                  <a:pos x="284" y="268"/>
                </a:cxn>
                <a:cxn ang="0">
                  <a:pos x="270" y="304"/>
                </a:cxn>
                <a:cxn ang="0">
                  <a:pos x="262" y="326"/>
                </a:cxn>
                <a:cxn ang="0">
                  <a:pos x="264" y="336"/>
                </a:cxn>
                <a:cxn ang="0">
                  <a:pos x="252" y="352"/>
                </a:cxn>
                <a:cxn ang="0">
                  <a:pos x="250" y="366"/>
                </a:cxn>
                <a:cxn ang="0">
                  <a:pos x="268" y="378"/>
                </a:cxn>
                <a:cxn ang="0">
                  <a:pos x="292" y="360"/>
                </a:cxn>
                <a:cxn ang="0">
                  <a:pos x="296" y="368"/>
                </a:cxn>
                <a:cxn ang="0">
                  <a:pos x="304" y="374"/>
                </a:cxn>
                <a:cxn ang="0">
                  <a:pos x="302" y="406"/>
                </a:cxn>
                <a:cxn ang="0">
                  <a:pos x="314" y="430"/>
                </a:cxn>
                <a:cxn ang="0">
                  <a:pos x="308" y="444"/>
                </a:cxn>
                <a:cxn ang="0">
                  <a:pos x="324" y="458"/>
                </a:cxn>
                <a:cxn ang="0">
                  <a:pos x="334" y="474"/>
                </a:cxn>
                <a:cxn ang="0">
                  <a:pos x="330" y="490"/>
                </a:cxn>
                <a:cxn ang="0">
                  <a:pos x="346" y="506"/>
                </a:cxn>
                <a:cxn ang="0">
                  <a:pos x="356" y="494"/>
                </a:cxn>
                <a:cxn ang="0">
                  <a:pos x="376" y="502"/>
                </a:cxn>
                <a:cxn ang="0">
                  <a:pos x="388" y="494"/>
                </a:cxn>
                <a:cxn ang="0">
                  <a:pos x="412" y="498"/>
                </a:cxn>
                <a:cxn ang="0">
                  <a:pos x="424" y="502"/>
                </a:cxn>
                <a:cxn ang="0">
                  <a:pos x="442" y="494"/>
                </a:cxn>
                <a:cxn ang="0">
                  <a:pos x="462" y="496"/>
                </a:cxn>
                <a:cxn ang="0">
                  <a:pos x="470" y="516"/>
                </a:cxn>
                <a:cxn ang="0">
                  <a:pos x="436" y="762"/>
                </a:cxn>
                <a:cxn ang="0">
                  <a:pos x="216" y="722"/>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70" y="516"/>
                  </a:lnTo>
                  <a:lnTo>
                    <a:pt x="436" y="762"/>
                  </a:lnTo>
                  <a:lnTo>
                    <a:pt x="434" y="762"/>
                  </a:lnTo>
                  <a:lnTo>
                    <a:pt x="216" y="722"/>
                  </a:lnTo>
                  <a:lnTo>
                    <a:pt x="0" y="678"/>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7" name="Freeform 139"/>
            <p:cNvSpPr>
              <a:spLocks/>
            </p:cNvSpPr>
            <p:nvPr/>
          </p:nvSpPr>
          <p:spPr bwMode="auto">
            <a:xfrm>
              <a:off x="1192" y="1918"/>
              <a:ext cx="538" cy="828"/>
            </a:xfrm>
            <a:custGeom>
              <a:avLst/>
              <a:gdLst/>
              <a:ahLst/>
              <a:cxnLst>
                <a:cxn ang="0">
                  <a:pos x="74" y="0"/>
                </a:cxn>
                <a:cxn ang="0">
                  <a:pos x="0" y="294"/>
                </a:cxn>
                <a:cxn ang="0">
                  <a:pos x="324" y="772"/>
                </a:cxn>
                <a:cxn ang="0">
                  <a:pos x="324" y="768"/>
                </a:cxn>
                <a:cxn ang="0">
                  <a:pos x="328" y="760"/>
                </a:cxn>
                <a:cxn ang="0">
                  <a:pos x="334" y="740"/>
                </a:cxn>
                <a:cxn ang="0">
                  <a:pos x="330" y="732"/>
                </a:cxn>
                <a:cxn ang="0">
                  <a:pos x="336" y="686"/>
                </a:cxn>
                <a:cxn ang="0">
                  <a:pos x="332" y="668"/>
                </a:cxn>
                <a:cxn ang="0">
                  <a:pos x="336" y="662"/>
                </a:cxn>
                <a:cxn ang="0">
                  <a:pos x="348" y="660"/>
                </a:cxn>
                <a:cxn ang="0">
                  <a:pos x="364" y="664"/>
                </a:cxn>
                <a:cxn ang="0">
                  <a:pos x="368" y="670"/>
                </a:cxn>
                <a:cxn ang="0">
                  <a:pos x="368" y="674"/>
                </a:cxn>
                <a:cxn ang="0">
                  <a:pos x="374" y="680"/>
                </a:cxn>
                <a:cxn ang="0">
                  <a:pos x="382" y="680"/>
                </a:cxn>
                <a:cxn ang="0">
                  <a:pos x="398" y="638"/>
                </a:cxn>
                <a:cxn ang="0">
                  <a:pos x="406" y="586"/>
                </a:cxn>
                <a:cxn ang="0">
                  <a:pos x="502" y="94"/>
                </a:cxn>
                <a:cxn ang="0">
                  <a:pos x="286" y="50"/>
                </a:cxn>
                <a:cxn ang="0">
                  <a:pos x="74" y="0"/>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8" name="Freeform 140"/>
            <p:cNvSpPr>
              <a:spLocks/>
            </p:cNvSpPr>
            <p:nvPr/>
          </p:nvSpPr>
          <p:spPr bwMode="auto">
            <a:xfrm>
              <a:off x="2050" y="2188"/>
              <a:ext cx="614" cy="486"/>
            </a:xfrm>
            <a:custGeom>
              <a:avLst/>
              <a:gdLst/>
              <a:ahLst/>
              <a:cxnLst>
                <a:cxn ang="0">
                  <a:pos x="0" y="396"/>
                </a:cxn>
                <a:cxn ang="0">
                  <a:pos x="54" y="0"/>
                </a:cxn>
                <a:cxn ang="0">
                  <a:pos x="424" y="42"/>
                </a:cxn>
                <a:cxn ang="0">
                  <a:pos x="572" y="54"/>
                </a:cxn>
                <a:cxn ang="0">
                  <a:pos x="566" y="154"/>
                </a:cxn>
                <a:cxn ang="0">
                  <a:pos x="548" y="454"/>
                </a:cxn>
                <a:cxn ang="0">
                  <a:pos x="472" y="448"/>
                </a:cxn>
                <a:cxn ang="0">
                  <a:pos x="0" y="396"/>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9" name="Freeform 141"/>
            <p:cNvSpPr>
              <a:spLocks/>
            </p:cNvSpPr>
            <p:nvPr/>
          </p:nvSpPr>
          <p:spPr bwMode="auto">
            <a:xfrm>
              <a:off x="1964" y="2612"/>
              <a:ext cx="591" cy="613"/>
            </a:xfrm>
            <a:custGeom>
              <a:avLst/>
              <a:gdLst/>
              <a:ahLst/>
              <a:cxnLst>
                <a:cxn ang="0">
                  <a:pos x="80" y="0"/>
                </a:cxn>
                <a:cxn ang="0">
                  <a:pos x="0" y="560"/>
                </a:cxn>
                <a:cxn ang="0">
                  <a:pos x="0" y="560"/>
                </a:cxn>
                <a:cxn ang="0">
                  <a:pos x="72" y="570"/>
                </a:cxn>
                <a:cxn ang="0">
                  <a:pos x="78" y="526"/>
                </a:cxn>
                <a:cxn ang="0">
                  <a:pos x="214" y="542"/>
                </a:cxn>
                <a:cxn ang="0">
                  <a:pos x="214" y="540"/>
                </a:cxn>
                <a:cxn ang="0">
                  <a:pos x="210" y="532"/>
                </a:cxn>
                <a:cxn ang="0">
                  <a:pos x="214" y="528"/>
                </a:cxn>
                <a:cxn ang="0">
                  <a:pos x="212" y="526"/>
                </a:cxn>
                <a:cxn ang="0">
                  <a:pos x="210" y="522"/>
                </a:cxn>
                <a:cxn ang="0">
                  <a:pos x="212" y="520"/>
                </a:cxn>
                <a:cxn ang="0">
                  <a:pos x="508" y="550"/>
                </a:cxn>
                <a:cxn ang="0">
                  <a:pos x="544" y="102"/>
                </a:cxn>
                <a:cxn ang="0">
                  <a:pos x="550" y="102"/>
                </a:cxn>
                <a:cxn ang="0">
                  <a:pos x="552" y="52"/>
                </a:cxn>
                <a:cxn ang="0">
                  <a:pos x="80" y="0"/>
                </a:cxn>
              </a:cxnLst>
              <a:rect l="0" t="0" r="r" b="b"/>
              <a:pathLst>
                <a:path w="552" h="570">
                  <a:moveTo>
                    <a:pt x="80" y="0"/>
                  </a:moveTo>
                  <a:lnTo>
                    <a:pt x="0" y="560"/>
                  </a:ln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0" name="Freeform 142"/>
            <p:cNvSpPr>
              <a:spLocks/>
            </p:cNvSpPr>
            <p:nvPr/>
          </p:nvSpPr>
          <p:spPr bwMode="auto">
            <a:xfrm>
              <a:off x="2504" y="2018"/>
              <a:ext cx="700" cy="345"/>
            </a:xfrm>
            <a:custGeom>
              <a:avLst/>
              <a:gdLst/>
              <a:ahLst/>
              <a:cxnLst>
                <a:cxn ang="0">
                  <a:pos x="0" y="200"/>
                </a:cxn>
                <a:cxn ang="0">
                  <a:pos x="16" y="0"/>
                </a:cxn>
                <a:cxn ang="0">
                  <a:pos x="418" y="22"/>
                </a:cxn>
                <a:cxn ang="0">
                  <a:pos x="428" y="38"/>
                </a:cxn>
                <a:cxn ang="0">
                  <a:pos x="442" y="38"/>
                </a:cxn>
                <a:cxn ang="0">
                  <a:pos x="452" y="34"/>
                </a:cxn>
                <a:cxn ang="0">
                  <a:pos x="460" y="40"/>
                </a:cxn>
                <a:cxn ang="0">
                  <a:pos x="464" y="52"/>
                </a:cxn>
                <a:cxn ang="0">
                  <a:pos x="476" y="56"/>
                </a:cxn>
                <a:cxn ang="0">
                  <a:pos x="486" y="52"/>
                </a:cxn>
                <a:cxn ang="0">
                  <a:pos x="496" y="46"/>
                </a:cxn>
                <a:cxn ang="0">
                  <a:pos x="510" y="46"/>
                </a:cxn>
                <a:cxn ang="0">
                  <a:pos x="518" y="48"/>
                </a:cxn>
                <a:cxn ang="0">
                  <a:pos x="550" y="68"/>
                </a:cxn>
                <a:cxn ang="0">
                  <a:pos x="564" y="80"/>
                </a:cxn>
                <a:cxn ang="0">
                  <a:pos x="566" y="90"/>
                </a:cxn>
                <a:cxn ang="0">
                  <a:pos x="576" y="96"/>
                </a:cxn>
                <a:cxn ang="0">
                  <a:pos x="576" y="102"/>
                </a:cxn>
                <a:cxn ang="0">
                  <a:pos x="570" y="116"/>
                </a:cxn>
                <a:cxn ang="0">
                  <a:pos x="578" y="124"/>
                </a:cxn>
                <a:cxn ang="0">
                  <a:pos x="584" y="140"/>
                </a:cxn>
                <a:cxn ang="0">
                  <a:pos x="592" y="148"/>
                </a:cxn>
                <a:cxn ang="0">
                  <a:pos x="590" y="156"/>
                </a:cxn>
                <a:cxn ang="0">
                  <a:pos x="592" y="164"/>
                </a:cxn>
                <a:cxn ang="0">
                  <a:pos x="602" y="172"/>
                </a:cxn>
                <a:cxn ang="0">
                  <a:pos x="604" y="180"/>
                </a:cxn>
                <a:cxn ang="0">
                  <a:pos x="602" y="188"/>
                </a:cxn>
                <a:cxn ang="0">
                  <a:pos x="600" y="204"/>
                </a:cxn>
                <a:cxn ang="0">
                  <a:pos x="610" y="208"/>
                </a:cxn>
                <a:cxn ang="0">
                  <a:pos x="612" y="216"/>
                </a:cxn>
                <a:cxn ang="0">
                  <a:pos x="608" y="224"/>
                </a:cxn>
                <a:cxn ang="0">
                  <a:pos x="610" y="232"/>
                </a:cxn>
                <a:cxn ang="0">
                  <a:pos x="616" y="240"/>
                </a:cxn>
                <a:cxn ang="0">
                  <a:pos x="612" y="248"/>
                </a:cxn>
                <a:cxn ang="0">
                  <a:pos x="616" y="258"/>
                </a:cxn>
                <a:cxn ang="0">
                  <a:pos x="618" y="262"/>
                </a:cxn>
                <a:cxn ang="0">
                  <a:pos x="624" y="272"/>
                </a:cxn>
                <a:cxn ang="0">
                  <a:pos x="632" y="280"/>
                </a:cxn>
                <a:cxn ang="0">
                  <a:pos x="634" y="294"/>
                </a:cxn>
                <a:cxn ang="0">
                  <a:pos x="644" y="306"/>
                </a:cxn>
                <a:cxn ang="0">
                  <a:pos x="650" y="308"/>
                </a:cxn>
                <a:cxn ang="0">
                  <a:pos x="648" y="320"/>
                </a:cxn>
                <a:cxn ang="0">
                  <a:pos x="648" y="322"/>
                </a:cxn>
                <a:cxn ang="0">
                  <a:pos x="142" y="312"/>
                </a:cxn>
                <a:cxn ang="0">
                  <a:pos x="148" y="212"/>
                </a:cxn>
                <a:cxn ang="0">
                  <a:pos x="0" y="200"/>
                </a:cxn>
                <a:cxn ang="0">
                  <a:pos x="0" y="200"/>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lnTo>
                    <a:pt x="0" y="20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1" name="Freeform 143"/>
            <p:cNvSpPr>
              <a:spLocks/>
            </p:cNvSpPr>
            <p:nvPr/>
          </p:nvSpPr>
          <p:spPr bwMode="auto">
            <a:xfrm>
              <a:off x="2638" y="2353"/>
              <a:ext cx="627" cy="334"/>
            </a:xfrm>
            <a:custGeom>
              <a:avLst/>
              <a:gdLst/>
              <a:ahLst/>
              <a:cxnLst>
                <a:cxn ang="0">
                  <a:pos x="18" y="0"/>
                </a:cxn>
                <a:cxn ang="0">
                  <a:pos x="524" y="10"/>
                </a:cxn>
                <a:cxn ang="0">
                  <a:pos x="558" y="36"/>
                </a:cxn>
                <a:cxn ang="0">
                  <a:pos x="548" y="48"/>
                </a:cxn>
                <a:cxn ang="0">
                  <a:pos x="546" y="60"/>
                </a:cxn>
                <a:cxn ang="0">
                  <a:pos x="550" y="66"/>
                </a:cxn>
                <a:cxn ang="0">
                  <a:pos x="558" y="70"/>
                </a:cxn>
                <a:cxn ang="0">
                  <a:pos x="564" y="88"/>
                </a:cxn>
                <a:cxn ang="0">
                  <a:pos x="572" y="92"/>
                </a:cxn>
                <a:cxn ang="0">
                  <a:pos x="578" y="94"/>
                </a:cxn>
                <a:cxn ang="0">
                  <a:pos x="582" y="96"/>
                </a:cxn>
                <a:cxn ang="0">
                  <a:pos x="584" y="312"/>
                </a:cxn>
                <a:cxn ang="0">
                  <a:pos x="0" y="300"/>
                </a:cxn>
                <a:cxn ang="0">
                  <a:pos x="18" y="0"/>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2" name="Freeform 144"/>
            <p:cNvSpPr>
              <a:spLocks/>
            </p:cNvSpPr>
            <p:nvPr/>
          </p:nvSpPr>
          <p:spPr bwMode="auto">
            <a:xfrm>
              <a:off x="3059" y="1365"/>
              <a:ext cx="559" cy="628"/>
            </a:xfrm>
            <a:custGeom>
              <a:avLst/>
              <a:gdLst/>
              <a:ahLst/>
              <a:cxnLst>
                <a:cxn ang="0">
                  <a:pos x="50" y="402"/>
                </a:cxn>
                <a:cxn ang="0">
                  <a:pos x="22" y="370"/>
                </a:cxn>
                <a:cxn ang="0">
                  <a:pos x="40" y="346"/>
                </a:cxn>
                <a:cxn ang="0">
                  <a:pos x="40" y="324"/>
                </a:cxn>
                <a:cxn ang="0">
                  <a:pos x="30" y="274"/>
                </a:cxn>
                <a:cxn ang="0">
                  <a:pos x="28" y="250"/>
                </a:cxn>
                <a:cxn ang="0">
                  <a:pos x="24" y="190"/>
                </a:cxn>
                <a:cxn ang="0">
                  <a:pos x="10" y="152"/>
                </a:cxn>
                <a:cxn ang="0">
                  <a:pos x="2" y="92"/>
                </a:cxn>
                <a:cxn ang="0">
                  <a:pos x="8" y="68"/>
                </a:cxn>
                <a:cxn ang="0">
                  <a:pos x="0" y="36"/>
                </a:cxn>
                <a:cxn ang="0">
                  <a:pos x="134" y="14"/>
                </a:cxn>
                <a:cxn ang="0">
                  <a:pos x="146" y="0"/>
                </a:cxn>
                <a:cxn ang="0">
                  <a:pos x="162" y="28"/>
                </a:cxn>
                <a:cxn ang="0">
                  <a:pos x="164" y="56"/>
                </a:cxn>
                <a:cxn ang="0">
                  <a:pos x="184" y="64"/>
                </a:cxn>
                <a:cxn ang="0">
                  <a:pos x="200" y="72"/>
                </a:cxn>
                <a:cxn ang="0">
                  <a:pos x="224" y="72"/>
                </a:cxn>
                <a:cxn ang="0">
                  <a:pos x="226" y="82"/>
                </a:cxn>
                <a:cxn ang="0">
                  <a:pos x="252" y="74"/>
                </a:cxn>
                <a:cxn ang="0">
                  <a:pos x="300" y="78"/>
                </a:cxn>
                <a:cxn ang="0">
                  <a:pos x="302" y="82"/>
                </a:cxn>
                <a:cxn ang="0">
                  <a:pos x="310" y="86"/>
                </a:cxn>
                <a:cxn ang="0">
                  <a:pos x="318" y="102"/>
                </a:cxn>
                <a:cxn ang="0">
                  <a:pos x="332" y="96"/>
                </a:cxn>
                <a:cxn ang="0">
                  <a:pos x="344" y="96"/>
                </a:cxn>
                <a:cxn ang="0">
                  <a:pos x="364" y="110"/>
                </a:cxn>
                <a:cxn ang="0">
                  <a:pos x="376" y="122"/>
                </a:cxn>
                <a:cxn ang="0">
                  <a:pos x="396" y="120"/>
                </a:cxn>
                <a:cxn ang="0">
                  <a:pos x="426" y="104"/>
                </a:cxn>
                <a:cxn ang="0">
                  <a:pos x="470" y="112"/>
                </a:cxn>
                <a:cxn ang="0">
                  <a:pos x="482" y="116"/>
                </a:cxn>
                <a:cxn ang="0">
                  <a:pos x="500" y="120"/>
                </a:cxn>
                <a:cxn ang="0">
                  <a:pos x="508" y="128"/>
                </a:cxn>
                <a:cxn ang="0">
                  <a:pos x="472" y="144"/>
                </a:cxn>
                <a:cxn ang="0">
                  <a:pos x="454" y="158"/>
                </a:cxn>
                <a:cxn ang="0">
                  <a:pos x="424" y="174"/>
                </a:cxn>
                <a:cxn ang="0">
                  <a:pos x="344" y="252"/>
                </a:cxn>
                <a:cxn ang="0">
                  <a:pos x="334" y="264"/>
                </a:cxn>
                <a:cxn ang="0">
                  <a:pos x="332" y="324"/>
                </a:cxn>
                <a:cxn ang="0">
                  <a:pos x="304" y="342"/>
                </a:cxn>
                <a:cxn ang="0">
                  <a:pos x="302" y="354"/>
                </a:cxn>
                <a:cxn ang="0">
                  <a:pos x="306" y="374"/>
                </a:cxn>
                <a:cxn ang="0">
                  <a:pos x="308" y="398"/>
                </a:cxn>
                <a:cxn ang="0">
                  <a:pos x="306" y="426"/>
                </a:cxn>
                <a:cxn ang="0">
                  <a:pos x="310" y="456"/>
                </a:cxn>
                <a:cxn ang="0">
                  <a:pos x="320" y="466"/>
                </a:cxn>
                <a:cxn ang="0">
                  <a:pos x="342" y="472"/>
                </a:cxn>
                <a:cxn ang="0">
                  <a:pos x="348" y="480"/>
                </a:cxn>
                <a:cxn ang="0">
                  <a:pos x="376" y="504"/>
                </a:cxn>
                <a:cxn ang="0">
                  <a:pos x="418" y="534"/>
                </a:cxn>
                <a:cxn ang="0">
                  <a:pos x="420" y="552"/>
                </a:cxn>
                <a:cxn ang="0">
                  <a:pos x="50" y="584"/>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3" name="Freeform 145"/>
            <p:cNvSpPr>
              <a:spLocks/>
            </p:cNvSpPr>
            <p:nvPr/>
          </p:nvSpPr>
          <p:spPr bwMode="auto">
            <a:xfrm>
              <a:off x="3168" y="2291"/>
              <a:ext cx="568" cy="488"/>
            </a:xfrm>
            <a:custGeom>
              <a:avLst/>
              <a:gdLst/>
              <a:ahLst/>
              <a:cxnLst>
                <a:cxn ang="0">
                  <a:pos x="444" y="404"/>
                </a:cxn>
                <a:cxn ang="0">
                  <a:pos x="450" y="414"/>
                </a:cxn>
                <a:cxn ang="0">
                  <a:pos x="452" y="430"/>
                </a:cxn>
                <a:cxn ang="0">
                  <a:pos x="432" y="450"/>
                </a:cxn>
                <a:cxn ang="0">
                  <a:pos x="484" y="452"/>
                </a:cxn>
                <a:cxn ang="0">
                  <a:pos x="486" y="432"/>
                </a:cxn>
                <a:cxn ang="0">
                  <a:pos x="496" y="402"/>
                </a:cxn>
                <a:cxn ang="0">
                  <a:pos x="512" y="390"/>
                </a:cxn>
                <a:cxn ang="0">
                  <a:pos x="520" y="388"/>
                </a:cxn>
                <a:cxn ang="0">
                  <a:pos x="526" y="354"/>
                </a:cxn>
                <a:cxn ang="0">
                  <a:pos x="518" y="350"/>
                </a:cxn>
                <a:cxn ang="0">
                  <a:pos x="516" y="346"/>
                </a:cxn>
                <a:cxn ang="0">
                  <a:pos x="510" y="350"/>
                </a:cxn>
                <a:cxn ang="0">
                  <a:pos x="490" y="324"/>
                </a:cxn>
                <a:cxn ang="0">
                  <a:pos x="496" y="314"/>
                </a:cxn>
                <a:cxn ang="0">
                  <a:pos x="490" y="302"/>
                </a:cxn>
                <a:cxn ang="0">
                  <a:pos x="464" y="264"/>
                </a:cxn>
                <a:cxn ang="0">
                  <a:pos x="430" y="248"/>
                </a:cxn>
                <a:cxn ang="0">
                  <a:pos x="412" y="224"/>
                </a:cxn>
                <a:cxn ang="0">
                  <a:pos x="430" y="200"/>
                </a:cxn>
                <a:cxn ang="0">
                  <a:pos x="432" y="174"/>
                </a:cxn>
                <a:cxn ang="0">
                  <a:pos x="410" y="158"/>
                </a:cxn>
                <a:cxn ang="0">
                  <a:pos x="396" y="170"/>
                </a:cxn>
                <a:cxn ang="0">
                  <a:pos x="380" y="130"/>
                </a:cxn>
                <a:cxn ang="0">
                  <a:pos x="350" y="106"/>
                </a:cxn>
                <a:cxn ang="0">
                  <a:pos x="328" y="72"/>
                </a:cxn>
                <a:cxn ang="0">
                  <a:pos x="320" y="38"/>
                </a:cxn>
                <a:cxn ang="0">
                  <a:pos x="324" y="22"/>
                </a:cxn>
                <a:cxn ang="0">
                  <a:pos x="0" y="8"/>
                </a:cxn>
                <a:cxn ang="0">
                  <a:pos x="14" y="26"/>
                </a:cxn>
                <a:cxn ang="0">
                  <a:pos x="26" y="52"/>
                </a:cxn>
                <a:cxn ang="0">
                  <a:pos x="30" y="66"/>
                </a:cxn>
                <a:cxn ang="0">
                  <a:pos x="64" y="94"/>
                </a:cxn>
                <a:cxn ang="0">
                  <a:pos x="52" y="118"/>
                </a:cxn>
                <a:cxn ang="0">
                  <a:pos x="64" y="128"/>
                </a:cxn>
                <a:cxn ang="0">
                  <a:pos x="78" y="150"/>
                </a:cxn>
                <a:cxn ang="0">
                  <a:pos x="88" y="154"/>
                </a:cxn>
                <a:cxn ang="0">
                  <a:pos x="92" y="420"/>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4" name="Freeform 146"/>
            <p:cNvSpPr>
              <a:spLocks/>
            </p:cNvSpPr>
            <p:nvPr/>
          </p:nvSpPr>
          <p:spPr bwMode="auto">
            <a:xfrm>
              <a:off x="3320" y="3103"/>
              <a:ext cx="483" cy="417"/>
            </a:xfrm>
            <a:custGeom>
              <a:avLst/>
              <a:gdLst/>
              <a:ahLst/>
              <a:cxnLst>
                <a:cxn ang="0">
                  <a:pos x="240" y="8"/>
                </a:cxn>
                <a:cxn ang="0">
                  <a:pos x="256" y="58"/>
                </a:cxn>
                <a:cxn ang="0">
                  <a:pos x="252" y="78"/>
                </a:cxn>
                <a:cxn ang="0">
                  <a:pos x="228" y="126"/>
                </a:cxn>
                <a:cxn ang="0">
                  <a:pos x="368" y="192"/>
                </a:cxn>
                <a:cxn ang="0">
                  <a:pos x="368" y="234"/>
                </a:cxn>
                <a:cxn ang="0">
                  <a:pos x="366" y="266"/>
                </a:cxn>
                <a:cxn ang="0">
                  <a:pos x="334" y="258"/>
                </a:cxn>
                <a:cxn ang="0">
                  <a:pos x="326" y="286"/>
                </a:cxn>
                <a:cxn ang="0">
                  <a:pos x="360" y="280"/>
                </a:cxn>
                <a:cxn ang="0">
                  <a:pos x="382" y="276"/>
                </a:cxn>
                <a:cxn ang="0">
                  <a:pos x="374" y="290"/>
                </a:cxn>
                <a:cxn ang="0">
                  <a:pos x="386" y="300"/>
                </a:cxn>
                <a:cxn ang="0">
                  <a:pos x="414" y="278"/>
                </a:cxn>
                <a:cxn ang="0">
                  <a:pos x="428" y="280"/>
                </a:cxn>
                <a:cxn ang="0">
                  <a:pos x="426" y="296"/>
                </a:cxn>
                <a:cxn ang="0">
                  <a:pos x="394" y="328"/>
                </a:cxn>
                <a:cxn ang="0">
                  <a:pos x="414" y="354"/>
                </a:cxn>
                <a:cxn ang="0">
                  <a:pos x="444" y="378"/>
                </a:cxn>
                <a:cxn ang="0">
                  <a:pos x="414" y="370"/>
                </a:cxn>
                <a:cxn ang="0">
                  <a:pos x="372" y="346"/>
                </a:cxn>
                <a:cxn ang="0">
                  <a:pos x="356" y="364"/>
                </a:cxn>
                <a:cxn ang="0">
                  <a:pos x="346" y="380"/>
                </a:cxn>
                <a:cxn ang="0">
                  <a:pos x="330" y="368"/>
                </a:cxn>
                <a:cxn ang="0">
                  <a:pos x="314" y="368"/>
                </a:cxn>
                <a:cxn ang="0">
                  <a:pos x="284" y="376"/>
                </a:cxn>
                <a:cxn ang="0">
                  <a:pos x="238" y="346"/>
                </a:cxn>
                <a:cxn ang="0">
                  <a:pos x="220" y="332"/>
                </a:cxn>
                <a:cxn ang="0">
                  <a:pos x="216" y="326"/>
                </a:cxn>
                <a:cxn ang="0">
                  <a:pos x="198" y="324"/>
                </a:cxn>
                <a:cxn ang="0">
                  <a:pos x="190" y="316"/>
                </a:cxn>
                <a:cxn ang="0">
                  <a:pos x="178" y="342"/>
                </a:cxn>
                <a:cxn ang="0">
                  <a:pos x="82" y="326"/>
                </a:cxn>
                <a:cxn ang="0">
                  <a:pos x="18" y="324"/>
                </a:cxn>
                <a:cxn ang="0">
                  <a:pos x="30" y="308"/>
                </a:cxn>
                <a:cxn ang="0">
                  <a:pos x="32" y="270"/>
                </a:cxn>
                <a:cxn ang="0">
                  <a:pos x="36" y="248"/>
                </a:cxn>
                <a:cxn ang="0">
                  <a:pos x="48" y="214"/>
                </a:cxn>
                <a:cxn ang="0">
                  <a:pos x="38" y="178"/>
                </a:cxn>
                <a:cxn ang="0">
                  <a:pos x="34" y="166"/>
                </a:cxn>
                <a:cxn ang="0">
                  <a:pos x="22" y="148"/>
                </a:cxn>
                <a:cxn ang="0">
                  <a:pos x="6" y="112"/>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5" name="Freeform 147"/>
            <p:cNvSpPr>
              <a:spLocks/>
            </p:cNvSpPr>
            <p:nvPr/>
          </p:nvSpPr>
          <p:spPr bwMode="auto">
            <a:xfrm>
              <a:off x="3512" y="2069"/>
              <a:ext cx="338" cy="599"/>
            </a:xfrm>
            <a:custGeom>
              <a:avLst/>
              <a:gdLst/>
              <a:ahLst/>
              <a:cxnLst>
                <a:cxn ang="0">
                  <a:pos x="52" y="14"/>
                </a:cxn>
                <a:cxn ang="0">
                  <a:pos x="70" y="30"/>
                </a:cxn>
                <a:cxn ang="0">
                  <a:pos x="86" y="46"/>
                </a:cxn>
                <a:cxn ang="0">
                  <a:pos x="90" y="72"/>
                </a:cxn>
                <a:cxn ang="0">
                  <a:pos x="80" y="88"/>
                </a:cxn>
                <a:cxn ang="0">
                  <a:pos x="68" y="110"/>
                </a:cxn>
                <a:cxn ang="0">
                  <a:pos x="52" y="118"/>
                </a:cxn>
                <a:cxn ang="0">
                  <a:pos x="30" y="124"/>
                </a:cxn>
                <a:cxn ang="0">
                  <a:pos x="26" y="142"/>
                </a:cxn>
                <a:cxn ang="0">
                  <a:pos x="38" y="158"/>
                </a:cxn>
                <a:cxn ang="0">
                  <a:pos x="24" y="198"/>
                </a:cxn>
                <a:cxn ang="0">
                  <a:pos x="8" y="212"/>
                </a:cxn>
                <a:cxn ang="0">
                  <a:pos x="4" y="228"/>
                </a:cxn>
                <a:cxn ang="0">
                  <a:pos x="0" y="244"/>
                </a:cxn>
                <a:cxn ang="0">
                  <a:pos x="8" y="278"/>
                </a:cxn>
                <a:cxn ang="0">
                  <a:pos x="30" y="312"/>
                </a:cxn>
                <a:cxn ang="0">
                  <a:pos x="60" y="336"/>
                </a:cxn>
                <a:cxn ang="0">
                  <a:pos x="76" y="376"/>
                </a:cxn>
                <a:cxn ang="0">
                  <a:pos x="90" y="364"/>
                </a:cxn>
                <a:cxn ang="0">
                  <a:pos x="112" y="380"/>
                </a:cxn>
                <a:cxn ang="0">
                  <a:pos x="110" y="406"/>
                </a:cxn>
                <a:cxn ang="0">
                  <a:pos x="92" y="430"/>
                </a:cxn>
                <a:cxn ang="0">
                  <a:pos x="110" y="454"/>
                </a:cxn>
                <a:cxn ang="0">
                  <a:pos x="144" y="470"/>
                </a:cxn>
                <a:cxn ang="0">
                  <a:pos x="170" y="508"/>
                </a:cxn>
                <a:cxn ang="0">
                  <a:pos x="176" y="520"/>
                </a:cxn>
                <a:cxn ang="0">
                  <a:pos x="170" y="530"/>
                </a:cxn>
                <a:cxn ang="0">
                  <a:pos x="190" y="556"/>
                </a:cxn>
                <a:cxn ang="0">
                  <a:pos x="196" y="552"/>
                </a:cxn>
                <a:cxn ang="0">
                  <a:pos x="202" y="538"/>
                </a:cxn>
                <a:cxn ang="0">
                  <a:pos x="224" y="534"/>
                </a:cxn>
                <a:cxn ang="0">
                  <a:pos x="244" y="546"/>
                </a:cxn>
                <a:cxn ang="0">
                  <a:pos x="250" y="522"/>
                </a:cxn>
                <a:cxn ang="0">
                  <a:pos x="256" y="506"/>
                </a:cxn>
                <a:cxn ang="0">
                  <a:pos x="282" y="498"/>
                </a:cxn>
                <a:cxn ang="0">
                  <a:pos x="272" y="484"/>
                </a:cxn>
                <a:cxn ang="0">
                  <a:pos x="278" y="474"/>
                </a:cxn>
                <a:cxn ang="0">
                  <a:pos x="280" y="468"/>
                </a:cxn>
                <a:cxn ang="0">
                  <a:pos x="278" y="460"/>
                </a:cxn>
                <a:cxn ang="0">
                  <a:pos x="284" y="428"/>
                </a:cxn>
                <a:cxn ang="0">
                  <a:pos x="302" y="400"/>
                </a:cxn>
                <a:cxn ang="0">
                  <a:pos x="314" y="374"/>
                </a:cxn>
                <a:cxn ang="0">
                  <a:pos x="302" y="336"/>
                </a:cxn>
                <a:cxn ang="0">
                  <a:pos x="302" y="314"/>
                </a:cxn>
                <a:cxn ang="0">
                  <a:pos x="286" y="74"/>
                </a:cxn>
                <a:cxn ang="0">
                  <a:pos x="280" y="66"/>
                </a:cxn>
                <a:cxn ang="0">
                  <a:pos x="272" y="38"/>
                </a:cxn>
                <a:cxn ang="0">
                  <a:pos x="258" y="18"/>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7" name="Group 148"/>
            <p:cNvGrpSpPr>
              <a:grpSpLocks/>
            </p:cNvGrpSpPr>
            <p:nvPr/>
          </p:nvGrpSpPr>
          <p:grpSpPr bwMode="auto">
            <a:xfrm>
              <a:off x="3558" y="1540"/>
              <a:ext cx="639" cy="602"/>
              <a:chOff x="3726" y="1454"/>
              <a:chExt cx="639" cy="602"/>
            </a:xfrm>
          </p:grpSpPr>
          <p:sp>
            <p:nvSpPr>
              <p:cNvPr id="2162837" name="Freeform 149"/>
              <p:cNvSpPr>
                <a:spLocks/>
              </p:cNvSpPr>
              <p:nvPr/>
            </p:nvSpPr>
            <p:spPr bwMode="auto">
              <a:xfrm>
                <a:off x="4035" y="1606"/>
                <a:ext cx="330" cy="450"/>
              </a:xfrm>
              <a:custGeom>
                <a:avLst/>
                <a:gdLst/>
                <a:ahLst/>
                <a:cxnLst>
                  <a:cxn ang="0">
                    <a:pos x="154" y="402"/>
                  </a:cxn>
                  <a:cxn ang="0">
                    <a:pos x="250" y="392"/>
                  </a:cxn>
                  <a:cxn ang="0">
                    <a:pos x="264" y="366"/>
                  </a:cxn>
                  <a:cxn ang="0">
                    <a:pos x="266" y="344"/>
                  </a:cxn>
                  <a:cxn ang="0">
                    <a:pos x="284" y="322"/>
                  </a:cxn>
                  <a:cxn ang="0">
                    <a:pos x="286" y="306"/>
                  </a:cxn>
                  <a:cxn ang="0">
                    <a:pos x="294" y="292"/>
                  </a:cxn>
                  <a:cxn ang="0">
                    <a:pos x="298" y="300"/>
                  </a:cxn>
                  <a:cxn ang="0">
                    <a:pos x="306" y="294"/>
                  </a:cxn>
                  <a:cxn ang="0">
                    <a:pos x="304" y="274"/>
                  </a:cxn>
                  <a:cxn ang="0">
                    <a:pos x="302" y="246"/>
                  </a:cxn>
                  <a:cxn ang="0">
                    <a:pos x="276" y="166"/>
                  </a:cxn>
                  <a:cxn ang="0">
                    <a:pos x="246" y="164"/>
                  </a:cxn>
                  <a:cxn ang="0">
                    <a:pos x="210" y="212"/>
                  </a:cxn>
                  <a:cxn ang="0">
                    <a:pos x="206" y="210"/>
                  </a:cxn>
                  <a:cxn ang="0">
                    <a:pos x="192" y="202"/>
                  </a:cxn>
                  <a:cxn ang="0">
                    <a:pos x="192" y="178"/>
                  </a:cxn>
                  <a:cxn ang="0">
                    <a:pos x="210" y="164"/>
                  </a:cxn>
                  <a:cxn ang="0">
                    <a:pos x="212" y="152"/>
                  </a:cxn>
                  <a:cxn ang="0">
                    <a:pos x="220" y="142"/>
                  </a:cxn>
                  <a:cxn ang="0">
                    <a:pos x="226" y="104"/>
                  </a:cxn>
                  <a:cxn ang="0">
                    <a:pos x="218" y="86"/>
                  </a:cxn>
                  <a:cxn ang="0">
                    <a:pos x="208" y="72"/>
                  </a:cxn>
                  <a:cxn ang="0">
                    <a:pos x="218" y="62"/>
                  </a:cxn>
                  <a:cxn ang="0">
                    <a:pos x="210" y="42"/>
                  </a:cxn>
                  <a:cxn ang="0">
                    <a:pos x="176" y="26"/>
                  </a:cxn>
                  <a:cxn ang="0">
                    <a:pos x="150" y="16"/>
                  </a:cxn>
                  <a:cxn ang="0">
                    <a:pos x="122" y="8"/>
                  </a:cxn>
                  <a:cxn ang="0">
                    <a:pos x="106" y="6"/>
                  </a:cxn>
                  <a:cxn ang="0">
                    <a:pos x="90" y="24"/>
                  </a:cxn>
                  <a:cxn ang="0">
                    <a:pos x="92" y="38"/>
                  </a:cxn>
                  <a:cxn ang="0">
                    <a:pos x="96" y="44"/>
                  </a:cxn>
                  <a:cxn ang="0">
                    <a:pos x="88" y="48"/>
                  </a:cxn>
                  <a:cxn ang="0">
                    <a:pos x="76" y="58"/>
                  </a:cxn>
                  <a:cxn ang="0">
                    <a:pos x="74" y="80"/>
                  </a:cxn>
                  <a:cxn ang="0">
                    <a:pos x="70" y="102"/>
                  </a:cxn>
                  <a:cxn ang="0">
                    <a:pos x="58" y="98"/>
                  </a:cxn>
                  <a:cxn ang="0">
                    <a:pos x="58" y="76"/>
                  </a:cxn>
                  <a:cxn ang="0">
                    <a:pos x="58" y="70"/>
                  </a:cxn>
                  <a:cxn ang="0">
                    <a:pos x="50" y="78"/>
                  </a:cxn>
                  <a:cxn ang="0">
                    <a:pos x="46" y="94"/>
                  </a:cxn>
                  <a:cxn ang="0">
                    <a:pos x="32" y="102"/>
                  </a:cxn>
                  <a:cxn ang="0">
                    <a:pos x="28" y="114"/>
                  </a:cxn>
                  <a:cxn ang="0">
                    <a:pos x="18" y="140"/>
                  </a:cxn>
                  <a:cxn ang="0">
                    <a:pos x="16" y="168"/>
                  </a:cxn>
                  <a:cxn ang="0">
                    <a:pos x="4" y="188"/>
                  </a:cxn>
                  <a:cxn ang="0">
                    <a:pos x="12" y="220"/>
                  </a:cxn>
                  <a:cxn ang="0">
                    <a:pos x="14" y="244"/>
                  </a:cxn>
                  <a:cxn ang="0">
                    <a:pos x="38" y="296"/>
                  </a:cxn>
                  <a:cxn ang="0">
                    <a:pos x="42" y="322"/>
                  </a:cxn>
                  <a:cxn ang="0">
                    <a:pos x="40" y="328"/>
                  </a:cxn>
                  <a:cxn ang="0">
                    <a:pos x="34" y="364"/>
                  </a:cxn>
                  <a:cxn ang="0">
                    <a:pos x="16" y="408"/>
                  </a:cxn>
                  <a:cxn ang="0">
                    <a:pos x="0" y="420"/>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8" name="Freeform 150"/>
              <p:cNvSpPr>
                <a:spLocks/>
              </p:cNvSpPr>
              <p:nvPr/>
            </p:nvSpPr>
            <p:spPr bwMode="auto">
              <a:xfrm>
                <a:off x="3726" y="1454"/>
                <a:ext cx="517" cy="252"/>
              </a:xfrm>
              <a:custGeom>
                <a:avLst/>
                <a:gdLst/>
                <a:ahLst/>
                <a:cxnLst>
                  <a:cxn ang="0">
                    <a:pos x="22" y="92"/>
                  </a:cxn>
                  <a:cxn ang="0">
                    <a:pos x="46" y="74"/>
                  </a:cxn>
                  <a:cxn ang="0">
                    <a:pos x="112" y="32"/>
                  </a:cxn>
                  <a:cxn ang="0">
                    <a:pos x="150" y="4"/>
                  </a:cxn>
                  <a:cxn ang="0">
                    <a:pos x="178" y="4"/>
                  </a:cxn>
                  <a:cxn ang="0">
                    <a:pos x="158" y="22"/>
                  </a:cxn>
                  <a:cxn ang="0">
                    <a:pos x="134" y="50"/>
                  </a:cxn>
                  <a:cxn ang="0">
                    <a:pos x="134" y="68"/>
                  </a:cxn>
                  <a:cxn ang="0">
                    <a:pos x="162" y="56"/>
                  </a:cxn>
                  <a:cxn ang="0">
                    <a:pos x="228" y="90"/>
                  </a:cxn>
                  <a:cxn ang="0">
                    <a:pos x="248" y="94"/>
                  </a:cxn>
                  <a:cxn ang="0">
                    <a:pos x="256" y="98"/>
                  </a:cxn>
                  <a:cxn ang="0">
                    <a:pos x="282" y="76"/>
                  </a:cxn>
                  <a:cxn ang="0">
                    <a:pos x="368" y="48"/>
                  </a:cxn>
                  <a:cxn ang="0">
                    <a:pos x="368" y="66"/>
                  </a:cxn>
                  <a:cxn ang="0">
                    <a:pos x="382" y="80"/>
                  </a:cxn>
                  <a:cxn ang="0">
                    <a:pos x="418" y="76"/>
                  </a:cxn>
                  <a:cxn ang="0">
                    <a:pos x="440" y="104"/>
                  </a:cxn>
                  <a:cxn ang="0">
                    <a:pos x="476" y="108"/>
                  </a:cxn>
                  <a:cxn ang="0">
                    <a:pos x="474" y="122"/>
                  </a:cxn>
                  <a:cxn ang="0">
                    <a:pos x="456" y="120"/>
                  </a:cxn>
                  <a:cxn ang="0">
                    <a:pos x="436" y="122"/>
                  </a:cxn>
                  <a:cxn ang="0">
                    <a:pos x="404" y="122"/>
                  </a:cxn>
                  <a:cxn ang="0">
                    <a:pos x="400" y="138"/>
                  </a:cxn>
                  <a:cxn ang="0">
                    <a:pos x="358" y="124"/>
                  </a:cxn>
                  <a:cxn ang="0">
                    <a:pos x="330" y="136"/>
                  </a:cxn>
                  <a:cxn ang="0">
                    <a:pos x="316" y="142"/>
                  </a:cxn>
                  <a:cxn ang="0">
                    <a:pos x="292" y="144"/>
                  </a:cxn>
                  <a:cxn ang="0">
                    <a:pos x="266" y="176"/>
                  </a:cxn>
                  <a:cxn ang="0">
                    <a:pos x="270" y="160"/>
                  </a:cxn>
                  <a:cxn ang="0">
                    <a:pos x="254" y="166"/>
                  </a:cxn>
                  <a:cxn ang="0">
                    <a:pos x="242" y="154"/>
                  </a:cxn>
                  <a:cxn ang="0">
                    <a:pos x="228" y="184"/>
                  </a:cxn>
                  <a:cxn ang="0">
                    <a:pos x="210" y="222"/>
                  </a:cxn>
                  <a:cxn ang="0">
                    <a:pos x="198" y="230"/>
                  </a:cxn>
                  <a:cxn ang="0">
                    <a:pos x="200" y="208"/>
                  </a:cxn>
                  <a:cxn ang="0">
                    <a:pos x="184" y="208"/>
                  </a:cxn>
                  <a:cxn ang="0">
                    <a:pos x="172" y="168"/>
                  </a:cxn>
                  <a:cxn ang="0">
                    <a:pos x="166" y="160"/>
                  </a:cxn>
                  <a:cxn ang="0">
                    <a:pos x="134" y="150"/>
                  </a:cxn>
                  <a:cxn ang="0">
                    <a:pos x="124" y="150"/>
                  </a:cxn>
                  <a:cxn ang="0">
                    <a:pos x="92" y="138"/>
                  </a:cxn>
                  <a:cxn ang="0">
                    <a:pos x="20" y="112"/>
                  </a:cxn>
                  <a:cxn ang="0">
                    <a:pos x="0" y="100"/>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39" name="Freeform 151"/>
            <p:cNvSpPr>
              <a:spLocks/>
            </p:cNvSpPr>
            <p:nvPr/>
          </p:nvSpPr>
          <p:spPr bwMode="auto">
            <a:xfrm>
              <a:off x="3810" y="2124"/>
              <a:ext cx="258" cy="450"/>
            </a:xfrm>
            <a:custGeom>
              <a:avLst/>
              <a:gdLst/>
              <a:ahLst/>
              <a:cxnLst>
                <a:cxn ang="0">
                  <a:pos x="8" y="24"/>
                </a:cxn>
                <a:cxn ang="0">
                  <a:pos x="28" y="260"/>
                </a:cxn>
                <a:cxn ang="0">
                  <a:pos x="24" y="264"/>
                </a:cxn>
                <a:cxn ang="0">
                  <a:pos x="26" y="274"/>
                </a:cxn>
                <a:cxn ang="0">
                  <a:pos x="24" y="286"/>
                </a:cxn>
                <a:cxn ang="0">
                  <a:pos x="32" y="304"/>
                </a:cxn>
                <a:cxn ang="0">
                  <a:pos x="36" y="324"/>
                </a:cxn>
                <a:cxn ang="0">
                  <a:pos x="24" y="344"/>
                </a:cxn>
                <a:cxn ang="0">
                  <a:pos x="24" y="350"/>
                </a:cxn>
                <a:cxn ang="0">
                  <a:pos x="16" y="366"/>
                </a:cxn>
                <a:cxn ang="0">
                  <a:pos x="6" y="378"/>
                </a:cxn>
                <a:cxn ang="0">
                  <a:pos x="6" y="392"/>
                </a:cxn>
                <a:cxn ang="0">
                  <a:pos x="0" y="410"/>
                </a:cxn>
                <a:cxn ang="0">
                  <a:pos x="0" y="414"/>
                </a:cxn>
                <a:cxn ang="0">
                  <a:pos x="2" y="418"/>
                </a:cxn>
                <a:cxn ang="0">
                  <a:pos x="2" y="418"/>
                </a:cxn>
                <a:cxn ang="0">
                  <a:pos x="8" y="420"/>
                </a:cxn>
                <a:cxn ang="0">
                  <a:pos x="14" y="418"/>
                </a:cxn>
                <a:cxn ang="0">
                  <a:pos x="12" y="414"/>
                </a:cxn>
                <a:cxn ang="0">
                  <a:pos x="16" y="406"/>
                </a:cxn>
                <a:cxn ang="0">
                  <a:pos x="30" y="408"/>
                </a:cxn>
                <a:cxn ang="0">
                  <a:pos x="48" y="400"/>
                </a:cxn>
                <a:cxn ang="0">
                  <a:pos x="72" y="412"/>
                </a:cxn>
                <a:cxn ang="0">
                  <a:pos x="74" y="414"/>
                </a:cxn>
                <a:cxn ang="0">
                  <a:pos x="78" y="412"/>
                </a:cxn>
                <a:cxn ang="0">
                  <a:pos x="84" y="398"/>
                </a:cxn>
                <a:cxn ang="0">
                  <a:pos x="96" y="392"/>
                </a:cxn>
                <a:cxn ang="0">
                  <a:pos x="102" y="400"/>
                </a:cxn>
                <a:cxn ang="0">
                  <a:pos x="110" y="404"/>
                </a:cxn>
                <a:cxn ang="0">
                  <a:pos x="116" y="400"/>
                </a:cxn>
                <a:cxn ang="0">
                  <a:pos x="122" y="380"/>
                </a:cxn>
                <a:cxn ang="0">
                  <a:pos x="128" y="372"/>
                </a:cxn>
                <a:cxn ang="0">
                  <a:pos x="132" y="374"/>
                </a:cxn>
                <a:cxn ang="0">
                  <a:pos x="142" y="384"/>
                </a:cxn>
                <a:cxn ang="0">
                  <a:pos x="162" y="382"/>
                </a:cxn>
                <a:cxn ang="0">
                  <a:pos x="166" y="366"/>
                </a:cxn>
                <a:cxn ang="0">
                  <a:pos x="198" y="324"/>
                </a:cxn>
                <a:cxn ang="0">
                  <a:pos x="198" y="310"/>
                </a:cxn>
                <a:cxn ang="0">
                  <a:pos x="204" y="306"/>
                </a:cxn>
                <a:cxn ang="0">
                  <a:pos x="216" y="308"/>
                </a:cxn>
                <a:cxn ang="0">
                  <a:pos x="226" y="300"/>
                </a:cxn>
                <a:cxn ang="0">
                  <a:pos x="236" y="298"/>
                </a:cxn>
                <a:cxn ang="0">
                  <a:pos x="240" y="292"/>
                </a:cxn>
                <a:cxn ang="0">
                  <a:pos x="234" y="274"/>
                </a:cxn>
                <a:cxn ang="0">
                  <a:pos x="234" y="270"/>
                </a:cxn>
                <a:cxn ang="0">
                  <a:pos x="236" y="262"/>
                </a:cxn>
                <a:cxn ang="0">
                  <a:pos x="208" y="4"/>
                </a:cxn>
                <a:cxn ang="0">
                  <a:pos x="208" y="0"/>
                </a:cxn>
                <a:cxn ang="0">
                  <a:pos x="54" y="18"/>
                </a:cxn>
                <a:cxn ang="0">
                  <a:pos x="50" y="22"/>
                </a:cxn>
                <a:cxn ang="0">
                  <a:pos x="40" y="26"/>
                </a:cxn>
                <a:cxn ang="0">
                  <a:pos x="32" y="30"/>
                </a:cxn>
                <a:cxn ang="0">
                  <a:pos x="18" y="32"/>
                </a:cxn>
                <a:cxn ang="0">
                  <a:pos x="8" y="24"/>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0" name="Freeform 152"/>
            <p:cNvSpPr>
              <a:spLocks/>
            </p:cNvSpPr>
            <p:nvPr/>
          </p:nvSpPr>
          <p:spPr bwMode="auto">
            <a:xfrm>
              <a:off x="3551" y="2872"/>
              <a:ext cx="295" cy="522"/>
            </a:xfrm>
            <a:custGeom>
              <a:avLst/>
              <a:gdLst/>
              <a:ahLst/>
              <a:cxnLst>
                <a:cxn ang="0">
                  <a:pos x="256" y="0"/>
                </a:cxn>
                <a:cxn ang="0">
                  <a:pos x="90" y="14"/>
                </a:cxn>
                <a:cxn ang="0">
                  <a:pos x="88" y="18"/>
                </a:cxn>
                <a:cxn ang="0">
                  <a:pos x="72" y="32"/>
                </a:cxn>
                <a:cxn ang="0">
                  <a:pos x="68" y="48"/>
                </a:cxn>
                <a:cxn ang="0">
                  <a:pos x="68" y="62"/>
                </a:cxn>
                <a:cxn ang="0">
                  <a:pos x="66" y="72"/>
                </a:cxn>
                <a:cxn ang="0">
                  <a:pos x="52" y="80"/>
                </a:cxn>
                <a:cxn ang="0">
                  <a:pos x="42" y="96"/>
                </a:cxn>
                <a:cxn ang="0">
                  <a:pos x="38" y="100"/>
                </a:cxn>
                <a:cxn ang="0">
                  <a:pos x="38" y="112"/>
                </a:cxn>
                <a:cxn ang="0">
                  <a:pos x="30" y="122"/>
                </a:cxn>
                <a:cxn ang="0">
                  <a:pos x="30" y="132"/>
                </a:cxn>
                <a:cxn ang="0">
                  <a:pos x="26" y="144"/>
                </a:cxn>
                <a:cxn ang="0">
                  <a:pos x="18" y="158"/>
                </a:cxn>
                <a:cxn ang="0">
                  <a:pos x="20" y="174"/>
                </a:cxn>
                <a:cxn ang="0">
                  <a:pos x="28" y="182"/>
                </a:cxn>
                <a:cxn ang="0">
                  <a:pos x="30" y="192"/>
                </a:cxn>
                <a:cxn ang="0">
                  <a:pos x="32" y="194"/>
                </a:cxn>
                <a:cxn ang="0">
                  <a:pos x="32" y="198"/>
                </a:cxn>
                <a:cxn ang="0">
                  <a:pos x="28" y="202"/>
                </a:cxn>
                <a:cxn ang="0">
                  <a:pos x="26" y="210"/>
                </a:cxn>
                <a:cxn ang="0">
                  <a:pos x="26" y="216"/>
                </a:cxn>
                <a:cxn ang="0">
                  <a:pos x="26" y="224"/>
                </a:cxn>
                <a:cxn ang="0">
                  <a:pos x="36" y="244"/>
                </a:cxn>
                <a:cxn ang="0">
                  <a:pos x="36" y="262"/>
                </a:cxn>
                <a:cxn ang="0">
                  <a:pos x="42" y="274"/>
                </a:cxn>
                <a:cxn ang="0">
                  <a:pos x="48" y="278"/>
                </a:cxn>
                <a:cxn ang="0">
                  <a:pos x="48" y="288"/>
                </a:cxn>
                <a:cxn ang="0">
                  <a:pos x="38" y="294"/>
                </a:cxn>
                <a:cxn ang="0">
                  <a:pos x="34" y="298"/>
                </a:cxn>
                <a:cxn ang="0">
                  <a:pos x="30" y="318"/>
                </a:cxn>
                <a:cxn ang="0">
                  <a:pos x="14" y="342"/>
                </a:cxn>
                <a:cxn ang="0">
                  <a:pos x="0" y="384"/>
                </a:cxn>
                <a:cxn ang="0">
                  <a:pos x="0" y="414"/>
                </a:cxn>
                <a:cxn ang="0">
                  <a:pos x="154" y="408"/>
                </a:cxn>
                <a:cxn ang="0">
                  <a:pos x="158" y="414"/>
                </a:cxn>
                <a:cxn ang="0">
                  <a:pos x="154" y="428"/>
                </a:cxn>
                <a:cxn ang="0">
                  <a:pos x="154" y="450"/>
                </a:cxn>
                <a:cxn ang="0">
                  <a:pos x="172" y="466"/>
                </a:cxn>
                <a:cxn ang="0">
                  <a:pos x="174" y="486"/>
                </a:cxn>
                <a:cxn ang="0">
                  <a:pos x="186" y="486"/>
                </a:cxn>
                <a:cxn ang="0">
                  <a:pos x="202" y="472"/>
                </a:cxn>
                <a:cxn ang="0">
                  <a:pos x="240" y="460"/>
                </a:cxn>
                <a:cxn ang="0">
                  <a:pos x="250" y="464"/>
                </a:cxn>
                <a:cxn ang="0">
                  <a:pos x="264" y="460"/>
                </a:cxn>
                <a:cxn ang="0">
                  <a:pos x="266" y="462"/>
                </a:cxn>
                <a:cxn ang="0">
                  <a:pos x="274" y="466"/>
                </a:cxn>
                <a:cxn ang="0">
                  <a:pos x="276" y="464"/>
                </a:cxn>
                <a:cxn ang="0">
                  <a:pos x="260" y="316"/>
                </a:cxn>
                <a:cxn ang="0">
                  <a:pos x="258" y="302"/>
                </a:cxn>
                <a:cxn ang="0">
                  <a:pos x="264" y="10"/>
                </a:cxn>
                <a:cxn ang="0">
                  <a:pos x="256" y="0"/>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1" name="Freeform 153"/>
            <p:cNvSpPr>
              <a:spLocks/>
            </p:cNvSpPr>
            <p:nvPr/>
          </p:nvSpPr>
          <p:spPr bwMode="auto">
            <a:xfrm>
              <a:off x="3826" y="2853"/>
              <a:ext cx="327" cy="520"/>
            </a:xfrm>
            <a:custGeom>
              <a:avLst/>
              <a:gdLst/>
              <a:ahLst/>
              <a:cxnLst>
                <a:cxn ang="0">
                  <a:pos x="0" y="18"/>
                </a:cxn>
                <a:cxn ang="0">
                  <a:pos x="8" y="28"/>
                </a:cxn>
                <a:cxn ang="0">
                  <a:pos x="2" y="320"/>
                </a:cxn>
                <a:cxn ang="0">
                  <a:pos x="4" y="334"/>
                </a:cxn>
                <a:cxn ang="0">
                  <a:pos x="20" y="482"/>
                </a:cxn>
                <a:cxn ang="0">
                  <a:pos x="24" y="478"/>
                </a:cxn>
                <a:cxn ang="0">
                  <a:pos x="30" y="476"/>
                </a:cxn>
                <a:cxn ang="0">
                  <a:pos x="42" y="480"/>
                </a:cxn>
                <a:cxn ang="0">
                  <a:pos x="46" y="474"/>
                </a:cxn>
                <a:cxn ang="0">
                  <a:pos x="48" y="452"/>
                </a:cxn>
                <a:cxn ang="0">
                  <a:pos x="54" y="438"/>
                </a:cxn>
                <a:cxn ang="0">
                  <a:pos x="62" y="452"/>
                </a:cxn>
                <a:cxn ang="0">
                  <a:pos x="60" y="458"/>
                </a:cxn>
                <a:cxn ang="0">
                  <a:pos x="64" y="470"/>
                </a:cxn>
                <a:cxn ang="0">
                  <a:pos x="74" y="484"/>
                </a:cxn>
                <a:cxn ang="0">
                  <a:pos x="82" y="484"/>
                </a:cxn>
                <a:cxn ang="0">
                  <a:pos x="90" y="484"/>
                </a:cxn>
                <a:cxn ang="0">
                  <a:pos x="100" y="472"/>
                </a:cxn>
                <a:cxn ang="0">
                  <a:pos x="102" y="472"/>
                </a:cxn>
                <a:cxn ang="0">
                  <a:pos x="106" y="468"/>
                </a:cxn>
                <a:cxn ang="0">
                  <a:pos x="106" y="466"/>
                </a:cxn>
                <a:cxn ang="0">
                  <a:pos x="106" y="464"/>
                </a:cxn>
                <a:cxn ang="0">
                  <a:pos x="100" y="460"/>
                </a:cxn>
                <a:cxn ang="0">
                  <a:pos x="100" y="458"/>
                </a:cxn>
                <a:cxn ang="0">
                  <a:pos x="104" y="450"/>
                </a:cxn>
                <a:cxn ang="0">
                  <a:pos x="104" y="446"/>
                </a:cxn>
                <a:cxn ang="0">
                  <a:pos x="96" y="442"/>
                </a:cxn>
                <a:cxn ang="0">
                  <a:pos x="94" y="440"/>
                </a:cxn>
                <a:cxn ang="0">
                  <a:pos x="90" y="436"/>
                </a:cxn>
                <a:cxn ang="0">
                  <a:pos x="84" y="428"/>
                </a:cxn>
                <a:cxn ang="0">
                  <a:pos x="82" y="420"/>
                </a:cxn>
                <a:cxn ang="0">
                  <a:pos x="86" y="418"/>
                </a:cxn>
                <a:cxn ang="0">
                  <a:pos x="84" y="416"/>
                </a:cxn>
                <a:cxn ang="0">
                  <a:pos x="84" y="410"/>
                </a:cxn>
                <a:cxn ang="0">
                  <a:pos x="304" y="390"/>
                </a:cxn>
                <a:cxn ang="0">
                  <a:pos x="302" y="384"/>
                </a:cxn>
                <a:cxn ang="0">
                  <a:pos x="292" y="368"/>
                </a:cxn>
                <a:cxn ang="0">
                  <a:pos x="294" y="342"/>
                </a:cxn>
                <a:cxn ang="0">
                  <a:pos x="284" y="320"/>
                </a:cxn>
                <a:cxn ang="0">
                  <a:pos x="282" y="304"/>
                </a:cxn>
                <a:cxn ang="0">
                  <a:pos x="288" y="292"/>
                </a:cxn>
                <a:cxn ang="0">
                  <a:pos x="288" y="278"/>
                </a:cxn>
                <a:cxn ang="0">
                  <a:pos x="296" y="266"/>
                </a:cxn>
                <a:cxn ang="0">
                  <a:pos x="296" y="264"/>
                </a:cxn>
                <a:cxn ang="0">
                  <a:pos x="290" y="256"/>
                </a:cxn>
                <a:cxn ang="0">
                  <a:pos x="292" y="246"/>
                </a:cxn>
                <a:cxn ang="0">
                  <a:pos x="286" y="242"/>
                </a:cxn>
                <a:cxn ang="0">
                  <a:pos x="278" y="236"/>
                </a:cxn>
                <a:cxn ang="0">
                  <a:pos x="276" y="230"/>
                </a:cxn>
                <a:cxn ang="0">
                  <a:pos x="272" y="214"/>
                </a:cxn>
                <a:cxn ang="0">
                  <a:pos x="266" y="210"/>
                </a:cxn>
                <a:cxn ang="0">
                  <a:pos x="208" y="0"/>
                </a:cxn>
                <a:cxn ang="0">
                  <a:pos x="0" y="18"/>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3" name="Freeform 155"/>
            <p:cNvSpPr>
              <a:spLocks/>
            </p:cNvSpPr>
            <p:nvPr/>
          </p:nvSpPr>
          <p:spPr bwMode="auto">
            <a:xfrm>
              <a:off x="4245" y="2782"/>
              <a:ext cx="435" cy="326"/>
            </a:xfrm>
            <a:custGeom>
              <a:avLst/>
              <a:gdLst/>
              <a:ahLst/>
              <a:cxnLst>
                <a:cxn ang="0">
                  <a:pos x="238" y="304"/>
                </a:cxn>
                <a:cxn ang="0">
                  <a:pos x="224" y="300"/>
                </a:cxn>
                <a:cxn ang="0">
                  <a:pos x="216" y="276"/>
                </a:cxn>
                <a:cxn ang="0">
                  <a:pos x="194" y="256"/>
                </a:cxn>
                <a:cxn ang="0">
                  <a:pos x="178" y="228"/>
                </a:cxn>
                <a:cxn ang="0">
                  <a:pos x="168" y="214"/>
                </a:cxn>
                <a:cxn ang="0">
                  <a:pos x="146" y="196"/>
                </a:cxn>
                <a:cxn ang="0">
                  <a:pos x="136" y="184"/>
                </a:cxn>
                <a:cxn ang="0">
                  <a:pos x="128" y="172"/>
                </a:cxn>
                <a:cxn ang="0">
                  <a:pos x="88" y="144"/>
                </a:cxn>
                <a:cxn ang="0">
                  <a:pos x="74" y="132"/>
                </a:cxn>
                <a:cxn ang="0">
                  <a:pos x="56" y="106"/>
                </a:cxn>
                <a:cxn ang="0">
                  <a:pos x="44" y="92"/>
                </a:cxn>
                <a:cxn ang="0">
                  <a:pos x="6" y="78"/>
                </a:cxn>
                <a:cxn ang="0">
                  <a:pos x="8" y="56"/>
                </a:cxn>
                <a:cxn ang="0">
                  <a:pos x="16" y="46"/>
                </a:cxn>
                <a:cxn ang="0">
                  <a:pos x="16" y="40"/>
                </a:cxn>
                <a:cxn ang="0">
                  <a:pos x="48" y="28"/>
                </a:cxn>
                <a:cxn ang="0">
                  <a:pos x="68" y="14"/>
                </a:cxn>
                <a:cxn ang="0">
                  <a:pos x="74" y="12"/>
                </a:cxn>
                <a:cxn ang="0">
                  <a:pos x="180" y="2"/>
                </a:cxn>
                <a:cxn ang="0">
                  <a:pos x="182" y="10"/>
                </a:cxn>
                <a:cxn ang="0">
                  <a:pos x="206" y="18"/>
                </a:cxn>
                <a:cxn ang="0">
                  <a:pos x="296" y="18"/>
                </a:cxn>
                <a:cxn ang="0">
                  <a:pos x="400" y="94"/>
                </a:cxn>
                <a:cxn ang="0">
                  <a:pos x="384" y="110"/>
                </a:cxn>
                <a:cxn ang="0">
                  <a:pos x="366" y="138"/>
                </a:cxn>
                <a:cxn ang="0">
                  <a:pos x="364" y="160"/>
                </a:cxn>
                <a:cxn ang="0">
                  <a:pos x="360" y="172"/>
                </a:cxn>
                <a:cxn ang="0">
                  <a:pos x="352" y="178"/>
                </a:cxn>
                <a:cxn ang="0">
                  <a:pos x="342" y="188"/>
                </a:cxn>
                <a:cxn ang="0">
                  <a:pos x="332" y="204"/>
                </a:cxn>
                <a:cxn ang="0">
                  <a:pos x="312" y="224"/>
                </a:cxn>
                <a:cxn ang="0">
                  <a:pos x="294" y="238"/>
                </a:cxn>
                <a:cxn ang="0">
                  <a:pos x="284" y="248"/>
                </a:cxn>
                <a:cxn ang="0">
                  <a:pos x="272" y="254"/>
                </a:cxn>
                <a:cxn ang="0">
                  <a:pos x="270" y="260"/>
                </a:cxn>
                <a:cxn ang="0">
                  <a:pos x="266" y="270"/>
                </a:cxn>
                <a:cxn ang="0">
                  <a:pos x="252" y="276"/>
                </a:cxn>
                <a:cxn ang="0">
                  <a:pos x="250" y="278"/>
                </a:cxn>
                <a:cxn ang="0">
                  <a:pos x="254" y="282"/>
                </a:cxn>
                <a:cxn ang="0">
                  <a:pos x="254" y="288"/>
                </a:cxn>
                <a:cxn ang="0">
                  <a:pos x="244" y="296"/>
                </a:cxn>
                <a:cxn ang="0">
                  <a:pos x="242" y="304"/>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4" name="Freeform 156"/>
            <p:cNvSpPr>
              <a:spLocks/>
            </p:cNvSpPr>
            <p:nvPr/>
          </p:nvSpPr>
          <p:spPr bwMode="auto">
            <a:xfrm>
              <a:off x="4050" y="2826"/>
              <a:ext cx="462" cy="477"/>
            </a:xfrm>
            <a:custGeom>
              <a:avLst/>
              <a:gdLst/>
              <a:ahLst/>
              <a:cxnLst>
                <a:cxn ang="0">
                  <a:pos x="58" y="236"/>
                </a:cxn>
                <a:cxn ang="0">
                  <a:pos x="68" y="256"/>
                </a:cxn>
                <a:cxn ang="0">
                  <a:pos x="78" y="268"/>
                </a:cxn>
                <a:cxn ang="0">
                  <a:pos x="82" y="282"/>
                </a:cxn>
                <a:cxn ang="0">
                  <a:pos x="88" y="292"/>
                </a:cxn>
                <a:cxn ang="0">
                  <a:pos x="80" y="318"/>
                </a:cxn>
                <a:cxn ang="0">
                  <a:pos x="76" y="346"/>
                </a:cxn>
                <a:cxn ang="0">
                  <a:pos x="84" y="394"/>
                </a:cxn>
                <a:cxn ang="0">
                  <a:pos x="96" y="416"/>
                </a:cxn>
                <a:cxn ang="0">
                  <a:pos x="104" y="428"/>
                </a:cxn>
                <a:cxn ang="0">
                  <a:pos x="110" y="442"/>
                </a:cxn>
                <a:cxn ang="0">
                  <a:pos x="340" y="440"/>
                </a:cxn>
                <a:cxn ang="0">
                  <a:pos x="354" y="446"/>
                </a:cxn>
                <a:cxn ang="0">
                  <a:pos x="350" y="412"/>
                </a:cxn>
                <a:cxn ang="0">
                  <a:pos x="352" y="400"/>
                </a:cxn>
                <a:cxn ang="0">
                  <a:pos x="376" y="402"/>
                </a:cxn>
                <a:cxn ang="0">
                  <a:pos x="396" y="402"/>
                </a:cxn>
                <a:cxn ang="0">
                  <a:pos x="392" y="376"/>
                </a:cxn>
                <a:cxn ang="0">
                  <a:pos x="394" y="358"/>
                </a:cxn>
                <a:cxn ang="0">
                  <a:pos x="408" y="310"/>
                </a:cxn>
                <a:cxn ang="0">
                  <a:pos x="420" y="280"/>
                </a:cxn>
                <a:cxn ang="0">
                  <a:pos x="430" y="272"/>
                </a:cxn>
                <a:cxn ang="0">
                  <a:pos x="426" y="266"/>
                </a:cxn>
                <a:cxn ang="0">
                  <a:pos x="422" y="264"/>
                </a:cxn>
                <a:cxn ang="0">
                  <a:pos x="408" y="260"/>
                </a:cxn>
                <a:cxn ang="0">
                  <a:pos x="400" y="236"/>
                </a:cxn>
                <a:cxn ang="0">
                  <a:pos x="378" y="216"/>
                </a:cxn>
                <a:cxn ang="0">
                  <a:pos x="362" y="188"/>
                </a:cxn>
                <a:cxn ang="0">
                  <a:pos x="352" y="174"/>
                </a:cxn>
                <a:cxn ang="0">
                  <a:pos x="330" y="156"/>
                </a:cxn>
                <a:cxn ang="0">
                  <a:pos x="320" y="144"/>
                </a:cxn>
                <a:cxn ang="0">
                  <a:pos x="312" y="132"/>
                </a:cxn>
                <a:cxn ang="0">
                  <a:pos x="272" y="104"/>
                </a:cxn>
                <a:cxn ang="0">
                  <a:pos x="258" y="92"/>
                </a:cxn>
                <a:cxn ang="0">
                  <a:pos x="240" y="66"/>
                </a:cxn>
                <a:cxn ang="0">
                  <a:pos x="228" y="52"/>
                </a:cxn>
                <a:cxn ang="0">
                  <a:pos x="190" y="38"/>
                </a:cxn>
                <a:cxn ang="0">
                  <a:pos x="192" y="16"/>
                </a:cxn>
                <a:cxn ang="0">
                  <a:pos x="200" y="6"/>
                </a:cxn>
                <a:cxn ang="0">
                  <a:pos x="200" y="0"/>
                </a:cxn>
                <a:cxn ang="0">
                  <a:pos x="0" y="26"/>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5" name="Freeform 157"/>
            <p:cNvSpPr>
              <a:spLocks/>
            </p:cNvSpPr>
            <p:nvPr/>
          </p:nvSpPr>
          <p:spPr bwMode="auto">
            <a:xfrm>
              <a:off x="3913" y="3250"/>
              <a:ext cx="774" cy="583"/>
            </a:xfrm>
            <a:custGeom>
              <a:avLst/>
              <a:gdLst/>
              <a:ahLst/>
              <a:cxnLst>
                <a:cxn ang="0">
                  <a:pos x="2" y="46"/>
                </a:cxn>
                <a:cxn ang="0">
                  <a:pos x="2" y="58"/>
                </a:cxn>
                <a:cxn ang="0">
                  <a:pos x="14" y="72"/>
                </a:cxn>
                <a:cxn ang="0">
                  <a:pos x="18" y="88"/>
                </a:cxn>
                <a:cxn ang="0">
                  <a:pos x="24" y="96"/>
                </a:cxn>
                <a:cxn ang="0">
                  <a:pos x="20" y="108"/>
                </a:cxn>
                <a:cxn ang="0">
                  <a:pos x="40" y="102"/>
                </a:cxn>
                <a:cxn ang="0">
                  <a:pos x="50" y="88"/>
                </a:cxn>
                <a:cxn ang="0">
                  <a:pos x="62" y="88"/>
                </a:cxn>
                <a:cxn ang="0">
                  <a:pos x="54" y="100"/>
                </a:cxn>
                <a:cxn ang="0">
                  <a:pos x="110" y="82"/>
                </a:cxn>
                <a:cxn ang="0">
                  <a:pos x="108" y="92"/>
                </a:cxn>
                <a:cxn ang="0">
                  <a:pos x="146" y="100"/>
                </a:cxn>
                <a:cxn ang="0">
                  <a:pos x="168" y="106"/>
                </a:cxn>
                <a:cxn ang="0">
                  <a:pos x="184" y="110"/>
                </a:cxn>
                <a:cxn ang="0">
                  <a:pos x="184" y="116"/>
                </a:cxn>
                <a:cxn ang="0">
                  <a:pos x="210" y="142"/>
                </a:cxn>
                <a:cxn ang="0">
                  <a:pos x="204" y="148"/>
                </a:cxn>
                <a:cxn ang="0">
                  <a:pos x="202" y="152"/>
                </a:cxn>
                <a:cxn ang="0">
                  <a:pos x="238" y="142"/>
                </a:cxn>
                <a:cxn ang="0">
                  <a:pos x="290" y="120"/>
                </a:cxn>
                <a:cxn ang="0">
                  <a:pos x="292" y="102"/>
                </a:cxn>
                <a:cxn ang="0">
                  <a:pos x="360" y="124"/>
                </a:cxn>
                <a:cxn ang="0">
                  <a:pos x="402" y="162"/>
                </a:cxn>
                <a:cxn ang="0">
                  <a:pos x="432" y="176"/>
                </a:cxn>
                <a:cxn ang="0">
                  <a:pos x="448" y="206"/>
                </a:cxn>
                <a:cxn ang="0">
                  <a:pos x="446" y="278"/>
                </a:cxn>
                <a:cxn ang="0">
                  <a:pos x="466" y="316"/>
                </a:cxn>
                <a:cxn ang="0">
                  <a:pos x="460" y="290"/>
                </a:cxn>
                <a:cxn ang="0">
                  <a:pos x="476" y="300"/>
                </a:cxn>
                <a:cxn ang="0">
                  <a:pos x="484" y="292"/>
                </a:cxn>
                <a:cxn ang="0">
                  <a:pos x="484" y="308"/>
                </a:cxn>
                <a:cxn ang="0">
                  <a:pos x="470" y="332"/>
                </a:cxn>
                <a:cxn ang="0">
                  <a:pos x="484" y="354"/>
                </a:cxn>
                <a:cxn ang="0">
                  <a:pos x="520" y="396"/>
                </a:cxn>
                <a:cxn ang="0">
                  <a:pos x="532" y="402"/>
                </a:cxn>
                <a:cxn ang="0">
                  <a:pos x="548" y="430"/>
                </a:cxn>
                <a:cxn ang="0">
                  <a:pos x="578" y="476"/>
                </a:cxn>
                <a:cxn ang="0">
                  <a:pos x="630" y="514"/>
                </a:cxn>
                <a:cxn ang="0">
                  <a:pos x="650" y="526"/>
                </a:cxn>
                <a:cxn ang="0">
                  <a:pos x="642" y="532"/>
                </a:cxn>
                <a:cxn ang="0">
                  <a:pos x="636" y="536"/>
                </a:cxn>
                <a:cxn ang="0">
                  <a:pos x="658" y="540"/>
                </a:cxn>
                <a:cxn ang="0">
                  <a:pos x="708" y="512"/>
                </a:cxn>
                <a:cxn ang="0">
                  <a:pos x="706" y="480"/>
                </a:cxn>
                <a:cxn ang="0">
                  <a:pos x="712" y="432"/>
                </a:cxn>
                <a:cxn ang="0">
                  <a:pos x="704" y="356"/>
                </a:cxn>
                <a:cxn ang="0">
                  <a:pos x="662" y="280"/>
                </a:cxn>
                <a:cxn ang="0">
                  <a:pos x="642" y="248"/>
                </a:cxn>
                <a:cxn ang="0">
                  <a:pos x="642" y="218"/>
                </a:cxn>
                <a:cxn ang="0">
                  <a:pos x="604" y="168"/>
                </a:cxn>
                <a:cxn ang="0">
                  <a:pos x="576" y="138"/>
                </a:cxn>
                <a:cxn ang="0">
                  <a:pos x="538" y="48"/>
                </a:cxn>
                <a:cxn ang="0">
                  <a:pos x="528" y="36"/>
                </a:cxn>
                <a:cxn ang="0">
                  <a:pos x="516" y="8"/>
                </a:cxn>
                <a:cxn ang="0">
                  <a:pos x="478" y="4"/>
                </a:cxn>
                <a:cxn ang="0">
                  <a:pos x="482" y="38"/>
                </a:cxn>
                <a:cxn ang="0">
                  <a:pos x="466" y="44"/>
                </a:cxn>
                <a:cxn ang="0">
                  <a:pos x="230" y="38"/>
                </a:cxn>
                <a:cxn ang="0">
                  <a:pos x="222" y="20"/>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7" name="Freeform 159"/>
            <p:cNvSpPr>
              <a:spLocks/>
            </p:cNvSpPr>
            <p:nvPr/>
          </p:nvSpPr>
          <p:spPr bwMode="auto">
            <a:xfrm>
              <a:off x="4780" y="2203"/>
              <a:ext cx="92" cy="147"/>
            </a:xfrm>
            <a:custGeom>
              <a:avLst/>
              <a:gdLst/>
              <a:ahLst/>
              <a:cxnLst>
                <a:cxn ang="0">
                  <a:pos x="86" y="128"/>
                </a:cxn>
                <a:cxn ang="0">
                  <a:pos x="86" y="118"/>
                </a:cxn>
                <a:cxn ang="0">
                  <a:pos x="80" y="104"/>
                </a:cxn>
                <a:cxn ang="0">
                  <a:pos x="70" y="94"/>
                </a:cxn>
                <a:cxn ang="0">
                  <a:pos x="56" y="86"/>
                </a:cxn>
                <a:cxn ang="0">
                  <a:pos x="52" y="80"/>
                </a:cxn>
                <a:cxn ang="0">
                  <a:pos x="48" y="72"/>
                </a:cxn>
                <a:cxn ang="0">
                  <a:pos x="38" y="54"/>
                </a:cxn>
                <a:cxn ang="0">
                  <a:pos x="34" y="46"/>
                </a:cxn>
                <a:cxn ang="0">
                  <a:pos x="24" y="36"/>
                </a:cxn>
                <a:cxn ang="0">
                  <a:pos x="22" y="30"/>
                </a:cxn>
                <a:cxn ang="0">
                  <a:pos x="20" y="24"/>
                </a:cxn>
                <a:cxn ang="0">
                  <a:pos x="20" y="22"/>
                </a:cxn>
                <a:cxn ang="0">
                  <a:pos x="20" y="20"/>
                </a:cxn>
                <a:cxn ang="0">
                  <a:pos x="26" y="2"/>
                </a:cxn>
                <a:cxn ang="0">
                  <a:pos x="20" y="0"/>
                </a:cxn>
                <a:cxn ang="0">
                  <a:pos x="12" y="0"/>
                </a:cxn>
                <a:cxn ang="0">
                  <a:pos x="4" y="8"/>
                </a:cxn>
                <a:cxn ang="0">
                  <a:pos x="4" y="14"/>
                </a:cxn>
                <a:cxn ang="0">
                  <a:pos x="2" y="14"/>
                </a:cxn>
                <a:cxn ang="0">
                  <a:pos x="0" y="16"/>
                </a:cxn>
                <a:cxn ang="0">
                  <a:pos x="36" y="138"/>
                </a:cxn>
                <a:cxn ang="0">
                  <a:pos x="86" y="128"/>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8" name="Freeform 160"/>
            <p:cNvSpPr>
              <a:spLocks/>
            </p:cNvSpPr>
            <p:nvPr/>
          </p:nvSpPr>
          <p:spPr bwMode="auto">
            <a:xfrm>
              <a:off x="4803" y="2029"/>
              <a:ext cx="119" cy="259"/>
            </a:xfrm>
            <a:custGeom>
              <a:avLst/>
              <a:gdLst/>
              <a:ahLst/>
              <a:cxnLst>
                <a:cxn ang="0">
                  <a:pos x="0" y="182"/>
                </a:cxn>
                <a:cxn ang="0">
                  <a:pos x="4" y="182"/>
                </a:cxn>
                <a:cxn ang="0">
                  <a:pos x="14" y="198"/>
                </a:cxn>
                <a:cxn ang="0">
                  <a:pos x="38" y="214"/>
                </a:cxn>
                <a:cxn ang="0">
                  <a:pos x="56" y="218"/>
                </a:cxn>
                <a:cxn ang="0">
                  <a:pos x="62" y="232"/>
                </a:cxn>
                <a:cxn ang="0">
                  <a:pos x="66" y="242"/>
                </a:cxn>
                <a:cxn ang="0">
                  <a:pos x="76" y="226"/>
                </a:cxn>
                <a:cxn ang="0">
                  <a:pos x="84" y="200"/>
                </a:cxn>
                <a:cxn ang="0">
                  <a:pos x="100" y="174"/>
                </a:cxn>
                <a:cxn ang="0">
                  <a:pos x="110" y="150"/>
                </a:cxn>
                <a:cxn ang="0">
                  <a:pos x="106" y="110"/>
                </a:cxn>
                <a:cxn ang="0">
                  <a:pos x="98" y="76"/>
                </a:cxn>
                <a:cxn ang="0">
                  <a:pos x="84" y="82"/>
                </a:cxn>
                <a:cxn ang="0">
                  <a:pos x="78" y="78"/>
                </a:cxn>
                <a:cxn ang="0">
                  <a:pos x="74" y="80"/>
                </a:cxn>
                <a:cxn ang="0">
                  <a:pos x="80" y="64"/>
                </a:cxn>
                <a:cxn ang="0">
                  <a:pos x="86" y="60"/>
                </a:cxn>
                <a:cxn ang="0">
                  <a:pos x="88" y="42"/>
                </a:cxn>
                <a:cxn ang="0">
                  <a:pos x="94" y="34"/>
                </a:cxn>
                <a:cxn ang="0">
                  <a:pos x="26" y="0"/>
                </a:cxn>
                <a:cxn ang="0">
                  <a:pos x="18" y="12"/>
                </a:cxn>
                <a:cxn ang="0">
                  <a:pos x="14" y="30"/>
                </a:cxn>
                <a:cxn ang="0">
                  <a:pos x="4" y="42"/>
                </a:cxn>
                <a:cxn ang="0">
                  <a:pos x="10" y="52"/>
                </a:cxn>
                <a:cxn ang="0">
                  <a:pos x="6" y="64"/>
                </a:cxn>
                <a:cxn ang="0">
                  <a:pos x="8" y="84"/>
                </a:cxn>
                <a:cxn ang="0">
                  <a:pos x="20" y="98"/>
                </a:cxn>
                <a:cxn ang="0">
                  <a:pos x="32" y="102"/>
                </a:cxn>
                <a:cxn ang="0">
                  <a:pos x="42" y="110"/>
                </a:cxn>
                <a:cxn ang="0">
                  <a:pos x="52" y="120"/>
                </a:cxn>
                <a:cxn ang="0">
                  <a:pos x="28" y="140"/>
                </a:cxn>
                <a:cxn ang="0">
                  <a:pos x="6" y="164"/>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9" name="Freeform 161"/>
            <p:cNvSpPr>
              <a:spLocks/>
            </p:cNvSpPr>
            <p:nvPr/>
          </p:nvSpPr>
          <p:spPr bwMode="auto">
            <a:xfrm>
              <a:off x="4908" y="1800"/>
              <a:ext cx="279" cy="143"/>
            </a:xfrm>
            <a:custGeom>
              <a:avLst/>
              <a:gdLst/>
              <a:ahLst/>
              <a:cxnLst>
                <a:cxn ang="0">
                  <a:pos x="52" y="44"/>
                </a:cxn>
                <a:cxn ang="0">
                  <a:pos x="138" y="22"/>
                </a:cxn>
                <a:cxn ang="0">
                  <a:pos x="144" y="22"/>
                </a:cxn>
                <a:cxn ang="0">
                  <a:pos x="144" y="14"/>
                </a:cxn>
                <a:cxn ang="0">
                  <a:pos x="156" y="0"/>
                </a:cxn>
                <a:cxn ang="0">
                  <a:pos x="166" y="2"/>
                </a:cxn>
                <a:cxn ang="0">
                  <a:pos x="180" y="22"/>
                </a:cxn>
                <a:cxn ang="0">
                  <a:pos x="182" y="30"/>
                </a:cxn>
                <a:cxn ang="0">
                  <a:pos x="172" y="42"/>
                </a:cxn>
                <a:cxn ang="0">
                  <a:pos x="168" y="58"/>
                </a:cxn>
                <a:cxn ang="0">
                  <a:pos x="190" y="64"/>
                </a:cxn>
                <a:cxn ang="0">
                  <a:pos x="210" y="88"/>
                </a:cxn>
                <a:cxn ang="0">
                  <a:pos x="234" y="98"/>
                </a:cxn>
                <a:cxn ang="0">
                  <a:pos x="250" y="82"/>
                </a:cxn>
                <a:cxn ang="0">
                  <a:pos x="240" y="72"/>
                </a:cxn>
                <a:cxn ang="0">
                  <a:pos x="232" y="64"/>
                </a:cxn>
                <a:cxn ang="0">
                  <a:pos x="242" y="64"/>
                </a:cxn>
                <a:cxn ang="0">
                  <a:pos x="260" y="98"/>
                </a:cxn>
                <a:cxn ang="0">
                  <a:pos x="252" y="100"/>
                </a:cxn>
                <a:cxn ang="0">
                  <a:pos x="232" y="112"/>
                </a:cxn>
                <a:cxn ang="0">
                  <a:pos x="214" y="124"/>
                </a:cxn>
                <a:cxn ang="0">
                  <a:pos x="214" y="116"/>
                </a:cxn>
                <a:cxn ang="0">
                  <a:pos x="208" y="108"/>
                </a:cxn>
                <a:cxn ang="0">
                  <a:pos x="192" y="132"/>
                </a:cxn>
                <a:cxn ang="0">
                  <a:pos x="184" y="128"/>
                </a:cxn>
                <a:cxn ang="0">
                  <a:pos x="180" y="126"/>
                </a:cxn>
                <a:cxn ang="0">
                  <a:pos x="174" y="120"/>
                </a:cxn>
                <a:cxn ang="0">
                  <a:pos x="160" y="112"/>
                </a:cxn>
                <a:cxn ang="0">
                  <a:pos x="152" y="102"/>
                </a:cxn>
                <a:cxn ang="0">
                  <a:pos x="122" y="98"/>
                </a:cxn>
                <a:cxn ang="0">
                  <a:pos x="52" y="120"/>
                </a:cxn>
                <a:cxn ang="0">
                  <a:pos x="48" y="116"/>
                </a:cxn>
                <a:cxn ang="0">
                  <a:pos x="0" y="124"/>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0" name="Freeform 162"/>
            <p:cNvSpPr>
              <a:spLocks/>
            </p:cNvSpPr>
            <p:nvPr/>
          </p:nvSpPr>
          <p:spPr bwMode="auto">
            <a:xfrm>
              <a:off x="5040" y="1897"/>
              <a:ext cx="72" cy="83"/>
            </a:xfrm>
            <a:custGeom>
              <a:avLst/>
              <a:gdLst/>
              <a:ahLst/>
              <a:cxnLst>
                <a:cxn ang="0">
                  <a:pos x="0" y="6"/>
                </a:cxn>
                <a:cxn ang="0">
                  <a:pos x="14" y="62"/>
                </a:cxn>
                <a:cxn ang="0">
                  <a:pos x="12" y="68"/>
                </a:cxn>
                <a:cxn ang="0">
                  <a:pos x="12" y="70"/>
                </a:cxn>
                <a:cxn ang="0">
                  <a:pos x="12" y="74"/>
                </a:cxn>
                <a:cxn ang="0">
                  <a:pos x="12" y="76"/>
                </a:cxn>
                <a:cxn ang="0">
                  <a:pos x="16" y="76"/>
                </a:cxn>
                <a:cxn ang="0">
                  <a:pos x="30" y="66"/>
                </a:cxn>
                <a:cxn ang="0">
                  <a:pos x="40" y="60"/>
                </a:cxn>
                <a:cxn ang="0">
                  <a:pos x="40" y="54"/>
                </a:cxn>
                <a:cxn ang="0">
                  <a:pos x="36" y="48"/>
                </a:cxn>
                <a:cxn ang="0">
                  <a:pos x="36" y="40"/>
                </a:cxn>
                <a:cxn ang="0">
                  <a:pos x="42" y="34"/>
                </a:cxn>
                <a:cxn ang="0">
                  <a:pos x="46" y="36"/>
                </a:cxn>
                <a:cxn ang="0">
                  <a:pos x="46" y="42"/>
                </a:cxn>
                <a:cxn ang="0">
                  <a:pos x="46" y="54"/>
                </a:cxn>
                <a:cxn ang="0">
                  <a:pos x="48" y="56"/>
                </a:cxn>
                <a:cxn ang="0">
                  <a:pos x="52" y="56"/>
                </a:cxn>
                <a:cxn ang="0">
                  <a:pos x="52" y="48"/>
                </a:cxn>
                <a:cxn ang="0">
                  <a:pos x="56" y="48"/>
                </a:cxn>
                <a:cxn ang="0">
                  <a:pos x="60" y="46"/>
                </a:cxn>
                <a:cxn ang="0">
                  <a:pos x="68" y="44"/>
                </a:cxn>
                <a:cxn ang="0">
                  <a:pos x="68" y="42"/>
                </a:cxn>
                <a:cxn ang="0">
                  <a:pos x="62" y="36"/>
                </a:cxn>
                <a:cxn ang="0">
                  <a:pos x="62" y="34"/>
                </a:cxn>
                <a:cxn ang="0">
                  <a:pos x="58" y="34"/>
                </a:cxn>
                <a:cxn ang="0">
                  <a:pos x="56" y="32"/>
                </a:cxn>
                <a:cxn ang="0">
                  <a:pos x="52" y="28"/>
                </a:cxn>
                <a:cxn ang="0">
                  <a:pos x="52" y="24"/>
                </a:cxn>
                <a:cxn ang="0">
                  <a:pos x="38" y="20"/>
                </a:cxn>
                <a:cxn ang="0">
                  <a:pos x="34" y="12"/>
                </a:cxn>
                <a:cxn ang="0">
                  <a:pos x="30" y="10"/>
                </a:cxn>
                <a:cxn ang="0">
                  <a:pos x="26" y="0"/>
                </a:cxn>
                <a:cxn ang="0">
                  <a:pos x="0" y="6"/>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1" name="Freeform 163"/>
            <p:cNvSpPr>
              <a:spLocks/>
            </p:cNvSpPr>
            <p:nvPr/>
          </p:nvSpPr>
          <p:spPr bwMode="auto">
            <a:xfrm>
              <a:off x="4839" y="1592"/>
              <a:ext cx="149" cy="267"/>
            </a:xfrm>
            <a:custGeom>
              <a:avLst/>
              <a:gdLst/>
              <a:ahLst/>
              <a:cxnLst>
                <a:cxn ang="0">
                  <a:pos x="0" y="32"/>
                </a:cxn>
                <a:cxn ang="0">
                  <a:pos x="6" y="42"/>
                </a:cxn>
                <a:cxn ang="0">
                  <a:pos x="4" y="46"/>
                </a:cxn>
                <a:cxn ang="0">
                  <a:pos x="8" y="50"/>
                </a:cxn>
                <a:cxn ang="0">
                  <a:pos x="8" y="54"/>
                </a:cxn>
                <a:cxn ang="0">
                  <a:pos x="20" y="82"/>
                </a:cxn>
                <a:cxn ang="0">
                  <a:pos x="24" y="102"/>
                </a:cxn>
                <a:cxn ang="0">
                  <a:pos x="18" y="114"/>
                </a:cxn>
                <a:cxn ang="0">
                  <a:pos x="20" y="124"/>
                </a:cxn>
                <a:cxn ang="0">
                  <a:pos x="32" y="152"/>
                </a:cxn>
                <a:cxn ang="0">
                  <a:pos x="30" y="164"/>
                </a:cxn>
                <a:cxn ang="0">
                  <a:pos x="32" y="170"/>
                </a:cxn>
                <a:cxn ang="0">
                  <a:pos x="34" y="168"/>
                </a:cxn>
                <a:cxn ang="0">
                  <a:pos x="34" y="166"/>
                </a:cxn>
                <a:cxn ang="0">
                  <a:pos x="38" y="164"/>
                </a:cxn>
                <a:cxn ang="0">
                  <a:pos x="46" y="178"/>
                </a:cxn>
                <a:cxn ang="0">
                  <a:pos x="50" y="202"/>
                </a:cxn>
                <a:cxn ang="0">
                  <a:pos x="50" y="216"/>
                </a:cxn>
                <a:cxn ang="0">
                  <a:pos x="56" y="232"/>
                </a:cxn>
                <a:cxn ang="0">
                  <a:pos x="64" y="248"/>
                </a:cxn>
                <a:cxn ang="0">
                  <a:pos x="116" y="236"/>
                </a:cxn>
                <a:cxn ang="0">
                  <a:pos x="116" y="232"/>
                </a:cxn>
                <a:cxn ang="0">
                  <a:pos x="110" y="226"/>
                </a:cxn>
                <a:cxn ang="0">
                  <a:pos x="110" y="216"/>
                </a:cxn>
                <a:cxn ang="0">
                  <a:pos x="112" y="212"/>
                </a:cxn>
                <a:cxn ang="0">
                  <a:pos x="110" y="202"/>
                </a:cxn>
                <a:cxn ang="0">
                  <a:pos x="106" y="162"/>
                </a:cxn>
                <a:cxn ang="0">
                  <a:pos x="106" y="150"/>
                </a:cxn>
                <a:cxn ang="0">
                  <a:pos x="110" y="126"/>
                </a:cxn>
                <a:cxn ang="0">
                  <a:pos x="114" y="110"/>
                </a:cxn>
                <a:cxn ang="0">
                  <a:pos x="116" y="100"/>
                </a:cxn>
                <a:cxn ang="0">
                  <a:pos x="110" y="90"/>
                </a:cxn>
                <a:cxn ang="0">
                  <a:pos x="110" y="82"/>
                </a:cxn>
                <a:cxn ang="0">
                  <a:pos x="114" y="76"/>
                </a:cxn>
                <a:cxn ang="0">
                  <a:pos x="130" y="64"/>
                </a:cxn>
                <a:cxn ang="0">
                  <a:pos x="138" y="42"/>
                </a:cxn>
                <a:cxn ang="0">
                  <a:pos x="130" y="28"/>
                </a:cxn>
                <a:cxn ang="0">
                  <a:pos x="128" y="22"/>
                </a:cxn>
                <a:cxn ang="0">
                  <a:pos x="132" y="18"/>
                </a:cxn>
                <a:cxn ang="0">
                  <a:pos x="130" y="14"/>
                </a:cxn>
                <a:cxn ang="0">
                  <a:pos x="126" y="0"/>
                </a:cxn>
                <a:cxn ang="0">
                  <a:pos x="0" y="32"/>
                </a:cxn>
                <a:cxn ang="0">
                  <a:pos x="0" y="32"/>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lnTo>
                    <a:pt x="0" y="32"/>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2" name="Freeform 164"/>
            <p:cNvSpPr>
              <a:spLocks/>
            </p:cNvSpPr>
            <p:nvPr/>
          </p:nvSpPr>
          <p:spPr bwMode="auto">
            <a:xfrm>
              <a:off x="4952" y="1552"/>
              <a:ext cx="136" cy="294"/>
            </a:xfrm>
            <a:custGeom>
              <a:avLst/>
              <a:gdLst/>
              <a:ahLst/>
              <a:cxnLst>
                <a:cxn ang="0">
                  <a:pos x="124" y="232"/>
                </a:cxn>
                <a:cxn ang="0">
                  <a:pos x="120" y="230"/>
                </a:cxn>
                <a:cxn ang="0">
                  <a:pos x="114" y="230"/>
                </a:cxn>
                <a:cxn ang="0">
                  <a:pos x="108" y="242"/>
                </a:cxn>
                <a:cxn ang="0">
                  <a:pos x="102" y="244"/>
                </a:cxn>
                <a:cxn ang="0">
                  <a:pos x="102" y="250"/>
                </a:cxn>
                <a:cxn ang="0">
                  <a:pos x="102" y="252"/>
                </a:cxn>
                <a:cxn ang="0">
                  <a:pos x="100" y="250"/>
                </a:cxn>
                <a:cxn ang="0">
                  <a:pos x="96" y="252"/>
                </a:cxn>
                <a:cxn ang="0">
                  <a:pos x="96" y="256"/>
                </a:cxn>
                <a:cxn ang="0">
                  <a:pos x="10" y="274"/>
                </a:cxn>
                <a:cxn ang="0">
                  <a:pos x="10" y="270"/>
                </a:cxn>
                <a:cxn ang="0">
                  <a:pos x="4" y="264"/>
                </a:cxn>
                <a:cxn ang="0">
                  <a:pos x="4" y="254"/>
                </a:cxn>
                <a:cxn ang="0">
                  <a:pos x="6" y="250"/>
                </a:cxn>
                <a:cxn ang="0">
                  <a:pos x="4" y="240"/>
                </a:cxn>
                <a:cxn ang="0">
                  <a:pos x="0" y="200"/>
                </a:cxn>
                <a:cxn ang="0">
                  <a:pos x="0" y="188"/>
                </a:cxn>
                <a:cxn ang="0">
                  <a:pos x="4" y="164"/>
                </a:cxn>
                <a:cxn ang="0">
                  <a:pos x="8" y="148"/>
                </a:cxn>
                <a:cxn ang="0">
                  <a:pos x="10" y="138"/>
                </a:cxn>
                <a:cxn ang="0">
                  <a:pos x="4" y="128"/>
                </a:cxn>
                <a:cxn ang="0">
                  <a:pos x="4" y="120"/>
                </a:cxn>
                <a:cxn ang="0">
                  <a:pos x="8" y="114"/>
                </a:cxn>
                <a:cxn ang="0">
                  <a:pos x="24" y="102"/>
                </a:cxn>
                <a:cxn ang="0">
                  <a:pos x="32" y="80"/>
                </a:cxn>
                <a:cxn ang="0">
                  <a:pos x="24" y="66"/>
                </a:cxn>
                <a:cxn ang="0">
                  <a:pos x="22" y="60"/>
                </a:cxn>
                <a:cxn ang="0">
                  <a:pos x="26" y="56"/>
                </a:cxn>
                <a:cxn ang="0">
                  <a:pos x="24" y="52"/>
                </a:cxn>
                <a:cxn ang="0">
                  <a:pos x="20" y="38"/>
                </a:cxn>
                <a:cxn ang="0">
                  <a:pos x="24" y="20"/>
                </a:cxn>
                <a:cxn ang="0">
                  <a:pos x="20" y="14"/>
                </a:cxn>
                <a:cxn ang="0">
                  <a:pos x="22" y="10"/>
                </a:cxn>
                <a:cxn ang="0">
                  <a:pos x="26" y="10"/>
                </a:cxn>
                <a:cxn ang="0">
                  <a:pos x="30" y="4"/>
                </a:cxn>
                <a:cxn ang="0">
                  <a:pos x="34" y="6"/>
                </a:cxn>
                <a:cxn ang="0">
                  <a:pos x="38" y="6"/>
                </a:cxn>
                <a:cxn ang="0">
                  <a:pos x="42" y="0"/>
                </a:cxn>
                <a:cxn ang="0">
                  <a:pos x="98" y="168"/>
                </a:cxn>
                <a:cxn ang="0">
                  <a:pos x="100" y="172"/>
                </a:cxn>
                <a:cxn ang="0">
                  <a:pos x="100" y="180"/>
                </a:cxn>
                <a:cxn ang="0">
                  <a:pos x="100" y="182"/>
                </a:cxn>
                <a:cxn ang="0">
                  <a:pos x="114" y="194"/>
                </a:cxn>
                <a:cxn ang="0">
                  <a:pos x="116" y="194"/>
                </a:cxn>
                <a:cxn ang="0">
                  <a:pos x="118" y="200"/>
                </a:cxn>
                <a:cxn ang="0">
                  <a:pos x="118" y="202"/>
                </a:cxn>
                <a:cxn ang="0">
                  <a:pos x="126" y="216"/>
                </a:cxn>
                <a:cxn ang="0">
                  <a:pos x="126" y="220"/>
                </a:cxn>
                <a:cxn ang="0">
                  <a:pos x="124" y="226"/>
                </a:cxn>
                <a:cxn ang="0">
                  <a:pos x="124" y="232"/>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3" name="Freeform 165"/>
            <p:cNvSpPr>
              <a:spLocks/>
            </p:cNvSpPr>
            <p:nvPr/>
          </p:nvSpPr>
          <p:spPr bwMode="auto">
            <a:xfrm>
              <a:off x="4998" y="1285"/>
              <a:ext cx="309" cy="500"/>
            </a:xfrm>
            <a:custGeom>
              <a:avLst/>
              <a:gdLst/>
              <a:ahLst/>
              <a:cxnLst>
                <a:cxn ang="0">
                  <a:pos x="56" y="416"/>
                </a:cxn>
                <a:cxn ang="0">
                  <a:pos x="58" y="428"/>
                </a:cxn>
                <a:cxn ang="0">
                  <a:pos x="72" y="442"/>
                </a:cxn>
                <a:cxn ang="0">
                  <a:pos x="76" y="448"/>
                </a:cxn>
                <a:cxn ang="0">
                  <a:pos x="84" y="464"/>
                </a:cxn>
                <a:cxn ang="0">
                  <a:pos x="88" y="450"/>
                </a:cxn>
                <a:cxn ang="0">
                  <a:pos x="94" y="426"/>
                </a:cxn>
                <a:cxn ang="0">
                  <a:pos x="106" y="400"/>
                </a:cxn>
                <a:cxn ang="0">
                  <a:pos x="104" y="394"/>
                </a:cxn>
                <a:cxn ang="0">
                  <a:pos x="118" y="366"/>
                </a:cxn>
                <a:cxn ang="0">
                  <a:pos x="124" y="376"/>
                </a:cxn>
                <a:cxn ang="0">
                  <a:pos x="130" y="376"/>
                </a:cxn>
                <a:cxn ang="0">
                  <a:pos x="130" y="362"/>
                </a:cxn>
                <a:cxn ang="0">
                  <a:pos x="150" y="356"/>
                </a:cxn>
                <a:cxn ang="0">
                  <a:pos x="154" y="346"/>
                </a:cxn>
                <a:cxn ang="0">
                  <a:pos x="166" y="342"/>
                </a:cxn>
                <a:cxn ang="0">
                  <a:pos x="172" y="328"/>
                </a:cxn>
                <a:cxn ang="0">
                  <a:pos x="178" y="308"/>
                </a:cxn>
                <a:cxn ang="0">
                  <a:pos x="182" y="302"/>
                </a:cxn>
                <a:cxn ang="0">
                  <a:pos x="198" y="300"/>
                </a:cxn>
                <a:cxn ang="0">
                  <a:pos x="204" y="286"/>
                </a:cxn>
                <a:cxn ang="0">
                  <a:pos x="216" y="274"/>
                </a:cxn>
                <a:cxn ang="0">
                  <a:pos x="234" y="282"/>
                </a:cxn>
                <a:cxn ang="0">
                  <a:pos x="252" y="258"/>
                </a:cxn>
                <a:cxn ang="0">
                  <a:pos x="272" y="238"/>
                </a:cxn>
                <a:cxn ang="0">
                  <a:pos x="278" y="236"/>
                </a:cxn>
                <a:cxn ang="0">
                  <a:pos x="288" y="226"/>
                </a:cxn>
                <a:cxn ang="0">
                  <a:pos x="282" y="216"/>
                </a:cxn>
                <a:cxn ang="0">
                  <a:pos x="276" y="214"/>
                </a:cxn>
                <a:cxn ang="0">
                  <a:pos x="282" y="206"/>
                </a:cxn>
                <a:cxn ang="0">
                  <a:pos x="276" y="188"/>
                </a:cxn>
                <a:cxn ang="0">
                  <a:pos x="262" y="184"/>
                </a:cxn>
                <a:cxn ang="0">
                  <a:pos x="254" y="190"/>
                </a:cxn>
                <a:cxn ang="0">
                  <a:pos x="240" y="162"/>
                </a:cxn>
                <a:cxn ang="0">
                  <a:pos x="242" y="154"/>
                </a:cxn>
                <a:cxn ang="0">
                  <a:pos x="236" y="152"/>
                </a:cxn>
                <a:cxn ang="0">
                  <a:pos x="222" y="150"/>
                </a:cxn>
                <a:cxn ang="0">
                  <a:pos x="212" y="148"/>
                </a:cxn>
                <a:cxn ang="0">
                  <a:pos x="208" y="130"/>
                </a:cxn>
                <a:cxn ang="0">
                  <a:pos x="142" y="2"/>
                </a:cxn>
                <a:cxn ang="0">
                  <a:pos x="128" y="2"/>
                </a:cxn>
                <a:cxn ang="0">
                  <a:pos x="122" y="12"/>
                </a:cxn>
                <a:cxn ang="0">
                  <a:pos x="108" y="16"/>
                </a:cxn>
                <a:cxn ang="0">
                  <a:pos x="88" y="30"/>
                </a:cxn>
                <a:cxn ang="0">
                  <a:pos x="82" y="12"/>
                </a:cxn>
                <a:cxn ang="0">
                  <a:pos x="74" y="8"/>
                </a:cxn>
                <a:cxn ang="0">
                  <a:pos x="38" y="96"/>
                </a:cxn>
                <a:cxn ang="0">
                  <a:pos x="42" y="114"/>
                </a:cxn>
                <a:cxn ang="0">
                  <a:pos x="40" y="130"/>
                </a:cxn>
                <a:cxn ang="0">
                  <a:pos x="32" y="142"/>
                </a:cxn>
                <a:cxn ang="0">
                  <a:pos x="36" y="188"/>
                </a:cxn>
                <a:cxn ang="0">
                  <a:pos x="24" y="214"/>
                </a:cxn>
                <a:cxn ang="0">
                  <a:pos x="26" y="230"/>
                </a:cxn>
                <a:cxn ang="0">
                  <a:pos x="18" y="232"/>
                </a:cxn>
                <a:cxn ang="0">
                  <a:pos x="18" y="246"/>
                </a:cxn>
                <a:cxn ang="0">
                  <a:pos x="8" y="244"/>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4" name="Freeform 166"/>
            <p:cNvSpPr>
              <a:spLocks/>
            </p:cNvSpPr>
            <p:nvPr/>
          </p:nvSpPr>
          <p:spPr bwMode="auto">
            <a:xfrm>
              <a:off x="3268" y="2723"/>
              <a:ext cx="420" cy="388"/>
            </a:xfrm>
            <a:custGeom>
              <a:avLst/>
              <a:gdLst/>
              <a:ahLst/>
              <a:cxnLst>
                <a:cxn ang="0">
                  <a:pos x="0" y="16"/>
                </a:cxn>
                <a:cxn ang="0">
                  <a:pos x="352" y="0"/>
                </a:cxn>
                <a:cxn ang="0">
                  <a:pos x="350" y="4"/>
                </a:cxn>
                <a:cxn ang="0">
                  <a:pos x="358" y="10"/>
                </a:cxn>
                <a:cxn ang="0">
                  <a:pos x="362" y="18"/>
                </a:cxn>
                <a:cxn ang="0">
                  <a:pos x="360" y="26"/>
                </a:cxn>
                <a:cxn ang="0">
                  <a:pos x="350" y="34"/>
                </a:cxn>
                <a:cxn ang="0">
                  <a:pos x="340" y="46"/>
                </a:cxn>
                <a:cxn ang="0">
                  <a:pos x="338" y="52"/>
                </a:cxn>
                <a:cxn ang="0">
                  <a:pos x="392" y="48"/>
                </a:cxn>
                <a:cxn ang="0">
                  <a:pos x="390" y="54"/>
                </a:cxn>
                <a:cxn ang="0">
                  <a:pos x="392" y="58"/>
                </a:cxn>
                <a:cxn ang="0">
                  <a:pos x="388" y="66"/>
                </a:cxn>
                <a:cxn ang="0">
                  <a:pos x="378" y="76"/>
                </a:cxn>
                <a:cxn ang="0">
                  <a:pos x="374" y="98"/>
                </a:cxn>
                <a:cxn ang="0">
                  <a:pos x="364" y="110"/>
                </a:cxn>
                <a:cxn ang="0">
                  <a:pos x="366" y="124"/>
                </a:cxn>
                <a:cxn ang="0">
                  <a:pos x="364" y="142"/>
                </a:cxn>
                <a:cxn ang="0">
                  <a:pos x="362" y="142"/>
                </a:cxn>
                <a:cxn ang="0">
                  <a:pos x="354" y="152"/>
                </a:cxn>
                <a:cxn ang="0">
                  <a:pos x="352" y="156"/>
                </a:cxn>
                <a:cxn ang="0">
                  <a:pos x="336" y="170"/>
                </a:cxn>
                <a:cxn ang="0">
                  <a:pos x="332" y="186"/>
                </a:cxn>
                <a:cxn ang="0">
                  <a:pos x="332" y="200"/>
                </a:cxn>
                <a:cxn ang="0">
                  <a:pos x="330" y="210"/>
                </a:cxn>
                <a:cxn ang="0">
                  <a:pos x="316" y="218"/>
                </a:cxn>
                <a:cxn ang="0">
                  <a:pos x="306" y="234"/>
                </a:cxn>
                <a:cxn ang="0">
                  <a:pos x="302" y="238"/>
                </a:cxn>
                <a:cxn ang="0">
                  <a:pos x="302" y="250"/>
                </a:cxn>
                <a:cxn ang="0">
                  <a:pos x="294" y="260"/>
                </a:cxn>
                <a:cxn ang="0">
                  <a:pos x="294" y="270"/>
                </a:cxn>
                <a:cxn ang="0">
                  <a:pos x="290" y="282"/>
                </a:cxn>
                <a:cxn ang="0">
                  <a:pos x="282" y="296"/>
                </a:cxn>
                <a:cxn ang="0">
                  <a:pos x="284" y="312"/>
                </a:cxn>
                <a:cxn ang="0">
                  <a:pos x="292" y="320"/>
                </a:cxn>
                <a:cxn ang="0">
                  <a:pos x="294" y="330"/>
                </a:cxn>
                <a:cxn ang="0">
                  <a:pos x="296" y="332"/>
                </a:cxn>
                <a:cxn ang="0">
                  <a:pos x="296" y="336"/>
                </a:cxn>
                <a:cxn ang="0">
                  <a:pos x="292" y="340"/>
                </a:cxn>
                <a:cxn ang="0">
                  <a:pos x="290" y="348"/>
                </a:cxn>
                <a:cxn ang="0">
                  <a:pos x="290" y="354"/>
                </a:cxn>
                <a:cxn ang="0">
                  <a:pos x="50" y="360"/>
                </a:cxn>
                <a:cxn ang="0">
                  <a:pos x="50" y="308"/>
                </a:cxn>
                <a:cxn ang="0">
                  <a:pos x="38" y="306"/>
                </a:cxn>
                <a:cxn ang="0">
                  <a:pos x="28" y="310"/>
                </a:cxn>
                <a:cxn ang="0">
                  <a:pos x="24" y="308"/>
                </a:cxn>
                <a:cxn ang="0">
                  <a:pos x="12" y="300"/>
                </a:cxn>
                <a:cxn ang="0">
                  <a:pos x="14" y="124"/>
                </a:cxn>
                <a:cxn ang="0">
                  <a:pos x="0" y="16"/>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5" name="Freeform 167"/>
            <p:cNvSpPr>
              <a:spLocks/>
            </p:cNvSpPr>
            <p:nvPr/>
          </p:nvSpPr>
          <p:spPr bwMode="auto">
            <a:xfrm>
              <a:off x="1627" y="2018"/>
              <a:ext cx="482" cy="594"/>
            </a:xfrm>
            <a:custGeom>
              <a:avLst/>
              <a:gdLst/>
              <a:ahLst/>
              <a:cxnLst>
                <a:cxn ang="0">
                  <a:pos x="392" y="554"/>
                </a:cxn>
                <a:cxn ang="0">
                  <a:pos x="446" y="158"/>
                </a:cxn>
                <a:cxn ang="0">
                  <a:pos x="300" y="136"/>
                </a:cxn>
                <a:cxn ang="0">
                  <a:pos x="314" y="40"/>
                </a:cxn>
                <a:cxn ang="0">
                  <a:pos x="96" y="0"/>
                </a:cxn>
                <a:cxn ang="0">
                  <a:pos x="0" y="492"/>
                </a:cxn>
                <a:cxn ang="0">
                  <a:pos x="0" y="492"/>
                </a:cxn>
                <a:cxn ang="0">
                  <a:pos x="392" y="554"/>
                </a:cxn>
              </a:cxnLst>
              <a:rect l="0" t="0" r="r" b="b"/>
              <a:pathLst>
                <a:path w="446" h="554">
                  <a:moveTo>
                    <a:pt x="392" y="554"/>
                  </a:moveTo>
                  <a:lnTo>
                    <a:pt x="446" y="158"/>
                  </a:lnTo>
                  <a:lnTo>
                    <a:pt x="300" y="136"/>
                  </a:lnTo>
                  <a:lnTo>
                    <a:pt x="314" y="40"/>
                  </a:lnTo>
                  <a:lnTo>
                    <a:pt x="96" y="0"/>
                  </a:lnTo>
                  <a:lnTo>
                    <a:pt x="0" y="492"/>
                  </a:lnTo>
                  <a:lnTo>
                    <a:pt x="0" y="492"/>
                  </a:lnTo>
                  <a:lnTo>
                    <a:pt x="392" y="554"/>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6" name="Freeform 168"/>
            <p:cNvSpPr>
              <a:spLocks/>
            </p:cNvSpPr>
            <p:nvPr/>
          </p:nvSpPr>
          <p:spPr bwMode="auto">
            <a:xfrm>
              <a:off x="1710" y="1260"/>
              <a:ext cx="866" cy="548"/>
            </a:xfrm>
            <a:custGeom>
              <a:avLst/>
              <a:gdLst/>
              <a:ahLst/>
              <a:cxnLst>
                <a:cxn ang="0">
                  <a:pos x="282" y="450"/>
                </a:cxn>
                <a:cxn ang="0">
                  <a:pos x="274" y="500"/>
                </a:cxn>
                <a:cxn ang="0">
                  <a:pos x="266" y="480"/>
                </a:cxn>
                <a:cxn ang="0">
                  <a:pos x="246" y="478"/>
                </a:cxn>
                <a:cxn ang="0">
                  <a:pos x="228" y="486"/>
                </a:cxn>
                <a:cxn ang="0">
                  <a:pos x="216" y="482"/>
                </a:cxn>
                <a:cxn ang="0">
                  <a:pos x="192" y="478"/>
                </a:cxn>
                <a:cxn ang="0">
                  <a:pos x="180" y="486"/>
                </a:cxn>
                <a:cxn ang="0">
                  <a:pos x="160" y="478"/>
                </a:cxn>
                <a:cxn ang="0">
                  <a:pos x="150" y="490"/>
                </a:cxn>
                <a:cxn ang="0">
                  <a:pos x="134" y="474"/>
                </a:cxn>
                <a:cxn ang="0">
                  <a:pos x="138" y="458"/>
                </a:cxn>
                <a:cxn ang="0">
                  <a:pos x="128" y="442"/>
                </a:cxn>
                <a:cxn ang="0">
                  <a:pos x="112" y="428"/>
                </a:cxn>
                <a:cxn ang="0">
                  <a:pos x="118" y="414"/>
                </a:cxn>
                <a:cxn ang="0">
                  <a:pos x="106" y="390"/>
                </a:cxn>
                <a:cxn ang="0">
                  <a:pos x="108" y="358"/>
                </a:cxn>
                <a:cxn ang="0">
                  <a:pos x="100" y="352"/>
                </a:cxn>
                <a:cxn ang="0">
                  <a:pos x="96" y="344"/>
                </a:cxn>
                <a:cxn ang="0">
                  <a:pos x="72" y="362"/>
                </a:cxn>
                <a:cxn ang="0">
                  <a:pos x="54" y="350"/>
                </a:cxn>
                <a:cxn ang="0">
                  <a:pos x="56" y="336"/>
                </a:cxn>
                <a:cxn ang="0">
                  <a:pos x="68" y="320"/>
                </a:cxn>
                <a:cxn ang="0">
                  <a:pos x="66" y="310"/>
                </a:cxn>
                <a:cxn ang="0">
                  <a:pos x="74" y="288"/>
                </a:cxn>
                <a:cxn ang="0">
                  <a:pos x="88" y="252"/>
                </a:cxn>
                <a:cxn ang="0">
                  <a:pos x="68" y="244"/>
                </a:cxn>
                <a:cxn ang="0">
                  <a:pos x="58" y="236"/>
                </a:cxn>
                <a:cxn ang="0">
                  <a:pos x="50" y="210"/>
                </a:cxn>
                <a:cxn ang="0">
                  <a:pos x="20" y="168"/>
                </a:cxn>
                <a:cxn ang="0">
                  <a:pos x="8" y="152"/>
                </a:cxn>
                <a:cxn ang="0">
                  <a:pos x="16" y="138"/>
                </a:cxn>
                <a:cxn ang="0">
                  <a:pos x="0" y="94"/>
                </a:cxn>
                <a:cxn ang="0">
                  <a:pos x="92" y="12"/>
                </a:cxn>
                <a:cxn ang="0">
                  <a:pos x="490" y="80"/>
                </a:cxn>
                <a:cxn ang="0">
                  <a:pos x="782" y="414"/>
                </a:cxn>
              </a:cxnLst>
              <a:rect l="0" t="0" r="r" b="b"/>
              <a:pathLst>
                <a:path w="806" h="510">
                  <a:moveTo>
                    <a:pt x="772" y="510"/>
                  </a:moveTo>
                  <a:lnTo>
                    <a:pt x="282" y="450"/>
                  </a:lnTo>
                  <a:lnTo>
                    <a:pt x="274" y="50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7" name="Freeform 169"/>
            <p:cNvSpPr>
              <a:spLocks/>
            </p:cNvSpPr>
            <p:nvPr/>
          </p:nvSpPr>
          <p:spPr bwMode="auto">
            <a:xfrm>
              <a:off x="1951" y="1743"/>
              <a:ext cx="587" cy="488"/>
            </a:xfrm>
            <a:custGeom>
              <a:avLst/>
              <a:gdLst/>
              <a:ahLst/>
              <a:cxnLst>
                <a:cxn ang="0">
                  <a:pos x="516" y="456"/>
                </a:cxn>
                <a:cxn ang="0">
                  <a:pos x="532" y="256"/>
                </a:cxn>
                <a:cxn ang="0">
                  <a:pos x="548" y="60"/>
                </a:cxn>
                <a:cxn ang="0">
                  <a:pos x="58" y="0"/>
                </a:cxn>
                <a:cxn ang="0">
                  <a:pos x="50" y="50"/>
                </a:cxn>
                <a:cxn ang="0">
                  <a:pos x="16" y="296"/>
                </a:cxn>
                <a:cxn ang="0">
                  <a:pos x="14" y="296"/>
                </a:cxn>
                <a:cxn ang="0">
                  <a:pos x="0" y="392"/>
                </a:cxn>
                <a:cxn ang="0">
                  <a:pos x="146" y="414"/>
                </a:cxn>
                <a:cxn ang="0">
                  <a:pos x="516" y="456"/>
                </a:cxn>
                <a:cxn ang="0">
                  <a:pos x="516" y="456"/>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lnTo>
                    <a:pt x="516" y="45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8" name="Freeform 170"/>
            <p:cNvSpPr>
              <a:spLocks/>
            </p:cNvSpPr>
            <p:nvPr/>
          </p:nvSpPr>
          <p:spPr bwMode="auto">
            <a:xfrm>
              <a:off x="2550" y="1381"/>
              <a:ext cx="553" cy="347"/>
            </a:xfrm>
            <a:custGeom>
              <a:avLst/>
              <a:gdLst/>
              <a:ahLst/>
              <a:cxnLst>
                <a:cxn ang="0">
                  <a:pos x="0" y="302"/>
                </a:cxn>
                <a:cxn ang="0">
                  <a:pos x="24" y="0"/>
                </a:cxn>
                <a:cxn ang="0">
                  <a:pos x="252" y="16"/>
                </a:cxn>
                <a:cxn ang="0">
                  <a:pos x="476" y="22"/>
                </a:cxn>
                <a:cxn ang="0">
                  <a:pos x="476" y="30"/>
                </a:cxn>
                <a:cxn ang="0">
                  <a:pos x="484" y="54"/>
                </a:cxn>
                <a:cxn ang="0">
                  <a:pos x="480" y="62"/>
                </a:cxn>
                <a:cxn ang="0">
                  <a:pos x="478" y="78"/>
                </a:cxn>
                <a:cxn ang="0">
                  <a:pos x="480" y="106"/>
                </a:cxn>
                <a:cxn ang="0">
                  <a:pos x="486" y="138"/>
                </a:cxn>
                <a:cxn ang="0">
                  <a:pos x="494" y="146"/>
                </a:cxn>
                <a:cxn ang="0">
                  <a:pos x="500" y="176"/>
                </a:cxn>
                <a:cxn ang="0">
                  <a:pos x="502" y="226"/>
                </a:cxn>
                <a:cxn ang="0">
                  <a:pos x="504" y="236"/>
                </a:cxn>
                <a:cxn ang="0">
                  <a:pos x="504" y="254"/>
                </a:cxn>
                <a:cxn ang="0">
                  <a:pos x="506" y="260"/>
                </a:cxn>
                <a:cxn ang="0">
                  <a:pos x="516" y="296"/>
                </a:cxn>
                <a:cxn ang="0">
                  <a:pos x="516" y="310"/>
                </a:cxn>
                <a:cxn ang="0">
                  <a:pos x="516" y="324"/>
                </a:cxn>
                <a:cxn ang="0">
                  <a:pos x="0" y="302"/>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9" name="Freeform 171"/>
            <p:cNvSpPr>
              <a:spLocks/>
            </p:cNvSpPr>
            <p:nvPr/>
          </p:nvSpPr>
          <p:spPr bwMode="auto">
            <a:xfrm>
              <a:off x="2523" y="1705"/>
              <a:ext cx="591" cy="398"/>
            </a:xfrm>
            <a:custGeom>
              <a:avLst/>
              <a:gdLst/>
              <a:ahLst/>
              <a:cxnLst>
                <a:cxn ang="0">
                  <a:pos x="0" y="292"/>
                </a:cxn>
                <a:cxn ang="0">
                  <a:pos x="16" y="96"/>
                </a:cxn>
                <a:cxn ang="0">
                  <a:pos x="26" y="0"/>
                </a:cxn>
                <a:cxn ang="0">
                  <a:pos x="542" y="22"/>
                </a:cxn>
                <a:cxn ang="0">
                  <a:pos x="542" y="30"/>
                </a:cxn>
                <a:cxn ang="0">
                  <a:pos x="538" y="40"/>
                </a:cxn>
                <a:cxn ang="0">
                  <a:pos x="524" y="54"/>
                </a:cxn>
                <a:cxn ang="0">
                  <a:pos x="526" y="62"/>
                </a:cxn>
                <a:cxn ang="0">
                  <a:pos x="552" y="86"/>
                </a:cxn>
                <a:cxn ang="0">
                  <a:pos x="552" y="268"/>
                </a:cxn>
                <a:cxn ang="0">
                  <a:pos x="546" y="266"/>
                </a:cxn>
                <a:cxn ang="0">
                  <a:pos x="540" y="268"/>
                </a:cxn>
                <a:cxn ang="0">
                  <a:pos x="544" y="274"/>
                </a:cxn>
                <a:cxn ang="0">
                  <a:pos x="546" y="280"/>
                </a:cxn>
                <a:cxn ang="0">
                  <a:pos x="542" y="290"/>
                </a:cxn>
                <a:cxn ang="0">
                  <a:pos x="548" y="294"/>
                </a:cxn>
                <a:cxn ang="0">
                  <a:pos x="552" y="310"/>
                </a:cxn>
                <a:cxn ang="0">
                  <a:pos x="546" y="314"/>
                </a:cxn>
                <a:cxn ang="0">
                  <a:pos x="546" y="324"/>
                </a:cxn>
                <a:cxn ang="0">
                  <a:pos x="540" y="340"/>
                </a:cxn>
                <a:cxn ang="0">
                  <a:pos x="546" y="358"/>
                </a:cxn>
                <a:cxn ang="0">
                  <a:pos x="550" y="368"/>
                </a:cxn>
                <a:cxn ang="0">
                  <a:pos x="548" y="372"/>
                </a:cxn>
                <a:cxn ang="0">
                  <a:pos x="534" y="360"/>
                </a:cxn>
                <a:cxn ang="0">
                  <a:pos x="502" y="340"/>
                </a:cxn>
                <a:cxn ang="0">
                  <a:pos x="494" y="338"/>
                </a:cxn>
                <a:cxn ang="0">
                  <a:pos x="480" y="338"/>
                </a:cxn>
                <a:cxn ang="0">
                  <a:pos x="470" y="344"/>
                </a:cxn>
                <a:cxn ang="0">
                  <a:pos x="460" y="348"/>
                </a:cxn>
                <a:cxn ang="0">
                  <a:pos x="448" y="344"/>
                </a:cxn>
                <a:cxn ang="0">
                  <a:pos x="444" y="332"/>
                </a:cxn>
                <a:cxn ang="0">
                  <a:pos x="436" y="326"/>
                </a:cxn>
                <a:cxn ang="0">
                  <a:pos x="426" y="330"/>
                </a:cxn>
                <a:cxn ang="0">
                  <a:pos x="412" y="330"/>
                </a:cxn>
                <a:cxn ang="0">
                  <a:pos x="402" y="314"/>
                </a:cxn>
                <a:cxn ang="0">
                  <a:pos x="0" y="292"/>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0" name="Freeform 172"/>
            <p:cNvSpPr>
              <a:spLocks/>
            </p:cNvSpPr>
            <p:nvPr/>
          </p:nvSpPr>
          <p:spPr bwMode="auto">
            <a:xfrm>
              <a:off x="3101" y="1980"/>
              <a:ext cx="509" cy="334"/>
            </a:xfrm>
            <a:custGeom>
              <a:avLst/>
              <a:gdLst/>
              <a:ahLst/>
              <a:cxnLst>
                <a:cxn ang="0">
                  <a:pos x="384" y="0"/>
                </a:cxn>
                <a:cxn ang="0">
                  <a:pos x="398" y="18"/>
                </a:cxn>
                <a:cxn ang="0">
                  <a:pos x="392" y="34"/>
                </a:cxn>
                <a:cxn ang="0">
                  <a:pos x="402" y="74"/>
                </a:cxn>
                <a:cxn ang="0">
                  <a:pos x="432" y="88"/>
                </a:cxn>
                <a:cxn ang="0">
                  <a:pos x="438" y="102"/>
                </a:cxn>
                <a:cxn ang="0">
                  <a:pos x="454" y="122"/>
                </a:cxn>
                <a:cxn ang="0">
                  <a:pos x="474" y="148"/>
                </a:cxn>
                <a:cxn ang="0">
                  <a:pos x="468" y="166"/>
                </a:cxn>
                <a:cxn ang="0">
                  <a:pos x="462" y="180"/>
                </a:cxn>
                <a:cxn ang="0">
                  <a:pos x="438" y="198"/>
                </a:cxn>
                <a:cxn ang="0">
                  <a:pos x="418" y="204"/>
                </a:cxn>
                <a:cxn ang="0">
                  <a:pos x="406" y="218"/>
                </a:cxn>
                <a:cxn ang="0">
                  <a:pos x="416" y="236"/>
                </a:cxn>
                <a:cxn ang="0">
                  <a:pos x="416" y="256"/>
                </a:cxn>
                <a:cxn ang="0">
                  <a:pos x="394" y="288"/>
                </a:cxn>
                <a:cxn ang="0">
                  <a:pos x="392" y="304"/>
                </a:cxn>
                <a:cxn ang="0">
                  <a:pos x="362" y="290"/>
                </a:cxn>
                <a:cxn ang="0">
                  <a:pos x="60" y="294"/>
                </a:cxn>
                <a:cxn ang="0">
                  <a:pos x="60" y="276"/>
                </a:cxn>
                <a:cxn ang="0">
                  <a:pos x="52" y="260"/>
                </a:cxn>
                <a:cxn ang="0">
                  <a:pos x="54" y="244"/>
                </a:cxn>
                <a:cxn ang="0">
                  <a:pos x="46" y="224"/>
                </a:cxn>
                <a:cxn ang="0">
                  <a:pos x="46" y="208"/>
                </a:cxn>
                <a:cxn ang="0">
                  <a:pos x="34" y="192"/>
                </a:cxn>
                <a:cxn ang="0">
                  <a:pos x="28" y="176"/>
                </a:cxn>
                <a:cxn ang="0">
                  <a:pos x="14" y="152"/>
                </a:cxn>
                <a:cxn ang="0">
                  <a:pos x="20" y="132"/>
                </a:cxn>
                <a:cxn ang="0">
                  <a:pos x="8" y="116"/>
                </a:cxn>
                <a:cxn ang="0">
                  <a:pos x="6" y="102"/>
                </a:cxn>
                <a:cxn ang="0">
                  <a:pos x="6" y="68"/>
                </a:cxn>
                <a:cxn ang="0">
                  <a:pos x="12" y="54"/>
                </a:cxn>
                <a:cxn ang="0">
                  <a:pos x="2" y="34"/>
                </a:cxn>
                <a:cxn ang="0">
                  <a:pos x="4" y="18"/>
                </a:cxn>
                <a:cxn ang="0">
                  <a:pos x="6" y="10"/>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1" name="Freeform 173"/>
            <p:cNvSpPr>
              <a:spLocks/>
            </p:cNvSpPr>
            <p:nvPr/>
          </p:nvSpPr>
          <p:spPr bwMode="auto">
            <a:xfrm>
              <a:off x="3379" y="1609"/>
              <a:ext cx="447" cy="476"/>
            </a:xfrm>
            <a:custGeom>
              <a:avLst/>
              <a:gdLst/>
              <a:ahLst/>
              <a:cxnLst>
                <a:cxn ang="0">
                  <a:pos x="174" y="432"/>
                </a:cxn>
                <a:cxn ang="0">
                  <a:pos x="144" y="418"/>
                </a:cxn>
                <a:cxn ang="0">
                  <a:pos x="134" y="378"/>
                </a:cxn>
                <a:cxn ang="0">
                  <a:pos x="140" y="362"/>
                </a:cxn>
                <a:cxn ang="0">
                  <a:pos x="126" y="344"/>
                </a:cxn>
                <a:cxn ang="0">
                  <a:pos x="124" y="312"/>
                </a:cxn>
                <a:cxn ang="0">
                  <a:pos x="100" y="292"/>
                </a:cxn>
                <a:cxn ang="0">
                  <a:pos x="72" y="262"/>
                </a:cxn>
                <a:cxn ang="0">
                  <a:pos x="46" y="248"/>
                </a:cxn>
                <a:cxn ang="0">
                  <a:pos x="42" y="242"/>
                </a:cxn>
                <a:cxn ang="0">
                  <a:pos x="22" y="234"/>
                </a:cxn>
                <a:cxn ang="0">
                  <a:pos x="10" y="222"/>
                </a:cxn>
                <a:cxn ang="0">
                  <a:pos x="14" y="180"/>
                </a:cxn>
                <a:cxn ang="0">
                  <a:pos x="18" y="160"/>
                </a:cxn>
                <a:cxn ang="0">
                  <a:pos x="0" y="142"/>
                </a:cxn>
                <a:cxn ang="0">
                  <a:pos x="8" y="124"/>
                </a:cxn>
                <a:cxn ang="0">
                  <a:pos x="28" y="98"/>
                </a:cxn>
                <a:cxn ang="0">
                  <a:pos x="40" y="90"/>
                </a:cxn>
                <a:cxn ang="0">
                  <a:pos x="44" y="32"/>
                </a:cxn>
                <a:cxn ang="0">
                  <a:pos x="56" y="28"/>
                </a:cxn>
                <a:cxn ang="0">
                  <a:pos x="78" y="30"/>
                </a:cxn>
                <a:cxn ang="0">
                  <a:pos x="130" y="0"/>
                </a:cxn>
                <a:cxn ang="0">
                  <a:pos x="140" y="2"/>
                </a:cxn>
                <a:cxn ang="0">
                  <a:pos x="136" y="16"/>
                </a:cxn>
                <a:cxn ang="0">
                  <a:pos x="132" y="34"/>
                </a:cxn>
                <a:cxn ang="0">
                  <a:pos x="152" y="28"/>
                </a:cxn>
                <a:cxn ang="0">
                  <a:pos x="168" y="34"/>
                </a:cxn>
                <a:cxn ang="0">
                  <a:pos x="182" y="42"/>
                </a:cxn>
                <a:cxn ang="0">
                  <a:pos x="190" y="56"/>
                </a:cxn>
                <a:cxn ang="0">
                  <a:pos x="260" y="72"/>
                </a:cxn>
                <a:cxn ang="0">
                  <a:pos x="282" y="84"/>
                </a:cxn>
                <a:cxn ang="0">
                  <a:pos x="294" y="88"/>
                </a:cxn>
                <a:cxn ang="0">
                  <a:pos x="302" y="84"/>
                </a:cxn>
                <a:cxn ang="0">
                  <a:pos x="328" y="90"/>
                </a:cxn>
                <a:cxn ang="0">
                  <a:pos x="330" y="96"/>
                </a:cxn>
                <a:cxn ang="0">
                  <a:pos x="340" y="102"/>
                </a:cxn>
                <a:cxn ang="0">
                  <a:pos x="356" y="118"/>
                </a:cxn>
                <a:cxn ang="0">
                  <a:pos x="354" y="144"/>
                </a:cxn>
                <a:cxn ang="0">
                  <a:pos x="368" y="142"/>
                </a:cxn>
                <a:cxn ang="0">
                  <a:pos x="362" y="152"/>
                </a:cxn>
                <a:cxn ang="0">
                  <a:pos x="376" y="170"/>
                </a:cxn>
                <a:cxn ang="0">
                  <a:pos x="360" y="188"/>
                </a:cxn>
                <a:cxn ang="0">
                  <a:pos x="348" y="218"/>
                </a:cxn>
                <a:cxn ang="0">
                  <a:pos x="350" y="228"/>
                </a:cxn>
                <a:cxn ang="0">
                  <a:pos x="372" y="200"/>
                </a:cxn>
                <a:cxn ang="0">
                  <a:pos x="390" y="188"/>
                </a:cxn>
                <a:cxn ang="0">
                  <a:pos x="398" y="176"/>
                </a:cxn>
                <a:cxn ang="0">
                  <a:pos x="400" y="162"/>
                </a:cxn>
                <a:cxn ang="0">
                  <a:pos x="404" y="154"/>
                </a:cxn>
                <a:cxn ang="0">
                  <a:pos x="410" y="146"/>
                </a:cxn>
                <a:cxn ang="0">
                  <a:pos x="416" y="150"/>
                </a:cxn>
                <a:cxn ang="0">
                  <a:pos x="404" y="188"/>
                </a:cxn>
                <a:cxn ang="0">
                  <a:pos x="396" y="202"/>
                </a:cxn>
                <a:cxn ang="0">
                  <a:pos x="388" y="228"/>
                </a:cxn>
                <a:cxn ang="0">
                  <a:pos x="386" y="258"/>
                </a:cxn>
                <a:cxn ang="0">
                  <a:pos x="376" y="274"/>
                </a:cxn>
                <a:cxn ang="0">
                  <a:pos x="380" y="312"/>
                </a:cxn>
                <a:cxn ang="0">
                  <a:pos x="368" y="342"/>
                </a:cxn>
                <a:cxn ang="0">
                  <a:pos x="382" y="404"/>
                </a:cxn>
                <a:cxn ang="0">
                  <a:pos x="382" y="412"/>
                </a:cxn>
                <a:cxn ang="0">
                  <a:pos x="382" y="428"/>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2" name="Freeform 174"/>
            <p:cNvSpPr>
              <a:spLocks/>
            </p:cNvSpPr>
            <p:nvPr/>
          </p:nvSpPr>
          <p:spPr bwMode="auto">
            <a:xfrm>
              <a:off x="1470" y="2546"/>
              <a:ext cx="580" cy="668"/>
            </a:xfrm>
            <a:custGeom>
              <a:avLst/>
              <a:gdLst/>
              <a:ahLst/>
              <a:cxnLst>
                <a:cxn ang="0">
                  <a:pos x="458" y="622"/>
                </a:cxn>
                <a:cxn ang="0">
                  <a:pos x="538" y="62"/>
                </a:cxn>
                <a:cxn ang="0">
                  <a:pos x="146" y="0"/>
                </a:cxn>
                <a:cxn ang="0">
                  <a:pos x="146" y="0"/>
                </a:cxn>
                <a:cxn ang="0">
                  <a:pos x="138" y="52"/>
                </a:cxn>
                <a:cxn ang="0">
                  <a:pos x="122" y="94"/>
                </a:cxn>
                <a:cxn ang="0">
                  <a:pos x="114" y="94"/>
                </a:cxn>
                <a:cxn ang="0">
                  <a:pos x="108" y="88"/>
                </a:cxn>
                <a:cxn ang="0">
                  <a:pos x="108" y="84"/>
                </a:cxn>
                <a:cxn ang="0">
                  <a:pos x="104" y="78"/>
                </a:cxn>
                <a:cxn ang="0">
                  <a:pos x="88" y="74"/>
                </a:cxn>
                <a:cxn ang="0">
                  <a:pos x="76" y="76"/>
                </a:cxn>
                <a:cxn ang="0">
                  <a:pos x="72" y="82"/>
                </a:cxn>
                <a:cxn ang="0">
                  <a:pos x="76" y="100"/>
                </a:cxn>
                <a:cxn ang="0">
                  <a:pos x="70" y="146"/>
                </a:cxn>
                <a:cxn ang="0">
                  <a:pos x="74" y="154"/>
                </a:cxn>
                <a:cxn ang="0">
                  <a:pos x="68" y="174"/>
                </a:cxn>
                <a:cxn ang="0">
                  <a:pos x="64" y="182"/>
                </a:cxn>
                <a:cxn ang="0">
                  <a:pos x="64" y="186"/>
                </a:cxn>
                <a:cxn ang="0">
                  <a:pos x="64" y="200"/>
                </a:cxn>
                <a:cxn ang="0">
                  <a:pos x="66" y="206"/>
                </a:cxn>
                <a:cxn ang="0">
                  <a:pos x="64" y="210"/>
                </a:cxn>
                <a:cxn ang="0">
                  <a:pos x="70" y="222"/>
                </a:cxn>
                <a:cxn ang="0">
                  <a:pos x="70" y="232"/>
                </a:cxn>
                <a:cxn ang="0">
                  <a:pos x="74" y="238"/>
                </a:cxn>
                <a:cxn ang="0">
                  <a:pos x="76" y="250"/>
                </a:cxn>
                <a:cxn ang="0">
                  <a:pos x="82" y="254"/>
                </a:cxn>
                <a:cxn ang="0">
                  <a:pos x="86" y="260"/>
                </a:cxn>
                <a:cxn ang="0">
                  <a:pos x="88" y="268"/>
                </a:cxn>
                <a:cxn ang="0">
                  <a:pos x="86" y="272"/>
                </a:cxn>
                <a:cxn ang="0">
                  <a:pos x="84" y="270"/>
                </a:cxn>
                <a:cxn ang="0">
                  <a:pos x="74" y="278"/>
                </a:cxn>
                <a:cxn ang="0">
                  <a:pos x="62" y="282"/>
                </a:cxn>
                <a:cxn ang="0">
                  <a:pos x="52" y="294"/>
                </a:cxn>
                <a:cxn ang="0">
                  <a:pos x="46" y="320"/>
                </a:cxn>
                <a:cxn ang="0">
                  <a:pos x="30" y="340"/>
                </a:cxn>
                <a:cxn ang="0">
                  <a:pos x="22" y="340"/>
                </a:cxn>
                <a:cxn ang="0">
                  <a:pos x="22" y="346"/>
                </a:cxn>
                <a:cxn ang="0">
                  <a:pos x="24" y="354"/>
                </a:cxn>
                <a:cxn ang="0">
                  <a:pos x="24" y="360"/>
                </a:cxn>
                <a:cxn ang="0">
                  <a:pos x="20" y="372"/>
                </a:cxn>
                <a:cxn ang="0">
                  <a:pos x="22" y="378"/>
                </a:cxn>
                <a:cxn ang="0">
                  <a:pos x="34" y="386"/>
                </a:cxn>
                <a:cxn ang="0">
                  <a:pos x="36" y="392"/>
                </a:cxn>
                <a:cxn ang="0">
                  <a:pos x="32" y="396"/>
                </a:cxn>
                <a:cxn ang="0">
                  <a:pos x="30" y="402"/>
                </a:cxn>
                <a:cxn ang="0">
                  <a:pos x="24" y="410"/>
                </a:cxn>
                <a:cxn ang="0">
                  <a:pos x="20" y="408"/>
                </a:cxn>
                <a:cxn ang="0">
                  <a:pos x="6" y="406"/>
                </a:cxn>
                <a:cxn ang="0">
                  <a:pos x="0" y="430"/>
                </a:cxn>
                <a:cxn ang="0">
                  <a:pos x="290" y="596"/>
                </a:cxn>
                <a:cxn ang="0">
                  <a:pos x="458" y="622"/>
                </a:cxn>
                <a:cxn ang="0">
                  <a:pos x="458" y="622"/>
                </a:cxn>
              </a:cxnLst>
              <a:rect l="0" t="0" r="r" b="b"/>
              <a:pathLst>
                <a:path w="538" h="622">
                  <a:moveTo>
                    <a:pt x="458" y="622"/>
                  </a:moveTo>
                  <a:lnTo>
                    <a:pt x="538" y="62"/>
                  </a:lnTo>
                  <a:lnTo>
                    <a:pt x="146" y="0"/>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lnTo>
                    <a:pt x="458" y="62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3" name="Freeform 175"/>
            <p:cNvSpPr>
              <a:spLocks/>
            </p:cNvSpPr>
            <p:nvPr/>
          </p:nvSpPr>
          <p:spPr bwMode="auto">
            <a:xfrm>
              <a:off x="2553" y="2668"/>
              <a:ext cx="727" cy="379"/>
            </a:xfrm>
            <a:custGeom>
              <a:avLst/>
              <a:gdLst/>
              <a:ahLst/>
              <a:cxnLst>
                <a:cxn ang="0">
                  <a:pos x="78" y="6"/>
                </a:cxn>
                <a:cxn ang="0">
                  <a:pos x="0" y="50"/>
                </a:cxn>
                <a:cxn ang="0">
                  <a:pos x="230" y="256"/>
                </a:cxn>
                <a:cxn ang="0">
                  <a:pos x="242" y="260"/>
                </a:cxn>
                <a:cxn ang="0">
                  <a:pos x="260" y="278"/>
                </a:cxn>
                <a:cxn ang="0">
                  <a:pos x="282" y="270"/>
                </a:cxn>
                <a:cxn ang="0">
                  <a:pos x="294" y="280"/>
                </a:cxn>
                <a:cxn ang="0">
                  <a:pos x="298" y="292"/>
                </a:cxn>
                <a:cxn ang="0">
                  <a:pos x="322" y="298"/>
                </a:cxn>
                <a:cxn ang="0">
                  <a:pos x="334" y="302"/>
                </a:cxn>
                <a:cxn ang="0">
                  <a:pos x="342" y="298"/>
                </a:cxn>
                <a:cxn ang="0">
                  <a:pos x="356" y="310"/>
                </a:cxn>
                <a:cxn ang="0">
                  <a:pos x="382" y="306"/>
                </a:cxn>
                <a:cxn ang="0">
                  <a:pos x="390" y="318"/>
                </a:cxn>
                <a:cxn ang="0">
                  <a:pos x="394" y="330"/>
                </a:cxn>
                <a:cxn ang="0">
                  <a:pos x="412" y="322"/>
                </a:cxn>
                <a:cxn ang="0">
                  <a:pos x="438" y="334"/>
                </a:cxn>
                <a:cxn ang="0">
                  <a:pos x="450" y="330"/>
                </a:cxn>
                <a:cxn ang="0">
                  <a:pos x="458" y="334"/>
                </a:cxn>
                <a:cxn ang="0">
                  <a:pos x="460" y="348"/>
                </a:cxn>
                <a:cxn ang="0">
                  <a:pos x="464" y="338"/>
                </a:cxn>
                <a:cxn ang="0">
                  <a:pos x="478" y="326"/>
                </a:cxn>
                <a:cxn ang="0">
                  <a:pos x="482" y="332"/>
                </a:cxn>
                <a:cxn ang="0">
                  <a:pos x="496" y="334"/>
                </a:cxn>
                <a:cxn ang="0">
                  <a:pos x="506" y="332"/>
                </a:cxn>
                <a:cxn ang="0">
                  <a:pos x="506" y="334"/>
                </a:cxn>
                <a:cxn ang="0">
                  <a:pos x="526" y="348"/>
                </a:cxn>
                <a:cxn ang="0">
                  <a:pos x="544" y="334"/>
                </a:cxn>
                <a:cxn ang="0">
                  <a:pos x="576" y="328"/>
                </a:cxn>
                <a:cxn ang="0">
                  <a:pos x="590" y="326"/>
                </a:cxn>
                <a:cxn ang="0">
                  <a:pos x="620" y="326"/>
                </a:cxn>
                <a:cxn ang="0">
                  <a:pos x="660" y="344"/>
                </a:cxn>
                <a:cxn ang="0">
                  <a:pos x="672" y="350"/>
                </a:cxn>
                <a:cxn ang="0">
                  <a:pos x="678" y="176"/>
                </a:cxn>
                <a:cxn ang="0">
                  <a:pos x="662" y="18"/>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4" name="Freeform 176"/>
            <p:cNvSpPr>
              <a:spLocks/>
            </p:cNvSpPr>
            <p:nvPr/>
          </p:nvSpPr>
          <p:spPr bwMode="auto">
            <a:xfrm>
              <a:off x="2188" y="2723"/>
              <a:ext cx="1183" cy="1152"/>
            </a:xfrm>
            <a:custGeom>
              <a:avLst/>
              <a:gdLst/>
              <a:ahLst/>
              <a:cxnLst>
                <a:cxn ang="0">
                  <a:pos x="1000" y="294"/>
                </a:cxn>
                <a:cxn ang="0">
                  <a:pos x="930" y="276"/>
                </a:cxn>
                <a:cxn ang="0">
                  <a:pos x="884" y="284"/>
                </a:cxn>
                <a:cxn ang="0">
                  <a:pos x="846" y="284"/>
                </a:cxn>
                <a:cxn ang="0">
                  <a:pos x="836" y="284"/>
                </a:cxn>
                <a:cxn ang="0">
                  <a:pos x="818" y="276"/>
                </a:cxn>
                <a:cxn ang="0">
                  <a:pos x="800" y="298"/>
                </a:cxn>
                <a:cxn ang="0">
                  <a:pos x="790" y="280"/>
                </a:cxn>
                <a:cxn ang="0">
                  <a:pos x="752" y="272"/>
                </a:cxn>
                <a:cxn ang="0">
                  <a:pos x="730" y="268"/>
                </a:cxn>
                <a:cxn ang="0">
                  <a:pos x="696" y="260"/>
                </a:cxn>
                <a:cxn ang="0">
                  <a:pos x="674" y="252"/>
                </a:cxn>
                <a:cxn ang="0">
                  <a:pos x="638" y="242"/>
                </a:cxn>
                <a:cxn ang="0">
                  <a:pos x="622" y="220"/>
                </a:cxn>
                <a:cxn ang="0">
                  <a:pos x="582" y="210"/>
                </a:cxn>
                <a:cxn ang="0">
                  <a:pos x="340" y="0"/>
                </a:cxn>
                <a:cxn ang="0">
                  <a:pos x="0" y="420"/>
                </a:cxn>
                <a:cxn ang="0">
                  <a:pos x="4" y="438"/>
                </a:cxn>
                <a:cxn ang="0">
                  <a:pos x="30" y="474"/>
                </a:cxn>
                <a:cxn ang="0">
                  <a:pos x="134" y="576"/>
                </a:cxn>
                <a:cxn ang="0">
                  <a:pos x="148" y="610"/>
                </a:cxn>
                <a:cxn ang="0">
                  <a:pos x="220" y="718"/>
                </a:cxn>
                <a:cxn ang="0">
                  <a:pos x="288" y="728"/>
                </a:cxn>
                <a:cxn ang="0">
                  <a:pos x="326" y="668"/>
                </a:cxn>
                <a:cxn ang="0">
                  <a:pos x="350" y="662"/>
                </a:cxn>
                <a:cxn ang="0">
                  <a:pos x="392" y="674"/>
                </a:cxn>
                <a:cxn ang="0">
                  <a:pos x="436" y="696"/>
                </a:cxn>
                <a:cxn ang="0">
                  <a:pos x="452" y="708"/>
                </a:cxn>
                <a:cxn ang="0">
                  <a:pos x="488" y="754"/>
                </a:cxn>
                <a:cxn ang="0">
                  <a:pos x="548" y="868"/>
                </a:cxn>
                <a:cxn ang="0">
                  <a:pos x="582" y="908"/>
                </a:cxn>
                <a:cxn ang="0">
                  <a:pos x="596" y="968"/>
                </a:cxn>
                <a:cxn ang="0">
                  <a:pos x="648" y="1028"/>
                </a:cxn>
                <a:cxn ang="0">
                  <a:pos x="738" y="1056"/>
                </a:cxn>
                <a:cxn ang="0">
                  <a:pos x="788" y="1064"/>
                </a:cxn>
                <a:cxn ang="0">
                  <a:pos x="782" y="1050"/>
                </a:cxn>
                <a:cxn ang="0">
                  <a:pos x="766" y="946"/>
                </a:cxn>
                <a:cxn ang="0">
                  <a:pos x="758" y="934"/>
                </a:cxn>
                <a:cxn ang="0">
                  <a:pos x="780" y="896"/>
                </a:cxn>
                <a:cxn ang="0">
                  <a:pos x="786" y="880"/>
                </a:cxn>
                <a:cxn ang="0">
                  <a:pos x="800" y="846"/>
                </a:cxn>
                <a:cxn ang="0">
                  <a:pos x="814" y="846"/>
                </a:cxn>
                <a:cxn ang="0">
                  <a:pos x="824" y="830"/>
                </a:cxn>
                <a:cxn ang="0">
                  <a:pos x="834" y="828"/>
                </a:cxn>
                <a:cxn ang="0">
                  <a:pos x="856" y="818"/>
                </a:cxn>
                <a:cxn ang="0">
                  <a:pos x="868" y="796"/>
                </a:cxn>
                <a:cxn ang="0">
                  <a:pos x="876" y="804"/>
                </a:cxn>
                <a:cxn ang="0">
                  <a:pos x="964" y="758"/>
                </a:cxn>
                <a:cxn ang="0">
                  <a:pos x="982" y="710"/>
                </a:cxn>
                <a:cxn ang="0">
                  <a:pos x="1000" y="704"/>
                </a:cxn>
                <a:cxn ang="0">
                  <a:pos x="1058" y="694"/>
                </a:cxn>
                <a:cxn ang="0">
                  <a:pos x="1074" y="686"/>
                </a:cxn>
                <a:cxn ang="0">
                  <a:pos x="1084" y="664"/>
                </a:cxn>
                <a:cxn ang="0">
                  <a:pos x="1088" y="622"/>
                </a:cxn>
                <a:cxn ang="0">
                  <a:pos x="1098" y="588"/>
                </a:cxn>
                <a:cxn ang="0">
                  <a:pos x="1092" y="534"/>
                </a:cxn>
                <a:cxn ang="0">
                  <a:pos x="1084" y="512"/>
                </a:cxn>
                <a:cxn ang="0">
                  <a:pos x="1072" y="480"/>
                </a:cxn>
                <a:cxn ang="0">
                  <a:pos x="1054" y="310"/>
                </a:cxn>
                <a:cxn ang="0">
                  <a:pos x="1016" y="302"/>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5" name="Freeform 177"/>
            <p:cNvSpPr>
              <a:spLocks/>
            </p:cNvSpPr>
            <p:nvPr/>
          </p:nvSpPr>
          <p:spPr bwMode="auto">
            <a:xfrm>
              <a:off x="3700" y="2401"/>
              <a:ext cx="623" cy="322"/>
            </a:xfrm>
            <a:custGeom>
              <a:avLst/>
              <a:gdLst/>
              <a:ahLst/>
              <a:cxnLst>
                <a:cxn ang="0">
                  <a:pos x="116" y="288"/>
                </a:cxn>
                <a:cxn ang="0">
                  <a:pos x="114" y="274"/>
                </a:cxn>
                <a:cxn ang="0">
                  <a:pos x="132" y="274"/>
                </a:cxn>
                <a:cxn ang="0">
                  <a:pos x="464" y="240"/>
                </a:cxn>
                <a:cxn ang="0">
                  <a:pos x="498" y="222"/>
                </a:cxn>
                <a:cxn ang="0">
                  <a:pos x="518" y="204"/>
                </a:cxn>
                <a:cxn ang="0">
                  <a:pos x="520" y="192"/>
                </a:cxn>
                <a:cxn ang="0">
                  <a:pos x="528" y="180"/>
                </a:cxn>
                <a:cxn ang="0">
                  <a:pos x="576" y="138"/>
                </a:cxn>
                <a:cxn ang="0">
                  <a:pos x="574" y="130"/>
                </a:cxn>
                <a:cxn ang="0">
                  <a:pos x="566" y="126"/>
                </a:cxn>
                <a:cxn ang="0">
                  <a:pos x="556" y="120"/>
                </a:cxn>
                <a:cxn ang="0">
                  <a:pos x="550" y="118"/>
                </a:cxn>
                <a:cxn ang="0">
                  <a:pos x="524" y="82"/>
                </a:cxn>
                <a:cxn ang="0">
                  <a:pos x="522" y="70"/>
                </a:cxn>
                <a:cxn ang="0">
                  <a:pos x="520" y="48"/>
                </a:cxn>
                <a:cxn ang="0">
                  <a:pos x="508" y="38"/>
                </a:cxn>
                <a:cxn ang="0">
                  <a:pos x="492" y="26"/>
                </a:cxn>
                <a:cxn ang="0">
                  <a:pos x="478" y="26"/>
                </a:cxn>
                <a:cxn ang="0">
                  <a:pos x="470" y="34"/>
                </a:cxn>
                <a:cxn ang="0">
                  <a:pos x="458" y="38"/>
                </a:cxn>
                <a:cxn ang="0">
                  <a:pos x="438" y="34"/>
                </a:cxn>
                <a:cxn ang="0">
                  <a:pos x="416" y="30"/>
                </a:cxn>
                <a:cxn ang="0">
                  <a:pos x="388" y="26"/>
                </a:cxn>
                <a:cxn ang="0">
                  <a:pos x="366" y="0"/>
                </a:cxn>
                <a:cxn ang="0">
                  <a:pos x="354" y="6"/>
                </a:cxn>
                <a:cxn ang="0">
                  <a:pos x="338" y="2"/>
                </a:cxn>
                <a:cxn ang="0">
                  <a:pos x="336" y="14"/>
                </a:cxn>
                <a:cxn ang="0">
                  <a:pos x="338" y="38"/>
                </a:cxn>
                <a:cxn ang="0">
                  <a:pos x="318" y="48"/>
                </a:cxn>
                <a:cxn ang="0">
                  <a:pos x="300" y="50"/>
                </a:cxn>
                <a:cxn ang="0">
                  <a:pos x="268" y="106"/>
                </a:cxn>
                <a:cxn ang="0">
                  <a:pos x="244" y="124"/>
                </a:cxn>
                <a:cxn ang="0">
                  <a:pos x="230" y="112"/>
                </a:cxn>
                <a:cxn ang="0">
                  <a:pos x="218" y="140"/>
                </a:cxn>
                <a:cxn ang="0">
                  <a:pos x="204" y="140"/>
                </a:cxn>
                <a:cxn ang="0">
                  <a:pos x="186" y="138"/>
                </a:cxn>
                <a:cxn ang="0">
                  <a:pos x="176" y="154"/>
                </a:cxn>
                <a:cxn ang="0">
                  <a:pos x="150" y="140"/>
                </a:cxn>
                <a:cxn ang="0">
                  <a:pos x="118" y="146"/>
                </a:cxn>
                <a:cxn ang="0">
                  <a:pos x="116" y="158"/>
                </a:cxn>
                <a:cxn ang="0">
                  <a:pos x="104" y="158"/>
                </a:cxn>
                <a:cxn ang="0">
                  <a:pos x="104" y="160"/>
                </a:cxn>
                <a:cxn ang="0">
                  <a:pos x="100" y="172"/>
                </a:cxn>
                <a:cxn ang="0">
                  <a:pos x="98" y="178"/>
                </a:cxn>
                <a:cxn ang="0">
                  <a:pos x="104" y="190"/>
                </a:cxn>
                <a:cxn ang="0">
                  <a:pos x="72" y="200"/>
                </a:cxn>
                <a:cxn ang="0">
                  <a:pos x="78" y="232"/>
                </a:cxn>
                <a:cxn ang="0">
                  <a:pos x="58" y="230"/>
                </a:cxn>
                <a:cxn ang="0">
                  <a:pos x="36" y="222"/>
                </a:cxn>
                <a:cxn ang="0">
                  <a:pos x="22" y="244"/>
                </a:cxn>
                <a:cxn ang="0">
                  <a:pos x="24" y="248"/>
                </a:cxn>
                <a:cxn ang="0">
                  <a:pos x="32" y="260"/>
                </a:cxn>
                <a:cxn ang="0">
                  <a:pos x="20" y="288"/>
                </a:cxn>
                <a:cxn ang="0">
                  <a:pos x="6" y="290"/>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6" name="Freeform 178"/>
            <p:cNvSpPr>
              <a:spLocks/>
            </p:cNvSpPr>
            <p:nvPr/>
          </p:nvSpPr>
          <p:spPr bwMode="auto">
            <a:xfrm>
              <a:off x="3646" y="2643"/>
              <a:ext cx="694" cy="244"/>
            </a:xfrm>
            <a:custGeom>
              <a:avLst/>
              <a:gdLst/>
              <a:ahLst/>
              <a:cxnLst>
                <a:cxn ang="0">
                  <a:pos x="646" y="0"/>
                </a:cxn>
                <a:cxn ang="0">
                  <a:pos x="514" y="16"/>
                </a:cxn>
                <a:cxn ang="0">
                  <a:pos x="508" y="22"/>
                </a:cxn>
                <a:cxn ang="0">
                  <a:pos x="182" y="50"/>
                </a:cxn>
                <a:cxn ang="0">
                  <a:pos x="176" y="48"/>
                </a:cxn>
                <a:cxn ang="0">
                  <a:pos x="164" y="50"/>
                </a:cxn>
                <a:cxn ang="0">
                  <a:pos x="166" y="54"/>
                </a:cxn>
                <a:cxn ang="0">
                  <a:pos x="166" y="64"/>
                </a:cxn>
                <a:cxn ang="0">
                  <a:pos x="50" y="74"/>
                </a:cxn>
                <a:cxn ang="0">
                  <a:pos x="44" y="88"/>
                </a:cxn>
                <a:cxn ang="0">
                  <a:pos x="40" y="104"/>
                </a:cxn>
                <a:cxn ang="0">
                  <a:pos x="42" y="110"/>
                </a:cxn>
                <a:cxn ang="0">
                  <a:pos x="38" y="124"/>
                </a:cxn>
                <a:cxn ang="0">
                  <a:pos x="36" y="130"/>
                </a:cxn>
                <a:cxn ang="0">
                  <a:pos x="38" y="134"/>
                </a:cxn>
                <a:cxn ang="0">
                  <a:pos x="34" y="142"/>
                </a:cxn>
                <a:cxn ang="0">
                  <a:pos x="24" y="152"/>
                </a:cxn>
                <a:cxn ang="0">
                  <a:pos x="20" y="174"/>
                </a:cxn>
                <a:cxn ang="0">
                  <a:pos x="10" y="186"/>
                </a:cxn>
                <a:cxn ang="0">
                  <a:pos x="12" y="200"/>
                </a:cxn>
                <a:cxn ang="0">
                  <a:pos x="10" y="218"/>
                </a:cxn>
                <a:cxn ang="0">
                  <a:pos x="8" y="218"/>
                </a:cxn>
                <a:cxn ang="0">
                  <a:pos x="0" y="228"/>
                </a:cxn>
                <a:cxn ang="0">
                  <a:pos x="166" y="214"/>
                </a:cxn>
                <a:cxn ang="0">
                  <a:pos x="374" y="196"/>
                </a:cxn>
                <a:cxn ang="0">
                  <a:pos x="454" y="188"/>
                </a:cxn>
                <a:cxn ang="0">
                  <a:pos x="456" y="164"/>
                </a:cxn>
                <a:cxn ang="0">
                  <a:pos x="464" y="164"/>
                </a:cxn>
                <a:cxn ang="0">
                  <a:pos x="468" y="164"/>
                </a:cxn>
                <a:cxn ang="0">
                  <a:pos x="474" y="158"/>
                </a:cxn>
                <a:cxn ang="0">
                  <a:pos x="474" y="152"/>
                </a:cxn>
                <a:cxn ang="0">
                  <a:pos x="474" y="146"/>
                </a:cxn>
                <a:cxn ang="0">
                  <a:pos x="476" y="140"/>
                </a:cxn>
                <a:cxn ang="0">
                  <a:pos x="482" y="134"/>
                </a:cxn>
                <a:cxn ang="0">
                  <a:pos x="498" y="126"/>
                </a:cxn>
                <a:cxn ang="0">
                  <a:pos x="518" y="122"/>
                </a:cxn>
                <a:cxn ang="0">
                  <a:pos x="536" y="106"/>
                </a:cxn>
                <a:cxn ang="0">
                  <a:pos x="542" y="102"/>
                </a:cxn>
                <a:cxn ang="0">
                  <a:pos x="554" y="92"/>
                </a:cxn>
                <a:cxn ang="0">
                  <a:pos x="556" y="82"/>
                </a:cxn>
                <a:cxn ang="0">
                  <a:pos x="560" y="82"/>
                </a:cxn>
                <a:cxn ang="0">
                  <a:pos x="564" y="82"/>
                </a:cxn>
                <a:cxn ang="0">
                  <a:pos x="568" y="78"/>
                </a:cxn>
                <a:cxn ang="0">
                  <a:pos x="568" y="76"/>
                </a:cxn>
                <a:cxn ang="0">
                  <a:pos x="574" y="70"/>
                </a:cxn>
                <a:cxn ang="0">
                  <a:pos x="578" y="70"/>
                </a:cxn>
                <a:cxn ang="0">
                  <a:pos x="582" y="74"/>
                </a:cxn>
                <a:cxn ang="0">
                  <a:pos x="588" y="70"/>
                </a:cxn>
                <a:cxn ang="0">
                  <a:pos x="590" y="66"/>
                </a:cxn>
                <a:cxn ang="0">
                  <a:pos x="598" y="58"/>
                </a:cxn>
                <a:cxn ang="0">
                  <a:pos x="606" y="56"/>
                </a:cxn>
                <a:cxn ang="0">
                  <a:pos x="618" y="56"/>
                </a:cxn>
                <a:cxn ang="0">
                  <a:pos x="632" y="34"/>
                </a:cxn>
                <a:cxn ang="0">
                  <a:pos x="642" y="26"/>
                </a:cxn>
                <a:cxn ang="0">
                  <a:pos x="644" y="20"/>
                </a:cxn>
                <a:cxn ang="0">
                  <a:pos x="646" y="14"/>
                </a:cxn>
                <a:cxn ang="0">
                  <a:pos x="644" y="6"/>
                </a:cxn>
                <a:cxn ang="0">
                  <a:pos x="646" y="0"/>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7" name="Freeform 179"/>
            <p:cNvSpPr>
              <a:spLocks/>
            </p:cNvSpPr>
            <p:nvPr/>
          </p:nvSpPr>
          <p:spPr bwMode="auto">
            <a:xfrm>
              <a:off x="4035" y="2057"/>
              <a:ext cx="354" cy="396"/>
            </a:xfrm>
            <a:custGeom>
              <a:avLst/>
              <a:gdLst/>
              <a:ahLst/>
              <a:cxnLst>
                <a:cxn ang="0">
                  <a:pos x="28" y="324"/>
                </a:cxn>
                <a:cxn ang="0">
                  <a:pos x="44" y="328"/>
                </a:cxn>
                <a:cxn ang="0">
                  <a:pos x="56" y="322"/>
                </a:cxn>
                <a:cxn ang="0">
                  <a:pos x="78" y="348"/>
                </a:cxn>
                <a:cxn ang="0">
                  <a:pos x="106" y="352"/>
                </a:cxn>
                <a:cxn ang="0">
                  <a:pos x="128" y="356"/>
                </a:cxn>
                <a:cxn ang="0">
                  <a:pos x="148" y="360"/>
                </a:cxn>
                <a:cxn ang="0">
                  <a:pos x="160" y="356"/>
                </a:cxn>
                <a:cxn ang="0">
                  <a:pos x="168" y="348"/>
                </a:cxn>
                <a:cxn ang="0">
                  <a:pos x="182" y="348"/>
                </a:cxn>
                <a:cxn ang="0">
                  <a:pos x="198" y="360"/>
                </a:cxn>
                <a:cxn ang="0">
                  <a:pos x="210" y="370"/>
                </a:cxn>
                <a:cxn ang="0">
                  <a:pos x="228" y="356"/>
                </a:cxn>
                <a:cxn ang="0">
                  <a:pos x="234" y="342"/>
                </a:cxn>
                <a:cxn ang="0">
                  <a:pos x="240" y="306"/>
                </a:cxn>
                <a:cxn ang="0">
                  <a:pos x="254" y="318"/>
                </a:cxn>
                <a:cxn ang="0">
                  <a:pos x="260" y="296"/>
                </a:cxn>
                <a:cxn ang="0">
                  <a:pos x="274" y="272"/>
                </a:cxn>
                <a:cxn ang="0">
                  <a:pos x="280" y="262"/>
                </a:cxn>
                <a:cxn ang="0">
                  <a:pos x="296" y="260"/>
                </a:cxn>
                <a:cxn ang="0">
                  <a:pos x="312" y="240"/>
                </a:cxn>
                <a:cxn ang="0">
                  <a:pos x="324" y="230"/>
                </a:cxn>
                <a:cxn ang="0">
                  <a:pos x="320" y="214"/>
                </a:cxn>
                <a:cxn ang="0">
                  <a:pos x="324" y="198"/>
                </a:cxn>
                <a:cxn ang="0">
                  <a:pos x="316" y="154"/>
                </a:cxn>
                <a:cxn ang="0">
                  <a:pos x="322" y="136"/>
                </a:cxn>
                <a:cxn ang="0">
                  <a:pos x="330" y="132"/>
                </a:cxn>
                <a:cxn ang="0">
                  <a:pos x="270" y="20"/>
                </a:cxn>
                <a:cxn ang="0">
                  <a:pos x="246" y="34"/>
                </a:cxn>
                <a:cxn ang="0">
                  <a:pos x="218" y="62"/>
                </a:cxn>
                <a:cxn ang="0">
                  <a:pos x="200" y="62"/>
                </a:cxn>
                <a:cxn ang="0">
                  <a:pos x="176" y="78"/>
                </a:cxn>
                <a:cxn ang="0">
                  <a:pos x="154" y="72"/>
                </a:cxn>
                <a:cxn ang="0">
                  <a:pos x="146" y="72"/>
                </a:cxn>
                <a:cxn ang="0">
                  <a:pos x="146" y="66"/>
                </a:cxn>
                <a:cxn ang="0">
                  <a:pos x="112" y="56"/>
                </a:cxn>
                <a:cxn ang="0">
                  <a:pos x="96" y="58"/>
                </a:cxn>
                <a:cxn ang="0">
                  <a:pos x="0" y="66"/>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8" name="Freeform 180"/>
            <p:cNvSpPr>
              <a:spLocks/>
            </p:cNvSpPr>
            <p:nvPr/>
          </p:nvSpPr>
          <p:spPr bwMode="auto">
            <a:xfrm>
              <a:off x="4415" y="1627"/>
              <a:ext cx="638" cy="489"/>
            </a:xfrm>
            <a:custGeom>
              <a:avLst/>
              <a:gdLst/>
              <a:ahLst/>
              <a:cxnLst>
                <a:cxn ang="0">
                  <a:pos x="454" y="408"/>
                </a:cxn>
                <a:cxn ang="0">
                  <a:pos x="446" y="424"/>
                </a:cxn>
                <a:cxn ang="0">
                  <a:pos x="440" y="438"/>
                </a:cxn>
                <a:cxn ang="0">
                  <a:pos x="436" y="456"/>
                </a:cxn>
                <a:cxn ang="0">
                  <a:pos x="450" y="440"/>
                </a:cxn>
                <a:cxn ang="0">
                  <a:pos x="474" y="438"/>
                </a:cxn>
                <a:cxn ang="0">
                  <a:pos x="506" y="424"/>
                </a:cxn>
                <a:cxn ang="0">
                  <a:pos x="560" y="386"/>
                </a:cxn>
                <a:cxn ang="0">
                  <a:pos x="578" y="372"/>
                </a:cxn>
                <a:cxn ang="0">
                  <a:pos x="594" y="356"/>
                </a:cxn>
                <a:cxn ang="0">
                  <a:pos x="586" y="360"/>
                </a:cxn>
                <a:cxn ang="0">
                  <a:pos x="564" y="370"/>
                </a:cxn>
                <a:cxn ang="0">
                  <a:pos x="550" y="378"/>
                </a:cxn>
                <a:cxn ang="0">
                  <a:pos x="566" y="352"/>
                </a:cxn>
                <a:cxn ang="0">
                  <a:pos x="554" y="364"/>
                </a:cxn>
                <a:cxn ang="0">
                  <a:pos x="504" y="392"/>
                </a:cxn>
                <a:cxn ang="0">
                  <a:pos x="466" y="418"/>
                </a:cxn>
                <a:cxn ang="0">
                  <a:pos x="464" y="398"/>
                </a:cxn>
                <a:cxn ang="0">
                  <a:pos x="474" y="372"/>
                </a:cxn>
                <a:cxn ang="0">
                  <a:pos x="460" y="288"/>
                </a:cxn>
                <a:cxn ang="0">
                  <a:pos x="450" y="200"/>
                </a:cxn>
                <a:cxn ang="0">
                  <a:pos x="440" y="146"/>
                </a:cxn>
                <a:cxn ang="0">
                  <a:pos x="428" y="136"/>
                </a:cxn>
                <a:cxn ang="0">
                  <a:pos x="426" y="120"/>
                </a:cxn>
                <a:cxn ang="0">
                  <a:pos x="418" y="70"/>
                </a:cxn>
                <a:cxn ang="0">
                  <a:pos x="402" y="18"/>
                </a:cxn>
                <a:cxn ang="0">
                  <a:pos x="394" y="0"/>
                </a:cxn>
                <a:cxn ang="0">
                  <a:pos x="300" y="20"/>
                </a:cxn>
                <a:cxn ang="0">
                  <a:pos x="266" y="48"/>
                </a:cxn>
                <a:cxn ang="0">
                  <a:pos x="242" y="90"/>
                </a:cxn>
                <a:cxn ang="0">
                  <a:pos x="210" y="130"/>
                </a:cxn>
                <a:cxn ang="0">
                  <a:pos x="214" y="146"/>
                </a:cxn>
                <a:cxn ang="0">
                  <a:pos x="226" y="154"/>
                </a:cxn>
                <a:cxn ang="0">
                  <a:pos x="228" y="174"/>
                </a:cxn>
                <a:cxn ang="0">
                  <a:pos x="190" y="218"/>
                </a:cxn>
                <a:cxn ang="0">
                  <a:pos x="124" y="230"/>
                </a:cxn>
                <a:cxn ang="0">
                  <a:pos x="72" y="234"/>
                </a:cxn>
                <a:cxn ang="0">
                  <a:pos x="38" y="262"/>
                </a:cxn>
                <a:cxn ang="0">
                  <a:pos x="56" y="296"/>
                </a:cxn>
                <a:cxn ang="0">
                  <a:pos x="42" y="320"/>
                </a:cxn>
                <a:cxn ang="0">
                  <a:pos x="6" y="386"/>
                </a:cxn>
                <a:cxn ang="0">
                  <a:pos x="332" y="330"/>
                </a:cxn>
                <a:cxn ang="0">
                  <a:pos x="340" y="336"/>
                </a:cxn>
                <a:cxn ang="0">
                  <a:pos x="356" y="362"/>
                </a:cxn>
                <a:cxn ang="0">
                  <a:pos x="380" y="370"/>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9" name="Freeform 181"/>
            <p:cNvSpPr>
              <a:spLocks/>
            </p:cNvSpPr>
            <p:nvPr/>
          </p:nvSpPr>
          <p:spPr bwMode="auto">
            <a:xfrm>
              <a:off x="4363" y="1972"/>
              <a:ext cx="494" cy="322"/>
            </a:xfrm>
            <a:custGeom>
              <a:avLst/>
              <a:gdLst/>
              <a:ahLst/>
              <a:cxnLst>
                <a:cxn ang="0">
                  <a:pos x="114" y="282"/>
                </a:cxn>
                <a:cxn ang="0">
                  <a:pos x="322" y="242"/>
                </a:cxn>
                <a:cxn ang="0">
                  <a:pos x="388" y="230"/>
                </a:cxn>
                <a:cxn ang="0">
                  <a:pos x="390" y="228"/>
                </a:cxn>
                <a:cxn ang="0">
                  <a:pos x="392" y="228"/>
                </a:cxn>
                <a:cxn ang="0">
                  <a:pos x="392" y="222"/>
                </a:cxn>
                <a:cxn ang="0">
                  <a:pos x="400" y="214"/>
                </a:cxn>
                <a:cxn ang="0">
                  <a:pos x="408" y="214"/>
                </a:cxn>
                <a:cxn ang="0">
                  <a:pos x="414" y="216"/>
                </a:cxn>
                <a:cxn ang="0">
                  <a:pos x="434" y="202"/>
                </a:cxn>
                <a:cxn ang="0">
                  <a:pos x="436" y="192"/>
                </a:cxn>
                <a:cxn ang="0">
                  <a:pos x="448" y="180"/>
                </a:cxn>
                <a:cxn ang="0">
                  <a:pos x="460" y="172"/>
                </a:cxn>
                <a:cxn ang="0">
                  <a:pos x="460" y="170"/>
                </a:cxn>
                <a:cxn ang="0">
                  <a:pos x="450" y="162"/>
                </a:cxn>
                <a:cxn ang="0">
                  <a:pos x="446" y="158"/>
                </a:cxn>
                <a:cxn ang="0">
                  <a:pos x="440" y="154"/>
                </a:cxn>
                <a:cxn ang="0">
                  <a:pos x="438" y="152"/>
                </a:cxn>
                <a:cxn ang="0">
                  <a:pos x="428" y="150"/>
                </a:cxn>
                <a:cxn ang="0">
                  <a:pos x="426" y="138"/>
                </a:cxn>
                <a:cxn ang="0">
                  <a:pos x="416" y="136"/>
                </a:cxn>
                <a:cxn ang="0">
                  <a:pos x="414" y="134"/>
                </a:cxn>
                <a:cxn ang="0">
                  <a:pos x="414" y="116"/>
                </a:cxn>
                <a:cxn ang="0">
                  <a:pos x="418" y="114"/>
                </a:cxn>
                <a:cxn ang="0">
                  <a:pos x="418" y="104"/>
                </a:cxn>
                <a:cxn ang="0">
                  <a:pos x="412" y="98"/>
                </a:cxn>
                <a:cxn ang="0">
                  <a:pos x="412" y="94"/>
                </a:cxn>
                <a:cxn ang="0">
                  <a:pos x="414" y="92"/>
                </a:cxn>
                <a:cxn ang="0">
                  <a:pos x="422" y="82"/>
                </a:cxn>
                <a:cxn ang="0">
                  <a:pos x="426" y="68"/>
                </a:cxn>
                <a:cxn ang="0">
                  <a:pos x="426" y="64"/>
                </a:cxn>
                <a:cxn ang="0">
                  <a:pos x="430" y="56"/>
                </a:cxn>
                <a:cxn ang="0">
                  <a:pos x="434" y="52"/>
                </a:cxn>
                <a:cxn ang="0">
                  <a:pos x="428" y="48"/>
                </a:cxn>
                <a:cxn ang="0">
                  <a:pos x="408" y="46"/>
                </a:cxn>
                <a:cxn ang="0">
                  <a:pos x="408" y="44"/>
                </a:cxn>
                <a:cxn ang="0">
                  <a:pos x="404" y="40"/>
                </a:cxn>
                <a:cxn ang="0">
                  <a:pos x="404" y="34"/>
                </a:cxn>
                <a:cxn ang="0">
                  <a:pos x="394" y="14"/>
                </a:cxn>
                <a:cxn ang="0">
                  <a:pos x="388" y="14"/>
                </a:cxn>
                <a:cxn ang="0">
                  <a:pos x="386" y="10"/>
                </a:cxn>
                <a:cxn ang="0">
                  <a:pos x="382" y="12"/>
                </a:cxn>
                <a:cxn ang="0">
                  <a:pos x="380" y="8"/>
                </a:cxn>
                <a:cxn ang="0">
                  <a:pos x="378" y="4"/>
                </a:cxn>
                <a:cxn ang="0">
                  <a:pos x="372" y="0"/>
                </a:cxn>
                <a:cxn ang="0">
                  <a:pos x="54" y="64"/>
                </a:cxn>
                <a:cxn ang="0">
                  <a:pos x="48" y="38"/>
                </a:cxn>
                <a:cxn ang="0">
                  <a:pos x="32" y="54"/>
                </a:cxn>
                <a:cxn ang="0">
                  <a:pos x="28" y="56"/>
                </a:cxn>
                <a:cxn ang="0">
                  <a:pos x="26" y="52"/>
                </a:cxn>
                <a:cxn ang="0">
                  <a:pos x="24" y="52"/>
                </a:cxn>
                <a:cxn ang="0">
                  <a:pos x="20" y="62"/>
                </a:cxn>
                <a:cxn ang="0">
                  <a:pos x="4" y="74"/>
                </a:cxn>
                <a:cxn ang="0">
                  <a:pos x="0" y="78"/>
                </a:cxn>
                <a:cxn ang="0">
                  <a:pos x="22" y="210"/>
                </a:cxn>
                <a:cxn ang="0">
                  <a:pos x="38" y="298"/>
                </a:cxn>
                <a:cxn ang="0">
                  <a:pos x="114" y="282"/>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0" name="Freeform 182"/>
            <p:cNvSpPr>
              <a:spLocks/>
            </p:cNvSpPr>
            <p:nvPr/>
          </p:nvSpPr>
          <p:spPr bwMode="auto">
            <a:xfrm>
              <a:off x="4134" y="2558"/>
              <a:ext cx="746" cy="322"/>
            </a:xfrm>
            <a:custGeom>
              <a:avLst/>
              <a:gdLst/>
              <a:ahLst/>
              <a:cxnLst>
                <a:cxn ang="0">
                  <a:pos x="10" y="242"/>
                </a:cxn>
                <a:cxn ang="0">
                  <a:pos x="20" y="230"/>
                </a:cxn>
                <a:cxn ang="0">
                  <a:pos x="28" y="212"/>
                </a:cxn>
                <a:cxn ang="0">
                  <a:pos x="82" y="184"/>
                </a:cxn>
                <a:cxn ang="0">
                  <a:pos x="102" y="160"/>
                </a:cxn>
                <a:cxn ang="0">
                  <a:pos x="114" y="156"/>
                </a:cxn>
                <a:cxn ang="0">
                  <a:pos x="124" y="148"/>
                </a:cxn>
                <a:cxn ang="0">
                  <a:pos x="136" y="144"/>
                </a:cxn>
                <a:cxn ang="0">
                  <a:pos x="164" y="134"/>
                </a:cxn>
                <a:cxn ang="0">
                  <a:pos x="190" y="98"/>
                </a:cxn>
                <a:cxn ang="0">
                  <a:pos x="192" y="78"/>
                </a:cxn>
                <a:cxn ang="0">
                  <a:pos x="212" y="76"/>
                </a:cxn>
                <a:cxn ang="0">
                  <a:pos x="246" y="72"/>
                </a:cxn>
                <a:cxn ang="0">
                  <a:pos x="656" y="4"/>
                </a:cxn>
                <a:cxn ang="0">
                  <a:pos x="666" y="12"/>
                </a:cxn>
                <a:cxn ang="0">
                  <a:pos x="678" y="30"/>
                </a:cxn>
                <a:cxn ang="0">
                  <a:pos x="674" y="32"/>
                </a:cxn>
                <a:cxn ang="0">
                  <a:pos x="662" y="32"/>
                </a:cxn>
                <a:cxn ang="0">
                  <a:pos x="658" y="34"/>
                </a:cxn>
                <a:cxn ang="0">
                  <a:pos x="634" y="50"/>
                </a:cxn>
                <a:cxn ang="0">
                  <a:pos x="612" y="66"/>
                </a:cxn>
                <a:cxn ang="0">
                  <a:pos x="620" y="68"/>
                </a:cxn>
                <a:cxn ang="0">
                  <a:pos x="652" y="54"/>
                </a:cxn>
                <a:cxn ang="0">
                  <a:pos x="664" y="64"/>
                </a:cxn>
                <a:cxn ang="0">
                  <a:pos x="672" y="68"/>
                </a:cxn>
                <a:cxn ang="0">
                  <a:pos x="686" y="54"/>
                </a:cxn>
                <a:cxn ang="0">
                  <a:pos x="694" y="84"/>
                </a:cxn>
                <a:cxn ang="0">
                  <a:pos x="682" y="102"/>
                </a:cxn>
                <a:cxn ang="0">
                  <a:pos x="666" y="114"/>
                </a:cxn>
                <a:cxn ang="0">
                  <a:pos x="642" y="116"/>
                </a:cxn>
                <a:cxn ang="0">
                  <a:pos x="638" y="110"/>
                </a:cxn>
                <a:cxn ang="0">
                  <a:pos x="632" y="104"/>
                </a:cxn>
                <a:cxn ang="0">
                  <a:pos x="630" y="122"/>
                </a:cxn>
                <a:cxn ang="0">
                  <a:pos x="638" y="128"/>
                </a:cxn>
                <a:cxn ang="0">
                  <a:pos x="642" y="144"/>
                </a:cxn>
                <a:cxn ang="0">
                  <a:pos x="614" y="162"/>
                </a:cxn>
                <a:cxn ang="0">
                  <a:pos x="612" y="168"/>
                </a:cxn>
                <a:cxn ang="0">
                  <a:pos x="652" y="156"/>
                </a:cxn>
                <a:cxn ang="0">
                  <a:pos x="664" y="158"/>
                </a:cxn>
                <a:cxn ang="0">
                  <a:pos x="632" y="186"/>
                </a:cxn>
                <a:cxn ang="0">
                  <a:pos x="598" y="212"/>
                </a:cxn>
                <a:cxn ang="0">
                  <a:pos x="592" y="218"/>
                </a:cxn>
                <a:cxn ang="0">
                  <a:pos x="560" y="258"/>
                </a:cxn>
                <a:cxn ang="0">
                  <a:pos x="542" y="292"/>
                </a:cxn>
                <a:cxn ang="0">
                  <a:pos x="400" y="226"/>
                </a:cxn>
                <a:cxn ang="0">
                  <a:pos x="292" y="212"/>
                </a:cxn>
                <a:cxn ang="0">
                  <a:pos x="284" y="210"/>
                </a:cxn>
                <a:cxn ang="0">
                  <a:pos x="174" y="218"/>
                </a:cxn>
                <a:cxn ang="0">
                  <a:pos x="152" y="236"/>
                </a:cxn>
                <a:cxn ang="0">
                  <a:pos x="0" y="266"/>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1" name="Freeform 183"/>
            <p:cNvSpPr>
              <a:spLocks/>
            </p:cNvSpPr>
            <p:nvPr/>
          </p:nvSpPr>
          <p:spPr bwMode="auto">
            <a:xfrm>
              <a:off x="4258" y="2195"/>
              <a:ext cx="380" cy="376"/>
            </a:xfrm>
            <a:custGeom>
              <a:avLst/>
              <a:gdLst/>
              <a:ahLst/>
              <a:cxnLst>
                <a:cxn ang="0">
                  <a:pos x="118" y="0"/>
                </a:cxn>
                <a:cxn ang="0">
                  <a:pos x="116" y="16"/>
                </a:cxn>
                <a:cxn ang="0">
                  <a:pos x="120" y="32"/>
                </a:cxn>
                <a:cxn ang="0">
                  <a:pos x="110" y="76"/>
                </a:cxn>
                <a:cxn ang="0">
                  <a:pos x="112" y="90"/>
                </a:cxn>
                <a:cxn ang="0">
                  <a:pos x="106" y="108"/>
                </a:cxn>
                <a:cxn ang="0">
                  <a:pos x="88" y="128"/>
                </a:cxn>
                <a:cxn ang="0">
                  <a:pos x="78" y="134"/>
                </a:cxn>
                <a:cxn ang="0">
                  <a:pos x="64" y="138"/>
                </a:cxn>
                <a:cxn ang="0">
                  <a:pos x="58" y="150"/>
                </a:cxn>
                <a:cxn ang="0">
                  <a:pos x="52" y="178"/>
                </a:cxn>
                <a:cxn ang="0">
                  <a:pos x="36" y="176"/>
                </a:cxn>
                <a:cxn ang="0">
                  <a:pos x="24" y="200"/>
                </a:cxn>
                <a:cxn ang="0">
                  <a:pos x="24" y="222"/>
                </a:cxn>
                <a:cxn ang="0">
                  <a:pos x="10" y="240"/>
                </a:cxn>
                <a:cxn ang="0">
                  <a:pos x="2" y="254"/>
                </a:cxn>
                <a:cxn ang="0">
                  <a:pos x="2" y="268"/>
                </a:cxn>
                <a:cxn ang="0">
                  <a:pos x="20" y="294"/>
                </a:cxn>
                <a:cxn ang="0">
                  <a:pos x="32" y="312"/>
                </a:cxn>
                <a:cxn ang="0">
                  <a:pos x="44" y="314"/>
                </a:cxn>
                <a:cxn ang="0">
                  <a:pos x="48" y="318"/>
                </a:cxn>
                <a:cxn ang="0">
                  <a:pos x="60" y="322"/>
                </a:cxn>
                <a:cxn ang="0">
                  <a:pos x="60" y="332"/>
                </a:cxn>
                <a:cxn ang="0">
                  <a:pos x="88" y="350"/>
                </a:cxn>
                <a:cxn ang="0">
                  <a:pos x="106" y="344"/>
                </a:cxn>
                <a:cxn ang="0">
                  <a:pos x="112" y="334"/>
                </a:cxn>
                <a:cxn ang="0">
                  <a:pos x="122" y="342"/>
                </a:cxn>
                <a:cxn ang="0">
                  <a:pos x="148" y="332"/>
                </a:cxn>
                <a:cxn ang="0">
                  <a:pos x="154" y="320"/>
                </a:cxn>
                <a:cxn ang="0">
                  <a:pos x="174" y="310"/>
                </a:cxn>
                <a:cxn ang="0">
                  <a:pos x="192" y="296"/>
                </a:cxn>
                <a:cxn ang="0">
                  <a:pos x="190" y="278"/>
                </a:cxn>
                <a:cxn ang="0">
                  <a:pos x="220" y="188"/>
                </a:cxn>
                <a:cxn ang="0">
                  <a:pos x="234" y="194"/>
                </a:cxn>
                <a:cxn ang="0">
                  <a:pos x="240" y="202"/>
                </a:cxn>
                <a:cxn ang="0">
                  <a:pos x="256" y="190"/>
                </a:cxn>
                <a:cxn ang="0">
                  <a:pos x="268" y="156"/>
                </a:cxn>
                <a:cxn ang="0">
                  <a:pos x="284" y="146"/>
                </a:cxn>
                <a:cxn ang="0">
                  <a:pos x="294" y="136"/>
                </a:cxn>
                <a:cxn ang="0">
                  <a:pos x="304" y="120"/>
                </a:cxn>
                <a:cxn ang="0">
                  <a:pos x="302" y="114"/>
                </a:cxn>
                <a:cxn ang="0">
                  <a:pos x="304" y="90"/>
                </a:cxn>
                <a:cxn ang="0">
                  <a:pos x="344" y="110"/>
                </a:cxn>
                <a:cxn ang="0">
                  <a:pos x="350" y="110"/>
                </a:cxn>
                <a:cxn ang="0">
                  <a:pos x="354" y="92"/>
                </a:cxn>
                <a:cxn ang="0">
                  <a:pos x="342" y="72"/>
                </a:cxn>
                <a:cxn ang="0">
                  <a:pos x="332" y="68"/>
                </a:cxn>
                <a:cxn ang="0">
                  <a:pos x="320" y="64"/>
                </a:cxn>
                <a:cxn ang="0">
                  <a:pos x="294" y="78"/>
                </a:cxn>
                <a:cxn ang="0">
                  <a:pos x="274" y="80"/>
                </a:cxn>
                <a:cxn ang="0">
                  <a:pos x="266" y="84"/>
                </a:cxn>
                <a:cxn ang="0">
                  <a:pos x="254" y="96"/>
                </a:cxn>
                <a:cxn ang="0">
                  <a:pos x="232" y="116"/>
                </a:cxn>
                <a:cxn ang="0">
                  <a:pos x="224" y="126"/>
                </a:cxn>
                <a:cxn ang="0">
                  <a:pos x="136" y="90"/>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2" name="Freeform 184"/>
            <p:cNvSpPr>
              <a:spLocks/>
            </p:cNvSpPr>
            <p:nvPr/>
          </p:nvSpPr>
          <p:spPr bwMode="auto">
            <a:xfrm>
              <a:off x="4908" y="1905"/>
              <a:ext cx="145" cy="141"/>
            </a:xfrm>
            <a:custGeom>
              <a:avLst/>
              <a:gdLst/>
              <a:ahLst/>
              <a:cxnLst>
                <a:cxn ang="0">
                  <a:pos x="0" y="30"/>
                </a:cxn>
                <a:cxn ang="0">
                  <a:pos x="46" y="18"/>
                </a:cxn>
                <a:cxn ang="0">
                  <a:pos x="50" y="24"/>
                </a:cxn>
                <a:cxn ang="0">
                  <a:pos x="50" y="22"/>
                </a:cxn>
                <a:cxn ang="0">
                  <a:pos x="52" y="18"/>
                </a:cxn>
                <a:cxn ang="0">
                  <a:pos x="120" y="0"/>
                </a:cxn>
                <a:cxn ang="0">
                  <a:pos x="134" y="56"/>
                </a:cxn>
                <a:cxn ang="0">
                  <a:pos x="132" y="62"/>
                </a:cxn>
                <a:cxn ang="0">
                  <a:pos x="132" y="64"/>
                </a:cxn>
                <a:cxn ang="0">
                  <a:pos x="132" y="68"/>
                </a:cxn>
                <a:cxn ang="0">
                  <a:pos x="132" y="70"/>
                </a:cxn>
                <a:cxn ang="0">
                  <a:pos x="124" y="70"/>
                </a:cxn>
                <a:cxn ang="0">
                  <a:pos x="102" y="80"/>
                </a:cxn>
                <a:cxn ang="0">
                  <a:pos x="96" y="80"/>
                </a:cxn>
                <a:cxn ang="0">
                  <a:pos x="94" y="82"/>
                </a:cxn>
                <a:cxn ang="0">
                  <a:pos x="92" y="86"/>
                </a:cxn>
                <a:cxn ang="0">
                  <a:pos x="92" y="88"/>
                </a:cxn>
                <a:cxn ang="0">
                  <a:pos x="78" y="90"/>
                </a:cxn>
                <a:cxn ang="0">
                  <a:pos x="60" y="98"/>
                </a:cxn>
                <a:cxn ang="0">
                  <a:pos x="58" y="94"/>
                </a:cxn>
                <a:cxn ang="0">
                  <a:pos x="46" y="106"/>
                </a:cxn>
                <a:cxn ang="0">
                  <a:pos x="20" y="128"/>
                </a:cxn>
                <a:cxn ang="0">
                  <a:pos x="10" y="134"/>
                </a:cxn>
                <a:cxn ang="0">
                  <a:pos x="2" y="126"/>
                </a:cxn>
                <a:cxn ang="0">
                  <a:pos x="14" y="114"/>
                </a:cxn>
                <a:cxn ang="0">
                  <a:pos x="14" y="110"/>
                </a:cxn>
                <a:cxn ang="0">
                  <a:pos x="10" y="102"/>
                </a:cxn>
                <a:cxn ang="0">
                  <a:pos x="0" y="30"/>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8" name="Group 191"/>
            <p:cNvGrpSpPr>
              <a:grpSpLocks/>
            </p:cNvGrpSpPr>
            <p:nvPr/>
          </p:nvGrpSpPr>
          <p:grpSpPr bwMode="auto">
            <a:xfrm>
              <a:off x="1104" y="1338"/>
              <a:ext cx="4253" cy="2238"/>
              <a:chOff x="1092" y="1167"/>
              <a:chExt cx="4253" cy="2238"/>
            </a:xfrm>
          </p:grpSpPr>
          <p:sp>
            <p:nvSpPr>
              <p:cNvPr id="2162880" name="Text Box 43"/>
              <p:cNvSpPr txBox="1">
                <a:spLocks noChangeArrowheads="1"/>
              </p:cNvSpPr>
              <p:nvPr/>
            </p:nvSpPr>
            <p:spPr bwMode="gray">
              <a:xfrm>
                <a:off x="5065" y="1283"/>
                <a:ext cx="12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ME</a:t>
                </a:r>
              </a:p>
            </p:txBody>
          </p:sp>
          <p:sp>
            <p:nvSpPr>
              <p:cNvPr id="2162881" name="Text Box 47"/>
              <p:cNvSpPr txBox="1">
                <a:spLocks noChangeArrowheads="1"/>
              </p:cNvSpPr>
              <p:nvPr/>
            </p:nvSpPr>
            <p:spPr bwMode="gray">
              <a:xfrm>
                <a:off x="4518" y="1920"/>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PA</a:t>
                </a:r>
              </a:p>
            </p:txBody>
          </p:sp>
          <p:sp>
            <p:nvSpPr>
              <p:cNvPr id="2162882" name="Text Box 48"/>
              <p:cNvSpPr txBox="1">
                <a:spLocks noChangeArrowheads="1"/>
              </p:cNvSpPr>
              <p:nvPr/>
            </p:nvSpPr>
            <p:spPr bwMode="gray">
              <a:xfrm>
                <a:off x="4316" y="2219"/>
                <a:ext cx="12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WV</a:t>
                </a:r>
              </a:p>
            </p:txBody>
          </p:sp>
          <p:sp>
            <p:nvSpPr>
              <p:cNvPr id="2162883" name="Text Box 49"/>
              <p:cNvSpPr txBox="1">
                <a:spLocks noChangeArrowheads="1"/>
              </p:cNvSpPr>
              <p:nvPr/>
            </p:nvSpPr>
            <p:spPr bwMode="gray">
              <a:xfrm>
                <a:off x="4559" y="2269"/>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VA</a:t>
                </a:r>
              </a:p>
            </p:txBody>
          </p:sp>
          <p:sp>
            <p:nvSpPr>
              <p:cNvPr id="2162884" name="Text Box 50"/>
              <p:cNvSpPr txBox="1">
                <a:spLocks noChangeArrowheads="1"/>
              </p:cNvSpPr>
              <p:nvPr/>
            </p:nvSpPr>
            <p:spPr bwMode="gray">
              <a:xfrm>
                <a:off x="4566" y="2492"/>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NC</a:t>
                </a:r>
              </a:p>
            </p:txBody>
          </p:sp>
          <p:sp>
            <p:nvSpPr>
              <p:cNvPr id="2162885" name="Text Box 51"/>
              <p:cNvSpPr txBox="1">
                <a:spLocks noChangeArrowheads="1"/>
              </p:cNvSpPr>
              <p:nvPr/>
            </p:nvSpPr>
            <p:spPr bwMode="gray">
              <a:xfrm>
                <a:off x="3399" y="3107"/>
                <a:ext cx="10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LA</a:t>
                </a:r>
              </a:p>
            </p:txBody>
          </p:sp>
          <p:sp>
            <p:nvSpPr>
              <p:cNvPr id="2162886" name="Text Box 52"/>
              <p:cNvSpPr txBox="1">
                <a:spLocks noChangeArrowheads="1"/>
              </p:cNvSpPr>
              <p:nvPr/>
            </p:nvSpPr>
            <p:spPr bwMode="gray">
              <a:xfrm>
                <a:off x="2822" y="3092"/>
                <a:ext cx="10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TX</a:t>
                </a:r>
              </a:p>
            </p:txBody>
          </p:sp>
          <p:sp>
            <p:nvSpPr>
              <p:cNvPr id="2162887" name="Text Box 53"/>
              <p:cNvSpPr txBox="1">
                <a:spLocks noChangeArrowheads="1"/>
              </p:cNvSpPr>
              <p:nvPr/>
            </p:nvSpPr>
            <p:spPr bwMode="gray">
              <a:xfrm>
                <a:off x="2975" y="2648"/>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OK</a:t>
                </a:r>
              </a:p>
            </p:txBody>
          </p:sp>
          <p:sp>
            <p:nvSpPr>
              <p:cNvPr id="2162888" name="Text Box 54"/>
              <p:cNvSpPr txBox="1">
                <a:spLocks noChangeArrowheads="1"/>
              </p:cNvSpPr>
              <p:nvPr/>
            </p:nvSpPr>
            <p:spPr bwMode="gray">
              <a:xfrm>
                <a:off x="2779" y="1986"/>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NE</a:t>
                </a:r>
              </a:p>
            </p:txBody>
          </p:sp>
          <p:sp>
            <p:nvSpPr>
              <p:cNvPr id="2162889" name="Text Box 55"/>
              <p:cNvSpPr txBox="1">
                <a:spLocks noChangeArrowheads="1"/>
              </p:cNvSpPr>
              <p:nvPr/>
            </p:nvSpPr>
            <p:spPr bwMode="gray">
              <a:xfrm>
                <a:off x="2753" y="1347"/>
                <a:ext cx="11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ND</a:t>
                </a:r>
              </a:p>
            </p:txBody>
          </p:sp>
          <p:sp>
            <p:nvSpPr>
              <p:cNvPr id="2162890" name="Text Box 56"/>
              <p:cNvSpPr txBox="1">
                <a:spLocks noChangeArrowheads="1"/>
              </p:cNvSpPr>
              <p:nvPr/>
            </p:nvSpPr>
            <p:spPr bwMode="gray">
              <a:xfrm>
                <a:off x="3164" y="1454"/>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MN</a:t>
                </a:r>
              </a:p>
            </p:txBody>
          </p:sp>
          <p:sp>
            <p:nvSpPr>
              <p:cNvPr id="2162891" name="Text Box 57"/>
              <p:cNvSpPr txBox="1">
                <a:spLocks noChangeArrowheads="1"/>
              </p:cNvSpPr>
              <p:nvPr/>
            </p:nvSpPr>
            <p:spPr bwMode="gray">
              <a:xfrm>
                <a:off x="3965" y="1775"/>
                <a:ext cx="8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MI</a:t>
                </a:r>
              </a:p>
            </p:txBody>
          </p:sp>
          <p:sp>
            <p:nvSpPr>
              <p:cNvPr id="2162892" name="Text Box 58"/>
              <p:cNvSpPr txBox="1">
                <a:spLocks noChangeArrowheads="1"/>
              </p:cNvSpPr>
              <p:nvPr/>
            </p:nvSpPr>
            <p:spPr bwMode="gray">
              <a:xfrm>
                <a:off x="3641" y="2098"/>
                <a:ext cx="7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IL</a:t>
                </a:r>
              </a:p>
            </p:txBody>
          </p:sp>
          <p:sp>
            <p:nvSpPr>
              <p:cNvPr id="2162893" name="Text Box 59"/>
              <p:cNvSpPr txBox="1">
                <a:spLocks noChangeArrowheads="1"/>
              </p:cNvSpPr>
              <p:nvPr/>
            </p:nvSpPr>
            <p:spPr bwMode="gray">
              <a:xfrm>
                <a:off x="3287" y="1932"/>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IA</a:t>
                </a:r>
              </a:p>
            </p:txBody>
          </p:sp>
          <p:sp>
            <p:nvSpPr>
              <p:cNvPr id="2162894" name="Text Box 60"/>
              <p:cNvSpPr txBox="1">
                <a:spLocks noChangeArrowheads="1"/>
              </p:cNvSpPr>
              <p:nvPr/>
            </p:nvSpPr>
            <p:spPr bwMode="gray">
              <a:xfrm>
                <a:off x="1653" y="1625"/>
                <a:ext cx="8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ID</a:t>
                </a:r>
              </a:p>
            </p:txBody>
          </p:sp>
          <p:sp>
            <p:nvSpPr>
              <p:cNvPr id="2162895" name="Text Box 61"/>
              <p:cNvSpPr txBox="1">
                <a:spLocks noChangeArrowheads="1"/>
              </p:cNvSpPr>
              <p:nvPr/>
            </p:nvSpPr>
            <p:spPr bwMode="gray">
              <a:xfrm>
                <a:off x="1311" y="1167"/>
                <a:ext cx="139" cy="86"/>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WA</a:t>
                </a:r>
              </a:p>
            </p:txBody>
          </p:sp>
          <p:sp>
            <p:nvSpPr>
              <p:cNvPr id="2162896" name="Text Box 62"/>
              <p:cNvSpPr txBox="1">
                <a:spLocks noChangeArrowheads="1"/>
              </p:cNvSpPr>
              <p:nvPr/>
            </p:nvSpPr>
            <p:spPr bwMode="gray">
              <a:xfrm>
                <a:off x="1190" y="1504"/>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OR</a:t>
                </a:r>
              </a:p>
            </p:txBody>
          </p:sp>
          <p:sp>
            <p:nvSpPr>
              <p:cNvPr id="2162897" name="Text Box 63"/>
              <p:cNvSpPr txBox="1">
                <a:spLocks noChangeArrowheads="1"/>
              </p:cNvSpPr>
              <p:nvPr/>
            </p:nvSpPr>
            <p:spPr bwMode="gray">
              <a:xfrm>
                <a:off x="1714" y="2656"/>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AZ</a:t>
                </a:r>
              </a:p>
            </p:txBody>
          </p:sp>
          <p:sp>
            <p:nvSpPr>
              <p:cNvPr id="2162898" name="Text Box 65"/>
              <p:cNvSpPr txBox="1">
                <a:spLocks noChangeArrowheads="1"/>
              </p:cNvSpPr>
              <p:nvPr/>
            </p:nvSpPr>
            <p:spPr bwMode="gray">
              <a:xfrm>
                <a:off x="4965" y="2009"/>
                <a:ext cx="10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NJ</a:t>
                </a:r>
              </a:p>
            </p:txBody>
          </p:sp>
          <p:sp>
            <p:nvSpPr>
              <p:cNvPr id="2162899" name="Text Box 99"/>
              <p:cNvSpPr txBox="1">
                <a:spLocks noChangeArrowheads="1"/>
              </p:cNvSpPr>
              <p:nvPr/>
            </p:nvSpPr>
            <p:spPr bwMode="gray">
              <a:xfrm>
                <a:off x="4849" y="1459"/>
                <a:ext cx="103"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VT</a:t>
                </a:r>
              </a:p>
            </p:txBody>
          </p:sp>
          <p:sp>
            <p:nvSpPr>
              <p:cNvPr id="2162900" name="Text Box 100"/>
              <p:cNvSpPr txBox="1">
                <a:spLocks noChangeArrowheads="1"/>
              </p:cNvSpPr>
              <p:nvPr/>
            </p:nvSpPr>
            <p:spPr bwMode="gray">
              <a:xfrm>
                <a:off x="4699" y="164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NY</a:t>
                </a:r>
              </a:p>
            </p:txBody>
          </p:sp>
          <p:sp>
            <p:nvSpPr>
              <p:cNvPr id="2162901" name="Text Box 102"/>
              <p:cNvSpPr txBox="1">
                <a:spLocks noChangeArrowheads="1"/>
              </p:cNvSpPr>
              <p:nvPr/>
            </p:nvSpPr>
            <p:spPr bwMode="gray">
              <a:xfrm>
                <a:off x="4424" y="2715"/>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SC</a:t>
                </a:r>
              </a:p>
            </p:txBody>
          </p:sp>
          <p:sp>
            <p:nvSpPr>
              <p:cNvPr id="2162902" name="Text Box 103"/>
              <p:cNvSpPr txBox="1">
                <a:spLocks noChangeArrowheads="1"/>
              </p:cNvSpPr>
              <p:nvPr/>
            </p:nvSpPr>
            <p:spPr bwMode="gray">
              <a:xfrm>
                <a:off x="4199" y="2870"/>
                <a:ext cx="120"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GA</a:t>
                </a:r>
              </a:p>
            </p:txBody>
          </p:sp>
          <p:sp>
            <p:nvSpPr>
              <p:cNvPr id="2162903" name="Text Box 104"/>
              <p:cNvSpPr txBox="1">
                <a:spLocks noChangeArrowheads="1"/>
              </p:cNvSpPr>
              <p:nvPr/>
            </p:nvSpPr>
            <p:spPr bwMode="gray">
              <a:xfrm>
                <a:off x="3901" y="2562"/>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latin typeface="Arial" charset="0"/>
                  </a:rPr>
                  <a:t>TN</a:t>
                </a:r>
              </a:p>
            </p:txBody>
          </p:sp>
          <p:sp>
            <p:nvSpPr>
              <p:cNvPr id="2162904" name="Text Box 105"/>
              <p:cNvSpPr txBox="1">
                <a:spLocks noChangeArrowheads="1"/>
              </p:cNvSpPr>
              <p:nvPr/>
            </p:nvSpPr>
            <p:spPr bwMode="gray">
              <a:xfrm>
                <a:off x="3899" y="2879"/>
                <a:ext cx="10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AL</a:t>
                </a:r>
              </a:p>
            </p:txBody>
          </p:sp>
          <p:sp>
            <p:nvSpPr>
              <p:cNvPr id="2162905" name="Text Box 106"/>
              <p:cNvSpPr txBox="1">
                <a:spLocks noChangeArrowheads="1"/>
              </p:cNvSpPr>
              <p:nvPr/>
            </p:nvSpPr>
            <p:spPr bwMode="gray">
              <a:xfrm>
                <a:off x="4442" y="3318"/>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FL</a:t>
                </a:r>
              </a:p>
            </p:txBody>
          </p:sp>
          <p:sp>
            <p:nvSpPr>
              <p:cNvPr id="2162906" name="Text Box 107"/>
              <p:cNvSpPr txBox="1">
                <a:spLocks noChangeArrowheads="1"/>
              </p:cNvSpPr>
              <p:nvPr/>
            </p:nvSpPr>
            <p:spPr bwMode="gray">
              <a:xfrm>
                <a:off x="3636" y="2892"/>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MS</a:t>
                </a:r>
              </a:p>
            </p:txBody>
          </p:sp>
          <p:sp>
            <p:nvSpPr>
              <p:cNvPr id="2162907" name="Text Box 108"/>
              <p:cNvSpPr txBox="1">
                <a:spLocks noChangeArrowheads="1"/>
              </p:cNvSpPr>
              <p:nvPr/>
            </p:nvSpPr>
            <p:spPr bwMode="gray">
              <a:xfrm>
                <a:off x="3384" y="2704"/>
                <a:ext cx="114"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AR</a:t>
                </a:r>
              </a:p>
            </p:txBody>
          </p:sp>
          <p:sp>
            <p:nvSpPr>
              <p:cNvPr id="2162908" name="Text Box 109"/>
              <p:cNvSpPr txBox="1">
                <a:spLocks noChangeArrowheads="1"/>
              </p:cNvSpPr>
              <p:nvPr/>
            </p:nvSpPr>
            <p:spPr bwMode="gray">
              <a:xfrm>
                <a:off x="2183" y="2681"/>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NM</a:t>
                </a:r>
              </a:p>
            </p:txBody>
          </p:sp>
          <p:sp>
            <p:nvSpPr>
              <p:cNvPr id="2162909" name="Text Box 110"/>
              <p:cNvSpPr txBox="1">
                <a:spLocks noChangeArrowheads="1"/>
              </p:cNvSpPr>
              <p:nvPr/>
            </p:nvSpPr>
            <p:spPr bwMode="gray">
              <a:xfrm>
                <a:off x="4023" y="2351"/>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KY</a:t>
                </a:r>
              </a:p>
            </p:txBody>
          </p:sp>
          <p:sp>
            <p:nvSpPr>
              <p:cNvPr id="2162910" name="Text Box 111"/>
              <p:cNvSpPr txBox="1">
                <a:spLocks noChangeArrowheads="1"/>
              </p:cNvSpPr>
              <p:nvPr/>
            </p:nvSpPr>
            <p:spPr bwMode="gray">
              <a:xfrm>
                <a:off x="3356" y="2331"/>
                <a:ext cx="12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MO</a:t>
                </a:r>
              </a:p>
            </p:txBody>
          </p:sp>
          <p:sp>
            <p:nvSpPr>
              <p:cNvPr id="2162911" name="Text Box 112"/>
              <p:cNvSpPr txBox="1">
                <a:spLocks noChangeArrowheads="1"/>
              </p:cNvSpPr>
              <p:nvPr/>
            </p:nvSpPr>
            <p:spPr bwMode="gray">
              <a:xfrm>
                <a:off x="2873" y="2308"/>
                <a:ext cx="10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KS</a:t>
                </a:r>
              </a:p>
            </p:txBody>
          </p:sp>
          <p:sp>
            <p:nvSpPr>
              <p:cNvPr id="2162912" name="Text Box 113"/>
              <p:cNvSpPr txBox="1">
                <a:spLocks noChangeArrowheads="1"/>
              </p:cNvSpPr>
              <p:nvPr/>
            </p:nvSpPr>
            <p:spPr bwMode="gray">
              <a:xfrm>
                <a:off x="2753" y="166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SD</a:t>
                </a:r>
              </a:p>
            </p:txBody>
          </p:sp>
          <p:sp>
            <p:nvSpPr>
              <p:cNvPr id="2162913" name="Text Box 114"/>
              <p:cNvSpPr txBox="1">
                <a:spLocks noChangeArrowheads="1"/>
              </p:cNvSpPr>
              <p:nvPr/>
            </p:nvSpPr>
            <p:spPr bwMode="gray">
              <a:xfrm>
                <a:off x="3545" y="1629"/>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WI</a:t>
                </a:r>
              </a:p>
            </p:txBody>
          </p:sp>
          <p:sp>
            <p:nvSpPr>
              <p:cNvPr id="2162914" name="Text Box 115"/>
              <p:cNvSpPr txBox="1">
                <a:spLocks noChangeArrowheads="1"/>
              </p:cNvSpPr>
              <p:nvPr/>
            </p:nvSpPr>
            <p:spPr bwMode="gray">
              <a:xfrm>
                <a:off x="3896" y="2098"/>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IN</a:t>
                </a:r>
              </a:p>
            </p:txBody>
          </p:sp>
          <p:sp>
            <p:nvSpPr>
              <p:cNvPr id="2162915" name="Text Box 116"/>
              <p:cNvSpPr txBox="1">
                <a:spLocks noChangeArrowheads="1"/>
              </p:cNvSpPr>
              <p:nvPr/>
            </p:nvSpPr>
            <p:spPr bwMode="gray">
              <a:xfrm>
                <a:off x="4129" y="206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OH</a:t>
                </a:r>
              </a:p>
            </p:txBody>
          </p:sp>
          <p:sp>
            <p:nvSpPr>
              <p:cNvPr id="2162916" name="Text Box 117"/>
              <p:cNvSpPr txBox="1">
                <a:spLocks noChangeArrowheads="1"/>
              </p:cNvSpPr>
              <p:nvPr/>
            </p:nvSpPr>
            <p:spPr bwMode="gray">
              <a:xfrm>
                <a:off x="2095" y="1331"/>
                <a:ext cx="11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MT</a:t>
                </a:r>
              </a:p>
            </p:txBody>
          </p:sp>
          <p:sp>
            <p:nvSpPr>
              <p:cNvPr id="2162917" name="Text Box 118"/>
              <p:cNvSpPr txBox="1">
                <a:spLocks noChangeArrowheads="1"/>
              </p:cNvSpPr>
              <p:nvPr/>
            </p:nvSpPr>
            <p:spPr bwMode="gray">
              <a:xfrm>
                <a:off x="1092" y="2297"/>
                <a:ext cx="11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CA</a:t>
                </a:r>
              </a:p>
            </p:txBody>
          </p:sp>
          <p:sp>
            <p:nvSpPr>
              <p:cNvPr id="2162918" name="Text Box 119"/>
              <p:cNvSpPr txBox="1">
                <a:spLocks noChangeArrowheads="1"/>
              </p:cNvSpPr>
              <p:nvPr/>
            </p:nvSpPr>
            <p:spPr bwMode="gray">
              <a:xfrm>
                <a:off x="1357" y="2022"/>
                <a:ext cx="11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NV</a:t>
                </a:r>
              </a:p>
            </p:txBody>
          </p:sp>
          <p:sp>
            <p:nvSpPr>
              <p:cNvPr id="2162919" name="Text Box 120"/>
              <p:cNvSpPr txBox="1">
                <a:spLocks noChangeArrowheads="1"/>
              </p:cNvSpPr>
              <p:nvPr/>
            </p:nvSpPr>
            <p:spPr bwMode="gray">
              <a:xfrm>
                <a:off x="1820" y="2143"/>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UT</a:t>
                </a:r>
              </a:p>
            </p:txBody>
          </p:sp>
          <p:sp>
            <p:nvSpPr>
              <p:cNvPr id="2162920" name="Text Box 121"/>
              <p:cNvSpPr txBox="1">
                <a:spLocks noChangeArrowheads="1"/>
              </p:cNvSpPr>
              <p:nvPr/>
            </p:nvSpPr>
            <p:spPr bwMode="gray">
              <a:xfrm>
                <a:off x="2170" y="1759"/>
                <a:ext cx="12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WY</a:t>
                </a:r>
              </a:p>
            </p:txBody>
          </p:sp>
          <p:sp>
            <p:nvSpPr>
              <p:cNvPr id="2162921" name="Text Box 122"/>
              <p:cNvSpPr txBox="1">
                <a:spLocks noChangeArrowheads="1"/>
              </p:cNvSpPr>
              <p:nvPr/>
            </p:nvSpPr>
            <p:spPr bwMode="gray">
              <a:xfrm>
                <a:off x="2282" y="221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CO</a:t>
                </a:r>
              </a:p>
            </p:txBody>
          </p:sp>
          <p:sp>
            <p:nvSpPr>
              <p:cNvPr id="2162922" name="Text Box 99"/>
              <p:cNvSpPr txBox="1">
                <a:spLocks noChangeArrowheads="1"/>
              </p:cNvSpPr>
              <p:nvPr/>
            </p:nvSpPr>
            <p:spPr bwMode="gray">
              <a:xfrm>
                <a:off x="4945" y="1568"/>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NH</a:t>
                </a:r>
              </a:p>
            </p:txBody>
          </p:sp>
          <p:sp>
            <p:nvSpPr>
              <p:cNvPr id="2162923" name="Text Box 65"/>
              <p:cNvSpPr txBox="1">
                <a:spLocks noChangeArrowheads="1"/>
              </p:cNvSpPr>
              <p:nvPr/>
            </p:nvSpPr>
            <p:spPr bwMode="gray">
              <a:xfrm>
                <a:off x="4961" y="2121"/>
                <a:ext cx="11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DE</a:t>
                </a:r>
              </a:p>
            </p:txBody>
          </p:sp>
          <p:sp>
            <p:nvSpPr>
              <p:cNvPr id="2162924" name="Text Box 65"/>
              <p:cNvSpPr txBox="1">
                <a:spLocks noChangeArrowheads="1"/>
              </p:cNvSpPr>
              <p:nvPr/>
            </p:nvSpPr>
            <p:spPr bwMode="gray">
              <a:xfrm>
                <a:off x="4953" y="2234"/>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MD</a:t>
                </a:r>
              </a:p>
            </p:txBody>
          </p:sp>
          <p:sp>
            <p:nvSpPr>
              <p:cNvPr id="2162925" name="Text Box 65"/>
              <p:cNvSpPr txBox="1">
                <a:spLocks noChangeArrowheads="1"/>
              </p:cNvSpPr>
              <p:nvPr/>
            </p:nvSpPr>
            <p:spPr bwMode="gray">
              <a:xfrm>
                <a:off x="5220" y="1651"/>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MA</a:t>
                </a:r>
              </a:p>
            </p:txBody>
          </p:sp>
          <p:sp>
            <p:nvSpPr>
              <p:cNvPr id="2162926" name="Text Box 65"/>
              <p:cNvSpPr txBox="1">
                <a:spLocks noChangeArrowheads="1"/>
              </p:cNvSpPr>
              <p:nvPr/>
            </p:nvSpPr>
            <p:spPr bwMode="gray">
              <a:xfrm>
                <a:off x="5243" y="1763"/>
                <a:ext cx="8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RI</a:t>
                </a:r>
              </a:p>
            </p:txBody>
          </p:sp>
          <p:sp>
            <p:nvSpPr>
              <p:cNvPr id="2162927" name="Text Box 65"/>
              <p:cNvSpPr txBox="1">
                <a:spLocks noChangeArrowheads="1"/>
              </p:cNvSpPr>
              <p:nvPr/>
            </p:nvSpPr>
            <p:spPr bwMode="gray">
              <a:xfrm>
                <a:off x="5229" y="1876"/>
                <a:ext cx="10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CT</a:t>
                </a:r>
              </a:p>
            </p:txBody>
          </p:sp>
        </p:grpSp>
      </p:grpSp>
      <p:grpSp>
        <p:nvGrpSpPr>
          <p:cNvPr id="9" name="Group 294"/>
          <p:cNvGrpSpPr>
            <a:grpSpLocks/>
          </p:cNvGrpSpPr>
          <p:nvPr/>
        </p:nvGrpSpPr>
        <p:grpSpPr bwMode="auto">
          <a:xfrm>
            <a:off x="1773238" y="5186363"/>
            <a:ext cx="1089025" cy="735012"/>
            <a:chOff x="1117" y="3267"/>
            <a:chExt cx="686" cy="463"/>
          </a:xfrm>
          <a:solidFill>
            <a:schemeClr val="accent1"/>
          </a:solidFill>
        </p:grpSpPr>
        <p:grpSp>
          <p:nvGrpSpPr>
            <p:cNvPr id="10" name="Group 248"/>
            <p:cNvGrpSpPr>
              <a:grpSpLocks/>
            </p:cNvGrpSpPr>
            <p:nvPr/>
          </p:nvGrpSpPr>
          <p:grpSpPr bwMode="auto">
            <a:xfrm>
              <a:off x="1117" y="3267"/>
              <a:ext cx="686" cy="463"/>
              <a:chOff x="4817" y="3316"/>
              <a:chExt cx="1149" cy="776"/>
            </a:xfrm>
            <a:grpFill/>
          </p:grpSpPr>
          <p:sp>
            <p:nvSpPr>
              <p:cNvPr id="2162937" name="Freeform 249"/>
              <p:cNvSpPr>
                <a:spLocks/>
              </p:cNvSpPr>
              <p:nvPr/>
            </p:nvSpPr>
            <p:spPr bwMode="auto">
              <a:xfrm>
                <a:off x="5680" y="3787"/>
                <a:ext cx="286" cy="305"/>
              </a:xfrm>
              <a:custGeom>
                <a:avLst/>
                <a:gdLst/>
                <a:ahLst/>
                <a:cxnLst>
                  <a:cxn ang="0">
                    <a:pos x="275" y="890"/>
                  </a:cxn>
                  <a:cxn ang="0">
                    <a:pos x="339" y="869"/>
                  </a:cxn>
                  <a:cxn ang="0">
                    <a:pos x="331" y="834"/>
                  </a:cxn>
                  <a:cxn ang="0">
                    <a:pos x="431" y="776"/>
                  </a:cxn>
                  <a:cxn ang="0">
                    <a:pos x="514" y="669"/>
                  </a:cxn>
                  <a:cxn ang="0">
                    <a:pos x="570" y="718"/>
                  </a:cxn>
                  <a:cxn ang="0">
                    <a:pos x="679" y="659"/>
                  </a:cxn>
                  <a:cxn ang="0">
                    <a:pos x="735" y="624"/>
                  </a:cxn>
                  <a:cxn ang="0">
                    <a:pos x="763" y="568"/>
                  </a:cxn>
                  <a:cxn ang="0">
                    <a:pos x="845" y="520"/>
                  </a:cxn>
                  <a:cxn ang="0">
                    <a:pos x="856" y="474"/>
                  </a:cxn>
                  <a:cxn ang="0">
                    <a:pos x="772" y="451"/>
                  </a:cxn>
                  <a:cxn ang="0">
                    <a:pos x="735" y="326"/>
                  </a:cxn>
                  <a:cxn ang="0">
                    <a:pos x="654" y="345"/>
                  </a:cxn>
                  <a:cxn ang="0">
                    <a:pos x="654" y="266"/>
                  </a:cxn>
                  <a:cxn ang="0">
                    <a:pos x="615" y="221"/>
                  </a:cxn>
                  <a:cxn ang="0">
                    <a:pos x="487" y="140"/>
                  </a:cxn>
                  <a:cxn ang="0">
                    <a:pos x="393" y="128"/>
                  </a:cxn>
                  <a:cxn ang="0">
                    <a:pos x="348" y="82"/>
                  </a:cxn>
                  <a:cxn ang="0">
                    <a:pos x="146" y="0"/>
                  </a:cxn>
                  <a:cxn ang="0">
                    <a:pos x="119" y="24"/>
                  </a:cxn>
                  <a:cxn ang="0">
                    <a:pos x="119" y="93"/>
                  </a:cxn>
                  <a:cxn ang="0">
                    <a:pos x="156" y="114"/>
                  </a:cxn>
                  <a:cxn ang="0">
                    <a:pos x="156" y="187"/>
                  </a:cxn>
                  <a:cxn ang="0">
                    <a:pos x="127" y="232"/>
                  </a:cxn>
                  <a:cxn ang="0">
                    <a:pos x="99" y="266"/>
                  </a:cxn>
                  <a:cxn ang="0">
                    <a:pos x="47" y="279"/>
                  </a:cxn>
                  <a:cxn ang="0">
                    <a:pos x="0" y="368"/>
                  </a:cxn>
                  <a:cxn ang="0">
                    <a:pos x="109" y="602"/>
                  </a:cxn>
                  <a:cxn ang="0">
                    <a:pos x="109" y="752"/>
                  </a:cxn>
                  <a:cxn ang="0">
                    <a:pos x="89" y="796"/>
                  </a:cxn>
                  <a:cxn ang="0">
                    <a:pos x="109" y="856"/>
                  </a:cxn>
                  <a:cxn ang="0">
                    <a:pos x="237" y="914"/>
                  </a:cxn>
                  <a:cxn ang="0">
                    <a:pos x="275" y="890"/>
                  </a:cxn>
                  <a:cxn ang="0">
                    <a:pos x="275" y="890"/>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lnTo>
                      <a:pt x="275" y="890"/>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8" name="Freeform 250"/>
              <p:cNvSpPr>
                <a:spLocks/>
              </p:cNvSpPr>
              <p:nvPr/>
            </p:nvSpPr>
            <p:spPr bwMode="auto">
              <a:xfrm>
                <a:off x="5523" y="3590"/>
                <a:ext cx="169" cy="108"/>
              </a:xfrm>
              <a:custGeom>
                <a:avLst/>
                <a:gdLst/>
                <a:ahLst/>
                <a:cxnLst>
                  <a:cxn ang="0">
                    <a:pos x="506" y="219"/>
                  </a:cxn>
                  <a:cxn ang="0">
                    <a:pos x="506" y="152"/>
                  </a:cxn>
                  <a:cxn ang="0">
                    <a:pos x="415" y="128"/>
                  </a:cxn>
                  <a:cxn ang="0">
                    <a:pos x="398" y="80"/>
                  </a:cxn>
                  <a:cxn ang="0">
                    <a:pos x="359" y="80"/>
                  </a:cxn>
                  <a:cxn ang="0">
                    <a:pos x="323" y="27"/>
                  </a:cxn>
                  <a:cxn ang="0">
                    <a:pos x="222" y="27"/>
                  </a:cxn>
                  <a:cxn ang="0">
                    <a:pos x="150" y="80"/>
                  </a:cxn>
                  <a:cxn ang="0">
                    <a:pos x="94" y="0"/>
                  </a:cxn>
                  <a:cxn ang="0">
                    <a:pos x="48" y="0"/>
                  </a:cxn>
                  <a:cxn ang="0">
                    <a:pos x="0" y="48"/>
                  </a:cxn>
                  <a:cxn ang="0">
                    <a:pos x="30" y="128"/>
                  </a:cxn>
                  <a:cxn ang="0">
                    <a:pos x="111" y="176"/>
                  </a:cxn>
                  <a:cxn ang="0">
                    <a:pos x="174" y="244"/>
                  </a:cxn>
                  <a:cxn ang="0">
                    <a:pos x="158" y="280"/>
                  </a:cxn>
                  <a:cxn ang="0">
                    <a:pos x="270" y="324"/>
                  </a:cxn>
                  <a:cxn ang="0">
                    <a:pos x="350" y="268"/>
                  </a:cxn>
                  <a:cxn ang="0">
                    <a:pos x="445" y="268"/>
                  </a:cxn>
                  <a:cxn ang="0">
                    <a:pos x="506" y="219"/>
                  </a:cxn>
                  <a:cxn ang="0">
                    <a:pos x="506" y="21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lnTo>
                      <a:pt x="506" y="219"/>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9" name="Freeform 251"/>
              <p:cNvSpPr>
                <a:spLocks/>
              </p:cNvSpPr>
              <p:nvPr/>
            </p:nvSpPr>
            <p:spPr bwMode="auto">
              <a:xfrm>
                <a:off x="5529" y="3675"/>
                <a:ext cx="37" cy="39"/>
              </a:xfrm>
              <a:custGeom>
                <a:avLst/>
                <a:gdLst/>
                <a:ahLst/>
                <a:cxnLst>
                  <a:cxn ang="0">
                    <a:pos x="110" y="107"/>
                  </a:cxn>
                  <a:cxn ang="0">
                    <a:pos x="92" y="0"/>
                  </a:cxn>
                  <a:cxn ang="0">
                    <a:pos x="0" y="91"/>
                  </a:cxn>
                  <a:cxn ang="0">
                    <a:pos x="11" y="115"/>
                  </a:cxn>
                  <a:cxn ang="0">
                    <a:pos x="110" y="107"/>
                  </a:cxn>
                  <a:cxn ang="0">
                    <a:pos x="110" y="107"/>
                  </a:cxn>
                </a:cxnLst>
                <a:rect l="0" t="0" r="r" b="b"/>
                <a:pathLst>
                  <a:path w="110" h="115">
                    <a:moveTo>
                      <a:pt x="110" y="107"/>
                    </a:moveTo>
                    <a:lnTo>
                      <a:pt x="92" y="0"/>
                    </a:lnTo>
                    <a:lnTo>
                      <a:pt x="0" y="91"/>
                    </a:lnTo>
                    <a:lnTo>
                      <a:pt x="11" y="115"/>
                    </a:lnTo>
                    <a:lnTo>
                      <a:pt x="110" y="107"/>
                    </a:lnTo>
                    <a:lnTo>
                      <a:pt x="110" y="10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0" name="Freeform 252"/>
              <p:cNvSpPr>
                <a:spLocks/>
              </p:cNvSpPr>
              <p:nvPr/>
            </p:nvSpPr>
            <p:spPr bwMode="auto">
              <a:xfrm>
                <a:off x="5441" y="3606"/>
                <a:ext cx="58" cy="54"/>
              </a:xfrm>
              <a:custGeom>
                <a:avLst/>
                <a:gdLst/>
                <a:ahLst/>
                <a:cxnLst>
                  <a:cxn ang="0">
                    <a:pos x="155" y="161"/>
                  </a:cxn>
                  <a:cxn ang="0">
                    <a:pos x="173" y="104"/>
                  </a:cxn>
                  <a:cxn ang="0">
                    <a:pos x="116" y="47"/>
                  </a:cxn>
                  <a:cxn ang="0">
                    <a:pos x="110" y="0"/>
                  </a:cxn>
                  <a:cxn ang="0">
                    <a:pos x="0" y="0"/>
                  </a:cxn>
                  <a:cxn ang="0">
                    <a:pos x="0" y="56"/>
                  </a:cxn>
                  <a:cxn ang="0">
                    <a:pos x="54" y="104"/>
                  </a:cxn>
                  <a:cxn ang="0">
                    <a:pos x="155" y="161"/>
                  </a:cxn>
                  <a:cxn ang="0">
                    <a:pos x="155" y="161"/>
                  </a:cxn>
                </a:cxnLst>
                <a:rect l="0" t="0" r="r" b="b"/>
                <a:pathLst>
                  <a:path w="173" h="161">
                    <a:moveTo>
                      <a:pt x="155" y="161"/>
                    </a:moveTo>
                    <a:lnTo>
                      <a:pt x="173" y="104"/>
                    </a:lnTo>
                    <a:lnTo>
                      <a:pt x="116" y="47"/>
                    </a:lnTo>
                    <a:lnTo>
                      <a:pt x="110" y="0"/>
                    </a:lnTo>
                    <a:lnTo>
                      <a:pt x="0" y="0"/>
                    </a:lnTo>
                    <a:lnTo>
                      <a:pt x="0" y="56"/>
                    </a:lnTo>
                    <a:lnTo>
                      <a:pt x="54" y="104"/>
                    </a:lnTo>
                    <a:lnTo>
                      <a:pt x="155" y="161"/>
                    </a:lnTo>
                    <a:lnTo>
                      <a:pt x="155" y="161"/>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1" name="Freeform 253"/>
              <p:cNvSpPr>
                <a:spLocks/>
              </p:cNvSpPr>
              <p:nvPr/>
            </p:nvSpPr>
            <p:spPr bwMode="auto">
              <a:xfrm>
                <a:off x="5385" y="3537"/>
                <a:ext cx="135" cy="46"/>
              </a:xfrm>
              <a:custGeom>
                <a:avLst/>
                <a:gdLst/>
                <a:ahLst/>
                <a:cxnLst>
                  <a:cxn ang="0">
                    <a:pos x="407" y="57"/>
                  </a:cxn>
                  <a:cxn ang="0">
                    <a:pos x="369" y="22"/>
                  </a:cxn>
                  <a:cxn ang="0">
                    <a:pos x="269" y="57"/>
                  </a:cxn>
                  <a:cxn ang="0">
                    <a:pos x="29" y="0"/>
                  </a:cxn>
                  <a:cxn ang="0">
                    <a:pos x="0" y="70"/>
                  </a:cxn>
                  <a:cxn ang="0">
                    <a:pos x="0" y="104"/>
                  </a:cxn>
                  <a:cxn ang="0">
                    <a:pos x="113" y="115"/>
                  </a:cxn>
                  <a:cxn ang="0">
                    <a:pos x="169" y="87"/>
                  </a:cxn>
                  <a:cxn ang="0">
                    <a:pos x="223" y="139"/>
                  </a:cxn>
                  <a:cxn ang="0">
                    <a:pos x="314" y="139"/>
                  </a:cxn>
                  <a:cxn ang="0">
                    <a:pos x="369" y="104"/>
                  </a:cxn>
                  <a:cxn ang="0">
                    <a:pos x="407" y="57"/>
                  </a:cxn>
                  <a:cxn ang="0">
                    <a:pos x="407" y="57"/>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lnTo>
                      <a:pt x="407" y="5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2" name="Freeform 254"/>
              <p:cNvSpPr>
                <a:spLocks/>
              </p:cNvSpPr>
              <p:nvPr/>
            </p:nvSpPr>
            <p:spPr bwMode="auto">
              <a:xfrm>
                <a:off x="5161" y="3429"/>
                <a:ext cx="144" cy="108"/>
              </a:xfrm>
              <a:custGeom>
                <a:avLst/>
                <a:gdLst/>
                <a:ahLst/>
                <a:cxnLst>
                  <a:cxn ang="0">
                    <a:pos x="425" y="287"/>
                  </a:cxn>
                  <a:cxn ang="0">
                    <a:pos x="433" y="252"/>
                  </a:cxn>
                  <a:cxn ang="0">
                    <a:pos x="388" y="241"/>
                  </a:cxn>
                  <a:cxn ang="0">
                    <a:pos x="388" y="161"/>
                  </a:cxn>
                  <a:cxn ang="0">
                    <a:pos x="341" y="195"/>
                  </a:cxn>
                  <a:cxn ang="0">
                    <a:pos x="296" y="115"/>
                  </a:cxn>
                  <a:cxn ang="0">
                    <a:pos x="332" y="115"/>
                  </a:cxn>
                  <a:cxn ang="0">
                    <a:pos x="240" y="0"/>
                  </a:cxn>
                  <a:cxn ang="0">
                    <a:pos x="184" y="0"/>
                  </a:cxn>
                  <a:cxn ang="0">
                    <a:pos x="128" y="92"/>
                  </a:cxn>
                  <a:cxn ang="0">
                    <a:pos x="0" y="92"/>
                  </a:cxn>
                  <a:cxn ang="0">
                    <a:pos x="48" y="207"/>
                  </a:cxn>
                  <a:cxn ang="0">
                    <a:pos x="100" y="299"/>
                  </a:cxn>
                  <a:cxn ang="0">
                    <a:pos x="221" y="299"/>
                  </a:cxn>
                  <a:cxn ang="0">
                    <a:pos x="195" y="252"/>
                  </a:cxn>
                  <a:cxn ang="0">
                    <a:pos x="258" y="252"/>
                  </a:cxn>
                  <a:cxn ang="0">
                    <a:pos x="286" y="266"/>
                  </a:cxn>
                  <a:cxn ang="0">
                    <a:pos x="321" y="323"/>
                  </a:cxn>
                  <a:cxn ang="0">
                    <a:pos x="425" y="287"/>
                  </a:cxn>
                  <a:cxn ang="0">
                    <a:pos x="425" y="287"/>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lnTo>
                      <a:pt x="425" y="28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3" name="Freeform 255"/>
              <p:cNvSpPr>
                <a:spLocks/>
              </p:cNvSpPr>
              <p:nvPr/>
            </p:nvSpPr>
            <p:spPr bwMode="auto">
              <a:xfrm>
                <a:off x="4918" y="3316"/>
                <a:ext cx="117" cy="96"/>
              </a:xfrm>
              <a:custGeom>
                <a:avLst/>
                <a:gdLst/>
                <a:ahLst/>
                <a:cxnLst>
                  <a:cxn ang="0">
                    <a:pos x="240" y="254"/>
                  </a:cxn>
                  <a:cxn ang="0">
                    <a:pos x="269" y="222"/>
                  </a:cxn>
                  <a:cxn ang="0">
                    <a:pos x="285" y="197"/>
                  </a:cxn>
                  <a:cxn ang="0">
                    <a:pos x="285" y="139"/>
                  </a:cxn>
                  <a:cxn ang="0">
                    <a:pos x="350" y="103"/>
                  </a:cxn>
                  <a:cxn ang="0">
                    <a:pos x="350" y="47"/>
                  </a:cxn>
                  <a:cxn ang="0">
                    <a:pos x="313" y="0"/>
                  </a:cxn>
                  <a:cxn ang="0">
                    <a:pos x="212" y="0"/>
                  </a:cxn>
                  <a:cxn ang="0">
                    <a:pos x="164" y="10"/>
                  </a:cxn>
                  <a:cxn ang="0">
                    <a:pos x="47" y="59"/>
                  </a:cxn>
                  <a:cxn ang="0">
                    <a:pos x="0" y="127"/>
                  </a:cxn>
                  <a:cxn ang="0">
                    <a:pos x="0" y="208"/>
                  </a:cxn>
                  <a:cxn ang="0">
                    <a:pos x="121" y="222"/>
                  </a:cxn>
                  <a:cxn ang="0">
                    <a:pos x="156" y="288"/>
                  </a:cxn>
                  <a:cxn ang="0">
                    <a:pos x="212" y="264"/>
                  </a:cxn>
                  <a:cxn ang="0">
                    <a:pos x="240" y="254"/>
                  </a:cxn>
                  <a:cxn ang="0">
                    <a:pos x="240" y="254"/>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lnTo>
                      <a:pt x="240" y="25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4" name="Freeform 256"/>
              <p:cNvSpPr>
                <a:spLocks/>
              </p:cNvSpPr>
              <p:nvPr/>
            </p:nvSpPr>
            <p:spPr bwMode="auto">
              <a:xfrm>
                <a:off x="4817" y="3373"/>
                <a:ext cx="51" cy="58"/>
              </a:xfrm>
              <a:custGeom>
                <a:avLst/>
                <a:gdLst/>
                <a:ahLst/>
                <a:cxnLst>
                  <a:cxn ang="0">
                    <a:pos x="17" y="174"/>
                  </a:cxn>
                  <a:cxn ang="0">
                    <a:pos x="42" y="104"/>
                  </a:cxn>
                  <a:cxn ang="0">
                    <a:pos x="117" y="69"/>
                  </a:cxn>
                  <a:cxn ang="0">
                    <a:pos x="117" y="49"/>
                  </a:cxn>
                  <a:cxn ang="0">
                    <a:pos x="154" y="0"/>
                  </a:cxn>
                  <a:cxn ang="0">
                    <a:pos x="99" y="0"/>
                  </a:cxn>
                  <a:cxn ang="0">
                    <a:pos x="63" y="59"/>
                  </a:cxn>
                  <a:cxn ang="0">
                    <a:pos x="7" y="69"/>
                  </a:cxn>
                  <a:cxn ang="0">
                    <a:pos x="0" y="174"/>
                  </a:cxn>
                  <a:cxn ang="0">
                    <a:pos x="17" y="174"/>
                  </a:cxn>
                  <a:cxn ang="0">
                    <a:pos x="17" y="174"/>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lnTo>
                      <a:pt x="17" y="17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45" name="Text Box 118"/>
            <p:cNvSpPr txBox="1">
              <a:spLocks noChangeArrowheads="1"/>
            </p:cNvSpPr>
            <p:nvPr/>
          </p:nvSpPr>
          <p:spPr bwMode="gray">
            <a:xfrm>
              <a:off x="1668" y="3602"/>
              <a:ext cx="80" cy="86"/>
            </a:xfrm>
            <a:prstGeom prst="rect">
              <a:avLst/>
            </a:prstGeom>
            <a:grp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HI</a:t>
              </a:r>
            </a:p>
          </p:txBody>
        </p:sp>
      </p:grpSp>
      <p:sp>
        <p:nvSpPr>
          <p:cNvPr id="6083587" name="Rectangle 3"/>
          <p:cNvSpPr>
            <a:spLocks noChangeArrowheads="1"/>
          </p:cNvSpPr>
          <p:nvPr/>
        </p:nvSpPr>
        <p:spPr bwMode="auto">
          <a:xfrm>
            <a:off x="0" y="6575615"/>
            <a:ext cx="7985125"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rPr>
              <a:t>Source: </a:t>
            </a:r>
            <a:r>
              <a:rPr lang="en-US" sz="1100" dirty="0" smtClean="0">
                <a:solidFill>
                  <a:srgbClr val="000000"/>
                </a:solidFill>
                <a:latin typeface="Arial" charset="0"/>
              </a:rPr>
              <a:t>Wall Street Journal, September 20, 2013.</a:t>
            </a:r>
            <a:endParaRPr lang="en-US" sz="1100" dirty="0">
              <a:solidFill>
                <a:srgbClr val="000000"/>
              </a:solidFill>
              <a:latin typeface="Arial" charset="0"/>
            </a:endParaRPr>
          </a:p>
        </p:txBody>
      </p:sp>
      <p:grpSp>
        <p:nvGrpSpPr>
          <p:cNvPr id="11" name="Group 293"/>
          <p:cNvGrpSpPr>
            <a:grpSpLocks/>
          </p:cNvGrpSpPr>
          <p:nvPr/>
        </p:nvGrpSpPr>
        <p:grpSpPr bwMode="auto">
          <a:xfrm>
            <a:off x="0" y="2209800"/>
            <a:ext cx="1271587" cy="1381125"/>
            <a:chOff x="4857" y="3009"/>
            <a:chExt cx="801" cy="870"/>
          </a:xfrm>
        </p:grpSpPr>
        <p:grpSp>
          <p:nvGrpSpPr>
            <p:cNvPr id="12" name="Group 286"/>
            <p:cNvGrpSpPr>
              <a:grpSpLocks/>
            </p:cNvGrpSpPr>
            <p:nvPr/>
          </p:nvGrpSpPr>
          <p:grpSpPr bwMode="auto">
            <a:xfrm>
              <a:off x="4943" y="3109"/>
              <a:ext cx="89" cy="576"/>
              <a:chOff x="4929" y="3093"/>
              <a:chExt cx="103" cy="663"/>
            </a:xfrm>
          </p:grpSpPr>
          <p:sp>
            <p:nvSpPr>
              <p:cNvPr id="2162874" name="Rectangle 186"/>
              <p:cNvSpPr>
                <a:spLocks noChangeArrowheads="1"/>
              </p:cNvSpPr>
              <p:nvPr/>
            </p:nvSpPr>
            <p:spPr bwMode="auto">
              <a:xfrm>
                <a:off x="4929" y="3093"/>
                <a:ext cx="103" cy="103"/>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5" name="Rectangle 187"/>
              <p:cNvSpPr>
                <a:spLocks noChangeArrowheads="1"/>
              </p:cNvSpPr>
              <p:nvPr/>
            </p:nvSpPr>
            <p:spPr bwMode="auto">
              <a:xfrm>
                <a:off x="4929" y="3376"/>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6" name="Rectangle 188"/>
              <p:cNvSpPr>
                <a:spLocks noChangeArrowheads="1"/>
              </p:cNvSpPr>
              <p:nvPr/>
            </p:nvSpPr>
            <p:spPr bwMode="auto">
              <a:xfrm>
                <a:off x="4929" y="3653"/>
                <a:ext cx="103" cy="103"/>
              </a:xfrm>
              <a:prstGeom prst="rect">
                <a:avLst/>
              </a:prstGeom>
              <a:solidFill>
                <a:srgbClr val="92D050"/>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73" name="Text Box 285"/>
            <p:cNvSpPr txBox="1">
              <a:spLocks noChangeArrowheads="1"/>
            </p:cNvSpPr>
            <p:nvPr/>
          </p:nvSpPr>
          <p:spPr bwMode="gray">
            <a:xfrm>
              <a:off x="5074" y="3108"/>
              <a:ext cx="577"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Federally  Run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5" name="Text Box 287"/>
            <p:cNvSpPr txBox="1">
              <a:spLocks noChangeArrowheads="1"/>
            </p:cNvSpPr>
            <p:nvPr/>
          </p:nvSpPr>
          <p:spPr bwMode="gray">
            <a:xfrm>
              <a:off x="5074" y="3348"/>
              <a:ext cx="371"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State-run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6" name="Text Box 288"/>
            <p:cNvSpPr txBox="1">
              <a:spLocks noChangeArrowheads="1"/>
            </p:cNvSpPr>
            <p:nvPr/>
          </p:nvSpPr>
          <p:spPr bwMode="gray">
            <a:xfrm>
              <a:off x="5074" y="3566"/>
              <a:ext cx="538" cy="26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 and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s</a:t>
              </a:r>
              <a:r>
                <a:rPr lang="en-US" sz="1000" b="1" dirty="0" smtClean="0">
                  <a:solidFill>
                    <a:srgbClr val="000000"/>
                  </a:solidFill>
                  <a:latin typeface="Arial" charset="0"/>
                </a:rPr>
                <a:t>tate joint-run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80"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13" name="Group 293"/>
          <p:cNvGrpSpPr>
            <a:grpSpLocks/>
          </p:cNvGrpSpPr>
          <p:nvPr/>
        </p:nvGrpSpPr>
        <p:grpSpPr bwMode="auto">
          <a:xfrm>
            <a:off x="7543800" y="4648200"/>
            <a:ext cx="1371600" cy="1676400"/>
            <a:chOff x="4857" y="3009"/>
            <a:chExt cx="801" cy="870"/>
          </a:xfrm>
        </p:grpSpPr>
        <p:grpSp>
          <p:nvGrpSpPr>
            <p:cNvPr id="14" name="Group 286"/>
            <p:cNvGrpSpPr>
              <a:grpSpLocks/>
            </p:cNvGrpSpPr>
            <p:nvPr/>
          </p:nvGrpSpPr>
          <p:grpSpPr bwMode="auto">
            <a:xfrm>
              <a:off x="4943" y="3040"/>
              <a:ext cx="89" cy="401"/>
              <a:chOff x="4929" y="3009"/>
              <a:chExt cx="103" cy="461"/>
            </a:xfrm>
          </p:grpSpPr>
          <p:sp>
            <p:nvSpPr>
              <p:cNvPr id="152" name="Rectangle 186"/>
              <p:cNvSpPr>
                <a:spLocks noChangeArrowheads="1"/>
              </p:cNvSpPr>
              <p:nvPr/>
            </p:nvSpPr>
            <p:spPr bwMode="auto">
              <a:xfrm>
                <a:off x="4929" y="3009"/>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3" name="Rectangle 187"/>
              <p:cNvSpPr>
                <a:spLocks noChangeArrowheads="1"/>
              </p:cNvSpPr>
              <p:nvPr/>
            </p:nvSpPr>
            <p:spPr bwMode="auto">
              <a:xfrm>
                <a:off x="4929" y="3192"/>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4" name="Rectangle 188"/>
              <p:cNvSpPr>
                <a:spLocks noChangeArrowheads="1"/>
              </p:cNvSpPr>
              <p:nvPr/>
            </p:nvSpPr>
            <p:spPr bwMode="auto">
              <a:xfrm>
                <a:off x="4929" y="3367"/>
                <a:ext cx="103" cy="103"/>
              </a:xfrm>
              <a:prstGeom prst="rect">
                <a:avLst/>
              </a:prstGeom>
              <a:solidFill>
                <a:schemeClr val="tx2"/>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45" name="Text Box 285"/>
            <p:cNvSpPr txBox="1">
              <a:spLocks noChangeArrowheads="1"/>
            </p:cNvSpPr>
            <p:nvPr/>
          </p:nvSpPr>
          <p:spPr bwMode="gray">
            <a:xfrm>
              <a:off x="5074" y="3056"/>
              <a:ext cx="75" cy="7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RI</a:t>
              </a:r>
              <a:endParaRPr lang="en-US" sz="1000" b="1" dirty="0">
                <a:solidFill>
                  <a:srgbClr val="000000"/>
                </a:solidFill>
                <a:latin typeface="Arial" charset="0"/>
              </a:endParaRPr>
            </a:p>
          </p:txBody>
        </p:sp>
        <p:sp>
          <p:nvSpPr>
            <p:cNvPr id="149" name="Text Box 287"/>
            <p:cNvSpPr txBox="1">
              <a:spLocks noChangeArrowheads="1"/>
            </p:cNvSpPr>
            <p:nvPr/>
          </p:nvSpPr>
          <p:spPr bwMode="gray">
            <a:xfrm>
              <a:off x="5074" y="3207"/>
              <a:ext cx="108"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CT</a:t>
              </a:r>
              <a:endParaRPr lang="en-US" sz="1000" b="1" dirty="0">
                <a:solidFill>
                  <a:srgbClr val="000000"/>
                </a:solidFill>
                <a:latin typeface="Arial" charset="0"/>
              </a:endParaRPr>
            </a:p>
          </p:txBody>
        </p:sp>
        <p:sp>
          <p:nvSpPr>
            <p:cNvPr id="150" name="Text Box 288"/>
            <p:cNvSpPr txBox="1">
              <a:spLocks noChangeArrowheads="1"/>
            </p:cNvSpPr>
            <p:nvPr/>
          </p:nvSpPr>
          <p:spPr bwMode="gray">
            <a:xfrm>
              <a:off x="5074" y="3365"/>
              <a:ext cx="103"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NJ</a:t>
              </a:r>
              <a:endParaRPr lang="en-US" sz="1000" b="1" dirty="0">
                <a:solidFill>
                  <a:srgbClr val="000000"/>
                </a:solidFill>
                <a:latin typeface="Arial" charset="0"/>
              </a:endParaRPr>
            </a:p>
          </p:txBody>
        </p:sp>
        <p:sp>
          <p:nvSpPr>
            <p:cNvPr id="151"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55" name="Rectangle 186"/>
          <p:cNvSpPr>
            <a:spLocks noChangeArrowheads="1"/>
          </p:cNvSpPr>
          <p:nvPr/>
        </p:nvSpPr>
        <p:spPr bwMode="auto">
          <a:xfrm>
            <a:off x="7696200" y="5572944"/>
            <a:ext cx="141287" cy="142056"/>
          </a:xfrm>
          <a:prstGeom prst="rect">
            <a:avLst/>
          </a:prstGeom>
          <a:solidFill>
            <a:srgbClr val="92D050"/>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6" name="Rectangle 186"/>
          <p:cNvSpPr>
            <a:spLocks noChangeArrowheads="1"/>
          </p:cNvSpPr>
          <p:nvPr/>
        </p:nvSpPr>
        <p:spPr bwMode="auto">
          <a:xfrm>
            <a:off x="7696200" y="57912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7" name="Rectangle 186"/>
          <p:cNvSpPr>
            <a:spLocks noChangeArrowheads="1"/>
          </p:cNvSpPr>
          <p:nvPr/>
        </p:nvSpPr>
        <p:spPr bwMode="auto">
          <a:xfrm>
            <a:off x="7696200" y="60198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8" name="Text Box 288"/>
          <p:cNvSpPr txBox="1">
            <a:spLocks noChangeArrowheads="1"/>
          </p:cNvSpPr>
          <p:nvPr/>
        </p:nvSpPr>
        <p:spPr bwMode="gray">
          <a:xfrm>
            <a:off x="7924800" y="5577170"/>
            <a:ext cx="177934"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DE</a:t>
            </a:r>
            <a:endParaRPr lang="en-US" sz="1000" b="1" dirty="0">
              <a:solidFill>
                <a:srgbClr val="000000"/>
              </a:solidFill>
              <a:latin typeface="Arial" charset="0"/>
            </a:endParaRPr>
          </a:p>
        </p:txBody>
      </p:sp>
      <p:sp>
        <p:nvSpPr>
          <p:cNvPr id="159" name="Text Box 288"/>
          <p:cNvSpPr txBox="1">
            <a:spLocks noChangeArrowheads="1"/>
          </p:cNvSpPr>
          <p:nvPr/>
        </p:nvSpPr>
        <p:spPr bwMode="gray">
          <a:xfrm>
            <a:off x="7924800" y="5805770"/>
            <a:ext cx="200376"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MD</a:t>
            </a:r>
            <a:endParaRPr lang="en-US" sz="1000" b="1" dirty="0">
              <a:solidFill>
                <a:srgbClr val="000000"/>
              </a:solidFill>
              <a:latin typeface="Arial" charset="0"/>
            </a:endParaRPr>
          </a:p>
        </p:txBody>
      </p:sp>
      <p:sp>
        <p:nvSpPr>
          <p:cNvPr id="160" name="Text Box 288"/>
          <p:cNvSpPr txBox="1">
            <a:spLocks noChangeArrowheads="1"/>
          </p:cNvSpPr>
          <p:nvPr/>
        </p:nvSpPr>
        <p:spPr bwMode="gray">
          <a:xfrm>
            <a:off x="7900827" y="6019130"/>
            <a:ext cx="185948"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DC</a:t>
            </a:r>
            <a:endParaRPr lang="en-US" sz="1000" b="1" dirty="0">
              <a:solidFill>
                <a:srgbClr val="000000"/>
              </a:solidFill>
              <a:latin typeface="Arial" charset="0"/>
            </a:endParaRPr>
          </a:p>
        </p:txBody>
      </p:sp>
    </p:spTree>
    <p:extLst>
      <p:ext uri="{BB962C8B-B14F-4D97-AF65-F5344CB8AC3E}">
        <p14:creationId xmlns:p14="http://schemas.microsoft.com/office/powerpoint/2010/main" val="2888911131"/>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Number of People Signed Up for Health Care Under the ACA, Oct. 1 – March 1</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12" name="TextBox 11"/>
          <p:cNvSpPr txBox="1"/>
          <p:nvPr/>
        </p:nvSpPr>
        <p:spPr>
          <a:xfrm>
            <a:off x="7058202" y="4442314"/>
            <a:ext cx="1702340" cy="369332"/>
          </a:xfrm>
          <a:prstGeom prst="rect">
            <a:avLst/>
          </a:prstGeom>
          <a:noFill/>
        </p:spPr>
        <p:txBody>
          <a:bodyPr wrap="square" rtlCol="0">
            <a:spAutoFit/>
          </a:bodyPr>
          <a:lstStyle/>
          <a:p>
            <a:r>
              <a:rPr lang="en-US" b="1" i="1" dirty="0" smtClean="0">
                <a:solidFill>
                  <a:srgbClr val="225A7A"/>
                </a:solidFill>
              </a:rPr>
              <a:t>759,800</a:t>
            </a:r>
            <a:endParaRPr lang="en-US" b="1" i="1" dirty="0">
              <a:solidFill>
                <a:srgbClr val="225A7A"/>
              </a:solidFill>
            </a:endParaRPr>
          </a:p>
        </p:txBody>
      </p:sp>
      <p:pic>
        <p:nvPicPr>
          <p:cNvPr id="2" name="Picture 1"/>
          <p:cNvPicPr>
            <a:picLocks noChangeAspect="1"/>
          </p:cNvPicPr>
          <p:nvPr/>
        </p:nvPicPr>
        <p:blipFill>
          <a:blip r:embed="rId3"/>
          <a:stretch>
            <a:fillRect/>
          </a:stretch>
        </p:blipFill>
        <p:spPr>
          <a:xfrm>
            <a:off x="251152" y="1851912"/>
            <a:ext cx="7655055" cy="4200525"/>
          </a:xfrm>
          <a:prstGeom prst="rect">
            <a:avLst/>
          </a:prstGeom>
        </p:spPr>
      </p:pic>
      <p:sp>
        <p:nvSpPr>
          <p:cNvPr id="3" name="Rectangle 2"/>
          <p:cNvSpPr/>
          <p:nvPr/>
        </p:nvSpPr>
        <p:spPr>
          <a:xfrm>
            <a:off x="90486" y="6275980"/>
            <a:ext cx="8367714" cy="461665"/>
          </a:xfrm>
          <a:prstGeom prst="rect">
            <a:avLst/>
          </a:prstGeom>
        </p:spPr>
        <p:txBody>
          <a:bodyPr wrap="square">
            <a:spAutoFit/>
          </a:bodyPr>
          <a:lstStyle/>
          <a:p>
            <a:r>
              <a:rPr lang="en-US" sz="1200" dirty="0" smtClean="0"/>
              <a:t>Source: Centers for Medicare </a:t>
            </a:r>
            <a:r>
              <a:rPr lang="en-US" sz="1200" dirty="0"/>
              <a:t>and </a:t>
            </a:r>
            <a:r>
              <a:rPr lang="en-US" sz="1200" dirty="0" smtClean="0"/>
              <a:t>Medicaid as of March 7, 2014: </a:t>
            </a:r>
            <a:r>
              <a:rPr lang="en-US" sz="1200" dirty="0">
                <a:hlinkClick r:id="rId4"/>
              </a:rPr>
              <a:t>http://</a:t>
            </a:r>
            <a:r>
              <a:rPr lang="en-US" sz="1200" dirty="0" smtClean="0">
                <a:hlinkClick r:id="rId4"/>
              </a:rPr>
              <a:t>aspe.hhs.gov/health/reports/2014/MarketPlaceEnrollment/Mar2014/ib_2014mar_enrollment.pdf</a:t>
            </a:r>
            <a:r>
              <a:rPr lang="en-US" sz="1200" dirty="0" smtClean="0"/>
              <a:t>  </a:t>
            </a:r>
            <a:endParaRPr lang="en-US" sz="1200" dirty="0"/>
          </a:p>
        </p:txBody>
      </p:sp>
      <p:sp>
        <p:nvSpPr>
          <p:cNvPr id="14" name="AutoShape 8"/>
          <p:cNvSpPr>
            <a:spLocks noChangeArrowheads="1"/>
          </p:cNvSpPr>
          <p:nvPr/>
        </p:nvSpPr>
        <p:spPr bwMode="blackWhite">
          <a:xfrm>
            <a:off x="1897628" y="1422402"/>
            <a:ext cx="3436373" cy="1363662"/>
          </a:xfrm>
          <a:prstGeom prst="wedgeRectCallout">
            <a:avLst>
              <a:gd name="adj1" fmla="val 109088"/>
              <a:gd name="adj2" fmla="val -2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 of March 1, 4.2 million people have signed up for coverage under the ACA since enrollment opened on Oct. 1, 2013</a:t>
            </a:r>
            <a:endParaRPr lang="en-US" b="1" i="1" dirty="0">
              <a:solidFill>
                <a:schemeClr val="bg1"/>
              </a:solidFill>
              <a:cs typeface="+mn-cs"/>
            </a:endParaRPr>
          </a:p>
        </p:txBody>
      </p:sp>
      <p:sp>
        <p:nvSpPr>
          <p:cNvPr id="15" name="AutoShape 8"/>
          <p:cNvSpPr>
            <a:spLocks noChangeArrowheads="1"/>
          </p:cNvSpPr>
          <p:nvPr/>
        </p:nvSpPr>
        <p:spPr bwMode="blackWhite">
          <a:xfrm>
            <a:off x="7652077" y="1253084"/>
            <a:ext cx="1358849" cy="1894029"/>
          </a:xfrm>
          <a:prstGeom prst="wedgeRectCallout">
            <a:avLst>
              <a:gd name="adj1" fmla="val 6527"/>
              <a:gd name="adj2" fmla="val -491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u="sng" dirty="0" smtClean="0">
                <a:solidFill>
                  <a:srgbClr val="FFFFFF"/>
                </a:solidFill>
                <a:latin typeface="Arial" pitchFamily="34" charset="0"/>
                <a:cs typeface="Arial" pitchFamily="34" charset="0"/>
              </a:rPr>
              <a:t>UPDATE</a:t>
            </a:r>
            <a:endParaRPr lang="en-US" sz="1400" b="1" dirty="0" smtClean="0">
              <a:solidFill>
                <a:srgbClr val="FFFFFF"/>
              </a:solidFill>
              <a:latin typeface="Arial" pitchFamily="34" charset="0"/>
              <a:cs typeface="Arial" pitchFamily="34" charset="0"/>
            </a:endParaRP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HHS announced that enrollment as of 3/16 now exceeds 5 million</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64263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3722050"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058193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809625" y="2136775"/>
            <a:ext cx="7562850" cy="195897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Will Skill Shortages in the Medical Field Adversely Impact WC?</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21975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Concern that the ACA Will Overwhelm the Healthcare Delivery System, Harming Outcomes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extLst>
      <p:ext uri="{BB962C8B-B14F-4D97-AF65-F5344CB8AC3E}">
        <p14:creationId xmlns:p14="http://schemas.microsoft.com/office/powerpoint/2010/main" val="24778142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Physician Supply and Demand, </a:t>
            </a:r>
            <a:br>
              <a:rPr lang="en-US" dirty="0" smtClean="0"/>
            </a:br>
            <a:r>
              <a:rPr lang="en-US" dirty="0" smtClean="0"/>
              <a:t>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59" y="1322962"/>
            <a:ext cx="8512753" cy="4023115"/>
          </a:xfrm>
          <a:prstGeom prst="rect">
            <a:avLst/>
          </a:prstGeom>
        </p:spPr>
      </p:pic>
      <p:sp>
        <p:nvSpPr>
          <p:cNvPr id="11" name="Rectangle 10"/>
          <p:cNvSpPr>
            <a:spLocks noChangeArrowheads="1"/>
          </p:cNvSpPr>
          <p:nvPr/>
        </p:nvSpPr>
        <p:spPr bwMode="blackWhite">
          <a:xfrm>
            <a:off x="991976" y="5432266"/>
            <a:ext cx="6776588"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potential large and growing physician gap looms over the next decade, with potential for users of health care</a:t>
            </a:r>
            <a:endParaRPr lang="en-US" b="1" dirty="0">
              <a:solidFill>
                <a:srgbClr val="FFFFFF"/>
              </a:solidFill>
            </a:endParaRPr>
          </a:p>
        </p:txBody>
      </p:sp>
      <p:sp>
        <p:nvSpPr>
          <p:cNvPr id="5" name="Rectangle 4"/>
          <p:cNvSpPr/>
          <p:nvPr/>
        </p:nvSpPr>
        <p:spPr>
          <a:xfrm>
            <a:off x="5311301" y="2490281"/>
            <a:ext cx="2675411" cy="26459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992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Projected Physician Supply and Demand, 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pic>
        <p:nvPicPr>
          <p:cNvPr id="4" name="Picture 3"/>
          <p:cNvPicPr>
            <a:picLocks noChangeAspect="1"/>
          </p:cNvPicPr>
          <p:nvPr/>
        </p:nvPicPr>
        <p:blipFill>
          <a:blip r:embed="rId4"/>
          <a:stretch>
            <a:fillRect/>
          </a:stretch>
        </p:blipFill>
        <p:spPr>
          <a:xfrm>
            <a:off x="74324" y="1729609"/>
            <a:ext cx="5456321" cy="3703478"/>
          </a:xfrm>
          <a:prstGeom prst="rect">
            <a:avLst/>
          </a:prstGeom>
        </p:spPr>
      </p:pic>
      <p:sp>
        <p:nvSpPr>
          <p:cNvPr id="5" name="TextBox 4"/>
          <p:cNvSpPr txBox="1"/>
          <p:nvPr/>
        </p:nvSpPr>
        <p:spPr>
          <a:xfrm>
            <a:off x="4396902" y="2598165"/>
            <a:ext cx="1702340" cy="369332"/>
          </a:xfrm>
          <a:prstGeom prst="rect">
            <a:avLst/>
          </a:prstGeom>
          <a:noFill/>
        </p:spPr>
        <p:txBody>
          <a:bodyPr wrap="square" rtlCol="0">
            <a:spAutoFit/>
          </a:bodyPr>
          <a:lstStyle/>
          <a:p>
            <a:r>
              <a:rPr lang="en-US" b="1" i="1" dirty="0" smtClean="0">
                <a:solidFill>
                  <a:srgbClr val="C00000"/>
                </a:solidFill>
              </a:rPr>
              <a:t>851,300</a:t>
            </a:r>
            <a:endParaRPr lang="en-US" b="1" i="1" dirty="0">
              <a:solidFill>
                <a:srgbClr val="C00000"/>
              </a:solidFill>
            </a:endParaRPr>
          </a:p>
        </p:txBody>
      </p:sp>
      <p:sp>
        <p:nvSpPr>
          <p:cNvPr id="12" name="TextBox 11"/>
          <p:cNvSpPr txBox="1"/>
          <p:nvPr/>
        </p:nvSpPr>
        <p:spPr>
          <a:xfrm>
            <a:off x="4374204" y="3217493"/>
            <a:ext cx="1702340" cy="369332"/>
          </a:xfrm>
          <a:prstGeom prst="rect">
            <a:avLst/>
          </a:prstGeom>
          <a:noFill/>
        </p:spPr>
        <p:txBody>
          <a:bodyPr wrap="square" rtlCol="0">
            <a:spAutoFit/>
          </a:bodyPr>
          <a:lstStyle/>
          <a:p>
            <a:r>
              <a:rPr lang="en-US" b="1" i="1" dirty="0" smtClean="0">
                <a:solidFill>
                  <a:srgbClr val="225A7A"/>
                </a:solidFill>
              </a:rPr>
              <a:t>759,800</a:t>
            </a:r>
            <a:endParaRPr lang="en-US" b="1" i="1" dirty="0">
              <a:solidFill>
                <a:srgbClr val="225A7A"/>
              </a:solidFill>
            </a:endParaRPr>
          </a:p>
        </p:txBody>
      </p:sp>
      <p:sp>
        <p:nvSpPr>
          <p:cNvPr id="13" name="AutoShape 8"/>
          <p:cNvSpPr>
            <a:spLocks noChangeArrowheads="1"/>
          </p:cNvSpPr>
          <p:nvPr/>
        </p:nvSpPr>
        <p:spPr bwMode="blackWhite">
          <a:xfrm>
            <a:off x="5612377" y="1515734"/>
            <a:ext cx="3436373" cy="2164861"/>
          </a:xfrm>
          <a:prstGeom prst="wedgeRectCallout">
            <a:avLst>
              <a:gd name="adj1" fmla="val -58052"/>
              <a:gd name="adj2" fmla="val 228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 potential large and growing shortage of physicians looms.  Estimates suggest a shortage of 91,500 physicians by 2020—a gap 12% gap.</a:t>
            </a:r>
          </a:p>
          <a:p>
            <a:pPr algn="ctr" eaLnBrk="0" hangingPunct="0">
              <a:lnSpc>
                <a:spcPct val="90000"/>
              </a:lnSpc>
              <a:spcBef>
                <a:spcPct val="50000"/>
              </a:spcBef>
              <a:buClr>
                <a:schemeClr val="bg1"/>
              </a:buClr>
              <a:buFont typeface="Wingdings" pitchFamily="2" charset="2"/>
              <a:buNone/>
              <a:defRPr/>
            </a:pPr>
            <a:r>
              <a:rPr lang="en-US" b="1" i="1" dirty="0" smtClean="0">
                <a:solidFill>
                  <a:schemeClr val="bg1"/>
                </a:solidFill>
                <a:cs typeface="+mn-cs"/>
              </a:rPr>
              <a:t>Will this be a negative for MPL?</a:t>
            </a:r>
            <a:endParaRPr lang="en-US" b="1" i="1" dirty="0">
              <a:solidFill>
                <a:schemeClr val="bg1"/>
              </a:solidFill>
              <a:cs typeface="+mn-cs"/>
            </a:endParaRPr>
          </a:p>
        </p:txBody>
      </p:sp>
    </p:spTree>
    <p:extLst>
      <p:ext uri="{BB962C8B-B14F-4D97-AF65-F5344CB8AC3E}">
        <p14:creationId xmlns:p14="http://schemas.microsoft.com/office/powerpoint/2010/main" val="4020985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Physician Supply and Demand, </a:t>
            </a:r>
            <a:br>
              <a:rPr lang="en-US" dirty="0" smtClean="0"/>
            </a:br>
            <a:r>
              <a:rPr lang="en-US" dirty="0" smtClean="0"/>
              <a:t>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pic>
        <p:nvPicPr>
          <p:cNvPr id="3" name="Picture 2"/>
          <p:cNvPicPr>
            <a:picLocks noChangeAspect="1"/>
          </p:cNvPicPr>
          <p:nvPr/>
        </p:nvPicPr>
        <p:blipFill>
          <a:blip r:embed="rId4"/>
          <a:stretch>
            <a:fillRect/>
          </a:stretch>
        </p:blipFill>
        <p:spPr>
          <a:xfrm>
            <a:off x="251152" y="2113139"/>
            <a:ext cx="6121553" cy="3417019"/>
          </a:xfrm>
          <a:prstGeom prst="rect">
            <a:avLst/>
          </a:prstGeom>
        </p:spPr>
      </p:pic>
      <p:sp>
        <p:nvSpPr>
          <p:cNvPr id="11" name="AutoShape 8"/>
          <p:cNvSpPr>
            <a:spLocks noChangeArrowheads="1"/>
          </p:cNvSpPr>
          <p:nvPr/>
        </p:nvSpPr>
        <p:spPr bwMode="blackWhite">
          <a:xfrm>
            <a:off x="6491798" y="1254480"/>
            <a:ext cx="2475220" cy="1717319"/>
          </a:xfrm>
          <a:prstGeom prst="wedgeRectCallout">
            <a:avLst>
              <a:gd name="adj1" fmla="val -69007"/>
              <a:gd name="adj2" fmla="val 341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Demand for physicians is expected to outstrip supply through 2020 by a wide margin</a:t>
            </a:r>
            <a:endParaRPr lang="en-US" b="1" i="1" dirty="0">
              <a:solidFill>
                <a:schemeClr val="bg1"/>
              </a:solidFill>
              <a:cs typeface="+mn-cs"/>
            </a:endParaRPr>
          </a:p>
        </p:txBody>
      </p:sp>
    </p:spTree>
    <p:extLst>
      <p:ext uri="{BB962C8B-B14F-4D97-AF65-F5344CB8AC3E}">
        <p14:creationId xmlns:p14="http://schemas.microsoft.com/office/powerpoint/2010/main" val="2828368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368111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967923" y="3346632"/>
            <a:ext cx="3518852" cy="1214879"/>
          </a:xfrm>
          <a:prstGeom prst="wedgeRectCallout">
            <a:avLst>
              <a:gd name="adj1" fmla="val 53728"/>
              <a:gd name="adj2" fmla="val -88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then rebounded though the harsh winter took a toll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847460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A89DAE9-E439-4140-AB99-51AA468700C9}" type="slidenum">
              <a:rPr lang="en-US" sz="900"/>
              <a:pPr algn="r">
                <a:lnSpc>
                  <a:spcPct val="85000"/>
                </a:lnSpc>
                <a:spcBef>
                  <a:spcPct val="20000"/>
                </a:spcBef>
              </a:pPr>
              <a:t>80</a:t>
            </a:fld>
            <a:endParaRPr lang="en-US" sz="900"/>
          </a:p>
        </p:txBody>
      </p:sp>
      <p:sp>
        <p:nvSpPr>
          <p:cNvPr id="30724"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Healthcare Profession by Skill Level, 2012 – 2022F</a:t>
            </a:r>
          </a:p>
        </p:txBody>
      </p:sp>
      <p:sp>
        <p:nvSpPr>
          <p:cNvPr id="30725"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3724099" name="Chart" r:id="rId4" imgW="8601024" imgH="4619586" progId="MSGraph.Chart.8">
                  <p:embed followColorScheme="full"/>
                </p:oleObj>
              </mc:Choice>
              <mc:Fallback>
                <p:oleObj name="Chart" r:id="rId4" imgW="8601024" imgH="461958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(Thousands of Jobs)</a:t>
            </a:r>
            <a:endParaRPr lang="en-US" sz="1600" b="1" dirty="0">
              <a:solidFill>
                <a:srgbClr val="225A7A"/>
              </a:solidFill>
            </a:endParaRPr>
          </a:p>
        </p:txBody>
      </p:sp>
      <p:sp>
        <p:nvSpPr>
          <p:cNvPr id="7" name="AutoShape 8"/>
          <p:cNvSpPr>
            <a:spLocks noChangeArrowheads="1"/>
          </p:cNvSpPr>
          <p:nvPr/>
        </p:nvSpPr>
        <p:spPr bwMode="blackWhite">
          <a:xfrm>
            <a:off x="2737772" y="1549400"/>
            <a:ext cx="1391316" cy="659324"/>
          </a:xfrm>
          <a:prstGeom prst="wedgeRectCallout">
            <a:avLst>
              <a:gd name="adj1" fmla="val -78286"/>
              <a:gd name="adj2" fmla="val 566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+1.015 Mill +20.3%</a:t>
            </a:r>
            <a:endParaRPr lang="en-US" b="1" dirty="0">
              <a:solidFill>
                <a:srgbClr val="FFFFFF"/>
              </a:solidFill>
              <a:latin typeface="Arial" pitchFamily="34" charset="0"/>
              <a:cs typeface="Arial" pitchFamily="34" charset="0"/>
            </a:endParaRPr>
          </a:p>
        </p:txBody>
      </p:sp>
      <p:sp>
        <p:nvSpPr>
          <p:cNvPr id="8" name="AutoShape 8"/>
          <p:cNvSpPr>
            <a:spLocks noChangeArrowheads="1"/>
          </p:cNvSpPr>
          <p:nvPr/>
        </p:nvSpPr>
        <p:spPr bwMode="blackWhite">
          <a:xfrm>
            <a:off x="4490372" y="1958973"/>
            <a:ext cx="1391316" cy="659324"/>
          </a:xfrm>
          <a:prstGeom prst="wedgeRectCallout">
            <a:avLst>
              <a:gd name="adj1" fmla="val -80340"/>
              <a:gd name="adj2" fmla="val 89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+697,000 +24.1%</a:t>
            </a:r>
            <a:endParaRPr lang="en-US" b="1" dirty="0">
              <a:solidFill>
                <a:srgbClr val="FFFFFF"/>
              </a:solidFill>
              <a:latin typeface="Arial" pitchFamily="34" charset="0"/>
              <a:cs typeface="Arial" pitchFamily="34" charset="0"/>
            </a:endParaRPr>
          </a:p>
        </p:txBody>
      </p:sp>
      <p:sp>
        <p:nvSpPr>
          <p:cNvPr id="9" name="AutoShape 8"/>
          <p:cNvSpPr>
            <a:spLocks noChangeArrowheads="1"/>
          </p:cNvSpPr>
          <p:nvPr/>
        </p:nvSpPr>
        <p:spPr bwMode="blackWhite">
          <a:xfrm>
            <a:off x="6185824" y="2082797"/>
            <a:ext cx="1391316" cy="659324"/>
          </a:xfrm>
          <a:prstGeom prst="wedgeRectCallout">
            <a:avLst>
              <a:gd name="adj1" fmla="val -50560"/>
              <a:gd name="adj2" fmla="val 86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+750,000 +30.1%</a:t>
            </a:r>
            <a:endParaRPr lang="en-US"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7709828" y="2463805"/>
            <a:ext cx="1391316" cy="659324"/>
          </a:xfrm>
          <a:prstGeom prst="wedgeRectCallout">
            <a:avLst>
              <a:gd name="adj1" fmla="val -25914"/>
              <a:gd name="adj2" fmla="val 1108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+425,000 +24.0%</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07319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26500"/>
                                        </p:tgtEl>
                                        <p:attrNameLst>
                                          <p:attrName>style.visibility</p:attrName>
                                        </p:attrNameLst>
                                      </p:cBhvr>
                                      <p:to>
                                        <p:strVal val="visible"/>
                                      </p:to>
                                    </p:set>
                                    <p:animEffect transition="in" filter="wipe(left)">
                                      <p:cBhvr>
                                        <p:cTn id="10" dur="1000"/>
                                        <p:tgtEl>
                                          <p:spTgt spid="202650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07962407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2866019"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 (2013-14).</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9541"/>
              <a:gd name="adj2" fmla="val 1249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0436747-5EF2-4628-985D-9C2C8A35D23D}" type="slidenum">
              <a:rPr lang="en-US" sz="900"/>
              <a:pPr algn="r" eaLnBrk="0" hangingPunct="0">
                <a:lnSpc>
                  <a:spcPct val="85000"/>
                </a:lnSpc>
                <a:spcBef>
                  <a:spcPct val="20000"/>
                </a:spcBef>
              </a:pPr>
              <a:t>83</a:t>
            </a:fld>
            <a:endParaRPr lang="en-US" sz="900"/>
          </a:p>
        </p:txBody>
      </p:sp>
      <p:sp>
        <p:nvSpPr>
          <p:cNvPr id="64516" name="Rectangle 2"/>
          <p:cNvSpPr>
            <a:spLocks noGrp="1" noChangeArrowheads="1"/>
          </p:cNvSpPr>
          <p:nvPr>
            <p:ph type="title" idx="4294967295"/>
          </p:nvPr>
        </p:nvSpPr>
        <p:spPr>
          <a:xfrm>
            <a:off x="338101" y="96329"/>
            <a:ext cx="6492875" cy="860425"/>
          </a:xfrm>
        </p:spPr>
        <p:txBody>
          <a:bodyPr/>
          <a:lstStyle/>
          <a:p>
            <a:r>
              <a:rPr lang="en-US" dirty="0" smtClean="0"/>
              <a:t>Return on Net Worth, 2003-2012,</a:t>
            </a:r>
            <a:br>
              <a:rPr lang="en-US" dirty="0" smtClean="0"/>
            </a:br>
            <a:r>
              <a:rPr lang="en-US" dirty="0" smtClean="0"/>
              <a:t>Workers Comp vs. All P/C Lines</a:t>
            </a:r>
          </a:p>
        </p:txBody>
      </p:sp>
      <p:sp>
        <p:nvSpPr>
          <p:cNvPr id="64517"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Report on Profitability by Line by State in 2012.</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766647684"/>
              </p:ext>
            </p:extLst>
          </p:nvPr>
        </p:nvGraphicFramePr>
        <p:xfrm>
          <a:off x="323850" y="1020763"/>
          <a:ext cx="8569325" cy="4579937"/>
        </p:xfrm>
        <a:graphic>
          <a:graphicData uri="http://schemas.openxmlformats.org/presentationml/2006/ole">
            <mc:AlternateContent xmlns:mc="http://schemas.openxmlformats.org/markup-compatibility/2006">
              <mc:Choice xmlns:v="urn:schemas-microsoft-com:vml" Requires="v">
                <p:oleObj spid="_x0000_s23754786" name="Chart" r:id="rId4" imgW="8601126" imgH="4562417" progId="MSGraph.Chart.8">
                  <p:embed followColorScheme="full"/>
                </p:oleObj>
              </mc:Choice>
              <mc:Fallback>
                <p:oleObj name="Chart" r:id="rId4" imgW="8601126" imgH="4562417" progId="MSGraph.Chart.8">
                  <p:embed followColorScheme="full"/>
                  <p:pic>
                    <p:nvPicPr>
                      <p:cNvPr id="0" name=""/>
                      <p:cNvPicPr>
                        <a:picLocks noChangeArrowheads="1"/>
                      </p:cNvPicPr>
                      <p:nvPr/>
                    </p:nvPicPr>
                    <p:blipFill>
                      <a:blip r:embed="rId5"/>
                      <a:srcRect/>
                      <a:stretch>
                        <a:fillRect/>
                      </a:stretch>
                    </p:blipFill>
                    <p:spPr bwMode="gray">
                      <a:xfrm>
                        <a:off x="323850" y="102076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0" name="Rectangle 4"/>
          <p:cNvSpPr>
            <a:spLocks noChangeArrowheads="1"/>
          </p:cNvSpPr>
          <p:nvPr/>
        </p:nvSpPr>
        <p:spPr bwMode="blackWhite">
          <a:xfrm>
            <a:off x="542924" y="5515072"/>
            <a:ext cx="79724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WC Has Been Marginally Less Profitable than the P/C Insurance Industry Overall</a:t>
            </a:r>
            <a:endParaRPr lang="en-US" sz="2000" b="1" dirty="0">
              <a:solidFill>
                <a:srgbClr val="FFFFFF"/>
              </a:solidFill>
            </a:endParaRPr>
          </a:p>
        </p:txBody>
      </p:sp>
      <p:sp>
        <p:nvSpPr>
          <p:cNvPr id="8" name="Text Box 17"/>
          <p:cNvSpPr txBox="1">
            <a:spLocks noChangeArrowheads="1"/>
          </p:cNvSpPr>
          <p:nvPr/>
        </p:nvSpPr>
        <p:spPr bwMode="auto">
          <a:xfrm>
            <a:off x="5956174" y="1784553"/>
            <a:ext cx="2715878"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2003-2012</a:t>
            </a:r>
          </a:p>
          <a:p>
            <a:pPr algn="ctr">
              <a:defRPr/>
            </a:pPr>
            <a:r>
              <a:rPr lang="en-US" sz="1600" b="1" dirty="0" smtClean="0">
                <a:solidFill>
                  <a:schemeClr val="bg1"/>
                </a:solidFill>
              </a:rPr>
              <a:t>WC: 7.1%</a:t>
            </a:r>
          </a:p>
          <a:p>
            <a:pPr algn="ctr">
              <a:defRPr/>
            </a:pPr>
            <a:r>
              <a:rPr lang="en-US" sz="1600" b="1" dirty="0" smtClean="0">
                <a:solidFill>
                  <a:schemeClr val="bg1"/>
                </a:solidFill>
              </a:rPr>
              <a:t>All P/C Lines: 7.9%</a:t>
            </a:r>
          </a:p>
        </p:txBody>
      </p:sp>
    </p:spTree>
    <p:extLst>
      <p:ext uri="{BB962C8B-B14F-4D97-AF65-F5344CB8AC3E}">
        <p14:creationId xmlns:p14="http://schemas.microsoft.com/office/powerpoint/2010/main" val="3954638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3" presetClass="entr" presetSubtype="16"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B2EAA1C-307A-4D22-B9B7-30842EB8C66C}" type="slidenum">
              <a:rPr lang="en-US" altLang="en-US" sz="900" smtClean="0"/>
              <a:pPr>
                <a:lnSpc>
                  <a:spcPct val="85000"/>
                </a:lnSpc>
                <a:spcBef>
                  <a:spcPct val="20000"/>
                </a:spcBef>
                <a:buClrTx/>
                <a:buFontTx/>
                <a:buNone/>
              </a:pPr>
              <a:t>84</a:t>
            </a:fld>
            <a:endParaRPr lang="en-US" altLang="en-US" sz="900" smtClean="0"/>
          </a:p>
        </p:txBody>
      </p:sp>
      <p:sp>
        <p:nvSpPr>
          <p:cNvPr id="5123" name="Rectangle 2"/>
          <p:cNvSpPr>
            <a:spLocks noGrp="1" noChangeArrowheads="1"/>
          </p:cNvSpPr>
          <p:nvPr>
            <p:ph type="title" idx="4294967295"/>
          </p:nvPr>
        </p:nvSpPr>
        <p:spPr>
          <a:xfrm>
            <a:off x="-4763" y="120647"/>
            <a:ext cx="8686800" cy="676275"/>
          </a:xfrm>
        </p:spPr>
        <p:txBody>
          <a:bodyPr lIns="92075" tIns="46038" rIns="92075" bIns="46038" anchor="b"/>
          <a:lstStyle/>
          <a:p>
            <a:r>
              <a:rPr lang="en-US" altLang="en-US" dirty="0" smtClean="0">
                <a:latin typeface="Arial" panose="020B0604020202020204" pitchFamily="34" charset="0"/>
              </a:rPr>
              <a:t>Workers Comp Return on Net Worth, 2012</a:t>
            </a:r>
          </a:p>
        </p:txBody>
      </p:sp>
      <p:graphicFrame>
        <p:nvGraphicFramePr>
          <p:cNvPr id="5124" name="Object 3"/>
          <p:cNvGraphicFramePr>
            <a:graphicFrameLocks noGrp="1" noChangeAspect="1"/>
          </p:cNvGraphicFramePr>
          <p:nvPr>
            <p:ph idx="4294967295"/>
          </p:nvPr>
        </p:nvGraphicFramePr>
        <p:xfrm>
          <a:off x="-63500" y="1617663"/>
          <a:ext cx="9144000" cy="4749800"/>
        </p:xfrm>
        <a:graphic>
          <a:graphicData uri="http://schemas.openxmlformats.org/presentationml/2006/ole">
            <mc:AlternateContent xmlns:mc="http://schemas.openxmlformats.org/markup-compatibility/2006">
              <mc:Choice xmlns:v="urn:schemas-microsoft-com:vml" Requires="v">
                <p:oleObj spid="_x0000_s2376192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63500" y="1617663"/>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solidFill>
                  <a:srgbClr val="000000"/>
                </a:solidFill>
              </a:rPr>
              <a:t> Sources:  NAIC; Insurance Information Institute</a:t>
            </a:r>
            <a:br>
              <a:rPr lang="en-US" altLang="en-US" sz="1100">
                <a:solidFill>
                  <a:srgbClr val="000000"/>
                </a:solidFill>
              </a:rPr>
            </a:br>
            <a:r>
              <a:rPr lang="en-US" altLang="en-US" sz="1100">
                <a:solidFill>
                  <a:srgbClr val="000000"/>
                </a:solidFill>
              </a:rPr>
              <a:t>* Denotes results exclude state funds. Other state funds are included in results </a:t>
            </a:r>
            <a:r>
              <a:rPr lang="en-US" altLang="en-US" sz="1100"/>
              <a:t>		</a:t>
            </a:r>
          </a:p>
        </p:txBody>
      </p:sp>
      <p:sp>
        <p:nvSpPr>
          <p:cNvPr id="2173958" name="AutoShape 6"/>
          <p:cNvSpPr>
            <a:spLocks noChangeArrowheads="1"/>
          </p:cNvSpPr>
          <p:nvPr/>
        </p:nvSpPr>
        <p:spPr bwMode="blackWhite">
          <a:xfrm>
            <a:off x="5738813" y="1546223"/>
            <a:ext cx="2695575" cy="1357313"/>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anose="05000000000000000000" pitchFamily="2" charset="2"/>
              <a:buNone/>
              <a:defRPr/>
            </a:pPr>
            <a:r>
              <a:rPr lang="en-US" altLang="en-US" sz="2000" b="1" dirty="0" smtClean="0">
                <a:solidFill>
                  <a:schemeClr val="bg1"/>
                </a:solidFill>
              </a:rPr>
              <a:t>9 </a:t>
            </a:r>
            <a:r>
              <a:rPr lang="en-US" altLang="en-US" sz="2000" b="1" dirty="0">
                <a:solidFill>
                  <a:schemeClr val="bg1"/>
                </a:solidFill>
              </a:rPr>
              <a:t>states posted double-digit profits in WC in 2012</a:t>
            </a:r>
          </a:p>
        </p:txBody>
      </p:sp>
      <p:sp>
        <p:nvSpPr>
          <p:cNvPr id="2" name="TextBox 1"/>
          <p:cNvSpPr txBox="1"/>
          <p:nvPr/>
        </p:nvSpPr>
        <p:spPr>
          <a:xfrm>
            <a:off x="2586038" y="1306513"/>
            <a:ext cx="3990975" cy="461962"/>
          </a:xfrm>
          <a:prstGeom prst="rect">
            <a:avLst/>
          </a:prstGeom>
          <a:noFill/>
        </p:spPr>
        <p:txBody>
          <a:bodyPr>
            <a:spAutoFit/>
          </a:bodyPr>
          <a:lstStyle/>
          <a:p>
            <a:pPr algn="ctr">
              <a:defRPr/>
            </a:pPr>
            <a:r>
              <a:rPr lang="en-US" sz="2400" b="1" dirty="0">
                <a:solidFill>
                  <a:schemeClr val="bg2">
                    <a:lumMod val="50000"/>
                  </a:schemeClr>
                </a:solidFill>
              </a:rPr>
              <a:t>Top 25 States</a:t>
            </a:r>
          </a:p>
        </p:txBody>
      </p:sp>
      <p:sp>
        <p:nvSpPr>
          <p:cNvPr id="8" name="Rectangle 7"/>
          <p:cNvSpPr>
            <a:spLocks noChangeArrowheads="1"/>
          </p:cNvSpPr>
          <p:nvPr/>
        </p:nvSpPr>
        <p:spPr bwMode="black">
          <a:xfrm>
            <a:off x="185340" y="1421573"/>
            <a:ext cx="108664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tIns="0" rIns="4572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635000" indent="-2286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9779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3208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16637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1209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5781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0353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4925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800" b="1" dirty="0" smtClean="0">
                <a:solidFill>
                  <a:srgbClr val="225A7A"/>
                </a:solidFill>
              </a:rPr>
              <a:t>Percent</a:t>
            </a:r>
            <a:endParaRPr lang="en-US" altLang="en-US" sz="1800" b="1" dirty="0">
              <a:solidFill>
                <a:srgbClr val="225A7A"/>
              </a:solidFill>
            </a:endParaRPr>
          </a:p>
        </p:txBody>
      </p:sp>
    </p:spTree>
    <p:extLst>
      <p:ext uri="{BB962C8B-B14F-4D97-AF65-F5344CB8AC3E}">
        <p14:creationId xmlns:p14="http://schemas.microsoft.com/office/powerpoint/2010/main" val="438838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359AECB-79BB-4FB1-8993-EADA3774B8A0}" type="slidenum">
              <a:rPr lang="en-US" altLang="en-US" sz="900" smtClean="0"/>
              <a:pPr>
                <a:lnSpc>
                  <a:spcPct val="85000"/>
                </a:lnSpc>
                <a:spcBef>
                  <a:spcPct val="20000"/>
                </a:spcBef>
                <a:buClrTx/>
                <a:buFontTx/>
                <a:buNone/>
              </a:pPr>
              <a:t>85</a:t>
            </a:fld>
            <a:endParaRPr lang="en-US" altLang="en-US" sz="900" smtClean="0"/>
          </a:p>
        </p:txBody>
      </p:sp>
      <p:graphicFrame>
        <p:nvGraphicFramePr>
          <p:cNvPr id="7171" name="Object 3"/>
          <p:cNvGraphicFramePr>
            <a:graphicFrameLocks noGrp="1" noChangeAspect="1"/>
          </p:cNvGraphicFramePr>
          <p:nvPr>
            <p:ph idx="4294967295"/>
          </p:nvPr>
        </p:nvGraphicFramePr>
        <p:xfrm>
          <a:off x="0" y="1449388"/>
          <a:ext cx="9144000" cy="5410200"/>
        </p:xfrm>
        <a:graphic>
          <a:graphicData uri="http://schemas.openxmlformats.org/presentationml/2006/ole">
            <mc:AlternateContent xmlns:mc="http://schemas.openxmlformats.org/markup-compatibility/2006">
              <mc:Choice xmlns:v="urn:schemas-microsoft-com:vml" Requires="v">
                <p:oleObj spid="_x0000_s23762949"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49388"/>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Rectangle 7"/>
          <p:cNvSpPr>
            <a:spLocks noChangeArrowheads="1"/>
          </p:cNvSpPr>
          <p:nvPr/>
        </p:nvSpPr>
        <p:spPr bwMode="auto">
          <a:xfrm>
            <a:off x="0" y="64293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solidFill>
                  <a:srgbClr val="000000"/>
                </a:solidFill>
              </a:rPr>
              <a:t> Sources:  NAIC; Insurance Information Institute</a:t>
            </a:r>
            <a:br>
              <a:rPr lang="en-US" altLang="en-US" sz="1100">
                <a:solidFill>
                  <a:srgbClr val="000000"/>
                </a:solidFill>
              </a:rPr>
            </a:br>
            <a:r>
              <a:rPr lang="en-US" altLang="en-US" sz="1100">
                <a:solidFill>
                  <a:srgbClr val="000000"/>
                </a:solidFill>
              </a:rPr>
              <a:t>* Denotes results exclude state funds. Other state funds are included in results.</a:t>
            </a:r>
            <a:r>
              <a:rPr lang="en-US" altLang="en-US" sz="1100"/>
              <a:t>	</a:t>
            </a:r>
          </a:p>
        </p:txBody>
      </p:sp>
      <p:sp>
        <p:nvSpPr>
          <p:cNvPr id="2" name="Rectangular Callout 1"/>
          <p:cNvSpPr/>
          <p:nvPr/>
        </p:nvSpPr>
        <p:spPr>
          <a:xfrm>
            <a:off x="6659562" y="1670872"/>
            <a:ext cx="2165350" cy="1100138"/>
          </a:xfrm>
          <a:prstGeom prst="wedgeRectCallout">
            <a:avLst>
              <a:gd name="adj1" fmla="val -41140"/>
              <a:gd name="adj2" fmla="val 1103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rgbClr val="FFFFFF"/>
              </a:buClr>
              <a:defRPr/>
            </a:pPr>
            <a:r>
              <a:rPr lang="en-US" altLang="en-US" b="1" dirty="0">
                <a:solidFill>
                  <a:srgbClr val="FFFFFF"/>
                </a:solidFill>
                <a:latin typeface="Arial" panose="020B0604020202020204" pitchFamily="34" charset="0"/>
                <a:cs typeface="Arial" panose="020B0604020202020204" pitchFamily="34" charset="0"/>
              </a:rPr>
              <a:t>In 2012, in 7 states the Return on Net Worth was under 4%</a:t>
            </a:r>
          </a:p>
        </p:txBody>
      </p:sp>
      <p:sp>
        <p:nvSpPr>
          <p:cNvPr id="7175" name="TextBox 2"/>
          <p:cNvSpPr txBox="1">
            <a:spLocks noChangeArrowheads="1"/>
          </p:cNvSpPr>
          <p:nvPr/>
        </p:nvSpPr>
        <p:spPr bwMode="auto">
          <a:xfrm>
            <a:off x="2584450" y="1644650"/>
            <a:ext cx="34464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en-US" sz="2400" b="1">
                <a:solidFill>
                  <a:srgbClr val="225A7A"/>
                </a:solidFill>
              </a:rPr>
              <a:t>Bottom 25 States</a:t>
            </a:r>
          </a:p>
        </p:txBody>
      </p:sp>
      <p:sp>
        <p:nvSpPr>
          <p:cNvPr id="8" name="Rectangle 2"/>
          <p:cNvSpPr txBox="1">
            <a:spLocks noChangeArrowheads="1"/>
          </p:cNvSpPr>
          <p:nvPr/>
        </p:nvSpPr>
        <p:spPr bwMode="black">
          <a:xfrm>
            <a:off x="-4763" y="120647"/>
            <a:ext cx="8686800" cy="67627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smtClean="0">
                <a:latin typeface="Arial" panose="020B0604020202020204" pitchFamily="34" charset="0"/>
              </a:rPr>
              <a:t>Workers Comp Return on Net Worth, 2012</a:t>
            </a:r>
            <a:endParaRPr lang="en-US" altLang="en-US" kern="0" dirty="0" smtClean="0">
              <a:latin typeface="Arial" panose="020B0604020202020204" pitchFamily="34" charset="0"/>
            </a:endParaRPr>
          </a:p>
        </p:txBody>
      </p:sp>
      <p:sp>
        <p:nvSpPr>
          <p:cNvPr id="9" name="Rectangle 8"/>
          <p:cNvSpPr>
            <a:spLocks noChangeArrowheads="1"/>
          </p:cNvSpPr>
          <p:nvPr/>
        </p:nvSpPr>
        <p:spPr bwMode="black">
          <a:xfrm>
            <a:off x="185340" y="1421573"/>
            <a:ext cx="108664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tIns="0" rIns="4572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635000" indent="-2286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9779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3208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16637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1209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5781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0353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4925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800" b="1" dirty="0" smtClean="0">
                <a:solidFill>
                  <a:srgbClr val="225A7A"/>
                </a:solidFill>
              </a:rPr>
              <a:t>Percent</a:t>
            </a:r>
            <a:endParaRPr lang="en-US" altLang="en-US" sz="1800" b="1" dirty="0">
              <a:solidFill>
                <a:srgbClr val="225A7A"/>
              </a:solidFill>
            </a:endParaRPr>
          </a:p>
        </p:txBody>
      </p:sp>
    </p:spTree>
    <p:extLst>
      <p:ext uri="{BB962C8B-B14F-4D97-AF65-F5344CB8AC3E}">
        <p14:creationId xmlns:p14="http://schemas.microsoft.com/office/powerpoint/2010/main" val="405157937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Grp="1" noChangeAspect="1"/>
          </p:cNvGraphicFramePr>
          <p:nvPr>
            <p:ph idx="4294967295"/>
          </p:nvPr>
        </p:nvGraphicFramePr>
        <p:xfrm>
          <a:off x="4763" y="1807545"/>
          <a:ext cx="9132887" cy="4719637"/>
        </p:xfrm>
        <a:graphic>
          <a:graphicData uri="http://schemas.openxmlformats.org/presentationml/2006/ole">
            <mc:AlternateContent xmlns:mc="http://schemas.openxmlformats.org/markup-compatibility/2006">
              <mc:Choice xmlns:v="urn:schemas-microsoft-com:vml" Requires="v">
                <p:oleObj spid="_x0000_s22868066"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807545"/>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87</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mc:AlternateContent xmlns:mc="http://schemas.openxmlformats.org/markup-compatibility/2006">
              <mc:Choice xmlns:v="urn:schemas-microsoft-com:vml" Requires="v">
                <p:oleObj spid="_x0000_s22867042" name="Worksheet" r:id="rId5" imgW="8763135" imgH="4829248" progId="Excel.Sheet.8">
                  <p:embed/>
                </p:oleObj>
              </mc:Choice>
              <mc:Fallback>
                <p:oleObj name="Worksheet" r:id="rId5" imgW="8763135" imgH="4829248" progId="Excel.Sheet.8">
                  <p:embed/>
                  <p:pic>
                    <p:nvPicPr>
                      <p:cNvPr id="0" name="Content Placeholder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52780"/>
                        <a:ext cx="8898194" cy="465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mc:AlternateContent xmlns:mc="http://schemas.openxmlformats.org/markup-compatibility/2006">
              <mc:Choice xmlns:v="urn:schemas-microsoft-com:vml" Requires="v">
                <p:oleObj spid="_x0000_s22870114" name="Chart" r:id="rId4" imgW="8439161" imgH="4076807" progId="MSGraph.Chart.8">
                  <p:embed followColorScheme="full"/>
                </p:oleObj>
              </mc:Choice>
              <mc:Fallback>
                <p:oleObj name="Chart" r:id="rId4" imgW="8439161" imgH="4076807"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46275"/>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89</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41697987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372235490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665759"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a:t>
            </a:r>
            <a:r>
              <a:rPr lang="en-US" b="1" i="1" u="sng" dirty="0" smtClean="0">
                <a:solidFill>
                  <a:srgbClr val="FFFFFF"/>
                </a:solidFill>
              </a:rPr>
              <a:t>Workers Comp</a:t>
            </a:r>
            <a:r>
              <a:rPr lang="en-US" b="1" dirty="0" smtClean="0">
                <a:solidFill>
                  <a:srgbClr val="FFFFFF"/>
                </a:solidFill>
              </a:rPr>
              <a:t>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830444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2871139" name="Chart" r:id="rId3" imgW="8658353" imgH="5505565" progId="MSGraph.Chart.8">
                  <p:embed followColorScheme="full"/>
                </p:oleObj>
              </mc:Choice>
              <mc:Fallback>
                <p:oleObj name="Chart" r:id="rId3" imgW="8658353" imgH="550556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91</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744554" name="Chart" r:id="rId4" imgW="8753373" imgH="4333784" progId="MSGraph.Chart.8">
                  <p:embed followColorScheme="full"/>
                </p:oleObj>
              </mc:Choice>
              <mc:Fallback>
                <p:oleObj name="Chart" r:id="rId4" imgW="8753373" imgH="4333784" progId="MSGraph.Chart.8">
                  <p:embed followColorScheme="full"/>
                  <p:pic>
                    <p:nvPicPr>
                      <p:cNvPr id="0" name=""/>
                      <p:cNvPicPr>
                        <a:picLocks noChangeArrowheads="1"/>
                      </p:cNvPicPr>
                      <p:nvPr/>
                    </p:nvPicPr>
                    <p:blipFill>
                      <a:blip r:embed="rId5"/>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749995"/>
            <a:ext cx="3524865" cy="1332418"/>
          </a:xfrm>
          <a:prstGeom prst="wedgeRectCallout">
            <a:avLst>
              <a:gd name="adj1" fmla="val -44129"/>
              <a:gd name="adj2" fmla="val 1231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According to the NICB, the number of “Questionable Claims” in WC and EL increased by 38.4% from 2010 through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extLst>
      <p:ext uri="{BB962C8B-B14F-4D97-AF65-F5344CB8AC3E}">
        <p14:creationId xmlns:p14="http://schemas.microsoft.com/office/powerpoint/2010/main" val="2285152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92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3736363"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48449109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3737387"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extLst>
      <p:ext uri="{BB962C8B-B14F-4D97-AF65-F5344CB8AC3E}">
        <p14:creationId xmlns:p14="http://schemas.microsoft.com/office/powerpoint/2010/main" val="1114928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print"/>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187065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3745577"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877794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23746601" name="Chart" r:id="rId4" imgW="8581960" imgH="4219602" progId="MSGraph.Chart.8">
                  <p:embed followColorScheme="full"/>
                </p:oleObj>
              </mc:Choice>
              <mc:Fallback>
                <p:oleObj name="Chart" r:id="rId4" imgW="8581960" imgH="4219602" progId="MSGraph.Chart.8">
                  <p:embed followColorScheme="full"/>
                  <p:pic>
                    <p:nvPicPr>
                      <p:cNvPr id="0" name=""/>
                      <p:cNvPicPr>
                        <a:picLocks noChangeAspect="1" noChangeArrowheads="1"/>
                      </p:cNvPicPr>
                      <p:nvPr/>
                    </p:nvPicPr>
                    <p:blipFill>
                      <a:blip r:embed="rId5"/>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354562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99</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3747622"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5994400" y="2085975"/>
            <a:ext cx="908050" cy="3527341"/>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5649025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176744</TotalTime>
  <Words>10012</Words>
  <Application>Microsoft Office PowerPoint</Application>
  <PresentationFormat>On-screen Show (4:3)</PresentationFormat>
  <Paragraphs>1339</Paragraphs>
  <Slides>130</Slides>
  <Notes>117</Notes>
  <HiddenSlides>31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130</vt:i4>
      </vt:variant>
    </vt:vector>
  </HeadingPairs>
  <TitlesOfParts>
    <vt:vector size="141" baseType="lpstr">
      <vt:lpstr>Arial</vt:lpstr>
      <vt:lpstr>Calibri</vt:lpstr>
      <vt:lpstr>Century Gothic</vt:lpstr>
      <vt:lpstr>Symbol</vt:lpstr>
      <vt:lpstr>Times New Roman</vt:lpstr>
      <vt:lpstr>Verdana</vt:lpstr>
      <vt:lpstr>Wingdings</vt:lpstr>
      <vt:lpstr>Default Design</vt:lpstr>
      <vt:lpstr>Chart</vt:lpstr>
      <vt:lpstr>Worksheet</vt:lpstr>
      <vt:lpstr>Microsoft Excel Chart</vt:lpstr>
      <vt:lpstr>Mega Trends in Workers Compensation Past, Present and Future</vt:lpstr>
      <vt:lpstr>Presentation Outline</vt:lpstr>
      <vt:lpstr>The Slow and Uneven Nature of the Economic Recovery Is Changing the WC Playing Field</vt:lpstr>
      <vt:lpstr>US Real GDP Growth*</vt:lpstr>
      <vt:lpstr>Real GDP by State Percent Change, 2012: Highest 25 States</vt:lpstr>
      <vt:lpstr>PowerPoint Presentation</vt:lpstr>
      <vt:lpstr>PowerPoint Presentation</vt:lpstr>
      <vt:lpstr>PowerPoint Presentation</vt:lpstr>
      <vt:lpstr>New Private Housing Starts, 1990-2019F</vt:lpstr>
      <vt:lpstr>Commercial &amp; Industrial Loans Outstanding at FDIC-Insured Banks, Quarterly, 2006-2013*</vt:lpstr>
      <vt:lpstr>PowerPoint Presentation</vt:lpstr>
      <vt:lpstr>Business Bankruptcy Filings, 1980-2013</vt:lpstr>
      <vt:lpstr>Nonfarm Payroll (Wages and Salaries): Quarterly, 2005–2013:Q4</vt:lpstr>
      <vt:lpstr>12 Industries for the Next 10 Years: Insurance Solutions Needed</vt:lpstr>
      <vt:lpstr>CONSTRUCTION INDUSTRY OVERVIEW &amp; OUTLOOK</vt:lpstr>
      <vt:lpstr>Value of New Private Construction: Residential &amp; Nonresidential, 2003-2013*</vt:lpstr>
      <vt:lpstr>Change from Peak in New Construction Expenditures to 2013*</vt:lpstr>
      <vt:lpstr>Value of Construction Put in Place,   January 2014 vs. January 2013*</vt:lpstr>
      <vt:lpstr>Value of Private Construction Put in Place, by Segment,  Jan. 2014 vs. Jan. 2013*</vt:lpstr>
      <vt:lpstr>Private Construction by Segment/Project Type,  Jan. 2014 vs. Jan. 2013*</vt:lpstr>
      <vt:lpstr>PowerPoint Presentation</vt:lpstr>
      <vt:lpstr>PowerPoint Presentation</vt:lpstr>
      <vt:lpstr>Value of Public Construction Put in Place, by Segment,  Jan. 2014 vs. Jan. 2013*</vt:lpstr>
      <vt:lpstr>Public Construction by Segment/Project Type,  Jan. 2014 vs. Jan. 2013*</vt:lpstr>
      <vt:lpstr>Construction Employment, Jan. 2010—February 2014*</vt:lpstr>
      <vt:lpstr>Construction Employment,  Jan. 2003–February 2014 </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PowerPoint Presentation</vt:lpstr>
      <vt:lpstr>Net Change in Government Employment: Jan. 2010—Dec. 2013*</vt:lpstr>
      <vt:lpstr>Unemployment Rates by State, February 2014: Highest 25 States*</vt:lpstr>
      <vt:lpstr>PowerPoint Presentation</vt:lpstr>
      <vt:lpstr>US Unemployment Rate Forecasts</vt:lpstr>
      <vt:lpstr>Nonfarm Payroll (Wages and Salaries): Quarterly, 2005–2013:Q4</vt:lpstr>
      <vt:lpstr>Payroll vs. Workers Comp Net Written Premiums, 1990-2013E</vt:lpstr>
      <vt:lpstr>Labor Force Participation Rate by Gender, 1948—2013</vt:lpstr>
      <vt:lpstr>Labor Force Participation by Sex and Education through the Crisis: 2006, 2010 and 2013</vt:lpstr>
      <vt:lpstr>Unemployment Rates by Age and Race: 2006, 2010 and 2013</vt:lpstr>
      <vt:lpstr>Labor Force Participation Rate,  Ages 65-69, Quarterly, 1998:Q1-2013:Q2</vt:lpstr>
      <vt:lpstr>Labor Force Participation Rate, Ages 70-74, Quarterly, 1998:Q1-2013:Q2</vt:lpstr>
      <vt:lpstr>The Aging Workforce</vt:lpstr>
      <vt:lpstr>Fatality Rates Improved Slightly Since 2006 but Still Climb Sharply With Age</vt:lpstr>
      <vt:lpstr>Older Workers Lose More Days from Work Due to Injury or Illness</vt:lpstr>
      <vt:lpstr>Older Workers Are Much More Likely to Break a Bone</vt:lpstr>
      <vt:lpstr>Older Workers Are More Likely to Slip When Walking, but Less Likely to Overexert Themselves</vt:lpstr>
      <vt:lpstr>PowerPoint Presentation</vt:lpstr>
      <vt:lpstr>Dollar Value* of Manufacturers’ Shipments Monthly, Jan. 1992—Dec. 2013</vt:lpstr>
      <vt:lpstr>PowerPoint Presentation</vt:lpstr>
      <vt:lpstr>Manufacturing Growth for Selected Sectors, 2013 vs. 2012*</vt:lpstr>
      <vt:lpstr>Durable Manufacturing: New Order Growth and Shipments, 2013</vt:lpstr>
      <vt:lpstr>Recovery in Capacity Utilization is a Positive Sign for Commercial Exposures</vt:lpstr>
      <vt:lpstr>Manufacturing Employment, Jan. 2010—February 2014*</vt:lpstr>
      <vt:lpstr>Business Investment: Expected to Accelerate, Fueling Commercial Exposure Growth</vt:lpstr>
      <vt:lpstr>PowerPoint Presentation</vt:lpstr>
      <vt:lpstr>Oil &amp; Gas Extraction Employment, Jan. 2010—Feb. 2014*</vt:lpstr>
      <vt:lpstr>Growth in Health Professions, 1991-2013</vt:lpstr>
      <vt:lpstr>PowerPoint Presentation</vt:lpstr>
      <vt:lpstr>PowerPoint Presentation</vt:lpstr>
      <vt:lpstr>U.S. Health Care Expenditures, 1965–2022F</vt:lpstr>
      <vt:lpstr>National Health Care Expenditures as a Share of GDP, 1965 – 2022F*</vt:lpstr>
      <vt:lpstr>Rate of Health Care Expenditure Increase Compared to Population, CPI and GDP</vt:lpstr>
      <vt:lpstr>Medical Cost Inflation vs. Overall CPI, 1995 - 2013</vt:lpstr>
      <vt:lpstr>PowerPoint Presentation</vt:lpstr>
      <vt:lpstr>WC Medical Severity Generally Outpaces the Medical CPI Rate</vt:lpstr>
      <vt:lpstr>PowerPoint Presentation</vt:lpstr>
      <vt:lpstr>ACA Impact on WC May Occur via Changes    in Rates Set by State Regulators </vt:lpstr>
      <vt:lpstr>PPACA May Have Distinct Impacts on WC Depending on  Claim Frequency/Severity</vt:lpstr>
      <vt:lpstr>Possible Effects on Workers Comp</vt:lpstr>
      <vt:lpstr>States of Play | Management of Health-Insurance Exchanges &amp; ObamaCare</vt:lpstr>
      <vt:lpstr>Number of People Signed Up for Health Care Under the ACA, Oct. 1 – March 1</vt:lpstr>
      <vt:lpstr>Projected Number of People with No Health Insurance, 2013—2022*</vt:lpstr>
      <vt:lpstr>Will Skill Shortages in the Medical Field Adversely Impact WC?</vt:lpstr>
      <vt:lpstr>Physician Supply and Demand,  2008–2020</vt:lpstr>
      <vt:lpstr>Projected Physician Supply and Demand, 2008–2020</vt:lpstr>
      <vt:lpstr>Physician Supply and Demand,  2008–2020</vt:lpstr>
      <vt:lpstr>Growth in Healthcare Profession by Skill Level, 2012 – 2022F</vt:lpstr>
      <vt:lpstr>Workers Compensation   Operating Environment</vt:lpstr>
      <vt:lpstr>Workers Compensation Combined Ratio: 1994–2014F</vt:lpstr>
      <vt:lpstr>Return on Net Worth, 2003-2012, Workers Comp vs. All P/C Lines</vt:lpstr>
      <vt:lpstr>Workers Comp Return on Net Worth, 2012</vt:lpstr>
      <vt:lpstr>PowerPoint Presentation</vt:lpstr>
      <vt:lpstr>Change in Price Paid for Medical Professional Services in WC, 2002-2012*</vt:lpstr>
      <vt:lpstr>Workers Compensation Medical Severity Moderate Increase in 2012</vt:lpstr>
      <vt:lpstr>PowerPoint Presentation</vt:lpstr>
      <vt:lpstr>Workers Compensation Lost-Time  Claim Frequency Declined in 2012  Lost-Time Claims</vt:lpstr>
      <vt:lpstr>WC Indemnity Severity vs. Wage Inflation, 1995 -2012p</vt:lpstr>
      <vt:lpstr>PowerPoint Presentation</vt:lpstr>
      <vt:lpstr>Workers Compensation Premium:  Second Consecutive Year of Increase  Net Written Premium</vt:lpstr>
      <vt:lpstr>Direct Premiums Written: Workers’ Comp Percent Change by State, 2007-2012*</vt:lpstr>
      <vt:lpstr>Direct Premiums Written: Worker’s Comp Percent Change by State, 2007-2012*</vt:lpstr>
      <vt:lpstr>2012 Workers Compensation Direct Written Premium Growth, by State*</vt:lpstr>
      <vt:lpstr>Workers Comp. Quarterly Rate Changes, by Line: 2000:Q1 to 2013:Q2</vt:lpstr>
      <vt:lpstr>Change in Commercial Rate Renewals, by Line: 2013:Q3</vt:lpstr>
      <vt:lpstr>Workers Comp Rate Changes, 2008:Q4 – 2013:Q3</vt:lpstr>
      <vt:lpstr>Growth in Direct Written Premium by Line, 2013-2015F*</vt:lpstr>
      <vt:lpstr>Average Approved Bureau Rates/Loss Costs</vt:lpstr>
      <vt:lpstr>Current NCCI Voluntary Market Filed Rate/Loss Cost Changes   (Excludes Law-Only Filings)</vt:lpstr>
      <vt:lpstr>Impact of Discounting on Workers Compensation Premium  NCCI States—Private Carriers</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U.S. 10-Year Treasury Note Yields: A Long Downward Trend, 1990–2014*</vt:lpstr>
      <vt:lpstr>U.S. Treasury Security Yields: A Long Downward Trend, 1990–2014*</vt:lpstr>
      <vt:lpstr>Treasury Yield Curves:   Pre-Crisis (July 2007) vs. Feb. 2014 </vt:lpstr>
      <vt:lpstr>Treasury Yield Curves:   Pre-Crisis (July 2007) vs. Feb. 2014 </vt:lpstr>
      <vt:lpstr>Outlook for U.S. Treasury Bond Yields    Through 2015</vt:lpstr>
      <vt:lpstr>Financial Strength &amp; Underwriting</vt:lpstr>
      <vt:lpstr>P/C Insurer Impairments, 1969–2012</vt:lpstr>
      <vt:lpstr>P/C Insurer Impairment Frequency vs. Combined Ratio, 1969-2012</vt:lpstr>
      <vt:lpstr>Number of Recessions Endured by P/C Insurers, by Number of Years in Operation</vt:lpstr>
      <vt:lpstr>Reasons for US P/C Insurer Impairments, 1969–2012</vt:lpstr>
      <vt:lpstr>Top 10 Lines of Business for US P/C Impaired Insurers, 2000–2012</vt:lpstr>
      <vt:lpstr>Workers Compensation</vt:lpstr>
      <vt:lpstr>Threats and Challenges </vt:lpstr>
      <vt:lpstr>Workers Compensation Timeline</vt:lpstr>
      <vt:lpstr>Key Workers Compensation Developments in the 1910s</vt:lpstr>
      <vt:lpstr>Cumulative Number of WC Laws Passed, 1910-1920</vt:lpstr>
      <vt:lpstr>Workers Compensation: 4 Predictions for the Next 100 Years</vt:lpstr>
      <vt:lpstr>Workplace Fatalities, 1945-2012</vt:lpstr>
      <vt:lpstr>U.S. Workforce Injury &amp; Illness Rates, 1973-2012</vt:lpstr>
      <vt:lpstr>Frequency: 1926–2009 A Long-Term Drift Downward</vt:lpstr>
      <vt:lpstr>PowerPoint Presentation</vt:lpstr>
      <vt:lpstr>Workers Compensation: 5 Predictions for the Next 100 Years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3677</cp:revision>
  <dcterms:modified xsi:type="dcterms:W3CDTF">2014-03-28T19:13:28Z</dcterms:modified>
</cp:coreProperties>
</file>