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5.xml" ContentType="application/vnd.openxmlformats-officedocument.presentationml.notesSlide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charts/chart9.xml" ContentType="application/vnd.openxmlformats-officedocument.drawingml.chart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drawings/drawing4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3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21.xml" ContentType="application/vnd.openxmlformats-officedocument.drawingml.chart+xml"/>
  <Override PartName="/ppt/notesSlides/notesSlide33.xml" ContentType="application/vnd.openxmlformats-officedocument.presentationml.notesSlide+xml"/>
  <Override PartName="/ppt/tags/tag14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22.xml" ContentType="application/vnd.openxmlformats-officedocument.drawingml.chart+xml"/>
  <Override PartName="/ppt/notesSlides/notesSlide35.xml" ContentType="application/vnd.openxmlformats-officedocument.presentationml.notesSlide+xml"/>
  <Override PartName="/ppt/charts/chart23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24.xml" ContentType="application/vnd.openxmlformats-officedocument.drawingml.chart+xml"/>
  <Override PartName="/ppt/comments/comment1.xml" ContentType="application/vnd.openxmlformats-officedocument.presentationml.comments+xml"/>
  <Override PartName="/ppt/notesSlides/notesSlide38.xml" ContentType="application/vnd.openxmlformats-officedocument.presentationml.notesSlide+xml"/>
  <Override PartName="/ppt/charts/chart25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26.xml" ContentType="application/vnd.openxmlformats-officedocument.drawingml.chart+xml"/>
  <Override PartName="/ppt/notesSlides/notesSlide42.xml" ContentType="application/vnd.openxmlformats-officedocument.presentationml.notesSlide+xml"/>
  <Override PartName="/ppt/charts/chart27.xml" ContentType="application/vnd.openxmlformats-officedocument.drawingml.chart+xml"/>
  <Override PartName="/ppt/drawings/drawing7.xml" ContentType="application/vnd.openxmlformats-officedocument.drawingml.chartshapes+xml"/>
  <Override PartName="/ppt/notesSlides/notesSlide43.xml" ContentType="application/vnd.openxmlformats-officedocument.presentationml.notesSlide+xml"/>
  <Override PartName="/ppt/charts/chart2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2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4.xml" ContentType="application/vnd.openxmlformats-officedocument.presentationml.notesSlide+xml"/>
  <Override PartName="/ppt/charts/chart3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5.xml" ContentType="application/vnd.openxmlformats-officedocument.presentationml.notesSlide+xml"/>
  <Override PartName="/ppt/charts/chart3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9.xml" ContentType="application/vnd.openxmlformats-officedocument.drawingml.chartshapes+xml"/>
  <Override PartName="/ppt/charts/chart3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0.xml" ContentType="application/vnd.openxmlformats-officedocument.drawingml.chartshapes+xml"/>
  <Override PartName="/ppt/notesSlides/notesSlide46.xml" ContentType="application/vnd.openxmlformats-officedocument.presentationml.notesSlide+xml"/>
  <Override PartName="/ppt/charts/chart3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1.xml" ContentType="application/vnd.openxmlformats-officedocument.drawingml.chartshapes+xml"/>
  <Override PartName="/ppt/tags/tag15.xml" ContentType="application/vnd.openxmlformats-officedocument.presentationml.tags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368" r:id="rId2"/>
    <p:sldId id="334" r:id="rId3"/>
    <p:sldId id="409" r:id="rId4"/>
    <p:sldId id="364" r:id="rId5"/>
    <p:sldId id="676" r:id="rId6"/>
    <p:sldId id="675" r:id="rId7"/>
    <p:sldId id="3983" r:id="rId8"/>
    <p:sldId id="783" r:id="rId9"/>
    <p:sldId id="3984" r:id="rId10"/>
    <p:sldId id="359" r:id="rId11"/>
    <p:sldId id="330" r:id="rId12"/>
    <p:sldId id="289" r:id="rId13"/>
    <p:sldId id="3976" r:id="rId14"/>
    <p:sldId id="294" r:id="rId15"/>
    <p:sldId id="370" r:id="rId16"/>
    <p:sldId id="3986" r:id="rId17"/>
    <p:sldId id="3987" r:id="rId18"/>
    <p:sldId id="3985" r:id="rId19"/>
    <p:sldId id="297" r:id="rId20"/>
    <p:sldId id="680" r:id="rId21"/>
    <p:sldId id="356" r:id="rId22"/>
    <p:sldId id="681" r:id="rId23"/>
    <p:sldId id="357" r:id="rId24"/>
    <p:sldId id="3989" r:id="rId25"/>
    <p:sldId id="295" r:id="rId26"/>
    <p:sldId id="296" r:id="rId27"/>
    <p:sldId id="3988" r:id="rId28"/>
    <p:sldId id="311" r:id="rId29"/>
    <p:sldId id="288" r:id="rId30"/>
    <p:sldId id="314" r:id="rId31"/>
    <p:sldId id="290" r:id="rId32"/>
    <p:sldId id="309" r:id="rId33"/>
    <p:sldId id="307" r:id="rId34"/>
    <p:sldId id="308" r:id="rId35"/>
    <p:sldId id="405" r:id="rId36"/>
    <p:sldId id="474" r:id="rId37"/>
    <p:sldId id="545" r:id="rId38"/>
    <p:sldId id="327" r:id="rId39"/>
    <p:sldId id="552" r:id="rId40"/>
    <p:sldId id="478" r:id="rId41"/>
    <p:sldId id="547" r:id="rId42"/>
    <p:sldId id="548" r:id="rId43"/>
    <p:sldId id="482" r:id="rId44"/>
    <p:sldId id="540" r:id="rId45"/>
    <p:sldId id="489" r:id="rId46"/>
    <p:sldId id="490" r:id="rId47"/>
    <p:sldId id="550" r:id="rId48"/>
    <p:sldId id="534" r:id="rId49"/>
    <p:sldId id="491" r:id="rId50"/>
    <p:sldId id="549" r:id="rId51"/>
    <p:sldId id="543" r:id="rId52"/>
  </p:sldIdLst>
  <p:sldSz cx="9144000" cy="6858000" type="screen4x3"/>
  <p:notesSz cx="7010400" cy="92964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583">
          <p15:clr>
            <a:srgbClr val="A4A3A4"/>
          </p15:clr>
        </p15:guide>
        <p15:guide id="5" orient="horz" pos="1198">
          <p15:clr>
            <a:srgbClr val="A4A3A4"/>
          </p15:clr>
        </p15:guide>
        <p15:guide id="6" pos="772">
          <p15:clr>
            <a:srgbClr val="A4A3A4"/>
          </p15:clr>
        </p15:guide>
        <p15:guide id="7" pos="5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ssian, Maria" initials="SM" lastIdx="1" clrIdx="0">
    <p:extLst>
      <p:ext uri="{19B8F6BF-5375-455C-9EA6-DF929625EA0E}">
        <p15:presenceInfo xmlns:p15="http://schemas.microsoft.com/office/powerpoint/2012/main" userId="S-1-12-1-3397793988-1324141259-1577748409-2443227216" providerId="AD"/>
      </p:ext>
    </p:extLst>
  </p:cmAuthor>
  <p:cmAuthor id="2" name="Lynch, James" initials="LJ" lastIdx="1" clrIdx="1">
    <p:extLst>
      <p:ext uri="{19B8F6BF-5375-455C-9EA6-DF929625EA0E}">
        <p15:presenceInfo xmlns:p15="http://schemas.microsoft.com/office/powerpoint/2012/main" userId="S-1-12-1-880524412-1118439724-3670997161-3937781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72AD"/>
    <a:srgbClr val="868686"/>
    <a:srgbClr val="43A892"/>
    <a:srgbClr val="A6DCF7"/>
    <a:srgbClr val="337DBE"/>
    <a:srgbClr val="072C44"/>
    <a:srgbClr val="444648"/>
    <a:srgbClr val="56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512" y="114"/>
      </p:cViewPr>
      <p:guideLst>
        <p:guide orient="horz" pos="2160"/>
        <p:guide pos="2880"/>
        <p:guide orient="horz"/>
        <p:guide orient="horz" pos="3583"/>
        <p:guide orient="horz" pos="1198"/>
        <p:guide pos="772"/>
        <p:guide pos="548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298"/>
    </p:cViewPr>
  </p:sorterViewPr>
  <p:notesViewPr>
    <p:cSldViewPr snapToGrid="0">
      <p:cViewPr varScale="1">
        <p:scale>
          <a:sx n="50" d="100"/>
          <a:sy n="50" d="100"/>
        </p:scale>
        <p:origin x="2688" y="53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882567349704437E-2"/>
          <c:y val="3.4661298916582796E-2"/>
          <c:w val="0.86583646814177906"/>
          <c:h val="0.82824296962879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Losses $ B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C74-493F-90D3-7BC3CBDAB987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C74-493F-90D3-7BC3CBDAB987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74-493F-90D3-7BC3CBDAB987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BE6-4C8B-9C7D-CBE440554E4E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16A-41C9-977A-9EDD99BEF60F}"/>
              </c:ext>
            </c:extLst>
          </c:dPt>
          <c:dPt>
            <c:idx val="3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BAC-486D-9DB5-11FF1BEA56F2}"/>
              </c:ext>
            </c:extLst>
          </c:dPt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E3-4032-BC0D-1D18111A6664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10-43AA-898A-8DB93BB646C2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10-43AA-898A-8DB93BB646C2}"/>
                </c:ext>
              </c:extLst>
            </c:dLbl>
            <c:dLbl>
              <c:idx val="3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10-43AA-898A-8DB93BB646C2}"/>
                </c:ext>
              </c:extLst>
            </c:dLbl>
            <c:dLbl>
              <c:idx val="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10-43AA-898A-8DB93BB646C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Sheet1!$A$5:$A$43</c:f>
              <c:strCache>
                <c:ptCount val="39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00</c:v>
                </c:pt>
                <c:pt idx="21">
                  <c:v>01</c:v>
                </c:pt>
                <c:pt idx="22">
                  <c:v>02</c:v>
                </c:pt>
                <c:pt idx="23">
                  <c:v>03</c:v>
                </c:pt>
                <c:pt idx="24">
                  <c:v>04</c:v>
                </c:pt>
                <c:pt idx="25">
                  <c:v>05</c:v>
                </c:pt>
                <c:pt idx="26">
                  <c:v>06</c:v>
                </c:pt>
                <c:pt idx="27">
                  <c:v>07</c:v>
                </c:pt>
                <c:pt idx="28">
                  <c:v>08</c:v>
                </c:pt>
                <c:pt idx="29">
                  <c:v>09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  <c:pt idx="37">
                  <c:v>17</c:v>
                </c:pt>
                <c:pt idx="38">
                  <c:v>18*</c:v>
                </c:pt>
              </c:strCache>
            </c:strRef>
          </c:cat>
          <c:val>
            <c:numRef>
              <c:f>Sheet1!$B$5:$B$43</c:f>
              <c:numCache>
                <c:formatCode>"$"#,##0.0</c:formatCode>
                <c:ptCount val="39"/>
                <c:pt idx="0">
                  <c:v>3.43</c:v>
                </c:pt>
                <c:pt idx="1">
                  <c:v>1.91</c:v>
                </c:pt>
                <c:pt idx="2">
                  <c:v>3.9</c:v>
                </c:pt>
                <c:pt idx="3">
                  <c:v>5.58</c:v>
                </c:pt>
                <c:pt idx="4">
                  <c:v>3.7</c:v>
                </c:pt>
                <c:pt idx="5">
                  <c:v>6.5</c:v>
                </c:pt>
                <c:pt idx="6">
                  <c:v>2</c:v>
                </c:pt>
                <c:pt idx="7">
                  <c:v>2</c:v>
                </c:pt>
                <c:pt idx="8">
                  <c:v>2.9</c:v>
                </c:pt>
                <c:pt idx="9">
                  <c:v>14.98</c:v>
                </c:pt>
                <c:pt idx="10">
                  <c:v>5.2</c:v>
                </c:pt>
                <c:pt idx="11">
                  <c:v>8.6</c:v>
                </c:pt>
                <c:pt idx="12">
                  <c:v>40.36</c:v>
                </c:pt>
                <c:pt idx="13">
                  <c:v>9.48</c:v>
                </c:pt>
                <c:pt idx="14">
                  <c:v>28.23</c:v>
                </c:pt>
                <c:pt idx="15">
                  <c:v>13.45</c:v>
                </c:pt>
                <c:pt idx="16">
                  <c:v>11.72</c:v>
                </c:pt>
                <c:pt idx="17">
                  <c:v>4.08</c:v>
                </c:pt>
                <c:pt idx="18">
                  <c:v>15.39</c:v>
                </c:pt>
                <c:pt idx="19">
                  <c:v>12.33</c:v>
                </c:pt>
                <c:pt idx="20">
                  <c:v>6.52</c:v>
                </c:pt>
                <c:pt idx="21">
                  <c:v>37.1</c:v>
                </c:pt>
                <c:pt idx="22">
                  <c:v>8.0500000000000007</c:v>
                </c:pt>
                <c:pt idx="23">
                  <c:v>17.43</c:v>
                </c:pt>
                <c:pt idx="24">
                  <c:v>35.97</c:v>
                </c:pt>
                <c:pt idx="25">
                  <c:v>78.569999999999993</c:v>
                </c:pt>
                <c:pt idx="26">
                  <c:v>11.31</c:v>
                </c:pt>
                <c:pt idx="27">
                  <c:v>7.95</c:v>
                </c:pt>
                <c:pt idx="28">
                  <c:v>31.29</c:v>
                </c:pt>
                <c:pt idx="29">
                  <c:v>12.23</c:v>
                </c:pt>
                <c:pt idx="30">
                  <c:v>15.49</c:v>
                </c:pt>
                <c:pt idx="31">
                  <c:v>35.869999999999997</c:v>
                </c:pt>
                <c:pt idx="32">
                  <c:v>37.5</c:v>
                </c:pt>
                <c:pt idx="33">
                  <c:v>13.55</c:v>
                </c:pt>
                <c:pt idx="34">
                  <c:v>16.100000000000001</c:v>
                </c:pt>
                <c:pt idx="35">
                  <c:v>15.59</c:v>
                </c:pt>
                <c:pt idx="36">
                  <c:v>23.75</c:v>
                </c:pt>
                <c:pt idx="37">
                  <c:v>103.85</c:v>
                </c:pt>
                <c:pt idx="38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74-493F-90D3-7BC3CBDAB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03126992"/>
        <c:axId val="1303443920"/>
      </c:barChart>
      <c:lineChart>
        <c:grouping val="standard"/>
        <c:varyColors val="0"/>
        <c:ser>
          <c:idx val="2"/>
          <c:order val="1"/>
          <c:tx>
            <c:strRef>
              <c:f>Sheet1!$D$1</c:f>
              <c:strCache>
                <c:ptCount val="1"/>
                <c:pt idx="0">
                  <c:v>Average for Decade</c:v>
                </c:pt>
              </c:strCache>
            </c:strRef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4.9862730437627019E-2"/>
                  <c:y val="-0.243759398496240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1980s:$</a:t>
                    </a:r>
                    <a:fld id="{1E4725C8-E8DB-49AC-99C8-2CBDA2CA931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F9DC-4CD7-A5CC-256FA0ED0B14}"/>
                </c:ext>
              </c:extLst>
            </c:dLbl>
            <c:dLbl>
              <c:idx val="10"/>
              <c:layout>
                <c:manualLayout>
                  <c:x val="-0.11169887146895956"/>
                  <c:y val="-0.2768421052631579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1990s: $</a:t>
                    </a:r>
                    <a:fld id="{84E1BFDB-0918-4CC9-8196-609CE08F806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F9DC-4CD7-A5CC-256FA0ED0B14}"/>
                </c:ext>
              </c:extLst>
            </c:dLbl>
            <c:dLbl>
              <c:idx val="20"/>
              <c:layout>
                <c:manualLayout>
                  <c:x val="-0.14211418491086245"/>
                  <c:y val="-0.22270664851104138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400" b="1"/>
                    </a:pPr>
                    <a:r>
                      <a:rPr lang="en-US" dirty="0"/>
                      <a:t>2000s: $</a:t>
                    </a:r>
                    <a:fld id="{0BFF2094-A064-4D60-AEED-4ED1FDC3B945}" type="VALUE">
                      <a:rPr lang="en-US" smtClean="0"/>
                      <a:pPr>
                        <a:defRPr sz="1400" b="1"/>
                      </a:pPr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08308605341246"/>
                      <c:h val="5.142857142857142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9DC-4CD7-A5CC-256FA0ED0B14}"/>
                </c:ext>
              </c:extLst>
            </c:dLbl>
            <c:dLbl>
              <c:idx val="30"/>
              <c:layout>
                <c:manualLayout>
                  <c:x val="-5.531904951050258E-2"/>
                  <c:y val="-0.153533834586466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2010s: $</a:t>
                    </a:r>
                    <a:fld id="{0E3ADEC9-83B9-43E8-8B31-4F6E9597E78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B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0-F9DC-4CD7-A5CC-256FA0ED0B1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Sheet1!$A$2:$A$43</c:f>
              <c:strCache>
                <c:ptCount val="42"/>
                <c:pt idx="0">
                  <c:v>77</c:v>
                </c:pt>
                <c:pt idx="1">
                  <c:v>78</c:v>
                </c:pt>
                <c:pt idx="2">
                  <c:v>79</c:v>
                </c:pt>
                <c:pt idx="3">
                  <c:v>80</c:v>
                </c:pt>
                <c:pt idx="4">
                  <c:v>81</c:v>
                </c:pt>
                <c:pt idx="5">
                  <c:v>82</c:v>
                </c:pt>
                <c:pt idx="6">
                  <c:v>83</c:v>
                </c:pt>
                <c:pt idx="7">
                  <c:v>84</c:v>
                </c:pt>
                <c:pt idx="8">
                  <c:v>85</c:v>
                </c:pt>
                <c:pt idx="9">
                  <c:v>86</c:v>
                </c:pt>
                <c:pt idx="10">
                  <c:v>87</c:v>
                </c:pt>
                <c:pt idx="11">
                  <c:v>88</c:v>
                </c:pt>
                <c:pt idx="12">
                  <c:v>89</c:v>
                </c:pt>
                <c:pt idx="13">
                  <c:v>90</c:v>
                </c:pt>
                <c:pt idx="14">
                  <c:v>91</c:v>
                </c:pt>
                <c:pt idx="15">
                  <c:v>92</c:v>
                </c:pt>
                <c:pt idx="16">
                  <c:v>93</c:v>
                </c:pt>
                <c:pt idx="17">
                  <c:v>94</c:v>
                </c:pt>
                <c:pt idx="18">
                  <c:v>95</c:v>
                </c:pt>
                <c:pt idx="19">
                  <c:v>96</c:v>
                </c:pt>
                <c:pt idx="20">
                  <c:v>97</c:v>
                </c:pt>
                <c:pt idx="21">
                  <c:v>98</c:v>
                </c:pt>
                <c:pt idx="22">
                  <c:v>99</c:v>
                </c:pt>
                <c:pt idx="23">
                  <c:v>00</c:v>
                </c:pt>
                <c:pt idx="24">
                  <c:v>01</c:v>
                </c:pt>
                <c:pt idx="25">
                  <c:v>02</c:v>
                </c:pt>
                <c:pt idx="26">
                  <c:v>03</c:v>
                </c:pt>
                <c:pt idx="27">
                  <c:v>04</c:v>
                </c:pt>
                <c:pt idx="28">
                  <c:v>05</c:v>
                </c:pt>
                <c:pt idx="29">
                  <c:v>06</c:v>
                </c:pt>
                <c:pt idx="30">
                  <c:v>07</c:v>
                </c:pt>
                <c:pt idx="31">
                  <c:v>08</c:v>
                </c:pt>
                <c:pt idx="32">
                  <c:v>09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18*</c:v>
                </c:pt>
              </c:strCache>
            </c:strRef>
          </c:cat>
          <c:val>
            <c:numRef>
              <c:f>Sheet1!$D$5:$D$43</c:f>
              <c:numCache>
                <c:formatCode>"$"#,##0.0</c:formatCode>
                <c:ptCount val="39"/>
                <c:pt idx="0">
                  <c:v>4.6899999999999995</c:v>
                </c:pt>
                <c:pt idx="1">
                  <c:v>4.6899999999999995</c:v>
                </c:pt>
                <c:pt idx="2">
                  <c:v>4.6899999999999995</c:v>
                </c:pt>
                <c:pt idx="3">
                  <c:v>4.6899999999999995</c:v>
                </c:pt>
                <c:pt idx="4">
                  <c:v>4.6899999999999995</c:v>
                </c:pt>
                <c:pt idx="5">
                  <c:v>4.6899999999999995</c:v>
                </c:pt>
                <c:pt idx="6">
                  <c:v>4.6899999999999995</c:v>
                </c:pt>
                <c:pt idx="7">
                  <c:v>4.6899999999999995</c:v>
                </c:pt>
                <c:pt idx="8">
                  <c:v>4.6899999999999995</c:v>
                </c:pt>
                <c:pt idx="9">
                  <c:v>4.6899999999999995</c:v>
                </c:pt>
                <c:pt idx="10">
                  <c:v>14.884</c:v>
                </c:pt>
                <c:pt idx="11">
                  <c:v>14.884</c:v>
                </c:pt>
                <c:pt idx="12">
                  <c:v>14.884</c:v>
                </c:pt>
                <c:pt idx="13">
                  <c:v>14.884</c:v>
                </c:pt>
                <c:pt idx="14">
                  <c:v>14.884</c:v>
                </c:pt>
                <c:pt idx="15">
                  <c:v>14.884</c:v>
                </c:pt>
                <c:pt idx="16">
                  <c:v>14.884</c:v>
                </c:pt>
                <c:pt idx="17">
                  <c:v>14.884</c:v>
                </c:pt>
                <c:pt idx="18">
                  <c:v>14.884</c:v>
                </c:pt>
                <c:pt idx="19">
                  <c:v>14.884</c:v>
                </c:pt>
                <c:pt idx="20">
                  <c:v>24.641999999999996</c:v>
                </c:pt>
                <c:pt idx="21">
                  <c:v>24.641999999999996</c:v>
                </c:pt>
                <c:pt idx="22">
                  <c:v>24.641999999999996</c:v>
                </c:pt>
                <c:pt idx="23">
                  <c:v>24.641999999999996</c:v>
                </c:pt>
                <c:pt idx="24">
                  <c:v>24.641999999999996</c:v>
                </c:pt>
                <c:pt idx="25">
                  <c:v>24.641999999999996</c:v>
                </c:pt>
                <c:pt idx="26">
                  <c:v>24.641999999999996</c:v>
                </c:pt>
                <c:pt idx="27">
                  <c:v>24.641999999999996</c:v>
                </c:pt>
                <c:pt idx="28">
                  <c:v>24.641999999999996</c:v>
                </c:pt>
                <c:pt idx="29">
                  <c:v>24.641999999999996</c:v>
                </c:pt>
                <c:pt idx="30">
                  <c:v>34.633333333333333</c:v>
                </c:pt>
                <c:pt idx="31">
                  <c:v>34.633333333333333</c:v>
                </c:pt>
                <c:pt idx="32">
                  <c:v>34.633333333333333</c:v>
                </c:pt>
                <c:pt idx="33">
                  <c:v>34.633333333333333</c:v>
                </c:pt>
                <c:pt idx="34">
                  <c:v>34.633333333333333</c:v>
                </c:pt>
                <c:pt idx="35">
                  <c:v>34.633333333333333</c:v>
                </c:pt>
                <c:pt idx="36">
                  <c:v>34.633333333333333</c:v>
                </c:pt>
                <c:pt idx="37">
                  <c:v>34.633333333333333</c:v>
                </c:pt>
                <c:pt idx="38">
                  <c:v>34.633333333333333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9DC-4CD7-A5CC-256FA0ED0B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3126992"/>
        <c:axId val="1303443920"/>
      </c:lineChart>
      <c:catAx>
        <c:axId val="1303126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03443920"/>
        <c:crosses val="autoZero"/>
        <c:auto val="1"/>
        <c:lblAlgn val="ctr"/>
        <c:lblOffset val="100"/>
        <c:noMultiLvlLbl val="0"/>
      </c:catAx>
      <c:valAx>
        <c:axId val="1303443920"/>
        <c:scaling>
          <c:orientation val="minMax"/>
          <c:max val="105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Billions, 2018 $</a:t>
                </a:r>
              </a:p>
            </c:rich>
          </c:tx>
          <c:overlay val="0"/>
        </c:title>
        <c:numFmt formatCode="&quot;$&quot;#,##0" sourceLinked="0"/>
        <c:majorTickMark val="out"/>
        <c:minorTickMark val="none"/>
        <c:tickLblPos val="nextTo"/>
        <c:crossAx val="1303126992"/>
        <c:crosses val="autoZero"/>
        <c:crossBetween val="between"/>
        <c:majorUnit val="10"/>
        <c:minorUnit val="0.01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3195004556181217"/>
          <c:y val="4.5034870641169851E-2"/>
          <c:w val="0.21077992476459728"/>
          <c:h val="0.11293777751465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27003775397903E-2"/>
          <c:y val="7.4552152520054704E-2"/>
          <c:w val="0.95592356609742501"/>
          <c:h val="0.8382749326145549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B-38CA-43DB-B667-FEF873C017B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A-38CA-43DB-B667-FEF873C017B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9-38CA-43DB-B667-FEF873C017B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8-38CA-43DB-B667-FEF873C017BC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38CA-43DB-B667-FEF873C017B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38CA-43DB-B667-FEF873C017B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38CA-43DB-B667-FEF873C017B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4-38CA-43DB-B667-FEF873C017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3-38CA-43DB-B667-FEF873C017B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38CA-43DB-B667-FEF873C017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5-67FB-430E-A139-D18F8A7DCA95}"/>
              </c:ext>
            </c:extLst>
          </c:dPt>
          <c:dPt>
            <c:idx val="12"/>
            <c:invertIfNegative val="0"/>
            <c:bubble3D val="0"/>
            <c:spPr>
              <a:solidFill>
                <a:srgbClr val="337DBE"/>
              </a:solidFill>
            </c:spPr>
            <c:extLst>
              <c:ext xmlns:c16="http://schemas.microsoft.com/office/drawing/2014/chart" uri="{C3380CC4-5D6E-409C-BE32-E72D297353CC}">
                <c16:uniqueId val="{00000001-38CA-43DB-B667-FEF873C017BC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8CA-43DB-B667-FEF873C017BC}"/>
              </c:ext>
            </c:extLst>
          </c:dPt>
          <c:dLbls>
            <c:dLbl>
              <c:idx val="7"/>
              <c:numFmt formatCode="0.0" sourceLinked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8CA-43DB-B667-FEF873C017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Sheet1!$A$1:$S$1</c:f>
              <c:strCache>
                <c:ptCount val="19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</c:strCache>
            </c:strRef>
          </c:cat>
          <c:val>
            <c:numRef>
              <c:f>Sheet1!$A$2:$S$2</c:f>
              <c:numCache>
                <c:formatCode>General</c:formatCode>
                <c:ptCount val="19"/>
                <c:pt idx="0">
                  <c:v>110.1</c:v>
                </c:pt>
                <c:pt idx="1">
                  <c:v>115.8</c:v>
                </c:pt>
                <c:pt idx="2">
                  <c:v>107.5</c:v>
                </c:pt>
                <c:pt idx="3">
                  <c:v>100.1</c:v>
                </c:pt>
                <c:pt idx="4">
                  <c:v>98.4</c:v>
                </c:pt>
                <c:pt idx="5">
                  <c:v>100.8</c:v>
                </c:pt>
                <c:pt idx="6">
                  <c:v>92.6</c:v>
                </c:pt>
                <c:pt idx="7">
                  <c:v>95.7</c:v>
                </c:pt>
                <c:pt idx="8">
                  <c:v>101</c:v>
                </c:pt>
                <c:pt idx="9">
                  <c:v>99.3</c:v>
                </c:pt>
                <c:pt idx="10" formatCode="0.0">
                  <c:v>101.1</c:v>
                </c:pt>
                <c:pt idx="11" formatCode="0.0">
                  <c:v>106.5</c:v>
                </c:pt>
                <c:pt idx="12" formatCode="0.0">
                  <c:v>102.5</c:v>
                </c:pt>
                <c:pt idx="13" formatCode="0.0">
                  <c:v>96.4</c:v>
                </c:pt>
                <c:pt idx="14" formatCode="0.0">
                  <c:v>97</c:v>
                </c:pt>
                <c:pt idx="15" formatCode="0.0">
                  <c:v>97.8</c:v>
                </c:pt>
                <c:pt idx="16" formatCode="0.0">
                  <c:v>100.7</c:v>
                </c:pt>
                <c:pt idx="17" formatCode="0.0">
                  <c:v>104.1</c:v>
                </c:pt>
                <c:pt idx="18" formatCode="0.0">
                  <c:v>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8CA-43DB-B667-FEF873C017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501496"/>
        <c:axId val="528512472"/>
      </c:barChart>
      <c:catAx>
        <c:axId val="528501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528512472"/>
        <c:crossesAt val="100"/>
        <c:auto val="1"/>
        <c:lblAlgn val="ctr"/>
        <c:lblOffset val="20"/>
        <c:tickLblSkip val="1"/>
        <c:tickMarkSkip val="1"/>
        <c:noMultiLvlLbl val="0"/>
      </c:catAx>
      <c:valAx>
        <c:axId val="528512472"/>
        <c:scaling>
          <c:orientation val="minMax"/>
          <c:max val="120"/>
          <c:min val="90"/>
        </c:scaling>
        <c:delete val="0"/>
        <c:axPos val="l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528501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78464450103974"/>
          <c:y val="2.7693622521807366E-2"/>
          <c:w val="0.88660798149489495"/>
          <c:h val="0.81592108711912159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investment gains (q3)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</c:strCache>
            </c:strRef>
          </c:cat>
          <c:val>
            <c:numRef>
              <c:f>Sheet1!$D$2:$D$12</c:f>
              <c:numCache>
                <c:formatCode>"$"#,##0.0</c:formatCode>
                <c:ptCount val="11"/>
                <c:pt idx="0">
                  <c:v>29.8</c:v>
                </c:pt>
                <c:pt idx="1">
                  <c:v>27</c:v>
                </c:pt>
                <c:pt idx="2">
                  <c:v>41.7</c:v>
                </c:pt>
                <c:pt idx="3">
                  <c:v>42.5</c:v>
                </c:pt>
                <c:pt idx="4">
                  <c:v>41.3</c:v>
                </c:pt>
                <c:pt idx="5">
                  <c:v>48.7</c:v>
                </c:pt>
                <c:pt idx="6">
                  <c:v>44.7</c:v>
                </c:pt>
                <c:pt idx="7">
                  <c:v>45</c:v>
                </c:pt>
                <c:pt idx="8">
                  <c:v>40.5</c:v>
                </c:pt>
                <c:pt idx="9">
                  <c:v>48.8</c:v>
                </c:pt>
                <c:pt idx="10">
                  <c:v>50.2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E-269D-41EE-A1CF-FF55B6A870A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underwriting gains/losses (q3)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1"/>
              <c:layout>
                <c:manualLayout>
                  <c:x val="5.8412579705970856E-8"/>
                  <c:y val="5.76438918715780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4.9488188976377946E-2"/>
                      <c:h val="0.117603433806766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8A99-45AA-AD8C-BC491B44A73E}"/>
                </c:ext>
              </c:extLst>
            </c:dLbl>
            <c:dLbl>
              <c:idx val="8"/>
              <c:layout>
                <c:manualLayout>
                  <c:x val="-1.122713552460117E-16"/>
                  <c:y val="1.2969365066181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>
                  <c15:layout>
                    <c:manualLayout>
                      <c:w val="4.9488188976377946E-2"/>
                      <c:h val="6.86080546678594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8A99-45AA-AD8C-BC491B44A7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Sheet1!$A$2:$A$13</c:f>
              <c:strCache>
                <c:ptCount val="11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</c:strCache>
            </c:strRef>
          </c:cat>
          <c:val>
            <c:numRef>
              <c:f>Sheet1!$E$2:$E$12</c:f>
              <c:numCache>
                <c:formatCode>"$"#,##0.0</c:formatCode>
                <c:ptCount val="11"/>
                <c:pt idx="0">
                  <c:v>-19.7</c:v>
                </c:pt>
                <c:pt idx="1">
                  <c:v>-2.4</c:v>
                </c:pt>
                <c:pt idx="2">
                  <c:v>-5.2</c:v>
                </c:pt>
                <c:pt idx="3">
                  <c:v>-33.700000000000003</c:v>
                </c:pt>
                <c:pt idx="4">
                  <c:v>-6.1</c:v>
                </c:pt>
                <c:pt idx="5">
                  <c:v>11.5</c:v>
                </c:pt>
                <c:pt idx="6">
                  <c:v>5.3</c:v>
                </c:pt>
                <c:pt idx="7">
                  <c:v>8.4</c:v>
                </c:pt>
                <c:pt idx="8">
                  <c:v>-0.4</c:v>
                </c:pt>
                <c:pt idx="9">
                  <c:v>-21</c:v>
                </c:pt>
                <c:pt idx="10">
                  <c:v>4.7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69D-41EE-A1CF-FF55B6A870A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306718992"/>
        <c:axId val="1304183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net investment gains (q2)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6C64-471C-8F81-661FDB8A1ABC}"/>
                    </c:ext>
                  </c:extLst>
                </c:dPt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6C64-471C-8F81-661FDB8A1ABC}"/>
                    </c:ext>
                  </c:extLst>
                </c:dPt>
                <c:dPt>
                  <c:idx val="2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6C64-471C-8F81-661FDB8A1ABC}"/>
                    </c:ext>
                  </c:extLst>
                </c:dPt>
                <c:dPt>
                  <c:idx val="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6C64-471C-8F81-661FDB8A1ABC}"/>
                    </c:ext>
                  </c:extLst>
                </c:dPt>
                <c:dPt>
                  <c:idx val="4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6C64-471C-8F81-661FDB8A1ABC}"/>
                    </c:ext>
                  </c:extLst>
                </c:dPt>
                <c:dPt>
                  <c:idx val="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6C64-471C-8F81-661FDB8A1ABC}"/>
                    </c:ext>
                  </c:extLst>
                </c:dPt>
                <c:dPt>
                  <c:idx val="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C0F4-4DB2-A308-D8DBC4180399}"/>
                    </c:ext>
                  </c:extLst>
                </c:dPt>
                <c:dPt>
                  <c:idx val="7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C0F4-4DB2-A308-D8DBC4180399}"/>
                    </c:ext>
                  </c:extLst>
                </c:dPt>
                <c:dPt>
                  <c:idx val="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6C64-471C-8F81-661FDB8A1ABC}"/>
                    </c:ext>
                  </c:extLst>
                </c:dPt>
                <c:dPt>
                  <c:idx val="9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2-6C64-471C-8F81-661FDB8A1ABC}"/>
                    </c:ext>
                  </c:extLst>
                </c:dPt>
                <c:dPt>
                  <c:idx val="1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C0F4-4DB2-A308-D8DBC4180399}"/>
                    </c:ext>
                  </c:extLst>
                </c:dPt>
                <c:dPt>
                  <c:idx val="2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AC74-493F-90D3-7BC3CBDAB987}"/>
                    </c:ext>
                  </c:extLst>
                </c:dPt>
                <c:dPt>
                  <c:idx val="2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AC74-493F-90D3-7BC3CBDAB987}"/>
                    </c:ext>
                  </c:extLst>
                </c:dPt>
                <c:dPt>
                  <c:idx val="2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AC74-493F-90D3-7BC3CBDAB98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1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Sheet1!$B$2:$B$12</c15:sqref>
                        </c15:formulaRef>
                      </c:ext>
                    </c:extLst>
                    <c:numCache>
                      <c:formatCode>"$"#,##0.0</c:formatCode>
                      <c:ptCount val="11"/>
                      <c:pt idx="0">
                        <c:v>27.8</c:v>
                      </c:pt>
                      <c:pt idx="1">
                        <c:v>14.1</c:v>
                      </c:pt>
                      <c:pt idx="2">
                        <c:v>25.8</c:v>
                      </c:pt>
                      <c:pt idx="3">
                        <c:v>28.4</c:v>
                      </c:pt>
                      <c:pt idx="4">
                        <c:v>25.4</c:v>
                      </c:pt>
                      <c:pt idx="5">
                        <c:v>27.1</c:v>
                      </c:pt>
                      <c:pt idx="6">
                        <c:v>30.2</c:v>
                      </c:pt>
                      <c:pt idx="7">
                        <c:v>31.6</c:v>
                      </c:pt>
                      <c:pt idx="8">
                        <c:v>26.6</c:v>
                      </c:pt>
                      <c:pt idx="9">
                        <c:v>27.1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C74-493F-90D3-7BC3CBDAB98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underwriting gains/losses (q2)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1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Sheet1!$C$2:$C$12</c15:sqref>
                        </c15:formulaRef>
                      </c:ext>
                    </c:extLst>
                    <c:numCache>
                      <c:formatCode>"$"#,##0.0</c:formatCode>
                      <c:ptCount val="11"/>
                      <c:pt idx="0">
                        <c:v>-6.3</c:v>
                      </c:pt>
                      <c:pt idx="1">
                        <c:v>-2.5</c:v>
                      </c:pt>
                      <c:pt idx="2">
                        <c:v>-5.7</c:v>
                      </c:pt>
                      <c:pt idx="3">
                        <c:v>-26.1</c:v>
                      </c:pt>
                      <c:pt idx="4">
                        <c:v>-7.5</c:v>
                      </c:pt>
                      <c:pt idx="5">
                        <c:v>2.4</c:v>
                      </c:pt>
                      <c:pt idx="6">
                        <c:v>0.3</c:v>
                      </c:pt>
                      <c:pt idx="7">
                        <c:v>3.5</c:v>
                      </c:pt>
                      <c:pt idx="8">
                        <c:v>-1.5</c:v>
                      </c:pt>
                      <c:pt idx="9">
                        <c:v>-4.5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E921-4C7B-8141-4F9BA410D64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UW Gain/Loss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</c:spPr>
                <c:invertIfNegative val="0"/>
                <c:dLbls>
                  <c:dLbl>
                    <c:idx val="1"/>
                    <c:dLblPos val="inBase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5E9-4D26-8A40-AEED4F5056C5}"/>
                      </c:ext>
                    </c:extLst>
                  </c:dLbl>
                  <c:dLbl>
                    <c:idx val="8"/>
                    <c:dLblPos val="inEnd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0-85E9-4D26-8A40-AEED4F5056C5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0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1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Sheet1!$F$2:$F$12</c15:sqref>
                        </c15:formulaRef>
                      </c:ext>
                    </c:extLst>
                    <c:numCache>
                      <c:formatCode>"$"#,##0.0</c:formatCode>
                      <c:ptCount val="11"/>
                      <c:pt idx="0">
                        <c:v>-19.656505786000004</c:v>
                      </c:pt>
                      <c:pt idx="1">
                        <c:v>1.460115373</c:v>
                      </c:pt>
                      <c:pt idx="2">
                        <c:v>-8.3096166349999994</c:v>
                      </c:pt>
                      <c:pt idx="3">
                        <c:v>-35.292561079999999</c:v>
                      </c:pt>
                      <c:pt idx="4">
                        <c:v>-13.878424647503</c:v>
                      </c:pt>
                      <c:pt idx="5">
                        <c:v>17.489998751496</c:v>
                      </c:pt>
                      <c:pt idx="6">
                        <c:v>14.21316502</c:v>
                      </c:pt>
                      <c:pt idx="7">
                        <c:v>11.157372816000001</c:v>
                      </c:pt>
                      <c:pt idx="8">
                        <c:v>-2.4244980570000001</c:v>
                      </c:pt>
                      <c:pt idx="9">
                        <c:v>-20.617096646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85E9-4D26-8A40-AEED4F5056C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</c15:sqref>
                        </c15:formulaRef>
                      </c:ext>
                    </c:extLst>
                    <c:strCache>
                      <c:ptCount val="1"/>
                      <c:pt idx="0">
                        <c:v>Investment Gain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Sheet1!$A$2:$A$13</c15:sqref>
                        </c15:formulaRef>
                      </c:ext>
                    </c:extLst>
                    <c:strCache>
                      <c:ptCount val="11"/>
                      <c:pt idx="0">
                        <c:v>08</c:v>
                      </c:pt>
                      <c:pt idx="1">
                        <c:v>09</c:v>
                      </c:pt>
                      <c:pt idx="2">
                        <c:v>10</c:v>
                      </c:pt>
                      <c:pt idx="3">
                        <c:v>11</c:v>
                      </c:pt>
                      <c:pt idx="4">
                        <c:v>12</c:v>
                      </c:pt>
                      <c:pt idx="5">
                        <c:v>13</c:v>
                      </c:pt>
                      <c:pt idx="6">
                        <c:v>14</c:v>
                      </c:pt>
                      <c:pt idx="7">
                        <c:v>15</c:v>
                      </c:pt>
                      <c:pt idx="8">
                        <c:v>16</c:v>
                      </c:pt>
                      <c:pt idx="9">
                        <c:v>17</c:v>
                      </c:pt>
                      <c:pt idx="10">
                        <c:v>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Sheet1!$G$2:$G$12</c15:sqref>
                        </c15:formulaRef>
                      </c:ext>
                    </c:extLst>
                    <c:numCache>
                      <c:formatCode>"$"#,##0.0</c:formatCode>
                      <c:ptCount val="11"/>
                      <c:pt idx="0">
                        <c:v>33.017890245296101</c:v>
                      </c:pt>
                      <c:pt idx="1">
                        <c:v>40.605649916788401</c:v>
                      </c:pt>
                      <c:pt idx="2">
                        <c:v>55.928585049579205</c:v>
                      </c:pt>
                      <c:pt idx="3">
                        <c:v>58.465603009709604</c:v>
                      </c:pt>
                      <c:pt idx="4">
                        <c:v>58.943995332495206</c:v>
                      </c:pt>
                      <c:pt idx="5">
                        <c:v>67.679623675822199</c:v>
                      </c:pt>
                      <c:pt idx="6">
                        <c:v>66.693999536461902</c:v>
                      </c:pt>
                      <c:pt idx="7">
                        <c:v>58.838285256858398</c:v>
                      </c:pt>
                      <c:pt idx="8">
                        <c:v>55.946557255217797</c:v>
                      </c:pt>
                      <c:pt idx="9">
                        <c:v>68.666956681999991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85E9-4D26-8A40-AEED4F5056C5}"/>
                  </c:ext>
                </c:extLst>
              </c15:ser>
            </c15:filteredBarSeries>
          </c:ext>
        </c:extLst>
      </c:barChart>
      <c:catAx>
        <c:axId val="130671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304183856"/>
        <c:crosses val="autoZero"/>
        <c:auto val="1"/>
        <c:lblAlgn val="ctr"/>
        <c:lblOffset val="100"/>
        <c:noMultiLvlLbl val="0"/>
      </c:catAx>
      <c:valAx>
        <c:axId val="1304183856"/>
        <c:scaling>
          <c:orientation val="minMax"/>
          <c:max val="90"/>
          <c:min val="-40"/>
        </c:scaling>
        <c:delete val="0"/>
        <c:axPos val="l"/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06718992"/>
        <c:crosses val="autoZero"/>
        <c:crossBetween val="between"/>
        <c:majorUnit val="10"/>
        <c:minorUnit val="0.01"/>
      </c:valAx>
    </c:plotArea>
    <c:legend>
      <c:legendPos val="b"/>
      <c:layout>
        <c:manualLayout>
          <c:xMode val="edge"/>
          <c:yMode val="edge"/>
          <c:x val="0.13472324119722423"/>
          <c:y val="4.8783128088527701E-2"/>
          <c:w val="0.39227458585480962"/>
          <c:h val="0.12743548548613923"/>
        </c:manualLayout>
      </c:layout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7925903039526"/>
          <c:y val="8.5956751004775095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U.S. All Lines</c:v>
                </c:pt>
              </c:strCache>
            </c:strRef>
          </c:tx>
          <c:marker>
            <c:symbol val="circle"/>
            <c:size val="7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2.4E-2</c:v>
                </c:pt>
                <c:pt idx="1">
                  <c:v>6.3E-2</c:v>
                </c:pt>
                <c:pt idx="2">
                  <c:v>0.08</c:v>
                </c:pt>
                <c:pt idx="3">
                  <c:v>4.9000000000000002E-2</c:v>
                </c:pt>
                <c:pt idx="4">
                  <c:v>5.8000000000000003E-2</c:v>
                </c:pt>
                <c:pt idx="5">
                  <c:v>0.09</c:v>
                </c:pt>
                <c:pt idx="6">
                  <c:v>8.4000000000000005E-2</c:v>
                </c:pt>
                <c:pt idx="7">
                  <c:v>7.9000000000000001E-2</c:v>
                </c:pt>
                <c:pt idx="8">
                  <c:v>5.8000000000000003E-2</c:v>
                </c:pt>
                <c:pt idx="9">
                  <c:v>3.9E-2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 All Lines</c:v>
                </c:pt>
              </c:strCache>
            </c:strRef>
          </c:tx>
          <c:marker>
            <c:symbol val="circle"/>
            <c:size val="7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6.5000000000000002E-2</c:v>
                </c:pt>
                <c:pt idx="1">
                  <c:v>7.4999999999999997E-2</c:v>
                </c:pt>
                <c:pt idx="2">
                  <c:v>9.0999999999999998E-2</c:v>
                </c:pt>
                <c:pt idx="3">
                  <c:v>0.10299999999999999</c:v>
                </c:pt>
                <c:pt idx="4">
                  <c:v>9.7000000000000003E-2</c:v>
                </c:pt>
                <c:pt idx="5">
                  <c:v>0.104</c:v>
                </c:pt>
                <c:pt idx="6">
                  <c:v>0.11899999999999999</c:v>
                </c:pt>
                <c:pt idx="7">
                  <c:v>9.0999999999999998E-2</c:v>
                </c:pt>
                <c:pt idx="8">
                  <c:v>7.3999999999999996E-2</c:v>
                </c:pt>
                <c:pt idx="9">
                  <c:v>7.2999999999999995E-2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4EA-4ECA-9404-FA4363C78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78728"/>
        <c:axId val="469385784"/>
      </c:lineChart>
      <c:catAx>
        <c:axId val="4693787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5784"/>
        <c:crossesAt val="-20"/>
        <c:auto val="1"/>
        <c:lblAlgn val="ctr"/>
        <c:lblOffset val="100"/>
        <c:tickMarkSkip val="1"/>
        <c:noMultiLvlLbl val="0"/>
      </c:catAx>
      <c:valAx>
        <c:axId val="4693857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78728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5466841090263016"/>
          <c:y val="1.9907400357750987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24338008069"/>
          <c:y val="7.7425007994310402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U.S. PP Auto</c:v>
                </c:pt>
              </c:strCache>
            </c:strRef>
          </c:tx>
          <c:marker>
            <c:symbol val="circle"/>
            <c:size val="7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4.4999999999999998E-2</c:v>
                </c:pt>
                <c:pt idx="1">
                  <c:v>4.8000000000000001E-2</c:v>
                </c:pt>
                <c:pt idx="2">
                  <c:v>6.0999999999999999E-2</c:v>
                </c:pt>
                <c:pt idx="3">
                  <c:v>2.5999999999999999E-2</c:v>
                </c:pt>
                <c:pt idx="4">
                  <c:v>3.7999999999999999E-2</c:v>
                </c:pt>
                <c:pt idx="5">
                  <c:v>4.2000000000000003E-2</c:v>
                </c:pt>
                <c:pt idx="6">
                  <c:v>4.2999999999999997E-2</c:v>
                </c:pt>
                <c:pt idx="7">
                  <c:v>2.7E-2</c:v>
                </c:pt>
                <c:pt idx="8">
                  <c:v>7.0000000000000001E-3</c:v>
                </c:pt>
                <c:pt idx="9">
                  <c:v>3.6999999999999998E-2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 PP Auto</c:v>
                </c:pt>
              </c:strCache>
            </c:strRef>
          </c:tx>
          <c:marker>
            <c:symbol val="circle"/>
            <c:size val="7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7.5999999999999998E-2</c:v>
                </c:pt>
                <c:pt idx="1">
                  <c:v>0.09</c:v>
                </c:pt>
                <c:pt idx="2">
                  <c:v>0.104</c:v>
                </c:pt>
                <c:pt idx="3">
                  <c:v>6.6000000000000003E-2</c:v>
                </c:pt>
                <c:pt idx="4">
                  <c:v>6.9000000000000006E-2</c:v>
                </c:pt>
                <c:pt idx="5">
                  <c:v>6.9000000000000006E-2</c:v>
                </c:pt>
                <c:pt idx="6">
                  <c:v>8.5999999999999993E-2</c:v>
                </c:pt>
                <c:pt idx="7">
                  <c:v>3.4000000000000002E-2</c:v>
                </c:pt>
                <c:pt idx="8">
                  <c:v>3.5000000000000003E-2</c:v>
                </c:pt>
                <c:pt idx="9">
                  <c:v>8.2000000000000003E-2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DFF-4E1C-B334-BE35F9A89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88136"/>
        <c:axId val="469386568"/>
      </c:lineChart>
      <c:catAx>
        <c:axId val="46938813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6568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46938656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88136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29470615620075302"/>
          <c:y val="4.2658715052323597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68956165613174"/>
          <c:y val="7.7425007994310374E-2"/>
          <c:w val="0.87554999907369802"/>
          <c:h val="0.7486346971880629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U.S. Comm Auto</c:v>
                </c:pt>
              </c:strCache>
            </c:strRef>
          </c:tx>
          <c:marker>
            <c:symbol val="circle"/>
            <c:size val="7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Sheet1!$B$2:$K$2</c:f>
              <c:numCache>
                <c:formatCode>0.0%</c:formatCode>
                <c:ptCount val="10"/>
                <c:pt idx="0">
                  <c:v>8.5999999999999993E-2</c:v>
                </c:pt>
                <c:pt idx="1">
                  <c:v>6.4000000000000001E-2</c:v>
                </c:pt>
                <c:pt idx="2">
                  <c:v>9.0999999999999998E-2</c:v>
                </c:pt>
                <c:pt idx="3">
                  <c:v>6.4000000000000001E-2</c:v>
                </c:pt>
                <c:pt idx="4">
                  <c:v>3.4000000000000002E-2</c:v>
                </c:pt>
                <c:pt idx="5">
                  <c:v>0.04</c:v>
                </c:pt>
                <c:pt idx="6">
                  <c:v>3.1E-2</c:v>
                </c:pt>
                <c:pt idx="7">
                  <c:v>0.02</c:v>
                </c:pt>
                <c:pt idx="8">
                  <c:v>7.0000000000000001E-3</c:v>
                </c:pt>
                <c:pt idx="9">
                  <c:v>1.4E-2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 Comm Auto</c:v>
                </c:pt>
              </c:strCache>
            </c:strRef>
          </c:tx>
          <c:marker>
            <c:symbol val="circle"/>
            <c:size val="7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Sheet1!$B$3:$K$3</c:f>
              <c:numCache>
                <c:formatCode>0.0%</c:formatCode>
                <c:ptCount val="10"/>
                <c:pt idx="0">
                  <c:v>0.156</c:v>
                </c:pt>
                <c:pt idx="1">
                  <c:v>0.13100000000000001</c:v>
                </c:pt>
                <c:pt idx="2">
                  <c:v>0.15</c:v>
                </c:pt>
                <c:pt idx="3">
                  <c:v>0.159</c:v>
                </c:pt>
                <c:pt idx="4">
                  <c:v>0.108</c:v>
                </c:pt>
                <c:pt idx="5">
                  <c:v>0.13900000000000001</c:v>
                </c:pt>
                <c:pt idx="6">
                  <c:v>7.1999999999999995E-2</c:v>
                </c:pt>
                <c:pt idx="7">
                  <c:v>8.6999999999999994E-2</c:v>
                </c:pt>
                <c:pt idx="8">
                  <c:v>7.2999999999999995E-2</c:v>
                </c:pt>
                <c:pt idx="9">
                  <c:v>5.8000000000000003E-2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80A-4729-AABC-C8E6AD0E7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382256"/>
        <c:axId val="469384216"/>
      </c:lineChart>
      <c:catAx>
        <c:axId val="469382256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469384216"/>
        <c:crossesAt val="-20"/>
        <c:auto val="1"/>
        <c:lblAlgn val="ctr"/>
        <c:lblOffset val="100"/>
        <c:tickLblSkip val="1"/>
        <c:tickMarkSkip val="1"/>
        <c:noMultiLvlLbl val="0"/>
      </c:catAx>
      <c:valAx>
        <c:axId val="469384216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469382256"/>
        <c:crossesAt val="1"/>
        <c:crossBetween val="between"/>
      </c:valAx>
    </c:plotArea>
    <c:legend>
      <c:legendPos val="t"/>
      <c:layout>
        <c:manualLayout>
          <c:xMode val="edge"/>
          <c:yMode val="edge"/>
          <c:x val="0.18693245348621096"/>
          <c:y val="3.9814800715501975E-2"/>
          <c:w val="0.43183872072363899"/>
          <c:h val="7.368268544336850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9227124168535"/>
          <c:y val="6.3873866848918798E-2"/>
          <c:w val="0.92641045853520299"/>
          <c:h val="0.80966840553195496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9382648"/>
        <c:axId val="469389704"/>
      </c:barChart>
      <c:catAx>
        <c:axId val="4693826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69389704"/>
        <c:crosses val="autoZero"/>
        <c:auto val="1"/>
        <c:lblAlgn val="ctr"/>
        <c:lblOffset val="100"/>
        <c:noMultiLvlLbl val="0"/>
      </c:catAx>
      <c:valAx>
        <c:axId val="46938970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469382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0464469500369"/>
          <c:y val="7.4969753878809761E-2"/>
          <c:w val="0.92641045853520299"/>
          <c:h val="0.80966840553195496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9381864"/>
        <c:axId val="469383432"/>
      </c:barChart>
      <c:catAx>
        <c:axId val="469381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69383432"/>
        <c:crosses val="autoZero"/>
        <c:auto val="1"/>
        <c:lblAlgn val="ctr"/>
        <c:lblOffset val="100"/>
        <c:noMultiLvlLbl val="0"/>
      </c:catAx>
      <c:valAx>
        <c:axId val="469383432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469381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sz="1400"/>
      </a:pPr>
      <a:endParaRPr lang="en-U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630154498404"/>
          <c:y val="7.4969753878809803E-2"/>
          <c:w val="0.92641045853520299"/>
          <c:h val="0.80966840553195496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69394408"/>
        <c:axId val="469395584"/>
      </c:barChart>
      <c:catAx>
        <c:axId val="4693944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69395584"/>
        <c:crosses val="autoZero"/>
        <c:auto val="1"/>
        <c:lblAlgn val="ctr"/>
        <c:lblOffset val="100"/>
        <c:noMultiLvlLbl val="0"/>
      </c:catAx>
      <c:valAx>
        <c:axId val="469395584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469394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DWP: All Lines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-2.1376854352341934E-2</c:v>
                </c:pt>
                <c:pt idx="1">
                  <c:v>-3.3171427301802114E-2</c:v>
                </c:pt>
                <c:pt idx="2">
                  <c:v>5.2888620092783611E-5</c:v>
                </c:pt>
                <c:pt idx="3">
                  <c:v>3.6728822614489509E-2</c:v>
                </c:pt>
                <c:pt idx="4">
                  <c:v>4.6085110490839742E-2</c:v>
                </c:pt>
                <c:pt idx="5">
                  <c:v>5.513246014100992E-2</c:v>
                </c:pt>
                <c:pt idx="6">
                  <c:v>4.3935614092014408E-2</c:v>
                </c:pt>
                <c:pt idx="7">
                  <c:v>4.0191609727056044E-2</c:v>
                </c:pt>
                <c:pt idx="8">
                  <c:v>3.6916464364524559E-2</c:v>
                </c:pt>
                <c:pt idx="9">
                  <c:v>4.7615127575894478E-2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7-4F14-9B37-BE7EFF9D7C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 DPW: All Lines</c:v>
                </c:pt>
              </c:strCache>
            </c:strRef>
          </c:tx>
          <c:spPr>
            <a:solidFill>
              <a:srgbClr val="43A89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0.0%</c:formatCode>
                <c:ptCount val="10"/>
                <c:pt idx="0">
                  <c:v>-4.6828914644569619E-2</c:v>
                </c:pt>
                <c:pt idx="1">
                  <c:v>-4.8491216995521391E-2</c:v>
                </c:pt>
                <c:pt idx="2">
                  <c:v>-1.2251925050645873E-3</c:v>
                </c:pt>
                <c:pt idx="3">
                  <c:v>1.6306131814494806E-2</c:v>
                </c:pt>
                <c:pt idx="4">
                  <c:v>4.1635351239197149E-2</c:v>
                </c:pt>
                <c:pt idx="5">
                  <c:v>4.7418575879617064E-2</c:v>
                </c:pt>
                <c:pt idx="6">
                  <c:v>4.2619258835044249E-2</c:v>
                </c:pt>
                <c:pt idx="7">
                  <c:v>4.8241120285132721E-2</c:v>
                </c:pt>
                <c:pt idx="8">
                  <c:v>6.0090823555455364E-2</c:v>
                </c:pt>
                <c:pt idx="9">
                  <c:v>5.823136379440097E-2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7-4F14-9B37-BE7EFF9D7C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546185136"/>
        <c:axId val="546186312"/>
      </c:barChart>
      <c:catAx>
        <c:axId val="54618513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186312"/>
        <c:crosses val="autoZero"/>
        <c:auto val="1"/>
        <c:lblAlgn val="ctr"/>
        <c:lblOffset val="100"/>
        <c:noMultiLvlLbl val="0"/>
      </c:catAx>
      <c:valAx>
        <c:axId val="54618631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18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9689983300496261"/>
          <c:y val="6.4198188598827829E-3"/>
          <c:w val="0.23914429465186027"/>
          <c:h val="0.139148582719115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DWP: PP 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-3.5330389348352531E-3</c:v>
                </c:pt>
                <c:pt idx="1">
                  <c:v>-8.3729077840666299E-4</c:v>
                </c:pt>
                <c:pt idx="2">
                  <c:v>1.5017763314034038E-2</c:v>
                </c:pt>
                <c:pt idx="3">
                  <c:v>1.4538895403241492E-2</c:v>
                </c:pt>
                <c:pt idx="4">
                  <c:v>3.4740112432388948E-2</c:v>
                </c:pt>
                <c:pt idx="5">
                  <c:v>4.5888751103811298E-2</c:v>
                </c:pt>
                <c:pt idx="6">
                  <c:v>4.8731961119167E-2</c:v>
                </c:pt>
                <c:pt idx="7">
                  <c:v>5.5112675247948273E-2</c:v>
                </c:pt>
                <c:pt idx="8">
                  <c:v>7.302788826914508E-2</c:v>
                </c:pt>
                <c:pt idx="9">
                  <c:v>7.9657432831012676E-2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51-4335-86E1-A71D52CB7D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 DWP PP Auto</c:v>
                </c:pt>
              </c:strCache>
            </c:strRef>
          </c:tx>
          <c:spPr>
            <a:solidFill>
              <a:srgbClr val="43A89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0.0%</c:formatCode>
                <c:ptCount val="10"/>
                <c:pt idx="0">
                  <c:v>9.1980488894674028E-3</c:v>
                </c:pt>
                <c:pt idx="1">
                  <c:v>-4.8917786866562452E-3</c:v>
                </c:pt>
                <c:pt idx="2">
                  <c:v>1.0608302446127649E-2</c:v>
                </c:pt>
                <c:pt idx="3">
                  <c:v>-5.3302679289022326E-3</c:v>
                </c:pt>
                <c:pt idx="4">
                  <c:v>3.097517056926602E-2</c:v>
                </c:pt>
                <c:pt idx="5">
                  <c:v>5.4239300389378187E-2</c:v>
                </c:pt>
                <c:pt idx="6">
                  <c:v>4.9802754933178317E-2</c:v>
                </c:pt>
                <c:pt idx="7">
                  <c:v>5.37788973218154E-2</c:v>
                </c:pt>
                <c:pt idx="8">
                  <c:v>9.7894938169245105E-2</c:v>
                </c:pt>
                <c:pt idx="9">
                  <c:v>0.10120370118774513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51-4335-86E1-A71D52CB7D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546192976"/>
        <c:axId val="546188272"/>
      </c:barChart>
      <c:catAx>
        <c:axId val="546192976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188272"/>
        <c:crosses val="autoZero"/>
        <c:auto val="1"/>
        <c:lblAlgn val="ctr"/>
        <c:lblOffset val="100"/>
        <c:noMultiLvlLbl val="0"/>
      </c:catAx>
      <c:valAx>
        <c:axId val="5461882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19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3549912303620728"/>
          <c:y val="3.3058071390516773E-2"/>
          <c:w val="0.221738335733661"/>
          <c:h val="0.139148582719115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0728295391639"/>
          <c:y val="0.12229940585377759"/>
          <c:w val="0.84118500331584423"/>
          <c:h val="0.7179798511428990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ACI - USA</c:v>
                </c:pt>
              </c:strCache>
            </c:strRef>
          </c:tx>
          <c:marker>
            <c:symbol val="none"/>
          </c:marker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dLbls>
            <c:dLbl>
              <c:idx val="225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E3-3EA7-47A8-A53B-491078008E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Sheet1!$B$1:$HU$1</c:f>
              <c:strCache>
                <c:ptCount val="226"/>
                <c:pt idx="0">
                  <c:v>1961:Q3</c:v>
                </c:pt>
                <c:pt idx="1">
                  <c:v>1961:Q4</c:v>
                </c:pt>
                <c:pt idx="2">
                  <c:v>1962:Q1</c:v>
                </c:pt>
                <c:pt idx="3">
                  <c:v>1962:Q2</c:v>
                </c:pt>
                <c:pt idx="4">
                  <c:v>1962:Q3</c:v>
                </c:pt>
                <c:pt idx="5">
                  <c:v>1962:Q4</c:v>
                </c:pt>
                <c:pt idx="6">
                  <c:v>1963:Q1</c:v>
                </c:pt>
                <c:pt idx="7">
                  <c:v>1963:Q2</c:v>
                </c:pt>
                <c:pt idx="8">
                  <c:v>1963:Q3</c:v>
                </c:pt>
                <c:pt idx="9">
                  <c:v>1963:Q4</c:v>
                </c:pt>
                <c:pt idx="10">
                  <c:v>1964:Q1</c:v>
                </c:pt>
                <c:pt idx="11">
                  <c:v>1964:Q2</c:v>
                </c:pt>
                <c:pt idx="12">
                  <c:v>1964:Q3</c:v>
                </c:pt>
                <c:pt idx="13">
                  <c:v>1964:Q4</c:v>
                </c:pt>
                <c:pt idx="14">
                  <c:v>1965:Q1</c:v>
                </c:pt>
                <c:pt idx="15">
                  <c:v>1965:Q2</c:v>
                </c:pt>
                <c:pt idx="16">
                  <c:v>1965:Q3</c:v>
                </c:pt>
                <c:pt idx="17">
                  <c:v>1965:Q4</c:v>
                </c:pt>
                <c:pt idx="18">
                  <c:v>1966:Q1</c:v>
                </c:pt>
                <c:pt idx="19">
                  <c:v>1966:Q2</c:v>
                </c:pt>
                <c:pt idx="20">
                  <c:v>1966:Q3</c:v>
                </c:pt>
                <c:pt idx="21">
                  <c:v>1966:Q4</c:v>
                </c:pt>
                <c:pt idx="22">
                  <c:v>1967:Q1</c:v>
                </c:pt>
                <c:pt idx="23">
                  <c:v>1967:Q2</c:v>
                </c:pt>
                <c:pt idx="24">
                  <c:v>1967:Q3</c:v>
                </c:pt>
                <c:pt idx="25">
                  <c:v>1967:Q4</c:v>
                </c:pt>
                <c:pt idx="26">
                  <c:v>1968:Q1</c:v>
                </c:pt>
                <c:pt idx="27">
                  <c:v>1968:Q2</c:v>
                </c:pt>
                <c:pt idx="28">
                  <c:v>1968:Q3</c:v>
                </c:pt>
                <c:pt idx="29">
                  <c:v>1968:Q4</c:v>
                </c:pt>
                <c:pt idx="30">
                  <c:v>1969:Q1</c:v>
                </c:pt>
                <c:pt idx="31">
                  <c:v>1969:Q2</c:v>
                </c:pt>
                <c:pt idx="32">
                  <c:v>1969:Q3</c:v>
                </c:pt>
                <c:pt idx="33">
                  <c:v>1969:Q4</c:v>
                </c:pt>
                <c:pt idx="34">
                  <c:v>1970:Q1</c:v>
                </c:pt>
                <c:pt idx="35">
                  <c:v>1970:Q2</c:v>
                </c:pt>
                <c:pt idx="36">
                  <c:v>1970:Q3</c:v>
                </c:pt>
                <c:pt idx="37">
                  <c:v>1970:Q4</c:v>
                </c:pt>
                <c:pt idx="38">
                  <c:v>1971:Q1</c:v>
                </c:pt>
                <c:pt idx="39">
                  <c:v>1971:Q2</c:v>
                </c:pt>
                <c:pt idx="40">
                  <c:v>1971:Q3</c:v>
                </c:pt>
                <c:pt idx="41">
                  <c:v>1971:Q4</c:v>
                </c:pt>
                <c:pt idx="42">
                  <c:v>1972:Q1</c:v>
                </c:pt>
                <c:pt idx="43">
                  <c:v>1972:Q2</c:v>
                </c:pt>
                <c:pt idx="44">
                  <c:v>1972:Q3</c:v>
                </c:pt>
                <c:pt idx="45">
                  <c:v>1972:Q4</c:v>
                </c:pt>
                <c:pt idx="46">
                  <c:v>1973:Q1</c:v>
                </c:pt>
                <c:pt idx="47">
                  <c:v>1973:Q2</c:v>
                </c:pt>
                <c:pt idx="48">
                  <c:v>1973:Q3</c:v>
                </c:pt>
                <c:pt idx="49">
                  <c:v>1973:Q4</c:v>
                </c:pt>
                <c:pt idx="50">
                  <c:v>1974:Q1</c:v>
                </c:pt>
                <c:pt idx="51">
                  <c:v>1974:Q2</c:v>
                </c:pt>
                <c:pt idx="52">
                  <c:v>1974:Q3</c:v>
                </c:pt>
                <c:pt idx="53">
                  <c:v>1974:Q4</c:v>
                </c:pt>
                <c:pt idx="54">
                  <c:v>1975:Q1</c:v>
                </c:pt>
                <c:pt idx="55">
                  <c:v>1975:Q2</c:v>
                </c:pt>
                <c:pt idx="56">
                  <c:v>1975:Q3</c:v>
                </c:pt>
                <c:pt idx="57">
                  <c:v>1975:Q4</c:v>
                </c:pt>
                <c:pt idx="58">
                  <c:v>1976:Q1</c:v>
                </c:pt>
                <c:pt idx="59">
                  <c:v>1976:Q2</c:v>
                </c:pt>
                <c:pt idx="60">
                  <c:v>1976:Q3</c:v>
                </c:pt>
                <c:pt idx="61">
                  <c:v>1976:Q4</c:v>
                </c:pt>
                <c:pt idx="62">
                  <c:v>1977:Q1</c:v>
                </c:pt>
                <c:pt idx="63">
                  <c:v>1977:Q2</c:v>
                </c:pt>
                <c:pt idx="64">
                  <c:v>1977:Q3</c:v>
                </c:pt>
                <c:pt idx="65">
                  <c:v>1977:Q4</c:v>
                </c:pt>
                <c:pt idx="66">
                  <c:v>1978:Q1</c:v>
                </c:pt>
                <c:pt idx="67">
                  <c:v>1978:Q2</c:v>
                </c:pt>
                <c:pt idx="68">
                  <c:v>1978:Q3</c:v>
                </c:pt>
                <c:pt idx="69">
                  <c:v>1978:Q4</c:v>
                </c:pt>
                <c:pt idx="70">
                  <c:v>1979:Q1</c:v>
                </c:pt>
                <c:pt idx="71">
                  <c:v>1979:Q2</c:v>
                </c:pt>
                <c:pt idx="72">
                  <c:v>1979:Q3</c:v>
                </c:pt>
                <c:pt idx="73">
                  <c:v>1979:Q4</c:v>
                </c:pt>
                <c:pt idx="74">
                  <c:v>1980:Q1</c:v>
                </c:pt>
                <c:pt idx="75">
                  <c:v>1980:Q2</c:v>
                </c:pt>
                <c:pt idx="76">
                  <c:v>1980:Q3</c:v>
                </c:pt>
                <c:pt idx="77">
                  <c:v>1980:Q4</c:v>
                </c:pt>
                <c:pt idx="78">
                  <c:v>1981:Q1</c:v>
                </c:pt>
                <c:pt idx="79">
                  <c:v>1981:Q2</c:v>
                </c:pt>
                <c:pt idx="80">
                  <c:v>1981:Q3</c:v>
                </c:pt>
                <c:pt idx="81">
                  <c:v>1981:Q4</c:v>
                </c:pt>
                <c:pt idx="82">
                  <c:v>1982:Q1</c:v>
                </c:pt>
                <c:pt idx="83">
                  <c:v>1982:Q2</c:v>
                </c:pt>
                <c:pt idx="84">
                  <c:v>1982:Q3</c:v>
                </c:pt>
                <c:pt idx="85">
                  <c:v>1982:Q4</c:v>
                </c:pt>
                <c:pt idx="86">
                  <c:v>1983:Q1</c:v>
                </c:pt>
                <c:pt idx="87">
                  <c:v>1983:Q2</c:v>
                </c:pt>
                <c:pt idx="88">
                  <c:v>1983:Q3</c:v>
                </c:pt>
                <c:pt idx="89">
                  <c:v>1983:Q4</c:v>
                </c:pt>
                <c:pt idx="90">
                  <c:v>1984:Q1</c:v>
                </c:pt>
                <c:pt idx="91">
                  <c:v>1984:Q2</c:v>
                </c:pt>
                <c:pt idx="92">
                  <c:v>1984:Q3</c:v>
                </c:pt>
                <c:pt idx="93">
                  <c:v>1984:Q4</c:v>
                </c:pt>
                <c:pt idx="94">
                  <c:v>1985:Q1</c:v>
                </c:pt>
                <c:pt idx="95">
                  <c:v>1985:Q2</c:v>
                </c:pt>
                <c:pt idx="96">
                  <c:v>1985:Q3</c:v>
                </c:pt>
                <c:pt idx="97">
                  <c:v>1985:Q4</c:v>
                </c:pt>
                <c:pt idx="98">
                  <c:v>1986:Q1</c:v>
                </c:pt>
                <c:pt idx="99">
                  <c:v>1986:Q2</c:v>
                </c:pt>
                <c:pt idx="100">
                  <c:v>1986:Q3</c:v>
                </c:pt>
                <c:pt idx="101">
                  <c:v>1986:Q4</c:v>
                </c:pt>
                <c:pt idx="102">
                  <c:v>1987:Q1</c:v>
                </c:pt>
                <c:pt idx="103">
                  <c:v>1987:Q2</c:v>
                </c:pt>
                <c:pt idx="104">
                  <c:v>1987:Q3</c:v>
                </c:pt>
                <c:pt idx="105">
                  <c:v>1987:Q4</c:v>
                </c:pt>
                <c:pt idx="106">
                  <c:v>1988:Q1</c:v>
                </c:pt>
                <c:pt idx="107">
                  <c:v>1988:Q2</c:v>
                </c:pt>
                <c:pt idx="108">
                  <c:v>1988:Q3</c:v>
                </c:pt>
                <c:pt idx="109">
                  <c:v>1988:Q4</c:v>
                </c:pt>
                <c:pt idx="110">
                  <c:v>1989:Q1</c:v>
                </c:pt>
                <c:pt idx="111">
                  <c:v>1989:Q2</c:v>
                </c:pt>
                <c:pt idx="112">
                  <c:v>1989:Q3</c:v>
                </c:pt>
                <c:pt idx="113">
                  <c:v>1989:Q4</c:v>
                </c:pt>
                <c:pt idx="114">
                  <c:v>1990:Q1</c:v>
                </c:pt>
                <c:pt idx="115">
                  <c:v>1990:Q2</c:v>
                </c:pt>
                <c:pt idx="116">
                  <c:v>1990:Q3</c:v>
                </c:pt>
                <c:pt idx="117">
                  <c:v>1990:Q4</c:v>
                </c:pt>
                <c:pt idx="118">
                  <c:v>1991:Q1</c:v>
                </c:pt>
                <c:pt idx="119">
                  <c:v>1991:Q2</c:v>
                </c:pt>
                <c:pt idx="120">
                  <c:v>1991:Q3</c:v>
                </c:pt>
                <c:pt idx="121">
                  <c:v>1991:Q4</c:v>
                </c:pt>
                <c:pt idx="122">
                  <c:v>1992:Q1</c:v>
                </c:pt>
                <c:pt idx="123">
                  <c:v>1992:Q2</c:v>
                </c:pt>
                <c:pt idx="124">
                  <c:v>1992:Q3</c:v>
                </c:pt>
                <c:pt idx="125">
                  <c:v>1992:Q4</c:v>
                </c:pt>
                <c:pt idx="126">
                  <c:v>1993:Q1</c:v>
                </c:pt>
                <c:pt idx="127">
                  <c:v>1993:Q2</c:v>
                </c:pt>
                <c:pt idx="128">
                  <c:v>1993:Q3</c:v>
                </c:pt>
                <c:pt idx="129">
                  <c:v>1993:Q4</c:v>
                </c:pt>
                <c:pt idx="130">
                  <c:v>1994:Q1</c:v>
                </c:pt>
                <c:pt idx="131">
                  <c:v>1994:Q2</c:v>
                </c:pt>
                <c:pt idx="132">
                  <c:v>1994:Q3</c:v>
                </c:pt>
                <c:pt idx="133">
                  <c:v>1994:Q4</c:v>
                </c:pt>
                <c:pt idx="134">
                  <c:v>1995:Q1</c:v>
                </c:pt>
                <c:pt idx="135">
                  <c:v>1995:Q2</c:v>
                </c:pt>
                <c:pt idx="136">
                  <c:v>1995:Q3</c:v>
                </c:pt>
                <c:pt idx="137">
                  <c:v>1995:Q4</c:v>
                </c:pt>
                <c:pt idx="138">
                  <c:v>1996:Q1</c:v>
                </c:pt>
                <c:pt idx="139">
                  <c:v>1996:Q2</c:v>
                </c:pt>
                <c:pt idx="140">
                  <c:v>1996:Q3</c:v>
                </c:pt>
                <c:pt idx="141">
                  <c:v>1996:Q4</c:v>
                </c:pt>
                <c:pt idx="142">
                  <c:v>1997:Q1</c:v>
                </c:pt>
                <c:pt idx="143">
                  <c:v>1997:Q2</c:v>
                </c:pt>
                <c:pt idx="144">
                  <c:v>1997:Q3</c:v>
                </c:pt>
                <c:pt idx="145">
                  <c:v>1997:Q4</c:v>
                </c:pt>
                <c:pt idx="146">
                  <c:v>1998:Q1</c:v>
                </c:pt>
                <c:pt idx="147">
                  <c:v>1998:Q2</c:v>
                </c:pt>
                <c:pt idx="148">
                  <c:v>1998:Q3</c:v>
                </c:pt>
                <c:pt idx="149">
                  <c:v>1998:Q4</c:v>
                </c:pt>
                <c:pt idx="150">
                  <c:v>1999:Q1</c:v>
                </c:pt>
                <c:pt idx="151">
                  <c:v>1999:Q2</c:v>
                </c:pt>
                <c:pt idx="152">
                  <c:v>1999:Q3</c:v>
                </c:pt>
                <c:pt idx="153">
                  <c:v>1999:Q4</c:v>
                </c:pt>
                <c:pt idx="154">
                  <c:v>2000:Q1</c:v>
                </c:pt>
                <c:pt idx="155">
                  <c:v>2000:Q2</c:v>
                </c:pt>
                <c:pt idx="156">
                  <c:v>2000:Q3</c:v>
                </c:pt>
                <c:pt idx="157">
                  <c:v>2000:Q4</c:v>
                </c:pt>
                <c:pt idx="158">
                  <c:v>2001:Q1</c:v>
                </c:pt>
                <c:pt idx="159">
                  <c:v>2001:Q2</c:v>
                </c:pt>
                <c:pt idx="160">
                  <c:v>2001:Q3</c:v>
                </c:pt>
                <c:pt idx="161">
                  <c:v>2001:Q4</c:v>
                </c:pt>
                <c:pt idx="162">
                  <c:v>2002:Q1</c:v>
                </c:pt>
                <c:pt idx="163">
                  <c:v>2002:Q2</c:v>
                </c:pt>
                <c:pt idx="164">
                  <c:v>2002:Q3</c:v>
                </c:pt>
                <c:pt idx="165">
                  <c:v>2002:Q4</c:v>
                </c:pt>
                <c:pt idx="166">
                  <c:v>2003:Q1</c:v>
                </c:pt>
                <c:pt idx="167">
                  <c:v>2003:Q2</c:v>
                </c:pt>
                <c:pt idx="168">
                  <c:v>2003:Q3</c:v>
                </c:pt>
                <c:pt idx="169">
                  <c:v>2003:Q4</c:v>
                </c:pt>
                <c:pt idx="170">
                  <c:v>2004:Q1</c:v>
                </c:pt>
                <c:pt idx="171">
                  <c:v>2004:Q2</c:v>
                </c:pt>
                <c:pt idx="172">
                  <c:v>2004:Q3</c:v>
                </c:pt>
                <c:pt idx="173">
                  <c:v>2004:Q4</c:v>
                </c:pt>
                <c:pt idx="174">
                  <c:v>2005:Q1</c:v>
                </c:pt>
                <c:pt idx="175">
                  <c:v>2005:Q2</c:v>
                </c:pt>
                <c:pt idx="176">
                  <c:v>2005:Q3</c:v>
                </c:pt>
                <c:pt idx="177">
                  <c:v>2005:Q4</c:v>
                </c:pt>
                <c:pt idx="178">
                  <c:v>2006:Q1</c:v>
                </c:pt>
                <c:pt idx="179">
                  <c:v>2006:Q2</c:v>
                </c:pt>
                <c:pt idx="180">
                  <c:v>2006:Q3</c:v>
                </c:pt>
                <c:pt idx="181">
                  <c:v>2006:Q4</c:v>
                </c:pt>
                <c:pt idx="182">
                  <c:v>2007:Q1</c:v>
                </c:pt>
                <c:pt idx="183">
                  <c:v>2007:Q2</c:v>
                </c:pt>
                <c:pt idx="184">
                  <c:v>2007:Q3</c:v>
                </c:pt>
                <c:pt idx="185">
                  <c:v>2007:Q4</c:v>
                </c:pt>
                <c:pt idx="186">
                  <c:v>2008:Q1</c:v>
                </c:pt>
                <c:pt idx="187">
                  <c:v>2008:Q2</c:v>
                </c:pt>
                <c:pt idx="188">
                  <c:v>2008:Q3</c:v>
                </c:pt>
                <c:pt idx="189">
                  <c:v>2008:Q4</c:v>
                </c:pt>
                <c:pt idx="190">
                  <c:v>2009:Q1</c:v>
                </c:pt>
                <c:pt idx="191">
                  <c:v>2009:Q2</c:v>
                </c:pt>
                <c:pt idx="192">
                  <c:v>2009:Q3</c:v>
                </c:pt>
                <c:pt idx="193">
                  <c:v>2009:Q4</c:v>
                </c:pt>
                <c:pt idx="194">
                  <c:v>2010:Q1</c:v>
                </c:pt>
                <c:pt idx="195">
                  <c:v>2010:Q2</c:v>
                </c:pt>
                <c:pt idx="196">
                  <c:v>2010:Q3</c:v>
                </c:pt>
                <c:pt idx="197">
                  <c:v>2010:Q4</c:v>
                </c:pt>
                <c:pt idx="198">
                  <c:v>2011:Q1</c:v>
                </c:pt>
                <c:pt idx="199">
                  <c:v>2011:Q2</c:v>
                </c:pt>
                <c:pt idx="200">
                  <c:v>2011:Q3</c:v>
                </c:pt>
                <c:pt idx="201">
                  <c:v>2011:Q4</c:v>
                </c:pt>
                <c:pt idx="202">
                  <c:v>2012:Q1</c:v>
                </c:pt>
                <c:pt idx="203">
                  <c:v>2012:Q2</c:v>
                </c:pt>
                <c:pt idx="204">
                  <c:v>2012:Q3</c:v>
                </c:pt>
                <c:pt idx="205">
                  <c:v>2012:Q4</c:v>
                </c:pt>
                <c:pt idx="206">
                  <c:v>2013:Q1</c:v>
                </c:pt>
                <c:pt idx="207">
                  <c:v>2013:Q2</c:v>
                </c:pt>
                <c:pt idx="208">
                  <c:v>2013:Q3</c:v>
                </c:pt>
                <c:pt idx="209">
                  <c:v>2013:Q4</c:v>
                </c:pt>
                <c:pt idx="210">
                  <c:v>2014:Q1</c:v>
                </c:pt>
                <c:pt idx="211">
                  <c:v>2014:Q2</c:v>
                </c:pt>
                <c:pt idx="212">
                  <c:v>2014:Q3</c:v>
                </c:pt>
                <c:pt idx="213">
                  <c:v>2014:Q4</c:v>
                </c:pt>
                <c:pt idx="214">
                  <c:v>2015:Q1</c:v>
                </c:pt>
                <c:pt idx="215">
                  <c:v>2015:Q2</c:v>
                </c:pt>
                <c:pt idx="216">
                  <c:v>2015:Q3</c:v>
                </c:pt>
                <c:pt idx="217">
                  <c:v>2015:Q4</c:v>
                </c:pt>
                <c:pt idx="218">
                  <c:v>2016:Q1</c:v>
                </c:pt>
                <c:pt idx="219">
                  <c:v>2016:Q2</c:v>
                </c:pt>
                <c:pt idx="220">
                  <c:v>2016:Q3</c:v>
                </c:pt>
                <c:pt idx="221">
                  <c:v>2016:Q4</c:v>
                </c:pt>
                <c:pt idx="222">
                  <c:v>2017:Q1</c:v>
                </c:pt>
                <c:pt idx="223">
                  <c:v>2017:Q2</c:v>
                </c:pt>
                <c:pt idx="224">
                  <c:v>2017:Q3</c:v>
                </c:pt>
                <c:pt idx="225">
                  <c:v>2017:Q4</c:v>
                </c:pt>
              </c:strCache>
            </c:strRef>
          </c:cat>
          <c:val>
            <c:numRef>
              <c:f>Sheet1!$B$2:$HU$2</c:f>
              <c:numCache>
                <c:formatCode>0.00</c:formatCode>
                <c:ptCount val="226"/>
                <c:pt idx="0">
                  <c:v>0.04</c:v>
                </c:pt>
                <c:pt idx="1">
                  <c:v>0.05</c:v>
                </c:pt>
                <c:pt idx="2">
                  <c:v>0.03</c:v>
                </c:pt>
                <c:pt idx="3">
                  <c:v>-0.01</c:v>
                </c:pt>
                <c:pt idx="4">
                  <c:v>-0.04</c:v>
                </c:pt>
                <c:pt idx="5">
                  <c:v>-0.04</c:v>
                </c:pt>
                <c:pt idx="6">
                  <c:v>-0.09</c:v>
                </c:pt>
                <c:pt idx="7">
                  <c:v>-0.08</c:v>
                </c:pt>
                <c:pt idx="8">
                  <c:v>-0.1</c:v>
                </c:pt>
                <c:pt idx="9">
                  <c:v>-0.08</c:v>
                </c:pt>
                <c:pt idx="10">
                  <c:v>-0.09</c:v>
                </c:pt>
                <c:pt idx="11">
                  <c:v>-0.08</c:v>
                </c:pt>
                <c:pt idx="12">
                  <c:v>-0.11</c:v>
                </c:pt>
                <c:pt idx="13">
                  <c:v>-0.13</c:v>
                </c:pt>
                <c:pt idx="14">
                  <c:v>-0.13</c:v>
                </c:pt>
                <c:pt idx="15">
                  <c:v>-0.13</c:v>
                </c:pt>
                <c:pt idx="16">
                  <c:v>-0.19</c:v>
                </c:pt>
                <c:pt idx="17">
                  <c:v>-0.2</c:v>
                </c:pt>
                <c:pt idx="18">
                  <c:v>-0.22</c:v>
                </c:pt>
                <c:pt idx="19">
                  <c:v>-0.26</c:v>
                </c:pt>
                <c:pt idx="20">
                  <c:v>-0.27</c:v>
                </c:pt>
                <c:pt idx="21">
                  <c:v>-0.28999999999999998</c:v>
                </c:pt>
                <c:pt idx="22">
                  <c:v>-0.27</c:v>
                </c:pt>
                <c:pt idx="23">
                  <c:v>-0.25</c:v>
                </c:pt>
                <c:pt idx="24">
                  <c:v>-0.23</c:v>
                </c:pt>
                <c:pt idx="25">
                  <c:v>-0.24</c:v>
                </c:pt>
                <c:pt idx="26">
                  <c:v>-0.2</c:v>
                </c:pt>
                <c:pt idx="27">
                  <c:v>-0.19</c:v>
                </c:pt>
                <c:pt idx="28">
                  <c:v>-0.16</c:v>
                </c:pt>
                <c:pt idx="29">
                  <c:v>-0.2</c:v>
                </c:pt>
                <c:pt idx="30">
                  <c:v>-0.15</c:v>
                </c:pt>
                <c:pt idx="31">
                  <c:v>-0.16</c:v>
                </c:pt>
                <c:pt idx="32">
                  <c:v>-0.14000000000000001</c:v>
                </c:pt>
                <c:pt idx="33">
                  <c:v>-0.14000000000000001</c:v>
                </c:pt>
                <c:pt idx="34">
                  <c:v>-0.15</c:v>
                </c:pt>
                <c:pt idx="35">
                  <c:v>-0.12</c:v>
                </c:pt>
                <c:pt idx="36">
                  <c:v>-7.0000000000000007E-2</c:v>
                </c:pt>
                <c:pt idx="37">
                  <c:v>-0.06</c:v>
                </c:pt>
                <c:pt idx="38">
                  <c:v>-0.03</c:v>
                </c:pt>
                <c:pt idx="39">
                  <c:v>-0.02</c:v>
                </c:pt>
                <c:pt idx="40">
                  <c:v>0</c:v>
                </c:pt>
                <c:pt idx="41">
                  <c:v>0.04</c:v>
                </c:pt>
                <c:pt idx="42">
                  <c:v>0.04</c:v>
                </c:pt>
                <c:pt idx="43">
                  <c:v>0.03</c:v>
                </c:pt>
                <c:pt idx="44">
                  <c:v>0.05</c:v>
                </c:pt>
                <c:pt idx="45">
                  <c:v>0.06</c:v>
                </c:pt>
                <c:pt idx="46">
                  <c:v>7.0000000000000007E-2</c:v>
                </c:pt>
                <c:pt idx="47">
                  <c:v>0.09</c:v>
                </c:pt>
                <c:pt idx="48">
                  <c:v>0.09</c:v>
                </c:pt>
                <c:pt idx="49">
                  <c:v>0.13</c:v>
                </c:pt>
                <c:pt idx="50">
                  <c:v>0.13</c:v>
                </c:pt>
                <c:pt idx="51">
                  <c:v>0.19</c:v>
                </c:pt>
                <c:pt idx="52">
                  <c:v>0.2</c:v>
                </c:pt>
                <c:pt idx="53">
                  <c:v>0.21</c:v>
                </c:pt>
                <c:pt idx="54">
                  <c:v>0.22</c:v>
                </c:pt>
                <c:pt idx="55">
                  <c:v>0.22</c:v>
                </c:pt>
                <c:pt idx="56">
                  <c:v>0.22</c:v>
                </c:pt>
                <c:pt idx="57">
                  <c:v>0.2</c:v>
                </c:pt>
                <c:pt idx="58">
                  <c:v>0.18</c:v>
                </c:pt>
                <c:pt idx="59">
                  <c:v>0.18</c:v>
                </c:pt>
                <c:pt idx="60">
                  <c:v>0.16</c:v>
                </c:pt>
                <c:pt idx="61">
                  <c:v>7.0000000000000007E-2</c:v>
                </c:pt>
                <c:pt idx="62">
                  <c:v>0</c:v>
                </c:pt>
                <c:pt idx="63">
                  <c:v>0.01</c:v>
                </c:pt>
                <c:pt idx="64">
                  <c:v>0</c:v>
                </c:pt>
                <c:pt idx="65">
                  <c:v>0.01</c:v>
                </c:pt>
                <c:pt idx="66">
                  <c:v>-0.02</c:v>
                </c:pt>
                <c:pt idx="67">
                  <c:v>-0.06</c:v>
                </c:pt>
                <c:pt idx="68">
                  <c:v>-0.08</c:v>
                </c:pt>
                <c:pt idx="69">
                  <c:v>-0.11</c:v>
                </c:pt>
                <c:pt idx="70">
                  <c:v>-0.16</c:v>
                </c:pt>
                <c:pt idx="71">
                  <c:v>-0.19</c:v>
                </c:pt>
                <c:pt idx="72">
                  <c:v>-0.22</c:v>
                </c:pt>
                <c:pt idx="73">
                  <c:v>-0.2</c:v>
                </c:pt>
                <c:pt idx="74">
                  <c:v>-0.19</c:v>
                </c:pt>
                <c:pt idx="75">
                  <c:v>-0.19</c:v>
                </c:pt>
                <c:pt idx="76">
                  <c:v>-0.19</c:v>
                </c:pt>
                <c:pt idx="77">
                  <c:v>-0.19</c:v>
                </c:pt>
                <c:pt idx="78">
                  <c:v>-0.17</c:v>
                </c:pt>
                <c:pt idx="79">
                  <c:v>-0.13</c:v>
                </c:pt>
                <c:pt idx="80">
                  <c:v>-7.0000000000000007E-2</c:v>
                </c:pt>
                <c:pt idx="81">
                  <c:v>0.02</c:v>
                </c:pt>
                <c:pt idx="82">
                  <c:v>7.0000000000000007E-2</c:v>
                </c:pt>
                <c:pt idx="83">
                  <c:v>0.05</c:v>
                </c:pt>
                <c:pt idx="84">
                  <c:v>0.02</c:v>
                </c:pt>
                <c:pt idx="85">
                  <c:v>0</c:v>
                </c:pt>
                <c:pt idx="86">
                  <c:v>0.05</c:v>
                </c:pt>
                <c:pt idx="87">
                  <c:v>0.06</c:v>
                </c:pt>
                <c:pt idx="88">
                  <c:v>0.08</c:v>
                </c:pt>
                <c:pt idx="89">
                  <c:v>0.11</c:v>
                </c:pt>
                <c:pt idx="90">
                  <c:v>0.11</c:v>
                </c:pt>
                <c:pt idx="91">
                  <c:v>0.1</c:v>
                </c:pt>
                <c:pt idx="92">
                  <c:v>0.12</c:v>
                </c:pt>
                <c:pt idx="93">
                  <c:v>0.1</c:v>
                </c:pt>
                <c:pt idx="94">
                  <c:v>0.08</c:v>
                </c:pt>
                <c:pt idx="95">
                  <c:v>7.0000000000000007E-2</c:v>
                </c:pt>
                <c:pt idx="96">
                  <c:v>0.03</c:v>
                </c:pt>
                <c:pt idx="97">
                  <c:v>0.04</c:v>
                </c:pt>
                <c:pt idx="98">
                  <c:v>0.03</c:v>
                </c:pt>
                <c:pt idx="99">
                  <c:v>0.02</c:v>
                </c:pt>
                <c:pt idx="100">
                  <c:v>-0.01</c:v>
                </c:pt>
                <c:pt idx="101">
                  <c:v>-0.01</c:v>
                </c:pt>
                <c:pt idx="102">
                  <c:v>0.01</c:v>
                </c:pt>
                <c:pt idx="103">
                  <c:v>7.0000000000000007E-2</c:v>
                </c:pt>
                <c:pt idx="104">
                  <c:v>0.12</c:v>
                </c:pt>
                <c:pt idx="105">
                  <c:v>0.13</c:v>
                </c:pt>
                <c:pt idx="106">
                  <c:v>0.1</c:v>
                </c:pt>
                <c:pt idx="107">
                  <c:v>0.11</c:v>
                </c:pt>
                <c:pt idx="108">
                  <c:v>0.12</c:v>
                </c:pt>
                <c:pt idx="109">
                  <c:v>0.08</c:v>
                </c:pt>
                <c:pt idx="110">
                  <c:v>0.1</c:v>
                </c:pt>
                <c:pt idx="111">
                  <c:v>0.11</c:v>
                </c:pt>
                <c:pt idx="112">
                  <c:v>0.13</c:v>
                </c:pt>
                <c:pt idx="113">
                  <c:v>0.11</c:v>
                </c:pt>
                <c:pt idx="114">
                  <c:v>0.11</c:v>
                </c:pt>
                <c:pt idx="115">
                  <c:v>0.13</c:v>
                </c:pt>
                <c:pt idx="116">
                  <c:v>0.19</c:v>
                </c:pt>
                <c:pt idx="117">
                  <c:v>0.21</c:v>
                </c:pt>
                <c:pt idx="118">
                  <c:v>0.2</c:v>
                </c:pt>
                <c:pt idx="119">
                  <c:v>0.24</c:v>
                </c:pt>
                <c:pt idx="120">
                  <c:v>0.25</c:v>
                </c:pt>
                <c:pt idx="121">
                  <c:v>0.25</c:v>
                </c:pt>
                <c:pt idx="122">
                  <c:v>0.26</c:v>
                </c:pt>
                <c:pt idx="123">
                  <c:v>0.21</c:v>
                </c:pt>
                <c:pt idx="124">
                  <c:v>0.16</c:v>
                </c:pt>
                <c:pt idx="125">
                  <c:v>0.16</c:v>
                </c:pt>
                <c:pt idx="126">
                  <c:v>0.14000000000000001</c:v>
                </c:pt>
                <c:pt idx="127">
                  <c:v>0.13</c:v>
                </c:pt>
                <c:pt idx="128">
                  <c:v>0.12</c:v>
                </c:pt>
                <c:pt idx="129">
                  <c:v>0.1</c:v>
                </c:pt>
                <c:pt idx="130">
                  <c:v>0.1</c:v>
                </c:pt>
                <c:pt idx="131">
                  <c:v>0.1</c:v>
                </c:pt>
                <c:pt idx="132">
                  <c:v>0.09</c:v>
                </c:pt>
                <c:pt idx="133">
                  <c:v>0.1</c:v>
                </c:pt>
                <c:pt idx="134">
                  <c:v>0.13</c:v>
                </c:pt>
                <c:pt idx="135">
                  <c:v>0.13</c:v>
                </c:pt>
                <c:pt idx="136">
                  <c:v>0.15</c:v>
                </c:pt>
                <c:pt idx="137">
                  <c:v>0.16</c:v>
                </c:pt>
                <c:pt idx="138">
                  <c:v>0.21</c:v>
                </c:pt>
                <c:pt idx="139">
                  <c:v>0.19</c:v>
                </c:pt>
                <c:pt idx="140">
                  <c:v>0.21</c:v>
                </c:pt>
                <c:pt idx="141">
                  <c:v>0.22</c:v>
                </c:pt>
                <c:pt idx="142">
                  <c:v>0.23</c:v>
                </c:pt>
                <c:pt idx="143">
                  <c:v>0.25</c:v>
                </c:pt>
                <c:pt idx="144">
                  <c:v>0.28999999999999998</c:v>
                </c:pt>
                <c:pt idx="145">
                  <c:v>0.33</c:v>
                </c:pt>
                <c:pt idx="146">
                  <c:v>0.39</c:v>
                </c:pt>
                <c:pt idx="147">
                  <c:v>0.42</c:v>
                </c:pt>
                <c:pt idx="148">
                  <c:v>0.45</c:v>
                </c:pt>
                <c:pt idx="149">
                  <c:v>0.54</c:v>
                </c:pt>
                <c:pt idx="150">
                  <c:v>0.59</c:v>
                </c:pt>
                <c:pt idx="151">
                  <c:v>0.6</c:v>
                </c:pt>
                <c:pt idx="152">
                  <c:v>0.64</c:v>
                </c:pt>
                <c:pt idx="153">
                  <c:v>0.66</c:v>
                </c:pt>
                <c:pt idx="154">
                  <c:v>0.68</c:v>
                </c:pt>
                <c:pt idx="155">
                  <c:v>0.72</c:v>
                </c:pt>
                <c:pt idx="156">
                  <c:v>0.71</c:v>
                </c:pt>
                <c:pt idx="157">
                  <c:v>0.71</c:v>
                </c:pt>
                <c:pt idx="158">
                  <c:v>0.66</c:v>
                </c:pt>
                <c:pt idx="159">
                  <c:v>0.65</c:v>
                </c:pt>
                <c:pt idx="160">
                  <c:v>0.66</c:v>
                </c:pt>
                <c:pt idx="161">
                  <c:v>0.67</c:v>
                </c:pt>
                <c:pt idx="162">
                  <c:v>0.64</c:v>
                </c:pt>
                <c:pt idx="163">
                  <c:v>0.62</c:v>
                </c:pt>
                <c:pt idx="164">
                  <c:v>0.65</c:v>
                </c:pt>
                <c:pt idx="165">
                  <c:v>0.68</c:v>
                </c:pt>
                <c:pt idx="166">
                  <c:v>0.66</c:v>
                </c:pt>
                <c:pt idx="167">
                  <c:v>0.67</c:v>
                </c:pt>
                <c:pt idx="168">
                  <c:v>0.67</c:v>
                </c:pt>
                <c:pt idx="169">
                  <c:v>0.67</c:v>
                </c:pt>
                <c:pt idx="170">
                  <c:v>0.65</c:v>
                </c:pt>
                <c:pt idx="171">
                  <c:v>0.68</c:v>
                </c:pt>
                <c:pt idx="172">
                  <c:v>0.64</c:v>
                </c:pt>
                <c:pt idx="173">
                  <c:v>0.67</c:v>
                </c:pt>
                <c:pt idx="174">
                  <c:v>0.67</c:v>
                </c:pt>
                <c:pt idx="175">
                  <c:v>0.64</c:v>
                </c:pt>
                <c:pt idx="176">
                  <c:v>0.66</c:v>
                </c:pt>
                <c:pt idx="177">
                  <c:v>0.69</c:v>
                </c:pt>
                <c:pt idx="178">
                  <c:v>0.73</c:v>
                </c:pt>
                <c:pt idx="179">
                  <c:v>0.75</c:v>
                </c:pt>
                <c:pt idx="180">
                  <c:v>0.77</c:v>
                </c:pt>
                <c:pt idx="181">
                  <c:v>0.78</c:v>
                </c:pt>
                <c:pt idx="182">
                  <c:v>0.78</c:v>
                </c:pt>
                <c:pt idx="183">
                  <c:v>0.83</c:v>
                </c:pt>
                <c:pt idx="184">
                  <c:v>0.85</c:v>
                </c:pt>
                <c:pt idx="185">
                  <c:v>0.84</c:v>
                </c:pt>
                <c:pt idx="186">
                  <c:v>0.82</c:v>
                </c:pt>
                <c:pt idx="187">
                  <c:v>0.78</c:v>
                </c:pt>
                <c:pt idx="188">
                  <c:v>0.78</c:v>
                </c:pt>
                <c:pt idx="189">
                  <c:v>0.75</c:v>
                </c:pt>
                <c:pt idx="190">
                  <c:v>0.72</c:v>
                </c:pt>
                <c:pt idx="191">
                  <c:v>0.71</c:v>
                </c:pt>
                <c:pt idx="192">
                  <c:v>0.72</c:v>
                </c:pt>
                <c:pt idx="193">
                  <c:v>0.72</c:v>
                </c:pt>
                <c:pt idx="194">
                  <c:v>0.69</c:v>
                </c:pt>
                <c:pt idx="195">
                  <c:v>0.7</c:v>
                </c:pt>
                <c:pt idx="196">
                  <c:v>0.72</c:v>
                </c:pt>
                <c:pt idx="197">
                  <c:v>0.73</c:v>
                </c:pt>
                <c:pt idx="198">
                  <c:v>0.69</c:v>
                </c:pt>
                <c:pt idx="199">
                  <c:v>0.7</c:v>
                </c:pt>
                <c:pt idx="200">
                  <c:v>0.71</c:v>
                </c:pt>
                <c:pt idx="201">
                  <c:v>0.71</c:v>
                </c:pt>
                <c:pt idx="202">
                  <c:v>0.71</c:v>
                </c:pt>
                <c:pt idx="203">
                  <c:v>0.74</c:v>
                </c:pt>
                <c:pt idx="204">
                  <c:v>0.74</c:v>
                </c:pt>
                <c:pt idx="205">
                  <c:v>0.73</c:v>
                </c:pt>
                <c:pt idx="206">
                  <c:v>0.74</c:v>
                </c:pt>
                <c:pt idx="207">
                  <c:v>0.72</c:v>
                </c:pt>
                <c:pt idx="208">
                  <c:v>0.72</c:v>
                </c:pt>
                <c:pt idx="209">
                  <c:v>0.74</c:v>
                </c:pt>
                <c:pt idx="210">
                  <c:v>0.7</c:v>
                </c:pt>
                <c:pt idx="211">
                  <c:v>0.69</c:v>
                </c:pt>
                <c:pt idx="212">
                  <c:v>0.71</c:v>
                </c:pt>
                <c:pt idx="213">
                  <c:v>0.7</c:v>
                </c:pt>
                <c:pt idx="214">
                  <c:v>0.7</c:v>
                </c:pt>
                <c:pt idx="215">
                  <c:v>0.67</c:v>
                </c:pt>
                <c:pt idx="216">
                  <c:v>0.65</c:v>
                </c:pt>
                <c:pt idx="217">
                  <c:v>0.68</c:v>
                </c:pt>
                <c:pt idx="218">
                  <c:v>0.75</c:v>
                </c:pt>
                <c:pt idx="219">
                  <c:v>0.76</c:v>
                </c:pt>
                <c:pt idx="220">
                  <c:v>0.77</c:v>
                </c:pt>
                <c:pt idx="221">
                  <c:v>0.83</c:v>
                </c:pt>
                <c:pt idx="222">
                  <c:v>0.88</c:v>
                </c:pt>
                <c:pt idx="223">
                  <c:v>0.86</c:v>
                </c:pt>
                <c:pt idx="224">
                  <c:v>0.88</c:v>
                </c:pt>
                <c:pt idx="225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66528"/>
        <c:axId val="327954376"/>
      </c:lineChart>
      <c:catAx>
        <c:axId val="327966528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tickLblSkip val="25"/>
        <c:noMultiLvlLbl val="0"/>
      </c:catAx>
      <c:valAx>
        <c:axId val="3279543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 b="0" dirty="0"/>
                  <a:t>Std. Deviation from Mean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noFill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 DWP: Comm Auto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0.0%</c:formatCode>
                <c:ptCount val="10"/>
                <c:pt idx="0">
                  <c:v>-7.4710877693167199E-2</c:v>
                </c:pt>
                <c:pt idx="1">
                  <c:v>-9.0358111016186071E-2</c:v>
                </c:pt>
                <c:pt idx="2">
                  <c:v>-3.9794356367937267E-2</c:v>
                </c:pt>
                <c:pt idx="3">
                  <c:v>1.3194823809594247E-2</c:v>
                </c:pt>
                <c:pt idx="4">
                  <c:v>4.6500530624468128E-2</c:v>
                </c:pt>
                <c:pt idx="5">
                  <c:v>8.1050993337284716E-2</c:v>
                </c:pt>
                <c:pt idx="6">
                  <c:v>8.6958192101530551E-2</c:v>
                </c:pt>
                <c:pt idx="7">
                  <c:v>7.3554474434092576E-2</c:v>
                </c:pt>
                <c:pt idx="8">
                  <c:v>5.7877097687929924E-2</c:v>
                </c:pt>
                <c:pt idx="9">
                  <c:v>9.0586099937857156E-2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AD-45A9-92CC-533E98A9AD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 DWP: Comm Auto</c:v>
                </c:pt>
              </c:strCache>
            </c:strRef>
          </c:tx>
          <c:spPr>
            <a:solidFill>
              <a:srgbClr val="43A892"/>
            </a:solidFill>
            <a:ln>
              <a:noFill/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0.0%</c:formatCode>
                <c:ptCount val="10"/>
                <c:pt idx="0">
                  <c:v>-5.4170177773585682E-2</c:v>
                </c:pt>
                <c:pt idx="1">
                  <c:v>-0.10095520219727538</c:v>
                </c:pt>
                <c:pt idx="2">
                  <c:v>-5.0360637290077559E-2</c:v>
                </c:pt>
                <c:pt idx="3">
                  <c:v>-3.03607682176259E-2</c:v>
                </c:pt>
                <c:pt idx="4">
                  <c:v>1.9379322423474177E-2</c:v>
                </c:pt>
                <c:pt idx="5">
                  <c:v>7.1783021502041633E-2</c:v>
                </c:pt>
                <c:pt idx="6">
                  <c:v>8.4073804814325248E-2</c:v>
                </c:pt>
                <c:pt idx="7">
                  <c:v>8.0303482556157491E-2</c:v>
                </c:pt>
                <c:pt idx="8">
                  <c:v>8.1094056306322271E-2</c:v>
                </c:pt>
                <c:pt idx="9">
                  <c:v>9.2461808591259187E-2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AD-45A9-92CC-533E98A9AD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546201600"/>
        <c:axId val="546203168"/>
      </c:barChart>
      <c:catAx>
        <c:axId val="546201600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86868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203168"/>
        <c:crosses val="autoZero"/>
        <c:auto val="1"/>
        <c:lblAlgn val="ctr"/>
        <c:lblOffset val="100"/>
        <c:noMultiLvlLbl val="0"/>
      </c:catAx>
      <c:valAx>
        <c:axId val="5462031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54620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265859389007244"/>
          <c:y val="3.838572189664357E-2"/>
          <c:w val="0.25180317386509599"/>
          <c:h val="0.1391485827191150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611232149368E-2"/>
          <c:y val="3.6188284960625698E-2"/>
          <c:w val="0.88924595676975504"/>
          <c:h val="0.7707045908308739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Commercial </c:v>
                </c:pt>
              </c:strCache>
            </c:strRef>
          </c:tx>
          <c:spPr>
            <a:ln w="19050">
              <a:solidFill>
                <a:schemeClr val="accent2"/>
              </a:solidFill>
              <a:miter lim="800000"/>
            </a:ln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67-4313-B714-2B478BC1C0C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F67-4313-B714-2B478BC1C0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67-4313-B714-2B478BC1C0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F67-4313-B714-2B478BC1C0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67-4313-B714-2B478BC1C0CA}"/>
                </c:ext>
              </c:extLst>
            </c:dLbl>
            <c:dLbl>
              <c:idx val="10"/>
              <c:layout>
                <c:manualLayout>
                  <c:x val="1.16211191167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F67-4313-B714-2B478BC1C0C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Sheet1!$B$2:$B$13</c:f>
              <c:numCache>
                <c:formatCode>0.0%</c:formatCode>
                <c:ptCount val="12"/>
                <c:pt idx="0">
                  <c:v>0.93767242800000006</c:v>
                </c:pt>
                <c:pt idx="1">
                  <c:v>0.94260080900000009</c:v>
                </c:pt>
                <c:pt idx="2">
                  <c:v>0.96710875400000007</c:v>
                </c:pt>
                <c:pt idx="3">
                  <c:v>0.9965004810000001</c:v>
                </c:pt>
                <c:pt idx="4">
                  <c:v>0.98110467600000006</c:v>
                </c:pt>
                <c:pt idx="5">
                  <c:v>1.0351213889999999</c:v>
                </c:pt>
                <c:pt idx="6">
                  <c:v>1.0715707829999999</c:v>
                </c:pt>
                <c:pt idx="7">
                  <c:v>1.067609163</c:v>
                </c:pt>
                <c:pt idx="8">
                  <c:v>1.0357630289999999</c:v>
                </c:pt>
                <c:pt idx="9">
                  <c:v>1.087963504</c:v>
                </c:pt>
                <c:pt idx="10">
                  <c:v>1.1019355020000001</c:v>
                </c:pt>
                <c:pt idx="11">
                  <c:v>1.1110875618052609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67-4313-B714-2B478BC1C0CA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Personal</c:v>
                </c:pt>
              </c:strCache>
            </c:strRef>
          </c:tx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F5-4A76-BF0F-3B826C5EBC8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F5-4A76-BF0F-3B826C5EBC8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F5-4A76-BF0F-3B826C5EBC8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F5-4A76-BF0F-3B826C5EBC8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F5-4A76-BF0F-3B826C5EBC8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F5-4A76-BF0F-3B826C5EBC8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F5-4A76-BF0F-3B826C5EBC83}"/>
                </c:ext>
              </c:extLst>
            </c:dLbl>
            <c:dLbl>
              <c:idx val="8"/>
              <c:layout>
                <c:manualLayout>
                  <c:x val="0"/>
                  <c:y val="-1.8369687797271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F5-4A76-BF0F-3B826C5EBC8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F5-4A76-BF0F-3B826C5EBC8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Sheet1!$C$2:$C$13</c:f>
              <c:numCache>
                <c:formatCode>0.0%</c:formatCode>
                <c:ptCount val="12"/>
                <c:pt idx="0">
                  <c:v>0.95324076300000005</c:v>
                </c:pt>
                <c:pt idx="1">
                  <c:v>0.98066155799999999</c:v>
                </c:pt>
                <c:pt idx="2">
                  <c:v>1.001022291</c:v>
                </c:pt>
                <c:pt idx="3">
                  <c:v>1.0079562690000001</c:v>
                </c:pt>
                <c:pt idx="4">
                  <c:v>1.009587682</c:v>
                </c:pt>
                <c:pt idx="5">
                  <c:v>1.024596305</c:v>
                </c:pt>
                <c:pt idx="6">
                  <c:v>1.0222077549999999</c:v>
                </c:pt>
                <c:pt idx="7">
                  <c:v>1.0180389859999999</c:v>
                </c:pt>
                <c:pt idx="8">
                  <c:v>1.024493095</c:v>
                </c:pt>
                <c:pt idx="9">
                  <c:v>1.043378776</c:v>
                </c:pt>
                <c:pt idx="10">
                  <c:v>1.0603729120000001</c:v>
                </c:pt>
                <c:pt idx="11">
                  <c:v>1.0260300521998718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C2-481F-8284-FEFBC67A2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251558928"/>
        <c:axId val="333891984"/>
      </c:barChart>
      <c:catAx>
        <c:axId val="251558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en-US"/>
          </a:p>
        </c:txPr>
        <c:crossAx val="333891984"/>
        <c:crossesAt val="1"/>
        <c:auto val="1"/>
        <c:lblAlgn val="ctr"/>
        <c:lblOffset val="100"/>
        <c:noMultiLvlLbl val="0"/>
      </c:catAx>
      <c:valAx>
        <c:axId val="333891984"/>
        <c:scaling>
          <c:orientation val="minMax"/>
          <c:min val="0.9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en-US"/>
          </a:p>
        </c:txPr>
        <c:crossAx val="251558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1090784719648275"/>
          <c:y val="8.2663595087723696E-2"/>
          <c:w val="0.29751062977058984"/>
          <c:h val="6.57745716270770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52-4F35-B458-D0119886FF8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052-4F35-B458-D0119886FF8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052-4F35-B458-D0119886FF8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052-4F35-B458-D0119886FF8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Personal Auto Liab</c:v>
                </c:pt>
                <c:pt idx="1">
                  <c:v>Homeowners</c:v>
                </c:pt>
                <c:pt idx="2">
                  <c:v>PhysDam (Comm &amp; Pers)</c:v>
                </c:pt>
                <c:pt idx="3">
                  <c:v>GL (Incl Products)</c:v>
                </c:pt>
                <c:pt idx="4">
                  <c:v>WC</c:v>
                </c:pt>
                <c:pt idx="5">
                  <c:v>Fire &amp; Allied Lines</c:v>
                </c:pt>
                <c:pt idx="6">
                  <c:v>CMP</c:v>
                </c:pt>
                <c:pt idx="7">
                  <c:v>Commercial Auto Liab</c:v>
                </c:pt>
                <c:pt idx="8">
                  <c:v>Other</c:v>
                </c:pt>
                <c:pt idx="9">
                  <c:v>Total</c:v>
                </c:pt>
              </c:strCache>
            </c:strRef>
          </c:cat>
          <c:val>
            <c:numRef>
              <c:f>Sheet1!$B$2:$B$11</c:f>
              <c:numCache>
                <c:formatCode>_(* #,##0.0_);_(* \(#,##0.0\);_(* "-"??_);_(@_)</c:formatCode>
                <c:ptCount val="10"/>
                <c:pt idx="0">
                  <c:v>-4.7220444149567502</c:v>
                </c:pt>
                <c:pt idx="1">
                  <c:v>-7.0942907282119378</c:v>
                </c:pt>
                <c:pt idx="2">
                  <c:v>-6.954169325466852</c:v>
                </c:pt>
                <c:pt idx="3">
                  <c:v>2.5516412794921561</c:v>
                </c:pt>
                <c:pt idx="4">
                  <c:v>-6.0217727192870054</c:v>
                </c:pt>
                <c:pt idx="5">
                  <c:v>-51.884109657687858</c:v>
                </c:pt>
                <c:pt idx="6">
                  <c:v>-5.3252598702686065</c:v>
                </c:pt>
                <c:pt idx="7">
                  <c:v>0.90576466328309291</c:v>
                </c:pt>
                <c:pt idx="8">
                  <c:v>-6.8171662103074349</c:v>
                </c:pt>
                <c:pt idx="9">
                  <c:v>-7.580830074669576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52-4F35-B458-D0119886F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234954504"/>
        <c:axId val="234956464"/>
      </c:barChart>
      <c:catAx>
        <c:axId val="2349545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extTo"/>
        <c:crossAx val="234956464"/>
        <c:crosses val="autoZero"/>
        <c:auto val="1"/>
        <c:lblAlgn val="ctr"/>
        <c:lblOffset val="100"/>
        <c:noMultiLvlLbl val="0"/>
      </c:catAx>
      <c:valAx>
        <c:axId val="23495646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crossAx val="234954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21306851569E-2"/>
          <c:y val="7.46504720617788E-2"/>
          <c:w val="0.88897607661269695"/>
          <c:h val="0.79594646174846095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Idaho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0E-4892-9376-4D7627CE2BA3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0E-4892-9376-4D7627CE2BA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0E-4892-9376-4D7627CE2B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Sheet1!$B$2:$F$2</c:f>
              <c:numCache>
                <c:formatCode>0.0%</c:formatCode>
                <c:ptCount val="5"/>
                <c:pt idx="0">
                  <c:v>0.71399999999999997</c:v>
                </c:pt>
                <c:pt idx="1">
                  <c:v>0.72699999999999998</c:v>
                </c:pt>
                <c:pt idx="2">
                  <c:v>0.80600000000000005</c:v>
                </c:pt>
                <c:pt idx="3">
                  <c:v>0.77700000000000002</c:v>
                </c:pt>
                <c:pt idx="4">
                  <c:v>0.71299999999999997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0E-4892-9376-4D7627CE2BA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Oregon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0E-4892-9376-4D7627CE2B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0E-4892-9376-4D7627CE2BA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0E-4892-9376-4D7627CE2B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0E-4892-9376-4D7627CE2BA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0E-4892-9376-4D7627CE2B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Sheet1!$B$3:$F$3</c:f>
              <c:numCache>
                <c:formatCode>0.0%</c:formatCode>
                <c:ptCount val="5"/>
                <c:pt idx="0">
                  <c:v>0.73299999999999998</c:v>
                </c:pt>
                <c:pt idx="1">
                  <c:v>0.77500000000000002</c:v>
                </c:pt>
                <c:pt idx="2">
                  <c:v>0.81499999999999995</c:v>
                </c:pt>
                <c:pt idx="3">
                  <c:v>0.75</c:v>
                </c:pt>
                <c:pt idx="4">
                  <c:v>0.69499999999999995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50E-4892-9376-4D7627CE2BA3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0E-4892-9376-4D7627CE2BA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0E-4892-9376-4D7627CE2BA3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0E-4892-9376-4D7627CE2BA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E-4892-9376-4D7627CE2BA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0E-4892-9376-4D7627CE2B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Sheet1!$B$4:$F$4</c:f>
              <c:numCache>
                <c:formatCode>0.0%</c:formatCode>
                <c:ptCount val="5"/>
                <c:pt idx="0">
                  <c:v>0.80500000000000005</c:v>
                </c:pt>
                <c:pt idx="1">
                  <c:v>0.82099999999999995</c:v>
                </c:pt>
                <c:pt idx="2">
                  <c:v>0.86199999999999999</c:v>
                </c:pt>
                <c:pt idx="3">
                  <c:v>0.84599999999999997</c:v>
                </c:pt>
                <c:pt idx="4">
                  <c:v>0.76500000000000001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50E-4892-9376-4D7627CE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798256"/>
        <c:axId val="401800576"/>
      </c:lineChart>
      <c:catAx>
        <c:axId val="40179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01800576"/>
        <c:crosses val="autoZero"/>
        <c:auto val="1"/>
        <c:lblAlgn val="ctr"/>
        <c:lblOffset val="200"/>
        <c:noMultiLvlLbl val="0"/>
      </c:catAx>
      <c:valAx>
        <c:axId val="401800576"/>
        <c:scaling>
          <c:orientation val="minMax"/>
          <c:min val="0.65000000000000013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01798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4321306851569E-2"/>
          <c:y val="7.46504720617788E-2"/>
          <c:w val="0.88897607661269695"/>
          <c:h val="0.7959464617484609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"/>
              <c:layout>
                <c:manualLayout>
                  <c:x val="-9.8256669516114201E-3"/>
                  <c:y val="-1.6809385541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9E-47EF-82E7-EA2483D07525}"/>
                </c:ext>
              </c:extLst>
            </c:dLbl>
            <c:dLbl>
              <c:idx val="4"/>
              <c:layout>
                <c:manualLayout>
                  <c:x val="3.0616150019135099E-3"/>
                  <c:y val="-3.2102728731942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9E-47EF-82E7-EA2483D07525}"/>
                </c:ext>
              </c:extLst>
            </c:dLbl>
            <c:dLbl>
              <c:idx val="5"/>
              <c:layout>
                <c:manualLayout>
                  <c:x val="-6.1907301770975504E-4"/>
                  <c:y val="-5.7666106343448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9E-47EF-82E7-EA2483D0752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Sheet1!$B$2:$M$2</c:f>
              <c:numCache>
                <c:formatCode>0.0%</c:formatCode>
                <c:ptCount val="12"/>
                <c:pt idx="0">
                  <c:v>1.3999999999999999E-2</c:v>
                </c:pt>
                <c:pt idx="1">
                  <c:v>-5.0000000000000001E-3</c:v>
                </c:pt>
                <c:pt idx="2">
                  <c:v>-2.6000000000000002E-2</c:v>
                </c:pt>
                <c:pt idx="3">
                  <c:v>-6.9999999999999993E-3</c:v>
                </c:pt>
                <c:pt idx="4">
                  <c:v>4.0000000000000001E-3</c:v>
                </c:pt>
                <c:pt idx="5">
                  <c:v>-2E-3</c:v>
                </c:pt>
                <c:pt idx="6">
                  <c:v>9.0000000000000011E-3</c:v>
                </c:pt>
                <c:pt idx="7">
                  <c:v>4.4000000000000004E-2</c:v>
                </c:pt>
                <c:pt idx="8">
                  <c:v>1.4999999999999999E-2</c:v>
                </c:pt>
                <c:pt idx="9">
                  <c:v>1.2E-2</c:v>
                </c:pt>
                <c:pt idx="10">
                  <c:v>5.0000000000000001E-3</c:v>
                </c:pt>
                <c:pt idx="11">
                  <c:v>-1.3000000000000001E-2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E-47EF-82E7-EA2483D0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01798256"/>
        <c:axId val="401800576"/>
      </c:barChart>
      <c:catAx>
        <c:axId val="40179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401800576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401800576"/>
        <c:scaling>
          <c:orientation val="minMax"/>
          <c:max val="0.06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401798256"/>
        <c:crosses val="autoZero"/>
        <c:crossBetween val="between"/>
        <c:majorUnit val="0.02"/>
        <c:minorUnit val="5.000000000000001E-3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370515683243399E-2"/>
          <c:y val="5.8599107695807701E-2"/>
          <c:w val="0.88897607661269695"/>
          <c:h val="0.79594646174846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Severity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9.8256669516114201E-3"/>
                  <c:y val="-1.68093855418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9E-47EF-82E7-EA2483D07525}"/>
                </c:ext>
              </c:extLst>
            </c:dLbl>
            <c:dLbl>
              <c:idx val="4"/>
              <c:layout>
                <c:manualLayout>
                  <c:x val="3.0616150019135099E-3"/>
                  <c:y val="-3.21027287319422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9E-47EF-82E7-EA2483D07525}"/>
                </c:ext>
              </c:extLst>
            </c:dLbl>
            <c:dLbl>
              <c:idx val="5"/>
              <c:layout>
                <c:manualLayout>
                  <c:x val="-6.1907301770975504E-4"/>
                  <c:y val="-5.76661063434487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9E-47EF-82E7-EA2483D07525}"/>
                </c:ext>
              </c:extLst>
            </c:dLbl>
            <c:dLbl>
              <c:idx val="7"/>
              <c:layout>
                <c:manualLayout>
                  <c:x val="-1.5308075009567599E-3"/>
                  <c:y val="-1.926163723916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B1-4075-8C92-D974FECE3D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Sheet1!$B$1:$M$1</c:f>
              <c:numCache>
                <c:formatCode>General</c:formatCode>
                <c:ptCount val="12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</c:numCache>
            </c:numRef>
          </c:cat>
          <c:val>
            <c:numRef>
              <c:f>Sheet1!$B$2:$M$2</c:f>
              <c:numCache>
                <c:formatCode>0.0%</c:formatCode>
                <c:ptCount val="12"/>
                <c:pt idx="0">
                  <c:v>5.0000000000000001E-3</c:v>
                </c:pt>
                <c:pt idx="1">
                  <c:v>1E-3</c:v>
                </c:pt>
                <c:pt idx="2">
                  <c:v>-1.3999999999999999E-2</c:v>
                </c:pt>
                <c:pt idx="3">
                  <c:v>-6.9999999999999993E-3</c:v>
                </c:pt>
                <c:pt idx="4">
                  <c:v>0.02</c:v>
                </c:pt>
                <c:pt idx="5">
                  <c:v>2.5000000000000001E-2</c:v>
                </c:pt>
                <c:pt idx="6">
                  <c:v>0.03</c:v>
                </c:pt>
                <c:pt idx="7">
                  <c:v>1.8000000000000002E-2</c:v>
                </c:pt>
                <c:pt idx="8">
                  <c:v>4.5999999999999999E-2</c:v>
                </c:pt>
                <c:pt idx="9">
                  <c:v>6.3E-2</c:v>
                </c:pt>
                <c:pt idx="10">
                  <c:v>0</c:v>
                </c:pt>
                <c:pt idx="11">
                  <c:v>4.4000000000000004E-2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79E-47EF-82E7-EA2483D07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334066240"/>
        <c:axId val="334068560"/>
      </c:barChart>
      <c:catAx>
        <c:axId val="33406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334068560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334068560"/>
        <c:scaling>
          <c:orientation val="minMax"/>
          <c:min val="-0.04"/>
        </c:scaling>
        <c:delete val="0"/>
        <c:axPos val="l"/>
        <c:numFmt formatCode="0.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4066240"/>
        <c:crosses val="autoZero"/>
        <c:crossBetween val="between"/>
        <c:majorUnit val="0.02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1495858352307E-2"/>
          <c:y val="4.4584421621513201E-2"/>
          <c:w val="0.83805095442736"/>
          <c:h val="0.699026667857872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Number Employed (left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06:Q2</c:v>
                </c:pt>
                <c:pt idx="1">
                  <c:v>06:Q3</c:v>
                </c:pt>
                <c:pt idx="2">
                  <c:v>06:Q4</c:v>
                </c:pt>
                <c:pt idx="3">
                  <c:v>07:Q1</c:v>
                </c:pt>
                <c:pt idx="4">
                  <c:v>07:Q2</c:v>
                </c:pt>
                <c:pt idx="5">
                  <c:v>07:Q3</c:v>
                </c:pt>
                <c:pt idx="6">
                  <c:v>07:Q4</c:v>
                </c:pt>
                <c:pt idx="7">
                  <c:v>08:Q1</c:v>
                </c:pt>
                <c:pt idx="8">
                  <c:v>08:Q2</c:v>
                </c:pt>
                <c:pt idx="9">
                  <c:v>08:Q3</c:v>
                </c:pt>
                <c:pt idx="10">
                  <c:v>08:Q4</c:v>
                </c:pt>
                <c:pt idx="11">
                  <c:v>09:Q1</c:v>
                </c:pt>
                <c:pt idx="12">
                  <c:v>09:Q2</c:v>
                </c:pt>
                <c:pt idx="13">
                  <c:v>09:Q3</c:v>
                </c:pt>
                <c:pt idx="14">
                  <c:v>09:Q4</c:v>
                </c:pt>
                <c:pt idx="15">
                  <c:v>10:Q1</c:v>
                </c:pt>
                <c:pt idx="16">
                  <c:v>10:Q2</c:v>
                </c:pt>
                <c:pt idx="17">
                  <c:v>10:Q3</c:v>
                </c:pt>
                <c:pt idx="18">
                  <c:v>10:Q4</c:v>
                </c:pt>
                <c:pt idx="19">
                  <c:v>11:Q1</c:v>
                </c:pt>
                <c:pt idx="20">
                  <c:v>11:Q2</c:v>
                </c:pt>
                <c:pt idx="21">
                  <c:v>11:Q3</c:v>
                </c:pt>
                <c:pt idx="22">
                  <c:v>11:Q4</c:v>
                </c:pt>
                <c:pt idx="23">
                  <c:v>12:Q1</c:v>
                </c:pt>
                <c:pt idx="24">
                  <c:v>12:Q2</c:v>
                </c:pt>
                <c:pt idx="25">
                  <c:v>12:Q3</c:v>
                </c:pt>
                <c:pt idx="26">
                  <c:v>12:Q4</c:v>
                </c:pt>
                <c:pt idx="27">
                  <c:v>13:Q1</c:v>
                </c:pt>
                <c:pt idx="28">
                  <c:v>13:Q2</c:v>
                </c:pt>
                <c:pt idx="29">
                  <c:v>13:Q3</c:v>
                </c:pt>
                <c:pt idx="30">
                  <c:v>13:Q4</c:v>
                </c:pt>
                <c:pt idx="31">
                  <c:v>14:Q1</c:v>
                </c:pt>
                <c:pt idx="32">
                  <c:v>14:Q2</c:v>
                </c:pt>
                <c:pt idx="33">
                  <c:v>14:Q3</c:v>
                </c:pt>
                <c:pt idx="34">
                  <c:v>14:Q4</c:v>
                </c:pt>
                <c:pt idx="35">
                  <c:v>15:Q1</c:v>
                </c:pt>
                <c:pt idx="36">
                  <c:v>15:Q2</c:v>
                </c:pt>
                <c:pt idx="37">
                  <c:v>15:Q3</c:v>
                </c:pt>
                <c:pt idx="38">
                  <c:v>15:Q4</c:v>
                </c:pt>
                <c:pt idx="39">
                  <c:v>16:Q1</c:v>
                </c:pt>
                <c:pt idx="40">
                  <c:v>16:Q2</c:v>
                </c:pt>
                <c:pt idx="41">
                  <c:v>16:Q3</c:v>
                </c:pt>
                <c:pt idx="42">
                  <c:v>16:Q4</c:v>
                </c:pt>
                <c:pt idx="43">
                  <c:v>17:Q1</c:v>
                </c:pt>
                <c:pt idx="44">
                  <c:v>17:Q2</c:v>
                </c:pt>
                <c:pt idx="45">
                  <c:v>17:Q3</c:v>
                </c:pt>
                <c:pt idx="46">
                  <c:v>17:Q4</c:v>
                </c:pt>
                <c:pt idx="47">
                  <c:v>18:Q1</c:v>
                </c:pt>
                <c:pt idx="48">
                  <c:v>18:Q2</c:v>
                </c:pt>
                <c:pt idx="49">
                  <c:v>18:Q3</c:v>
                </c:pt>
                <c:pt idx="50">
                  <c:v>18:Q4</c:v>
                </c:pt>
              </c:strCache>
            </c:strRef>
          </c:cat>
          <c:val>
            <c:numRef>
              <c:f>Sheet1!$B$2:$B$53</c:f>
              <c:numCache>
                <c:formatCode>_(* #,##0.0_);_(* \(#,##0.0\);_(* "-"??_);_(@_)</c:formatCode>
                <c:ptCount val="51"/>
                <c:pt idx="0">
                  <c:v>136.34200000000001</c:v>
                </c:pt>
                <c:pt idx="1">
                  <c:v>136.86000000000001</c:v>
                </c:pt>
                <c:pt idx="2">
                  <c:v>137.268</c:v>
                </c:pt>
                <c:pt idx="3">
                  <c:v>137.81</c:v>
                </c:pt>
                <c:pt idx="4">
                  <c:v>138.08799999999999</c:v>
                </c:pt>
                <c:pt idx="5">
                  <c:v>138.114</c:v>
                </c:pt>
                <c:pt idx="6">
                  <c:v>138.40899999999999</c:v>
                </c:pt>
                <c:pt idx="7">
                  <c:v>138.292</c:v>
                </c:pt>
                <c:pt idx="8">
                  <c:v>137.70599999999999</c:v>
                </c:pt>
                <c:pt idx="9">
                  <c:v>136.76900000000001</c:v>
                </c:pt>
                <c:pt idx="10">
                  <c:v>134.857</c:v>
                </c:pt>
                <c:pt idx="11">
                  <c:v>132.529</c:v>
                </c:pt>
                <c:pt idx="12">
                  <c:v>131.02600000000001</c:v>
                </c:pt>
                <c:pt idx="13">
                  <c:v>130.25899999999999</c:v>
                </c:pt>
                <c:pt idx="14">
                  <c:v>129.804</c:v>
                </c:pt>
                <c:pt idx="15">
                  <c:v>129.89500000000001</c:v>
                </c:pt>
                <c:pt idx="16">
                  <c:v>130.53</c:v>
                </c:pt>
                <c:pt idx="17">
                  <c:v>130.37299999999999</c:v>
                </c:pt>
                <c:pt idx="18">
                  <c:v>130.839</c:v>
                </c:pt>
                <c:pt idx="19">
                  <c:v>131.304</c:v>
                </c:pt>
                <c:pt idx="20">
                  <c:v>131.95500000000001</c:v>
                </c:pt>
                <c:pt idx="21">
                  <c:v>132.374</c:v>
                </c:pt>
                <c:pt idx="22">
                  <c:v>132.91399999999999</c:v>
                </c:pt>
                <c:pt idx="23">
                  <c:v>133.76900000000001</c:v>
                </c:pt>
                <c:pt idx="24">
                  <c:v>134.023</c:v>
                </c:pt>
                <c:pt idx="25">
                  <c:v>134.535</c:v>
                </c:pt>
                <c:pt idx="26">
                  <c:v>135.08799999999999</c:v>
                </c:pt>
                <c:pt idx="27">
                  <c:v>135.69800000000001</c:v>
                </c:pt>
                <c:pt idx="28">
                  <c:v>136.29499999999999</c:v>
                </c:pt>
                <c:pt idx="29">
                  <c:v>136.83099999999999</c:v>
                </c:pt>
                <c:pt idx="30">
                  <c:v>137.38999999999999</c:v>
                </c:pt>
                <c:pt idx="31">
                  <c:v>137.98500000000001</c:v>
                </c:pt>
                <c:pt idx="32">
                  <c:v>138.857</c:v>
                </c:pt>
                <c:pt idx="33">
                  <c:v>139.583</c:v>
                </c:pt>
                <c:pt idx="34">
                  <c:v>140.39599999999999</c:v>
                </c:pt>
                <c:pt idx="35">
                  <c:v>140.934</c:v>
                </c:pt>
                <c:pt idx="36">
                  <c:v>141.72300000000001</c:v>
                </c:pt>
                <c:pt idx="37">
                  <c:v>142.27099999999999</c:v>
                </c:pt>
                <c:pt idx="38">
                  <c:v>143.125</c:v>
                </c:pt>
                <c:pt idx="39">
                  <c:v>143.68100000000001</c:v>
                </c:pt>
                <c:pt idx="40">
                  <c:v>144.18899999999999</c:v>
                </c:pt>
                <c:pt idx="41">
                  <c:v>144.93</c:v>
                </c:pt>
                <c:pt idx="42">
                  <c:v>145.44300000000001</c:v>
                </c:pt>
                <c:pt idx="43">
                  <c:v>145.96299999999999</c:v>
                </c:pt>
                <c:pt idx="44">
                  <c:v>146.53299999999999</c:v>
                </c:pt>
                <c:pt idx="45">
                  <c:v>146.94200000000001</c:v>
                </c:pt>
                <c:pt idx="46">
                  <c:v>147.596</c:v>
                </c:pt>
                <c:pt idx="47">
                  <c:v>148.279</c:v>
                </c:pt>
                <c:pt idx="48">
                  <c:v>149.00700000000001</c:v>
                </c:pt>
                <c:pt idx="49">
                  <c:v>149.57499999999999</c:v>
                </c:pt>
                <c:pt idx="50">
                  <c:v>150.27000000000001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2C6-461C-93B5-4CC3FB4F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997552"/>
        <c:axId val="270999872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Collision Claim Frequency (right axis)</c:v>
                </c:pt>
              </c:strCache>
            </c:strRef>
          </c:tx>
          <c:spPr>
            <a:ln w="31750"/>
          </c:spPr>
          <c:marker>
            <c:symbol val="none"/>
          </c:marker>
          <c:cat>
            <c:strRef>
              <c:f>Sheet1!$A$2:$A$53</c:f>
              <c:strCache>
                <c:ptCount val="51"/>
                <c:pt idx="0">
                  <c:v>06:Q2</c:v>
                </c:pt>
                <c:pt idx="1">
                  <c:v>06:Q3</c:v>
                </c:pt>
                <c:pt idx="2">
                  <c:v>06:Q4</c:v>
                </c:pt>
                <c:pt idx="3">
                  <c:v>07:Q1</c:v>
                </c:pt>
                <c:pt idx="4">
                  <c:v>07:Q2</c:v>
                </c:pt>
                <c:pt idx="5">
                  <c:v>07:Q3</c:v>
                </c:pt>
                <c:pt idx="6">
                  <c:v>07:Q4</c:v>
                </c:pt>
                <c:pt idx="7">
                  <c:v>08:Q1</c:v>
                </c:pt>
                <c:pt idx="8">
                  <c:v>08:Q2</c:v>
                </c:pt>
                <c:pt idx="9">
                  <c:v>08:Q3</c:v>
                </c:pt>
                <c:pt idx="10">
                  <c:v>08:Q4</c:v>
                </c:pt>
                <c:pt idx="11">
                  <c:v>09:Q1</c:v>
                </c:pt>
                <c:pt idx="12">
                  <c:v>09:Q2</c:v>
                </c:pt>
                <c:pt idx="13">
                  <c:v>09:Q3</c:v>
                </c:pt>
                <c:pt idx="14">
                  <c:v>09:Q4</c:v>
                </c:pt>
                <c:pt idx="15">
                  <c:v>10:Q1</c:v>
                </c:pt>
                <c:pt idx="16">
                  <c:v>10:Q2</c:v>
                </c:pt>
                <c:pt idx="17">
                  <c:v>10:Q3</c:v>
                </c:pt>
                <c:pt idx="18">
                  <c:v>10:Q4</c:v>
                </c:pt>
                <c:pt idx="19">
                  <c:v>11:Q1</c:v>
                </c:pt>
                <c:pt idx="20">
                  <c:v>11:Q2</c:v>
                </c:pt>
                <c:pt idx="21">
                  <c:v>11:Q3</c:v>
                </c:pt>
                <c:pt idx="22">
                  <c:v>11:Q4</c:v>
                </c:pt>
                <c:pt idx="23">
                  <c:v>12:Q1</c:v>
                </c:pt>
                <c:pt idx="24">
                  <c:v>12:Q2</c:v>
                </c:pt>
                <c:pt idx="25">
                  <c:v>12:Q3</c:v>
                </c:pt>
                <c:pt idx="26">
                  <c:v>12:Q4</c:v>
                </c:pt>
                <c:pt idx="27">
                  <c:v>13:Q1</c:v>
                </c:pt>
                <c:pt idx="28">
                  <c:v>13:Q2</c:v>
                </c:pt>
                <c:pt idx="29">
                  <c:v>13:Q3</c:v>
                </c:pt>
                <c:pt idx="30">
                  <c:v>13:Q4</c:v>
                </c:pt>
                <c:pt idx="31">
                  <c:v>14:Q1</c:v>
                </c:pt>
                <c:pt idx="32">
                  <c:v>14:Q2</c:v>
                </c:pt>
                <c:pt idx="33">
                  <c:v>14:Q3</c:v>
                </c:pt>
                <c:pt idx="34">
                  <c:v>14:Q4</c:v>
                </c:pt>
                <c:pt idx="35">
                  <c:v>15:Q1</c:v>
                </c:pt>
                <c:pt idx="36">
                  <c:v>15:Q2</c:v>
                </c:pt>
                <c:pt idx="37">
                  <c:v>15:Q3</c:v>
                </c:pt>
                <c:pt idx="38">
                  <c:v>15:Q4</c:v>
                </c:pt>
                <c:pt idx="39">
                  <c:v>16:Q1</c:v>
                </c:pt>
                <c:pt idx="40">
                  <c:v>16:Q2</c:v>
                </c:pt>
                <c:pt idx="41">
                  <c:v>16:Q3</c:v>
                </c:pt>
                <c:pt idx="42">
                  <c:v>16:Q4</c:v>
                </c:pt>
                <c:pt idx="43">
                  <c:v>17:Q1</c:v>
                </c:pt>
                <c:pt idx="44">
                  <c:v>17:Q2</c:v>
                </c:pt>
                <c:pt idx="45">
                  <c:v>17:Q3</c:v>
                </c:pt>
                <c:pt idx="46">
                  <c:v>17:Q4</c:v>
                </c:pt>
                <c:pt idx="47">
                  <c:v>18:Q1</c:v>
                </c:pt>
                <c:pt idx="48">
                  <c:v>18:Q2</c:v>
                </c:pt>
                <c:pt idx="49">
                  <c:v>18:Q3</c:v>
                </c:pt>
                <c:pt idx="50">
                  <c:v>18:Q4</c:v>
                </c:pt>
              </c:strCache>
            </c:strRef>
          </c:cat>
          <c:val>
            <c:numRef>
              <c:f>Sheet1!$C$2:$C$53</c:f>
              <c:numCache>
                <c:formatCode>General</c:formatCode>
                <c:ptCount val="51"/>
                <c:pt idx="0">
                  <c:v>5.78</c:v>
                </c:pt>
                <c:pt idx="1">
                  <c:v>5.73</c:v>
                </c:pt>
                <c:pt idx="2">
                  <c:v>5.7</c:v>
                </c:pt>
                <c:pt idx="3">
                  <c:v>5.74</c:v>
                </c:pt>
                <c:pt idx="4">
                  <c:v>5.78</c:v>
                </c:pt>
                <c:pt idx="5">
                  <c:v>5.8</c:v>
                </c:pt>
                <c:pt idx="6">
                  <c:v>5.84</c:v>
                </c:pt>
                <c:pt idx="7">
                  <c:v>5.85</c:v>
                </c:pt>
                <c:pt idx="8">
                  <c:v>5.82</c:v>
                </c:pt>
                <c:pt idx="9">
                  <c:v>5.77</c:v>
                </c:pt>
                <c:pt idx="10">
                  <c:v>5.7</c:v>
                </c:pt>
                <c:pt idx="11">
                  <c:v>5.67</c:v>
                </c:pt>
                <c:pt idx="12">
                  <c:v>5.63</c:v>
                </c:pt>
                <c:pt idx="13">
                  <c:v>5.62</c:v>
                </c:pt>
                <c:pt idx="14">
                  <c:v>5.57</c:v>
                </c:pt>
                <c:pt idx="15">
                  <c:v>5.56</c:v>
                </c:pt>
                <c:pt idx="16">
                  <c:v>5.58</c:v>
                </c:pt>
                <c:pt idx="17">
                  <c:v>5.6</c:v>
                </c:pt>
                <c:pt idx="18">
                  <c:v>5.63</c:v>
                </c:pt>
                <c:pt idx="19">
                  <c:v>5.62</c:v>
                </c:pt>
                <c:pt idx="20">
                  <c:v>5.61</c:v>
                </c:pt>
                <c:pt idx="21">
                  <c:v>5.61</c:v>
                </c:pt>
                <c:pt idx="22">
                  <c:v>5.63</c:v>
                </c:pt>
                <c:pt idx="23">
                  <c:v>5.55</c:v>
                </c:pt>
                <c:pt idx="24">
                  <c:v>5.58</c:v>
                </c:pt>
                <c:pt idx="25">
                  <c:v>5.58</c:v>
                </c:pt>
                <c:pt idx="26">
                  <c:v>5.55</c:v>
                </c:pt>
                <c:pt idx="27">
                  <c:v>5.58</c:v>
                </c:pt>
                <c:pt idx="28">
                  <c:v>5.6</c:v>
                </c:pt>
                <c:pt idx="29">
                  <c:v>5.64</c:v>
                </c:pt>
                <c:pt idx="30">
                  <c:v>5.75</c:v>
                </c:pt>
                <c:pt idx="31">
                  <c:v>5.8</c:v>
                </c:pt>
                <c:pt idx="32">
                  <c:v>5.85</c:v>
                </c:pt>
                <c:pt idx="33">
                  <c:v>5.88</c:v>
                </c:pt>
                <c:pt idx="34">
                  <c:v>5.92</c:v>
                </c:pt>
                <c:pt idx="35">
                  <c:v>5.91</c:v>
                </c:pt>
                <c:pt idx="36">
                  <c:v>5.94</c:v>
                </c:pt>
                <c:pt idx="37">
                  <c:v>5.97</c:v>
                </c:pt>
                <c:pt idx="38">
                  <c:v>6</c:v>
                </c:pt>
                <c:pt idx="39">
                  <c:v>5.98</c:v>
                </c:pt>
                <c:pt idx="40">
                  <c:v>5.99</c:v>
                </c:pt>
                <c:pt idx="41">
                  <c:v>6.04</c:v>
                </c:pt>
                <c:pt idx="42">
                  <c:v>6.06</c:v>
                </c:pt>
                <c:pt idx="43">
                  <c:v>6.09</c:v>
                </c:pt>
                <c:pt idx="44">
                  <c:v>6.12</c:v>
                </c:pt>
                <c:pt idx="45">
                  <c:v>6.07</c:v>
                </c:pt>
                <c:pt idx="46">
                  <c:v>6.06</c:v>
                </c:pt>
                <c:pt idx="47">
                  <c:v>6.05</c:v>
                </c:pt>
                <c:pt idx="48">
                  <c:v>6.02</c:v>
                </c:pt>
                <c:pt idx="49">
                  <c:v>5.99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2C6-461C-93B5-4CC3FB4FC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676128"/>
        <c:axId val="271109712"/>
      </c:lineChart>
      <c:catAx>
        <c:axId val="270997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70999872"/>
        <c:crossesAt val="0"/>
        <c:auto val="0"/>
        <c:lblAlgn val="ctr"/>
        <c:lblOffset val="100"/>
        <c:tickLblSkip val="2"/>
        <c:tickMarkSkip val="1"/>
        <c:noMultiLvlLbl val="0"/>
      </c:catAx>
      <c:valAx>
        <c:axId val="270999872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70997552"/>
        <c:crosses val="autoZero"/>
        <c:crossBetween val="between"/>
        <c:minorUnit val="1"/>
      </c:valAx>
      <c:catAx>
        <c:axId val="270676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1109712"/>
        <c:crossesAt val="5.5"/>
        <c:auto val="0"/>
        <c:lblAlgn val="ctr"/>
        <c:lblOffset val="100"/>
        <c:noMultiLvlLbl val="0"/>
      </c:catAx>
      <c:valAx>
        <c:axId val="271109712"/>
        <c:scaling>
          <c:orientation val="minMax"/>
        </c:scaling>
        <c:delete val="0"/>
        <c:axPos val="r"/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70676128"/>
        <c:crosses val="max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0.34673048507393917"/>
          <c:y val="3.3800276047372367E-2"/>
          <c:w val="0.45186727984438202"/>
          <c:h val="0.128884693130204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331889914449494E-2"/>
          <c:y val="7.4629536113331396E-2"/>
          <c:w val="0.894243018704177"/>
          <c:h val="0.7964895928038490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</c:spPr>
          <c:invertIfNegative val="0"/>
          <c:dPt>
            <c:idx val="24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0565-4DFC-A2EC-017822DC7BC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4-0565-4DFC-A2EC-017822DC7BC0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65-4DFC-A2EC-017822DC7BC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65-4DFC-A2EC-017822DC7BC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65-4DFC-A2EC-017822DC7BC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65-4DFC-A2EC-017822DC7BC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65-4DFC-A2EC-017822DC7BC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65-4DFC-A2EC-017822DC7BC0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565-4DFC-A2EC-017822DC7BC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565-4DFC-A2EC-017822DC7BC0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565-4DFC-A2EC-017822DC7BC0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565-4DFC-A2EC-017822DC7BC0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565-4DFC-A2EC-017822DC7BC0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565-4DFC-A2EC-017822DC7BC0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565-4DFC-A2EC-017822DC7BC0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565-4DFC-A2EC-017822DC7BC0}"/>
                </c:ext>
              </c:extLst>
            </c:dLbl>
            <c:dLbl>
              <c:idx val="17"/>
              <c:layout>
                <c:manualLayout>
                  <c:x val="4.5924225028701497E-3"/>
                  <c:y val="-3.94382736958577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565-4DFC-A2EC-017822DC7BC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565-4DFC-A2EC-017822DC7BC0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565-4DFC-A2EC-017822DC7BC0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565-4DFC-A2EC-017822DC7BC0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565-4DFC-A2EC-017822DC7BC0}"/>
                </c:ext>
              </c:extLst>
            </c:dLbl>
            <c:dLbl>
              <c:idx val="24"/>
              <c:layout>
                <c:manualLayout>
                  <c:x val="-3.6739380022962113E-2"/>
                  <c:y val="6.0675002233508942E-3"/>
                </c:manualLayout>
              </c:layout>
              <c:spPr>
                <a:solidFill>
                  <a:srgbClr val="FFFFFF"/>
                </a:solidFill>
                <a:ln>
                  <a:solidFill>
                    <a:srgbClr val="000000">
                      <a:lumMod val="65000"/>
                      <a:lumOff val="35000"/>
                    </a:srgbClr>
                  </a:solidFill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0565-4DFC-A2EC-017822DC7BC0}"/>
                </c:ext>
              </c:extLst>
            </c:dLbl>
            <c:dLbl>
              <c:idx val="26"/>
              <c:layout>
                <c:manualLayout>
                  <c:x val="-1.2246460007654147E-2"/>
                  <c:y val="-3.94382736958577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/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75660160734797E-2"/>
                      <c:h val="6.91847907357393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617-4443-AE78-E544B75A340B}"/>
                </c:ext>
              </c:extLst>
            </c:dLbl>
            <c:dLbl>
              <c:idx val="27"/>
              <c:layout>
                <c:manualLayout>
                  <c:x val="1.0715652506697282E-2"/>
                  <c:y val="-4.55060127971701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17-4443-AE78-E544B75A3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Sheet1!$B$1:$AC$1</c:f>
              <c:strCache>
                <c:ptCount val="28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2018*</c:v>
                </c:pt>
              </c:strCache>
            </c:strRef>
          </c:cat>
          <c:val>
            <c:numRef>
              <c:f>Sheet1!$B$2:$AC$2</c:f>
              <c:numCache>
                <c:formatCode>0.0%</c:formatCode>
                <c:ptCount val="28"/>
                <c:pt idx="0">
                  <c:v>-7.0021788353911263E-2</c:v>
                </c:pt>
                <c:pt idx="1">
                  <c:v>-5.8664094083057727E-2</c:v>
                </c:pt>
                <c:pt idx="2">
                  <c:v>2.2229271387438354E-2</c:v>
                </c:pt>
                <c:pt idx="3">
                  <c:v>1.5062182226147636E-2</c:v>
                </c:pt>
                <c:pt idx="4">
                  <c:v>1.9730034803875363E-2</c:v>
                </c:pt>
                <c:pt idx="5">
                  <c:v>6.5954846297535674E-3</c:v>
                </c:pt>
                <c:pt idx="6">
                  <c:v>-4.3758161699007925E-3</c:v>
                </c:pt>
                <c:pt idx="7">
                  <c:v>9.8946108886743822E-4</c:v>
                </c:pt>
                <c:pt idx="8">
                  <c:v>-2.5286775016666319E-2</c:v>
                </c:pt>
                <c:pt idx="9">
                  <c:v>2.2475885002712248E-2</c:v>
                </c:pt>
                <c:pt idx="10">
                  <c:v>1.0010610324306946E-2</c:v>
                </c:pt>
                <c:pt idx="11">
                  <c:v>3.6356992783411091E-2</c:v>
                </c:pt>
                <c:pt idx="12">
                  <c:v>-1.3728514764213329E-2</c:v>
                </c:pt>
                <c:pt idx="13">
                  <c:v>3.9323457783140281E-3</c:v>
                </c:pt>
                <c:pt idx="14">
                  <c:v>9.1246967707474536E-3</c:v>
                </c:pt>
                <c:pt idx="15">
                  <c:v>-5.954612619367694E-4</c:v>
                </c:pt>
                <c:pt idx="16">
                  <c:v>-3.02542148468532E-2</c:v>
                </c:pt>
                <c:pt idx="17">
                  <c:v>-9.4550005688929351E-2</c:v>
                </c:pt>
                <c:pt idx="18">
                  <c:v>-8.9821563206835875E-2</c:v>
                </c:pt>
                <c:pt idx="19">
                  <c:v>-2.4409100949856377E-2</c:v>
                </c:pt>
                <c:pt idx="20">
                  <c:v>-8.2078569002608237E-4</c:v>
                </c:pt>
                <c:pt idx="21">
                  <c:v>3.1498739483896587E-2</c:v>
                </c:pt>
                <c:pt idx="22">
                  <c:v>-2.8724426747219534E-2</c:v>
                </c:pt>
                <c:pt idx="23">
                  <c:v>8.7647374819765922E-4</c:v>
                </c:pt>
                <c:pt idx="24">
                  <c:v>6.7000000000000004E-2</c:v>
                </c:pt>
                <c:pt idx="25">
                  <c:v>6.8000000000000005E-2</c:v>
                </c:pt>
                <c:pt idx="26">
                  <c:v>-2E-3</c:v>
                </c:pt>
                <c:pt idx="27">
                  <c:v>-2E-3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65-4DFC-A2EC-017822DC7B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334961440"/>
        <c:axId val="271549104"/>
      </c:barChart>
      <c:catAx>
        <c:axId val="334961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/>
            </a:pPr>
            <a:endParaRPr lang="en-US"/>
          </a:p>
        </c:txPr>
        <c:crossAx val="271549104"/>
        <c:crosses val="autoZero"/>
        <c:auto val="1"/>
        <c:lblAlgn val="ctr"/>
        <c:lblOffset val="0"/>
        <c:noMultiLvlLbl val="0"/>
      </c:catAx>
      <c:valAx>
        <c:axId val="27154910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33496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66371023908"/>
          <c:y val="0.164964109700733"/>
          <c:w val="0.84155585989565895"/>
          <c:h val="0.65772201719916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2001</c:v>
                </c:pt>
                <c:pt idx="1">
                  <c:v>2009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_(* #,##0.0_);_(* \(#,##0.0\);_(* "-"??_);_(@_)</c:formatCode>
                <c:ptCount val="3"/>
                <c:pt idx="0">
                  <c:v>10.9</c:v>
                </c:pt>
                <c:pt idx="1">
                  <c:v>11.9</c:v>
                </c:pt>
                <c:pt idx="2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A-4710-97E0-77664A8F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4818464"/>
        <c:axId val="271175856"/>
      </c:barChart>
      <c:catAx>
        <c:axId val="3348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175856"/>
        <c:crosses val="autoZero"/>
        <c:auto val="1"/>
        <c:lblAlgn val="ctr"/>
        <c:lblOffset val="100"/>
        <c:noMultiLvlLbl val="0"/>
      </c:catAx>
      <c:valAx>
        <c:axId val="27117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1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33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D4D-484C-BA95-5729DF5545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28575"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ED4D-484C-BA95-5729DF55451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D4D-484C-BA95-5729DF55451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 w="38100"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D4D-484C-BA95-5729DF55451E}"/>
              </c:ext>
            </c:extLst>
          </c:dPt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4D-484C-BA95-5729DF55451E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4D-484C-BA95-5729DF5545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Boeing 787</c:v>
                </c:pt>
                <c:pt idx="1">
                  <c:v>Facebook</c:v>
                </c:pt>
                <c:pt idx="2">
                  <c:v>Ford F150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4D-484C-BA95-5729DF554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98440472"/>
        <c:axId val="798434240"/>
      </c:barChart>
      <c:catAx>
        <c:axId val="798440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434240"/>
        <c:crosses val="autoZero"/>
        <c:auto val="1"/>
        <c:lblAlgn val="ctr"/>
        <c:lblOffset val="100"/>
        <c:noMultiLvlLbl val="0"/>
      </c:catAx>
      <c:valAx>
        <c:axId val="79843424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 of Lines of Code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440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Clatsop County</c:v>
                </c:pt>
                <c:pt idx="1">
                  <c:v>Tillamook County</c:v>
                </c:pt>
                <c:pt idx="2">
                  <c:v>Oregon</c:v>
                </c:pt>
                <c:pt idx="3">
                  <c:v>Idaho</c:v>
                </c:pt>
                <c:pt idx="4">
                  <c:v>USA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0.12</c:v>
                </c:pt>
                <c:pt idx="2" formatCode="0.0%">
                  <c:v>1.4999999999999999E-2</c:v>
                </c:pt>
                <c:pt idx="3" formatCode="0.0%">
                  <c:v>8.0000000000000002E-3</c:v>
                </c:pt>
                <c:pt idx="4" formatCode="0.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4-4BEA-A2C1-D98B72100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702640"/>
        <c:axId val="539702968"/>
      </c:barChart>
      <c:catAx>
        <c:axId val="53970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02968"/>
        <c:crosses val="autoZero"/>
        <c:auto val="1"/>
        <c:lblAlgn val="ctr"/>
        <c:lblOffset val="100"/>
        <c:noMultiLvlLbl val="0"/>
      </c:catAx>
      <c:valAx>
        <c:axId val="539702968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70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68809747405427"/>
          <c:y val="3.9576763319487687E-2"/>
          <c:w val="0.782730862770594"/>
          <c:h val="0.783184409315474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Parts</c:v>
                </c:pt>
                <c:pt idx="1">
                  <c:v>Labor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1225</c:v>
                </c:pt>
                <c:pt idx="1">
                  <c:v>621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19-45F1-9CE4-6B8841BE73F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Parts</c:v>
                </c:pt>
                <c:pt idx="1">
                  <c:v>Labor</c:v>
                </c:pt>
              </c:strCache>
            </c:strRef>
          </c:cat>
          <c:val>
            <c:numRef>
              <c:f>Sheet1!$C$2:$C$3</c:f>
              <c:numCache>
                <c:formatCode>_("$"* #,##0_);_("$"* \(#,##0\);_("$"* "-"??_);_(@_)</c:formatCode>
                <c:ptCount val="2"/>
                <c:pt idx="0">
                  <c:v>2818</c:v>
                </c:pt>
                <c:pt idx="1">
                  <c:v>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9-45F1-9CE4-6B8841BE73F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296376"/>
        <c:axId val="327296704"/>
      </c:barChart>
      <c:catAx>
        <c:axId val="327296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96704"/>
        <c:crosses val="autoZero"/>
        <c:auto val="1"/>
        <c:lblAlgn val="ctr"/>
        <c:lblOffset val="100"/>
        <c:noMultiLvlLbl val="0"/>
      </c:catAx>
      <c:valAx>
        <c:axId val="327296704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spPr>
          <a:noFill/>
          <a:ln>
            <a:solidFill>
              <a:srgbClr val="86868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296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766371023908"/>
          <c:y val="0.164964109700733"/>
          <c:w val="0.84155585989565895"/>
          <c:h val="0.65772201719916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Talk on Phone</c:v>
                </c:pt>
                <c:pt idx="1">
                  <c:v>Text</c:v>
                </c:pt>
                <c:pt idx="2">
                  <c:v>Surf the Net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0.65</c:v>
                </c:pt>
                <c:pt idx="1">
                  <c:v>0.31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A-4710-97E0-77664A8F2A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lang="en-US"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Talk on Phone</c:v>
                </c:pt>
                <c:pt idx="1">
                  <c:v>Text</c:v>
                </c:pt>
                <c:pt idx="2">
                  <c:v>Surf the Net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0.51</c:v>
                </c:pt>
                <c:pt idx="1">
                  <c:v>0.36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A-4710-97E0-77664A8F2A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4818464"/>
        <c:axId val="271175856"/>
      </c:barChart>
      <c:catAx>
        <c:axId val="33481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1175856"/>
        <c:crosses val="autoZero"/>
        <c:auto val="1"/>
        <c:lblAlgn val="ctr"/>
        <c:lblOffset val="100"/>
        <c:noMultiLvlLbl val="0"/>
      </c:catAx>
      <c:valAx>
        <c:axId val="27117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1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330" b="0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67094740168901"/>
          <c:y val="0.14124534962893101"/>
          <c:w val="0.84167704089694995"/>
          <c:h val="0.63739165142333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0.17</c:v>
                </c:pt>
                <c:pt idx="1">
                  <c:v>0.1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F4-44F2-915F-8AFDAE7E77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0.15</c:v>
                </c:pt>
                <c:pt idx="1">
                  <c:v>0.1</c:v>
                </c:pt>
                <c:pt idx="2">
                  <c:v>0.17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F4-44F2-915F-8AFDAE7E776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0.16</c:v>
                </c:pt>
                <c:pt idx="1">
                  <c:v>0.1</c:v>
                </c:pt>
                <c:pt idx="2">
                  <c:v>0.18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F4-44F2-915F-8AFDAE7E776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Sheet1!$E$2:$E$5</c:f>
              <c:numCache>
                <c:formatCode>0%</c:formatCode>
                <c:ptCount val="4"/>
                <c:pt idx="0">
                  <c:v>0.16</c:v>
                </c:pt>
                <c:pt idx="1">
                  <c:v>0.1</c:v>
                </c:pt>
                <c:pt idx="2">
                  <c:v>0.18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F4-44F2-915F-8AFDAE7E776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Sheet1!$F$2:$F$5</c:f>
              <c:numCache>
                <c:formatCode>0%</c:formatCode>
                <c:ptCount val="4"/>
                <c:pt idx="0">
                  <c:v>0.16</c:v>
                </c:pt>
                <c:pt idx="1">
                  <c:v>0.1</c:v>
                </c:pt>
                <c:pt idx="2">
                  <c:v>0.18</c:v>
                </c:pt>
                <c:pt idx="3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4-44F2-915F-8AFDAE7E776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Crash</c:v>
                </c:pt>
                <c:pt idx="1">
                  <c:v>Fatal Crash</c:v>
                </c:pt>
                <c:pt idx="2">
                  <c:v>Injury Crash</c:v>
                </c:pt>
                <c:pt idx="3">
                  <c:v>PDO* Crash</c:v>
                </c:pt>
              </c:strCache>
            </c:strRef>
          </c:cat>
          <c:val>
            <c:numRef>
              <c:f>Sheet1!$G$2:$G$5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0.15</c:v>
                </c:pt>
                <c:pt idx="3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AD-4EFD-8BCD-680036E5F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0958960"/>
        <c:axId val="334533232"/>
      </c:barChart>
      <c:catAx>
        <c:axId val="27095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533232"/>
        <c:crosses val="autoZero"/>
        <c:auto val="1"/>
        <c:lblAlgn val="ctr"/>
        <c:lblOffset val="100"/>
        <c:noMultiLvlLbl val="0"/>
      </c:catAx>
      <c:valAx>
        <c:axId val="334533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0958960"/>
        <c:crosses val="autoZero"/>
        <c:crossBetween val="between"/>
        <c:majorUnit val="0.0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Change</a:t>
            </a:r>
            <a:r>
              <a:rPr lang="en-US" sz="1200" b="1" baseline="0" dirty="0"/>
              <a:t> in Collision Frequency, 2012-2017*</a:t>
            </a:r>
            <a:endParaRPr lang="en-US" sz="1200" b="1" dirty="0"/>
          </a:p>
        </c:rich>
      </c:tx>
      <c:layout>
        <c:manualLayout>
          <c:xMode val="edge"/>
          <c:yMode val="edge"/>
          <c:x val="0.12386974575140637"/>
          <c:y val="4.3511311442061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66532454592804"/>
          <c:y val="0.21555529384053704"/>
          <c:w val="0.73018070646607325"/>
          <c:h val="0.431235425744906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C35-4CD2-99F0-3E17B1021ADE}"/>
              </c:ext>
            </c:extLst>
          </c:dPt>
          <c:dLbls>
            <c:dLbl>
              <c:idx val="0"/>
              <c:layout>
                <c:manualLayout>
                  <c:x val="9.0442515269993431E-3"/>
                  <c:y val="1.0950403781387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78205867760549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818-4392-8922-06C8FEDA2458}"/>
                </c:ext>
              </c:extLst>
            </c:dLbl>
            <c:dLbl>
              <c:idx val="1"/>
              <c:layout>
                <c:manualLayout>
                  <c:x val="4.522220718763878E-2"/>
                  <c:y val="-2.73746622221685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90069578469838"/>
                      <c:h val="9.63626048253729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B9E-4441-8E25-96800E384130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CO</c:v>
                </c:pt>
                <c:pt idx="1">
                  <c:v>WA</c:v>
                </c:pt>
                <c:pt idx="2">
                  <c:v>OR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35-4CD2-99F0-3E17B1021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08659456"/>
        <c:axId val="808661424"/>
      </c:barChart>
      <c:catAx>
        <c:axId val="80865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61424"/>
        <c:crosses val="autoZero"/>
        <c:auto val="1"/>
        <c:lblAlgn val="ctr"/>
        <c:lblOffset val="100"/>
        <c:noMultiLvlLbl val="0"/>
      </c:catAx>
      <c:valAx>
        <c:axId val="80866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8659456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81575276063465E-2"/>
          <c:y val="0.1341769576507226"/>
          <c:w val="0.89830791421342604"/>
          <c:h val="0.70132867612315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FEMA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Katrina</c:v>
                </c:pt>
                <c:pt idx="1">
                  <c:v>Sandy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7114</c:v>
                </c:pt>
                <c:pt idx="1">
                  <c:v>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4-413A-A1B7-B991304B66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NFIP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Katrina</c:v>
                </c:pt>
                <c:pt idx="1">
                  <c:v>Sandy</c:v>
                </c:pt>
              </c:strCache>
            </c:strRef>
          </c:cat>
          <c:val>
            <c:numRef>
              <c:f>Sheet1!$C$2:$C$3</c:f>
              <c:numCache>
                <c:formatCode>#,##0</c:formatCode>
                <c:ptCount val="2"/>
                <c:pt idx="0">
                  <c:v>97475</c:v>
                </c:pt>
                <c:pt idx="1">
                  <c:v>66473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54-413A-A1B7-B991304B6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9663936"/>
        <c:axId val="539668200"/>
      </c:barChart>
      <c:catAx>
        <c:axId val="53966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668200"/>
        <c:crosses val="autoZero"/>
        <c:auto val="1"/>
        <c:lblAlgn val="ctr"/>
        <c:lblOffset val="100"/>
        <c:noMultiLvlLbl val="0"/>
      </c:catAx>
      <c:valAx>
        <c:axId val="539668200"/>
        <c:scaling>
          <c:orientation val="minMax"/>
        </c:scaling>
        <c:delete val="0"/>
        <c:axPos val="l"/>
        <c:numFmt formatCode="#,##0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66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  <a:defRPr lang="en-US" sz="1400" b="1" i="0" u="none" strike="noStrike" kern="1200" spc="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(DPW Growth, 2017 vs. 2016)</a:t>
            </a:r>
          </a:p>
        </c:rich>
      </c:tx>
      <c:layout>
        <c:manualLayout>
          <c:xMode val="edge"/>
          <c:yMode val="edge"/>
          <c:x val="3.1551927568686952E-2"/>
          <c:y val="2.03217612193056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l" defTabSz="914400" rtl="0" eaLnBrk="1" latinLnBrk="0" hangingPunct="1"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  <a:defRPr lang="en-US" sz="1400" b="1" i="0" u="none" strike="noStrike" kern="1200" spc="0" baseline="0" dirty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NFIP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032295944264207E-17"/>
                  <c:y val="8.467400508044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07-4DF6-B1C6-0CB040055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Countrywide</c:v>
                </c:pt>
                <c:pt idx="1">
                  <c:v>OR/ID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-0.01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07-4DF6-B1C6-0CB0400552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Private Flood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Countrywide</c:v>
                </c:pt>
                <c:pt idx="1">
                  <c:v>OR/ID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07-4DF6-B1C6-0CB0400552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Cyber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360B1EAD-6DF3-4C32-97E3-76C269EB0D45}" type="CELLREF">
                      <a:rPr lang="en-US" smtClean="0"/>
                      <a:pPr/>
                      <a:t>[CELLREF]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{360B1EAD-6DF3-4C32-97E3-76C269EB0D45}</c15:txfldGUID>
                      <c15:f>Sheet1!$D$3</c15:f>
                      <c15:dlblFieldTableCache>
                        <c:ptCount val="1"/>
                        <c:pt idx="0">
                          <c:v>N/A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FE07-4DF6-B1C6-0CB040055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Countrywide</c:v>
                </c:pt>
                <c:pt idx="1">
                  <c:v>OR/ID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07-4DF6-B1C6-0CB04005527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All Lines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Countrywide</c:v>
                </c:pt>
                <c:pt idx="1">
                  <c:v>OR/ID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0.05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E07-4DF6-B1C6-0CB040055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8261904"/>
        <c:axId val="368255016"/>
      </c:barChart>
      <c:catAx>
        <c:axId val="3682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55016"/>
        <c:crosses val="autoZero"/>
        <c:auto val="1"/>
        <c:lblAlgn val="ctr"/>
        <c:lblOffset val="100"/>
        <c:noMultiLvlLbl val="0"/>
      </c:catAx>
      <c:valAx>
        <c:axId val="368255016"/>
        <c:scaling>
          <c:orientation val="minMax"/>
        </c:scaling>
        <c:delete val="0"/>
        <c:axPos val="l"/>
        <c:numFmt formatCode="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8897794239508"/>
          <c:y val="9.8544198166245545E-2"/>
          <c:w val="0.41783681881776169"/>
          <c:h val="0.78204026697929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592737910326985E-3"/>
                  <c:y val="2.196399927202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B6-4EB6-BE8F-1B3B721FB2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Countrywide</c:v>
                </c:pt>
                <c:pt idx="1">
                  <c:v>OR/ID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6-4EB6-BE8F-1B3B721FB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Countrywide</c:v>
                </c:pt>
                <c:pt idx="1">
                  <c:v>OR/ID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0.13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4B6-4EB6-BE8F-1B3B721FB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261904"/>
        <c:axId val="368255016"/>
      </c:barChart>
      <c:catAx>
        <c:axId val="36826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55016"/>
        <c:crosses val="autoZero"/>
        <c:auto val="1"/>
        <c:lblAlgn val="ctr"/>
        <c:lblOffset val="100"/>
        <c:noMultiLvlLbl val="0"/>
      </c:catAx>
      <c:valAx>
        <c:axId val="368255016"/>
        <c:scaling>
          <c:orientation val="minMax"/>
          <c:max val="0.2"/>
        </c:scaling>
        <c:delete val="1"/>
        <c:axPos val="b"/>
        <c:numFmt formatCode="0%" sourceLinked="1"/>
        <c:majorTickMark val="none"/>
        <c:minorTickMark val="none"/>
        <c:tickLblPos val="nextTo"/>
        <c:crossAx val="3682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169377777435191"/>
          <c:y val="0.12890173655051573"/>
          <c:w val="0.16754943979156467"/>
          <c:h val="0.39629439955757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8897794239508"/>
          <c:y val="9.8544198166245545E-2"/>
          <c:w val="0.41783681881776169"/>
          <c:h val="0.82919228827036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592737910326985E-3"/>
                  <c:y val="2.1963999272028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09-45DA-BC34-2E2EDD9DDC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Countrywide</c:v>
                </c:pt>
                <c:pt idx="1">
                  <c:v>OR</c:v>
                </c:pt>
                <c:pt idx="2">
                  <c:v>ID</c:v>
                </c:pt>
              </c:strCache>
            </c:strRef>
          </c:cat>
          <c:val>
            <c:numRef>
              <c:f>Sheet1!$B$2:$B$4</c:f>
              <c:numCache>
                <c:formatCode>_(* #,##0_);_(* \(#,##0\);_(* "-"??_);_(@_)</c:formatCode>
                <c:ptCount val="3"/>
                <c:pt idx="0">
                  <c:v>32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09-45DA-BC34-2E2EDD9DDC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Countrywide</c:v>
                </c:pt>
                <c:pt idx="1">
                  <c:v>OR</c:v>
                </c:pt>
                <c:pt idx="2">
                  <c:v>ID</c:v>
                </c:pt>
              </c:strCache>
            </c:strRef>
          </c:cat>
          <c:val>
            <c:numRef>
              <c:f>Sheet1!$C$2:$C$4</c:f>
              <c:numCache>
                <c:formatCode>_(* #,##0_);_(* \(#,##0\);_(* "-"??_);_(@_)</c:formatCode>
                <c:ptCount val="3"/>
                <c:pt idx="0">
                  <c:v>19</c:v>
                </c:pt>
                <c:pt idx="1">
                  <c:v>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09-45DA-BC34-2E2EDD9DD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68261904"/>
        <c:axId val="368255016"/>
      </c:barChart>
      <c:catAx>
        <c:axId val="36826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255016"/>
        <c:crosses val="autoZero"/>
        <c:auto val="1"/>
        <c:lblAlgn val="ctr"/>
        <c:lblOffset val="100"/>
        <c:noMultiLvlLbl val="0"/>
      </c:catAx>
      <c:valAx>
        <c:axId val="368255016"/>
        <c:scaling>
          <c:orientation val="minMax"/>
          <c:max val="35"/>
          <c:min val="0"/>
        </c:scaling>
        <c:delete val="1"/>
        <c:axPos val="b"/>
        <c:numFmt formatCode="_(* #,##0_);_(* \(#,##0\);_(* &quot;-&quot;??_);_(@_)" sourceLinked="1"/>
        <c:majorTickMark val="none"/>
        <c:minorTickMark val="none"/>
        <c:tickLblPos val="nextTo"/>
        <c:crossAx val="36826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0169377777435191"/>
          <c:y val="0.12890173655051573"/>
          <c:w val="0.16754943979156467"/>
          <c:h val="0.246212381183103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11557936581412"/>
          <c:y val="6.3205436310202534E-2"/>
          <c:w val="0.87717749873884598"/>
          <c:h val="0.7770738405562785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DPW Growth</c:v>
                </c:pt>
              </c:strCache>
            </c:strRef>
          </c:tx>
          <c:marker>
            <c:symbol val="none"/>
          </c:marker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3-AFFB-4A8B-8A2F-0E1ECFEFC1D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1-AFFB-4A8B-8A2F-0E1ECFEFC1D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03-A171-4298-8DB5-CF288B9252B6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05-A171-4298-8DB5-CF288B9252B6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07-A171-4298-8DB5-CF288B9252B6}"/>
              </c:ext>
            </c:extLst>
          </c:dPt>
          <c:dLbls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CB0-4DBD-B25F-9DB27327729D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58-442D-ADEE-ED4A8C3C8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-1.9E-2</c:v>
                </c:pt>
                <c:pt idx="1">
                  <c:v>-3.1E-2</c:v>
                </c:pt>
                <c:pt idx="2">
                  <c:v>-3.0000000000000001E-3</c:v>
                </c:pt>
                <c:pt idx="3">
                  <c:v>2.4E-2</c:v>
                </c:pt>
                <c:pt idx="4">
                  <c:v>4.5999999999999999E-2</c:v>
                </c:pt>
                <c:pt idx="5">
                  <c:v>3.5000000000000003E-2</c:v>
                </c:pt>
                <c:pt idx="6">
                  <c:v>5.2999999999999999E-2</c:v>
                </c:pt>
                <c:pt idx="7">
                  <c:v>4.7E-2</c:v>
                </c:pt>
                <c:pt idx="8">
                  <c:v>0.04</c:v>
                </c:pt>
                <c:pt idx="9">
                  <c:v>4.7E-2</c:v>
                </c:pt>
                <c:pt idx="10">
                  <c:v>5.8000000000000003E-2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FFB-4A8B-8A2F-0E1ECFEFC1D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GDP Growth</c:v>
                </c:pt>
              </c:strCache>
            </c:strRef>
          </c:tx>
          <c:marker>
            <c:symbol val="none"/>
          </c:marker>
          <c:dLbls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B0-4DBD-B25F-9DB27327729D}"/>
                </c:ext>
              </c:extLst>
            </c:dLbl>
            <c:dLbl>
              <c:idx val="11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58-442D-ADEE-ED4A8C3C80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Sheet1!$B$1:$L$1</c:f>
              <c:strCache>
                <c:ptCount val="11"/>
                <c:pt idx="0">
                  <c:v>08</c:v>
                </c:pt>
                <c:pt idx="1">
                  <c:v>09</c:v>
                </c:pt>
                <c:pt idx="2">
                  <c:v>10</c:v>
                </c:pt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14</c:v>
                </c:pt>
                <c:pt idx="7">
                  <c:v>15</c:v>
                </c:pt>
                <c:pt idx="8">
                  <c:v>16</c:v>
                </c:pt>
                <c:pt idx="9">
                  <c:v>17</c:v>
                </c:pt>
                <c:pt idx="10">
                  <c:v>18</c:v>
                </c:pt>
              </c:strCache>
            </c:strRef>
          </c:cat>
          <c:val>
            <c:numRef>
              <c:f>Sheet1!$B$3:$L$3</c:f>
              <c:numCache>
                <c:formatCode>0.0%</c:formatCode>
                <c:ptCount val="11"/>
                <c:pt idx="0">
                  <c:v>4.2016806722689148E-2</c:v>
                </c:pt>
                <c:pt idx="1">
                  <c:v>-3.0576268438969101E-2</c:v>
                </c:pt>
                <c:pt idx="2">
                  <c:v>3.9936180144779065E-2</c:v>
                </c:pt>
                <c:pt idx="3">
                  <c:v>3.8194839911296352E-2</c:v>
                </c:pt>
                <c:pt idx="4">
                  <c:v>4.2339412243001417E-2</c:v>
                </c:pt>
                <c:pt idx="5">
                  <c:v>3.0063829918959062E-2</c:v>
                </c:pt>
                <c:pt idx="6">
                  <c:v>4.735573600033649E-2</c:v>
                </c:pt>
                <c:pt idx="7">
                  <c:v>4.565070183291442E-2</c:v>
                </c:pt>
                <c:pt idx="8">
                  <c:v>2.3017018544231327E-2</c:v>
                </c:pt>
                <c:pt idx="9">
                  <c:v>3.8539325239931754E-2</c:v>
                </c:pt>
                <c:pt idx="10">
                  <c:v>5.5E-2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78-449E-B6BF-C3007E922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66528"/>
        <c:axId val="327954376"/>
      </c:lineChart>
      <c:catAx>
        <c:axId val="32796652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 rot="0" vert="horz"/>
          <a:lstStyle/>
          <a:p>
            <a:pPr>
              <a:defRPr sz="1400"/>
            </a:pPr>
            <a:endParaRPr lang="en-US"/>
          </a:p>
        </c:txPr>
        <c:crossAx val="327954376"/>
        <c:crossesAt val="0"/>
        <c:auto val="1"/>
        <c:lblAlgn val="ctr"/>
        <c:lblOffset val="100"/>
        <c:noMultiLvlLbl val="0"/>
      </c:catAx>
      <c:valAx>
        <c:axId val="327954376"/>
        <c:scaling>
          <c:orientation val="minMax"/>
          <c:max val="6.0000000000000012E-2"/>
          <c:min val="-4.0000000000000008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27966528"/>
        <c:crosses val="autoZero"/>
        <c:crossBetween val="between"/>
        <c:majorUnit val="2.0000000000000004E-2"/>
      </c:valAx>
      <c:spPr>
        <a:ln>
          <a:solidFill>
            <a:schemeClr val="bg1"/>
          </a:solidFill>
        </a:ln>
      </c:spPr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44732529930761E-2"/>
          <c:y val="2.8596015834388155E-2"/>
          <c:w val="0.91941735270816205"/>
          <c:h val="0.86734061468123003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 income after taxes (Q3)(adj for inlfation)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Sheet1!$A$2:$A$14</c:f>
              <c:strCache>
                <c:ptCount val="12"/>
                <c:pt idx="0">
                  <c:v>07</c:v>
                </c:pt>
                <c:pt idx="1">
                  <c:v>08</c:v>
                </c:pt>
                <c:pt idx="2">
                  <c:v>09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</c:strCache>
            </c:strRef>
          </c:cat>
          <c:val>
            <c:numRef>
              <c:f>Sheet1!$D$2:$D$13</c:f>
              <c:numCache>
                <c:formatCode>"$"#,##0.0</c:formatCode>
                <c:ptCount val="12"/>
                <c:pt idx="0">
                  <c:v>59.2</c:v>
                </c:pt>
                <c:pt idx="1">
                  <c:v>5.3</c:v>
                </c:pt>
                <c:pt idx="2">
                  <c:v>19.5</c:v>
                </c:pt>
                <c:pt idx="3">
                  <c:v>33.1</c:v>
                </c:pt>
                <c:pt idx="4">
                  <c:v>9.1199999999999992</c:v>
                </c:pt>
                <c:pt idx="5">
                  <c:v>32.5</c:v>
                </c:pt>
                <c:pt idx="6">
                  <c:v>54.88</c:v>
                </c:pt>
                <c:pt idx="7">
                  <c:v>41.04</c:v>
                </c:pt>
                <c:pt idx="8">
                  <c:v>47.74</c:v>
                </c:pt>
                <c:pt idx="9">
                  <c:v>34.71</c:v>
                </c:pt>
                <c:pt idx="10">
                  <c:v>22.9</c:v>
                </c:pt>
                <c:pt idx="11">
                  <c:v>49.5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B739-443E-9E4C-0A28A83BD87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6568112"/>
        <c:axId val="4657220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net income after taxes (half year) AM BEST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Pt>
                  <c:idx val="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6C64-471C-8F81-661FDB8A1ABC}"/>
                    </c:ext>
                  </c:extLst>
                </c:dPt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6C64-471C-8F81-661FDB8A1ABC}"/>
                    </c:ext>
                  </c:extLst>
                </c:dPt>
                <c:dPt>
                  <c:idx val="2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6C64-471C-8F81-661FDB8A1ABC}"/>
                    </c:ext>
                  </c:extLst>
                </c:dPt>
                <c:dPt>
                  <c:idx val="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6C64-471C-8F81-661FDB8A1ABC}"/>
                    </c:ext>
                  </c:extLst>
                </c:dPt>
                <c:dPt>
                  <c:idx val="4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6C64-471C-8F81-661FDB8A1ABC}"/>
                    </c:ext>
                  </c:extLst>
                </c:dPt>
                <c:dPt>
                  <c:idx val="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7-6C64-471C-8F81-661FDB8A1ABC}"/>
                    </c:ext>
                  </c:extLst>
                </c:dPt>
                <c:dPt>
                  <c:idx val="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C0F4-4DB2-A308-D8DBC4180399}"/>
                    </c:ext>
                  </c:extLst>
                </c:dPt>
                <c:dPt>
                  <c:idx val="7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5-C0F4-4DB2-A308-D8DBC4180399}"/>
                    </c:ext>
                  </c:extLst>
                </c:dPt>
                <c:dPt>
                  <c:idx val="8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6C64-471C-8F81-661FDB8A1ABC}"/>
                    </c:ext>
                  </c:extLst>
                </c:dPt>
                <c:dPt>
                  <c:idx val="9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2-6C64-471C-8F81-661FDB8A1ABC}"/>
                    </c:ext>
                  </c:extLst>
                </c:dPt>
                <c:dPt>
                  <c:idx val="10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6-C0F4-4DB2-A308-D8DBC4180399}"/>
                    </c:ext>
                  </c:extLst>
                </c:dPt>
                <c:dPt>
                  <c:idx val="23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0-AC74-493F-90D3-7BC3CBDAB987}"/>
                    </c:ext>
                  </c:extLst>
                </c:dPt>
                <c:dPt>
                  <c:idx val="25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1-AC74-493F-90D3-7BC3CBDAB987}"/>
                    </c:ext>
                  </c:extLst>
                </c:dPt>
                <c:dPt>
                  <c:idx val="26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AC74-493F-90D3-7BC3CBDAB987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07</c:v>
                      </c:pt>
                      <c:pt idx="1">
                        <c:v>08</c:v>
                      </c:pt>
                      <c:pt idx="2">
                        <c:v>09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14</c:v>
                      </c:pt>
                      <c:pt idx="8">
                        <c:v>15</c:v>
                      </c:pt>
                      <c:pt idx="9">
                        <c:v>16</c:v>
                      </c:pt>
                      <c:pt idx="10">
                        <c:v>17</c:v>
                      </c:pt>
                      <c:pt idx="11">
                        <c:v>18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Sheet1!$B$2:$B$13</c15:sqref>
                        </c15:formulaRef>
                      </c:ext>
                    </c:extLst>
                    <c:numCache>
                      <c:formatCode>"$"#,##0.0</c:formatCode>
                      <c:ptCount val="12"/>
                      <c:pt idx="0">
                        <c:v>36.6</c:v>
                      </c:pt>
                      <c:pt idx="1">
                        <c:v>15.6</c:v>
                      </c:pt>
                      <c:pt idx="2">
                        <c:v>6.6</c:v>
                      </c:pt>
                      <c:pt idx="3">
                        <c:v>18.600000000000001</c:v>
                      </c:pt>
                      <c:pt idx="4">
                        <c:v>5.2</c:v>
                      </c:pt>
                      <c:pt idx="5">
                        <c:v>17.600000000000001</c:v>
                      </c:pt>
                      <c:pt idx="6">
                        <c:v>25.2</c:v>
                      </c:pt>
                      <c:pt idx="7">
                        <c:v>26.8</c:v>
                      </c:pt>
                      <c:pt idx="8">
                        <c:v>31.9</c:v>
                      </c:pt>
                      <c:pt idx="9">
                        <c:v>22</c:v>
                      </c:pt>
                      <c:pt idx="10">
                        <c:v>15.5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AC74-493F-90D3-7BC3CBDAB98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net income after taxes (Q3)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b="1"/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07</c:v>
                      </c:pt>
                      <c:pt idx="1">
                        <c:v>08</c:v>
                      </c:pt>
                      <c:pt idx="2">
                        <c:v>09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14</c:v>
                      </c:pt>
                      <c:pt idx="8">
                        <c:v>15</c:v>
                      </c:pt>
                      <c:pt idx="9">
                        <c:v>16</c:v>
                      </c:pt>
                      <c:pt idx="10">
                        <c:v>17</c:v>
                      </c:pt>
                      <c:pt idx="11">
                        <c:v>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Sheet1!$C$2:$C$13</c15:sqref>
                        </c15:formulaRef>
                      </c:ext>
                    </c:extLst>
                    <c:numCache>
                      <c:formatCode>"$"#,##0.0</c:formatCode>
                      <c:ptCount val="12"/>
                      <c:pt idx="0">
                        <c:v>48.9</c:v>
                      </c:pt>
                      <c:pt idx="1">
                        <c:v>4.5999999999999996</c:v>
                      </c:pt>
                      <c:pt idx="2">
                        <c:v>16.7</c:v>
                      </c:pt>
                      <c:pt idx="3">
                        <c:v>28.6</c:v>
                      </c:pt>
                      <c:pt idx="4">
                        <c:v>8.1999999999999993</c:v>
                      </c:pt>
                      <c:pt idx="5">
                        <c:v>29.8</c:v>
                      </c:pt>
                      <c:pt idx="6">
                        <c:v>50.9</c:v>
                      </c:pt>
                      <c:pt idx="7">
                        <c:v>38.700000000000003</c:v>
                      </c:pt>
                      <c:pt idx="8">
                        <c:v>45</c:v>
                      </c:pt>
                      <c:pt idx="9">
                        <c:v>33.200000000000003</c:v>
                      </c:pt>
                      <c:pt idx="10">
                        <c:v>22.4</c:v>
                      </c:pt>
                      <c:pt idx="11">
                        <c:v>49.5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B739-443E-9E4C-0A28A83BD87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net income Q4 (SNL)</c:v>
                      </c:pt>
                    </c:strCache>
                  </c:strRef>
                </c:tx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07</c:v>
                      </c:pt>
                      <c:pt idx="1">
                        <c:v>08</c:v>
                      </c:pt>
                      <c:pt idx="2">
                        <c:v>09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14</c:v>
                      </c:pt>
                      <c:pt idx="8">
                        <c:v>15</c:v>
                      </c:pt>
                      <c:pt idx="9">
                        <c:v>16</c:v>
                      </c:pt>
                      <c:pt idx="10">
                        <c:v>17</c:v>
                      </c:pt>
                      <c:pt idx="11">
                        <c:v>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Sheet1!$E$2:$E$13</c15:sqref>
                        </c15:formulaRef>
                      </c:ext>
                    </c:extLst>
                    <c:numCache>
                      <c:formatCode>_(* #,##0.0_);_(* \(#,##0.0\);_(* "-"??_);_(@_)</c:formatCode>
                      <c:ptCount val="12"/>
                      <c:pt idx="0">
                        <c:v>63.618784199845599</c:v>
                      </c:pt>
                      <c:pt idx="1">
                        <c:v>3.7088862502961</c:v>
                      </c:pt>
                      <c:pt idx="2">
                        <c:v>32.203170139788398</c:v>
                      </c:pt>
                      <c:pt idx="3">
                        <c:v>37.217758583579204</c:v>
                      </c:pt>
                      <c:pt idx="4">
                        <c:v>20.1248760217096</c:v>
                      </c:pt>
                      <c:pt idx="5">
                        <c:v>38.415881107662202</c:v>
                      </c:pt>
                      <c:pt idx="6">
                        <c:v>71.624731726388205</c:v>
                      </c:pt>
                      <c:pt idx="7">
                        <c:v>64.757509254461894</c:v>
                      </c:pt>
                      <c:pt idx="8">
                        <c:v>58.314974251858395</c:v>
                      </c:pt>
                      <c:pt idx="9">
                        <c:v>44.305791114217797</c:v>
                      </c:pt>
                      <c:pt idx="10">
                        <c:v>40.330736158000001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4F3C-44BE-8341-6DA1A4464C71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net income Q4 (infl Adj) SNL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120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Sheet1!$A$2:$A$14</c15:sqref>
                        </c15:formulaRef>
                      </c:ext>
                    </c:extLst>
                    <c:strCache>
                      <c:ptCount val="12"/>
                      <c:pt idx="0">
                        <c:v>07</c:v>
                      </c:pt>
                      <c:pt idx="1">
                        <c:v>08</c:v>
                      </c:pt>
                      <c:pt idx="2">
                        <c:v>09</c:v>
                      </c:pt>
                      <c:pt idx="3">
                        <c:v>10</c:v>
                      </c:pt>
                      <c:pt idx="4">
                        <c:v>11</c:v>
                      </c:pt>
                      <c:pt idx="5">
                        <c:v>12</c:v>
                      </c:pt>
                      <c:pt idx="6">
                        <c:v>13</c:v>
                      </c:pt>
                      <c:pt idx="7">
                        <c:v>14</c:v>
                      </c:pt>
                      <c:pt idx="8">
                        <c:v>15</c:v>
                      </c:pt>
                      <c:pt idx="9">
                        <c:v>16</c:v>
                      </c:pt>
                      <c:pt idx="10">
                        <c:v>17</c:v>
                      </c:pt>
                      <c:pt idx="11">
                        <c:v>18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Sheet1!$F$2:$F$13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4F3C-44BE-8341-6DA1A4464C71}"/>
                  </c:ext>
                </c:extLst>
              </c15:ser>
            </c15:filteredBarSeries>
          </c:ext>
        </c:extLst>
      </c:barChart>
      <c:catAx>
        <c:axId val="4656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46572208"/>
        <c:crosses val="autoZero"/>
        <c:auto val="1"/>
        <c:lblAlgn val="ctr"/>
        <c:lblOffset val="100"/>
        <c:noMultiLvlLbl val="0"/>
      </c:catAx>
      <c:valAx>
        <c:axId val="4657220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6568112"/>
        <c:crosses val="autoZero"/>
        <c:crossBetween val="between"/>
        <c:majorUnit val="10"/>
        <c:minorUnit val="0.01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02-21T15:47:14.33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0.29267</cdr:x>
      <cdr:y>0.16391</cdr:y>
    </cdr:from>
    <cdr:to>
      <cdr:x>0.45146</cdr:x>
      <cdr:y>0.46574</cdr:y>
    </cdr:to>
    <cdr:grpSp>
      <cdr:nvGrpSpPr>
        <cdr:cNvPr id="3" name="Group 2">
          <a:extLst xmlns:a="http://schemas.openxmlformats.org/drawingml/2006/main">
            <a:ext uri="{FF2B5EF4-FFF2-40B4-BE49-F238E27FC236}">
              <a16:creationId xmlns:a16="http://schemas.microsoft.com/office/drawing/2014/main" id="{1B73E137-A1BD-483C-8B75-7378CA419DC2}"/>
            </a:ext>
          </a:extLst>
        </cdr:cNvPr>
        <cdr:cNvGrpSpPr/>
      </cdr:nvGrpSpPr>
      <cdr:grpSpPr>
        <a:xfrm xmlns:a="http://schemas.openxmlformats.org/drawingml/2006/main">
          <a:off x="2505197" y="692151"/>
          <a:ext cx="1359210" cy="1274553"/>
          <a:chOff x="2847503" y="808488"/>
          <a:chExt cx="1359211" cy="1427247"/>
        </a:xfrm>
      </cdr:grpSpPr>
      <cdr:sp macro="" textlink="">
        <cdr:nvSpPr>
          <cdr:cNvPr id="6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2847503" y="808488"/>
            <a:ext cx="1359211" cy="525774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Hurricane Andrew</a:t>
            </a:r>
          </a:p>
        </cdr:txBody>
      </cdr:sp>
      <cdr:cxnSp macro="">
        <cdr:nvCxnSpPr>
          <cdr:cNvPr id="7" name="Straight Arrow Connector 6">
            <a:extLst xmlns:a="http://schemas.openxmlformats.org/drawingml/2006/main">
              <a:ext uri="{FF2B5EF4-FFF2-40B4-BE49-F238E27FC236}">
                <a16:creationId xmlns:a16="http://schemas.microsoft.com/office/drawing/2014/main" id="{60896226-92A1-4ABC-B77C-C7AA7A7B861A}"/>
              </a:ext>
            </a:extLst>
          </cdr:cNvPr>
          <cdr:cNvCxnSpPr/>
        </cdr:nvCxnSpPr>
        <cdr:spPr bwMode="gray">
          <a:xfrm xmlns:a="http://schemas.openxmlformats.org/drawingml/2006/main">
            <a:off x="3575942" y="1324297"/>
            <a:ext cx="0" cy="911438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0.53683</cdr:x>
      <cdr:y>0.15353</cdr:y>
    </cdr:from>
    <cdr:to>
      <cdr:x>0.6157</cdr:x>
      <cdr:y>0.49603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89A04289-F628-4C99-BB2D-D31CE777AF01}"/>
            </a:ext>
          </a:extLst>
        </cdr:cNvPr>
        <cdr:cNvGrpSpPr/>
      </cdr:nvGrpSpPr>
      <cdr:grpSpPr>
        <a:xfrm xmlns:a="http://schemas.openxmlformats.org/drawingml/2006/main">
          <a:off x="4595157" y="648319"/>
          <a:ext cx="675112" cy="1446292"/>
          <a:chOff x="4839882" y="882344"/>
          <a:chExt cx="675112" cy="1446291"/>
        </a:xfrm>
      </cdr:grpSpPr>
      <cdr:sp macro="" textlink="">
        <cdr:nvSpPr>
          <cdr:cNvPr id="15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4839882" y="882344"/>
            <a:ext cx="675112" cy="388619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WTC</a:t>
            </a:r>
          </a:p>
        </cdr:txBody>
      </cdr:sp>
      <cdr:cxnSp macro="">
        <cdr:nvCxnSpPr>
          <cdr:cNvPr id="16" name="Straight Arrow Connector 15">
            <a:extLst xmlns:a="http://schemas.openxmlformats.org/drawingml/2006/main">
              <a:ext uri="{FF2B5EF4-FFF2-40B4-BE49-F238E27FC236}">
                <a16:creationId xmlns:a16="http://schemas.microsoft.com/office/drawing/2014/main" id="{BE4BF7F5-3F66-4F00-89ED-3E1AD8CFDE43}"/>
              </a:ext>
            </a:extLst>
          </cdr:cNvPr>
          <cdr:cNvCxnSpPr/>
        </cdr:nvCxnSpPr>
        <cdr:spPr bwMode="gray">
          <a:xfrm xmlns:a="http://schemas.openxmlformats.org/drawingml/2006/main">
            <a:off x="5169777" y="1280042"/>
            <a:ext cx="0" cy="1048593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0.58738</cdr:x>
      <cdr:y>0</cdr:y>
    </cdr:from>
    <cdr:to>
      <cdr:x>0.74617</cdr:x>
      <cdr:y>0.1611</cdr:y>
    </cdr:to>
    <cdr:grpSp>
      <cdr:nvGrpSpPr>
        <cdr:cNvPr id="21" name="Group 20">
          <a:extLst xmlns:a="http://schemas.openxmlformats.org/drawingml/2006/main">
            <a:ext uri="{FF2B5EF4-FFF2-40B4-BE49-F238E27FC236}">
              <a16:creationId xmlns:a16="http://schemas.microsoft.com/office/drawing/2014/main" id="{D5BC805F-A1D2-4C99-98E2-EAC17A87C283}"/>
            </a:ext>
          </a:extLst>
        </cdr:cNvPr>
        <cdr:cNvGrpSpPr/>
      </cdr:nvGrpSpPr>
      <cdr:grpSpPr bwMode="gray">
        <a:xfrm xmlns:a="http://schemas.openxmlformats.org/drawingml/2006/main">
          <a:off x="5027855" y="0"/>
          <a:ext cx="1359211" cy="680285"/>
          <a:chOff x="5423774" y="-5538946"/>
          <a:chExt cx="1359220" cy="1456671"/>
        </a:xfrm>
      </cdr:grpSpPr>
      <cdr:sp macro="" textlink="">
        <cdr:nvSpPr>
          <cdr:cNvPr id="22" name="AutoShape 4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423774" y="-5538946"/>
            <a:ext cx="1359220" cy="98179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Katrina, Rita, Wilma</a:t>
            </a:r>
          </a:p>
        </cdr:txBody>
      </cdr:sp>
      <cdr:cxnSp macro="">
        <cdr:nvCxnSpPr>
          <cdr:cNvPr id="23" name="Straight Arrow Connector 22">
            <a:extLst xmlns:a="http://schemas.openxmlformats.org/drawingml/2006/main">
              <a:ext uri="{FF2B5EF4-FFF2-40B4-BE49-F238E27FC236}">
                <a16:creationId xmlns:a16="http://schemas.microsoft.com/office/drawing/2014/main" id="{22264B7F-0BF3-48E7-AEDC-FCE7658BE083}"/>
              </a:ext>
            </a:extLst>
          </cdr:cNvPr>
          <cdr:cNvCxnSpPr/>
        </cdr:nvCxnSpPr>
        <cdr:spPr bwMode="gray">
          <a:xfrm xmlns:a="http://schemas.openxmlformats.org/drawingml/2006/main">
            <a:off x="6084560" y="-4537682"/>
            <a:ext cx="0" cy="455407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0.00076</cdr:x>
      <cdr:y>0.02752</cdr:y>
    </cdr:from>
    <cdr:to>
      <cdr:x>1</cdr:x>
      <cdr:y>0.13342</cdr:y>
    </cdr:to>
    <cdr:sp macro="" textlink="">
      <cdr:nvSpPr>
        <cdr:cNvPr id="2" name="Text Placeholder 8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50800" y="103133"/>
          <a:ext cx="4148137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Percentage of Crashes Involving Distraction</a:t>
          </a:r>
        </a:p>
      </cdr:txBody>
    </cdr:sp>
  </cdr:relSizeAnchor>
  <cdr:relSizeAnchor xmlns:cdr="http://schemas.openxmlformats.org/drawingml/2006/chartDrawing">
    <cdr:from>
      <cdr:x>1</cdr:x>
      <cdr:y>0.98989</cdr:y>
    </cdr:from>
    <cdr:to>
      <cdr:x>1</cdr:x>
      <cdr:y>1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9A9E014E-14D3-4421-81CB-36B6992DBEE9}"/>
            </a:ext>
          </a:extLst>
        </cdr:cNvPr>
        <cdr:cNvCxnSpPr/>
      </cdr:nvCxnSpPr>
      <cdr:spPr bwMode="gray">
        <a:xfrm xmlns:a="http://schemas.openxmlformats.org/drawingml/2006/main">
          <a:off x="7203906" y="6546252"/>
          <a:ext cx="0" cy="3788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1"/>
          </a:solidFill>
          <a:tailEnd type="oval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0.14029</cdr:y>
    </cdr:from>
    <cdr:to>
      <cdr:x>0.83077</cdr:x>
      <cdr:y>0.19173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655155"/>
          <a:ext cx="1886912" cy="24023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>
              <a:latin typeface="+mj-lt"/>
            </a:rPr>
            <a:t>Percent</a:t>
          </a:r>
        </a:p>
      </cdr:txBody>
    </cdr:sp>
  </cdr:relSizeAnchor>
  <cdr:relSizeAnchor xmlns:cdr="http://schemas.openxmlformats.org/drawingml/2006/chartDrawing">
    <cdr:from>
      <cdr:x>0.07772</cdr:x>
      <cdr:y>0.79584</cdr:y>
    </cdr:from>
    <cdr:to>
      <cdr:x>0.93894</cdr:x>
      <cdr:y>0.85169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6518" y="3716621"/>
          <a:ext cx="1956072" cy="26082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dirty="0"/>
            <a:t>* Vs. Neighboring States.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0.11717</cdr:x>
      <cdr:y>0.30988</cdr:y>
    </cdr:from>
    <cdr:to>
      <cdr:x>0.55524</cdr:x>
      <cdr:y>0.49853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392D59C6-F8CB-4594-A065-848C034D2775}"/>
            </a:ext>
          </a:extLst>
        </cdr:cNvPr>
        <cdr:cNvGrpSpPr/>
      </cdr:nvGrpSpPr>
      <cdr:grpSpPr bwMode="gray">
        <a:xfrm xmlns:a="http://schemas.openxmlformats.org/drawingml/2006/main">
          <a:off x="992246" y="1198742"/>
          <a:ext cx="3709766" cy="729775"/>
          <a:chOff x="4426252" y="-5564572"/>
          <a:chExt cx="1359220" cy="1437198"/>
        </a:xfrm>
      </cdr:grpSpPr>
      <cdr:sp macro="" textlink="">
        <cdr:nvSpPr>
          <cdr:cNvPr id="7" name="AutoShape 4">
            <a:extLst xmlns:a="http://schemas.openxmlformats.org/drawingml/2006/main">
              <a:ext uri="{FF2B5EF4-FFF2-40B4-BE49-F238E27FC236}">
                <a16:creationId xmlns:a16="http://schemas.microsoft.com/office/drawing/2014/main" id="{9E0F2B72-530B-404F-85D4-38C477067E6A}"/>
              </a:ext>
            </a:extLst>
          </cdr:cNvPr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4426252" y="-5564572"/>
            <a:ext cx="1359220" cy="981792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25400">
            <a:solidFill>
              <a:schemeClr val="accent1"/>
            </a:solidFill>
            <a:miter lim="800000"/>
            <a:headEnd/>
            <a:tailEnd/>
          </a:ln>
          <a:effectLst xmlns:a="http://schemas.openxmlformats.org/drawingml/2006/main"/>
        </cdr:spPr>
        <cdr:txBody>
          <a:bodyPr xmlns:a="http://schemas.openxmlformats.org/drawingml/2006/main" wrap="square" lIns="91418" tIns="45709" rIns="91418" bIns="45709" anchor="ctr">
            <a:flatTx/>
          </a:bodyPr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accent1"/>
                </a:solidFill>
                <a:latin typeface="+mj-lt"/>
              </a:rPr>
              <a:t>1961-1990: Index Average is 0.00</a:t>
            </a:r>
          </a:p>
        </cdr:txBody>
      </cdr:sp>
      <cdr:cxnSp macro="">
        <cdr:nvCxnSpPr>
          <cdr:cNvPr id="8" name="Straight Arrow Connector 7">
            <a:extLst xmlns:a="http://schemas.openxmlformats.org/drawingml/2006/main">
              <a:ext uri="{FF2B5EF4-FFF2-40B4-BE49-F238E27FC236}">
                <a16:creationId xmlns:a16="http://schemas.microsoft.com/office/drawing/2014/main" id="{03022BA6-6D3A-4676-87C0-58E825FF93A6}"/>
              </a:ext>
            </a:extLst>
          </cdr:cNvPr>
          <cdr:cNvCxnSpPr>
            <a:stCxn xmlns:a="http://schemas.openxmlformats.org/drawingml/2006/main" id="7" idx="2"/>
          </cdr:cNvCxnSpPr>
        </cdr:nvCxnSpPr>
        <cdr:spPr bwMode="gray">
          <a:xfrm xmlns:a="http://schemas.openxmlformats.org/drawingml/2006/main">
            <a:off x="5105862" y="-4582780"/>
            <a:ext cx="0" cy="455406"/>
          </a:xfrm>
          <a:prstGeom xmlns:a="http://schemas.openxmlformats.org/drawingml/2006/main" prst="straightConnector1">
            <a:avLst/>
          </a:prstGeom>
          <a:noFill xmlns:a="http://schemas.openxmlformats.org/drawingml/2006/main"/>
          <a:ln xmlns:a="http://schemas.openxmlformats.org/drawingml/2006/main" w="25400">
            <a:solidFill>
              <a:schemeClr val="accent1"/>
            </a:solidFill>
            <a:round/>
            <a:headEnd/>
            <a:tailEnd type="oval" w="med" len="med"/>
          </a:ln>
          <a:effectLst xmlns:a="http://schemas.openxmlformats.org/drawingml/2006/main"/>
        </cdr:spPr>
      </cdr:cxnSp>
    </cdr:grpSp>
  </cdr:relSizeAnchor>
  <cdr:relSizeAnchor xmlns:cdr="http://schemas.openxmlformats.org/drawingml/2006/chartDrawing">
    <cdr:from>
      <cdr:x>0</cdr:x>
      <cdr:y>0</cdr:y>
    </cdr:from>
    <cdr:to>
      <cdr:x>0.99987</cdr:x>
      <cdr:y>0.06365</cdr:y>
    </cdr:to>
    <cdr:sp macro="" textlink="">
      <cdr:nvSpPr>
        <cdr:cNvPr id="9" name="Text Box 10">
          <a:extLst xmlns:a="http://schemas.openxmlformats.org/drawingml/2006/main">
            <a:ext uri="{FF2B5EF4-FFF2-40B4-BE49-F238E27FC236}">
              <a16:creationId xmlns:a16="http://schemas.microsoft.com/office/drawing/2014/main" id="{24F3D408-BECE-41CD-B38A-7D2AE9623D4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-1865376"/>
          <a:ext cx="8467344" cy="246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 lIns="0" tIns="0" rIns="0" bIns="0" anchor="t" anchorCtr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>
            <a:buSzPct val="90000"/>
            <a:buFont typeface="Wingdings" pitchFamily="2" charset="2"/>
            <a:buNone/>
          </a:pPr>
          <a:r>
            <a:rPr lang="en-US" sz="1600" b="1" dirty="0"/>
            <a:t>Seasonal Five-Year </a:t>
          </a:r>
          <a:r>
            <a:rPr lang="en-US" sz="1600" dirty="0"/>
            <a:t>Moving Average, United States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0.00134</cdr:y>
    </cdr:from>
    <cdr:to>
      <cdr:x>0.26968</cdr:x>
      <cdr:y>0.09959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4903CCD-960E-43EF-8BA8-3551548F5A77}"/>
            </a:ext>
          </a:extLst>
        </cdr:cNvPr>
        <cdr:cNvSpPr txBox="1"/>
      </cdr:nvSpPr>
      <cdr:spPr>
        <a:xfrm xmlns:a="http://schemas.openxmlformats.org/drawingml/2006/main">
          <a:off x="-357188" y="5418"/>
          <a:ext cx="2280976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  <a:spcBef>
              <a:spcPts val="1200"/>
            </a:spcBef>
            <a:buClr>
              <a:srgbClr val="337DBE"/>
            </a:buClr>
            <a:buSzPct val="77000"/>
          </a:pPr>
          <a:r>
            <a:rPr lang="en-US" sz="1400" b="1" dirty="0"/>
            <a:t>Average Payout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0.69828</cdr:x>
      <cdr:y>0</cdr:y>
    </cdr:from>
    <cdr:to>
      <cdr:x>0.79925</cdr:x>
      <cdr:y>0.29123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0ED3D2EF-BFEE-47EA-90E5-B5AE3F5D7390}"/>
            </a:ext>
          </a:extLst>
        </cdr:cNvPr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16877"/>
        <a:stretch xmlns:a="http://schemas.openxmlformats.org/drawingml/2006/main"/>
      </cdr:blipFill>
      <cdr:spPr>
        <a:xfrm xmlns:a="http://schemas.openxmlformats.org/drawingml/2006/main">
          <a:off x="5053516" y="0"/>
          <a:ext cx="730726" cy="133333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0.68167</cdr:x>
      <cdr:y>0.98394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A50B4DE4-B553-408B-AAB2-EA6CE2955EA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933333" cy="4504762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0.18511</cdr:x>
      <cdr:y>0</cdr:y>
    </cdr:from>
    <cdr:to>
      <cdr:x>0.68674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675D62F-0576-4C29-A29E-92B088639C3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567497" y="-1546304"/>
          <a:ext cx="4247665" cy="45782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0.71592</cdr:x>
      <cdr:y>0</cdr:y>
    </cdr:from>
    <cdr:to>
      <cdr:x>0.82052</cdr:x>
      <cdr:y>0.28083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36AF3FA8-2E59-499F-997A-E161D04718D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6062226" y="0"/>
          <a:ext cx="885714" cy="1285714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0.61992</cdr:x>
      <cdr:y>0</cdr:y>
    </cdr:from>
    <cdr:to>
      <cdr:x>0.73352</cdr:x>
      <cdr:y>0.28083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25F384E9-F043-40FB-B91F-A15ECF32465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249321" y="0"/>
          <a:ext cx="961905" cy="12857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0.18018</cdr:x>
      <cdr:y>0</cdr:y>
    </cdr:from>
    <cdr:to>
      <cdr:x>0.61657</cdr:x>
      <cdr:y>1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F878D5E4-BA2F-4E81-82FB-EF4A5A457F15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525745" y="0"/>
          <a:ext cx="3695238" cy="4578273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0.07168</cdr:x>
      <cdr:y>0.05686</cdr:y>
    </cdr:from>
    <cdr:to>
      <cdr:x>0.27625</cdr:x>
      <cdr:y>0.12509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87375" y="238125"/>
          <a:ext cx="167640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0.01396</cdr:y>
    </cdr:from>
    <cdr:to>
      <cdr:x>1</cdr:x>
      <cdr:y>0.11987</cdr:y>
    </cdr:to>
    <cdr:sp macro="" textlink="">
      <cdr:nvSpPr>
        <cdr:cNvPr id="10" name="Text Placeholder 8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-357188" y="52333"/>
          <a:ext cx="4148137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SzPct val="77000"/>
            <a:buFont typeface="Wingdings 3" panose="05040102010807070707" pitchFamily="18" charset="2"/>
            <a:buNone/>
            <a:defRPr lang="en-US" sz="2200" b="0" kern="1200" smtClean="0">
              <a:solidFill>
                <a:srgbClr val="072C44"/>
              </a:solidFill>
              <a:latin typeface="+mj-lt"/>
              <a:ea typeface="+mn-ea"/>
              <a:cs typeface="+mn-cs"/>
            </a:defRPr>
          </a:lvl1pPr>
          <a:lvl2pPr marL="566928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anose="05000000000000000000" pitchFamily="2" charset="2"/>
            <a:buChar char="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–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252728" indent="-21945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itchFamily="2" charset="2"/>
            <a:buChar char="§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481328" indent="-17373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»"/>
            <a:defRPr lang="en-US" sz="22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Parts/Collision Claim on Current Year Car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0.55843</cdr:x>
      <cdr:y>0.11304</cdr:y>
    </cdr:from>
    <cdr:to>
      <cdr:x>0.93802</cdr:x>
      <cdr:y>0.39125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3BF7BA5C-C940-4482-9A73-EDCC3AD05BB8}"/>
            </a:ext>
          </a:extLst>
        </cdr:cNvPr>
        <cdr:cNvGrpSpPr/>
      </cdr:nvGrpSpPr>
      <cdr:grpSpPr>
        <a:xfrm xmlns:a="http://schemas.openxmlformats.org/drawingml/2006/main">
          <a:off x="2316444" y="423684"/>
          <a:ext cx="1574591" cy="1042755"/>
          <a:chOff x="501324" y="1020059"/>
          <a:chExt cx="3325809" cy="1042748"/>
        </a:xfrm>
      </cdr:grpSpPr>
      <cdr:sp macro="" textlink="">
        <cdr:nvSpPr>
          <cdr:cNvPr id="3" name="AutoShape 5"/>
          <cdr:cNvSpPr>
            <a:spLocks xmlns:a="http://schemas.openxmlformats.org/drawingml/2006/main" noChangeArrowheads="1"/>
          </cdr:cNvSpPr>
        </cdr:nvSpPr>
        <cdr:spPr bwMode="gray">
          <a:xfrm xmlns:a="http://schemas.openxmlformats.org/drawingml/2006/main">
            <a:off x="501324" y="1020059"/>
            <a:ext cx="3325809" cy="347563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2"/>
          </a:solidFill>
          <a:ln xmlns:a="http://schemas.openxmlformats.org/drawingml/2006/main" w="28575" algn="ctr">
            <a:noFill/>
            <a:miter lim="800000"/>
            <a:headEnd/>
            <a:tailEnd/>
          </a:ln>
        </cdr:spPr>
        <cdr:txBody>
          <a:bodyPr xmlns:a="http://schemas.openxmlformats.org/drawingml/2006/main" lIns="45720" tIns="0" rIns="45720" bIns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. . .Typing More</a:t>
            </a:r>
          </a:p>
        </cdr:txBody>
      </cdr:sp>
      <cdr:cxnSp macro="">
        <cdr:nvCxnSpPr>
          <cdr:cNvPr id="4" name="Straight Arrow Connector 3">
            <a:extLst xmlns:a="http://schemas.openxmlformats.org/drawingml/2006/main">
              <a:ext uri="{FF2B5EF4-FFF2-40B4-BE49-F238E27FC236}">
                <a16:creationId xmlns:a16="http://schemas.microsoft.com/office/drawing/2014/main" id="{9CF68A2B-9279-46A1-B0A3-7590F75FB6A8}"/>
              </a:ext>
            </a:extLst>
          </cdr:cNvPr>
          <cdr:cNvCxnSpPr/>
        </cdr:nvCxnSpPr>
        <cdr:spPr bwMode="gray">
          <a:xfrm xmlns:a="http://schemas.openxmlformats.org/drawingml/2006/main">
            <a:off x="799621" y="1367622"/>
            <a:ext cx="0" cy="695185"/>
          </a:xfrm>
          <a:prstGeom xmlns:a="http://schemas.openxmlformats.org/drawingml/2006/main" prst="straightConnector1">
            <a:avLst/>
          </a:prstGeom>
          <a:ln xmlns:a="http://schemas.openxmlformats.org/drawingml/2006/main" w="28575">
            <a:solidFill>
              <a:schemeClr val="accent2"/>
            </a:solidFill>
            <a:tailEnd type="oval" w="med" len="med"/>
          </a:ln>
        </cdr:spPr>
        <cdr:style>
          <a:lnRef xmlns:a="http://schemas.openxmlformats.org/drawingml/2006/main" idx="1">
            <a:schemeClr val="accent1"/>
          </a:lnRef>
          <a:fillRef xmlns:a="http://schemas.openxmlformats.org/drawingml/2006/main" idx="0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0.86642</cdr:x>
      <cdr:y>0.18694</cdr:y>
    </cdr:from>
    <cdr:to>
      <cdr:x>0.86844</cdr:x>
      <cdr:y>0.40405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60CA46F4-DEC6-4169-81C1-58728F447473}"/>
            </a:ext>
          </a:extLst>
        </cdr:cNvPr>
        <cdr:cNvCxnSpPr/>
      </cdr:nvCxnSpPr>
      <cdr:spPr bwMode="gray">
        <a:xfrm xmlns:a="http://schemas.openxmlformats.org/drawingml/2006/main">
          <a:off x="3594027" y="700685"/>
          <a:ext cx="8389" cy="813732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chemeClr val="accent2"/>
          </a:solidFill>
          <a:tailEnd type="oval" w="med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0.01396</cdr:y>
    </cdr:from>
    <cdr:to>
      <cdr:x>1</cdr:x>
      <cdr:y>0.11987</cdr:y>
    </cdr:to>
    <cdr:sp macro="" textlink="">
      <cdr:nvSpPr>
        <cdr:cNvPr id="10" name="Text Placeholder 8"/>
        <cdr:cNvSpPr>
          <a:spLocks xmlns:a="http://schemas.openxmlformats.org/drawingml/2006/main" noGrp="1"/>
        </cdr:cNvSpPr>
      </cdr:nvSpPr>
      <cdr:spPr bwMode="gray">
        <a:xfrm xmlns:a="http://schemas.openxmlformats.org/drawingml/2006/main">
          <a:off x="-357188" y="52333"/>
          <a:ext cx="4148137" cy="3969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lIns="91440" tIns="45720" rIns="91440" bIns="45720" rtlCol="0">
          <a:noAutofit/>
        </a:bodyPr>
        <a:lstStyle xmlns:a="http://schemas.openxmlformats.org/drawingml/2006/main">
          <a:lvl1pPr marL="0" indent="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SzPct val="77000"/>
            <a:buFont typeface="Wingdings 3" panose="05040102010807070707" pitchFamily="18" charset="2"/>
            <a:buNone/>
            <a:defRPr lang="en-US" sz="2200" b="0" kern="1200" smtClean="0">
              <a:solidFill>
                <a:srgbClr val="072C44"/>
              </a:solidFill>
              <a:latin typeface="+mj-lt"/>
              <a:ea typeface="+mn-ea"/>
              <a:cs typeface="+mn-cs"/>
            </a:defRPr>
          </a:lvl1pPr>
          <a:lvl2pPr marL="566928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anose="05000000000000000000" pitchFamily="2" charset="2"/>
            <a:buChar char="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2pPr>
          <a:lvl3pPr marL="914400" indent="-228600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–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3pPr>
          <a:lvl4pPr marL="1252728" indent="-21945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Wingdings" pitchFamily="2" charset="2"/>
            <a:buChar char="§"/>
            <a:defRPr lang="en-US" sz="2200" b="1" kern="120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4pPr>
          <a:lvl5pPr marL="1481328" indent="-173736" algn="l" defTabSz="91440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Clr>
              <a:srgbClr val="337DBE"/>
            </a:buClr>
            <a:buFont typeface="Arial" pitchFamily="34" charset="0"/>
            <a:buChar char="»"/>
            <a:defRPr lang="en-US" sz="2200" b="1" kern="1200" dirty="0" smtClean="0">
              <a:solidFill>
                <a:schemeClr val="tx1"/>
              </a:solidFill>
              <a:latin typeface="Arial Narrow" pitchFamily="34" charset="0"/>
              <a:ea typeface="+mn-ea"/>
              <a:cs typeface="+mn-cs"/>
            </a:defRPr>
          </a:lvl5pPr>
          <a:lvl6pPr marL="25146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9718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4290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886200" indent="-228600" algn="l" defTabSz="914400" rtl="0" eaLnBrk="1" latinLnBrk="0" hangingPunct="1">
            <a:spcBef>
              <a:spcPct val="20000"/>
            </a:spcBef>
            <a:buFont typeface="Arial" pitchFamily="34" charset="0"/>
            <a:buChar char="•"/>
            <a:defRPr sz="2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Percentage of Drivers Who . 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0D53B4-B4FE-442B-BCF3-9023F49641CC}" type="datetimeFigureOut">
              <a:rPr lang="en-US" sz="1100"/>
              <a:t>3/5/2019</a:t>
            </a:fld>
            <a:endParaRPr lang="en-US" sz="1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5E3EEC0-60C9-482C-B113-4433E60F7642}" type="slidenum">
              <a:rPr lang="en-US" sz="1100"/>
              <a:t>‹#›</a:t>
            </a:fld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262560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325438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0" y="9014374"/>
            <a:ext cx="7008778" cy="280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5F8523C-8729-40F0-9536-D6C4CA3AD2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701040" y="3670141"/>
            <a:ext cx="5608320" cy="522922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842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lnSpc>
        <a:spcPct val="90000"/>
      </a:lnSpc>
      <a:spcBef>
        <a:spcPts val="1200"/>
      </a:spcBef>
      <a:buClr>
        <a:srgbClr val="337DBE"/>
      </a:buClr>
      <a:buSzPct val="77000"/>
      <a:buFont typeface="Wingdings 3" panose="05040102010807070707" pitchFamily="18" charset="2"/>
      <a:buChar char="y"/>
      <a:defRPr lang="en-US" sz="1200" kern="1200" dirty="0" smtClean="0">
        <a:solidFill>
          <a:schemeClr val="tx1"/>
        </a:solidFill>
        <a:effectLst/>
        <a:latin typeface="+mn-lt"/>
        <a:ea typeface="+mn-ea"/>
        <a:cs typeface="+mn-cs"/>
      </a:defRPr>
    </a:lvl1pPr>
    <a:lvl2pPr marL="342900" indent="-142875" algn="l" defTabSz="914400" rtl="0" eaLnBrk="1" latinLnBrk="0" hangingPunct="1">
      <a:lnSpc>
        <a:spcPct val="90000"/>
      </a:lnSpc>
      <a:spcBef>
        <a:spcPts val="600"/>
      </a:spcBef>
      <a:buClr>
        <a:srgbClr val="337DBE"/>
      </a:buClr>
      <a:buFont typeface="Wingdings" panose="05000000000000000000" pitchFamily="2" charset="2"/>
      <a:buChar char="w"/>
      <a:defRPr lang="en-US" sz="1100" kern="1200" dirty="0" smtClean="0">
        <a:solidFill>
          <a:schemeClr val="tx1"/>
        </a:solidFill>
        <a:effectLst/>
        <a:latin typeface="+mn-lt"/>
        <a:ea typeface="+mn-ea"/>
        <a:cs typeface="+mn-cs"/>
      </a:defRPr>
    </a:lvl2pPr>
    <a:lvl3pPr marL="514350" indent="-119063" algn="l" defTabSz="914400" rtl="0" eaLnBrk="1" latinLnBrk="0" hangingPunct="1">
      <a:lnSpc>
        <a:spcPct val="90000"/>
      </a:lnSpc>
      <a:spcBef>
        <a:spcPts val="300"/>
      </a:spcBef>
      <a:buClr>
        <a:srgbClr val="337DBE"/>
      </a:buClr>
      <a:buFont typeface="Arial" pitchFamily="34" charset="0"/>
      <a:buChar char="–"/>
      <a:defRPr lang="en-US" sz="1000" kern="1200" dirty="0" smtClean="0">
        <a:solidFill>
          <a:schemeClr val="tx1"/>
        </a:solidFill>
        <a:effectLst/>
        <a:latin typeface="+mn-lt"/>
        <a:ea typeface="+mn-ea"/>
        <a:cs typeface="+mn-cs"/>
      </a:defRPr>
    </a:lvl3pPr>
    <a:lvl4pPr marL="685800" indent="-107950" algn="l" defTabSz="914400" rtl="0" eaLnBrk="1" latinLnBrk="0" hangingPunct="1">
      <a:lnSpc>
        <a:spcPct val="90000"/>
      </a:lnSpc>
      <a:spcBef>
        <a:spcPts val="200"/>
      </a:spcBef>
      <a:buClr>
        <a:srgbClr val="337DBE"/>
      </a:buClr>
      <a:buFont typeface="Wingdings" pitchFamily="2" charset="2"/>
      <a:buChar char="§"/>
      <a:defRPr lang="en-US" sz="900" kern="1200" dirty="0" smtClean="0">
        <a:solidFill>
          <a:schemeClr val="tx1"/>
        </a:solidFill>
        <a:effectLst/>
        <a:latin typeface="+mn-lt"/>
        <a:ea typeface="+mn-ea"/>
        <a:cs typeface="+mn-cs"/>
      </a:defRPr>
    </a:lvl4pPr>
    <a:lvl5pPr marL="800100" indent="-95250" algn="l" defTabSz="914400" rtl="0" eaLnBrk="1" latinLnBrk="0" hangingPunct="1">
      <a:lnSpc>
        <a:spcPct val="90000"/>
      </a:lnSpc>
      <a:spcBef>
        <a:spcPts val="100"/>
      </a:spcBef>
      <a:buClr>
        <a:srgbClr val="337DBE"/>
      </a:buClr>
      <a:buSzPct val="100000"/>
      <a:buFont typeface="Arial" panose="020B0604020202020204" pitchFamily="34" charset="0"/>
      <a:buChar char="»"/>
      <a:defRPr lang="en-US" sz="800" kern="1200" dirty="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55738" y="330200"/>
            <a:ext cx="4254500" cy="3190875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09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533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2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831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55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602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7066" indent="-291179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4717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604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6491" indent="-232943" defTabSz="94471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62377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8264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151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60038" indent="-232943" defTabSz="9447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B0E9B5-36A5-4C65-9FC0-7A7FC996B37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223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6050" y="327025"/>
            <a:ext cx="4178300" cy="3135313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357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858BD08-603D-48F8-9A20-C039EB7A66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504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780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259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2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26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026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860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453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085167" y="8898514"/>
            <a:ext cx="690779" cy="2439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itchFamily="2" charset="2"/>
              <a:buChar char="w"/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charset="0"/>
              <a:buChar char="–"/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1349" indent="-224668" defTabSz="914274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0685" indent="-224668" defTabSz="914274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0021" indent="-224668" defTabSz="914274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9357" indent="-224668" defTabSz="914274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A069FC5E-195E-406A-A922-6392E8C7DA40}" type="slidenum">
              <a:rPr lang="en-US" altLang="en-US" sz="1000">
                <a:solidFill>
                  <a:srgbClr val="000000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 dirty="0">
              <a:solidFill>
                <a:srgbClr val="000000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320675"/>
            <a:ext cx="4114800" cy="30861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954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0" y="8866597"/>
            <a:ext cx="6856413" cy="2758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28983" indent="-280378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21512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70116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18721" indent="-224302" defTabSz="91278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7326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15930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64535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13139" indent="-224302" defTabSz="912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E7FC54-9E5C-4662-9649-B3108D5371A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520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238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29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1832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27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64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561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A1D7-41F4-4ABD-BFCE-86B7BE9B3D4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813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113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Char char="y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77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83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Char char="y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23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519FAB8-142E-403B-B3AE-978E23B827AF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20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FAE48C8-4C0E-4121-B49D-8A4ED1444B0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2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48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20CA858-4905-4589-807E-FFF168BC79F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452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 txBox="1">
            <a:spLocks noGrp="1" noChangeArrowheads="1"/>
          </p:cNvSpPr>
          <p:nvPr/>
        </p:nvSpPr>
        <p:spPr bwMode="auto">
          <a:xfrm>
            <a:off x="3154364" y="9044544"/>
            <a:ext cx="704850" cy="25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949" tIns="46561" rIns="45949" bIns="46561" anchor="b">
            <a:spAutoFit/>
          </a:bodyPr>
          <a:lstStyle>
            <a:lvl1pPr defTabSz="931863">
              <a:lnSpc>
                <a:spcPct val="90000"/>
              </a:lnSpc>
              <a:spcBef>
                <a:spcPct val="100000"/>
              </a:spcBef>
              <a:buClr>
                <a:srgbClr val="008080"/>
              </a:buClr>
              <a:buSzPct val="85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lnSpc>
                <a:spcPct val="90000"/>
              </a:lnSpc>
              <a:spcBef>
                <a:spcPct val="50000"/>
              </a:spcBef>
              <a:buClr>
                <a:srgbClr val="008080"/>
              </a:buClr>
              <a:buFont typeface="Wingdings" panose="05000000000000000000" pitchFamily="2" charset="2"/>
              <a:buChar char="w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lnSpc>
                <a:spcPct val="90000"/>
              </a:lnSpc>
              <a:spcBef>
                <a:spcPct val="25000"/>
              </a:spcBef>
              <a:buClr>
                <a:srgbClr val="008080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lnSpc>
                <a:spcPct val="90000"/>
              </a:lnSpc>
              <a:spcBef>
                <a:spcPct val="15000"/>
              </a:spcBef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8080"/>
              </a:buClr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8EB6DB68-8936-42B3-800D-27C531B7ADDD}" type="slidenum">
              <a:rPr lang="en-US" altLang="en-US" sz="1000">
                <a:solidFill>
                  <a:srgbClr val="000000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000">
              <a:solidFill>
                <a:srgbClr val="000000"/>
              </a:solidFill>
            </a:endParaRPr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41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656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93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593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7892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6A13F-28BC-9E49-9D0E-49492B51710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49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A3D68F1-0777-4B1E-A52C-51505E82C0D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55738" y="330200"/>
            <a:ext cx="4254500" cy="3190875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88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505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73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Image Placeholder 2"/>
          <p:cNvSpPr>
            <a:spLocks noGrp="1" noRot="1" noChangeAspect="1"/>
          </p:cNvSpPr>
          <p:nvPr>
            <p:ph type="sldImg"/>
          </p:nvPr>
        </p:nvSpPr>
        <p:spPr>
          <a:xfrm>
            <a:off x="1412875" y="325438"/>
            <a:ext cx="4184650" cy="3138487"/>
          </a:xfrm>
        </p:spPr>
      </p:sp>
      <p:sp>
        <p:nvSpPr>
          <p:cNvPr id="4" name="Notes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819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Slide Image Placeholder 6">
            <a:extLst>
              <a:ext uri="{FF2B5EF4-FFF2-40B4-BE49-F238E27FC236}">
                <a16:creationId xmlns:a16="http://schemas.microsoft.com/office/drawing/2014/main" id="{67647968-DCF8-463E-8551-63D0620C0F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1161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320675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F8523C-8729-40F0-9536-D6C4CA3AD23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6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1" y="3351344"/>
            <a:ext cx="7772400" cy="1380744"/>
          </a:xfrm>
        </p:spPr>
        <p:txBody>
          <a:bodyPr lIns="0" tIns="0" rIns="0" bIns="0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4081" y="4933256"/>
            <a:ext cx="777240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000">
                <a:solidFill>
                  <a:srgbClr val="072C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 descr="III_logo-4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081" y="2243432"/>
            <a:ext cx="2539653" cy="75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434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5"/>
          </p:nvPr>
        </p:nvSpPr>
        <p:spPr>
          <a:xfrm>
            <a:off x="357188" y="2377439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6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37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849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352426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xfrm>
            <a:off x="357188" y="237744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38"/>
          </p:nvPr>
        </p:nvSpPr>
        <p:spPr>
          <a:xfrm>
            <a:off x="4668837" y="2378075"/>
            <a:ext cx="4151376" cy="1416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39"/>
          </p:nvPr>
        </p:nvSpPr>
        <p:spPr>
          <a:xfrm>
            <a:off x="357188" y="4709160"/>
            <a:ext cx="4148137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0"/>
          </p:nvPr>
        </p:nvSpPr>
        <p:spPr>
          <a:xfrm>
            <a:off x="4668838" y="4708525"/>
            <a:ext cx="4152900" cy="141763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1593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8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 userDrawn="1"/>
        </p:nvSpPr>
        <p:spPr>
          <a:xfrm>
            <a:off x="0" y="0"/>
            <a:ext cx="9144229" cy="6858000"/>
          </a:xfrm>
          <a:custGeom>
            <a:avLst/>
            <a:gdLst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4000 w 9144000"/>
              <a:gd name="connsiteY4" fmla="*/ 2215299 h 6862713"/>
              <a:gd name="connsiteX5" fmla="*/ 4515439 w 9144000"/>
              <a:gd name="connsiteY5" fmla="*/ 6862713 h 6862713"/>
              <a:gd name="connsiteX0" fmla="*/ 4515439 w 9144000"/>
              <a:gd name="connsiteY0" fmla="*/ 6862713 h 6862713"/>
              <a:gd name="connsiteX1" fmla="*/ 0 w 9144000"/>
              <a:gd name="connsiteY1" fmla="*/ 6862713 h 6862713"/>
              <a:gd name="connsiteX2" fmla="*/ 0 w 9144000"/>
              <a:gd name="connsiteY2" fmla="*/ 0 h 6862713"/>
              <a:gd name="connsiteX3" fmla="*/ 9144000 w 9144000"/>
              <a:gd name="connsiteY3" fmla="*/ 0 h 6862713"/>
              <a:gd name="connsiteX4" fmla="*/ 9141619 w 9144000"/>
              <a:gd name="connsiteY4" fmla="*/ 2234362 h 6862713"/>
              <a:gd name="connsiteX5" fmla="*/ 4515439 w 9144000"/>
              <a:gd name="connsiteY5" fmla="*/ 6862713 h 6862713"/>
              <a:gd name="connsiteX0" fmla="*/ 4515439 w 9144229"/>
              <a:gd name="connsiteY0" fmla="*/ 6862713 h 6862713"/>
              <a:gd name="connsiteX1" fmla="*/ 0 w 9144229"/>
              <a:gd name="connsiteY1" fmla="*/ 6862713 h 6862713"/>
              <a:gd name="connsiteX2" fmla="*/ 0 w 9144229"/>
              <a:gd name="connsiteY2" fmla="*/ 0 h 6862713"/>
              <a:gd name="connsiteX3" fmla="*/ 9144000 w 9144229"/>
              <a:gd name="connsiteY3" fmla="*/ 0 h 6862713"/>
              <a:gd name="connsiteX4" fmla="*/ 9144000 w 9144229"/>
              <a:gd name="connsiteY4" fmla="*/ 2231980 h 6862713"/>
              <a:gd name="connsiteX5" fmla="*/ 4515439 w 9144229"/>
              <a:gd name="connsiteY5" fmla="*/ 6862713 h 686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229" h="6862713">
                <a:moveTo>
                  <a:pt x="4515439" y="6862713"/>
                </a:moveTo>
                <a:lnTo>
                  <a:pt x="0" y="6862713"/>
                </a:lnTo>
                <a:lnTo>
                  <a:pt x="0" y="0"/>
                </a:lnTo>
                <a:lnTo>
                  <a:pt x="9144000" y="0"/>
                </a:lnTo>
                <a:cubicBezTo>
                  <a:pt x="9143206" y="744787"/>
                  <a:pt x="9144794" y="1487193"/>
                  <a:pt x="9144000" y="2231980"/>
                </a:cubicBezTo>
                <a:lnTo>
                  <a:pt x="4515439" y="68627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704080" y="1960694"/>
            <a:ext cx="7772400" cy="1380744"/>
          </a:xfrm>
        </p:spPr>
        <p:txBody>
          <a:bodyPr lIns="0" tIns="0" rIns="0" bIns="0" anchor="b" anchorCtr="0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04080" y="3542606"/>
            <a:ext cx="6949440" cy="813816"/>
          </a:xfrm>
        </p:spPr>
        <p:txBody>
          <a:bodyPr lIns="0" tIns="0" rIns="0" bIns="0"/>
          <a:lstStyle>
            <a:lvl1pPr marL="0" indent="0" algn="l">
              <a:spcBef>
                <a:spcPts val="4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948277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284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01696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28888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Gray Tri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>
            <a:spLocks noChangeAspect="1"/>
          </p:cNvSpPr>
          <p:nvPr userDrawn="1"/>
        </p:nvSpPr>
        <p:spPr>
          <a:xfrm rot="16200000">
            <a:off x="5120640" y="2834640"/>
            <a:ext cx="4023360" cy="4023360"/>
          </a:xfrm>
          <a:prstGeom prst="rtTriangle">
            <a:avLst/>
          </a:prstGeom>
          <a:solidFill>
            <a:srgbClr val="C6C6C9">
              <a:alpha val="18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6C6C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616" y="1883664"/>
            <a:ext cx="8458200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3757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  <p:extLst>
      <p:ext uri="{BB962C8B-B14F-4D97-AF65-F5344CB8AC3E}">
        <p14:creationId xmlns:p14="http://schemas.microsoft.com/office/powerpoint/2010/main" val="15386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80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8467724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1"/>
          </p:nvPr>
        </p:nvSpPr>
        <p:spPr>
          <a:xfrm>
            <a:off x="352425" y="2377440"/>
            <a:ext cx="8467725" cy="37465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193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4779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3"/>
          </p:nvPr>
        </p:nvSpPr>
        <p:spPr>
          <a:xfrm>
            <a:off x="357188" y="2377440"/>
            <a:ext cx="4148137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4"/>
          </p:nvPr>
        </p:nvSpPr>
        <p:spPr>
          <a:xfrm>
            <a:off x="4668837" y="2378075"/>
            <a:ext cx="4151376" cy="37480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376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28600"/>
            <a:ext cx="8458200" cy="95097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6616" y="1188720"/>
            <a:ext cx="8454009" cy="396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indent="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33856" y="6291072"/>
            <a:ext cx="7680960" cy="415018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32"/>
          </p:nvPr>
        </p:nvSpPr>
        <p:spPr>
          <a:xfrm>
            <a:off x="4668090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4668090" y="3986784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/>
          </p:nvPr>
        </p:nvSpPr>
        <p:spPr>
          <a:xfrm>
            <a:off x="352426" y="1657349"/>
            <a:ext cx="4153168" cy="640080"/>
          </a:xfrm>
          <a:prstGeom prst="snip1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bIns="91440" anchor="ctr" anchorCtr="0">
            <a:no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37"/>
          </p:nvPr>
        </p:nvSpPr>
        <p:spPr>
          <a:xfrm>
            <a:off x="352425" y="2381250"/>
            <a:ext cx="4152900" cy="37490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8"/>
          </p:nvPr>
        </p:nvSpPr>
        <p:spPr>
          <a:xfrm>
            <a:off x="4668837" y="2381249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9"/>
          </p:nvPr>
        </p:nvSpPr>
        <p:spPr>
          <a:xfrm>
            <a:off x="4668837" y="4712970"/>
            <a:ext cx="4151376" cy="1417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7520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>
            <a:spLocks noChangeAspect="1"/>
          </p:cNvSpPr>
          <p:nvPr userDrawn="1"/>
        </p:nvSpPr>
        <p:spPr>
          <a:xfrm rot="5400000">
            <a:off x="0" y="0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 bwMode="gray">
          <a:xfrm>
            <a:off x="8620125" y="6662377"/>
            <a:ext cx="438150" cy="120184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pPr/>
              <a:t>‹#›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31310"/>
            <a:ext cx="8458200" cy="95097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56616" y="1883664"/>
            <a:ext cx="8458200" cy="4041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69900" y="6403975"/>
            <a:ext cx="3302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7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4" r:id="rId3"/>
    <p:sldLayoutId id="2147483664" r:id="rId4"/>
    <p:sldLayoutId id="2147483650" r:id="rId5"/>
    <p:sldLayoutId id="2147483665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ts val="0"/>
        </a:spcBef>
        <a:buNone/>
        <a:defRPr sz="3000" b="0" kern="1200">
          <a:solidFill>
            <a:srgbClr val="337DBE"/>
          </a:solidFill>
          <a:latin typeface="+mj-lt"/>
          <a:ea typeface="+mj-ea"/>
          <a:cs typeface="+mj-cs"/>
        </a:defRPr>
      </a:lvl1pPr>
    </p:titleStyle>
    <p:bodyStyle>
      <a:lvl1pPr marL="292608" indent="-292608" algn="l" defTabSz="914400" rtl="0" eaLnBrk="1" latinLnBrk="0" hangingPunct="1">
        <a:lnSpc>
          <a:spcPct val="90000"/>
        </a:lnSpc>
        <a:spcBef>
          <a:spcPts val="2000"/>
        </a:spcBef>
        <a:buClr>
          <a:srgbClr val="337DBE"/>
        </a:buClr>
        <a:buSzPct val="77000"/>
        <a:buFont typeface="Wingdings 3" panose="05040102010807070707" pitchFamily="18" charset="2"/>
        <a:buChar char="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28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37DBE"/>
        </a:buClr>
        <a:buFont typeface="Wingdings" panose="05000000000000000000" pitchFamily="2" charset="2"/>
        <a:buChar char="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37DBE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2728" indent="-219456" algn="l" defTabSz="914400" rtl="0" eaLnBrk="1" latinLnBrk="0" hangingPunct="1">
        <a:lnSpc>
          <a:spcPct val="90000"/>
        </a:lnSpc>
        <a:spcBef>
          <a:spcPts val="200"/>
        </a:spcBef>
        <a:buClr>
          <a:srgbClr val="337DBE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173736" algn="l" defTabSz="914400" rtl="0" eaLnBrk="1" latinLnBrk="0" hangingPunct="1">
        <a:lnSpc>
          <a:spcPct val="90000"/>
        </a:lnSpc>
        <a:spcBef>
          <a:spcPts val="100"/>
        </a:spcBef>
        <a:buClr>
          <a:srgbClr val="337DBE"/>
        </a:buClr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mailto:jamesl@iii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urancejournal.com/news/national/2018/04/05/485448.htm" TargetMode="External"/><Relationship Id="rId13" Type="http://schemas.openxmlformats.org/officeDocument/2006/relationships/image" Target="../media/image39.png"/><Relationship Id="rId3" Type="http://schemas.openxmlformats.org/officeDocument/2006/relationships/tags" Target="../tags/tag6.xml"/><Relationship Id="rId7" Type="http://schemas.openxmlformats.org/officeDocument/2006/relationships/image" Target="../media/image36.emf"/><Relationship Id="rId12" Type="http://schemas.openxmlformats.org/officeDocument/2006/relationships/image" Target="../media/image38.png"/><Relationship Id="rId2" Type="http://schemas.openxmlformats.org/officeDocument/2006/relationships/tags" Target="../tags/tag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7.png"/><Relationship Id="rId5" Type="http://schemas.openxmlformats.org/officeDocument/2006/relationships/notesSlide" Target="../notesSlides/notesSlide13.xml"/><Relationship Id="rId10" Type="http://schemas.openxmlformats.org/officeDocument/2006/relationships/hyperlink" Target="https://www.insurancejournal.com/news/national/2018/07/03/494114.htm" TargetMode="External"/><Relationship Id="rId4" Type="http://schemas.openxmlformats.org/officeDocument/2006/relationships/slideLayout" Target="../slideLayouts/slideLayout3.xml"/><Relationship Id="rId9" Type="http://schemas.openxmlformats.org/officeDocument/2006/relationships/hyperlink" Target="https://www.houstonchronicle.com/business/article/FEMA-cat-bond-opens-Wall-Street-to-flood-13109121.php" TargetMode="External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uters.com/article/us-storm-harvey-fema-aid/hurricane-harvey-victims-hang-their-hopes-on-fema-response-idUSKCN1BC4GW" TargetMode="Externa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chart" Target="../charts/char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chart" Target="../charts/char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chart" Target="../charts/char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hyperlink" Target="http://www.iii.org/" TargetMode="External"/><Relationship Id="rId4" Type="http://schemas.openxmlformats.org/officeDocument/2006/relationships/hyperlink" Target="https://www.iii.org/sites/default/files/docs/pdf/auto_rates_wp_092716-62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Insurance: Vanguard of the Resilient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AAA Oregon/Idaho</a:t>
            </a:r>
          </a:p>
          <a:p>
            <a:r>
              <a:rPr lang="en-US" dirty="0"/>
              <a:t>Portland, OR</a:t>
            </a:r>
          </a:p>
          <a:p>
            <a:r>
              <a:rPr lang="en-US" dirty="0"/>
              <a:t>March 9, 2019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704081" y="5983111"/>
            <a:ext cx="7772400" cy="8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182880" anchor="b" anchorCtr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</a:rPr>
              <a:t>James Lynch, FCAS MAAA, Chief Actuary</a:t>
            </a: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Insurance Information Institute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110 William Street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New York, NY 10038 </a:t>
            </a:r>
            <a:b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</a:b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Tel: 212.346.5533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sym typeface="Symbol" panose="05050102010706020507" pitchFamily="18" charset="2"/>
                <a:hlinkClick r:id="rId4"/>
              </a:rPr>
              <a:t>j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  <a:hlinkClick r:id="rId4"/>
              </a:rPr>
              <a:t>amesl@iii.org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Wingdings"/>
              </a:rPr>
              <a:t></a:t>
            </a:r>
            <a:r>
              <a:rPr lang="en-US" altLang="en-US" sz="1200" spc="50" dirty="0">
                <a:solidFill>
                  <a:srgbClr val="337DBE"/>
                </a:solidFill>
                <a:latin typeface="+mn-lt"/>
                <a:sym typeface="Symbol" panose="05050102010706020507" pitchFamily="18" charset="2"/>
              </a:rPr>
              <a:t> www.iii.org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53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68C9-5787-453B-817C-57A8FCA6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64" y="375504"/>
            <a:ext cx="8458200" cy="950976"/>
          </a:xfrm>
        </p:spPr>
        <p:txBody>
          <a:bodyPr/>
          <a:lstStyle/>
          <a:p>
            <a:r>
              <a:rPr lang="en-US" dirty="0"/>
              <a:t>Disruptive Forces in the World – The New Norm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CE4468C-B2DE-4208-A1DF-AE6F6AA21767}"/>
              </a:ext>
            </a:extLst>
          </p:cNvPr>
          <p:cNvGrpSpPr/>
          <p:nvPr/>
        </p:nvGrpSpPr>
        <p:grpSpPr bwMode="gray">
          <a:xfrm>
            <a:off x="0" y="1798870"/>
            <a:ext cx="9144000" cy="3732650"/>
            <a:chOff x="0" y="1255494"/>
            <a:chExt cx="12192000" cy="497686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D3B3A6B9-2C76-4319-9192-43F150A8E5DA}"/>
                </a:ext>
              </a:extLst>
            </p:cNvPr>
            <p:cNvGrpSpPr/>
            <p:nvPr/>
          </p:nvGrpSpPr>
          <p:grpSpPr bwMode="gray">
            <a:xfrm>
              <a:off x="0" y="1255494"/>
              <a:ext cx="6096000" cy="2488433"/>
              <a:chOff x="0" y="1255494"/>
              <a:chExt cx="6096000" cy="2488433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1050680-BA7E-4FF9-BE10-758F99511067}"/>
                  </a:ext>
                </a:extLst>
              </p:cNvPr>
              <p:cNvSpPr/>
              <p:nvPr/>
            </p:nvSpPr>
            <p:spPr bwMode="gray">
              <a:xfrm>
                <a:off x="0" y="1255494"/>
                <a:ext cx="6096000" cy="248843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ADE0A44-DA63-42EB-82EC-8B7DAB9B9471}"/>
                  </a:ext>
                </a:extLst>
              </p:cNvPr>
              <p:cNvSpPr txBox="1"/>
              <p:nvPr/>
            </p:nvSpPr>
            <p:spPr bwMode="gray">
              <a:xfrm>
                <a:off x="568219" y="2231945"/>
                <a:ext cx="2716983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Catastrophes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E4A72B5-6364-4903-9E55-2C202199A274}"/>
                </a:ext>
              </a:extLst>
            </p:cNvPr>
            <p:cNvGrpSpPr/>
            <p:nvPr/>
          </p:nvGrpSpPr>
          <p:grpSpPr bwMode="gray">
            <a:xfrm>
              <a:off x="0" y="3743927"/>
              <a:ext cx="6096000" cy="2488433"/>
              <a:chOff x="0" y="3743927"/>
              <a:chExt cx="6096000" cy="2488433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71DF5E6-2BB8-46BB-AB7E-57D44B982938}"/>
                  </a:ext>
                </a:extLst>
              </p:cNvPr>
              <p:cNvSpPr/>
              <p:nvPr/>
            </p:nvSpPr>
            <p:spPr bwMode="gray">
              <a:xfrm>
                <a:off x="0" y="3743927"/>
                <a:ext cx="6096000" cy="248843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11B2A70-7A44-498D-91B0-DE88B625EEB6}"/>
                  </a:ext>
                </a:extLst>
              </p:cNvPr>
              <p:cNvSpPr txBox="1"/>
              <p:nvPr/>
            </p:nvSpPr>
            <p:spPr bwMode="gray">
              <a:xfrm>
                <a:off x="568219" y="4722767"/>
                <a:ext cx="2436992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 anchor="b">
                <a:sp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Geopolitical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84AC32D-1694-4844-B9F6-A66706E734E0}"/>
                </a:ext>
              </a:extLst>
            </p:cNvPr>
            <p:cNvGrpSpPr/>
            <p:nvPr/>
          </p:nvGrpSpPr>
          <p:grpSpPr bwMode="gray">
            <a:xfrm>
              <a:off x="6096000" y="3743927"/>
              <a:ext cx="6096000" cy="2488433"/>
              <a:chOff x="6096000" y="3743927"/>
              <a:chExt cx="6096000" cy="248843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CA89A87-11EB-4FA3-8BAD-5657ADE858B6}"/>
                  </a:ext>
                </a:extLst>
              </p:cNvPr>
              <p:cNvSpPr/>
              <p:nvPr/>
            </p:nvSpPr>
            <p:spPr bwMode="gray">
              <a:xfrm>
                <a:off x="6096000" y="3743927"/>
                <a:ext cx="6096000" cy="248843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16EDE4F-C730-46F3-AA2F-8A2D97608C13}"/>
                  </a:ext>
                </a:extLst>
              </p:cNvPr>
              <p:cNvSpPr txBox="1"/>
              <p:nvPr/>
            </p:nvSpPr>
            <p:spPr bwMode="gray">
              <a:xfrm>
                <a:off x="9141308" y="4722767"/>
                <a:ext cx="2361672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 anchor="b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Technology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246BB93-91DE-47EF-ABC7-5E128FECDD73}"/>
                </a:ext>
              </a:extLst>
            </p:cNvPr>
            <p:cNvGrpSpPr/>
            <p:nvPr/>
          </p:nvGrpSpPr>
          <p:grpSpPr bwMode="gray">
            <a:xfrm>
              <a:off x="6096000" y="1255494"/>
              <a:ext cx="6096000" cy="2488433"/>
              <a:chOff x="6096000" y="1255494"/>
              <a:chExt cx="6096000" cy="248843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9998F17-A91F-4B8C-8E21-413E91D4D44A}"/>
                  </a:ext>
                </a:extLst>
              </p:cNvPr>
              <p:cNvSpPr/>
              <p:nvPr/>
            </p:nvSpPr>
            <p:spPr bwMode="gray">
              <a:xfrm>
                <a:off x="6096000" y="1255494"/>
                <a:ext cx="6096000" cy="2488433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1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17C439B-AB94-47AF-834A-4192C379C00E}"/>
                  </a:ext>
                </a:extLst>
              </p:cNvPr>
              <p:cNvSpPr txBox="1"/>
              <p:nvPr/>
            </p:nvSpPr>
            <p:spPr bwMode="gray">
              <a:xfrm>
                <a:off x="9222011" y="2231945"/>
                <a:ext cx="2280968" cy="535531"/>
              </a:xfrm>
              <a:prstGeom prst="rect">
                <a:avLst/>
              </a:prstGeom>
              <a:noFill/>
            </p:spPr>
            <p:txBody>
              <a:bodyPr wrap="none" lIns="34290" tIns="34290" rIns="34290" bIns="34290" rtlCol="0">
                <a:spAutoFit/>
              </a:bodyPr>
              <a:lstStyle/>
              <a:p>
                <a:pPr algn="r">
                  <a:lnSpc>
                    <a:spcPct val="90000"/>
                  </a:lnSpc>
                  <a:spcBef>
                    <a:spcPts val="900"/>
                  </a:spcBef>
                  <a:buClr>
                    <a:srgbClr val="337DBE"/>
                  </a:buClr>
                  <a:buSzPct val="77000"/>
                </a:pPr>
                <a:r>
                  <a:rPr lang="en-US" sz="2400" b="1" dirty="0">
                    <a:solidFill>
                      <a:schemeClr val="bg1"/>
                    </a:solidFill>
                  </a:rPr>
                  <a:t>Economics</a:t>
                </a:r>
              </a:p>
            </p:txBody>
          </p:sp>
        </p:grpSp>
      </p:grpSp>
      <p:pic>
        <p:nvPicPr>
          <p:cNvPr id="53" name="Picture 52">
            <a:extLst>
              <a:ext uri="{FF2B5EF4-FFF2-40B4-BE49-F238E27FC236}">
                <a16:creationId xmlns:a16="http://schemas.microsoft.com/office/drawing/2014/main" id="{E0EC5774-358A-40DC-9F7E-B8DE7D5DAC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11152" y="2094262"/>
            <a:ext cx="3121697" cy="3121697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428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8DE19D25-88C8-49B1-A6C9-955E758C7F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2451101" y="1420589"/>
            <a:ext cx="6064250" cy="4480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650B76-A658-4736-B84B-5DE65DDA5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Insurance Leading Throughout History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8243143-E7D4-4AC5-BF7B-E903FBDF37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826564" y="2609309"/>
            <a:ext cx="2103120" cy="2103120"/>
          </a:xfrm>
          <a:prstGeom prst="ellipse">
            <a:avLst/>
          </a:prstGeom>
          <a:ln w="57150" cap="rnd">
            <a:solidFill>
              <a:schemeClr val="bg1"/>
            </a:solidFill>
          </a:ln>
          <a:effectLst/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989FA2-CADB-4EDD-98A2-64ACBEC33442}"/>
              </a:ext>
            </a:extLst>
          </p:cNvPr>
          <p:cNvCxnSpPr/>
          <p:nvPr/>
        </p:nvCxnSpPr>
        <p:spPr bwMode="gray">
          <a:xfrm>
            <a:off x="1007875" y="1462762"/>
            <a:ext cx="0" cy="4611467"/>
          </a:xfrm>
          <a:prstGeom prst="line">
            <a:avLst/>
          </a:prstGeom>
          <a:ln w="38100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8E4D8781-95A1-45AD-B75F-DA1B919A6AED}"/>
              </a:ext>
            </a:extLst>
          </p:cNvPr>
          <p:cNvSpPr/>
          <p:nvPr/>
        </p:nvSpPr>
        <p:spPr bwMode="gray">
          <a:xfrm>
            <a:off x="413518" y="51503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1648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8F4ED89-24FE-4ADA-93D4-D9B67BBF5E80}"/>
              </a:ext>
            </a:extLst>
          </p:cNvPr>
          <p:cNvSpPr/>
          <p:nvPr/>
        </p:nvSpPr>
        <p:spPr bwMode="gray">
          <a:xfrm>
            <a:off x="413518" y="43222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1784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205D3DA-DB9B-4701-90EF-E8D32B316A61}"/>
              </a:ext>
            </a:extLst>
          </p:cNvPr>
          <p:cNvSpPr/>
          <p:nvPr/>
        </p:nvSpPr>
        <p:spPr bwMode="gray">
          <a:xfrm>
            <a:off x="413518" y="34941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1870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087A93C-A905-4518-9297-535BD877701F}"/>
              </a:ext>
            </a:extLst>
          </p:cNvPr>
          <p:cNvSpPr/>
          <p:nvPr/>
        </p:nvSpPr>
        <p:spPr bwMode="gray">
          <a:xfrm>
            <a:off x="413518" y="26660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1969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9F8FC8-E1C1-459C-B01F-FD88EE261233}"/>
              </a:ext>
            </a:extLst>
          </p:cNvPr>
          <p:cNvSpPr/>
          <p:nvPr/>
        </p:nvSpPr>
        <p:spPr bwMode="gray">
          <a:xfrm>
            <a:off x="413518" y="1837975"/>
            <a:ext cx="1188715" cy="5486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>
                <a:solidFill>
                  <a:schemeClr val="bg1"/>
                </a:solidFill>
              </a:rPr>
              <a:t>???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280E14F-7BD5-427C-9357-AEECB879B72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A349C44-76C2-4D73-8C72-093D3B08EB0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Edward Lloyd’s Coffee House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B2B868C-1BD5-46FE-988B-14A46B273C3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Steam, Water, Mechanical Production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97C5ADD-7F13-46F9-8EBD-B190925255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94413C4D-C2C8-4867-A1C4-243DFC7CA62E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Division of Labor, Electricity, Mass Production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20B11CF-65D9-48CF-A1DA-CB39045ECB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E8724099-DFE6-4BCB-9D5A-F39BD8A48091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Electronics, IT, Automated Production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7591712-65AE-4157-B512-F1B1EA146F3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044724" y="1420589"/>
            <a:ext cx="6470626" cy="448056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3984A70D-5D62-4708-9BA5-3DD37A8E148A}"/>
              </a:ext>
            </a:extLst>
          </p:cNvPr>
          <p:cNvSpPr/>
          <p:nvPr/>
        </p:nvSpPr>
        <p:spPr bwMode="gray">
          <a:xfrm>
            <a:off x="3291840" y="5582557"/>
            <a:ext cx="5852160" cy="64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Cyber-Physical Systems</a:t>
            </a:r>
          </a:p>
        </p:txBody>
      </p:sp>
    </p:spTree>
    <p:extLst>
      <p:ext uri="{BB962C8B-B14F-4D97-AF65-F5344CB8AC3E}">
        <p14:creationId xmlns:p14="http://schemas.microsoft.com/office/powerpoint/2010/main" val="327060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1" grpId="1" animBg="1"/>
      <p:bldP spid="42" grpId="0" animBg="1"/>
      <p:bldP spid="42" grpId="1" animBg="1"/>
      <p:bldP spid="44" grpId="0" animBg="1"/>
      <p:bldP spid="44" grpId="1" animBg="1"/>
      <p:bldP spid="46" grpId="0" animBg="1"/>
      <p:bldP spid="46" grpId="1" animBg="1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B037A7D-49E7-F74E-AEB3-CC4B8D1A8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81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Insurers Studying Solutions to Extreme Weather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F042B-EE72-C141-8895-DBC5C48B8E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5491" y="1171007"/>
            <a:ext cx="8454009" cy="640080"/>
          </a:xfrm>
        </p:spPr>
        <p:txBody>
          <a:bodyPr/>
          <a:lstStyle/>
          <a:p>
            <a:r>
              <a:rPr lang="en-US" i="1" dirty="0"/>
              <a:t>I.I.I., Actuaries, and IBHS offering resilience know-how to consumers on how to insure and protect themselves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585C7BF-C1DD-4542-A262-88C2B83E1C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300" y="2092446"/>
            <a:ext cx="2585196" cy="2739305"/>
          </a:xfrm>
          <a:prstGeom prst="rect">
            <a:avLst/>
          </a:prstGeom>
          <a:ln w="6350">
            <a:solidFill>
              <a:schemeClr val="accent5"/>
            </a:solidFill>
          </a:ln>
        </p:spPr>
      </p:pic>
      <p:sp>
        <p:nvSpPr>
          <p:cNvPr id="35" name="Content Placeholder 6">
            <a:extLst>
              <a:ext uri="{FF2B5EF4-FFF2-40B4-BE49-F238E27FC236}">
                <a16:creationId xmlns:a16="http://schemas.microsoft.com/office/drawing/2014/main" id="{733E5A7D-241D-1149-8124-42B414864138}"/>
              </a:ext>
            </a:extLst>
          </p:cNvPr>
          <p:cNvSpPr txBox="1">
            <a:spLocks/>
          </p:cNvSpPr>
          <p:nvPr/>
        </p:nvSpPr>
        <p:spPr bwMode="gray">
          <a:xfrm>
            <a:off x="385491" y="4951686"/>
            <a:ext cx="2695005" cy="117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/>
              <a:t>Proposed I.I.I. white paper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24865C5-1119-C840-AD44-76A34F735D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681" y="2092446"/>
            <a:ext cx="2586640" cy="2739305"/>
          </a:xfrm>
          <a:prstGeom prst="rect">
            <a:avLst/>
          </a:prstGeom>
        </p:spPr>
      </p:pic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8045952B-6CB8-2E41-821B-DF2DCEDEFDD9}"/>
              </a:ext>
            </a:extLst>
          </p:cNvPr>
          <p:cNvSpPr txBox="1">
            <a:spLocks/>
          </p:cNvSpPr>
          <p:nvPr/>
        </p:nvSpPr>
        <p:spPr bwMode="gray">
          <a:xfrm>
            <a:off x="1133856" y="6294780"/>
            <a:ext cx="7680960" cy="41501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Insurance Information Institute, American Academy of Actuaries Climate Index, Insurance Institute for Business &amp; Home Safety.</a:t>
            </a:r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176E30D7-5FAA-E948-A19D-5A81D8737DA2}"/>
              </a:ext>
            </a:extLst>
          </p:cNvPr>
          <p:cNvSpPr txBox="1">
            <a:spLocks/>
          </p:cNvSpPr>
          <p:nvPr/>
        </p:nvSpPr>
        <p:spPr bwMode="gray">
          <a:xfrm>
            <a:off x="3196929" y="4951686"/>
            <a:ext cx="2668392" cy="117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/>
              <a:t>The American Academy of Actuaries Climate Index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01457A93-34DE-ED45-AF3B-A730D58F3EE7}"/>
              </a:ext>
            </a:extLst>
          </p:cNvPr>
          <p:cNvSpPr txBox="1">
            <a:spLocks/>
          </p:cNvSpPr>
          <p:nvPr/>
        </p:nvSpPr>
        <p:spPr bwMode="gray">
          <a:xfrm>
            <a:off x="5967424" y="4951686"/>
            <a:ext cx="2668392" cy="1176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800" dirty="0"/>
              <a:t>Insurance Institute for Business &amp; Home Safety (IBHS) resources 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213469E-9EA1-E94A-891D-824DC006135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63506" y="2092446"/>
            <a:ext cx="2585194" cy="2739305"/>
          </a:xfrm>
          <a:prstGeom prst="rect">
            <a:avLst/>
          </a:prstGeom>
        </p:spPr>
      </p:pic>
      <p:sp>
        <p:nvSpPr>
          <p:cNvPr id="43" name="Right Triangle 42">
            <a:extLst>
              <a:ext uri="{FF2B5EF4-FFF2-40B4-BE49-F238E27FC236}">
                <a16:creationId xmlns:a16="http://schemas.microsoft.com/office/drawing/2014/main" id="{14BABE70-A2DB-444B-8767-A2E99F3746CC}"/>
              </a:ext>
            </a:extLst>
          </p:cNvPr>
          <p:cNvSpPr>
            <a:spLocks noChangeAspect="1"/>
          </p:cNvSpPr>
          <p:nvPr/>
        </p:nvSpPr>
        <p:spPr>
          <a:xfrm rot="5400000">
            <a:off x="-22959" y="-6492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5902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385491" y="1865376"/>
          <a:ext cx="8468432" cy="386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6980884" cy="950976"/>
          </a:xfrm>
        </p:spPr>
        <p:txBody>
          <a:bodyPr/>
          <a:lstStyle/>
          <a:p>
            <a:r>
              <a:rPr lang="en-US" altLang="en-US" dirty="0"/>
              <a:t>Education &amp; Analysis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86265" y="6318266"/>
            <a:ext cx="8402512" cy="41501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Source: Actuaries Climate Index, http://actuariesclimateindex.org/home/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A6542AE-AB97-4C23-A941-3E2EDA3C3E5E}"/>
              </a:ext>
            </a:extLst>
          </p:cNvPr>
          <p:cNvSpPr txBox="1">
            <a:spLocks/>
          </p:cNvSpPr>
          <p:nvPr/>
        </p:nvSpPr>
        <p:spPr bwMode="gray">
          <a:xfrm>
            <a:off x="609600" y="5733784"/>
            <a:ext cx="7875874" cy="652948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marL="285750" indent="-285750">
              <a:spcBef>
                <a:spcPts val="600"/>
              </a:spcBef>
              <a:buFont typeface="Wingdings 3" panose="05040102010807070707" pitchFamily="18" charset="2"/>
              <a:buChar char=""/>
            </a:pPr>
            <a:r>
              <a:rPr lang="en-US" dirty="0"/>
              <a:t>Index Measures Frequency of Extreme Events (Heat, Cold, Drought, Wind, Rain, Sea Level) Vs. 1961-1990 Average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78FD3F-F7C3-48A0-A46A-BB2B186D3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88" y="1230443"/>
            <a:ext cx="8454009" cy="396947"/>
          </a:xfrm>
        </p:spPr>
        <p:txBody>
          <a:bodyPr/>
          <a:lstStyle/>
          <a:p>
            <a:r>
              <a:rPr lang="en-US" dirty="0"/>
              <a:t>Actuaries Climate Index – Measuring Weather Extremes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5410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6F47D4-800B-0148-884F-D9565F9696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EDC9E6-D502-4D4A-9054-67D546676A16}"/>
              </a:ext>
            </a:extLst>
          </p:cNvPr>
          <p:cNvSpPr txBox="1">
            <a:spLocks/>
          </p:cNvSpPr>
          <p:nvPr/>
        </p:nvSpPr>
        <p:spPr bwMode="gray">
          <a:xfrm>
            <a:off x="495300" y="1774218"/>
            <a:ext cx="4276066" cy="1473074"/>
          </a:xfrm>
          <a:prstGeom prst="snip1Rect">
            <a:avLst/>
          </a:prstGeom>
          <a:solidFill>
            <a:srgbClr val="337DBE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To Create Resilience Index</a:t>
            </a:r>
            <a:br>
              <a:rPr lang="en-US" dirty="0"/>
            </a:br>
            <a:endParaRPr lang="en-US" dirty="0"/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5527234" y="1828800"/>
            <a:ext cx="3121466" cy="3614738"/>
          </a:xfrm>
          <a:prstGeom prst="rect">
            <a:avLst/>
          </a:prstGeom>
        </p:spPr>
        <p:txBody>
          <a:bodyPr/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</a:pPr>
            <a:r>
              <a:rPr lang="en-US" sz="1800" dirty="0"/>
              <a:t>How prepared is each state for the natural and man-made disasters they are likely to see?</a:t>
            </a:r>
          </a:p>
          <a:p>
            <a:pPr>
              <a:spcBef>
                <a:spcPts val="1400"/>
              </a:spcBef>
            </a:pPr>
            <a:r>
              <a:rPr lang="en-US" sz="1800" dirty="0"/>
              <a:t>I.I.I. and Aon to share their findings with the industry policy-makers and the general public</a:t>
            </a:r>
          </a:p>
          <a:p>
            <a:pPr>
              <a:spcBef>
                <a:spcPts val="1400"/>
              </a:spcBef>
            </a:pPr>
            <a:endParaRPr lang="en-US" sz="1800" dirty="0"/>
          </a:p>
          <a:p>
            <a:pPr marL="0" indent="0">
              <a:spcBef>
                <a:spcPts val="1400"/>
              </a:spcBef>
              <a:buNone/>
            </a:pPr>
            <a:r>
              <a:rPr lang="en-US" sz="1800" dirty="0"/>
              <a:t>Forecasting powered by: </a:t>
            </a:r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33F872B-11B1-F442-A1DD-2550D1E3842C}"/>
              </a:ext>
            </a:extLst>
          </p:cNvPr>
          <p:cNvSpPr>
            <a:spLocks noChangeAspect="1"/>
          </p:cNvSpPr>
          <p:nvPr/>
        </p:nvSpPr>
        <p:spPr>
          <a:xfrm rot="5400000">
            <a:off x="-22959" y="-6492"/>
            <a:ext cx="768096" cy="768096"/>
          </a:xfrm>
          <a:prstGeom prst="rtTriangle">
            <a:avLst/>
          </a:prstGeom>
          <a:solidFill>
            <a:srgbClr val="337D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498619-8C5D-E64F-81C7-7B5D5D4B6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" y="3379048"/>
            <a:ext cx="4276066" cy="269693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4A49EA5-C8F6-6A42-9BCB-339FD369B210}"/>
              </a:ext>
            </a:extLst>
          </p:cNvPr>
          <p:cNvGrpSpPr/>
          <p:nvPr/>
        </p:nvGrpSpPr>
        <p:grpSpPr>
          <a:xfrm>
            <a:off x="603647" y="1872583"/>
            <a:ext cx="3868707" cy="1272929"/>
            <a:chOff x="849831" y="1877396"/>
            <a:chExt cx="3868707" cy="12729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5F1853-DDFB-594D-B807-D373B1ACD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831" y="1877396"/>
              <a:ext cx="1311946" cy="127292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0820275-4F80-8A4F-A4FE-7591B7660DC5}"/>
                </a:ext>
              </a:extLst>
            </p:cNvPr>
            <p:cNvSpPr txBox="1"/>
            <p:nvPr/>
          </p:nvSpPr>
          <p:spPr>
            <a:xfrm>
              <a:off x="2355387" y="2198889"/>
              <a:ext cx="2363151" cy="6333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buClr>
                  <a:srgbClr val="337DBE"/>
                </a:buClr>
                <a:buSzPct val="77000"/>
              </a:pPr>
              <a:r>
                <a:rPr lang="en-US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Dr. Michel Leonard, CBE</a:t>
              </a:r>
            </a:p>
            <a:p>
              <a:pPr>
                <a:buClr>
                  <a:srgbClr val="337DBE"/>
                </a:buClr>
                <a:buSzPct val="77000"/>
              </a:pPr>
              <a:r>
                <a:rPr lang="en-US" sz="1400" dirty="0">
                  <a:solidFill>
                    <a:schemeClr val="bg1"/>
                  </a:solidFill>
                </a:rPr>
                <a:t>Vice President and </a:t>
              </a:r>
              <a:br>
                <a:rPr lang="en-US" sz="1400" dirty="0">
                  <a:solidFill>
                    <a:schemeClr val="bg1"/>
                  </a:solidFill>
                </a:rPr>
              </a:br>
              <a:r>
                <a:rPr lang="en-US" sz="1400" dirty="0">
                  <a:solidFill>
                    <a:schemeClr val="bg1"/>
                  </a:solidFill>
                </a:rPr>
                <a:t>Senior Economist, I.I.I.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85E71A14-4042-974D-A365-EBCE850AE6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53359" y="5025736"/>
            <a:ext cx="824119" cy="51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85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F8243615-72DB-4583-8681-57161FDB958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F8243615-72DB-4583-8681-57161FDB95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337AB7B-3740-4E7E-B44F-3CB627020E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00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1C046-D702-43F0-BE3B-0A6B0C0D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(Re)insurance Products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49CB7-6CDB-4636-AE49-D4E6F5B5629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8"/>
              </a:rPr>
              <a:t>Insurance Journal</a:t>
            </a:r>
            <a:r>
              <a:rPr lang="en-US" dirty="0"/>
              <a:t>; </a:t>
            </a:r>
            <a:r>
              <a:rPr lang="en-US" i="1" dirty="0">
                <a:hlinkClick r:id="rId9"/>
              </a:rPr>
              <a:t>Houston Chronicle</a:t>
            </a:r>
            <a:r>
              <a:rPr lang="en-US" i="1" dirty="0"/>
              <a:t>;</a:t>
            </a:r>
            <a:r>
              <a:rPr lang="en-US" dirty="0"/>
              <a:t> </a:t>
            </a:r>
            <a:r>
              <a:rPr lang="en-US" dirty="0">
                <a:hlinkClick r:id="rId10"/>
              </a:rPr>
              <a:t>Insurance Journal</a:t>
            </a:r>
            <a:r>
              <a:rPr lang="en-US" dirty="0"/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E763C-DF40-4619-AE25-16E715B5F572}"/>
              </a:ext>
            </a:extLst>
          </p:cNvPr>
          <p:cNvCxnSpPr>
            <a:cxnSpLocks/>
          </p:cNvCxnSpPr>
          <p:nvPr/>
        </p:nvCxnSpPr>
        <p:spPr>
          <a:xfrm>
            <a:off x="2372049" y="1315815"/>
            <a:ext cx="9731" cy="503150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635877-D0EB-4D4C-83A9-93C5E3337953}"/>
              </a:ext>
            </a:extLst>
          </p:cNvPr>
          <p:cNvCxnSpPr>
            <a:cxnSpLocks/>
          </p:cNvCxnSpPr>
          <p:nvPr/>
        </p:nvCxnSpPr>
        <p:spPr>
          <a:xfrm>
            <a:off x="453842" y="1773455"/>
            <a:ext cx="836097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416DDA-BE41-4C60-B016-8B5E20BFC6BD}"/>
              </a:ext>
            </a:extLst>
          </p:cNvPr>
          <p:cNvGrpSpPr/>
          <p:nvPr/>
        </p:nvGrpSpPr>
        <p:grpSpPr>
          <a:xfrm>
            <a:off x="453841" y="1944513"/>
            <a:ext cx="6829541" cy="1099845"/>
            <a:chOff x="3962399" y="1831493"/>
            <a:chExt cx="6829541" cy="109984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88EE89F-AE2A-4359-999C-F1CFC8E7CD70}"/>
                </a:ext>
              </a:extLst>
            </p:cNvPr>
            <p:cNvSpPr/>
            <p:nvPr/>
          </p:nvSpPr>
          <p:spPr bwMode="auto">
            <a:xfrm>
              <a:off x="3962399" y="1831493"/>
              <a:ext cx="1721892" cy="1099845"/>
            </a:xfrm>
            <a:prstGeom prst="rect">
              <a:avLst/>
            </a:prstGeom>
            <a:solidFill>
              <a:srgbClr val="134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FEMA Reinsurance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id="{EFE00369-1164-43B4-B18B-C295964B38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90339" y="1831494"/>
              <a:ext cx="4901601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285750" indent="-285750">
                <a:spcAft>
                  <a:spcPts val="600"/>
                </a:spcAft>
                <a:buClr>
                  <a:srgbClr val="337DBE"/>
                </a:buClr>
                <a:buFont typeface="Wingdings 3" panose="05040102010807070707" pitchFamily="18" charset="2"/>
                <a:buChar char="y"/>
              </a:pPr>
              <a:r>
                <a:rPr lang="en-US" sz="1600" dirty="0"/>
                <a:t>Through a $150 million purchase of private reinsurance products, FEMA was able to recover approximately $1 billion, or an eighth of its total 2017 loses.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BED6375-81AD-4A76-88FF-A39E18AD2984}"/>
              </a:ext>
            </a:extLst>
          </p:cNvPr>
          <p:cNvGrpSpPr/>
          <p:nvPr/>
        </p:nvGrpSpPr>
        <p:grpSpPr>
          <a:xfrm>
            <a:off x="453841" y="3469703"/>
            <a:ext cx="6829539" cy="1096958"/>
            <a:chOff x="453841" y="3510751"/>
            <a:chExt cx="6829539" cy="109695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FE3A2BF-0204-4D54-8594-3C1FC5080988}"/>
                </a:ext>
              </a:extLst>
            </p:cNvPr>
            <p:cNvSpPr/>
            <p:nvPr/>
          </p:nvSpPr>
          <p:spPr bwMode="auto">
            <a:xfrm>
              <a:off x="453841" y="3510751"/>
              <a:ext cx="1721890" cy="1096958"/>
            </a:xfrm>
            <a:prstGeom prst="rect">
              <a:avLst/>
            </a:prstGeom>
            <a:solidFill>
              <a:srgbClr val="134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NFIP </a:t>
              </a:r>
              <a:r>
                <a:rPr lang="en-US" sz="1600" b="1" dirty="0" err="1">
                  <a:solidFill>
                    <a:schemeClr val="bg1"/>
                  </a:solidFill>
                </a:rPr>
                <a:t>NatCat</a:t>
              </a:r>
              <a:r>
                <a:rPr lang="en-US" sz="1600" b="1" dirty="0">
                  <a:solidFill>
                    <a:schemeClr val="bg1"/>
                  </a:solidFill>
                </a:rPr>
                <a:t> Bonds</a:t>
              </a:r>
            </a:p>
          </p:txBody>
        </p:sp>
        <p:sp>
          <p:nvSpPr>
            <p:cNvPr id="23" name="TextBox 12">
              <a:extLst>
                <a:ext uri="{FF2B5EF4-FFF2-40B4-BE49-F238E27FC236}">
                  <a16:creationId xmlns:a16="http://schemas.microsoft.com/office/drawing/2014/main" id="{0ED5EC12-81AA-4F43-A0DC-59F19F6BC93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81780" y="3510752"/>
              <a:ext cx="4901600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285750" indent="-285750">
                <a:spcAft>
                  <a:spcPts val="600"/>
                </a:spcAft>
                <a:buClr>
                  <a:srgbClr val="337DBE"/>
                </a:buClr>
                <a:buFont typeface="Wingdings 3" panose="05040102010807070707" pitchFamily="18" charset="2"/>
                <a:buChar char="y"/>
              </a:pPr>
              <a:r>
                <a:rPr lang="en-US" sz="1600" dirty="0"/>
                <a:t>By issuing new natural catastrophe bonds geared towards institutional investors, the NFIP can bring an estimated $500 million of additional reinsurance coverage.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F158B5-F1CC-4FF4-8928-4865AE4B1E4B}"/>
              </a:ext>
            </a:extLst>
          </p:cNvPr>
          <p:cNvGrpSpPr/>
          <p:nvPr/>
        </p:nvGrpSpPr>
        <p:grpSpPr>
          <a:xfrm>
            <a:off x="453841" y="4989041"/>
            <a:ext cx="6829540" cy="1077218"/>
            <a:chOff x="3962399" y="1726918"/>
            <a:chExt cx="6829540" cy="107721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F2BB0E6-3783-432D-BB00-0F75D63FBCA2}"/>
                </a:ext>
              </a:extLst>
            </p:cNvPr>
            <p:cNvSpPr/>
            <p:nvPr/>
          </p:nvSpPr>
          <p:spPr bwMode="auto">
            <a:xfrm>
              <a:off x="3962399" y="1755757"/>
              <a:ext cx="1721887" cy="1048379"/>
            </a:xfrm>
            <a:prstGeom prst="rect">
              <a:avLst/>
            </a:prstGeom>
            <a:solidFill>
              <a:srgbClr val="1340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hangingPunct="1">
                <a:spcBef>
                  <a:spcPct val="20000"/>
                </a:spcBef>
                <a:defRPr/>
              </a:pPr>
              <a:r>
                <a:rPr lang="en-US" sz="1600" b="1" dirty="0">
                  <a:solidFill>
                    <a:schemeClr val="bg1"/>
                  </a:solidFill>
                </a:rPr>
                <a:t>Private Market Flood Products</a:t>
              </a:r>
            </a:p>
          </p:txBody>
        </p:sp>
        <p:sp>
          <p:nvSpPr>
            <p:cNvPr id="26" name="TextBox 12">
              <a:extLst>
                <a:ext uri="{FF2B5EF4-FFF2-40B4-BE49-F238E27FC236}">
                  <a16:creationId xmlns:a16="http://schemas.microsoft.com/office/drawing/2014/main" id="{6F2407C3-1948-484F-A165-46ABDC8985F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880607" y="1726918"/>
              <a:ext cx="491133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182563" indent="-182563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285750" indent="-285750">
                <a:spcAft>
                  <a:spcPts val="600"/>
                </a:spcAft>
                <a:buClr>
                  <a:srgbClr val="337DBE"/>
                </a:buClr>
                <a:buFont typeface="Wingdings 3" panose="05040102010807070707" pitchFamily="18" charset="2"/>
                <a:buChar char="y"/>
              </a:pPr>
              <a:r>
                <a:rPr lang="en-US" sz="1600" dirty="0"/>
                <a:t>During 2017, the private flood insurance market added 50 new carriers. Direct private flood insurance premiums written reached $630 million, an increase of $217 million over 2016.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760F077-BDAC-466E-AA60-D13560EE51F3}"/>
              </a:ext>
            </a:extLst>
          </p:cNvPr>
          <p:cNvSpPr txBox="1"/>
          <p:nvPr/>
        </p:nvSpPr>
        <p:spPr>
          <a:xfrm>
            <a:off x="356616" y="1384803"/>
            <a:ext cx="2211741" cy="5236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600" b="1" dirty="0"/>
              <a:t>Private Industry</a:t>
            </a:r>
          </a:p>
        </p:txBody>
      </p:sp>
      <p:pic>
        <p:nvPicPr>
          <p:cNvPr id="40972" name="Picture 12" descr="Image result for swiss re logo">
            <a:extLst>
              <a:ext uri="{FF2B5EF4-FFF2-40B4-BE49-F238E27FC236}">
                <a16:creationId xmlns:a16="http://schemas.microsoft.com/office/drawing/2014/main" id="{C38C2F9D-274C-4424-9D88-84F7F0C3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698" y="4788461"/>
            <a:ext cx="1752753" cy="42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ECF0B3-906D-4196-9E74-734B8F57C95D}"/>
              </a:ext>
            </a:extLst>
          </p:cNvPr>
          <p:cNvSpPr txBox="1"/>
          <p:nvPr/>
        </p:nvSpPr>
        <p:spPr>
          <a:xfrm>
            <a:off x="2372049" y="1384803"/>
            <a:ext cx="2211741" cy="52361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600" b="1" dirty="0"/>
              <a:t>Case Studies</a:t>
            </a:r>
          </a:p>
        </p:txBody>
      </p:sp>
      <p:pic>
        <p:nvPicPr>
          <p:cNvPr id="40984" name="Picture 24" descr="Image result for nfip logo vector">
            <a:extLst>
              <a:ext uri="{FF2B5EF4-FFF2-40B4-BE49-F238E27FC236}">
                <a16:creationId xmlns:a16="http://schemas.microsoft.com/office/drawing/2014/main" id="{FE7A7896-56E5-4E48-8C7E-170DAF5C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9365" y="3455893"/>
            <a:ext cx="1291421" cy="11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E96C5BB4-8EBD-4F4E-BF26-B164A2D3084F}"/>
              </a:ext>
            </a:extLst>
          </p:cNvPr>
          <p:cNvGrpSpPr/>
          <p:nvPr/>
        </p:nvGrpSpPr>
        <p:grpSpPr>
          <a:xfrm>
            <a:off x="7138699" y="1846216"/>
            <a:ext cx="1752753" cy="1084448"/>
            <a:chOff x="7249578" y="1846216"/>
            <a:chExt cx="1752753" cy="108444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10923DE-C080-4245-96FA-4045CA508692}"/>
                </a:ext>
              </a:extLst>
            </p:cNvPr>
            <p:cNvGrpSpPr/>
            <p:nvPr/>
          </p:nvGrpSpPr>
          <p:grpSpPr>
            <a:xfrm>
              <a:off x="7524021" y="1846216"/>
              <a:ext cx="1203869" cy="756649"/>
              <a:chOff x="7610947" y="1977583"/>
              <a:chExt cx="1203869" cy="608892"/>
            </a:xfrm>
          </p:grpSpPr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30FD952C-DD27-47EC-AD2A-446A4B15A94C}"/>
                  </a:ext>
                </a:extLst>
              </p:cNvPr>
              <p:cNvSpPr/>
              <p:nvPr/>
            </p:nvSpPr>
            <p:spPr>
              <a:xfrm rot="16200000">
                <a:off x="7908436" y="1680094"/>
                <a:ext cx="608892" cy="120386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b="1" dirty="0" err="1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AE2481-689D-4B7A-8D1B-0F38658F46B9}"/>
                  </a:ext>
                </a:extLst>
              </p:cNvPr>
              <p:cNvSpPr txBox="1"/>
              <p:nvPr/>
            </p:nvSpPr>
            <p:spPr>
              <a:xfrm>
                <a:off x="7868873" y="2291611"/>
                <a:ext cx="604818" cy="28955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1200"/>
                  </a:spcBef>
                  <a:buClr>
                    <a:srgbClr val="337DBE"/>
                  </a:buClr>
                  <a:buSzPct val="77000"/>
                </a:pPr>
                <a:r>
                  <a:rPr lang="en-US" sz="2000" dirty="0">
                    <a:solidFill>
                      <a:schemeClr val="bg2"/>
                    </a:solidFill>
                  </a:rPr>
                  <a:t>40%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E07152-C7E4-4AF4-9339-12958483BAD5}"/>
                </a:ext>
              </a:extLst>
            </p:cNvPr>
            <p:cNvSpPr txBox="1"/>
            <p:nvPr/>
          </p:nvSpPr>
          <p:spPr>
            <a:xfrm>
              <a:off x="7249578" y="2626483"/>
              <a:ext cx="1752753" cy="3041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  <a:buClr>
                  <a:srgbClr val="337DBE"/>
                </a:buClr>
                <a:buSzPct val="77000"/>
              </a:pPr>
              <a:r>
                <a:rPr lang="en-US" sz="2000" dirty="0"/>
                <a:t>2018 FEMA Reinsurance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3F27464-6A60-4441-B02C-C3BFEE02A7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38698" y="5284779"/>
            <a:ext cx="1698606" cy="7004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811AC2-320F-4473-9ACF-44DEC647B4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94805" y="6025440"/>
            <a:ext cx="1152525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0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21042E-4626-4E42-9C34-E202BCC1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Buying Flood Insurance?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C107DDF-55C6-4F9A-ABC4-63AAA8250A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Who Has It Vs. Who Needs 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B787DF-9522-433E-9229-0E9DA0754E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Flood Insurance Program, Insurance Information Institute.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11E0E2-1789-4316-A5A0-B0BAE020125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NFIP </a:t>
            </a:r>
            <a:r>
              <a:rPr lang="en-US" dirty="0" err="1"/>
              <a:t>Takeup</a:t>
            </a:r>
            <a:r>
              <a:rPr lang="en-US" dirty="0"/>
              <a:t> Rates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CD07EF-B3CE-4063-A3CA-486DF06DBC5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Oregon Counties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81DE1AE-4446-4B64-8521-B2D35E15845E}"/>
              </a:ext>
            </a:extLst>
          </p:cNvPr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1856158553"/>
              </p:ext>
            </p:extLst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B90102AC-ECD0-430E-9571-7FA2D01F6F3C}"/>
              </a:ext>
            </a:extLst>
          </p:cNvPr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4167592790"/>
              </p:ext>
            </p:extLst>
          </p:nvPr>
        </p:nvGraphicFramePr>
        <p:xfrm>
          <a:off x="4668838" y="2378075"/>
          <a:ext cx="4151313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3771">
                  <a:extLst>
                    <a:ext uri="{9D8B030D-6E8A-4147-A177-3AD203B41FA5}">
                      <a16:colId xmlns:a16="http://schemas.microsoft.com/office/drawing/2014/main" val="4063010701"/>
                    </a:ext>
                  </a:extLst>
                </a:gridCol>
                <a:gridCol w="1714767">
                  <a:extLst>
                    <a:ext uri="{9D8B030D-6E8A-4147-A177-3AD203B41FA5}">
                      <a16:colId xmlns:a16="http://schemas.microsoft.com/office/drawing/2014/main" val="1491215107"/>
                    </a:ext>
                  </a:extLst>
                </a:gridCol>
                <a:gridCol w="1052775">
                  <a:extLst>
                    <a:ext uri="{9D8B030D-6E8A-4147-A177-3AD203B41FA5}">
                      <a16:colId xmlns:a16="http://schemas.microsoft.com/office/drawing/2014/main" val="2186520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County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Major Floods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NFIP </a:t>
                      </a:r>
                      <a:r>
                        <a:rPr lang="en-US" dirty="0" err="1"/>
                        <a:t>Takeup</a:t>
                      </a:r>
                      <a:r>
                        <a:rPr lang="en-US" dirty="0"/>
                        <a:t> Rate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01649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Benton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10355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Clackamas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1862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87741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Linn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37226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Marion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98289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Morrow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14392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Multnomah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1876, 1894, 1948, 1994, 1996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69859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Polk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1996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2%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990113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0211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BA36E-B4CA-4D15-92F4-8F3EC867A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FEMA Grant Vs. NFIP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BF59B62-5728-4F95-BE34-E566BB3750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4200899"/>
              </p:ext>
            </p:extLst>
          </p:nvPr>
        </p:nvGraphicFramePr>
        <p:xfrm>
          <a:off x="357188" y="1884363"/>
          <a:ext cx="8458200" cy="404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C3B250-AB27-44D6-B2E9-0834C58908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Insurance Pays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E7D603-BCC4-4A8F-B97B-E4C6288776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National Flood Insurance Program, </a:t>
            </a:r>
            <a:r>
              <a:rPr lang="en-US" dirty="0">
                <a:hlinkClick r:id="rId3"/>
              </a:rPr>
              <a:t>Reuters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330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101EF7-0EB5-49C7-B5AB-70AD8D0C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Flood Insurance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07D398-138B-4BE5-A1E5-E92003F5C7C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$640 Million Market in 2017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AE6B18-9177-45B4-80C3-F9F59E89CB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S&amp;P Global Market Intelligence data, sourced from NAIC; Insurance Information Institute.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D006283-C870-4514-AED5-58EA4775A30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668090" y="890168"/>
            <a:ext cx="4153168" cy="640080"/>
          </a:xfrm>
        </p:spPr>
        <p:txBody>
          <a:bodyPr/>
          <a:lstStyle/>
          <a:p>
            <a:r>
              <a:rPr lang="en-US" dirty="0"/>
              <a:t>Significant Share of Flood Mkt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6BDB714-325B-4C4C-B291-A1D5360EC34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68090" y="3130569"/>
            <a:ext cx="4153168" cy="640080"/>
          </a:xfrm>
        </p:spPr>
        <p:txBody>
          <a:bodyPr/>
          <a:lstStyle/>
          <a:p>
            <a:r>
              <a:rPr lang="en-US" dirty="0"/>
              <a:t>Growing No. Writers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C6C1C66-D04B-4BD8-9B1F-46BE1FE704A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Growing Faster Than Cyber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660A47B6-78E7-4A52-828F-5081374FEA1D}"/>
              </a:ext>
            </a:extLst>
          </p:cNvPr>
          <p:cNvGraphicFramePr>
            <a:graphicFrameLocks noGrp="1"/>
          </p:cNvGraphicFramePr>
          <p:nvPr>
            <p:ph sz="quarter" idx="37"/>
            <p:extLst>
              <p:ext uri="{D42A27DB-BD31-4B8C-83A1-F6EECF244321}">
                <p14:modId xmlns:p14="http://schemas.microsoft.com/office/powerpoint/2010/main" val="3512748682"/>
              </p:ext>
            </p:extLst>
          </p:nvPr>
        </p:nvGraphicFramePr>
        <p:xfrm>
          <a:off x="352425" y="2381250"/>
          <a:ext cx="4152900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ontent Placeholder 20">
            <a:extLst>
              <a:ext uri="{FF2B5EF4-FFF2-40B4-BE49-F238E27FC236}">
                <a16:creationId xmlns:a16="http://schemas.microsoft.com/office/drawing/2014/main" id="{FF4666EC-433B-40EE-846A-10B49577E101}"/>
              </a:ext>
            </a:extLst>
          </p:cNvPr>
          <p:cNvGraphicFramePr>
            <a:graphicFrameLocks noGrp="1"/>
          </p:cNvGraphicFramePr>
          <p:nvPr>
            <p:ph sz="quarter" idx="38"/>
            <p:extLst>
              <p:ext uri="{D42A27DB-BD31-4B8C-83A1-F6EECF244321}">
                <p14:modId xmlns:p14="http://schemas.microsoft.com/office/powerpoint/2010/main" val="4196116478"/>
              </p:ext>
            </p:extLst>
          </p:nvPr>
        </p:nvGraphicFramePr>
        <p:xfrm>
          <a:off x="4668838" y="1651767"/>
          <a:ext cx="4151312" cy="1417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9" name="Content Placeholder 20">
            <a:extLst>
              <a:ext uri="{FF2B5EF4-FFF2-40B4-BE49-F238E27FC236}">
                <a16:creationId xmlns:a16="http://schemas.microsoft.com/office/drawing/2014/main" id="{D48477EF-112C-400E-81B7-CFF1E47E0504}"/>
              </a:ext>
            </a:extLst>
          </p:cNvPr>
          <p:cNvGraphicFramePr>
            <a:graphicFrameLocks noGrp="1"/>
          </p:cNvGraphicFramePr>
          <p:nvPr>
            <p:ph sz="quarter" idx="39"/>
            <p:extLst>
              <p:ext uri="{D42A27DB-BD31-4B8C-83A1-F6EECF244321}">
                <p14:modId xmlns:p14="http://schemas.microsoft.com/office/powerpoint/2010/main" val="3850313291"/>
              </p:ext>
            </p:extLst>
          </p:nvPr>
        </p:nvGraphicFramePr>
        <p:xfrm>
          <a:off x="4668838" y="3930796"/>
          <a:ext cx="4151312" cy="2200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5432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Insurance Industry Economic Trends 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853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" y="2048102"/>
            <a:ext cx="9144001" cy="480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I.I.I. Mission Statement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gray">
          <a:xfrm>
            <a:off x="356617" y="2335501"/>
            <a:ext cx="5207001" cy="872767"/>
          </a:xfrm>
          <a:prstGeom prst="snip1Rect">
            <a:avLst>
              <a:gd name="adj" fmla="val 29185"/>
            </a:avLst>
          </a:prstGeom>
          <a:solidFill>
            <a:srgbClr val="337DBE">
              <a:alpha val="90000"/>
            </a:srgb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18288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</a:rPr>
              <a:t>Improving public understanding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insurance...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gray">
          <a:xfrm>
            <a:off x="3300414" y="4751809"/>
            <a:ext cx="5319714" cy="872767"/>
          </a:xfrm>
          <a:prstGeom prst="snip1Rect">
            <a:avLst>
              <a:gd name="adj" fmla="val 29763"/>
            </a:avLst>
          </a:prstGeom>
          <a:solidFill>
            <a:schemeClr val="accent3">
              <a:alpha val="90000"/>
            </a:schemeClr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82880" tIns="45716" rIns="182880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 algn="l">
              <a:lnSpc>
                <a:spcPct val="94000"/>
              </a:lnSpc>
              <a:spcBef>
                <a:spcPts val="0"/>
              </a:spcBef>
            </a:pPr>
            <a:endParaRPr lang="is-IS" sz="2400" dirty="0">
              <a:solidFill>
                <a:schemeClr val="bg1"/>
              </a:solidFill>
            </a:endParaRPr>
          </a:p>
          <a:p>
            <a:pPr algn="l">
              <a:lnSpc>
                <a:spcPct val="94000"/>
              </a:lnSpc>
              <a:spcBef>
                <a:spcPts val="0"/>
              </a:spcBef>
            </a:pPr>
            <a:r>
              <a:rPr lang="is-IS" sz="2400" dirty="0">
                <a:solidFill>
                  <a:schemeClr val="bg1"/>
                </a:solidFill>
              </a:rPr>
              <a:t>…</a:t>
            </a:r>
            <a:r>
              <a:rPr lang="en-US" sz="2400" dirty="0">
                <a:solidFill>
                  <a:schemeClr val="bg1"/>
                </a:solidFill>
              </a:rPr>
              <a:t>what it does and how it works.</a:t>
            </a:r>
          </a:p>
          <a:p>
            <a:pPr algn="r">
              <a:lnSpc>
                <a:spcPct val="94000"/>
              </a:lnSpc>
              <a:spcBef>
                <a:spcPts val="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ight Triangle 10"/>
          <p:cNvSpPr>
            <a:spLocks noChangeAspect="1"/>
          </p:cNvSpPr>
          <p:nvPr/>
        </p:nvSpPr>
        <p:spPr>
          <a:xfrm rot="16200000">
            <a:off x="8375904" y="6089905"/>
            <a:ext cx="768096" cy="768096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 bwMode="gray">
          <a:xfrm>
            <a:off x="8620130" y="6662380"/>
            <a:ext cx="438151" cy="120185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5C0926A-889A-463A-A5EA-682F15689EEF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64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"/>
          <p:cNvGraphicFramePr>
            <a:graphicFrameLocks noChangeAspect="1"/>
          </p:cNvGraphicFramePr>
          <p:nvPr>
            <p:extLst/>
          </p:nvPr>
        </p:nvGraphicFramePr>
        <p:xfrm>
          <a:off x="385491" y="1268108"/>
          <a:ext cx="8468432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0297" name="Rectangle 3"/>
          <p:cNvSpPr>
            <a:spLocks noGrp="1" noChangeArrowheads="1"/>
          </p:cNvSpPr>
          <p:nvPr>
            <p:ph type="title"/>
          </p:nvPr>
        </p:nvSpPr>
        <p:spPr>
          <a:xfrm>
            <a:off x="651888" y="233058"/>
            <a:ext cx="6980884" cy="950976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Direct Premium Growth, Annual Change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861645" y="6277343"/>
            <a:ext cx="8244251" cy="41501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All data through second quarter.</a:t>
            </a:r>
          </a:p>
          <a:p>
            <a:r>
              <a:rPr lang="en-US" dirty="0"/>
              <a:t>SOURCES:NAIC data sourced through S&amp;P Global Intelligence, Bureau of Economic Affairs, Insurance Information Institute.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033126-07B3-4162-BA59-AD02E1911D67}"/>
              </a:ext>
            </a:extLst>
          </p:cNvPr>
          <p:cNvSpPr/>
          <p:nvPr/>
        </p:nvSpPr>
        <p:spPr>
          <a:xfrm>
            <a:off x="651887" y="5589892"/>
            <a:ext cx="793167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SzPct val="90000"/>
              <a:buFont typeface="Wingdings 3" panose="05040102010807070707" pitchFamily="18" charset="2"/>
              <a:buChar char=""/>
            </a:pPr>
            <a:r>
              <a:rPr lang="en-US" b="1" dirty="0">
                <a:solidFill>
                  <a:schemeClr val="accent2"/>
                </a:solidFill>
              </a:rPr>
              <a:t>Direct Premiums Continue to Track Economic Growth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25390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P/C industry net income after taxes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85491" y="6294780"/>
            <a:ext cx="8454009" cy="415018"/>
          </a:xfrm>
        </p:spPr>
        <p:txBody>
          <a:bodyPr/>
          <a:lstStyle/>
          <a:p>
            <a:endParaRPr lang="en-US" sz="800" dirty="0"/>
          </a:p>
          <a:p>
            <a:r>
              <a:rPr lang="en-US" dirty="0"/>
              <a:t>Through third quarter. Adjusted for inflation using the BLS CPI calculator, </a:t>
            </a:r>
            <a:r>
              <a:rPr lang="en-US"/>
              <a:t>to 2018 </a:t>
            </a:r>
            <a:r>
              <a:rPr lang="en-US" dirty="0"/>
              <a:t>dollars.</a:t>
            </a:r>
            <a:br>
              <a:rPr lang="en-US" dirty="0"/>
            </a:br>
            <a:r>
              <a:rPr lang="en-US" dirty="0"/>
              <a:t>Sources: </a:t>
            </a:r>
            <a:r>
              <a:rPr lang="fr-FR" dirty="0"/>
              <a:t>NAIC data, </a:t>
            </a:r>
            <a:r>
              <a:rPr lang="fr-FR" dirty="0" err="1"/>
              <a:t>sourced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S&amp;P Global </a:t>
            </a:r>
            <a:r>
              <a:rPr lang="fr-FR" dirty="0" err="1"/>
              <a:t>Market</a:t>
            </a:r>
            <a:r>
              <a:rPr lang="fr-FR" dirty="0"/>
              <a:t> Intelligence; </a:t>
            </a:r>
            <a:r>
              <a:rPr lang="fr-FR" dirty="0" err="1"/>
              <a:t>Insurance</a:t>
            </a:r>
            <a:r>
              <a:rPr lang="fr-FR" dirty="0"/>
              <a:t> Information Institute.</a:t>
            </a:r>
            <a:endParaRPr lang="en-US" dirty="0"/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495300" y="1489054"/>
          <a:ext cx="8128760" cy="419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13012" y="1202822"/>
            <a:ext cx="2640026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Billions, 2018 dollars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748" y="5528610"/>
            <a:ext cx="7992300" cy="5435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lnSpc>
                <a:spcPct val="90000"/>
              </a:lnSpc>
              <a:spcBef>
                <a:spcPts val="600"/>
              </a:spcBef>
              <a:buSzPct val="90000"/>
              <a:buFont typeface="Wingdings 3" panose="05040102010807070707" pitchFamily="18" charset="2"/>
              <a:buChar char=""/>
            </a:pPr>
            <a:r>
              <a:rPr lang="en-US" sz="1600" b="1" dirty="0">
                <a:solidFill>
                  <a:schemeClr val="accent2"/>
                </a:solidFill>
              </a:rPr>
              <a:t>Catastrophes Drove Earnings Down in 2017, Continuing a Four-Year Slide in Inflation-Adjusted Profits.</a:t>
            </a:r>
          </a:p>
        </p:txBody>
      </p:sp>
    </p:spTree>
    <p:extLst>
      <p:ext uri="{BB962C8B-B14F-4D97-AF65-F5344CB8AC3E}">
        <p14:creationId xmlns:p14="http://schemas.microsoft.com/office/powerpoint/2010/main" val="154102333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1837" y="278543"/>
            <a:ext cx="5333012" cy="950976"/>
          </a:xfrm>
        </p:spPr>
        <p:txBody>
          <a:bodyPr/>
          <a:lstStyle/>
          <a:p>
            <a:r>
              <a:rPr lang="en-US" dirty="0"/>
              <a:t>P/C Insurance Industry </a:t>
            </a:r>
            <a:br>
              <a:rPr lang="en-US" dirty="0"/>
            </a:br>
            <a:r>
              <a:rPr lang="en-US" dirty="0"/>
              <a:t>Combined Ratio, 2000-2018*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*Excludes Mortgage &amp; Financial Guaranty insurers 2008-2014.</a:t>
            </a:r>
            <a:br>
              <a:rPr lang="en-US" dirty="0"/>
            </a:br>
            <a:r>
              <a:rPr lang="en-US" dirty="0"/>
              <a:t>Including M&amp;FG, 2008=105.1, 2009=100.7, 2010=102.4, 2011=108.1; 2012:=103.2; 2013: = 96.1; 2014: = 97.0.                              </a:t>
            </a:r>
          </a:p>
          <a:p>
            <a:r>
              <a:rPr lang="en-US" dirty="0"/>
              <a:t>Sources: A.M. Best; ISO, a Verisk Analytics company; I.I.I. estimate for 2018.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202285" y="2467289"/>
          <a:ext cx="8475663" cy="351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842156" y="1640069"/>
            <a:ext cx="1117517" cy="2270425"/>
            <a:chOff x="1577533" y="2046013"/>
            <a:chExt cx="775142" cy="1855071"/>
          </a:xfrm>
        </p:grpSpPr>
        <p:sp>
          <p:nvSpPr>
            <p:cNvPr id="27" name="AutoShape 7"/>
            <p:cNvSpPr>
              <a:spLocks noChangeArrowheads="1"/>
            </p:cNvSpPr>
            <p:nvPr/>
          </p:nvSpPr>
          <p:spPr bwMode="gray">
            <a:xfrm>
              <a:off x="1577533" y="2046013"/>
              <a:ext cx="775142" cy="58975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Hurricanes, Wildfires Drive CR Higher.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gray">
            <a:xfrm>
              <a:off x="1718976" y="2635763"/>
              <a:ext cx="0" cy="126532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468886" y="1360728"/>
            <a:ext cx="1157788" cy="2993979"/>
            <a:chOff x="1724025" y="3276791"/>
            <a:chExt cx="1157788" cy="2993979"/>
          </a:xfrm>
        </p:grpSpPr>
        <p:sp>
          <p:nvSpPr>
            <p:cNvPr id="30" name="AutoShape 5"/>
            <p:cNvSpPr>
              <a:spLocks noChangeArrowheads="1"/>
            </p:cNvSpPr>
            <p:nvPr/>
          </p:nvSpPr>
          <p:spPr bwMode="gray">
            <a:xfrm>
              <a:off x="1724025" y="3276791"/>
              <a:ext cx="1157788" cy="795528"/>
            </a:xfrm>
            <a:prstGeom prst="rect">
              <a:avLst/>
            </a:prstGeom>
            <a:solidFill>
              <a:schemeClr val="accent6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Heavy Use of Reinsurance Lowered Net Losses.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 bwMode="gray">
            <a:xfrm>
              <a:off x="2718710" y="4004088"/>
              <a:ext cx="21657" cy="2266682"/>
            </a:xfrm>
            <a:prstGeom prst="straightConnector1">
              <a:avLst/>
            </a:prstGeom>
            <a:ln w="28575">
              <a:solidFill>
                <a:schemeClr val="accent6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2952617" y="2271851"/>
            <a:ext cx="1030597" cy="2283494"/>
            <a:chOff x="2950852" y="3276791"/>
            <a:chExt cx="1030597" cy="1786911"/>
          </a:xfrm>
        </p:grpSpPr>
        <p:sp>
          <p:nvSpPr>
            <p:cNvPr id="33" name="AutoShape 6"/>
            <p:cNvSpPr>
              <a:spLocks noChangeArrowheads="1"/>
            </p:cNvSpPr>
            <p:nvPr/>
          </p:nvSpPr>
          <p:spPr bwMode="gray">
            <a:xfrm>
              <a:off x="2950852" y="3276791"/>
              <a:ext cx="1030597" cy="795528"/>
            </a:xfrm>
            <a:prstGeom prst="rect">
              <a:avLst/>
            </a:prstGeom>
            <a:solidFill>
              <a:schemeClr val="accent3"/>
            </a:solidFill>
            <a:ln w="28575" algn="ctr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Best Combined Ratio Since 1949 (87.6)</a:t>
              </a:r>
            </a:p>
          </p:txBody>
        </p:sp>
        <p:cxnSp>
          <p:nvCxnSpPr>
            <p:cNvPr id="34" name="Straight Arrow Connector 33"/>
            <p:cNvCxnSpPr>
              <a:cxnSpLocks/>
            </p:cNvCxnSpPr>
            <p:nvPr/>
          </p:nvCxnSpPr>
          <p:spPr bwMode="gray">
            <a:xfrm flipH="1">
              <a:off x="3152217" y="4074923"/>
              <a:ext cx="1" cy="988779"/>
            </a:xfrm>
            <a:prstGeom prst="straightConnector1">
              <a:avLst/>
            </a:prstGeom>
            <a:ln w="28575">
              <a:solidFill>
                <a:schemeClr val="accent3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564046" y="1553961"/>
            <a:ext cx="1636020" cy="2165690"/>
            <a:chOff x="5168230" y="1521915"/>
            <a:chExt cx="1636020" cy="2165690"/>
          </a:xfrm>
        </p:grpSpPr>
        <p:sp>
          <p:nvSpPr>
            <p:cNvPr id="39" name="PPTShape_1"/>
            <p:cNvSpPr>
              <a:spLocks noChangeArrowheads="1"/>
            </p:cNvSpPr>
            <p:nvPr/>
          </p:nvSpPr>
          <p:spPr bwMode="gray">
            <a:xfrm>
              <a:off x="5168230" y="1521915"/>
              <a:ext cx="1636020" cy="7955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Higher CAT Losses, Shrinking Reserve Releases, Toll of Soft Market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gray">
            <a:xfrm>
              <a:off x="5661262" y="2239805"/>
              <a:ext cx="0" cy="144780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306299" y="2867715"/>
            <a:ext cx="717052" cy="817928"/>
            <a:chOff x="6616143" y="3296872"/>
            <a:chExt cx="717052" cy="817928"/>
          </a:xfrm>
        </p:grpSpPr>
        <p:sp>
          <p:nvSpPr>
            <p:cNvPr id="42" name="PPTShape_3"/>
            <p:cNvSpPr>
              <a:spLocks noChangeArrowheads="1"/>
            </p:cNvSpPr>
            <p:nvPr/>
          </p:nvSpPr>
          <p:spPr bwMode="gray">
            <a:xfrm>
              <a:off x="6616143" y="3296872"/>
              <a:ext cx="717052" cy="370519"/>
            </a:xfrm>
            <a:prstGeom prst="rect">
              <a:avLst/>
            </a:prstGeom>
            <a:solidFill>
              <a:schemeClr val="tx2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  <a:defRPr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Sandy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gray">
            <a:xfrm>
              <a:off x="6816964" y="3629891"/>
              <a:ext cx="0" cy="484909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428127" y="191195"/>
            <a:ext cx="1893887" cy="4241206"/>
            <a:chOff x="458788" y="1838324"/>
            <a:chExt cx="1893887" cy="4241206"/>
          </a:xfrm>
        </p:grpSpPr>
        <p:sp>
          <p:nvSpPr>
            <p:cNvPr id="56" name="AutoShape 7"/>
            <p:cNvSpPr>
              <a:spLocks noChangeArrowheads="1"/>
            </p:cNvSpPr>
            <p:nvPr/>
          </p:nvSpPr>
          <p:spPr bwMode="gray">
            <a:xfrm>
              <a:off x="458788" y="1838324"/>
              <a:ext cx="1893887" cy="797439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tIns="45720" bIns="4572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3 Consecutive Years of U/W Profits; 1</a:t>
              </a:r>
              <a:r>
                <a:rPr lang="en-US" sz="1200" b="1" baseline="30000" dirty="0">
                  <a:solidFill>
                    <a:schemeClr val="bg1"/>
                  </a:solidFill>
                  <a:cs typeface="Arial" charset="0"/>
                </a:rPr>
                <a:t>st</a:t>
              </a: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 time since 1971-73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 bwMode="gray">
            <a:xfrm>
              <a:off x="1190985" y="2566870"/>
              <a:ext cx="37207" cy="351266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7"/>
          <p:cNvSpPr>
            <a:spLocks noChangeArrowheads="1"/>
          </p:cNvSpPr>
          <p:nvPr/>
        </p:nvSpPr>
        <p:spPr bwMode="grayWhite">
          <a:xfrm>
            <a:off x="6075948" y="4443742"/>
            <a:ext cx="1335315" cy="955614"/>
          </a:xfrm>
          <a:prstGeom prst="rect">
            <a:avLst/>
          </a:prstGeom>
          <a:noFill/>
          <a:ln w="28575">
            <a:solidFill>
              <a:srgbClr val="337DB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1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1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1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163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382993" y="210351"/>
            <a:ext cx="7904284" cy="893816"/>
          </a:xfrm>
        </p:spPr>
        <p:txBody>
          <a:bodyPr/>
          <a:lstStyle/>
          <a:p>
            <a:r>
              <a:rPr lang="en-US" sz="2800" dirty="0"/>
              <a:t>Key sources of P/C insurer profits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807" y="6018776"/>
            <a:ext cx="8454009" cy="415018"/>
          </a:xfrm>
        </p:spPr>
        <p:txBody>
          <a:bodyPr/>
          <a:lstStyle/>
          <a:p>
            <a:endParaRPr lang="en-US" sz="1100" dirty="0"/>
          </a:p>
          <a:p>
            <a:r>
              <a:rPr lang="en-US" sz="1100" dirty="0"/>
              <a:t>Data are before taxes and exclude extraordinary items.</a:t>
            </a:r>
          </a:p>
          <a:p>
            <a:r>
              <a:rPr lang="fr-FR" sz="1100" dirty="0"/>
              <a:t>Sources: NAIC data, </a:t>
            </a:r>
            <a:r>
              <a:rPr lang="fr-FR" sz="1100" dirty="0" err="1"/>
              <a:t>sourced</a:t>
            </a:r>
            <a:r>
              <a:rPr lang="fr-FR" sz="1100" dirty="0"/>
              <a:t> </a:t>
            </a:r>
            <a:r>
              <a:rPr lang="fr-FR" sz="1100" dirty="0" err="1"/>
              <a:t>from</a:t>
            </a:r>
            <a:r>
              <a:rPr lang="fr-FR" sz="1100" dirty="0"/>
              <a:t> S&amp;P Global </a:t>
            </a:r>
            <a:r>
              <a:rPr lang="fr-FR" sz="1100" dirty="0" err="1"/>
              <a:t>Market</a:t>
            </a:r>
            <a:r>
              <a:rPr lang="fr-FR" sz="1100" dirty="0"/>
              <a:t> Intelligence; </a:t>
            </a:r>
            <a:r>
              <a:rPr lang="fr-FR" sz="1100" dirty="0" err="1"/>
              <a:t>Insurance</a:t>
            </a:r>
            <a:r>
              <a:rPr lang="fr-FR" sz="1100" dirty="0"/>
              <a:t> Information Institute.</a:t>
            </a:r>
            <a:endParaRPr lang="en-US" sz="900" dirty="0"/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292100" y="1247283"/>
          <a:ext cx="8559800" cy="413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2993" y="961051"/>
            <a:ext cx="1055077" cy="2862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400" b="1" dirty="0"/>
              <a:t>$ Billions</a:t>
            </a:r>
          </a:p>
        </p:txBody>
      </p:sp>
    </p:spTree>
    <p:extLst>
      <p:ext uri="{BB962C8B-B14F-4D97-AF65-F5344CB8AC3E}">
        <p14:creationId xmlns:p14="http://schemas.microsoft.com/office/powerpoint/2010/main" val="8218952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Oregon Results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. . . And some Idaho . . 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29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88700" y="1605516"/>
          <a:ext cx="8366605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RNW All Lines: OR vs. U.S.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Source: NAIC.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gray">
          <a:xfrm>
            <a:off x="1849441" y="1381928"/>
            <a:ext cx="2736275" cy="1151609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200" dirty="0"/>
              <a:t>P/C Insurer Profitability </a:t>
            </a:r>
            <a:br>
              <a:rPr lang="en-US" sz="1200" dirty="0"/>
            </a:br>
            <a:r>
              <a:rPr lang="en-US" sz="1200" dirty="0"/>
              <a:t>in OR is Above That of the U.S. Overall Over the Past Decade</a:t>
            </a:r>
            <a:br>
              <a:rPr lang="en-US" sz="1200" dirty="0"/>
            </a:br>
            <a:r>
              <a:rPr lang="en-US" sz="1400" dirty="0"/>
              <a:t>U.S.: 6.2%</a:t>
            </a:r>
          </a:p>
          <a:p>
            <a:r>
              <a:rPr lang="en-US" sz="1400" dirty="0"/>
              <a:t>OR: 8.9%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1118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88700" y="1605516"/>
          <a:ext cx="8366605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RNW PP Auto: OR vs. U.S.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Source: NAIC.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 bwMode="gray">
          <a:xfrm>
            <a:off x="6392076" y="1851104"/>
            <a:ext cx="1949954" cy="855612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400" dirty="0"/>
              <a:t>Average 2008–2017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U.S.: 3.7%</a:t>
            </a:r>
          </a:p>
          <a:p>
            <a:r>
              <a:rPr lang="en-US" sz="1400" dirty="0"/>
              <a:t>OR: 7.1%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783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388700" y="1605516"/>
          <a:ext cx="8366605" cy="446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RNW Comm. Auto: OR vs. U.S.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Source: NAIC.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 bwMode="gray">
          <a:xfrm>
            <a:off x="6552093" y="2173265"/>
            <a:ext cx="1949954" cy="855612"/>
          </a:xfrm>
          <a:prstGeom prst="snip1Rect">
            <a:avLst/>
          </a:prstGeom>
          <a:solidFill>
            <a:schemeClr val="accent1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400" dirty="0"/>
              <a:t>Average 2008–2017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U.S.: 4.5%</a:t>
            </a:r>
          </a:p>
          <a:p>
            <a:r>
              <a:rPr lang="en-US" sz="1400" dirty="0"/>
              <a:t>OR: 11.3%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3571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 uiExpand="1">
        <p:bldSub>
          <a:bldChart bld="series"/>
        </p:bldSub>
      </p:bldGraphic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All Lines: 10-Year Average RNW </a:t>
            </a:r>
            <a:br>
              <a:rPr lang="en-US" altLang="en-US" dirty="0"/>
            </a:br>
            <a:r>
              <a:rPr lang="en-US" altLang="en-US" dirty="0"/>
              <a:t>OR and Nearby States, 2008–2017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NAIC, Insurance Information Institute.</a:t>
            </a:r>
          </a:p>
        </p:txBody>
      </p:sp>
      <p:graphicFrame>
        <p:nvGraphicFramePr>
          <p:cNvPr id="10" name="Content Placeholder 6"/>
          <p:cNvGraphicFramePr>
            <a:graphicFrameLocks/>
          </p:cNvGraphicFramePr>
          <p:nvPr>
            <p:extLst/>
          </p:nvPr>
        </p:nvGraphicFramePr>
        <p:xfrm>
          <a:off x="1355775" y="1436207"/>
          <a:ext cx="7237122" cy="457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4051984" y="4125156"/>
            <a:ext cx="2183606" cy="1079510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Oregon All Lines Profitability is Above the U.S. Average (6.2%) and Regional Average (7.5%)</a:t>
            </a:r>
          </a:p>
        </p:txBody>
      </p:sp>
    </p:spTree>
    <p:extLst>
      <p:ext uri="{BB962C8B-B14F-4D97-AF65-F5344CB8AC3E}">
        <p14:creationId xmlns:p14="http://schemas.microsoft.com/office/powerpoint/2010/main" val="185706411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PP Auto: 10-Year Average RNW </a:t>
            </a:r>
            <a:br>
              <a:rPr lang="en-US" altLang="en-US" dirty="0"/>
            </a:br>
            <a:r>
              <a:rPr lang="en-US" altLang="en-US" dirty="0"/>
              <a:t>OR and Nearby States, 2008–2017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NAIC, Insurance Information Institute.</a:t>
            </a:r>
          </a:p>
        </p:txBody>
      </p:sp>
      <p:graphicFrame>
        <p:nvGraphicFramePr>
          <p:cNvPr id="14" name="Content Placeholder 6"/>
          <p:cNvGraphicFramePr>
            <a:graphicFrameLocks/>
          </p:cNvGraphicFramePr>
          <p:nvPr>
            <p:extLst/>
          </p:nvPr>
        </p:nvGraphicFramePr>
        <p:xfrm>
          <a:off x="352427" y="1546304"/>
          <a:ext cx="8467725" cy="457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5687401" y="3249675"/>
            <a:ext cx="2075290" cy="1407679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Oregon PP Auto Profitability is Above the U.S. (3.7%) and Regional Average (6.1%)</a:t>
            </a:r>
          </a:p>
        </p:txBody>
      </p:sp>
    </p:spTree>
    <p:extLst>
      <p:ext uri="{BB962C8B-B14F-4D97-AF65-F5344CB8AC3E}">
        <p14:creationId xmlns:p14="http://schemas.microsoft.com/office/powerpoint/2010/main" val="195660210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BB614431-6BE0-214C-B722-98A920F4C1E1}"/>
              </a:ext>
            </a:extLst>
          </p:cNvPr>
          <p:cNvSpPr/>
          <p:nvPr/>
        </p:nvSpPr>
        <p:spPr bwMode="gray">
          <a:xfrm>
            <a:off x="5494561" y="1164337"/>
            <a:ext cx="3649439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0D87F04-0C21-5848-B712-E65C940EC03B}"/>
              </a:ext>
            </a:extLst>
          </p:cNvPr>
          <p:cNvSpPr/>
          <p:nvPr/>
        </p:nvSpPr>
        <p:spPr bwMode="gray">
          <a:xfrm>
            <a:off x="2010658" y="1164337"/>
            <a:ext cx="3433718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935F4E-AA6F-EF4F-BDA9-012A1E034850}"/>
              </a:ext>
            </a:extLst>
          </p:cNvPr>
          <p:cNvSpPr/>
          <p:nvPr/>
        </p:nvSpPr>
        <p:spPr bwMode="gray">
          <a:xfrm>
            <a:off x="0" y="1164337"/>
            <a:ext cx="1960473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z="3200" dirty="0"/>
              <a:t>How Insurance Drives Economic Growth</a:t>
            </a:r>
            <a:endParaRPr lang="en-US" altLang="en-US" sz="3200" dirty="0"/>
          </a:p>
        </p:txBody>
      </p:sp>
      <p:sp>
        <p:nvSpPr>
          <p:cNvPr id="18" name="safety/sec">
            <a:extLst>
              <a:ext uri="{FF2B5EF4-FFF2-40B4-BE49-F238E27FC236}">
                <a16:creationId xmlns:a16="http://schemas.microsoft.com/office/drawing/2014/main" id="{5BE2086B-3934-7347-BCDD-62AD683EC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6619" y="1260861"/>
            <a:ext cx="1444494" cy="660716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Safety/</a:t>
            </a:r>
          </a:p>
          <a:p>
            <a:r>
              <a:rPr lang="en-US" b="1" dirty="0">
                <a:solidFill>
                  <a:schemeClr val="bg1"/>
                </a:solidFill>
              </a:rPr>
              <a:t>Security</a:t>
            </a:r>
          </a:p>
        </p:txBody>
      </p:sp>
      <p:pic>
        <p:nvPicPr>
          <p:cNvPr id="21" name="first respond">
            <a:extLst>
              <a:ext uri="{FF2B5EF4-FFF2-40B4-BE49-F238E27FC236}">
                <a16:creationId xmlns:a16="http://schemas.microsoft.com/office/drawing/2014/main" id="{2FBC2CFE-43AC-7D42-8237-D3613290A5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842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Insurers are financial first responders">
            <a:extLst>
              <a:ext uri="{FF2B5EF4-FFF2-40B4-BE49-F238E27FC236}">
                <a16:creationId xmlns:a16="http://schemas.microsoft.com/office/drawing/2014/main" id="{8FC95469-B5A2-1541-A82F-37101A42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32" y="2919731"/>
            <a:ext cx="1607241" cy="747486"/>
          </a:xfrm>
        </p:spPr>
        <p:txBody>
          <a:bodyPr/>
          <a:lstStyle/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Insurers are financial first responders</a:t>
            </a:r>
          </a:p>
        </p:txBody>
      </p:sp>
      <p:pic>
        <p:nvPicPr>
          <p:cNvPr id="27" name="cap protect">
            <a:extLst>
              <a:ext uri="{FF2B5EF4-FFF2-40B4-BE49-F238E27FC236}">
                <a16:creationId xmlns:a16="http://schemas.microsoft.com/office/drawing/2014/main" id="{C61CEAC8-C215-1F4B-A977-46CF049CF95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5777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supply chain">
            <a:extLst>
              <a:ext uri="{FF2B5EF4-FFF2-40B4-BE49-F238E27FC236}">
                <a16:creationId xmlns:a16="http://schemas.microsoft.com/office/drawing/2014/main" id="{9A4881D6-6410-9943-AA6E-30F51C250A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76609" y="3980138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comm builders">
            <a:extLst>
              <a:ext uri="{FF2B5EF4-FFF2-40B4-BE49-F238E27FC236}">
                <a16:creationId xmlns:a16="http://schemas.microsoft.com/office/drawing/2014/main" id="{B0C463CD-F1D2-F449-9B70-585A1B906CE8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73709" y="1995069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Econ Fin Stability">
            <a:extLst>
              <a:ext uri="{FF2B5EF4-FFF2-40B4-BE49-F238E27FC236}">
                <a16:creationId xmlns:a16="http://schemas.microsoft.com/office/drawing/2014/main" id="{181FDDB7-1167-9A4E-BDA2-396CF69262DE}"/>
              </a:ext>
            </a:extLst>
          </p:cNvPr>
          <p:cNvSpPr txBox="1">
            <a:spLocks/>
          </p:cNvSpPr>
          <p:nvPr/>
        </p:nvSpPr>
        <p:spPr bwMode="gray">
          <a:xfrm>
            <a:off x="2166796" y="1255439"/>
            <a:ext cx="3015084" cy="6661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Economic/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Financial Stability</a:t>
            </a:r>
          </a:p>
        </p:txBody>
      </p:sp>
      <p:sp>
        <p:nvSpPr>
          <p:cNvPr id="31" name="Development">
            <a:extLst>
              <a:ext uri="{FF2B5EF4-FFF2-40B4-BE49-F238E27FC236}">
                <a16:creationId xmlns:a16="http://schemas.microsoft.com/office/drawing/2014/main" id="{502F0457-4C62-5944-A9A7-7A75FA8A41A0}"/>
              </a:ext>
            </a:extLst>
          </p:cNvPr>
          <p:cNvSpPr txBox="1">
            <a:spLocks/>
          </p:cNvSpPr>
          <p:nvPr/>
        </p:nvSpPr>
        <p:spPr bwMode="gray">
          <a:xfrm>
            <a:off x="5657052" y="1555897"/>
            <a:ext cx="3665048" cy="39108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32" name="Insurers are risk mitigators">
            <a:extLst>
              <a:ext uri="{FF2B5EF4-FFF2-40B4-BE49-F238E27FC236}">
                <a16:creationId xmlns:a16="http://schemas.microsoft.com/office/drawing/2014/main" id="{77976864-E09F-1840-839A-5E0CAD28981B}"/>
              </a:ext>
            </a:extLst>
          </p:cNvPr>
          <p:cNvSpPr txBox="1">
            <a:spLocks/>
          </p:cNvSpPr>
          <p:nvPr/>
        </p:nvSpPr>
        <p:spPr bwMode="gray">
          <a:xfrm>
            <a:off x="353232" y="4923971"/>
            <a:ext cx="1607241" cy="743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2"/>
            </a:pPr>
            <a:r>
              <a:rPr lang="en-US" sz="1600" dirty="0">
                <a:solidFill>
                  <a:schemeClr val="bg1"/>
                </a:solidFill>
              </a:rPr>
              <a:t>Insurers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are risk </a:t>
            </a:r>
            <a:r>
              <a:rPr lang="en-US" sz="1600" dirty="0" err="1">
                <a:solidFill>
                  <a:schemeClr val="bg1"/>
                </a:solidFill>
              </a:rPr>
              <a:t>mitigators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3" name="Insurers are capital protectors">
            <a:extLst>
              <a:ext uri="{FF2B5EF4-FFF2-40B4-BE49-F238E27FC236}">
                <a16:creationId xmlns:a16="http://schemas.microsoft.com/office/drawing/2014/main" id="{6708C465-ADDF-624E-8E15-1F4585F6D82C}"/>
              </a:ext>
            </a:extLst>
          </p:cNvPr>
          <p:cNvSpPr txBox="1">
            <a:spLocks/>
          </p:cNvSpPr>
          <p:nvPr/>
        </p:nvSpPr>
        <p:spPr bwMode="gray">
          <a:xfrm>
            <a:off x="2172310" y="2919731"/>
            <a:ext cx="1542045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3"/>
            </a:pPr>
            <a:r>
              <a:rPr lang="en-US" sz="1600" dirty="0">
                <a:solidFill>
                  <a:schemeClr val="bg1"/>
                </a:solidFill>
              </a:rPr>
              <a:t>Insurers are capital protectors</a:t>
            </a:r>
          </a:p>
        </p:txBody>
      </p:sp>
      <p:sp>
        <p:nvSpPr>
          <p:cNvPr id="34" name="Insurers are credit facilitators">
            <a:extLst>
              <a:ext uri="{FF2B5EF4-FFF2-40B4-BE49-F238E27FC236}">
                <a16:creationId xmlns:a16="http://schemas.microsoft.com/office/drawing/2014/main" id="{786AD6C2-EE10-0A4F-AB00-AD1242641D70}"/>
              </a:ext>
            </a:extLst>
          </p:cNvPr>
          <p:cNvSpPr txBox="1">
            <a:spLocks/>
          </p:cNvSpPr>
          <p:nvPr/>
        </p:nvSpPr>
        <p:spPr bwMode="gray">
          <a:xfrm>
            <a:off x="7371067" y="4923971"/>
            <a:ext cx="1508072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10"/>
            </a:pPr>
            <a:r>
              <a:rPr lang="en-US" sz="1600" dirty="0">
                <a:solidFill>
                  <a:schemeClr val="bg1"/>
                </a:solidFill>
              </a:rPr>
              <a:t>Insurers are credit facilitators</a:t>
            </a:r>
          </a:p>
        </p:txBody>
      </p:sp>
      <p:pic>
        <p:nvPicPr>
          <p:cNvPr id="35" name="infrastructure">
            <a:extLst>
              <a:ext uri="{FF2B5EF4-FFF2-40B4-BE49-F238E27FC236}">
                <a16:creationId xmlns:a16="http://schemas.microsoft.com/office/drawing/2014/main" id="{DA7BBC22-BE2B-1B4F-87C3-4AE680C48361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4195" y="1987924"/>
            <a:ext cx="1217172" cy="821343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risk mit">
            <a:extLst>
              <a:ext uri="{FF2B5EF4-FFF2-40B4-BE49-F238E27FC236}">
                <a16:creationId xmlns:a16="http://schemas.microsoft.com/office/drawing/2014/main" id="{5A12F6C0-86B0-C64C-BC87-CEF3CAC553D7}"/>
              </a:ext>
            </a:extLst>
          </p:cNvPr>
          <p:cNvPicPr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88" b="-1"/>
          <a:stretch/>
        </p:blipFill>
        <p:spPr bwMode="auto">
          <a:xfrm>
            <a:off x="465719" y="3980138"/>
            <a:ext cx="1165417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social policy">
            <a:extLst>
              <a:ext uri="{FF2B5EF4-FFF2-40B4-BE49-F238E27FC236}">
                <a16:creationId xmlns:a16="http://schemas.microsoft.com/office/drawing/2014/main" id="{02CB85FA-197C-0941-BDD2-2CD337705865}"/>
              </a:ext>
            </a:extLst>
          </p:cNvPr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5581" y="1987924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cap infusers">
            <a:extLst>
              <a:ext uri="{FF2B5EF4-FFF2-40B4-BE49-F238E27FC236}">
                <a16:creationId xmlns:a16="http://schemas.microsoft.com/office/drawing/2014/main" id="{0E9C92F0-6C26-7C4D-BBE1-53F17DD89741}"/>
              </a:ext>
            </a:extLst>
          </p:cNvPr>
          <p:cNvPicPr>
            <a:picLocks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2373" y="3980138"/>
            <a:ext cx="121717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innovation cat">
            <a:extLst>
              <a:ext uri="{FF2B5EF4-FFF2-40B4-BE49-F238E27FC236}">
                <a16:creationId xmlns:a16="http://schemas.microsoft.com/office/drawing/2014/main" id="{8D8038B7-E4A7-2749-B7E7-4C67DDA2B1BD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1184" y="3980138"/>
            <a:ext cx="1216152" cy="822960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credit facilitators">
            <a:extLst>
              <a:ext uri="{FF2B5EF4-FFF2-40B4-BE49-F238E27FC236}">
                <a16:creationId xmlns:a16="http://schemas.microsoft.com/office/drawing/2014/main" id="{A1200F33-9A0E-914A-B4F1-28A74B95ECC4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72642" y="3980138"/>
            <a:ext cx="1217172" cy="811448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Insurance sustains the supply chain">
            <a:extLst>
              <a:ext uri="{FF2B5EF4-FFF2-40B4-BE49-F238E27FC236}">
                <a16:creationId xmlns:a16="http://schemas.microsoft.com/office/drawing/2014/main" id="{7E2164E5-3015-384E-9A81-CB952240D071}"/>
              </a:ext>
            </a:extLst>
          </p:cNvPr>
          <p:cNvSpPr txBox="1">
            <a:spLocks/>
          </p:cNvSpPr>
          <p:nvPr/>
        </p:nvSpPr>
        <p:spPr bwMode="gray">
          <a:xfrm>
            <a:off x="2175583" y="4904800"/>
            <a:ext cx="1580410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5"/>
            </a:pPr>
            <a:r>
              <a:rPr lang="en-US" sz="1600" dirty="0">
                <a:solidFill>
                  <a:schemeClr val="bg1"/>
                </a:solidFill>
              </a:rPr>
              <a:t>Insurance sustains the supply chain</a:t>
            </a:r>
          </a:p>
        </p:txBody>
      </p:sp>
      <p:sp>
        <p:nvSpPr>
          <p:cNvPr id="43" name="Insurance is a partner in social policy">
            <a:extLst>
              <a:ext uri="{FF2B5EF4-FFF2-40B4-BE49-F238E27FC236}">
                <a16:creationId xmlns:a16="http://schemas.microsoft.com/office/drawing/2014/main" id="{CBBB1840-589E-234E-BD62-4C6BF26C3E1D}"/>
              </a:ext>
            </a:extLst>
          </p:cNvPr>
          <p:cNvSpPr txBox="1">
            <a:spLocks/>
          </p:cNvSpPr>
          <p:nvPr/>
        </p:nvSpPr>
        <p:spPr bwMode="gray">
          <a:xfrm>
            <a:off x="3832114" y="2931757"/>
            <a:ext cx="1542045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4"/>
            </a:pPr>
            <a:r>
              <a:rPr lang="en-US" sz="1600" dirty="0">
                <a:solidFill>
                  <a:schemeClr val="bg1"/>
                </a:solidFill>
              </a:rPr>
              <a:t>Insurance is a partner in social policy</a:t>
            </a:r>
          </a:p>
        </p:txBody>
      </p:sp>
      <p:sp>
        <p:nvSpPr>
          <p:cNvPr id="44" name="Insurers are capital infusers">
            <a:extLst>
              <a:ext uri="{FF2B5EF4-FFF2-40B4-BE49-F238E27FC236}">
                <a16:creationId xmlns:a16="http://schemas.microsoft.com/office/drawing/2014/main" id="{1D8BCE79-FF6D-FF42-B4E1-7568B3FDC9C3}"/>
              </a:ext>
            </a:extLst>
          </p:cNvPr>
          <p:cNvSpPr txBox="1">
            <a:spLocks/>
          </p:cNvSpPr>
          <p:nvPr/>
        </p:nvSpPr>
        <p:spPr bwMode="gray">
          <a:xfrm>
            <a:off x="3821349" y="4923971"/>
            <a:ext cx="1580410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6"/>
            </a:pPr>
            <a:r>
              <a:rPr lang="en-US" sz="1600" dirty="0">
                <a:solidFill>
                  <a:schemeClr val="bg1"/>
                </a:solidFill>
              </a:rPr>
              <a:t>Insurers are capital infusers</a:t>
            </a:r>
          </a:p>
        </p:txBody>
      </p:sp>
      <p:sp>
        <p:nvSpPr>
          <p:cNvPr id="45" name="Insurers are community builders">
            <a:extLst>
              <a:ext uri="{FF2B5EF4-FFF2-40B4-BE49-F238E27FC236}">
                <a16:creationId xmlns:a16="http://schemas.microsoft.com/office/drawing/2014/main" id="{C2D48BE0-5A8A-814A-96F1-8004CC7D19D1}"/>
              </a:ext>
            </a:extLst>
          </p:cNvPr>
          <p:cNvSpPr txBox="1">
            <a:spLocks/>
          </p:cNvSpPr>
          <p:nvPr/>
        </p:nvSpPr>
        <p:spPr bwMode="gray">
          <a:xfrm>
            <a:off x="5684021" y="2919731"/>
            <a:ext cx="1594242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7"/>
            </a:pPr>
            <a:r>
              <a:rPr lang="en-US" sz="1600" dirty="0">
                <a:solidFill>
                  <a:schemeClr val="bg1"/>
                </a:solidFill>
              </a:rPr>
              <a:t>Insurers are community builders</a:t>
            </a:r>
          </a:p>
        </p:txBody>
      </p:sp>
      <p:sp>
        <p:nvSpPr>
          <p:cNvPr id="46" name="Insurance enables infrastructure improvements">
            <a:extLst>
              <a:ext uri="{FF2B5EF4-FFF2-40B4-BE49-F238E27FC236}">
                <a16:creationId xmlns:a16="http://schemas.microsoft.com/office/drawing/2014/main" id="{D55B4F01-734E-8240-B969-AB7B606E4702}"/>
              </a:ext>
            </a:extLst>
          </p:cNvPr>
          <p:cNvSpPr txBox="1">
            <a:spLocks/>
          </p:cNvSpPr>
          <p:nvPr/>
        </p:nvSpPr>
        <p:spPr bwMode="gray">
          <a:xfrm>
            <a:off x="7377373" y="2917534"/>
            <a:ext cx="1716461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8"/>
            </a:pPr>
            <a:r>
              <a:rPr lang="en-US" sz="1600" dirty="0">
                <a:solidFill>
                  <a:schemeClr val="bg1"/>
                </a:solidFill>
              </a:rPr>
              <a:t>Insurance enables infrastructure improvements</a:t>
            </a:r>
          </a:p>
        </p:txBody>
      </p:sp>
      <p:sp>
        <p:nvSpPr>
          <p:cNvPr id="47" name="Insurers are innovation catalysts">
            <a:extLst>
              <a:ext uri="{FF2B5EF4-FFF2-40B4-BE49-F238E27FC236}">
                <a16:creationId xmlns:a16="http://schemas.microsoft.com/office/drawing/2014/main" id="{F9F6B8A0-A2CD-A547-AD2D-64830AD76017}"/>
              </a:ext>
            </a:extLst>
          </p:cNvPr>
          <p:cNvSpPr txBox="1">
            <a:spLocks/>
          </p:cNvSpPr>
          <p:nvPr/>
        </p:nvSpPr>
        <p:spPr bwMode="gray">
          <a:xfrm>
            <a:off x="5678589" y="4916796"/>
            <a:ext cx="1508072" cy="747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2608" indent="-292608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Clr>
                <a:srgbClr val="337DBE"/>
              </a:buClr>
              <a:buSzPct val="77000"/>
              <a:buFont typeface="Wingdings 3" panose="05040102010807070707" pitchFamily="18" charset="2"/>
              <a:buChar char="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6928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37DBE"/>
              </a:buClr>
              <a:buFont typeface="Wingdings" panose="05000000000000000000" pitchFamily="2" charset="2"/>
              <a:buChar char="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37DBE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2728" indent="-219456" algn="l" defTabSz="914400" rtl="0" eaLnBrk="1" latinLnBrk="0" hangingPunct="1">
              <a:lnSpc>
                <a:spcPct val="90000"/>
              </a:lnSpc>
              <a:spcBef>
                <a:spcPts val="200"/>
              </a:spcBef>
              <a:buClr>
                <a:srgbClr val="337DBE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173736" algn="l" defTabSz="914400" rtl="0" eaLnBrk="1" latinLnBrk="0" hangingPunct="1">
              <a:lnSpc>
                <a:spcPct val="90000"/>
              </a:lnSpc>
              <a:spcBef>
                <a:spcPts val="100"/>
              </a:spcBef>
              <a:buClr>
                <a:srgbClr val="337DBE"/>
              </a:buClr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Clr>
                <a:schemeClr val="bg1"/>
              </a:buClr>
              <a:buSzPct val="100000"/>
              <a:buFont typeface="+mj-lt"/>
              <a:buAutoNum type="arabicPeriod" startAt="9"/>
            </a:pPr>
            <a:r>
              <a:rPr lang="en-US" sz="1600" dirty="0">
                <a:solidFill>
                  <a:schemeClr val="bg1"/>
                </a:solidFill>
              </a:rPr>
              <a:t>Insurers are innovation catalysts</a:t>
            </a:r>
          </a:p>
        </p:txBody>
      </p:sp>
    </p:spTree>
    <p:extLst>
      <p:ext uri="{BB962C8B-B14F-4D97-AF65-F5344CB8AC3E}">
        <p14:creationId xmlns:p14="http://schemas.microsoft.com/office/powerpoint/2010/main" val="208039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 animBg="1"/>
      <p:bldP spid="48" grpId="0" animBg="1"/>
      <p:bldP spid="18" grpId="0" uiExpand="1"/>
      <p:bldP spid="25" grpId="0" build="p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1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Top Ten Most Expensive and Least Expensive States for Automobile Insurance, 2016</a:t>
            </a:r>
            <a:r>
              <a:rPr lang="en-US" altLang="en-US" baseline="30000" dirty="0"/>
              <a:t>1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Based on average automobile insurance expenditures.</a:t>
            </a:r>
          </a:p>
          <a:p>
            <a:r>
              <a:rPr lang="en-US" dirty="0"/>
              <a:t>Source: © 2018 National Association of Insurance Commissioners.</a:t>
            </a:r>
          </a:p>
        </p:txBody>
      </p:sp>
      <p:graphicFrame>
        <p:nvGraphicFramePr>
          <p:cNvPr id="7" name="Content Placeholder 10"/>
          <p:cNvGraphicFramePr>
            <a:graphicFrameLocks/>
          </p:cNvGraphicFramePr>
          <p:nvPr>
            <p:extLst/>
          </p:nvPr>
        </p:nvGraphicFramePr>
        <p:xfrm>
          <a:off x="510169" y="1414463"/>
          <a:ext cx="8154860" cy="369067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36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2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6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224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Rank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Most 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Expensive States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Average Expenditure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Rank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Least 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Expensive States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+mj-lt"/>
                        </a:rPr>
                        <a:t>Average Expenditure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Jersey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$1,309.29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Idaho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$599.77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Louisiana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1,302.11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Iowa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628.10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York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1,301.64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639.10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Michigan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1,270.70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648.01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Florida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1,259.55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Maine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650.38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District of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1,246.80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Wyoming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677.53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1,193.58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Wisconsin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688.32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1,159.86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Vermont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691.56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Massachusetts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1,096.53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Indiana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692.29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5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1,086.17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North Carolina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699.91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78971" y="5401341"/>
            <a:ext cx="8186058" cy="747441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sz="1800" dirty="0"/>
              <a:t>Oregon Ranked 21st in Average Expenditure for Auto Insurance </a:t>
            </a:r>
            <a:br>
              <a:rPr lang="en-US" sz="1800" dirty="0"/>
            </a:br>
            <a:r>
              <a:rPr lang="en-US" sz="1800" dirty="0"/>
              <a:t>in 2016. The Average Expenditure was $877.09.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CBD70C2-1D60-4AD8-B07E-FEB507B1C7AC}"/>
              </a:ext>
            </a:extLst>
          </p:cNvPr>
          <p:cNvGrpSpPr/>
          <p:nvPr/>
        </p:nvGrpSpPr>
        <p:grpSpPr>
          <a:xfrm>
            <a:off x="5026012" y="1414463"/>
            <a:ext cx="783967" cy="636956"/>
            <a:chOff x="2081834" y="3731563"/>
            <a:chExt cx="783967" cy="636956"/>
          </a:xfrm>
        </p:grpSpPr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C89A1293-D2C1-4ED4-A22F-B5314AB4D28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81834" y="3731563"/>
              <a:ext cx="783967" cy="364431"/>
            </a:xfrm>
            <a:prstGeom prst="rect">
              <a:avLst/>
            </a:prstGeom>
            <a:solidFill>
              <a:schemeClr val="accent2"/>
            </a:solidFill>
            <a:ln w="28575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Woot!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4D38C4C-B72C-4E25-A21F-4CAE9D8E1604}"/>
                </a:ext>
              </a:extLst>
            </p:cNvPr>
            <p:cNvCxnSpPr>
              <a:cxnSpLocks/>
            </p:cNvCxnSpPr>
            <p:nvPr/>
          </p:nvCxnSpPr>
          <p:spPr bwMode="gray">
            <a:xfrm>
              <a:off x="2718710" y="4004088"/>
              <a:ext cx="0" cy="364431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9093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Comm. Auto: 10-Year Average RNW </a:t>
            </a:r>
            <a:br>
              <a:rPr lang="en-US" altLang="en-US" dirty="0"/>
            </a:br>
            <a:r>
              <a:rPr lang="en-US" altLang="en-US" dirty="0"/>
              <a:t>OR and Nearby States, 2008–2017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 dirty="0"/>
              <a:t>Sources: NAIC, Insurance Information Institute.</a:t>
            </a:r>
          </a:p>
        </p:txBody>
      </p:sp>
      <p:graphicFrame>
        <p:nvGraphicFramePr>
          <p:cNvPr id="25" name="Content Placeholder 6"/>
          <p:cNvGraphicFramePr>
            <a:graphicFrameLocks/>
          </p:cNvGraphicFramePr>
          <p:nvPr>
            <p:extLst/>
          </p:nvPr>
        </p:nvGraphicFramePr>
        <p:xfrm>
          <a:off x="356616" y="1716507"/>
          <a:ext cx="8467725" cy="457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AutoShape 5"/>
          <p:cNvSpPr>
            <a:spLocks noChangeArrowheads="1"/>
          </p:cNvSpPr>
          <p:nvPr/>
        </p:nvSpPr>
        <p:spPr bwMode="gray">
          <a:xfrm>
            <a:off x="4812792" y="4167230"/>
            <a:ext cx="2201087" cy="1092666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0" bIns="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  <a:cs typeface="Arial" charset="0"/>
              </a:rPr>
              <a:t>Oregon Comm. Auto Profitability is Above the U.S. (4.5%) and Regional Average (5.7%)</a:t>
            </a:r>
          </a:p>
        </p:txBody>
      </p:sp>
    </p:spTree>
    <p:extLst>
      <p:ext uri="{BB962C8B-B14F-4D97-AF65-F5344CB8AC3E}">
        <p14:creationId xmlns:p14="http://schemas.microsoft.com/office/powerpoint/2010/main" val="174176893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478973" y="1156027"/>
          <a:ext cx="8025987" cy="47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7989098" cy="950976"/>
          </a:xfrm>
        </p:spPr>
        <p:txBody>
          <a:bodyPr/>
          <a:lstStyle/>
          <a:p>
            <a:r>
              <a:rPr lang="en-US" dirty="0"/>
              <a:t>All Lines DWP Growth: OR vs. U.S.</a:t>
            </a:r>
            <a:endParaRPr lang="en-US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18616" y="6303408"/>
            <a:ext cx="7680960" cy="41501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Source: </a:t>
            </a:r>
            <a:r>
              <a:rPr lang="en-US" dirty="0"/>
              <a:t>NAIC data, sourced from S&amp;P Global Market Intelligence, Insurance Information Institute.</a:t>
            </a:r>
            <a:endParaRPr lang="en-US" alt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1118616" y="1261344"/>
            <a:ext cx="2167666" cy="115271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en-US" sz="1400" u="sng" dirty="0"/>
              <a:t>Average 2008–2017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dirty="0"/>
              <a:t>U.S.: 2.5%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dirty="0"/>
              <a:t>OR: 2.2%</a:t>
            </a:r>
          </a:p>
        </p:txBody>
      </p:sp>
    </p:spTree>
    <p:extLst>
      <p:ext uri="{BB962C8B-B14F-4D97-AF65-F5344CB8AC3E}">
        <p14:creationId xmlns:p14="http://schemas.microsoft.com/office/powerpoint/2010/main" val="33037301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478973" y="1156027"/>
          <a:ext cx="8025987" cy="47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7989098" cy="950976"/>
          </a:xfrm>
        </p:spPr>
        <p:txBody>
          <a:bodyPr/>
          <a:lstStyle/>
          <a:p>
            <a:r>
              <a:rPr lang="en-US" dirty="0"/>
              <a:t>Private Passenger Auto DWP Growth: </a:t>
            </a:r>
            <a:br>
              <a:rPr lang="en-US" dirty="0"/>
            </a:br>
            <a:r>
              <a:rPr lang="en-US" dirty="0"/>
              <a:t>OR vs. U.S.</a:t>
            </a:r>
            <a:endParaRPr lang="en-US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18616" y="6303408"/>
            <a:ext cx="7680960" cy="41501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Source: </a:t>
            </a:r>
            <a:r>
              <a:rPr lang="en-US" dirty="0"/>
              <a:t>NAIC data, sourced from S&amp;P Global Market Intelligence, Insurance Information Institute.</a:t>
            </a:r>
            <a:endParaRPr lang="en-US" alt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1617951" y="1563103"/>
            <a:ext cx="2167666" cy="115271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en-US" sz="1400" u="sng" dirty="0"/>
              <a:t>Average 2008–2017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dirty="0"/>
              <a:t>U.S.: 3.6%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dirty="0"/>
              <a:t>OR: 4.0%</a:t>
            </a:r>
          </a:p>
        </p:txBody>
      </p:sp>
    </p:spTree>
    <p:extLst>
      <p:ext uri="{BB962C8B-B14F-4D97-AF65-F5344CB8AC3E}">
        <p14:creationId xmlns:p14="http://schemas.microsoft.com/office/powerpoint/2010/main" val="23530035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/>
          </p:nvPr>
        </p:nvGraphicFramePr>
        <p:xfrm>
          <a:off x="478973" y="1156027"/>
          <a:ext cx="8025987" cy="476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56616" y="232326"/>
            <a:ext cx="7989098" cy="950976"/>
          </a:xfrm>
        </p:spPr>
        <p:txBody>
          <a:bodyPr/>
          <a:lstStyle/>
          <a:p>
            <a:r>
              <a:rPr lang="en-US" dirty="0"/>
              <a:t>Commercial Auto DWP Growth: OR vs. U.S.</a:t>
            </a:r>
            <a:endParaRPr lang="en-US" baseline="30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18616" y="6303408"/>
            <a:ext cx="7680960" cy="41501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dirty="0"/>
              <a:t>Source: </a:t>
            </a:r>
            <a:r>
              <a:rPr lang="en-US" dirty="0"/>
              <a:t>NAIC data, sourced from S&amp;P Global Market Intelligence, Insurance Information Institute.</a:t>
            </a:r>
            <a:endParaRPr lang="en-US" altLang="en-US" dirty="0"/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1621437" y="1647237"/>
            <a:ext cx="2167666" cy="115271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pPr>
              <a:lnSpc>
                <a:spcPct val="85000"/>
              </a:lnSpc>
              <a:spcBef>
                <a:spcPct val="50000"/>
              </a:spcBef>
              <a:spcAft>
                <a:spcPts val="600"/>
              </a:spcAft>
              <a:buClr>
                <a:schemeClr val="bg1"/>
              </a:buClr>
              <a:defRPr/>
            </a:pPr>
            <a:r>
              <a:rPr lang="en-US" sz="1400" u="sng" dirty="0"/>
              <a:t>Average 2008–2017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dirty="0"/>
              <a:t>U.S.: 2.4%</a:t>
            </a:r>
          </a:p>
          <a:p>
            <a:pPr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dirty="0"/>
              <a:t>OR: 1.9%</a:t>
            </a:r>
          </a:p>
        </p:txBody>
      </p:sp>
    </p:spTree>
    <p:extLst>
      <p:ext uri="{BB962C8B-B14F-4D97-AF65-F5344CB8AC3E}">
        <p14:creationId xmlns:p14="http://schemas.microsoft.com/office/powerpoint/2010/main" val="36211640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 Coverages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Tide Has Turned.</a:t>
            </a:r>
          </a:p>
          <a:p>
            <a:r>
              <a:rPr lang="en-US" dirty="0"/>
              <a:t>But It Is Not Low Tide.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45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Auto Net Combined Ratio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National Association of Insurance Commissioners data, sourced from S&amp;P Global Market Intelligence;</a:t>
            </a:r>
            <a:br>
              <a:rPr lang="en-US" dirty="0"/>
            </a:br>
            <a:r>
              <a:rPr lang="en-US" dirty="0"/>
              <a:t>Insurance Information Institute.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 bwMode="gray">
          <a:xfrm>
            <a:off x="416657" y="5579679"/>
            <a:ext cx="8303481" cy="722375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Rate Actions Helped Personal Auto Results. Not So for Commercial Auto.</a:t>
            </a:r>
          </a:p>
        </p:txBody>
      </p:sp>
      <p:graphicFrame>
        <p:nvGraphicFramePr>
          <p:cNvPr id="1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702083"/>
              </p:ext>
            </p:extLst>
          </p:nvPr>
        </p:nvGraphicFramePr>
        <p:xfrm>
          <a:off x="423862" y="1277938"/>
          <a:ext cx="8296275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63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32326"/>
            <a:ext cx="8458200" cy="950976"/>
          </a:xfrm>
        </p:spPr>
        <p:txBody>
          <a:bodyPr anchor="t"/>
          <a:lstStyle/>
          <a:p>
            <a:br>
              <a:rPr lang="en-US" dirty="0"/>
            </a:br>
            <a:r>
              <a:rPr lang="en-US" dirty="0"/>
              <a:t>Rising Accident Costs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33856" y="6294780"/>
            <a:ext cx="7680960" cy="415018"/>
          </a:xfrm>
        </p:spPr>
        <p:txBody>
          <a:bodyPr/>
          <a:lstStyle/>
          <a:p>
            <a:r>
              <a:rPr lang="en-US" dirty="0"/>
              <a:t>Source: Fast Track Monitoring System. </a:t>
            </a:r>
          </a:p>
        </p:txBody>
      </p:sp>
      <p:sp>
        <p:nvSpPr>
          <p:cNvPr id="14" name="Text Placeholder 4"/>
          <p:cNvSpPr txBox="1">
            <a:spLocks/>
          </p:cNvSpPr>
          <p:nvPr/>
        </p:nvSpPr>
        <p:spPr bwMode="gray">
          <a:xfrm>
            <a:off x="478971" y="4864607"/>
            <a:ext cx="8186058" cy="994542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/>
              <a:t>From 2016 to 2018, the cost of accidents </a:t>
            </a:r>
            <a:br>
              <a:rPr lang="en-US" dirty="0"/>
            </a:br>
            <a:r>
              <a:rPr lang="en-US" dirty="0"/>
              <a:t>has risen dramatically. By contrast, consumer prices overall </a:t>
            </a:r>
            <a:br>
              <a:rPr lang="en-US" dirty="0"/>
            </a:br>
            <a:r>
              <a:rPr lang="en-US" dirty="0"/>
              <a:t>rose 6.6 percent from 2016 to 2018.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85521" y="1540702"/>
            <a:ext cx="8454009" cy="396947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Increase in Loss Costs, 2016:Q3–2018:Q3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gray">
          <a:xfrm>
            <a:off x="478971" y="1946024"/>
            <a:ext cx="8186058" cy="2676659"/>
          </a:xfrm>
          <a:prstGeom prst="rect">
            <a:avLst/>
          </a:prstGeom>
          <a:solidFill>
            <a:srgbClr val="FFF4C7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91418" tIns="45709" rIns="91418" bIns="45709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3003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Bodily Injury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6.7%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21146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Property</a:t>
            </a:r>
          </a:p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Damage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3.8%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46853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Personal Injury Protection</a:t>
            </a: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4.8%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2560" y="3400352"/>
            <a:ext cx="1550421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Collision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3.5%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1869" y="3400352"/>
            <a:ext cx="1631092" cy="942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buClr>
                <a:srgbClr val="337DBE"/>
              </a:buClr>
              <a:buSzPct val="77000"/>
            </a:pPr>
            <a:r>
              <a:rPr lang="en-US" dirty="0">
                <a:solidFill>
                  <a:srgbClr val="234568"/>
                </a:solidFill>
              </a:rPr>
              <a:t>Comprehensive</a:t>
            </a:r>
          </a:p>
          <a:p>
            <a:pPr algn="ctr">
              <a:buClr>
                <a:srgbClr val="337DBE"/>
              </a:buClr>
              <a:buSzPct val="77000"/>
            </a:pPr>
            <a:endParaRPr lang="en-US" dirty="0">
              <a:solidFill>
                <a:schemeClr val="accent1"/>
              </a:solidFill>
            </a:endParaRPr>
          </a:p>
          <a:p>
            <a:pPr algn="ctr">
              <a:buClr>
                <a:srgbClr val="337DBE"/>
              </a:buClr>
              <a:buSzPct val="77000"/>
            </a:pPr>
            <a:r>
              <a:rPr lang="en-US" b="1" dirty="0">
                <a:solidFill>
                  <a:schemeClr val="accent2"/>
                </a:solidFill>
              </a:rPr>
              <a:t>-4.0%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713" y="2195175"/>
            <a:ext cx="11430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1376" y="2195175"/>
            <a:ext cx="1143000" cy="114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982" y="2195175"/>
            <a:ext cx="11430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464" y="2186770"/>
            <a:ext cx="11430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6588" y="2195175"/>
            <a:ext cx="1143000" cy="1143000"/>
          </a:xfrm>
          <a:prstGeom prst="rect">
            <a:avLst/>
          </a:prstGeom>
        </p:spPr>
      </p:pic>
      <p:sp>
        <p:nvSpPr>
          <p:cNvPr id="20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8454009" cy="396947"/>
          </a:xfrm>
        </p:spPr>
        <p:txBody>
          <a:bodyPr/>
          <a:lstStyle/>
          <a:p>
            <a:r>
              <a:rPr lang="en-US" dirty="0"/>
              <a:t>All Coverages Affected</a:t>
            </a:r>
          </a:p>
        </p:txBody>
      </p:sp>
    </p:spTree>
    <p:extLst>
      <p:ext uri="{BB962C8B-B14F-4D97-AF65-F5344CB8AC3E}">
        <p14:creationId xmlns:p14="http://schemas.microsoft.com/office/powerpoint/2010/main" val="46491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by 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Through Q3. Differences may not add up due to rounding.</a:t>
            </a:r>
          </a:p>
          <a:p>
            <a:r>
              <a:rPr lang="en-US" dirty="0"/>
              <a:t>Sources: NAIC data from S&amp;P Global Intelligence, Insurance Information Institute.</a:t>
            </a:r>
          </a:p>
        </p:txBody>
      </p:sp>
      <p:graphicFrame>
        <p:nvGraphicFramePr>
          <p:cNvPr id="12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844455"/>
              </p:ext>
            </p:extLst>
          </p:nvPr>
        </p:nvGraphicFramePr>
        <p:xfrm>
          <a:off x="357189" y="1884363"/>
          <a:ext cx="8453437" cy="40792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81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14826">
                  <a:extLst>
                    <a:ext uri="{9D8B030D-6E8A-4147-A177-3AD203B41FA5}">
                      <a16:colId xmlns:a16="http://schemas.microsoft.com/office/drawing/2014/main" val="1370590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LOB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dirty="0">
                          <a:solidFill>
                            <a:schemeClr val="bg1"/>
                          </a:solidFill>
                          <a:latin typeface="+mj-lt"/>
                        </a:rPr>
                        <a:t>Change From Year Earlier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Personal Auto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Homeowners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PhysDam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(PA, CA)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58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GL (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incl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Products)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WC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Fire &amp; Allied Lines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118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CMP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Comm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Auto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Liab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1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481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67</a:t>
                      </a:r>
                    </a:p>
                  </a:txBody>
                  <a:tcPr marR="3657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R="2743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761210"/>
              </p:ext>
            </p:extLst>
          </p:nvPr>
        </p:nvGraphicFramePr>
        <p:xfrm>
          <a:off x="4659249" y="2114551"/>
          <a:ext cx="4151376" cy="39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" name="Group 15"/>
          <p:cNvGrpSpPr/>
          <p:nvPr/>
        </p:nvGrpSpPr>
        <p:grpSpPr bwMode="gray">
          <a:xfrm>
            <a:off x="6805974" y="3735421"/>
            <a:ext cx="2004652" cy="2952911"/>
            <a:chOff x="9144000" y="1195783"/>
            <a:chExt cx="2004652" cy="4398419"/>
          </a:xfrm>
        </p:grpSpPr>
        <p:sp>
          <p:nvSpPr>
            <p:cNvPr id="17" name="AutoShape 4"/>
            <p:cNvSpPr>
              <a:spLocks noChangeArrowheads="1"/>
            </p:cNvSpPr>
            <p:nvPr/>
          </p:nvSpPr>
          <p:spPr bwMode="gray">
            <a:xfrm>
              <a:off x="9144000" y="4866782"/>
              <a:ext cx="2004652" cy="72742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square" lIns="91418" tIns="45709" rIns="91418" bIns="45709" anchor="ctr">
              <a:flatTx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tabLst>
                  <a:tab pos="1603375" algn="ctr"/>
                  <a:tab pos="2627313" algn="ctr"/>
                </a:tabLst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Positive Number = </a:t>
              </a:r>
              <a:br>
                <a:rPr lang="en-US" sz="1600" b="1" dirty="0">
                  <a:solidFill>
                    <a:schemeClr val="accent1"/>
                  </a:solidFill>
                  <a:latin typeface="+mj-lt"/>
                </a:rPr>
              </a:b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Bad News</a:t>
              </a:r>
            </a:p>
          </p:txBody>
        </p:sp>
        <p:cxnSp>
          <p:nvCxnSpPr>
            <p:cNvPr id="18" name="Straight Arrow Connector 17"/>
            <p:cNvCxnSpPr>
              <a:cxnSpLocks/>
            </p:cNvCxnSpPr>
            <p:nvPr/>
          </p:nvCxnSpPr>
          <p:spPr bwMode="gray">
            <a:xfrm flipV="1">
              <a:off x="10914811" y="1195783"/>
              <a:ext cx="0" cy="367100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</p:cxnSp>
      </p:grpSp>
      <p:sp>
        <p:nvSpPr>
          <p:cNvPr id="9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8454009" cy="396947"/>
          </a:xfrm>
        </p:spPr>
        <p:txBody>
          <a:bodyPr/>
          <a:lstStyle/>
          <a:p>
            <a:r>
              <a:rPr lang="en-US" dirty="0"/>
              <a:t>Incurred Loss Ratios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102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 Ratio Trends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48445" y="1271551"/>
            <a:ext cx="3431334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Liability and </a:t>
            </a:r>
            <a:r>
              <a:rPr lang="en-US" sz="1600" dirty="0" err="1">
                <a:solidFill>
                  <a:schemeClr val="tx1"/>
                </a:solidFill>
              </a:rPr>
              <a:t>PhysDam</a:t>
            </a:r>
            <a:r>
              <a:rPr lang="en-US" sz="1600" dirty="0">
                <a:solidFill>
                  <a:schemeClr val="tx1"/>
                </a:solidFill>
              </a:rPr>
              <a:t> Loss Ratios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Four Quarters Ending in September. Paid Losses, including all Loss Adjustment Expenses. Excludes commissions and other expenses.</a:t>
            </a:r>
          </a:p>
          <a:p>
            <a:r>
              <a:rPr lang="en-US" dirty="0"/>
              <a:t>Source: Fast Track Monitoring System.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16657" y="5426075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Auto Loss Ratios Where They Were in 2014 – When the Combined Ratio Was 102.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63905"/>
              </p:ext>
            </p:extLst>
          </p:nvPr>
        </p:nvGraphicFramePr>
        <p:xfrm>
          <a:off x="309045" y="1470025"/>
          <a:ext cx="82962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1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2595D-A825-4FC0-99BB-DCC694C2C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Catastrophes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13EB0-182F-4D53-8072-3B7DE8A6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Extreme Weather Threatens Union</a:t>
            </a:r>
          </a:p>
        </p:txBody>
      </p:sp>
    </p:spTree>
    <p:extLst>
      <p:ext uri="{BB962C8B-B14F-4D97-AF65-F5344CB8AC3E}">
        <p14:creationId xmlns:p14="http://schemas.microsoft.com/office/powerpoint/2010/main" val="1712381441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Claim Trends by Coverage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 on Collision</a:t>
            </a:r>
          </a:p>
        </p:txBody>
      </p:sp>
    </p:spTree>
    <p:extLst>
      <p:ext uri="{BB962C8B-B14F-4D97-AF65-F5344CB8AC3E}">
        <p14:creationId xmlns:p14="http://schemas.microsoft.com/office/powerpoint/2010/main" val="37605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Claims Frequency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48445" y="1271551"/>
            <a:ext cx="1871663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% Change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*Four Quarters Ending in September.</a:t>
            </a:r>
          </a:p>
          <a:p>
            <a:r>
              <a:rPr lang="en-US" dirty="0"/>
              <a:t>Source: Fast Track Monitoring System.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16657" y="5426075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dirty="0">
                <a:solidFill>
                  <a:schemeClr val="bg1"/>
                </a:solidFill>
              </a:rPr>
              <a:t>Claim Frequency Has Been Flat Since 2014.  But It Normally Falls.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82938"/>
              </p:ext>
            </p:extLst>
          </p:nvPr>
        </p:nvGraphicFramePr>
        <p:xfrm>
          <a:off x="309045" y="1470025"/>
          <a:ext cx="82962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359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Collision Claims: Severity Trending Higher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98540" y="1183302"/>
            <a:ext cx="1899944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% Change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*Four Quarters Ending in September.</a:t>
            </a:r>
          </a:p>
          <a:p>
            <a:r>
              <a:rPr lang="en-US" dirty="0"/>
              <a:t>Source: Fast Track Monitoring System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 bwMode="gray">
          <a:xfrm>
            <a:off x="416657" y="5426075"/>
            <a:ext cx="8303481" cy="87598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The Size of Claims Keeps Growing.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95126"/>
              </p:ext>
            </p:extLst>
          </p:nvPr>
        </p:nvGraphicFramePr>
        <p:xfrm>
          <a:off x="309045" y="1470025"/>
          <a:ext cx="8296275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653388" y="2455266"/>
            <a:ext cx="3340799" cy="1220314"/>
          </a:xfrm>
          <a:prstGeom prst="straightConnector1">
            <a:avLst/>
          </a:prstGeom>
          <a:ln w="28575">
            <a:solidFill>
              <a:schemeClr val="accent2"/>
            </a:solidFill>
            <a:headEnd type="oval" w="med" len="med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6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What’s Driving These Trends?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Frequency; Severity; Distraction?</a:t>
            </a:r>
          </a:p>
        </p:txBody>
      </p:sp>
    </p:spTree>
    <p:extLst>
      <p:ext uri="{BB962C8B-B14F-4D97-AF65-F5344CB8AC3E}">
        <p14:creationId xmlns:p14="http://schemas.microsoft.com/office/powerpoint/2010/main" val="29879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Puzzl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0" y="1488441"/>
            <a:ext cx="4389120" cy="4389120"/>
          </a:xfrm>
          <a:prstGeom prst="rect">
            <a:avLst/>
          </a:prstGeom>
        </p:spPr>
      </p:pic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116" y="232327"/>
            <a:ext cx="8458200" cy="950976"/>
          </a:xfrm>
        </p:spPr>
        <p:txBody>
          <a:bodyPr/>
          <a:lstStyle/>
          <a:p>
            <a:r>
              <a:rPr lang="en-US" dirty="0"/>
              <a:t>Road Safety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dirty="0"/>
              <a:t>Insurance Information Institute research.</a:t>
            </a: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gray">
          <a:xfrm>
            <a:off x="5206549" y="2683475"/>
            <a:ext cx="1297707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Distracted driving</a:t>
            </a: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gray">
          <a:xfrm>
            <a:off x="5250031" y="4430328"/>
            <a:ext cx="1257508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Faster driving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gray">
          <a:xfrm>
            <a:off x="3049138" y="2210150"/>
            <a:ext cx="1640788" cy="55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Economic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well-being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gray">
          <a:xfrm>
            <a:off x="3901095" y="5301229"/>
            <a:ext cx="1257508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Legalized marijuana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2472583" y="3979885"/>
            <a:ext cx="1257508" cy="5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b="1" dirty="0">
                <a:solidFill>
                  <a:schemeClr val="bg1"/>
                </a:solidFill>
              </a:rPr>
              <a:t>Expensive auto parts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231" y="4715887"/>
            <a:ext cx="548640" cy="597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827" y="1603083"/>
            <a:ext cx="597408" cy="597408"/>
          </a:xfrm>
          <a:prstGeom prst="rect">
            <a:avLst/>
          </a:prstGeo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915148" y="3554731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Safety Devices Can Be Expensive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1596639" y="1414840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Better Economy = More Drivers = More Accidents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6094863" y="1422805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14 Percent of Injury Crashes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6453531" y="3761809"/>
            <a:ext cx="1452499" cy="94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Speed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Still</a:t>
            </a:r>
          </a:p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Kills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3897966" y="6011933"/>
            <a:ext cx="1452499" cy="49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t">
            <a:noAutofit/>
          </a:bodyPr>
          <a:lstStyle/>
          <a:p>
            <a:pPr algn="ctr" eaLnBrk="0" hangingPunct="0">
              <a:lnSpc>
                <a:spcPct val="90000"/>
              </a:lnSpc>
              <a:spcBef>
                <a:spcPts val="300"/>
              </a:spcBef>
              <a:buSzPct val="90000"/>
            </a:pPr>
            <a:r>
              <a:rPr lang="en-US" sz="1600" dirty="0"/>
              <a:t>It’s Not Funny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7933" y="3310443"/>
            <a:ext cx="749808" cy="71323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601" y="1846843"/>
            <a:ext cx="865675" cy="8656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1903" y="3875592"/>
            <a:ext cx="896112" cy="55473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25243" y="2936910"/>
            <a:ext cx="693515" cy="704631"/>
            <a:chOff x="4059002" y="2863022"/>
            <a:chExt cx="892650" cy="906957"/>
          </a:xfrm>
        </p:grpSpPr>
        <p:sp>
          <p:nvSpPr>
            <p:cNvPr id="6" name="Rectangle 5"/>
            <p:cNvSpPr/>
            <p:nvPr/>
          </p:nvSpPr>
          <p:spPr>
            <a:xfrm>
              <a:off x="4195422" y="3316656"/>
              <a:ext cx="619810" cy="4533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  <p:sp>
          <p:nvSpPr>
            <p:cNvPr id="8" name="Triangle 7"/>
            <p:cNvSpPr/>
            <p:nvPr/>
          </p:nvSpPr>
          <p:spPr>
            <a:xfrm>
              <a:off x="4059002" y="2863022"/>
              <a:ext cx="892650" cy="514200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b="1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3929795" y="3760243"/>
            <a:ext cx="1270000" cy="51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>
            <a:noAutofit/>
          </a:bodyPr>
          <a:lstStyle/>
          <a:p>
            <a:pPr algn="ctr" eaLnBrk="0" hangingPunct="0">
              <a:lnSpc>
                <a:spcPct val="80000"/>
              </a:lnSpc>
              <a:buSzPct val="90000"/>
              <a:buFont typeface="Wingdings" pitchFamily="2" charset="2"/>
              <a:buNone/>
            </a:pPr>
            <a:r>
              <a:rPr lang="en-US" sz="2000" dirty="0"/>
              <a:t>Key Issues</a:t>
            </a:r>
          </a:p>
        </p:txBody>
      </p:sp>
    </p:spTree>
    <p:extLst>
      <p:ext uri="{BB962C8B-B14F-4D97-AF65-F5344CB8AC3E}">
        <p14:creationId xmlns:p14="http://schemas.microsoft.com/office/powerpoint/2010/main" val="503758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  <p:bldP spid="1037" grpId="0"/>
      <p:bldP spid="13" grpId="0"/>
      <p:bldP spid="11" grpId="0"/>
      <p:bldP spid="14" grpId="0"/>
      <p:bldP spid="17" grpId="0"/>
      <p:bldP spid="18" grpId="0"/>
      <p:bldP spid="20" grpId="0"/>
      <p:bldP spid="21" grpId="0"/>
      <p:bldP spid="22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More People Working and Driving</a:t>
            </a:r>
            <a:br>
              <a:rPr lang="en-US" altLang="en-US" dirty="0"/>
            </a:br>
            <a:r>
              <a:rPr lang="en-US" altLang="en-US" dirty="0"/>
              <a:t>=&gt; More Collisions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6616" y="1188720"/>
            <a:ext cx="3485689" cy="396947"/>
          </a:xfrm>
        </p:spPr>
        <p:txBody>
          <a:bodyPr/>
          <a:lstStyle/>
          <a:p>
            <a:r>
              <a:rPr lang="en-US" sz="1400" dirty="0">
                <a:solidFill>
                  <a:schemeClr val="accent2"/>
                </a:solidFill>
              </a:rPr>
              <a:t>Number Employed, Millions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Seasonally Adjusted Employed from Bureau of Labor Statistics; Rolling four-quarter average frequency from Fast Track Monitoring System; Insurance Information Institute.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When People are Out of Work, They Drive Less. When They Get Jobs,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1800" dirty="0">
                <a:solidFill>
                  <a:schemeClr val="bg1"/>
                </a:solidFill>
              </a:rPr>
              <a:t>They Drive to Work, Helping Drive Claim Frequency Higher.</a:t>
            </a:r>
          </a:p>
        </p:txBody>
      </p:sp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75954"/>
              </p:ext>
            </p:extLst>
          </p:nvPr>
        </p:nvGraphicFramePr>
        <p:xfrm>
          <a:off x="418249" y="1393825"/>
          <a:ext cx="8301889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9"/>
          <p:cNvSpPr txBox="1">
            <a:spLocks/>
          </p:cNvSpPr>
          <p:nvPr/>
        </p:nvSpPr>
        <p:spPr bwMode="gray">
          <a:xfrm>
            <a:off x="4586868" y="1188720"/>
            <a:ext cx="4223876" cy="39694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SzPct val="77000"/>
              <a:buFont typeface="Wingdings 3" panose="05040102010807070707" pitchFamily="18" charset="2"/>
              <a:buNone/>
              <a:defRPr lang="en-US" sz="2200" b="0" kern="1200" smtClean="0">
                <a:solidFill>
                  <a:srgbClr val="072C44"/>
                </a:solidFill>
                <a:latin typeface="+mj-lt"/>
                <a:ea typeface="+mn-ea"/>
                <a:cs typeface="+mn-cs"/>
              </a:defRPr>
            </a:lvl1pPr>
            <a:lvl2pPr marL="566928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anose="05000000000000000000" pitchFamily="2" charset="2"/>
              <a:buChar char="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indent="-2286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–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252728" indent="-21945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Wingdings" pitchFamily="2" charset="2"/>
              <a:buChar char="§"/>
              <a:defRPr lang="en-US" sz="2200" b="1" kern="120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481328" indent="-173736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337DBE"/>
              </a:buClr>
              <a:buFont typeface="Arial" pitchFamily="34" charset="0"/>
              <a:buChar char="»"/>
              <a:defRPr lang="en-US" sz="2200" b="1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2F72AD"/>
                </a:solidFill>
              </a:rPr>
              <a:t>Overall Collision Claims Per 100 Insured Vehicles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grayWhite">
          <a:xfrm>
            <a:off x="2174865" y="1643138"/>
            <a:ext cx="1036935" cy="3571723"/>
          </a:xfrm>
          <a:prstGeom prst="rect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t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1400" b="1" dirty="0"/>
              <a:t>Recession</a:t>
            </a:r>
          </a:p>
        </p:txBody>
      </p:sp>
    </p:spTree>
    <p:extLst>
      <p:ext uri="{BB962C8B-B14F-4D97-AF65-F5344CB8AC3E}">
        <p14:creationId xmlns:p14="http://schemas.microsoft.com/office/powerpoint/2010/main" val="33762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Severity: Driving Fatalities are Rising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9475" y="1227018"/>
            <a:ext cx="8454009" cy="39694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Annual Change in Motor Vehicle Deaths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National Safety Council, Insurance Information Institute.</a:t>
            </a:r>
          </a:p>
          <a:p>
            <a:r>
              <a:rPr lang="en-US" dirty="0"/>
              <a:t>*2018 estimate of 40,000 deaths</a:t>
            </a:r>
          </a:p>
        </p:txBody>
      </p:sp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854358"/>
              </p:ext>
            </p:extLst>
          </p:nvPr>
        </p:nvGraphicFramePr>
        <p:xfrm>
          <a:off x="423863" y="1393825"/>
          <a:ext cx="8296275" cy="4186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4"/>
          <p:cNvSpPr txBox="1">
            <a:spLocks/>
          </p:cNvSpPr>
          <p:nvPr/>
        </p:nvSpPr>
        <p:spPr bwMode="gray">
          <a:xfrm>
            <a:off x="416657" y="5656490"/>
            <a:ext cx="8303481" cy="645564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kumimoji="0" lang="en-US" sz="2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eaLnBrk="1" hangingPunct="1">
              <a:spcBef>
                <a:spcPts val="0"/>
              </a:spcBef>
              <a:buClr>
                <a:schemeClr val="accent2"/>
              </a:buClr>
              <a:buSzPct val="90000"/>
            </a:pPr>
            <a:r>
              <a:rPr lang="en-US" sz="1800" dirty="0">
                <a:solidFill>
                  <a:schemeClr val="bg1"/>
                </a:solidFill>
              </a:rPr>
              <a:t>Driving Has Been Getting Safer for Decades, But Recent Trend is Discouraging—  over 40,000 Deaths in 2016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92360" y="1700775"/>
            <a:ext cx="1574605" cy="1432741"/>
            <a:chOff x="1192360" y="1700775"/>
            <a:chExt cx="1574605" cy="1432741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gray">
            <a:xfrm>
              <a:off x="1192360" y="1700775"/>
              <a:ext cx="157460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Seatbelt Use Rose to 62% of Drivers, From 49% in ‘90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gray">
            <a:xfrm>
              <a:off x="1294814" y="2315255"/>
              <a:ext cx="0" cy="81826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5230973" y="1700775"/>
            <a:ext cx="1420985" cy="1432741"/>
            <a:chOff x="830612" y="1700775"/>
            <a:chExt cx="1420985" cy="1432741"/>
          </a:xfrm>
        </p:grpSpPr>
        <p:sp>
          <p:nvSpPr>
            <p:cNvPr id="23" name="AutoShape 5"/>
            <p:cNvSpPr>
              <a:spLocks noChangeArrowheads="1"/>
            </p:cNvSpPr>
            <p:nvPr/>
          </p:nvSpPr>
          <p:spPr bwMode="gray">
            <a:xfrm>
              <a:off x="830612" y="1700775"/>
              <a:ext cx="142098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Big Drop-off Due to the Great Recession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gray">
            <a:xfrm>
              <a:off x="1538005" y="2315255"/>
              <a:ext cx="0" cy="818261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7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4"/>
          </p:nvPr>
        </p:nvSpPr>
        <p:spPr>
          <a:xfrm>
            <a:off x="4668091" y="3658815"/>
            <a:ext cx="4152122" cy="284799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Electronics: 40-50% of cost of vehicle</a:t>
            </a:r>
          </a:p>
          <a:p>
            <a:pPr lvl="1"/>
            <a:r>
              <a:rPr lang="en-US" dirty="0"/>
              <a:t>Pre-repair scan: $63</a:t>
            </a:r>
          </a:p>
          <a:p>
            <a:pPr lvl="1"/>
            <a:r>
              <a:rPr lang="en-US" dirty="0"/>
              <a:t>Post-repair scan: $93</a:t>
            </a:r>
          </a:p>
          <a:p>
            <a:pPr lvl="1"/>
            <a:r>
              <a:rPr lang="en-US" dirty="0"/>
              <a:t>Calibration labor: sublet at $150</a:t>
            </a:r>
          </a:p>
          <a:p>
            <a:pPr lvl="1"/>
            <a:r>
              <a:rPr lang="en-US" dirty="0"/>
              <a:t>OEM: 98% of camera/sensors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Repair: Complexity Grows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More Cool Stuff to Fix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Property Damage Only.</a:t>
            </a:r>
          </a:p>
          <a:p>
            <a:r>
              <a:rPr lang="en-US" dirty="0"/>
              <a:t>SOURCES: CCC Information Services; Ford Motor Co.;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More Parts, More Labor: </a:t>
            </a:r>
            <a:br>
              <a:rPr lang="en-US" dirty="0"/>
            </a:br>
            <a:r>
              <a:rPr lang="en-US" dirty="0"/>
              <a:t>Higher Costs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Electronics Add to Cost, Complexity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33"/>
            <p:extLst>
              <p:ext uri="{D42A27DB-BD31-4B8C-83A1-F6EECF244321}">
                <p14:modId xmlns:p14="http://schemas.microsoft.com/office/powerpoint/2010/main" val="3455106447"/>
              </p:ext>
            </p:extLst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Line 8"/>
          <p:cNvSpPr>
            <a:spLocks noChangeShapeType="1"/>
          </p:cNvSpPr>
          <p:nvPr/>
        </p:nvSpPr>
        <p:spPr bwMode="gray">
          <a:xfrm flipV="1">
            <a:off x="2964978" y="3072383"/>
            <a:ext cx="741389" cy="34784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lg"/>
          </a:ln>
          <a:effectLst/>
        </p:spPr>
        <p:txBody>
          <a:bodyPr wrap="squar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2776937" y="3658815"/>
            <a:ext cx="1117470" cy="57459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1418" tIns="45709" rIns="91418" bIns="45709" anchor="ctr">
            <a:flatTx/>
          </a:bodyPr>
          <a:lstStyle/>
          <a:p>
            <a:pPr algn="ctr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90000"/>
              <a:tabLst>
                <a:tab pos="1603375" algn="ctr"/>
                <a:tab pos="2627313" algn="ctr"/>
              </a:tabLst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22% Increase!</a:t>
            </a:r>
          </a:p>
        </p:txBody>
      </p:sp>
      <p:cxnSp>
        <p:nvCxnSpPr>
          <p:cNvPr id="19" name="Straight Arrow Connector 18"/>
          <p:cNvCxnSpPr/>
          <p:nvPr/>
        </p:nvCxnSpPr>
        <p:spPr bwMode="gray">
          <a:xfrm>
            <a:off x="3335672" y="3246304"/>
            <a:ext cx="0" cy="4572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 type="oval"/>
            <a:tailEnd type="none" w="med" len="med"/>
          </a:ln>
          <a:effectLst/>
        </p:spPr>
      </p:cxn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0189457"/>
              </p:ext>
            </p:extLst>
          </p:nvPr>
        </p:nvGraphicFramePr>
        <p:xfrm>
          <a:off x="4608789" y="2297429"/>
          <a:ext cx="4152123" cy="1949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44152" y="2432531"/>
            <a:ext cx="440968" cy="202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buClr>
                <a:srgbClr val="337DBE"/>
              </a:buClr>
              <a:buSzPct val="77000"/>
            </a:pPr>
            <a:r>
              <a:rPr lang="en-US" sz="1200" b="1" dirty="0">
                <a:solidFill>
                  <a:schemeClr val="bg1"/>
                </a:solidFill>
              </a:rPr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59477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uiExpand="1" build="p" animBg="1"/>
      <p:bldGraphic spid="10" grpId="0" uiExpand="1">
        <p:bldSub>
          <a:bldChart bld="categoryEl"/>
        </p:bldSub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a Bumper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. . . On an Entry-Level Luxury Car (~$35K)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2016 vehicle has LED headlights and adaptive cruise control.</a:t>
            </a:r>
          </a:p>
          <a:p>
            <a:r>
              <a:rPr lang="en-US" dirty="0"/>
              <a:t>SOURCE: Liberty Mutual Insurance.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What Has Changed?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Fewer Accidents, Higher Costs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2014 Cost vs. 2016 Cost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37"/>
          </p:nvPr>
        </p:nvGraphicFramePr>
        <p:xfrm>
          <a:off x="352425" y="2381250"/>
          <a:ext cx="4152900" cy="374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ontent Placeholder 14"/>
          <p:cNvGraphicFramePr>
            <a:graphicFrameLocks noGrp="1"/>
          </p:cNvGraphicFramePr>
          <p:nvPr>
            <p:ph sz="quarter" idx="38"/>
          </p:nvPr>
        </p:nvGraphicFramePr>
        <p:xfrm>
          <a:off x="4668838" y="2381250"/>
          <a:ext cx="415131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548">
                  <a:extLst>
                    <a:ext uri="{9D8B030D-6E8A-4147-A177-3AD203B41FA5}">
                      <a16:colId xmlns:a16="http://schemas.microsoft.com/office/drawing/2014/main" val="3539785465"/>
                    </a:ext>
                  </a:extLst>
                </a:gridCol>
                <a:gridCol w="935665">
                  <a:extLst>
                    <a:ext uri="{9D8B030D-6E8A-4147-A177-3AD203B41FA5}">
                      <a16:colId xmlns:a16="http://schemas.microsoft.com/office/drawing/2014/main" val="2118596510"/>
                    </a:ext>
                  </a:extLst>
                </a:gridCol>
                <a:gridCol w="835100">
                  <a:extLst>
                    <a:ext uri="{9D8B030D-6E8A-4147-A177-3AD203B41FA5}">
                      <a16:colId xmlns:a16="http://schemas.microsoft.com/office/drawing/2014/main" val="26994023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47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Grille: Distance Sensor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$2,818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56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Headlamp Assembly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258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Mechanical Labor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011982"/>
                  </a:ext>
                </a:extLst>
              </a:tr>
            </a:tbl>
          </a:graphicData>
        </a:graphic>
      </p:graphicFrame>
      <p:sp>
        <p:nvSpPr>
          <p:cNvPr id="17" name="Content Placeholder 16"/>
          <p:cNvSpPr>
            <a:spLocks noGrp="1"/>
          </p:cNvSpPr>
          <p:nvPr>
            <p:ph sz="quarter" idx="39"/>
          </p:nvPr>
        </p:nvSpPr>
        <p:spPr/>
        <p:txBody>
          <a:bodyPr/>
          <a:lstStyle/>
          <a:p>
            <a:r>
              <a:rPr lang="en-US" dirty="0"/>
              <a:t>Parts: 130% Higher</a:t>
            </a:r>
          </a:p>
          <a:p>
            <a:r>
              <a:rPr lang="en-US" dirty="0"/>
              <a:t>Labor: 18% Higher</a:t>
            </a:r>
          </a:p>
          <a:p>
            <a:r>
              <a:rPr lang="en-US" dirty="0"/>
              <a:t>Total cost: $1,705 higher</a:t>
            </a:r>
          </a:p>
        </p:txBody>
      </p:sp>
    </p:spTree>
    <p:extLst>
      <p:ext uri="{BB962C8B-B14F-4D97-AF65-F5344CB8AC3E}">
        <p14:creationId xmlns:p14="http://schemas.microsoft.com/office/powerpoint/2010/main" val="39111430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Distractions?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It’s A Problem. Is It Growing?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* Property Damage Only.</a:t>
            </a:r>
          </a:p>
          <a:p>
            <a:r>
              <a:rPr lang="en-US" dirty="0"/>
              <a:t>SOURCES: State Farm, National Highway Transportation Safety Administration (distraction.gov)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What We Do Behind The Wheel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But Impact Is Not Clear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33"/>
            <p:extLst/>
          </p:nvPr>
        </p:nvGraphicFramePr>
        <p:xfrm>
          <a:off x="357188" y="2378075"/>
          <a:ext cx="4148137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quarter" idx="34"/>
            <p:extLst>
              <p:ext uri="{D42A27DB-BD31-4B8C-83A1-F6EECF244321}">
                <p14:modId xmlns:p14="http://schemas.microsoft.com/office/powerpoint/2010/main" val="1126427957"/>
              </p:ext>
            </p:extLst>
          </p:nvPr>
        </p:nvGraphicFramePr>
        <p:xfrm>
          <a:off x="4668838" y="2378075"/>
          <a:ext cx="4151312" cy="3748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536309" y="2708661"/>
            <a:ext cx="745497" cy="695126"/>
            <a:chOff x="1192360" y="1700775"/>
            <a:chExt cx="1574605" cy="695126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1192360" y="1700775"/>
              <a:ext cx="1574605" cy="614480"/>
            </a:xfrm>
            <a:prstGeom prst="rect">
              <a:avLst/>
            </a:prstGeom>
            <a:solidFill>
              <a:schemeClr val="accent1"/>
            </a:solidFill>
            <a:ln w="28575" algn="ctr">
              <a:noFill/>
              <a:miter lim="800000"/>
              <a:headEnd/>
              <a:tailEnd/>
            </a:ln>
          </p:spPr>
          <p:txBody>
            <a:bodyPr lIns="45720" tIns="0" rIns="45720" bIns="0" anchor="ctr"/>
            <a:lstStyle/>
            <a:p>
              <a:pPr algn="ctr" eaLnBrk="0" fontAlgn="base" hangingPunct="0">
                <a:lnSpc>
                  <a:spcPct val="90000"/>
                </a:lnSpc>
                <a:spcAft>
                  <a:spcPct val="0"/>
                </a:spcAft>
                <a:buClr>
                  <a:srgbClr val="FFFFFF"/>
                </a:buClr>
                <a:buFont typeface="Wingdings" pitchFamily="2" charset="2"/>
                <a:buNone/>
              </a:pPr>
              <a:r>
                <a:rPr lang="en-US" sz="1200" b="1" dirty="0">
                  <a:solidFill>
                    <a:schemeClr val="bg1"/>
                  </a:solidFill>
                  <a:cs typeface="Arial" charset="0"/>
                </a:rPr>
                <a:t>Talking Less . . 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gray">
            <a:xfrm>
              <a:off x="1342238" y="2315255"/>
              <a:ext cx="0" cy="80646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Oval 20"/>
          <p:cNvSpPr/>
          <p:nvPr/>
        </p:nvSpPr>
        <p:spPr>
          <a:xfrm>
            <a:off x="7887312" y="5763237"/>
            <a:ext cx="612396" cy="36292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6979640" y="6150457"/>
            <a:ext cx="1998689" cy="288643"/>
          </a:xfrm>
          <a:prstGeom prst="rect">
            <a:avLst/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lIns="45720" tIns="0" rIns="45720" bIns="0" anchor="ctr"/>
          <a:lstStyle/>
          <a:p>
            <a:pPr algn="ctr" eaLnBrk="0" fontAlgn="base" hangingPunct="0">
              <a:lnSpc>
                <a:spcPct val="90000"/>
              </a:lnSpc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Most Recent Year</a:t>
            </a:r>
          </a:p>
        </p:txBody>
      </p:sp>
    </p:spTree>
    <p:extLst>
      <p:ext uri="{BB962C8B-B14F-4D97-AF65-F5344CB8AC3E}">
        <p14:creationId xmlns:p14="http://schemas.microsoft.com/office/powerpoint/2010/main" val="27182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Graphic spid="11" grpId="0">
        <p:bldAsOne/>
      </p:bldGraphic>
      <p:bldGraphic spid="20" grpId="0">
        <p:bldAsOne/>
      </p:bldGraphic>
      <p:bldP spid="21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5CFC4-8C86-41C0-A866-A497CBE4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1982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538AAB-352B-4D15-BDEF-1ACCB5CED9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0A59D-D907-4DCA-87F2-2D5240C0B7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Fox2News.com, @</a:t>
            </a:r>
            <a:r>
              <a:rPr lang="en-US" dirty="0" err="1"/>
              <a:t>BoxxRadio</a:t>
            </a:r>
            <a:r>
              <a:rPr lang="en-US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7E3BB-119D-4605-B95E-7E6F7E581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825240"/>
            <a:ext cx="6048375" cy="406717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F2504D-FFC9-4811-B465-17B40E2E98A2}"/>
              </a:ext>
            </a:extLst>
          </p:cNvPr>
          <p:cNvGrpSpPr/>
          <p:nvPr/>
        </p:nvGrpSpPr>
        <p:grpSpPr bwMode="gray">
          <a:xfrm>
            <a:off x="698876" y="4714878"/>
            <a:ext cx="2137976" cy="1378720"/>
            <a:chOff x="336403" y="1516554"/>
            <a:chExt cx="2578608" cy="1502067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7E62684-0920-4B28-84EC-3E7F9331E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33.8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12/5/1982</a:t>
              </a:r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84E1B0DB-FA87-4AE5-A986-1F397ED22AD8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11FF9E4-ABBB-4528-9E03-DAD21BA56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5046" y="3255190"/>
            <a:ext cx="3374467" cy="332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1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le 1"/>
          <p:cNvSpPr txBox="1">
            <a:spLocks/>
          </p:cNvSpPr>
          <p:nvPr/>
        </p:nvSpPr>
        <p:spPr bwMode="auto">
          <a:xfrm>
            <a:off x="422191" y="559213"/>
            <a:ext cx="8407400" cy="8524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  <a:cs typeface="MS PGothic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panose="020B0600070205080204" pitchFamily="34" charset="-128"/>
                <a:cs typeface="MS PGothic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000" b="0" dirty="0">
                <a:solidFill>
                  <a:srgbClr val="337DBE"/>
                </a:solidFill>
                <a:latin typeface="+mj-lt"/>
                <a:ea typeface="+mj-ea"/>
                <a:cs typeface="+mj-cs"/>
              </a:rPr>
              <a:t>Weed Spreads Like Wildfire. Insurers Caught in the Middle</a:t>
            </a:r>
            <a:endParaRPr lang="en-US" altLang="en-US" sz="3000" b="0" dirty="0">
              <a:solidFill>
                <a:srgbClr val="337DBE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Text Placeholder 18"/>
          <p:cNvSpPr txBox="1">
            <a:spLocks/>
          </p:cNvSpPr>
          <p:nvPr/>
        </p:nvSpPr>
        <p:spPr bwMode="auto">
          <a:xfrm>
            <a:off x="404808" y="6422607"/>
            <a:ext cx="7413630" cy="34059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700" dirty="0">
                <a:latin typeface="Georgia"/>
                <a:cs typeface="Georgia"/>
              </a:rPr>
              <a:t> </a:t>
            </a:r>
          </a:p>
        </p:txBody>
      </p:sp>
      <p:sp>
        <p:nvSpPr>
          <p:cNvPr id="364" name="TextBox 13"/>
          <p:cNvSpPr txBox="1">
            <a:spLocks noChangeArrowheads="1"/>
          </p:cNvSpPr>
          <p:nvPr/>
        </p:nvSpPr>
        <p:spPr bwMode="auto">
          <a:xfrm>
            <a:off x="448819" y="1697722"/>
            <a:ext cx="79800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-128"/>
                <a:cs typeface="MS PGothic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800" b="1" dirty="0">
                <a:solidFill>
                  <a:srgbClr val="39665B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Fully legal     </a:t>
            </a:r>
            <a:r>
              <a:rPr lang="en-US" altLang="en-US" sz="800" b="1" dirty="0">
                <a:solidFill>
                  <a:srgbClr val="559985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27770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Medical use legal and recreational use decriminalized     </a:t>
            </a:r>
            <a:r>
              <a:rPr lang="en-US" altLang="en-US" sz="800" b="1" dirty="0">
                <a:solidFill>
                  <a:srgbClr val="B6D2CB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Medical use legal     </a:t>
            </a:r>
            <a:r>
              <a:rPr lang="en-US" altLang="en-US" sz="800" b="1" dirty="0">
                <a:solidFill>
                  <a:srgbClr val="E2F1EF"/>
                </a:solidFill>
                <a:latin typeface="Verdana"/>
                <a:cs typeface="Verdana"/>
              </a:rPr>
              <a:t>■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 </a:t>
            </a:r>
            <a:r>
              <a:rPr lang="en-US" altLang="en-US" sz="800" dirty="0">
                <a:latin typeface="Verdana"/>
                <a:cs typeface="Verdana"/>
              </a:rPr>
              <a:t>Recreational use decriminalized     </a:t>
            </a:r>
            <a:r>
              <a:rPr lang="en-US" altLang="en-US" sz="800" b="1" dirty="0">
                <a:solidFill>
                  <a:srgbClr val="D9D9D9"/>
                </a:solidFill>
                <a:latin typeface="Verdana"/>
                <a:cs typeface="Verdana"/>
              </a:rPr>
              <a:t>■ </a:t>
            </a:r>
            <a:r>
              <a:rPr lang="en-US" altLang="en-US" sz="800" dirty="0">
                <a:latin typeface="Verdana"/>
                <a:cs typeface="Verdana"/>
              </a:rPr>
              <a:t>Fully illegal</a:t>
            </a:r>
            <a:endParaRPr lang="en-US" altLang="en-US" sz="800" dirty="0">
              <a:solidFill>
                <a:srgbClr val="D9D9D9"/>
              </a:solidFill>
              <a:latin typeface="Verdana"/>
              <a:cs typeface="Verdana"/>
            </a:endParaRPr>
          </a:p>
        </p:txBody>
      </p:sp>
      <p:sp>
        <p:nvSpPr>
          <p:cNvPr id="365" name="Rectangle 14"/>
          <p:cNvSpPr>
            <a:spLocks noChangeArrowheads="1"/>
          </p:cNvSpPr>
          <p:nvPr/>
        </p:nvSpPr>
        <p:spPr bwMode="auto">
          <a:xfrm>
            <a:off x="441240" y="1460393"/>
            <a:ext cx="82296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811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1pPr>
            <a:lvl2pPr marL="742950" indent="-28575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2pPr>
            <a:lvl3pPr marL="11430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3pPr>
            <a:lvl4pPr marL="16002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4pPr>
            <a:lvl5pPr marL="2057400" indent="-228600" defTabSz="8112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5pPr>
            <a:lvl6pPr marL="25146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6pPr>
            <a:lvl7pPr marL="29718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7pPr>
            <a:lvl8pPr marL="34290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8pPr>
            <a:lvl9pPr marL="3886200" indent="-228600" defTabSz="8112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Georgia"/>
                <a:cs typeface="Georgia"/>
              </a:rPr>
              <a:t>Current marijuana laws by state</a:t>
            </a:r>
          </a:p>
        </p:txBody>
      </p:sp>
      <p:sp>
        <p:nvSpPr>
          <p:cNvPr id="127" name="Text Placeholder 18"/>
          <p:cNvSpPr txBox="1">
            <a:spLocks/>
          </p:cNvSpPr>
          <p:nvPr/>
        </p:nvSpPr>
        <p:spPr bwMode="auto">
          <a:xfrm>
            <a:off x="958406" y="6057323"/>
            <a:ext cx="7694122" cy="67602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ＭＳ Ｐゴシック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en-US" sz="800" dirty="0">
                <a:latin typeface="+mn-lt"/>
                <a:cs typeface="Georgia"/>
              </a:rPr>
              <a:t>Sources: 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Map - National Journal</a:t>
            </a:r>
            <a:r>
              <a:rPr lang="en-US" sz="800" dirty="0">
                <a:solidFill>
                  <a:schemeClr val="dk1"/>
                </a:solidFill>
              </a:rPr>
              <a:t>; </a:t>
            </a:r>
            <a:r>
              <a:rPr lang="en-US" sz="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Ballotpedia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2019 </a:t>
            </a:r>
            <a:b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800" dirty="0">
                <a:latin typeface="+mn-lt"/>
                <a:cs typeface="Georgia"/>
              </a:rPr>
              <a:t>Collision Frequency – IIHS, </a:t>
            </a:r>
            <a:r>
              <a:rPr lang="en-US" sz="800" dirty="0">
                <a:latin typeface="+mn-lt"/>
              </a:rPr>
              <a:t>LEGAL POT: Crashes are up in states with retail sales, October 18, 2018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endParaRPr lang="en-US" sz="700" dirty="0">
              <a:solidFill>
                <a:schemeClr val="tx1">
                  <a:lumMod val="50000"/>
                  <a:lumOff val="50000"/>
                </a:schemeClr>
              </a:solidFill>
              <a:latin typeface="Georgia"/>
              <a:cs typeface="Georgia"/>
            </a:endParaRPr>
          </a:p>
        </p:txBody>
      </p:sp>
      <p:graphicFrame>
        <p:nvGraphicFramePr>
          <p:cNvPr id="126" name="Chart 125">
            <a:extLst>
              <a:ext uri="{FF2B5EF4-FFF2-40B4-BE49-F238E27FC236}">
                <a16:creationId xmlns:a16="http://schemas.microsoft.com/office/drawing/2014/main" id="{63086090-100F-4416-A78A-6E66F1682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272925"/>
              </p:ext>
            </p:extLst>
          </p:nvPr>
        </p:nvGraphicFramePr>
        <p:xfrm>
          <a:off x="7011410" y="1903699"/>
          <a:ext cx="2106255" cy="4639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2" name="Google Shape;100;p14">
            <a:extLst>
              <a:ext uri="{FF2B5EF4-FFF2-40B4-BE49-F238E27FC236}">
                <a16:creationId xmlns:a16="http://schemas.microsoft.com/office/drawing/2014/main" id="{A24755D3-2291-4208-8716-B2841537C4F0}"/>
              </a:ext>
            </a:extLst>
          </p:cNvPr>
          <p:cNvGrpSpPr/>
          <p:nvPr/>
        </p:nvGrpSpPr>
        <p:grpSpPr>
          <a:xfrm>
            <a:off x="448819" y="2212949"/>
            <a:ext cx="5910262" cy="3613150"/>
            <a:chOff x="1411203" y="2216477"/>
            <a:chExt cx="5910262" cy="3613150"/>
          </a:xfrm>
        </p:grpSpPr>
        <p:grpSp>
          <p:nvGrpSpPr>
            <p:cNvPr id="123" name="Google Shape;101;p14">
              <a:extLst>
                <a:ext uri="{FF2B5EF4-FFF2-40B4-BE49-F238E27FC236}">
                  <a16:creationId xmlns:a16="http://schemas.microsoft.com/office/drawing/2014/main" id="{C518A5BB-CFF8-4B10-B4D4-4234CF407167}"/>
                </a:ext>
              </a:extLst>
            </p:cNvPr>
            <p:cNvGrpSpPr/>
            <p:nvPr/>
          </p:nvGrpSpPr>
          <p:grpSpPr>
            <a:xfrm>
              <a:off x="1411203" y="2216477"/>
              <a:ext cx="5799138" cy="3532187"/>
              <a:chOff x="1749425" y="1354138"/>
              <a:chExt cx="5799138" cy="3532187"/>
            </a:xfrm>
          </p:grpSpPr>
          <p:sp>
            <p:nvSpPr>
              <p:cNvPr id="162" name="Google Shape;102;p14">
                <a:extLst>
                  <a:ext uri="{FF2B5EF4-FFF2-40B4-BE49-F238E27FC236}">
                    <a16:creationId xmlns:a16="http://schemas.microsoft.com/office/drawing/2014/main" id="{C5A77F02-54C1-4978-A858-62D0DFD90E6D}"/>
                  </a:ext>
                </a:extLst>
              </p:cNvPr>
              <p:cNvSpPr/>
              <p:nvPr/>
            </p:nvSpPr>
            <p:spPr>
              <a:xfrm>
                <a:off x="1889125" y="3867150"/>
                <a:ext cx="873125" cy="701675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56" extrusionOk="0">
                    <a:moveTo>
                      <a:pt x="443" y="324"/>
                    </a:moveTo>
                    <a:lnTo>
                      <a:pt x="445" y="323"/>
                    </a:lnTo>
                    <a:lnTo>
                      <a:pt x="449" y="318"/>
                    </a:lnTo>
                    <a:lnTo>
                      <a:pt x="450" y="311"/>
                    </a:lnTo>
                    <a:lnTo>
                      <a:pt x="444" y="303"/>
                    </a:lnTo>
                    <a:lnTo>
                      <a:pt x="436" y="297"/>
                    </a:lnTo>
                    <a:lnTo>
                      <a:pt x="430" y="294"/>
                    </a:lnTo>
                    <a:lnTo>
                      <a:pt x="427" y="293"/>
                    </a:lnTo>
                    <a:lnTo>
                      <a:pt x="422" y="290"/>
                    </a:lnTo>
                    <a:lnTo>
                      <a:pt x="417" y="285"/>
                    </a:lnTo>
                    <a:lnTo>
                      <a:pt x="407" y="278"/>
                    </a:lnTo>
                    <a:lnTo>
                      <a:pt x="401" y="270"/>
                    </a:lnTo>
                    <a:lnTo>
                      <a:pt x="396" y="263"/>
                    </a:lnTo>
                    <a:lnTo>
                      <a:pt x="394" y="259"/>
                    </a:lnTo>
                    <a:lnTo>
                      <a:pt x="389" y="255"/>
                    </a:lnTo>
                    <a:lnTo>
                      <a:pt x="383" y="250"/>
                    </a:lnTo>
                    <a:lnTo>
                      <a:pt x="376" y="245"/>
                    </a:lnTo>
                    <a:lnTo>
                      <a:pt x="369" y="242"/>
                    </a:lnTo>
                    <a:lnTo>
                      <a:pt x="364" y="239"/>
                    </a:lnTo>
                    <a:lnTo>
                      <a:pt x="359" y="237"/>
                    </a:lnTo>
                    <a:lnTo>
                      <a:pt x="356" y="237"/>
                    </a:lnTo>
                    <a:lnTo>
                      <a:pt x="352" y="241"/>
                    </a:lnTo>
                    <a:lnTo>
                      <a:pt x="346" y="247"/>
                    </a:lnTo>
                    <a:lnTo>
                      <a:pt x="341" y="252"/>
                    </a:lnTo>
                    <a:lnTo>
                      <a:pt x="335" y="255"/>
                    </a:lnTo>
                    <a:lnTo>
                      <a:pt x="329" y="251"/>
                    </a:lnTo>
                    <a:lnTo>
                      <a:pt x="323" y="244"/>
                    </a:lnTo>
                    <a:lnTo>
                      <a:pt x="318" y="239"/>
                    </a:lnTo>
                    <a:lnTo>
                      <a:pt x="312" y="236"/>
                    </a:lnTo>
                    <a:lnTo>
                      <a:pt x="306" y="237"/>
                    </a:lnTo>
                    <a:lnTo>
                      <a:pt x="299" y="240"/>
                    </a:lnTo>
                    <a:lnTo>
                      <a:pt x="293" y="240"/>
                    </a:lnTo>
                    <a:lnTo>
                      <a:pt x="290" y="236"/>
                    </a:lnTo>
                    <a:lnTo>
                      <a:pt x="285" y="218"/>
                    </a:lnTo>
                    <a:lnTo>
                      <a:pt x="277" y="182"/>
                    </a:lnTo>
                    <a:lnTo>
                      <a:pt x="269" y="144"/>
                    </a:lnTo>
                    <a:lnTo>
                      <a:pt x="263" y="118"/>
                    </a:lnTo>
                    <a:lnTo>
                      <a:pt x="258" y="93"/>
                    </a:lnTo>
                    <a:lnTo>
                      <a:pt x="251" y="61"/>
                    </a:lnTo>
                    <a:lnTo>
                      <a:pt x="244" y="34"/>
                    </a:lnTo>
                    <a:lnTo>
                      <a:pt x="242" y="22"/>
                    </a:lnTo>
                    <a:lnTo>
                      <a:pt x="240" y="22"/>
                    </a:lnTo>
                    <a:lnTo>
                      <a:pt x="237" y="22"/>
                    </a:lnTo>
                    <a:lnTo>
                      <a:pt x="233" y="22"/>
                    </a:lnTo>
                    <a:lnTo>
                      <a:pt x="229" y="21"/>
                    </a:lnTo>
                    <a:lnTo>
                      <a:pt x="225" y="19"/>
                    </a:lnTo>
                    <a:lnTo>
                      <a:pt x="222" y="17"/>
                    </a:lnTo>
                    <a:lnTo>
                      <a:pt x="219" y="17"/>
                    </a:lnTo>
                    <a:lnTo>
                      <a:pt x="213" y="17"/>
                    </a:lnTo>
                    <a:lnTo>
                      <a:pt x="209" y="17"/>
                    </a:lnTo>
                    <a:lnTo>
                      <a:pt x="205" y="17"/>
                    </a:lnTo>
                    <a:lnTo>
                      <a:pt x="200" y="17"/>
                    </a:lnTo>
                    <a:lnTo>
                      <a:pt x="194" y="17"/>
                    </a:lnTo>
                    <a:lnTo>
                      <a:pt x="189" y="17"/>
                    </a:lnTo>
                    <a:lnTo>
                      <a:pt x="183" y="17"/>
                    </a:lnTo>
                    <a:lnTo>
                      <a:pt x="178" y="16"/>
                    </a:lnTo>
                    <a:lnTo>
                      <a:pt x="174" y="15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1" y="14"/>
                    </a:lnTo>
                    <a:lnTo>
                      <a:pt x="157" y="15"/>
                    </a:lnTo>
                    <a:lnTo>
                      <a:pt x="154" y="15"/>
                    </a:lnTo>
                    <a:lnTo>
                      <a:pt x="152" y="13"/>
                    </a:lnTo>
                    <a:lnTo>
                      <a:pt x="149" y="11"/>
                    </a:lnTo>
                    <a:lnTo>
                      <a:pt x="144" y="7"/>
                    </a:lnTo>
                    <a:lnTo>
                      <a:pt x="139" y="5"/>
                    </a:lnTo>
                    <a:lnTo>
                      <a:pt x="139" y="2"/>
                    </a:lnTo>
                    <a:lnTo>
                      <a:pt x="138" y="2"/>
                    </a:lnTo>
                    <a:lnTo>
                      <a:pt x="133" y="2"/>
                    </a:lnTo>
                    <a:lnTo>
                      <a:pt x="126" y="2"/>
                    </a:lnTo>
                    <a:lnTo>
                      <a:pt x="121" y="1"/>
                    </a:lnTo>
                    <a:lnTo>
                      <a:pt x="115" y="0"/>
                    </a:lnTo>
                    <a:lnTo>
                      <a:pt x="111" y="1"/>
                    </a:lnTo>
                    <a:lnTo>
                      <a:pt x="108" y="4"/>
                    </a:lnTo>
                    <a:lnTo>
                      <a:pt x="106" y="5"/>
                    </a:lnTo>
                    <a:lnTo>
                      <a:pt x="101" y="6"/>
                    </a:lnTo>
                    <a:lnTo>
                      <a:pt x="95" y="7"/>
                    </a:lnTo>
                    <a:lnTo>
                      <a:pt x="88" y="9"/>
                    </a:lnTo>
                    <a:lnTo>
                      <a:pt x="83" y="12"/>
                    </a:lnTo>
                    <a:lnTo>
                      <a:pt x="78" y="14"/>
                    </a:lnTo>
                    <a:lnTo>
                      <a:pt x="73" y="15"/>
                    </a:lnTo>
                    <a:lnTo>
                      <a:pt x="68" y="15"/>
                    </a:lnTo>
                    <a:lnTo>
                      <a:pt x="64" y="14"/>
                    </a:lnTo>
                    <a:lnTo>
                      <a:pt x="61" y="16"/>
                    </a:lnTo>
                    <a:lnTo>
                      <a:pt x="60" y="23"/>
                    </a:lnTo>
                    <a:lnTo>
                      <a:pt x="58" y="32"/>
                    </a:lnTo>
                    <a:lnTo>
                      <a:pt x="58" y="40"/>
                    </a:lnTo>
                    <a:lnTo>
                      <a:pt x="55" y="45"/>
                    </a:lnTo>
                    <a:lnTo>
                      <a:pt x="49" y="47"/>
                    </a:lnTo>
                    <a:lnTo>
                      <a:pt x="42" y="47"/>
                    </a:lnTo>
                    <a:lnTo>
                      <a:pt x="38" y="49"/>
                    </a:lnTo>
                    <a:lnTo>
                      <a:pt x="34" y="50"/>
                    </a:lnTo>
                    <a:lnTo>
                      <a:pt x="31" y="52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61"/>
                    </a:lnTo>
                    <a:lnTo>
                      <a:pt x="32" y="65"/>
                    </a:lnTo>
                    <a:lnTo>
                      <a:pt x="36" y="68"/>
                    </a:lnTo>
                    <a:lnTo>
                      <a:pt x="41" y="73"/>
                    </a:lnTo>
                    <a:lnTo>
                      <a:pt x="46" y="78"/>
                    </a:lnTo>
                    <a:lnTo>
                      <a:pt x="48" y="85"/>
                    </a:lnTo>
                    <a:lnTo>
                      <a:pt x="50" y="91"/>
                    </a:lnTo>
                    <a:lnTo>
                      <a:pt x="55" y="92"/>
                    </a:lnTo>
                    <a:lnTo>
                      <a:pt x="58" y="93"/>
                    </a:lnTo>
                    <a:lnTo>
                      <a:pt x="61" y="97"/>
                    </a:lnTo>
                    <a:lnTo>
                      <a:pt x="63" y="103"/>
                    </a:lnTo>
                    <a:lnTo>
                      <a:pt x="64" y="110"/>
                    </a:lnTo>
                    <a:lnTo>
                      <a:pt x="64" y="113"/>
                    </a:lnTo>
                    <a:lnTo>
                      <a:pt x="61" y="115"/>
                    </a:lnTo>
                    <a:lnTo>
                      <a:pt x="57" y="114"/>
                    </a:lnTo>
                    <a:lnTo>
                      <a:pt x="54" y="112"/>
                    </a:lnTo>
                    <a:lnTo>
                      <a:pt x="50" y="110"/>
                    </a:lnTo>
                    <a:lnTo>
                      <a:pt x="48" y="106"/>
                    </a:lnTo>
                    <a:lnTo>
                      <a:pt x="46" y="103"/>
                    </a:lnTo>
                    <a:lnTo>
                      <a:pt x="45" y="100"/>
                    </a:lnTo>
                    <a:lnTo>
                      <a:pt x="42" y="99"/>
                    </a:lnTo>
                    <a:lnTo>
                      <a:pt x="38" y="100"/>
                    </a:lnTo>
                    <a:lnTo>
                      <a:pt x="31" y="103"/>
                    </a:lnTo>
                    <a:lnTo>
                      <a:pt x="25" y="105"/>
                    </a:lnTo>
                    <a:lnTo>
                      <a:pt x="18" y="107"/>
                    </a:lnTo>
                    <a:lnTo>
                      <a:pt x="11" y="110"/>
                    </a:lnTo>
                    <a:lnTo>
                      <a:pt x="5" y="111"/>
                    </a:lnTo>
                    <a:lnTo>
                      <a:pt x="1" y="114"/>
                    </a:lnTo>
                    <a:lnTo>
                      <a:pt x="0" y="116"/>
                    </a:lnTo>
                    <a:lnTo>
                      <a:pt x="1" y="119"/>
                    </a:lnTo>
                    <a:lnTo>
                      <a:pt x="5" y="121"/>
                    </a:lnTo>
                    <a:lnTo>
                      <a:pt x="10" y="123"/>
                    </a:lnTo>
                    <a:lnTo>
                      <a:pt x="15" y="126"/>
                    </a:lnTo>
                    <a:lnTo>
                      <a:pt x="15" y="129"/>
                    </a:lnTo>
                    <a:lnTo>
                      <a:pt x="12" y="134"/>
                    </a:lnTo>
                    <a:lnTo>
                      <a:pt x="12" y="137"/>
                    </a:lnTo>
                    <a:lnTo>
                      <a:pt x="13" y="141"/>
                    </a:lnTo>
                    <a:lnTo>
                      <a:pt x="16" y="146"/>
                    </a:lnTo>
                    <a:lnTo>
                      <a:pt x="17" y="151"/>
                    </a:lnTo>
                    <a:lnTo>
                      <a:pt x="18" y="154"/>
                    </a:lnTo>
                    <a:lnTo>
                      <a:pt x="20" y="156"/>
                    </a:lnTo>
                    <a:lnTo>
                      <a:pt x="24" y="153"/>
                    </a:lnTo>
                    <a:lnTo>
                      <a:pt x="28" y="151"/>
                    </a:lnTo>
                    <a:lnTo>
                      <a:pt x="33" y="150"/>
                    </a:lnTo>
                    <a:lnTo>
                      <a:pt x="36" y="149"/>
                    </a:lnTo>
                    <a:lnTo>
                      <a:pt x="41" y="150"/>
                    </a:lnTo>
                    <a:lnTo>
                      <a:pt x="47" y="151"/>
                    </a:lnTo>
                    <a:lnTo>
                      <a:pt x="53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65" y="152"/>
                    </a:lnTo>
                    <a:lnTo>
                      <a:pt x="64" y="156"/>
                    </a:lnTo>
                    <a:lnTo>
                      <a:pt x="63" y="160"/>
                    </a:lnTo>
                    <a:lnTo>
                      <a:pt x="64" y="164"/>
                    </a:lnTo>
                    <a:lnTo>
                      <a:pt x="66" y="167"/>
                    </a:lnTo>
                    <a:lnTo>
                      <a:pt x="65" y="172"/>
                    </a:lnTo>
                    <a:lnTo>
                      <a:pt x="63" y="175"/>
                    </a:lnTo>
                    <a:lnTo>
                      <a:pt x="60" y="176"/>
                    </a:lnTo>
                    <a:lnTo>
                      <a:pt x="55" y="175"/>
                    </a:lnTo>
                    <a:lnTo>
                      <a:pt x="50" y="174"/>
                    </a:lnTo>
                    <a:lnTo>
                      <a:pt x="46" y="173"/>
                    </a:lnTo>
                    <a:lnTo>
                      <a:pt x="45" y="176"/>
                    </a:lnTo>
                    <a:lnTo>
                      <a:pt x="42" y="180"/>
                    </a:lnTo>
                    <a:lnTo>
                      <a:pt x="39" y="181"/>
                    </a:lnTo>
                    <a:lnTo>
                      <a:pt x="34" y="180"/>
                    </a:lnTo>
                    <a:lnTo>
                      <a:pt x="32" y="179"/>
                    </a:lnTo>
                    <a:lnTo>
                      <a:pt x="31" y="178"/>
                    </a:lnTo>
                    <a:lnTo>
                      <a:pt x="28" y="179"/>
                    </a:lnTo>
                    <a:lnTo>
                      <a:pt x="24" y="181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2" y="190"/>
                    </a:lnTo>
                    <a:lnTo>
                      <a:pt x="16" y="195"/>
                    </a:lnTo>
                    <a:lnTo>
                      <a:pt x="9" y="199"/>
                    </a:lnTo>
                    <a:lnTo>
                      <a:pt x="7" y="202"/>
                    </a:lnTo>
                    <a:lnTo>
                      <a:pt x="7" y="204"/>
                    </a:lnTo>
                    <a:lnTo>
                      <a:pt x="5" y="207"/>
                    </a:lnTo>
                    <a:lnTo>
                      <a:pt x="4" y="212"/>
                    </a:lnTo>
                    <a:lnTo>
                      <a:pt x="4" y="217"/>
                    </a:lnTo>
                    <a:lnTo>
                      <a:pt x="5" y="222"/>
                    </a:lnTo>
                    <a:lnTo>
                      <a:pt x="8" y="226"/>
                    </a:lnTo>
                    <a:lnTo>
                      <a:pt x="10" y="229"/>
                    </a:lnTo>
                    <a:lnTo>
                      <a:pt x="11" y="234"/>
                    </a:lnTo>
                    <a:lnTo>
                      <a:pt x="11" y="237"/>
                    </a:lnTo>
                    <a:lnTo>
                      <a:pt x="11" y="239"/>
                    </a:lnTo>
                    <a:lnTo>
                      <a:pt x="15" y="250"/>
                    </a:lnTo>
                    <a:lnTo>
                      <a:pt x="15" y="251"/>
                    </a:lnTo>
                    <a:lnTo>
                      <a:pt x="16" y="255"/>
                    </a:lnTo>
                    <a:lnTo>
                      <a:pt x="18" y="257"/>
                    </a:lnTo>
                    <a:lnTo>
                      <a:pt x="22" y="259"/>
                    </a:lnTo>
                    <a:lnTo>
                      <a:pt x="28" y="260"/>
                    </a:lnTo>
                    <a:lnTo>
                      <a:pt x="35" y="260"/>
                    </a:lnTo>
                    <a:lnTo>
                      <a:pt x="41" y="260"/>
                    </a:lnTo>
                    <a:lnTo>
                      <a:pt x="43" y="260"/>
                    </a:lnTo>
                    <a:lnTo>
                      <a:pt x="43" y="264"/>
                    </a:lnTo>
                    <a:lnTo>
                      <a:pt x="42" y="272"/>
                    </a:lnTo>
                    <a:lnTo>
                      <a:pt x="43" y="280"/>
                    </a:lnTo>
                    <a:lnTo>
                      <a:pt x="45" y="287"/>
                    </a:lnTo>
                    <a:lnTo>
                      <a:pt x="49" y="288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6"/>
                    </a:lnTo>
                    <a:lnTo>
                      <a:pt x="69" y="290"/>
                    </a:lnTo>
                    <a:lnTo>
                      <a:pt x="73" y="294"/>
                    </a:lnTo>
                    <a:lnTo>
                      <a:pt x="78" y="298"/>
                    </a:lnTo>
                    <a:lnTo>
                      <a:pt x="79" y="300"/>
                    </a:lnTo>
                    <a:lnTo>
                      <a:pt x="79" y="297"/>
                    </a:lnTo>
                    <a:lnTo>
                      <a:pt x="80" y="294"/>
                    </a:lnTo>
                    <a:lnTo>
                      <a:pt x="83" y="290"/>
                    </a:lnTo>
                    <a:lnTo>
                      <a:pt x="86" y="290"/>
                    </a:lnTo>
                    <a:lnTo>
                      <a:pt x="92" y="290"/>
                    </a:lnTo>
                    <a:lnTo>
                      <a:pt x="96" y="289"/>
                    </a:lnTo>
                    <a:lnTo>
                      <a:pt x="100" y="289"/>
                    </a:lnTo>
                    <a:lnTo>
                      <a:pt x="100" y="292"/>
                    </a:lnTo>
                    <a:lnTo>
                      <a:pt x="98" y="297"/>
                    </a:lnTo>
                    <a:lnTo>
                      <a:pt x="96" y="305"/>
                    </a:lnTo>
                    <a:lnTo>
                      <a:pt x="94" y="315"/>
                    </a:lnTo>
                    <a:lnTo>
                      <a:pt x="89" y="323"/>
                    </a:lnTo>
                    <a:lnTo>
                      <a:pt x="84" y="330"/>
                    </a:lnTo>
                    <a:lnTo>
                      <a:pt x="80" y="335"/>
                    </a:lnTo>
                    <a:lnTo>
                      <a:pt x="78" y="340"/>
                    </a:lnTo>
                    <a:lnTo>
                      <a:pt x="75" y="342"/>
                    </a:lnTo>
                    <a:lnTo>
                      <a:pt x="70" y="342"/>
                    </a:lnTo>
                    <a:lnTo>
                      <a:pt x="64" y="342"/>
                    </a:lnTo>
                    <a:lnTo>
                      <a:pt x="58" y="345"/>
                    </a:lnTo>
                    <a:lnTo>
                      <a:pt x="55" y="347"/>
                    </a:lnTo>
                    <a:lnTo>
                      <a:pt x="55" y="350"/>
                    </a:lnTo>
                    <a:lnTo>
                      <a:pt x="57" y="354"/>
                    </a:lnTo>
                    <a:lnTo>
                      <a:pt x="61" y="356"/>
                    </a:lnTo>
                    <a:lnTo>
                      <a:pt x="64" y="356"/>
                    </a:lnTo>
                    <a:lnTo>
                      <a:pt x="68" y="355"/>
                    </a:lnTo>
                    <a:lnTo>
                      <a:pt x="72" y="353"/>
                    </a:lnTo>
                    <a:lnTo>
                      <a:pt x="77" y="349"/>
                    </a:lnTo>
                    <a:lnTo>
                      <a:pt x="84" y="347"/>
                    </a:lnTo>
                    <a:lnTo>
                      <a:pt x="89" y="343"/>
                    </a:lnTo>
                    <a:lnTo>
                      <a:pt x="94" y="339"/>
                    </a:lnTo>
                    <a:lnTo>
                      <a:pt x="98" y="335"/>
                    </a:lnTo>
                    <a:lnTo>
                      <a:pt x="101" y="333"/>
                    </a:lnTo>
                    <a:lnTo>
                      <a:pt x="106" y="333"/>
                    </a:lnTo>
                    <a:lnTo>
                      <a:pt x="109" y="334"/>
                    </a:lnTo>
                    <a:lnTo>
                      <a:pt x="113" y="333"/>
                    </a:lnTo>
                    <a:lnTo>
                      <a:pt x="115" y="330"/>
                    </a:lnTo>
                    <a:lnTo>
                      <a:pt x="116" y="325"/>
                    </a:lnTo>
                    <a:lnTo>
                      <a:pt x="117" y="320"/>
                    </a:lnTo>
                    <a:lnTo>
                      <a:pt x="118" y="318"/>
                    </a:lnTo>
                    <a:lnTo>
                      <a:pt x="121" y="316"/>
                    </a:lnTo>
                    <a:lnTo>
                      <a:pt x="125" y="312"/>
                    </a:lnTo>
                    <a:lnTo>
                      <a:pt x="131" y="309"/>
                    </a:lnTo>
                    <a:lnTo>
                      <a:pt x="136" y="307"/>
                    </a:lnTo>
                    <a:lnTo>
                      <a:pt x="138" y="305"/>
                    </a:lnTo>
                    <a:lnTo>
                      <a:pt x="138" y="304"/>
                    </a:lnTo>
                    <a:lnTo>
                      <a:pt x="137" y="302"/>
                    </a:lnTo>
                    <a:lnTo>
                      <a:pt x="138" y="300"/>
                    </a:lnTo>
                    <a:lnTo>
                      <a:pt x="141" y="297"/>
                    </a:lnTo>
                    <a:lnTo>
                      <a:pt x="145" y="296"/>
                    </a:lnTo>
                    <a:lnTo>
                      <a:pt x="148" y="294"/>
                    </a:lnTo>
                    <a:lnTo>
                      <a:pt x="149" y="290"/>
                    </a:lnTo>
                    <a:lnTo>
                      <a:pt x="148" y="287"/>
                    </a:lnTo>
                    <a:lnTo>
                      <a:pt x="146" y="283"/>
                    </a:lnTo>
                    <a:lnTo>
                      <a:pt x="142" y="281"/>
                    </a:lnTo>
                    <a:lnTo>
                      <a:pt x="142" y="278"/>
                    </a:lnTo>
                    <a:lnTo>
                      <a:pt x="144" y="274"/>
                    </a:lnTo>
                    <a:lnTo>
                      <a:pt x="146" y="271"/>
                    </a:lnTo>
                    <a:lnTo>
                      <a:pt x="148" y="269"/>
                    </a:lnTo>
                    <a:lnTo>
                      <a:pt x="151" y="265"/>
                    </a:lnTo>
                    <a:lnTo>
                      <a:pt x="154" y="258"/>
                    </a:lnTo>
                    <a:lnTo>
                      <a:pt x="159" y="249"/>
                    </a:lnTo>
                    <a:lnTo>
                      <a:pt x="164" y="241"/>
                    </a:lnTo>
                    <a:lnTo>
                      <a:pt x="169" y="235"/>
                    </a:lnTo>
                    <a:lnTo>
                      <a:pt x="175" y="234"/>
                    </a:lnTo>
                    <a:lnTo>
                      <a:pt x="177" y="236"/>
                    </a:lnTo>
                    <a:lnTo>
                      <a:pt x="176" y="240"/>
                    </a:lnTo>
                    <a:lnTo>
                      <a:pt x="174" y="243"/>
                    </a:lnTo>
                    <a:lnTo>
                      <a:pt x="170" y="248"/>
                    </a:lnTo>
                    <a:lnTo>
                      <a:pt x="168" y="254"/>
                    </a:lnTo>
                    <a:lnTo>
                      <a:pt x="167" y="260"/>
                    </a:lnTo>
                    <a:lnTo>
                      <a:pt x="166" y="267"/>
                    </a:lnTo>
                    <a:lnTo>
                      <a:pt x="164" y="270"/>
                    </a:lnTo>
                    <a:lnTo>
                      <a:pt x="163" y="272"/>
                    </a:lnTo>
                    <a:lnTo>
                      <a:pt x="163" y="277"/>
                    </a:lnTo>
                    <a:lnTo>
                      <a:pt x="164" y="280"/>
                    </a:lnTo>
                    <a:lnTo>
                      <a:pt x="168" y="280"/>
                    </a:lnTo>
                    <a:lnTo>
                      <a:pt x="172" y="277"/>
                    </a:lnTo>
                    <a:lnTo>
                      <a:pt x="178" y="273"/>
                    </a:lnTo>
                    <a:lnTo>
                      <a:pt x="183" y="270"/>
                    </a:lnTo>
                    <a:lnTo>
                      <a:pt x="186" y="266"/>
                    </a:lnTo>
                    <a:lnTo>
                      <a:pt x="189" y="264"/>
                    </a:lnTo>
                    <a:lnTo>
                      <a:pt x="189" y="263"/>
                    </a:lnTo>
                    <a:lnTo>
                      <a:pt x="191" y="260"/>
                    </a:lnTo>
                    <a:lnTo>
                      <a:pt x="194" y="260"/>
                    </a:lnTo>
                    <a:lnTo>
                      <a:pt x="199" y="259"/>
                    </a:lnTo>
                    <a:lnTo>
                      <a:pt x="204" y="255"/>
                    </a:lnTo>
                    <a:lnTo>
                      <a:pt x="206" y="251"/>
                    </a:lnTo>
                    <a:lnTo>
                      <a:pt x="207" y="250"/>
                    </a:lnTo>
                    <a:lnTo>
                      <a:pt x="206" y="249"/>
                    </a:lnTo>
                    <a:lnTo>
                      <a:pt x="204" y="245"/>
                    </a:lnTo>
                    <a:lnTo>
                      <a:pt x="204" y="242"/>
                    </a:lnTo>
                    <a:lnTo>
                      <a:pt x="207" y="239"/>
                    </a:lnTo>
                    <a:lnTo>
                      <a:pt x="213" y="237"/>
                    </a:lnTo>
                    <a:lnTo>
                      <a:pt x="219" y="237"/>
                    </a:lnTo>
                    <a:lnTo>
                      <a:pt x="223" y="239"/>
                    </a:lnTo>
                    <a:lnTo>
                      <a:pt x="227" y="240"/>
                    </a:lnTo>
                    <a:lnTo>
                      <a:pt x="230" y="242"/>
                    </a:lnTo>
                    <a:lnTo>
                      <a:pt x="235" y="243"/>
                    </a:lnTo>
                    <a:lnTo>
                      <a:pt x="242" y="245"/>
                    </a:lnTo>
                    <a:lnTo>
                      <a:pt x="250" y="248"/>
                    </a:lnTo>
                    <a:lnTo>
                      <a:pt x="257" y="249"/>
                    </a:lnTo>
                    <a:lnTo>
                      <a:pt x="260" y="249"/>
                    </a:lnTo>
                    <a:lnTo>
                      <a:pt x="262" y="248"/>
                    </a:lnTo>
                    <a:lnTo>
                      <a:pt x="266" y="248"/>
                    </a:lnTo>
                    <a:lnTo>
                      <a:pt x="270" y="248"/>
                    </a:lnTo>
                    <a:lnTo>
                      <a:pt x="275" y="249"/>
                    </a:lnTo>
                    <a:lnTo>
                      <a:pt x="280" y="250"/>
                    </a:lnTo>
                    <a:lnTo>
                      <a:pt x="288" y="250"/>
                    </a:lnTo>
                    <a:lnTo>
                      <a:pt x="296" y="250"/>
                    </a:lnTo>
                    <a:lnTo>
                      <a:pt x="301" y="250"/>
                    </a:lnTo>
                    <a:lnTo>
                      <a:pt x="306" y="251"/>
                    </a:lnTo>
                    <a:lnTo>
                      <a:pt x="311" y="255"/>
                    </a:lnTo>
                    <a:lnTo>
                      <a:pt x="316" y="258"/>
                    </a:lnTo>
                    <a:lnTo>
                      <a:pt x="322" y="259"/>
                    </a:lnTo>
                    <a:lnTo>
                      <a:pt x="327" y="260"/>
                    </a:lnTo>
                    <a:lnTo>
                      <a:pt x="328" y="260"/>
                    </a:lnTo>
                    <a:lnTo>
                      <a:pt x="329" y="262"/>
                    </a:lnTo>
                    <a:lnTo>
                      <a:pt x="330" y="263"/>
                    </a:lnTo>
                    <a:lnTo>
                      <a:pt x="334" y="266"/>
                    </a:lnTo>
                    <a:lnTo>
                      <a:pt x="338" y="269"/>
                    </a:lnTo>
                    <a:lnTo>
                      <a:pt x="344" y="270"/>
                    </a:lnTo>
                    <a:lnTo>
                      <a:pt x="349" y="271"/>
                    </a:lnTo>
                    <a:lnTo>
                      <a:pt x="352" y="271"/>
                    </a:lnTo>
                    <a:lnTo>
                      <a:pt x="354" y="269"/>
                    </a:lnTo>
                    <a:lnTo>
                      <a:pt x="356" y="265"/>
                    </a:lnTo>
                    <a:lnTo>
                      <a:pt x="357" y="262"/>
                    </a:lnTo>
                    <a:lnTo>
                      <a:pt x="359" y="262"/>
                    </a:lnTo>
                    <a:lnTo>
                      <a:pt x="365" y="263"/>
                    </a:lnTo>
                    <a:lnTo>
                      <a:pt x="372" y="265"/>
                    </a:lnTo>
                    <a:lnTo>
                      <a:pt x="377" y="266"/>
                    </a:lnTo>
                    <a:lnTo>
                      <a:pt x="383" y="269"/>
                    </a:lnTo>
                    <a:lnTo>
                      <a:pt x="388" y="273"/>
                    </a:lnTo>
                    <a:lnTo>
                      <a:pt x="392" y="279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7"/>
                    </a:lnTo>
                    <a:lnTo>
                      <a:pt x="412" y="297"/>
                    </a:lnTo>
                    <a:lnTo>
                      <a:pt x="418" y="303"/>
                    </a:lnTo>
                    <a:lnTo>
                      <a:pt x="419" y="303"/>
                    </a:lnTo>
                    <a:lnTo>
                      <a:pt x="421" y="303"/>
                    </a:lnTo>
                    <a:lnTo>
                      <a:pt x="424" y="304"/>
                    </a:lnTo>
                    <a:lnTo>
                      <a:pt x="427" y="307"/>
                    </a:lnTo>
                    <a:lnTo>
                      <a:pt x="432" y="311"/>
                    </a:lnTo>
                    <a:lnTo>
                      <a:pt x="437" y="317"/>
                    </a:lnTo>
                    <a:lnTo>
                      <a:pt x="441" y="321"/>
                    </a:lnTo>
                    <a:lnTo>
                      <a:pt x="443" y="324"/>
                    </a:lnTo>
                    <a:close/>
                  </a:path>
                </a:pathLst>
              </a:custGeom>
              <a:solidFill>
                <a:srgbClr val="3966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3" name="Google Shape;103;p14">
                <a:extLst>
                  <a:ext uri="{FF2B5EF4-FFF2-40B4-BE49-F238E27FC236}">
                    <a16:creationId xmlns:a16="http://schemas.microsoft.com/office/drawing/2014/main" id="{08E000F3-B3B3-498B-9EF3-D5064418EAF3}"/>
                  </a:ext>
                </a:extLst>
              </p:cNvPr>
              <p:cNvSpPr/>
              <p:nvPr/>
            </p:nvSpPr>
            <p:spPr>
              <a:xfrm>
                <a:off x="2030412" y="1354138"/>
                <a:ext cx="738188" cy="533400"/>
              </a:xfrm>
              <a:custGeom>
                <a:avLst/>
                <a:gdLst/>
                <a:ahLst/>
                <a:cxnLst/>
                <a:rect l="l" t="t" r="r" b="b"/>
                <a:pathLst>
                  <a:path w="730" h="517" extrusionOk="0">
                    <a:moveTo>
                      <a:pt x="26" y="112"/>
                    </a:moveTo>
                    <a:lnTo>
                      <a:pt x="17" y="255"/>
                    </a:lnTo>
                    <a:lnTo>
                      <a:pt x="34" y="255"/>
                    </a:lnTo>
                    <a:lnTo>
                      <a:pt x="24" y="285"/>
                    </a:lnTo>
                    <a:lnTo>
                      <a:pt x="11" y="268"/>
                    </a:lnTo>
                    <a:lnTo>
                      <a:pt x="0" y="304"/>
                    </a:lnTo>
                    <a:lnTo>
                      <a:pt x="51" y="333"/>
                    </a:lnTo>
                    <a:lnTo>
                      <a:pt x="53" y="346"/>
                    </a:lnTo>
                    <a:lnTo>
                      <a:pt x="66" y="348"/>
                    </a:lnTo>
                    <a:lnTo>
                      <a:pt x="133" y="452"/>
                    </a:lnTo>
                    <a:lnTo>
                      <a:pt x="207" y="449"/>
                    </a:lnTo>
                    <a:lnTo>
                      <a:pt x="262" y="473"/>
                    </a:lnTo>
                    <a:lnTo>
                      <a:pt x="289" y="469"/>
                    </a:lnTo>
                    <a:lnTo>
                      <a:pt x="456" y="473"/>
                    </a:lnTo>
                    <a:lnTo>
                      <a:pt x="646" y="517"/>
                    </a:lnTo>
                    <a:lnTo>
                      <a:pt x="650" y="460"/>
                    </a:lnTo>
                    <a:lnTo>
                      <a:pt x="730" y="129"/>
                    </a:lnTo>
                    <a:lnTo>
                      <a:pt x="224" y="0"/>
                    </a:lnTo>
                    <a:lnTo>
                      <a:pt x="228" y="97"/>
                    </a:lnTo>
                    <a:lnTo>
                      <a:pt x="203" y="177"/>
                    </a:lnTo>
                    <a:lnTo>
                      <a:pt x="199" y="219"/>
                    </a:lnTo>
                    <a:lnTo>
                      <a:pt x="146" y="234"/>
                    </a:lnTo>
                    <a:lnTo>
                      <a:pt x="142" y="213"/>
                    </a:lnTo>
                    <a:lnTo>
                      <a:pt x="186" y="186"/>
                    </a:lnTo>
                    <a:lnTo>
                      <a:pt x="182" y="165"/>
                    </a:lnTo>
                    <a:lnTo>
                      <a:pt x="144" y="169"/>
                    </a:lnTo>
                    <a:lnTo>
                      <a:pt x="173" y="144"/>
                    </a:lnTo>
                    <a:lnTo>
                      <a:pt x="194" y="127"/>
                    </a:lnTo>
                    <a:lnTo>
                      <a:pt x="30" y="25"/>
                    </a:lnTo>
                    <a:lnTo>
                      <a:pt x="17" y="53"/>
                    </a:lnTo>
                    <a:lnTo>
                      <a:pt x="26" y="112"/>
                    </a:lnTo>
                    <a:lnTo>
                      <a:pt x="26" y="112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4" name="Google Shape;104;p14">
                <a:extLst>
                  <a:ext uri="{FF2B5EF4-FFF2-40B4-BE49-F238E27FC236}">
                    <a16:creationId xmlns:a16="http://schemas.microsoft.com/office/drawing/2014/main" id="{E717C1FD-BFB8-4F97-B63A-28976D4546B5}"/>
                  </a:ext>
                </a:extLst>
              </p:cNvPr>
              <p:cNvSpPr/>
              <p:nvPr/>
            </p:nvSpPr>
            <p:spPr>
              <a:xfrm>
                <a:off x="2713037" y="2484438"/>
                <a:ext cx="627063" cy="779463"/>
              </a:xfrm>
              <a:custGeom>
                <a:avLst/>
                <a:gdLst/>
                <a:ahLst/>
                <a:cxnLst/>
                <a:rect l="l" t="t" r="r" b="b"/>
                <a:pathLst>
                  <a:path w="618" h="752" extrusionOk="0">
                    <a:moveTo>
                      <a:pt x="135" y="0"/>
                    </a:moveTo>
                    <a:lnTo>
                      <a:pt x="433" y="55"/>
                    </a:lnTo>
                    <a:lnTo>
                      <a:pt x="410" y="186"/>
                    </a:lnTo>
                    <a:lnTo>
                      <a:pt x="618" y="218"/>
                    </a:lnTo>
                    <a:lnTo>
                      <a:pt x="538" y="752"/>
                    </a:lnTo>
                    <a:lnTo>
                      <a:pt x="0" y="663"/>
                    </a:lnTo>
                    <a:lnTo>
                      <a:pt x="135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AECDC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5" name="Google Shape;105;p14">
                <a:extLst>
                  <a:ext uri="{FF2B5EF4-FFF2-40B4-BE49-F238E27FC236}">
                    <a16:creationId xmlns:a16="http://schemas.microsoft.com/office/drawing/2014/main" id="{FF59C7CE-EE89-4581-84F7-A1C74E65B9BD}"/>
                  </a:ext>
                </a:extLst>
              </p:cNvPr>
              <p:cNvSpPr/>
              <p:nvPr/>
            </p:nvSpPr>
            <p:spPr>
              <a:xfrm>
                <a:off x="1831975" y="1679576"/>
                <a:ext cx="884237" cy="739775"/>
              </a:xfrm>
              <a:custGeom>
                <a:avLst/>
                <a:gdLst/>
                <a:ahLst/>
                <a:cxnLst/>
                <a:rect l="l" t="t" r="r" b="b"/>
                <a:pathLst>
                  <a:path w="871" h="720" extrusionOk="0">
                    <a:moveTo>
                      <a:pt x="0" y="537"/>
                    </a:moveTo>
                    <a:lnTo>
                      <a:pt x="38" y="355"/>
                    </a:lnTo>
                    <a:lnTo>
                      <a:pt x="82" y="302"/>
                    </a:lnTo>
                    <a:lnTo>
                      <a:pt x="188" y="0"/>
                    </a:lnTo>
                    <a:lnTo>
                      <a:pt x="243" y="15"/>
                    </a:lnTo>
                    <a:lnTo>
                      <a:pt x="245" y="28"/>
                    </a:lnTo>
                    <a:lnTo>
                      <a:pt x="258" y="30"/>
                    </a:lnTo>
                    <a:lnTo>
                      <a:pt x="325" y="134"/>
                    </a:lnTo>
                    <a:lnTo>
                      <a:pt x="399" y="133"/>
                    </a:lnTo>
                    <a:lnTo>
                      <a:pt x="454" y="157"/>
                    </a:lnTo>
                    <a:lnTo>
                      <a:pt x="481" y="152"/>
                    </a:lnTo>
                    <a:lnTo>
                      <a:pt x="648" y="157"/>
                    </a:lnTo>
                    <a:lnTo>
                      <a:pt x="838" y="199"/>
                    </a:lnTo>
                    <a:lnTo>
                      <a:pt x="848" y="224"/>
                    </a:lnTo>
                    <a:lnTo>
                      <a:pt x="871" y="256"/>
                    </a:lnTo>
                    <a:lnTo>
                      <a:pt x="806" y="353"/>
                    </a:lnTo>
                    <a:lnTo>
                      <a:pt x="766" y="389"/>
                    </a:lnTo>
                    <a:lnTo>
                      <a:pt x="760" y="416"/>
                    </a:lnTo>
                    <a:lnTo>
                      <a:pt x="783" y="444"/>
                    </a:lnTo>
                    <a:lnTo>
                      <a:pt x="756" y="503"/>
                    </a:lnTo>
                    <a:lnTo>
                      <a:pt x="703" y="720"/>
                    </a:lnTo>
                    <a:lnTo>
                      <a:pt x="410" y="650"/>
                    </a:lnTo>
                    <a:lnTo>
                      <a:pt x="0" y="537"/>
                    </a:lnTo>
                    <a:lnTo>
                      <a:pt x="0" y="537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6" name="Google Shape;106;p14">
                <a:extLst>
                  <a:ext uri="{FF2B5EF4-FFF2-40B4-BE49-F238E27FC236}">
                    <a16:creationId xmlns:a16="http://schemas.microsoft.com/office/drawing/2014/main" id="{73DEB348-8AA2-4C10-9B06-02AC88A43C4E}"/>
                  </a:ext>
                </a:extLst>
              </p:cNvPr>
              <p:cNvSpPr/>
              <p:nvPr/>
            </p:nvSpPr>
            <p:spPr>
              <a:xfrm>
                <a:off x="1749425" y="2235201"/>
                <a:ext cx="879475" cy="14827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1443" extrusionOk="0">
                    <a:moveTo>
                      <a:pt x="29" y="293"/>
                    </a:moveTo>
                    <a:lnTo>
                      <a:pt x="4" y="405"/>
                    </a:lnTo>
                    <a:lnTo>
                      <a:pt x="87" y="586"/>
                    </a:lnTo>
                    <a:lnTo>
                      <a:pt x="103" y="574"/>
                    </a:lnTo>
                    <a:lnTo>
                      <a:pt x="129" y="650"/>
                    </a:lnTo>
                    <a:lnTo>
                      <a:pt x="87" y="597"/>
                    </a:lnTo>
                    <a:lnTo>
                      <a:pt x="78" y="681"/>
                    </a:lnTo>
                    <a:lnTo>
                      <a:pt x="125" y="732"/>
                    </a:lnTo>
                    <a:lnTo>
                      <a:pt x="93" y="803"/>
                    </a:lnTo>
                    <a:lnTo>
                      <a:pt x="184" y="994"/>
                    </a:lnTo>
                    <a:lnTo>
                      <a:pt x="164" y="1065"/>
                    </a:lnTo>
                    <a:lnTo>
                      <a:pt x="283" y="1120"/>
                    </a:lnTo>
                    <a:lnTo>
                      <a:pt x="327" y="1177"/>
                    </a:lnTo>
                    <a:lnTo>
                      <a:pt x="378" y="1196"/>
                    </a:lnTo>
                    <a:lnTo>
                      <a:pt x="378" y="1230"/>
                    </a:lnTo>
                    <a:lnTo>
                      <a:pt x="411" y="1238"/>
                    </a:lnTo>
                    <a:lnTo>
                      <a:pt x="481" y="1348"/>
                    </a:lnTo>
                    <a:lnTo>
                      <a:pt x="481" y="1426"/>
                    </a:lnTo>
                    <a:lnTo>
                      <a:pt x="789" y="1443"/>
                    </a:lnTo>
                    <a:lnTo>
                      <a:pt x="770" y="1413"/>
                    </a:lnTo>
                    <a:lnTo>
                      <a:pt x="779" y="1365"/>
                    </a:lnTo>
                    <a:lnTo>
                      <a:pt x="829" y="1287"/>
                    </a:lnTo>
                    <a:lnTo>
                      <a:pt x="865" y="1264"/>
                    </a:lnTo>
                    <a:lnTo>
                      <a:pt x="844" y="1236"/>
                    </a:lnTo>
                    <a:lnTo>
                      <a:pt x="831" y="1160"/>
                    </a:lnTo>
                    <a:lnTo>
                      <a:pt x="388" y="497"/>
                    </a:lnTo>
                    <a:lnTo>
                      <a:pt x="492" y="113"/>
                    </a:lnTo>
                    <a:lnTo>
                      <a:pt x="82" y="0"/>
                    </a:lnTo>
                    <a:lnTo>
                      <a:pt x="70" y="23"/>
                    </a:lnTo>
                    <a:lnTo>
                      <a:pt x="0" y="192"/>
                    </a:lnTo>
                    <a:lnTo>
                      <a:pt x="29" y="293"/>
                    </a:lnTo>
                    <a:lnTo>
                      <a:pt x="29" y="293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7" name="Google Shape;107;p14">
                <a:extLst>
                  <a:ext uri="{FF2B5EF4-FFF2-40B4-BE49-F238E27FC236}">
                    <a16:creationId xmlns:a16="http://schemas.microsoft.com/office/drawing/2014/main" id="{C5543433-8B30-43F4-B559-2D6BB67E0D59}"/>
                  </a:ext>
                </a:extLst>
              </p:cNvPr>
              <p:cNvSpPr/>
              <p:nvPr/>
            </p:nvSpPr>
            <p:spPr>
              <a:xfrm>
                <a:off x="2141537" y="2351088"/>
                <a:ext cx="711200" cy="1076325"/>
              </a:xfrm>
              <a:custGeom>
                <a:avLst/>
                <a:gdLst/>
                <a:ahLst/>
                <a:cxnLst/>
                <a:rect l="l" t="t" r="r" b="b"/>
                <a:pathLst>
                  <a:path w="696" h="1047" extrusionOk="0">
                    <a:moveTo>
                      <a:pt x="0" y="384"/>
                    </a:moveTo>
                    <a:lnTo>
                      <a:pt x="443" y="1047"/>
                    </a:lnTo>
                    <a:lnTo>
                      <a:pt x="458" y="904"/>
                    </a:lnTo>
                    <a:lnTo>
                      <a:pt x="483" y="897"/>
                    </a:lnTo>
                    <a:lnTo>
                      <a:pt x="525" y="921"/>
                    </a:lnTo>
                    <a:lnTo>
                      <a:pt x="561" y="796"/>
                    </a:lnTo>
                    <a:lnTo>
                      <a:pt x="696" y="133"/>
                    </a:lnTo>
                    <a:lnTo>
                      <a:pt x="397" y="70"/>
                    </a:lnTo>
                    <a:lnTo>
                      <a:pt x="104" y="0"/>
                    </a:lnTo>
                    <a:lnTo>
                      <a:pt x="0" y="384"/>
                    </a:lnTo>
                    <a:lnTo>
                      <a:pt x="0" y="384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8" name="Google Shape;108;p14">
                <a:extLst>
                  <a:ext uri="{FF2B5EF4-FFF2-40B4-BE49-F238E27FC236}">
                    <a16:creationId xmlns:a16="http://schemas.microsoft.com/office/drawing/2014/main" id="{AD5E17FB-ECC4-460E-A957-BFB845519685}"/>
                  </a:ext>
                </a:extLst>
              </p:cNvPr>
              <p:cNvSpPr/>
              <p:nvPr/>
            </p:nvSpPr>
            <p:spPr>
              <a:xfrm>
                <a:off x="2546350" y="1484313"/>
                <a:ext cx="663575" cy="1055688"/>
              </a:xfrm>
              <a:custGeom>
                <a:avLst/>
                <a:gdLst/>
                <a:ahLst/>
                <a:cxnLst/>
                <a:rect l="l" t="t" r="r" b="b"/>
                <a:pathLst>
                  <a:path w="654" h="1027" extrusionOk="0">
                    <a:moveTo>
                      <a:pt x="0" y="909"/>
                    </a:moveTo>
                    <a:lnTo>
                      <a:pt x="53" y="692"/>
                    </a:lnTo>
                    <a:lnTo>
                      <a:pt x="80" y="633"/>
                    </a:lnTo>
                    <a:lnTo>
                      <a:pt x="57" y="605"/>
                    </a:lnTo>
                    <a:lnTo>
                      <a:pt x="63" y="578"/>
                    </a:lnTo>
                    <a:lnTo>
                      <a:pt x="103" y="542"/>
                    </a:lnTo>
                    <a:lnTo>
                      <a:pt x="168" y="445"/>
                    </a:lnTo>
                    <a:lnTo>
                      <a:pt x="145" y="413"/>
                    </a:lnTo>
                    <a:lnTo>
                      <a:pt x="135" y="388"/>
                    </a:lnTo>
                    <a:lnTo>
                      <a:pt x="139" y="333"/>
                    </a:lnTo>
                    <a:lnTo>
                      <a:pt x="219" y="0"/>
                    </a:lnTo>
                    <a:lnTo>
                      <a:pt x="304" y="19"/>
                    </a:lnTo>
                    <a:lnTo>
                      <a:pt x="276" y="149"/>
                    </a:lnTo>
                    <a:lnTo>
                      <a:pt x="295" y="194"/>
                    </a:lnTo>
                    <a:lnTo>
                      <a:pt x="297" y="223"/>
                    </a:lnTo>
                    <a:lnTo>
                      <a:pt x="287" y="228"/>
                    </a:lnTo>
                    <a:lnTo>
                      <a:pt x="320" y="259"/>
                    </a:lnTo>
                    <a:lnTo>
                      <a:pt x="354" y="342"/>
                    </a:lnTo>
                    <a:lnTo>
                      <a:pt x="365" y="417"/>
                    </a:lnTo>
                    <a:lnTo>
                      <a:pt x="371" y="457"/>
                    </a:lnTo>
                    <a:lnTo>
                      <a:pt x="346" y="495"/>
                    </a:lnTo>
                    <a:lnTo>
                      <a:pt x="363" y="512"/>
                    </a:lnTo>
                    <a:lnTo>
                      <a:pt x="409" y="487"/>
                    </a:lnTo>
                    <a:lnTo>
                      <a:pt x="439" y="618"/>
                    </a:lnTo>
                    <a:lnTo>
                      <a:pt x="460" y="626"/>
                    </a:lnTo>
                    <a:lnTo>
                      <a:pt x="464" y="664"/>
                    </a:lnTo>
                    <a:lnTo>
                      <a:pt x="523" y="679"/>
                    </a:lnTo>
                    <a:lnTo>
                      <a:pt x="616" y="679"/>
                    </a:lnTo>
                    <a:lnTo>
                      <a:pt x="654" y="696"/>
                    </a:lnTo>
                    <a:lnTo>
                      <a:pt x="599" y="1027"/>
                    </a:lnTo>
                    <a:lnTo>
                      <a:pt x="299" y="972"/>
                    </a:lnTo>
                    <a:lnTo>
                      <a:pt x="0" y="909"/>
                    </a:lnTo>
                    <a:lnTo>
                      <a:pt x="0" y="909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9" name="Google Shape;109;p14">
                <a:extLst>
                  <a:ext uri="{FF2B5EF4-FFF2-40B4-BE49-F238E27FC236}">
                    <a16:creationId xmlns:a16="http://schemas.microsoft.com/office/drawing/2014/main" id="{55B89E4D-6371-4641-8A5B-EEA623392891}"/>
                  </a:ext>
                </a:extLst>
              </p:cNvPr>
              <p:cNvSpPr/>
              <p:nvPr/>
            </p:nvSpPr>
            <p:spPr>
              <a:xfrm>
                <a:off x="2825750" y="1504951"/>
                <a:ext cx="1138237" cy="712787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692" extrusionOk="0">
                    <a:moveTo>
                      <a:pt x="19" y="175"/>
                    </a:moveTo>
                    <a:lnTo>
                      <a:pt x="21" y="204"/>
                    </a:lnTo>
                    <a:lnTo>
                      <a:pt x="11" y="209"/>
                    </a:lnTo>
                    <a:lnTo>
                      <a:pt x="44" y="240"/>
                    </a:lnTo>
                    <a:lnTo>
                      <a:pt x="78" y="323"/>
                    </a:lnTo>
                    <a:lnTo>
                      <a:pt x="89" y="398"/>
                    </a:lnTo>
                    <a:lnTo>
                      <a:pt x="95" y="438"/>
                    </a:lnTo>
                    <a:lnTo>
                      <a:pt x="70" y="476"/>
                    </a:lnTo>
                    <a:lnTo>
                      <a:pt x="87" y="493"/>
                    </a:lnTo>
                    <a:lnTo>
                      <a:pt x="133" y="468"/>
                    </a:lnTo>
                    <a:lnTo>
                      <a:pt x="163" y="599"/>
                    </a:lnTo>
                    <a:lnTo>
                      <a:pt x="184" y="607"/>
                    </a:lnTo>
                    <a:lnTo>
                      <a:pt x="188" y="645"/>
                    </a:lnTo>
                    <a:lnTo>
                      <a:pt x="205" y="662"/>
                    </a:lnTo>
                    <a:lnTo>
                      <a:pt x="247" y="660"/>
                    </a:lnTo>
                    <a:lnTo>
                      <a:pt x="340" y="660"/>
                    </a:lnTo>
                    <a:lnTo>
                      <a:pt x="378" y="677"/>
                    </a:lnTo>
                    <a:lnTo>
                      <a:pt x="390" y="609"/>
                    </a:lnTo>
                    <a:lnTo>
                      <a:pt x="694" y="654"/>
                    </a:lnTo>
                    <a:lnTo>
                      <a:pt x="1068" y="692"/>
                    </a:lnTo>
                    <a:lnTo>
                      <a:pt x="1080" y="567"/>
                    </a:lnTo>
                    <a:lnTo>
                      <a:pt x="1118" y="162"/>
                    </a:lnTo>
                    <a:lnTo>
                      <a:pt x="622" y="105"/>
                    </a:lnTo>
                    <a:lnTo>
                      <a:pt x="376" y="67"/>
                    </a:lnTo>
                    <a:lnTo>
                      <a:pt x="28" y="0"/>
                    </a:lnTo>
                    <a:lnTo>
                      <a:pt x="0" y="130"/>
                    </a:lnTo>
                    <a:lnTo>
                      <a:pt x="19" y="175"/>
                    </a:lnTo>
                    <a:lnTo>
                      <a:pt x="19" y="175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0" name="Google Shape;110;p14">
                <a:extLst>
                  <a:ext uri="{FF2B5EF4-FFF2-40B4-BE49-F238E27FC236}">
                    <a16:creationId xmlns:a16="http://schemas.microsoft.com/office/drawing/2014/main" id="{B593B91E-66FC-416B-8CFA-0CEED27F4F8B}"/>
                  </a:ext>
                </a:extLst>
              </p:cNvPr>
              <p:cNvSpPr/>
              <p:nvPr/>
            </p:nvSpPr>
            <p:spPr>
              <a:xfrm>
                <a:off x="2505075" y="3170237"/>
                <a:ext cx="755650" cy="863600"/>
              </a:xfrm>
              <a:custGeom>
                <a:avLst/>
                <a:gdLst/>
                <a:ahLst/>
                <a:cxnLst/>
                <a:rect l="l" t="t" r="r" b="b"/>
                <a:pathLst>
                  <a:path w="746" h="840" extrusionOk="0">
                    <a:moveTo>
                      <a:pt x="48" y="534"/>
                    </a:moveTo>
                    <a:lnTo>
                      <a:pt x="29" y="504"/>
                    </a:lnTo>
                    <a:lnTo>
                      <a:pt x="38" y="456"/>
                    </a:lnTo>
                    <a:lnTo>
                      <a:pt x="88" y="378"/>
                    </a:lnTo>
                    <a:lnTo>
                      <a:pt x="124" y="355"/>
                    </a:lnTo>
                    <a:lnTo>
                      <a:pt x="103" y="327"/>
                    </a:lnTo>
                    <a:lnTo>
                      <a:pt x="90" y="251"/>
                    </a:lnTo>
                    <a:lnTo>
                      <a:pt x="105" y="108"/>
                    </a:lnTo>
                    <a:lnTo>
                      <a:pt x="130" y="101"/>
                    </a:lnTo>
                    <a:lnTo>
                      <a:pt x="172" y="125"/>
                    </a:lnTo>
                    <a:lnTo>
                      <a:pt x="208" y="0"/>
                    </a:lnTo>
                    <a:lnTo>
                      <a:pt x="746" y="89"/>
                    </a:lnTo>
                    <a:lnTo>
                      <a:pt x="634" y="840"/>
                    </a:lnTo>
                    <a:lnTo>
                      <a:pt x="468" y="817"/>
                    </a:lnTo>
                    <a:lnTo>
                      <a:pt x="366" y="789"/>
                    </a:lnTo>
                    <a:lnTo>
                      <a:pt x="154" y="705"/>
                    </a:lnTo>
                    <a:lnTo>
                      <a:pt x="0" y="576"/>
                    </a:lnTo>
                    <a:lnTo>
                      <a:pt x="48" y="534"/>
                    </a:lnTo>
                    <a:lnTo>
                      <a:pt x="48" y="534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1" name="Google Shape;111;p14">
                <a:extLst>
                  <a:ext uri="{FF2B5EF4-FFF2-40B4-BE49-F238E27FC236}">
                    <a16:creationId xmlns:a16="http://schemas.microsoft.com/office/drawing/2014/main" id="{E8245909-CE79-414F-B616-F4A4CD2476D4}"/>
                  </a:ext>
                </a:extLst>
              </p:cNvPr>
              <p:cNvSpPr/>
              <p:nvPr/>
            </p:nvSpPr>
            <p:spPr>
              <a:xfrm>
                <a:off x="3130550" y="2132013"/>
                <a:ext cx="782637" cy="636588"/>
              </a:xfrm>
              <a:custGeom>
                <a:avLst/>
                <a:gdLst/>
                <a:ahLst/>
                <a:cxnLst/>
                <a:rect l="l" t="t" r="r" b="b"/>
                <a:pathLst>
                  <a:path w="770" h="619" extrusionOk="0">
                    <a:moveTo>
                      <a:pt x="0" y="530"/>
                    </a:moveTo>
                    <a:lnTo>
                      <a:pt x="92" y="0"/>
                    </a:lnTo>
                    <a:lnTo>
                      <a:pt x="396" y="45"/>
                    </a:lnTo>
                    <a:lnTo>
                      <a:pt x="770" y="83"/>
                    </a:lnTo>
                    <a:lnTo>
                      <a:pt x="744" y="351"/>
                    </a:lnTo>
                    <a:lnTo>
                      <a:pt x="719" y="619"/>
                    </a:lnTo>
                    <a:lnTo>
                      <a:pt x="208" y="562"/>
                    </a:lnTo>
                    <a:lnTo>
                      <a:pt x="0" y="530"/>
                    </a:lnTo>
                    <a:lnTo>
                      <a:pt x="0" y="53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2" name="Google Shape;112;p14">
                <a:extLst>
                  <a:ext uri="{FF2B5EF4-FFF2-40B4-BE49-F238E27FC236}">
                    <a16:creationId xmlns:a16="http://schemas.microsoft.com/office/drawing/2014/main" id="{C115B268-6080-416F-A1B7-D63B011A24A0}"/>
                  </a:ext>
                </a:extLst>
              </p:cNvPr>
              <p:cNvSpPr/>
              <p:nvPr/>
            </p:nvSpPr>
            <p:spPr>
              <a:xfrm>
                <a:off x="3260725" y="2709863"/>
                <a:ext cx="809625" cy="631825"/>
              </a:xfrm>
              <a:custGeom>
                <a:avLst/>
                <a:gdLst/>
                <a:ahLst/>
                <a:cxnLst/>
                <a:rect l="l" t="t" r="r" b="b"/>
                <a:pathLst>
                  <a:path w="796" h="612" extrusionOk="0">
                    <a:moveTo>
                      <a:pt x="80" y="0"/>
                    </a:moveTo>
                    <a:lnTo>
                      <a:pt x="591" y="57"/>
                    </a:lnTo>
                    <a:lnTo>
                      <a:pt x="796" y="74"/>
                    </a:lnTo>
                    <a:lnTo>
                      <a:pt x="789" y="207"/>
                    </a:lnTo>
                    <a:lnTo>
                      <a:pt x="760" y="612"/>
                    </a:lnTo>
                    <a:lnTo>
                      <a:pt x="656" y="605"/>
                    </a:lnTo>
                    <a:lnTo>
                      <a:pt x="331" y="576"/>
                    </a:lnTo>
                    <a:lnTo>
                      <a:pt x="0" y="534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3" name="Google Shape;113;p14">
                <a:extLst>
                  <a:ext uri="{FF2B5EF4-FFF2-40B4-BE49-F238E27FC236}">
                    <a16:creationId xmlns:a16="http://schemas.microsoft.com/office/drawing/2014/main" id="{30BCA105-D303-4839-8A3D-31DB0437D29B}"/>
                  </a:ext>
                </a:extLst>
              </p:cNvPr>
              <p:cNvSpPr/>
              <p:nvPr/>
            </p:nvSpPr>
            <p:spPr>
              <a:xfrm>
                <a:off x="3143250" y="3260725"/>
                <a:ext cx="782637" cy="785812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64" extrusionOk="0">
                    <a:moveTo>
                      <a:pt x="97" y="764"/>
                    </a:moveTo>
                    <a:lnTo>
                      <a:pt x="106" y="707"/>
                    </a:lnTo>
                    <a:lnTo>
                      <a:pt x="298" y="732"/>
                    </a:lnTo>
                    <a:lnTo>
                      <a:pt x="290" y="704"/>
                    </a:lnTo>
                    <a:lnTo>
                      <a:pt x="705" y="742"/>
                    </a:lnTo>
                    <a:lnTo>
                      <a:pt x="768" y="71"/>
                    </a:lnTo>
                    <a:lnTo>
                      <a:pt x="443" y="42"/>
                    </a:lnTo>
                    <a:lnTo>
                      <a:pt x="112" y="0"/>
                    </a:lnTo>
                    <a:lnTo>
                      <a:pt x="0" y="751"/>
                    </a:lnTo>
                    <a:lnTo>
                      <a:pt x="97" y="764"/>
                    </a:lnTo>
                    <a:lnTo>
                      <a:pt x="97" y="764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4" name="Google Shape;114;p14">
                <a:extLst>
                  <a:ext uri="{FF2B5EF4-FFF2-40B4-BE49-F238E27FC236}">
                    <a16:creationId xmlns:a16="http://schemas.microsoft.com/office/drawing/2014/main" id="{0068BEF8-4D34-4322-A7D4-DB51629F380B}"/>
                  </a:ext>
                </a:extLst>
              </p:cNvPr>
              <p:cNvSpPr/>
              <p:nvPr/>
            </p:nvSpPr>
            <p:spPr>
              <a:xfrm>
                <a:off x="3441700" y="3403600"/>
                <a:ext cx="1547812" cy="148272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1439" extrusionOk="0">
                    <a:moveTo>
                      <a:pt x="0" y="563"/>
                    </a:moveTo>
                    <a:lnTo>
                      <a:pt x="415" y="601"/>
                    </a:lnTo>
                    <a:lnTo>
                      <a:pt x="472" y="0"/>
                    </a:lnTo>
                    <a:lnTo>
                      <a:pt x="803" y="19"/>
                    </a:lnTo>
                    <a:lnTo>
                      <a:pt x="791" y="277"/>
                    </a:lnTo>
                    <a:lnTo>
                      <a:pt x="824" y="304"/>
                    </a:lnTo>
                    <a:lnTo>
                      <a:pt x="854" y="304"/>
                    </a:lnTo>
                    <a:lnTo>
                      <a:pt x="879" y="329"/>
                    </a:lnTo>
                    <a:lnTo>
                      <a:pt x="928" y="340"/>
                    </a:lnTo>
                    <a:lnTo>
                      <a:pt x="1029" y="384"/>
                    </a:lnTo>
                    <a:lnTo>
                      <a:pt x="1046" y="365"/>
                    </a:lnTo>
                    <a:lnTo>
                      <a:pt x="1111" y="403"/>
                    </a:lnTo>
                    <a:lnTo>
                      <a:pt x="1196" y="401"/>
                    </a:lnTo>
                    <a:lnTo>
                      <a:pt x="1255" y="384"/>
                    </a:lnTo>
                    <a:lnTo>
                      <a:pt x="1337" y="369"/>
                    </a:lnTo>
                    <a:lnTo>
                      <a:pt x="1411" y="409"/>
                    </a:lnTo>
                    <a:lnTo>
                      <a:pt x="1423" y="422"/>
                    </a:lnTo>
                    <a:lnTo>
                      <a:pt x="1463" y="422"/>
                    </a:lnTo>
                    <a:lnTo>
                      <a:pt x="1470" y="635"/>
                    </a:lnTo>
                    <a:lnTo>
                      <a:pt x="1527" y="739"/>
                    </a:lnTo>
                    <a:lnTo>
                      <a:pt x="1506" y="821"/>
                    </a:lnTo>
                    <a:lnTo>
                      <a:pt x="1510" y="889"/>
                    </a:lnTo>
                    <a:lnTo>
                      <a:pt x="1485" y="924"/>
                    </a:lnTo>
                    <a:lnTo>
                      <a:pt x="1495" y="935"/>
                    </a:lnTo>
                    <a:lnTo>
                      <a:pt x="1432" y="954"/>
                    </a:lnTo>
                    <a:lnTo>
                      <a:pt x="1383" y="960"/>
                    </a:lnTo>
                    <a:lnTo>
                      <a:pt x="1392" y="924"/>
                    </a:lnTo>
                    <a:lnTo>
                      <a:pt x="1366" y="945"/>
                    </a:lnTo>
                    <a:lnTo>
                      <a:pt x="1367" y="986"/>
                    </a:lnTo>
                    <a:lnTo>
                      <a:pt x="1333" y="1030"/>
                    </a:lnTo>
                    <a:lnTo>
                      <a:pt x="1153" y="1121"/>
                    </a:lnTo>
                    <a:lnTo>
                      <a:pt x="1096" y="1180"/>
                    </a:lnTo>
                    <a:lnTo>
                      <a:pt x="1042" y="1308"/>
                    </a:lnTo>
                    <a:lnTo>
                      <a:pt x="1086" y="1439"/>
                    </a:lnTo>
                    <a:lnTo>
                      <a:pt x="1044" y="1439"/>
                    </a:lnTo>
                    <a:lnTo>
                      <a:pt x="848" y="1370"/>
                    </a:lnTo>
                    <a:lnTo>
                      <a:pt x="827" y="1313"/>
                    </a:lnTo>
                    <a:lnTo>
                      <a:pt x="807" y="1289"/>
                    </a:lnTo>
                    <a:lnTo>
                      <a:pt x="801" y="1213"/>
                    </a:lnTo>
                    <a:lnTo>
                      <a:pt x="763" y="1186"/>
                    </a:lnTo>
                    <a:lnTo>
                      <a:pt x="658" y="984"/>
                    </a:lnTo>
                    <a:lnTo>
                      <a:pt x="607" y="946"/>
                    </a:lnTo>
                    <a:lnTo>
                      <a:pt x="592" y="914"/>
                    </a:lnTo>
                    <a:lnTo>
                      <a:pt x="438" y="907"/>
                    </a:lnTo>
                    <a:lnTo>
                      <a:pt x="356" y="1002"/>
                    </a:lnTo>
                    <a:lnTo>
                      <a:pt x="217" y="903"/>
                    </a:lnTo>
                    <a:lnTo>
                      <a:pt x="175" y="766"/>
                    </a:lnTo>
                    <a:lnTo>
                      <a:pt x="42" y="639"/>
                    </a:lnTo>
                    <a:lnTo>
                      <a:pt x="27" y="597"/>
                    </a:lnTo>
                    <a:lnTo>
                      <a:pt x="8" y="591"/>
                    </a:lnTo>
                    <a:lnTo>
                      <a:pt x="0" y="563"/>
                    </a:lnTo>
                    <a:lnTo>
                      <a:pt x="0" y="563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5" name="Google Shape;115;p14">
                <a:extLst>
                  <a:ext uri="{FF2B5EF4-FFF2-40B4-BE49-F238E27FC236}">
                    <a16:creationId xmlns:a16="http://schemas.microsoft.com/office/drawing/2014/main" id="{27736E5D-0D7D-4215-A80E-BF44D1A6247C}"/>
                  </a:ext>
                </a:extLst>
              </p:cNvPr>
              <p:cNvSpPr/>
              <p:nvPr/>
            </p:nvSpPr>
            <p:spPr>
              <a:xfrm>
                <a:off x="3921125" y="1671638"/>
                <a:ext cx="73342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441" extrusionOk="0">
                    <a:moveTo>
                      <a:pt x="38" y="0"/>
                    </a:moveTo>
                    <a:lnTo>
                      <a:pt x="663" y="32"/>
                    </a:lnTo>
                    <a:lnTo>
                      <a:pt x="667" y="142"/>
                    </a:lnTo>
                    <a:lnTo>
                      <a:pt x="696" y="234"/>
                    </a:lnTo>
                    <a:lnTo>
                      <a:pt x="699" y="348"/>
                    </a:lnTo>
                    <a:lnTo>
                      <a:pt x="718" y="441"/>
                    </a:lnTo>
                    <a:lnTo>
                      <a:pt x="340" y="429"/>
                    </a:lnTo>
                    <a:lnTo>
                      <a:pt x="0" y="405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6D1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6" name="Google Shape;116;p14">
                <a:extLst>
                  <a:ext uri="{FF2B5EF4-FFF2-40B4-BE49-F238E27FC236}">
                    <a16:creationId xmlns:a16="http://schemas.microsoft.com/office/drawing/2014/main" id="{4B10A4B3-0147-415D-993D-2499605E7F98}"/>
                  </a:ext>
                </a:extLst>
              </p:cNvPr>
              <p:cNvSpPr/>
              <p:nvPr/>
            </p:nvSpPr>
            <p:spPr>
              <a:xfrm>
                <a:off x="3883025" y="2085976"/>
                <a:ext cx="782637" cy="515937"/>
              </a:xfrm>
              <a:custGeom>
                <a:avLst/>
                <a:gdLst/>
                <a:ahLst/>
                <a:cxnLst/>
                <a:rect l="l" t="t" r="r" b="b"/>
                <a:pathLst>
                  <a:path w="768" h="502" extrusionOk="0">
                    <a:moveTo>
                      <a:pt x="38" y="0"/>
                    </a:moveTo>
                    <a:lnTo>
                      <a:pt x="378" y="24"/>
                    </a:lnTo>
                    <a:lnTo>
                      <a:pt x="756" y="36"/>
                    </a:lnTo>
                    <a:lnTo>
                      <a:pt x="732" y="83"/>
                    </a:lnTo>
                    <a:lnTo>
                      <a:pt x="768" y="118"/>
                    </a:lnTo>
                    <a:lnTo>
                      <a:pt x="766" y="365"/>
                    </a:lnTo>
                    <a:lnTo>
                      <a:pt x="751" y="363"/>
                    </a:lnTo>
                    <a:lnTo>
                      <a:pt x="753" y="395"/>
                    </a:lnTo>
                    <a:lnTo>
                      <a:pt x="764" y="420"/>
                    </a:lnTo>
                    <a:lnTo>
                      <a:pt x="756" y="443"/>
                    </a:lnTo>
                    <a:lnTo>
                      <a:pt x="764" y="502"/>
                    </a:lnTo>
                    <a:lnTo>
                      <a:pt x="747" y="496"/>
                    </a:lnTo>
                    <a:lnTo>
                      <a:pt x="728" y="473"/>
                    </a:lnTo>
                    <a:lnTo>
                      <a:pt x="659" y="450"/>
                    </a:lnTo>
                    <a:lnTo>
                      <a:pt x="593" y="454"/>
                    </a:lnTo>
                    <a:lnTo>
                      <a:pt x="555" y="426"/>
                    </a:lnTo>
                    <a:lnTo>
                      <a:pt x="0" y="393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7" name="Google Shape;117;p14">
                <a:extLst>
                  <a:ext uri="{FF2B5EF4-FFF2-40B4-BE49-F238E27FC236}">
                    <a16:creationId xmlns:a16="http://schemas.microsoft.com/office/drawing/2014/main" id="{AD067BB1-46CB-4862-9D61-4C00B13EF173}"/>
                  </a:ext>
                </a:extLst>
              </p:cNvPr>
              <p:cNvSpPr/>
              <p:nvPr/>
            </p:nvSpPr>
            <p:spPr>
              <a:xfrm>
                <a:off x="3860800" y="2490788"/>
                <a:ext cx="914400" cy="455613"/>
              </a:xfrm>
              <a:custGeom>
                <a:avLst/>
                <a:gdLst/>
                <a:ahLst/>
                <a:cxnLst/>
                <a:rect l="l" t="t" r="r" b="b"/>
                <a:pathLst>
                  <a:path w="901" h="439" extrusionOk="0">
                    <a:moveTo>
                      <a:pt x="25" y="0"/>
                    </a:moveTo>
                    <a:lnTo>
                      <a:pt x="580" y="33"/>
                    </a:lnTo>
                    <a:lnTo>
                      <a:pt x="618" y="61"/>
                    </a:lnTo>
                    <a:lnTo>
                      <a:pt x="684" y="57"/>
                    </a:lnTo>
                    <a:lnTo>
                      <a:pt x="753" y="80"/>
                    </a:lnTo>
                    <a:lnTo>
                      <a:pt x="772" y="103"/>
                    </a:lnTo>
                    <a:lnTo>
                      <a:pt x="789" y="109"/>
                    </a:lnTo>
                    <a:lnTo>
                      <a:pt x="819" y="192"/>
                    </a:lnTo>
                    <a:lnTo>
                      <a:pt x="819" y="217"/>
                    </a:lnTo>
                    <a:lnTo>
                      <a:pt x="840" y="257"/>
                    </a:lnTo>
                    <a:lnTo>
                      <a:pt x="850" y="320"/>
                    </a:lnTo>
                    <a:lnTo>
                      <a:pt x="844" y="339"/>
                    </a:lnTo>
                    <a:lnTo>
                      <a:pt x="857" y="359"/>
                    </a:lnTo>
                    <a:lnTo>
                      <a:pt x="901" y="439"/>
                    </a:lnTo>
                    <a:lnTo>
                      <a:pt x="500" y="435"/>
                    </a:lnTo>
                    <a:lnTo>
                      <a:pt x="198" y="418"/>
                    </a:lnTo>
                    <a:lnTo>
                      <a:pt x="205" y="285"/>
                    </a:lnTo>
                    <a:lnTo>
                      <a:pt x="0" y="268"/>
                    </a:lnTo>
                    <a:lnTo>
                      <a:pt x="25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2F1E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8" name="Google Shape;118;p14">
                <a:extLst>
                  <a:ext uri="{FF2B5EF4-FFF2-40B4-BE49-F238E27FC236}">
                    <a16:creationId xmlns:a16="http://schemas.microsoft.com/office/drawing/2014/main" id="{B0036A24-2905-436E-88FA-526C52184DA5}"/>
                  </a:ext>
                </a:extLst>
              </p:cNvPr>
              <p:cNvSpPr/>
              <p:nvPr/>
            </p:nvSpPr>
            <p:spPr>
              <a:xfrm>
                <a:off x="4035425" y="2925763"/>
                <a:ext cx="822325" cy="436563"/>
              </a:xfrm>
              <a:custGeom>
                <a:avLst/>
                <a:gdLst/>
                <a:ahLst/>
                <a:cxnLst/>
                <a:rect l="l" t="t" r="r" b="b"/>
                <a:pathLst>
                  <a:path w="812" h="426" extrusionOk="0">
                    <a:moveTo>
                      <a:pt x="29" y="0"/>
                    </a:moveTo>
                    <a:lnTo>
                      <a:pt x="331" y="17"/>
                    </a:lnTo>
                    <a:lnTo>
                      <a:pt x="732" y="21"/>
                    </a:lnTo>
                    <a:lnTo>
                      <a:pt x="755" y="40"/>
                    </a:lnTo>
                    <a:lnTo>
                      <a:pt x="766" y="36"/>
                    </a:lnTo>
                    <a:lnTo>
                      <a:pt x="782" y="57"/>
                    </a:lnTo>
                    <a:lnTo>
                      <a:pt x="768" y="57"/>
                    </a:lnTo>
                    <a:lnTo>
                      <a:pt x="755" y="86"/>
                    </a:lnTo>
                    <a:lnTo>
                      <a:pt x="787" y="132"/>
                    </a:lnTo>
                    <a:lnTo>
                      <a:pt x="812" y="137"/>
                    </a:lnTo>
                    <a:lnTo>
                      <a:pt x="808" y="424"/>
                    </a:lnTo>
                    <a:lnTo>
                      <a:pt x="464" y="426"/>
                    </a:lnTo>
                    <a:lnTo>
                      <a:pt x="0" y="405"/>
                    </a:lnTo>
                    <a:lnTo>
                      <a:pt x="29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9" name="Google Shape;119;p14">
                <a:extLst>
                  <a:ext uri="{FF2B5EF4-FFF2-40B4-BE49-F238E27FC236}">
                    <a16:creationId xmlns:a16="http://schemas.microsoft.com/office/drawing/2014/main" id="{8E617FFF-0FD5-40CC-89A5-8ABCFE07F46D}"/>
                  </a:ext>
                </a:extLst>
              </p:cNvPr>
              <p:cNvSpPr/>
              <p:nvPr/>
            </p:nvSpPr>
            <p:spPr>
              <a:xfrm>
                <a:off x="3917950" y="3335337"/>
                <a:ext cx="958850" cy="490538"/>
              </a:xfrm>
              <a:custGeom>
                <a:avLst/>
                <a:gdLst/>
                <a:ahLst/>
                <a:cxnLst/>
                <a:rect l="l" t="t" r="r" b="b"/>
                <a:pathLst>
                  <a:path w="943" h="479" extrusionOk="0">
                    <a:moveTo>
                      <a:pt x="6" y="0"/>
                    </a:moveTo>
                    <a:lnTo>
                      <a:pt x="110" y="7"/>
                    </a:lnTo>
                    <a:lnTo>
                      <a:pt x="574" y="28"/>
                    </a:lnTo>
                    <a:lnTo>
                      <a:pt x="918" y="26"/>
                    </a:lnTo>
                    <a:lnTo>
                      <a:pt x="922" y="97"/>
                    </a:lnTo>
                    <a:lnTo>
                      <a:pt x="943" y="247"/>
                    </a:lnTo>
                    <a:lnTo>
                      <a:pt x="939" y="479"/>
                    </a:lnTo>
                    <a:lnTo>
                      <a:pt x="865" y="439"/>
                    </a:lnTo>
                    <a:lnTo>
                      <a:pt x="783" y="454"/>
                    </a:lnTo>
                    <a:lnTo>
                      <a:pt x="724" y="471"/>
                    </a:lnTo>
                    <a:lnTo>
                      <a:pt x="639" y="473"/>
                    </a:lnTo>
                    <a:lnTo>
                      <a:pt x="574" y="435"/>
                    </a:lnTo>
                    <a:lnTo>
                      <a:pt x="557" y="454"/>
                    </a:lnTo>
                    <a:lnTo>
                      <a:pt x="456" y="410"/>
                    </a:lnTo>
                    <a:lnTo>
                      <a:pt x="407" y="399"/>
                    </a:lnTo>
                    <a:lnTo>
                      <a:pt x="382" y="376"/>
                    </a:lnTo>
                    <a:lnTo>
                      <a:pt x="352" y="374"/>
                    </a:lnTo>
                    <a:lnTo>
                      <a:pt x="319" y="347"/>
                    </a:lnTo>
                    <a:lnTo>
                      <a:pt x="331" y="89"/>
                    </a:lnTo>
                    <a:lnTo>
                      <a:pt x="0" y="7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ECDC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0" name="Google Shape;120;p14">
                <a:extLst>
                  <a:ext uri="{FF2B5EF4-FFF2-40B4-BE49-F238E27FC236}">
                    <a16:creationId xmlns:a16="http://schemas.microsoft.com/office/drawing/2014/main" id="{01397DAB-58E5-4CAA-9EA3-E6B2A5B603A5}"/>
                  </a:ext>
                </a:extLst>
              </p:cNvPr>
              <p:cNvSpPr/>
              <p:nvPr/>
            </p:nvSpPr>
            <p:spPr>
              <a:xfrm>
                <a:off x="4597400" y="1668463"/>
                <a:ext cx="725487" cy="798513"/>
              </a:xfrm>
              <a:custGeom>
                <a:avLst/>
                <a:gdLst/>
                <a:ahLst/>
                <a:cxnLst/>
                <a:rect l="l" t="t" r="r" b="b"/>
                <a:pathLst>
                  <a:path w="711" h="774" extrusionOk="0">
                    <a:moveTo>
                      <a:pt x="4" y="146"/>
                    </a:moveTo>
                    <a:lnTo>
                      <a:pt x="33" y="238"/>
                    </a:lnTo>
                    <a:lnTo>
                      <a:pt x="36" y="352"/>
                    </a:lnTo>
                    <a:lnTo>
                      <a:pt x="55" y="445"/>
                    </a:lnTo>
                    <a:lnTo>
                      <a:pt x="31" y="492"/>
                    </a:lnTo>
                    <a:lnTo>
                      <a:pt x="67" y="527"/>
                    </a:lnTo>
                    <a:lnTo>
                      <a:pt x="65" y="774"/>
                    </a:lnTo>
                    <a:lnTo>
                      <a:pt x="584" y="764"/>
                    </a:lnTo>
                    <a:lnTo>
                      <a:pt x="576" y="715"/>
                    </a:lnTo>
                    <a:lnTo>
                      <a:pt x="519" y="673"/>
                    </a:lnTo>
                    <a:lnTo>
                      <a:pt x="493" y="643"/>
                    </a:lnTo>
                    <a:lnTo>
                      <a:pt x="422" y="599"/>
                    </a:lnTo>
                    <a:lnTo>
                      <a:pt x="424" y="529"/>
                    </a:lnTo>
                    <a:lnTo>
                      <a:pt x="409" y="481"/>
                    </a:lnTo>
                    <a:lnTo>
                      <a:pt x="466" y="413"/>
                    </a:lnTo>
                    <a:lnTo>
                      <a:pt x="462" y="344"/>
                    </a:lnTo>
                    <a:lnTo>
                      <a:pt x="557" y="274"/>
                    </a:lnTo>
                    <a:lnTo>
                      <a:pt x="580" y="234"/>
                    </a:lnTo>
                    <a:lnTo>
                      <a:pt x="711" y="165"/>
                    </a:lnTo>
                    <a:lnTo>
                      <a:pt x="652" y="141"/>
                    </a:lnTo>
                    <a:lnTo>
                      <a:pt x="601" y="146"/>
                    </a:lnTo>
                    <a:lnTo>
                      <a:pt x="590" y="127"/>
                    </a:lnTo>
                    <a:lnTo>
                      <a:pt x="495" y="126"/>
                    </a:lnTo>
                    <a:lnTo>
                      <a:pt x="432" y="107"/>
                    </a:lnTo>
                    <a:lnTo>
                      <a:pt x="301" y="93"/>
                    </a:lnTo>
                    <a:lnTo>
                      <a:pt x="282" y="70"/>
                    </a:lnTo>
                    <a:lnTo>
                      <a:pt x="228" y="50"/>
                    </a:lnTo>
                    <a:lnTo>
                      <a:pt x="219" y="0"/>
                    </a:lnTo>
                    <a:lnTo>
                      <a:pt x="187" y="0"/>
                    </a:lnTo>
                    <a:lnTo>
                      <a:pt x="187" y="36"/>
                    </a:lnTo>
                    <a:lnTo>
                      <a:pt x="0" y="36"/>
                    </a:lnTo>
                    <a:lnTo>
                      <a:pt x="4" y="146"/>
                    </a:lnTo>
                    <a:lnTo>
                      <a:pt x="4" y="146"/>
                    </a:lnTo>
                    <a:close/>
                  </a:path>
                </a:pathLst>
              </a:custGeom>
              <a:solidFill>
                <a:srgbClr val="5598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1" name="Google Shape;121;p14">
                <a:extLst>
                  <a:ext uri="{FF2B5EF4-FFF2-40B4-BE49-F238E27FC236}">
                    <a16:creationId xmlns:a16="http://schemas.microsoft.com/office/drawing/2014/main" id="{4CA4BD63-A0E9-479A-B986-1ADAAAAEB18F}"/>
                  </a:ext>
                </a:extLst>
              </p:cNvPr>
              <p:cNvSpPr/>
              <p:nvPr/>
            </p:nvSpPr>
            <p:spPr>
              <a:xfrm>
                <a:off x="4651376" y="2454276"/>
                <a:ext cx="660400" cy="431800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0" extrusionOk="0">
                    <a:moveTo>
                      <a:pt x="2" y="40"/>
                    </a:moveTo>
                    <a:lnTo>
                      <a:pt x="13" y="65"/>
                    </a:lnTo>
                    <a:lnTo>
                      <a:pt x="5" y="88"/>
                    </a:lnTo>
                    <a:lnTo>
                      <a:pt x="13" y="147"/>
                    </a:lnTo>
                    <a:lnTo>
                      <a:pt x="43" y="230"/>
                    </a:lnTo>
                    <a:lnTo>
                      <a:pt x="43" y="255"/>
                    </a:lnTo>
                    <a:lnTo>
                      <a:pt x="64" y="295"/>
                    </a:lnTo>
                    <a:lnTo>
                      <a:pt x="74" y="358"/>
                    </a:lnTo>
                    <a:lnTo>
                      <a:pt x="68" y="377"/>
                    </a:lnTo>
                    <a:lnTo>
                      <a:pt x="81" y="397"/>
                    </a:lnTo>
                    <a:lnTo>
                      <a:pt x="504" y="388"/>
                    </a:lnTo>
                    <a:lnTo>
                      <a:pt x="534" y="420"/>
                    </a:lnTo>
                    <a:lnTo>
                      <a:pt x="578" y="325"/>
                    </a:lnTo>
                    <a:lnTo>
                      <a:pt x="564" y="289"/>
                    </a:lnTo>
                    <a:lnTo>
                      <a:pt x="639" y="232"/>
                    </a:lnTo>
                    <a:lnTo>
                      <a:pt x="652" y="190"/>
                    </a:lnTo>
                    <a:lnTo>
                      <a:pt x="599" y="129"/>
                    </a:lnTo>
                    <a:lnTo>
                      <a:pt x="545" y="67"/>
                    </a:lnTo>
                    <a:lnTo>
                      <a:pt x="534" y="0"/>
                    </a:lnTo>
                    <a:lnTo>
                      <a:pt x="15" y="10"/>
                    </a:lnTo>
                    <a:lnTo>
                      <a:pt x="0" y="8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2" name="Google Shape;122;p14">
                <a:extLst>
                  <a:ext uri="{FF2B5EF4-FFF2-40B4-BE49-F238E27FC236}">
                    <a16:creationId xmlns:a16="http://schemas.microsoft.com/office/drawing/2014/main" id="{58AE19FA-5C0B-4F9B-9F3D-E20044CA5CB7}"/>
                  </a:ext>
                </a:extLst>
              </p:cNvPr>
              <p:cNvSpPr/>
              <p:nvPr/>
            </p:nvSpPr>
            <p:spPr>
              <a:xfrm>
                <a:off x="4733926" y="2851151"/>
                <a:ext cx="738187" cy="636587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6" extrusionOk="0">
                    <a:moveTo>
                      <a:pt x="44" y="89"/>
                    </a:moveTo>
                    <a:lnTo>
                      <a:pt x="67" y="108"/>
                    </a:lnTo>
                    <a:lnTo>
                      <a:pt x="78" y="104"/>
                    </a:lnTo>
                    <a:lnTo>
                      <a:pt x="94" y="125"/>
                    </a:lnTo>
                    <a:lnTo>
                      <a:pt x="80" y="125"/>
                    </a:lnTo>
                    <a:lnTo>
                      <a:pt x="67" y="154"/>
                    </a:lnTo>
                    <a:lnTo>
                      <a:pt x="99" y="200"/>
                    </a:lnTo>
                    <a:lnTo>
                      <a:pt x="124" y="205"/>
                    </a:lnTo>
                    <a:lnTo>
                      <a:pt x="120" y="492"/>
                    </a:lnTo>
                    <a:lnTo>
                      <a:pt x="124" y="563"/>
                    </a:lnTo>
                    <a:lnTo>
                      <a:pt x="607" y="547"/>
                    </a:lnTo>
                    <a:lnTo>
                      <a:pt x="613" y="589"/>
                    </a:lnTo>
                    <a:lnTo>
                      <a:pt x="592" y="616"/>
                    </a:lnTo>
                    <a:lnTo>
                      <a:pt x="666" y="612"/>
                    </a:lnTo>
                    <a:lnTo>
                      <a:pt x="679" y="589"/>
                    </a:lnTo>
                    <a:lnTo>
                      <a:pt x="679" y="563"/>
                    </a:lnTo>
                    <a:lnTo>
                      <a:pt x="698" y="544"/>
                    </a:lnTo>
                    <a:lnTo>
                      <a:pt x="702" y="523"/>
                    </a:lnTo>
                    <a:lnTo>
                      <a:pt x="721" y="521"/>
                    </a:lnTo>
                    <a:lnTo>
                      <a:pt x="727" y="479"/>
                    </a:lnTo>
                    <a:lnTo>
                      <a:pt x="700" y="473"/>
                    </a:lnTo>
                    <a:lnTo>
                      <a:pt x="683" y="443"/>
                    </a:lnTo>
                    <a:lnTo>
                      <a:pt x="656" y="369"/>
                    </a:lnTo>
                    <a:lnTo>
                      <a:pt x="626" y="359"/>
                    </a:lnTo>
                    <a:lnTo>
                      <a:pt x="592" y="331"/>
                    </a:lnTo>
                    <a:lnTo>
                      <a:pt x="578" y="293"/>
                    </a:lnTo>
                    <a:lnTo>
                      <a:pt x="599" y="234"/>
                    </a:lnTo>
                    <a:lnTo>
                      <a:pt x="582" y="222"/>
                    </a:lnTo>
                    <a:lnTo>
                      <a:pt x="540" y="222"/>
                    </a:lnTo>
                    <a:lnTo>
                      <a:pt x="531" y="186"/>
                    </a:lnTo>
                    <a:lnTo>
                      <a:pt x="462" y="114"/>
                    </a:lnTo>
                    <a:lnTo>
                      <a:pt x="445" y="55"/>
                    </a:lnTo>
                    <a:lnTo>
                      <a:pt x="453" y="32"/>
                    </a:lnTo>
                    <a:lnTo>
                      <a:pt x="423" y="0"/>
                    </a:lnTo>
                    <a:lnTo>
                      <a:pt x="0" y="9"/>
                    </a:lnTo>
                    <a:lnTo>
                      <a:pt x="44" y="89"/>
                    </a:lnTo>
                    <a:lnTo>
                      <a:pt x="44" y="89"/>
                    </a:lnTo>
                    <a:close/>
                  </a:path>
                </a:pathLst>
              </a:custGeom>
              <a:solidFill>
                <a:srgbClr val="4B8F7A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3" name="Google Shape;123;p14">
                <a:extLst>
                  <a:ext uri="{FF2B5EF4-FFF2-40B4-BE49-F238E27FC236}">
                    <a16:creationId xmlns:a16="http://schemas.microsoft.com/office/drawing/2014/main" id="{5935B799-EDFC-4047-944E-23A5B28A4145}"/>
                  </a:ext>
                </a:extLst>
              </p:cNvPr>
              <p:cNvSpPr/>
              <p:nvPr/>
            </p:nvSpPr>
            <p:spPr>
              <a:xfrm>
                <a:off x="4857751" y="3419475"/>
                <a:ext cx="5588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551" h="481" extrusionOk="0">
                    <a:moveTo>
                      <a:pt x="21" y="166"/>
                    </a:moveTo>
                    <a:lnTo>
                      <a:pt x="17" y="398"/>
                    </a:lnTo>
                    <a:lnTo>
                      <a:pt x="29" y="411"/>
                    </a:lnTo>
                    <a:lnTo>
                      <a:pt x="69" y="411"/>
                    </a:lnTo>
                    <a:lnTo>
                      <a:pt x="70" y="481"/>
                    </a:lnTo>
                    <a:lnTo>
                      <a:pt x="397" y="477"/>
                    </a:lnTo>
                    <a:lnTo>
                      <a:pt x="392" y="405"/>
                    </a:lnTo>
                    <a:lnTo>
                      <a:pt x="418" y="325"/>
                    </a:lnTo>
                    <a:lnTo>
                      <a:pt x="460" y="270"/>
                    </a:lnTo>
                    <a:lnTo>
                      <a:pt x="456" y="255"/>
                    </a:lnTo>
                    <a:lnTo>
                      <a:pt x="487" y="204"/>
                    </a:lnTo>
                    <a:lnTo>
                      <a:pt x="504" y="149"/>
                    </a:lnTo>
                    <a:lnTo>
                      <a:pt x="498" y="145"/>
                    </a:lnTo>
                    <a:lnTo>
                      <a:pt x="525" y="124"/>
                    </a:lnTo>
                    <a:lnTo>
                      <a:pt x="551" y="76"/>
                    </a:lnTo>
                    <a:lnTo>
                      <a:pt x="542" y="65"/>
                    </a:lnTo>
                    <a:lnTo>
                      <a:pt x="468" y="69"/>
                    </a:lnTo>
                    <a:lnTo>
                      <a:pt x="489" y="42"/>
                    </a:lnTo>
                    <a:lnTo>
                      <a:pt x="483" y="0"/>
                    </a:lnTo>
                    <a:lnTo>
                      <a:pt x="0" y="16"/>
                    </a:lnTo>
                    <a:lnTo>
                      <a:pt x="21" y="166"/>
                    </a:lnTo>
                    <a:lnTo>
                      <a:pt x="21" y="166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4" name="Google Shape;124;p14">
                <a:extLst>
                  <a:ext uri="{FF2B5EF4-FFF2-40B4-BE49-F238E27FC236}">
                    <a16:creationId xmlns:a16="http://schemas.microsoft.com/office/drawing/2014/main" id="{497F71D8-180D-426C-8AB1-457780394E28}"/>
                  </a:ext>
                </a:extLst>
              </p:cNvPr>
              <p:cNvSpPr/>
              <p:nvPr/>
            </p:nvSpPr>
            <p:spPr>
              <a:xfrm>
                <a:off x="4930776" y="3910012"/>
                <a:ext cx="635000" cy="544513"/>
              </a:xfrm>
              <a:custGeom>
                <a:avLst/>
                <a:gdLst/>
                <a:ahLst/>
                <a:cxnLst/>
                <a:rect l="l" t="t" r="r" b="b"/>
                <a:pathLst>
                  <a:path w="624" h="529" extrusionOk="0">
                    <a:moveTo>
                      <a:pt x="0" y="4"/>
                    </a:moveTo>
                    <a:lnTo>
                      <a:pt x="6" y="147"/>
                    </a:lnTo>
                    <a:lnTo>
                      <a:pt x="63" y="251"/>
                    </a:lnTo>
                    <a:lnTo>
                      <a:pt x="42" y="333"/>
                    </a:lnTo>
                    <a:lnTo>
                      <a:pt x="46" y="401"/>
                    </a:lnTo>
                    <a:lnTo>
                      <a:pt x="21" y="436"/>
                    </a:lnTo>
                    <a:lnTo>
                      <a:pt x="31" y="447"/>
                    </a:lnTo>
                    <a:lnTo>
                      <a:pt x="114" y="438"/>
                    </a:lnTo>
                    <a:lnTo>
                      <a:pt x="217" y="464"/>
                    </a:lnTo>
                    <a:lnTo>
                      <a:pt x="251" y="438"/>
                    </a:lnTo>
                    <a:lnTo>
                      <a:pt x="352" y="479"/>
                    </a:lnTo>
                    <a:lnTo>
                      <a:pt x="360" y="502"/>
                    </a:lnTo>
                    <a:lnTo>
                      <a:pt x="398" y="519"/>
                    </a:lnTo>
                    <a:lnTo>
                      <a:pt x="419" y="498"/>
                    </a:lnTo>
                    <a:lnTo>
                      <a:pt x="466" y="517"/>
                    </a:lnTo>
                    <a:lnTo>
                      <a:pt x="497" y="502"/>
                    </a:lnTo>
                    <a:lnTo>
                      <a:pt x="491" y="472"/>
                    </a:lnTo>
                    <a:lnTo>
                      <a:pt x="573" y="498"/>
                    </a:lnTo>
                    <a:lnTo>
                      <a:pt x="569" y="529"/>
                    </a:lnTo>
                    <a:lnTo>
                      <a:pt x="624" y="491"/>
                    </a:lnTo>
                    <a:lnTo>
                      <a:pt x="575" y="485"/>
                    </a:lnTo>
                    <a:lnTo>
                      <a:pt x="538" y="445"/>
                    </a:lnTo>
                    <a:lnTo>
                      <a:pt x="584" y="396"/>
                    </a:lnTo>
                    <a:lnTo>
                      <a:pt x="584" y="367"/>
                    </a:lnTo>
                    <a:lnTo>
                      <a:pt x="533" y="409"/>
                    </a:lnTo>
                    <a:lnTo>
                      <a:pt x="508" y="396"/>
                    </a:lnTo>
                    <a:lnTo>
                      <a:pt x="529" y="373"/>
                    </a:lnTo>
                    <a:lnTo>
                      <a:pt x="472" y="390"/>
                    </a:lnTo>
                    <a:lnTo>
                      <a:pt x="436" y="375"/>
                    </a:lnTo>
                    <a:lnTo>
                      <a:pt x="445" y="350"/>
                    </a:lnTo>
                    <a:lnTo>
                      <a:pt x="542" y="367"/>
                    </a:lnTo>
                    <a:lnTo>
                      <a:pt x="504" y="305"/>
                    </a:lnTo>
                    <a:lnTo>
                      <a:pt x="510" y="259"/>
                    </a:lnTo>
                    <a:lnTo>
                      <a:pt x="289" y="268"/>
                    </a:lnTo>
                    <a:lnTo>
                      <a:pt x="316" y="170"/>
                    </a:lnTo>
                    <a:lnTo>
                      <a:pt x="354" y="120"/>
                    </a:lnTo>
                    <a:lnTo>
                      <a:pt x="343" y="107"/>
                    </a:lnTo>
                    <a:lnTo>
                      <a:pt x="327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CDC4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5" name="Google Shape;125;p14">
                <a:extLst>
                  <a:ext uri="{FF2B5EF4-FFF2-40B4-BE49-F238E27FC236}">
                    <a16:creationId xmlns:a16="http://schemas.microsoft.com/office/drawing/2014/main" id="{C3CBC621-7302-43EA-B067-9C6E83981F0D}"/>
                  </a:ext>
                </a:extLst>
              </p:cNvPr>
              <p:cNvSpPr/>
              <p:nvPr/>
            </p:nvSpPr>
            <p:spPr>
              <a:xfrm>
                <a:off x="5251451" y="1889126"/>
                <a:ext cx="631825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310" extrusionOk="0">
                    <a:moveTo>
                      <a:pt x="224" y="203"/>
                    </a:moveTo>
                    <a:lnTo>
                      <a:pt x="232" y="222"/>
                    </a:lnTo>
                    <a:lnTo>
                      <a:pt x="253" y="228"/>
                    </a:lnTo>
                    <a:lnTo>
                      <a:pt x="283" y="310"/>
                    </a:lnTo>
                    <a:lnTo>
                      <a:pt x="338" y="197"/>
                    </a:lnTo>
                    <a:lnTo>
                      <a:pt x="367" y="201"/>
                    </a:lnTo>
                    <a:lnTo>
                      <a:pt x="403" y="184"/>
                    </a:lnTo>
                    <a:lnTo>
                      <a:pt x="462" y="184"/>
                    </a:lnTo>
                    <a:lnTo>
                      <a:pt x="483" y="158"/>
                    </a:lnTo>
                    <a:lnTo>
                      <a:pt x="599" y="161"/>
                    </a:lnTo>
                    <a:lnTo>
                      <a:pt x="622" y="144"/>
                    </a:lnTo>
                    <a:lnTo>
                      <a:pt x="584" y="101"/>
                    </a:lnTo>
                    <a:lnTo>
                      <a:pt x="513" y="102"/>
                    </a:lnTo>
                    <a:lnTo>
                      <a:pt x="456" y="95"/>
                    </a:lnTo>
                    <a:lnTo>
                      <a:pt x="384" y="95"/>
                    </a:lnTo>
                    <a:lnTo>
                      <a:pt x="359" y="131"/>
                    </a:lnTo>
                    <a:lnTo>
                      <a:pt x="323" y="110"/>
                    </a:lnTo>
                    <a:lnTo>
                      <a:pt x="285" y="114"/>
                    </a:lnTo>
                    <a:lnTo>
                      <a:pt x="272" y="76"/>
                    </a:lnTo>
                    <a:lnTo>
                      <a:pt x="190" y="70"/>
                    </a:lnTo>
                    <a:lnTo>
                      <a:pt x="181" y="57"/>
                    </a:lnTo>
                    <a:lnTo>
                      <a:pt x="217" y="17"/>
                    </a:lnTo>
                    <a:lnTo>
                      <a:pt x="247" y="15"/>
                    </a:lnTo>
                    <a:lnTo>
                      <a:pt x="217" y="0"/>
                    </a:lnTo>
                    <a:lnTo>
                      <a:pt x="171" y="11"/>
                    </a:lnTo>
                    <a:lnTo>
                      <a:pt x="95" y="87"/>
                    </a:lnTo>
                    <a:lnTo>
                      <a:pt x="57" y="95"/>
                    </a:lnTo>
                    <a:lnTo>
                      <a:pt x="0" y="133"/>
                    </a:lnTo>
                    <a:lnTo>
                      <a:pt x="224" y="203"/>
                    </a:lnTo>
                    <a:lnTo>
                      <a:pt x="224" y="203"/>
                    </a:lnTo>
                    <a:close/>
                  </a:path>
                </a:pathLst>
              </a:custGeom>
              <a:solidFill>
                <a:srgbClr val="325B5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6" name="Google Shape;126;p14">
                <a:extLst>
                  <a:ext uri="{FF2B5EF4-FFF2-40B4-BE49-F238E27FC236}">
                    <a16:creationId xmlns:a16="http://schemas.microsoft.com/office/drawing/2014/main" id="{023DEB29-FC4B-4FAA-B59B-70A99822AC68}"/>
                  </a:ext>
                </a:extLst>
              </p:cNvPr>
              <p:cNvSpPr/>
              <p:nvPr/>
            </p:nvSpPr>
            <p:spPr>
              <a:xfrm>
                <a:off x="5657851" y="2085976"/>
                <a:ext cx="427037" cy="57785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559" extrusionOk="0">
                    <a:moveTo>
                      <a:pt x="48" y="464"/>
                    </a:moveTo>
                    <a:lnTo>
                      <a:pt x="42" y="370"/>
                    </a:lnTo>
                    <a:lnTo>
                      <a:pt x="6" y="302"/>
                    </a:lnTo>
                    <a:lnTo>
                      <a:pt x="21" y="159"/>
                    </a:lnTo>
                    <a:lnTo>
                      <a:pt x="82" y="85"/>
                    </a:lnTo>
                    <a:lnTo>
                      <a:pt x="78" y="140"/>
                    </a:lnTo>
                    <a:lnTo>
                      <a:pt x="97" y="129"/>
                    </a:lnTo>
                    <a:lnTo>
                      <a:pt x="97" y="83"/>
                    </a:lnTo>
                    <a:lnTo>
                      <a:pt x="120" y="57"/>
                    </a:lnTo>
                    <a:lnTo>
                      <a:pt x="127" y="7"/>
                    </a:lnTo>
                    <a:lnTo>
                      <a:pt x="148" y="0"/>
                    </a:lnTo>
                    <a:lnTo>
                      <a:pt x="276" y="43"/>
                    </a:lnTo>
                    <a:lnTo>
                      <a:pt x="287" y="80"/>
                    </a:lnTo>
                    <a:lnTo>
                      <a:pt x="304" y="114"/>
                    </a:lnTo>
                    <a:lnTo>
                      <a:pt x="308" y="175"/>
                    </a:lnTo>
                    <a:lnTo>
                      <a:pt x="264" y="228"/>
                    </a:lnTo>
                    <a:lnTo>
                      <a:pt x="262" y="268"/>
                    </a:lnTo>
                    <a:lnTo>
                      <a:pt x="287" y="281"/>
                    </a:lnTo>
                    <a:lnTo>
                      <a:pt x="321" y="226"/>
                    </a:lnTo>
                    <a:lnTo>
                      <a:pt x="356" y="207"/>
                    </a:lnTo>
                    <a:lnTo>
                      <a:pt x="378" y="218"/>
                    </a:lnTo>
                    <a:lnTo>
                      <a:pt x="422" y="342"/>
                    </a:lnTo>
                    <a:lnTo>
                      <a:pt x="392" y="395"/>
                    </a:lnTo>
                    <a:lnTo>
                      <a:pt x="384" y="433"/>
                    </a:lnTo>
                    <a:lnTo>
                      <a:pt x="367" y="445"/>
                    </a:lnTo>
                    <a:lnTo>
                      <a:pt x="367" y="479"/>
                    </a:lnTo>
                    <a:lnTo>
                      <a:pt x="344" y="524"/>
                    </a:lnTo>
                    <a:lnTo>
                      <a:pt x="205" y="543"/>
                    </a:lnTo>
                    <a:lnTo>
                      <a:pt x="202" y="536"/>
                    </a:lnTo>
                    <a:lnTo>
                      <a:pt x="0" y="559"/>
                    </a:lnTo>
                    <a:lnTo>
                      <a:pt x="48" y="464"/>
                    </a:lnTo>
                    <a:lnTo>
                      <a:pt x="48" y="464"/>
                    </a:lnTo>
                    <a:close/>
                  </a:path>
                </a:pathLst>
              </a:custGeom>
              <a:solidFill>
                <a:srgbClr val="325B5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7" name="Google Shape;127;p14">
                <a:extLst>
                  <a:ext uri="{FF2B5EF4-FFF2-40B4-BE49-F238E27FC236}">
                    <a16:creationId xmlns:a16="http://schemas.microsoft.com/office/drawing/2014/main" id="{78B6C91E-3551-4937-8AAE-ED03C0852A32}"/>
                  </a:ext>
                </a:extLst>
              </p:cNvPr>
              <p:cNvSpPr/>
              <p:nvPr/>
            </p:nvSpPr>
            <p:spPr>
              <a:xfrm>
                <a:off x="5011738" y="1978026"/>
                <a:ext cx="590550" cy="60960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91" extrusionOk="0">
                    <a:moveTo>
                      <a:pt x="15" y="227"/>
                    </a:moveTo>
                    <a:lnTo>
                      <a:pt x="13" y="297"/>
                    </a:lnTo>
                    <a:lnTo>
                      <a:pt x="84" y="341"/>
                    </a:lnTo>
                    <a:lnTo>
                      <a:pt x="110" y="371"/>
                    </a:lnTo>
                    <a:lnTo>
                      <a:pt x="167" y="413"/>
                    </a:lnTo>
                    <a:lnTo>
                      <a:pt x="175" y="462"/>
                    </a:lnTo>
                    <a:lnTo>
                      <a:pt x="186" y="529"/>
                    </a:lnTo>
                    <a:lnTo>
                      <a:pt x="240" y="591"/>
                    </a:lnTo>
                    <a:lnTo>
                      <a:pt x="527" y="574"/>
                    </a:lnTo>
                    <a:lnTo>
                      <a:pt x="511" y="483"/>
                    </a:lnTo>
                    <a:lnTo>
                      <a:pt x="536" y="344"/>
                    </a:lnTo>
                    <a:lnTo>
                      <a:pt x="536" y="306"/>
                    </a:lnTo>
                    <a:lnTo>
                      <a:pt x="578" y="198"/>
                    </a:lnTo>
                    <a:lnTo>
                      <a:pt x="567" y="194"/>
                    </a:lnTo>
                    <a:lnTo>
                      <a:pt x="540" y="257"/>
                    </a:lnTo>
                    <a:lnTo>
                      <a:pt x="517" y="261"/>
                    </a:lnTo>
                    <a:lnTo>
                      <a:pt x="508" y="287"/>
                    </a:lnTo>
                    <a:lnTo>
                      <a:pt x="483" y="304"/>
                    </a:lnTo>
                    <a:lnTo>
                      <a:pt x="500" y="247"/>
                    </a:lnTo>
                    <a:lnTo>
                      <a:pt x="517" y="225"/>
                    </a:lnTo>
                    <a:lnTo>
                      <a:pt x="487" y="143"/>
                    </a:lnTo>
                    <a:lnTo>
                      <a:pt x="466" y="137"/>
                    </a:lnTo>
                    <a:lnTo>
                      <a:pt x="458" y="118"/>
                    </a:lnTo>
                    <a:lnTo>
                      <a:pt x="234" y="48"/>
                    </a:lnTo>
                    <a:lnTo>
                      <a:pt x="205" y="35"/>
                    </a:lnTo>
                    <a:lnTo>
                      <a:pt x="190" y="48"/>
                    </a:lnTo>
                    <a:lnTo>
                      <a:pt x="184" y="44"/>
                    </a:lnTo>
                    <a:lnTo>
                      <a:pt x="192" y="19"/>
                    </a:lnTo>
                    <a:lnTo>
                      <a:pt x="198" y="4"/>
                    </a:lnTo>
                    <a:lnTo>
                      <a:pt x="190" y="0"/>
                    </a:lnTo>
                    <a:lnTo>
                      <a:pt x="99" y="38"/>
                    </a:lnTo>
                    <a:lnTo>
                      <a:pt x="89" y="40"/>
                    </a:lnTo>
                    <a:lnTo>
                      <a:pt x="70" y="31"/>
                    </a:lnTo>
                    <a:lnTo>
                      <a:pt x="53" y="42"/>
                    </a:lnTo>
                    <a:lnTo>
                      <a:pt x="57" y="111"/>
                    </a:lnTo>
                    <a:lnTo>
                      <a:pt x="0" y="179"/>
                    </a:lnTo>
                    <a:lnTo>
                      <a:pt x="15" y="227"/>
                    </a:lnTo>
                    <a:lnTo>
                      <a:pt x="15" y="227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8" name="Google Shape;128;p14">
                <a:extLst>
                  <a:ext uri="{FF2B5EF4-FFF2-40B4-BE49-F238E27FC236}">
                    <a16:creationId xmlns:a16="http://schemas.microsoft.com/office/drawing/2014/main" id="{FE21F1D2-D9D0-493C-BAA9-A857B152FD68}"/>
                  </a:ext>
                </a:extLst>
              </p:cNvPr>
              <p:cNvSpPr/>
              <p:nvPr/>
            </p:nvSpPr>
            <p:spPr>
              <a:xfrm>
                <a:off x="5183188" y="2568576"/>
                <a:ext cx="438150" cy="779462"/>
              </a:xfrm>
              <a:custGeom>
                <a:avLst/>
                <a:gdLst/>
                <a:ahLst/>
                <a:cxnLst/>
                <a:rect l="l" t="t" r="r" b="b"/>
                <a:pathLst>
                  <a:path w="430" h="753" extrusionOk="0">
                    <a:moveTo>
                      <a:pt x="8" y="308"/>
                    </a:moveTo>
                    <a:lnTo>
                      <a:pt x="52" y="213"/>
                    </a:lnTo>
                    <a:lnTo>
                      <a:pt x="38" y="177"/>
                    </a:lnTo>
                    <a:lnTo>
                      <a:pt x="113" y="120"/>
                    </a:lnTo>
                    <a:lnTo>
                      <a:pt x="126" y="78"/>
                    </a:lnTo>
                    <a:lnTo>
                      <a:pt x="73" y="17"/>
                    </a:lnTo>
                    <a:lnTo>
                      <a:pt x="360" y="0"/>
                    </a:lnTo>
                    <a:lnTo>
                      <a:pt x="367" y="44"/>
                    </a:lnTo>
                    <a:lnTo>
                      <a:pt x="396" y="101"/>
                    </a:lnTo>
                    <a:lnTo>
                      <a:pt x="421" y="388"/>
                    </a:lnTo>
                    <a:lnTo>
                      <a:pt x="415" y="447"/>
                    </a:lnTo>
                    <a:lnTo>
                      <a:pt x="430" y="481"/>
                    </a:lnTo>
                    <a:lnTo>
                      <a:pt x="413" y="546"/>
                    </a:lnTo>
                    <a:lnTo>
                      <a:pt x="390" y="574"/>
                    </a:lnTo>
                    <a:lnTo>
                      <a:pt x="379" y="622"/>
                    </a:lnTo>
                    <a:lnTo>
                      <a:pt x="392" y="637"/>
                    </a:lnTo>
                    <a:lnTo>
                      <a:pt x="381" y="664"/>
                    </a:lnTo>
                    <a:lnTo>
                      <a:pt x="386" y="673"/>
                    </a:lnTo>
                    <a:lnTo>
                      <a:pt x="352" y="686"/>
                    </a:lnTo>
                    <a:lnTo>
                      <a:pt x="344" y="734"/>
                    </a:lnTo>
                    <a:lnTo>
                      <a:pt x="295" y="719"/>
                    </a:lnTo>
                    <a:lnTo>
                      <a:pt x="270" y="753"/>
                    </a:lnTo>
                    <a:lnTo>
                      <a:pt x="255" y="749"/>
                    </a:lnTo>
                    <a:lnTo>
                      <a:pt x="238" y="719"/>
                    </a:lnTo>
                    <a:lnTo>
                      <a:pt x="211" y="645"/>
                    </a:lnTo>
                    <a:lnTo>
                      <a:pt x="147" y="607"/>
                    </a:lnTo>
                    <a:lnTo>
                      <a:pt x="133" y="569"/>
                    </a:lnTo>
                    <a:lnTo>
                      <a:pt x="154" y="510"/>
                    </a:lnTo>
                    <a:lnTo>
                      <a:pt x="137" y="498"/>
                    </a:lnTo>
                    <a:lnTo>
                      <a:pt x="95" y="498"/>
                    </a:lnTo>
                    <a:lnTo>
                      <a:pt x="86" y="462"/>
                    </a:lnTo>
                    <a:lnTo>
                      <a:pt x="17" y="390"/>
                    </a:lnTo>
                    <a:lnTo>
                      <a:pt x="0" y="331"/>
                    </a:lnTo>
                    <a:lnTo>
                      <a:pt x="8" y="308"/>
                    </a:lnTo>
                    <a:lnTo>
                      <a:pt x="8" y="308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9" name="Google Shape;129;p14">
                <a:extLst>
                  <a:ext uri="{FF2B5EF4-FFF2-40B4-BE49-F238E27FC236}">
                    <a16:creationId xmlns:a16="http://schemas.microsoft.com/office/drawing/2014/main" id="{A95C9959-CF44-4A1C-B945-489F41050E33}"/>
                  </a:ext>
                </a:extLst>
              </p:cNvPr>
              <p:cNvSpPr/>
              <p:nvPr/>
            </p:nvSpPr>
            <p:spPr>
              <a:xfrm>
                <a:off x="5568951" y="2636838"/>
                <a:ext cx="342900" cy="587375"/>
              </a:xfrm>
              <a:custGeom>
                <a:avLst/>
                <a:gdLst/>
                <a:ahLst/>
                <a:cxnLst/>
                <a:rect l="l" t="t" r="r" b="b"/>
                <a:pathLst>
                  <a:path w="338" h="566" extrusionOk="0">
                    <a:moveTo>
                      <a:pt x="11" y="566"/>
                    </a:moveTo>
                    <a:lnTo>
                      <a:pt x="21" y="549"/>
                    </a:lnTo>
                    <a:lnTo>
                      <a:pt x="85" y="545"/>
                    </a:lnTo>
                    <a:lnTo>
                      <a:pt x="138" y="528"/>
                    </a:lnTo>
                    <a:lnTo>
                      <a:pt x="192" y="496"/>
                    </a:lnTo>
                    <a:lnTo>
                      <a:pt x="235" y="494"/>
                    </a:lnTo>
                    <a:lnTo>
                      <a:pt x="285" y="412"/>
                    </a:lnTo>
                    <a:lnTo>
                      <a:pt x="300" y="418"/>
                    </a:lnTo>
                    <a:lnTo>
                      <a:pt x="338" y="389"/>
                    </a:lnTo>
                    <a:lnTo>
                      <a:pt x="329" y="368"/>
                    </a:lnTo>
                    <a:lnTo>
                      <a:pt x="332" y="357"/>
                    </a:lnTo>
                    <a:lnTo>
                      <a:pt x="294" y="7"/>
                    </a:lnTo>
                    <a:lnTo>
                      <a:pt x="291" y="0"/>
                    </a:lnTo>
                    <a:lnTo>
                      <a:pt x="89" y="23"/>
                    </a:lnTo>
                    <a:lnTo>
                      <a:pt x="51" y="42"/>
                    </a:lnTo>
                    <a:lnTo>
                      <a:pt x="17" y="32"/>
                    </a:lnTo>
                    <a:lnTo>
                      <a:pt x="42" y="319"/>
                    </a:lnTo>
                    <a:lnTo>
                      <a:pt x="36" y="378"/>
                    </a:lnTo>
                    <a:lnTo>
                      <a:pt x="51" y="412"/>
                    </a:lnTo>
                    <a:lnTo>
                      <a:pt x="34" y="477"/>
                    </a:lnTo>
                    <a:lnTo>
                      <a:pt x="11" y="505"/>
                    </a:lnTo>
                    <a:lnTo>
                      <a:pt x="0" y="553"/>
                    </a:lnTo>
                    <a:lnTo>
                      <a:pt x="11" y="566"/>
                    </a:lnTo>
                    <a:lnTo>
                      <a:pt x="11" y="566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0" name="Google Shape;130;p14">
                <a:extLst>
                  <a:ext uri="{FF2B5EF4-FFF2-40B4-BE49-F238E27FC236}">
                    <a16:creationId xmlns:a16="http://schemas.microsoft.com/office/drawing/2014/main" id="{B8851CFE-46DF-4D60-91D0-0B509EB2DAA1}"/>
                  </a:ext>
                </a:extLst>
              </p:cNvPr>
              <p:cNvSpPr/>
              <p:nvPr/>
            </p:nvSpPr>
            <p:spPr>
              <a:xfrm>
                <a:off x="5451476" y="2995613"/>
                <a:ext cx="804862" cy="409575"/>
              </a:xfrm>
              <a:custGeom>
                <a:avLst/>
                <a:gdLst/>
                <a:ahLst/>
                <a:cxnLst/>
                <a:rect l="l" t="t" r="r" b="b"/>
                <a:pathLst>
                  <a:path w="791" h="396" extrusionOk="0">
                    <a:moveTo>
                      <a:pt x="4" y="375"/>
                    </a:moveTo>
                    <a:lnTo>
                      <a:pt x="23" y="373"/>
                    </a:lnTo>
                    <a:lnTo>
                      <a:pt x="29" y="331"/>
                    </a:lnTo>
                    <a:lnTo>
                      <a:pt x="17" y="329"/>
                    </a:lnTo>
                    <a:lnTo>
                      <a:pt x="42" y="295"/>
                    </a:lnTo>
                    <a:lnTo>
                      <a:pt x="91" y="310"/>
                    </a:lnTo>
                    <a:lnTo>
                      <a:pt x="99" y="262"/>
                    </a:lnTo>
                    <a:lnTo>
                      <a:pt x="133" y="249"/>
                    </a:lnTo>
                    <a:lnTo>
                      <a:pt x="128" y="240"/>
                    </a:lnTo>
                    <a:lnTo>
                      <a:pt x="147" y="194"/>
                    </a:lnTo>
                    <a:lnTo>
                      <a:pt x="211" y="190"/>
                    </a:lnTo>
                    <a:lnTo>
                      <a:pt x="264" y="173"/>
                    </a:lnTo>
                    <a:lnTo>
                      <a:pt x="299" y="150"/>
                    </a:lnTo>
                    <a:lnTo>
                      <a:pt x="318" y="141"/>
                    </a:lnTo>
                    <a:lnTo>
                      <a:pt x="361" y="139"/>
                    </a:lnTo>
                    <a:lnTo>
                      <a:pt x="411" y="57"/>
                    </a:lnTo>
                    <a:lnTo>
                      <a:pt x="426" y="63"/>
                    </a:lnTo>
                    <a:lnTo>
                      <a:pt x="464" y="34"/>
                    </a:lnTo>
                    <a:lnTo>
                      <a:pt x="455" y="13"/>
                    </a:lnTo>
                    <a:lnTo>
                      <a:pt x="458" y="2"/>
                    </a:lnTo>
                    <a:lnTo>
                      <a:pt x="493" y="0"/>
                    </a:lnTo>
                    <a:lnTo>
                      <a:pt x="515" y="8"/>
                    </a:lnTo>
                    <a:lnTo>
                      <a:pt x="584" y="48"/>
                    </a:lnTo>
                    <a:lnTo>
                      <a:pt x="633" y="46"/>
                    </a:lnTo>
                    <a:lnTo>
                      <a:pt x="656" y="31"/>
                    </a:lnTo>
                    <a:lnTo>
                      <a:pt x="711" y="65"/>
                    </a:lnTo>
                    <a:lnTo>
                      <a:pt x="728" y="129"/>
                    </a:lnTo>
                    <a:lnTo>
                      <a:pt x="791" y="175"/>
                    </a:lnTo>
                    <a:lnTo>
                      <a:pt x="761" y="211"/>
                    </a:lnTo>
                    <a:lnTo>
                      <a:pt x="707" y="262"/>
                    </a:lnTo>
                    <a:lnTo>
                      <a:pt x="706" y="274"/>
                    </a:lnTo>
                    <a:lnTo>
                      <a:pt x="628" y="323"/>
                    </a:lnTo>
                    <a:lnTo>
                      <a:pt x="190" y="365"/>
                    </a:lnTo>
                    <a:lnTo>
                      <a:pt x="143" y="361"/>
                    </a:lnTo>
                    <a:lnTo>
                      <a:pt x="145" y="384"/>
                    </a:lnTo>
                    <a:lnTo>
                      <a:pt x="0" y="396"/>
                    </a:lnTo>
                    <a:lnTo>
                      <a:pt x="4" y="375"/>
                    </a:lnTo>
                    <a:lnTo>
                      <a:pt x="4" y="375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1" name="Google Shape;131;p14">
                <a:extLst>
                  <a:ext uri="{FF2B5EF4-FFF2-40B4-BE49-F238E27FC236}">
                    <a16:creationId xmlns:a16="http://schemas.microsoft.com/office/drawing/2014/main" id="{8C5262C7-B39F-4234-AB43-4CA44530531F}"/>
                  </a:ext>
                </a:extLst>
              </p:cNvPr>
              <p:cNvSpPr/>
              <p:nvPr/>
            </p:nvSpPr>
            <p:spPr>
              <a:xfrm>
                <a:off x="5353051" y="3308350"/>
                <a:ext cx="946150" cy="317500"/>
              </a:xfrm>
              <a:custGeom>
                <a:avLst/>
                <a:gdLst/>
                <a:ahLst/>
                <a:cxnLst/>
                <a:rect l="l" t="t" r="r" b="b"/>
                <a:pathLst>
                  <a:path w="931" h="308" extrusionOk="0">
                    <a:moveTo>
                      <a:pt x="17" y="253"/>
                    </a:moveTo>
                    <a:lnTo>
                      <a:pt x="11" y="249"/>
                    </a:lnTo>
                    <a:lnTo>
                      <a:pt x="38" y="228"/>
                    </a:lnTo>
                    <a:lnTo>
                      <a:pt x="64" y="180"/>
                    </a:lnTo>
                    <a:lnTo>
                      <a:pt x="55" y="169"/>
                    </a:lnTo>
                    <a:lnTo>
                      <a:pt x="68" y="146"/>
                    </a:lnTo>
                    <a:lnTo>
                      <a:pt x="68" y="120"/>
                    </a:lnTo>
                    <a:lnTo>
                      <a:pt x="87" y="101"/>
                    </a:lnTo>
                    <a:lnTo>
                      <a:pt x="232" y="89"/>
                    </a:lnTo>
                    <a:lnTo>
                      <a:pt x="230" y="66"/>
                    </a:lnTo>
                    <a:lnTo>
                      <a:pt x="277" y="70"/>
                    </a:lnTo>
                    <a:lnTo>
                      <a:pt x="715" y="28"/>
                    </a:lnTo>
                    <a:lnTo>
                      <a:pt x="931" y="0"/>
                    </a:lnTo>
                    <a:lnTo>
                      <a:pt x="893" y="74"/>
                    </a:lnTo>
                    <a:lnTo>
                      <a:pt x="834" y="87"/>
                    </a:lnTo>
                    <a:lnTo>
                      <a:pt x="806" y="125"/>
                    </a:lnTo>
                    <a:lnTo>
                      <a:pt x="699" y="186"/>
                    </a:lnTo>
                    <a:lnTo>
                      <a:pt x="694" y="209"/>
                    </a:lnTo>
                    <a:lnTo>
                      <a:pt x="667" y="222"/>
                    </a:lnTo>
                    <a:lnTo>
                      <a:pt x="667" y="253"/>
                    </a:lnTo>
                    <a:lnTo>
                      <a:pt x="523" y="270"/>
                    </a:lnTo>
                    <a:lnTo>
                      <a:pt x="234" y="294"/>
                    </a:lnTo>
                    <a:lnTo>
                      <a:pt x="0" y="308"/>
                    </a:lnTo>
                    <a:lnTo>
                      <a:pt x="17" y="253"/>
                    </a:lnTo>
                    <a:lnTo>
                      <a:pt x="17" y="253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2" name="Google Shape;132;p14">
                <a:extLst>
                  <a:ext uri="{FF2B5EF4-FFF2-40B4-BE49-F238E27FC236}">
                    <a16:creationId xmlns:a16="http://schemas.microsoft.com/office/drawing/2014/main" id="{78483592-CC2E-4B62-8C4E-5E68D528938B}"/>
                  </a:ext>
                </a:extLst>
              </p:cNvPr>
              <p:cNvSpPr/>
              <p:nvPr/>
            </p:nvSpPr>
            <p:spPr>
              <a:xfrm>
                <a:off x="5221288" y="3613150"/>
                <a:ext cx="396875" cy="67310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654" extrusionOk="0">
                    <a:moveTo>
                      <a:pt x="27" y="457"/>
                    </a:moveTo>
                    <a:lnTo>
                      <a:pt x="65" y="407"/>
                    </a:lnTo>
                    <a:lnTo>
                      <a:pt x="54" y="394"/>
                    </a:lnTo>
                    <a:lnTo>
                      <a:pt x="38" y="287"/>
                    </a:lnTo>
                    <a:lnTo>
                      <a:pt x="33" y="215"/>
                    </a:lnTo>
                    <a:lnTo>
                      <a:pt x="59" y="135"/>
                    </a:lnTo>
                    <a:lnTo>
                      <a:pt x="101" y="80"/>
                    </a:lnTo>
                    <a:lnTo>
                      <a:pt x="97" y="65"/>
                    </a:lnTo>
                    <a:lnTo>
                      <a:pt x="128" y="14"/>
                    </a:lnTo>
                    <a:lnTo>
                      <a:pt x="362" y="0"/>
                    </a:lnTo>
                    <a:lnTo>
                      <a:pt x="373" y="12"/>
                    </a:lnTo>
                    <a:lnTo>
                      <a:pt x="362" y="419"/>
                    </a:lnTo>
                    <a:lnTo>
                      <a:pt x="388" y="614"/>
                    </a:lnTo>
                    <a:lnTo>
                      <a:pt x="379" y="624"/>
                    </a:lnTo>
                    <a:lnTo>
                      <a:pt x="329" y="612"/>
                    </a:lnTo>
                    <a:lnTo>
                      <a:pt x="253" y="654"/>
                    </a:lnTo>
                    <a:lnTo>
                      <a:pt x="215" y="592"/>
                    </a:lnTo>
                    <a:lnTo>
                      <a:pt x="221" y="546"/>
                    </a:lnTo>
                    <a:lnTo>
                      <a:pt x="0" y="555"/>
                    </a:lnTo>
                    <a:lnTo>
                      <a:pt x="27" y="457"/>
                    </a:lnTo>
                    <a:lnTo>
                      <a:pt x="27" y="457"/>
                    </a:lnTo>
                    <a:close/>
                  </a:path>
                </a:pathLst>
              </a:custGeom>
              <a:solidFill>
                <a:srgbClr val="E2F1E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3" name="Google Shape;133;p14">
                <a:extLst>
                  <a:ext uri="{FF2B5EF4-FFF2-40B4-BE49-F238E27FC236}">
                    <a16:creationId xmlns:a16="http://schemas.microsoft.com/office/drawing/2014/main" id="{DFAEA6DC-0B16-4D00-BA43-B501AEFE57E7}"/>
                  </a:ext>
                </a:extLst>
              </p:cNvPr>
              <p:cNvSpPr/>
              <p:nvPr/>
            </p:nvSpPr>
            <p:spPr>
              <a:xfrm>
                <a:off x="5591176" y="3586162"/>
                <a:ext cx="419100" cy="677863"/>
              </a:xfrm>
              <a:custGeom>
                <a:avLst/>
                <a:gdLst/>
                <a:ahLst/>
                <a:cxnLst/>
                <a:rect l="l" t="t" r="r" b="b"/>
                <a:pathLst>
                  <a:path w="416" h="659" extrusionOk="0">
                    <a:moveTo>
                      <a:pt x="11" y="36"/>
                    </a:moveTo>
                    <a:lnTo>
                      <a:pt x="0" y="443"/>
                    </a:lnTo>
                    <a:lnTo>
                      <a:pt x="26" y="638"/>
                    </a:lnTo>
                    <a:lnTo>
                      <a:pt x="55" y="646"/>
                    </a:lnTo>
                    <a:lnTo>
                      <a:pt x="81" y="631"/>
                    </a:lnTo>
                    <a:lnTo>
                      <a:pt x="97" y="646"/>
                    </a:lnTo>
                    <a:lnTo>
                      <a:pt x="74" y="659"/>
                    </a:lnTo>
                    <a:lnTo>
                      <a:pt x="131" y="644"/>
                    </a:lnTo>
                    <a:lnTo>
                      <a:pt x="142" y="627"/>
                    </a:lnTo>
                    <a:lnTo>
                      <a:pt x="135" y="616"/>
                    </a:lnTo>
                    <a:lnTo>
                      <a:pt x="138" y="598"/>
                    </a:lnTo>
                    <a:lnTo>
                      <a:pt x="112" y="574"/>
                    </a:lnTo>
                    <a:lnTo>
                      <a:pt x="112" y="553"/>
                    </a:lnTo>
                    <a:lnTo>
                      <a:pt x="416" y="526"/>
                    </a:lnTo>
                    <a:lnTo>
                      <a:pt x="391" y="422"/>
                    </a:lnTo>
                    <a:lnTo>
                      <a:pt x="406" y="359"/>
                    </a:lnTo>
                    <a:lnTo>
                      <a:pt x="368" y="277"/>
                    </a:lnTo>
                    <a:lnTo>
                      <a:pt x="289" y="0"/>
                    </a:lnTo>
                    <a:lnTo>
                      <a:pt x="0" y="24"/>
                    </a:lnTo>
                    <a:lnTo>
                      <a:pt x="11" y="36"/>
                    </a:ln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4" name="Google Shape;134;p14">
                <a:extLst>
                  <a:ext uri="{FF2B5EF4-FFF2-40B4-BE49-F238E27FC236}">
                    <a16:creationId xmlns:a16="http://schemas.microsoft.com/office/drawing/2014/main" id="{F18DC9B0-612B-4D25-B1A1-6DDAAE54010C}"/>
                  </a:ext>
                </a:extLst>
              </p:cNvPr>
              <p:cNvSpPr/>
              <p:nvPr/>
            </p:nvSpPr>
            <p:spPr>
              <a:xfrm>
                <a:off x="5881688" y="3554412"/>
                <a:ext cx="596900" cy="619125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03" extrusionOk="0">
                    <a:moveTo>
                      <a:pt x="79" y="312"/>
                    </a:moveTo>
                    <a:lnTo>
                      <a:pt x="117" y="394"/>
                    </a:lnTo>
                    <a:lnTo>
                      <a:pt x="102" y="457"/>
                    </a:lnTo>
                    <a:lnTo>
                      <a:pt x="127" y="561"/>
                    </a:lnTo>
                    <a:lnTo>
                      <a:pt x="150" y="595"/>
                    </a:lnTo>
                    <a:lnTo>
                      <a:pt x="464" y="578"/>
                    </a:lnTo>
                    <a:lnTo>
                      <a:pt x="467" y="599"/>
                    </a:lnTo>
                    <a:lnTo>
                      <a:pt x="486" y="603"/>
                    </a:lnTo>
                    <a:lnTo>
                      <a:pt x="479" y="552"/>
                    </a:lnTo>
                    <a:lnTo>
                      <a:pt x="492" y="538"/>
                    </a:lnTo>
                    <a:lnTo>
                      <a:pt x="538" y="548"/>
                    </a:lnTo>
                    <a:lnTo>
                      <a:pt x="545" y="512"/>
                    </a:lnTo>
                    <a:lnTo>
                      <a:pt x="540" y="464"/>
                    </a:lnTo>
                    <a:lnTo>
                      <a:pt x="559" y="451"/>
                    </a:lnTo>
                    <a:lnTo>
                      <a:pt x="587" y="360"/>
                    </a:lnTo>
                    <a:lnTo>
                      <a:pt x="568" y="356"/>
                    </a:lnTo>
                    <a:lnTo>
                      <a:pt x="492" y="238"/>
                    </a:lnTo>
                    <a:lnTo>
                      <a:pt x="327" y="90"/>
                    </a:lnTo>
                    <a:lnTo>
                      <a:pt x="254" y="44"/>
                    </a:lnTo>
                    <a:lnTo>
                      <a:pt x="279" y="0"/>
                    </a:lnTo>
                    <a:lnTo>
                      <a:pt x="144" y="18"/>
                    </a:lnTo>
                    <a:lnTo>
                      <a:pt x="0" y="35"/>
                    </a:lnTo>
                    <a:lnTo>
                      <a:pt x="79" y="312"/>
                    </a:lnTo>
                    <a:lnTo>
                      <a:pt x="79" y="312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5" name="Google Shape;135;p14">
                <a:extLst>
                  <a:ext uri="{FF2B5EF4-FFF2-40B4-BE49-F238E27FC236}">
                    <a16:creationId xmlns:a16="http://schemas.microsoft.com/office/drawing/2014/main" id="{35FCA7E4-D6C8-4E5D-A230-9559D4A97460}"/>
                  </a:ext>
                </a:extLst>
              </p:cNvPr>
              <p:cNvSpPr/>
              <p:nvPr/>
            </p:nvSpPr>
            <p:spPr>
              <a:xfrm>
                <a:off x="5705476" y="4105275"/>
                <a:ext cx="1004887" cy="754062"/>
              </a:xfrm>
              <a:custGeom>
                <a:avLst/>
                <a:gdLst/>
                <a:ahLst/>
                <a:cxnLst/>
                <a:rect l="l" t="t" r="r" b="b"/>
                <a:pathLst>
                  <a:path w="990" h="732" extrusionOk="0">
                    <a:moveTo>
                      <a:pt x="0" y="71"/>
                    </a:moveTo>
                    <a:lnTo>
                      <a:pt x="26" y="95"/>
                    </a:lnTo>
                    <a:lnTo>
                      <a:pt x="23" y="113"/>
                    </a:lnTo>
                    <a:lnTo>
                      <a:pt x="30" y="124"/>
                    </a:lnTo>
                    <a:lnTo>
                      <a:pt x="19" y="141"/>
                    </a:lnTo>
                    <a:lnTo>
                      <a:pt x="135" y="101"/>
                    </a:lnTo>
                    <a:lnTo>
                      <a:pt x="283" y="194"/>
                    </a:lnTo>
                    <a:lnTo>
                      <a:pt x="405" y="130"/>
                    </a:lnTo>
                    <a:lnTo>
                      <a:pt x="475" y="145"/>
                    </a:lnTo>
                    <a:lnTo>
                      <a:pt x="564" y="232"/>
                    </a:lnTo>
                    <a:lnTo>
                      <a:pt x="597" y="232"/>
                    </a:lnTo>
                    <a:lnTo>
                      <a:pt x="625" y="293"/>
                    </a:lnTo>
                    <a:lnTo>
                      <a:pt x="618" y="409"/>
                    </a:lnTo>
                    <a:lnTo>
                      <a:pt x="639" y="422"/>
                    </a:lnTo>
                    <a:lnTo>
                      <a:pt x="642" y="401"/>
                    </a:lnTo>
                    <a:lnTo>
                      <a:pt x="671" y="401"/>
                    </a:lnTo>
                    <a:lnTo>
                      <a:pt x="642" y="457"/>
                    </a:lnTo>
                    <a:lnTo>
                      <a:pt x="718" y="533"/>
                    </a:lnTo>
                    <a:lnTo>
                      <a:pt x="730" y="512"/>
                    </a:lnTo>
                    <a:lnTo>
                      <a:pt x="736" y="565"/>
                    </a:lnTo>
                    <a:lnTo>
                      <a:pt x="760" y="576"/>
                    </a:lnTo>
                    <a:lnTo>
                      <a:pt x="787" y="641"/>
                    </a:lnTo>
                    <a:lnTo>
                      <a:pt x="814" y="641"/>
                    </a:lnTo>
                    <a:lnTo>
                      <a:pt x="871" y="702"/>
                    </a:lnTo>
                    <a:lnTo>
                      <a:pt x="903" y="706"/>
                    </a:lnTo>
                    <a:lnTo>
                      <a:pt x="903" y="715"/>
                    </a:lnTo>
                    <a:lnTo>
                      <a:pt x="880" y="732"/>
                    </a:lnTo>
                    <a:lnTo>
                      <a:pt x="931" y="725"/>
                    </a:lnTo>
                    <a:lnTo>
                      <a:pt x="964" y="711"/>
                    </a:lnTo>
                    <a:lnTo>
                      <a:pt x="981" y="626"/>
                    </a:lnTo>
                    <a:lnTo>
                      <a:pt x="990" y="630"/>
                    </a:lnTo>
                    <a:lnTo>
                      <a:pt x="983" y="512"/>
                    </a:lnTo>
                    <a:lnTo>
                      <a:pt x="969" y="477"/>
                    </a:lnTo>
                    <a:lnTo>
                      <a:pt x="863" y="306"/>
                    </a:lnTo>
                    <a:lnTo>
                      <a:pt x="779" y="145"/>
                    </a:lnTo>
                    <a:lnTo>
                      <a:pt x="728" y="12"/>
                    </a:lnTo>
                    <a:lnTo>
                      <a:pt x="715" y="10"/>
                    </a:lnTo>
                    <a:lnTo>
                      <a:pt x="669" y="0"/>
                    </a:lnTo>
                    <a:lnTo>
                      <a:pt x="656" y="14"/>
                    </a:lnTo>
                    <a:lnTo>
                      <a:pt x="663" y="65"/>
                    </a:lnTo>
                    <a:lnTo>
                      <a:pt x="644" y="61"/>
                    </a:lnTo>
                    <a:lnTo>
                      <a:pt x="641" y="40"/>
                    </a:lnTo>
                    <a:lnTo>
                      <a:pt x="327" y="57"/>
                    </a:lnTo>
                    <a:lnTo>
                      <a:pt x="304" y="23"/>
                    </a:lnTo>
                    <a:lnTo>
                      <a:pt x="0" y="50"/>
                    </a:lnTo>
                    <a:lnTo>
                      <a:pt x="0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6" name="Google Shape;136;p14">
                <a:extLst>
                  <a:ext uri="{FF2B5EF4-FFF2-40B4-BE49-F238E27FC236}">
                    <a16:creationId xmlns:a16="http://schemas.microsoft.com/office/drawing/2014/main" id="{43A75852-1489-4AD3-8E20-FB6F69FC3955}"/>
                  </a:ext>
                </a:extLst>
              </p:cNvPr>
              <p:cNvSpPr/>
              <p:nvPr/>
            </p:nvSpPr>
            <p:spPr>
              <a:xfrm>
                <a:off x="5867401" y="2552701"/>
                <a:ext cx="465137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459" h="504" extrusionOk="0">
                    <a:moveTo>
                      <a:pt x="0" y="91"/>
                    </a:moveTo>
                    <a:lnTo>
                      <a:pt x="38" y="441"/>
                    </a:lnTo>
                    <a:lnTo>
                      <a:pt x="95" y="447"/>
                    </a:lnTo>
                    <a:lnTo>
                      <a:pt x="164" y="487"/>
                    </a:lnTo>
                    <a:lnTo>
                      <a:pt x="213" y="485"/>
                    </a:lnTo>
                    <a:lnTo>
                      <a:pt x="236" y="470"/>
                    </a:lnTo>
                    <a:lnTo>
                      <a:pt x="291" y="504"/>
                    </a:lnTo>
                    <a:lnTo>
                      <a:pt x="324" y="475"/>
                    </a:lnTo>
                    <a:lnTo>
                      <a:pt x="331" y="420"/>
                    </a:lnTo>
                    <a:lnTo>
                      <a:pt x="352" y="432"/>
                    </a:lnTo>
                    <a:lnTo>
                      <a:pt x="364" y="386"/>
                    </a:lnTo>
                    <a:lnTo>
                      <a:pt x="440" y="319"/>
                    </a:lnTo>
                    <a:lnTo>
                      <a:pt x="453" y="211"/>
                    </a:lnTo>
                    <a:lnTo>
                      <a:pt x="443" y="188"/>
                    </a:lnTo>
                    <a:lnTo>
                      <a:pt x="459" y="177"/>
                    </a:lnTo>
                    <a:lnTo>
                      <a:pt x="430" y="0"/>
                    </a:lnTo>
                    <a:lnTo>
                      <a:pt x="352" y="40"/>
                    </a:lnTo>
                    <a:lnTo>
                      <a:pt x="312" y="82"/>
                    </a:lnTo>
                    <a:lnTo>
                      <a:pt x="284" y="84"/>
                    </a:lnTo>
                    <a:lnTo>
                      <a:pt x="240" y="107"/>
                    </a:lnTo>
                    <a:lnTo>
                      <a:pt x="139" y="72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7" name="Google Shape;137;p14">
                <a:extLst>
                  <a:ext uri="{FF2B5EF4-FFF2-40B4-BE49-F238E27FC236}">
                    <a16:creationId xmlns:a16="http://schemas.microsoft.com/office/drawing/2014/main" id="{52DD36E4-DCCE-4578-9DDF-80EF08CB93E4}"/>
                  </a:ext>
                </a:extLst>
              </p:cNvPr>
              <p:cNvSpPr/>
              <p:nvPr/>
            </p:nvSpPr>
            <p:spPr>
              <a:xfrm>
                <a:off x="6162676" y="2736851"/>
                <a:ext cx="495300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489" h="473" extrusionOk="0">
                    <a:moveTo>
                      <a:pt x="0" y="327"/>
                    </a:moveTo>
                    <a:lnTo>
                      <a:pt x="17" y="391"/>
                    </a:lnTo>
                    <a:lnTo>
                      <a:pt x="80" y="437"/>
                    </a:lnTo>
                    <a:lnTo>
                      <a:pt x="111" y="473"/>
                    </a:lnTo>
                    <a:lnTo>
                      <a:pt x="204" y="435"/>
                    </a:lnTo>
                    <a:lnTo>
                      <a:pt x="246" y="429"/>
                    </a:lnTo>
                    <a:lnTo>
                      <a:pt x="268" y="401"/>
                    </a:lnTo>
                    <a:lnTo>
                      <a:pt x="304" y="258"/>
                    </a:lnTo>
                    <a:lnTo>
                      <a:pt x="344" y="275"/>
                    </a:lnTo>
                    <a:lnTo>
                      <a:pt x="420" y="122"/>
                    </a:lnTo>
                    <a:lnTo>
                      <a:pt x="479" y="154"/>
                    </a:lnTo>
                    <a:lnTo>
                      <a:pt x="489" y="127"/>
                    </a:lnTo>
                    <a:lnTo>
                      <a:pt x="447" y="93"/>
                    </a:lnTo>
                    <a:lnTo>
                      <a:pt x="415" y="97"/>
                    </a:lnTo>
                    <a:lnTo>
                      <a:pt x="403" y="114"/>
                    </a:lnTo>
                    <a:lnTo>
                      <a:pt x="344" y="131"/>
                    </a:lnTo>
                    <a:lnTo>
                      <a:pt x="306" y="173"/>
                    </a:lnTo>
                    <a:lnTo>
                      <a:pt x="295" y="106"/>
                    </a:lnTo>
                    <a:lnTo>
                      <a:pt x="189" y="123"/>
                    </a:lnTo>
                    <a:lnTo>
                      <a:pt x="168" y="0"/>
                    </a:lnTo>
                    <a:lnTo>
                      <a:pt x="152" y="11"/>
                    </a:lnTo>
                    <a:lnTo>
                      <a:pt x="162" y="34"/>
                    </a:lnTo>
                    <a:lnTo>
                      <a:pt x="149" y="142"/>
                    </a:lnTo>
                    <a:lnTo>
                      <a:pt x="73" y="209"/>
                    </a:lnTo>
                    <a:lnTo>
                      <a:pt x="61" y="255"/>
                    </a:lnTo>
                    <a:lnTo>
                      <a:pt x="40" y="243"/>
                    </a:lnTo>
                    <a:lnTo>
                      <a:pt x="33" y="298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8" name="Google Shape;138;p14">
                <a:extLst>
                  <a:ext uri="{FF2B5EF4-FFF2-40B4-BE49-F238E27FC236}">
                    <a16:creationId xmlns:a16="http://schemas.microsoft.com/office/drawing/2014/main" id="{172DA091-CEEA-4ADF-9344-837FE03AFA56}"/>
                  </a:ext>
                </a:extLst>
              </p:cNvPr>
              <p:cNvSpPr/>
              <p:nvPr/>
            </p:nvSpPr>
            <p:spPr>
              <a:xfrm>
                <a:off x="6461126" y="2771776"/>
                <a:ext cx="506412" cy="244475"/>
              </a:xfrm>
              <a:custGeom>
                <a:avLst/>
                <a:gdLst/>
                <a:ahLst/>
                <a:cxnLst/>
                <a:rect l="l" t="t" r="r" b="b"/>
                <a:pathLst>
                  <a:path w="496" h="240" extrusionOk="0">
                    <a:moveTo>
                      <a:pt x="0" y="72"/>
                    </a:moveTo>
                    <a:lnTo>
                      <a:pt x="11" y="139"/>
                    </a:lnTo>
                    <a:lnTo>
                      <a:pt x="49" y="97"/>
                    </a:lnTo>
                    <a:lnTo>
                      <a:pt x="108" y="80"/>
                    </a:lnTo>
                    <a:lnTo>
                      <a:pt x="120" y="63"/>
                    </a:lnTo>
                    <a:lnTo>
                      <a:pt x="152" y="59"/>
                    </a:lnTo>
                    <a:lnTo>
                      <a:pt x="194" y="93"/>
                    </a:lnTo>
                    <a:lnTo>
                      <a:pt x="222" y="101"/>
                    </a:lnTo>
                    <a:lnTo>
                      <a:pt x="276" y="148"/>
                    </a:lnTo>
                    <a:lnTo>
                      <a:pt x="257" y="194"/>
                    </a:lnTo>
                    <a:lnTo>
                      <a:pt x="264" y="215"/>
                    </a:lnTo>
                    <a:lnTo>
                      <a:pt x="287" y="205"/>
                    </a:lnTo>
                    <a:lnTo>
                      <a:pt x="308" y="205"/>
                    </a:lnTo>
                    <a:lnTo>
                      <a:pt x="319" y="221"/>
                    </a:lnTo>
                    <a:lnTo>
                      <a:pt x="344" y="221"/>
                    </a:lnTo>
                    <a:lnTo>
                      <a:pt x="354" y="215"/>
                    </a:lnTo>
                    <a:lnTo>
                      <a:pt x="338" y="173"/>
                    </a:lnTo>
                    <a:lnTo>
                      <a:pt x="335" y="97"/>
                    </a:lnTo>
                    <a:lnTo>
                      <a:pt x="316" y="86"/>
                    </a:lnTo>
                    <a:lnTo>
                      <a:pt x="354" y="51"/>
                    </a:lnTo>
                    <a:lnTo>
                      <a:pt x="356" y="29"/>
                    </a:lnTo>
                    <a:lnTo>
                      <a:pt x="380" y="31"/>
                    </a:lnTo>
                    <a:lnTo>
                      <a:pt x="350" y="78"/>
                    </a:lnTo>
                    <a:lnTo>
                      <a:pt x="367" y="135"/>
                    </a:lnTo>
                    <a:lnTo>
                      <a:pt x="375" y="150"/>
                    </a:lnTo>
                    <a:lnTo>
                      <a:pt x="386" y="158"/>
                    </a:lnTo>
                    <a:lnTo>
                      <a:pt x="363" y="156"/>
                    </a:lnTo>
                    <a:lnTo>
                      <a:pt x="371" y="192"/>
                    </a:lnTo>
                    <a:lnTo>
                      <a:pt x="411" y="215"/>
                    </a:lnTo>
                    <a:lnTo>
                      <a:pt x="420" y="221"/>
                    </a:lnTo>
                    <a:lnTo>
                      <a:pt x="432" y="221"/>
                    </a:lnTo>
                    <a:lnTo>
                      <a:pt x="426" y="240"/>
                    </a:lnTo>
                    <a:lnTo>
                      <a:pt x="475" y="215"/>
                    </a:lnTo>
                    <a:lnTo>
                      <a:pt x="485" y="184"/>
                    </a:lnTo>
                    <a:lnTo>
                      <a:pt x="496" y="152"/>
                    </a:lnTo>
                    <a:lnTo>
                      <a:pt x="426" y="167"/>
                    </a:lnTo>
                    <a:lnTo>
                      <a:pt x="380" y="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9" name="Google Shape;139;p14">
                <a:extLst>
                  <a:ext uri="{FF2B5EF4-FFF2-40B4-BE49-F238E27FC236}">
                    <a16:creationId xmlns:a16="http://schemas.microsoft.com/office/drawing/2014/main" id="{7C7B2619-531A-477F-9712-492CD0C9A618}"/>
                  </a:ext>
                </a:extLst>
              </p:cNvPr>
              <p:cNvSpPr/>
              <p:nvPr/>
            </p:nvSpPr>
            <p:spPr>
              <a:xfrm>
                <a:off x="6078538" y="2863851"/>
                <a:ext cx="857250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844" h="463" extrusionOk="0">
                    <a:moveTo>
                      <a:pt x="78" y="414"/>
                    </a:moveTo>
                    <a:lnTo>
                      <a:pt x="79" y="402"/>
                    </a:lnTo>
                    <a:lnTo>
                      <a:pt x="133" y="351"/>
                    </a:lnTo>
                    <a:lnTo>
                      <a:pt x="163" y="315"/>
                    </a:lnTo>
                    <a:lnTo>
                      <a:pt x="194" y="351"/>
                    </a:lnTo>
                    <a:lnTo>
                      <a:pt x="287" y="313"/>
                    </a:lnTo>
                    <a:lnTo>
                      <a:pt x="329" y="307"/>
                    </a:lnTo>
                    <a:lnTo>
                      <a:pt x="351" y="279"/>
                    </a:lnTo>
                    <a:lnTo>
                      <a:pt x="387" y="136"/>
                    </a:lnTo>
                    <a:lnTo>
                      <a:pt x="427" y="153"/>
                    </a:lnTo>
                    <a:lnTo>
                      <a:pt x="503" y="0"/>
                    </a:lnTo>
                    <a:lnTo>
                      <a:pt x="562" y="32"/>
                    </a:lnTo>
                    <a:lnTo>
                      <a:pt x="572" y="5"/>
                    </a:lnTo>
                    <a:lnTo>
                      <a:pt x="600" y="13"/>
                    </a:lnTo>
                    <a:lnTo>
                      <a:pt x="654" y="60"/>
                    </a:lnTo>
                    <a:lnTo>
                      <a:pt x="635" y="106"/>
                    </a:lnTo>
                    <a:lnTo>
                      <a:pt x="642" y="127"/>
                    </a:lnTo>
                    <a:lnTo>
                      <a:pt x="665" y="117"/>
                    </a:lnTo>
                    <a:lnTo>
                      <a:pt x="682" y="138"/>
                    </a:lnTo>
                    <a:lnTo>
                      <a:pt x="764" y="165"/>
                    </a:lnTo>
                    <a:lnTo>
                      <a:pt x="688" y="161"/>
                    </a:lnTo>
                    <a:lnTo>
                      <a:pt x="768" y="231"/>
                    </a:lnTo>
                    <a:lnTo>
                      <a:pt x="718" y="224"/>
                    </a:lnTo>
                    <a:lnTo>
                      <a:pt x="819" y="288"/>
                    </a:lnTo>
                    <a:lnTo>
                      <a:pt x="844" y="332"/>
                    </a:lnTo>
                    <a:lnTo>
                      <a:pt x="827" y="326"/>
                    </a:lnTo>
                    <a:lnTo>
                      <a:pt x="823" y="338"/>
                    </a:lnTo>
                    <a:lnTo>
                      <a:pt x="492" y="401"/>
                    </a:lnTo>
                    <a:lnTo>
                      <a:pt x="216" y="435"/>
                    </a:lnTo>
                    <a:lnTo>
                      <a:pt x="0" y="463"/>
                    </a:lnTo>
                    <a:lnTo>
                      <a:pt x="78" y="414"/>
                    </a:lnTo>
                    <a:lnTo>
                      <a:pt x="78" y="414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0" name="Google Shape;140;p14">
                <a:extLst>
                  <a:ext uri="{FF2B5EF4-FFF2-40B4-BE49-F238E27FC236}">
                    <a16:creationId xmlns:a16="http://schemas.microsoft.com/office/drawing/2014/main" id="{8F9E445E-7A40-4F6B-A639-0E1B83C6B82E}"/>
                  </a:ext>
                </a:extLst>
              </p:cNvPr>
              <p:cNvSpPr/>
              <p:nvPr/>
            </p:nvSpPr>
            <p:spPr>
              <a:xfrm>
                <a:off x="6030913" y="3208337"/>
                <a:ext cx="944563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932" h="407" extrusionOk="0">
                    <a:moveTo>
                      <a:pt x="0" y="350"/>
                    </a:moveTo>
                    <a:lnTo>
                      <a:pt x="135" y="332"/>
                    </a:lnTo>
                    <a:lnTo>
                      <a:pt x="213" y="294"/>
                    </a:lnTo>
                    <a:lnTo>
                      <a:pt x="361" y="279"/>
                    </a:lnTo>
                    <a:lnTo>
                      <a:pt x="422" y="317"/>
                    </a:lnTo>
                    <a:lnTo>
                      <a:pt x="519" y="304"/>
                    </a:lnTo>
                    <a:lnTo>
                      <a:pt x="666" y="407"/>
                    </a:lnTo>
                    <a:lnTo>
                      <a:pt x="723" y="393"/>
                    </a:lnTo>
                    <a:lnTo>
                      <a:pt x="804" y="275"/>
                    </a:lnTo>
                    <a:lnTo>
                      <a:pt x="871" y="251"/>
                    </a:lnTo>
                    <a:lnTo>
                      <a:pt x="892" y="217"/>
                    </a:lnTo>
                    <a:lnTo>
                      <a:pt x="820" y="230"/>
                    </a:lnTo>
                    <a:lnTo>
                      <a:pt x="801" y="205"/>
                    </a:lnTo>
                    <a:lnTo>
                      <a:pt x="844" y="194"/>
                    </a:lnTo>
                    <a:lnTo>
                      <a:pt x="844" y="179"/>
                    </a:lnTo>
                    <a:lnTo>
                      <a:pt x="795" y="161"/>
                    </a:lnTo>
                    <a:lnTo>
                      <a:pt x="858" y="139"/>
                    </a:lnTo>
                    <a:lnTo>
                      <a:pt x="854" y="163"/>
                    </a:lnTo>
                    <a:lnTo>
                      <a:pt x="894" y="163"/>
                    </a:lnTo>
                    <a:lnTo>
                      <a:pt x="916" y="122"/>
                    </a:lnTo>
                    <a:lnTo>
                      <a:pt x="932" y="120"/>
                    </a:lnTo>
                    <a:lnTo>
                      <a:pt x="922" y="82"/>
                    </a:lnTo>
                    <a:lnTo>
                      <a:pt x="894" y="120"/>
                    </a:lnTo>
                    <a:lnTo>
                      <a:pt x="865" y="36"/>
                    </a:lnTo>
                    <a:lnTo>
                      <a:pt x="884" y="32"/>
                    </a:lnTo>
                    <a:lnTo>
                      <a:pt x="911" y="55"/>
                    </a:lnTo>
                    <a:lnTo>
                      <a:pt x="892" y="17"/>
                    </a:lnTo>
                    <a:lnTo>
                      <a:pt x="871" y="0"/>
                    </a:lnTo>
                    <a:lnTo>
                      <a:pt x="540" y="63"/>
                    </a:lnTo>
                    <a:lnTo>
                      <a:pt x="264" y="97"/>
                    </a:lnTo>
                    <a:lnTo>
                      <a:pt x="226" y="171"/>
                    </a:lnTo>
                    <a:lnTo>
                      <a:pt x="167" y="184"/>
                    </a:lnTo>
                    <a:lnTo>
                      <a:pt x="139" y="222"/>
                    </a:lnTo>
                    <a:lnTo>
                      <a:pt x="32" y="283"/>
                    </a:lnTo>
                    <a:lnTo>
                      <a:pt x="27" y="306"/>
                    </a:lnTo>
                    <a:lnTo>
                      <a:pt x="0" y="319"/>
                    </a:lnTo>
                    <a:lnTo>
                      <a:pt x="0" y="350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E2F1EF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1" name="Google Shape;141;p14">
                <a:extLst>
                  <a:ext uri="{FF2B5EF4-FFF2-40B4-BE49-F238E27FC236}">
                    <a16:creationId xmlns:a16="http://schemas.microsoft.com/office/drawing/2014/main" id="{C34FF714-2477-4048-A070-DA8F7FE6024D}"/>
                  </a:ext>
                </a:extLst>
              </p:cNvPr>
              <p:cNvSpPr/>
              <p:nvPr/>
            </p:nvSpPr>
            <p:spPr>
              <a:xfrm>
                <a:off x="6142038" y="3500437"/>
                <a:ext cx="563563" cy="42227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13" extrusionOk="0">
                    <a:moveTo>
                      <a:pt x="25" y="53"/>
                    </a:moveTo>
                    <a:lnTo>
                      <a:pt x="103" y="15"/>
                    </a:lnTo>
                    <a:lnTo>
                      <a:pt x="251" y="0"/>
                    </a:lnTo>
                    <a:lnTo>
                      <a:pt x="312" y="38"/>
                    </a:lnTo>
                    <a:lnTo>
                      <a:pt x="409" y="25"/>
                    </a:lnTo>
                    <a:lnTo>
                      <a:pt x="556" y="128"/>
                    </a:lnTo>
                    <a:lnTo>
                      <a:pt x="491" y="206"/>
                    </a:lnTo>
                    <a:lnTo>
                      <a:pt x="495" y="240"/>
                    </a:lnTo>
                    <a:lnTo>
                      <a:pt x="384" y="340"/>
                    </a:lnTo>
                    <a:lnTo>
                      <a:pt x="365" y="344"/>
                    </a:lnTo>
                    <a:lnTo>
                      <a:pt x="358" y="375"/>
                    </a:lnTo>
                    <a:lnTo>
                      <a:pt x="333" y="358"/>
                    </a:lnTo>
                    <a:lnTo>
                      <a:pt x="354" y="386"/>
                    </a:lnTo>
                    <a:lnTo>
                      <a:pt x="333" y="413"/>
                    </a:lnTo>
                    <a:lnTo>
                      <a:pt x="314" y="409"/>
                    </a:lnTo>
                    <a:lnTo>
                      <a:pt x="238" y="291"/>
                    </a:lnTo>
                    <a:lnTo>
                      <a:pt x="73" y="143"/>
                    </a:lnTo>
                    <a:lnTo>
                      <a:pt x="0" y="97"/>
                    </a:lnTo>
                    <a:lnTo>
                      <a:pt x="25" y="53"/>
                    </a:lnTo>
                    <a:lnTo>
                      <a:pt x="25" y="53"/>
                    </a:lnTo>
                    <a:close/>
                  </a:path>
                </a:pathLst>
              </a:custGeom>
              <a:solidFill>
                <a:srgbClr val="D9D9D9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2" name="Google Shape;142;p14">
                <a:extLst>
                  <a:ext uri="{FF2B5EF4-FFF2-40B4-BE49-F238E27FC236}">
                    <a16:creationId xmlns:a16="http://schemas.microsoft.com/office/drawing/2014/main" id="{BAFD13D3-E681-4524-A88B-2E81AECDA8D6}"/>
                  </a:ext>
                </a:extLst>
              </p:cNvPr>
              <p:cNvSpPr/>
              <p:nvPr/>
            </p:nvSpPr>
            <p:spPr>
              <a:xfrm>
                <a:off x="6303963" y="2454276"/>
                <a:ext cx="642938" cy="4095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397" extrusionOk="0">
                    <a:moveTo>
                      <a:pt x="50" y="397"/>
                    </a:moveTo>
                    <a:lnTo>
                      <a:pt x="156" y="380"/>
                    </a:lnTo>
                    <a:lnTo>
                      <a:pt x="536" y="308"/>
                    </a:lnTo>
                    <a:lnTo>
                      <a:pt x="553" y="291"/>
                    </a:lnTo>
                    <a:lnTo>
                      <a:pt x="574" y="291"/>
                    </a:lnTo>
                    <a:lnTo>
                      <a:pt x="599" y="274"/>
                    </a:lnTo>
                    <a:lnTo>
                      <a:pt x="635" y="228"/>
                    </a:lnTo>
                    <a:lnTo>
                      <a:pt x="572" y="179"/>
                    </a:lnTo>
                    <a:lnTo>
                      <a:pt x="570" y="133"/>
                    </a:lnTo>
                    <a:lnTo>
                      <a:pt x="599" y="69"/>
                    </a:lnTo>
                    <a:lnTo>
                      <a:pt x="557" y="48"/>
                    </a:lnTo>
                    <a:lnTo>
                      <a:pt x="512" y="0"/>
                    </a:lnTo>
                    <a:lnTo>
                      <a:pt x="89" y="78"/>
                    </a:lnTo>
                    <a:lnTo>
                      <a:pt x="69" y="48"/>
                    </a:lnTo>
                    <a:lnTo>
                      <a:pt x="0" y="97"/>
                    </a:lnTo>
                    <a:lnTo>
                      <a:pt x="50" y="397"/>
                    </a:lnTo>
                    <a:lnTo>
                      <a:pt x="50" y="397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3" name="Google Shape;143;p14">
                <a:extLst>
                  <a:ext uri="{FF2B5EF4-FFF2-40B4-BE49-F238E27FC236}">
                    <a16:creationId xmlns:a16="http://schemas.microsoft.com/office/drawing/2014/main" id="{230B779E-AAE1-4D81-A7EF-37A9FFC9911A}"/>
                  </a:ext>
                </a:extLst>
              </p:cNvPr>
              <p:cNvSpPr/>
              <p:nvPr/>
            </p:nvSpPr>
            <p:spPr>
              <a:xfrm>
                <a:off x="6880226" y="2522538"/>
                <a:ext cx="139700" cy="33655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325" extrusionOk="0">
                    <a:moveTo>
                      <a:pt x="7" y="222"/>
                    </a:moveTo>
                    <a:lnTo>
                      <a:pt x="32" y="205"/>
                    </a:lnTo>
                    <a:lnTo>
                      <a:pt x="68" y="159"/>
                    </a:lnTo>
                    <a:lnTo>
                      <a:pt x="5" y="110"/>
                    </a:lnTo>
                    <a:lnTo>
                      <a:pt x="3" y="64"/>
                    </a:lnTo>
                    <a:lnTo>
                      <a:pt x="32" y="0"/>
                    </a:lnTo>
                    <a:lnTo>
                      <a:pt x="125" y="32"/>
                    </a:lnTo>
                    <a:lnTo>
                      <a:pt x="127" y="43"/>
                    </a:lnTo>
                    <a:lnTo>
                      <a:pt x="116" y="79"/>
                    </a:lnTo>
                    <a:lnTo>
                      <a:pt x="106" y="87"/>
                    </a:lnTo>
                    <a:lnTo>
                      <a:pt x="104" y="106"/>
                    </a:lnTo>
                    <a:lnTo>
                      <a:pt x="114" y="112"/>
                    </a:lnTo>
                    <a:lnTo>
                      <a:pt x="137" y="106"/>
                    </a:lnTo>
                    <a:lnTo>
                      <a:pt x="137" y="161"/>
                    </a:lnTo>
                    <a:lnTo>
                      <a:pt x="137" y="195"/>
                    </a:lnTo>
                    <a:lnTo>
                      <a:pt x="137" y="214"/>
                    </a:lnTo>
                    <a:lnTo>
                      <a:pt x="129" y="232"/>
                    </a:lnTo>
                    <a:lnTo>
                      <a:pt x="119" y="233"/>
                    </a:lnTo>
                    <a:lnTo>
                      <a:pt x="123" y="249"/>
                    </a:lnTo>
                    <a:lnTo>
                      <a:pt x="89" y="325"/>
                    </a:lnTo>
                    <a:lnTo>
                      <a:pt x="81" y="325"/>
                    </a:lnTo>
                    <a:lnTo>
                      <a:pt x="78" y="296"/>
                    </a:lnTo>
                    <a:lnTo>
                      <a:pt x="55" y="296"/>
                    </a:lnTo>
                    <a:lnTo>
                      <a:pt x="7" y="266"/>
                    </a:lnTo>
                    <a:lnTo>
                      <a:pt x="0" y="241"/>
                    </a:lnTo>
                    <a:lnTo>
                      <a:pt x="7" y="222"/>
                    </a:lnTo>
                    <a:lnTo>
                      <a:pt x="7" y="222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4" name="Google Shape;144;p14">
                <a:extLst>
                  <a:ext uri="{FF2B5EF4-FFF2-40B4-BE49-F238E27FC236}">
                    <a16:creationId xmlns:a16="http://schemas.microsoft.com/office/drawing/2014/main" id="{0022F198-8939-4F35-A489-41BC96019648}"/>
                  </a:ext>
                </a:extLst>
              </p:cNvPr>
              <p:cNvSpPr/>
              <p:nvPr/>
            </p:nvSpPr>
            <p:spPr>
              <a:xfrm>
                <a:off x="6373813" y="2000251"/>
                <a:ext cx="658813" cy="584200"/>
              </a:xfrm>
              <a:custGeom>
                <a:avLst/>
                <a:gdLst/>
                <a:ahLst/>
                <a:cxnLst/>
                <a:rect l="l" t="t" r="r" b="b"/>
                <a:pathLst>
                  <a:path w="648" h="565" extrusionOk="0">
                    <a:moveTo>
                      <a:pt x="20" y="517"/>
                    </a:moveTo>
                    <a:lnTo>
                      <a:pt x="443" y="439"/>
                    </a:lnTo>
                    <a:lnTo>
                      <a:pt x="488" y="487"/>
                    </a:lnTo>
                    <a:lnTo>
                      <a:pt x="530" y="508"/>
                    </a:lnTo>
                    <a:lnTo>
                      <a:pt x="623" y="540"/>
                    </a:lnTo>
                    <a:lnTo>
                      <a:pt x="631" y="565"/>
                    </a:lnTo>
                    <a:lnTo>
                      <a:pt x="646" y="530"/>
                    </a:lnTo>
                    <a:lnTo>
                      <a:pt x="648" y="483"/>
                    </a:lnTo>
                    <a:lnTo>
                      <a:pt x="631" y="392"/>
                    </a:lnTo>
                    <a:lnTo>
                      <a:pt x="631" y="297"/>
                    </a:lnTo>
                    <a:lnTo>
                      <a:pt x="585" y="158"/>
                    </a:lnTo>
                    <a:lnTo>
                      <a:pt x="577" y="97"/>
                    </a:lnTo>
                    <a:lnTo>
                      <a:pt x="549" y="0"/>
                    </a:lnTo>
                    <a:lnTo>
                      <a:pt x="412" y="32"/>
                    </a:lnTo>
                    <a:lnTo>
                      <a:pt x="336" y="112"/>
                    </a:lnTo>
                    <a:lnTo>
                      <a:pt x="332" y="133"/>
                    </a:lnTo>
                    <a:lnTo>
                      <a:pt x="289" y="181"/>
                    </a:lnTo>
                    <a:lnTo>
                      <a:pt x="300" y="198"/>
                    </a:lnTo>
                    <a:lnTo>
                      <a:pt x="309" y="211"/>
                    </a:lnTo>
                    <a:lnTo>
                      <a:pt x="302" y="215"/>
                    </a:lnTo>
                    <a:lnTo>
                      <a:pt x="315" y="234"/>
                    </a:lnTo>
                    <a:lnTo>
                      <a:pt x="317" y="251"/>
                    </a:lnTo>
                    <a:lnTo>
                      <a:pt x="275" y="291"/>
                    </a:lnTo>
                    <a:lnTo>
                      <a:pt x="212" y="308"/>
                    </a:lnTo>
                    <a:lnTo>
                      <a:pt x="197" y="319"/>
                    </a:lnTo>
                    <a:lnTo>
                      <a:pt x="174" y="310"/>
                    </a:lnTo>
                    <a:lnTo>
                      <a:pt x="104" y="318"/>
                    </a:lnTo>
                    <a:lnTo>
                      <a:pt x="53" y="338"/>
                    </a:lnTo>
                    <a:lnTo>
                      <a:pt x="53" y="365"/>
                    </a:lnTo>
                    <a:lnTo>
                      <a:pt x="62" y="382"/>
                    </a:lnTo>
                    <a:lnTo>
                      <a:pt x="70" y="382"/>
                    </a:lnTo>
                    <a:lnTo>
                      <a:pt x="77" y="403"/>
                    </a:lnTo>
                    <a:lnTo>
                      <a:pt x="64" y="414"/>
                    </a:lnTo>
                    <a:lnTo>
                      <a:pt x="58" y="433"/>
                    </a:lnTo>
                    <a:lnTo>
                      <a:pt x="0" y="487"/>
                    </a:lnTo>
                    <a:lnTo>
                      <a:pt x="20" y="517"/>
                    </a:lnTo>
                    <a:lnTo>
                      <a:pt x="20" y="517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5" name="Google Shape;145;p14">
                <a:extLst>
                  <a:ext uri="{FF2B5EF4-FFF2-40B4-BE49-F238E27FC236}">
                    <a16:creationId xmlns:a16="http://schemas.microsoft.com/office/drawing/2014/main" id="{CC5D4C8B-6ED2-480A-8C68-16E8481DE711}"/>
                  </a:ext>
                </a:extLst>
              </p:cNvPr>
              <p:cNvSpPr/>
              <p:nvPr/>
            </p:nvSpPr>
            <p:spPr>
              <a:xfrm>
                <a:off x="7004051" y="2495551"/>
                <a:ext cx="203200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16" extrusionOk="0">
                    <a:moveTo>
                      <a:pt x="15" y="116"/>
                    </a:moveTo>
                    <a:lnTo>
                      <a:pt x="86" y="76"/>
                    </a:lnTo>
                    <a:lnTo>
                      <a:pt x="135" y="53"/>
                    </a:lnTo>
                    <a:lnTo>
                      <a:pt x="84" y="89"/>
                    </a:lnTo>
                    <a:lnTo>
                      <a:pt x="88" y="91"/>
                    </a:lnTo>
                    <a:lnTo>
                      <a:pt x="164" y="40"/>
                    </a:lnTo>
                    <a:lnTo>
                      <a:pt x="202" y="6"/>
                    </a:lnTo>
                    <a:lnTo>
                      <a:pt x="198" y="0"/>
                    </a:lnTo>
                    <a:lnTo>
                      <a:pt x="164" y="19"/>
                    </a:lnTo>
                    <a:lnTo>
                      <a:pt x="160" y="17"/>
                    </a:lnTo>
                    <a:lnTo>
                      <a:pt x="143" y="40"/>
                    </a:lnTo>
                    <a:lnTo>
                      <a:pt x="133" y="40"/>
                    </a:lnTo>
                    <a:lnTo>
                      <a:pt x="158" y="0"/>
                    </a:lnTo>
                    <a:lnTo>
                      <a:pt x="131" y="30"/>
                    </a:lnTo>
                    <a:lnTo>
                      <a:pt x="40" y="61"/>
                    </a:lnTo>
                    <a:lnTo>
                      <a:pt x="23" y="84"/>
                    </a:lnTo>
                    <a:lnTo>
                      <a:pt x="10" y="87"/>
                    </a:lnTo>
                    <a:lnTo>
                      <a:pt x="0" y="105"/>
                    </a:lnTo>
                    <a:lnTo>
                      <a:pt x="15" y="116"/>
                    </a:lnTo>
                    <a:lnTo>
                      <a:pt x="15" y="116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6" name="Google Shape;146;p14">
                <a:extLst>
                  <a:ext uri="{FF2B5EF4-FFF2-40B4-BE49-F238E27FC236}">
                    <a16:creationId xmlns:a16="http://schemas.microsoft.com/office/drawing/2014/main" id="{F8197FE5-13C4-4D1E-B9FA-526E8D6ECB6B}"/>
                  </a:ext>
                </a:extLst>
              </p:cNvPr>
              <p:cNvSpPr/>
              <p:nvPr/>
            </p:nvSpPr>
            <p:spPr>
              <a:xfrm>
                <a:off x="7015163" y="2370138"/>
                <a:ext cx="188913" cy="177800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74" extrusionOk="0">
                    <a:moveTo>
                      <a:pt x="17" y="127"/>
                    </a:moveTo>
                    <a:lnTo>
                      <a:pt x="15" y="174"/>
                    </a:lnTo>
                    <a:lnTo>
                      <a:pt x="30" y="171"/>
                    </a:lnTo>
                    <a:lnTo>
                      <a:pt x="66" y="144"/>
                    </a:lnTo>
                    <a:lnTo>
                      <a:pt x="78" y="121"/>
                    </a:lnTo>
                    <a:lnTo>
                      <a:pt x="85" y="127"/>
                    </a:lnTo>
                    <a:lnTo>
                      <a:pt x="135" y="114"/>
                    </a:lnTo>
                    <a:lnTo>
                      <a:pt x="137" y="104"/>
                    </a:lnTo>
                    <a:lnTo>
                      <a:pt x="144" y="108"/>
                    </a:lnTo>
                    <a:lnTo>
                      <a:pt x="154" y="100"/>
                    </a:lnTo>
                    <a:lnTo>
                      <a:pt x="169" y="98"/>
                    </a:lnTo>
                    <a:lnTo>
                      <a:pt x="188" y="89"/>
                    </a:lnTo>
                    <a:lnTo>
                      <a:pt x="169" y="0"/>
                    </a:lnTo>
                    <a:lnTo>
                      <a:pt x="0" y="36"/>
                    </a:lnTo>
                    <a:lnTo>
                      <a:pt x="17" y="127"/>
                    </a:lnTo>
                    <a:lnTo>
                      <a:pt x="17" y="127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7" name="Google Shape;147;p14">
                <a:extLst>
                  <a:ext uri="{FF2B5EF4-FFF2-40B4-BE49-F238E27FC236}">
                    <a16:creationId xmlns:a16="http://schemas.microsoft.com/office/drawing/2014/main" id="{33768AAB-4F53-4108-A9FE-F3F812A422E9}"/>
                  </a:ext>
                </a:extLst>
              </p:cNvPr>
              <p:cNvSpPr/>
              <p:nvPr/>
            </p:nvSpPr>
            <p:spPr>
              <a:xfrm>
                <a:off x="7186613" y="2357438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9" extrusionOk="0">
                    <a:moveTo>
                      <a:pt x="19" y="99"/>
                    </a:moveTo>
                    <a:lnTo>
                      <a:pt x="55" y="86"/>
                    </a:lnTo>
                    <a:lnTo>
                      <a:pt x="55" y="46"/>
                    </a:lnTo>
                    <a:lnTo>
                      <a:pt x="65" y="55"/>
                    </a:lnTo>
                    <a:lnTo>
                      <a:pt x="66" y="74"/>
                    </a:lnTo>
                    <a:lnTo>
                      <a:pt x="74" y="74"/>
                    </a:lnTo>
                    <a:lnTo>
                      <a:pt x="85" y="55"/>
                    </a:lnTo>
                    <a:lnTo>
                      <a:pt x="74" y="34"/>
                    </a:lnTo>
                    <a:lnTo>
                      <a:pt x="55" y="30"/>
                    </a:lnTo>
                    <a:lnTo>
                      <a:pt x="42" y="4"/>
                    </a:lnTo>
                    <a:lnTo>
                      <a:pt x="30" y="0"/>
                    </a:lnTo>
                    <a:lnTo>
                      <a:pt x="0" y="10"/>
                    </a:lnTo>
                    <a:lnTo>
                      <a:pt x="19" y="99"/>
                    </a:lnTo>
                    <a:lnTo>
                      <a:pt x="19" y="99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8" name="Google Shape;148;p14">
                <a:extLst>
                  <a:ext uri="{FF2B5EF4-FFF2-40B4-BE49-F238E27FC236}">
                    <a16:creationId xmlns:a16="http://schemas.microsoft.com/office/drawing/2014/main" id="{FA74603D-C302-405B-A829-016F712DF747}"/>
                  </a:ext>
                </a:extLst>
              </p:cNvPr>
              <p:cNvSpPr/>
              <p:nvPr/>
            </p:nvSpPr>
            <p:spPr>
              <a:xfrm>
                <a:off x="7019926" y="2235201"/>
                <a:ext cx="373062" cy="18415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180" extrusionOk="0">
                    <a:moveTo>
                      <a:pt x="0" y="169"/>
                    </a:moveTo>
                    <a:lnTo>
                      <a:pt x="169" y="133"/>
                    </a:lnTo>
                    <a:lnTo>
                      <a:pt x="199" y="123"/>
                    </a:lnTo>
                    <a:lnTo>
                      <a:pt x="211" y="127"/>
                    </a:lnTo>
                    <a:lnTo>
                      <a:pt x="224" y="153"/>
                    </a:lnTo>
                    <a:lnTo>
                      <a:pt x="243" y="157"/>
                    </a:lnTo>
                    <a:lnTo>
                      <a:pt x="254" y="178"/>
                    </a:lnTo>
                    <a:lnTo>
                      <a:pt x="266" y="180"/>
                    </a:lnTo>
                    <a:lnTo>
                      <a:pt x="279" y="159"/>
                    </a:lnTo>
                    <a:lnTo>
                      <a:pt x="285" y="142"/>
                    </a:lnTo>
                    <a:lnTo>
                      <a:pt x="298" y="165"/>
                    </a:lnTo>
                    <a:lnTo>
                      <a:pt x="365" y="144"/>
                    </a:lnTo>
                    <a:lnTo>
                      <a:pt x="361" y="119"/>
                    </a:lnTo>
                    <a:lnTo>
                      <a:pt x="342" y="87"/>
                    </a:lnTo>
                    <a:lnTo>
                      <a:pt x="332" y="83"/>
                    </a:lnTo>
                    <a:lnTo>
                      <a:pt x="321" y="85"/>
                    </a:lnTo>
                    <a:lnTo>
                      <a:pt x="323" y="91"/>
                    </a:lnTo>
                    <a:lnTo>
                      <a:pt x="338" y="93"/>
                    </a:lnTo>
                    <a:lnTo>
                      <a:pt x="344" y="123"/>
                    </a:lnTo>
                    <a:lnTo>
                      <a:pt x="317" y="134"/>
                    </a:lnTo>
                    <a:lnTo>
                      <a:pt x="279" y="110"/>
                    </a:lnTo>
                    <a:lnTo>
                      <a:pt x="266" y="83"/>
                    </a:lnTo>
                    <a:lnTo>
                      <a:pt x="249" y="76"/>
                    </a:lnTo>
                    <a:lnTo>
                      <a:pt x="249" y="83"/>
                    </a:lnTo>
                    <a:lnTo>
                      <a:pt x="232" y="68"/>
                    </a:lnTo>
                    <a:lnTo>
                      <a:pt x="245" y="49"/>
                    </a:lnTo>
                    <a:lnTo>
                      <a:pt x="256" y="32"/>
                    </a:lnTo>
                    <a:lnTo>
                      <a:pt x="235" y="0"/>
                    </a:lnTo>
                    <a:lnTo>
                      <a:pt x="199" y="26"/>
                    </a:lnTo>
                    <a:lnTo>
                      <a:pt x="78" y="57"/>
                    </a:lnTo>
                    <a:lnTo>
                      <a:pt x="0" y="74"/>
                    </a:lnTo>
                    <a:lnTo>
                      <a:pt x="0" y="169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9" name="Google Shape;149;p14">
                <a:extLst>
                  <a:ext uri="{FF2B5EF4-FFF2-40B4-BE49-F238E27FC236}">
                    <a16:creationId xmlns:a16="http://schemas.microsoft.com/office/drawing/2014/main" id="{F96FBF4E-2255-4FB5-823A-5058855CB0B9}"/>
                  </a:ext>
                </a:extLst>
              </p:cNvPr>
              <p:cNvSpPr/>
              <p:nvPr/>
            </p:nvSpPr>
            <p:spPr>
              <a:xfrm>
                <a:off x="6927851" y="1958976"/>
                <a:ext cx="180975" cy="349250"/>
              </a:xfrm>
              <a:custGeom>
                <a:avLst/>
                <a:gdLst/>
                <a:ahLst/>
                <a:cxnLst/>
                <a:rect l="l" t="t" r="r" b="b"/>
                <a:pathLst>
                  <a:path w="177" h="339" extrusionOk="0">
                    <a:moveTo>
                      <a:pt x="28" y="139"/>
                    </a:moveTo>
                    <a:lnTo>
                      <a:pt x="36" y="200"/>
                    </a:lnTo>
                    <a:lnTo>
                      <a:pt x="82" y="339"/>
                    </a:lnTo>
                    <a:lnTo>
                      <a:pt x="160" y="322"/>
                    </a:lnTo>
                    <a:lnTo>
                      <a:pt x="154" y="124"/>
                    </a:lnTo>
                    <a:lnTo>
                      <a:pt x="175" y="86"/>
                    </a:lnTo>
                    <a:lnTo>
                      <a:pt x="177" y="0"/>
                    </a:lnTo>
                    <a:lnTo>
                      <a:pt x="0" y="42"/>
                    </a:lnTo>
                    <a:lnTo>
                      <a:pt x="28" y="139"/>
                    </a:lnTo>
                    <a:lnTo>
                      <a:pt x="28" y="139"/>
                    </a:lnTo>
                    <a:close/>
                  </a:path>
                </a:pathLst>
              </a:custGeom>
              <a:solidFill>
                <a:srgbClr val="325B5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0" name="Google Shape;150;p14">
                <a:extLst>
                  <a:ext uri="{FF2B5EF4-FFF2-40B4-BE49-F238E27FC236}">
                    <a16:creationId xmlns:a16="http://schemas.microsoft.com/office/drawing/2014/main" id="{D0FA3537-C6C4-45EA-9585-B3A2EEB587D8}"/>
                  </a:ext>
                </a:extLst>
              </p:cNvPr>
              <p:cNvSpPr/>
              <p:nvPr/>
            </p:nvSpPr>
            <p:spPr>
              <a:xfrm>
                <a:off x="7086601" y="1909763"/>
                <a:ext cx="166687" cy="379413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71" extrusionOk="0">
                    <a:moveTo>
                      <a:pt x="0" y="173"/>
                    </a:moveTo>
                    <a:lnTo>
                      <a:pt x="21" y="135"/>
                    </a:lnTo>
                    <a:lnTo>
                      <a:pt x="23" y="49"/>
                    </a:lnTo>
                    <a:lnTo>
                      <a:pt x="21" y="17"/>
                    </a:lnTo>
                    <a:lnTo>
                      <a:pt x="53" y="0"/>
                    </a:lnTo>
                    <a:lnTo>
                      <a:pt x="127" y="232"/>
                    </a:lnTo>
                    <a:lnTo>
                      <a:pt x="163" y="281"/>
                    </a:lnTo>
                    <a:lnTo>
                      <a:pt x="163" y="314"/>
                    </a:lnTo>
                    <a:lnTo>
                      <a:pt x="127" y="340"/>
                    </a:lnTo>
                    <a:lnTo>
                      <a:pt x="6" y="371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1" name="Google Shape;151;p14">
                <a:extLst>
                  <a:ext uri="{FF2B5EF4-FFF2-40B4-BE49-F238E27FC236}">
                    <a16:creationId xmlns:a16="http://schemas.microsoft.com/office/drawing/2014/main" id="{08F1C194-F49F-44FF-BF31-576FAE2BDF66}"/>
                  </a:ext>
                </a:extLst>
              </p:cNvPr>
              <p:cNvSpPr/>
              <p:nvPr/>
            </p:nvSpPr>
            <p:spPr>
              <a:xfrm>
                <a:off x="7138988" y="1568451"/>
                <a:ext cx="409575" cy="62865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610" extrusionOk="0">
                    <a:moveTo>
                      <a:pt x="0" y="329"/>
                    </a:moveTo>
                    <a:lnTo>
                      <a:pt x="23" y="331"/>
                    </a:lnTo>
                    <a:lnTo>
                      <a:pt x="25" y="291"/>
                    </a:lnTo>
                    <a:lnTo>
                      <a:pt x="53" y="236"/>
                    </a:lnTo>
                    <a:lnTo>
                      <a:pt x="40" y="196"/>
                    </a:lnTo>
                    <a:lnTo>
                      <a:pt x="97" y="4"/>
                    </a:lnTo>
                    <a:lnTo>
                      <a:pt x="110" y="4"/>
                    </a:lnTo>
                    <a:lnTo>
                      <a:pt x="114" y="29"/>
                    </a:lnTo>
                    <a:lnTo>
                      <a:pt x="171" y="8"/>
                    </a:lnTo>
                    <a:lnTo>
                      <a:pt x="173" y="0"/>
                    </a:lnTo>
                    <a:lnTo>
                      <a:pt x="219" y="10"/>
                    </a:lnTo>
                    <a:lnTo>
                      <a:pt x="293" y="198"/>
                    </a:lnTo>
                    <a:lnTo>
                      <a:pt x="327" y="200"/>
                    </a:lnTo>
                    <a:lnTo>
                      <a:pt x="390" y="270"/>
                    </a:lnTo>
                    <a:lnTo>
                      <a:pt x="380" y="283"/>
                    </a:lnTo>
                    <a:lnTo>
                      <a:pt x="399" y="283"/>
                    </a:lnTo>
                    <a:lnTo>
                      <a:pt x="386" y="318"/>
                    </a:lnTo>
                    <a:lnTo>
                      <a:pt x="356" y="340"/>
                    </a:lnTo>
                    <a:lnTo>
                      <a:pt x="322" y="357"/>
                    </a:lnTo>
                    <a:lnTo>
                      <a:pt x="318" y="380"/>
                    </a:lnTo>
                    <a:lnTo>
                      <a:pt x="299" y="359"/>
                    </a:lnTo>
                    <a:lnTo>
                      <a:pt x="268" y="384"/>
                    </a:lnTo>
                    <a:lnTo>
                      <a:pt x="253" y="384"/>
                    </a:lnTo>
                    <a:lnTo>
                      <a:pt x="240" y="369"/>
                    </a:lnTo>
                    <a:lnTo>
                      <a:pt x="232" y="443"/>
                    </a:lnTo>
                    <a:lnTo>
                      <a:pt x="204" y="454"/>
                    </a:lnTo>
                    <a:lnTo>
                      <a:pt x="190" y="483"/>
                    </a:lnTo>
                    <a:lnTo>
                      <a:pt x="173" y="483"/>
                    </a:lnTo>
                    <a:lnTo>
                      <a:pt x="133" y="527"/>
                    </a:lnTo>
                    <a:lnTo>
                      <a:pt x="131" y="561"/>
                    </a:lnTo>
                    <a:lnTo>
                      <a:pt x="122" y="574"/>
                    </a:lnTo>
                    <a:lnTo>
                      <a:pt x="110" y="610"/>
                    </a:lnTo>
                    <a:lnTo>
                      <a:pt x="74" y="561"/>
                    </a:lnTo>
                    <a:lnTo>
                      <a:pt x="0" y="329"/>
                    </a:lnTo>
                    <a:lnTo>
                      <a:pt x="0" y="329"/>
                    </a:lnTo>
                    <a:close/>
                  </a:path>
                </a:pathLst>
              </a:custGeom>
              <a:solidFill>
                <a:srgbClr val="39665B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2" name="Google Shape;152;p14">
                <a:extLst>
                  <a:ext uri="{FF2B5EF4-FFF2-40B4-BE49-F238E27FC236}">
                    <a16:creationId xmlns:a16="http://schemas.microsoft.com/office/drawing/2014/main" id="{B20B1B1B-C12D-4CE0-85A9-3F6D284E4358}"/>
                  </a:ext>
                </a:extLst>
              </p:cNvPr>
              <p:cNvSpPr/>
              <p:nvPr/>
            </p:nvSpPr>
            <p:spPr>
              <a:xfrm>
                <a:off x="6846888" y="2749551"/>
                <a:ext cx="114300" cy="192087"/>
              </a:xfrm>
              <a:custGeom>
                <a:avLst/>
                <a:gdLst/>
                <a:ahLst/>
                <a:cxnLst/>
                <a:rect l="l" t="t" r="r" b="b"/>
                <a:pathLst>
                  <a:path w="64" h="107" extrusionOk="0">
                    <a:moveTo>
                      <a:pt x="0" y="14"/>
                    </a:moveTo>
                    <a:lnTo>
                      <a:pt x="1" y="9"/>
                    </a:lnTo>
                    <a:lnTo>
                      <a:pt x="4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16" y="9"/>
                    </a:lnTo>
                    <a:lnTo>
                      <a:pt x="14" y="14"/>
                    </a:lnTo>
                    <a:lnTo>
                      <a:pt x="11" y="18"/>
                    </a:lnTo>
                    <a:lnTo>
                      <a:pt x="15" y="23"/>
                    </a:lnTo>
                    <a:lnTo>
                      <a:pt x="15" y="27"/>
                    </a:lnTo>
                    <a:lnTo>
                      <a:pt x="17" y="32"/>
                    </a:lnTo>
                    <a:lnTo>
                      <a:pt x="21" y="37"/>
                    </a:lnTo>
                    <a:lnTo>
                      <a:pt x="26" y="41"/>
                    </a:lnTo>
                    <a:lnTo>
                      <a:pt x="30" y="44"/>
                    </a:lnTo>
                    <a:lnTo>
                      <a:pt x="30" y="51"/>
                    </a:lnTo>
                    <a:lnTo>
                      <a:pt x="33" y="58"/>
                    </a:lnTo>
                    <a:lnTo>
                      <a:pt x="39" y="62"/>
                    </a:lnTo>
                    <a:lnTo>
                      <a:pt x="40" y="67"/>
                    </a:lnTo>
                    <a:lnTo>
                      <a:pt x="49" y="75"/>
                    </a:lnTo>
                    <a:lnTo>
                      <a:pt x="55" y="73"/>
                    </a:lnTo>
                    <a:lnTo>
                      <a:pt x="56" y="76"/>
                    </a:lnTo>
                    <a:lnTo>
                      <a:pt x="55" y="81"/>
                    </a:lnTo>
                    <a:lnTo>
                      <a:pt x="55" y="86"/>
                    </a:lnTo>
                    <a:lnTo>
                      <a:pt x="56" y="86"/>
                    </a:lnTo>
                    <a:lnTo>
                      <a:pt x="53" y="91"/>
                    </a:lnTo>
                    <a:lnTo>
                      <a:pt x="55" y="90"/>
                    </a:lnTo>
                    <a:lnTo>
                      <a:pt x="60" y="88"/>
                    </a:lnTo>
                    <a:lnTo>
                      <a:pt x="64" y="99"/>
                    </a:lnTo>
                    <a:lnTo>
                      <a:pt x="63" y="99"/>
                    </a:lnTo>
                    <a:lnTo>
                      <a:pt x="60" y="100"/>
                    </a:lnTo>
                    <a:lnTo>
                      <a:pt x="26" y="107"/>
                    </a:lnTo>
                    <a:lnTo>
                      <a:pt x="24" y="102"/>
                    </a:lnTo>
                    <a:lnTo>
                      <a:pt x="15" y="68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559A85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3" name="Google Shape;153;p14">
                <a:extLst>
                  <a:ext uri="{FF2B5EF4-FFF2-40B4-BE49-F238E27FC236}">
                    <a16:creationId xmlns:a16="http://schemas.microsoft.com/office/drawing/2014/main" id="{02D7D908-6F82-413D-8AC2-D0676D0F7972}"/>
                  </a:ext>
                </a:extLst>
              </p:cNvPr>
              <p:cNvSpPr/>
              <p:nvPr/>
            </p:nvSpPr>
            <p:spPr>
              <a:xfrm>
                <a:off x="2871787" y="4224337"/>
                <a:ext cx="476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44" h="64" extrusionOk="0">
                    <a:moveTo>
                      <a:pt x="0" y="64"/>
                    </a:moveTo>
                    <a:lnTo>
                      <a:pt x="0" y="45"/>
                    </a:lnTo>
                    <a:lnTo>
                      <a:pt x="25" y="0"/>
                    </a:lnTo>
                    <a:lnTo>
                      <a:pt x="44" y="13"/>
                    </a:lnTo>
                    <a:lnTo>
                      <a:pt x="23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4" name="Google Shape;154;p14">
                <a:extLst>
                  <a:ext uri="{FF2B5EF4-FFF2-40B4-BE49-F238E27FC236}">
                    <a16:creationId xmlns:a16="http://schemas.microsoft.com/office/drawing/2014/main" id="{29B26E9D-6F86-4110-B631-B7DC7132B200}"/>
                  </a:ext>
                </a:extLst>
              </p:cNvPr>
              <p:cNvSpPr/>
              <p:nvPr/>
            </p:nvSpPr>
            <p:spPr>
              <a:xfrm>
                <a:off x="2940050" y="4164012"/>
                <a:ext cx="88900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83" h="81" extrusionOk="0">
                    <a:moveTo>
                      <a:pt x="18" y="9"/>
                    </a:moveTo>
                    <a:lnTo>
                      <a:pt x="0" y="48"/>
                    </a:lnTo>
                    <a:lnTo>
                      <a:pt x="32" y="74"/>
                    </a:lnTo>
                    <a:lnTo>
                      <a:pt x="69" y="81"/>
                    </a:lnTo>
                    <a:lnTo>
                      <a:pt x="83" y="49"/>
                    </a:lnTo>
                    <a:lnTo>
                      <a:pt x="74" y="0"/>
                    </a:lnTo>
                    <a:lnTo>
                      <a:pt x="18" y="9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5" name="Google Shape;155;p14">
                <a:extLst>
                  <a:ext uri="{FF2B5EF4-FFF2-40B4-BE49-F238E27FC236}">
                    <a16:creationId xmlns:a16="http://schemas.microsoft.com/office/drawing/2014/main" id="{4B045057-3AF4-4E83-A3ED-9DF6F4A3A381}"/>
                  </a:ext>
                </a:extLst>
              </p:cNvPr>
              <p:cNvSpPr/>
              <p:nvPr/>
            </p:nvSpPr>
            <p:spPr>
              <a:xfrm>
                <a:off x="3022600" y="4224337"/>
                <a:ext cx="131762" cy="98425"/>
              </a:xfrm>
              <a:custGeom>
                <a:avLst/>
                <a:gdLst/>
                <a:ahLst/>
                <a:cxnLst/>
                <a:rect l="l" t="t" r="r" b="b"/>
                <a:pathLst>
                  <a:path w="123" h="91" extrusionOk="0">
                    <a:moveTo>
                      <a:pt x="0" y="32"/>
                    </a:moveTo>
                    <a:lnTo>
                      <a:pt x="84" y="0"/>
                    </a:lnTo>
                    <a:lnTo>
                      <a:pt x="100" y="39"/>
                    </a:lnTo>
                    <a:lnTo>
                      <a:pt x="116" y="48"/>
                    </a:lnTo>
                    <a:lnTo>
                      <a:pt x="123" y="80"/>
                    </a:lnTo>
                    <a:lnTo>
                      <a:pt x="81" y="85"/>
                    </a:lnTo>
                    <a:lnTo>
                      <a:pt x="51" y="9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6" name="Google Shape;156;p14">
                <a:extLst>
                  <a:ext uri="{FF2B5EF4-FFF2-40B4-BE49-F238E27FC236}">
                    <a16:creationId xmlns:a16="http://schemas.microsoft.com/office/drawing/2014/main" id="{70CE9ED0-477E-46D5-82CF-9CD0AA3935EC}"/>
                  </a:ext>
                </a:extLst>
              </p:cNvPr>
              <p:cNvSpPr/>
              <p:nvPr/>
            </p:nvSpPr>
            <p:spPr>
              <a:xfrm>
                <a:off x="3159125" y="4298950"/>
                <a:ext cx="104775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98" h="48" extrusionOk="0">
                    <a:moveTo>
                      <a:pt x="15" y="2"/>
                    </a:moveTo>
                    <a:lnTo>
                      <a:pt x="0" y="45"/>
                    </a:lnTo>
                    <a:lnTo>
                      <a:pt x="26" y="48"/>
                    </a:lnTo>
                    <a:lnTo>
                      <a:pt x="42" y="38"/>
                    </a:lnTo>
                    <a:lnTo>
                      <a:pt x="72" y="39"/>
                    </a:lnTo>
                    <a:lnTo>
                      <a:pt x="98" y="20"/>
                    </a:lnTo>
                    <a:lnTo>
                      <a:pt x="81" y="13"/>
                    </a:lnTo>
                    <a:lnTo>
                      <a:pt x="68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7" name="Google Shape;157;p14">
                <a:extLst>
                  <a:ext uri="{FF2B5EF4-FFF2-40B4-BE49-F238E27FC236}">
                    <a16:creationId xmlns:a16="http://schemas.microsoft.com/office/drawing/2014/main" id="{E73AB408-EA45-4108-B04A-7C75BAC9E987}"/>
                  </a:ext>
                </a:extLst>
              </p:cNvPr>
              <p:cNvSpPr/>
              <p:nvPr/>
            </p:nvSpPr>
            <p:spPr>
              <a:xfrm>
                <a:off x="3189287" y="4371975"/>
                <a:ext cx="42863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35" extrusionOk="0">
                    <a:moveTo>
                      <a:pt x="35" y="0"/>
                    </a:moveTo>
                    <a:lnTo>
                      <a:pt x="0" y="3"/>
                    </a:lnTo>
                    <a:lnTo>
                      <a:pt x="6" y="35"/>
                    </a:lnTo>
                    <a:lnTo>
                      <a:pt x="40" y="2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8" name="Google Shape;158;p14">
                <a:extLst>
                  <a:ext uri="{FF2B5EF4-FFF2-40B4-BE49-F238E27FC236}">
                    <a16:creationId xmlns:a16="http://schemas.microsoft.com/office/drawing/2014/main" id="{C70152DC-6C21-4787-9357-8CEA0003C8C2}"/>
                  </a:ext>
                </a:extLst>
              </p:cNvPr>
              <p:cNvSpPr/>
              <p:nvPr/>
            </p:nvSpPr>
            <p:spPr>
              <a:xfrm>
                <a:off x="3236912" y="4413250"/>
                <a:ext cx="28575" cy="36512"/>
              </a:xfrm>
              <a:custGeom>
                <a:avLst/>
                <a:gdLst/>
                <a:ahLst/>
                <a:cxnLst/>
                <a:rect l="l" t="t" r="r" b="b"/>
                <a:pathLst>
                  <a:path w="27" h="34" extrusionOk="0">
                    <a:moveTo>
                      <a:pt x="0" y="13"/>
                    </a:moveTo>
                    <a:lnTo>
                      <a:pt x="27" y="0"/>
                    </a:lnTo>
                    <a:lnTo>
                      <a:pt x="27" y="30"/>
                    </a:lnTo>
                    <a:lnTo>
                      <a:pt x="9" y="3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9" name="Google Shape;159;p14">
                <a:extLst>
                  <a:ext uri="{FF2B5EF4-FFF2-40B4-BE49-F238E27FC236}">
                    <a16:creationId xmlns:a16="http://schemas.microsoft.com/office/drawing/2014/main" id="{C4E81990-3006-4177-93A2-18904E452E53}"/>
                  </a:ext>
                </a:extLst>
              </p:cNvPr>
              <p:cNvSpPr/>
              <p:nvPr/>
            </p:nvSpPr>
            <p:spPr>
              <a:xfrm>
                <a:off x="3309937" y="4430712"/>
                <a:ext cx="177800" cy="2127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197" extrusionOk="0">
                    <a:moveTo>
                      <a:pt x="28" y="0"/>
                    </a:moveTo>
                    <a:lnTo>
                      <a:pt x="0" y="75"/>
                    </a:lnTo>
                    <a:lnTo>
                      <a:pt x="20" y="112"/>
                    </a:lnTo>
                    <a:lnTo>
                      <a:pt x="20" y="179"/>
                    </a:lnTo>
                    <a:lnTo>
                      <a:pt x="60" y="197"/>
                    </a:lnTo>
                    <a:lnTo>
                      <a:pt x="78" y="158"/>
                    </a:lnTo>
                    <a:lnTo>
                      <a:pt x="129" y="149"/>
                    </a:lnTo>
                    <a:lnTo>
                      <a:pt x="167" y="106"/>
                    </a:lnTo>
                    <a:lnTo>
                      <a:pt x="127" y="3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0" name="Google Shape;160;p14">
                <a:extLst>
                  <a:ext uri="{FF2B5EF4-FFF2-40B4-BE49-F238E27FC236}">
                    <a16:creationId xmlns:a16="http://schemas.microsoft.com/office/drawing/2014/main" id="{16892F5D-D5E3-4663-9304-B80A8077351E}"/>
                  </a:ext>
                </a:extLst>
              </p:cNvPr>
              <p:cNvSpPr/>
              <p:nvPr/>
            </p:nvSpPr>
            <p:spPr>
              <a:xfrm>
                <a:off x="3246437" y="4330700"/>
                <a:ext cx="98425" cy="84137"/>
              </a:xfrm>
              <a:custGeom>
                <a:avLst/>
                <a:gdLst/>
                <a:ahLst/>
                <a:cxnLst/>
                <a:rect l="l" t="t" r="r" b="b"/>
                <a:pathLst>
                  <a:path w="92" h="77" extrusionOk="0">
                    <a:moveTo>
                      <a:pt x="19" y="0"/>
                    </a:moveTo>
                    <a:lnTo>
                      <a:pt x="0" y="23"/>
                    </a:lnTo>
                    <a:lnTo>
                      <a:pt x="8" y="41"/>
                    </a:lnTo>
                    <a:lnTo>
                      <a:pt x="25" y="47"/>
                    </a:lnTo>
                    <a:lnTo>
                      <a:pt x="43" y="77"/>
                    </a:lnTo>
                    <a:lnTo>
                      <a:pt x="91" y="65"/>
                    </a:lnTo>
                    <a:lnTo>
                      <a:pt x="92" y="33"/>
                    </a:lnTo>
                    <a:lnTo>
                      <a:pt x="57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D3CB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1" name="Google Shape;161;p14">
                <a:extLst>
                  <a:ext uri="{FF2B5EF4-FFF2-40B4-BE49-F238E27FC236}">
                    <a16:creationId xmlns:a16="http://schemas.microsoft.com/office/drawing/2014/main" id="{E8A3A7CA-2974-4DF7-992C-4348DEEC081E}"/>
                  </a:ext>
                </a:extLst>
              </p:cNvPr>
              <p:cNvSpPr txBox="1"/>
              <p:nvPr/>
            </p:nvSpPr>
            <p:spPr>
              <a:xfrm>
                <a:off x="5943601" y="2736851"/>
                <a:ext cx="34448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OH</a:t>
                </a:r>
                <a:endParaRPr/>
              </a:p>
            </p:txBody>
          </p:sp>
          <p:sp>
            <p:nvSpPr>
              <p:cNvPr id="222" name="Google Shape;162;p14">
                <a:extLst>
                  <a:ext uri="{FF2B5EF4-FFF2-40B4-BE49-F238E27FC236}">
                    <a16:creationId xmlns:a16="http://schemas.microsoft.com/office/drawing/2014/main" id="{05BD29B0-4F93-4444-BA88-4AC0BE29770B}"/>
                  </a:ext>
                </a:extLst>
              </p:cNvPr>
              <p:cNvSpPr txBox="1"/>
              <p:nvPr/>
            </p:nvSpPr>
            <p:spPr>
              <a:xfrm>
                <a:off x="6186488" y="2867026"/>
                <a:ext cx="3642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WV</a:t>
                </a:r>
                <a:endParaRPr/>
              </a:p>
            </p:txBody>
          </p:sp>
          <p:sp>
            <p:nvSpPr>
              <p:cNvPr id="223" name="Google Shape;163;p14">
                <a:extLst>
                  <a:ext uri="{FF2B5EF4-FFF2-40B4-BE49-F238E27FC236}">
                    <a16:creationId xmlns:a16="http://schemas.microsoft.com/office/drawing/2014/main" id="{A90F3C9D-19E2-491B-85AC-B68B6A68FF94}"/>
                  </a:ext>
                </a:extLst>
              </p:cNvPr>
              <p:cNvSpPr txBox="1"/>
              <p:nvPr/>
            </p:nvSpPr>
            <p:spPr>
              <a:xfrm>
                <a:off x="6511926" y="2984501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VA</a:t>
                </a:r>
                <a:endParaRPr/>
              </a:p>
            </p:txBody>
          </p:sp>
          <p:sp>
            <p:nvSpPr>
              <p:cNvPr id="224" name="Google Shape;164;p14">
                <a:extLst>
                  <a:ext uri="{FF2B5EF4-FFF2-40B4-BE49-F238E27FC236}">
                    <a16:creationId xmlns:a16="http://schemas.microsoft.com/office/drawing/2014/main" id="{08F9A6B5-0F05-4287-B0E5-2513D015155C}"/>
                  </a:ext>
                </a:extLst>
              </p:cNvPr>
              <p:cNvSpPr txBox="1"/>
              <p:nvPr/>
            </p:nvSpPr>
            <p:spPr>
              <a:xfrm>
                <a:off x="6511926" y="2547938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PA</a:t>
                </a:r>
                <a:endParaRPr/>
              </a:p>
            </p:txBody>
          </p:sp>
          <p:sp>
            <p:nvSpPr>
              <p:cNvPr id="225" name="Google Shape;165;p14">
                <a:extLst>
                  <a:ext uri="{FF2B5EF4-FFF2-40B4-BE49-F238E27FC236}">
                    <a16:creationId xmlns:a16="http://schemas.microsoft.com/office/drawing/2014/main" id="{ED3BDA6C-244B-4614-8F2B-FFE2AA320526}"/>
                  </a:ext>
                </a:extLst>
              </p:cNvPr>
              <p:cNvSpPr txBox="1"/>
              <p:nvPr/>
            </p:nvSpPr>
            <p:spPr>
              <a:xfrm>
                <a:off x="6637338" y="2185988"/>
                <a:ext cx="327025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NY</a:t>
                </a:r>
                <a:endParaRPr/>
              </a:p>
            </p:txBody>
          </p:sp>
          <p:sp>
            <p:nvSpPr>
              <p:cNvPr id="226" name="Google Shape;166;p14">
                <a:extLst>
                  <a:ext uri="{FF2B5EF4-FFF2-40B4-BE49-F238E27FC236}">
                    <a16:creationId xmlns:a16="http://schemas.microsoft.com/office/drawing/2014/main" id="{87225F57-7A31-44C8-8635-102E75389A00}"/>
                  </a:ext>
                </a:extLst>
              </p:cNvPr>
              <p:cNvSpPr txBox="1"/>
              <p:nvPr/>
            </p:nvSpPr>
            <p:spPr>
              <a:xfrm>
                <a:off x="7145338" y="1701801"/>
                <a:ext cx="346075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ME</a:t>
                </a:r>
                <a:endParaRPr/>
              </a:p>
            </p:txBody>
          </p:sp>
          <p:sp>
            <p:nvSpPr>
              <p:cNvPr id="227" name="Google Shape;167;p14">
                <a:extLst>
                  <a:ext uri="{FF2B5EF4-FFF2-40B4-BE49-F238E27FC236}">
                    <a16:creationId xmlns:a16="http://schemas.microsoft.com/office/drawing/2014/main" id="{DA8E9D8D-A080-42CF-9C33-EB105690A798}"/>
                  </a:ext>
                </a:extLst>
              </p:cNvPr>
              <p:cNvSpPr txBox="1"/>
              <p:nvPr/>
            </p:nvSpPr>
            <p:spPr>
              <a:xfrm>
                <a:off x="6461126" y="3268662"/>
                <a:ext cx="33374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NC</a:t>
                </a:r>
                <a:endParaRPr/>
              </a:p>
            </p:txBody>
          </p:sp>
          <p:sp>
            <p:nvSpPr>
              <p:cNvPr id="228" name="Google Shape;168;p14">
                <a:extLst>
                  <a:ext uri="{FF2B5EF4-FFF2-40B4-BE49-F238E27FC236}">
                    <a16:creationId xmlns:a16="http://schemas.microsoft.com/office/drawing/2014/main" id="{5FD5762A-DCFF-43C3-B008-EDE03F441AB8}"/>
                  </a:ext>
                </a:extLst>
              </p:cNvPr>
              <p:cNvSpPr txBox="1"/>
              <p:nvPr/>
            </p:nvSpPr>
            <p:spPr>
              <a:xfrm>
                <a:off x="6373813" y="3554412"/>
                <a:ext cx="32643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SC</a:t>
                </a:r>
                <a:endParaRPr/>
              </a:p>
            </p:txBody>
          </p:sp>
          <p:sp>
            <p:nvSpPr>
              <p:cNvPr id="229" name="Google Shape;169;p14">
                <a:extLst>
                  <a:ext uri="{FF2B5EF4-FFF2-40B4-BE49-F238E27FC236}">
                    <a16:creationId xmlns:a16="http://schemas.microsoft.com/office/drawing/2014/main" id="{808D3434-F09B-4EE2-ADF8-05C1980C9E27}"/>
                  </a:ext>
                </a:extLst>
              </p:cNvPr>
              <p:cNvSpPr txBox="1"/>
              <p:nvPr/>
            </p:nvSpPr>
            <p:spPr>
              <a:xfrm>
                <a:off x="6005513" y="3778250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GA</a:t>
                </a:r>
                <a:endParaRPr/>
              </a:p>
            </p:txBody>
          </p:sp>
          <p:sp>
            <p:nvSpPr>
              <p:cNvPr id="230" name="Google Shape;170;p14">
                <a:extLst>
                  <a:ext uri="{FF2B5EF4-FFF2-40B4-BE49-F238E27FC236}">
                    <a16:creationId xmlns:a16="http://schemas.microsoft.com/office/drawing/2014/main" id="{33BA5364-516F-477B-967F-11279CE1F0CB}"/>
                  </a:ext>
                </a:extLst>
              </p:cNvPr>
              <p:cNvSpPr txBox="1"/>
              <p:nvPr/>
            </p:nvSpPr>
            <p:spPr>
              <a:xfrm>
                <a:off x="5665067" y="3365500"/>
                <a:ext cx="327025" cy="214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TN</a:t>
                </a:r>
                <a:endParaRPr/>
              </a:p>
            </p:txBody>
          </p:sp>
          <p:sp>
            <p:nvSpPr>
              <p:cNvPr id="231" name="Google Shape;171;p14">
                <a:extLst>
                  <a:ext uri="{FF2B5EF4-FFF2-40B4-BE49-F238E27FC236}">
                    <a16:creationId xmlns:a16="http://schemas.microsoft.com/office/drawing/2014/main" id="{84EE7401-46B7-400D-B4C5-EA95851E1F28}"/>
                  </a:ext>
                </a:extLst>
              </p:cNvPr>
              <p:cNvSpPr txBox="1"/>
              <p:nvPr/>
            </p:nvSpPr>
            <p:spPr>
              <a:xfrm>
                <a:off x="5781530" y="3087688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KY</a:t>
                </a:r>
                <a:endParaRPr/>
              </a:p>
            </p:txBody>
          </p:sp>
          <p:sp>
            <p:nvSpPr>
              <p:cNvPr id="232" name="Google Shape;172;p14">
                <a:extLst>
                  <a:ext uri="{FF2B5EF4-FFF2-40B4-BE49-F238E27FC236}">
                    <a16:creationId xmlns:a16="http://schemas.microsoft.com/office/drawing/2014/main" id="{64117ED6-2F25-45A5-A0E5-1819C5194F7A}"/>
                  </a:ext>
                </a:extLst>
              </p:cNvPr>
              <p:cNvSpPr txBox="1"/>
              <p:nvPr/>
            </p:nvSpPr>
            <p:spPr>
              <a:xfrm>
                <a:off x="5635626" y="2798763"/>
                <a:ext cx="303212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IN</a:t>
                </a:r>
                <a:endParaRPr/>
              </a:p>
            </p:txBody>
          </p:sp>
          <p:sp>
            <p:nvSpPr>
              <p:cNvPr id="233" name="Google Shape;173;p14">
                <a:extLst>
                  <a:ext uri="{FF2B5EF4-FFF2-40B4-BE49-F238E27FC236}">
                    <a16:creationId xmlns:a16="http://schemas.microsoft.com/office/drawing/2014/main" id="{4763411A-A435-4345-9A4F-356B72C8CB85}"/>
                  </a:ext>
                </a:extLst>
              </p:cNvPr>
              <p:cNvSpPr txBox="1"/>
              <p:nvPr/>
            </p:nvSpPr>
            <p:spPr>
              <a:xfrm>
                <a:off x="5697538" y="2362201"/>
                <a:ext cx="31908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 dirty="0">
                    <a:solidFill>
                      <a:schemeClr val="bg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MI</a:t>
                </a:r>
                <a:endParaRPr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4" name="Google Shape;174;p14">
                <a:extLst>
                  <a:ext uri="{FF2B5EF4-FFF2-40B4-BE49-F238E27FC236}">
                    <a16:creationId xmlns:a16="http://schemas.microsoft.com/office/drawing/2014/main" id="{24820F61-0788-4A23-8852-E0B8A06867E3}"/>
                  </a:ext>
                </a:extLst>
              </p:cNvPr>
              <p:cNvSpPr txBox="1"/>
              <p:nvPr/>
            </p:nvSpPr>
            <p:spPr>
              <a:xfrm>
                <a:off x="5177704" y="2197101"/>
                <a:ext cx="329287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WI</a:t>
                </a:r>
                <a:endParaRPr/>
              </a:p>
            </p:txBody>
          </p:sp>
          <p:sp>
            <p:nvSpPr>
              <p:cNvPr id="235" name="Google Shape;175;p14">
                <a:extLst>
                  <a:ext uri="{FF2B5EF4-FFF2-40B4-BE49-F238E27FC236}">
                    <a16:creationId xmlns:a16="http://schemas.microsoft.com/office/drawing/2014/main" id="{C23D04A2-3381-47F1-B527-BBB08EF28D87}"/>
                  </a:ext>
                </a:extLst>
              </p:cNvPr>
              <p:cNvSpPr txBox="1"/>
              <p:nvPr/>
            </p:nvSpPr>
            <p:spPr>
              <a:xfrm>
                <a:off x="4679951" y="1987551"/>
                <a:ext cx="35718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MN</a:t>
                </a:r>
                <a:endParaRPr/>
              </a:p>
            </p:txBody>
          </p:sp>
          <p:sp>
            <p:nvSpPr>
              <p:cNvPr id="236" name="Google Shape;176;p14">
                <a:extLst>
                  <a:ext uri="{FF2B5EF4-FFF2-40B4-BE49-F238E27FC236}">
                    <a16:creationId xmlns:a16="http://schemas.microsoft.com/office/drawing/2014/main" id="{A6DE1AC2-F1C0-4098-B073-8C3370348E09}"/>
                  </a:ext>
                </a:extLst>
              </p:cNvPr>
              <p:cNvSpPr txBox="1"/>
              <p:nvPr/>
            </p:nvSpPr>
            <p:spPr>
              <a:xfrm>
                <a:off x="5350742" y="2798763"/>
                <a:ext cx="287337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IL</a:t>
                </a:r>
                <a:endParaRPr/>
              </a:p>
            </p:txBody>
          </p:sp>
          <p:sp>
            <p:nvSpPr>
              <p:cNvPr id="237" name="Google Shape;177;p14">
                <a:extLst>
                  <a:ext uri="{FF2B5EF4-FFF2-40B4-BE49-F238E27FC236}">
                    <a16:creationId xmlns:a16="http://schemas.microsoft.com/office/drawing/2014/main" id="{8C3C2DC6-BCDA-4F58-8646-F44511A73068}"/>
                  </a:ext>
                </a:extLst>
              </p:cNvPr>
              <p:cNvSpPr txBox="1"/>
              <p:nvPr/>
            </p:nvSpPr>
            <p:spPr>
              <a:xfrm>
                <a:off x="4968876" y="4029075"/>
                <a:ext cx="315912" cy="338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LA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1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8" name="Google Shape;178;p14">
                <a:extLst>
                  <a:ext uri="{FF2B5EF4-FFF2-40B4-BE49-F238E27FC236}">
                    <a16:creationId xmlns:a16="http://schemas.microsoft.com/office/drawing/2014/main" id="{1C9EE970-4DE8-4E55-83C7-C64ACBD941EB}"/>
                  </a:ext>
                </a:extLst>
              </p:cNvPr>
              <p:cNvSpPr txBox="1"/>
              <p:nvPr/>
            </p:nvSpPr>
            <p:spPr>
              <a:xfrm>
                <a:off x="4189412" y="3981450"/>
                <a:ext cx="32573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TX</a:t>
                </a:r>
                <a:endParaRPr/>
              </a:p>
            </p:txBody>
          </p:sp>
          <p:sp>
            <p:nvSpPr>
              <p:cNvPr id="239" name="Google Shape;179;p14">
                <a:extLst>
                  <a:ext uri="{FF2B5EF4-FFF2-40B4-BE49-F238E27FC236}">
                    <a16:creationId xmlns:a16="http://schemas.microsoft.com/office/drawing/2014/main" id="{078FB1D8-1AA4-4ACB-8D74-A8248A18E5F5}"/>
                  </a:ext>
                </a:extLst>
              </p:cNvPr>
              <p:cNvSpPr txBox="1"/>
              <p:nvPr/>
            </p:nvSpPr>
            <p:spPr>
              <a:xfrm>
                <a:off x="4391025" y="3451225"/>
                <a:ext cx="3365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OK</a:t>
                </a:r>
                <a:endParaRPr/>
              </a:p>
            </p:txBody>
          </p:sp>
          <p:sp>
            <p:nvSpPr>
              <p:cNvPr id="240" name="Google Shape;180;p14">
                <a:extLst>
                  <a:ext uri="{FF2B5EF4-FFF2-40B4-BE49-F238E27FC236}">
                    <a16:creationId xmlns:a16="http://schemas.microsoft.com/office/drawing/2014/main" id="{39BE2885-2311-4A3F-95B0-A3B5373BC24D}"/>
                  </a:ext>
                </a:extLst>
              </p:cNvPr>
              <p:cNvSpPr txBox="1"/>
              <p:nvPr/>
            </p:nvSpPr>
            <p:spPr>
              <a:xfrm>
                <a:off x="2740025" y="2174876"/>
                <a:ext cx="30689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ID</a:t>
                </a:r>
                <a:endParaRPr/>
              </a:p>
            </p:txBody>
          </p:sp>
          <p:sp>
            <p:nvSpPr>
              <p:cNvPr id="241" name="Google Shape;181;p14">
                <a:extLst>
                  <a:ext uri="{FF2B5EF4-FFF2-40B4-BE49-F238E27FC236}">
                    <a16:creationId xmlns:a16="http://schemas.microsoft.com/office/drawing/2014/main" id="{EB402BDB-524B-4E60-9650-4BD7AB9712E1}"/>
                  </a:ext>
                </a:extLst>
              </p:cNvPr>
              <p:cNvSpPr txBox="1"/>
              <p:nvPr/>
            </p:nvSpPr>
            <p:spPr>
              <a:xfrm>
                <a:off x="2302461" y="2674938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NV</a:t>
                </a:r>
                <a:endParaRPr/>
              </a:p>
            </p:txBody>
          </p:sp>
          <p:sp>
            <p:nvSpPr>
              <p:cNvPr id="242" name="Google Shape;182;p14">
                <a:extLst>
                  <a:ext uri="{FF2B5EF4-FFF2-40B4-BE49-F238E27FC236}">
                    <a16:creationId xmlns:a16="http://schemas.microsoft.com/office/drawing/2014/main" id="{20A2326B-A335-4711-A900-B0123289B017}"/>
                  </a:ext>
                </a:extLst>
              </p:cNvPr>
              <p:cNvSpPr txBox="1"/>
              <p:nvPr/>
            </p:nvSpPr>
            <p:spPr>
              <a:xfrm>
                <a:off x="2095500" y="1936751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OR</a:t>
                </a:r>
                <a:endParaRPr/>
              </a:p>
            </p:txBody>
          </p:sp>
          <p:sp>
            <p:nvSpPr>
              <p:cNvPr id="243" name="Google Shape;183;p14">
                <a:extLst>
                  <a:ext uri="{FF2B5EF4-FFF2-40B4-BE49-F238E27FC236}">
                    <a16:creationId xmlns:a16="http://schemas.microsoft.com/office/drawing/2014/main" id="{095FDB11-E168-475C-8CB2-818AF8A83354}"/>
                  </a:ext>
                </a:extLst>
              </p:cNvPr>
              <p:cNvSpPr txBox="1"/>
              <p:nvPr/>
            </p:nvSpPr>
            <p:spPr>
              <a:xfrm>
                <a:off x="2259012" y="1509713"/>
                <a:ext cx="36420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WA</a:t>
                </a:r>
                <a:endParaRPr/>
              </a:p>
            </p:txBody>
          </p:sp>
          <p:sp>
            <p:nvSpPr>
              <p:cNvPr id="244" name="Google Shape;184;p14">
                <a:extLst>
                  <a:ext uri="{FF2B5EF4-FFF2-40B4-BE49-F238E27FC236}">
                    <a16:creationId xmlns:a16="http://schemas.microsoft.com/office/drawing/2014/main" id="{C6E9F67E-8B1B-46CC-B480-5D468336F21A}"/>
                  </a:ext>
                </a:extLst>
              </p:cNvPr>
              <p:cNvSpPr txBox="1"/>
              <p:nvPr/>
            </p:nvSpPr>
            <p:spPr>
              <a:xfrm>
                <a:off x="1931779" y="3022601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just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CA</a:t>
                </a:r>
                <a:endParaRPr/>
              </a:p>
            </p:txBody>
          </p:sp>
          <p:sp>
            <p:nvSpPr>
              <p:cNvPr id="245" name="Google Shape;185;p14">
                <a:extLst>
                  <a:ext uri="{FF2B5EF4-FFF2-40B4-BE49-F238E27FC236}">
                    <a16:creationId xmlns:a16="http://schemas.microsoft.com/office/drawing/2014/main" id="{2A3B049C-0ADF-4ECE-A35B-98D50EE8B66E}"/>
                  </a:ext>
                </a:extLst>
              </p:cNvPr>
              <p:cNvSpPr txBox="1"/>
              <p:nvPr/>
            </p:nvSpPr>
            <p:spPr>
              <a:xfrm>
                <a:off x="2781300" y="3411537"/>
                <a:ext cx="325079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AZ</a:t>
                </a:r>
                <a:endParaRPr/>
              </a:p>
            </p:txBody>
          </p:sp>
          <p:sp>
            <p:nvSpPr>
              <p:cNvPr id="246" name="Google Shape;186;p14">
                <a:extLst>
                  <a:ext uri="{FF2B5EF4-FFF2-40B4-BE49-F238E27FC236}">
                    <a16:creationId xmlns:a16="http://schemas.microsoft.com/office/drawing/2014/main" id="{F24EECAA-2C16-43CD-8A99-B9828F5A2E05}"/>
                  </a:ext>
                </a:extLst>
              </p:cNvPr>
              <p:cNvSpPr txBox="1"/>
              <p:nvPr/>
            </p:nvSpPr>
            <p:spPr>
              <a:xfrm>
                <a:off x="3427412" y="3541712"/>
                <a:ext cx="35718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NM</a:t>
                </a:r>
                <a:endParaRPr/>
              </a:p>
            </p:txBody>
          </p:sp>
          <p:sp>
            <p:nvSpPr>
              <p:cNvPr id="247" name="Google Shape;187;p14">
                <a:extLst>
                  <a:ext uri="{FF2B5EF4-FFF2-40B4-BE49-F238E27FC236}">
                    <a16:creationId xmlns:a16="http://schemas.microsoft.com/office/drawing/2014/main" id="{CDADE8AC-BE17-484E-B384-E281BA691FEF}"/>
                  </a:ext>
                </a:extLst>
              </p:cNvPr>
              <p:cNvSpPr txBox="1"/>
              <p:nvPr/>
            </p:nvSpPr>
            <p:spPr>
              <a:xfrm>
                <a:off x="3506579" y="2928938"/>
                <a:ext cx="338554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CO</a:t>
                </a:r>
                <a:endParaRPr/>
              </a:p>
            </p:txBody>
          </p:sp>
          <p:sp>
            <p:nvSpPr>
              <p:cNvPr id="248" name="Google Shape;188;p14">
                <a:extLst>
                  <a:ext uri="{FF2B5EF4-FFF2-40B4-BE49-F238E27FC236}">
                    <a16:creationId xmlns:a16="http://schemas.microsoft.com/office/drawing/2014/main" id="{CD5E615B-C128-4796-BB9A-1C4C50B1F5FB}"/>
                  </a:ext>
                </a:extLst>
              </p:cNvPr>
              <p:cNvSpPr txBox="1"/>
              <p:nvPr/>
            </p:nvSpPr>
            <p:spPr>
              <a:xfrm>
                <a:off x="3355975" y="2362201"/>
                <a:ext cx="354012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WY</a:t>
                </a:r>
                <a:endParaRPr/>
              </a:p>
            </p:txBody>
          </p:sp>
          <p:sp>
            <p:nvSpPr>
              <p:cNvPr id="249" name="Google Shape;189;p14">
                <a:extLst>
                  <a:ext uri="{FF2B5EF4-FFF2-40B4-BE49-F238E27FC236}">
                    <a16:creationId xmlns:a16="http://schemas.microsoft.com/office/drawing/2014/main" id="{F58378A1-98EB-49F0-BC07-D083029A34DA}"/>
                  </a:ext>
                </a:extLst>
              </p:cNvPr>
              <p:cNvSpPr txBox="1"/>
              <p:nvPr/>
            </p:nvSpPr>
            <p:spPr>
              <a:xfrm>
                <a:off x="3276600" y="1770063"/>
                <a:ext cx="34290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MT</a:t>
                </a:r>
                <a:endParaRPr/>
              </a:p>
            </p:txBody>
          </p:sp>
          <p:sp>
            <p:nvSpPr>
              <p:cNvPr id="250" name="Google Shape;190;p14">
                <a:extLst>
                  <a:ext uri="{FF2B5EF4-FFF2-40B4-BE49-F238E27FC236}">
                    <a16:creationId xmlns:a16="http://schemas.microsoft.com/office/drawing/2014/main" id="{40F3DE8A-B671-464A-9E27-3ABC0EC129A6}"/>
                  </a:ext>
                </a:extLst>
              </p:cNvPr>
              <p:cNvSpPr txBox="1"/>
              <p:nvPr/>
            </p:nvSpPr>
            <p:spPr>
              <a:xfrm>
                <a:off x="4116387" y="1789113"/>
                <a:ext cx="341313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ND</a:t>
                </a:r>
                <a:endParaRPr/>
              </a:p>
            </p:txBody>
          </p:sp>
          <p:sp>
            <p:nvSpPr>
              <p:cNvPr id="251" name="Google Shape;191;p14">
                <a:extLst>
                  <a:ext uri="{FF2B5EF4-FFF2-40B4-BE49-F238E27FC236}">
                    <a16:creationId xmlns:a16="http://schemas.microsoft.com/office/drawing/2014/main" id="{52862525-1035-4D32-B357-E92AD4A0733A}"/>
                  </a:ext>
                </a:extLst>
              </p:cNvPr>
              <p:cNvSpPr txBox="1"/>
              <p:nvPr/>
            </p:nvSpPr>
            <p:spPr>
              <a:xfrm>
                <a:off x="4116387" y="2184401"/>
                <a:ext cx="333845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SD</a:t>
                </a:r>
                <a:endParaRPr/>
              </a:p>
            </p:txBody>
          </p:sp>
          <p:sp>
            <p:nvSpPr>
              <p:cNvPr id="252" name="Google Shape;192;p14">
                <a:extLst>
                  <a:ext uri="{FF2B5EF4-FFF2-40B4-BE49-F238E27FC236}">
                    <a16:creationId xmlns:a16="http://schemas.microsoft.com/office/drawing/2014/main" id="{0C1A86E6-0F53-495A-94FB-64BD5B569A72}"/>
                  </a:ext>
                </a:extLst>
              </p:cNvPr>
              <p:cNvSpPr txBox="1"/>
              <p:nvPr/>
            </p:nvSpPr>
            <p:spPr>
              <a:xfrm>
                <a:off x="4833938" y="2549526"/>
                <a:ext cx="300082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IA</a:t>
                </a:r>
                <a:endParaRPr/>
              </a:p>
            </p:txBody>
          </p:sp>
          <p:sp>
            <p:nvSpPr>
              <p:cNvPr id="253" name="Google Shape;193;p14">
                <a:extLst>
                  <a:ext uri="{FF2B5EF4-FFF2-40B4-BE49-F238E27FC236}">
                    <a16:creationId xmlns:a16="http://schemas.microsoft.com/office/drawing/2014/main" id="{99CA377E-1A74-4FDA-870C-9F0DDD464862}"/>
                  </a:ext>
                </a:extLst>
              </p:cNvPr>
              <p:cNvSpPr txBox="1"/>
              <p:nvPr/>
            </p:nvSpPr>
            <p:spPr>
              <a:xfrm>
                <a:off x="2862262" y="2779713"/>
                <a:ext cx="32543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UT</a:t>
                </a:r>
                <a:endParaRPr/>
              </a:p>
            </p:txBody>
          </p:sp>
          <p:sp>
            <p:nvSpPr>
              <p:cNvPr id="254" name="Google Shape;194;p14">
                <a:extLst>
                  <a:ext uri="{FF2B5EF4-FFF2-40B4-BE49-F238E27FC236}">
                    <a16:creationId xmlns:a16="http://schemas.microsoft.com/office/drawing/2014/main" id="{B8ABC0A9-D463-41D4-B9AB-AA5BCB210008}"/>
                  </a:ext>
                </a:extLst>
              </p:cNvPr>
              <p:cNvSpPr txBox="1"/>
              <p:nvPr/>
            </p:nvSpPr>
            <p:spPr>
              <a:xfrm>
                <a:off x="6326188" y="4360862"/>
                <a:ext cx="312906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FL</a:t>
                </a:r>
                <a:endParaRPr/>
              </a:p>
            </p:txBody>
          </p:sp>
          <p:sp>
            <p:nvSpPr>
              <p:cNvPr id="255" name="Google Shape;195;p14">
                <a:extLst>
                  <a:ext uri="{FF2B5EF4-FFF2-40B4-BE49-F238E27FC236}">
                    <a16:creationId xmlns:a16="http://schemas.microsoft.com/office/drawing/2014/main" id="{D6EEB843-5AB3-4D7D-BB00-B598963BEFF1}"/>
                  </a:ext>
                </a:extLst>
              </p:cNvPr>
              <p:cNvSpPr txBox="1"/>
              <p:nvPr/>
            </p:nvSpPr>
            <p:spPr>
              <a:xfrm>
                <a:off x="4926013" y="3533775"/>
                <a:ext cx="325438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AR</a:t>
                </a:r>
                <a:endParaRPr/>
              </a:p>
            </p:txBody>
          </p:sp>
          <p:sp>
            <p:nvSpPr>
              <p:cNvPr id="256" name="Google Shape;196;p14">
                <a:extLst>
                  <a:ext uri="{FF2B5EF4-FFF2-40B4-BE49-F238E27FC236}">
                    <a16:creationId xmlns:a16="http://schemas.microsoft.com/office/drawing/2014/main" id="{F1EEFCA7-AE35-42DA-8DCD-AA3D45BA82B7}"/>
                  </a:ext>
                </a:extLst>
              </p:cNvPr>
              <p:cNvSpPr txBox="1"/>
              <p:nvPr/>
            </p:nvSpPr>
            <p:spPr>
              <a:xfrm>
                <a:off x="4887913" y="3049588"/>
                <a:ext cx="35560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MO</a:t>
                </a:r>
                <a:endParaRPr/>
              </a:p>
            </p:txBody>
          </p:sp>
          <p:sp>
            <p:nvSpPr>
              <p:cNvPr id="257" name="Google Shape;197;p14">
                <a:extLst>
                  <a:ext uri="{FF2B5EF4-FFF2-40B4-BE49-F238E27FC236}">
                    <a16:creationId xmlns:a16="http://schemas.microsoft.com/office/drawing/2014/main" id="{63956638-AE89-41D3-BA92-8C306491B2FE}"/>
                  </a:ext>
                </a:extLst>
              </p:cNvPr>
              <p:cNvSpPr txBox="1"/>
              <p:nvPr/>
            </p:nvSpPr>
            <p:spPr>
              <a:xfrm>
                <a:off x="5291238" y="3768725"/>
                <a:ext cx="341259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MS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endParaRPr sz="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8" name="Google Shape;198;p14">
                <a:extLst>
                  <a:ext uri="{FF2B5EF4-FFF2-40B4-BE49-F238E27FC236}">
                    <a16:creationId xmlns:a16="http://schemas.microsoft.com/office/drawing/2014/main" id="{E1B45B05-970D-4ECC-A9B7-9D8CF2330ABE}"/>
                  </a:ext>
                </a:extLst>
              </p:cNvPr>
              <p:cNvSpPr txBox="1"/>
              <p:nvPr/>
            </p:nvSpPr>
            <p:spPr>
              <a:xfrm>
                <a:off x="5661026" y="3781425"/>
                <a:ext cx="315912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AL</a:t>
                </a:r>
                <a:endParaRPr/>
              </a:p>
            </p:txBody>
          </p:sp>
          <p:sp>
            <p:nvSpPr>
              <p:cNvPr id="259" name="Google Shape;199;p14">
                <a:extLst>
                  <a:ext uri="{FF2B5EF4-FFF2-40B4-BE49-F238E27FC236}">
                    <a16:creationId xmlns:a16="http://schemas.microsoft.com/office/drawing/2014/main" id="{BB5F975C-FDC3-460E-AC33-0C2BCCD1585E}"/>
                  </a:ext>
                </a:extLst>
              </p:cNvPr>
              <p:cNvSpPr txBox="1"/>
              <p:nvPr/>
            </p:nvSpPr>
            <p:spPr>
              <a:xfrm>
                <a:off x="4217987" y="2611438"/>
                <a:ext cx="33020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NE</a:t>
                </a:r>
                <a:endParaRPr/>
              </a:p>
            </p:txBody>
          </p:sp>
          <p:sp>
            <p:nvSpPr>
              <p:cNvPr id="260" name="Google Shape;200;p14">
                <a:extLst>
                  <a:ext uri="{FF2B5EF4-FFF2-40B4-BE49-F238E27FC236}">
                    <a16:creationId xmlns:a16="http://schemas.microsoft.com/office/drawing/2014/main" id="{50AF0C43-9E3F-4500-91E4-0B9ED3826FA6}"/>
                  </a:ext>
                </a:extLst>
              </p:cNvPr>
              <p:cNvSpPr txBox="1"/>
              <p:nvPr/>
            </p:nvSpPr>
            <p:spPr>
              <a:xfrm>
                <a:off x="4275137" y="3049588"/>
                <a:ext cx="325880" cy="2154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KS</a:t>
                </a:r>
                <a:endParaRPr/>
              </a:p>
            </p:txBody>
          </p:sp>
          <p:sp>
            <p:nvSpPr>
              <p:cNvPr id="261" name="Google Shape;201;p14">
                <a:extLst>
                  <a:ext uri="{FF2B5EF4-FFF2-40B4-BE49-F238E27FC236}">
                    <a16:creationId xmlns:a16="http://schemas.microsoft.com/office/drawing/2014/main" id="{ED524BC9-F3A3-4C6B-A11B-3A6652832525}"/>
                  </a:ext>
                </a:extLst>
              </p:cNvPr>
              <p:cNvSpPr txBox="1"/>
              <p:nvPr/>
            </p:nvSpPr>
            <p:spPr>
              <a:xfrm>
                <a:off x="2019300" y="3997325"/>
                <a:ext cx="323850" cy="215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AK</a:t>
                </a:r>
                <a:endParaRPr/>
              </a:p>
            </p:txBody>
          </p:sp>
        </p:grpSp>
        <p:grpSp>
          <p:nvGrpSpPr>
            <p:cNvPr id="124" name="Google Shape;202;p14">
              <a:extLst>
                <a:ext uri="{FF2B5EF4-FFF2-40B4-BE49-F238E27FC236}">
                  <a16:creationId xmlns:a16="http://schemas.microsoft.com/office/drawing/2014/main" id="{DAD5F9CB-A6A6-448E-92C0-9E9FAA5E1467}"/>
                </a:ext>
              </a:extLst>
            </p:cNvPr>
            <p:cNvGrpSpPr/>
            <p:nvPr/>
          </p:nvGrpSpPr>
          <p:grpSpPr>
            <a:xfrm>
              <a:off x="6864265" y="3859540"/>
              <a:ext cx="457200" cy="1704975"/>
              <a:chOff x="6864265" y="3859540"/>
              <a:chExt cx="457200" cy="1704975"/>
            </a:xfrm>
          </p:grpSpPr>
          <p:sp>
            <p:nvSpPr>
              <p:cNvPr id="155" name="Google Shape;203;p14">
                <a:extLst>
                  <a:ext uri="{FF2B5EF4-FFF2-40B4-BE49-F238E27FC236}">
                    <a16:creationId xmlns:a16="http://schemas.microsoft.com/office/drawing/2014/main" id="{8B83740F-F19F-42DA-900C-819FBE96EF6E}"/>
                  </a:ext>
                </a:extLst>
              </p:cNvPr>
              <p:cNvSpPr txBox="1"/>
              <p:nvPr/>
            </p:nvSpPr>
            <p:spPr>
              <a:xfrm>
                <a:off x="6864265" y="5100965"/>
                <a:ext cx="457200" cy="214312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MD</a:t>
                </a:r>
                <a:endParaRPr/>
              </a:p>
            </p:txBody>
          </p:sp>
          <p:sp>
            <p:nvSpPr>
              <p:cNvPr id="156" name="Google Shape;204;p14">
                <a:extLst>
                  <a:ext uri="{FF2B5EF4-FFF2-40B4-BE49-F238E27FC236}">
                    <a16:creationId xmlns:a16="http://schemas.microsoft.com/office/drawing/2014/main" id="{5D928AD0-6E4F-4F90-AE41-EC36311B2CF1}"/>
                  </a:ext>
                </a:extLst>
              </p:cNvPr>
              <p:cNvSpPr txBox="1"/>
              <p:nvPr/>
            </p:nvSpPr>
            <p:spPr>
              <a:xfrm>
                <a:off x="6864265" y="3859540"/>
                <a:ext cx="457200" cy="223837"/>
              </a:xfrm>
              <a:prstGeom prst="rect">
                <a:avLst/>
              </a:prstGeom>
              <a:solidFill>
                <a:srgbClr val="3966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MA </a:t>
                </a:r>
                <a:endParaRPr/>
              </a:p>
            </p:txBody>
          </p:sp>
          <p:sp>
            <p:nvSpPr>
              <p:cNvPr id="157" name="Google Shape;205;p14">
                <a:extLst>
                  <a:ext uri="{FF2B5EF4-FFF2-40B4-BE49-F238E27FC236}">
                    <a16:creationId xmlns:a16="http://schemas.microsoft.com/office/drawing/2014/main" id="{72C83940-0353-4F72-A5A3-84CDEBC7FC7A}"/>
                  </a:ext>
                </a:extLst>
              </p:cNvPr>
              <p:cNvSpPr txBox="1"/>
              <p:nvPr/>
            </p:nvSpPr>
            <p:spPr>
              <a:xfrm>
                <a:off x="6864265" y="4108777"/>
                <a:ext cx="457200" cy="222250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RI</a:t>
                </a:r>
                <a:endParaRPr/>
              </a:p>
            </p:txBody>
          </p:sp>
          <p:sp>
            <p:nvSpPr>
              <p:cNvPr id="158" name="Google Shape;206;p14">
                <a:extLst>
                  <a:ext uri="{FF2B5EF4-FFF2-40B4-BE49-F238E27FC236}">
                    <a16:creationId xmlns:a16="http://schemas.microsoft.com/office/drawing/2014/main" id="{15239790-5A64-479E-B846-027D670524D5}"/>
                  </a:ext>
                </a:extLst>
              </p:cNvPr>
              <p:cNvSpPr txBox="1"/>
              <p:nvPr/>
            </p:nvSpPr>
            <p:spPr>
              <a:xfrm>
                <a:off x="6864265" y="4356427"/>
                <a:ext cx="457200" cy="222250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CT</a:t>
                </a:r>
                <a:endParaRPr/>
              </a:p>
            </p:txBody>
          </p:sp>
          <p:sp>
            <p:nvSpPr>
              <p:cNvPr id="159" name="Google Shape;207;p14">
                <a:extLst>
                  <a:ext uri="{FF2B5EF4-FFF2-40B4-BE49-F238E27FC236}">
                    <a16:creationId xmlns:a16="http://schemas.microsoft.com/office/drawing/2014/main" id="{B1CF8006-0AA1-4F7B-A024-5963F64D3428}"/>
                  </a:ext>
                </a:extLst>
              </p:cNvPr>
              <p:cNvSpPr txBox="1"/>
              <p:nvPr/>
            </p:nvSpPr>
            <p:spPr>
              <a:xfrm>
                <a:off x="6864265" y="5340677"/>
                <a:ext cx="457200" cy="223838"/>
              </a:xfrm>
              <a:prstGeom prst="rect">
                <a:avLst/>
              </a:prstGeom>
              <a:solidFill>
                <a:srgbClr val="39665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 dirty="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DC</a:t>
                </a:r>
                <a:endParaRPr dirty="0"/>
              </a:p>
            </p:txBody>
          </p:sp>
          <p:sp>
            <p:nvSpPr>
              <p:cNvPr id="160" name="Google Shape;208;p14">
                <a:extLst>
                  <a:ext uri="{FF2B5EF4-FFF2-40B4-BE49-F238E27FC236}">
                    <a16:creationId xmlns:a16="http://schemas.microsoft.com/office/drawing/2014/main" id="{10867073-5DD7-4A97-B87C-5383EB94C559}"/>
                  </a:ext>
                </a:extLst>
              </p:cNvPr>
              <p:cNvSpPr txBox="1"/>
              <p:nvPr/>
            </p:nvSpPr>
            <p:spPr>
              <a:xfrm>
                <a:off x="6864265" y="4851727"/>
                <a:ext cx="457200" cy="223838"/>
              </a:xfrm>
              <a:prstGeom prst="rect">
                <a:avLst/>
              </a:prstGeom>
              <a:solidFill>
                <a:srgbClr val="559A8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DE</a:t>
                </a:r>
                <a:endParaRPr/>
              </a:p>
            </p:txBody>
          </p:sp>
          <p:sp>
            <p:nvSpPr>
              <p:cNvPr id="161" name="Google Shape;209;p14">
                <a:extLst>
                  <a:ext uri="{FF2B5EF4-FFF2-40B4-BE49-F238E27FC236}">
                    <a16:creationId xmlns:a16="http://schemas.microsoft.com/office/drawing/2014/main" id="{F3D66406-3FE1-4018-B004-EF6B3EA60006}"/>
                  </a:ext>
                </a:extLst>
              </p:cNvPr>
              <p:cNvSpPr txBox="1"/>
              <p:nvPr/>
            </p:nvSpPr>
            <p:spPr>
              <a:xfrm>
                <a:off x="6864265" y="4604077"/>
                <a:ext cx="457200" cy="223838"/>
              </a:xfrm>
              <a:prstGeom prst="rect">
                <a:avLst/>
              </a:prstGeom>
              <a:solidFill>
                <a:srgbClr val="B7D3C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rPr lang="en-US" sz="800" b="0" i="0" u="none" strike="noStrike" cap="none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NJ </a:t>
                </a:r>
                <a:endParaRPr/>
              </a:p>
            </p:txBody>
          </p:sp>
        </p:grpSp>
        <p:sp>
          <p:nvSpPr>
            <p:cNvPr id="152" name="Google Shape;210;p14">
              <a:extLst>
                <a:ext uri="{FF2B5EF4-FFF2-40B4-BE49-F238E27FC236}">
                  <a16:creationId xmlns:a16="http://schemas.microsoft.com/office/drawing/2014/main" id="{4CB25A0A-8362-4716-BDE6-EB03D6B36717}"/>
                </a:ext>
              </a:extLst>
            </p:cNvPr>
            <p:cNvSpPr txBox="1"/>
            <p:nvPr/>
          </p:nvSpPr>
          <p:spPr>
            <a:xfrm>
              <a:off x="6472153" y="2643515"/>
              <a:ext cx="328612" cy="214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VT </a:t>
              </a:r>
              <a:endParaRPr/>
            </a:p>
          </p:txBody>
        </p:sp>
        <p:sp>
          <p:nvSpPr>
            <p:cNvPr id="153" name="Google Shape;211;p14">
              <a:extLst>
                <a:ext uri="{FF2B5EF4-FFF2-40B4-BE49-F238E27FC236}">
                  <a16:creationId xmlns:a16="http://schemas.microsoft.com/office/drawing/2014/main" id="{AC4ECC9A-9AB9-4354-A022-928696A1C0EC}"/>
                </a:ext>
              </a:extLst>
            </p:cNvPr>
            <p:cNvSpPr txBox="1"/>
            <p:nvPr/>
          </p:nvSpPr>
          <p:spPr>
            <a:xfrm>
              <a:off x="6876965" y="2954665"/>
              <a:ext cx="350838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</a:t>
              </a:r>
              <a:endParaRPr/>
            </a:p>
          </p:txBody>
        </p:sp>
        <p:sp>
          <p:nvSpPr>
            <p:cNvPr id="154" name="Google Shape;212;p14">
              <a:extLst>
                <a:ext uri="{FF2B5EF4-FFF2-40B4-BE49-F238E27FC236}">
                  <a16:creationId xmlns:a16="http://schemas.microsoft.com/office/drawing/2014/main" id="{85FB1C43-5E4E-4AD5-8239-4B5E2F649D76}"/>
                </a:ext>
              </a:extLst>
            </p:cNvPr>
            <p:cNvSpPr txBox="1"/>
            <p:nvPr/>
          </p:nvSpPr>
          <p:spPr>
            <a:xfrm>
              <a:off x="2806700" y="5613727"/>
              <a:ext cx="307975" cy="21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rPr>
                <a:t>HI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78788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time</a:t>
            </a:r>
            <a:br>
              <a:rPr lang="en-US" dirty="0"/>
            </a:br>
            <a:r>
              <a:rPr lang="en-US" dirty="0"/>
              <a:t>and your attention!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Read our auto </a:t>
            </a:r>
            <a:r>
              <a:rPr lang="en-US" dirty="0">
                <a:solidFill>
                  <a:schemeClr val="accent1"/>
                </a:solidFill>
                <a:hlinkClick r:id="rId4"/>
              </a:rPr>
              <a:t>White Paper </a:t>
            </a:r>
            <a:r>
              <a:rPr lang="en-US" dirty="0">
                <a:solidFill>
                  <a:schemeClr val="accent1"/>
                </a:solidFill>
              </a:rPr>
              <a:t>on Rising Personal Auto Costs at </a:t>
            </a:r>
            <a:endParaRPr lang="en-US" dirty="0">
              <a:solidFill>
                <a:schemeClr val="accent1"/>
              </a:solidFill>
              <a:hlinkClick r:id="rId5"/>
            </a:endParaRPr>
          </a:p>
          <a:p>
            <a:r>
              <a:rPr lang="en-US" dirty="0">
                <a:hlinkClick r:id="rId5"/>
              </a:rPr>
              <a:t>www.iii.org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826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 Storm for the Ages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Sources: CBSnews.com; fox2news.com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5B3E53-5D99-4DFD-AB62-7E0C7315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6" y="1730423"/>
            <a:ext cx="5715000" cy="44196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DC79A8-EE21-448E-A8B2-426664F8F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134" y="4096461"/>
            <a:ext cx="4667250" cy="2600325"/>
          </a:xfrm>
          <a:prstGeom prst="rect">
            <a:avLst/>
          </a:prstGeom>
          <a:ln>
            <a:solidFill>
              <a:schemeClr val="tx2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6453759" y="1730423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Record 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34.3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12/29/2015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598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FCD7-EC78-47C6-BF54-6203A3D4E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2017 Union, Missouri, Flood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254D4-F743-4922-A8C9-CB0F8E00F1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0807" y="1114143"/>
            <a:ext cx="8454009" cy="659245"/>
          </a:xfrm>
        </p:spPr>
        <p:txBody>
          <a:bodyPr/>
          <a:lstStyle/>
          <a:p>
            <a:r>
              <a:rPr lang="en-US" dirty="0"/>
              <a:t>“Unfortunately, it’s a river and Mother Nature.</a:t>
            </a:r>
          </a:p>
          <a:p>
            <a:r>
              <a:rPr lang="en-US" dirty="0"/>
              <a:t>And we can’t control her.”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E2D1A-AE8F-4E1E-B813-A82BFAECF8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eMissourian.com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9F39764-5CC4-457A-AFD5-E5ED1FF480CA}"/>
              </a:ext>
            </a:extLst>
          </p:cNvPr>
          <p:cNvGrpSpPr/>
          <p:nvPr/>
        </p:nvGrpSpPr>
        <p:grpSpPr bwMode="gray">
          <a:xfrm>
            <a:off x="5105250" y="1886684"/>
            <a:ext cx="2137976" cy="1378720"/>
            <a:chOff x="336403" y="1516554"/>
            <a:chExt cx="2578608" cy="1502067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1533B192-01CB-4BE9-8161-ADD8212686B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6403" y="1516554"/>
              <a:ext cx="2578608" cy="1502067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137160" tIns="137160" rIns="91440" bIns="13716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 err="1">
                  <a:solidFill>
                    <a:srgbClr val="286EB8"/>
                  </a:solidFill>
                  <a:latin typeface="+mn-lt"/>
                </a:rPr>
                <a:t>Bourbeuse</a:t>
              </a: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 River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Crest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30.1 feet</a:t>
              </a:r>
            </a:p>
            <a:p>
              <a:pPr algn="ctr" eaLnBrk="1" hangingPunct="1">
                <a:lnSpc>
                  <a:spcPct val="90000"/>
                </a:lnSpc>
                <a:spcBef>
                  <a:spcPts val="600"/>
                </a:spcBef>
              </a:pPr>
              <a:r>
                <a:rPr lang="en-US" altLang="en-US" sz="1600" dirty="0">
                  <a:solidFill>
                    <a:srgbClr val="286EB8"/>
                  </a:solidFill>
                  <a:latin typeface="+mn-lt"/>
                </a:rPr>
                <a:t>May 2-3, 2017</a:t>
              </a: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C4676DB-E7D7-4E2F-A3F6-55047CFB05F6}"/>
                </a:ext>
              </a:extLst>
            </p:cNvPr>
            <p:cNvSpPr>
              <a:spLocks noChangeAspect="1"/>
            </p:cNvSpPr>
            <p:nvPr/>
          </p:nvSpPr>
          <p:spPr bwMode="gray">
            <a:xfrm rot="10800000">
              <a:off x="2698364" y="1519223"/>
              <a:ext cx="216647" cy="216647"/>
            </a:xfrm>
            <a:prstGeom prst="rtTriangle">
              <a:avLst/>
            </a:prstGeom>
            <a:solidFill>
              <a:srgbClr val="286E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ABE4DA2-9F5D-4084-9B3B-217688FB8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01" y="1886684"/>
            <a:ext cx="4404735" cy="429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8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B6004-B1BD-4AB0-A4E9-3C7F73053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Extreme Events: A Troubling Trend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12AF116-2A06-4FAB-A64A-B196CF3E9BE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85491" y="1183302"/>
          <a:ext cx="833532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653">
                  <a:extLst>
                    <a:ext uri="{9D8B030D-6E8A-4147-A177-3AD203B41FA5}">
                      <a16:colId xmlns:a16="http://schemas.microsoft.com/office/drawing/2014/main" val="2135873712"/>
                    </a:ext>
                  </a:extLst>
                </a:gridCol>
                <a:gridCol w="1496185">
                  <a:extLst>
                    <a:ext uri="{9D8B030D-6E8A-4147-A177-3AD203B41FA5}">
                      <a16:colId xmlns:a16="http://schemas.microsoft.com/office/drawing/2014/main" val="3082063085"/>
                    </a:ext>
                  </a:extLst>
                </a:gridCol>
                <a:gridCol w="3086867">
                  <a:extLst>
                    <a:ext uri="{9D8B030D-6E8A-4147-A177-3AD203B41FA5}">
                      <a16:colId xmlns:a16="http://schemas.microsoft.com/office/drawing/2014/main" val="3010570140"/>
                    </a:ext>
                  </a:extLst>
                </a:gridCol>
                <a:gridCol w="2976622">
                  <a:extLst>
                    <a:ext uri="{9D8B030D-6E8A-4147-A177-3AD203B41FA5}">
                      <a16:colId xmlns:a16="http://schemas.microsoft.com/office/drawing/2014/main" val="617786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Event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Cause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5658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2005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Katrina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0359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Maria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9057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Irma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3739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September 11 Events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Terrorism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1596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 2012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Sandy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71142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2017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Harvey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1054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Aug. 1992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Andrew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6993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Jan. 1994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Northridge, CA earthquake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Earthquake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4201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Sep. 2008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Ike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83552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Oct. 2005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 Wilma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Hurricane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49805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CFB14B-2B3E-4396-9EB6-168A68CA3C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The Property Claim Services® (PCS®) unit of ISO®, a Verisk Analytics® company.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6CA292A-220A-4EAC-9E20-74C18B5CBDDA}"/>
              </a:ext>
            </a:extLst>
          </p:cNvPr>
          <p:cNvSpPr txBox="1">
            <a:spLocks/>
          </p:cNvSpPr>
          <p:nvPr/>
        </p:nvSpPr>
        <p:spPr bwMode="gray">
          <a:xfrm>
            <a:off x="460125" y="5470797"/>
            <a:ext cx="8186058" cy="8229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>
                <a:latin typeface="Arial" panose="020B0604020202020204" pitchFamily="34" charset="0"/>
              </a:rPr>
              <a:t>Three of 10 Worst US Catastrophes Occurred in 2017.</a:t>
            </a:r>
          </a:p>
        </p:txBody>
      </p:sp>
    </p:spTree>
    <p:extLst>
      <p:ext uri="{BB962C8B-B14F-4D97-AF65-F5344CB8AC3E}">
        <p14:creationId xmlns:p14="http://schemas.microsoft.com/office/powerpoint/2010/main" val="41069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22" name="Rectangle 3"/>
          <p:cNvSpPr>
            <a:spLocks noGrp="1" noChangeArrowheads="1"/>
          </p:cNvSpPr>
          <p:nvPr>
            <p:ph type="title"/>
          </p:nvPr>
        </p:nvSpPr>
        <p:spPr>
          <a:xfrm>
            <a:off x="573962" y="176274"/>
            <a:ext cx="7996076" cy="663635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U.S. Inflation-Adjusted Cat Losses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33856" y="5974257"/>
            <a:ext cx="7680960" cy="813816"/>
          </a:xfrm>
        </p:spPr>
        <p:txBody>
          <a:bodyPr/>
          <a:lstStyle/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*2018: Inflation-adjusted estimate, subject to change. 2010s is average of 2010 to 2018.</a:t>
            </a:r>
          </a:p>
          <a:p>
            <a:r>
              <a:rPr lang="en-US" sz="1100" dirty="0"/>
              <a:t>Sources: Property Claims Service, a Verisk Analytics business; Insurance Information Institute</a:t>
            </a:r>
            <a:r>
              <a:rPr lang="en-US" sz="900" dirty="0"/>
              <a:t>.</a:t>
            </a:r>
          </a:p>
          <a:p>
            <a:endParaRPr lang="en-US" sz="900" dirty="0"/>
          </a:p>
        </p:txBody>
      </p:sp>
      <p:graphicFrame>
        <p:nvGraphicFramePr>
          <p:cNvPr id="22" name="Chart 21"/>
          <p:cNvGraphicFramePr/>
          <p:nvPr>
            <p:extLst/>
          </p:nvPr>
        </p:nvGraphicFramePr>
        <p:xfrm>
          <a:off x="292100" y="971550"/>
          <a:ext cx="8559800" cy="422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 Placeholder 4"/>
          <p:cNvSpPr txBox="1">
            <a:spLocks/>
          </p:cNvSpPr>
          <p:nvPr/>
        </p:nvSpPr>
        <p:spPr bwMode="gray">
          <a:xfrm>
            <a:off x="478971" y="5303071"/>
            <a:ext cx="8186058" cy="822960"/>
          </a:xfrm>
          <a:prstGeom prst="snip1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9144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kumimoji="0" sz="2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  <a:lvl2pPr indent="0">
              <a:buNone/>
              <a:defRPr sz="2000" b="1"/>
            </a:lvl2pPr>
            <a:lvl3pPr indent="0">
              <a:buNone/>
              <a:defRPr b="1"/>
            </a:lvl3pPr>
            <a:lvl4pPr indent="0">
              <a:buNone/>
              <a:defRPr sz="1600" b="1"/>
            </a:lvl4pPr>
            <a:lvl5pPr indent="0">
              <a:buNone/>
              <a:defRPr sz="1600" b="1"/>
            </a:lvl5pPr>
            <a:lvl6pPr indent="0">
              <a:buNone/>
              <a:defRPr sz="1600" b="1"/>
            </a:lvl6pPr>
            <a:lvl7pPr indent="0">
              <a:buNone/>
              <a:defRPr sz="1600" b="1"/>
            </a:lvl7pPr>
            <a:lvl8pPr indent="0">
              <a:buNone/>
              <a:defRPr sz="1600" b="1"/>
            </a:lvl8pPr>
            <a:lvl9pPr indent="0">
              <a:buNone/>
              <a:defRPr sz="1600" b="1"/>
            </a:lvl9pPr>
          </a:lstStyle>
          <a:p>
            <a:r>
              <a:rPr lang="en-US" dirty="0">
                <a:latin typeface="Arial" panose="020B0604020202020204" pitchFamily="34" charset="0"/>
              </a:rPr>
              <a:t>2018 – Third worst year for U.S. Insured Catastrophe Losses.  Average Insured Loss per Year for 1980-2018 is $19.3 B.</a:t>
            </a:r>
          </a:p>
        </p:txBody>
      </p:sp>
      <p:grpSp>
        <p:nvGrpSpPr>
          <p:cNvPr id="7" name="Group 6"/>
          <p:cNvGrpSpPr/>
          <p:nvPr/>
        </p:nvGrpSpPr>
        <p:grpSpPr bwMode="gray">
          <a:xfrm>
            <a:off x="7651345" y="138575"/>
            <a:ext cx="1359220" cy="795276"/>
            <a:chOff x="3077715" y="893732"/>
            <a:chExt cx="1359220" cy="795276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3077715" y="893732"/>
              <a:ext cx="1359220" cy="5943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18" tIns="45709" rIns="91418" bIns="45709" anchor="ctr">
              <a:flatTx/>
            </a:bodyPr>
            <a:lstStyle/>
            <a:p>
              <a:pPr algn="ctr" eaLnBrk="0" fontAlgn="base" hangingPunct="0">
                <a:lnSpc>
                  <a:spcPct val="9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90000"/>
                <a:tabLst>
                  <a:tab pos="1603375" algn="ctr"/>
                  <a:tab pos="2627313" algn="ctr"/>
                </a:tabLst>
              </a:pPr>
              <a:r>
                <a:rPr lang="en-US" sz="1600" b="1" dirty="0">
                  <a:solidFill>
                    <a:schemeClr val="accent1"/>
                  </a:solidFill>
                  <a:latin typeface="+mj-lt"/>
                </a:rPr>
                <a:t>Harvey, Irma, Maria</a:t>
              </a:r>
            </a:p>
          </p:txBody>
        </p:sp>
        <p:cxnSp>
          <p:nvCxnSpPr>
            <p:cNvPr id="9" name="Straight Arrow Connector 8"/>
            <p:cNvCxnSpPr>
              <a:cxnSpLocks/>
            </p:cNvCxnSpPr>
            <p:nvPr/>
          </p:nvCxnSpPr>
          <p:spPr bwMode="gray">
            <a:xfrm>
              <a:off x="3697192" y="1488092"/>
              <a:ext cx="0" cy="200916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oval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22218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rofitability Peaks &amp; Troughs in the P/C Insurance Industry"/>
  <p:tag name="ARTICULATE_SLIDE_GUID" val="5f352899-b35e-44e4-b252-7ee23066d223"/>
  <p:tag name="ARTICULATE_SLIDE_NAV" val="44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2u_YUo_Tu.L1hOjeQBva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P/C Insurance Industry Combined Ratio"/>
  <p:tag name="ARTICULATE_SLIDE_GUID" val="d597db85-55e1-4188-b89d-d656c2dd132a"/>
  <p:tag name="ARTICULATE_SLIDE_NAV" val="52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19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marL="292608" indent="-292608">
          <a:lnSpc>
            <a:spcPct val="90000"/>
          </a:lnSpc>
          <a:spcBef>
            <a:spcPts val="1200"/>
          </a:spcBef>
          <a:buClr>
            <a:srgbClr val="337DBE"/>
          </a:buClr>
          <a:buSzPct val="77000"/>
          <a:buFont typeface="Wingdings 3" panose="05040102010807070707" pitchFamily="18" charset="2"/>
          <a:buChar char=""/>
          <a:defRPr sz="20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21">
      <a:dk1>
        <a:srgbClr val="000000"/>
      </a:dk1>
      <a:lt1>
        <a:srgbClr val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20">
      <a:dk1>
        <a:sysClr val="windowText" lastClr="000000"/>
      </a:dk1>
      <a:lt1>
        <a:sysClr val="window" lastClr="FFFFFF"/>
      </a:lt1>
      <a:dk2>
        <a:srgbClr val="072C44"/>
      </a:dk2>
      <a:lt2>
        <a:srgbClr val="FFFFFF"/>
      </a:lt2>
      <a:accent1>
        <a:srgbClr val="337DBE"/>
      </a:accent1>
      <a:accent2>
        <a:srgbClr val="F69322"/>
      </a:accent2>
      <a:accent3>
        <a:srgbClr val="43B19E"/>
      </a:accent3>
      <a:accent4>
        <a:srgbClr val="E2B431"/>
      </a:accent4>
      <a:accent5>
        <a:srgbClr val="9A9A9A"/>
      </a:accent5>
      <a:accent6>
        <a:srgbClr val="D34D27"/>
      </a:accent6>
      <a:hlink>
        <a:srgbClr val="337DBE"/>
      </a:hlink>
      <a:folHlink>
        <a:srgbClr val="A6DCF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11702</TotalTime>
  <Words>2496</Words>
  <Application>Microsoft Office PowerPoint</Application>
  <PresentationFormat>On-screen Show (4:3)</PresentationFormat>
  <Paragraphs>655</Paragraphs>
  <Slides>51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3" baseType="lpstr">
      <vt:lpstr>MS PGothic</vt:lpstr>
      <vt:lpstr>MS PGothic</vt:lpstr>
      <vt:lpstr>Arial</vt:lpstr>
      <vt:lpstr>Arial Narrow</vt:lpstr>
      <vt:lpstr>Calibri</vt:lpstr>
      <vt:lpstr>Georgia</vt:lpstr>
      <vt:lpstr>Symbol</vt:lpstr>
      <vt:lpstr>Verdana</vt:lpstr>
      <vt:lpstr>Wingdings</vt:lpstr>
      <vt:lpstr>Wingdings 3</vt:lpstr>
      <vt:lpstr>Office Theme</vt:lpstr>
      <vt:lpstr>think-cell Slide</vt:lpstr>
      <vt:lpstr>Insurance: Vanguard of the Resilient</vt:lpstr>
      <vt:lpstr>I.I.I. Mission Statement</vt:lpstr>
      <vt:lpstr>How Insurance Drives Economic Growth</vt:lpstr>
      <vt:lpstr>Catastrophes</vt:lpstr>
      <vt:lpstr>1982 Union, Missouri, Flood</vt:lpstr>
      <vt:lpstr>2015 Union, Missouri, Flood</vt:lpstr>
      <vt:lpstr>2017 Union, Missouri, Flood</vt:lpstr>
      <vt:lpstr>Extreme Events: A Troubling Trend</vt:lpstr>
      <vt:lpstr>      U.S. Inflation-Adjusted Cat Losses</vt:lpstr>
      <vt:lpstr>Disruptive Forces in the World – The New Norm</vt:lpstr>
      <vt:lpstr>Insurance Leading Throughout History</vt:lpstr>
      <vt:lpstr>Insurers Studying Solutions to Extreme Weather</vt:lpstr>
      <vt:lpstr>Education &amp; Analysis</vt:lpstr>
      <vt:lpstr>I.I.I. To Create Resilience Index </vt:lpstr>
      <vt:lpstr>(Re)insurance Products</vt:lpstr>
      <vt:lpstr>Who Is Buying Flood Insurance?</vt:lpstr>
      <vt:lpstr>FEMA Grant Vs. NFIP</vt:lpstr>
      <vt:lpstr>Private Flood Insurance</vt:lpstr>
      <vt:lpstr>Insurance Industry Economic Trends  </vt:lpstr>
      <vt:lpstr> Direct Premium Growth, Annual Change</vt:lpstr>
      <vt:lpstr>P/C industry net income after taxes</vt:lpstr>
      <vt:lpstr>P/C Insurance Industry  Combined Ratio, 2000-2018*</vt:lpstr>
      <vt:lpstr>Key sources of P/C insurer profits</vt:lpstr>
      <vt:lpstr>Oregon Results</vt:lpstr>
      <vt:lpstr>RNW All Lines: OR vs. U.S.</vt:lpstr>
      <vt:lpstr>RNW PP Auto: OR vs. U.S.</vt:lpstr>
      <vt:lpstr>RNW Comm. Auto: OR vs. U.S.</vt:lpstr>
      <vt:lpstr>All Lines: 10-Year Average RNW  OR and Nearby States, 2008–2017</vt:lpstr>
      <vt:lpstr>PP Auto: 10-Year Average RNW  OR and Nearby States, 2008–2017</vt:lpstr>
      <vt:lpstr>Top Ten Most Expensive and Least Expensive States for Automobile Insurance, 20161</vt:lpstr>
      <vt:lpstr>Comm. Auto: 10-Year Average RNW  OR and Nearby States, 2008–2017</vt:lpstr>
      <vt:lpstr>All Lines DWP Growth: OR vs. U.S.</vt:lpstr>
      <vt:lpstr>Private Passenger Auto DWP Growth:  OR vs. U.S.</vt:lpstr>
      <vt:lpstr>Commercial Auto DWP Growth: OR vs. U.S.</vt:lpstr>
      <vt:lpstr>Auto Coverages</vt:lpstr>
      <vt:lpstr>Auto Net Combined Ratio</vt:lpstr>
      <vt:lpstr> Rising Accident Costs</vt:lpstr>
      <vt:lpstr>Results by Line</vt:lpstr>
      <vt:lpstr>Loss Ratio Trends </vt:lpstr>
      <vt:lpstr>Claim Trends by Coverage</vt:lpstr>
      <vt:lpstr>Collision Claims Frequency </vt:lpstr>
      <vt:lpstr>Collision Claims: Severity Trending Higher</vt:lpstr>
      <vt:lpstr>What’s Driving These Trends?</vt:lpstr>
      <vt:lpstr>Road Safety</vt:lpstr>
      <vt:lpstr>More People Working and Driving =&gt; More Collisions</vt:lpstr>
      <vt:lpstr>Severity: Driving Fatalities are Rising</vt:lpstr>
      <vt:lpstr>Auto Repair: Complexity Grows</vt:lpstr>
      <vt:lpstr>Fixing a Bumper</vt:lpstr>
      <vt:lpstr>What About Distractions?</vt:lpstr>
      <vt:lpstr>PowerPoint Presentation</vt:lpstr>
      <vt:lpstr>Thank you for your time and your attention!</vt:lpstr>
    </vt:vector>
  </TitlesOfParts>
  <Company>eSlide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P014585</dc:title>
  <dc:subject>v2007 and v2010</dc:subject>
  <dc:creator>Call @ 866-2-eSlide</dc:creator>
  <dc:description>eSlide, LLC - P14228 - III PPT Template 4:3</dc:description>
  <cp:lastModifiedBy>Lewis, Charlene</cp:lastModifiedBy>
  <cp:revision>756</cp:revision>
  <cp:lastPrinted>2017-01-09T17:05:33Z</cp:lastPrinted>
  <dcterms:created xsi:type="dcterms:W3CDTF">2011-11-02T14:24:24Z</dcterms:created>
  <dcterms:modified xsi:type="dcterms:W3CDTF">2019-03-05T19:29:29Z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6FA84E3A-8DD8-49B9-835E-E8FDF548ABB2</vt:lpwstr>
  </property>
  <property fmtid="{D5CDD505-2E9C-101B-9397-08002B2CF9AE}" pid="3" name="ArticulatePath">
    <vt:lpwstr>P14228_III PPT Template 4x3_050116_415pm</vt:lpwstr>
  </property>
</Properties>
</file>