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7"/>
  </p:notesMasterIdLst>
  <p:handoutMasterIdLst>
    <p:handoutMasterId r:id="rId38"/>
  </p:handoutMasterIdLst>
  <p:sldIdLst>
    <p:sldId id="4301" r:id="rId2"/>
    <p:sldId id="4669" r:id="rId3"/>
    <p:sldId id="4672" r:id="rId4"/>
    <p:sldId id="4671" r:id="rId5"/>
    <p:sldId id="4673" r:id="rId6"/>
    <p:sldId id="4661" r:id="rId7"/>
    <p:sldId id="4663" r:id="rId8"/>
    <p:sldId id="4662" r:id="rId9"/>
    <p:sldId id="4664" r:id="rId10"/>
    <p:sldId id="4665" r:id="rId11"/>
    <p:sldId id="4674" r:id="rId12"/>
    <p:sldId id="4675" r:id="rId13"/>
    <p:sldId id="4676" r:id="rId14"/>
    <p:sldId id="4677" r:id="rId15"/>
    <p:sldId id="4649" r:id="rId16"/>
    <p:sldId id="4650" r:id="rId17"/>
    <p:sldId id="4682" r:id="rId18"/>
    <p:sldId id="4651" r:id="rId19"/>
    <p:sldId id="4652" r:id="rId20"/>
    <p:sldId id="4653" r:id="rId21"/>
    <p:sldId id="4654" r:id="rId22"/>
    <p:sldId id="4655" r:id="rId23"/>
    <p:sldId id="4678" r:id="rId24"/>
    <p:sldId id="4660" r:id="rId25"/>
    <p:sldId id="4679" r:id="rId26"/>
    <p:sldId id="4656" r:id="rId27"/>
    <p:sldId id="4684" r:id="rId28"/>
    <p:sldId id="4680" r:id="rId29"/>
    <p:sldId id="4681" r:id="rId30"/>
    <p:sldId id="4658" r:id="rId31"/>
    <p:sldId id="4659" r:id="rId32"/>
    <p:sldId id="4683" r:id="rId33"/>
    <p:sldId id="4686" r:id="rId34"/>
    <p:sldId id="4685" r:id="rId35"/>
    <p:sldId id="1136"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6DD"/>
    <a:srgbClr val="225A7A"/>
    <a:srgbClr val="2B7299"/>
    <a:srgbClr val="3691C4"/>
    <a:srgbClr val="3333CC"/>
    <a:srgbClr val="28688C"/>
    <a:srgbClr val="E5F1F7"/>
    <a:srgbClr val="4B9FCD"/>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224457440"/>
        <c:axId val="222909216"/>
      </c:barChart>
      <c:catAx>
        <c:axId val="224457440"/>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22909216"/>
        <c:crosses val="autoZero"/>
        <c:auto val="1"/>
        <c:lblAlgn val="ctr"/>
        <c:lblOffset val="20"/>
        <c:noMultiLvlLbl val="0"/>
      </c:catAx>
      <c:valAx>
        <c:axId val="222909216"/>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24457440"/>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3676012461059191E-2"/>
                  <c:y val="-4.11240791679760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2436284249515541E-4"/>
                  <c:y val="-4.472380290292467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1189868884754698E-2"/>
                  <c:y val="8.70212260353040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6.3925233644859872E-2"/>
                  <c:y val="-4.37392894782470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1.6199376947040498E-3"/>
                  <c:y val="-3.32784482371629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2"/>
              <c:layout>
                <c:manualLayout>
                  <c:x val="7.7258566978192006E-3"/>
                  <c:y val="-9.7415554447237446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4"/>
              <c:layout>
                <c:manualLayout>
                  <c:x val="-8.0662055093580598E-2"/>
                  <c:y val="3.7332230140154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8.6892584688596175E-2"/>
                  <c:y val="5.825391262232276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6"/>
              <c:layout>
                <c:manualLayout>
                  <c:x val="-7.9104422694826704E-2"/>
                  <c:y val="2.94865992093416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7"/>
              <c:layout>
                <c:manualLayout>
                  <c:x val="-6.9758628302303338E-2"/>
                  <c:y val="5.56387023120517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8"/>
              <c:layout>
                <c:manualLayout>
                  <c:x val="-4.0163612725979458E-2"/>
                  <c:y val="-4.373928947824710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pt idx="17">
                  <c:v>Q2-14</c:v>
                </c:pt>
                <c:pt idx="18">
                  <c:v>Q3-14</c:v>
                </c:pt>
                <c:pt idx="19">
                  <c:v>Q4-14</c:v>
                </c:pt>
              </c:strCache>
            </c:strRef>
          </c:cat>
          <c:val>
            <c:numRef>
              <c:f>Sheet1!$C$2:$C$21</c:f>
              <c:numCache>
                <c:formatCode>0.0%</c:formatCode>
                <c:ptCount val="20"/>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pt idx="17">
                  <c:v>6.2E-2</c:v>
                </c:pt>
                <c:pt idx="18">
                  <c:v>6.0999999999999999E-2</c:v>
                </c:pt>
                <c:pt idx="19">
                  <c:v>5.8000000000000003E-2</c:v>
                </c:pt>
              </c:numCache>
            </c:numRef>
          </c:val>
          <c:smooth val="0"/>
        </c:ser>
        <c:dLbls>
          <c:dLblPos val="t"/>
          <c:showLegendKey val="0"/>
          <c:showVal val="1"/>
          <c:showCatName val="0"/>
          <c:showSerName val="0"/>
          <c:showPercent val="0"/>
          <c:showBubbleSize val="0"/>
        </c:dLbls>
        <c:marker val="1"/>
        <c:smooth val="0"/>
        <c:axId val="222911960"/>
        <c:axId val="222909608"/>
      </c:lineChart>
      <c:catAx>
        <c:axId val="22291196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2909608"/>
        <c:crosses val="autoZero"/>
        <c:auto val="1"/>
        <c:lblAlgn val="ctr"/>
        <c:lblOffset val="100"/>
        <c:noMultiLvlLbl val="0"/>
      </c:catAx>
      <c:valAx>
        <c:axId val="222909608"/>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22911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3449616111070235"/>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4497755537567178E-2"/>
                  <c:y val="-6.3484127320793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786224151887556E-2"/>
                  <c:y val="-0.16024690880082104"/>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9170652733828833E-2"/>
                  <c:y val="3.85090747797765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9819952412489924E-3"/>
                  <c:y val="3.589386446950561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940123138813311E-2"/>
                  <c:y val="7.773722943384198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5151961145043786E-2"/>
                  <c:y val="9.08132809851970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151961145043842E-2"/>
                  <c:y val="4.89699160208607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4.1631711923859983E-2"/>
                  <c:y val="-5.040807576943821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8.5000000000000006E-2</c:v>
                </c:pt>
                <c:pt idx="1">
                  <c:v>7.1999999999999995E-2</c:v>
                </c:pt>
                <c:pt idx="2">
                  <c:v>6.9000000000000006E-2</c:v>
                </c:pt>
                <c:pt idx="3">
                  <c:v>4.2000000000000003E-2</c:v>
                </c:pt>
                <c:pt idx="4">
                  <c:v>4.2000000000000003E-2</c:v>
                </c:pt>
                <c:pt idx="5">
                  <c:v>4.4999999999999998E-2</c:v>
                </c:pt>
                <c:pt idx="6">
                  <c:v>5.7000000000000002E-2</c:v>
                </c:pt>
                <c:pt idx="7">
                  <c:v>5.7000000000000002E-2</c:v>
                </c:pt>
                <c:pt idx="8">
                  <c:v>5.7000000000000002E-2</c:v>
                </c:pt>
                <c:pt idx="9">
                  <c:v>5.6000000000000001E-2</c:v>
                </c:pt>
                <c:pt idx="10">
                  <c:v>4.9000000000000002E-2</c:v>
                </c:pt>
                <c:pt idx="11">
                  <c:v>5.3999999999999999E-2</c:v>
                </c:pt>
                <c:pt idx="12">
                  <c:v>4.8000000000000001E-2</c:v>
                </c:pt>
                <c:pt idx="13">
                  <c:v>4.2000000000000003E-2</c:v>
                </c:pt>
                <c:pt idx="14">
                  <c:v>3.5999999999999997E-2</c:v>
                </c:pt>
                <c:pt idx="15">
                  <c:v>2.7E-2</c:v>
                </c:pt>
                <c:pt idx="16">
                  <c:v>2.5999999999999999E-2</c:v>
                </c:pt>
              </c:numCache>
            </c:numRef>
          </c:val>
          <c:smooth val="0"/>
        </c:ser>
        <c:dLbls>
          <c:dLblPos val="t"/>
          <c:showLegendKey val="0"/>
          <c:showVal val="1"/>
          <c:showCatName val="0"/>
          <c:showSerName val="0"/>
          <c:showPercent val="0"/>
          <c:showBubbleSize val="0"/>
        </c:dLbls>
        <c:marker val="1"/>
        <c:smooth val="0"/>
        <c:axId val="222910392"/>
        <c:axId val="287327512"/>
      </c:lineChart>
      <c:catAx>
        <c:axId val="22291039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327512"/>
        <c:crosses val="autoZero"/>
        <c:auto val="1"/>
        <c:lblAlgn val="ctr"/>
        <c:lblOffset val="100"/>
        <c:noMultiLvlLbl val="0"/>
      </c:catAx>
      <c:valAx>
        <c:axId val="287327512"/>
        <c:scaling>
          <c:orientation val="minMax"/>
          <c:max val="0.1"/>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rial" panose="020B0604020202020204" pitchFamily="34" charset="0"/>
                    <a:cs typeface="Arial" panose="020B0604020202020204" pitchFamily="34" charset="0"/>
                  </a:rPr>
                  <a:t>Risk Spread (coupon – risk-free rate)</a:t>
                </a:r>
                <a:endParaRPr lang="en-US" sz="16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22910392"/>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52807455210821E-2"/>
          <c:y val="3.350402743370192E-2"/>
          <c:w val="0.85403822904785942"/>
          <c:h val="0.77722019415035648"/>
        </c:manualLayout>
      </c:layout>
      <c:lineChart>
        <c:grouping val="standard"/>
        <c:varyColors val="0"/>
        <c:ser>
          <c:idx val="1"/>
          <c:order val="0"/>
          <c:tx>
            <c:strRef>
              <c:f>Sheet1!$B$1</c:f>
              <c:strCache>
                <c:ptCount val="1"/>
                <c:pt idx="0">
                  <c:v>Avg Multiple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numCache>
            </c:numRef>
          </c:cat>
          <c:val>
            <c:numRef>
              <c:f>Sheet1!$B$2:$B$19</c:f>
              <c:numCache>
                <c:formatCode>0.00</c:formatCode>
                <c:ptCount val="18"/>
                <c:pt idx="0">
                  <c:v>6.51</c:v>
                </c:pt>
                <c:pt idx="1">
                  <c:v>5.67</c:v>
                </c:pt>
                <c:pt idx="2">
                  <c:v>5.38</c:v>
                </c:pt>
                <c:pt idx="3">
                  <c:v>5.9</c:v>
                </c:pt>
                <c:pt idx="4">
                  <c:v>7.22</c:v>
                </c:pt>
                <c:pt idx="5">
                  <c:v>5.42</c:v>
                </c:pt>
                <c:pt idx="6">
                  <c:v>4.33</c:v>
                </c:pt>
                <c:pt idx="7">
                  <c:v>3.23</c:v>
                </c:pt>
                <c:pt idx="8">
                  <c:v>3.7</c:v>
                </c:pt>
                <c:pt idx="9">
                  <c:v>4.5599999999999996</c:v>
                </c:pt>
                <c:pt idx="10">
                  <c:v>3.39</c:v>
                </c:pt>
                <c:pt idx="11">
                  <c:v>4.29</c:v>
                </c:pt>
                <c:pt idx="12">
                  <c:v>5.14</c:v>
                </c:pt>
                <c:pt idx="13">
                  <c:v>3.33</c:v>
                </c:pt>
                <c:pt idx="14">
                  <c:v>4.1500000000000004</c:v>
                </c:pt>
                <c:pt idx="15">
                  <c:v>4.4400000000000004</c:v>
                </c:pt>
                <c:pt idx="16">
                  <c:v>3.14</c:v>
                </c:pt>
                <c:pt idx="17">
                  <c:v>2.78</c:v>
                </c:pt>
              </c:numCache>
            </c:numRef>
          </c:val>
          <c:smooth val="0"/>
        </c:ser>
        <c:dLbls>
          <c:dLblPos val="t"/>
          <c:showLegendKey val="0"/>
          <c:showVal val="1"/>
          <c:showCatName val="0"/>
          <c:showSerName val="0"/>
          <c:showPercent val="0"/>
          <c:showBubbleSize val="0"/>
        </c:dLbls>
        <c:marker val="1"/>
        <c:smooth val="0"/>
        <c:axId val="287329472"/>
        <c:axId val="287328688"/>
      </c:lineChart>
      <c:catAx>
        <c:axId val="28732947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328688"/>
        <c:crosses val="autoZero"/>
        <c:auto val="1"/>
        <c:lblAlgn val="ctr"/>
        <c:lblOffset val="100"/>
        <c:noMultiLvlLbl val="0"/>
      </c:catAx>
      <c:valAx>
        <c:axId val="287328688"/>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Spread/Expected Loss</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287329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74860335195532"/>
          <c:y val="0.10297029702970296"/>
          <c:w val="0.50726256983240225"/>
          <c:h val="0.89900990099009903"/>
        </c:manualLayout>
      </c:layout>
      <c:pieChart>
        <c:varyColors val="1"/>
        <c:ser>
          <c:idx val="2"/>
          <c:order val="0"/>
          <c:tx>
            <c:strRef>
              <c:f>Sheet1!$A$2</c:f>
              <c:strCache>
                <c:ptCount val="1"/>
                <c:pt idx="0">
                  <c:v>Par Outstanding by Risk Peril</c:v>
                </c:pt>
              </c:strCache>
            </c:strRef>
          </c:tx>
          <c:spPr>
            <a:ln w="12868">
              <a:solidFill>
                <a:schemeClr val="tx1"/>
              </a:solidFill>
              <a:prstDash val="solid"/>
            </a:ln>
          </c:spPr>
          <c:dPt>
            <c:idx val="0"/>
            <c:bubble3D val="0"/>
            <c:spPr>
              <a:solidFill>
                <a:schemeClr val="accent1"/>
              </a:solidFill>
              <a:ln w="12868">
                <a:solidFill>
                  <a:schemeClr val="tx1"/>
                </a:solidFill>
                <a:prstDash val="solid"/>
              </a:ln>
            </c:spPr>
          </c:dPt>
          <c:dPt>
            <c:idx val="1"/>
            <c:bubble3D val="0"/>
            <c:spPr>
              <a:solidFill>
                <a:schemeClr val="accent2"/>
              </a:solidFill>
              <a:ln w="12868">
                <a:solidFill>
                  <a:schemeClr val="tx1"/>
                </a:solidFill>
                <a:prstDash val="solid"/>
              </a:ln>
            </c:spPr>
          </c:dPt>
          <c:dPt>
            <c:idx val="2"/>
            <c:bubble3D val="0"/>
            <c:spPr>
              <a:solidFill>
                <a:schemeClr val="tx2"/>
              </a:solidFill>
              <a:ln w="12868">
                <a:solidFill>
                  <a:schemeClr val="tx1"/>
                </a:solidFill>
                <a:prstDash val="solid"/>
              </a:ln>
            </c:spPr>
          </c:dPt>
          <c:dPt>
            <c:idx val="3"/>
            <c:bubble3D val="0"/>
            <c:spPr>
              <a:solidFill>
                <a:schemeClr val="folHlink"/>
              </a:solidFill>
              <a:ln w="12868">
                <a:solidFill>
                  <a:schemeClr val="tx1"/>
                </a:solidFill>
                <a:prstDash val="solid"/>
              </a:ln>
            </c:spPr>
          </c:dPt>
          <c:dPt>
            <c:idx val="6"/>
            <c:bubble3D val="0"/>
            <c:spPr>
              <a:solidFill>
                <a:schemeClr val="accent6">
                  <a:lumMod val="40000"/>
                  <a:lumOff val="60000"/>
                </a:schemeClr>
              </a:solidFill>
              <a:ln w="12868">
                <a:solidFill>
                  <a:schemeClr val="tx1"/>
                </a:solidFill>
                <a:prstDash val="solid"/>
              </a:ln>
            </c:spPr>
          </c:dPt>
          <c:dPt>
            <c:idx val="10"/>
            <c:bubble3D val="0"/>
            <c:spPr>
              <a:solidFill>
                <a:srgbClr val="FF0000"/>
              </a:solidFill>
              <a:ln w="12868">
                <a:solidFill>
                  <a:schemeClr val="tx1"/>
                </a:solidFill>
                <a:prstDash val="solid"/>
              </a:ln>
            </c:spPr>
          </c:dPt>
          <c:dLbls>
            <c:dLbl>
              <c:idx val="0"/>
              <c:layout>
                <c:manualLayout>
                  <c:x val="-5.0940181860416038E-2"/>
                  <c:y val="8.9529391331251654E-3"/>
                </c:manualLayout>
              </c:layout>
              <c:tx>
                <c:rich>
                  <a:bodyPr/>
                  <a:lstStyle/>
                  <a:p>
                    <a:pPr>
                      <a:defRPr sz="1800" b="1" i="0" u="none" strike="noStrike" baseline="0">
                        <a:solidFill>
                          <a:schemeClr val="tx1"/>
                        </a:solidFill>
                        <a:latin typeface="Arial"/>
                        <a:ea typeface="Arial"/>
                        <a:cs typeface="Arial"/>
                      </a:defRPr>
                    </a:pPr>
                    <a:fld id="{53C87BAF-6271-4E05-B6F9-0D34400F9401}"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BB04A9A6-BBCC-4ECC-8CEB-3869A454C754}"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7884269139254789"/>
                      <c:h val="0.17356660691262751"/>
                    </c:manualLayout>
                  </c15:layout>
                  <c15:dlblFieldTable/>
                  <c15:showDataLabelsRange val="0"/>
                </c:ext>
              </c:extLst>
            </c:dLbl>
            <c:dLbl>
              <c:idx val="1"/>
              <c:layout>
                <c:manualLayout>
                  <c:x val="0"/>
                  <c:y val="-0.11477148514519034"/>
                </c:manualLayout>
              </c:layout>
              <c:tx>
                <c:rich>
                  <a:bodyPr/>
                  <a:lstStyle/>
                  <a:p>
                    <a:pPr>
                      <a:defRPr sz="1800" b="1" i="0" u="none" strike="noStrike" baseline="0">
                        <a:solidFill>
                          <a:schemeClr val="tx1"/>
                        </a:solidFill>
                        <a:latin typeface="Arial"/>
                        <a:ea typeface="Arial"/>
                        <a:cs typeface="Arial"/>
                      </a:defRPr>
                    </a:pPr>
                    <a:fld id="{86AE39BD-3AF3-42C0-9A64-C0057347825F}" type="CATEGORYNAME">
                      <a:rPr lang="en-US" sz="1800" baseline="0"/>
                      <a:pPr>
                        <a:defRPr sz="1800" b="1" i="0" u="none" strike="noStrike" baseline="0">
                          <a:solidFill>
                            <a:schemeClr val="tx1"/>
                          </a:solidFill>
                          <a:latin typeface="Arial"/>
                          <a:ea typeface="Arial"/>
                          <a:cs typeface="Arial"/>
                        </a:defRPr>
                      </a:pPr>
                      <a:t>[CATEGORY NAME]</a:t>
                    </a:fld>
                    <a:endParaRPr lang="en-US" sz="1800" baseline="0" dirty="0"/>
                  </a:p>
                  <a:p>
                    <a:pPr>
                      <a:defRPr sz="1800" b="1" i="0" u="none" strike="noStrike" baseline="0">
                        <a:solidFill>
                          <a:schemeClr val="tx1"/>
                        </a:solidFill>
                        <a:latin typeface="Arial"/>
                        <a:ea typeface="Arial"/>
                        <a:cs typeface="Arial"/>
                      </a:defRPr>
                    </a:pPr>
                    <a:fld id="{F17BA47B-35A2-459F-AC87-0FD98FCCA9D2}" type="PERCENTAGE">
                      <a:rPr lang="en-US" sz="1800" baseline="0" smtClean="0"/>
                      <a:pPr>
                        <a:defRPr sz="1800" b="1" i="0" u="none" strike="noStrike" baseline="0">
                          <a:solidFill>
                            <a:schemeClr val="tx1"/>
                          </a:solidFill>
                          <a:latin typeface="Arial"/>
                          <a:ea typeface="Arial"/>
                          <a:cs typeface="Arial"/>
                        </a:defRPr>
                      </a:pPr>
                      <a:t>[PERCENTAGE]</a:t>
                    </a:fld>
                    <a:endParaRPr lang="en-US"/>
                  </a:p>
                </c:rich>
              </c:tx>
              <c:numFmt formatCode="0%" sourceLinked="0"/>
              <c:spPr>
                <a:noFill/>
                <a:ln w="25736">
                  <a:noFill/>
                </a:ln>
              </c:sp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8537738857409178"/>
                      <c:h val="0.17511056932969377"/>
                    </c:manualLayout>
                  </c15:layout>
                  <c15:dlblFieldTable/>
                  <c15:showDataLabelsRange val="0"/>
                </c:ext>
              </c:extLst>
            </c:dLbl>
            <c:dLbl>
              <c:idx val="2"/>
              <c:layout>
                <c:manualLayout>
                  <c:x val="0.18043842431343288"/>
                  <c:y val="-2.2844789938858707E-2"/>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4390022745512647"/>
                      <c:h val="0.14671431760733702"/>
                    </c:manualLayout>
                  </c15:layout>
                </c:ext>
              </c:extLst>
            </c:dLbl>
            <c:dLbl>
              <c:idx val="3"/>
              <c:layout>
                <c:manualLayout>
                  <c:x val="6.7120250195622502E-3"/>
                  <c:y val="1.1596279197310432E-3"/>
                </c:manualLayout>
              </c:layout>
              <c:numFmt formatCode="0%" sourceLinked="0"/>
              <c:spPr>
                <a:noFill/>
                <a:ln w="25736">
                  <a:noFill/>
                </a:ln>
              </c:spPr>
              <c:txPr>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3.199355947957411E-3"/>
                  <c:y val="-1.3066300457155625E-2"/>
                </c:manualLayout>
              </c:layout>
              <c:tx>
                <c:rich>
                  <a:bodyPr/>
                  <a:lstStyle/>
                  <a:p>
                    <a:pPr>
                      <a:defRPr sz="1800" b="1" i="0" u="none" strike="noStrike" baseline="0">
                        <a:solidFill>
                          <a:schemeClr val="tx1"/>
                        </a:solidFill>
                        <a:latin typeface="Times New Roman"/>
                        <a:ea typeface="Times New Roman"/>
                        <a:cs typeface="Times New Roman"/>
                      </a:defRPr>
                    </a:pPr>
                    <a:fld id="{08CA5F5C-4D08-4144-AB97-605CAC499E00}"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930534AB-A51F-4D0C-A390-D7CF2EEA25D8}"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1.2236018851298932E-2"/>
                  <c:y val="6.6159950704820728E-3"/>
                </c:manualLayout>
              </c:layout>
              <c:tx>
                <c:rich>
                  <a:bodyPr/>
                  <a:lstStyle/>
                  <a:p>
                    <a:pPr>
                      <a:defRPr sz="1800" b="1" i="0" u="none" strike="noStrike" baseline="0">
                        <a:solidFill>
                          <a:schemeClr val="tx1"/>
                        </a:solidFill>
                        <a:latin typeface="Times New Roman"/>
                        <a:ea typeface="Times New Roman"/>
                        <a:cs typeface="Times New Roman"/>
                      </a:defRPr>
                    </a:pPr>
                    <a:fld id="{0D87C2C2-30D5-4CED-BF15-EBFA3098B23A}"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6E053C30-5322-4697-8685-53986F8B245A}"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tx>
                <c:rich>
                  <a:bodyPr/>
                  <a:lstStyle/>
                  <a:p>
                    <a:pPr>
                      <a:defRPr sz="1800" b="1" i="0" u="none" strike="noStrike" baseline="0">
                        <a:solidFill>
                          <a:schemeClr val="tx1"/>
                        </a:solidFill>
                        <a:latin typeface="Times New Roman"/>
                        <a:ea typeface="Times New Roman"/>
                        <a:cs typeface="Times New Roman"/>
                      </a:defRPr>
                    </a:pPr>
                    <a:fld id="{FFFFF584-3EA8-4517-AE1C-F1A541992AEB}" type="CATEGORYNAM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[CATEGORY NAME]</a:t>
                    </a:fld>
                    <a:r>
                      <a:rPr lang="en-US" sz="1800" baseline="0" dirty="0">
                        <a:latin typeface="Arial" panose="020B0604020202020204" pitchFamily="34" charset="0"/>
                        <a:cs typeface="Arial" panose="020B0604020202020204" pitchFamily="34" charset="0"/>
                      </a:rPr>
                      <a:t>
</a:t>
                    </a:r>
                    <a:fld id="{8B1D3FC5-F623-4610-AAD6-7BDE1C65B824}" type="PERCENTAGE">
                      <a:rPr lang="en-US" sz="1800" baseline="0">
                        <a:latin typeface="Arial" panose="020B0604020202020204" pitchFamily="34" charset="0"/>
                        <a:cs typeface="Arial" panose="020B0604020202020204" pitchFamily="34" charset="0"/>
                      </a:rPr>
                      <a:pPr>
                        <a:defRPr sz="1800" b="1" i="0" u="none" strike="noStrike" baseline="0">
                          <a:solidFill>
                            <a:schemeClr val="tx1"/>
                          </a:solidFill>
                          <a:latin typeface="Times New Roman"/>
                          <a:ea typeface="Times New Roman"/>
                          <a:cs typeface="Times New Roman"/>
                        </a:defRPr>
                      </a:pPr>
                      <a:t>[PERCENTAGE]</a:t>
                    </a:fld>
                    <a:endParaRPr lang="en-US" sz="1800" baseline="0" dirty="0">
                      <a:latin typeface="Arial" panose="020B0604020202020204" pitchFamily="34" charset="0"/>
                      <a:cs typeface="Arial" panose="020B0604020202020204" pitchFamily="34" charset="0"/>
                    </a:endParaRPr>
                  </a:p>
                </c:rich>
              </c:tx>
              <c:numFmt formatCode="0%" sourceLinked="0"/>
              <c:spPr>
                <a:noFill/>
                <a:ln w="25736">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numFmt formatCode="0%" sourceLinked="0"/>
            <c:spPr>
              <a:noFill/>
              <a:ln w="25736">
                <a:noFill/>
              </a:ln>
            </c:spPr>
            <c:txPr>
              <a:bodyPr wrap="square" lIns="38100" tIns="19050" rIns="38100" bIns="19050" anchor="ctr">
                <a:spAutoFit/>
              </a:bodyPr>
              <a:lstStyle/>
              <a:p>
                <a:pPr>
                  <a:defRPr sz="1800" b="1" i="0" u="none" strike="noStrike" baseline="0">
                    <a:solidFill>
                      <a:schemeClr val="tx1"/>
                    </a:solidFill>
                    <a:latin typeface="Arial"/>
                    <a:ea typeface="Arial"/>
                    <a:cs typeface="Arial"/>
                  </a:defRPr>
                </a:pPr>
                <a:endParaRPr lang="en-US"/>
              </a:p>
            </c:txPr>
            <c:dLblPos val="bestFit"/>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Sheet1!$B$1:$H$1</c:f>
              <c:strCache>
                <c:ptCount val="7"/>
                <c:pt idx="0">
                  <c:v>U.S. Wind and Quake</c:v>
                </c:pt>
                <c:pt idx="1">
                  <c:v>U.S. Wind</c:v>
                </c:pt>
                <c:pt idx="2">
                  <c:v>Other (incl. U.S. Wind)</c:v>
                </c:pt>
                <c:pt idx="3">
                  <c:v>Euro Wind</c:v>
                </c:pt>
                <c:pt idx="4">
                  <c:v>U.S. Quake</c:v>
                </c:pt>
                <c:pt idx="5">
                  <c:v>Other (ex. U.S. Wind)</c:v>
                </c:pt>
                <c:pt idx="6">
                  <c:v>Japanese Perils</c:v>
                </c:pt>
              </c:strCache>
            </c:strRef>
          </c:cat>
          <c:val>
            <c:numRef>
              <c:f>Sheet1!$B$2:$H$2</c:f>
              <c:numCache>
                <c:formatCode>0%</c:formatCode>
                <c:ptCount val="7"/>
                <c:pt idx="0">
                  <c:v>0.33</c:v>
                </c:pt>
                <c:pt idx="1">
                  <c:v>0.25</c:v>
                </c:pt>
                <c:pt idx="2">
                  <c:v>0.09</c:v>
                </c:pt>
                <c:pt idx="3">
                  <c:v>0.09</c:v>
                </c:pt>
                <c:pt idx="4">
                  <c:v>0.08</c:v>
                </c:pt>
                <c:pt idx="5">
                  <c:v>0.08</c:v>
                </c:pt>
                <c:pt idx="6">
                  <c:v>0.08</c:v>
                </c:pt>
              </c:numCache>
            </c:numRef>
          </c:val>
        </c:ser>
        <c:dLbls>
          <c:showLegendKey val="0"/>
          <c:showVal val="0"/>
          <c:showCatName val="0"/>
          <c:showSerName val="0"/>
          <c:showPercent val="0"/>
          <c:showBubbleSize val="0"/>
          <c:showLeaderLines val="0"/>
        </c:dLbls>
        <c:firstSliceAng val="300"/>
      </c:pieChart>
      <c:spPr>
        <a:noFill/>
        <a:ln w="25736">
          <a:noFill/>
        </a:ln>
      </c:spPr>
    </c:plotArea>
    <c:plotVisOnly val="1"/>
    <c:dispBlanksAs val="zero"/>
    <c:showDLblsOverMax val="0"/>
  </c:chart>
  <c:spPr>
    <a:noFill/>
    <a:ln>
      <a:noFill/>
    </a:ln>
  </c:spPr>
  <c:txPr>
    <a:bodyPr/>
    <a:lstStyle/>
    <a:p>
      <a:pPr>
        <a:defRPr sz="182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3/25/2015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9584" y="9034803"/>
            <a:ext cx="706016" cy="247312"/>
          </a:xfrm>
        </p:spPr>
        <p:txBody>
          <a:bodyPr/>
          <a:lstStyle/>
          <a:p>
            <a:pPr defTabSz="928787">
              <a:defRPr/>
            </a:pPr>
            <a:fld id="{15A7F7DB-3A93-4CAB-8AF3-CD35918FB945}" type="slidenum">
              <a:rPr lang="en-US" smtClean="0"/>
              <a:pPr defTabSz="928787">
                <a:defRPr/>
              </a:pPr>
              <a:t>10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9353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253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256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55948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697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15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538300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a:noFill/>
        </p:spPr>
        <p:txBody>
          <a:bodyPr/>
          <a:lstStyle/>
          <a:p>
            <a:fld id="{9ED836AE-9ECB-46EF-A6E5-13C6ACD47DB7}" type="slidenum">
              <a:rPr lang="en-US" smtClean="0"/>
              <a:pPr/>
              <a:t>17</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09902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30</a:t>
            </a:fld>
            <a:endParaRPr lang="en-US" dirty="0"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60468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9073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3543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5435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33</a:t>
            </a:fld>
            <a:endParaRPr lang="en-US" dirty="0"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61502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361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35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dirty="0" smtClean="0">
              <a:latin typeface="Arial" pitchFamily="34" charset="0"/>
            </a:endParaRPr>
          </a:p>
        </p:txBody>
      </p:sp>
    </p:spTree>
    <p:extLst>
      <p:ext uri="{BB962C8B-B14F-4D97-AF65-F5344CB8AC3E}">
        <p14:creationId xmlns:p14="http://schemas.microsoft.com/office/powerpoint/2010/main" val="286913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9584" y="9034803"/>
            <a:ext cx="706016" cy="247312"/>
          </a:xfrm>
        </p:spPr>
        <p:txBody>
          <a:bodyPr/>
          <a:lstStyle/>
          <a:p>
            <a:pPr defTabSz="928787">
              <a:defRPr/>
            </a:pPr>
            <a:fld id="{15A7F7DB-3A93-4CAB-8AF3-CD35918FB945}" type="slidenum">
              <a:rPr lang="en-US" smtClean="0"/>
              <a:pPr defTabSz="928787">
                <a:defRPr/>
              </a:pPr>
              <a:t>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3571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1171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a:t>
            </a:fld>
            <a:endParaRPr lang="en-US" dirty="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9882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6841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9584" y="9034803"/>
            <a:ext cx="706016" cy="247312"/>
          </a:xfrm>
        </p:spPr>
        <p:txBody>
          <a:bodyPr/>
          <a:lstStyle/>
          <a:p>
            <a:pPr defTabSz="928787">
              <a:defRPr/>
            </a:pPr>
            <a:fld id="{15A7F7DB-3A93-4CAB-8AF3-CD35918FB945}" type="slidenum">
              <a:rPr lang="en-US" smtClean="0"/>
              <a:pPr defTabSz="928787">
                <a:defRPr/>
              </a:pPr>
              <a:t>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1378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9</a:t>
            </a:fld>
            <a:endParaRPr lang="en-US" sz="1000" dirty="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58677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dirty="0"/>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dirty="0"/>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dirty="0"/>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www.towerswatson.com/en-US/Insights/IC-Types/Survey-Research-Results/2014/02/Global-Pensions-Asset-Study-2014"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5.png"/><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8.png"/><Relationship Id="rId4" Type="http://schemas.openxmlformats.org/officeDocument/2006/relationships/oleObject" Target="../embeddings/Microsoft_Excel_97-2003_Worksheet3.xls"/></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9.png"/><Relationship Id="rId4" Type="http://schemas.openxmlformats.org/officeDocument/2006/relationships/oleObject" Target="../embeddings/Microsoft_Excel_97-2003_Worksheet4.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png"/><Relationship Id="rId4" Type="http://schemas.openxmlformats.org/officeDocument/2006/relationships/oleObject" Target="../embeddings/Microsoft_Excel_97-2003_Worksheet5.xls"/></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rtemis.bm/"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14.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15.bin"/><Relationship Id="rId5" Type="http://schemas.openxmlformats.org/officeDocument/2006/relationships/image" Target="../media/image21.png"/><Relationship Id="rId4" Type="http://schemas.openxmlformats.org/officeDocument/2006/relationships/oleObject" Target="../embeddings/Microsoft_Excel_97-2003_Worksheet6.xls"/></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http://www.federalreserve.gov/releases/h15/data.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brates.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http://www.barclayhedge.com/research/indices/ghs/mum/Hedge_Fund.html" TargetMode="External"/><Relationship Id="rId5" Type="http://schemas.openxmlformats.org/officeDocument/2006/relationships/image" Target="../media/image7.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www.towerswatson.com/en-US/Insights/IC-Types/Survey-Research-Results/2014/02/Global-Pensions-Asset-Study-2014" TargetMode="External"/><Relationship Id="rId5" Type="http://schemas.openxmlformats.org/officeDocument/2006/relationships/image" Target="../media/image9.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39687" y="2233860"/>
            <a:ext cx="9104313" cy="1818959"/>
          </a:xfrm>
          <a:ln/>
        </p:spPr>
        <p:txBody>
          <a:bodyPr/>
          <a:lstStyle/>
          <a:p>
            <a:r>
              <a:rPr lang="en-US" sz="4400" dirty="0" smtClean="0"/>
              <a:t>Alternative Capital:</a:t>
            </a:r>
            <a:br>
              <a:rPr lang="en-US" sz="4400" dirty="0" smtClean="0"/>
            </a:br>
            <a:r>
              <a:rPr lang="en-US" sz="4400" i="1" dirty="0" smtClean="0"/>
              <a:t>Impacts on Global Insurance and Reinsurance Markets</a:t>
            </a:r>
            <a:endParaRPr lang="en-US" sz="3400" i="1" dirty="0">
              <a:solidFill>
                <a:srgbClr val="00B0F0"/>
              </a:solidFill>
            </a:endParaRPr>
          </a:p>
        </p:txBody>
      </p:sp>
      <p:sp>
        <p:nvSpPr>
          <p:cNvPr id="94211" name="Rectangle 3"/>
          <p:cNvSpPr>
            <a:spLocks noGrp="1" noChangeArrowheads="1"/>
          </p:cNvSpPr>
          <p:nvPr>
            <p:ph type="subTitle" idx="1"/>
          </p:nvPr>
        </p:nvSpPr>
        <p:spPr>
          <a:xfrm>
            <a:off x="95864" y="4213420"/>
            <a:ext cx="8952271" cy="1640449"/>
          </a:xfrm>
        </p:spPr>
        <p:txBody>
          <a:bodyPr/>
          <a:lstStyle/>
          <a:p>
            <a:pPr>
              <a:lnSpc>
                <a:spcPct val="80000"/>
              </a:lnSpc>
            </a:pPr>
            <a:r>
              <a:rPr lang="en-US" dirty="0" smtClean="0"/>
              <a:t>Annual Circle of Chief Economists</a:t>
            </a:r>
          </a:p>
          <a:p>
            <a:pPr>
              <a:lnSpc>
                <a:spcPct val="80000"/>
              </a:lnSpc>
            </a:pPr>
            <a:r>
              <a:rPr lang="en-US" dirty="0" smtClean="0"/>
              <a:t>Paris, France</a:t>
            </a:r>
          </a:p>
          <a:p>
            <a:pPr>
              <a:lnSpc>
                <a:spcPct val="80000"/>
              </a:lnSpc>
            </a:pPr>
            <a:r>
              <a:rPr lang="en-US" dirty="0" smtClean="0"/>
              <a:t>25 March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Pension Asset Allocation</a:t>
            </a:r>
            <a:br>
              <a:rPr lang="en-US" dirty="0" smtClean="0"/>
            </a:br>
            <a:r>
              <a:rPr lang="en-US" dirty="0" smtClean="0"/>
              <a:t>(World’s 7 Largest Pension Markets)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a:t>
            </a:fld>
            <a:endParaRPr lang="en-US" dirty="0" smtClean="0"/>
          </a:p>
        </p:txBody>
      </p:sp>
      <p:sp>
        <p:nvSpPr>
          <p:cNvPr id="10" name="Rectangle 6"/>
          <p:cNvSpPr>
            <a:spLocks noChangeArrowheads="1"/>
          </p:cNvSpPr>
          <p:nvPr/>
        </p:nvSpPr>
        <p:spPr bwMode="blackWhite">
          <a:xfrm>
            <a:off x="338959" y="5634581"/>
            <a:ext cx="7145338" cy="5886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Holdings of Cash and Liquid Asset Holdings Have Soared Across Virtually All Industries Since the Financial Crisis</a:t>
            </a:r>
            <a:endParaRPr lang="en-US" b="1" dirty="0">
              <a:solidFill>
                <a:srgbClr val="FFFFFF"/>
              </a:solidFill>
              <a:latin typeface="Arial" charset="0"/>
              <a:cs typeface="Arial" charset="0"/>
            </a:endParaRPr>
          </a:p>
        </p:txBody>
      </p:sp>
      <p:pic>
        <p:nvPicPr>
          <p:cNvPr id="3" name="Picture 2"/>
          <p:cNvPicPr>
            <a:picLocks noChangeAspect="1"/>
          </p:cNvPicPr>
          <p:nvPr/>
        </p:nvPicPr>
        <p:blipFill>
          <a:blip r:embed="rId3"/>
          <a:stretch>
            <a:fillRect/>
          </a:stretch>
        </p:blipFill>
        <p:spPr>
          <a:xfrm>
            <a:off x="70602" y="1275115"/>
            <a:ext cx="7570859" cy="4357173"/>
          </a:xfrm>
          <a:prstGeom prst="rect">
            <a:avLst/>
          </a:prstGeom>
        </p:spPr>
      </p:pic>
      <p:sp>
        <p:nvSpPr>
          <p:cNvPr id="11" name="AutoShape 8"/>
          <p:cNvSpPr>
            <a:spLocks noChangeArrowheads="1"/>
          </p:cNvSpPr>
          <p:nvPr/>
        </p:nvSpPr>
        <p:spPr bwMode="blackWhite">
          <a:xfrm>
            <a:off x="7491413" y="1453450"/>
            <a:ext cx="1557337" cy="1971675"/>
          </a:xfrm>
          <a:prstGeom prst="wedgeRectCallout">
            <a:avLst>
              <a:gd name="adj1" fmla="val -63656"/>
              <a:gd name="adj2" fmla="val -7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investment’s share of assets is up +15 points since 2001 from 5% to 18%</a:t>
            </a:r>
            <a:endParaRPr lang="en-US" sz="1600" b="1" dirty="0">
              <a:solidFill>
                <a:srgbClr val="FFFFFF"/>
              </a:solidFill>
              <a:latin typeface="Arial" charset="0"/>
              <a:cs typeface="Arial" charset="0"/>
            </a:endParaRPr>
          </a:p>
        </p:txBody>
      </p:sp>
      <p:sp>
        <p:nvSpPr>
          <p:cNvPr id="12" name="TextBox 11"/>
          <p:cNvSpPr txBox="1"/>
          <p:nvPr/>
        </p:nvSpPr>
        <p:spPr>
          <a:xfrm>
            <a:off x="42339" y="6230139"/>
            <a:ext cx="8230123" cy="600164"/>
          </a:xfrm>
          <a:prstGeom prst="rect">
            <a:avLst/>
          </a:prstGeom>
          <a:noFill/>
        </p:spPr>
        <p:txBody>
          <a:bodyPr wrap="square" rtlCol="0">
            <a:spAutoFit/>
          </a:bodyPr>
          <a:lstStyle/>
          <a:p>
            <a:r>
              <a:rPr lang="en-US" sz="1100" dirty="0" smtClean="0"/>
              <a:t>*Australia, Canada, Japan, Netherlands, Switzerland, UK, US. </a:t>
            </a:r>
          </a:p>
          <a:p>
            <a:r>
              <a:rPr lang="en-US" sz="1100" dirty="0" smtClean="0"/>
              <a:t>Source: Towers Watson Global Pensions Asset Study </a:t>
            </a:r>
            <a:r>
              <a:rPr lang="en-US" sz="1100" dirty="0"/>
              <a:t>2014 at</a:t>
            </a:r>
            <a:r>
              <a:rPr lang="en-US" sz="1100" dirty="0" smtClean="0"/>
              <a:t>: </a:t>
            </a:r>
            <a:r>
              <a:rPr lang="en-US" sz="1100" dirty="0" smtClean="0">
                <a:hlinkClick r:id="rId4"/>
              </a:rPr>
              <a:t>http</a:t>
            </a:r>
            <a:r>
              <a:rPr lang="en-US" sz="1100" dirty="0">
                <a:hlinkClick r:id="rId4"/>
              </a:rPr>
              <a:t>://</a:t>
            </a:r>
            <a:r>
              <a:rPr lang="en-US" sz="1100" dirty="0" smtClean="0">
                <a:hlinkClick r:id="rId4"/>
              </a:rPr>
              <a:t>www.towerswatson.com/en-US/Insights/IC-Types/Survey-Research-Results/2014/02/Global-Pensions-Asset-Study-2014</a:t>
            </a:r>
            <a:r>
              <a:rPr lang="en-US" sz="1100" dirty="0" smtClean="0"/>
              <a:t> </a:t>
            </a:r>
            <a:endParaRPr lang="en-US" sz="1100" dirty="0"/>
          </a:p>
        </p:txBody>
      </p:sp>
    </p:spTree>
    <p:extLst>
      <p:ext uri="{BB962C8B-B14F-4D97-AF65-F5344CB8AC3E}">
        <p14:creationId xmlns:p14="http://schemas.microsoft.com/office/powerpoint/2010/main" val="18309478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dirty="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dirty="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a:t>
            </a:fld>
            <a:endParaRPr lang="en-US" sz="900" dirty="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238874"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1454083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239898"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dirty="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79030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240922"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dirty="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30127617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dirty="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1123747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15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15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1" y="5454535"/>
            <a:ext cx="8424863"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Released in</a:t>
            </a:r>
          </a:p>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March 2015</a:t>
            </a:r>
          </a:p>
        </p:txBody>
      </p:sp>
    </p:spTree>
    <p:extLst>
      <p:ext uri="{BB962C8B-B14F-4D97-AF65-F5344CB8AC3E}">
        <p14:creationId xmlns:p14="http://schemas.microsoft.com/office/powerpoint/2010/main" val="35703079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2633662" y="1120775"/>
            <a:ext cx="3683000" cy="893762"/>
          </a:xfrm>
          <a:prstGeom prst="wedgeRectCallout">
            <a:avLst>
              <a:gd name="adj1" fmla="val 93411"/>
              <a:gd name="adj2" fmla="val 32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224544"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618721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a:noFill/>
        </p:spPr>
        <p:txBody>
          <a:bodyPr/>
          <a:lstStyle/>
          <a:p>
            <a:r>
              <a:rPr lang="en-US" dirty="0" smtClean="0"/>
              <a:t>12/01/09 - 9pm</a:t>
            </a:r>
          </a:p>
        </p:txBody>
      </p:sp>
      <p:sp>
        <p:nvSpPr>
          <p:cNvPr id="11268" name="Rectangle 106"/>
          <p:cNvSpPr>
            <a:spLocks noGrp="1" noChangeArrowheads="1"/>
          </p:cNvSpPr>
          <p:nvPr>
            <p:ph type="ftr" sz="quarter" idx="11"/>
          </p:nvPr>
        </p:nvSpPr>
        <p:spPr>
          <a:noFill/>
        </p:spPr>
        <p:txBody>
          <a:bodyPr/>
          <a:lstStyle/>
          <a:p>
            <a:r>
              <a:rPr lang="en-US" dirty="0" smtClean="0"/>
              <a:t>eSlide – P6466 – The Financial Crisis and the Future of the P/C</a:t>
            </a:r>
          </a:p>
        </p:txBody>
      </p:sp>
      <p:sp>
        <p:nvSpPr>
          <p:cNvPr id="11269" name="Rectangle 110"/>
          <p:cNvSpPr>
            <a:spLocks noGrp="1" noChangeArrowheads="1"/>
          </p:cNvSpPr>
          <p:nvPr>
            <p:ph type="sldNum" sz="quarter" idx="12"/>
          </p:nvPr>
        </p:nvSpPr>
        <p:spPr>
          <a:noFill/>
        </p:spPr>
        <p:txBody>
          <a:bodyPr/>
          <a:lstStyle/>
          <a:p>
            <a:fld id="{87B9C5C2-E1AB-4E82-A7D4-62D743517489}" type="slidenum">
              <a:rPr lang="en-US" smtClean="0"/>
              <a:pPr/>
              <a:t>17</a:t>
            </a:fld>
            <a:endParaRPr lang="en-US" dirty="0" smtClean="0"/>
          </a:p>
        </p:txBody>
      </p:sp>
      <p:sp>
        <p:nvSpPr>
          <p:cNvPr id="11270" name="Rectangle 2"/>
          <p:cNvSpPr>
            <a:spLocks noGrp="1" noChangeArrowheads="1"/>
          </p:cNvSpPr>
          <p:nvPr>
            <p:ph type="title"/>
          </p:nvPr>
        </p:nvSpPr>
        <p:spPr>
          <a:xfrm>
            <a:off x="96838" y="103188"/>
            <a:ext cx="7688262" cy="860425"/>
          </a:xfrm>
        </p:spPr>
        <p:txBody>
          <a:bodyPr/>
          <a:lstStyle/>
          <a:p>
            <a:r>
              <a:rPr lang="en-US" dirty="0" smtClean="0"/>
              <a:t>Increase in Global Reinsurance Capital, </a:t>
            </a:r>
            <a:br>
              <a:rPr lang="en-US" dirty="0" smtClean="0"/>
            </a:br>
            <a:r>
              <a:rPr lang="en-US" dirty="0" smtClean="0"/>
              <a:t>2008 – 2014:Q4</a:t>
            </a:r>
          </a:p>
        </p:txBody>
      </p:sp>
      <p:sp>
        <p:nvSpPr>
          <p:cNvPr id="11271" name="Rectangle 3"/>
          <p:cNvSpPr>
            <a:spLocks noChangeArrowheads="1"/>
          </p:cNvSpPr>
          <p:nvPr/>
        </p:nvSpPr>
        <p:spPr bwMode="auto">
          <a:xfrm>
            <a:off x="0" y="6575615"/>
            <a:ext cx="7569200"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a:t>
            </a:r>
            <a:r>
              <a:rPr lang="en-US" sz="1100" dirty="0"/>
              <a:t>Insurance Information Institute </a:t>
            </a:r>
            <a:r>
              <a:rPr lang="en-US" sz="1100" dirty="0" smtClean="0"/>
              <a:t>based on data from Aon Benfield.</a:t>
            </a:r>
            <a:endParaRPr lang="en-US" sz="1100" dirty="0"/>
          </a:p>
        </p:txBody>
      </p:sp>
      <p:sp>
        <p:nvSpPr>
          <p:cNvPr id="2102276" name="Rectangle 4"/>
          <p:cNvSpPr>
            <a:spLocks noChangeArrowheads="1"/>
          </p:cNvSpPr>
          <p:nvPr/>
        </p:nvSpPr>
        <p:spPr bwMode="blackWhite">
          <a:xfrm>
            <a:off x="449263" y="1587500"/>
            <a:ext cx="3641725" cy="4770438"/>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smtClean="0"/>
              <a:t>Reinsurance capital increased by ~$230 Bill. from 2008 - 2014</a:t>
            </a:r>
          </a:p>
          <a:p>
            <a:pPr marL="227013" indent="-227013" eaLnBrk="0" hangingPunct="0">
              <a:lnSpc>
                <a:spcPct val="90000"/>
              </a:lnSpc>
              <a:spcBef>
                <a:spcPct val="75000"/>
              </a:spcBef>
              <a:buClr>
                <a:schemeClr val="accent2"/>
              </a:buClr>
              <a:buFont typeface="Wingdings" pitchFamily="2" charset="2"/>
              <a:buChar char="n"/>
            </a:pPr>
            <a:r>
              <a:rPr lang="en-US" dirty="0" smtClean="0"/>
              <a:t>Alternative capital’s growth rate was 25% in 2014, 28% in 2013 and 39% in 2012.</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smtClean="0"/>
              <a:t>Alternative capital’s share of global reinsurance capital has doubled, from 5.9% in 2008 to 12.0% in 2014</a:t>
            </a:r>
          </a:p>
          <a:p>
            <a:pPr marL="227013" indent="-227013" eaLnBrk="0" hangingPunct="0">
              <a:lnSpc>
                <a:spcPct val="90000"/>
              </a:lnSpc>
              <a:spcBef>
                <a:spcPct val="75000"/>
              </a:spcBef>
              <a:buClr>
                <a:schemeClr val="accent2"/>
              </a:buClr>
              <a:buFont typeface="Wingdings" pitchFamily="2" charset="2"/>
              <a:buChar char="n"/>
            </a:pPr>
            <a:r>
              <a:rPr lang="en-US" dirty="0" smtClean="0"/>
              <a:t>This growth has occurred during a period of falling and very low interest rates and, with the exception of 2011, relatively benign global cat activity.</a:t>
            </a:r>
            <a:endParaRPr lang="en-US" dirty="0"/>
          </a:p>
        </p:txBody>
      </p:sp>
      <p:sp>
        <p:nvSpPr>
          <p:cNvPr id="2102277" name="Rectangle 5"/>
          <p:cNvSpPr>
            <a:spLocks noChangeArrowheads="1"/>
          </p:cNvSpPr>
          <p:nvPr/>
        </p:nvSpPr>
        <p:spPr bwMode="blackWhite">
          <a:xfrm>
            <a:off x="449263" y="1484312"/>
            <a:ext cx="3641725" cy="59848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smtClean="0">
                <a:solidFill>
                  <a:schemeClr val="bg1"/>
                </a:solidFill>
              </a:rPr>
              <a:t>Alternative Capital       Growth </a:t>
            </a:r>
            <a:r>
              <a:rPr lang="en-US" sz="2000" b="1" dirty="0">
                <a:solidFill>
                  <a:schemeClr val="bg1"/>
                </a:solidFill>
              </a:rPr>
              <a:t>Facts</a:t>
            </a:r>
          </a:p>
        </p:txBody>
      </p:sp>
      <p:graphicFrame>
        <p:nvGraphicFramePr>
          <p:cNvPr id="11266" name="Object 6"/>
          <p:cNvGraphicFramePr>
            <a:graphicFrameLocks/>
          </p:cNvGraphicFramePr>
          <p:nvPr>
            <p:extLst>
              <p:ext uri="{D42A27DB-BD31-4B8C-83A1-F6EECF244321}">
                <p14:modId xmlns:p14="http://schemas.microsoft.com/office/powerpoint/2010/main" val="1888857692"/>
              </p:ext>
            </p:extLst>
          </p:nvPr>
        </p:nvGraphicFramePr>
        <p:xfrm>
          <a:off x="4891088" y="2454275"/>
          <a:ext cx="3308350" cy="3265488"/>
        </p:xfrm>
        <a:graphic>
          <a:graphicData uri="http://schemas.openxmlformats.org/presentationml/2006/ole">
            <mc:AlternateContent xmlns:mc="http://schemas.openxmlformats.org/markup-compatibility/2006">
              <mc:Choice xmlns:v="urn:schemas-microsoft-com:vml" Requires="v">
                <p:oleObj spid="_x0000_s28241942" name="Chart" r:id="rId4" imgW="3305155" imgH="3276766" progId="MSGraph.Chart.8">
                  <p:embed followColorScheme="full"/>
                </p:oleObj>
              </mc:Choice>
              <mc:Fallback>
                <p:oleObj name="Chart" r:id="rId4" imgW="3305155" imgH="3276766" progId="MSGraph.Chart.8">
                  <p:embed followColorScheme="full"/>
                  <p:pic>
                    <p:nvPicPr>
                      <p:cNvPr id="0" name=""/>
                      <p:cNvPicPr preferRelativeResize="0">
                        <a:picLocks noChangeArrowheads="1"/>
                      </p:cNvPicPr>
                      <p:nvPr/>
                    </p:nvPicPr>
                    <p:blipFill>
                      <a:blip r:embed="rId5"/>
                      <a:srcRect/>
                      <a:stretch>
                        <a:fillRect/>
                      </a:stretch>
                    </p:blipFill>
                    <p:spPr bwMode="gray">
                      <a:xfrm>
                        <a:off x="4891088" y="2454275"/>
                        <a:ext cx="3308350" cy="326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Text Box 7"/>
          <p:cNvSpPr txBox="1">
            <a:spLocks noChangeArrowheads="1"/>
          </p:cNvSpPr>
          <p:nvPr/>
        </p:nvSpPr>
        <p:spPr bwMode="auto">
          <a:xfrm>
            <a:off x="4478338" y="2354039"/>
            <a:ext cx="1304925" cy="387798"/>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smtClean="0"/>
              <a:t>All Other</a:t>
            </a:r>
          </a:p>
          <a:p>
            <a:pPr algn="ctr" eaLnBrk="0" hangingPunct="0">
              <a:lnSpc>
                <a:spcPct val="90000"/>
              </a:lnSpc>
              <a:buSzPct val="90000"/>
              <a:buFont typeface="Wingdings" pitchFamily="2" charset="2"/>
              <a:buNone/>
            </a:pPr>
            <a:r>
              <a:rPr lang="en-US" sz="1400" b="1" dirty="0" smtClean="0"/>
              <a:t>$192 Bill</a:t>
            </a:r>
            <a:endParaRPr lang="en-US" sz="1400" b="1" dirty="0"/>
          </a:p>
        </p:txBody>
      </p:sp>
      <p:sp>
        <p:nvSpPr>
          <p:cNvPr id="11275" name="Text Box 8"/>
          <p:cNvSpPr txBox="1">
            <a:spLocks noChangeArrowheads="1"/>
          </p:cNvSpPr>
          <p:nvPr/>
        </p:nvSpPr>
        <p:spPr bwMode="auto">
          <a:xfrm>
            <a:off x="8067675" y="3932695"/>
            <a:ext cx="1076325" cy="581698"/>
          </a:xfrm>
          <a:prstGeom prst="rect">
            <a:avLst/>
          </a:prstGeom>
          <a:noFill/>
          <a:ln w="9525">
            <a:noFill/>
            <a:miter lim="800000"/>
            <a:headEnd/>
            <a:tailEnd/>
          </a:ln>
        </p:spPr>
        <p:txBody>
          <a:bodyPr lIns="0" tIns="0" rIns="0" bIns="0" anchor="ctr">
            <a:spAutoFit/>
          </a:bodyPr>
          <a:lstStyle/>
          <a:p>
            <a:pPr eaLnBrk="0" hangingPunct="0">
              <a:lnSpc>
                <a:spcPct val="90000"/>
              </a:lnSpc>
              <a:buSzPct val="90000"/>
              <a:buFont typeface="Wingdings" pitchFamily="2" charset="2"/>
              <a:buNone/>
            </a:pPr>
            <a:r>
              <a:rPr lang="en-US" sz="1400" b="1" dirty="0" smtClean="0"/>
              <a:t>Alternative Capital</a:t>
            </a:r>
            <a:endParaRPr lang="en-US" sz="1400" b="1" dirty="0"/>
          </a:p>
          <a:p>
            <a:pPr eaLnBrk="0" hangingPunct="0">
              <a:lnSpc>
                <a:spcPct val="90000"/>
              </a:lnSpc>
              <a:buSzPct val="90000"/>
              <a:buFont typeface="Wingdings" pitchFamily="2" charset="2"/>
              <a:buNone/>
            </a:pPr>
            <a:r>
              <a:rPr lang="en-US" sz="1400" b="1" dirty="0" smtClean="0"/>
              <a:t>$40 Bill</a:t>
            </a:r>
            <a:endParaRPr lang="en-US" sz="1400" b="1" dirty="0"/>
          </a:p>
        </p:txBody>
      </p:sp>
      <p:sp>
        <p:nvSpPr>
          <p:cNvPr id="11276" name="Rectangle 10"/>
          <p:cNvSpPr>
            <a:spLocks noChangeArrowheads="1"/>
          </p:cNvSpPr>
          <p:nvPr/>
        </p:nvSpPr>
        <p:spPr bwMode="black">
          <a:xfrm>
            <a:off x="5080000" y="1662113"/>
            <a:ext cx="3187700" cy="249237"/>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u="sng" dirty="0" smtClean="0">
                <a:solidFill>
                  <a:srgbClr val="225A7A"/>
                </a:solidFill>
              </a:rPr>
              <a:t>2014, </a:t>
            </a:r>
            <a:r>
              <a:rPr lang="en-US" b="1" u="sng" dirty="0">
                <a:solidFill>
                  <a:srgbClr val="225A7A"/>
                </a:solidFill>
              </a:rPr>
              <a:t>$Billions</a:t>
            </a:r>
          </a:p>
        </p:txBody>
      </p:sp>
      <p:sp>
        <p:nvSpPr>
          <p:cNvPr id="13" name="AutoShape 13"/>
          <p:cNvSpPr>
            <a:spLocks noChangeArrowheads="1"/>
          </p:cNvSpPr>
          <p:nvPr/>
        </p:nvSpPr>
        <p:spPr bwMode="blackWhite">
          <a:xfrm>
            <a:off x="5903913" y="5607050"/>
            <a:ext cx="2741612" cy="995363"/>
          </a:xfrm>
          <a:prstGeom prst="wedgeRectCallout">
            <a:avLst>
              <a:gd name="adj1" fmla="val 38040"/>
              <a:gd name="adj2" fmla="val -1531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Alternative Capital </a:t>
            </a:r>
            <a:r>
              <a:rPr lang="en-US" sz="1400" b="1" dirty="0">
                <a:solidFill>
                  <a:schemeClr val="bg1"/>
                </a:solidFill>
              </a:rPr>
              <a:t>now </a:t>
            </a:r>
            <a:r>
              <a:rPr lang="en-US" sz="1400" b="1" dirty="0" smtClean="0">
                <a:solidFill>
                  <a:schemeClr val="bg1"/>
                </a:solidFill>
              </a:rPr>
              <a:t>accounts </a:t>
            </a:r>
            <a:r>
              <a:rPr lang="en-US" sz="1400" b="1" dirty="0">
                <a:solidFill>
                  <a:schemeClr val="bg1"/>
                </a:solidFill>
              </a:rPr>
              <a:t>for </a:t>
            </a:r>
            <a:r>
              <a:rPr lang="en-US" sz="1400" b="1" dirty="0" smtClean="0">
                <a:solidFill>
                  <a:schemeClr val="bg1"/>
                </a:solidFill>
              </a:rPr>
              <a:t>about 17% </a:t>
            </a:r>
            <a:r>
              <a:rPr lang="en-US" sz="1400" b="1" dirty="0">
                <a:solidFill>
                  <a:schemeClr val="bg1"/>
                </a:solidFill>
              </a:rPr>
              <a:t>of global </a:t>
            </a:r>
            <a:r>
              <a:rPr lang="en-US" sz="1400" b="1" dirty="0" smtClean="0">
                <a:solidFill>
                  <a:schemeClr val="bg1"/>
                </a:solidFill>
              </a:rPr>
              <a:t>reinsurance capital</a:t>
            </a:r>
            <a:endParaRPr lang="en-US" sz="1400" b="1" dirty="0">
              <a:solidFill>
                <a:schemeClr val="bg1"/>
              </a:solidFill>
            </a:endParaRPr>
          </a:p>
        </p:txBody>
      </p:sp>
    </p:spTree>
    <p:extLst>
      <p:ext uri="{BB962C8B-B14F-4D97-AF65-F5344CB8AC3E}">
        <p14:creationId xmlns:p14="http://schemas.microsoft.com/office/powerpoint/2010/main" val="117773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par>
                          <p:cTn id="11" fill="hold">
                            <p:stCondLst>
                              <p:cond delay="1000"/>
                            </p:stCondLst>
                            <p:childTnLst>
                              <p:par>
                                <p:cTn id="12" presetID="22" presetClass="entr" presetSubtype="2"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September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extLst>
              <p:ext uri="{D42A27DB-BD31-4B8C-83A1-F6EECF244321}">
                <p14:modId xmlns:p14="http://schemas.microsoft.com/office/powerpoint/2010/main" val="386516227"/>
              </p:ext>
            </p:extLst>
          </p:nvPr>
        </p:nvGraphicFramePr>
        <p:xfrm>
          <a:off x="327025" y="1206500"/>
          <a:ext cx="8516938" cy="4297363"/>
        </p:xfrm>
        <a:graphic>
          <a:graphicData uri="http://schemas.openxmlformats.org/presentationml/2006/ole">
            <mc:AlternateContent xmlns:mc="http://schemas.openxmlformats.org/markup-compatibility/2006">
              <mc:Choice xmlns:v="urn:schemas-microsoft-com:vml" Requires="v">
                <p:oleObj spid="_x0000_s28225568" name="Worksheet" r:id="rId4" imgW="8524829" imgH="4305328" progId="Excel.Sheet.8">
                  <p:embed/>
                </p:oleObj>
              </mc:Choice>
              <mc:Fallback>
                <p:oleObj name="Worksheet" r:id="rId4" imgW="8524829" imgH="4305328" progId="Excel.Sheet.8">
                  <p:embed/>
                  <p:pic>
                    <p:nvPicPr>
                      <p:cNvPr id="0" name=""/>
                      <p:cNvPicPr>
                        <a:picLocks noChangeAspect="1" noChangeArrowheads="1"/>
                      </p:cNvPicPr>
                      <p:nvPr/>
                    </p:nvPicPr>
                    <p:blipFill>
                      <a:blip r:embed="rId5"/>
                      <a:srcRect/>
                      <a:stretch>
                        <a:fillRect/>
                      </a:stretch>
                    </p:blipFill>
                    <p:spPr bwMode="auto">
                      <a:xfrm>
                        <a:off x="327025" y="1206500"/>
                        <a:ext cx="8516938"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1589169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22659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831210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dirty="0"/>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a:t>
            </a:fld>
            <a:endParaRPr lang="en-US" sz="900" dirty="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A World of Low Yields</a:t>
            </a:r>
          </a:p>
        </p:txBody>
      </p:sp>
      <p:sp>
        <p:nvSpPr>
          <p:cNvPr id="8" name="Date Placeholder 7"/>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a:t>
            </a:fld>
            <a:endParaRPr lang="en-US" dirty="0"/>
          </a:p>
        </p:txBody>
      </p:sp>
      <p:sp>
        <p:nvSpPr>
          <p:cNvPr id="10" name="Rectangle 8"/>
          <p:cNvSpPr>
            <a:spLocks noChangeArrowheads="1"/>
          </p:cNvSpPr>
          <p:nvPr/>
        </p:nvSpPr>
        <p:spPr bwMode="auto">
          <a:xfrm>
            <a:off x="289204" y="4507382"/>
            <a:ext cx="8424611"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Capital Will Seek Its Highest         (Risk-Adjusted) Return</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0540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227616"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20</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61255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Largest Sponsors of 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228640"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21</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90315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Reinsurance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331073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2014:Q4</a:t>
            </a:r>
            <a:endParaRPr lang="en-US" dirty="0"/>
          </a:p>
        </p:txBody>
      </p:sp>
      <p:graphicFrame>
        <p:nvGraphicFramePr>
          <p:cNvPr id="9" name="Content Placeholder 8"/>
          <p:cNvGraphicFramePr>
            <a:graphicFrameLocks noGrp="1"/>
          </p:cNvGraphicFramePr>
          <p:nvPr>
            <p:ph idx="1"/>
            <p:extLst/>
          </p:nvPr>
        </p:nvGraphicFramePr>
        <p:xfrm>
          <a:off x="298451" y="1248033"/>
          <a:ext cx="8645524"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23</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7105155" y="1128713"/>
            <a:ext cx="1724524" cy="2276303"/>
          </a:xfrm>
          <a:prstGeom prst="wedgeRectCallout">
            <a:avLst>
              <a:gd name="adj1" fmla="val 20308"/>
              <a:gd name="adj2" fmla="val 9881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to less than half their mid-2012 levels – equivalent to lower rates – low cat losses, capital entering market.</a:t>
            </a:r>
            <a:endParaRPr lang="en-US" sz="1600" b="1" dirty="0">
              <a:solidFill>
                <a:srgbClr val="FFFFFF"/>
              </a:solidFill>
              <a:latin typeface="Arial" charset="0"/>
              <a:cs typeface="Arial" charset="0"/>
            </a:endParaRPr>
          </a:p>
        </p:txBody>
      </p:sp>
      <p:sp>
        <p:nvSpPr>
          <p:cNvPr id="8" name="AutoShape 8"/>
          <p:cNvSpPr>
            <a:spLocks noChangeArrowheads="1"/>
          </p:cNvSpPr>
          <p:nvPr/>
        </p:nvSpPr>
        <p:spPr bwMode="blackWhite">
          <a:xfrm>
            <a:off x="2124075" y="1128713"/>
            <a:ext cx="1601980" cy="1638664"/>
          </a:xfrm>
          <a:prstGeom prst="wedgeRectCallout">
            <a:avLst>
              <a:gd name="adj1" fmla="val 77235"/>
              <a:gd name="adj2" fmla="val 28338"/>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Risk spreads rose in 2011-2012 from cat activity and changes to catastrophe models.</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4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Non-U.S</a:t>
            </a:r>
            <a:r>
              <a:rPr lang="en-US" dirty="0"/>
              <a:t>. Wind-Exposed </a:t>
            </a:r>
            <a:r>
              <a:rPr lang="en-US" dirty="0" smtClean="0"/>
              <a:t>Risk Premium* </a:t>
            </a:r>
            <a:br>
              <a:rPr lang="en-US" dirty="0" smtClean="0"/>
            </a:br>
            <a:r>
              <a:rPr lang="en-US" dirty="0" smtClean="0"/>
              <a:t>2010:Q1-2014</a:t>
            </a:r>
            <a:r>
              <a:rPr lang="en-US" dirty="0"/>
              <a:t>: Q1</a:t>
            </a:r>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24</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average.</a:t>
            </a:r>
          </a:p>
          <a:p>
            <a:r>
              <a:rPr lang="en-US" sz="1100" dirty="0" smtClean="0"/>
              <a:t>SOURCE: Willis Capital Markets, Insurance Information Institute.</a:t>
            </a:r>
          </a:p>
          <a:p>
            <a:endParaRPr lang="en-US" dirty="0"/>
          </a:p>
        </p:txBody>
      </p:sp>
      <p:sp>
        <p:nvSpPr>
          <p:cNvPr id="11" name="AutoShape 8"/>
          <p:cNvSpPr>
            <a:spLocks noChangeArrowheads="1"/>
          </p:cNvSpPr>
          <p:nvPr/>
        </p:nvSpPr>
        <p:spPr bwMode="blackWhite">
          <a:xfrm>
            <a:off x="6974633" y="1231386"/>
            <a:ext cx="1724524" cy="1816443"/>
          </a:xfrm>
          <a:prstGeom prst="wedgeRectCallout">
            <a:avLst>
              <a:gd name="adj1" fmla="val -44809"/>
              <a:gd name="adj2" fmla="val 88263"/>
            </a:avLst>
          </a:prstGeom>
          <a:gradFill rotWithShape="1">
            <a:gsLst>
              <a:gs pos="0">
                <a:schemeClr val="accent1"/>
              </a:gs>
              <a:gs pos="100000">
                <a:srgbClr val="173C51"/>
              </a:gs>
            </a:gsLst>
            <a:lin ang="5400000" scaled="1"/>
          </a:gradFill>
          <a:ln w="28575" algn="ctr">
            <a:solidFill>
              <a:srgbClr val="3333CC"/>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Spreads are also falling in non-U.S. wind exposures, but less sharply and in line with expected losses</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5690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Insurance-Linked Securities:</a:t>
            </a:r>
            <a:br>
              <a:rPr lang="en-US" dirty="0" smtClean="0"/>
            </a:br>
            <a:r>
              <a:rPr lang="en-US" dirty="0" smtClean="0"/>
              <a:t>Average Multiples, 1997 – 2014*</a:t>
            </a:r>
            <a:endParaRPr lang="en-US" dirty="0"/>
          </a:p>
        </p:txBody>
      </p:sp>
      <p:graphicFrame>
        <p:nvGraphicFramePr>
          <p:cNvPr id="9" name="Content Placeholder 8"/>
          <p:cNvGraphicFramePr>
            <a:graphicFrameLocks noGrp="1"/>
          </p:cNvGraphicFramePr>
          <p:nvPr>
            <p:ph idx="1"/>
            <p:extLst/>
          </p:nvPr>
        </p:nvGraphicFramePr>
        <p:xfrm>
          <a:off x="432487" y="1248033"/>
          <a:ext cx="8216213" cy="397887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25</a:t>
            </a:fld>
            <a:endParaRPr lang="en-US" dirty="0"/>
          </a:p>
        </p:txBody>
      </p:sp>
      <p:sp>
        <p:nvSpPr>
          <p:cNvPr id="10" name="TextBox 9"/>
          <p:cNvSpPr txBox="1"/>
          <p:nvPr/>
        </p:nvSpPr>
        <p:spPr>
          <a:xfrm>
            <a:off x="432487" y="6166022"/>
            <a:ext cx="8266670" cy="430887"/>
          </a:xfrm>
          <a:prstGeom prst="rect">
            <a:avLst/>
          </a:prstGeom>
          <a:noFill/>
        </p:spPr>
        <p:txBody>
          <a:bodyPr wrap="square" rtlCol="0">
            <a:spAutoFit/>
          </a:bodyPr>
          <a:lstStyle/>
          <a:p>
            <a:r>
              <a:rPr lang="en-US" sz="1100" dirty="0" smtClean="0"/>
              <a:t>*The ILS Multiple is computed as: (Bond Coupon – Risk Free Yield)/Expected Loss.</a:t>
            </a:r>
          </a:p>
          <a:p>
            <a:r>
              <a:rPr lang="en-US" sz="1100" dirty="0" smtClean="0"/>
              <a:t>SOURCE: </a:t>
            </a:r>
            <a:r>
              <a:rPr lang="en-US" sz="1100" dirty="0" smtClean="0">
                <a:hlinkClick r:id="rId3"/>
              </a:rPr>
              <a:t>www.Artemis.bm</a:t>
            </a:r>
            <a:r>
              <a:rPr lang="en-US" sz="1100" dirty="0" smtClean="0"/>
              <a:t> Deal Directory, Insurance Information Institute.</a:t>
            </a:r>
            <a:endParaRPr lang="en-US" dirty="0"/>
          </a:p>
        </p:txBody>
      </p:sp>
      <p:sp>
        <p:nvSpPr>
          <p:cNvPr id="8" name="AutoShape 8"/>
          <p:cNvSpPr>
            <a:spLocks noChangeArrowheads="1"/>
          </p:cNvSpPr>
          <p:nvPr/>
        </p:nvSpPr>
        <p:spPr bwMode="blackWhite">
          <a:xfrm>
            <a:off x="3356361" y="1155047"/>
            <a:ext cx="3180364" cy="859105"/>
          </a:xfrm>
          <a:prstGeom prst="wedgeRectCallout">
            <a:avLst>
              <a:gd name="adj1" fmla="val -51596"/>
              <a:gd name="adj2" fmla="val 92920"/>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In Early Years, Investor Reluctance Kept Multiples High in Tiny Market</a:t>
            </a:r>
            <a:endParaRPr lang="en-US" sz="1600" b="1" dirty="0">
              <a:solidFill>
                <a:srgbClr val="FFFFFF"/>
              </a:solidFill>
              <a:latin typeface="Arial" panose="020B0604020202020204" pitchFamily="34" charset="0"/>
              <a:cs typeface="Arial" panose="020B0604020202020204" pitchFamily="34" charset="0"/>
            </a:endParaRPr>
          </a:p>
        </p:txBody>
      </p:sp>
      <p:sp>
        <p:nvSpPr>
          <p:cNvPr id="3" name="Left-Right Arrow Callout 2"/>
          <p:cNvSpPr/>
          <p:nvPr/>
        </p:nvSpPr>
        <p:spPr>
          <a:xfrm>
            <a:off x="3830595" y="3694671"/>
            <a:ext cx="3200400" cy="617838"/>
          </a:xfrm>
          <a:prstGeom prst="leftRightArrowCallout">
            <a:avLst>
              <a:gd name="adj1" fmla="val 17000"/>
              <a:gd name="adj2" fmla="val 25000"/>
              <a:gd name="adj3" fmla="val 67000"/>
              <a:gd name="adj4" fmla="val 43491"/>
            </a:avLst>
          </a:prstGeom>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panose="020B0604020202020204" pitchFamily="34" charset="0"/>
                <a:cs typeface="Arial" panose="020B0604020202020204" pitchFamily="34" charset="0"/>
              </a:rPr>
              <a:t>Range Established</a:t>
            </a:r>
            <a:endParaRPr lang="en-US" sz="1600" b="1" dirty="0">
              <a:latin typeface="Arial" panose="020B0604020202020204" pitchFamily="34" charset="0"/>
              <a:cs typeface="Arial" panose="020B0604020202020204" pitchFamily="34" charset="0"/>
            </a:endParaRPr>
          </a:p>
        </p:txBody>
      </p:sp>
      <p:sp>
        <p:nvSpPr>
          <p:cNvPr id="11" name="AutoShape 8"/>
          <p:cNvSpPr>
            <a:spLocks noChangeArrowheads="1"/>
          </p:cNvSpPr>
          <p:nvPr/>
        </p:nvSpPr>
        <p:spPr bwMode="blackWhite">
          <a:xfrm>
            <a:off x="6257924" y="2073351"/>
            <a:ext cx="2886075" cy="558081"/>
          </a:xfrm>
          <a:prstGeom prst="wedgeRectCallout">
            <a:avLst>
              <a:gd name="adj1" fmla="val 12900"/>
              <a:gd name="adj2" fmla="val 170415"/>
            </a:avLst>
          </a:prstGeom>
          <a:gradFill rotWithShape="1">
            <a:gsLst>
              <a:gs pos="95000">
                <a:schemeClr val="accent6"/>
              </a:gs>
              <a:gs pos="100000">
                <a:srgbClr val="173C51"/>
              </a:gs>
            </a:gsLst>
            <a:lin ang="5400000" scaled="1"/>
          </a:gradFill>
          <a:ln w="28575" algn="ctr">
            <a:solidFill>
              <a:schemeClr val="accent6"/>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2014: Breaking 2013 Record for Lowest Multiple</a:t>
            </a:r>
            <a:endParaRPr lang="en-US" sz="1600" b="1" dirty="0">
              <a:solidFill>
                <a:srgbClr val="FFFFFF"/>
              </a:solidFill>
              <a:latin typeface="Arial" panose="020B0604020202020204" pitchFamily="34" charset="0"/>
              <a:cs typeface="Arial" panose="020B0604020202020204" pitchFamily="34" charset="0"/>
            </a:endParaRPr>
          </a:p>
        </p:txBody>
      </p:sp>
      <p:sp>
        <p:nvSpPr>
          <p:cNvPr id="13" name="Rectangle 6"/>
          <p:cNvSpPr>
            <a:spLocks noChangeArrowheads="1"/>
          </p:cNvSpPr>
          <p:nvPr/>
        </p:nvSpPr>
        <p:spPr bwMode="blackWhite">
          <a:xfrm>
            <a:off x="432487" y="5353265"/>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Cat Bond Terms Have Also Softened, With Indemnity Triggers (Favored by Insurers) Growing More Common.</a:t>
            </a:r>
            <a:endParaRPr lang="en-US" b="1" dirty="0">
              <a:solidFill>
                <a:srgbClr val="FFFFFF"/>
              </a:solidFill>
            </a:endParaRPr>
          </a:p>
        </p:txBody>
      </p:sp>
      <p:sp>
        <p:nvSpPr>
          <p:cNvPr id="14" name="AutoShape 8"/>
          <p:cNvSpPr>
            <a:spLocks noChangeArrowheads="1"/>
          </p:cNvSpPr>
          <p:nvPr/>
        </p:nvSpPr>
        <p:spPr bwMode="blackWhite">
          <a:xfrm>
            <a:off x="1114251" y="3086099"/>
            <a:ext cx="2242110" cy="906249"/>
          </a:xfrm>
          <a:prstGeom prst="wedgeRectCallout">
            <a:avLst>
              <a:gd name="adj1" fmla="val -27118"/>
              <a:gd name="adj2" fmla="val 48332"/>
            </a:avLst>
          </a:prstGeom>
          <a:gradFill rotWithShape="1">
            <a:gsLst>
              <a:gs pos="100000">
                <a:schemeClr val="accent6"/>
              </a:gs>
              <a:gs pos="100000">
                <a:srgbClr val="173C51"/>
              </a:gs>
            </a:gsLst>
            <a:lin ang="5400000" scaled="1"/>
          </a:gradFill>
          <a:ln w="28575" algn="ctr">
            <a:solidFill>
              <a:schemeClr val="accent6"/>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Multiple is a Rough Estimate of Risk-Adjusted Return</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6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229694"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229695"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3868459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ext uri="{D42A27DB-BD31-4B8C-83A1-F6EECF244321}">
                <p14:modId xmlns:p14="http://schemas.microsoft.com/office/powerpoint/2010/main" val="3303092684"/>
              </p:ext>
            </p:extLst>
          </p:nvPr>
        </p:nvGraphicFramePr>
        <p:xfrm>
          <a:off x="2669058" y="1297459"/>
          <a:ext cx="5979641" cy="5003329"/>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5"/>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27</a:t>
            </a:fld>
            <a:endParaRPr lang="en-US" dirty="0"/>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Catastrophe Bonds Outstanding, Q4 2014</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3133432" y="6230943"/>
            <a:ext cx="3724567" cy="246221"/>
          </a:xfrm>
          <a:prstGeom prst="rect">
            <a:avLst/>
          </a:prstGeom>
          <a:noFill/>
          <a:ln w="9525" algn="ctr">
            <a:noFill/>
            <a:miter lim="800000"/>
            <a:headEnd/>
            <a:tailEnd/>
          </a:ln>
        </p:spPr>
        <p:txBody>
          <a:bodyPr wrap="square"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Willis Capital Markets, Insurance Information Institute.</a:t>
            </a:r>
            <a:endParaRPr lang="en-US" sz="1000" i="1" dirty="0">
              <a:solidFill>
                <a:schemeClr val="accent4">
                  <a:lumMod val="75000"/>
                </a:schemeClr>
              </a:solidFill>
              <a:cs typeface="+mn-cs"/>
            </a:endParaRPr>
          </a:p>
        </p:txBody>
      </p:sp>
      <p:sp>
        <p:nvSpPr>
          <p:cNvPr id="10" name="Rectangle 9"/>
          <p:cNvSpPr>
            <a:spLocks noChangeArrowheads="1"/>
          </p:cNvSpPr>
          <p:nvPr/>
        </p:nvSpPr>
        <p:spPr bwMode="blackWhite">
          <a:xfrm>
            <a:off x="354696" y="2085975"/>
            <a:ext cx="2398029" cy="3371850"/>
          </a:xfrm>
          <a:prstGeom prst="rect">
            <a:avLst/>
          </a:prstGeom>
          <a:gradFill rotWithShape="1">
            <a:gsLst>
              <a:gs pos="0">
                <a:srgbClr val="FF65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Bonds Are Heavily Concentrated in U.S. Hurricane Exposures. Two-thirds of Catastrophe Risks Outstanding Cover U.S. Wind Risks. </a:t>
            </a:r>
            <a:endParaRPr lang="en-US" b="1" dirty="0">
              <a:solidFill>
                <a:srgbClr val="FFFFFF"/>
              </a:solidFill>
            </a:endParaRPr>
          </a:p>
        </p:txBody>
      </p:sp>
    </p:spTree>
    <p:extLst>
      <p:ext uri="{BB962C8B-B14F-4D97-AF65-F5344CB8AC3E}">
        <p14:creationId xmlns:p14="http://schemas.microsoft.com/office/powerpoint/2010/main" val="363509105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Catastrophe Bond Works</a:t>
            </a:r>
            <a:endParaRPr lang="en-US" dirty="0"/>
          </a:p>
        </p:txBody>
      </p:sp>
      <p:sp>
        <p:nvSpPr>
          <p:cNvPr id="3" name="Date Placeholder 2"/>
          <p:cNvSpPr>
            <a:spLocks noGrp="1"/>
          </p:cNvSpPr>
          <p:nvPr>
            <p:ph type="dt" sz="half" idx="10"/>
          </p:nvPr>
        </p:nvSpPr>
        <p:spPr/>
        <p:txBody>
          <a:bodyPr/>
          <a:lstStyle/>
          <a:p>
            <a:pPr>
              <a:defRPr/>
            </a:pPr>
            <a:r>
              <a:rPr lang="en-US" dirty="0" smtClean="0"/>
              <a:t>12/01/09 - 9pm</a:t>
            </a:r>
            <a:endParaRPr lang="en-US" dirty="0"/>
          </a:p>
        </p:txBody>
      </p:sp>
      <p:sp>
        <p:nvSpPr>
          <p:cNvPr id="4" name="Footer Placeholder 3"/>
          <p:cNvSpPr>
            <a:spLocks noGrp="1"/>
          </p:cNvSpPr>
          <p:nvPr>
            <p:ph type="ftr" sz="quarter" idx="11"/>
          </p:nvPr>
        </p:nvSpPr>
        <p:spPr/>
        <p:txBody>
          <a:bodyPr/>
          <a:lstStyle/>
          <a:p>
            <a:pPr>
              <a:defRPr/>
            </a:pPr>
            <a:r>
              <a:rPr lang="en-US" dirty="0" smtClean="0"/>
              <a:t>eSlide – P6466 – The Financial Crisis and the Future of the P/C</a:t>
            </a:r>
            <a:endParaRPr lang="en-US" dirty="0"/>
          </a:p>
        </p:txBody>
      </p:sp>
      <p:sp>
        <p:nvSpPr>
          <p:cNvPr id="5" name="Slide Number Placeholder 4"/>
          <p:cNvSpPr>
            <a:spLocks noGrp="1"/>
          </p:cNvSpPr>
          <p:nvPr>
            <p:ph type="sldNum" sz="quarter" idx="12"/>
          </p:nvPr>
        </p:nvSpPr>
        <p:spPr/>
        <p:txBody>
          <a:bodyPr/>
          <a:lstStyle/>
          <a:p>
            <a:pPr>
              <a:defRPr/>
            </a:pPr>
            <a:fld id="{43581549-0EE9-4414-804C-D922FB08B54A}" type="slidenum">
              <a:rPr lang="en-US" smtClean="0"/>
              <a:pPr>
                <a:defRPr/>
              </a:pPr>
              <a:t>28</a:t>
            </a:fld>
            <a:endParaRPr lang="en-US" dirty="0"/>
          </a:p>
        </p:txBody>
      </p:sp>
      <p:grpSp>
        <p:nvGrpSpPr>
          <p:cNvPr id="69" name="Group 68"/>
          <p:cNvGrpSpPr/>
          <p:nvPr/>
        </p:nvGrpSpPr>
        <p:grpSpPr>
          <a:xfrm>
            <a:off x="682906" y="1576424"/>
            <a:ext cx="7789763" cy="5054416"/>
            <a:chOff x="682906" y="1576424"/>
            <a:chExt cx="7789763" cy="5054416"/>
          </a:xfrm>
        </p:grpSpPr>
        <p:cxnSp>
          <p:nvCxnSpPr>
            <p:cNvPr id="24" name="SPV pays interest, returns principal"/>
            <p:cNvCxnSpPr>
              <a:stCxn id="12" idx="1"/>
              <a:endCxn id="11" idx="2"/>
            </p:cNvCxnSpPr>
            <p:nvPr/>
          </p:nvCxnSpPr>
          <p:spPr>
            <a:xfrm flipH="1" flipV="1">
              <a:off x="1572228" y="2415760"/>
              <a:ext cx="1587659" cy="182371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682906" y="1576424"/>
              <a:ext cx="7789763" cy="5054416"/>
              <a:chOff x="682906" y="1576424"/>
              <a:chExt cx="7789763" cy="5054416"/>
            </a:xfrm>
          </p:grpSpPr>
          <p:sp>
            <p:nvSpPr>
              <p:cNvPr id="46" name="Reinsurer pays interest"/>
              <p:cNvSpPr>
                <a:spLocks noChangeArrowheads="1"/>
              </p:cNvSpPr>
              <p:nvPr/>
            </p:nvSpPr>
            <p:spPr bwMode="blackWhite">
              <a:xfrm>
                <a:off x="682906" y="3789957"/>
                <a:ext cx="1857736" cy="897790"/>
              </a:xfrm>
              <a:prstGeom prst="wedgeRectCallout">
                <a:avLst>
                  <a:gd name="adj1" fmla="val 47210"/>
                  <a:gd name="adj2" fmla="val -78437"/>
                </a:avLst>
              </a:prstGeom>
              <a:gradFill rotWithShape="1">
                <a:gsLst>
                  <a:gs pos="3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pays interest, returns principal at end of term. </a:t>
                </a:r>
                <a:endParaRPr lang="en-US" sz="1600" dirty="0">
                  <a:solidFill>
                    <a:srgbClr val="FFFFFF"/>
                  </a:solidFill>
                </a:endParaRPr>
              </a:p>
            </p:txBody>
          </p:sp>
          <p:cxnSp>
            <p:nvCxnSpPr>
              <p:cNvPr id="20" name="Reinsurer pays losses Arrow"/>
              <p:cNvCxnSpPr>
                <a:stCxn id="12" idx="3"/>
                <a:endCxn id="15" idx="2"/>
              </p:cNvCxnSpPr>
              <p:nvPr/>
            </p:nvCxnSpPr>
            <p:spPr>
              <a:xfrm flipV="1">
                <a:off x="5636869" y="2353443"/>
                <a:ext cx="1753567" cy="188603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4" name="Reinsurer pays losses"/>
              <p:cNvSpPr>
                <a:spLocks noChangeArrowheads="1"/>
              </p:cNvSpPr>
              <p:nvPr/>
            </p:nvSpPr>
            <p:spPr bwMode="blackWhite">
              <a:xfrm>
                <a:off x="6538204" y="3789957"/>
                <a:ext cx="1681311" cy="897790"/>
              </a:xfrm>
              <a:prstGeom prst="wedgeRectCallout">
                <a:avLst>
                  <a:gd name="adj1" fmla="val -59332"/>
                  <a:gd name="adj2" fmla="val -83594"/>
                </a:avLst>
              </a:prstGeom>
              <a:gradFill rotWithShape="1">
                <a:gsLst>
                  <a:gs pos="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pays losses. </a:t>
                </a:r>
                <a:endParaRPr lang="en-US" sz="1600" dirty="0">
                  <a:solidFill>
                    <a:srgbClr val="FFFFFF"/>
                  </a:solidFill>
                </a:endParaRPr>
              </a:p>
            </p:txBody>
          </p:sp>
          <p:sp>
            <p:nvSpPr>
              <p:cNvPr id="54" name="Counterparty holds capital"/>
              <p:cNvSpPr>
                <a:spLocks noChangeArrowheads="1"/>
              </p:cNvSpPr>
              <p:nvPr/>
            </p:nvSpPr>
            <p:spPr bwMode="blackWhite">
              <a:xfrm>
                <a:off x="682906" y="5251166"/>
                <a:ext cx="2172181" cy="1123003"/>
              </a:xfrm>
              <a:prstGeom prst="wedgeRectCallout">
                <a:avLst>
                  <a:gd name="adj1" fmla="val 91709"/>
                  <a:gd name="adj2" fmla="val -48561"/>
                </a:avLst>
              </a:prstGeom>
              <a:gradFill rotWithShape="1">
                <a:gsLst>
                  <a:gs pos="99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Counterparty holds capital till needed, guarantees fixed return.</a:t>
                </a:r>
                <a:endParaRPr lang="en-US" sz="1600" dirty="0">
                  <a:solidFill>
                    <a:srgbClr val="FFFFFF"/>
                  </a:solidFill>
                </a:endParaRPr>
              </a:p>
            </p:txBody>
          </p:sp>
          <p:cxnSp>
            <p:nvCxnSpPr>
              <p:cNvPr id="59" name="Counterparty returns capital arrow"/>
              <p:cNvCxnSpPr>
                <a:stCxn id="16" idx="1"/>
                <a:endCxn id="12" idx="2"/>
              </p:cNvCxnSpPr>
              <p:nvPr/>
            </p:nvCxnSpPr>
            <p:spPr>
              <a:xfrm rot="10800000" flipH="1">
                <a:off x="3460828" y="4523301"/>
                <a:ext cx="937550" cy="1784375"/>
              </a:xfrm>
              <a:prstGeom prst="curvedConnector4">
                <a:avLst>
                  <a:gd name="adj1" fmla="val -24383"/>
                  <a:gd name="adj2" fmla="val 59055"/>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Reinsurer creates swap arrow"/>
              <p:cNvSpPr>
                <a:spLocks noChangeArrowheads="1"/>
              </p:cNvSpPr>
              <p:nvPr/>
            </p:nvSpPr>
            <p:spPr bwMode="blackWhite">
              <a:xfrm>
                <a:off x="6079689" y="5251165"/>
                <a:ext cx="1681311" cy="1123003"/>
              </a:xfrm>
              <a:prstGeom prst="wedgeRectCallout">
                <a:avLst>
                  <a:gd name="adj1" fmla="val -102014"/>
                  <a:gd name="adj2" fmla="val -47009"/>
                </a:avLst>
              </a:prstGeom>
              <a:gradFill rotWithShape="1">
                <a:gsLst>
                  <a:gs pos="99000">
                    <a:srgbClr val="225A7A"/>
                  </a:gs>
                  <a:gs pos="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invests bond proceeds in swap. </a:t>
                </a:r>
                <a:endParaRPr lang="en-US" sz="1600" dirty="0">
                  <a:solidFill>
                    <a:srgbClr val="FFFFFF"/>
                  </a:solidFill>
                </a:endParaRPr>
              </a:p>
            </p:txBody>
          </p:sp>
          <p:cxnSp>
            <p:nvCxnSpPr>
              <p:cNvPr id="57" name="Counterparty gets swap arrow"/>
              <p:cNvCxnSpPr>
                <a:stCxn id="12" idx="2"/>
                <a:endCxn id="16" idx="3"/>
              </p:cNvCxnSpPr>
              <p:nvPr/>
            </p:nvCxnSpPr>
            <p:spPr>
              <a:xfrm rot="16200000" flipH="1">
                <a:off x="3974965" y="4946712"/>
                <a:ext cx="1784375" cy="937549"/>
              </a:xfrm>
              <a:prstGeom prst="curvedConnector4">
                <a:avLst>
                  <a:gd name="adj1" fmla="val 40945"/>
                  <a:gd name="adj2" fmla="val 15648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6" name="Swap counterparty"/>
              <p:cNvSpPr txBox="1"/>
              <p:nvPr/>
            </p:nvSpPr>
            <p:spPr>
              <a:xfrm>
                <a:off x="3460828" y="5984509"/>
                <a:ext cx="1875099" cy="646331"/>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Swap </a:t>
                </a:r>
                <a:r>
                  <a:rPr lang="en-US" b="1" dirty="0" smtClean="0"/>
                  <a:t>Counterparty</a:t>
                </a:r>
                <a:endParaRPr lang="en-US" b="1" dirty="0"/>
              </a:p>
            </p:txBody>
          </p:sp>
          <p:cxnSp>
            <p:nvCxnSpPr>
              <p:cNvPr id="31" name="Insurer cedes prem arrow"/>
              <p:cNvCxnSpPr/>
              <p:nvPr/>
            </p:nvCxnSpPr>
            <p:spPr>
              <a:xfrm flipH="1">
                <a:off x="4476507" y="2252752"/>
                <a:ext cx="2992058" cy="160221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2" name="insurer cedes premium"/>
              <p:cNvSpPr>
                <a:spLocks noChangeArrowheads="1"/>
              </p:cNvSpPr>
              <p:nvPr/>
            </p:nvSpPr>
            <p:spPr bwMode="blackWhite">
              <a:xfrm>
                <a:off x="4398378" y="1576424"/>
                <a:ext cx="1681311" cy="755015"/>
              </a:xfrm>
              <a:prstGeom prst="wedgeRectCallout">
                <a:avLst>
                  <a:gd name="adj1" fmla="val 28099"/>
                  <a:gd name="adj2" fmla="val 164759"/>
                </a:avLst>
              </a:prstGeom>
              <a:gradFill rotWithShape="1">
                <a:gsLst>
                  <a:gs pos="99000">
                    <a:srgbClr val="225A7A"/>
                  </a:gs>
                  <a:gs pos="100000">
                    <a:srgbClr val="173C51"/>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Insurer cedes premium. </a:t>
                </a:r>
                <a:endParaRPr lang="en-US" sz="1600" dirty="0">
                  <a:solidFill>
                    <a:srgbClr val="FFFFFF"/>
                  </a:solidFill>
                </a:endParaRPr>
              </a:p>
            </p:txBody>
          </p:sp>
          <p:cxnSp>
            <p:nvCxnSpPr>
              <p:cNvPr id="28" name="Inv supply cap arrow"/>
              <p:cNvCxnSpPr/>
              <p:nvPr/>
            </p:nvCxnSpPr>
            <p:spPr>
              <a:xfrm>
                <a:off x="1587660" y="2393261"/>
                <a:ext cx="2826150" cy="146120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Investors supply capital"/>
              <p:cNvSpPr>
                <a:spLocks noChangeArrowheads="1"/>
              </p:cNvSpPr>
              <p:nvPr/>
            </p:nvSpPr>
            <p:spPr bwMode="blackWhite">
              <a:xfrm>
                <a:off x="2607635" y="1582058"/>
                <a:ext cx="1681311" cy="755015"/>
              </a:xfrm>
              <a:prstGeom prst="wedgeRectCallout">
                <a:avLst>
                  <a:gd name="adj1" fmla="val -13207"/>
                  <a:gd name="adj2" fmla="val 166292"/>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Investors supply capital</a:t>
                </a:r>
                <a:r>
                  <a:rPr lang="en-US" sz="1600" b="1" dirty="0" smtClean="0">
                    <a:solidFill>
                      <a:srgbClr val="FFFFFF"/>
                    </a:solidFill>
                  </a:rPr>
                  <a:t>. </a:t>
                </a:r>
                <a:endParaRPr lang="en-US" sz="1600" b="1" dirty="0">
                  <a:solidFill>
                    <a:srgbClr val="FFFFFF"/>
                  </a:solidFill>
                  <a:latin typeface="Arial" charset="0"/>
                  <a:cs typeface="Arial" charset="0"/>
                </a:endParaRPr>
              </a:p>
            </p:txBody>
          </p:sp>
          <p:sp>
            <p:nvSpPr>
              <p:cNvPr id="12" name="SPV"/>
              <p:cNvSpPr txBox="1"/>
              <p:nvPr/>
            </p:nvSpPr>
            <p:spPr>
              <a:xfrm>
                <a:off x="3159887" y="3876969"/>
                <a:ext cx="2476982" cy="646331"/>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Reinsurer (Special Purpose Vehicle)</a:t>
                </a:r>
              </a:p>
            </p:txBody>
          </p:sp>
          <p:sp>
            <p:nvSpPr>
              <p:cNvPr id="11" name="Investors"/>
              <p:cNvSpPr txBox="1"/>
              <p:nvPr/>
            </p:nvSpPr>
            <p:spPr>
              <a:xfrm>
                <a:off x="762000" y="2046428"/>
                <a:ext cx="1620456" cy="369332"/>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p>
                <a:pPr algn="ctr"/>
                <a:r>
                  <a:rPr lang="en-US" b="1" dirty="0" smtClean="0">
                    <a:solidFill>
                      <a:schemeClr val="bg1"/>
                    </a:solidFill>
                  </a:rPr>
                  <a:t>Investors</a:t>
                </a:r>
                <a:endParaRPr lang="en-US" b="1" dirty="0">
                  <a:solidFill>
                    <a:schemeClr val="bg1"/>
                  </a:solidFill>
                </a:endParaRPr>
              </a:p>
            </p:txBody>
          </p:sp>
          <p:sp>
            <p:nvSpPr>
              <p:cNvPr id="15" name="Insurer"/>
              <p:cNvSpPr txBox="1"/>
              <p:nvPr/>
            </p:nvSpPr>
            <p:spPr>
              <a:xfrm>
                <a:off x="6308203" y="1984111"/>
                <a:ext cx="2164466" cy="369332"/>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Insurer (Sponsor)</a:t>
                </a:r>
              </a:p>
            </p:txBody>
          </p:sp>
        </p:grpSp>
      </p:grpSp>
    </p:spTree>
    <p:extLst>
      <p:ext uri="{BB962C8B-B14F-4D97-AF65-F5344CB8AC3E}">
        <p14:creationId xmlns:p14="http://schemas.microsoft.com/office/powerpoint/2010/main" val="299619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Catastrophe Bond Works</a:t>
            </a:r>
            <a:endParaRPr lang="en-US" dirty="0"/>
          </a:p>
        </p:txBody>
      </p:sp>
      <p:sp>
        <p:nvSpPr>
          <p:cNvPr id="3" name="Date Placeholder 2"/>
          <p:cNvSpPr>
            <a:spLocks noGrp="1"/>
          </p:cNvSpPr>
          <p:nvPr>
            <p:ph type="dt" sz="half" idx="10"/>
          </p:nvPr>
        </p:nvSpPr>
        <p:spPr/>
        <p:txBody>
          <a:bodyPr/>
          <a:lstStyle/>
          <a:p>
            <a:pPr>
              <a:defRPr/>
            </a:pPr>
            <a:r>
              <a:rPr lang="en-US" dirty="0" smtClean="0"/>
              <a:t>12/01/09 - 9pm</a:t>
            </a:r>
            <a:endParaRPr lang="en-US" dirty="0"/>
          </a:p>
        </p:txBody>
      </p:sp>
      <p:sp>
        <p:nvSpPr>
          <p:cNvPr id="4" name="Footer Placeholder 3"/>
          <p:cNvSpPr>
            <a:spLocks noGrp="1"/>
          </p:cNvSpPr>
          <p:nvPr>
            <p:ph type="ftr" sz="quarter" idx="11"/>
          </p:nvPr>
        </p:nvSpPr>
        <p:spPr/>
        <p:txBody>
          <a:bodyPr/>
          <a:lstStyle/>
          <a:p>
            <a:pPr>
              <a:defRPr/>
            </a:pPr>
            <a:r>
              <a:rPr lang="en-US" dirty="0" smtClean="0"/>
              <a:t>eSlide – P6466 – The Financial Crisis and the Future of the P/C</a:t>
            </a:r>
            <a:endParaRPr lang="en-US" dirty="0"/>
          </a:p>
        </p:txBody>
      </p:sp>
      <p:sp>
        <p:nvSpPr>
          <p:cNvPr id="5" name="Slide Number Placeholder 4"/>
          <p:cNvSpPr>
            <a:spLocks noGrp="1"/>
          </p:cNvSpPr>
          <p:nvPr>
            <p:ph type="sldNum" sz="quarter" idx="12"/>
          </p:nvPr>
        </p:nvSpPr>
        <p:spPr/>
        <p:txBody>
          <a:bodyPr/>
          <a:lstStyle/>
          <a:p>
            <a:pPr>
              <a:defRPr/>
            </a:pPr>
            <a:fld id="{43581549-0EE9-4414-804C-D922FB08B54A}" type="slidenum">
              <a:rPr lang="en-US" smtClean="0"/>
              <a:pPr>
                <a:defRPr/>
              </a:pPr>
              <a:t>29</a:t>
            </a:fld>
            <a:endParaRPr lang="en-US" dirty="0"/>
          </a:p>
        </p:txBody>
      </p:sp>
      <p:cxnSp>
        <p:nvCxnSpPr>
          <p:cNvPr id="24" name="SPV pays interest, returns principal"/>
          <p:cNvCxnSpPr>
            <a:stCxn id="12" idx="1"/>
            <a:endCxn id="11" idx="2"/>
          </p:cNvCxnSpPr>
          <p:nvPr/>
        </p:nvCxnSpPr>
        <p:spPr>
          <a:xfrm flipH="1" flipV="1">
            <a:off x="1572228" y="2415760"/>
            <a:ext cx="1587659" cy="178437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6" name="Reinsurer pays interest"/>
          <p:cNvSpPr>
            <a:spLocks noChangeArrowheads="1"/>
          </p:cNvSpPr>
          <p:nvPr/>
        </p:nvSpPr>
        <p:spPr bwMode="blackWhite">
          <a:xfrm>
            <a:off x="682906" y="3789957"/>
            <a:ext cx="1857736" cy="897790"/>
          </a:xfrm>
          <a:prstGeom prst="wedgeRectCallout">
            <a:avLst>
              <a:gd name="adj1" fmla="val 47210"/>
              <a:gd name="adj2" fmla="val -78437"/>
            </a:avLst>
          </a:prstGeom>
          <a:gradFill rotWithShape="1">
            <a:gsLst>
              <a:gs pos="3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pays interest, returns principal at end of term. </a:t>
            </a:r>
            <a:endParaRPr lang="en-US" sz="1600" dirty="0">
              <a:solidFill>
                <a:srgbClr val="FFFFFF"/>
              </a:solidFill>
            </a:endParaRPr>
          </a:p>
        </p:txBody>
      </p:sp>
      <p:cxnSp>
        <p:nvCxnSpPr>
          <p:cNvPr id="20" name="Reinsurer pays losses Arrow"/>
          <p:cNvCxnSpPr>
            <a:stCxn id="12" idx="3"/>
            <a:endCxn id="15" idx="2"/>
          </p:cNvCxnSpPr>
          <p:nvPr/>
        </p:nvCxnSpPr>
        <p:spPr>
          <a:xfrm flipV="1">
            <a:off x="5636869" y="2353443"/>
            <a:ext cx="1753567" cy="184669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4" name="Reinsurer pays losses"/>
          <p:cNvSpPr>
            <a:spLocks noChangeArrowheads="1"/>
          </p:cNvSpPr>
          <p:nvPr/>
        </p:nvSpPr>
        <p:spPr bwMode="blackWhite">
          <a:xfrm>
            <a:off x="6538204" y="3789957"/>
            <a:ext cx="1681311" cy="897790"/>
          </a:xfrm>
          <a:prstGeom prst="wedgeRectCallout">
            <a:avLst>
              <a:gd name="adj1" fmla="val -59332"/>
              <a:gd name="adj2" fmla="val -83594"/>
            </a:avLst>
          </a:prstGeom>
          <a:gradFill rotWithShape="1">
            <a:gsLst>
              <a:gs pos="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pays losses. </a:t>
            </a:r>
            <a:endParaRPr lang="en-US" sz="1600" dirty="0">
              <a:solidFill>
                <a:srgbClr val="FFFFFF"/>
              </a:solidFill>
            </a:endParaRPr>
          </a:p>
        </p:txBody>
      </p:sp>
      <p:sp>
        <p:nvSpPr>
          <p:cNvPr id="54" name="Counterparty holds capital"/>
          <p:cNvSpPr>
            <a:spLocks noChangeArrowheads="1"/>
          </p:cNvSpPr>
          <p:nvPr/>
        </p:nvSpPr>
        <p:spPr bwMode="blackWhite">
          <a:xfrm>
            <a:off x="682906" y="5251166"/>
            <a:ext cx="2172181" cy="1123003"/>
          </a:xfrm>
          <a:prstGeom prst="wedgeRectCallout">
            <a:avLst>
              <a:gd name="adj1" fmla="val 91709"/>
              <a:gd name="adj2" fmla="val -48561"/>
            </a:avLst>
          </a:prstGeom>
          <a:gradFill rotWithShape="1">
            <a:gsLst>
              <a:gs pos="99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Counterparty holds capital till needed, guarantees fixed return.</a:t>
            </a:r>
            <a:endParaRPr lang="en-US" sz="1600" dirty="0">
              <a:solidFill>
                <a:srgbClr val="FFFFFF"/>
              </a:solidFill>
            </a:endParaRPr>
          </a:p>
        </p:txBody>
      </p:sp>
      <p:cxnSp>
        <p:nvCxnSpPr>
          <p:cNvPr id="59" name="Counterparty returns capital arrow"/>
          <p:cNvCxnSpPr>
            <a:stCxn id="16" idx="1"/>
            <a:endCxn id="12" idx="2"/>
          </p:cNvCxnSpPr>
          <p:nvPr/>
        </p:nvCxnSpPr>
        <p:spPr>
          <a:xfrm rot="10800000" flipH="1">
            <a:off x="3460828" y="4523301"/>
            <a:ext cx="937550" cy="1784375"/>
          </a:xfrm>
          <a:prstGeom prst="curvedConnector4">
            <a:avLst>
              <a:gd name="adj1" fmla="val -24383"/>
              <a:gd name="adj2" fmla="val 59055"/>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Reinsurer creates swap arrow"/>
          <p:cNvSpPr>
            <a:spLocks noChangeArrowheads="1"/>
          </p:cNvSpPr>
          <p:nvPr/>
        </p:nvSpPr>
        <p:spPr bwMode="blackWhite">
          <a:xfrm>
            <a:off x="6079689" y="5251165"/>
            <a:ext cx="1681311" cy="1123003"/>
          </a:xfrm>
          <a:prstGeom prst="wedgeRectCallout">
            <a:avLst>
              <a:gd name="adj1" fmla="val -102014"/>
              <a:gd name="adj2" fmla="val -47009"/>
            </a:avLst>
          </a:prstGeom>
          <a:gradFill rotWithShape="1">
            <a:gsLst>
              <a:gs pos="99000">
                <a:srgbClr val="225A7A"/>
              </a:gs>
              <a:gs pos="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Reinsurer invests bond proceeds in swap. </a:t>
            </a:r>
            <a:endParaRPr lang="en-US" sz="1600" dirty="0">
              <a:solidFill>
                <a:srgbClr val="FFFFFF"/>
              </a:solidFill>
            </a:endParaRPr>
          </a:p>
        </p:txBody>
      </p:sp>
      <p:cxnSp>
        <p:nvCxnSpPr>
          <p:cNvPr id="57" name="Counterparty gets swap arrow"/>
          <p:cNvCxnSpPr>
            <a:stCxn id="12" idx="2"/>
            <a:endCxn id="16" idx="3"/>
          </p:cNvCxnSpPr>
          <p:nvPr/>
        </p:nvCxnSpPr>
        <p:spPr>
          <a:xfrm rot="16200000" flipH="1">
            <a:off x="3974965" y="4946712"/>
            <a:ext cx="1784375" cy="937549"/>
          </a:xfrm>
          <a:prstGeom prst="curvedConnector4">
            <a:avLst>
              <a:gd name="adj1" fmla="val 40945"/>
              <a:gd name="adj2" fmla="val 15648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6" name="Swap counterparty"/>
          <p:cNvSpPr txBox="1"/>
          <p:nvPr/>
        </p:nvSpPr>
        <p:spPr>
          <a:xfrm>
            <a:off x="3460828" y="5984509"/>
            <a:ext cx="1875099" cy="646331"/>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Swap </a:t>
            </a:r>
            <a:r>
              <a:rPr lang="en-US" b="1" dirty="0" smtClean="0"/>
              <a:t>Counterparty</a:t>
            </a:r>
            <a:endParaRPr lang="en-US" b="1" dirty="0"/>
          </a:p>
        </p:txBody>
      </p:sp>
      <p:cxnSp>
        <p:nvCxnSpPr>
          <p:cNvPr id="31" name="Insurer cedes prem arrow"/>
          <p:cNvCxnSpPr>
            <a:stCxn id="15" idx="2"/>
            <a:endCxn id="12" idx="0"/>
          </p:cNvCxnSpPr>
          <p:nvPr/>
        </p:nvCxnSpPr>
        <p:spPr>
          <a:xfrm flipH="1">
            <a:off x="4398378" y="2353443"/>
            <a:ext cx="2992058" cy="152352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2" name="insurer cedes premium"/>
          <p:cNvSpPr>
            <a:spLocks noChangeArrowheads="1"/>
          </p:cNvSpPr>
          <p:nvPr/>
        </p:nvSpPr>
        <p:spPr bwMode="blackWhite">
          <a:xfrm>
            <a:off x="4398378" y="1576424"/>
            <a:ext cx="1681311" cy="755015"/>
          </a:xfrm>
          <a:prstGeom prst="wedgeRectCallout">
            <a:avLst>
              <a:gd name="adj1" fmla="val 28099"/>
              <a:gd name="adj2" fmla="val 164759"/>
            </a:avLst>
          </a:prstGeom>
          <a:gradFill rotWithShape="1">
            <a:gsLst>
              <a:gs pos="99000">
                <a:srgbClr val="225A7A"/>
              </a:gs>
              <a:gs pos="100000">
                <a:srgbClr val="173C51"/>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Insurer cedes premium. </a:t>
            </a:r>
            <a:endParaRPr lang="en-US" sz="1600" dirty="0">
              <a:solidFill>
                <a:srgbClr val="FFFFFF"/>
              </a:solidFill>
            </a:endParaRPr>
          </a:p>
        </p:txBody>
      </p:sp>
      <p:cxnSp>
        <p:nvCxnSpPr>
          <p:cNvPr id="28" name="Inv supply cap arrow"/>
          <p:cNvCxnSpPr>
            <a:stCxn id="11" idx="2"/>
          </p:cNvCxnSpPr>
          <p:nvPr/>
        </p:nvCxnSpPr>
        <p:spPr>
          <a:xfrm>
            <a:off x="1572228" y="2415760"/>
            <a:ext cx="2826150" cy="146120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45" name="Investors supply capital"/>
          <p:cNvSpPr>
            <a:spLocks noChangeArrowheads="1"/>
          </p:cNvSpPr>
          <p:nvPr/>
        </p:nvSpPr>
        <p:spPr bwMode="blackWhite">
          <a:xfrm>
            <a:off x="2607635" y="1582058"/>
            <a:ext cx="1681311" cy="755015"/>
          </a:xfrm>
          <a:prstGeom prst="wedgeRectCallout">
            <a:avLst>
              <a:gd name="adj1" fmla="val -13207"/>
              <a:gd name="adj2" fmla="val 166292"/>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dirty="0" smtClean="0">
                <a:solidFill>
                  <a:srgbClr val="FFFFFF"/>
                </a:solidFill>
              </a:rPr>
              <a:t>Investors supply capital</a:t>
            </a:r>
            <a:r>
              <a:rPr lang="en-US" sz="1600" b="1" dirty="0" smtClean="0">
                <a:solidFill>
                  <a:srgbClr val="FFFFFF"/>
                </a:solidFill>
              </a:rPr>
              <a:t>. </a:t>
            </a:r>
            <a:endParaRPr lang="en-US" sz="1600" b="1" dirty="0">
              <a:solidFill>
                <a:srgbClr val="FFFFFF"/>
              </a:solidFill>
              <a:latin typeface="Arial" charset="0"/>
              <a:cs typeface="Arial" charset="0"/>
            </a:endParaRPr>
          </a:p>
        </p:txBody>
      </p:sp>
      <p:sp>
        <p:nvSpPr>
          <p:cNvPr id="12" name="SPV"/>
          <p:cNvSpPr txBox="1"/>
          <p:nvPr/>
        </p:nvSpPr>
        <p:spPr>
          <a:xfrm>
            <a:off x="3159887" y="3876969"/>
            <a:ext cx="2476982" cy="646331"/>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Reinsurer (Special Purpose Vehicle)</a:t>
            </a:r>
          </a:p>
        </p:txBody>
      </p:sp>
      <p:sp>
        <p:nvSpPr>
          <p:cNvPr id="11" name="Investors"/>
          <p:cNvSpPr txBox="1"/>
          <p:nvPr/>
        </p:nvSpPr>
        <p:spPr>
          <a:xfrm>
            <a:off x="762000" y="2046428"/>
            <a:ext cx="1620456" cy="369332"/>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p>
            <a:pPr algn="ctr"/>
            <a:r>
              <a:rPr lang="en-US" b="1" dirty="0" smtClean="0">
                <a:solidFill>
                  <a:schemeClr val="bg1"/>
                </a:solidFill>
              </a:rPr>
              <a:t>Investors</a:t>
            </a:r>
            <a:endParaRPr lang="en-US" b="1" dirty="0">
              <a:solidFill>
                <a:schemeClr val="bg1"/>
              </a:solidFill>
            </a:endParaRPr>
          </a:p>
        </p:txBody>
      </p:sp>
      <p:sp>
        <p:nvSpPr>
          <p:cNvPr id="15" name="Insurer"/>
          <p:cNvSpPr txBox="1"/>
          <p:nvPr/>
        </p:nvSpPr>
        <p:spPr>
          <a:xfrm>
            <a:off x="6308203" y="1984111"/>
            <a:ext cx="2164466" cy="369332"/>
          </a:xfrm>
          <a:prstGeom prst="rect">
            <a:avLst/>
          </a:prstGeom>
          <a:gradFill>
            <a:gsLst>
              <a:gs pos="0">
                <a:srgbClr val="FF6501"/>
              </a:gs>
              <a:gs pos="100000">
                <a:srgbClr val="FF6801">
                  <a:gamma/>
                  <a:shade val="86275"/>
                  <a:invGamma/>
                </a:srgbClr>
              </a:gs>
            </a:gsLst>
            <a:lin ang="5400000" scaled="1"/>
          </a:gradFill>
          <a:ln>
            <a:solidFill>
              <a:schemeClr val="accent6"/>
            </a:solidFill>
          </a:ln>
        </p:spPr>
        <p:txBody>
          <a:bodyPr wrap="square" rtlCol="0">
            <a:spAutoFit/>
          </a:bodyPr>
          <a:lstStyle>
            <a:defPPr>
              <a:defRPr lang="en-US"/>
            </a:defPPr>
            <a:lvl1pPr algn="ctr">
              <a:defRPr>
                <a:solidFill>
                  <a:schemeClr val="bg1"/>
                </a:solidFill>
              </a:defRPr>
            </a:lvl1pPr>
          </a:lstStyle>
          <a:p>
            <a:r>
              <a:rPr lang="en-US" b="1" dirty="0"/>
              <a:t>Insurer (Sponsor)</a:t>
            </a:r>
          </a:p>
        </p:txBody>
      </p:sp>
    </p:spTree>
    <p:extLst>
      <p:ext uri="{BB962C8B-B14F-4D97-AF65-F5344CB8AC3E}">
        <p14:creationId xmlns:p14="http://schemas.microsoft.com/office/powerpoint/2010/main" val="265286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4" grpId="0" animBg="1"/>
      <p:bldP spid="54" grpId="0" animBg="1"/>
      <p:bldP spid="55" grpId="0" animBg="1"/>
      <p:bldP spid="16" grpId="0" animBg="1"/>
      <p:bldP spid="32" grpId="0" animBg="1"/>
      <p:bldP spid="45" grpId="0" animBg="1"/>
      <p:bldP spid="12" grpId="0" animBg="1"/>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a:t>
            </a:fld>
            <a:endParaRPr lang="en-US" sz="900" dirty="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Feb.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236828"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dirty="0"/>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a:t>
            </a:fld>
            <a:endParaRPr lang="en-US" dirty="0"/>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dirty="0"/>
          </a:p>
        </p:txBody>
      </p:sp>
    </p:spTree>
    <p:extLst>
      <p:ext uri="{BB962C8B-B14F-4D97-AF65-F5344CB8AC3E}">
        <p14:creationId xmlns:p14="http://schemas.microsoft.com/office/powerpoint/2010/main" val="1077083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dirty="0" smtClean="0"/>
              <a:t>12/01/09 - 9pm</a:t>
            </a:r>
          </a:p>
        </p:txBody>
      </p:sp>
      <p:sp>
        <p:nvSpPr>
          <p:cNvPr id="11267" name="Rectangle 106"/>
          <p:cNvSpPr>
            <a:spLocks noGrp="1" noChangeArrowheads="1"/>
          </p:cNvSpPr>
          <p:nvPr>
            <p:ph type="ftr" sz="quarter" idx="11"/>
          </p:nvPr>
        </p:nvSpPr>
        <p:spPr>
          <a:noFill/>
        </p:spPr>
        <p:txBody>
          <a:bodyPr/>
          <a:lstStyle/>
          <a:p>
            <a:r>
              <a:rPr lang="en-US" dirty="0"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30</a:t>
            </a:fld>
            <a:endParaRPr lang="en-US" dirty="0"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I.I.I. Will Release its First Report on Alternative Capital During Q1 2015</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Issue of alternative capital in (re)insurance has received increased attention in recent years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fontAlgn="base" hangingPunct="0">
              <a:lnSpc>
                <a:spcPts val="1800"/>
              </a:lnSpc>
              <a:spcBef>
                <a:spcPct val="100000"/>
              </a:spcBef>
              <a:spcAft>
                <a:spcPct val="0"/>
              </a:spcAft>
              <a:buClr>
                <a:schemeClr val="accent2"/>
              </a:buClr>
              <a:buFont typeface="Wingdings" pitchFamily="2" charset="2"/>
              <a:buChar char="n"/>
              <a:defRPr/>
            </a:pPr>
            <a:r>
              <a:rPr lang="en-US" sz="1900" b="1" kern="0" dirty="0" smtClean="0">
                <a:latin typeface="Arial" panose="020B0604020202020204" pitchFamily="34" charset="0"/>
                <a:cs typeface="Arial" panose="020B0604020202020204" pitchFamily="34" charset="0"/>
              </a:rPr>
              <a:t>Significant structural changes in property catastrophe reinsurance space</a:t>
            </a:r>
          </a:p>
          <a:p>
            <a:pPr marL="292100" marR="0" lvl="0" indent="-292100" algn="l" defTabSz="914400" rtl="0" eaLnBrk="0" fontAlgn="base" latinLnBrk="0" hangingPunct="0">
              <a:lnSpc>
                <a:spcPts val="18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Questions addressed include:</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Sources of new capital</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Reasons/Drivers of growth</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New structures</a:t>
            </a:r>
            <a:endParaRPr kumimoji="0" lang="en-US" sz="19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dirty="0" smtClean="0">
                <a:latin typeface="Arial" panose="020B0604020202020204" pitchFamily="34" charset="0"/>
                <a:cs typeface="Arial" panose="020B0604020202020204" pitchFamily="34" charset="0"/>
              </a:rPr>
              <a:t>Impact of major triggering event(s)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lang="en-US" sz="1900" b="1" kern="0" noProof="0" dirty="0" smtClean="0">
                <a:latin typeface="Arial" panose="020B0604020202020204" pitchFamily="34" charset="0"/>
                <a:cs typeface="Arial" panose="020B0604020202020204" pitchFamily="34" charset="0"/>
              </a:rPr>
              <a:t>Impacts of higher interest rates</a:t>
            </a:r>
          </a:p>
          <a:p>
            <a:pPr marL="800100" lvl="1" indent="-342900" eaLnBrk="0" fontAlgn="base" hangingPunct="0">
              <a:lnSpc>
                <a:spcPts val="1800"/>
              </a:lnSpc>
              <a:spcBef>
                <a:spcPct val="100000"/>
              </a:spcBef>
              <a:spcAft>
                <a:spcPct val="0"/>
              </a:spcAft>
              <a:buClr>
                <a:schemeClr val="accent2"/>
              </a:buClr>
              <a:buFont typeface="Wingdings" panose="05000000000000000000" pitchFamily="2" charset="2"/>
              <a:buChar char="Ø"/>
              <a:defRPr/>
            </a:pPr>
            <a:r>
              <a:rPr kumimoji="0" lang="en-US" sz="1900" b="1" i="0" u="none" strike="noStrike" kern="0" cap="none" spc="0" normalizeH="0" dirty="0" smtClean="0">
                <a:ln>
                  <a:noFill/>
                </a:ln>
                <a:solidFill>
                  <a:schemeClr val="tx1"/>
                </a:solidFill>
                <a:effectLst/>
                <a:uLnTx/>
                <a:uFillTx/>
                <a:latin typeface="Arial" panose="020B0604020202020204" pitchFamily="34" charset="0"/>
                <a:cs typeface="Arial" panose="020B0604020202020204" pitchFamily="34" charset="0"/>
              </a:rPr>
              <a:t>Cat bond yield compression</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2746" y="1057153"/>
            <a:ext cx="4243192" cy="5470857"/>
          </a:xfrm>
          <a:prstGeom prst="rect">
            <a:avLst/>
          </a:prstGeom>
        </p:spPr>
      </p:pic>
      <p:sp>
        <p:nvSpPr>
          <p:cNvPr id="12" name="TextBox 11"/>
          <p:cNvSpPr txBox="1"/>
          <p:nvPr/>
        </p:nvSpPr>
        <p:spPr>
          <a:xfrm>
            <a:off x="929442" y="3792581"/>
            <a:ext cx="2216893" cy="261610"/>
          </a:xfrm>
          <a:prstGeom prst="rect">
            <a:avLst/>
          </a:prstGeom>
          <a:solidFill>
            <a:schemeClr val="bg1"/>
          </a:solidFill>
        </p:spPr>
        <p:txBody>
          <a:bodyPr wrap="square" rtlCol="0">
            <a:spAutoFit/>
          </a:bodyPr>
          <a:lstStyle/>
          <a:p>
            <a:r>
              <a:rPr lang="en-US" sz="1100" b="1" i="1" dirty="0" smtClean="0">
                <a:solidFill>
                  <a:schemeClr val="accent3">
                    <a:lumMod val="65000"/>
                  </a:schemeClr>
                </a:solidFill>
                <a:latin typeface="Arial" panose="020B0604020202020204" pitchFamily="34" charset="0"/>
                <a:cs typeface="Arial" panose="020B0604020202020204" pitchFamily="34" charset="0"/>
              </a:rPr>
              <a:t>Forthcoming: Q1 2015</a:t>
            </a:r>
            <a:endParaRPr lang="en-US" sz="1100" b="1" i="1" dirty="0">
              <a:solidFill>
                <a:schemeClr val="accent3">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5292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wipe(left)">
                                      <p:cBhvr>
                                        <p:cTn id="26" dur="500"/>
                                        <p:tgtEl>
                                          <p:spTgt spid="1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wipe(left)">
                                      <p:cBhvr>
                                        <p:cTn id="29" dur="500"/>
                                        <p:tgtEl>
                                          <p:spTgt spid="1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left)">
                                      <p:cBhvr>
                                        <p:cTn id="32" dur="500"/>
                                        <p:tgtEl>
                                          <p:spTgt spid="1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wipe(left)">
                                      <p:cBhvr>
                                        <p:cTn id="35"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31</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p>
          <a:p>
            <a:pPr>
              <a:lnSpc>
                <a:spcPts val="2100"/>
              </a:lnSpc>
            </a:pPr>
            <a:r>
              <a:rPr lang="en-US" b="1" dirty="0" smtClean="0"/>
              <a:t>Will Investors Lose Interest as Risk Premia Shrink?</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p>
          <a:p>
            <a:pPr>
              <a:lnSpc>
                <a:spcPts val="2400"/>
              </a:lnSpc>
            </a:pPr>
            <a:r>
              <a:rPr lang="en-US" b="1" dirty="0" smtClean="0"/>
              <a:t>Has the Reinsurance Industry Been Fundamentally and Irrevocably Transformed?</a:t>
            </a:r>
            <a:endParaRPr lang="en-US" b="1" dirty="0"/>
          </a:p>
        </p:txBody>
      </p:sp>
    </p:spTree>
    <p:extLst>
      <p:ext uri="{BB962C8B-B14F-4D97-AF65-F5344CB8AC3E}">
        <p14:creationId xmlns:p14="http://schemas.microsoft.com/office/powerpoint/2010/main" val="939759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32</a:t>
            </a:fld>
            <a:endParaRPr lang="en-US" dirty="0" smtClean="0"/>
          </a:p>
        </p:txBody>
      </p:sp>
      <p:sp>
        <p:nvSpPr>
          <p:cNvPr id="82949" name="Rectangle 2"/>
          <p:cNvSpPr>
            <a:spLocks noGrp="1" noChangeArrowheads="1"/>
          </p:cNvSpPr>
          <p:nvPr>
            <p:ph type="title"/>
          </p:nvPr>
        </p:nvSpPr>
        <p:spPr/>
        <p:txBody>
          <a:bodyPr/>
          <a:lstStyle/>
          <a:p>
            <a:r>
              <a:rPr lang="en-US" dirty="0" smtClean="0"/>
              <a:t>Three Possible Scenarios for Alternative Capital (per McKinsey)</a:t>
            </a:r>
          </a:p>
        </p:txBody>
      </p:sp>
      <p:sp>
        <p:nvSpPr>
          <p:cNvPr id="1922051" name="Rectangle 3"/>
          <p:cNvSpPr>
            <a:spLocks noGrp="1" noChangeArrowheads="1"/>
          </p:cNvSpPr>
          <p:nvPr>
            <p:ph type="body" idx="1"/>
          </p:nvPr>
        </p:nvSpPr>
        <p:spPr>
          <a:xfrm>
            <a:off x="245806" y="1145059"/>
            <a:ext cx="8780207" cy="5448301"/>
          </a:xfrm>
        </p:spPr>
        <p:txBody>
          <a:bodyPr/>
          <a:lstStyle/>
          <a:p>
            <a:pPr lvl="0"/>
            <a:r>
              <a:rPr lang="en-US" sz="2200" b="1" u="sng" dirty="0" smtClean="0"/>
              <a:t>Peak At or Near Current Level</a:t>
            </a:r>
            <a:r>
              <a:rPr lang="en-US" sz="2200" b="1" dirty="0" smtClean="0"/>
              <a:t>:</a:t>
            </a:r>
            <a:r>
              <a:rPr lang="en-US" sz="2200" dirty="0" smtClean="0"/>
              <a:t> Alternative capital </a:t>
            </a:r>
            <a:r>
              <a:rPr lang="en-US" sz="2200" dirty="0"/>
              <a:t>could peak at its current level, as </a:t>
            </a:r>
            <a:r>
              <a:rPr lang="en-US" sz="2200" dirty="0" smtClean="0"/>
              <a:t>spreads </a:t>
            </a:r>
            <a:r>
              <a:rPr lang="en-US" sz="2200" dirty="0"/>
              <a:t>fall too low to keep investor interest, or until a major catastrophe drives them off. Insurers would still seek alternative arrangements but would prefer the security traditional reinsurers offer. Reinsurers would continue to partner with alternative investors, but these deals would remain a minor piece of overall capital.</a:t>
            </a:r>
          </a:p>
          <a:p>
            <a:pPr lvl="0"/>
            <a:r>
              <a:rPr lang="en-US" sz="2200" b="1" u="sng" dirty="0" smtClean="0"/>
              <a:t>Doubling to 30% of </a:t>
            </a:r>
            <a:r>
              <a:rPr lang="en-US" sz="2200" b="1" u="sng" dirty="0"/>
              <a:t>C</a:t>
            </a:r>
            <a:r>
              <a:rPr lang="en-US" sz="2200" b="1" u="sng" dirty="0" smtClean="0"/>
              <a:t>atastrophe Capital</a:t>
            </a:r>
            <a:r>
              <a:rPr lang="en-US" sz="2200" b="1" dirty="0" smtClean="0"/>
              <a:t>:</a:t>
            </a:r>
            <a:r>
              <a:rPr lang="en-US" sz="2200" dirty="0" smtClean="0"/>
              <a:t> Alternative </a:t>
            </a:r>
            <a:r>
              <a:rPr lang="en-US" sz="2200" dirty="0"/>
              <a:t>investors remain attracted to bonds </a:t>
            </a:r>
            <a:r>
              <a:rPr lang="en-US" sz="2200" dirty="0" smtClean="0"/>
              <a:t>where risk is uncorrelated with </a:t>
            </a:r>
            <a:r>
              <a:rPr lang="en-US" sz="2200" dirty="0"/>
              <a:t>the overall economy and insurers continue to like spreading risk outside a few traditional reinsurers, particularly in structures in which losses are collateralized at the inception of the deal.</a:t>
            </a:r>
          </a:p>
          <a:p>
            <a:r>
              <a:rPr lang="en-US" sz="2200" b="1" dirty="0" smtClean="0"/>
              <a:t>Grow Even Larger (&gt;30%):</a:t>
            </a:r>
            <a:r>
              <a:rPr lang="en-US" sz="2200" dirty="0" smtClean="0"/>
              <a:t> Dislocating </a:t>
            </a:r>
            <a:r>
              <a:rPr lang="en-US" sz="2200" dirty="0"/>
              <a:t>the current markets, as investors grow comfortable enough with the arrangements that they begin to offer terms that more closely resemble the traditional reinsurance contract</a:t>
            </a:r>
            <a:r>
              <a:rPr lang="en-US" sz="2200" dirty="0" smtClean="0"/>
              <a:t>.  </a:t>
            </a:r>
            <a:endParaRPr lang="en-US" sz="2200" b="1" dirty="0"/>
          </a:p>
        </p:txBody>
      </p:sp>
      <p:sp>
        <p:nvSpPr>
          <p:cNvPr id="7" name="TextBox 6"/>
          <p:cNvSpPr txBox="1"/>
          <p:nvPr/>
        </p:nvSpPr>
        <p:spPr>
          <a:xfrm>
            <a:off x="3457575" y="6363628"/>
            <a:ext cx="5143500" cy="430887"/>
          </a:xfrm>
          <a:prstGeom prst="rect">
            <a:avLst/>
          </a:prstGeom>
          <a:noFill/>
        </p:spPr>
        <p:txBody>
          <a:bodyPr wrap="square" rtlCol="0">
            <a:spAutoFit/>
          </a:bodyPr>
          <a:lstStyle/>
          <a:p>
            <a:r>
              <a:rPr lang="en-US" sz="1100" dirty="0" smtClean="0"/>
              <a:t>SOURCE: Insurance Information Institute from McKinsey &amp; Company, </a:t>
            </a:r>
            <a:r>
              <a:rPr lang="en-US" sz="1100" i="1" dirty="0" smtClean="0"/>
              <a:t>Could Third-Party Capital Transform the Reinsurance Markets</a:t>
            </a:r>
            <a:r>
              <a:rPr lang="en-US" sz="1100" dirty="0" smtClean="0"/>
              <a:t>?, Sept. 2013.</a:t>
            </a:r>
            <a:endParaRPr lang="en-US" dirty="0"/>
          </a:p>
        </p:txBody>
      </p:sp>
    </p:spTree>
    <p:extLst>
      <p:ext uri="{BB962C8B-B14F-4D97-AF65-F5344CB8AC3E}">
        <p14:creationId xmlns:p14="http://schemas.microsoft.com/office/powerpoint/2010/main" val="20734376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dirty="0" smtClean="0"/>
              <a:t>12/01/09 - 9pm</a:t>
            </a:r>
          </a:p>
        </p:txBody>
      </p:sp>
      <p:sp>
        <p:nvSpPr>
          <p:cNvPr id="11267" name="Rectangle 106"/>
          <p:cNvSpPr>
            <a:spLocks noGrp="1" noChangeArrowheads="1"/>
          </p:cNvSpPr>
          <p:nvPr>
            <p:ph type="ftr" sz="quarter" idx="11"/>
          </p:nvPr>
        </p:nvSpPr>
        <p:spPr>
          <a:noFill/>
        </p:spPr>
        <p:txBody>
          <a:bodyPr/>
          <a:lstStyle/>
          <a:p>
            <a:r>
              <a:rPr lang="en-US" dirty="0"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33</a:t>
            </a:fld>
            <a:endParaRPr lang="en-US" dirty="0" smtClean="0"/>
          </a:p>
        </p:txBody>
      </p:sp>
      <p:sp>
        <p:nvSpPr>
          <p:cNvPr id="11269" name="Rectangle 2"/>
          <p:cNvSpPr>
            <a:spLocks noGrp="1" noChangeArrowheads="1"/>
          </p:cNvSpPr>
          <p:nvPr>
            <p:ph type="title"/>
          </p:nvPr>
        </p:nvSpPr>
        <p:spPr>
          <a:xfrm>
            <a:off x="122746" y="109324"/>
            <a:ext cx="7913671" cy="860425"/>
          </a:xfrm>
        </p:spPr>
        <p:txBody>
          <a:bodyPr/>
          <a:lstStyle/>
          <a:p>
            <a:r>
              <a:rPr lang="en-US" dirty="0" smtClean="0"/>
              <a:t>Notable Catastrophe Bond Events</a:t>
            </a:r>
            <a:endParaRPr lang="en-US" sz="2400" i="1" dirty="0" smtClean="0"/>
          </a:p>
        </p:txBody>
      </p:sp>
      <p:pic>
        <p:nvPicPr>
          <p:cNvPr id="9" name="Picture 8"/>
          <p:cNvPicPr/>
          <p:nvPr/>
        </p:nvPicPr>
        <p:blipFill>
          <a:blip r:embed="rId3"/>
          <a:stretch>
            <a:fillRect/>
          </a:stretch>
        </p:blipFill>
        <p:spPr>
          <a:xfrm>
            <a:off x="247648" y="1214438"/>
            <a:ext cx="8801102" cy="4297405"/>
          </a:xfrm>
          <a:prstGeom prst="rect">
            <a:avLst/>
          </a:prstGeom>
        </p:spPr>
      </p:pic>
      <p:sp>
        <p:nvSpPr>
          <p:cNvPr id="2" name="TextBox 1"/>
          <p:cNvSpPr txBox="1"/>
          <p:nvPr/>
        </p:nvSpPr>
        <p:spPr>
          <a:xfrm>
            <a:off x="247648" y="5867183"/>
            <a:ext cx="1757212" cy="738664"/>
          </a:xfrm>
          <a:prstGeom prst="rect">
            <a:avLst/>
          </a:prstGeom>
          <a:noFill/>
        </p:spPr>
        <p:txBody>
          <a:bodyPr wrap="none" rtlCol="0">
            <a:spAutoFit/>
          </a:bodyPr>
          <a:lstStyle/>
          <a:p>
            <a:r>
              <a:rPr lang="en-US" sz="1400" dirty="0"/>
              <a:t>*</a:t>
            </a:r>
            <a:r>
              <a:rPr lang="en-US" sz="1400" dirty="0" smtClean="0"/>
              <a:t>In litigation.</a:t>
            </a:r>
          </a:p>
          <a:p>
            <a:endParaRPr lang="en-US" sz="1400" dirty="0" smtClean="0"/>
          </a:p>
          <a:p>
            <a:r>
              <a:rPr lang="en-US" sz="1400" dirty="0" smtClean="0"/>
              <a:t>Source: Munich Re.</a:t>
            </a:r>
            <a:endParaRPr lang="en-US" sz="1400" dirty="0"/>
          </a:p>
        </p:txBody>
      </p:sp>
      <p:sp>
        <p:nvSpPr>
          <p:cNvPr id="4" name="TextBox 3"/>
          <p:cNvSpPr txBox="1"/>
          <p:nvPr/>
        </p:nvSpPr>
        <p:spPr>
          <a:xfrm>
            <a:off x="8762999" y="4689030"/>
            <a:ext cx="271463"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351544892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34</a:t>
            </a:fld>
            <a:endParaRPr lang="en-US" dirty="0" smtClean="0"/>
          </a:p>
        </p:txBody>
      </p:sp>
      <p:sp>
        <p:nvSpPr>
          <p:cNvPr id="82949" name="Rectangle 2"/>
          <p:cNvSpPr>
            <a:spLocks noGrp="1" noChangeArrowheads="1"/>
          </p:cNvSpPr>
          <p:nvPr>
            <p:ph type="title"/>
          </p:nvPr>
        </p:nvSpPr>
        <p:spPr/>
        <p:txBody>
          <a:bodyPr/>
          <a:lstStyle/>
          <a:p>
            <a:r>
              <a:rPr lang="en-US" dirty="0" smtClean="0"/>
              <a:t>Potential Pros and Cons of Alternative Capital (per McKinsey)</a:t>
            </a:r>
          </a:p>
        </p:txBody>
      </p:sp>
      <p:sp>
        <p:nvSpPr>
          <p:cNvPr id="1922051" name="Rectangle 3"/>
          <p:cNvSpPr>
            <a:spLocks noGrp="1" noChangeArrowheads="1"/>
          </p:cNvSpPr>
          <p:nvPr>
            <p:ph type="body" idx="1"/>
          </p:nvPr>
        </p:nvSpPr>
        <p:spPr>
          <a:xfrm>
            <a:off x="245806" y="1145059"/>
            <a:ext cx="8780207" cy="5448301"/>
          </a:xfrm>
        </p:spPr>
        <p:txBody>
          <a:bodyPr/>
          <a:lstStyle/>
          <a:p>
            <a:pPr lvl="0"/>
            <a:r>
              <a:rPr lang="en-US" sz="2000" b="1" u="sng" dirty="0" smtClean="0"/>
              <a:t>PROs</a:t>
            </a:r>
          </a:p>
          <a:p>
            <a:pPr lvl="1"/>
            <a:r>
              <a:rPr lang="en-US" sz="1800" dirty="0" smtClean="0"/>
              <a:t>Collateralized deals (in theory) reduce the risk (albeit quite small) that the reinsurer will be unable to fulfill its obligations</a:t>
            </a:r>
          </a:p>
          <a:p>
            <a:pPr lvl="1"/>
            <a:r>
              <a:rPr lang="en-US" sz="1800" dirty="0" smtClean="0"/>
              <a:t>Insurers can diversify risk across more markets, rather than being concentrated with just a few reinsurers, many of whom reinsure each other via retrocessional arrangements</a:t>
            </a:r>
          </a:p>
          <a:p>
            <a:pPr lvl="1"/>
            <a:r>
              <a:rPr lang="en-US" sz="1800" dirty="0" smtClean="0"/>
              <a:t>Insurers can lock in strictures for several years, which is particularly attractive when yields (rates) are low</a:t>
            </a:r>
            <a:endParaRPr lang="en-US" sz="1800" dirty="0"/>
          </a:p>
          <a:p>
            <a:pPr lvl="0"/>
            <a:r>
              <a:rPr lang="en-US" sz="2000" b="1" u="sng" dirty="0" smtClean="0"/>
              <a:t>CONs</a:t>
            </a:r>
            <a:r>
              <a:rPr lang="en-US" sz="2000" b="1" dirty="0" smtClean="0"/>
              <a:t>:</a:t>
            </a:r>
          </a:p>
          <a:p>
            <a:pPr lvl="1"/>
            <a:r>
              <a:rPr lang="en-US" sz="1800" dirty="0" smtClean="0"/>
              <a:t>Capital may not be available over the long term. Investors can quickly exit if reinsurance (ILS) investments become less attractive than alternatives</a:t>
            </a:r>
          </a:p>
          <a:p>
            <a:pPr lvl="1"/>
            <a:r>
              <a:rPr lang="en-US" sz="1800" dirty="0" smtClean="0"/>
              <a:t>Alternative agreements do not perfectly replicate traditional reinsurance treaties.  Basis risk is one mismatch.  Lack of reinstatement provisions in cat bonds is another.</a:t>
            </a:r>
          </a:p>
          <a:p>
            <a:pPr lvl="1"/>
            <a:r>
              <a:rPr lang="en-US" sz="1800" dirty="0" smtClean="0"/>
              <a:t>Insurers also frequently benefit from reinsurers’ knowledge of the marketplace.  Alternative capital providers often lack this expertise.</a:t>
            </a:r>
            <a:endParaRPr lang="en-US" sz="2000" b="1" dirty="0"/>
          </a:p>
        </p:txBody>
      </p:sp>
      <p:sp>
        <p:nvSpPr>
          <p:cNvPr id="7" name="TextBox 6"/>
          <p:cNvSpPr txBox="1"/>
          <p:nvPr/>
        </p:nvSpPr>
        <p:spPr>
          <a:xfrm>
            <a:off x="219761" y="6341388"/>
            <a:ext cx="8381313" cy="430887"/>
          </a:xfrm>
          <a:prstGeom prst="rect">
            <a:avLst/>
          </a:prstGeom>
          <a:noFill/>
        </p:spPr>
        <p:txBody>
          <a:bodyPr wrap="square" rtlCol="0">
            <a:spAutoFit/>
          </a:bodyPr>
          <a:lstStyle/>
          <a:p>
            <a:r>
              <a:rPr lang="en-US" sz="1100" dirty="0" smtClean="0"/>
              <a:t>SOURCE: Insurance Information Institute from McKinsey &amp; Company, </a:t>
            </a:r>
            <a:r>
              <a:rPr lang="en-US" sz="1100" i="1" dirty="0" smtClean="0"/>
              <a:t>Could Third-Party Capital Transform the Reinsurance Markets</a:t>
            </a:r>
            <a:r>
              <a:rPr lang="en-US" sz="1100" dirty="0" smtClean="0"/>
              <a:t>?, Sept. 2013.</a:t>
            </a:r>
            <a:endParaRPr lang="en-US" dirty="0"/>
          </a:p>
        </p:txBody>
      </p:sp>
    </p:spTree>
    <p:extLst>
      <p:ext uri="{BB962C8B-B14F-4D97-AF65-F5344CB8AC3E}">
        <p14:creationId xmlns:p14="http://schemas.microsoft.com/office/powerpoint/2010/main" val="5011698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European Central Bank Benchmark Rate, 2000 – 2015*</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a:t>
            </a:fld>
            <a:endParaRPr lang="en-US" dirty="0" smtClean="0"/>
          </a:p>
        </p:txBody>
      </p:sp>
      <p:sp>
        <p:nvSpPr>
          <p:cNvPr id="4" name="TextBox 3"/>
          <p:cNvSpPr txBox="1"/>
          <p:nvPr/>
        </p:nvSpPr>
        <p:spPr>
          <a:xfrm>
            <a:off x="42340" y="6415883"/>
            <a:ext cx="8090936" cy="430887"/>
          </a:xfrm>
          <a:prstGeom prst="rect">
            <a:avLst/>
          </a:prstGeom>
          <a:noFill/>
        </p:spPr>
        <p:txBody>
          <a:bodyPr wrap="square" rtlCol="0">
            <a:spAutoFit/>
          </a:bodyPr>
          <a:lstStyle/>
          <a:p>
            <a:r>
              <a:rPr lang="en-US" sz="1100" dirty="0" smtClean="0"/>
              <a:t>*As of 20 March 2015.</a:t>
            </a:r>
          </a:p>
          <a:p>
            <a:r>
              <a:rPr lang="en-US" sz="1100" dirty="0" smtClean="0"/>
              <a:t>Source: European Central Bank from </a:t>
            </a:r>
            <a:r>
              <a:rPr lang="en-US" sz="1100" dirty="0" smtClean="0">
                <a:hlinkClick r:id="rId3"/>
              </a:rPr>
              <a:t>www.tradingeconomics.com</a:t>
            </a:r>
            <a:r>
              <a:rPr lang="en-US" sz="1100" dirty="0" smtClean="0"/>
              <a:t>; Insurance Information Institute.</a:t>
            </a:r>
            <a:endParaRPr lang="en-US" sz="1100" dirty="0"/>
          </a:p>
        </p:txBody>
      </p:sp>
      <p:sp>
        <p:nvSpPr>
          <p:cNvPr id="10" name="Rectangle 6"/>
          <p:cNvSpPr>
            <a:spLocks noChangeArrowheads="1"/>
          </p:cNvSpPr>
          <p:nvPr/>
        </p:nvSpPr>
        <p:spPr bwMode="blackWhite">
          <a:xfrm>
            <a:off x="762000" y="5395863"/>
            <a:ext cx="7145338"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Interest Rates Have Been Slashed by Most Major Central Banks, Igniting a Global Quest for Yield.  Reinsurance Is Just One of Many New Areas “Discovered” by Large Institutional Investors</a:t>
            </a:r>
            <a:endParaRPr lang="en-US" b="1" dirty="0">
              <a:solidFill>
                <a:srgbClr val="FFFFFF"/>
              </a:solidFill>
              <a:latin typeface="Arial" charset="0"/>
              <a:cs typeface="Arial"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63" y="1292101"/>
            <a:ext cx="8964074" cy="3947972"/>
          </a:xfrm>
          <a:prstGeom prst="rect">
            <a:avLst/>
          </a:prstGeom>
        </p:spPr>
      </p:pic>
      <p:sp>
        <p:nvSpPr>
          <p:cNvPr id="12" name="AutoShape 8"/>
          <p:cNvSpPr>
            <a:spLocks noChangeArrowheads="1"/>
          </p:cNvSpPr>
          <p:nvPr/>
        </p:nvSpPr>
        <p:spPr bwMode="blackWhite">
          <a:xfrm>
            <a:off x="5582704" y="1942186"/>
            <a:ext cx="2550572" cy="1084466"/>
          </a:xfrm>
          <a:prstGeom prst="wedgeRectCallout">
            <a:avLst>
              <a:gd name="adj1" fmla="val 52308"/>
              <a:gd name="adj2" fmla="val 20299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ECB’s cut its key rate to 0.05% on 4 Sept. 2014 where it remains in March 2015</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459585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237852"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457286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dirty="0"/>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a:t>
            </a:fld>
            <a:endParaRPr lang="en-US" sz="900" dirty="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A World Awash in Capital</a:t>
            </a:r>
          </a:p>
        </p:txBody>
      </p:sp>
      <p:sp>
        <p:nvSpPr>
          <p:cNvPr id="8" name="Date Placeholder 7"/>
          <p:cNvSpPr>
            <a:spLocks noGrp="1"/>
          </p:cNvSpPr>
          <p:nvPr>
            <p:ph type="dt" sz="half" idx="10"/>
          </p:nvPr>
        </p:nvSpPr>
        <p:spPr/>
        <p:txBody>
          <a:bodyPr/>
          <a:lstStyle/>
          <a:p>
            <a:pPr>
              <a:defRPr/>
            </a:pPr>
            <a:r>
              <a:rPr lang="en-US" dirty="0" smtClean="0"/>
              <a:t>12/01/09 - 9pm</a:t>
            </a:r>
            <a:endParaRPr lang="en-US" dirty="0"/>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a:t>
            </a:fld>
            <a:endParaRPr lang="en-US" dirty="0"/>
          </a:p>
        </p:txBody>
      </p:sp>
      <p:sp>
        <p:nvSpPr>
          <p:cNvPr id="10" name="Rectangle 8"/>
          <p:cNvSpPr>
            <a:spLocks noChangeArrowheads="1"/>
          </p:cNvSpPr>
          <p:nvPr/>
        </p:nvSpPr>
        <p:spPr bwMode="auto">
          <a:xfrm>
            <a:off x="289204" y="4507382"/>
            <a:ext cx="8424611" cy="17266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Too Much of a Good Thing?</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i="1" dirty="0" smtClean="0">
                <a:solidFill>
                  <a:srgbClr val="FF0000"/>
                </a:solidFill>
              </a:rPr>
              <a:t>The Global Glut of Capital is Not Unique to (Re)Insurance</a:t>
            </a:r>
            <a:endParaRPr lang="en-US" sz="3600" b="1" i="1" dirty="0">
              <a:solidFill>
                <a:srgbClr val="FF0000"/>
              </a:solidFill>
            </a:endParaRPr>
          </a:p>
        </p:txBody>
      </p:sp>
    </p:spTree>
    <p:extLst>
      <p:ext uri="{BB962C8B-B14F-4D97-AF65-F5344CB8AC3E}">
        <p14:creationId xmlns:p14="http://schemas.microsoft.com/office/powerpoint/2010/main" val="34751682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Hedge Fund Industry: Assets Under Management: 1997–2014:Q4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1598491065"/>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230686" name="Chart" r:id="rId4" imgW="8429540" imgH="3648290" progId="MSGraph.Chart.8">
                  <p:embed followColorScheme="full"/>
                </p:oleObj>
              </mc:Choice>
              <mc:Fallback>
                <p:oleObj name="Chart" r:id="rId4" imgW="8429540" imgH="3648290"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Yield Hungry Pension Funds Have Grown Rapidly Since the Financial Crisis, Deploying Oceans of Capital in Industries Across the Globe—Including the Global Reinsurance Industry</a:t>
            </a:r>
            <a:endParaRPr lang="en-US" b="1" dirty="0">
              <a:solidFill>
                <a:srgbClr val="FFFFFF"/>
              </a:solidFill>
            </a:endParaRPr>
          </a:p>
        </p:txBody>
      </p:sp>
      <p:sp>
        <p:nvSpPr>
          <p:cNvPr id="58373" name="Rectangle 5"/>
          <p:cNvSpPr>
            <a:spLocks noChangeArrowheads="1"/>
          </p:cNvSpPr>
          <p:nvPr/>
        </p:nvSpPr>
        <p:spPr bwMode="auto">
          <a:xfrm>
            <a:off x="-103236" y="6454490"/>
            <a:ext cx="9144000"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a:t>
            </a:r>
            <a:r>
              <a:rPr lang="en-US" sz="1100" dirty="0" smtClean="0"/>
              <a:t>Figures for 2011-2014 are as of Q4 for each 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a:t>
            </a:r>
            <a:r>
              <a:rPr lang="en-US" sz="1100" dirty="0" smtClean="0"/>
              <a:t>: BarclayHedge: </a:t>
            </a:r>
            <a:r>
              <a:rPr lang="en-US" sz="1100" dirty="0">
                <a:hlinkClick r:id="rId6"/>
              </a:rPr>
              <a:t>http://</a:t>
            </a:r>
            <a:r>
              <a:rPr lang="en-US" sz="1100" dirty="0" smtClean="0">
                <a:hlinkClick r:id="rId6"/>
              </a:rPr>
              <a:t>www.barclayhedge.com/research/indices/ghs/mum/Hedge_Fund.html</a:t>
            </a:r>
            <a:r>
              <a:rPr lang="en-US" sz="1100" dirty="0" smtClean="0"/>
              <a:t>;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8" name="AutoShape 7"/>
          <p:cNvSpPr>
            <a:spLocks noChangeArrowheads="1"/>
          </p:cNvSpPr>
          <p:nvPr/>
        </p:nvSpPr>
        <p:spPr bwMode="blackWhite">
          <a:xfrm>
            <a:off x="5044273" y="3637258"/>
            <a:ext cx="2655102" cy="976429"/>
          </a:xfrm>
          <a:prstGeom prst="wedgeRectCallout">
            <a:avLst>
              <a:gd name="adj1" fmla="val 77119"/>
              <a:gd name="adj2" fmla="val -1153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Assets managed by hedge funds are up 70% or $1.02 trillion since 2008 to $2.48 trillion</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7955581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r>
              <a:rPr lang="en-US" dirty="0" smtClean="0"/>
              <a:t>S&amp;P 500 (Excl. Financials):</a:t>
            </a:r>
            <a:br>
              <a:rPr lang="en-US" dirty="0" smtClean="0"/>
            </a:br>
            <a:r>
              <a:rPr lang="en-US" dirty="0" smtClean="0"/>
              <a:t>Cash &amp; Short-Term Investments</a:t>
            </a:r>
          </a:p>
        </p:txBody>
      </p:sp>
      <p:sp>
        <p:nvSpPr>
          <p:cNvPr id="82946" name="Rectangle 105"/>
          <p:cNvSpPr>
            <a:spLocks noGrp="1" noChangeArrowheads="1"/>
          </p:cNvSpPr>
          <p:nvPr>
            <p:ph type="dt" sz="half"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a:t>
            </a:fld>
            <a:endParaRPr lang="en-US" dirty="0" smtClean="0"/>
          </a:p>
        </p:txBody>
      </p:sp>
      <p:sp>
        <p:nvSpPr>
          <p:cNvPr id="4" name="TextBox 3"/>
          <p:cNvSpPr txBox="1"/>
          <p:nvPr/>
        </p:nvSpPr>
        <p:spPr>
          <a:xfrm>
            <a:off x="42340" y="6530187"/>
            <a:ext cx="8090936" cy="261610"/>
          </a:xfrm>
          <a:prstGeom prst="rect">
            <a:avLst/>
          </a:prstGeom>
          <a:noFill/>
        </p:spPr>
        <p:txBody>
          <a:bodyPr wrap="square" rtlCol="0">
            <a:spAutoFit/>
          </a:bodyPr>
          <a:lstStyle/>
          <a:p>
            <a:r>
              <a:rPr lang="en-US" sz="1100" dirty="0" smtClean="0"/>
              <a:t>Source: Fact Set Fundamentals.</a:t>
            </a:r>
            <a:endParaRPr lang="en-US" sz="1100" dirty="0"/>
          </a:p>
        </p:txBody>
      </p:sp>
      <p:sp>
        <p:nvSpPr>
          <p:cNvPr id="10" name="Rectangle 6"/>
          <p:cNvSpPr>
            <a:spLocks noChangeArrowheads="1"/>
          </p:cNvSpPr>
          <p:nvPr/>
        </p:nvSpPr>
        <p:spPr bwMode="blackWhite">
          <a:xfrm>
            <a:off x="999330" y="5649123"/>
            <a:ext cx="7145338" cy="8642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Holdings of Cash and Liquid Asset Holdings Have Soared Across Virtually All Industries Since the Financial Crisis</a:t>
            </a:r>
            <a:endParaRPr lang="en-US" b="1" dirty="0">
              <a:solidFill>
                <a:srgbClr val="FFFFFF"/>
              </a:solidFill>
              <a:latin typeface="Arial" charset="0"/>
              <a:cs typeface="Arial" charset="0"/>
            </a:endParaRPr>
          </a:p>
        </p:txBody>
      </p:sp>
      <p:pic>
        <p:nvPicPr>
          <p:cNvPr id="2" name="Picture 1"/>
          <p:cNvPicPr>
            <a:picLocks noChangeAspect="1"/>
          </p:cNvPicPr>
          <p:nvPr/>
        </p:nvPicPr>
        <p:blipFill>
          <a:blip r:embed="rId3"/>
          <a:stretch>
            <a:fillRect/>
          </a:stretch>
        </p:blipFill>
        <p:spPr>
          <a:xfrm>
            <a:off x="85725" y="1033457"/>
            <a:ext cx="9001125" cy="4505325"/>
          </a:xfrm>
          <a:prstGeom prst="rect">
            <a:avLst/>
          </a:prstGeom>
        </p:spPr>
      </p:pic>
      <p:sp>
        <p:nvSpPr>
          <p:cNvPr id="9" name="AutoShape 8"/>
          <p:cNvSpPr>
            <a:spLocks noChangeArrowheads="1"/>
          </p:cNvSpPr>
          <p:nvPr/>
        </p:nvSpPr>
        <p:spPr bwMode="blackWhite">
          <a:xfrm>
            <a:off x="5306837" y="3557589"/>
            <a:ext cx="2826439" cy="754056"/>
          </a:xfrm>
          <a:prstGeom prst="wedgeRectCallout">
            <a:avLst>
              <a:gd name="adj1" fmla="val -39803"/>
              <a:gd name="adj2" fmla="val -1452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Cash and ST investments holdings have nearly doubled since 2007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239982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9</a:t>
            </a:fld>
            <a:endParaRPr lang="en-US" sz="900" dirty="0"/>
          </a:p>
        </p:txBody>
      </p:sp>
      <p:graphicFrame>
        <p:nvGraphicFramePr>
          <p:cNvPr id="39938" name="Object 3"/>
          <p:cNvGraphicFramePr>
            <a:graphicFrameLocks noChangeAspect="1"/>
          </p:cNvGraphicFramePr>
          <p:nvPr>
            <p:extLst>
              <p:ext uri="{D42A27DB-BD31-4B8C-83A1-F6EECF244321}">
                <p14:modId xmlns:p14="http://schemas.microsoft.com/office/powerpoint/2010/main" val="626290975"/>
              </p:ext>
            </p:extLst>
          </p:nvPr>
        </p:nvGraphicFramePr>
        <p:xfrm>
          <a:off x="85725" y="2845998"/>
          <a:ext cx="8445500" cy="3497262"/>
        </p:xfrm>
        <a:graphic>
          <a:graphicData uri="http://schemas.openxmlformats.org/presentationml/2006/ole">
            <mc:AlternateContent xmlns:mc="http://schemas.openxmlformats.org/markup-compatibility/2006">
              <mc:Choice xmlns:v="urn:schemas-microsoft-com:vml" Requires="v">
                <p:oleObj spid="_x0000_s28231710" name="Chart" r:id="rId4" imgW="8543971" imgH="3552970" progId="MSGraph.Chart.8">
                  <p:embed followColorScheme="full"/>
                </p:oleObj>
              </mc:Choice>
              <mc:Fallback>
                <p:oleObj name="Chart" r:id="rId4" imgW="8543971" imgH="3552970" progId="MSGraph.Chart.8">
                  <p:embed followColorScheme="full"/>
                  <p:pic>
                    <p:nvPicPr>
                      <p:cNvPr id="0" name=""/>
                      <p:cNvPicPr>
                        <a:picLocks noChangeAspect="1" noChangeArrowheads="1"/>
                      </p:cNvPicPr>
                      <p:nvPr/>
                    </p:nvPicPr>
                    <p:blipFill>
                      <a:blip r:embed="rId5"/>
                      <a:srcRect/>
                      <a:stretch>
                        <a:fillRect/>
                      </a:stretch>
                    </p:blipFill>
                    <p:spPr bwMode="gray">
                      <a:xfrm>
                        <a:off x="85725" y="2845998"/>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Compound Annual Growth Rate (%)</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dirty="0" smtClean="0"/>
              <a:t>12/01/09 - 9pm</a:t>
            </a:r>
            <a:endParaRPr lang="en-US" dirty="0"/>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a:t>
            </a:fld>
            <a:endParaRPr lang="en-US"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Global Pension Assets Growth,</a:t>
            </a:r>
          </a:p>
          <a:p>
            <a:pPr>
              <a:lnSpc>
                <a:spcPct val="85000"/>
              </a:lnSpc>
            </a:pPr>
            <a:r>
              <a:rPr lang="en-US" kern="0" dirty="0" smtClean="0"/>
              <a:t>2008 – 2013* </a:t>
            </a:r>
            <a:endParaRPr lang="en-US" sz="2100" kern="0" dirty="0" smtClean="0"/>
          </a:p>
        </p:txBody>
      </p:sp>
      <p:sp>
        <p:nvSpPr>
          <p:cNvPr id="17" name="AutoShape 6"/>
          <p:cNvSpPr>
            <a:spLocks noChangeArrowheads="1"/>
          </p:cNvSpPr>
          <p:nvPr/>
        </p:nvSpPr>
        <p:spPr bwMode="blackWhite">
          <a:xfrm>
            <a:off x="5810856" y="1207443"/>
            <a:ext cx="3043238" cy="2090234"/>
          </a:xfrm>
          <a:prstGeom prst="wedgeRectCallout">
            <a:avLst>
              <a:gd name="adj1" fmla="val -76491"/>
              <a:gd name="adj2" fmla="val 611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Global pension assets for the top 13 pension markets reached $31.98 trillion in 2013  (+9.5% from 2012), an amount equal to 83.4% of these economies</a:t>
            </a:r>
            <a:endParaRPr lang="en-US" sz="2000" b="1" dirty="0">
              <a:solidFill>
                <a:schemeClr val="bg1"/>
              </a:solidFill>
              <a:cs typeface="+mn-cs"/>
            </a:endParaRPr>
          </a:p>
        </p:txBody>
      </p:sp>
      <p:sp>
        <p:nvSpPr>
          <p:cNvPr id="18" name="AutoShape 8"/>
          <p:cNvSpPr>
            <a:spLocks noChangeArrowheads="1"/>
          </p:cNvSpPr>
          <p:nvPr/>
        </p:nvSpPr>
        <p:spPr bwMode="blackWhite">
          <a:xfrm>
            <a:off x="1720378" y="1779836"/>
            <a:ext cx="3349914" cy="1009410"/>
          </a:xfrm>
          <a:prstGeom prst="wedgeRectCallout">
            <a:avLst>
              <a:gd name="adj1" fmla="val -32563"/>
              <a:gd name="adj2" fmla="val 708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rPr>
              <a:t>CAGR of pension fund assets in most major pension markets has been quite strong since the financial crisis</a:t>
            </a:r>
            <a:endParaRPr lang="en-US" sz="1600" b="1" dirty="0">
              <a:solidFill>
                <a:srgbClr val="FFFFFF"/>
              </a:solidFill>
            </a:endParaRPr>
          </a:p>
        </p:txBody>
      </p:sp>
      <p:sp>
        <p:nvSpPr>
          <p:cNvPr id="16" name="TextBox 15"/>
          <p:cNvSpPr txBox="1"/>
          <p:nvPr/>
        </p:nvSpPr>
        <p:spPr>
          <a:xfrm>
            <a:off x="-31341" y="6233136"/>
            <a:ext cx="8230123" cy="600164"/>
          </a:xfrm>
          <a:prstGeom prst="rect">
            <a:avLst/>
          </a:prstGeom>
          <a:noFill/>
        </p:spPr>
        <p:txBody>
          <a:bodyPr wrap="square" rtlCol="0">
            <a:spAutoFit/>
          </a:bodyPr>
          <a:lstStyle/>
          <a:p>
            <a:r>
              <a:rPr lang="en-US" sz="1100" dirty="0" smtClean="0"/>
              <a:t>*As of year-end.</a:t>
            </a:r>
          </a:p>
          <a:p>
            <a:r>
              <a:rPr lang="en-US" sz="1100" dirty="0" smtClean="0"/>
              <a:t> Source: Towers Watson Global Pensions Asset Study </a:t>
            </a:r>
            <a:r>
              <a:rPr lang="en-US" sz="1100" dirty="0"/>
              <a:t>2014 at</a:t>
            </a:r>
            <a:r>
              <a:rPr lang="en-US" sz="1100" dirty="0" smtClean="0"/>
              <a:t>: </a:t>
            </a:r>
            <a:r>
              <a:rPr lang="en-US" sz="1100" dirty="0" smtClean="0">
                <a:hlinkClick r:id="rId6"/>
              </a:rPr>
              <a:t>http</a:t>
            </a:r>
            <a:r>
              <a:rPr lang="en-US" sz="1100" dirty="0">
                <a:hlinkClick r:id="rId6"/>
              </a:rPr>
              <a:t>://</a:t>
            </a:r>
            <a:r>
              <a:rPr lang="en-US" sz="1100" dirty="0" smtClean="0">
                <a:hlinkClick r:id="rId6"/>
              </a:rPr>
              <a:t>www.towerswatson.com/en-US/Insights/IC-Types/Survey-Research-Results/2014/02/Global-Pensions-Asset-Study-2014</a:t>
            </a:r>
            <a:r>
              <a:rPr lang="en-US" sz="1100" dirty="0" smtClean="0"/>
              <a:t> </a:t>
            </a:r>
            <a:endParaRPr lang="en-US" sz="1100" dirty="0"/>
          </a:p>
        </p:txBody>
      </p:sp>
    </p:spTree>
    <p:extLst>
      <p:ext uri="{BB962C8B-B14F-4D97-AF65-F5344CB8AC3E}">
        <p14:creationId xmlns:p14="http://schemas.microsoft.com/office/powerpoint/2010/main" val="27451464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202493</TotalTime>
  <Words>2702</Words>
  <Application>Microsoft Office PowerPoint</Application>
  <PresentationFormat>On-screen Show (4:3)</PresentationFormat>
  <Paragraphs>319</Paragraphs>
  <Slides>35</Slides>
  <Notes>22</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 Unicode MS</vt:lpstr>
      <vt:lpstr>Arial</vt:lpstr>
      <vt:lpstr>Arial </vt:lpstr>
      <vt:lpstr>Symbol</vt:lpstr>
      <vt:lpstr>Times New Roman</vt:lpstr>
      <vt:lpstr>Verdana</vt:lpstr>
      <vt:lpstr>Wingdings</vt:lpstr>
      <vt:lpstr>Default Design</vt:lpstr>
      <vt:lpstr>Chart</vt:lpstr>
      <vt:lpstr>Worksheet</vt:lpstr>
      <vt:lpstr>Alternative Capital: Impacts on Global Insurance and Reinsurance Markets</vt:lpstr>
      <vt:lpstr>PowerPoint Presentation</vt:lpstr>
      <vt:lpstr>U.S. Treasury Security Yields: A Long Downward Trend, 1990–2015*</vt:lpstr>
      <vt:lpstr>European Central Bank Benchmark Rate, 2000 – 2015*</vt:lpstr>
      <vt:lpstr>Book Yield on Property/Casualty Insurance Invested Assets, 2007–2016F</vt:lpstr>
      <vt:lpstr>PowerPoint Presentation</vt:lpstr>
      <vt:lpstr>Hedge Fund Industry: Assets Under Management: 1997–2014:Q41</vt:lpstr>
      <vt:lpstr>S&amp;P 500 (Excl. Financials): Cash &amp; Short-Term Investments</vt:lpstr>
      <vt:lpstr>PowerPoint Presentation</vt:lpstr>
      <vt:lpstr>Pension Asset Allocation (World’s 7 Largest Pension Markets)</vt:lpstr>
      <vt:lpstr>Policyholder Surplus,  2006:Q4–2014:Q3</vt:lpstr>
      <vt:lpstr>US Policyholder Surplus: 1975–2014*</vt:lpstr>
      <vt:lpstr>Premium-to-Surplus Ratio: 1985–2014*</vt:lpstr>
      <vt:lpstr>US P/C Insurance Industry Excess Capital Position: 1994–2016E</vt:lpstr>
      <vt:lpstr>PowerPoint Presentation</vt:lpstr>
      <vt:lpstr>Global Reinsurance Capital (Traditional    and Alternative), 2006 - 2014</vt:lpstr>
      <vt:lpstr>Increase in Global Reinsurance Capital,  2008 – 2014:Q4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U.S. Wind-Exposed Risk Premium* 2010:Q1 to 2014:Q4</vt:lpstr>
      <vt:lpstr>Non-U.S. Wind-Exposed Risk Premium*  2010:Q1-2014: Q1</vt:lpstr>
      <vt:lpstr>Insurance-Linked Securities: Average Multiples, 1997 – 2014*</vt:lpstr>
      <vt:lpstr>ILS Issuance by Trigger</vt:lpstr>
      <vt:lpstr>PowerPoint Presentation</vt:lpstr>
      <vt:lpstr>How a Catastrophe Bond Works</vt:lpstr>
      <vt:lpstr>How a Catastrophe Bond Works</vt:lpstr>
      <vt:lpstr>I.I.I. Will Release its First Report on Alternative Capital During Q1 2015</vt:lpstr>
      <vt:lpstr>Questions Arising from Influence of Alternative Capital</vt:lpstr>
      <vt:lpstr>Three Possible Scenarios for Alternative Capital (per McKinsey)</vt:lpstr>
      <vt:lpstr>Notable Catastrophe Bond Events</vt:lpstr>
      <vt:lpstr>Potential Pros and Cons of Alternative Capital (per McKinsey)</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4162</cp:revision>
  <cp:lastPrinted>2015-01-28T15:23:12Z</cp:lastPrinted>
  <dcterms:modified xsi:type="dcterms:W3CDTF">2015-03-25T11:50:19Z</dcterms:modified>
</cp:coreProperties>
</file>