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110" r:id="rId2"/>
    <p:sldId id="5155" r:id="rId3"/>
    <p:sldId id="5179" r:id="rId4"/>
    <p:sldId id="5185" r:id="rId5"/>
    <p:sldId id="5186" r:id="rId6"/>
    <p:sldId id="5193" r:id="rId7"/>
    <p:sldId id="5178" r:id="rId8"/>
    <p:sldId id="5191" r:id="rId9"/>
    <p:sldId id="5181" r:id="rId10"/>
    <p:sldId id="5192" r:id="rId11"/>
    <p:sldId id="5195" r:id="rId12"/>
    <p:sldId id="5196" r:id="rId13"/>
    <p:sldId id="1136" r:id="rId1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A7A"/>
    <a:srgbClr val="3333CC"/>
    <a:srgbClr val="3691C4"/>
    <a:srgbClr val="2B7299"/>
    <a:srgbClr val="28688C"/>
    <a:srgbClr val="E5F1F7"/>
    <a:srgbClr val="4B9FCD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9774" autoAdjust="0"/>
  </p:normalViewPr>
  <p:slideViewPr>
    <p:cSldViewPr snapToGrid="0">
      <p:cViewPr varScale="1">
        <p:scale>
          <a:sx n="74" d="100"/>
          <a:sy n="74" d="100"/>
        </p:scale>
        <p:origin x="1128" y="54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486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20057981616141965"/>
                  <c:y val="0.155913070473322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940510320787094"/>
                      <c:h val="0.2134007143102294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4894554428660831"/>
                  <c:y val="-0.205761988760055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113208874866728"/>
                      <c:h val="0.22968608782032998"/>
                    </c:manualLayout>
                  </c15:layout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Much Better Than Avg.</c:v>
                </c:pt>
                <c:pt idx="1">
                  <c:v>Better Than Avg.</c:v>
                </c:pt>
                <c:pt idx="2">
                  <c:v>Average</c:v>
                </c:pt>
                <c:pt idx="3">
                  <c:v>Worse Than Average</c:v>
                </c:pt>
                <c:pt idx="4">
                  <c:v>Don't Know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0.34</c:v>
                </c:pt>
                <c:pt idx="1">
                  <c:v>0.42</c:v>
                </c:pt>
                <c:pt idx="2">
                  <c:v>0.23</c:v>
                </c:pt>
                <c:pt idx="3">
                  <c:v>0.01</c:v>
                </c:pt>
                <c:pt idx="4">
                  <c:v>0.01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One Year. . 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2012578616352202"/>
          <c:y val="2.52542939480503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32578876343287277"/>
                  <c:y val="5.4016349669672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12814589214084"/>
                      <c:h val="0.1419852526412611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5.0314589214084091E-2"/>
                  <c:y val="4.08551727002629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113207547169809"/>
                      <c:h val="0.1311820268968173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 Accident</c:v>
                </c:pt>
                <c:pt idx="1">
                  <c:v>Ticketed</c:v>
                </c:pt>
                <c:pt idx="2">
                  <c:v>Clean Record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5.7099999999999998E-2</c:v>
                </c:pt>
                <c:pt idx="1">
                  <c:v>5.2999999999999999E-2</c:v>
                </c:pt>
                <c:pt idx="2">
                  <c:v>0.88989999999999991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Three Years. . 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2012578616352202"/>
          <c:y val="2.525429394805039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Ticket or Accident or Both</c:v>
                </c:pt>
                <c:pt idx="1">
                  <c:v>Clean Record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0.29526860330100024</c:v>
                </c:pt>
                <c:pt idx="1">
                  <c:v>0.70473139669899976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Crashes per 100,000 Drivers, By Age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&lt; 16</c:v>
                </c:pt>
                <c:pt idx="1">
                  <c:v>16-20</c:v>
                </c:pt>
                <c:pt idx="2">
                  <c:v>21-24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&gt;74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24797</c:v>
                </c:pt>
                <c:pt idx="1">
                  <c:v>10418</c:v>
                </c:pt>
                <c:pt idx="2">
                  <c:v>8018</c:v>
                </c:pt>
                <c:pt idx="3">
                  <c:v>5746</c:v>
                </c:pt>
                <c:pt idx="4">
                  <c:v>4608</c:v>
                </c:pt>
                <c:pt idx="5">
                  <c:v>3946</c:v>
                </c:pt>
                <c:pt idx="6">
                  <c:v>3239</c:v>
                </c:pt>
                <c:pt idx="7">
                  <c:v>3598</c:v>
                </c:pt>
                <c:pt idx="8">
                  <c:v>2444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291223440"/>
        <c:axId val="291222264"/>
      </c:barChart>
      <c:catAx>
        <c:axId val="29122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222264"/>
        <c:crosses val="autoZero"/>
        <c:auto val="1"/>
        <c:lblAlgn val="ctr"/>
        <c:lblOffset val="100"/>
        <c:noMultiLvlLbl val="0"/>
      </c:catAx>
      <c:valAx>
        <c:axId val="291222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223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800" b="1" dirty="0"/>
              <a:t>Crashes per 100,000 Drivers, By 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_(* #,##0_);_(* \(#,##0\);_(* "-"??_);_(@_)</c:formatCode>
                <c:ptCount val="2"/>
                <c:pt idx="0">
                  <c:v>5285</c:v>
                </c:pt>
                <c:pt idx="1">
                  <c:v>4056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291224224"/>
        <c:axId val="291196000"/>
      </c:barChart>
      <c:catAx>
        <c:axId val="29122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196000"/>
        <c:crosses val="autoZero"/>
        <c:auto val="1"/>
        <c:lblAlgn val="ctr"/>
        <c:lblOffset val="100"/>
        <c:noMultiLvlLbl val="0"/>
      </c:catAx>
      <c:valAx>
        <c:axId val="29119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22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600" b="0" i="0" u="none" strike="noStrike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Paid Loss by Insurance</a:t>
            </a:r>
            <a:r>
              <a:rPr lang="en-US" sz="20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Score, Collision Coverage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Property Damage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Sheet1!$B$1:$K$1</c:f>
              <c:strCach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strCache>
            </c:strRef>
          </c:cat>
          <c:val>
            <c:numRef>
              <c:f>Sheet1!$B$2:$K$2</c:f>
              <c:numCache>
                <c:formatCode>_(* #,##0.00_);_(* \(#,##0.00\);_(* "-"??_);_(@_)</c:formatCode>
                <c:ptCount val="10"/>
                <c:pt idx="0">
                  <c:v>1.93</c:v>
                </c:pt>
                <c:pt idx="1">
                  <c:v>1.59</c:v>
                </c:pt>
                <c:pt idx="2">
                  <c:v>1.48</c:v>
                </c:pt>
                <c:pt idx="3">
                  <c:v>1.36</c:v>
                </c:pt>
                <c:pt idx="4">
                  <c:v>1.25</c:v>
                </c:pt>
                <c:pt idx="5">
                  <c:v>1.25</c:v>
                </c:pt>
                <c:pt idx="6">
                  <c:v>1.1499999999999999</c:v>
                </c:pt>
                <c:pt idx="7">
                  <c:v>1.08</c:v>
                </c:pt>
                <c:pt idx="8">
                  <c:v>1.1200000000000001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91199528"/>
        <c:axId val="291205408"/>
      </c:barChart>
      <c:catAx>
        <c:axId val="291199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205408"/>
        <c:crosses val="autoZero"/>
        <c:auto val="1"/>
        <c:lblAlgn val="ctr"/>
        <c:lblOffset val="100"/>
        <c:noMultiLvlLbl val="0"/>
      </c:catAx>
      <c:valAx>
        <c:axId val="29120540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Paid</a:t>
                </a:r>
                <a:r>
                  <a:rPr lang="en-US" baseline="0" dirty="0" smtClean="0"/>
                  <a:t> Loss Relative to Highest Decile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199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Impact of Credit Scores</a:t>
            </a:r>
            <a:r>
              <a:rPr lang="en-US" sz="20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on Consumers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0413761703236411"/>
          <c:y val="7.314365141922415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8.529881446601285E-3"/>
                  <c:y val="8.76533714166249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 rtl="0">
                    <a:defRPr lang="en-US" sz="1400" b="1" i="0" u="none" strike="noStrike" kern="1200" baseline="0">
                      <a:solidFill>
                        <a:srgbClr val="000000">
                          <a:lumMod val="75000"/>
                          <a:lumOff val="25000"/>
                        </a:srgb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739734527418244"/>
                      <c:h val="0.2271994654778351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6031234596586695E-2"/>
                  <c:y val="-4.87896265407770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534877692701316"/>
                      <c:h val="0.21432022171934195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4.7759814870278916E-2"/>
                  <c:y val="2.28556253372546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329758957987214"/>
                      <c:h val="0.3430992397467517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Increase</c:v>
                </c:pt>
                <c:pt idx="1">
                  <c:v>Decrease</c:v>
                </c:pt>
                <c:pt idx="2">
                  <c:v>No Change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0.14799999999999999</c:v>
                </c:pt>
                <c:pt idx="1">
                  <c:v>0.39300000000000002</c:v>
                </c:pt>
                <c:pt idx="2">
                  <c:v>0.45899999999999996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34965034965037"/>
          <c:y val="0.10536779324055667"/>
          <c:w val="0.78146853146853146"/>
          <c:h val="0.8886679920477138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17186">
              <a:noFill/>
            </a:ln>
          </c:spPr>
          <c:explosion val="1"/>
          <c:dPt>
            <c:idx val="0"/>
            <c:bubble3D val="0"/>
            <c:spPr>
              <a:solidFill>
                <a:schemeClr val="accent1"/>
              </a:solidFill>
              <a:ln w="17186">
                <a:noFill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7186">
                <a:noFill/>
              </a:ln>
            </c:spPr>
          </c:dPt>
          <c:dPt>
            <c:idx val="2"/>
            <c:bubble3D val="0"/>
            <c:spPr>
              <a:solidFill>
                <a:schemeClr val="hlink"/>
              </a:solidFill>
              <a:ln w="17186">
                <a:noFill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7186">
                <a:noFill/>
              </a:ln>
            </c:spPr>
          </c:dPt>
          <c:dPt>
            <c:idx val="4"/>
            <c:bubble3D val="0"/>
            <c:spPr>
              <a:solidFill>
                <a:schemeClr val="tx2"/>
              </a:solidFill>
              <a:ln w="17186">
                <a:noFill/>
              </a:ln>
            </c:spPr>
          </c:dPt>
          <c:dPt>
            <c:idx val="5"/>
            <c:bubble3D val="0"/>
            <c:spPr>
              <a:solidFill>
                <a:schemeClr val="bg2"/>
              </a:solidFill>
              <a:ln w="17186">
                <a:noFill/>
              </a:ln>
            </c:spPr>
          </c:dPt>
          <c:dLbls>
            <c:dLbl>
              <c:idx val="0"/>
              <c:layout>
                <c:manualLayout>
                  <c:x val="-1.4918178705922708E-2"/>
                  <c:y val="9.8345744539771254E-3"/>
                </c:manualLayout>
              </c:layout>
              <c:spPr>
                <a:noFill/>
                <a:ln w="1718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7826086956521731"/>
                  <c:y val="3.5923460846583134E-2"/>
                </c:manualLayout>
              </c:layout>
              <c:spPr>
                <a:noFill/>
                <a:ln w="17186">
                  <a:noFill/>
                </a:ln>
              </c:spPr>
              <c:txPr>
                <a:bodyPr anchorCtr="0"/>
                <a:lstStyle/>
                <a:p>
                  <a:pPr algn="ctr" rtl="0">
                    <a:defRPr lang="en-US" sz="1400" b="1" i="0" u="none" strike="noStrike" kern="1200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1359774049982875"/>
                  <c:y val="-0.12364596156036393"/>
                </c:manualLayout>
              </c:layout>
              <c:spPr>
                <a:noFill/>
                <a:ln w="17186">
                  <a:noFill/>
                </a:ln>
              </c:spPr>
              <c:txPr>
                <a:bodyPr anchorCtr="0"/>
                <a:lstStyle/>
                <a:p>
                  <a:pPr algn="ctr" rtl="0">
                    <a:defRPr lang="en-US" sz="1400" b="1" i="0" u="none" strike="noStrike" kern="1200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4083293392673741"/>
                  <c:y val="3.1383346360809604E-2"/>
                </c:manualLayout>
              </c:layout>
              <c:spPr>
                <a:noFill/>
                <a:ln w="1718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spPr>
                <a:noFill/>
                <a:ln w="1718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718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4"/>
                <c:pt idx="0">
                  <c:v>Don't know</c:v>
                </c:pt>
                <c:pt idx="1">
                  <c:v>Allow if Premium Went Down</c:v>
                </c:pt>
                <c:pt idx="2">
                  <c:v>Allow Whether or Not Premium Went Down</c:v>
                </c:pt>
                <c:pt idx="3">
                  <c:v>Would Not Allow</c:v>
                </c:pt>
              </c:strCache>
            </c:strRef>
          </c:cat>
          <c:val>
            <c:numRef>
              <c:f>Sheet1!$B$2:$F$2</c:f>
              <c:numCache>
                <c:formatCode>0%</c:formatCode>
                <c:ptCount val="5"/>
                <c:pt idx="0">
                  <c:v>0.02</c:v>
                </c:pt>
                <c:pt idx="1">
                  <c:v>0.35</c:v>
                </c:pt>
                <c:pt idx="2">
                  <c:v>0.14000000000000001</c:v>
                </c:pt>
                <c:pt idx="3">
                  <c:v>0.49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71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53" b="1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Policy Projections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2023</c:v>
                </c:pt>
              </c:numCache>
            </c:numRef>
          </c:cat>
          <c:val>
            <c:numRef>
              <c:f>Sheet1!$B$2:$B$4</c:f>
              <c:numCache>
                <c:formatCode>_(* #,##0_);_(* \(#,##0\);_(* "-"??_);_(@_)</c:formatCode>
                <c:ptCount val="3"/>
                <c:pt idx="0">
                  <c:v>7.7</c:v>
                </c:pt>
                <c:pt idx="1">
                  <c:v>12</c:v>
                </c:pt>
                <c:pt idx="2">
                  <c:v>140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291197568"/>
        <c:axId val="291199920"/>
      </c:barChart>
      <c:catAx>
        <c:axId val="2911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199920"/>
        <c:crosses val="autoZero"/>
        <c:auto val="1"/>
        <c:lblAlgn val="ctr"/>
        <c:lblOffset val="100"/>
        <c:noMultiLvlLbl val="0"/>
      </c:catAx>
      <c:valAx>
        <c:axId val="29119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Millions of Policies Worldwide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119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296" y="0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28D4E-CD86-468D-BEE4-4FD3A017EE70}" type="datetime1">
              <a:rPr lang="en-US"/>
              <a:pPr>
                <a:defRPr/>
              </a:pPr>
              <a:t>5/25/2016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296" y="8830627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DD95BB-A669-4F44-8D4A-44D0FEE85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1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00175" y="582613"/>
            <a:ext cx="4057650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0091" y="3824750"/>
            <a:ext cx="5739375" cy="51553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46066" tIns="46066" rIns="46066" bIns="46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085167" y="9047017"/>
            <a:ext cx="690779" cy="247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887" tIns="46499" rIns="45887" bIns="46499" numCol="1" anchor="b" anchorCtr="0" compatLnSpc="1">
            <a:prstTxWarp prst="textNoShape">
              <a:avLst/>
            </a:prstTxWarp>
            <a:spAutoFit/>
          </a:bodyPr>
          <a:lstStyle>
            <a:lvl1pPr algn="ctr" defTabSz="93027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926E3E4-F212-49E4-9AB9-DC573DC8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5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7782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887" tIns="46499" rIns="45887" bIns="46499" anchor="b">
            <a:spAutoFit/>
          </a:bodyPr>
          <a:lstStyle/>
          <a:p>
            <a:pPr algn="ctr" defTabSz="930275"/>
            <a:fld id="{99D03A5E-AD65-4374-B8B7-76AEFA446EE0}" type="slidenum">
              <a:rPr lang="en-US" sz="1000"/>
              <a:pPr algn="ctr" defTabSz="930275"/>
              <a:t>2</a:t>
            </a:fld>
            <a:endParaRPr lang="en-US" sz="1000"/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0354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49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86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04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193"/>
            <a:fld id="{5A2A7BB4-00DB-4919-A7C7-558F09B8FCA9}" type="slidenum">
              <a:rPr lang="en-US" smtClean="0"/>
              <a:pPr defTabSz="930193"/>
              <a:t>11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5702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3D68F1-0777-4B1E-A52C-51505E82C0DB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38916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A298A7-07D0-41F4-A57B-095D4458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345D-58F2-4414-BF4A-B7296ABF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86FA-B60D-423D-926C-A543DAD8D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DCD5A-272D-460F-810D-8B44844B5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FB2-9712-42D6-90C8-408268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0DBB-527D-49DE-BE17-F2C090C1D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4C8B-F8C1-4480-ADCB-1FB9116D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1549-189B-430A-BC2E-B6FA9183E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9112-2361-4913-9798-B6AEBB59A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EC06-222A-42D0-87E9-064A6BEA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F8B8-F0F3-400C-8102-4AEACDC8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Rectangle 104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5" name="Picture 109" descr="Text Page"/>
          <p:cNvPicPr>
            <a:picLocks noChangeAspect="1"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9" name="Picture 102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8B5C7A-7BED-4BF9-AD02-83F44DE0B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7" r:id="rId1"/>
    <p:sldLayoutId id="2147485426" r:id="rId2"/>
    <p:sldLayoutId id="2147485427" r:id="rId3"/>
    <p:sldLayoutId id="2147485428" r:id="rId4"/>
    <p:sldLayoutId id="2147485429" r:id="rId5"/>
    <p:sldLayoutId id="2147485430" r:id="rId6"/>
    <p:sldLayoutId id="2147485431" r:id="rId7"/>
    <p:sldLayoutId id="2147485432" r:id="rId8"/>
    <p:sldLayoutId id="2147485433" r:id="rId9"/>
    <p:sldLayoutId id="2147485434" r:id="rId10"/>
    <p:sldLayoutId id="2147485435" r:id="rId11"/>
    <p:sldLayoutId id="214748543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21577"/>
            <a:ext cx="9104313" cy="1243417"/>
          </a:xfrm>
          <a:ln/>
        </p:spPr>
        <p:txBody>
          <a:bodyPr/>
          <a:lstStyle/>
          <a:p>
            <a:r>
              <a:rPr lang="en-US" sz="4400" dirty="0" smtClean="0"/>
              <a:t>Things That Make You More Likely to Be in an Accident</a:t>
            </a:r>
            <a:endParaRPr lang="en-US" sz="3400" i="1" dirty="0">
              <a:solidFill>
                <a:srgbClr val="00B0F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36475"/>
            <a:ext cx="8952271" cy="83253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Nevada Traffic Summit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Las Vegas – </a:t>
            </a:r>
            <a:r>
              <a:rPr lang="en-US" smtClean="0"/>
              <a:t>May 25, </a:t>
            </a:r>
            <a:r>
              <a:rPr lang="en-US" dirty="0" smtClean="0"/>
              <a:t>2016</a:t>
            </a:r>
            <a:endParaRPr lang="en-US" sz="2400" i="1" dirty="0" smtClean="0">
              <a:solidFill>
                <a:srgbClr val="C00000"/>
              </a:solidFill>
            </a:endParaRPr>
          </a:p>
        </p:txBody>
      </p:sp>
      <p:sp>
        <p:nvSpPr>
          <p:cNvPr id="94212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chemeClr val="bg2"/>
                </a:solidFill>
              </a:rPr>
              <a:t>James Lynch, FCAS MAAA, Chief Actuary</a:t>
            </a:r>
            <a:endParaRPr lang="en-US" b="1" dirty="0">
              <a:solidFill>
                <a:schemeClr val="bg2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2"/>
                </a:solidFill>
                <a:sym typeface="Symbol" pitchFamily="18" charset="2"/>
              </a:rPr>
              <a:t>Insurance Information Institute  110 William Street  New York, NY 10038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Tel: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212.346.5533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Cell: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917.359.3908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jamesl@iii.org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www.iii.org</a:t>
            </a:r>
          </a:p>
        </p:txBody>
      </p:sp>
    </p:spTree>
    <p:extLst>
      <p:ext uri="{BB962C8B-B14F-4D97-AF65-F5344CB8AC3E}">
        <p14:creationId xmlns:p14="http://schemas.microsoft.com/office/powerpoint/2010/main" val="27821156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Future: Telematics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417321"/>
            <a:ext cx="3565712" cy="4883468"/>
          </a:xfrm>
        </p:spPr>
        <p:txBody>
          <a:bodyPr/>
          <a:lstStyle/>
          <a:p>
            <a:r>
              <a:rPr lang="en-US" dirty="0" smtClean="0"/>
              <a:t>Monitor Drivers As They Drive</a:t>
            </a:r>
          </a:p>
          <a:p>
            <a:pPr lvl="1"/>
            <a:r>
              <a:rPr lang="en-US" dirty="0" smtClean="0"/>
              <a:t>Snapshot ($2.6B in 2014 premium)</a:t>
            </a:r>
          </a:p>
          <a:p>
            <a:pPr lvl="1"/>
            <a:r>
              <a:rPr lang="en-US" dirty="0" smtClean="0"/>
              <a:t>Many (most?) insurers offer</a:t>
            </a:r>
          </a:p>
          <a:p>
            <a:pPr lvl="1"/>
            <a:r>
              <a:rPr lang="en-US" dirty="0" smtClean="0"/>
              <a:t>Not CA, NC</a:t>
            </a:r>
          </a:p>
          <a:p>
            <a:r>
              <a:rPr lang="en-US" dirty="0" smtClean="0"/>
              <a:t>Monitoring Devices</a:t>
            </a:r>
          </a:p>
          <a:p>
            <a:pPr lvl="1"/>
            <a:r>
              <a:rPr lang="en-US" dirty="0" smtClean="0"/>
              <a:t>‘Dongle’</a:t>
            </a:r>
          </a:p>
          <a:p>
            <a:pPr lvl="1"/>
            <a:r>
              <a:rPr lang="en-US" dirty="0" smtClean="0"/>
              <a:t>Smartphone</a:t>
            </a:r>
          </a:p>
          <a:p>
            <a:pPr lvl="1"/>
            <a:r>
              <a:rPr lang="en-US" dirty="0" smtClean="0"/>
              <a:t>OnStar etc.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6799" y="1779373"/>
            <a:ext cx="4484276" cy="4798411"/>
          </a:xfrm>
          <a:prstGeom prst="rect">
            <a:avLst/>
          </a:prstGeom>
        </p:spPr>
      </p:pic>
      <p:sp>
        <p:nvSpPr>
          <p:cNvPr id="7" name="Rectangular Callout 6"/>
          <p:cNvSpPr/>
          <p:nvPr/>
        </p:nvSpPr>
        <p:spPr>
          <a:xfrm>
            <a:off x="5248656" y="555613"/>
            <a:ext cx="2660903" cy="934859"/>
          </a:xfrm>
          <a:prstGeom prst="wedgeRectCallout">
            <a:avLst>
              <a:gd name="adj1" fmla="val -10281"/>
              <a:gd name="adj2" fmla="val 93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Driver-Specific Information =&gt; Driver-Specific Premium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0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12/01/09 - 9pm</a:t>
            </a:r>
          </a:p>
        </p:txBody>
      </p:sp>
      <p:sp>
        <p:nvSpPr>
          <p:cNvPr id="14340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14341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41946-FD3D-4091-A2F2-5BB338BC691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Telematics: Growth Potential</a:t>
            </a:r>
          </a:p>
        </p:txBody>
      </p:sp>
      <p:sp>
        <p:nvSpPr>
          <p:cNvPr id="14343" name="Rectangle 3"/>
          <p:cNvSpPr>
            <a:spLocks noChangeArrowheads="1"/>
          </p:cNvSpPr>
          <p:nvPr/>
        </p:nvSpPr>
        <p:spPr bwMode="black">
          <a:xfrm>
            <a:off x="347663" y="1266825"/>
            <a:ext cx="3346513" cy="11654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600" b="1" dirty="0">
                <a:solidFill>
                  <a:srgbClr val="225A7A"/>
                </a:solidFill>
              </a:rPr>
              <a:t>Q</a:t>
            </a:r>
            <a:r>
              <a:rPr lang="en-US" sz="1600" b="1" dirty="0" smtClean="0">
                <a:solidFill>
                  <a:srgbClr val="28688C"/>
                </a:solidFill>
              </a:rPr>
              <a:t>. </a:t>
            </a:r>
            <a:r>
              <a:rPr lang="en-US" sz="1600" b="1" dirty="0">
                <a:solidFill>
                  <a:srgbClr val="28688C"/>
                </a:solidFill>
              </a:rPr>
              <a:t>Would </a:t>
            </a:r>
            <a:r>
              <a:rPr lang="en-US" sz="1600" b="1" dirty="0" smtClean="0">
                <a:solidFill>
                  <a:srgbClr val="28688C"/>
                </a:solidFill>
              </a:rPr>
              <a:t>You Allow Insurer to Collect Driving Information to Set Premium?</a:t>
            </a:r>
            <a:r>
              <a:rPr lang="en-US" sz="1600" b="1" baseline="30000" dirty="0" smtClean="0">
                <a:solidFill>
                  <a:srgbClr val="225A7A"/>
                </a:solidFill>
              </a:rPr>
              <a:t>1</a:t>
            </a:r>
            <a:endParaRPr lang="en-US" sz="1600" b="1" baseline="30000" dirty="0">
              <a:solidFill>
                <a:srgbClr val="225A7A"/>
              </a:solidFill>
            </a:endParaRPr>
          </a:p>
          <a:p>
            <a:endParaRPr lang="en-US" sz="1600" b="1" dirty="0">
              <a:solidFill>
                <a:srgbClr val="28688C"/>
              </a:solidFill>
            </a:endParaRPr>
          </a:p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endParaRPr lang="en-US" sz="1600" b="1" baseline="30000" dirty="0">
              <a:solidFill>
                <a:srgbClr val="225A7A"/>
              </a:solidFill>
            </a:endParaRPr>
          </a:p>
        </p:txBody>
      </p:sp>
      <p:sp>
        <p:nvSpPr>
          <p:cNvPr id="14344" name="Rectangle 4"/>
          <p:cNvSpPr>
            <a:spLocks noChangeArrowheads="1"/>
          </p:cNvSpPr>
          <p:nvPr/>
        </p:nvSpPr>
        <p:spPr bwMode="auto">
          <a:xfrm>
            <a:off x="0" y="5227276"/>
            <a:ext cx="7569200" cy="65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</a:pPr>
            <a:r>
              <a:rPr lang="en-US" sz="1100" baseline="30000" dirty="0" smtClean="0"/>
              <a:t>1</a:t>
            </a:r>
            <a:r>
              <a:rPr lang="en-US" sz="1100" dirty="0" smtClean="0"/>
              <a:t>Asked of those who auto insurance.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1100" dirty="0" smtClean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</a:t>
            </a:r>
            <a:r>
              <a:rPr lang="en-US" sz="1100" dirty="0"/>
              <a:t>: Insurance Information Institute Annual </a:t>
            </a:r>
            <a:r>
              <a:rPr lang="en-US" sz="1100" i="1" dirty="0"/>
              <a:t>Pulse</a:t>
            </a:r>
            <a:r>
              <a:rPr lang="en-US" sz="1100" dirty="0"/>
              <a:t> </a:t>
            </a:r>
            <a:r>
              <a:rPr lang="en-US" sz="1100" dirty="0" smtClean="0"/>
              <a:t>Survey, May 2016.</a:t>
            </a:r>
            <a:endParaRPr lang="en-US" sz="1100" dirty="0"/>
          </a:p>
        </p:txBody>
      </p:sp>
      <p:sp>
        <p:nvSpPr>
          <p:cNvPr id="2069509" name="Text Box 5"/>
          <p:cNvSpPr txBox="1">
            <a:spLocks noChangeArrowheads="1"/>
          </p:cNvSpPr>
          <p:nvPr/>
        </p:nvSpPr>
        <p:spPr bwMode="blackWhite">
          <a:xfrm>
            <a:off x="434570" y="5931302"/>
            <a:ext cx="8518525" cy="750887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 type="none" w="sm" len="sm"/>
            <a:tailEnd type="none" w="sm" len="sm"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Market is Poised to Grow, But Some Reluctance Remains.</a:t>
            </a:r>
            <a:endParaRPr lang="en-US" b="1" dirty="0">
              <a:solidFill>
                <a:srgbClr val="FFFFFF"/>
              </a:solidFill>
            </a:endParaRPr>
          </a:p>
        </p:txBody>
      </p:sp>
      <p:graphicFrame>
        <p:nvGraphicFramePr>
          <p:cNvPr id="2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5500830"/>
              </p:ext>
            </p:extLst>
          </p:nvPr>
        </p:nvGraphicFramePr>
        <p:xfrm>
          <a:off x="413298" y="2204571"/>
          <a:ext cx="2921000" cy="256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46" name="Text Box 8"/>
          <p:cNvSpPr txBox="1">
            <a:spLocks noChangeArrowheads="1"/>
          </p:cNvSpPr>
          <p:nvPr/>
        </p:nvSpPr>
        <p:spPr bwMode="auto">
          <a:xfrm>
            <a:off x="2094968" y="2176075"/>
            <a:ext cx="118745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r>
              <a:rPr lang="en-US" sz="1400" b="1" dirty="0"/>
              <a:t>Don’t know</a:t>
            </a:r>
          </a:p>
        </p:txBody>
      </p:sp>
      <p:sp>
        <p:nvSpPr>
          <p:cNvPr id="14347" name="Text Box 9"/>
          <p:cNvSpPr txBox="1">
            <a:spLocks noChangeArrowheads="1"/>
          </p:cNvSpPr>
          <p:nvPr/>
        </p:nvSpPr>
        <p:spPr bwMode="auto">
          <a:xfrm>
            <a:off x="2688693" y="2772865"/>
            <a:ext cx="1374295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r>
              <a:rPr lang="en-US" sz="1400" b="1" dirty="0"/>
              <a:t>A</a:t>
            </a:r>
            <a:r>
              <a:rPr lang="en-US" sz="1400" b="1" dirty="0" smtClean="0"/>
              <a:t>llow if premium went down</a:t>
            </a:r>
          </a:p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endParaRPr lang="en-US" sz="1400" b="1" dirty="0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702757" y="4790963"/>
            <a:ext cx="2631541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r>
              <a:rPr lang="en-US" sz="1400" b="1" dirty="0" smtClean="0"/>
              <a:t>Allow whether or not premium went down</a:t>
            </a:r>
          </a:p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r>
              <a:rPr lang="en-US" sz="1400" dirty="0" smtClean="0"/>
              <a:t> </a:t>
            </a:r>
          </a:p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endParaRPr lang="en-US" sz="1400" b="1" dirty="0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47663" y="2614072"/>
            <a:ext cx="863834" cy="581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r>
              <a:rPr lang="en-US" sz="1400" b="1" dirty="0" smtClean="0"/>
              <a:t>Would not allow</a:t>
            </a:r>
          </a:p>
          <a:p>
            <a:pPr algn="ctr" eaLnBrk="0" hangingPunct="0">
              <a:lnSpc>
                <a:spcPct val="90000"/>
              </a:lnSpc>
              <a:buSzPct val="90000"/>
              <a:buFont typeface="Wingdings" pitchFamily="2" charset="2"/>
              <a:buNone/>
            </a:pPr>
            <a:endParaRPr lang="en-US" sz="1400" b="1" dirty="0"/>
          </a:p>
        </p:txBody>
      </p:sp>
      <p:graphicFrame>
        <p:nvGraphicFramePr>
          <p:cNvPr id="15" name="Content Placeholder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452248"/>
              </p:ext>
            </p:extLst>
          </p:nvPr>
        </p:nvGraphicFramePr>
        <p:xfrm>
          <a:off x="4361687" y="1245973"/>
          <a:ext cx="4239387" cy="384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214662" y="5036852"/>
            <a:ext cx="21280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IHS Automotive.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0048478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9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9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509" grpId="0" animBg="1"/>
      <p:bldGraphic spid="1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Drivers Are Better Than Others</a:t>
            </a:r>
          </a:p>
          <a:p>
            <a:r>
              <a:rPr lang="en-US" dirty="0" smtClean="0"/>
              <a:t>Classify Drivers by Risk Profile is Important Insurance Job</a:t>
            </a:r>
          </a:p>
          <a:p>
            <a:r>
              <a:rPr lang="en-US" dirty="0" smtClean="0"/>
              <a:t>Classification is Difficult, Sometimes Controversial</a:t>
            </a:r>
          </a:p>
          <a:p>
            <a:r>
              <a:rPr lang="en-US" dirty="0" smtClean="0"/>
              <a:t>Telematics Allows Classification by Driving Skill That Has Never Been Seen Before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2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66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225A7A"/>
                </a:solidFill>
              </a:rPr>
              <a:t>Thank you for your time</a:t>
            </a:r>
            <a:br>
              <a:rPr lang="en-US" sz="3600" b="1" i="1" dirty="0">
                <a:solidFill>
                  <a:srgbClr val="225A7A"/>
                </a:solidFill>
              </a:rPr>
            </a:br>
            <a:r>
              <a:rPr lang="en-US" sz="3600" b="1" i="1" dirty="0">
                <a:solidFill>
                  <a:srgbClr val="225A7A"/>
                </a:solidFill>
              </a:rPr>
              <a:t>and your attention!</a:t>
            </a:r>
            <a:endParaRPr lang="en-US" sz="3600" b="1" i="1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FF0000"/>
                </a:solidFill>
              </a:rPr>
              <a:t>Twitter: </a:t>
            </a:r>
            <a:r>
              <a:rPr lang="en-US" sz="3600" b="1" i="1" dirty="0" smtClean="0">
                <a:solidFill>
                  <a:srgbClr val="00B050"/>
                </a:solidFill>
              </a:rPr>
              <a:t>twitter.com/</a:t>
            </a:r>
            <a:r>
              <a:rPr lang="en-US" sz="3600" b="1" i="1" dirty="0" err="1" smtClean="0">
                <a:solidFill>
                  <a:srgbClr val="00B050"/>
                </a:solidFill>
              </a:rPr>
              <a:t>III_Research</a:t>
            </a:r>
            <a:endParaRPr lang="en-US" sz="3600" b="1" i="1" dirty="0" smtClean="0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6172200" algn="l"/>
              </a:tabLst>
            </a:pPr>
            <a:r>
              <a:rPr lang="en-US" sz="2800" b="1" dirty="0">
                <a:solidFill>
                  <a:srgbClr val="225A7A"/>
                </a:solidFill>
              </a:rPr>
              <a:t>Insurance Information Institute Online: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A7109066-2C1F-4559-A4C4-555C33A2673B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145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18661" name="Rectangle 5"/>
          <p:cNvSpPr>
            <a:spLocks noChangeArrowheads="1"/>
          </p:cNvSpPr>
          <p:nvPr/>
        </p:nvSpPr>
        <p:spPr bwMode="blackWhite">
          <a:xfrm>
            <a:off x="681036" y="2336710"/>
            <a:ext cx="7772400" cy="20669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100000"/>
              </a:spcBef>
            </a:pPr>
            <a:r>
              <a:rPr lang="en-US" sz="4000" b="1" dirty="0" smtClean="0">
                <a:solidFill>
                  <a:srgbClr val="FFFFFF"/>
                </a:solidFill>
              </a:rPr>
              <a:t>Some Facts About Non-Driving Factors</a:t>
            </a:r>
            <a:endParaRPr lang="en-US" sz="4000" b="1" dirty="0">
              <a:solidFill>
                <a:srgbClr val="FFFFF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1036" y="4536141"/>
            <a:ext cx="7920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accent1"/>
                </a:solidFill>
              </a:rPr>
              <a:t>Why Insurers Don’t Rely Solely on Driving Record</a:t>
            </a:r>
            <a:endParaRPr lang="en-US" sz="36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982987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18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18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1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86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People Don’t Know Their Risk Profile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61632074"/>
              </p:ext>
            </p:extLst>
          </p:nvPr>
        </p:nvGraphicFramePr>
        <p:xfrm>
          <a:off x="1589019" y="1527851"/>
          <a:ext cx="6394958" cy="5157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90DBB-527D-49DE-BE17-F2C090C1D32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8450" y="6281611"/>
            <a:ext cx="80134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“Auto Insurance Telematics: Consumer Expectations and Opinions,” Insurance Research Council, 2015.</a:t>
            </a: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428998" y="1094792"/>
            <a:ext cx="8715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Do You Consider Yourself a Better-Than-Average Driver?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1611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Drivers Have Clean Driving Records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2226160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90DBB-527D-49DE-BE17-F2C090C1D32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11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1836735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8450" y="6126163"/>
            <a:ext cx="71904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Three-year calculation makes conservative assumption that no ticketed driver in a year is in an accident that year.</a:t>
            </a:r>
          </a:p>
          <a:p>
            <a:r>
              <a:rPr lang="en-US" sz="1100" dirty="0" smtClean="0"/>
              <a:t>SOURCES: Insurance Information Institute calculation using data for 2012 from ISO, a Verisk Analytics company, and Langton and </a:t>
            </a:r>
            <a:r>
              <a:rPr lang="en-US" sz="1100" dirty="0" err="1" smtClean="0"/>
              <a:t>Durose</a:t>
            </a:r>
            <a:r>
              <a:rPr lang="en-US" sz="1100" dirty="0" smtClean="0"/>
              <a:t>, </a:t>
            </a:r>
            <a:r>
              <a:rPr lang="en-US" sz="1100" i="1" dirty="0" smtClean="0"/>
              <a:t>Police Behavior During Traffic and Street Stops</a:t>
            </a:r>
            <a:r>
              <a:rPr lang="en-US" sz="1100" dirty="0" smtClean="0"/>
              <a:t>, 2011, Department of Justice, p. 7.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200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4172" y="3840481"/>
            <a:ext cx="7734300" cy="2483065"/>
          </a:xfrm>
        </p:spPr>
        <p:txBody>
          <a:bodyPr/>
          <a:lstStyle/>
          <a:p>
            <a:r>
              <a:rPr lang="en-US" dirty="0" smtClean="0"/>
              <a:t>Underwriting: ‘Gut’ vs. Data</a:t>
            </a:r>
          </a:p>
          <a:p>
            <a:pPr lvl="1"/>
            <a:r>
              <a:rPr lang="en-US" dirty="0" smtClean="0"/>
              <a:t>Underwriters Got a Sense for Which Risks Were Better</a:t>
            </a:r>
          </a:p>
          <a:p>
            <a:pPr lvl="1"/>
            <a:r>
              <a:rPr lang="en-US" dirty="0" smtClean="0"/>
              <a:t>Imperfect System </a:t>
            </a:r>
          </a:p>
          <a:p>
            <a:pPr lvl="2"/>
            <a:r>
              <a:rPr lang="en-US" dirty="0" smtClean="0"/>
              <a:t>Subjective</a:t>
            </a:r>
          </a:p>
          <a:p>
            <a:pPr lvl="2"/>
            <a:r>
              <a:rPr lang="en-US" dirty="0" smtClean="0"/>
              <a:t>Potential for Bias</a:t>
            </a:r>
          </a:p>
          <a:p>
            <a:pPr lvl="2"/>
            <a:r>
              <a:rPr lang="en-US" dirty="0" smtClean="0"/>
              <a:t>Adverse Selection (I Know Something You Don’t)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Differentiate Among Drivers?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1368" y="1051561"/>
            <a:ext cx="4540758" cy="24830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1819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Differentiate Among Drivers?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8450" y="3909594"/>
            <a:ext cx="8310372" cy="1649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lvl="1" indent="-292100" eaLnBrk="0" hangingPunct="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400" dirty="0">
                <a:cs typeface="+mn-cs"/>
              </a:rPr>
              <a:t>Fairer for Insurer and Policyholder</a:t>
            </a:r>
          </a:p>
          <a:p>
            <a:pPr marL="635000" lvl="1" indent="-228600" eaLnBrk="0" hangingPunct="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lang="en-US" sz="2200" dirty="0"/>
              <a:t>Objective – Uses Data to Predict</a:t>
            </a:r>
          </a:p>
          <a:p>
            <a:pPr marL="635000" lvl="1" indent="-228600" eaLnBrk="0" hangingPunct="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lang="en-US" sz="2200" dirty="0"/>
              <a:t>Rate Follows Risk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5424" y="1188721"/>
            <a:ext cx="4540758" cy="248306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8450" y="1188721"/>
            <a:ext cx="4178808" cy="2386583"/>
          </a:xfrm>
        </p:spPr>
        <p:txBody>
          <a:bodyPr/>
          <a:lstStyle/>
          <a:p>
            <a:r>
              <a:rPr lang="en-US" dirty="0" smtClean="0"/>
              <a:t>Actuarial Risk Classification</a:t>
            </a:r>
          </a:p>
          <a:p>
            <a:pPr lvl="1"/>
            <a:r>
              <a:rPr lang="en-US" dirty="0" smtClean="0"/>
              <a:t>Uses Rating Variables to Create Risk Profile</a:t>
            </a:r>
          </a:p>
          <a:p>
            <a:pPr lvl="2"/>
            <a:r>
              <a:rPr lang="en-US" dirty="0" smtClean="0"/>
              <a:t>Verifiable</a:t>
            </a:r>
          </a:p>
          <a:p>
            <a:pPr lvl="2"/>
            <a:r>
              <a:rPr lang="en-US" dirty="0" smtClean="0"/>
              <a:t>Predictive</a:t>
            </a:r>
          </a:p>
          <a:p>
            <a:pPr lvl="2"/>
            <a:r>
              <a:rPr lang="en-US" dirty="0" smtClean="0"/>
              <a:t>Age vs. Miles Driven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76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Factors Were Non-Driving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12519566"/>
              </p:ext>
            </p:extLst>
          </p:nvPr>
        </p:nvGraphicFramePr>
        <p:xfrm>
          <a:off x="3934587" y="1245973"/>
          <a:ext cx="46664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16" name="Content Placeholder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020710"/>
              </p:ext>
            </p:extLst>
          </p:nvPr>
        </p:nvGraphicFramePr>
        <p:xfrm>
          <a:off x="523875" y="3547872"/>
          <a:ext cx="3344037" cy="2995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934587" y="5771936"/>
            <a:ext cx="45601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SOURCES: U.S. Department of Transportation, National Highway Traffic Safety Administration, Federal Highway Administration.</a:t>
            </a:r>
            <a:endParaRPr lang="en-US" sz="1100" dirty="0"/>
          </a:p>
        </p:txBody>
      </p:sp>
      <p:sp>
        <p:nvSpPr>
          <p:cNvPr id="22" name="Content Placeholder 5"/>
          <p:cNvSpPr txBox="1">
            <a:spLocks/>
          </p:cNvSpPr>
          <p:nvPr/>
        </p:nvSpPr>
        <p:spPr bwMode="auto">
          <a:xfrm>
            <a:off x="664845" y="1262037"/>
            <a:ext cx="3111627" cy="22858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635000" indent="-2286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2pPr>
            <a:lvl3pPr marL="9779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320800" indent="-228600" algn="l" rtl="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Arial" charset="0"/>
              </a:defRPr>
            </a:lvl4pPr>
            <a:lvl5pPr marL="1663700" indent="-228600" algn="l" rtl="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8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bg1">
                    <a:alpha val="100000"/>
                  </a:schemeClr>
                </a:solidFill>
                <a:latin typeface="+mn-lt"/>
              </a:defRPr>
            </a:lvl6pPr>
            <a:lvl7pPr marL="29718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bg1">
                    <a:alpha val="100000"/>
                  </a:schemeClr>
                </a:solidFill>
                <a:latin typeface="+mn-lt"/>
              </a:defRPr>
            </a:lvl7pPr>
            <a:lvl8pPr marL="34290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bg1">
                    <a:alpha val="100000"/>
                  </a:schemeClr>
                </a:solidFill>
                <a:latin typeface="+mn-lt"/>
              </a:defRPr>
            </a:lvl8pPr>
            <a:lvl9pPr marL="38862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bg1">
                    <a:alpha val="100000"/>
                  </a:schemeClr>
                </a:solidFill>
                <a:latin typeface="+mn-lt"/>
              </a:defRPr>
            </a:lvl9pPr>
          </a:lstStyle>
          <a:p>
            <a:r>
              <a:rPr lang="en-US" kern="0" dirty="0" smtClean="0"/>
              <a:t>Age</a:t>
            </a:r>
          </a:p>
          <a:p>
            <a:r>
              <a:rPr lang="en-US" kern="0" dirty="0" smtClean="0"/>
              <a:t>Gender</a:t>
            </a:r>
          </a:p>
          <a:p>
            <a:r>
              <a:rPr lang="en-US" kern="0" dirty="0" smtClean="0"/>
              <a:t>Territory/State</a:t>
            </a:r>
          </a:p>
          <a:p>
            <a:pPr lvl="1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1339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  <p:bldP spid="2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293030"/>
              </p:ext>
            </p:extLst>
          </p:nvPr>
        </p:nvGraphicFramePr>
        <p:xfrm>
          <a:off x="201168" y="1674876"/>
          <a:ext cx="8604503" cy="2141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714"/>
                <a:gridCol w="1673098"/>
                <a:gridCol w="2044897"/>
                <a:gridCol w="2044897"/>
                <a:gridCol w="2044897"/>
              </a:tblGrid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Number of Rating Classifications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Rating Possibilities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Licensed Motor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Vehicles in the US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Ratio of Rating Possibilities to Motor Vehicles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2"/>
                    </a:solidFill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2,688,000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74,000,000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3,145,728,000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189,000,000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16.6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noFill/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2,264,924,160,000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250,000,000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9059</a:t>
                      </a:r>
                    </a:p>
                  </a:txBody>
                  <a:tcPr marL="68580" marR="68580" marT="34290" marB="3429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Plans Have Grown Complex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4904" y="6080760"/>
            <a:ext cx="7443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Calculations by Jeffrey </a:t>
            </a:r>
            <a:r>
              <a:rPr lang="en-US" sz="1100" dirty="0" err="1" smtClean="0"/>
              <a:t>Kucera</a:t>
            </a:r>
            <a:r>
              <a:rPr lang="en-US" sz="1100" dirty="0" smtClean="0"/>
              <a:t>, FCAS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201168" y="4142232"/>
            <a:ext cx="4133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New Variables Include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Credit Scores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Payment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Tenure With Prior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Homeowners Losses</a:t>
            </a:r>
            <a:endParaRPr lang="en-US" dirty="0"/>
          </a:p>
        </p:txBody>
      </p:sp>
      <p:sp>
        <p:nvSpPr>
          <p:cNvPr id="11" name="Rectangular Callout 10"/>
          <p:cNvSpPr/>
          <p:nvPr/>
        </p:nvSpPr>
        <p:spPr>
          <a:xfrm>
            <a:off x="5751576" y="4348263"/>
            <a:ext cx="2542032" cy="1257009"/>
          </a:xfrm>
          <a:prstGeom prst="wedgeRectCallout">
            <a:avLst>
              <a:gd name="adj1" fmla="val 23052"/>
              <a:gd name="adj2" fmla="val -96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No Two Identical Risks. Everybody Pays A Different Premium 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6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Art: Credit Scores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11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5928976"/>
              </p:ext>
            </p:extLst>
          </p:nvPr>
        </p:nvGraphicFramePr>
        <p:xfrm>
          <a:off x="457200" y="1198754"/>
          <a:ext cx="4038600" cy="4540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" y="5900027"/>
            <a:ext cx="4495800" cy="75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Relativity Controlled for Ethnicity, Neighborhood Income.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Federal Trade Commission</a:t>
            </a:r>
            <a:r>
              <a:rPr lang="en-US" sz="1100" dirty="0"/>
              <a:t>, </a:t>
            </a:r>
            <a:r>
              <a:rPr lang="en-US" sz="1100" dirty="0" smtClean="0"/>
              <a:t>Credit-Based Insurance Scores: Impacts on Consumers of Automobile Insurance, July 2007, Table 6.</a:t>
            </a:r>
            <a:endParaRPr lang="en-US" sz="1100" dirty="0"/>
          </a:p>
        </p:txBody>
      </p:sp>
      <p:graphicFrame>
        <p:nvGraphicFramePr>
          <p:cNvPr id="9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29841190"/>
              </p:ext>
            </p:extLst>
          </p:nvPr>
        </p:nvGraphicFramePr>
        <p:xfrm>
          <a:off x="4767665" y="1198754"/>
          <a:ext cx="3722795" cy="283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582330" y="4030442"/>
            <a:ext cx="4093464" cy="570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Arkansas State Insurance </a:t>
            </a:r>
            <a:r>
              <a:rPr lang="en-US" sz="1100" dirty="0"/>
              <a:t>Department, </a:t>
            </a:r>
            <a:r>
              <a:rPr lang="en-US" sz="1100" dirty="0" smtClean="0"/>
              <a:t>Use and Impact of Credit in Personal Lines Insurance Premiums Pursuant to Ark. Code Ann. </a:t>
            </a:r>
            <a:r>
              <a:rPr lang="en-US" sz="1100" dirty="0"/>
              <a:t>§ </a:t>
            </a:r>
            <a:r>
              <a:rPr lang="en-US" sz="1100" dirty="0" smtClean="0"/>
              <a:t>23-67-415, 2015, p. 4.</a:t>
            </a:r>
            <a:endParaRPr lang="en-US" sz="1100" dirty="0"/>
          </a:p>
        </p:txBody>
      </p:sp>
      <p:sp>
        <p:nvSpPr>
          <p:cNvPr id="13" name="Rectangular Callout 12"/>
          <p:cNvSpPr/>
          <p:nvPr/>
        </p:nvSpPr>
        <p:spPr>
          <a:xfrm>
            <a:off x="2942396" y="1898001"/>
            <a:ext cx="1916476" cy="1392046"/>
          </a:xfrm>
          <a:prstGeom prst="wedgeRectCallout">
            <a:avLst>
              <a:gd name="adj1" fmla="val -111438"/>
              <a:gd name="adj2" fmla="val -5756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Drivers With Low Scores Nearly 2x More Likely to Be in Accident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8914" y="4508784"/>
            <a:ext cx="3833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b="1" dirty="0" smtClean="0"/>
              <a:t>n Variables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40882" y="4921406"/>
            <a:ext cx="39214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Payment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Bankruptcy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Amt</a:t>
            </a:r>
            <a:r>
              <a:rPr lang="en-US" sz="1600" dirty="0" smtClean="0"/>
              <a:t> of Credit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Number, Type of Account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Length of Credit History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725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Chart bld="series"/>
        </p:bldSub>
      </p:bldGraphic>
      <p:bldGraphic spid="9" grpId="0">
        <p:bldAsOne/>
      </p:bldGraphic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214474</TotalTime>
  <Words>702</Words>
  <Application>Microsoft Office PowerPoint</Application>
  <PresentationFormat>On-screen Show (4:3)</PresentationFormat>
  <Paragraphs>140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Symbol</vt:lpstr>
      <vt:lpstr>Wingdings</vt:lpstr>
      <vt:lpstr>Default Design</vt:lpstr>
      <vt:lpstr>Things That Make You More Likely to Be in an Accident</vt:lpstr>
      <vt:lpstr>PowerPoint Presentation</vt:lpstr>
      <vt:lpstr>Most People Don’t Know Their Risk Profile</vt:lpstr>
      <vt:lpstr>Most Drivers Have Clean Driving Records</vt:lpstr>
      <vt:lpstr>How to Differentiate Among Drivers?</vt:lpstr>
      <vt:lpstr>How to Differentiate Among Drivers?</vt:lpstr>
      <vt:lpstr>Early Factors Were Non-Driving</vt:lpstr>
      <vt:lpstr>Rating Plans Have Grown Complex</vt:lpstr>
      <vt:lpstr>State of the Art: Credit Scores</vt:lpstr>
      <vt:lpstr>The Future: Telematics</vt:lpstr>
      <vt:lpstr>Telematics: Growth Potential</vt:lpstr>
      <vt:lpstr>Summary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Rodriguez, Marielle</cp:lastModifiedBy>
  <cp:revision>4727</cp:revision>
  <cp:lastPrinted>2015-08-21T15:55:25Z</cp:lastPrinted>
  <dcterms:modified xsi:type="dcterms:W3CDTF">2016-05-25T19:44:40Z</dcterms:modified>
</cp:coreProperties>
</file>